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5" r:id="rId1"/>
    <p:sldMasterId id="2147483742" r:id="rId2"/>
    <p:sldMasterId id="2147483747" r:id="rId3"/>
    <p:sldMasterId id="2147483761" r:id="rId4"/>
    <p:sldMasterId id="2147483765" r:id="rId5"/>
  </p:sldMasterIdLst>
  <p:notesMasterIdLst>
    <p:notesMasterId r:id="rId137"/>
  </p:notesMasterIdLst>
  <p:handoutMasterIdLst>
    <p:handoutMasterId r:id="rId138"/>
  </p:handoutMasterIdLst>
  <p:sldIdLst>
    <p:sldId id="1183" r:id="rId6"/>
    <p:sldId id="645" r:id="rId7"/>
    <p:sldId id="644" r:id="rId8"/>
    <p:sldId id="374" r:id="rId9"/>
    <p:sldId id="626" r:id="rId10"/>
    <p:sldId id="625" r:id="rId11"/>
    <p:sldId id="373" r:id="rId12"/>
    <p:sldId id="260" r:id="rId13"/>
    <p:sldId id="388" r:id="rId14"/>
    <p:sldId id="375" r:id="rId15"/>
    <p:sldId id="381" r:id="rId16"/>
    <p:sldId id="516" r:id="rId17"/>
    <p:sldId id="382" r:id="rId18"/>
    <p:sldId id="627" r:id="rId19"/>
    <p:sldId id="383" r:id="rId20"/>
    <p:sldId id="629" r:id="rId21"/>
    <p:sldId id="526" r:id="rId22"/>
    <p:sldId id="527" r:id="rId23"/>
    <p:sldId id="528" r:id="rId24"/>
    <p:sldId id="529" r:id="rId25"/>
    <p:sldId id="530" r:id="rId26"/>
    <p:sldId id="531" r:id="rId27"/>
    <p:sldId id="532" r:id="rId28"/>
    <p:sldId id="533" r:id="rId29"/>
    <p:sldId id="534" r:id="rId30"/>
    <p:sldId id="536" r:id="rId31"/>
    <p:sldId id="537" r:id="rId32"/>
    <p:sldId id="538" r:id="rId33"/>
    <p:sldId id="539" r:id="rId34"/>
    <p:sldId id="540" r:id="rId35"/>
    <p:sldId id="541" r:id="rId36"/>
    <p:sldId id="542" r:id="rId37"/>
    <p:sldId id="543" r:id="rId38"/>
    <p:sldId id="544" r:id="rId39"/>
    <p:sldId id="545" r:id="rId40"/>
    <p:sldId id="546" r:id="rId41"/>
    <p:sldId id="547" r:id="rId42"/>
    <p:sldId id="548" r:id="rId43"/>
    <p:sldId id="549" r:id="rId44"/>
    <p:sldId id="550" r:id="rId45"/>
    <p:sldId id="551" r:id="rId46"/>
    <p:sldId id="552" r:id="rId47"/>
    <p:sldId id="553" r:id="rId48"/>
    <p:sldId id="554" r:id="rId49"/>
    <p:sldId id="555" r:id="rId50"/>
    <p:sldId id="556" r:id="rId51"/>
    <p:sldId id="557" r:id="rId52"/>
    <p:sldId id="558" r:id="rId53"/>
    <p:sldId id="559" r:id="rId54"/>
    <p:sldId id="563" r:id="rId55"/>
    <p:sldId id="632" r:id="rId56"/>
    <p:sldId id="628" r:id="rId57"/>
    <p:sldId id="560" r:id="rId58"/>
    <p:sldId id="564" r:id="rId59"/>
    <p:sldId id="561" r:id="rId60"/>
    <p:sldId id="565" r:id="rId61"/>
    <p:sldId id="562" r:id="rId62"/>
    <p:sldId id="566" r:id="rId63"/>
    <p:sldId id="567" r:id="rId64"/>
    <p:sldId id="630" r:id="rId65"/>
    <p:sldId id="568" r:id="rId66"/>
    <p:sldId id="569" r:id="rId67"/>
    <p:sldId id="570" r:id="rId68"/>
    <p:sldId id="571" r:id="rId69"/>
    <p:sldId id="572" r:id="rId70"/>
    <p:sldId id="573" r:id="rId71"/>
    <p:sldId id="574" r:id="rId72"/>
    <p:sldId id="575" r:id="rId73"/>
    <p:sldId id="633" r:id="rId74"/>
    <p:sldId id="576" r:id="rId75"/>
    <p:sldId id="577" r:id="rId76"/>
    <p:sldId id="578" r:id="rId77"/>
    <p:sldId id="579" r:id="rId78"/>
    <p:sldId id="580" r:id="rId79"/>
    <p:sldId id="581" r:id="rId80"/>
    <p:sldId id="582" r:id="rId81"/>
    <p:sldId id="583" r:id="rId82"/>
    <p:sldId id="584" r:id="rId83"/>
    <p:sldId id="585" r:id="rId84"/>
    <p:sldId id="586" r:id="rId85"/>
    <p:sldId id="634" r:id="rId86"/>
    <p:sldId id="587" r:id="rId87"/>
    <p:sldId id="588" r:id="rId88"/>
    <p:sldId id="589" r:id="rId89"/>
    <p:sldId id="590" r:id="rId90"/>
    <p:sldId id="591" r:id="rId91"/>
    <p:sldId id="592" r:id="rId92"/>
    <p:sldId id="593" r:id="rId93"/>
    <p:sldId id="631" r:id="rId94"/>
    <p:sldId id="594" r:id="rId95"/>
    <p:sldId id="643" r:id="rId96"/>
    <p:sldId id="595" r:id="rId97"/>
    <p:sldId id="596" r:id="rId98"/>
    <p:sldId id="597" r:id="rId99"/>
    <p:sldId id="598" r:id="rId100"/>
    <p:sldId id="600" r:id="rId101"/>
    <p:sldId id="599" r:id="rId102"/>
    <p:sldId id="601" r:id="rId103"/>
    <p:sldId id="609" r:id="rId104"/>
    <p:sldId id="602" r:id="rId105"/>
    <p:sldId id="603" r:id="rId106"/>
    <p:sldId id="604" r:id="rId107"/>
    <p:sldId id="635" r:id="rId108"/>
    <p:sldId id="605" r:id="rId109"/>
    <p:sldId id="606" r:id="rId110"/>
    <p:sldId id="637" r:id="rId111"/>
    <p:sldId id="607" r:id="rId112"/>
    <p:sldId id="608" r:id="rId113"/>
    <p:sldId id="610" r:id="rId114"/>
    <p:sldId id="638" r:id="rId115"/>
    <p:sldId id="636" r:id="rId116"/>
    <p:sldId id="517" r:id="rId117"/>
    <p:sldId id="611" r:id="rId118"/>
    <p:sldId id="612" r:id="rId119"/>
    <p:sldId id="640" r:id="rId120"/>
    <p:sldId id="613" r:id="rId121"/>
    <p:sldId id="642" r:id="rId122"/>
    <p:sldId id="614" r:id="rId123"/>
    <p:sldId id="615" r:id="rId124"/>
    <p:sldId id="616" r:id="rId125"/>
    <p:sldId id="617" r:id="rId126"/>
    <p:sldId id="639" r:id="rId127"/>
    <p:sldId id="618" r:id="rId128"/>
    <p:sldId id="641" r:id="rId129"/>
    <p:sldId id="619" r:id="rId130"/>
    <p:sldId id="621" r:id="rId131"/>
    <p:sldId id="620" r:id="rId132"/>
    <p:sldId id="622" r:id="rId133"/>
    <p:sldId id="623" r:id="rId134"/>
    <p:sldId id="624" r:id="rId135"/>
    <p:sldId id="1182" r:id="rId136"/>
  </p:sldIdLst>
  <p:sldSz cx="12192000" cy="6858000"/>
  <p:notesSz cx="6858000" cy="9144000"/>
  <p:custDataLst>
    <p:tags r:id="rId139"/>
  </p:custDataLst>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B3D"/>
    <a:srgbClr val="00A09D"/>
    <a:srgbClr val="007876"/>
    <a:srgbClr val="00A8B3"/>
    <a:srgbClr val="00C4BF"/>
    <a:srgbClr val="262626"/>
    <a:srgbClr val="E2E2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6EB933-88EF-4847-ACD5-11045F57B521}" v="9" dt="2023-09-11T14:28:25.0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164" autoAdjust="0"/>
    <p:restoredTop sz="94660"/>
  </p:normalViewPr>
  <p:slideViewPr>
    <p:cSldViewPr snapToGrid="0">
      <p:cViewPr varScale="1">
        <p:scale>
          <a:sx n="68" d="100"/>
          <a:sy n="68" d="100"/>
        </p:scale>
        <p:origin x="1122" y="48"/>
      </p:cViewPr>
      <p:guideLst/>
    </p:cSldViewPr>
  </p:slideViewPr>
  <p:notesTextViewPr>
    <p:cViewPr>
      <p:scale>
        <a:sx n="1" d="1"/>
        <a:sy n="1" d="1"/>
      </p:scale>
      <p:origin x="0" y="0"/>
    </p:cViewPr>
  </p:notesTextViewPr>
  <p:notesViewPr>
    <p:cSldViewPr snapToGrid="0">
      <p:cViewPr varScale="1">
        <p:scale>
          <a:sx n="54" d="100"/>
          <a:sy n="54" d="100"/>
        </p:scale>
        <p:origin x="2802" y="7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handoutMaster" Target="handoutMasters/handoutMaster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microsoft.com/office/2015/10/relationships/revisionInfo" Target="revisionInfo.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tags" Target="tags/tag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5623FB-5ECA-4AA8-89EC-579CBA35F72A}" type="datetimeFigureOut">
              <a:rPr lang="id-ID" smtClean="0"/>
              <a:t>07/03/2024</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E18333-B75F-48F7-A7D4-75F62A49A070}" type="slidenum">
              <a:rPr lang="id-ID" smtClean="0"/>
              <a:t>‹nº›</a:t>
            </a:fld>
            <a:endParaRPr lang="id-ID"/>
          </a:p>
        </p:txBody>
      </p:sp>
    </p:spTree>
    <p:extLst>
      <p:ext uri="{BB962C8B-B14F-4D97-AF65-F5344CB8AC3E}">
        <p14:creationId xmlns:p14="http://schemas.microsoft.com/office/powerpoint/2010/main" val="4233465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FA3F3B-FAC1-4131-BBA9-4BEAB2C7DF2F}" type="datetimeFigureOut">
              <a:rPr lang="id-ID" smtClean="0"/>
              <a:t>07/03/2024</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85A15-B6B4-4E8F-B208-EB38BDE5E6FF}" type="slidenum">
              <a:rPr lang="id-ID" smtClean="0"/>
              <a:t>‹nº›</a:t>
            </a:fld>
            <a:endParaRPr lang="id-ID"/>
          </a:p>
        </p:txBody>
      </p:sp>
    </p:spTree>
    <p:extLst>
      <p:ext uri="{BB962C8B-B14F-4D97-AF65-F5344CB8AC3E}">
        <p14:creationId xmlns:p14="http://schemas.microsoft.com/office/powerpoint/2010/main" val="247682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2</a:t>
            </a:fld>
            <a:endParaRPr lang="id-ID"/>
          </a:p>
        </p:txBody>
      </p:sp>
    </p:spTree>
    <p:extLst>
      <p:ext uri="{BB962C8B-B14F-4D97-AF65-F5344CB8AC3E}">
        <p14:creationId xmlns:p14="http://schemas.microsoft.com/office/powerpoint/2010/main" val="661573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11</a:t>
            </a:fld>
            <a:endParaRPr lang="id-ID"/>
          </a:p>
        </p:txBody>
      </p:sp>
    </p:spTree>
    <p:extLst>
      <p:ext uri="{BB962C8B-B14F-4D97-AF65-F5344CB8AC3E}">
        <p14:creationId xmlns:p14="http://schemas.microsoft.com/office/powerpoint/2010/main" val="158705386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101</a:t>
            </a:fld>
            <a:endParaRPr lang="id-ID"/>
          </a:p>
        </p:txBody>
      </p:sp>
    </p:spTree>
    <p:extLst>
      <p:ext uri="{BB962C8B-B14F-4D97-AF65-F5344CB8AC3E}">
        <p14:creationId xmlns:p14="http://schemas.microsoft.com/office/powerpoint/2010/main" val="150429905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102</a:t>
            </a:fld>
            <a:endParaRPr lang="id-ID"/>
          </a:p>
        </p:txBody>
      </p:sp>
    </p:spTree>
    <p:extLst>
      <p:ext uri="{BB962C8B-B14F-4D97-AF65-F5344CB8AC3E}">
        <p14:creationId xmlns:p14="http://schemas.microsoft.com/office/powerpoint/2010/main" val="3181659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103</a:t>
            </a:fld>
            <a:endParaRPr lang="id-ID"/>
          </a:p>
        </p:txBody>
      </p:sp>
    </p:spTree>
    <p:extLst>
      <p:ext uri="{BB962C8B-B14F-4D97-AF65-F5344CB8AC3E}">
        <p14:creationId xmlns:p14="http://schemas.microsoft.com/office/powerpoint/2010/main" val="9692756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104</a:t>
            </a:fld>
            <a:endParaRPr lang="id-ID"/>
          </a:p>
        </p:txBody>
      </p:sp>
    </p:spTree>
    <p:extLst>
      <p:ext uri="{BB962C8B-B14F-4D97-AF65-F5344CB8AC3E}">
        <p14:creationId xmlns:p14="http://schemas.microsoft.com/office/powerpoint/2010/main" val="399804042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105</a:t>
            </a:fld>
            <a:endParaRPr lang="id-ID"/>
          </a:p>
        </p:txBody>
      </p:sp>
    </p:spTree>
    <p:extLst>
      <p:ext uri="{BB962C8B-B14F-4D97-AF65-F5344CB8AC3E}">
        <p14:creationId xmlns:p14="http://schemas.microsoft.com/office/powerpoint/2010/main" val="25796624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106</a:t>
            </a:fld>
            <a:endParaRPr lang="id-ID"/>
          </a:p>
        </p:txBody>
      </p:sp>
    </p:spTree>
    <p:extLst>
      <p:ext uri="{BB962C8B-B14F-4D97-AF65-F5344CB8AC3E}">
        <p14:creationId xmlns:p14="http://schemas.microsoft.com/office/powerpoint/2010/main" val="39954490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107</a:t>
            </a:fld>
            <a:endParaRPr lang="id-ID"/>
          </a:p>
        </p:txBody>
      </p:sp>
    </p:spTree>
    <p:extLst>
      <p:ext uri="{BB962C8B-B14F-4D97-AF65-F5344CB8AC3E}">
        <p14:creationId xmlns:p14="http://schemas.microsoft.com/office/powerpoint/2010/main" val="197900226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108</a:t>
            </a:fld>
            <a:endParaRPr lang="id-ID"/>
          </a:p>
        </p:txBody>
      </p:sp>
    </p:spTree>
    <p:extLst>
      <p:ext uri="{BB962C8B-B14F-4D97-AF65-F5344CB8AC3E}">
        <p14:creationId xmlns:p14="http://schemas.microsoft.com/office/powerpoint/2010/main" val="15552168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109</a:t>
            </a:fld>
            <a:endParaRPr lang="id-ID"/>
          </a:p>
        </p:txBody>
      </p:sp>
    </p:spTree>
    <p:extLst>
      <p:ext uri="{BB962C8B-B14F-4D97-AF65-F5344CB8AC3E}">
        <p14:creationId xmlns:p14="http://schemas.microsoft.com/office/powerpoint/2010/main" val="1630801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110</a:t>
            </a:fld>
            <a:endParaRPr lang="id-ID"/>
          </a:p>
        </p:txBody>
      </p:sp>
    </p:spTree>
    <p:extLst>
      <p:ext uri="{BB962C8B-B14F-4D97-AF65-F5344CB8AC3E}">
        <p14:creationId xmlns:p14="http://schemas.microsoft.com/office/powerpoint/2010/main" val="3859868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12</a:t>
            </a:fld>
            <a:endParaRPr lang="id-ID"/>
          </a:p>
        </p:txBody>
      </p:sp>
    </p:spTree>
    <p:extLst>
      <p:ext uri="{BB962C8B-B14F-4D97-AF65-F5344CB8AC3E}">
        <p14:creationId xmlns:p14="http://schemas.microsoft.com/office/powerpoint/2010/main" val="372367491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111</a:t>
            </a:fld>
            <a:endParaRPr lang="id-ID"/>
          </a:p>
        </p:txBody>
      </p:sp>
    </p:spTree>
    <p:extLst>
      <p:ext uri="{BB962C8B-B14F-4D97-AF65-F5344CB8AC3E}">
        <p14:creationId xmlns:p14="http://schemas.microsoft.com/office/powerpoint/2010/main" val="136473993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112</a:t>
            </a:fld>
            <a:endParaRPr lang="id-ID"/>
          </a:p>
        </p:txBody>
      </p:sp>
    </p:spTree>
    <p:extLst>
      <p:ext uri="{BB962C8B-B14F-4D97-AF65-F5344CB8AC3E}">
        <p14:creationId xmlns:p14="http://schemas.microsoft.com/office/powerpoint/2010/main" val="100220549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113</a:t>
            </a:fld>
            <a:endParaRPr lang="id-ID"/>
          </a:p>
        </p:txBody>
      </p:sp>
    </p:spTree>
    <p:extLst>
      <p:ext uri="{BB962C8B-B14F-4D97-AF65-F5344CB8AC3E}">
        <p14:creationId xmlns:p14="http://schemas.microsoft.com/office/powerpoint/2010/main" val="195255181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114</a:t>
            </a:fld>
            <a:endParaRPr lang="id-ID"/>
          </a:p>
        </p:txBody>
      </p:sp>
    </p:spTree>
    <p:extLst>
      <p:ext uri="{BB962C8B-B14F-4D97-AF65-F5344CB8AC3E}">
        <p14:creationId xmlns:p14="http://schemas.microsoft.com/office/powerpoint/2010/main" val="316528585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115</a:t>
            </a:fld>
            <a:endParaRPr lang="id-ID"/>
          </a:p>
        </p:txBody>
      </p:sp>
    </p:spTree>
    <p:extLst>
      <p:ext uri="{BB962C8B-B14F-4D97-AF65-F5344CB8AC3E}">
        <p14:creationId xmlns:p14="http://schemas.microsoft.com/office/powerpoint/2010/main" val="8622610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116</a:t>
            </a:fld>
            <a:endParaRPr lang="id-ID"/>
          </a:p>
        </p:txBody>
      </p:sp>
    </p:spTree>
    <p:extLst>
      <p:ext uri="{BB962C8B-B14F-4D97-AF65-F5344CB8AC3E}">
        <p14:creationId xmlns:p14="http://schemas.microsoft.com/office/powerpoint/2010/main" val="251333762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117</a:t>
            </a:fld>
            <a:endParaRPr lang="id-ID"/>
          </a:p>
        </p:txBody>
      </p:sp>
    </p:spTree>
    <p:extLst>
      <p:ext uri="{BB962C8B-B14F-4D97-AF65-F5344CB8AC3E}">
        <p14:creationId xmlns:p14="http://schemas.microsoft.com/office/powerpoint/2010/main" val="352183389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118</a:t>
            </a:fld>
            <a:endParaRPr lang="id-ID"/>
          </a:p>
        </p:txBody>
      </p:sp>
    </p:spTree>
    <p:extLst>
      <p:ext uri="{BB962C8B-B14F-4D97-AF65-F5344CB8AC3E}">
        <p14:creationId xmlns:p14="http://schemas.microsoft.com/office/powerpoint/2010/main" val="386236768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119</a:t>
            </a:fld>
            <a:endParaRPr lang="id-ID"/>
          </a:p>
        </p:txBody>
      </p:sp>
    </p:spTree>
    <p:extLst>
      <p:ext uri="{BB962C8B-B14F-4D97-AF65-F5344CB8AC3E}">
        <p14:creationId xmlns:p14="http://schemas.microsoft.com/office/powerpoint/2010/main" val="139073477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120</a:t>
            </a:fld>
            <a:endParaRPr lang="id-ID"/>
          </a:p>
        </p:txBody>
      </p:sp>
    </p:spTree>
    <p:extLst>
      <p:ext uri="{BB962C8B-B14F-4D97-AF65-F5344CB8AC3E}">
        <p14:creationId xmlns:p14="http://schemas.microsoft.com/office/powerpoint/2010/main" val="1195162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13</a:t>
            </a:fld>
            <a:endParaRPr lang="id-ID"/>
          </a:p>
        </p:txBody>
      </p:sp>
    </p:spTree>
    <p:extLst>
      <p:ext uri="{BB962C8B-B14F-4D97-AF65-F5344CB8AC3E}">
        <p14:creationId xmlns:p14="http://schemas.microsoft.com/office/powerpoint/2010/main" val="126809387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121</a:t>
            </a:fld>
            <a:endParaRPr lang="id-ID"/>
          </a:p>
        </p:txBody>
      </p:sp>
    </p:spTree>
    <p:extLst>
      <p:ext uri="{BB962C8B-B14F-4D97-AF65-F5344CB8AC3E}">
        <p14:creationId xmlns:p14="http://schemas.microsoft.com/office/powerpoint/2010/main" val="159289840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122</a:t>
            </a:fld>
            <a:endParaRPr lang="id-ID"/>
          </a:p>
        </p:txBody>
      </p:sp>
    </p:spTree>
    <p:extLst>
      <p:ext uri="{BB962C8B-B14F-4D97-AF65-F5344CB8AC3E}">
        <p14:creationId xmlns:p14="http://schemas.microsoft.com/office/powerpoint/2010/main" val="20091708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123</a:t>
            </a:fld>
            <a:endParaRPr lang="id-ID"/>
          </a:p>
        </p:txBody>
      </p:sp>
    </p:spTree>
    <p:extLst>
      <p:ext uri="{BB962C8B-B14F-4D97-AF65-F5344CB8AC3E}">
        <p14:creationId xmlns:p14="http://schemas.microsoft.com/office/powerpoint/2010/main" val="265407518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124</a:t>
            </a:fld>
            <a:endParaRPr lang="id-ID"/>
          </a:p>
        </p:txBody>
      </p:sp>
    </p:spTree>
    <p:extLst>
      <p:ext uri="{BB962C8B-B14F-4D97-AF65-F5344CB8AC3E}">
        <p14:creationId xmlns:p14="http://schemas.microsoft.com/office/powerpoint/2010/main" val="427334133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125</a:t>
            </a:fld>
            <a:endParaRPr lang="id-ID"/>
          </a:p>
        </p:txBody>
      </p:sp>
    </p:spTree>
    <p:extLst>
      <p:ext uri="{BB962C8B-B14F-4D97-AF65-F5344CB8AC3E}">
        <p14:creationId xmlns:p14="http://schemas.microsoft.com/office/powerpoint/2010/main" val="88827850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126</a:t>
            </a:fld>
            <a:endParaRPr lang="id-ID"/>
          </a:p>
        </p:txBody>
      </p:sp>
    </p:spTree>
    <p:extLst>
      <p:ext uri="{BB962C8B-B14F-4D97-AF65-F5344CB8AC3E}">
        <p14:creationId xmlns:p14="http://schemas.microsoft.com/office/powerpoint/2010/main" val="62966910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127</a:t>
            </a:fld>
            <a:endParaRPr lang="id-ID"/>
          </a:p>
        </p:txBody>
      </p:sp>
    </p:spTree>
    <p:extLst>
      <p:ext uri="{BB962C8B-B14F-4D97-AF65-F5344CB8AC3E}">
        <p14:creationId xmlns:p14="http://schemas.microsoft.com/office/powerpoint/2010/main" val="62678869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128</a:t>
            </a:fld>
            <a:endParaRPr lang="id-ID"/>
          </a:p>
        </p:txBody>
      </p:sp>
    </p:spTree>
    <p:extLst>
      <p:ext uri="{BB962C8B-B14F-4D97-AF65-F5344CB8AC3E}">
        <p14:creationId xmlns:p14="http://schemas.microsoft.com/office/powerpoint/2010/main" val="167032321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129</a:t>
            </a:fld>
            <a:endParaRPr lang="id-ID"/>
          </a:p>
        </p:txBody>
      </p:sp>
    </p:spTree>
    <p:extLst>
      <p:ext uri="{BB962C8B-B14F-4D97-AF65-F5344CB8AC3E}">
        <p14:creationId xmlns:p14="http://schemas.microsoft.com/office/powerpoint/2010/main" val="282478206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130</a:t>
            </a:fld>
            <a:endParaRPr lang="id-ID"/>
          </a:p>
        </p:txBody>
      </p:sp>
    </p:spTree>
    <p:extLst>
      <p:ext uri="{BB962C8B-B14F-4D97-AF65-F5344CB8AC3E}">
        <p14:creationId xmlns:p14="http://schemas.microsoft.com/office/powerpoint/2010/main" val="3069806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14</a:t>
            </a:fld>
            <a:endParaRPr lang="id-ID"/>
          </a:p>
        </p:txBody>
      </p:sp>
    </p:spTree>
    <p:extLst>
      <p:ext uri="{BB962C8B-B14F-4D97-AF65-F5344CB8AC3E}">
        <p14:creationId xmlns:p14="http://schemas.microsoft.com/office/powerpoint/2010/main" val="3231418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15</a:t>
            </a:fld>
            <a:endParaRPr lang="id-ID"/>
          </a:p>
        </p:txBody>
      </p:sp>
    </p:spTree>
    <p:extLst>
      <p:ext uri="{BB962C8B-B14F-4D97-AF65-F5344CB8AC3E}">
        <p14:creationId xmlns:p14="http://schemas.microsoft.com/office/powerpoint/2010/main" val="2996035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16</a:t>
            </a:fld>
            <a:endParaRPr lang="id-ID"/>
          </a:p>
        </p:txBody>
      </p:sp>
    </p:spTree>
    <p:extLst>
      <p:ext uri="{BB962C8B-B14F-4D97-AF65-F5344CB8AC3E}">
        <p14:creationId xmlns:p14="http://schemas.microsoft.com/office/powerpoint/2010/main" val="3623272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17</a:t>
            </a:fld>
            <a:endParaRPr lang="id-ID"/>
          </a:p>
        </p:txBody>
      </p:sp>
    </p:spTree>
    <p:extLst>
      <p:ext uri="{BB962C8B-B14F-4D97-AF65-F5344CB8AC3E}">
        <p14:creationId xmlns:p14="http://schemas.microsoft.com/office/powerpoint/2010/main" val="3560469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18</a:t>
            </a:fld>
            <a:endParaRPr lang="id-ID"/>
          </a:p>
        </p:txBody>
      </p:sp>
    </p:spTree>
    <p:extLst>
      <p:ext uri="{BB962C8B-B14F-4D97-AF65-F5344CB8AC3E}">
        <p14:creationId xmlns:p14="http://schemas.microsoft.com/office/powerpoint/2010/main" val="3452434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19</a:t>
            </a:fld>
            <a:endParaRPr lang="id-ID"/>
          </a:p>
        </p:txBody>
      </p:sp>
    </p:spTree>
    <p:extLst>
      <p:ext uri="{BB962C8B-B14F-4D97-AF65-F5344CB8AC3E}">
        <p14:creationId xmlns:p14="http://schemas.microsoft.com/office/powerpoint/2010/main" val="3112973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20</a:t>
            </a:fld>
            <a:endParaRPr lang="id-ID"/>
          </a:p>
        </p:txBody>
      </p:sp>
    </p:spTree>
    <p:extLst>
      <p:ext uri="{BB962C8B-B14F-4D97-AF65-F5344CB8AC3E}">
        <p14:creationId xmlns:p14="http://schemas.microsoft.com/office/powerpoint/2010/main" val="1824791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3</a:t>
            </a:fld>
            <a:endParaRPr lang="id-ID"/>
          </a:p>
        </p:txBody>
      </p:sp>
    </p:spTree>
    <p:extLst>
      <p:ext uri="{BB962C8B-B14F-4D97-AF65-F5344CB8AC3E}">
        <p14:creationId xmlns:p14="http://schemas.microsoft.com/office/powerpoint/2010/main" val="2754614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21</a:t>
            </a:fld>
            <a:endParaRPr lang="id-ID"/>
          </a:p>
        </p:txBody>
      </p:sp>
    </p:spTree>
    <p:extLst>
      <p:ext uri="{BB962C8B-B14F-4D97-AF65-F5344CB8AC3E}">
        <p14:creationId xmlns:p14="http://schemas.microsoft.com/office/powerpoint/2010/main" val="3931387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22</a:t>
            </a:fld>
            <a:endParaRPr lang="id-ID"/>
          </a:p>
        </p:txBody>
      </p:sp>
    </p:spTree>
    <p:extLst>
      <p:ext uri="{BB962C8B-B14F-4D97-AF65-F5344CB8AC3E}">
        <p14:creationId xmlns:p14="http://schemas.microsoft.com/office/powerpoint/2010/main" val="744557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23</a:t>
            </a:fld>
            <a:endParaRPr lang="id-ID"/>
          </a:p>
        </p:txBody>
      </p:sp>
    </p:spTree>
    <p:extLst>
      <p:ext uri="{BB962C8B-B14F-4D97-AF65-F5344CB8AC3E}">
        <p14:creationId xmlns:p14="http://schemas.microsoft.com/office/powerpoint/2010/main" val="1640971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24</a:t>
            </a:fld>
            <a:endParaRPr lang="id-ID"/>
          </a:p>
        </p:txBody>
      </p:sp>
    </p:spTree>
    <p:extLst>
      <p:ext uri="{BB962C8B-B14F-4D97-AF65-F5344CB8AC3E}">
        <p14:creationId xmlns:p14="http://schemas.microsoft.com/office/powerpoint/2010/main" val="4096609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25</a:t>
            </a:fld>
            <a:endParaRPr lang="id-ID"/>
          </a:p>
        </p:txBody>
      </p:sp>
    </p:spTree>
    <p:extLst>
      <p:ext uri="{BB962C8B-B14F-4D97-AF65-F5344CB8AC3E}">
        <p14:creationId xmlns:p14="http://schemas.microsoft.com/office/powerpoint/2010/main" val="3519013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26</a:t>
            </a:fld>
            <a:endParaRPr lang="id-ID"/>
          </a:p>
        </p:txBody>
      </p:sp>
    </p:spTree>
    <p:extLst>
      <p:ext uri="{BB962C8B-B14F-4D97-AF65-F5344CB8AC3E}">
        <p14:creationId xmlns:p14="http://schemas.microsoft.com/office/powerpoint/2010/main" val="4184760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27</a:t>
            </a:fld>
            <a:endParaRPr lang="id-ID"/>
          </a:p>
        </p:txBody>
      </p:sp>
    </p:spTree>
    <p:extLst>
      <p:ext uri="{BB962C8B-B14F-4D97-AF65-F5344CB8AC3E}">
        <p14:creationId xmlns:p14="http://schemas.microsoft.com/office/powerpoint/2010/main" val="1806886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28</a:t>
            </a:fld>
            <a:endParaRPr lang="id-ID"/>
          </a:p>
        </p:txBody>
      </p:sp>
    </p:spTree>
    <p:extLst>
      <p:ext uri="{BB962C8B-B14F-4D97-AF65-F5344CB8AC3E}">
        <p14:creationId xmlns:p14="http://schemas.microsoft.com/office/powerpoint/2010/main" val="3832060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29</a:t>
            </a:fld>
            <a:endParaRPr lang="id-ID"/>
          </a:p>
        </p:txBody>
      </p:sp>
    </p:spTree>
    <p:extLst>
      <p:ext uri="{BB962C8B-B14F-4D97-AF65-F5344CB8AC3E}">
        <p14:creationId xmlns:p14="http://schemas.microsoft.com/office/powerpoint/2010/main" val="2074534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30</a:t>
            </a:fld>
            <a:endParaRPr lang="id-ID"/>
          </a:p>
        </p:txBody>
      </p:sp>
    </p:spTree>
    <p:extLst>
      <p:ext uri="{BB962C8B-B14F-4D97-AF65-F5344CB8AC3E}">
        <p14:creationId xmlns:p14="http://schemas.microsoft.com/office/powerpoint/2010/main" val="1319760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4</a:t>
            </a:fld>
            <a:endParaRPr lang="id-ID"/>
          </a:p>
        </p:txBody>
      </p:sp>
    </p:spTree>
    <p:extLst>
      <p:ext uri="{BB962C8B-B14F-4D97-AF65-F5344CB8AC3E}">
        <p14:creationId xmlns:p14="http://schemas.microsoft.com/office/powerpoint/2010/main" val="4064935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31</a:t>
            </a:fld>
            <a:endParaRPr lang="id-ID"/>
          </a:p>
        </p:txBody>
      </p:sp>
    </p:spTree>
    <p:extLst>
      <p:ext uri="{BB962C8B-B14F-4D97-AF65-F5344CB8AC3E}">
        <p14:creationId xmlns:p14="http://schemas.microsoft.com/office/powerpoint/2010/main" val="284910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32</a:t>
            </a:fld>
            <a:endParaRPr lang="id-ID"/>
          </a:p>
        </p:txBody>
      </p:sp>
    </p:spTree>
    <p:extLst>
      <p:ext uri="{BB962C8B-B14F-4D97-AF65-F5344CB8AC3E}">
        <p14:creationId xmlns:p14="http://schemas.microsoft.com/office/powerpoint/2010/main" val="2526873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33</a:t>
            </a:fld>
            <a:endParaRPr lang="id-ID"/>
          </a:p>
        </p:txBody>
      </p:sp>
    </p:spTree>
    <p:extLst>
      <p:ext uri="{BB962C8B-B14F-4D97-AF65-F5344CB8AC3E}">
        <p14:creationId xmlns:p14="http://schemas.microsoft.com/office/powerpoint/2010/main" val="3827393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34</a:t>
            </a:fld>
            <a:endParaRPr lang="id-ID"/>
          </a:p>
        </p:txBody>
      </p:sp>
    </p:spTree>
    <p:extLst>
      <p:ext uri="{BB962C8B-B14F-4D97-AF65-F5344CB8AC3E}">
        <p14:creationId xmlns:p14="http://schemas.microsoft.com/office/powerpoint/2010/main" val="21854309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35</a:t>
            </a:fld>
            <a:endParaRPr lang="id-ID"/>
          </a:p>
        </p:txBody>
      </p:sp>
    </p:spTree>
    <p:extLst>
      <p:ext uri="{BB962C8B-B14F-4D97-AF65-F5344CB8AC3E}">
        <p14:creationId xmlns:p14="http://schemas.microsoft.com/office/powerpoint/2010/main" val="2159037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36</a:t>
            </a:fld>
            <a:endParaRPr lang="id-ID"/>
          </a:p>
        </p:txBody>
      </p:sp>
    </p:spTree>
    <p:extLst>
      <p:ext uri="{BB962C8B-B14F-4D97-AF65-F5344CB8AC3E}">
        <p14:creationId xmlns:p14="http://schemas.microsoft.com/office/powerpoint/2010/main" val="1003472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37</a:t>
            </a:fld>
            <a:endParaRPr lang="id-ID"/>
          </a:p>
        </p:txBody>
      </p:sp>
    </p:spTree>
    <p:extLst>
      <p:ext uri="{BB962C8B-B14F-4D97-AF65-F5344CB8AC3E}">
        <p14:creationId xmlns:p14="http://schemas.microsoft.com/office/powerpoint/2010/main" val="41007406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38</a:t>
            </a:fld>
            <a:endParaRPr lang="id-ID"/>
          </a:p>
        </p:txBody>
      </p:sp>
    </p:spTree>
    <p:extLst>
      <p:ext uri="{BB962C8B-B14F-4D97-AF65-F5344CB8AC3E}">
        <p14:creationId xmlns:p14="http://schemas.microsoft.com/office/powerpoint/2010/main" val="38837162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39</a:t>
            </a:fld>
            <a:endParaRPr lang="id-ID"/>
          </a:p>
        </p:txBody>
      </p:sp>
    </p:spTree>
    <p:extLst>
      <p:ext uri="{BB962C8B-B14F-4D97-AF65-F5344CB8AC3E}">
        <p14:creationId xmlns:p14="http://schemas.microsoft.com/office/powerpoint/2010/main" val="27105216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40</a:t>
            </a:fld>
            <a:endParaRPr lang="id-ID"/>
          </a:p>
        </p:txBody>
      </p:sp>
    </p:spTree>
    <p:extLst>
      <p:ext uri="{BB962C8B-B14F-4D97-AF65-F5344CB8AC3E}">
        <p14:creationId xmlns:p14="http://schemas.microsoft.com/office/powerpoint/2010/main" val="1135061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5</a:t>
            </a:fld>
            <a:endParaRPr lang="id-ID"/>
          </a:p>
        </p:txBody>
      </p:sp>
    </p:spTree>
    <p:extLst>
      <p:ext uri="{BB962C8B-B14F-4D97-AF65-F5344CB8AC3E}">
        <p14:creationId xmlns:p14="http://schemas.microsoft.com/office/powerpoint/2010/main" val="803429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41</a:t>
            </a:fld>
            <a:endParaRPr lang="id-ID"/>
          </a:p>
        </p:txBody>
      </p:sp>
    </p:spTree>
    <p:extLst>
      <p:ext uri="{BB962C8B-B14F-4D97-AF65-F5344CB8AC3E}">
        <p14:creationId xmlns:p14="http://schemas.microsoft.com/office/powerpoint/2010/main" val="31796925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42</a:t>
            </a:fld>
            <a:endParaRPr lang="id-ID"/>
          </a:p>
        </p:txBody>
      </p:sp>
    </p:spTree>
    <p:extLst>
      <p:ext uri="{BB962C8B-B14F-4D97-AF65-F5344CB8AC3E}">
        <p14:creationId xmlns:p14="http://schemas.microsoft.com/office/powerpoint/2010/main" val="27371859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43</a:t>
            </a:fld>
            <a:endParaRPr lang="id-ID"/>
          </a:p>
        </p:txBody>
      </p:sp>
    </p:spTree>
    <p:extLst>
      <p:ext uri="{BB962C8B-B14F-4D97-AF65-F5344CB8AC3E}">
        <p14:creationId xmlns:p14="http://schemas.microsoft.com/office/powerpoint/2010/main" val="37467282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44</a:t>
            </a:fld>
            <a:endParaRPr lang="id-ID"/>
          </a:p>
        </p:txBody>
      </p:sp>
    </p:spTree>
    <p:extLst>
      <p:ext uri="{BB962C8B-B14F-4D97-AF65-F5344CB8AC3E}">
        <p14:creationId xmlns:p14="http://schemas.microsoft.com/office/powerpoint/2010/main" val="6185295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45</a:t>
            </a:fld>
            <a:endParaRPr lang="id-ID"/>
          </a:p>
        </p:txBody>
      </p:sp>
    </p:spTree>
    <p:extLst>
      <p:ext uri="{BB962C8B-B14F-4D97-AF65-F5344CB8AC3E}">
        <p14:creationId xmlns:p14="http://schemas.microsoft.com/office/powerpoint/2010/main" val="23829896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46</a:t>
            </a:fld>
            <a:endParaRPr lang="id-ID"/>
          </a:p>
        </p:txBody>
      </p:sp>
    </p:spTree>
    <p:extLst>
      <p:ext uri="{BB962C8B-B14F-4D97-AF65-F5344CB8AC3E}">
        <p14:creationId xmlns:p14="http://schemas.microsoft.com/office/powerpoint/2010/main" val="27739933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47</a:t>
            </a:fld>
            <a:endParaRPr lang="id-ID"/>
          </a:p>
        </p:txBody>
      </p:sp>
    </p:spTree>
    <p:extLst>
      <p:ext uri="{BB962C8B-B14F-4D97-AF65-F5344CB8AC3E}">
        <p14:creationId xmlns:p14="http://schemas.microsoft.com/office/powerpoint/2010/main" val="25506163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48</a:t>
            </a:fld>
            <a:endParaRPr lang="id-ID"/>
          </a:p>
        </p:txBody>
      </p:sp>
    </p:spTree>
    <p:extLst>
      <p:ext uri="{BB962C8B-B14F-4D97-AF65-F5344CB8AC3E}">
        <p14:creationId xmlns:p14="http://schemas.microsoft.com/office/powerpoint/2010/main" val="41712883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49</a:t>
            </a:fld>
            <a:endParaRPr lang="id-ID"/>
          </a:p>
        </p:txBody>
      </p:sp>
    </p:spTree>
    <p:extLst>
      <p:ext uri="{BB962C8B-B14F-4D97-AF65-F5344CB8AC3E}">
        <p14:creationId xmlns:p14="http://schemas.microsoft.com/office/powerpoint/2010/main" val="27209789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50</a:t>
            </a:fld>
            <a:endParaRPr lang="id-ID"/>
          </a:p>
        </p:txBody>
      </p:sp>
    </p:spTree>
    <p:extLst>
      <p:ext uri="{BB962C8B-B14F-4D97-AF65-F5344CB8AC3E}">
        <p14:creationId xmlns:p14="http://schemas.microsoft.com/office/powerpoint/2010/main" val="779692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6</a:t>
            </a:fld>
            <a:endParaRPr lang="id-ID"/>
          </a:p>
        </p:txBody>
      </p:sp>
    </p:spTree>
    <p:extLst>
      <p:ext uri="{BB962C8B-B14F-4D97-AF65-F5344CB8AC3E}">
        <p14:creationId xmlns:p14="http://schemas.microsoft.com/office/powerpoint/2010/main" val="32899507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51</a:t>
            </a:fld>
            <a:endParaRPr lang="id-ID"/>
          </a:p>
        </p:txBody>
      </p:sp>
    </p:spTree>
    <p:extLst>
      <p:ext uri="{BB962C8B-B14F-4D97-AF65-F5344CB8AC3E}">
        <p14:creationId xmlns:p14="http://schemas.microsoft.com/office/powerpoint/2010/main" val="14449611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52</a:t>
            </a:fld>
            <a:endParaRPr lang="id-ID"/>
          </a:p>
        </p:txBody>
      </p:sp>
    </p:spTree>
    <p:extLst>
      <p:ext uri="{BB962C8B-B14F-4D97-AF65-F5344CB8AC3E}">
        <p14:creationId xmlns:p14="http://schemas.microsoft.com/office/powerpoint/2010/main" val="35637682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53</a:t>
            </a:fld>
            <a:endParaRPr lang="id-ID"/>
          </a:p>
        </p:txBody>
      </p:sp>
    </p:spTree>
    <p:extLst>
      <p:ext uri="{BB962C8B-B14F-4D97-AF65-F5344CB8AC3E}">
        <p14:creationId xmlns:p14="http://schemas.microsoft.com/office/powerpoint/2010/main" val="12137490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54</a:t>
            </a:fld>
            <a:endParaRPr lang="id-ID"/>
          </a:p>
        </p:txBody>
      </p:sp>
    </p:spTree>
    <p:extLst>
      <p:ext uri="{BB962C8B-B14F-4D97-AF65-F5344CB8AC3E}">
        <p14:creationId xmlns:p14="http://schemas.microsoft.com/office/powerpoint/2010/main" val="39369783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55</a:t>
            </a:fld>
            <a:endParaRPr lang="id-ID"/>
          </a:p>
        </p:txBody>
      </p:sp>
    </p:spTree>
    <p:extLst>
      <p:ext uri="{BB962C8B-B14F-4D97-AF65-F5344CB8AC3E}">
        <p14:creationId xmlns:p14="http://schemas.microsoft.com/office/powerpoint/2010/main" val="22138188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56</a:t>
            </a:fld>
            <a:endParaRPr lang="id-ID"/>
          </a:p>
        </p:txBody>
      </p:sp>
    </p:spTree>
    <p:extLst>
      <p:ext uri="{BB962C8B-B14F-4D97-AF65-F5344CB8AC3E}">
        <p14:creationId xmlns:p14="http://schemas.microsoft.com/office/powerpoint/2010/main" val="37862931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57</a:t>
            </a:fld>
            <a:endParaRPr lang="id-ID"/>
          </a:p>
        </p:txBody>
      </p:sp>
    </p:spTree>
    <p:extLst>
      <p:ext uri="{BB962C8B-B14F-4D97-AF65-F5344CB8AC3E}">
        <p14:creationId xmlns:p14="http://schemas.microsoft.com/office/powerpoint/2010/main" val="40335839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58</a:t>
            </a:fld>
            <a:endParaRPr lang="id-ID"/>
          </a:p>
        </p:txBody>
      </p:sp>
    </p:spTree>
    <p:extLst>
      <p:ext uri="{BB962C8B-B14F-4D97-AF65-F5344CB8AC3E}">
        <p14:creationId xmlns:p14="http://schemas.microsoft.com/office/powerpoint/2010/main" val="32780798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59</a:t>
            </a:fld>
            <a:endParaRPr lang="id-ID"/>
          </a:p>
        </p:txBody>
      </p:sp>
    </p:spTree>
    <p:extLst>
      <p:ext uri="{BB962C8B-B14F-4D97-AF65-F5344CB8AC3E}">
        <p14:creationId xmlns:p14="http://schemas.microsoft.com/office/powerpoint/2010/main" val="25646518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60</a:t>
            </a:fld>
            <a:endParaRPr lang="id-ID"/>
          </a:p>
        </p:txBody>
      </p:sp>
    </p:spTree>
    <p:extLst>
      <p:ext uri="{BB962C8B-B14F-4D97-AF65-F5344CB8AC3E}">
        <p14:creationId xmlns:p14="http://schemas.microsoft.com/office/powerpoint/2010/main" val="2334030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7</a:t>
            </a:fld>
            <a:endParaRPr lang="id-ID"/>
          </a:p>
        </p:txBody>
      </p:sp>
    </p:spTree>
    <p:extLst>
      <p:ext uri="{BB962C8B-B14F-4D97-AF65-F5344CB8AC3E}">
        <p14:creationId xmlns:p14="http://schemas.microsoft.com/office/powerpoint/2010/main" val="19736021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61</a:t>
            </a:fld>
            <a:endParaRPr lang="id-ID"/>
          </a:p>
        </p:txBody>
      </p:sp>
    </p:spTree>
    <p:extLst>
      <p:ext uri="{BB962C8B-B14F-4D97-AF65-F5344CB8AC3E}">
        <p14:creationId xmlns:p14="http://schemas.microsoft.com/office/powerpoint/2010/main" val="17196234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62</a:t>
            </a:fld>
            <a:endParaRPr lang="id-ID"/>
          </a:p>
        </p:txBody>
      </p:sp>
    </p:spTree>
    <p:extLst>
      <p:ext uri="{BB962C8B-B14F-4D97-AF65-F5344CB8AC3E}">
        <p14:creationId xmlns:p14="http://schemas.microsoft.com/office/powerpoint/2010/main" val="9132618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63</a:t>
            </a:fld>
            <a:endParaRPr lang="id-ID"/>
          </a:p>
        </p:txBody>
      </p:sp>
    </p:spTree>
    <p:extLst>
      <p:ext uri="{BB962C8B-B14F-4D97-AF65-F5344CB8AC3E}">
        <p14:creationId xmlns:p14="http://schemas.microsoft.com/office/powerpoint/2010/main" val="4624327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64</a:t>
            </a:fld>
            <a:endParaRPr lang="id-ID"/>
          </a:p>
        </p:txBody>
      </p:sp>
    </p:spTree>
    <p:extLst>
      <p:ext uri="{BB962C8B-B14F-4D97-AF65-F5344CB8AC3E}">
        <p14:creationId xmlns:p14="http://schemas.microsoft.com/office/powerpoint/2010/main" val="30196150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65</a:t>
            </a:fld>
            <a:endParaRPr lang="id-ID"/>
          </a:p>
        </p:txBody>
      </p:sp>
    </p:spTree>
    <p:extLst>
      <p:ext uri="{BB962C8B-B14F-4D97-AF65-F5344CB8AC3E}">
        <p14:creationId xmlns:p14="http://schemas.microsoft.com/office/powerpoint/2010/main" val="38360508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66</a:t>
            </a:fld>
            <a:endParaRPr lang="id-ID"/>
          </a:p>
        </p:txBody>
      </p:sp>
    </p:spTree>
    <p:extLst>
      <p:ext uri="{BB962C8B-B14F-4D97-AF65-F5344CB8AC3E}">
        <p14:creationId xmlns:p14="http://schemas.microsoft.com/office/powerpoint/2010/main" val="31723602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67</a:t>
            </a:fld>
            <a:endParaRPr lang="id-ID"/>
          </a:p>
        </p:txBody>
      </p:sp>
    </p:spTree>
    <p:extLst>
      <p:ext uri="{BB962C8B-B14F-4D97-AF65-F5344CB8AC3E}">
        <p14:creationId xmlns:p14="http://schemas.microsoft.com/office/powerpoint/2010/main" val="15298589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68</a:t>
            </a:fld>
            <a:endParaRPr lang="id-ID"/>
          </a:p>
        </p:txBody>
      </p:sp>
    </p:spTree>
    <p:extLst>
      <p:ext uri="{BB962C8B-B14F-4D97-AF65-F5344CB8AC3E}">
        <p14:creationId xmlns:p14="http://schemas.microsoft.com/office/powerpoint/2010/main" val="27202282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69</a:t>
            </a:fld>
            <a:endParaRPr lang="id-ID"/>
          </a:p>
        </p:txBody>
      </p:sp>
    </p:spTree>
    <p:extLst>
      <p:ext uri="{BB962C8B-B14F-4D97-AF65-F5344CB8AC3E}">
        <p14:creationId xmlns:p14="http://schemas.microsoft.com/office/powerpoint/2010/main" val="21296992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70</a:t>
            </a:fld>
            <a:endParaRPr lang="id-ID"/>
          </a:p>
        </p:txBody>
      </p:sp>
    </p:spTree>
    <p:extLst>
      <p:ext uri="{BB962C8B-B14F-4D97-AF65-F5344CB8AC3E}">
        <p14:creationId xmlns:p14="http://schemas.microsoft.com/office/powerpoint/2010/main" val="3061272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8</a:t>
            </a:fld>
            <a:endParaRPr lang="id-ID"/>
          </a:p>
        </p:txBody>
      </p:sp>
    </p:spTree>
    <p:extLst>
      <p:ext uri="{BB962C8B-B14F-4D97-AF65-F5344CB8AC3E}">
        <p14:creationId xmlns:p14="http://schemas.microsoft.com/office/powerpoint/2010/main" val="36274179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71</a:t>
            </a:fld>
            <a:endParaRPr lang="id-ID"/>
          </a:p>
        </p:txBody>
      </p:sp>
    </p:spTree>
    <p:extLst>
      <p:ext uri="{BB962C8B-B14F-4D97-AF65-F5344CB8AC3E}">
        <p14:creationId xmlns:p14="http://schemas.microsoft.com/office/powerpoint/2010/main" val="9036167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72</a:t>
            </a:fld>
            <a:endParaRPr lang="id-ID"/>
          </a:p>
        </p:txBody>
      </p:sp>
    </p:spTree>
    <p:extLst>
      <p:ext uri="{BB962C8B-B14F-4D97-AF65-F5344CB8AC3E}">
        <p14:creationId xmlns:p14="http://schemas.microsoft.com/office/powerpoint/2010/main" val="19410845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73</a:t>
            </a:fld>
            <a:endParaRPr lang="id-ID"/>
          </a:p>
        </p:txBody>
      </p:sp>
    </p:spTree>
    <p:extLst>
      <p:ext uri="{BB962C8B-B14F-4D97-AF65-F5344CB8AC3E}">
        <p14:creationId xmlns:p14="http://schemas.microsoft.com/office/powerpoint/2010/main" val="26611807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74</a:t>
            </a:fld>
            <a:endParaRPr lang="id-ID"/>
          </a:p>
        </p:txBody>
      </p:sp>
    </p:spTree>
    <p:extLst>
      <p:ext uri="{BB962C8B-B14F-4D97-AF65-F5344CB8AC3E}">
        <p14:creationId xmlns:p14="http://schemas.microsoft.com/office/powerpoint/2010/main" val="19737753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75</a:t>
            </a:fld>
            <a:endParaRPr lang="id-ID"/>
          </a:p>
        </p:txBody>
      </p:sp>
    </p:spTree>
    <p:extLst>
      <p:ext uri="{BB962C8B-B14F-4D97-AF65-F5344CB8AC3E}">
        <p14:creationId xmlns:p14="http://schemas.microsoft.com/office/powerpoint/2010/main" val="29365608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76</a:t>
            </a:fld>
            <a:endParaRPr lang="id-ID"/>
          </a:p>
        </p:txBody>
      </p:sp>
    </p:spTree>
    <p:extLst>
      <p:ext uri="{BB962C8B-B14F-4D97-AF65-F5344CB8AC3E}">
        <p14:creationId xmlns:p14="http://schemas.microsoft.com/office/powerpoint/2010/main" val="2563154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77</a:t>
            </a:fld>
            <a:endParaRPr lang="id-ID"/>
          </a:p>
        </p:txBody>
      </p:sp>
    </p:spTree>
    <p:extLst>
      <p:ext uri="{BB962C8B-B14F-4D97-AF65-F5344CB8AC3E}">
        <p14:creationId xmlns:p14="http://schemas.microsoft.com/office/powerpoint/2010/main" val="22794042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78</a:t>
            </a:fld>
            <a:endParaRPr lang="id-ID"/>
          </a:p>
        </p:txBody>
      </p:sp>
    </p:spTree>
    <p:extLst>
      <p:ext uri="{BB962C8B-B14F-4D97-AF65-F5344CB8AC3E}">
        <p14:creationId xmlns:p14="http://schemas.microsoft.com/office/powerpoint/2010/main" val="17829687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79</a:t>
            </a:fld>
            <a:endParaRPr lang="id-ID"/>
          </a:p>
        </p:txBody>
      </p:sp>
    </p:spTree>
    <p:extLst>
      <p:ext uri="{BB962C8B-B14F-4D97-AF65-F5344CB8AC3E}">
        <p14:creationId xmlns:p14="http://schemas.microsoft.com/office/powerpoint/2010/main" val="13002375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80</a:t>
            </a:fld>
            <a:endParaRPr lang="id-ID"/>
          </a:p>
        </p:txBody>
      </p:sp>
    </p:spTree>
    <p:extLst>
      <p:ext uri="{BB962C8B-B14F-4D97-AF65-F5344CB8AC3E}">
        <p14:creationId xmlns:p14="http://schemas.microsoft.com/office/powerpoint/2010/main" val="1350356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9</a:t>
            </a:fld>
            <a:endParaRPr lang="id-ID"/>
          </a:p>
        </p:txBody>
      </p:sp>
    </p:spTree>
    <p:extLst>
      <p:ext uri="{BB962C8B-B14F-4D97-AF65-F5344CB8AC3E}">
        <p14:creationId xmlns:p14="http://schemas.microsoft.com/office/powerpoint/2010/main" val="24937115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81</a:t>
            </a:fld>
            <a:endParaRPr lang="id-ID"/>
          </a:p>
        </p:txBody>
      </p:sp>
    </p:spTree>
    <p:extLst>
      <p:ext uri="{BB962C8B-B14F-4D97-AF65-F5344CB8AC3E}">
        <p14:creationId xmlns:p14="http://schemas.microsoft.com/office/powerpoint/2010/main" val="39821385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82</a:t>
            </a:fld>
            <a:endParaRPr lang="id-ID"/>
          </a:p>
        </p:txBody>
      </p:sp>
    </p:spTree>
    <p:extLst>
      <p:ext uri="{BB962C8B-B14F-4D97-AF65-F5344CB8AC3E}">
        <p14:creationId xmlns:p14="http://schemas.microsoft.com/office/powerpoint/2010/main" val="3205473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83</a:t>
            </a:fld>
            <a:endParaRPr lang="id-ID"/>
          </a:p>
        </p:txBody>
      </p:sp>
    </p:spTree>
    <p:extLst>
      <p:ext uri="{BB962C8B-B14F-4D97-AF65-F5344CB8AC3E}">
        <p14:creationId xmlns:p14="http://schemas.microsoft.com/office/powerpoint/2010/main" val="40139899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84</a:t>
            </a:fld>
            <a:endParaRPr lang="id-ID"/>
          </a:p>
        </p:txBody>
      </p:sp>
    </p:spTree>
    <p:extLst>
      <p:ext uri="{BB962C8B-B14F-4D97-AF65-F5344CB8AC3E}">
        <p14:creationId xmlns:p14="http://schemas.microsoft.com/office/powerpoint/2010/main" val="34693804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85</a:t>
            </a:fld>
            <a:endParaRPr lang="id-ID"/>
          </a:p>
        </p:txBody>
      </p:sp>
    </p:spTree>
    <p:extLst>
      <p:ext uri="{BB962C8B-B14F-4D97-AF65-F5344CB8AC3E}">
        <p14:creationId xmlns:p14="http://schemas.microsoft.com/office/powerpoint/2010/main" val="7386167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86</a:t>
            </a:fld>
            <a:endParaRPr lang="id-ID"/>
          </a:p>
        </p:txBody>
      </p:sp>
    </p:spTree>
    <p:extLst>
      <p:ext uri="{BB962C8B-B14F-4D97-AF65-F5344CB8AC3E}">
        <p14:creationId xmlns:p14="http://schemas.microsoft.com/office/powerpoint/2010/main" val="5747038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87</a:t>
            </a:fld>
            <a:endParaRPr lang="id-ID"/>
          </a:p>
        </p:txBody>
      </p:sp>
    </p:spTree>
    <p:extLst>
      <p:ext uri="{BB962C8B-B14F-4D97-AF65-F5344CB8AC3E}">
        <p14:creationId xmlns:p14="http://schemas.microsoft.com/office/powerpoint/2010/main" val="4195644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88</a:t>
            </a:fld>
            <a:endParaRPr lang="id-ID"/>
          </a:p>
        </p:txBody>
      </p:sp>
    </p:spTree>
    <p:extLst>
      <p:ext uri="{BB962C8B-B14F-4D97-AF65-F5344CB8AC3E}">
        <p14:creationId xmlns:p14="http://schemas.microsoft.com/office/powerpoint/2010/main" val="11968322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89</a:t>
            </a:fld>
            <a:endParaRPr lang="id-ID"/>
          </a:p>
        </p:txBody>
      </p:sp>
    </p:spTree>
    <p:extLst>
      <p:ext uri="{BB962C8B-B14F-4D97-AF65-F5344CB8AC3E}">
        <p14:creationId xmlns:p14="http://schemas.microsoft.com/office/powerpoint/2010/main" val="37892999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90</a:t>
            </a:fld>
            <a:endParaRPr lang="id-ID"/>
          </a:p>
        </p:txBody>
      </p:sp>
    </p:spTree>
    <p:extLst>
      <p:ext uri="{BB962C8B-B14F-4D97-AF65-F5344CB8AC3E}">
        <p14:creationId xmlns:p14="http://schemas.microsoft.com/office/powerpoint/2010/main" val="1932675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10</a:t>
            </a:fld>
            <a:endParaRPr lang="id-ID"/>
          </a:p>
        </p:txBody>
      </p:sp>
    </p:spTree>
    <p:extLst>
      <p:ext uri="{BB962C8B-B14F-4D97-AF65-F5344CB8AC3E}">
        <p14:creationId xmlns:p14="http://schemas.microsoft.com/office/powerpoint/2010/main" val="15217169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91</a:t>
            </a:fld>
            <a:endParaRPr lang="id-ID"/>
          </a:p>
        </p:txBody>
      </p:sp>
    </p:spTree>
    <p:extLst>
      <p:ext uri="{BB962C8B-B14F-4D97-AF65-F5344CB8AC3E}">
        <p14:creationId xmlns:p14="http://schemas.microsoft.com/office/powerpoint/2010/main" val="7447468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92</a:t>
            </a:fld>
            <a:endParaRPr lang="id-ID"/>
          </a:p>
        </p:txBody>
      </p:sp>
    </p:spTree>
    <p:extLst>
      <p:ext uri="{BB962C8B-B14F-4D97-AF65-F5344CB8AC3E}">
        <p14:creationId xmlns:p14="http://schemas.microsoft.com/office/powerpoint/2010/main" val="3412489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93</a:t>
            </a:fld>
            <a:endParaRPr lang="id-ID"/>
          </a:p>
        </p:txBody>
      </p:sp>
    </p:spTree>
    <p:extLst>
      <p:ext uri="{BB962C8B-B14F-4D97-AF65-F5344CB8AC3E}">
        <p14:creationId xmlns:p14="http://schemas.microsoft.com/office/powerpoint/2010/main" val="11120325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94</a:t>
            </a:fld>
            <a:endParaRPr lang="id-ID"/>
          </a:p>
        </p:txBody>
      </p:sp>
    </p:spTree>
    <p:extLst>
      <p:ext uri="{BB962C8B-B14F-4D97-AF65-F5344CB8AC3E}">
        <p14:creationId xmlns:p14="http://schemas.microsoft.com/office/powerpoint/2010/main" val="45330866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95</a:t>
            </a:fld>
            <a:endParaRPr lang="id-ID"/>
          </a:p>
        </p:txBody>
      </p:sp>
    </p:spTree>
    <p:extLst>
      <p:ext uri="{BB962C8B-B14F-4D97-AF65-F5344CB8AC3E}">
        <p14:creationId xmlns:p14="http://schemas.microsoft.com/office/powerpoint/2010/main" val="38242984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96</a:t>
            </a:fld>
            <a:endParaRPr lang="id-ID"/>
          </a:p>
        </p:txBody>
      </p:sp>
    </p:spTree>
    <p:extLst>
      <p:ext uri="{BB962C8B-B14F-4D97-AF65-F5344CB8AC3E}">
        <p14:creationId xmlns:p14="http://schemas.microsoft.com/office/powerpoint/2010/main" val="355403698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97</a:t>
            </a:fld>
            <a:endParaRPr lang="id-ID"/>
          </a:p>
        </p:txBody>
      </p:sp>
    </p:spTree>
    <p:extLst>
      <p:ext uri="{BB962C8B-B14F-4D97-AF65-F5344CB8AC3E}">
        <p14:creationId xmlns:p14="http://schemas.microsoft.com/office/powerpoint/2010/main" val="30086949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98</a:t>
            </a:fld>
            <a:endParaRPr lang="id-ID"/>
          </a:p>
        </p:txBody>
      </p:sp>
    </p:spTree>
    <p:extLst>
      <p:ext uri="{BB962C8B-B14F-4D97-AF65-F5344CB8AC3E}">
        <p14:creationId xmlns:p14="http://schemas.microsoft.com/office/powerpoint/2010/main" val="21085288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99</a:t>
            </a:fld>
            <a:endParaRPr lang="id-ID"/>
          </a:p>
        </p:txBody>
      </p:sp>
    </p:spTree>
    <p:extLst>
      <p:ext uri="{BB962C8B-B14F-4D97-AF65-F5344CB8AC3E}">
        <p14:creationId xmlns:p14="http://schemas.microsoft.com/office/powerpoint/2010/main" val="373004659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5A15-B6B4-4E8F-B208-EB38BDE5E6FF}" type="slidenum">
              <a:rPr lang="id-ID" smtClean="0"/>
              <a:t>100</a:t>
            </a:fld>
            <a:endParaRPr lang="id-ID"/>
          </a:p>
        </p:txBody>
      </p:sp>
    </p:spTree>
    <p:extLst>
      <p:ext uri="{BB962C8B-B14F-4D97-AF65-F5344CB8AC3E}">
        <p14:creationId xmlns:p14="http://schemas.microsoft.com/office/powerpoint/2010/main" val="870176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7" name="Rectangle 16"/>
          <p:cNvSpPr/>
          <p:nvPr userDrawn="1"/>
        </p:nvSpPr>
        <p:spPr>
          <a:xfrm>
            <a:off x="11622159" y="6467061"/>
            <a:ext cx="410817" cy="390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Picture Placeholder 5"/>
          <p:cNvSpPr>
            <a:spLocks noGrp="1"/>
          </p:cNvSpPr>
          <p:nvPr>
            <p:ph type="pic" sz="quarter" idx="10"/>
          </p:nvPr>
        </p:nvSpPr>
        <p:spPr>
          <a:xfrm>
            <a:off x="0" y="2160103"/>
            <a:ext cx="12192000" cy="2623932"/>
          </a:xfrm>
        </p:spPr>
        <p:txBody>
          <a:bodyPr/>
          <a:lstStyle/>
          <a:p>
            <a:endParaRPr lang="id-ID"/>
          </a:p>
        </p:txBody>
      </p:sp>
    </p:spTree>
    <p:extLst>
      <p:ext uri="{BB962C8B-B14F-4D97-AF65-F5344CB8AC3E}">
        <p14:creationId xmlns:p14="http://schemas.microsoft.com/office/powerpoint/2010/main" val="3716265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ortfolio 2">
    <p:spTree>
      <p:nvGrpSpPr>
        <p:cNvPr id="1" name=""/>
        <p:cNvGrpSpPr/>
        <p:nvPr/>
      </p:nvGrpSpPr>
      <p:grpSpPr>
        <a:xfrm>
          <a:off x="0" y="0"/>
          <a:ext cx="0" cy="0"/>
          <a:chOff x="0" y="0"/>
          <a:chExt cx="0" cy="0"/>
        </a:xfrm>
      </p:grpSpPr>
      <p:sp>
        <p:nvSpPr>
          <p:cNvPr id="19" name="Picture Placeholder 2"/>
          <p:cNvSpPr>
            <a:spLocks noGrp="1"/>
          </p:cNvSpPr>
          <p:nvPr>
            <p:ph type="pic" sz="quarter" idx="12" hasCustomPrompt="1"/>
          </p:nvPr>
        </p:nvSpPr>
        <p:spPr>
          <a:xfrm>
            <a:off x="682487" y="1659796"/>
            <a:ext cx="2998936" cy="4461170"/>
          </a:xfrm>
          <a:prstGeom prst="roundRect">
            <a:avLst>
              <a:gd name="adj" fmla="val 7248"/>
            </a:avLst>
          </a:pr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3" name="Picture Placeholder 2"/>
          <p:cNvSpPr>
            <a:spLocks noGrp="1"/>
          </p:cNvSpPr>
          <p:nvPr>
            <p:ph type="pic" sz="quarter" idx="13" hasCustomPrompt="1"/>
          </p:nvPr>
        </p:nvSpPr>
        <p:spPr>
          <a:xfrm>
            <a:off x="3900762" y="1659795"/>
            <a:ext cx="2334807" cy="2196587"/>
          </a:xfrm>
          <a:prstGeom prst="roundRect">
            <a:avLst>
              <a:gd name="adj" fmla="val 7248"/>
            </a:avLst>
          </a:pr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4" name="Picture Placeholder 2"/>
          <p:cNvSpPr>
            <a:spLocks noGrp="1"/>
          </p:cNvSpPr>
          <p:nvPr>
            <p:ph type="pic" sz="quarter" idx="14" hasCustomPrompt="1"/>
          </p:nvPr>
        </p:nvSpPr>
        <p:spPr>
          <a:xfrm>
            <a:off x="6454909" y="1659795"/>
            <a:ext cx="2334807" cy="2196587"/>
          </a:xfrm>
          <a:prstGeom prst="roundRect">
            <a:avLst>
              <a:gd name="adj" fmla="val 7248"/>
            </a:avLst>
          </a:pr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5" name="Picture Placeholder 2"/>
          <p:cNvSpPr>
            <a:spLocks noGrp="1"/>
          </p:cNvSpPr>
          <p:nvPr>
            <p:ph type="pic" sz="quarter" idx="15" hasCustomPrompt="1"/>
          </p:nvPr>
        </p:nvSpPr>
        <p:spPr>
          <a:xfrm>
            <a:off x="9009056" y="1659795"/>
            <a:ext cx="2334807" cy="2196587"/>
          </a:xfrm>
          <a:prstGeom prst="roundRect">
            <a:avLst>
              <a:gd name="adj" fmla="val 7248"/>
            </a:avLst>
          </a:pr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7" name="Picture Placeholder 2"/>
          <p:cNvSpPr>
            <a:spLocks noGrp="1"/>
          </p:cNvSpPr>
          <p:nvPr>
            <p:ph type="pic" sz="quarter" idx="16" hasCustomPrompt="1"/>
          </p:nvPr>
        </p:nvSpPr>
        <p:spPr>
          <a:xfrm>
            <a:off x="3900762" y="3924379"/>
            <a:ext cx="7443101" cy="2196587"/>
          </a:xfrm>
          <a:prstGeom prst="roundRect">
            <a:avLst>
              <a:gd name="adj" fmla="val 7248"/>
            </a:avLst>
          </a:pr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0" name="TextBox 19"/>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21" name="Oval 20"/>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988105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ortfolio 3">
    <p:spTree>
      <p:nvGrpSpPr>
        <p:cNvPr id="1" name=""/>
        <p:cNvGrpSpPr/>
        <p:nvPr/>
      </p:nvGrpSpPr>
      <p:grpSpPr>
        <a:xfrm>
          <a:off x="0" y="0"/>
          <a:ext cx="0" cy="0"/>
          <a:chOff x="0" y="0"/>
          <a:chExt cx="0" cy="0"/>
        </a:xfrm>
      </p:grpSpPr>
      <p:sp>
        <p:nvSpPr>
          <p:cNvPr id="18" name="TextBox 17"/>
          <p:cNvSpPr txBox="1"/>
          <p:nvPr userDrawn="1"/>
        </p:nvSpPr>
        <p:spPr>
          <a:xfrm>
            <a:off x="11286889" y="489759"/>
            <a:ext cx="649356" cy="307777"/>
          </a:xfrm>
          <a:prstGeom prst="rect">
            <a:avLst/>
          </a:prstGeom>
          <a:noFill/>
        </p:spPr>
        <p:txBody>
          <a:bodyPr wrap="square" rtlCol="0">
            <a:spAutoFit/>
          </a:bodyPr>
          <a:lstStyle/>
          <a:p>
            <a:pPr algn="ctr"/>
            <a:fld id="{49B9A1CC-CF23-404A-A754-6B4803B2A082}" type="slidenum">
              <a:rPr lang="id-ID" sz="1400" smtClean="0">
                <a:solidFill>
                  <a:schemeClr val="bg2">
                    <a:lumMod val="65000"/>
                  </a:schemeClr>
                </a:solidFill>
              </a:rPr>
              <a:t>‹nº›</a:t>
            </a:fld>
            <a:endParaRPr lang="id-ID" sz="1400">
              <a:solidFill>
                <a:schemeClr val="bg2">
                  <a:lumMod val="65000"/>
                </a:schemeClr>
              </a:solidFill>
            </a:endParaRPr>
          </a:p>
        </p:txBody>
      </p:sp>
      <p:sp>
        <p:nvSpPr>
          <p:cNvPr id="3" name="Oval 2"/>
          <p:cNvSpPr/>
          <p:nvPr userDrawn="1"/>
        </p:nvSpPr>
        <p:spPr>
          <a:xfrm>
            <a:off x="11395567" y="432675"/>
            <a:ext cx="432000" cy="43200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Picture Placeholder 2"/>
          <p:cNvSpPr>
            <a:spLocks noGrp="1"/>
          </p:cNvSpPr>
          <p:nvPr>
            <p:ph type="pic" sz="quarter" idx="13" hasCustomPrompt="1"/>
          </p:nvPr>
        </p:nvSpPr>
        <p:spPr>
          <a:xfrm>
            <a:off x="8571894" y="4001696"/>
            <a:ext cx="1893203" cy="2009001"/>
          </a:xfrm>
          <a:custGeom>
            <a:avLst/>
            <a:gdLst>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141636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0" fmla="*/ 166423 w 1582789"/>
              <a:gd name="connsiteY0" fmla="*/ 1501342 h 1501342"/>
              <a:gd name="connsiteX1" fmla="*/ 166423 w 1582789"/>
              <a:gd name="connsiteY1" fmla="*/ 0 h 1501342"/>
              <a:gd name="connsiteX2" fmla="*/ 1497813 w 1582789"/>
              <a:gd name="connsiteY2" fmla="*/ 0 h 1501342"/>
              <a:gd name="connsiteX3" fmla="*/ 1582789 w 1582789"/>
              <a:gd name="connsiteY3" fmla="*/ 84976 h 1501342"/>
              <a:gd name="connsiteX4" fmla="*/ 1582789 w 1582789"/>
              <a:gd name="connsiteY4" fmla="*/ 1416366 h 1501342"/>
              <a:gd name="connsiteX5" fmla="*/ 1497813 w 1582789"/>
              <a:gd name="connsiteY5" fmla="*/ 1501342 h 1501342"/>
              <a:gd name="connsiteX6" fmla="*/ 166423 w 1582789"/>
              <a:gd name="connsiteY6" fmla="*/ 1501342 h 1501342"/>
              <a:gd name="connsiteX0" fmla="*/ 0 w 1416366"/>
              <a:gd name="connsiteY0" fmla="*/ 1501342 h 1501342"/>
              <a:gd name="connsiteX1" fmla="*/ 0 w 1416366"/>
              <a:gd name="connsiteY1" fmla="*/ 0 h 1501342"/>
              <a:gd name="connsiteX2" fmla="*/ 1331390 w 1416366"/>
              <a:gd name="connsiteY2" fmla="*/ 0 h 1501342"/>
              <a:gd name="connsiteX3" fmla="*/ 1416366 w 1416366"/>
              <a:gd name="connsiteY3" fmla="*/ 84976 h 1501342"/>
              <a:gd name="connsiteX4" fmla="*/ 1416366 w 1416366"/>
              <a:gd name="connsiteY4" fmla="*/ 1416366 h 1501342"/>
              <a:gd name="connsiteX5" fmla="*/ 1331390 w 1416366"/>
              <a:gd name="connsiteY5" fmla="*/ 1501342 h 1501342"/>
              <a:gd name="connsiteX6" fmla="*/ 0 w 1416366"/>
              <a:gd name="connsiteY6" fmla="*/ 1501342 h 150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6366" h="1501342">
                <a:moveTo>
                  <a:pt x="0" y="1501342"/>
                </a:moveTo>
                <a:lnTo>
                  <a:pt x="0" y="0"/>
                </a:lnTo>
                <a:lnTo>
                  <a:pt x="1331390" y="0"/>
                </a:lnTo>
                <a:cubicBezTo>
                  <a:pt x="1378321" y="0"/>
                  <a:pt x="1416366" y="38045"/>
                  <a:pt x="1416366" y="84976"/>
                </a:cubicBezTo>
                <a:lnTo>
                  <a:pt x="1416366" y="1416366"/>
                </a:lnTo>
                <a:cubicBezTo>
                  <a:pt x="1416366" y="1463297"/>
                  <a:pt x="1378321" y="1501342"/>
                  <a:pt x="1331390" y="1501342"/>
                </a:cubicBezTo>
                <a:lnTo>
                  <a:pt x="0" y="1501342"/>
                </a:lnTo>
                <a:close/>
              </a:path>
            </a:pathLst>
          </a:cu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1" name="Picture Placeholder 2"/>
          <p:cNvSpPr>
            <a:spLocks noGrp="1"/>
          </p:cNvSpPr>
          <p:nvPr>
            <p:ph type="pic" sz="quarter" idx="14" hasCustomPrompt="1"/>
          </p:nvPr>
        </p:nvSpPr>
        <p:spPr>
          <a:xfrm>
            <a:off x="8571893" y="1873524"/>
            <a:ext cx="1893203" cy="2009001"/>
          </a:xfrm>
          <a:custGeom>
            <a:avLst/>
            <a:gdLst>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141636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0" fmla="*/ 166423 w 1582789"/>
              <a:gd name="connsiteY0" fmla="*/ 1501342 h 1501342"/>
              <a:gd name="connsiteX1" fmla="*/ 166423 w 1582789"/>
              <a:gd name="connsiteY1" fmla="*/ 0 h 1501342"/>
              <a:gd name="connsiteX2" fmla="*/ 1497813 w 1582789"/>
              <a:gd name="connsiteY2" fmla="*/ 0 h 1501342"/>
              <a:gd name="connsiteX3" fmla="*/ 1582789 w 1582789"/>
              <a:gd name="connsiteY3" fmla="*/ 84976 h 1501342"/>
              <a:gd name="connsiteX4" fmla="*/ 1582789 w 1582789"/>
              <a:gd name="connsiteY4" fmla="*/ 1416366 h 1501342"/>
              <a:gd name="connsiteX5" fmla="*/ 1497813 w 1582789"/>
              <a:gd name="connsiteY5" fmla="*/ 1501342 h 1501342"/>
              <a:gd name="connsiteX6" fmla="*/ 166423 w 1582789"/>
              <a:gd name="connsiteY6" fmla="*/ 1501342 h 1501342"/>
              <a:gd name="connsiteX0" fmla="*/ 0 w 1416366"/>
              <a:gd name="connsiteY0" fmla="*/ 1501342 h 1501342"/>
              <a:gd name="connsiteX1" fmla="*/ 0 w 1416366"/>
              <a:gd name="connsiteY1" fmla="*/ 0 h 1501342"/>
              <a:gd name="connsiteX2" fmla="*/ 1331390 w 1416366"/>
              <a:gd name="connsiteY2" fmla="*/ 0 h 1501342"/>
              <a:gd name="connsiteX3" fmla="*/ 1416366 w 1416366"/>
              <a:gd name="connsiteY3" fmla="*/ 84976 h 1501342"/>
              <a:gd name="connsiteX4" fmla="*/ 1416366 w 1416366"/>
              <a:gd name="connsiteY4" fmla="*/ 1416366 h 1501342"/>
              <a:gd name="connsiteX5" fmla="*/ 1331390 w 1416366"/>
              <a:gd name="connsiteY5" fmla="*/ 1501342 h 1501342"/>
              <a:gd name="connsiteX6" fmla="*/ 0 w 1416366"/>
              <a:gd name="connsiteY6" fmla="*/ 1501342 h 150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6366" h="1501342">
                <a:moveTo>
                  <a:pt x="0" y="1501342"/>
                </a:moveTo>
                <a:lnTo>
                  <a:pt x="0" y="0"/>
                </a:lnTo>
                <a:lnTo>
                  <a:pt x="1331390" y="0"/>
                </a:lnTo>
                <a:cubicBezTo>
                  <a:pt x="1378321" y="0"/>
                  <a:pt x="1416366" y="38045"/>
                  <a:pt x="1416366" y="84976"/>
                </a:cubicBezTo>
                <a:lnTo>
                  <a:pt x="1416366" y="1416366"/>
                </a:lnTo>
                <a:cubicBezTo>
                  <a:pt x="1416366" y="1463297"/>
                  <a:pt x="1378321" y="1501342"/>
                  <a:pt x="1331390" y="1501342"/>
                </a:cubicBezTo>
                <a:lnTo>
                  <a:pt x="0" y="1501342"/>
                </a:lnTo>
                <a:close/>
              </a:path>
            </a:pathLst>
          </a:cu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2" name="Picture Placeholder 2"/>
          <p:cNvSpPr>
            <a:spLocks noGrp="1"/>
          </p:cNvSpPr>
          <p:nvPr>
            <p:ph type="pic" sz="quarter" idx="15" hasCustomPrompt="1"/>
          </p:nvPr>
        </p:nvSpPr>
        <p:spPr>
          <a:xfrm flipH="1">
            <a:off x="1318593" y="4001697"/>
            <a:ext cx="1893203" cy="2009001"/>
          </a:xfrm>
          <a:custGeom>
            <a:avLst/>
            <a:gdLst>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141636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0" fmla="*/ 166423 w 1582789"/>
              <a:gd name="connsiteY0" fmla="*/ 1501342 h 1501342"/>
              <a:gd name="connsiteX1" fmla="*/ 166423 w 1582789"/>
              <a:gd name="connsiteY1" fmla="*/ 0 h 1501342"/>
              <a:gd name="connsiteX2" fmla="*/ 1497813 w 1582789"/>
              <a:gd name="connsiteY2" fmla="*/ 0 h 1501342"/>
              <a:gd name="connsiteX3" fmla="*/ 1582789 w 1582789"/>
              <a:gd name="connsiteY3" fmla="*/ 84976 h 1501342"/>
              <a:gd name="connsiteX4" fmla="*/ 1582789 w 1582789"/>
              <a:gd name="connsiteY4" fmla="*/ 1416366 h 1501342"/>
              <a:gd name="connsiteX5" fmla="*/ 1497813 w 1582789"/>
              <a:gd name="connsiteY5" fmla="*/ 1501342 h 1501342"/>
              <a:gd name="connsiteX6" fmla="*/ 166423 w 1582789"/>
              <a:gd name="connsiteY6" fmla="*/ 1501342 h 1501342"/>
              <a:gd name="connsiteX0" fmla="*/ 0 w 1416366"/>
              <a:gd name="connsiteY0" fmla="*/ 1501342 h 1501342"/>
              <a:gd name="connsiteX1" fmla="*/ 0 w 1416366"/>
              <a:gd name="connsiteY1" fmla="*/ 0 h 1501342"/>
              <a:gd name="connsiteX2" fmla="*/ 1331390 w 1416366"/>
              <a:gd name="connsiteY2" fmla="*/ 0 h 1501342"/>
              <a:gd name="connsiteX3" fmla="*/ 1416366 w 1416366"/>
              <a:gd name="connsiteY3" fmla="*/ 84976 h 1501342"/>
              <a:gd name="connsiteX4" fmla="*/ 1416366 w 1416366"/>
              <a:gd name="connsiteY4" fmla="*/ 1416366 h 1501342"/>
              <a:gd name="connsiteX5" fmla="*/ 1331390 w 1416366"/>
              <a:gd name="connsiteY5" fmla="*/ 1501342 h 1501342"/>
              <a:gd name="connsiteX6" fmla="*/ 0 w 1416366"/>
              <a:gd name="connsiteY6" fmla="*/ 1501342 h 150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6366" h="1501342">
                <a:moveTo>
                  <a:pt x="0" y="1501342"/>
                </a:moveTo>
                <a:lnTo>
                  <a:pt x="0" y="0"/>
                </a:lnTo>
                <a:lnTo>
                  <a:pt x="1331390" y="0"/>
                </a:lnTo>
                <a:cubicBezTo>
                  <a:pt x="1378321" y="0"/>
                  <a:pt x="1416366" y="38045"/>
                  <a:pt x="1416366" y="84976"/>
                </a:cubicBezTo>
                <a:lnTo>
                  <a:pt x="1416366" y="1416366"/>
                </a:lnTo>
                <a:cubicBezTo>
                  <a:pt x="1416366" y="1463297"/>
                  <a:pt x="1378321" y="1501342"/>
                  <a:pt x="1331390" y="1501342"/>
                </a:cubicBezTo>
                <a:lnTo>
                  <a:pt x="0" y="1501342"/>
                </a:lnTo>
                <a:close/>
              </a:path>
            </a:pathLst>
          </a:cu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6" name="Picture Placeholder 2"/>
          <p:cNvSpPr>
            <a:spLocks noGrp="1"/>
          </p:cNvSpPr>
          <p:nvPr>
            <p:ph type="pic" sz="quarter" idx="16" hasCustomPrompt="1"/>
          </p:nvPr>
        </p:nvSpPr>
        <p:spPr>
          <a:xfrm flipH="1">
            <a:off x="1318592" y="1848714"/>
            <a:ext cx="1893203" cy="2009001"/>
          </a:xfrm>
          <a:custGeom>
            <a:avLst/>
            <a:gdLst>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141636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0" fmla="*/ 166423 w 1582789"/>
              <a:gd name="connsiteY0" fmla="*/ 1501342 h 1501342"/>
              <a:gd name="connsiteX1" fmla="*/ 166423 w 1582789"/>
              <a:gd name="connsiteY1" fmla="*/ 0 h 1501342"/>
              <a:gd name="connsiteX2" fmla="*/ 1497813 w 1582789"/>
              <a:gd name="connsiteY2" fmla="*/ 0 h 1501342"/>
              <a:gd name="connsiteX3" fmla="*/ 1582789 w 1582789"/>
              <a:gd name="connsiteY3" fmla="*/ 84976 h 1501342"/>
              <a:gd name="connsiteX4" fmla="*/ 1582789 w 1582789"/>
              <a:gd name="connsiteY4" fmla="*/ 1416366 h 1501342"/>
              <a:gd name="connsiteX5" fmla="*/ 1497813 w 1582789"/>
              <a:gd name="connsiteY5" fmla="*/ 1501342 h 1501342"/>
              <a:gd name="connsiteX6" fmla="*/ 166423 w 1582789"/>
              <a:gd name="connsiteY6" fmla="*/ 1501342 h 1501342"/>
              <a:gd name="connsiteX0" fmla="*/ 0 w 1416366"/>
              <a:gd name="connsiteY0" fmla="*/ 1501342 h 1501342"/>
              <a:gd name="connsiteX1" fmla="*/ 0 w 1416366"/>
              <a:gd name="connsiteY1" fmla="*/ 0 h 1501342"/>
              <a:gd name="connsiteX2" fmla="*/ 1331390 w 1416366"/>
              <a:gd name="connsiteY2" fmla="*/ 0 h 1501342"/>
              <a:gd name="connsiteX3" fmla="*/ 1416366 w 1416366"/>
              <a:gd name="connsiteY3" fmla="*/ 84976 h 1501342"/>
              <a:gd name="connsiteX4" fmla="*/ 1416366 w 1416366"/>
              <a:gd name="connsiteY4" fmla="*/ 1416366 h 1501342"/>
              <a:gd name="connsiteX5" fmla="*/ 1331390 w 1416366"/>
              <a:gd name="connsiteY5" fmla="*/ 1501342 h 1501342"/>
              <a:gd name="connsiteX6" fmla="*/ 0 w 1416366"/>
              <a:gd name="connsiteY6" fmla="*/ 1501342 h 150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6366" h="1501342">
                <a:moveTo>
                  <a:pt x="0" y="1501342"/>
                </a:moveTo>
                <a:lnTo>
                  <a:pt x="0" y="0"/>
                </a:lnTo>
                <a:lnTo>
                  <a:pt x="1331390" y="0"/>
                </a:lnTo>
                <a:cubicBezTo>
                  <a:pt x="1378321" y="0"/>
                  <a:pt x="1416366" y="38045"/>
                  <a:pt x="1416366" y="84976"/>
                </a:cubicBezTo>
                <a:lnTo>
                  <a:pt x="1416366" y="1416366"/>
                </a:lnTo>
                <a:cubicBezTo>
                  <a:pt x="1416366" y="1463297"/>
                  <a:pt x="1378321" y="1501342"/>
                  <a:pt x="1331390" y="1501342"/>
                </a:cubicBezTo>
                <a:lnTo>
                  <a:pt x="0" y="1501342"/>
                </a:lnTo>
                <a:close/>
              </a:path>
            </a:pathLst>
          </a:cu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Tree>
    <p:extLst>
      <p:ext uri="{BB962C8B-B14F-4D97-AF65-F5344CB8AC3E}">
        <p14:creationId xmlns:p14="http://schemas.microsoft.com/office/powerpoint/2010/main" val="3958368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portfolio 4">
    <p:spTree>
      <p:nvGrpSpPr>
        <p:cNvPr id="1" name=""/>
        <p:cNvGrpSpPr/>
        <p:nvPr/>
      </p:nvGrpSpPr>
      <p:grpSpPr>
        <a:xfrm>
          <a:off x="0" y="0"/>
          <a:ext cx="0" cy="0"/>
          <a:chOff x="0" y="0"/>
          <a:chExt cx="0" cy="0"/>
        </a:xfrm>
      </p:grpSpPr>
      <p:sp>
        <p:nvSpPr>
          <p:cNvPr id="19" name="Picture Placeholder 2"/>
          <p:cNvSpPr>
            <a:spLocks noGrp="1"/>
          </p:cNvSpPr>
          <p:nvPr>
            <p:ph type="pic" sz="quarter" idx="13" hasCustomPrompt="1"/>
          </p:nvPr>
        </p:nvSpPr>
        <p:spPr>
          <a:xfrm>
            <a:off x="4219887" y="1816365"/>
            <a:ext cx="1893203" cy="2009001"/>
          </a:xfrm>
          <a:custGeom>
            <a:avLst/>
            <a:gdLst>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141636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0" fmla="*/ 166423 w 1582789"/>
              <a:gd name="connsiteY0" fmla="*/ 1501342 h 1501342"/>
              <a:gd name="connsiteX1" fmla="*/ 166423 w 1582789"/>
              <a:gd name="connsiteY1" fmla="*/ 0 h 1501342"/>
              <a:gd name="connsiteX2" fmla="*/ 1497813 w 1582789"/>
              <a:gd name="connsiteY2" fmla="*/ 0 h 1501342"/>
              <a:gd name="connsiteX3" fmla="*/ 1582789 w 1582789"/>
              <a:gd name="connsiteY3" fmla="*/ 84976 h 1501342"/>
              <a:gd name="connsiteX4" fmla="*/ 1582789 w 1582789"/>
              <a:gd name="connsiteY4" fmla="*/ 1416366 h 1501342"/>
              <a:gd name="connsiteX5" fmla="*/ 1497813 w 1582789"/>
              <a:gd name="connsiteY5" fmla="*/ 1501342 h 1501342"/>
              <a:gd name="connsiteX6" fmla="*/ 166423 w 1582789"/>
              <a:gd name="connsiteY6" fmla="*/ 1501342 h 1501342"/>
              <a:gd name="connsiteX0" fmla="*/ 0 w 1416366"/>
              <a:gd name="connsiteY0" fmla="*/ 1501342 h 1501342"/>
              <a:gd name="connsiteX1" fmla="*/ 0 w 1416366"/>
              <a:gd name="connsiteY1" fmla="*/ 0 h 1501342"/>
              <a:gd name="connsiteX2" fmla="*/ 1331390 w 1416366"/>
              <a:gd name="connsiteY2" fmla="*/ 0 h 1501342"/>
              <a:gd name="connsiteX3" fmla="*/ 1416366 w 1416366"/>
              <a:gd name="connsiteY3" fmla="*/ 84976 h 1501342"/>
              <a:gd name="connsiteX4" fmla="*/ 1416366 w 1416366"/>
              <a:gd name="connsiteY4" fmla="*/ 1416366 h 1501342"/>
              <a:gd name="connsiteX5" fmla="*/ 1331390 w 1416366"/>
              <a:gd name="connsiteY5" fmla="*/ 1501342 h 1501342"/>
              <a:gd name="connsiteX6" fmla="*/ 0 w 1416366"/>
              <a:gd name="connsiteY6" fmla="*/ 1501342 h 150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6366" h="1501342">
                <a:moveTo>
                  <a:pt x="0" y="1501342"/>
                </a:moveTo>
                <a:lnTo>
                  <a:pt x="0" y="0"/>
                </a:lnTo>
                <a:lnTo>
                  <a:pt x="1331390" y="0"/>
                </a:lnTo>
                <a:cubicBezTo>
                  <a:pt x="1378321" y="0"/>
                  <a:pt x="1416366" y="38045"/>
                  <a:pt x="1416366" y="84976"/>
                </a:cubicBezTo>
                <a:lnTo>
                  <a:pt x="1416366" y="1416366"/>
                </a:lnTo>
                <a:cubicBezTo>
                  <a:pt x="1416366" y="1463297"/>
                  <a:pt x="1378321" y="1501342"/>
                  <a:pt x="1331390" y="1501342"/>
                </a:cubicBezTo>
                <a:lnTo>
                  <a:pt x="0" y="1501342"/>
                </a:lnTo>
                <a:close/>
              </a:path>
            </a:pathLst>
          </a:cu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3" name="Picture Placeholder 2"/>
          <p:cNvSpPr>
            <a:spLocks noGrp="1"/>
          </p:cNvSpPr>
          <p:nvPr>
            <p:ph type="pic" sz="quarter" idx="14" hasCustomPrompt="1"/>
          </p:nvPr>
        </p:nvSpPr>
        <p:spPr>
          <a:xfrm>
            <a:off x="9440069" y="1816365"/>
            <a:ext cx="1893203" cy="2009001"/>
          </a:xfrm>
          <a:custGeom>
            <a:avLst/>
            <a:gdLst>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141636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0" fmla="*/ 166423 w 1582789"/>
              <a:gd name="connsiteY0" fmla="*/ 1501342 h 1501342"/>
              <a:gd name="connsiteX1" fmla="*/ 166423 w 1582789"/>
              <a:gd name="connsiteY1" fmla="*/ 0 h 1501342"/>
              <a:gd name="connsiteX2" fmla="*/ 1497813 w 1582789"/>
              <a:gd name="connsiteY2" fmla="*/ 0 h 1501342"/>
              <a:gd name="connsiteX3" fmla="*/ 1582789 w 1582789"/>
              <a:gd name="connsiteY3" fmla="*/ 84976 h 1501342"/>
              <a:gd name="connsiteX4" fmla="*/ 1582789 w 1582789"/>
              <a:gd name="connsiteY4" fmla="*/ 1416366 h 1501342"/>
              <a:gd name="connsiteX5" fmla="*/ 1497813 w 1582789"/>
              <a:gd name="connsiteY5" fmla="*/ 1501342 h 1501342"/>
              <a:gd name="connsiteX6" fmla="*/ 166423 w 1582789"/>
              <a:gd name="connsiteY6" fmla="*/ 1501342 h 1501342"/>
              <a:gd name="connsiteX0" fmla="*/ 0 w 1416366"/>
              <a:gd name="connsiteY0" fmla="*/ 1501342 h 1501342"/>
              <a:gd name="connsiteX1" fmla="*/ 0 w 1416366"/>
              <a:gd name="connsiteY1" fmla="*/ 0 h 1501342"/>
              <a:gd name="connsiteX2" fmla="*/ 1331390 w 1416366"/>
              <a:gd name="connsiteY2" fmla="*/ 0 h 1501342"/>
              <a:gd name="connsiteX3" fmla="*/ 1416366 w 1416366"/>
              <a:gd name="connsiteY3" fmla="*/ 84976 h 1501342"/>
              <a:gd name="connsiteX4" fmla="*/ 1416366 w 1416366"/>
              <a:gd name="connsiteY4" fmla="*/ 1416366 h 1501342"/>
              <a:gd name="connsiteX5" fmla="*/ 1331390 w 1416366"/>
              <a:gd name="connsiteY5" fmla="*/ 1501342 h 1501342"/>
              <a:gd name="connsiteX6" fmla="*/ 0 w 1416366"/>
              <a:gd name="connsiteY6" fmla="*/ 1501342 h 150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6366" h="1501342">
                <a:moveTo>
                  <a:pt x="0" y="1501342"/>
                </a:moveTo>
                <a:lnTo>
                  <a:pt x="0" y="0"/>
                </a:lnTo>
                <a:lnTo>
                  <a:pt x="1331390" y="0"/>
                </a:lnTo>
                <a:cubicBezTo>
                  <a:pt x="1378321" y="0"/>
                  <a:pt x="1416366" y="38045"/>
                  <a:pt x="1416366" y="84976"/>
                </a:cubicBezTo>
                <a:lnTo>
                  <a:pt x="1416366" y="1416366"/>
                </a:lnTo>
                <a:cubicBezTo>
                  <a:pt x="1416366" y="1463297"/>
                  <a:pt x="1378321" y="1501342"/>
                  <a:pt x="1331390" y="1501342"/>
                </a:cubicBezTo>
                <a:lnTo>
                  <a:pt x="0" y="1501342"/>
                </a:lnTo>
                <a:close/>
              </a:path>
            </a:pathLst>
          </a:cu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4" name="Picture Placeholder 2"/>
          <p:cNvSpPr>
            <a:spLocks noGrp="1"/>
          </p:cNvSpPr>
          <p:nvPr>
            <p:ph type="pic" sz="quarter" idx="15" hasCustomPrompt="1"/>
          </p:nvPr>
        </p:nvSpPr>
        <p:spPr>
          <a:xfrm flipH="1">
            <a:off x="1141021" y="4061854"/>
            <a:ext cx="1893203" cy="2009001"/>
          </a:xfrm>
          <a:custGeom>
            <a:avLst/>
            <a:gdLst>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141636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0" fmla="*/ 166423 w 1582789"/>
              <a:gd name="connsiteY0" fmla="*/ 1501342 h 1501342"/>
              <a:gd name="connsiteX1" fmla="*/ 166423 w 1582789"/>
              <a:gd name="connsiteY1" fmla="*/ 0 h 1501342"/>
              <a:gd name="connsiteX2" fmla="*/ 1497813 w 1582789"/>
              <a:gd name="connsiteY2" fmla="*/ 0 h 1501342"/>
              <a:gd name="connsiteX3" fmla="*/ 1582789 w 1582789"/>
              <a:gd name="connsiteY3" fmla="*/ 84976 h 1501342"/>
              <a:gd name="connsiteX4" fmla="*/ 1582789 w 1582789"/>
              <a:gd name="connsiteY4" fmla="*/ 1416366 h 1501342"/>
              <a:gd name="connsiteX5" fmla="*/ 1497813 w 1582789"/>
              <a:gd name="connsiteY5" fmla="*/ 1501342 h 1501342"/>
              <a:gd name="connsiteX6" fmla="*/ 166423 w 1582789"/>
              <a:gd name="connsiteY6" fmla="*/ 1501342 h 1501342"/>
              <a:gd name="connsiteX0" fmla="*/ 0 w 1416366"/>
              <a:gd name="connsiteY0" fmla="*/ 1501342 h 1501342"/>
              <a:gd name="connsiteX1" fmla="*/ 0 w 1416366"/>
              <a:gd name="connsiteY1" fmla="*/ 0 h 1501342"/>
              <a:gd name="connsiteX2" fmla="*/ 1331390 w 1416366"/>
              <a:gd name="connsiteY2" fmla="*/ 0 h 1501342"/>
              <a:gd name="connsiteX3" fmla="*/ 1416366 w 1416366"/>
              <a:gd name="connsiteY3" fmla="*/ 84976 h 1501342"/>
              <a:gd name="connsiteX4" fmla="*/ 1416366 w 1416366"/>
              <a:gd name="connsiteY4" fmla="*/ 1416366 h 1501342"/>
              <a:gd name="connsiteX5" fmla="*/ 1331390 w 1416366"/>
              <a:gd name="connsiteY5" fmla="*/ 1501342 h 1501342"/>
              <a:gd name="connsiteX6" fmla="*/ 0 w 1416366"/>
              <a:gd name="connsiteY6" fmla="*/ 1501342 h 150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6366" h="1501342">
                <a:moveTo>
                  <a:pt x="0" y="1501342"/>
                </a:moveTo>
                <a:lnTo>
                  <a:pt x="0" y="0"/>
                </a:lnTo>
                <a:lnTo>
                  <a:pt x="1331390" y="0"/>
                </a:lnTo>
                <a:cubicBezTo>
                  <a:pt x="1378321" y="0"/>
                  <a:pt x="1416366" y="38045"/>
                  <a:pt x="1416366" y="84976"/>
                </a:cubicBezTo>
                <a:lnTo>
                  <a:pt x="1416366" y="1416366"/>
                </a:lnTo>
                <a:cubicBezTo>
                  <a:pt x="1416366" y="1463297"/>
                  <a:pt x="1378321" y="1501342"/>
                  <a:pt x="1331390" y="1501342"/>
                </a:cubicBezTo>
                <a:lnTo>
                  <a:pt x="0" y="1501342"/>
                </a:lnTo>
                <a:close/>
              </a:path>
            </a:pathLst>
          </a:cu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5" name="Picture Placeholder 2"/>
          <p:cNvSpPr>
            <a:spLocks noGrp="1"/>
          </p:cNvSpPr>
          <p:nvPr>
            <p:ph type="pic" sz="quarter" idx="16" hasCustomPrompt="1"/>
          </p:nvPr>
        </p:nvSpPr>
        <p:spPr>
          <a:xfrm flipH="1">
            <a:off x="6361203" y="4061854"/>
            <a:ext cx="1893203" cy="2009001"/>
          </a:xfrm>
          <a:custGeom>
            <a:avLst/>
            <a:gdLst>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8497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8" fmla="*/ 0 w 1501342"/>
              <a:gd name="connsiteY8" fmla="*/ 84976 h 1501342"/>
              <a:gd name="connsiteX0" fmla="*/ 0 w 1501342"/>
              <a:gd name="connsiteY0" fmla="*/ 1416366 h 1501342"/>
              <a:gd name="connsiteX1" fmla="*/ 84976 w 1501342"/>
              <a:gd name="connsiteY1" fmla="*/ 0 h 1501342"/>
              <a:gd name="connsiteX2" fmla="*/ 1416366 w 1501342"/>
              <a:gd name="connsiteY2" fmla="*/ 0 h 1501342"/>
              <a:gd name="connsiteX3" fmla="*/ 1501342 w 1501342"/>
              <a:gd name="connsiteY3" fmla="*/ 84976 h 1501342"/>
              <a:gd name="connsiteX4" fmla="*/ 1501342 w 1501342"/>
              <a:gd name="connsiteY4" fmla="*/ 1416366 h 1501342"/>
              <a:gd name="connsiteX5" fmla="*/ 1416366 w 1501342"/>
              <a:gd name="connsiteY5" fmla="*/ 1501342 h 1501342"/>
              <a:gd name="connsiteX6" fmla="*/ 84976 w 1501342"/>
              <a:gd name="connsiteY6" fmla="*/ 1501342 h 1501342"/>
              <a:gd name="connsiteX7" fmla="*/ 0 w 1501342"/>
              <a:gd name="connsiteY7" fmla="*/ 1416366 h 1501342"/>
              <a:gd name="connsiteX0" fmla="*/ 166423 w 1582789"/>
              <a:gd name="connsiteY0" fmla="*/ 1501342 h 1501342"/>
              <a:gd name="connsiteX1" fmla="*/ 166423 w 1582789"/>
              <a:gd name="connsiteY1" fmla="*/ 0 h 1501342"/>
              <a:gd name="connsiteX2" fmla="*/ 1497813 w 1582789"/>
              <a:gd name="connsiteY2" fmla="*/ 0 h 1501342"/>
              <a:gd name="connsiteX3" fmla="*/ 1582789 w 1582789"/>
              <a:gd name="connsiteY3" fmla="*/ 84976 h 1501342"/>
              <a:gd name="connsiteX4" fmla="*/ 1582789 w 1582789"/>
              <a:gd name="connsiteY4" fmla="*/ 1416366 h 1501342"/>
              <a:gd name="connsiteX5" fmla="*/ 1497813 w 1582789"/>
              <a:gd name="connsiteY5" fmla="*/ 1501342 h 1501342"/>
              <a:gd name="connsiteX6" fmla="*/ 166423 w 1582789"/>
              <a:gd name="connsiteY6" fmla="*/ 1501342 h 1501342"/>
              <a:gd name="connsiteX0" fmla="*/ 0 w 1416366"/>
              <a:gd name="connsiteY0" fmla="*/ 1501342 h 1501342"/>
              <a:gd name="connsiteX1" fmla="*/ 0 w 1416366"/>
              <a:gd name="connsiteY1" fmla="*/ 0 h 1501342"/>
              <a:gd name="connsiteX2" fmla="*/ 1331390 w 1416366"/>
              <a:gd name="connsiteY2" fmla="*/ 0 h 1501342"/>
              <a:gd name="connsiteX3" fmla="*/ 1416366 w 1416366"/>
              <a:gd name="connsiteY3" fmla="*/ 84976 h 1501342"/>
              <a:gd name="connsiteX4" fmla="*/ 1416366 w 1416366"/>
              <a:gd name="connsiteY4" fmla="*/ 1416366 h 1501342"/>
              <a:gd name="connsiteX5" fmla="*/ 1331390 w 1416366"/>
              <a:gd name="connsiteY5" fmla="*/ 1501342 h 1501342"/>
              <a:gd name="connsiteX6" fmla="*/ 0 w 1416366"/>
              <a:gd name="connsiteY6" fmla="*/ 1501342 h 150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6366" h="1501342">
                <a:moveTo>
                  <a:pt x="0" y="1501342"/>
                </a:moveTo>
                <a:lnTo>
                  <a:pt x="0" y="0"/>
                </a:lnTo>
                <a:lnTo>
                  <a:pt x="1331390" y="0"/>
                </a:lnTo>
                <a:cubicBezTo>
                  <a:pt x="1378321" y="0"/>
                  <a:pt x="1416366" y="38045"/>
                  <a:pt x="1416366" y="84976"/>
                </a:cubicBezTo>
                <a:lnTo>
                  <a:pt x="1416366" y="1416366"/>
                </a:lnTo>
                <a:cubicBezTo>
                  <a:pt x="1416366" y="1463297"/>
                  <a:pt x="1378321" y="1501342"/>
                  <a:pt x="1331390" y="1501342"/>
                </a:cubicBezTo>
                <a:lnTo>
                  <a:pt x="0" y="1501342"/>
                </a:lnTo>
                <a:close/>
              </a:path>
            </a:pathLst>
          </a:cu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0" name="TextBox 19"/>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21" name="Oval 20"/>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560422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ortfolio 5">
    <p:spTree>
      <p:nvGrpSpPr>
        <p:cNvPr id="1" name=""/>
        <p:cNvGrpSpPr/>
        <p:nvPr/>
      </p:nvGrpSpPr>
      <p:grpSpPr>
        <a:xfrm>
          <a:off x="0" y="0"/>
          <a:ext cx="0" cy="0"/>
          <a:chOff x="0" y="0"/>
          <a:chExt cx="0" cy="0"/>
        </a:xfrm>
      </p:grpSpPr>
      <p:sp>
        <p:nvSpPr>
          <p:cNvPr id="20" name="Picture Placeholder 2"/>
          <p:cNvSpPr>
            <a:spLocks noGrp="1"/>
          </p:cNvSpPr>
          <p:nvPr>
            <p:ph type="pic" sz="quarter" idx="19"/>
          </p:nvPr>
        </p:nvSpPr>
        <p:spPr>
          <a:xfrm>
            <a:off x="0" y="2212975"/>
            <a:ext cx="3037024" cy="2438400"/>
          </a:xfrm>
          <a:prstGeom prst="rect">
            <a:avLst/>
          </a:prstGeom>
        </p:spPr>
        <p:txBody>
          <a:bodyPr/>
          <a:lstStyle/>
          <a:p>
            <a:endParaRPr lang="id-ID"/>
          </a:p>
        </p:txBody>
      </p:sp>
      <p:sp>
        <p:nvSpPr>
          <p:cNvPr id="21" name="Picture Placeholder 2"/>
          <p:cNvSpPr>
            <a:spLocks noGrp="1"/>
          </p:cNvSpPr>
          <p:nvPr>
            <p:ph type="pic" sz="quarter" idx="20"/>
          </p:nvPr>
        </p:nvSpPr>
        <p:spPr>
          <a:xfrm>
            <a:off x="3047585" y="2212975"/>
            <a:ext cx="2991886" cy="2438400"/>
          </a:xfrm>
          <a:prstGeom prst="rect">
            <a:avLst/>
          </a:prstGeom>
        </p:spPr>
        <p:txBody>
          <a:bodyPr/>
          <a:lstStyle/>
          <a:p>
            <a:endParaRPr lang="id-ID"/>
          </a:p>
        </p:txBody>
      </p:sp>
      <p:sp>
        <p:nvSpPr>
          <p:cNvPr id="22" name="Picture Placeholder 2"/>
          <p:cNvSpPr>
            <a:spLocks noGrp="1"/>
          </p:cNvSpPr>
          <p:nvPr>
            <p:ph type="pic" sz="quarter" idx="21"/>
          </p:nvPr>
        </p:nvSpPr>
        <p:spPr>
          <a:xfrm>
            <a:off x="6063284" y="2212975"/>
            <a:ext cx="3100594" cy="2438400"/>
          </a:xfrm>
          <a:prstGeom prst="rect">
            <a:avLst/>
          </a:prstGeom>
        </p:spPr>
        <p:txBody>
          <a:bodyPr/>
          <a:lstStyle/>
          <a:p>
            <a:endParaRPr lang="id-ID"/>
          </a:p>
        </p:txBody>
      </p:sp>
      <p:sp>
        <p:nvSpPr>
          <p:cNvPr id="26" name="Picture Placeholder 2"/>
          <p:cNvSpPr>
            <a:spLocks noGrp="1"/>
          </p:cNvSpPr>
          <p:nvPr>
            <p:ph type="pic" sz="quarter" idx="22"/>
          </p:nvPr>
        </p:nvSpPr>
        <p:spPr>
          <a:xfrm>
            <a:off x="9163878" y="2212975"/>
            <a:ext cx="3028122" cy="2438400"/>
          </a:xfrm>
          <a:prstGeom prst="rect">
            <a:avLst/>
          </a:prstGeom>
        </p:spPr>
        <p:txBody>
          <a:bodyPr/>
          <a:lstStyle/>
          <a:p>
            <a:endParaRPr lang="id-ID"/>
          </a:p>
        </p:txBody>
      </p:sp>
      <p:sp>
        <p:nvSpPr>
          <p:cNvPr id="19" name="TextBox 18"/>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23" name="Oval 22"/>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4180389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portfolio 4 full">
    <p:spTree>
      <p:nvGrpSpPr>
        <p:cNvPr id="1" name=""/>
        <p:cNvGrpSpPr/>
        <p:nvPr/>
      </p:nvGrpSpPr>
      <p:grpSpPr>
        <a:xfrm>
          <a:off x="0" y="0"/>
          <a:ext cx="0" cy="0"/>
          <a:chOff x="0" y="0"/>
          <a:chExt cx="0" cy="0"/>
        </a:xfrm>
      </p:grpSpPr>
      <p:sp>
        <p:nvSpPr>
          <p:cNvPr id="20" name="Picture Placeholder 2"/>
          <p:cNvSpPr>
            <a:spLocks noGrp="1"/>
          </p:cNvSpPr>
          <p:nvPr>
            <p:ph type="pic" sz="quarter" idx="19"/>
          </p:nvPr>
        </p:nvSpPr>
        <p:spPr>
          <a:xfrm>
            <a:off x="0" y="1"/>
            <a:ext cx="3037024" cy="3472070"/>
          </a:xfrm>
          <a:prstGeom prst="rect">
            <a:avLst/>
          </a:prstGeom>
        </p:spPr>
        <p:txBody>
          <a:bodyPr/>
          <a:lstStyle/>
          <a:p>
            <a:endParaRPr lang="id-ID"/>
          </a:p>
        </p:txBody>
      </p:sp>
      <p:sp>
        <p:nvSpPr>
          <p:cNvPr id="21" name="Picture Placeholder 2"/>
          <p:cNvSpPr>
            <a:spLocks noGrp="1"/>
          </p:cNvSpPr>
          <p:nvPr>
            <p:ph type="pic" sz="quarter" idx="20"/>
          </p:nvPr>
        </p:nvSpPr>
        <p:spPr>
          <a:xfrm>
            <a:off x="3047584" y="0"/>
            <a:ext cx="2991887" cy="3472071"/>
          </a:xfrm>
          <a:prstGeom prst="rect">
            <a:avLst/>
          </a:prstGeom>
        </p:spPr>
        <p:txBody>
          <a:bodyPr/>
          <a:lstStyle/>
          <a:p>
            <a:endParaRPr lang="id-ID"/>
          </a:p>
        </p:txBody>
      </p:sp>
      <p:sp>
        <p:nvSpPr>
          <p:cNvPr id="22" name="Picture Placeholder 2"/>
          <p:cNvSpPr>
            <a:spLocks noGrp="1"/>
          </p:cNvSpPr>
          <p:nvPr>
            <p:ph type="pic" sz="quarter" idx="21"/>
          </p:nvPr>
        </p:nvSpPr>
        <p:spPr>
          <a:xfrm>
            <a:off x="6063284" y="0"/>
            <a:ext cx="3100594" cy="3472071"/>
          </a:xfrm>
          <a:prstGeom prst="rect">
            <a:avLst/>
          </a:prstGeom>
        </p:spPr>
        <p:txBody>
          <a:bodyPr/>
          <a:lstStyle/>
          <a:p>
            <a:endParaRPr lang="id-ID"/>
          </a:p>
        </p:txBody>
      </p:sp>
      <p:sp>
        <p:nvSpPr>
          <p:cNvPr id="26" name="Picture Placeholder 2"/>
          <p:cNvSpPr>
            <a:spLocks noGrp="1"/>
          </p:cNvSpPr>
          <p:nvPr>
            <p:ph type="pic" sz="quarter" idx="22"/>
          </p:nvPr>
        </p:nvSpPr>
        <p:spPr>
          <a:xfrm>
            <a:off x="9187690" y="0"/>
            <a:ext cx="3004309" cy="3472071"/>
          </a:xfrm>
          <a:prstGeom prst="rect">
            <a:avLst/>
          </a:prstGeom>
        </p:spPr>
        <p:txBody>
          <a:bodyPr/>
          <a:lstStyle/>
          <a:p>
            <a:endParaRPr lang="id-ID"/>
          </a:p>
        </p:txBody>
      </p:sp>
    </p:spTree>
    <p:extLst>
      <p:ext uri="{BB962C8B-B14F-4D97-AF65-F5344CB8AC3E}">
        <p14:creationId xmlns:p14="http://schemas.microsoft.com/office/powerpoint/2010/main" val="2821419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portfolio 7">
    <p:spTree>
      <p:nvGrpSpPr>
        <p:cNvPr id="1" name=""/>
        <p:cNvGrpSpPr/>
        <p:nvPr/>
      </p:nvGrpSpPr>
      <p:grpSpPr>
        <a:xfrm>
          <a:off x="0" y="0"/>
          <a:ext cx="0" cy="0"/>
          <a:chOff x="0" y="0"/>
          <a:chExt cx="0" cy="0"/>
        </a:xfrm>
      </p:grpSpPr>
      <p:sp>
        <p:nvSpPr>
          <p:cNvPr id="19" name="Picture Placeholder 4"/>
          <p:cNvSpPr>
            <a:spLocks noGrp="1"/>
          </p:cNvSpPr>
          <p:nvPr>
            <p:ph type="pic" sz="quarter" idx="10"/>
          </p:nvPr>
        </p:nvSpPr>
        <p:spPr>
          <a:xfrm>
            <a:off x="10177670" y="304800"/>
            <a:ext cx="1749287" cy="6321287"/>
          </a:xfrm>
        </p:spPr>
        <p:txBody>
          <a:bodyPr/>
          <a:lstStyle/>
          <a:p>
            <a:endParaRPr lang="id-ID"/>
          </a:p>
        </p:txBody>
      </p:sp>
      <p:sp>
        <p:nvSpPr>
          <p:cNvPr id="23" name="Picture Placeholder 4"/>
          <p:cNvSpPr>
            <a:spLocks noGrp="1"/>
          </p:cNvSpPr>
          <p:nvPr>
            <p:ph type="pic" sz="quarter" idx="11"/>
          </p:nvPr>
        </p:nvSpPr>
        <p:spPr>
          <a:xfrm>
            <a:off x="8256104" y="302331"/>
            <a:ext cx="1749287" cy="6321287"/>
          </a:xfrm>
        </p:spPr>
        <p:txBody>
          <a:bodyPr/>
          <a:lstStyle/>
          <a:p>
            <a:endParaRPr lang="id-ID"/>
          </a:p>
        </p:txBody>
      </p:sp>
      <p:sp>
        <p:nvSpPr>
          <p:cNvPr id="24" name="Picture Placeholder 4"/>
          <p:cNvSpPr>
            <a:spLocks noGrp="1"/>
          </p:cNvSpPr>
          <p:nvPr>
            <p:ph type="pic" sz="quarter" idx="12"/>
          </p:nvPr>
        </p:nvSpPr>
        <p:spPr>
          <a:xfrm>
            <a:off x="6334538" y="302330"/>
            <a:ext cx="1749287" cy="6321287"/>
          </a:xfrm>
        </p:spPr>
        <p:txBody>
          <a:bodyPr/>
          <a:lstStyle/>
          <a:p>
            <a:endParaRPr lang="id-ID"/>
          </a:p>
        </p:txBody>
      </p:sp>
    </p:spTree>
    <p:extLst>
      <p:ext uri="{BB962C8B-B14F-4D97-AF65-F5344CB8AC3E}">
        <p14:creationId xmlns:p14="http://schemas.microsoft.com/office/powerpoint/2010/main" val="3891269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portfolio dia">
    <p:spTree>
      <p:nvGrpSpPr>
        <p:cNvPr id="1" name=""/>
        <p:cNvGrpSpPr/>
        <p:nvPr/>
      </p:nvGrpSpPr>
      <p:grpSpPr>
        <a:xfrm>
          <a:off x="0" y="0"/>
          <a:ext cx="0" cy="0"/>
          <a:chOff x="0" y="0"/>
          <a:chExt cx="0" cy="0"/>
        </a:xfrm>
      </p:grpSpPr>
      <p:sp>
        <p:nvSpPr>
          <p:cNvPr id="16" name="Picture Placeholder 13"/>
          <p:cNvSpPr>
            <a:spLocks noGrp="1"/>
          </p:cNvSpPr>
          <p:nvPr>
            <p:ph type="pic" sz="quarter" idx="32" hasCustomPrompt="1"/>
          </p:nvPr>
        </p:nvSpPr>
        <p:spPr>
          <a:xfrm flipH="1">
            <a:off x="-1567350" y="-543339"/>
            <a:ext cx="4683926" cy="3816626"/>
          </a:xfrm>
          <a:custGeom>
            <a:avLst/>
            <a:gdLst>
              <a:gd name="connsiteX0" fmla="*/ 7187484 w 8328384"/>
              <a:gd name="connsiteY0" fmla="*/ 3202389 h 4794329"/>
              <a:gd name="connsiteX1" fmla="*/ 7336349 w 8328384"/>
              <a:gd name="connsiteY1" fmla="*/ 3264051 h 4794329"/>
              <a:gd name="connsiteX2" fmla="*/ 7336349 w 8328384"/>
              <a:gd name="connsiteY2" fmla="*/ 3561781 h 4794329"/>
              <a:gd name="connsiteX3" fmla="*/ 6675910 w 8328384"/>
              <a:gd name="connsiteY3" fmla="*/ 4222219 h 4794329"/>
              <a:gd name="connsiteX4" fmla="*/ 6378180 w 8328384"/>
              <a:gd name="connsiteY4" fmla="*/ 4222219 h 4794329"/>
              <a:gd name="connsiteX5" fmla="*/ 6378181 w 8328384"/>
              <a:gd name="connsiteY5" fmla="*/ 4222219 h 4794329"/>
              <a:gd name="connsiteX6" fmla="*/ 6378181 w 8328384"/>
              <a:gd name="connsiteY6" fmla="*/ 3924488 h 4794329"/>
              <a:gd name="connsiteX7" fmla="*/ 7038619 w 8328384"/>
              <a:gd name="connsiteY7" fmla="*/ 3264051 h 4794329"/>
              <a:gd name="connsiteX8" fmla="*/ 7187484 w 8328384"/>
              <a:gd name="connsiteY8" fmla="*/ 3202389 h 4794329"/>
              <a:gd name="connsiteX9" fmla="*/ 7154253 w 8328384"/>
              <a:gd name="connsiteY9" fmla="*/ 1896653 h 4794329"/>
              <a:gd name="connsiteX10" fmla="*/ 7303118 w 8328384"/>
              <a:gd name="connsiteY10" fmla="*/ 1958315 h 4794329"/>
              <a:gd name="connsiteX11" fmla="*/ 7303118 w 8328384"/>
              <a:gd name="connsiteY11" fmla="*/ 2256046 h 4794329"/>
              <a:gd name="connsiteX12" fmla="*/ 4826495 w 8328384"/>
              <a:gd name="connsiteY12" fmla="*/ 4732667 h 4794329"/>
              <a:gd name="connsiteX13" fmla="*/ 4528765 w 8328384"/>
              <a:gd name="connsiteY13" fmla="*/ 4732667 h 4794329"/>
              <a:gd name="connsiteX14" fmla="*/ 4528767 w 8328384"/>
              <a:gd name="connsiteY14" fmla="*/ 4732667 h 4794329"/>
              <a:gd name="connsiteX15" fmla="*/ 4528767 w 8328384"/>
              <a:gd name="connsiteY15" fmla="*/ 4434937 h 4794329"/>
              <a:gd name="connsiteX16" fmla="*/ 7005388 w 8328384"/>
              <a:gd name="connsiteY16" fmla="*/ 1958315 h 4794329"/>
              <a:gd name="connsiteX17" fmla="*/ 7154253 w 8328384"/>
              <a:gd name="connsiteY17" fmla="*/ 1896653 h 4794329"/>
              <a:gd name="connsiteX18" fmla="*/ 8117857 w 8328384"/>
              <a:gd name="connsiteY18" fmla="*/ 1606041 h 4794329"/>
              <a:gd name="connsiteX19" fmla="*/ 8266722 w 8328384"/>
              <a:gd name="connsiteY19" fmla="*/ 1667703 h 4794329"/>
              <a:gd name="connsiteX20" fmla="*/ 8266722 w 8328384"/>
              <a:gd name="connsiteY20" fmla="*/ 1965433 h 4794329"/>
              <a:gd name="connsiteX21" fmla="*/ 6381647 w 8328384"/>
              <a:gd name="connsiteY21" fmla="*/ 3850507 h 4794329"/>
              <a:gd name="connsiteX22" fmla="*/ 6083917 w 8328384"/>
              <a:gd name="connsiteY22" fmla="*/ 3850507 h 4794329"/>
              <a:gd name="connsiteX23" fmla="*/ 6083918 w 8328384"/>
              <a:gd name="connsiteY23" fmla="*/ 3850507 h 4794329"/>
              <a:gd name="connsiteX24" fmla="*/ 6083918 w 8328384"/>
              <a:gd name="connsiteY24" fmla="*/ 3552777 h 4794329"/>
              <a:gd name="connsiteX25" fmla="*/ 7968992 w 8328384"/>
              <a:gd name="connsiteY25" fmla="*/ 1667703 h 4794329"/>
              <a:gd name="connsiteX26" fmla="*/ 8117857 w 8328384"/>
              <a:gd name="connsiteY26" fmla="*/ 1606041 h 4794329"/>
              <a:gd name="connsiteX27" fmla="*/ 677527 w 8328384"/>
              <a:gd name="connsiteY27" fmla="*/ 898884 h 4794329"/>
              <a:gd name="connsiteX28" fmla="*/ 1028254 w 8328384"/>
              <a:gd name="connsiteY28" fmla="*/ 898884 h 4794329"/>
              <a:gd name="connsiteX29" fmla="*/ 1705781 w 8328384"/>
              <a:gd name="connsiteY29" fmla="*/ 1576410 h 4794329"/>
              <a:gd name="connsiteX30" fmla="*/ 1028254 w 8328384"/>
              <a:gd name="connsiteY30" fmla="*/ 2253937 h 4794329"/>
              <a:gd name="connsiteX31" fmla="*/ 677527 w 8328384"/>
              <a:gd name="connsiteY31" fmla="*/ 2253937 h 4794329"/>
              <a:gd name="connsiteX32" fmla="*/ 0 w 8328384"/>
              <a:gd name="connsiteY32" fmla="*/ 1576410 h 4794329"/>
              <a:gd name="connsiteX33" fmla="*/ 677527 w 8328384"/>
              <a:gd name="connsiteY33" fmla="*/ 898884 h 4794329"/>
              <a:gd name="connsiteX34" fmla="*/ 7665818 w 8328384"/>
              <a:gd name="connsiteY34" fmla="*/ 717042 h 4794329"/>
              <a:gd name="connsiteX35" fmla="*/ 7814683 w 8328384"/>
              <a:gd name="connsiteY35" fmla="*/ 778704 h 4794329"/>
              <a:gd name="connsiteX36" fmla="*/ 7814683 w 8328384"/>
              <a:gd name="connsiteY36" fmla="*/ 1076435 h 4794329"/>
              <a:gd name="connsiteX37" fmla="*/ 4739492 w 8328384"/>
              <a:gd name="connsiteY37" fmla="*/ 4151624 h 4794329"/>
              <a:gd name="connsiteX38" fmla="*/ 4441762 w 8328384"/>
              <a:gd name="connsiteY38" fmla="*/ 4151624 h 4794329"/>
              <a:gd name="connsiteX39" fmla="*/ 4441763 w 8328384"/>
              <a:gd name="connsiteY39" fmla="*/ 4151624 h 4794329"/>
              <a:gd name="connsiteX40" fmla="*/ 4441763 w 8328384"/>
              <a:gd name="connsiteY40" fmla="*/ 3853894 h 4794329"/>
              <a:gd name="connsiteX41" fmla="*/ 7516953 w 8328384"/>
              <a:gd name="connsiteY41" fmla="*/ 778704 h 4794329"/>
              <a:gd name="connsiteX42" fmla="*/ 7665818 w 8328384"/>
              <a:gd name="connsiteY42" fmla="*/ 717042 h 4794329"/>
              <a:gd name="connsiteX43" fmla="*/ 7109580 w 8328384"/>
              <a:gd name="connsiteY43" fmla="*/ 598413 h 4794329"/>
              <a:gd name="connsiteX44" fmla="*/ 7258445 w 8328384"/>
              <a:gd name="connsiteY44" fmla="*/ 660075 h 4794329"/>
              <a:gd name="connsiteX45" fmla="*/ 7258445 w 8328384"/>
              <a:gd name="connsiteY45" fmla="*/ 957805 h 4794329"/>
              <a:gd name="connsiteX46" fmla="*/ 3512618 w 8328384"/>
              <a:gd name="connsiteY46" fmla="*/ 4703631 h 4794329"/>
              <a:gd name="connsiteX47" fmla="*/ 3214888 w 8328384"/>
              <a:gd name="connsiteY47" fmla="*/ 4703631 h 4794329"/>
              <a:gd name="connsiteX48" fmla="*/ 3214889 w 8328384"/>
              <a:gd name="connsiteY48" fmla="*/ 4703631 h 4794329"/>
              <a:gd name="connsiteX49" fmla="*/ 3214889 w 8328384"/>
              <a:gd name="connsiteY49" fmla="*/ 4405901 h 4794329"/>
              <a:gd name="connsiteX50" fmla="*/ 6960715 w 8328384"/>
              <a:gd name="connsiteY50" fmla="*/ 660075 h 4794329"/>
              <a:gd name="connsiteX51" fmla="*/ 7109580 w 8328384"/>
              <a:gd name="connsiteY51" fmla="*/ 598413 h 4794329"/>
              <a:gd name="connsiteX52" fmla="*/ 5839303 w 8328384"/>
              <a:gd name="connsiteY52" fmla="*/ 530016 h 4794329"/>
              <a:gd name="connsiteX53" fmla="*/ 5988168 w 8328384"/>
              <a:gd name="connsiteY53" fmla="*/ 591677 h 4794329"/>
              <a:gd name="connsiteX54" fmla="*/ 5988168 w 8328384"/>
              <a:gd name="connsiteY54" fmla="*/ 889408 h 4794329"/>
              <a:gd name="connsiteX55" fmla="*/ 2912977 w 8328384"/>
              <a:gd name="connsiteY55" fmla="*/ 3964597 h 4794329"/>
              <a:gd name="connsiteX56" fmla="*/ 2615248 w 8328384"/>
              <a:gd name="connsiteY56" fmla="*/ 3964597 h 4794329"/>
              <a:gd name="connsiteX57" fmla="*/ 2615249 w 8328384"/>
              <a:gd name="connsiteY57" fmla="*/ 3964597 h 4794329"/>
              <a:gd name="connsiteX58" fmla="*/ 2615249 w 8328384"/>
              <a:gd name="connsiteY58" fmla="*/ 3666867 h 4794329"/>
              <a:gd name="connsiteX59" fmla="*/ 5690438 w 8328384"/>
              <a:gd name="connsiteY59" fmla="*/ 591677 h 4794329"/>
              <a:gd name="connsiteX60" fmla="*/ 5839303 w 8328384"/>
              <a:gd name="connsiteY60" fmla="*/ 530016 h 4794329"/>
              <a:gd name="connsiteX61" fmla="*/ 6693121 w 8328384"/>
              <a:gd name="connsiteY61" fmla="*/ 347526 h 4794329"/>
              <a:gd name="connsiteX62" fmla="*/ 6841986 w 8328384"/>
              <a:gd name="connsiteY62" fmla="*/ 409188 h 4794329"/>
              <a:gd name="connsiteX63" fmla="*/ 6841986 w 8328384"/>
              <a:gd name="connsiteY63" fmla="*/ 706919 h 4794329"/>
              <a:gd name="connsiteX64" fmla="*/ 3766795 w 8328384"/>
              <a:gd name="connsiteY64" fmla="*/ 3782108 h 4794329"/>
              <a:gd name="connsiteX65" fmla="*/ 3469065 w 8328384"/>
              <a:gd name="connsiteY65" fmla="*/ 3782108 h 4794329"/>
              <a:gd name="connsiteX66" fmla="*/ 3469066 w 8328384"/>
              <a:gd name="connsiteY66" fmla="*/ 3782108 h 4794329"/>
              <a:gd name="connsiteX67" fmla="*/ 3469066 w 8328384"/>
              <a:gd name="connsiteY67" fmla="*/ 3484378 h 4794329"/>
              <a:gd name="connsiteX68" fmla="*/ 6544256 w 8328384"/>
              <a:gd name="connsiteY68" fmla="*/ 409188 h 4794329"/>
              <a:gd name="connsiteX69" fmla="*/ 6693121 w 8328384"/>
              <a:gd name="connsiteY69" fmla="*/ 347526 h 4794329"/>
              <a:gd name="connsiteX70" fmla="*/ 4217989 w 8328384"/>
              <a:gd name="connsiteY70" fmla="*/ 126303 h 4794329"/>
              <a:gd name="connsiteX71" fmla="*/ 4366854 w 8328384"/>
              <a:gd name="connsiteY71" fmla="*/ 187965 h 4794329"/>
              <a:gd name="connsiteX72" fmla="*/ 4366854 w 8328384"/>
              <a:gd name="connsiteY72" fmla="*/ 485695 h 4794329"/>
              <a:gd name="connsiteX73" fmla="*/ 3108136 w 8328384"/>
              <a:gd name="connsiteY73" fmla="*/ 1744412 h 4794329"/>
              <a:gd name="connsiteX74" fmla="*/ 2810405 w 8328384"/>
              <a:gd name="connsiteY74" fmla="*/ 1744412 h 4794329"/>
              <a:gd name="connsiteX75" fmla="*/ 2810407 w 8328384"/>
              <a:gd name="connsiteY75" fmla="*/ 1744412 h 4794329"/>
              <a:gd name="connsiteX76" fmla="*/ 2810407 w 8328384"/>
              <a:gd name="connsiteY76" fmla="*/ 1446682 h 4794329"/>
              <a:gd name="connsiteX77" fmla="*/ 4069124 w 8328384"/>
              <a:gd name="connsiteY77" fmla="*/ 187965 h 4794329"/>
              <a:gd name="connsiteX78" fmla="*/ 4217989 w 8328384"/>
              <a:gd name="connsiteY78" fmla="*/ 126303 h 4794329"/>
              <a:gd name="connsiteX79" fmla="*/ 5679047 w 8328384"/>
              <a:gd name="connsiteY79" fmla="*/ 18853 h 4794329"/>
              <a:gd name="connsiteX80" fmla="*/ 5827912 w 8328384"/>
              <a:gd name="connsiteY80" fmla="*/ 80515 h 4794329"/>
              <a:gd name="connsiteX81" fmla="*/ 5827912 w 8328384"/>
              <a:gd name="connsiteY81" fmla="*/ 378245 h 4794329"/>
              <a:gd name="connsiteX82" fmla="*/ 3106228 w 8328384"/>
              <a:gd name="connsiteY82" fmla="*/ 3099928 h 4794329"/>
              <a:gd name="connsiteX83" fmla="*/ 2808498 w 8328384"/>
              <a:gd name="connsiteY83" fmla="*/ 3099928 h 4794329"/>
              <a:gd name="connsiteX84" fmla="*/ 2808499 w 8328384"/>
              <a:gd name="connsiteY84" fmla="*/ 3099928 h 4794329"/>
              <a:gd name="connsiteX85" fmla="*/ 2808499 w 8328384"/>
              <a:gd name="connsiteY85" fmla="*/ 2802198 h 4794329"/>
              <a:gd name="connsiteX86" fmla="*/ 5530182 w 8328384"/>
              <a:gd name="connsiteY86" fmla="*/ 80515 h 4794329"/>
              <a:gd name="connsiteX87" fmla="*/ 5679047 w 8328384"/>
              <a:gd name="connsiteY87" fmla="*/ 18853 h 4794329"/>
              <a:gd name="connsiteX88" fmla="*/ 5019170 w 8328384"/>
              <a:gd name="connsiteY88" fmla="*/ 0 h 4794329"/>
              <a:gd name="connsiteX89" fmla="*/ 5168035 w 8328384"/>
              <a:gd name="connsiteY89" fmla="*/ 61662 h 4794329"/>
              <a:gd name="connsiteX90" fmla="*/ 5168035 w 8328384"/>
              <a:gd name="connsiteY90" fmla="*/ 359392 h 4794329"/>
              <a:gd name="connsiteX91" fmla="*/ 3186355 w 8328384"/>
              <a:gd name="connsiteY91" fmla="*/ 2341071 h 4794329"/>
              <a:gd name="connsiteX92" fmla="*/ 2888624 w 8328384"/>
              <a:gd name="connsiteY92" fmla="*/ 2341071 h 4794329"/>
              <a:gd name="connsiteX93" fmla="*/ 2888626 w 8328384"/>
              <a:gd name="connsiteY93" fmla="*/ 2341071 h 4794329"/>
              <a:gd name="connsiteX94" fmla="*/ 2888626 w 8328384"/>
              <a:gd name="connsiteY94" fmla="*/ 2043341 h 4794329"/>
              <a:gd name="connsiteX95" fmla="*/ 4870305 w 8328384"/>
              <a:gd name="connsiteY95" fmla="*/ 61662 h 4794329"/>
              <a:gd name="connsiteX96" fmla="*/ 5019170 w 8328384"/>
              <a:gd name="connsiteY96" fmla="*/ 0 h 4794329"/>
              <a:gd name="connsiteX0" fmla="*/ 7193726 w 8334626"/>
              <a:gd name="connsiteY0" fmla="*/ 3202389 h 4794329"/>
              <a:gd name="connsiteX1" fmla="*/ 7342591 w 8334626"/>
              <a:gd name="connsiteY1" fmla="*/ 3264051 h 4794329"/>
              <a:gd name="connsiteX2" fmla="*/ 7342591 w 8334626"/>
              <a:gd name="connsiteY2" fmla="*/ 3561781 h 4794329"/>
              <a:gd name="connsiteX3" fmla="*/ 6682152 w 8334626"/>
              <a:gd name="connsiteY3" fmla="*/ 4222219 h 4794329"/>
              <a:gd name="connsiteX4" fmla="*/ 6384422 w 8334626"/>
              <a:gd name="connsiteY4" fmla="*/ 4222219 h 4794329"/>
              <a:gd name="connsiteX5" fmla="*/ 6384423 w 8334626"/>
              <a:gd name="connsiteY5" fmla="*/ 4222219 h 4794329"/>
              <a:gd name="connsiteX6" fmla="*/ 6384423 w 8334626"/>
              <a:gd name="connsiteY6" fmla="*/ 3924488 h 4794329"/>
              <a:gd name="connsiteX7" fmla="*/ 7044861 w 8334626"/>
              <a:gd name="connsiteY7" fmla="*/ 3264051 h 4794329"/>
              <a:gd name="connsiteX8" fmla="*/ 7193726 w 8334626"/>
              <a:gd name="connsiteY8" fmla="*/ 3202389 h 4794329"/>
              <a:gd name="connsiteX9" fmla="*/ 7160495 w 8334626"/>
              <a:gd name="connsiteY9" fmla="*/ 1896653 h 4794329"/>
              <a:gd name="connsiteX10" fmla="*/ 7309360 w 8334626"/>
              <a:gd name="connsiteY10" fmla="*/ 1958315 h 4794329"/>
              <a:gd name="connsiteX11" fmla="*/ 7309360 w 8334626"/>
              <a:gd name="connsiteY11" fmla="*/ 2256046 h 4794329"/>
              <a:gd name="connsiteX12" fmla="*/ 4832737 w 8334626"/>
              <a:gd name="connsiteY12" fmla="*/ 4732667 h 4794329"/>
              <a:gd name="connsiteX13" fmla="*/ 4535007 w 8334626"/>
              <a:gd name="connsiteY13" fmla="*/ 4732667 h 4794329"/>
              <a:gd name="connsiteX14" fmla="*/ 4535009 w 8334626"/>
              <a:gd name="connsiteY14" fmla="*/ 4732667 h 4794329"/>
              <a:gd name="connsiteX15" fmla="*/ 4535009 w 8334626"/>
              <a:gd name="connsiteY15" fmla="*/ 4434937 h 4794329"/>
              <a:gd name="connsiteX16" fmla="*/ 7011630 w 8334626"/>
              <a:gd name="connsiteY16" fmla="*/ 1958315 h 4794329"/>
              <a:gd name="connsiteX17" fmla="*/ 7160495 w 8334626"/>
              <a:gd name="connsiteY17" fmla="*/ 1896653 h 4794329"/>
              <a:gd name="connsiteX18" fmla="*/ 8124099 w 8334626"/>
              <a:gd name="connsiteY18" fmla="*/ 1606041 h 4794329"/>
              <a:gd name="connsiteX19" fmla="*/ 8272964 w 8334626"/>
              <a:gd name="connsiteY19" fmla="*/ 1667703 h 4794329"/>
              <a:gd name="connsiteX20" fmla="*/ 8272964 w 8334626"/>
              <a:gd name="connsiteY20" fmla="*/ 1965433 h 4794329"/>
              <a:gd name="connsiteX21" fmla="*/ 6387889 w 8334626"/>
              <a:gd name="connsiteY21" fmla="*/ 3850507 h 4794329"/>
              <a:gd name="connsiteX22" fmla="*/ 6090159 w 8334626"/>
              <a:gd name="connsiteY22" fmla="*/ 3850507 h 4794329"/>
              <a:gd name="connsiteX23" fmla="*/ 6090160 w 8334626"/>
              <a:gd name="connsiteY23" fmla="*/ 3850507 h 4794329"/>
              <a:gd name="connsiteX24" fmla="*/ 6090160 w 8334626"/>
              <a:gd name="connsiteY24" fmla="*/ 3552777 h 4794329"/>
              <a:gd name="connsiteX25" fmla="*/ 7975234 w 8334626"/>
              <a:gd name="connsiteY25" fmla="*/ 1667703 h 4794329"/>
              <a:gd name="connsiteX26" fmla="*/ 8124099 w 8334626"/>
              <a:gd name="connsiteY26" fmla="*/ 1606041 h 4794329"/>
              <a:gd name="connsiteX27" fmla="*/ 6242 w 8334626"/>
              <a:gd name="connsiteY27" fmla="*/ 1576410 h 4794329"/>
              <a:gd name="connsiteX28" fmla="*/ 1034496 w 8334626"/>
              <a:gd name="connsiteY28" fmla="*/ 898884 h 4794329"/>
              <a:gd name="connsiteX29" fmla="*/ 1712023 w 8334626"/>
              <a:gd name="connsiteY29" fmla="*/ 1576410 h 4794329"/>
              <a:gd name="connsiteX30" fmla="*/ 1034496 w 8334626"/>
              <a:gd name="connsiteY30" fmla="*/ 2253937 h 4794329"/>
              <a:gd name="connsiteX31" fmla="*/ 683769 w 8334626"/>
              <a:gd name="connsiteY31" fmla="*/ 2253937 h 4794329"/>
              <a:gd name="connsiteX32" fmla="*/ 6242 w 8334626"/>
              <a:gd name="connsiteY32" fmla="*/ 1576410 h 4794329"/>
              <a:gd name="connsiteX33" fmla="*/ 7672060 w 8334626"/>
              <a:gd name="connsiteY33" fmla="*/ 717042 h 4794329"/>
              <a:gd name="connsiteX34" fmla="*/ 7820925 w 8334626"/>
              <a:gd name="connsiteY34" fmla="*/ 778704 h 4794329"/>
              <a:gd name="connsiteX35" fmla="*/ 7820925 w 8334626"/>
              <a:gd name="connsiteY35" fmla="*/ 1076435 h 4794329"/>
              <a:gd name="connsiteX36" fmla="*/ 4745734 w 8334626"/>
              <a:gd name="connsiteY36" fmla="*/ 4151624 h 4794329"/>
              <a:gd name="connsiteX37" fmla="*/ 4448004 w 8334626"/>
              <a:gd name="connsiteY37" fmla="*/ 4151624 h 4794329"/>
              <a:gd name="connsiteX38" fmla="*/ 4448005 w 8334626"/>
              <a:gd name="connsiteY38" fmla="*/ 4151624 h 4794329"/>
              <a:gd name="connsiteX39" fmla="*/ 4448005 w 8334626"/>
              <a:gd name="connsiteY39" fmla="*/ 3853894 h 4794329"/>
              <a:gd name="connsiteX40" fmla="*/ 7523195 w 8334626"/>
              <a:gd name="connsiteY40" fmla="*/ 778704 h 4794329"/>
              <a:gd name="connsiteX41" fmla="*/ 7672060 w 8334626"/>
              <a:gd name="connsiteY41" fmla="*/ 717042 h 4794329"/>
              <a:gd name="connsiteX42" fmla="*/ 7115822 w 8334626"/>
              <a:gd name="connsiteY42" fmla="*/ 598413 h 4794329"/>
              <a:gd name="connsiteX43" fmla="*/ 7264687 w 8334626"/>
              <a:gd name="connsiteY43" fmla="*/ 660075 h 4794329"/>
              <a:gd name="connsiteX44" fmla="*/ 7264687 w 8334626"/>
              <a:gd name="connsiteY44" fmla="*/ 957805 h 4794329"/>
              <a:gd name="connsiteX45" fmla="*/ 3518860 w 8334626"/>
              <a:gd name="connsiteY45" fmla="*/ 4703631 h 4794329"/>
              <a:gd name="connsiteX46" fmla="*/ 3221130 w 8334626"/>
              <a:gd name="connsiteY46" fmla="*/ 4703631 h 4794329"/>
              <a:gd name="connsiteX47" fmla="*/ 3221131 w 8334626"/>
              <a:gd name="connsiteY47" fmla="*/ 4703631 h 4794329"/>
              <a:gd name="connsiteX48" fmla="*/ 3221131 w 8334626"/>
              <a:gd name="connsiteY48" fmla="*/ 4405901 h 4794329"/>
              <a:gd name="connsiteX49" fmla="*/ 6966957 w 8334626"/>
              <a:gd name="connsiteY49" fmla="*/ 660075 h 4794329"/>
              <a:gd name="connsiteX50" fmla="*/ 7115822 w 8334626"/>
              <a:gd name="connsiteY50" fmla="*/ 598413 h 4794329"/>
              <a:gd name="connsiteX51" fmla="*/ 5845545 w 8334626"/>
              <a:gd name="connsiteY51" fmla="*/ 530016 h 4794329"/>
              <a:gd name="connsiteX52" fmla="*/ 5994410 w 8334626"/>
              <a:gd name="connsiteY52" fmla="*/ 591677 h 4794329"/>
              <a:gd name="connsiteX53" fmla="*/ 5994410 w 8334626"/>
              <a:gd name="connsiteY53" fmla="*/ 889408 h 4794329"/>
              <a:gd name="connsiteX54" fmla="*/ 2919219 w 8334626"/>
              <a:gd name="connsiteY54" fmla="*/ 3964597 h 4794329"/>
              <a:gd name="connsiteX55" fmla="*/ 2621490 w 8334626"/>
              <a:gd name="connsiteY55" fmla="*/ 3964597 h 4794329"/>
              <a:gd name="connsiteX56" fmla="*/ 2621491 w 8334626"/>
              <a:gd name="connsiteY56" fmla="*/ 3964597 h 4794329"/>
              <a:gd name="connsiteX57" fmla="*/ 2621491 w 8334626"/>
              <a:gd name="connsiteY57" fmla="*/ 3666867 h 4794329"/>
              <a:gd name="connsiteX58" fmla="*/ 5696680 w 8334626"/>
              <a:gd name="connsiteY58" fmla="*/ 591677 h 4794329"/>
              <a:gd name="connsiteX59" fmla="*/ 5845545 w 8334626"/>
              <a:gd name="connsiteY59" fmla="*/ 530016 h 4794329"/>
              <a:gd name="connsiteX60" fmla="*/ 6699363 w 8334626"/>
              <a:gd name="connsiteY60" fmla="*/ 347526 h 4794329"/>
              <a:gd name="connsiteX61" fmla="*/ 6848228 w 8334626"/>
              <a:gd name="connsiteY61" fmla="*/ 409188 h 4794329"/>
              <a:gd name="connsiteX62" fmla="*/ 6848228 w 8334626"/>
              <a:gd name="connsiteY62" fmla="*/ 706919 h 4794329"/>
              <a:gd name="connsiteX63" fmla="*/ 3773037 w 8334626"/>
              <a:gd name="connsiteY63" fmla="*/ 3782108 h 4794329"/>
              <a:gd name="connsiteX64" fmla="*/ 3475307 w 8334626"/>
              <a:gd name="connsiteY64" fmla="*/ 3782108 h 4794329"/>
              <a:gd name="connsiteX65" fmla="*/ 3475308 w 8334626"/>
              <a:gd name="connsiteY65" fmla="*/ 3782108 h 4794329"/>
              <a:gd name="connsiteX66" fmla="*/ 3475308 w 8334626"/>
              <a:gd name="connsiteY66" fmla="*/ 3484378 h 4794329"/>
              <a:gd name="connsiteX67" fmla="*/ 6550498 w 8334626"/>
              <a:gd name="connsiteY67" fmla="*/ 409188 h 4794329"/>
              <a:gd name="connsiteX68" fmla="*/ 6699363 w 8334626"/>
              <a:gd name="connsiteY68" fmla="*/ 347526 h 4794329"/>
              <a:gd name="connsiteX69" fmla="*/ 4224231 w 8334626"/>
              <a:gd name="connsiteY69" fmla="*/ 126303 h 4794329"/>
              <a:gd name="connsiteX70" fmla="*/ 4373096 w 8334626"/>
              <a:gd name="connsiteY70" fmla="*/ 187965 h 4794329"/>
              <a:gd name="connsiteX71" fmla="*/ 4373096 w 8334626"/>
              <a:gd name="connsiteY71" fmla="*/ 485695 h 4794329"/>
              <a:gd name="connsiteX72" fmla="*/ 3114378 w 8334626"/>
              <a:gd name="connsiteY72" fmla="*/ 1744412 h 4794329"/>
              <a:gd name="connsiteX73" fmla="*/ 2816647 w 8334626"/>
              <a:gd name="connsiteY73" fmla="*/ 1744412 h 4794329"/>
              <a:gd name="connsiteX74" fmla="*/ 2816649 w 8334626"/>
              <a:gd name="connsiteY74" fmla="*/ 1744412 h 4794329"/>
              <a:gd name="connsiteX75" fmla="*/ 2816649 w 8334626"/>
              <a:gd name="connsiteY75" fmla="*/ 1446682 h 4794329"/>
              <a:gd name="connsiteX76" fmla="*/ 4075366 w 8334626"/>
              <a:gd name="connsiteY76" fmla="*/ 187965 h 4794329"/>
              <a:gd name="connsiteX77" fmla="*/ 4224231 w 8334626"/>
              <a:gd name="connsiteY77" fmla="*/ 126303 h 4794329"/>
              <a:gd name="connsiteX78" fmla="*/ 5685289 w 8334626"/>
              <a:gd name="connsiteY78" fmla="*/ 18853 h 4794329"/>
              <a:gd name="connsiteX79" fmla="*/ 5834154 w 8334626"/>
              <a:gd name="connsiteY79" fmla="*/ 80515 h 4794329"/>
              <a:gd name="connsiteX80" fmla="*/ 5834154 w 8334626"/>
              <a:gd name="connsiteY80" fmla="*/ 378245 h 4794329"/>
              <a:gd name="connsiteX81" fmla="*/ 3112470 w 8334626"/>
              <a:gd name="connsiteY81" fmla="*/ 3099928 h 4794329"/>
              <a:gd name="connsiteX82" fmla="*/ 2814740 w 8334626"/>
              <a:gd name="connsiteY82" fmla="*/ 3099928 h 4794329"/>
              <a:gd name="connsiteX83" fmla="*/ 2814741 w 8334626"/>
              <a:gd name="connsiteY83" fmla="*/ 3099928 h 4794329"/>
              <a:gd name="connsiteX84" fmla="*/ 2814741 w 8334626"/>
              <a:gd name="connsiteY84" fmla="*/ 2802198 h 4794329"/>
              <a:gd name="connsiteX85" fmla="*/ 5536424 w 8334626"/>
              <a:gd name="connsiteY85" fmla="*/ 80515 h 4794329"/>
              <a:gd name="connsiteX86" fmla="*/ 5685289 w 8334626"/>
              <a:gd name="connsiteY86" fmla="*/ 18853 h 4794329"/>
              <a:gd name="connsiteX87" fmla="*/ 5025412 w 8334626"/>
              <a:gd name="connsiteY87" fmla="*/ 0 h 4794329"/>
              <a:gd name="connsiteX88" fmla="*/ 5174277 w 8334626"/>
              <a:gd name="connsiteY88" fmla="*/ 61662 h 4794329"/>
              <a:gd name="connsiteX89" fmla="*/ 5174277 w 8334626"/>
              <a:gd name="connsiteY89" fmla="*/ 359392 h 4794329"/>
              <a:gd name="connsiteX90" fmla="*/ 3192597 w 8334626"/>
              <a:gd name="connsiteY90" fmla="*/ 2341071 h 4794329"/>
              <a:gd name="connsiteX91" fmla="*/ 2894866 w 8334626"/>
              <a:gd name="connsiteY91" fmla="*/ 2341071 h 4794329"/>
              <a:gd name="connsiteX92" fmla="*/ 2894868 w 8334626"/>
              <a:gd name="connsiteY92" fmla="*/ 2341071 h 4794329"/>
              <a:gd name="connsiteX93" fmla="*/ 2894868 w 8334626"/>
              <a:gd name="connsiteY93" fmla="*/ 2043341 h 4794329"/>
              <a:gd name="connsiteX94" fmla="*/ 4876547 w 8334626"/>
              <a:gd name="connsiteY94" fmla="*/ 61662 h 4794329"/>
              <a:gd name="connsiteX95" fmla="*/ 5025412 w 8334626"/>
              <a:gd name="connsiteY95" fmla="*/ 0 h 4794329"/>
              <a:gd name="connsiteX0" fmla="*/ 7223556 w 8364456"/>
              <a:gd name="connsiteY0" fmla="*/ 3202389 h 4794329"/>
              <a:gd name="connsiteX1" fmla="*/ 7372421 w 8364456"/>
              <a:gd name="connsiteY1" fmla="*/ 3264051 h 4794329"/>
              <a:gd name="connsiteX2" fmla="*/ 7372421 w 8364456"/>
              <a:gd name="connsiteY2" fmla="*/ 3561781 h 4794329"/>
              <a:gd name="connsiteX3" fmla="*/ 6711982 w 8364456"/>
              <a:gd name="connsiteY3" fmla="*/ 4222219 h 4794329"/>
              <a:gd name="connsiteX4" fmla="*/ 6414252 w 8364456"/>
              <a:gd name="connsiteY4" fmla="*/ 4222219 h 4794329"/>
              <a:gd name="connsiteX5" fmla="*/ 6414253 w 8364456"/>
              <a:gd name="connsiteY5" fmla="*/ 4222219 h 4794329"/>
              <a:gd name="connsiteX6" fmla="*/ 6414253 w 8364456"/>
              <a:gd name="connsiteY6" fmla="*/ 3924488 h 4794329"/>
              <a:gd name="connsiteX7" fmla="*/ 7074691 w 8364456"/>
              <a:gd name="connsiteY7" fmla="*/ 3264051 h 4794329"/>
              <a:gd name="connsiteX8" fmla="*/ 7223556 w 8364456"/>
              <a:gd name="connsiteY8" fmla="*/ 3202389 h 4794329"/>
              <a:gd name="connsiteX9" fmla="*/ 7190325 w 8364456"/>
              <a:gd name="connsiteY9" fmla="*/ 1896653 h 4794329"/>
              <a:gd name="connsiteX10" fmla="*/ 7339190 w 8364456"/>
              <a:gd name="connsiteY10" fmla="*/ 1958315 h 4794329"/>
              <a:gd name="connsiteX11" fmla="*/ 7339190 w 8364456"/>
              <a:gd name="connsiteY11" fmla="*/ 2256046 h 4794329"/>
              <a:gd name="connsiteX12" fmla="*/ 4862567 w 8364456"/>
              <a:gd name="connsiteY12" fmla="*/ 4732667 h 4794329"/>
              <a:gd name="connsiteX13" fmla="*/ 4564837 w 8364456"/>
              <a:gd name="connsiteY13" fmla="*/ 4732667 h 4794329"/>
              <a:gd name="connsiteX14" fmla="*/ 4564839 w 8364456"/>
              <a:gd name="connsiteY14" fmla="*/ 4732667 h 4794329"/>
              <a:gd name="connsiteX15" fmla="*/ 4564839 w 8364456"/>
              <a:gd name="connsiteY15" fmla="*/ 4434937 h 4794329"/>
              <a:gd name="connsiteX16" fmla="*/ 7041460 w 8364456"/>
              <a:gd name="connsiteY16" fmla="*/ 1958315 h 4794329"/>
              <a:gd name="connsiteX17" fmla="*/ 7190325 w 8364456"/>
              <a:gd name="connsiteY17" fmla="*/ 1896653 h 4794329"/>
              <a:gd name="connsiteX18" fmla="*/ 8153929 w 8364456"/>
              <a:gd name="connsiteY18" fmla="*/ 1606041 h 4794329"/>
              <a:gd name="connsiteX19" fmla="*/ 8302794 w 8364456"/>
              <a:gd name="connsiteY19" fmla="*/ 1667703 h 4794329"/>
              <a:gd name="connsiteX20" fmla="*/ 8302794 w 8364456"/>
              <a:gd name="connsiteY20" fmla="*/ 1965433 h 4794329"/>
              <a:gd name="connsiteX21" fmla="*/ 6417719 w 8364456"/>
              <a:gd name="connsiteY21" fmla="*/ 3850507 h 4794329"/>
              <a:gd name="connsiteX22" fmla="*/ 6119989 w 8364456"/>
              <a:gd name="connsiteY22" fmla="*/ 3850507 h 4794329"/>
              <a:gd name="connsiteX23" fmla="*/ 6119990 w 8364456"/>
              <a:gd name="connsiteY23" fmla="*/ 3850507 h 4794329"/>
              <a:gd name="connsiteX24" fmla="*/ 6119990 w 8364456"/>
              <a:gd name="connsiteY24" fmla="*/ 3552777 h 4794329"/>
              <a:gd name="connsiteX25" fmla="*/ 8005064 w 8364456"/>
              <a:gd name="connsiteY25" fmla="*/ 1667703 h 4794329"/>
              <a:gd name="connsiteX26" fmla="*/ 8153929 w 8364456"/>
              <a:gd name="connsiteY26" fmla="*/ 1606041 h 4794329"/>
              <a:gd name="connsiteX27" fmla="*/ 36072 w 8364456"/>
              <a:gd name="connsiteY27" fmla="*/ 1576410 h 4794329"/>
              <a:gd name="connsiteX28" fmla="*/ 1741853 w 8364456"/>
              <a:gd name="connsiteY28" fmla="*/ 1576410 h 4794329"/>
              <a:gd name="connsiteX29" fmla="*/ 1064326 w 8364456"/>
              <a:gd name="connsiteY29" fmla="*/ 2253937 h 4794329"/>
              <a:gd name="connsiteX30" fmla="*/ 713599 w 8364456"/>
              <a:gd name="connsiteY30" fmla="*/ 2253937 h 4794329"/>
              <a:gd name="connsiteX31" fmla="*/ 36072 w 8364456"/>
              <a:gd name="connsiteY31" fmla="*/ 1576410 h 4794329"/>
              <a:gd name="connsiteX32" fmla="*/ 7701890 w 8364456"/>
              <a:gd name="connsiteY32" fmla="*/ 717042 h 4794329"/>
              <a:gd name="connsiteX33" fmla="*/ 7850755 w 8364456"/>
              <a:gd name="connsiteY33" fmla="*/ 778704 h 4794329"/>
              <a:gd name="connsiteX34" fmla="*/ 7850755 w 8364456"/>
              <a:gd name="connsiteY34" fmla="*/ 1076435 h 4794329"/>
              <a:gd name="connsiteX35" fmla="*/ 4775564 w 8364456"/>
              <a:gd name="connsiteY35" fmla="*/ 4151624 h 4794329"/>
              <a:gd name="connsiteX36" fmla="*/ 4477834 w 8364456"/>
              <a:gd name="connsiteY36" fmla="*/ 4151624 h 4794329"/>
              <a:gd name="connsiteX37" fmla="*/ 4477835 w 8364456"/>
              <a:gd name="connsiteY37" fmla="*/ 4151624 h 4794329"/>
              <a:gd name="connsiteX38" fmla="*/ 4477835 w 8364456"/>
              <a:gd name="connsiteY38" fmla="*/ 3853894 h 4794329"/>
              <a:gd name="connsiteX39" fmla="*/ 7553025 w 8364456"/>
              <a:gd name="connsiteY39" fmla="*/ 778704 h 4794329"/>
              <a:gd name="connsiteX40" fmla="*/ 7701890 w 8364456"/>
              <a:gd name="connsiteY40" fmla="*/ 717042 h 4794329"/>
              <a:gd name="connsiteX41" fmla="*/ 7145652 w 8364456"/>
              <a:gd name="connsiteY41" fmla="*/ 598413 h 4794329"/>
              <a:gd name="connsiteX42" fmla="*/ 7294517 w 8364456"/>
              <a:gd name="connsiteY42" fmla="*/ 660075 h 4794329"/>
              <a:gd name="connsiteX43" fmla="*/ 7294517 w 8364456"/>
              <a:gd name="connsiteY43" fmla="*/ 957805 h 4794329"/>
              <a:gd name="connsiteX44" fmla="*/ 3548690 w 8364456"/>
              <a:gd name="connsiteY44" fmla="*/ 4703631 h 4794329"/>
              <a:gd name="connsiteX45" fmla="*/ 3250960 w 8364456"/>
              <a:gd name="connsiteY45" fmla="*/ 4703631 h 4794329"/>
              <a:gd name="connsiteX46" fmla="*/ 3250961 w 8364456"/>
              <a:gd name="connsiteY46" fmla="*/ 4703631 h 4794329"/>
              <a:gd name="connsiteX47" fmla="*/ 3250961 w 8364456"/>
              <a:gd name="connsiteY47" fmla="*/ 4405901 h 4794329"/>
              <a:gd name="connsiteX48" fmla="*/ 6996787 w 8364456"/>
              <a:gd name="connsiteY48" fmla="*/ 660075 h 4794329"/>
              <a:gd name="connsiteX49" fmla="*/ 7145652 w 8364456"/>
              <a:gd name="connsiteY49" fmla="*/ 598413 h 4794329"/>
              <a:gd name="connsiteX50" fmla="*/ 5875375 w 8364456"/>
              <a:gd name="connsiteY50" fmla="*/ 530016 h 4794329"/>
              <a:gd name="connsiteX51" fmla="*/ 6024240 w 8364456"/>
              <a:gd name="connsiteY51" fmla="*/ 591677 h 4794329"/>
              <a:gd name="connsiteX52" fmla="*/ 6024240 w 8364456"/>
              <a:gd name="connsiteY52" fmla="*/ 889408 h 4794329"/>
              <a:gd name="connsiteX53" fmla="*/ 2949049 w 8364456"/>
              <a:gd name="connsiteY53" fmla="*/ 3964597 h 4794329"/>
              <a:gd name="connsiteX54" fmla="*/ 2651320 w 8364456"/>
              <a:gd name="connsiteY54" fmla="*/ 3964597 h 4794329"/>
              <a:gd name="connsiteX55" fmla="*/ 2651321 w 8364456"/>
              <a:gd name="connsiteY55" fmla="*/ 3964597 h 4794329"/>
              <a:gd name="connsiteX56" fmla="*/ 2651321 w 8364456"/>
              <a:gd name="connsiteY56" fmla="*/ 3666867 h 4794329"/>
              <a:gd name="connsiteX57" fmla="*/ 5726510 w 8364456"/>
              <a:gd name="connsiteY57" fmla="*/ 591677 h 4794329"/>
              <a:gd name="connsiteX58" fmla="*/ 5875375 w 8364456"/>
              <a:gd name="connsiteY58" fmla="*/ 530016 h 4794329"/>
              <a:gd name="connsiteX59" fmla="*/ 6729193 w 8364456"/>
              <a:gd name="connsiteY59" fmla="*/ 347526 h 4794329"/>
              <a:gd name="connsiteX60" fmla="*/ 6878058 w 8364456"/>
              <a:gd name="connsiteY60" fmla="*/ 409188 h 4794329"/>
              <a:gd name="connsiteX61" fmla="*/ 6878058 w 8364456"/>
              <a:gd name="connsiteY61" fmla="*/ 706919 h 4794329"/>
              <a:gd name="connsiteX62" fmla="*/ 3802867 w 8364456"/>
              <a:gd name="connsiteY62" fmla="*/ 3782108 h 4794329"/>
              <a:gd name="connsiteX63" fmla="*/ 3505137 w 8364456"/>
              <a:gd name="connsiteY63" fmla="*/ 3782108 h 4794329"/>
              <a:gd name="connsiteX64" fmla="*/ 3505138 w 8364456"/>
              <a:gd name="connsiteY64" fmla="*/ 3782108 h 4794329"/>
              <a:gd name="connsiteX65" fmla="*/ 3505138 w 8364456"/>
              <a:gd name="connsiteY65" fmla="*/ 3484378 h 4794329"/>
              <a:gd name="connsiteX66" fmla="*/ 6580328 w 8364456"/>
              <a:gd name="connsiteY66" fmla="*/ 409188 h 4794329"/>
              <a:gd name="connsiteX67" fmla="*/ 6729193 w 8364456"/>
              <a:gd name="connsiteY67" fmla="*/ 347526 h 4794329"/>
              <a:gd name="connsiteX68" fmla="*/ 4254061 w 8364456"/>
              <a:gd name="connsiteY68" fmla="*/ 126303 h 4794329"/>
              <a:gd name="connsiteX69" fmla="*/ 4402926 w 8364456"/>
              <a:gd name="connsiteY69" fmla="*/ 187965 h 4794329"/>
              <a:gd name="connsiteX70" fmla="*/ 4402926 w 8364456"/>
              <a:gd name="connsiteY70" fmla="*/ 485695 h 4794329"/>
              <a:gd name="connsiteX71" fmla="*/ 3144208 w 8364456"/>
              <a:gd name="connsiteY71" fmla="*/ 1744412 h 4794329"/>
              <a:gd name="connsiteX72" fmla="*/ 2846477 w 8364456"/>
              <a:gd name="connsiteY72" fmla="*/ 1744412 h 4794329"/>
              <a:gd name="connsiteX73" fmla="*/ 2846479 w 8364456"/>
              <a:gd name="connsiteY73" fmla="*/ 1744412 h 4794329"/>
              <a:gd name="connsiteX74" fmla="*/ 2846479 w 8364456"/>
              <a:gd name="connsiteY74" fmla="*/ 1446682 h 4794329"/>
              <a:gd name="connsiteX75" fmla="*/ 4105196 w 8364456"/>
              <a:gd name="connsiteY75" fmla="*/ 187965 h 4794329"/>
              <a:gd name="connsiteX76" fmla="*/ 4254061 w 8364456"/>
              <a:gd name="connsiteY76" fmla="*/ 126303 h 4794329"/>
              <a:gd name="connsiteX77" fmla="*/ 5715119 w 8364456"/>
              <a:gd name="connsiteY77" fmla="*/ 18853 h 4794329"/>
              <a:gd name="connsiteX78" fmla="*/ 5863984 w 8364456"/>
              <a:gd name="connsiteY78" fmla="*/ 80515 h 4794329"/>
              <a:gd name="connsiteX79" fmla="*/ 5863984 w 8364456"/>
              <a:gd name="connsiteY79" fmla="*/ 378245 h 4794329"/>
              <a:gd name="connsiteX80" fmla="*/ 3142300 w 8364456"/>
              <a:gd name="connsiteY80" fmla="*/ 3099928 h 4794329"/>
              <a:gd name="connsiteX81" fmla="*/ 2844570 w 8364456"/>
              <a:gd name="connsiteY81" fmla="*/ 3099928 h 4794329"/>
              <a:gd name="connsiteX82" fmla="*/ 2844571 w 8364456"/>
              <a:gd name="connsiteY82" fmla="*/ 3099928 h 4794329"/>
              <a:gd name="connsiteX83" fmla="*/ 2844571 w 8364456"/>
              <a:gd name="connsiteY83" fmla="*/ 2802198 h 4794329"/>
              <a:gd name="connsiteX84" fmla="*/ 5566254 w 8364456"/>
              <a:gd name="connsiteY84" fmla="*/ 80515 h 4794329"/>
              <a:gd name="connsiteX85" fmla="*/ 5715119 w 8364456"/>
              <a:gd name="connsiteY85" fmla="*/ 18853 h 4794329"/>
              <a:gd name="connsiteX86" fmla="*/ 5055242 w 8364456"/>
              <a:gd name="connsiteY86" fmla="*/ 0 h 4794329"/>
              <a:gd name="connsiteX87" fmla="*/ 5204107 w 8364456"/>
              <a:gd name="connsiteY87" fmla="*/ 61662 h 4794329"/>
              <a:gd name="connsiteX88" fmla="*/ 5204107 w 8364456"/>
              <a:gd name="connsiteY88" fmla="*/ 359392 h 4794329"/>
              <a:gd name="connsiteX89" fmla="*/ 3222427 w 8364456"/>
              <a:gd name="connsiteY89" fmla="*/ 2341071 h 4794329"/>
              <a:gd name="connsiteX90" fmla="*/ 2924696 w 8364456"/>
              <a:gd name="connsiteY90" fmla="*/ 2341071 h 4794329"/>
              <a:gd name="connsiteX91" fmla="*/ 2924698 w 8364456"/>
              <a:gd name="connsiteY91" fmla="*/ 2341071 h 4794329"/>
              <a:gd name="connsiteX92" fmla="*/ 2924698 w 8364456"/>
              <a:gd name="connsiteY92" fmla="*/ 2043341 h 4794329"/>
              <a:gd name="connsiteX93" fmla="*/ 4906377 w 8364456"/>
              <a:gd name="connsiteY93" fmla="*/ 61662 h 4794329"/>
              <a:gd name="connsiteX94" fmla="*/ 5055242 w 8364456"/>
              <a:gd name="connsiteY94" fmla="*/ 0 h 4794329"/>
              <a:gd name="connsiteX0" fmla="*/ 7193727 w 8334627"/>
              <a:gd name="connsiteY0" fmla="*/ 3202389 h 4794329"/>
              <a:gd name="connsiteX1" fmla="*/ 7342592 w 8334627"/>
              <a:gd name="connsiteY1" fmla="*/ 3264051 h 4794329"/>
              <a:gd name="connsiteX2" fmla="*/ 7342592 w 8334627"/>
              <a:gd name="connsiteY2" fmla="*/ 3561781 h 4794329"/>
              <a:gd name="connsiteX3" fmla="*/ 6682153 w 8334627"/>
              <a:gd name="connsiteY3" fmla="*/ 4222219 h 4794329"/>
              <a:gd name="connsiteX4" fmla="*/ 6384423 w 8334627"/>
              <a:gd name="connsiteY4" fmla="*/ 4222219 h 4794329"/>
              <a:gd name="connsiteX5" fmla="*/ 6384424 w 8334627"/>
              <a:gd name="connsiteY5" fmla="*/ 4222219 h 4794329"/>
              <a:gd name="connsiteX6" fmla="*/ 6384424 w 8334627"/>
              <a:gd name="connsiteY6" fmla="*/ 3924488 h 4794329"/>
              <a:gd name="connsiteX7" fmla="*/ 7044862 w 8334627"/>
              <a:gd name="connsiteY7" fmla="*/ 3264051 h 4794329"/>
              <a:gd name="connsiteX8" fmla="*/ 7193727 w 8334627"/>
              <a:gd name="connsiteY8" fmla="*/ 3202389 h 4794329"/>
              <a:gd name="connsiteX9" fmla="*/ 7160496 w 8334627"/>
              <a:gd name="connsiteY9" fmla="*/ 1896653 h 4794329"/>
              <a:gd name="connsiteX10" fmla="*/ 7309361 w 8334627"/>
              <a:gd name="connsiteY10" fmla="*/ 1958315 h 4794329"/>
              <a:gd name="connsiteX11" fmla="*/ 7309361 w 8334627"/>
              <a:gd name="connsiteY11" fmla="*/ 2256046 h 4794329"/>
              <a:gd name="connsiteX12" fmla="*/ 4832738 w 8334627"/>
              <a:gd name="connsiteY12" fmla="*/ 4732667 h 4794329"/>
              <a:gd name="connsiteX13" fmla="*/ 4535008 w 8334627"/>
              <a:gd name="connsiteY13" fmla="*/ 4732667 h 4794329"/>
              <a:gd name="connsiteX14" fmla="*/ 4535010 w 8334627"/>
              <a:gd name="connsiteY14" fmla="*/ 4732667 h 4794329"/>
              <a:gd name="connsiteX15" fmla="*/ 4535010 w 8334627"/>
              <a:gd name="connsiteY15" fmla="*/ 4434937 h 4794329"/>
              <a:gd name="connsiteX16" fmla="*/ 7011631 w 8334627"/>
              <a:gd name="connsiteY16" fmla="*/ 1958315 h 4794329"/>
              <a:gd name="connsiteX17" fmla="*/ 7160496 w 8334627"/>
              <a:gd name="connsiteY17" fmla="*/ 1896653 h 4794329"/>
              <a:gd name="connsiteX18" fmla="*/ 8124100 w 8334627"/>
              <a:gd name="connsiteY18" fmla="*/ 1606041 h 4794329"/>
              <a:gd name="connsiteX19" fmla="*/ 8272965 w 8334627"/>
              <a:gd name="connsiteY19" fmla="*/ 1667703 h 4794329"/>
              <a:gd name="connsiteX20" fmla="*/ 8272965 w 8334627"/>
              <a:gd name="connsiteY20" fmla="*/ 1965433 h 4794329"/>
              <a:gd name="connsiteX21" fmla="*/ 6387890 w 8334627"/>
              <a:gd name="connsiteY21" fmla="*/ 3850507 h 4794329"/>
              <a:gd name="connsiteX22" fmla="*/ 6090160 w 8334627"/>
              <a:gd name="connsiteY22" fmla="*/ 3850507 h 4794329"/>
              <a:gd name="connsiteX23" fmla="*/ 6090161 w 8334627"/>
              <a:gd name="connsiteY23" fmla="*/ 3850507 h 4794329"/>
              <a:gd name="connsiteX24" fmla="*/ 6090161 w 8334627"/>
              <a:gd name="connsiteY24" fmla="*/ 3552777 h 4794329"/>
              <a:gd name="connsiteX25" fmla="*/ 7975235 w 8334627"/>
              <a:gd name="connsiteY25" fmla="*/ 1667703 h 4794329"/>
              <a:gd name="connsiteX26" fmla="*/ 8124100 w 8334627"/>
              <a:gd name="connsiteY26" fmla="*/ 1606041 h 4794329"/>
              <a:gd name="connsiteX27" fmla="*/ 6243 w 8334627"/>
              <a:gd name="connsiteY27" fmla="*/ 1576410 h 4794329"/>
              <a:gd name="connsiteX28" fmla="*/ 1034497 w 8334627"/>
              <a:gd name="connsiteY28" fmla="*/ 2253937 h 4794329"/>
              <a:gd name="connsiteX29" fmla="*/ 683770 w 8334627"/>
              <a:gd name="connsiteY29" fmla="*/ 2253937 h 4794329"/>
              <a:gd name="connsiteX30" fmla="*/ 6243 w 8334627"/>
              <a:gd name="connsiteY30" fmla="*/ 1576410 h 4794329"/>
              <a:gd name="connsiteX31" fmla="*/ 7672061 w 8334627"/>
              <a:gd name="connsiteY31" fmla="*/ 717042 h 4794329"/>
              <a:gd name="connsiteX32" fmla="*/ 7820926 w 8334627"/>
              <a:gd name="connsiteY32" fmla="*/ 778704 h 4794329"/>
              <a:gd name="connsiteX33" fmla="*/ 7820926 w 8334627"/>
              <a:gd name="connsiteY33" fmla="*/ 1076435 h 4794329"/>
              <a:gd name="connsiteX34" fmla="*/ 4745735 w 8334627"/>
              <a:gd name="connsiteY34" fmla="*/ 4151624 h 4794329"/>
              <a:gd name="connsiteX35" fmla="*/ 4448005 w 8334627"/>
              <a:gd name="connsiteY35" fmla="*/ 4151624 h 4794329"/>
              <a:gd name="connsiteX36" fmla="*/ 4448006 w 8334627"/>
              <a:gd name="connsiteY36" fmla="*/ 4151624 h 4794329"/>
              <a:gd name="connsiteX37" fmla="*/ 4448006 w 8334627"/>
              <a:gd name="connsiteY37" fmla="*/ 3853894 h 4794329"/>
              <a:gd name="connsiteX38" fmla="*/ 7523196 w 8334627"/>
              <a:gd name="connsiteY38" fmla="*/ 778704 h 4794329"/>
              <a:gd name="connsiteX39" fmla="*/ 7672061 w 8334627"/>
              <a:gd name="connsiteY39" fmla="*/ 717042 h 4794329"/>
              <a:gd name="connsiteX40" fmla="*/ 7115823 w 8334627"/>
              <a:gd name="connsiteY40" fmla="*/ 598413 h 4794329"/>
              <a:gd name="connsiteX41" fmla="*/ 7264688 w 8334627"/>
              <a:gd name="connsiteY41" fmla="*/ 660075 h 4794329"/>
              <a:gd name="connsiteX42" fmla="*/ 7264688 w 8334627"/>
              <a:gd name="connsiteY42" fmla="*/ 957805 h 4794329"/>
              <a:gd name="connsiteX43" fmla="*/ 3518861 w 8334627"/>
              <a:gd name="connsiteY43" fmla="*/ 4703631 h 4794329"/>
              <a:gd name="connsiteX44" fmla="*/ 3221131 w 8334627"/>
              <a:gd name="connsiteY44" fmla="*/ 4703631 h 4794329"/>
              <a:gd name="connsiteX45" fmla="*/ 3221132 w 8334627"/>
              <a:gd name="connsiteY45" fmla="*/ 4703631 h 4794329"/>
              <a:gd name="connsiteX46" fmla="*/ 3221132 w 8334627"/>
              <a:gd name="connsiteY46" fmla="*/ 4405901 h 4794329"/>
              <a:gd name="connsiteX47" fmla="*/ 6966958 w 8334627"/>
              <a:gd name="connsiteY47" fmla="*/ 660075 h 4794329"/>
              <a:gd name="connsiteX48" fmla="*/ 7115823 w 8334627"/>
              <a:gd name="connsiteY48" fmla="*/ 598413 h 4794329"/>
              <a:gd name="connsiteX49" fmla="*/ 5845546 w 8334627"/>
              <a:gd name="connsiteY49" fmla="*/ 530016 h 4794329"/>
              <a:gd name="connsiteX50" fmla="*/ 5994411 w 8334627"/>
              <a:gd name="connsiteY50" fmla="*/ 591677 h 4794329"/>
              <a:gd name="connsiteX51" fmla="*/ 5994411 w 8334627"/>
              <a:gd name="connsiteY51" fmla="*/ 889408 h 4794329"/>
              <a:gd name="connsiteX52" fmla="*/ 2919220 w 8334627"/>
              <a:gd name="connsiteY52" fmla="*/ 3964597 h 4794329"/>
              <a:gd name="connsiteX53" fmla="*/ 2621491 w 8334627"/>
              <a:gd name="connsiteY53" fmla="*/ 3964597 h 4794329"/>
              <a:gd name="connsiteX54" fmla="*/ 2621492 w 8334627"/>
              <a:gd name="connsiteY54" fmla="*/ 3964597 h 4794329"/>
              <a:gd name="connsiteX55" fmla="*/ 2621492 w 8334627"/>
              <a:gd name="connsiteY55" fmla="*/ 3666867 h 4794329"/>
              <a:gd name="connsiteX56" fmla="*/ 5696681 w 8334627"/>
              <a:gd name="connsiteY56" fmla="*/ 591677 h 4794329"/>
              <a:gd name="connsiteX57" fmla="*/ 5845546 w 8334627"/>
              <a:gd name="connsiteY57" fmla="*/ 530016 h 4794329"/>
              <a:gd name="connsiteX58" fmla="*/ 6699364 w 8334627"/>
              <a:gd name="connsiteY58" fmla="*/ 347526 h 4794329"/>
              <a:gd name="connsiteX59" fmla="*/ 6848229 w 8334627"/>
              <a:gd name="connsiteY59" fmla="*/ 409188 h 4794329"/>
              <a:gd name="connsiteX60" fmla="*/ 6848229 w 8334627"/>
              <a:gd name="connsiteY60" fmla="*/ 706919 h 4794329"/>
              <a:gd name="connsiteX61" fmla="*/ 3773038 w 8334627"/>
              <a:gd name="connsiteY61" fmla="*/ 3782108 h 4794329"/>
              <a:gd name="connsiteX62" fmla="*/ 3475308 w 8334627"/>
              <a:gd name="connsiteY62" fmla="*/ 3782108 h 4794329"/>
              <a:gd name="connsiteX63" fmla="*/ 3475309 w 8334627"/>
              <a:gd name="connsiteY63" fmla="*/ 3782108 h 4794329"/>
              <a:gd name="connsiteX64" fmla="*/ 3475309 w 8334627"/>
              <a:gd name="connsiteY64" fmla="*/ 3484378 h 4794329"/>
              <a:gd name="connsiteX65" fmla="*/ 6550499 w 8334627"/>
              <a:gd name="connsiteY65" fmla="*/ 409188 h 4794329"/>
              <a:gd name="connsiteX66" fmla="*/ 6699364 w 8334627"/>
              <a:gd name="connsiteY66" fmla="*/ 347526 h 4794329"/>
              <a:gd name="connsiteX67" fmla="*/ 4224232 w 8334627"/>
              <a:gd name="connsiteY67" fmla="*/ 126303 h 4794329"/>
              <a:gd name="connsiteX68" fmla="*/ 4373097 w 8334627"/>
              <a:gd name="connsiteY68" fmla="*/ 187965 h 4794329"/>
              <a:gd name="connsiteX69" fmla="*/ 4373097 w 8334627"/>
              <a:gd name="connsiteY69" fmla="*/ 485695 h 4794329"/>
              <a:gd name="connsiteX70" fmla="*/ 3114379 w 8334627"/>
              <a:gd name="connsiteY70" fmla="*/ 1744412 h 4794329"/>
              <a:gd name="connsiteX71" fmla="*/ 2816648 w 8334627"/>
              <a:gd name="connsiteY71" fmla="*/ 1744412 h 4794329"/>
              <a:gd name="connsiteX72" fmla="*/ 2816650 w 8334627"/>
              <a:gd name="connsiteY72" fmla="*/ 1744412 h 4794329"/>
              <a:gd name="connsiteX73" fmla="*/ 2816650 w 8334627"/>
              <a:gd name="connsiteY73" fmla="*/ 1446682 h 4794329"/>
              <a:gd name="connsiteX74" fmla="*/ 4075367 w 8334627"/>
              <a:gd name="connsiteY74" fmla="*/ 187965 h 4794329"/>
              <a:gd name="connsiteX75" fmla="*/ 4224232 w 8334627"/>
              <a:gd name="connsiteY75" fmla="*/ 126303 h 4794329"/>
              <a:gd name="connsiteX76" fmla="*/ 5685290 w 8334627"/>
              <a:gd name="connsiteY76" fmla="*/ 18853 h 4794329"/>
              <a:gd name="connsiteX77" fmla="*/ 5834155 w 8334627"/>
              <a:gd name="connsiteY77" fmla="*/ 80515 h 4794329"/>
              <a:gd name="connsiteX78" fmla="*/ 5834155 w 8334627"/>
              <a:gd name="connsiteY78" fmla="*/ 378245 h 4794329"/>
              <a:gd name="connsiteX79" fmla="*/ 3112471 w 8334627"/>
              <a:gd name="connsiteY79" fmla="*/ 3099928 h 4794329"/>
              <a:gd name="connsiteX80" fmla="*/ 2814741 w 8334627"/>
              <a:gd name="connsiteY80" fmla="*/ 3099928 h 4794329"/>
              <a:gd name="connsiteX81" fmla="*/ 2814742 w 8334627"/>
              <a:gd name="connsiteY81" fmla="*/ 3099928 h 4794329"/>
              <a:gd name="connsiteX82" fmla="*/ 2814742 w 8334627"/>
              <a:gd name="connsiteY82" fmla="*/ 2802198 h 4794329"/>
              <a:gd name="connsiteX83" fmla="*/ 5536425 w 8334627"/>
              <a:gd name="connsiteY83" fmla="*/ 80515 h 4794329"/>
              <a:gd name="connsiteX84" fmla="*/ 5685290 w 8334627"/>
              <a:gd name="connsiteY84" fmla="*/ 18853 h 4794329"/>
              <a:gd name="connsiteX85" fmla="*/ 5025413 w 8334627"/>
              <a:gd name="connsiteY85" fmla="*/ 0 h 4794329"/>
              <a:gd name="connsiteX86" fmla="*/ 5174278 w 8334627"/>
              <a:gd name="connsiteY86" fmla="*/ 61662 h 4794329"/>
              <a:gd name="connsiteX87" fmla="*/ 5174278 w 8334627"/>
              <a:gd name="connsiteY87" fmla="*/ 359392 h 4794329"/>
              <a:gd name="connsiteX88" fmla="*/ 3192598 w 8334627"/>
              <a:gd name="connsiteY88" fmla="*/ 2341071 h 4794329"/>
              <a:gd name="connsiteX89" fmla="*/ 2894867 w 8334627"/>
              <a:gd name="connsiteY89" fmla="*/ 2341071 h 4794329"/>
              <a:gd name="connsiteX90" fmla="*/ 2894869 w 8334627"/>
              <a:gd name="connsiteY90" fmla="*/ 2341071 h 4794329"/>
              <a:gd name="connsiteX91" fmla="*/ 2894869 w 8334627"/>
              <a:gd name="connsiteY91" fmla="*/ 2043341 h 4794329"/>
              <a:gd name="connsiteX92" fmla="*/ 4876548 w 8334627"/>
              <a:gd name="connsiteY92" fmla="*/ 61662 h 4794329"/>
              <a:gd name="connsiteX93" fmla="*/ 5025413 w 8334627"/>
              <a:gd name="connsiteY93" fmla="*/ 0 h 4794329"/>
              <a:gd name="connsiteX0" fmla="*/ 7187484 w 8328384"/>
              <a:gd name="connsiteY0" fmla="*/ 3202389 h 4794329"/>
              <a:gd name="connsiteX1" fmla="*/ 7336349 w 8328384"/>
              <a:gd name="connsiteY1" fmla="*/ 3264051 h 4794329"/>
              <a:gd name="connsiteX2" fmla="*/ 7336349 w 8328384"/>
              <a:gd name="connsiteY2" fmla="*/ 3561781 h 4794329"/>
              <a:gd name="connsiteX3" fmla="*/ 6675910 w 8328384"/>
              <a:gd name="connsiteY3" fmla="*/ 4222219 h 4794329"/>
              <a:gd name="connsiteX4" fmla="*/ 6378180 w 8328384"/>
              <a:gd name="connsiteY4" fmla="*/ 4222219 h 4794329"/>
              <a:gd name="connsiteX5" fmla="*/ 6378181 w 8328384"/>
              <a:gd name="connsiteY5" fmla="*/ 4222219 h 4794329"/>
              <a:gd name="connsiteX6" fmla="*/ 6378181 w 8328384"/>
              <a:gd name="connsiteY6" fmla="*/ 3924488 h 4794329"/>
              <a:gd name="connsiteX7" fmla="*/ 7038619 w 8328384"/>
              <a:gd name="connsiteY7" fmla="*/ 3264051 h 4794329"/>
              <a:gd name="connsiteX8" fmla="*/ 7187484 w 8328384"/>
              <a:gd name="connsiteY8" fmla="*/ 3202389 h 4794329"/>
              <a:gd name="connsiteX9" fmla="*/ 7154253 w 8328384"/>
              <a:gd name="connsiteY9" fmla="*/ 1896653 h 4794329"/>
              <a:gd name="connsiteX10" fmla="*/ 7303118 w 8328384"/>
              <a:gd name="connsiteY10" fmla="*/ 1958315 h 4794329"/>
              <a:gd name="connsiteX11" fmla="*/ 7303118 w 8328384"/>
              <a:gd name="connsiteY11" fmla="*/ 2256046 h 4794329"/>
              <a:gd name="connsiteX12" fmla="*/ 4826495 w 8328384"/>
              <a:gd name="connsiteY12" fmla="*/ 4732667 h 4794329"/>
              <a:gd name="connsiteX13" fmla="*/ 4528765 w 8328384"/>
              <a:gd name="connsiteY13" fmla="*/ 4732667 h 4794329"/>
              <a:gd name="connsiteX14" fmla="*/ 4528767 w 8328384"/>
              <a:gd name="connsiteY14" fmla="*/ 4732667 h 4794329"/>
              <a:gd name="connsiteX15" fmla="*/ 4528767 w 8328384"/>
              <a:gd name="connsiteY15" fmla="*/ 4434937 h 4794329"/>
              <a:gd name="connsiteX16" fmla="*/ 7005388 w 8328384"/>
              <a:gd name="connsiteY16" fmla="*/ 1958315 h 4794329"/>
              <a:gd name="connsiteX17" fmla="*/ 7154253 w 8328384"/>
              <a:gd name="connsiteY17" fmla="*/ 1896653 h 4794329"/>
              <a:gd name="connsiteX18" fmla="*/ 8117857 w 8328384"/>
              <a:gd name="connsiteY18" fmla="*/ 1606041 h 4794329"/>
              <a:gd name="connsiteX19" fmla="*/ 8266722 w 8328384"/>
              <a:gd name="connsiteY19" fmla="*/ 1667703 h 4794329"/>
              <a:gd name="connsiteX20" fmla="*/ 8266722 w 8328384"/>
              <a:gd name="connsiteY20" fmla="*/ 1965433 h 4794329"/>
              <a:gd name="connsiteX21" fmla="*/ 6381647 w 8328384"/>
              <a:gd name="connsiteY21" fmla="*/ 3850507 h 4794329"/>
              <a:gd name="connsiteX22" fmla="*/ 6083917 w 8328384"/>
              <a:gd name="connsiteY22" fmla="*/ 3850507 h 4794329"/>
              <a:gd name="connsiteX23" fmla="*/ 6083918 w 8328384"/>
              <a:gd name="connsiteY23" fmla="*/ 3850507 h 4794329"/>
              <a:gd name="connsiteX24" fmla="*/ 6083918 w 8328384"/>
              <a:gd name="connsiteY24" fmla="*/ 3552777 h 4794329"/>
              <a:gd name="connsiteX25" fmla="*/ 7968992 w 8328384"/>
              <a:gd name="connsiteY25" fmla="*/ 1667703 h 4794329"/>
              <a:gd name="connsiteX26" fmla="*/ 8117857 w 8328384"/>
              <a:gd name="connsiteY26" fmla="*/ 1606041 h 4794329"/>
              <a:gd name="connsiteX27" fmla="*/ 0 w 8328384"/>
              <a:gd name="connsiteY27" fmla="*/ 1576410 h 4794329"/>
              <a:gd name="connsiteX28" fmla="*/ 677527 w 8328384"/>
              <a:gd name="connsiteY28" fmla="*/ 2253937 h 4794329"/>
              <a:gd name="connsiteX29" fmla="*/ 0 w 8328384"/>
              <a:gd name="connsiteY29" fmla="*/ 1576410 h 4794329"/>
              <a:gd name="connsiteX30" fmla="*/ 7665818 w 8328384"/>
              <a:gd name="connsiteY30" fmla="*/ 717042 h 4794329"/>
              <a:gd name="connsiteX31" fmla="*/ 7814683 w 8328384"/>
              <a:gd name="connsiteY31" fmla="*/ 778704 h 4794329"/>
              <a:gd name="connsiteX32" fmla="*/ 7814683 w 8328384"/>
              <a:gd name="connsiteY32" fmla="*/ 1076435 h 4794329"/>
              <a:gd name="connsiteX33" fmla="*/ 4739492 w 8328384"/>
              <a:gd name="connsiteY33" fmla="*/ 4151624 h 4794329"/>
              <a:gd name="connsiteX34" fmla="*/ 4441762 w 8328384"/>
              <a:gd name="connsiteY34" fmla="*/ 4151624 h 4794329"/>
              <a:gd name="connsiteX35" fmla="*/ 4441763 w 8328384"/>
              <a:gd name="connsiteY35" fmla="*/ 4151624 h 4794329"/>
              <a:gd name="connsiteX36" fmla="*/ 4441763 w 8328384"/>
              <a:gd name="connsiteY36" fmla="*/ 3853894 h 4794329"/>
              <a:gd name="connsiteX37" fmla="*/ 7516953 w 8328384"/>
              <a:gd name="connsiteY37" fmla="*/ 778704 h 4794329"/>
              <a:gd name="connsiteX38" fmla="*/ 7665818 w 8328384"/>
              <a:gd name="connsiteY38" fmla="*/ 717042 h 4794329"/>
              <a:gd name="connsiteX39" fmla="*/ 7109580 w 8328384"/>
              <a:gd name="connsiteY39" fmla="*/ 598413 h 4794329"/>
              <a:gd name="connsiteX40" fmla="*/ 7258445 w 8328384"/>
              <a:gd name="connsiteY40" fmla="*/ 660075 h 4794329"/>
              <a:gd name="connsiteX41" fmla="*/ 7258445 w 8328384"/>
              <a:gd name="connsiteY41" fmla="*/ 957805 h 4794329"/>
              <a:gd name="connsiteX42" fmla="*/ 3512618 w 8328384"/>
              <a:gd name="connsiteY42" fmla="*/ 4703631 h 4794329"/>
              <a:gd name="connsiteX43" fmla="*/ 3214888 w 8328384"/>
              <a:gd name="connsiteY43" fmla="*/ 4703631 h 4794329"/>
              <a:gd name="connsiteX44" fmla="*/ 3214889 w 8328384"/>
              <a:gd name="connsiteY44" fmla="*/ 4703631 h 4794329"/>
              <a:gd name="connsiteX45" fmla="*/ 3214889 w 8328384"/>
              <a:gd name="connsiteY45" fmla="*/ 4405901 h 4794329"/>
              <a:gd name="connsiteX46" fmla="*/ 6960715 w 8328384"/>
              <a:gd name="connsiteY46" fmla="*/ 660075 h 4794329"/>
              <a:gd name="connsiteX47" fmla="*/ 7109580 w 8328384"/>
              <a:gd name="connsiteY47" fmla="*/ 598413 h 4794329"/>
              <a:gd name="connsiteX48" fmla="*/ 5839303 w 8328384"/>
              <a:gd name="connsiteY48" fmla="*/ 530016 h 4794329"/>
              <a:gd name="connsiteX49" fmla="*/ 5988168 w 8328384"/>
              <a:gd name="connsiteY49" fmla="*/ 591677 h 4794329"/>
              <a:gd name="connsiteX50" fmla="*/ 5988168 w 8328384"/>
              <a:gd name="connsiteY50" fmla="*/ 889408 h 4794329"/>
              <a:gd name="connsiteX51" fmla="*/ 2912977 w 8328384"/>
              <a:gd name="connsiteY51" fmla="*/ 3964597 h 4794329"/>
              <a:gd name="connsiteX52" fmla="*/ 2615248 w 8328384"/>
              <a:gd name="connsiteY52" fmla="*/ 3964597 h 4794329"/>
              <a:gd name="connsiteX53" fmla="*/ 2615249 w 8328384"/>
              <a:gd name="connsiteY53" fmla="*/ 3964597 h 4794329"/>
              <a:gd name="connsiteX54" fmla="*/ 2615249 w 8328384"/>
              <a:gd name="connsiteY54" fmla="*/ 3666867 h 4794329"/>
              <a:gd name="connsiteX55" fmla="*/ 5690438 w 8328384"/>
              <a:gd name="connsiteY55" fmla="*/ 591677 h 4794329"/>
              <a:gd name="connsiteX56" fmla="*/ 5839303 w 8328384"/>
              <a:gd name="connsiteY56" fmla="*/ 530016 h 4794329"/>
              <a:gd name="connsiteX57" fmla="*/ 6693121 w 8328384"/>
              <a:gd name="connsiteY57" fmla="*/ 347526 h 4794329"/>
              <a:gd name="connsiteX58" fmla="*/ 6841986 w 8328384"/>
              <a:gd name="connsiteY58" fmla="*/ 409188 h 4794329"/>
              <a:gd name="connsiteX59" fmla="*/ 6841986 w 8328384"/>
              <a:gd name="connsiteY59" fmla="*/ 706919 h 4794329"/>
              <a:gd name="connsiteX60" fmla="*/ 3766795 w 8328384"/>
              <a:gd name="connsiteY60" fmla="*/ 3782108 h 4794329"/>
              <a:gd name="connsiteX61" fmla="*/ 3469065 w 8328384"/>
              <a:gd name="connsiteY61" fmla="*/ 3782108 h 4794329"/>
              <a:gd name="connsiteX62" fmla="*/ 3469066 w 8328384"/>
              <a:gd name="connsiteY62" fmla="*/ 3782108 h 4794329"/>
              <a:gd name="connsiteX63" fmla="*/ 3469066 w 8328384"/>
              <a:gd name="connsiteY63" fmla="*/ 3484378 h 4794329"/>
              <a:gd name="connsiteX64" fmla="*/ 6544256 w 8328384"/>
              <a:gd name="connsiteY64" fmla="*/ 409188 h 4794329"/>
              <a:gd name="connsiteX65" fmla="*/ 6693121 w 8328384"/>
              <a:gd name="connsiteY65" fmla="*/ 347526 h 4794329"/>
              <a:gd name="connsiteX66" fmla="*/ 4217989 w 8328384"/>
              <a:gd name="connsiteY66" fmla="*/ 126303 h 4794329"/>
              <a:gd name="connsiteX67" fmla="*/ 4366854 w 8328384"/>
              <a:gd name="connsiteY67" fmla="*/ 187965 h 4794329"/>
              <a:gd name="connsiteX68" fmla="*/ 4366854 w 8328384"/>
              <a:gd name="connsiteY68" fmla="*/ 485695 h 4794329"/>
              <a:gd name="connsiteX69" fmla="*/ 3108136 w 8328384"/>
              <a:gd name="connsiteY69" fmla="*/ 1744412 h 4794329"/>
              <a:gd name="connsiteX70" fmla="*/ 2810405 w 8328384"/>
              <a:gd name="connsiteY70" fmla="*/ 1744412 h 4794329"/>
              <a:gd name="connsiteX71" fmla="*/ 2810407 w 8328384"/>
              <a:gd name="connsiteY71" fmla="*/ 1744412 h 4794329"/>
              <a:gd name="connsiteX72" fmla="*/ 2810407 w 8328384"/>
              <a:gd name="connsiteY72" fmla="*/ 1446682 h 4794329"/>
              <a:gd name="connsiteX73" fmla="*/ 4069124 w 8328384"/>
              <a:gd name="connsiteY73" fmla="*/ 187965 h 4794329"/>
              <a:gd name="connsiteX74" fmla="*/ 4217989 w 8328384"/>
              <a:gd name="connsiteY74" fmla="*/ 126303 h 4794329"/>
              <a:gd name="connsiteX75" fmla="*/ 5679047 w 8328384"/>
              <a:gd name="connsiteY75" fmla="*/ 18853 h 4794329"/>
              <a:gd name="connsiteX76" fmla="*/ 5827912 w 8328384"/>
              <a:gd name="connsiteY76" fmla="*/ 80515 h 4794329"/>
              <a:gd name="connsiteX77" fmla="*/ 5827912 w 8328384"/>
              <a:gd name="connsiteY77" fmla="*/ 378245 h 4794329"/>
              <a:gd name="connsiteX78" fmla="*/ 3106228 w 8328384"/>
              <a:gd name="connsiteY78" fmla="*/ 3099928 h 4794329"/>
              <a:gd name="connsiteX79" fmla="*/ 2808498 w 8328384"/>
              <a:gd name="connsiteY79" fmla="*/ 3099928 h 4794329"/>
              <a:gd name="connsiteX80" fmla="*/ 2808499 w 8328384"/>
              <a:gd name="connsiteY80" fmla="*/ 3099928 h 4794329"/>
              <a:gd name="connsiteX81" fmla="*/ 2808499 w 8328384"/>
              <a:gd name="connsiteY81" fmla="*/ 2802198 h 4794329"/>
              <a:gd name="connsiteX82" fmla="*/ 5530182 w 8328384"/>
              <a:gd name="connsiteY82" fmla="*/ 80515 h 4794329"/>
              <a:gd name="connsiteX83" fmla="*/ 5679047 w 8328384"/>
              <a:gd name="connsiteY83" fmla="*/ 18853 h 4794329"/>
              <a:gd name="connsiteX84" fmla="*/ 5019170 w 8328384"/>
              <a:gd name="connsiteY84" fmla="*/ 0 h 4794329"/>
              <a:gd name="connsiteX85" fmla="*/ 5168035 w 8328384"/>
              <a:gd name="connsiteY85" fmla="*/ 61662 h 4794329"/>
              <a:gd name="connsiteX86" fmla="*/ 5168035 w 8328384"/>
              <a:gd name="connsiteY86" fmla="*/ 359392 h 4794329"/>
              <a:gd name="connsiteX87" fmla="*/ 3186355 w 8328384"/>
              <a:gd name="connsiteY87" fmla="*/ 2341071 h 4794329"/>
              <a:gd name="connsiteX88" fmla="*/ 2888624 w 8328384"/>
              <a:gd name="connsiteY88" fmla="*/ 2341071 h 4794329"/>
              <a:gd name="connsiteX89" fmla="*/ 2888626 w 8328384"/>
              <a:gd name="connsiteY89" fmla="*/ 2341071 h 4794329"/>
              <a:gd name="connsiteX90" fmla="*/ 2888626 w 8328384"/>
              <a:gd name="connsiteY90" fmla="*/ 2043341 h 4794329"/>
              <a:gd name="connsiteX91" fmla="*/ 4870305 w 8328384"/>
              <a:gd name="connsiteY91" fmla="*/ 61662 h 4794329"/>
              <a:gd name="connsiteX92" fmla="*/ 5019170 w 8328384"/>
              <a:gd name="connsiteY92" fmla="*/ 0 h 4794329"/>
              <a:gd name="connsiteX0" fmla="*/ 4633897 w 5774797"/>
              <a:gd name="connsiteY0" fmla="*/ 3202389 h 4794329"/>
              <a:gd name="connsiteX1" fmla="*/ 4782762 w 5774797"/>
              <a:gd name="connsiteY1" fmla="*/ 3264051 h 4794329"/>
              <a:gd name="connsiteX2" fmla="*/ 4782762 w 5774797"/>
              <a:gd name="connsiteY2" fmla="*/ 3561781 h 4794329"/>
              <a:gd name="connsiteX3" fmla="*/ 4122323 w 5774797"/>
              <a:gd name="connsiteY3" fmla="*/ 4222219 h 4794329"/>
              <a:gd name="connsiteX4" fmla="*/ 3824593 w 5774797"/>
              <a:gd name="connsiteY4" fmla="*/ 4222219 h 4794329"/>
              <a:gd name="connsiteX5" fmla="*/ 3824594 w 5774797"/>
              <a:gd name="connsiteY5" fmla="*/ 4222219 h 4794329"/>
              <a:gd name="connsiteX6" fmla="*/ 3824594 w 5774797"/>
              <a:gd name="connsiteY6" fmla="*/ 3924488 h 4794329"/>
              <a:gd name="connsiteX7" fmla="*/ 4485032 w 5774797"/>
              <a:gd name="connsiteY7" fmla="*/ 3264051 h 4794329"/>
              <a:gd name="connsiteX8" fmla="*/ 4633897 w 5774797"/>
              <a:gd name="connsiteY8" fmla="*/ 3202389 h 4794329"/>
              <a:gd name="connsiteX9" fmla="*/ 4600666 w 5774797"/>
              <a:gd name="connsiteY9" fmla="*/ 1896653 h 4794329"/>
              <a:gd name="connsiteX10" fmla="*/ 4749531 w 5774797"/>
              <a:gd name="connsiteY10" fmla="*/ 1958315 h 4794329"/>
              <a:gd name="connsiteX11" fmla="*/ 4749531 w 5774797"/>
              <a:gd name="connsiteY11" fmla="*/ 2256046 h 4794329"/>
              <a:gd name="connsiteX12" fmla="*/ 2272908 w 5774797"/>
              <a:gd name="connsiteY12" fmla="*/ 4732667 h 4794329"/>
              <a:gd name="connsiteX13" fmla="*/ 1975178 w 5774797"/>
              <a:gd name="connsiteY13" fmla="*/ 4732667 h 4794329"/>
              <a:gd name="connsiteX14" fmla="*/ 1975180 w 5774797"/>
              <a:gd name="connsiteY14" fmla="*/ 4732667 h 4794329"/>
              <a:gd name="connsiteX15" fmla="*/ 1975180 w 5774797"/>
              <a:gd name="connsiteY15" fmla="*/ 4434937 h 4794329"/>
              <a:gd name="connsiteX16" fmla="*/ 4451801 w 5774797"/>
              <a:gd name="connsiteY16" fmla="*/ 1958315 h 4794329"/>
              <a:gd name="connsiteX17" fmla="*/ 4600666 w 5774797"/>
              <a:gd name="connsiteY17" fmla="*/ 1896653 h 4794329"/>
              <a:gd name="connsiteX18" fmla="*/ 5564270 w 5774797"/>
              <a:gd name="connsiteY18" fmla="*/ 1606041 h 4794329"/>
              <a:gd name="connsiteX19" fmla="*/ 5713135 w 5774797"/>
              <a:gd name="connsiteY19" fmla="*/ 1667703 h 4794329"/>
              <a:gd name="connsiteX20" fmla="*/ 5713135 w 5774797"/>
              <a:gd name="connsiteY20" fmla="*/ 1965433 h 4794329"/>
              <a:gd name="connsiteX21" fmla="*/ 3828060 w 5774797"/>
              <a:gd name="connsiteY21" fmla="*/ 3850507 h 4794329"/>
              <a:gd name="connsiteX22" fmla="*/ 3530330 w 5774797"/>
              <a:gd name="connsiteY22" fmla="*/ 3850507 h 4794329"/>
              <a:gd name="connsiteX23" fmla="*/ 3530331 w 5774797"/>
              <a:gd name="connsiteY23" fmla="*/ 3850507 h 4794329"/>
              <a:gd name="connsiteX24" fmla="*/ 3530331 w 5774797"/>
              <a:gd name="connsiteY24" fmla="*/ 3552777 h 4794329"/>
              <a:gd name="connsiteX25" fmla="*/ 5415405 w 5774797"/>
              <a:gd name="connsiteY25" fmla="*/ 1667703 h 4794329"/>
              <a:gd name="connsiteX26" fmla="*/ 5564270 w 5774797"/>
              <a:gd name="connsiteY26" fmla="*/ 1606041 h 4794329"/>
              <a:gd name="connsiteX27" fmla="*/ 5112231 w 5774797"/>
              <a:gd name="connsiteY27" fmla="*/ 717042 h 4794329"/>
              <a:gd name="connsiteX28" fmla="*/ 5261096 w 5774797"/>
              <a:gd name="connsiteY28" fmla="*/ 778704 h 4794329"/>
              <a:gd name="connsiteX29" fmla="*/ 5261096 w 5774797"/>
              <a:gd name="connsiteY29" fmla="*/ 1076435 h 4794329"/>
              <a:gd name="connsiteX30" fmla="*/ 2185905 w 5774797"/>
              <a:gd name="connsiteY30" fmla="*/ 4151624 h 4794329"/>
              <a:gd name="connsiteX31" fmla="*/ 1888175 w 5774797"/>
              <a:gd name="connsiteY31" fmla="*/ 4151624 h 4794329"/>
              <a:gd name="connsiteX32" fmla="*/ 1888176 w 5774797"/>
              <a:gd name="connsiteY32" fmla="*/ 4151624 h 4794329"/>
              <a:gd name="connsiteX33" fmla="*/ 1888176 w 5774797"/>
              <a:gd name="connsiteY33" fmla="*/ 3853894 h 4794329"/>
              <a:gd name="connsiteX34" fmla="*/ 4963366 w 5774797"/>
              <a:gd name="connsiteY34" fmla="*/ 778704 h 4794329"/>
              <a:gd name="connsiteX35" fmla="*/ 5112231 w 5774797"/>
              <a:gd name="connsiteY35" fmla="*/ 717042 h 4794329"/>
              <a:gd name="connsiteX36" fmla="*/ 4555993 w 5774797"/>
              <a:gd name="connsiteY36" fmla="*/ 598413 h 4794329"/>
              <a:gd name="connsiteX37" fmla="*/ 4704858 w 5774797"/>
              <a:gd name="connsiteY37" fmla="*/ 660075 h 4794329"/>
              <a:gd name="connsiteX38" fmla="*/ 4704858 w 5774797"/>
              <a:gd name="connsiteY38" fmla="*/ 957805 h 4794329"/>
              <a:gd name="connsiteX39" fmla="*/ 959031 w 5774797"/>
              <a:gd name="connsiteY39" fmla="*/ 4703631 h 4794329"/>
              <a:gd name="connsiteX40" fmla="*/ 661301 w 5774797"/>
              <a:gd name="connsiteY40" fmla="*/ 4703631 h 4794329"/>
              <a:gd name="connsiteX41" fmla="*/ 661302 w 5774797"/>
              <a:gd name="connsiteY41" fmla="*/ 4703631 h 4794329"/>
              <a:gd name="connsiteX42" fmla="*/ 661302 w 5774797"/>
              <a:gd name="connsiteY42" fmla="*/ 4405901 h 4794329"/>
              <a:gd name="connsiteX43" fmla="*/ 4407128 w 5774797"/>
              <a:gd name="connsiteY43" fmla="*/ 660075 h 4794329"/>
              <a:gd name="connsiteX44" fmla="*/ 4555993 w 5774797"/>
              <a:gd name="connsiteY44" fmla="*/ 598413 h 4794329"/>
              <a:gd name="connsiteX45" fmla="*/ 3285716 w 5774797"/>
              <a:gd name="connsiteY45" fmla="*/ 530016 h 4794329"/>
              <a:gd name="connsiteX46" fmla="*/ 3434581 w 5774797"/>
              <a:gd name="connsiteY46" fmla="*/ 591677 h 4794329"/>
              <a:gd name="connsiteX47" fmla="*/ 3434581 w 5774797"/>
              <a:gd name="connsiteY47" fmla="*/ 889408 h 4794329"/>
              <a:gd name="connsiteX48" fmla="*/ 359390 w 5774797"/>
              <a:gd name="connsiteY48" fmla="*/ 3964597 h 4794329"/>
              <a:gd name="connsiteX49" fmla="*/ 61661 w 5774797"/>
              <a:gd name="connsiteY49" fmla="*/ 3964597 h 4794329"/>
              <a:gd name="connsiteX50" fmla="*/ 61662 w 5774797"/>
              <a:gd name="connsiteY50" fmla="*/ 3964597 h 4794329"/>
              <a:gd name="connsiteX51" fmla="*/ 61662 w 5774797"/>
              <a:gd name="connsiteY51" fmla="*/ 3666867 h 4794329"/>
              <a:gd name="connsiteX52" fmla="*/ 3136851 w 5774797"/>
              <a:gd name="connsiteY52" fmla="*/ 591677 h 4794329"/>
              <a:gd name="connsiteX53" fmla="*/ 3285716 w 5774797"/>
              <a:gd name="connsiteY53" fmla="*/ 530016 h 4794329"/>
              <a:gd name="connsiteX54" fmla="*/ 4139534 w 5774797"/>
              <a:gd name="connsiteY54" fmla="*/ 347526 h 4794329"/>
              <a:gd name="connsiteX55" fmla="*/ 4288399 w 5774797"/>
              <a:gd name="connsiteY55" fmla="*/ 409188 h 4794329"/>
              <a:gd name="connsiteX56" fmla="*/ 4288399 w 5774797"/>
              <a:gd name="connsiteY56" fmla="*/ 706919 h 4794329"/>
              <a:gd name="connsiteX57" fmla="*/ 1213208 w 5774797"/>
              <a:gd name="connsiteY57" fmla="*/ 3782108 h 4794329"/>
              <a:gd name="connsiteX58" fmla="*/ 915478 w 5774797"/>
              <a:gd name="connsiteY58" fmla="*/ 3782108 h 4794329"/>
              <a:gd name="connsiteX59" fmla="*/ 915479 w 5774797"/>
              <a:gd name="connsiteY59" fmla="*/ 3782108 h 4794329"/>
              <a:gd name="connsiteX60" fmla="*/ 915479 w 5774797"/>
              <a:gd name="connsiteY60" fmla="*/ 3484378 h 4794329"/>
              <a:gd name="connsiteX61" fmla="*/ 3990669 w 5774797"/>
              <a:gd name="connsiteY61" fmla="*/ 409188 h 4794329"/>
              <a:gd name="connsiteX62" fmla="*/ 4139534 w 5774797"/>
              <a:gd name="connsiteY62" fmla="*/ 347526 h 4794329"/>
              <a:gd name="connsiteX63" fmla="*/ 1664402 w 5774797"/>
              <a:gd name="connsiteY63" fmla="*/ 126303 h 4794329"/>
              <a:gd name="connsiteX64" fmla="*/ 1813267 w 5774797"/>
              <a:gd name="connsiteY64" fmla="*/ 187965 h 4794329"/>
              <a:gd name="connsiteX65" fmla="*/ 1813267 w 5774797"/>
              <a:gd name="connsiteY65" fmla="*/ 485695 h 4794329"/>
              <a:gd name="connsiteX66" fmla="*/ 554549 w 5774797"/>
              <a:gd name="connsiteY66" fmla="*/ 1744412 h 4794329"/>
              <a:gd name="connsiteX67" fmla="*/ 256818 w 5774797"/>
              <a:gd name="connsiteY67" fmla="*/ 1744412 h 4794329"/>
              <a:gd name="connsiteX68" fmla="*/ 256820 w 5774797"/>
              <a:gd name="connsiteY68" fmla="*/ 1744412 h 4794329"/>
              <a:gd name="connsiteX69" fmla="*/ 256820 w 5774797"/>
              <a:gd name="connsiteY69" fmla="*/ 1446682 h 4794329"/>
              <a:gd name="connsiteX70" fmla="*/ 1515537 w 5774797"/>
              <a:gd name="connsiteY70" fmla="*/ 187965 h 4794329"/>
              <a:gd name="connsiteX71" fmla="*/ 1664402 w 5774797"/>
              <a:gd name="connsiteY71" fmla="*/ 126303 h 4794329"/>
              <a:gd name="connsiteX72" fmla="*/ 3125460 w 5774797"/>
              <a:gd name="connsiteY72" fmla="*/ 18853 h 4794329"/>
              <a:gd name="connsiteX73" fmla="*/ 3274325 w 5774797"/>
              <a:gd name="connsiteY73" fmla="*/ 80515 h 4794329"/>
              <a:gd name="connsiteX74" fmla="*/ 3274325 w 5774797"/>
              <a:gd name="connsiteY74" fmla="*/ 378245 h 4794329"/>
              <a:gd name="connsiteX75" fmla="*/ 552641 w 5774797"/>
              <a:gd name="connsiteY75" fmla="*/ 3099928 h 4794329"/>
              <a:gd name="connsiteX76" fmla="*/ 254911 w 5774797"/>
              <a:gd name="connsiteY76" fmla="*/ 3099928 h 4794329"/>
              <a:gd name="connsiteX77" fmla="*/ 254912 w 5774797"/>
              <a:gd name="connsiteY77" fmla="*/ 3099928 h 4794329"/>
              <a:gd name="connsiteX78" fmla="*/ 254912 w 5774797"/>
              <a:gd name="connsiteY78" fmla="*/ 2802198 h 4794329"/>
              <a:gd name="connsiteX79" fmla="*/ 2976595 w 5774797"/>
              <a:gd name="connsiteY79" fmla="*/ 80515 h 4794329"/>
              <a:gd name="connsiteX80" fmla="*/ 3125460 w 5774797"/>
              <a:gd name="connsiteY80" fmla="*/ 18853 h 4794329"/>
              <a:gd name="connsiteX81" fmla="*/ 2465583 w 5774797"/>
              <a:gd name="connsiteY81" fmla="*/ 0 h 4794329"/>
              <a:gd name="connsiteX82" fmla="*/ 2614448 w 5774797"/>
              <a:gd name="connsiteY82" fmla="*/ 61662 h 4794329"/>
              <a:gd name="connsiteX83" fmla="*/ 2614448 w 5774797"/>
              <a:gd name="connsiteY83" fmla="*/ 359392 h 4794329"/>
              <a:gd name="connsiteX84" fmla="*/ 632768 w 5774797"/>
              <a:gd name="connsiteY84" fmla="*/ 2341071 h 4794329"/>
              <a:gd name="connsiteX85" fmla="*/ 335037 w 5774797"/>
              <a:gd name="connsiteY85" fmla="*/ 2341071 h 4794329"/>
              <a:gd name="connsiteX86" fmla="*/ 335039 w 5774797"/>
              <a:gd name="connsiteY86" fmla="*/ 2341071 h 4794329"/>
              <a:gd name="connsiteX87" fmla="*/ 335039 w 5774797"/>
              <a:gd name="connsiteY87" fmla="*/ 2043341 h 4794329"/>
              <a:gd name="connsiteX88" fmla="*/ 2316718 w 5774797"/>
              <a:gd name="connsiteY88" fmla="*/ 61662 h 4794329"/>
              <a:gd name="connsiteX89" fmla="*/ 2465583 w 5774797"/>
              <a:gd name="connsiteY89" fmla="*/ 0 h 479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774797" h="4794329">
                <a:moveTo>
                  <a:pt x="4633897" y="3202389"/>
                </a:moveTo>
                <a:cubicBezTo>
                  <a:pt x="4687776" y="3202389"/>
                  <a:pt x="4741654" y="3222943"/>
                  <a:pt x="4782762" y="3264051"/>
                </a:cubicBezTo>
                <a:cubicBezTo>
                  <a:pt x="4864978" y="3346267"/>
                  <a:pt x="4864978" y="3479565"/>
                  <a:pt x="4782762" y="3561781"/>
                </a:cubicBezTo>
                <a:lnTo>
                  <a:pt x="4122323" y="4222219"/>
                </a:lnTo>
                <a:cubicBezTo>
                  <a:pt x="4040107" y="4304435"/>
                  <a:pt x="3906809" y="4304435"/>
                  <a:pt x="3824593" y="4222219"/>
                </a:cubicBezTo>
                <a:lnTo>
                  <a:pt x="3824594" y="4222219"/>
                </a:lnTo>
                <a:cubicBezTo>
                  <a:pt x="3742378" y="4140003"/>
                  <a:pt x="3742378" y="4006704"/>
                  <a:pt x="3824594" y="3924488"/>
                </a:cubicBezTo>
                <a:lnTo>
                  <a:pt x="4485032" y="3264051"/>
                </a:lnTo>
                <a:cubicBezTo>
                  <a:pt x="4526140" y="3222943"/>
                  <a:pt x="4580018" y="3202389"/>
                  <a:pt x="4633897" y="3202389"/>
                </a:cubicBezTo>
                <a:close/>
                <a:moveTo>
                  <a:pt x="4600666" y="1896653"/>
                </a:moveTo>
                <a:cubicBezTo>
                  <a:pt x="4654544" y="1896653"/>
                  <a:pt x="4708423" y="1917207"/>
                  <a:pt x="4749531" y="1958315"/>
                </a:cubicBezTo>
                <a:cubicBezTo>
                  <a:pt x="4831747" y="2040531"/>
                  <a:pt x="4831747" y="2173830"/>
                  <a:pt x="4749531" y="2256046"/>
                </a:cubicBezTo>
                <a:lnTo>
                  <a:pt x="2272908" y="4732667"/>
                </a:lnTo>
                <a:cubicBezTo>
                  <a:pt x="2190692" y="4814883"/>
                  <a:pt x="2057394" y="4814883"/>
                  <a:pt x="1975178" y="4732667"/>
                </a:cubicBezTo>
                <a:lnTo>
                  <a:pt x="1975180" y="4732667"/>
                </a:lnTo>
                <a:cubicBezTo>
                  <a:pt x="1892964" y="4650451"/>
                  <a:pt x="1892964" y="4517153"/>
                  <a:pt x="1975180" y="4434937"/>
                </a:cubicBezTo>
                <a:lnTo>
                  <a:pt x="4451801" y="1958315"/>
                </a:lnTo>
                <a:cubicBezTo>
                  <a:pt x="4492909" y="1917207"/>
                  <a:pt x="4546787" y="1896653"/>
                  <a:pt x="4600666" y="1896653"/>
                </a:cubicBezTo>
                <a:close/>
                <a:moveTo>
                  <a:pt x="5564270" y="1606041"/>
                </a:moveTo>
                <a:cubicBezTo>
                  <a:pt x="5618148" y="1606041"/>
                  <a:pt x="5672027" y="1626595"/>
                  <a:pt x="5713135" y="1667703"/>
                </a:cubicBezTo>
                <a:cubicBezTo>
                  <a:pt x="5795351" y="1749919"/>
                  <a:pt x="5795351" y="1883217"/>
                  <a:pt x="5713135" y="1965433"/>
                </a:cubicBezTo>
                <a:lnTo>
                  <a:pt x="3828060" y="3850507"/>
                </a:lnTo>
                <a:cubicBezTo>
                  <a:pt x="3745844" y="3932723"/>
                  <a:pt x="3612546" y="3932723"/>
                  <a:pt x="3530330" y="3850507"/>
                </a:cubicBezTo>
                <a:lnTo>
                  <a:pt x="3530331" y="3850507"/>
                </a:lnTo>
                <a:cubicBezTo>
                  <a:pt x="3448115" y="3768291"/>
                  <a:pt x="3448115" y="3634993"/>
                  <a:pt x="3530331" y="3552777"/>
                </a:cubicBezTo>
                <a:lnTo>
                  <a:pt x="5415405" y="1667703"/>
                </a:lnTo>
                <a:cubicBezTo>
                  <a:pt x="5456513" y="1626595"/>
                  <a:pt x="5510391" y="1606041"/>
                  <a:pt x="5564270" y="1606041"/>
                </a:cubicBezTo>
                <a:close/>
                <a:moveTo>
                  <a:pt x="5112231" y="717042"/>
                </a:moveTo>
                <a:cubicBezTo>
                  <a:pt x="5166109" y="717042"/>
                  <a:pt x="5219988" y="737596"/>
                  <a:pt x="5261096" y="778704"/>
                </a:cubicBezTo>
                <a:cubicBezTo>
                  <a:pt x="5343312" y="860920"/>
                  <a:pt x="5343312" y="994218"/>
                  <a:pt x="5261096" y="1076435"/>
                </a:cubicBezTo>
                <a:lnTo>
                  <a:pt x="2185905" y="4151624"/>
                </a:lnTo>
                <a:cubicBezTo>
                  <a:pt x="2103689" y="4233840"/>
                  <a:pt x="1970391" y="4233840"/>
                  <a:pt x="1888175" y="4151624"/>
                </a:cubicBezTo>
                <a:lnTo>
                  <a:pt x="1888176" y="4151624"/>
                </a:lnTo>
                <a:cubicBezTo>
                  <a:pt x="1805960" y="4069408"/>
                  <a:pt x="1805960" y="3936110"/>
                  <a:pt x="1888176" y="3853894"/>
                </a:cubicBezTo>
                <a:lnTo>
                  <a:pt x="4963366" y="778704"/>
                </a:lnTo>
                <a:cubicBezTo>
                  <a:pt x="5004474" y="737596"/>
                  <a:pt x="5058352" y="717042"/>
                  <a:pt x="5112231" y="717042"/>
                </a:cubicBezTo>
                <a:close/>
                <a:moveTo>
                  <a:pt x="4555993" y="598413"/>
                </a:moveTo>
                <a:cubicBezTo>
                  <a:pt x="4609872" y="598413"/>
                  <a:pt x="4663750" y="618967"/>
                  <a:pt x="4704858" y="660075"/>
                </a:cubicBezTo>
                <a:cubicBezTo>
                  <a:pt x="4787074" y="742291"/>
                  <a:pt x="4787074" y="875589"/>
                  <a:pt x="4704858" y="957805"/>
                </a:cubicBezTo>
                <a:lnTo>
                  <a:pt x="959031" y="4703631"/>
                </a:lnTo>
                <a:cubicBezTo>
                  <a:pt x="876815" y="4785847"/>
                  <a:pt x="743517" y="4785847"/>
                  <a:pt x="661301" y="4703631"/>
                </a:cubicBezTo>
                <a:lnTo>
                  <a:pt x="661302" y="4703631"/>
                </a:lnTo>
                <a:cubicBezTo>
                  <a:pt x="579087" y="4621415"/>
                  <a:pt x="579087" y="4488117"/>
                  <a:pt x="661302" y="4405901"/>
                </a:cubicBezTo>
                <a:lnTo>
                  <a:pt x="4407128" y="660075"/>
                </a:lnTo>
                <a:cubicBezTo>
                  <a:pt x="4448236" y="618967"/>
                  <a:pt x="4502115" y="598413"/>
                  <a:pt x="4555993" y="598413"/>
                </a:cubicBezTo>
                <a:close/>
                <a:moveTo>
                  <a:pt x="3285716" y="530016"/>
                </a:moveTo>
                <a:cubicBezTo>
                  <a:pt x="3339595" y="530015"/>
                  <a:pt x="3393473" y="550569"/>
                  <a:pt x="3434581" y="591677"/>
                </a:cubicBezTo>
                <a:cubicBezTo>
                  <a:pt x="3516797" y="673894"/>
                  <a:pt x="3516797" y="807191"/>
                  <a:pt x="3434581" y="889408"/>
                </a:cubicBezTo>
                <a:lnTo>
                  <a:pt x="359390" y="3964597"/>
                </a:lnTo>
                <a:cubicBezTo>
                  <a:pt x="277175" y="4046813"/>
                  <a:pt x="143876" y="4046813"/>
                  <a:pt x="61661" y="3964597"/>
                </a:cubicBezTo>
                <a:lnTo>
                  <a:pt x="61662" y="3964597"/>
                </a:lnTo>
                <a:cubicBezTo>
                  <a:pt x="-20554" y="3882381"/>
                  <a:pt x="-20554" y="3749083"/>
                  <a:pt x="61662" y="3666867"/>
                </a:cubicBezTo>
                <a:lnTo>
                  <a:pt x="3136851" y="591677"/>
                </a:lnTo>
                <a:cubicBezTo>
                  <a:pt x="3177959" y="550569"/>
                  <a:pt x="3231837" y="530015"/>
                  <a:pt x="3285716" y="530016"/>
                </a:cubicBezTo>
                <a:close/>
                <a:moveTo>
                  <a:pt x="4139534" y="347526"/>
                </a:moveTo>
                <a:cubicBezTo>
                  <a:pt x="4193413" y="347526"/>
                  <a:pt x="4247291" y="368080"/>
                  <a:pt x="4288399" y="409188"/>
                </a:cubicBezTo>
                <a:cubicBezTo>
                  <a:pt x="4370615" y="491405"/>
                  <a:pt x="4370615" y="624702"/>
                  <a:pt x="4288399" y="706919"/>
                </a:cubicBezTo>
                <a:lnTo>
                  <a:pt x="1213208" y="3782108"/>
                </a:lnTo>
                <a:cubicBezTo>
                  <a:pt x="1130992" y="3864324"/>
                  <a:pt x="997694" y="3864324"/>
                  <a:pt x="915478" y="3782108"/>
                </a:cubicBezTo>
                <a:lnTo>
                  <a:pt x="915479" y="3782108"/>
                </a:lnTo>
                <a:cubicBezTo>
                  <a:pt x="833263" y="3699892"/>
                  <a:pt x="833263" y="3566594"/>
                  <a:pt x="915479" y="3484378"/>
                </a:cubicBezTo>
                <a:lnTo>
                  <a:pt x="3990669" y="409188"/>
                </a:lnTo>
                <a:cubicBezTo>
                  <a:pt x="4031777" y="368080"/>
                  <a:pt x="4085655" y="347526"/>
                  <a:pt x="4139534" y="347526"/>
                </a:cubicBezTo>
                <a:close/>
                <a:moveTo>
                  <a:pt x="1664402" y="126303"/>
                </a:moveTo>
                <a:cubicBezTo>
                  <a:pt x="1718280" y="126303"/>
                  <a:pt x="1772159" y="146856"/>
                  <a:pt x="1813267" y="187965"/>
                </a:cubicBezTo>
                <a:cubicBezTo>
                  <a:pt x="1895483" y="270181"/>
                  <a:pt x="1895483" y="403479"/>
                  <a:pt x="1813267" y="485695"/>
                </a:cubicBezTo>
                <a:lnTo>
                  <a:pt x="554549" y="1744412"/>
                </a:lnTo>
                <a:cubicBezTo>
                  <a:pt x="472333" y="1826628"/>
                  <a:pt x="339035" y="1826628"/>
                  <a:pt x="256818" y="1744412"/>
                </a:cubicBezTo>
                <a:lnTo>
                  <a:pt x="256820" y="1744412"/>
                </a:lnTo>
                <a:cubicBezTo>
                  <a:pt x="174605" y="1662196"/>
                  <a:pt x="174605" y="1528898"/>
                  <a:pt x="256820" y="1446682"/>
                </a:cubicBezTo>
                <a:lnTo>
                  <a:pt x="1515537" y="187965"/>
                </a:lnTo>
                <a:cubicBezTo>
                  <a:pt x="1556645" y="146856"/>
                  <a:pt x="1610523" y="126303"/>
                  <a:pt x="1664402" y="126303"/>
                </a:cubicBezTo>
                <a:close/>
                <a:moveTo>
                  <a:pt x="3125460" y="18853"/>
                </a:moveTo>
                <a:cubicBezTo>
                  <a:pt x="3179339" y="18853"/>
                  <a:pt x="3233217" y="39407"/>
                  <a:pt x="3274325" y="80515"/>
                </a:cubicBezTo>
                <a:cubicBezTo>
                  <a:pt x="3356541" y="162731"/>
                  <a:pt x="3356541" y="296029"/>
                  <a:pt x="3274325" y="378245"/>
                </a:cubicBezTo>
                <a:lnTo>
                  <a:pt x="552641" y="3099928"/>
                </a:lnTo>
                <a:cubicBezTo>
                  <a:pt x="470425" y="3182144"/>
                  <a:pt x="337126" y="3182144"/>
                  <a:pt x="254911" y="3099928"/>
                </a:cubicBezTo>
                <a:lnTo>
                  <a:pt x="254912" y="3099928"/>
                </a:lnTo>
                <a:cubicBezTo>
                  <a:pt x="172696" y="3017712"/>
                  <a:pt x="172696" y="2884414"/>
                  <a:pt x="254912" y="2802198"/>
                </a:cubicBezTo>
                <a:lnTo>
                  <a:pt x="2976595" y="80515"/>
                </a:lnTo>
                <a:cubicBezTo>
                  <a:pt x="3017703" y="39407"/>
                  <a:pt x="3071581" y="18853"/>
                  <a:pt x="3125460" y="18853"/>
                </a:cubicBezTo>
                <a:close/>
                <a:moveTo>
                  <a:pt x="2465583" y="0"/>
                </a:moveTo>
                <a:cubicBezTo>
                  <a:pt x="2519461" y="0"/>
                  <a:pt x="2573340" y="20554"/>
                  <a:pt x="2614448" y="61662"/>
                </a:cubicBezTo>
                <a:cubicBezTo>
                  <a:pt x="2696664" y="143878"/>
                  <a:pt x="2696664" y="277176"/>
                  <a:pt x="2614448" y="359392"/>
                </a:cubicBezTo>
                <a:lnTo>
                  <a:pt x="632768" y="2341071"/>
                </a:lnTo>
                <a:cubicBezTo>
                  <a:pt x="550552" y="2423287"/>
                  <a:pt x="417253" y="2423287"/>
                  <a:pt x="335037" y="2341071"/>
                </a:cubicBezTo>
                <a:lnTo>
                  <a:pt x="335039" y="2341071"/>
                </a:lnTo>
                <a:cubicBezTo>
                  <a:pt x="252822" y="2258855"/>
                  <a:pt x="252822" y="2125557"/>
                  <a:pt x="335039" y="2043341"/>
                </a:cubicBezTo>
                <a:lnTo>
                  <a:pt x="2316718" y="61662"/>
                </a:lnTo>
                <a:cubicBezTo>
                  <a:pt x="2357826" y="20554"/>
                  <a:pt x="2411704" y="0"/>
                  <a:pt x="2465583" y="0"/>
                </a:cubicBezTo>
                <a:close/>
              </a:path>
            </a:pathLst>
          </a:custGeom>
          <a:pattFill prst="pct20">
            <a:fgClr>
              <a:schemeClr val="bg1">
                <a:lumMod val="50000"/>
                <a:lumOff val="50000"/>
              </a:schemeClr>
            </a:fgClr>
            <a:bgClr>
              <a:schemeClr val="bg1"/>
            </a:bgClr>
          </a:pattFill>
        </p:spPr>
        <p:txBody>
          <a:bodyPr wrap="square" anchor="ctr">
            <a:noAutofit/>
          </a:bodyPr>
          <a:lstStyle>
            <a:lvl1pPr marL="0" indent="0" algn="ctr">
              <a:buNone/>
              <a:defRPr sz="1600" baseline="0"/>
            </a:lvl1pPr>
          </a:lstStyle>
          <a:p>
            <a:r>
              <a:rPr lang="en-US" dirty="0"/>
              <a:t>Insert Image</a:t>
            </a:r>
          </a:p>
        </p:txBody>
      </p:sp>
      <p:sp>
        <p:nvSpPr>
          <p:cNvPr id="15" name="Picture Placeholder 13"/>
          <p:cNvSpPr>
            <a:spLocks noGrp="1"/>
          </p:cNvSpPr>
          <p:nvPr>
            <p:ph type="pic" sz="quarter" idx="33" hasCustomPrompt="1"/>
          </p:nvPr>
        </p:nvSpPr>
        <p:spPr>
          <a:xfrm flipH="1">
            <a:off x="-584447" y="801512"/>
            <a:ext cx="4683926" cy="3816626"/>
          </a:xfrm>
          <a:custGeom>
            <a:avLst/>
            <a:gdLst>
              <a:gd name="connsiteX0" fmla="*/ 7187484 w 8328384"/>
              <a:gd name="connsiteY0" fmla="*/ 3202389 h 4794329"/>
              <a:gd name="connsiteX1" fmla="*/ 7336349 w 8328384"/>
              <a:gd name="connsiteY1" fmla="*/ 3264051 h 4794329"/>
              <a:gd name="connsiteX2" fmla="*/ 7336349 w 8328384"/>
              <a:gd name="connsiteY2" fmla="*/ 3561781 h 4794329"/>
              <a:gd name="connsiteX3" fmla="*/ 6675910 w 8328384"/>
              <a:gd name="connsiteY3" fmla="*/ 4222219 h 4794329"/>
              <a:gd name="connsiteX4" fmla="*/ 6378180 w 8328384"/>
              <a:gd name="connsiteY4" fmla="*/ 4222219 h 4794329"/>
              <a:gd name="connsiteX5" fmla="*/ 6378181 w 8328384"/>
              <a:gd name="connsiteY5" fmla="*/ 4222219 h 4794329"/>
              <a:gd name="connsiteX6" fmla="*/ 6378181 w 8328384"/>
              <a:gd name="connsiteY6" fmla="*/ 3924488 h 4794329"/>
              <a:gd name="connsiteX7" fmla="*/ 7038619 w 8328384"/>
              <a:gd name="connsiteY7" fmla="*/ 3264051 h 4794329"/>
              <a:gd name="connsiteX8" fmla="*/ 7187484 w 8328384"/>
              <a:gd name="connsiteY8" fmla="*/ 3202389 h 4794329"/>
              <a:gd name="connsiteX9" fmla="*/ 7154253 w 8328384"/>
              <a:gd name="connsiteY9" fmla="*/ 1896653 h 4794329"/>
              <a:gd name="connsiteX10" fmla="*/ 7303118 w 8328384"/>
              <a:gd name="connsiteY10" fmla="*/ 1958315 h 4794329"/>
              <a:gd name="connsiteX11" fmla="*/ 7303118 w 8328384"/>
              <a:gd name="connsiteY11" fmla="*/ 2256046 h 4794329"/>
              <a:gd name="connsiteX12" fmla="*/ 4826495 w 8328384"/>
              <a:gd name="connsiteY12" fmla="*/ 4732667 h 4794329"/>
              <a:gd name="connsiteX13" fmla="*/ 4528765 w 8328384"/>
              <a:gd name="connsiteY13" fmla="*/ 4732667 h 4794329"/>
              <a:gd name="connsiteX14" fmla="*/ 4528767 w 8328384"/>
              <a:gd name="connsiteY14" fmla="*/ 4732667 h 4794329"/>
              <a:gd name="connsiteX15" fmla="*/ 4528767 w 8328384"/>
              <a:gd name="connsiteY15" fmla="*/ 4434937 h 4794329"/>
              <a:gd name="connsiteX16" fmla="*/ 7005388 w 8328384"/>
              <a:gd name="connsiteY16" fmla="*/ 1958315 h 4794329"/>
              <a:gd name="connsiteX17" fmla="*/ 7154253 w 8328384"/>
              <a:gd name="connsiteY17" fmla="*/ 1896653 h 4794329"/>
              <a:gd name="connsiteX18" fmla="*/ 8117857 w 8328384"/>
              <a:gd name="connsiteY18" fmla="*/ 1606041 h 4794329"/>
              <a:gd name="connsiteX19" fmla="*/ 8266722 w 8328384"/>
              <a:gd name="connsiteY19" fmla="*/ 1667703 h 4794329"/>
              <a:gd name="connsiteX20" fmla="*/ 8266722 w 8328384"/>
              <a:gd name="connsiteY20" fmla="*/ 1965433 h 4794329"/>
              <a:gd name="connsiteX21" fmla="*/ 6381647 w 8328384"/>
              <a:gd name="connsiteY21" fmla="*/ 3850507 h 4794329"/>
              <a:gd name="connsiteX22" fmla="*/ 6083917 w 8328384"/>
              <a:gd name="connsiteY22" fmla="*/ 3850507 h 4794329"/>
              <a:gd name="connsiteX23" fmla="*/ 6083918 w 8328384"/>
              <a:gd name="connsiteY23" fmla="*/ 3850507 h 4794329"/>
              <a:gd name="connsiteX24" fmla="*/ 6083918 w 8328384"/>
              <a:gd name="connsiteY24" fmla="*/ 3552777 h 4794329"/>
              <a:gd name="connsiteX25" fmla="*/ 7968992 w 8328384"/>
              <a:gd name="connsiteY25" fmla="*/ 1667703 h 4794329"/>
              <a:gd name="connsiteX26" fmla="*/ 8117857 w 8328384"/>
              <a:gd name="connsiteY26" fmla="*/ 1606041 h 4794329"/>
              <a:gd name="connsiteX27" fmla="*/ 677527 w 8328384"/>
              <a:gd name="connsiteY27" fmla="*/ 898884 h 4794329"/>
              <a:gd name="connsiteX28" fmla="*/ 1028254 w 8328384"/>
              <a:gd name="connsiteY28" fmla="*/ 898884 h 4794329"/>
              <a:gd name="connsiteX29" fmla="*/ 1705781 w 8328384"/>
              <a:gd name="connsiteY29" fmla="*/ 1576410 h 4794329"/>
              <a:gd name="connsiteX30" fmla="*/ 1028254 w 8328384"/>
              <a:gd name="connsiteY30" fmla="*/ 2253937 h 4794329"/>
              <a:gd name="connsiteX31" fmla="*/ 677527 w 8328384"/>
              <a:gd name="connsiteY31" fmla="*/ 2253937 h 4794329"/>
              <a:gd name="connsiteX32" fmla="*/ 0 w 8328384"/>
              <a:gd name="connsiteY32" fmla="*/ 1576410 h 4794329"/>
              <a:gd name="connsiteX33" fmla="*/ 677527 w 8328384"/>
              <a:gd name="connsiteY33" fmla="*/ 898884 h 4794329"/>
              <a:gd name="connsiteX34" fmla="*/ 7665818 w 8328384"/>
              <a:gd name="connsiteY34" fmla="*/ 717042 h 4794329"/>
              <a:gd name="connsiteX35" fmla="*/ 7814683 w 8328384"/>
              <a:gd name="connsiteY35" fmla="*/ 778704 h 4794329"/>
              <a:gd name="connsiteX36" fmla="*/ 7814683 w 8328384"/>
              <a:gd name="connsiteY36" fmla="*/ 1076435 h 4794329"/>
              <a:gd name="connsiteX37" fmla="*/ 4739492 w 8328384"/>
              <a:gd name="connsiteY37" fmla="*/ 4151624 h 4794329"/>
              <a:gd name="connsiteX38" fmla="*/ 4441762 w 8328384"/>
              <a:gd name="connsiteY38" fmla="*/ 4151624 h 4794329"/>
              <a:gd name="connsiteX39" fmla="*/ 4441763 w 8328384"/>
              <a:gd name="connsiteY39" fmla="*/ 4151624 h 4794329"/>
              <a:gd name="connsiteX40" fmla="*/ 4441763 w 8328384"/>
              <a:gd name="connsiteY40" fmla="*/ 3853894 h 4794329"/>
              <a:gd name="connsiteX41" fmla="*/ 7516953 w 8328384"/>
              <a:gd name="connsiteY41" fmla="*/ 778704 h 4794329"/>
              <a:gd name="connsiteX42" fmla="*/ 7665818 w 8328384"/>
              <a:gd name="connsiteY42" fmla="*/ 717042 h 4794329"/>
              <a:gd name="connsiteX43" fmla="*/ 7109580 w 8328384"/>
              <a:gd name="connsiteY43" fmla="*/ 598413 h 4794329"/>
              <a:gd name="connsiteX44" fmla="*/ 7258445 w 8328384"/>
              <a:gd name="connsiteY44" fmla="*/ 660075 h 4794329"/>
              <a:gd name="connsiteX45" fmla="*/ 7258445 w 8328384"/>
              <a:gd name="connsiteY45" fmla="*/ 957805 h 4794329"/>
              <a:gd name="connsiteX46" fmla="*/ 3512618 w 8328384"/>
              <a:gd name="connsiteY46" fmla="*/ 4703631 h 4794329"/>
              <a:gd name="connsiteX47" fmla="*/ 3214888 w 8328384"/>
              <a:gd name="connsiteY47" fmla="*/ 4703631 h 4794329"/>
              <a:gd name="connsiteX48" fmla="*/ 3214889 w 8328384"/>
              <a:gd name="connsiteY48" fmla="*/ 4703631 h 4794329"/>
              <a:gd name="connsiteX49" fmla="*/ 3214889 w 8328384"/>
              <a:gd name="connsiteY49" fmla="*/ 4405901 h 4794329"/>
              <a:gd name="connsiteX50" fmla="*/ 6960715 w 8328384"/>
              <a:gd name="connsiteY50" fmla="*/ 660075 h 4794329"/>
              <a:gd name="connsiteX51" fmla="*/ 7109580 w 8328384"/>
              <a:gd name="connsiteY51" fmla="*/ 598413 h 4794329"/>
              <a:gd name="connsiteX52" fmla="*/ 5839303 w 8328384"/>
              <a:gd name="connsiteY52" fmla="*/ 530016 h 4794329"/>
              <a:gd name="connsiteX53" fmla="*/ 5988168 w 8328384"/>
              <a:gd name="connsiteY53" fmla="*/ 591677 h 4794329"/>
              <a:gd name="connsiteX54" fmla="*/ 5988168 w 8328384"/>
              <a:gd name="connsiteY54" fmla="*/ 889408 h 4794329"/>
              <a:gd name="connsiteX55" fmla="*/ 2912977 w 8328384"/>
              <a:gd name="connsiteY55" fmla="*/ 3964597 h 4794329"/>
              <a:gd name="connsiteX56" fmla="*/ 2615248 w 8328384"/>
              <a:gd name="connsiteY56" fmla="*/ 3964597 h 4794329"/>
              <a:gd name="connsiteX57" fmla="*/ 2615249 w 8328384"/>
              <a:gd name="connsiteY57" fmla="*/ 3964597 h 4794329"/>
              <a:gd name="connsiteX58" fmla="*/ 2615249 w 8328384"/>
              <a:gd name="connsiteY58" fmla="*/ 3666867 h 4794329"/>
              <a:gd name="connsiteX59" fmla="*/ 5690438 w 8328384"/>
              <a:gd name="connsiteY59" fmla="*/ 591677 h 4794329"/>
              <a:gd name="connsiteX60" fmla="*/ 5839303 w 8328384"/>
              <a:gd name="connsiteY60" fmla="*/ 530016 h 4794329"/>
              <a:gd name="connsiteX61" fmla="*/ 6693121 w 8328384"/>
              <a:gd name="connsiteY61" fmla="*/ 347526 h 4794329"/>
              <a:gd name="connsiteX62" fmla="*/ 6841986 w 8328384"/>
              <a:gd name="connsiteY62" fmla="*/ 409188 h 4794329"/>
              <a:gd name="connsiteX63" fmla="*/ 6841986 w 8328384"/>
              <a:gd name="connsiteY63" fmla="*/ 706919 h 4794329"/>
              <a:gd name="connsiteX64" fmla="*/ 3766795 w 8328384"/>
              <a:gd name="connsiteY64" fmla="*/ 3782108 h 4794329"/>
              <a:gd name="connsiteX65" fmla="*/ 3469065 w 8328384"/>
              <a:gd name="connsiteY65" fmla="*/ 3782108 h 4794329"/>
              <a:gd name="connsiteX66" fmla="*/ 3469066 w 8328384"/>
              <a:gd name="connsiteY66" fmla="*/ 3782108 h 4794329"/>
              <a:gd name="connsiteX67" fmla="*/ 3469066 w 8328384"/>
              <a:gd name="connsiteY67" fmla="*/ 3484378 h 4794329"/>
              <a:gd name="connsiteX68" fmla="*/ 6544256 w 8328384"/>
              <a:gd name="connsiteY68" fmla="*/ 409188 h 4794329"/>
              <a:gd name="connsiteX69" fmla="*/ 6693121 w 8328384"/>
              <a:gd name="connsiteY69" fmla="*/ 347526 h 4794329"/>
              <a:gd name="connsiteX70" fmla="*/ 4217989 w 8328384"/>
              <a:gd name="connsiteY70" fmla="*/ 126303 h 4794329"/>
              <a:gd name="connsiteX71" fmla="*/ 4366854 w 8328384"/>
              <a:gd name="connsiteY71" fmla="*/ 187965 h 4794329"/>
              <a:gd name="connsiteX72" fmla="*/ 4366854 w 8328384"/>
              <a:gd name="connsiteY72" fmla="*/ 485695 h 4794329"/>
              <a:gd name="connsiteX73" fmla="*/ 3108136 w 8328384"/>
              <a:gd name="connsiteY73" fmla="*/ 1744412 h 4794329"/>
              <a:gd name="connsiteX74" fmla="*/ 2810405 w 8328384"/>
              <a:gd name="connsiteY74" fmla="*/ 1744412 h 4794329"/>
              <a:gd name="connsiteX75" fmla="*/ 2810407 w 8328384"/>
              <a:gd name="connsiteY75" fmla="*/ 1744412 h 4794329"/>
              <a:gd name="connsiteX76" fmla="*/ 2810407 w 8328384"/>
              <a:gd name="connsiteY76" fmla="*/ 1446682 h 4794329"/>
              <a:gd name="connsiteX77" fmla="*/ 4069124 w 8328384"/>
              <a:gd name="connsiteY77" fmla="*/ 187965 h 4794329"/>
              <a:gd name="connsiteX78" fmla="*/ 4217989 w 8328384"/>
              <a:gd name="connsiteY78" fmla="*/ 126303 h 4794329"/>
              <a:gd name="connsiteX79" fmla="*/ 5679047 w 8328384"/>
              <a:gd name="connsiteY79" fmla="*/ 18853 h 4794329"/>
              <a:gd name="connsiteX80" fmla="*/ 5827912 w 8328384"/>
              <a:gd name="connsiteY80" fmla="*/ 80515 h 4794329"/>
              <a:gd name="connsiteX81" fmla="*/ 5827912 w 8328384"/>
              <a:gd name="connsiteY81" fmla="*/ 378245 h 4794329"/>
              <a:gd name="connsiteX82" fmla="*/ 3106228 w 8328384"/>
              <a:gd name="connsiteY82" fmla="*/ 3099928 h 4794329"/>
              <a:gd name="connsiteX83" fmla="*/ 2808498 w 8328384"/>
              <a:gd name="connsiteY83" fmla="*/ 3099928 h 4794329"/>
              <a:gd name="connsiteX84" fmla="*/ 2808499 w 8328384"/>
              <a:gd name="connsiteY84" fmla="*/ 3099928 h 4794329"/>
              <a:gd name="connsiteX85" fmla="*/ 2808499 w 8328384"/>
              <a:gd name="connsiteY85" fmla="*/ 2802198 h 4794329"/>
              <a:gd name="connsiteX86" fmla="*/ 5530182 w 8328384"/>
              <a:gd name="connsiteY86" fmla="*/ 80515 h 4794329"/>
              <a:gd name="connsiteX87" fmla="*/ 5679047 w 8328384"/>
              <a:gd name="connsiteY87" fmla="*/ 18853 h 4794329"/>
              <a:gd name="connsiteX88" fmla="*/ 5019170 w 8328384"/>
              <a:gd name="connsiteY88" fmla="*/ 0 h 4794329"/>
              <a:gd name="connsiteX89" fmla="*/ 5168035 w 8328384"/>
              <a:gd name="connsiteY89" fmla="*/ 61662 h 4794329"/>
              <a:gd name="connsiteX90" fmla="*/ 5168035 w 8328384"/>
              <a:gd name="connsiteY90" fmla="*/ 359392 h 4794329"/>
              <a:gd name="connsiteX91" fmla="*/ 3186355 w 8328384"/>
              <a:gd name="connsiteY91" fmla="*/ 2341071 h 4794329"/>
              <a:gd name="connsiteX92" fmla="*/ 2888624 w 8328384"/>
              <a:gd name="connsiteY92" fmla="*/ 2341071 h 4794329"/>
              <a:gd name="connsiteX93" fmla="*/ 2888626 w 8328384"/>
              <a:gd name="connsiteY93" fmla="*/ 2341071 h 4794329"/>
              <a:gd name="connsiteX94" fmla="*/ 2888626 w 8328384"/>
              <a:gd name="connsiteY94" fmla="*/ 2043341 h 4794329"/>
              <a:gd name="connsiteX95" fmla="*/ 4870305 w 8328384"/>
              <a:gd name="connsiteY95" fmla="*/ 61662 h 4794329"/>
              <a:gd name="connsiteX96" fmla="*/ 5019170 w 8328384"/>
              <a:gd name="connsiteY96" fmla="*/ 0 h 4794329"/>
              <a:gd name="connsiteX0" fmla="*/ 7193726 w 8334626"/>
              <a:gd name="connsiteY0" fmla="*/ 3202389 h 4794329"/>
              <a:gd name="connsiteX1" fmla="*/ 7342591 w 8334626"/>
              <a:gd name="connsiteY1" fmla="*/ 3264051 h 4794329"/>
              <a:gd name="connsiteX2" fmla="*/ 7342591 w 8334626"/>
              <a:gd name="connsiteY2" fmla="*/ 3561781 h 4794329"/>
              <a:gd name="connsiteX3" fmla="*/ 6682152 w 8334626"/>
              <a:gd name="connsiteY3" fmla="*/ 4222219 h 4794329"/>
              <a:gd name="connsiteX4" fmla="*/ 6384422 w 8334626"/>
              <a:gd name="connsiteY4" fmla="*/ 4222219 h 4794329"/>
              <a:gd name="connsiteX5" fmla="*/ 6384423 w 8334626"/>
              <a:gd name="connsiteY5" fmla="*/ 4222219 h 4794329"/>
              <a:gd name="connsiteX6" fmla="*/ 6384423 w 8334626"/>
              <a:gd name="connsiteY6" fmla="*/ 3924488 h 4794329"/>
              <a:gd name="connsiteX7" fmla="*/ 7044861 w 8334626"/>
              <a:gd name="connsiteY7" fmla="*/ 3264051 h 4794329"/>
              <a:gd name="connsiteX8" fmla="*/ 7193726 w 8334626"/>
              <a:gd name="connsiteY8" fmla="*/ 3202389 h 4794329"/>
              <a:gd name="connsiteX9" fmla="*/ 7160495 w 8334626"/>
              <a:gd name="connsiteY9" fmla="*/ 1896653 h 4794329"/>
              <a:gd name="connsiteX10" fmla="*/ 7309360 w 8334626"/>
              <a:gd name="connsiteY10" fmla="*/ 1958315 h 4794329"/>
              <a:gd name="connsiteX11" fmla="*/ 7309360 w 8334626"/>
              <a:gd name="connsiteY11" fmla="*/ 2256046 h 4794329"/>
              <a:gd name="connsiteX12" fmla="*/ 4832737 w 8334626"/>
              <a:gd name="connsiteY12" fmla="*/ 4732667 h 4794329"/>
              <a:gd name="connsiteX13" fmla="*/ 4535007 w 8334626"/>
              <a:gd name="connsiteY13" fmla="*/ 4732667 h 4794329"/>
              <a:gd name="connsiteX14" fmla="*/ 4535009 w 8334626"/>
              <a:gd name="connsiteY14" fmla="*/ 4732667 h 4794329"/>
              <a:gd name="connsiteX15" fmla="*/ 4535009 w 8334626"/>
              <a:gd name="connsiteY15" fmla="*/ 4434937 h 4794329"/>
              <a:gd name="connsiteX16" fmla="*/ 7011630 w 8334626"/>
              <a:gd name="connsiteY16" fmla="*/ 1958315 h 4794329"/>
              <a:gd name="connsiteX17" fmla="*/ 7160495 w 8334626"/>
              <a:gd name="connsiteY17" fmla="*/ 1896653 h 4794329"/>
              <a:gd name="connsiteX18" fmla="*/ 8124099 w 8334626"/>
              <a:gd name="connsiteY18" fmla="*/ 1606041 h 4794329"/>
              <a:gd name="connsiteX19" fmla="*/ 8272964 w 8334626"/>
              <a:gd name="connsiteY19" fmla="*/ 1667703 h 4794329"/>
              <a:gd name="connsiteX20" fmla="*/ 8272964 w 8334626"/>
              <a:gd name="connsiteY20" fmla="*/ 1965433 h 4794329"/>
              <a:gd name="connsiteX21" fmla="*/ 6387889 w 8334626"/>
              <a:gd name="connsiteY21" fmla="*/ 3850507 h 4794329"/>
              <a:gd name="connsiteX22" fmla="*/ 6090159 w 8334626"/>
              <a:gd name="connsiteY22" fmla="*/ 3850507 h 4794329"/>
              <a:gd name="connsiteX23" fmla="*/ 6090160 w 8334626"/>
              <a:gd name="connsiteY23" fmla="*/ 3850507 h 4794329"/>
              <a:gd name="connsiteX24" fmla="*/ 6090160 w 8334626"/>
              <a:gd name="connsiteY24" fmla="*/ 3552777 h 4794329"/>
              <a:gd name="connsiteX25" fmla="*/ 7975234 w 8334626"/>
              <a:gd name="connsiteY25" fmla="*/ 1667703 h 4794329"/>
              <a:gd name="connsiteX26" fmla="*/ 8124099 w 8334626"/>
              <a:gd name="connsiteY26" fmla="*/ 1606041 h 4794329"/>
              <a:gd name="connsiteX27" fmla="*/ 6242 w 8334626"/>
              <a:gd name="connsiteY27" fmla="*/ 1576410 h 4794329"/>
              <a:gd name="connsiteX28" fmla="*/ 1034496 w 8334626"/>
              <a:gd name="connsiteY28" fmla="*/ 898884 h 4794329"/>
              <a:gd name="connsiteX29" fmla="*/ 1712023 w 8334626"/>
              <a:gd name="connsiteY29" fmla="*/ 1576410 h 4794329"/>
              <a:gd name="connsiteX30" fmla="*/ 1034496 w 8334626"/>
              <a:gd name="connsiteY30" fmla="*/ 2253937 h 4794329"/>
              <a:gd name="connsiteX31" fmla="*/ 683769 w 8334626"/>
              <a:gd name="connsiteY31" fmla="*/ 2253937 h 4794329"/>
              <a:gd name="connsiteX32" fmla="*/ 6242 w 8334626"/>
              <a:gd name="connsiteY32" fmla="*/ 1576410 h 4794329"/>
              <a:gd name="connsiteX33" fmla="*/ 7672060 w 8334626"/>
              <a:gd name="connsiteY33" fmla="*/ 717042 h 4794329"/>
              <a:gd name="connsiteX34" fmla="*/ 7820925 w 8334626"/>
              <a:gd name="connsiteY34" fmla="*/ 778704 h 4794329"/>
              <a:gd name="connsiteX35" fmla="*/ 7820925 w 8334626"/>
              <a:gd name="connsiteY35" fmla="*/ 1076435 h 4794329"/>
              <a:gd name="connsiteX36" fmla="*/ 4745734 w 8334626"/>
              <a:gd name="connsiteY36" fmla="*/ 4151624 h 4794329"/>
              <a:gd name="connsiteX37" fmla="*/ 4448004 w 8334626"/>
              <a:gd name="connsiteY37" fmla="*/ 4151624 h 4794329"/>
              <a:gd name="connsiteX38" fmla="*/ 4448005 w 8334626"/>
              <a:gd name="connsiteY38" fmla="*/ 4151624 h 4794329"/>
              <a:gd name="connsiteX39" fmla="*/ 4448005 w 8334626"/>
              <a:gd name="connsiteY39" fmla="*/ 3853894 h 4794329"/>
              <a:gd name="connsiteX40" fmla="*/ 7523195 w 8334626"/>
              <a:gd name="connsiteY40" fmla="*/ 778704 h 4794329"/>
              <a:gd name="connsiteX41" fmla="*/ 7672060 w 8334626"/>
              <a:gd name="connsiteY41" fmla="*/ 717042 h 4794329"/>
              <a:gd name="connsiteX42" fmla="*/ 7115822 w 8334626"/>
              <a:gd name="connsiteY42" fmla="*/ 598413 h 4794329"/>
              <a:gd name="connsiteX43" fmla="*/ 7264687 w 8334626"/>
              <a:gd name="connsiteY43" fmla="*/ 660075 h 4794329"/>
              <a:gd name="connsiteX44" fmla="*/ 7264687 w 8334626"/>
              <a:gd name="connsiteY44" fmla="*/ 957805 h 4794329"/>
              <a:gd name="connsiteX45" fmla="*/ 3518860 w 8334626"/>
              <a:gd name="connsiteY45" fmla="*/ 4703631 h 4794329"/>
              <a:gd name="connsiteX46" fmla="*/ 3221130 w 8334626"/>
              <a:gd name="connsiteY46" fmla="*/ 4703631 h 4794329"/>
              <a:gd name="connsiteX47" fmla="*/ 3221131 w 8334626"/>
              <a:gd name="connsiteY47" fmla="*/ 4703631 h 4794329"/>
              <a:gd name="connsiteX48" fmla="*/ 3221131 w 8334626"/>
              <a:gd name="connsiteY48" fmla="*/ 4405901 h 4794329"/>
              <a:gd name="connsiteX49" fmla="*/ 6966957 w 8334626"/>
              <a:gd name="connsiteY49" fmla="*/ 660075 h 4794329"/>
              <a:gd name="connsiteX50" fmla="*/ 7115822 w 8334626"/>
              <a:gd name="connsiteY50" fmla="*/ 598413 h 4794329"/>
              <a:gd name="connsiteX51" fmla="*/ 5845545 w 8334626"/>
              <a:gd name="connsiteY51" fmla="*/ 530016 h 4794329"/>
              <a:gd name="connsiteX52" fmla="*/ 5994410 w 8334626"/>
              <a:gd name="connsiteY52" fmla="*/ 591677 h 4794329"/>
              <a:gd name="connsiteX53" fmla="*/ 5994410 w 8334626"/>
              <a:gd name="connsiteY53" fmla="*/ 889408 h 4794329"/>
              <a:gd name="connsiteX54" fmla="*/ 2919219 w 8334626"/>
              <a:gd name="connsiteY54" fmla="*/ 3964597 h 4794329"/>
              <a:gd name="connsiteX55" fmla="*/ 2621490 w 8334626"/>
              <a:gd name="connsiteY55" fmla="*/ 3964597 h 4794329"/>
              <a:gd name="connsiteX56" fmla="*/ 2621491 w 8334626"/>
              <a:gd name="connsiteY56" fmla="*/ 3964597 h 4794329"/>
              <a:gd name="connsiteX57" fmla="*/ 2621491 w 8334626"/>
              <a:gd name="connsiteY57" fmla="*/ 3666867 h 4794329"/>
              <a:gd name="connsiteX58" fmla="*/ 5696680 w 8334626"/>
              <a:gd name="connsiteY58" fmla="*/ 591677 h 4794329"/>
              <a:gd name="connsiteX59" fmla="*/ 5845545 w 8334626"/>
              <a:gd name="connsiteY59" fmla="*/ 530016 h 4794329"/>
              <a:gd name="connsiteX60" fmla="*/ 6699363 w 8334626"/>
              <a:gd name="connsiteY60" fmla="*/ 347526 h 4794329"/>
              <a:gd name="connsiteX61" fmla="*/ 6848228 w 8334626"/>
              <a:gd name="connsiteY61" fmla="*/ 409188 h 4794329"/>
              <a:gd name="connsiteX62" fmla="*/ 6848228 w 8334626"/>
              <a:gd name="connsiteY62" fmla="*/ 706919 h 4794329"/>
              <a:gd name="connsiteX63" fmla="*/ 3773037 w 8334626"/>
              <a:gd name="connsiteY63" fmla="*/ 3782108 h 4794329"/>
              <a:gd name="connsiteX64" fmla="*/ 3475307 w 8334626"/>
              <a:gd name="connsiteY64" fmla="*/ 3782108 h 4794329"/>
              <a:gd name="connsiteX65" fmla="*/ 3475308 w 8334626"/>
              <a:gd name="connsiteY65" fmla="*/ 3782108 h 4794329"/>
              <a:gd name="connsiteX66" fmla="*/ 3475308 w 8334626"/>
              <a:gd name="connsiteY66" fmla="*/ 3484378 h 4794329"/>
              <a:gd name="connsiteX67" fmla="*/ 6550498 w 8334626"/>
              <a:gd name="connsiteY67" fmla="*/ 409188 h 4794329"/>
              <a:gd name="connsiteX68" fmla="*/ 6699363 w 8334626"/>
              <a:gd name="connsiteY68" fmla="*/ 347526 h 4794329"/>
              <a:gd name="connsiteX69" fmla="*/ 4224231 w 8334626"/>
              <a:gd name="connsiteY69" fmla="*/ 126303 h 4794329"/>
              <a:gd name="connsiteX70" fmla="*/ 4373096 w 8334626"/>
              <a:gd name="connsiteY70" fmla="*/ 187965 h 4794329"/>
              <a:gd name="connsiteX71" fmla="*/ 4373096 w 8334626"/>
              <a:gd name="connsiteY71" fmla="*/ 485695 h 4794329"/>
              <a:gd name="connsiteX72" fmla="*/ 3114378 w 8334626"/>
              <a:gd name="connsiteY72" fmla="*/ 1744412 h 4794329"/>
              <a:gd name="connsiteX73" fmla="*/ 2816647 w 8334626"/>
              <a:gd name="connsiteY73" fmla="*/ 1744412 h 4794329"/>
              <a:gd name="connsiteX74" fmla="*/ 2816649 w 8334626"/>
              <a:gd name="connsiteY74" fmla="*/ 1744412 h 4794329"/>
              <a:gd name="connsiteX75" fmla="*/ 2816649 w 8334626"/>
              <a:gd name="connsiteY75" fmla="*/ 1446682 h 4794329"/>
              <a:gd name="connsiteX76" fmla="*/ 4075366 w 8334626"/>
              <a:gd name="connsiteY76" fmla="*/ 187965 h 4794329"/>
              <a:gd name="connsiteX77" fmla="*/ 4224231 w 8334626"/>
              <a:gd name="connsiteY77" fmla="*/ 126303 h 4794329"/>
              <a:gd name="connsiteX78" fmla="*/ 5685289 w 8334626"/>
              <a:gd name="connsiteY78" fmla="*/ 18853 h 4794329"/>
              <a:gd name="connsiteX79" fmla="*/ 5834154 w 8334626"/>
              <a:gd name="connsiteY79" fmla="*/ 80515 h 4794329"/>
              <a:gd name="connsiteX80" fmla="*/ 5834154 w 8334626"/>
              <a:gd name="connsiteY80" fmla="*/ 378245 h 4794329"/>
              <a:gd name="connsiteX81" fmla="*/ 3112470 w 8334626"/>
              <a:gd name="connsiteY81" fmla="*/ 3099928 h 4794329"/>
              <a:gd name="connsiteX82" fmla="*/ 2814740 w 8334626"/>
              <a:gd name="connsiteY82" fmla="*/ 3099928 h 4794329"/>
              <a:gd name="connsiteX83" fmla="*/ 2814741 w 8334626"/>
              <a:gd name="connsiteY83" fmla="*/ 3099928 h 4794329"/>
              <a:gd name="connsiteX84" fmla="*/ 2814741 w 8334626"/>
              <a:gd name="connsiteY84" fmla="*/ 2802198 h 4794329"/>
              <a:gd name="connsiteX85" fmla="*/ 5536424 w 8334626"/>
              <a:gd name="connsiteY85" fmla="*/ 80515 h 4794329"/>
              <a:gd name="connsiteX86" fmla="*/ 5685289 w 8334626"/>
              <a:gd name="connsiteY86" fmla="*/ 18853 h 4794329"/>
              <a:gd name="connsiteX87" fmla="*/ 5025412 w 8334626"/>
              <a:gd name="connsiteY87" fmla="*/ 0 h 4794329"/>
              <a:gd name="connsiteX88" fmla="*/ 5174277 w 8334626"/>
              <a:gd name="connsiteY88" fmla="*/ 61662 h 4794329"/>
              <a:gd name="connsiteX89" fmla="*/ 5174277 w 8334626"/>
              <a:gd name="connsiteY89" fmla="*/ 359392 h 4794329"/>
              <a:gd name="connsiteX90" fmla="*/ 3192597 w 8334626"/>
              <a:gd name="connsiteY90" fmla="*/ 2341071 h 4794329"/>
              <a:gd name="connsiteX91" fmla="*/ 2894866 w 8334626"/>
              <a:gd name="connsiteY91" fmla="*/ 2341071 h 4794329"/>
              <a:gd name="connsiteX92" fmla="*/ 2894868 w 8334626"/>
              <a:gd name="connsiteY92" fmla="*/ 2341071 h 4794329"/>
              <a:gd name="connsiteX93" fmla="*/ 2894868 w 8334626"/>
              <a:gd name="connsiteY93" fmla="*/ 2043341 h 4794329"/>
              <a:gd name="connsiteX94" fmla="*/ 4876547 w 8334626"/>
              <a:gd name="connsiteY94" fmla="*/ 61662 h 4794329"/>
              <a:gd name="connsiteX95" fmla="*/ 5025412 w 8334626"/>
              <a:gd name="connsiteY95" fmla="*/ 0 h 4794329"/>
              <a:gd name="connsiteX0" fmla="*/ 7223556 w 8364456"/>
              <a:gd name="connsiteY0" fmla="*/ 3202389 h 4794329"/>
              <a:gd name="connsiteX1" fmla="*/ 7372421 w 8364456"/>
              <a:gd name="connsiteY1" fmla="*/ 3264051 h 4794329"/>
              <a:gd name="connsiteX2" fmla="*/ 7372421 w 8364456"/>
              <a:gd name="connsiteY2" fmla="*/ 3561781 h 4794329"/>
              <a:gd name="connsiteX3" fmla="*/ 6711982 w 8364456"/>
              <a:gd name="connsiteY3" fmla="*/ 4222219 h 4794329"/>
              <a:gd name="connsiteX4" fmla="*/ 6414252 w 8364456"/>
              <a:gd name="connsiteY4" fmla="*/ 4222219 h 4794329"/>
              <a:gd name="connsiteX5" fmla="*/ 6414253 w 8364456"/>
              <a:gd name="connsiteY5" fmla="*/ 4222219 h 4794329"/>
              <a:gd name="connsiteX6" fmla="*/ 6414253 w 8364456"/>
              <a:gd name="connsiteY6" fmla="*/ 3924488 h 4794329"/>
              <a:gd name="connsiteX7" fmla="*/ 7074691 w 8364456"/>
              <a:gd name="connsiteY7" fmla="*/ 3264051 h 4794329"/>
              <a:gd name="connsiteX8" fmla="*/ 7223556 w 8364456"/>
              <a:gd name="connsiteY8" fmla="*/ 3202389 h 4794329"/>
              <a:gd name="connsiteX9" fmla="*/ 7190325 w 8364456"/>
              <a:gd name="connsiteY9" fmla="*/ 1896653 h 4794329"/>
              <a:gd name="connsiteX10" fmla="*/ 7339190 w 8364456"/>
              <a:gd name="connsiteY10" fmla="*/ 1958315 h 4794329"/>
              <a:gd name="connsiteX11" fmla="*/ 7339190 w 8364456"/>
              <a:gd name="connsiteY11" fmla="*/ 2256046 h 4794329"/>
              <a:gd name="connsiteX12" fmla="*/ 4862567 w 8364456"/>
              <a:gd name="connsiteY12" fmla="*/ 4732667 h 4794329"/>
              <a:gd name="connsiteX13" fmla="*/ 4564837 w 8364456"/>
              <a:gd name="connsiteY13" fmla="*/ 4732667 h 4794329"/>
              <a:gd name="connsiteX14" fmla="*/ 4564839 w 8364456"/>
              <a:gd name="connsiteY14" fmla="*/ 4732667 h 4794329"/>
              <a:gd name="connsiteX15" fmla="*/ 4564839 w 8364456"/>
              <a:gd name="connsiteY15" fmla="*/ 4434937 h 4794329"/>
              <a:gd name="connsiteX16" fmla="*/ 7041460 w 8364456"/>
              <a:gd name="connsiteY16" fmla="*/ 1958315 h 4794329"/>
              <a:gd name="connsiteX17" fmla="*/ 7190325 w 8364456"/>
              <a:gd name="connsiteY17" fmla="*/ 1896653 h 4794329"/>
              <a:gd name="connsiteX18" fmla="*/ 8153929 w 8364456"/>
              <a:gd name="connsiteY18" fmla="*/ 1606041 h 4794329"/>
              <a:gd name="connsiteX19" fmla="*/ 8302794 w 8364456"/>
              <a:gd name="connsiteY19" fmla="*/ 1667703 h 4794329"/>
              <a:gd name="connsiteX20" fmla="*/ 8302794 w 8364456"/>
              <a:gd name="connsiteY20" fmla="*/ 1965433 h 4794329"/>
              <a:gd name="connsiteX21" fmla="*/ 6417719 w 8364456"/>
              <a:gd name="connsiteY21" fmla="*/ 3850507 h 4794329"/>
              <a:gd name="connsiteX22" fmla="*/ 6119989 w 8364456"/>
              <a:gd name="connsiteY22" fmla="*/ 3850507 h 4794329"/>
              <a:gd name="connsiteX23" fmla="*/ 6119990 w 8364456"/>
              <a:gd name="connsiteY23" fmla="*/ 3850507 h 4794329"/>
              <a:gd name="connsiteX24" fmla="*/ 6119990 w 8364456"/>
              <a:gd name="connsiteY24" fmla="*/ 3552777 h 4794329"/>
              <a:gd name="connsiteX25" fmla="*/ 8005064 w 8364456"/>
              <a:gd name="connsiteY25" fmla="*/ 1667703 h 4794329"/>
              <a:gd name="connsiteX26" fmla="*/ 8153929 w 8364456"/>
              <a:gd name="connsiteY26" fmla="*/ 1606041 h 4794329"/>
              <a:gd name="connsiteX27" fmla="*/ 36072 w 8364456"/>
              <a:gd name="connsiteY27" fmla="*/ 1576410 h 4794329"/>
              <a:gd name="connsiteX28" fmla="*/ 1741853 w 8364456"/>
              <a:gd name="connsiteY28" fmla="*/ 1576410 h 4794329"/>
              <a:gd name="connsiteX29" fmla="*/ 1064326 w 8364456"/>
              <a:gd name="connsiteY29" fmla="*/ 2253937 h 4794329"/>
              <a:gd name="connsiteX30" fmla="*/ 713599 w 8364456"/>
              <a:gd name="connsiteY30" fmla="*/ 2253937 h 4794329"/>
              <a:gd name="connsiteX31" fmla="*/ 36072 w 8364456"/>
              <a:gd name="connsiteY31" fmla="*/ 1576410 h 4794329"/>
              <a:gd name="connsiteX32" fmla="*/ 7701890 w 8364456"/>
              <a:gd name="connsiteY32" fmla="*/ 717042 h 4794329"/>
              <a:gd name="connsiteX33" fmla="*/ 7850755 w 8364456"/>
              <a:gd name="connsiteY33" fmla="*/ 778704 h 4794329"/>
              <a:gd name="connsiteX34" fmla="*/ 7850755 w 8364456"/>
              <a:gd name="connsiteY34" fmla="*/ 1076435 h 4794329"/>
              <a:gd name="connsiteX35" fmla="*/ 4775564 w 8364456"/>
              <a:gd name="connsiteY35" fmla="*/ 4151624 h 4794329"/>
              <a:gd name="connsiteX36" fmla="*/ 4477834 w 8364456"/>
              <a:gd name="connsiteY36" fmla="*/ 4151624 h 4794329"/>
              <a:gd name="connsiteX37" fmla="*/ 4477835 w 8364456"/>
              <a:gd name="connsiteY37" fmla="*/ 4151624 h 4794329"/>
              <a:gd name="connsiteX38" fmla="*/ 4477835 w 8364456"/>
              <a:gd name="connsiteY38" fmla="*/ 3853894 h 4794329"/>
              <a:gd name="connsiteX39" fmla="*/ 7553025 w 8364456"/>
              <a:gd name="connsiteY39" fmla="*/ 778704 h 4794329"/>
              <a:gd name="connsiteX40" fmla="*/ 7701890 w 8364456"/>
              <a:gd name="connsiteY40" fmla="*/ 717042 h 4794329"/>
              <a:gd name="connsiteX41" fmla="*/ 7145652 w 8364456"/>
              <a:gd name="connsiteY41" fmla="*/ 598413 h 4794329"/>
              <a:gd name="connsiteX42" fmla="*/ 7294517 w 8364456"/>
              <a:gd name="connsiteY42" fmla="*/ 660075 h 4794329"/>
              <a:gd name="connsiteX43" fmla="*/ 7294517 w 8364456"/>
              <a:gd name="connsiteY43" fmla="*/ 957805 h 4794329"/>
              <a:gd name="connsiteX44" fmla="*/ 3548690 w 8364456"/>
              <a:gd name="connsiteY44" fmla="*/ 4703631 h 4794329"/>
              <a:gd name="connsiteX45" fmla="*/ 3250960 w 8364456"/>
              <a:gd name="connsiteY45" fmla="*/ 4703631 h 4794329"/>
              <a:gd name="connsiteX46" fmla="*/ 3250961 w 8364456"/>
              <a:gd name="connsiteY46" fmla="*/ 4703631 h 4794329"/>
              <a:gd name="connsiteX47" fmla="*/ 3250961 w 8364456"/>
              <a:gd name="connsiteY47" fmla="*/ 4405901 h 4794329"/>
              <a:gd name="connsiteX48" fmla="*/ 6996787 w 8364456"/>
              <a:gd name="connsiteY48" fmla="*/ 660075 h 4794329"/>
              <a:gd name="connsiteX49" fmla="*/ 7145652 w 8364456"/>
              <a:gd name="connsiteY49" fmla="*/ 598413 h 4794329"/>
              <a:gd name="connsiteX50" fmla="*/ 5875375 w 8364456"/>
              <a:gd name="connsiteY50" fmla="*/ 530016 h 4794329"/>
              <a:gd name="connsiteX51" fmla="*/ 6024240 w 8364456"/>
              <a:gd name="connsiteY51" fmla="*/ 591677 h 4794329"/>
              <a:gd name="connsiteX52" fmla="*/ 6024240 w 8364456"/>
              <a:gd name="connsiteY52" fmla="*/ 889408 h 4794329"/>
              <a:gd name="connsiteX53" fmla="*/ 2949049 w 8364456"/>
              <a:gd name="connsiteY53" fmla="*/ 3964597 h 4794329"/>
              <a:gd name="connsiteX54" fmla="*/ 2651320 w 8364456"/>
              <a:gd name="connsiteY54" fmla="*/ 3964597 h 4794329"/>
              <a:gd name="connsiteX55" fmla="*/ 2651321 w 8364456"/>
              <a:gd name="connsiteY55" fmla="*/ 3964597 h 4794329"/>
              <a:gd name="connsiteX56" fmla="*/ 2651321 w 8364456"/>
              <a:gd name="connsiteY56" fmla="*/ 3666867 h 4794329"/>
              <a:gd name="connsiteX57" fmla="*/ 5726510 w 8364456"/>
              <a:gd name="connsiteY57" fmla="*/ 591677 h 4794329"/>
              <a:gd name="connsiteX58" fmla="*/ 5875375 w 8364456"/>
              <a:gd name="connsiteY58" fmla="*/ 530016 h 4794329"/>
              <a:gd name="connsiteX59" fmla="*/ 6729193 w 8364456"/>
              <a:gd name="connsiteY59" fmla="*/ 347526 h 4794329"/>
              <a:gd name="connsiteX60" fmla="*/ 6878058 w 8364456"/>
              <a:gd name="connsiteY60" fmla="*/ 409188 h 4794329"/>
              <a:gd name="connsiteX61" fmla="*/ 6878058 w 8364456"/>
              <a:gd name="connsiteY61" fmla="*/ 706919 h 4794329"/>
              <a:gd name="connsiteX62" fmla="*/ 3802867 w 8364456"/>
              <a:gd name="connsiteY62" fmla="*/ 3782108 h 4794329"/>
              <a:gd name="connsiteX63" fmla="*/ 3505137 w 8364456"/>
              <a:gd name="connsiteY63" fmla="*/ 3782108 h 4794329"/>
              <a:gd name="connsiteX64" fmla="*/ 3505138 w 8364456"/>
              <a:gd name="connsiteY64" fmla="*/ 3782108 h 4794329"/>
              <a:gd name="connsiteX65" fmla="*/ 3505138 w 8364456"/>
              <a:gd name="connsiteY65" fmla="*/ 3484378 h 4794329"/>
              <a:gd name="connsiteX66" fmla="*/ 6580328 w 8364456"/>
              <a:gd name="connsiteY66" fmla="*/ 409188 h 4794329"/>
              <a:gd name="connsiteX67" fmla="*/ 6729193 w 8364456"/>
              <a:gd name="connsiteY67" fmla="*/ 347526 h 4794329"/>
              <a:gd name="connsiteX68" fmla="*/ 4254061 w 8364456"/>
              <a:gd name="connsiteY68" fmla="*/ 126303 h 4794329"/>
              <a:gd name="connsiteX69" fmla="*/ 4402926 w 8364456"/>
              <a:gd name="connsiteY69" fmla="*/ 187965 h 4794329"/>
              <a:gd name="connsiteX70" fmla="*/ 4402926 w 8364456"/>
              <a:gd name="connsiteY70" fmla="*/ 485695 h 4794329"/>
              <a:gd name="connsiteX71" fmla="*/ 3144208 w 8364456"/>
              <a:gd name="connsiteY71" fmla="*/ 1744412 h 4794329"/>
              <a:gd name="connsiteX72" fmla="*/ 2846477 w 8364456"/>
              <a:gd name="connsiteY72" fmla="*/ 1744412 h 4794329"/>
              <a:gd name="connsiteX73" fmla="*/ 2846479 w 8364456"/>
              <a:gd name="connsiteY73" fmla="*/ 1744412 h 4794329"/>
              <a:gd name="connsiteX74" fmla="*/ 2846479 w 8364456"/>
              <a:gd name="connsiteY74" fmla="*/ 1446682 h 4794329"/>
              <a:gd name="connsiteX75" fmla="*/ 4105196 w 8364456"/>
              <a:gd name="connsiteY75" fmla="*/ 187965 h 4794329"/>
              <a:gd name="connsiteX76" fmla="*/ 4254061 w 8364456"/>
              <a:gd name="connsiteY76" fmla="*/ 126303 h 4794329"/>
              <a:gd name="connsiteX77" fmla="*/ 5715119 w 8364456"/>
              <a:gd name="connsiteY77" fmla="*/ 18853 h 4794329"/>
              <a:gd name="connsiteX78" fmla="*/ 5863984 w 8364456"/>
              <a:gd name="connsiteY78" fmla="*/ 80515 h 4794329"/>
              <a:gd name="connsiteX79" fmla="*/ 5863984 w 8364456"/>
              <a:gd name="connsiteY79" fmla="*/ 378245 h 4794329"/>
              <a:gd name="connsiteX80" fmla="*/ 3142300 w 8364456"/>
              <a:gd name="connsiteY80" fmla="*/ 3099928 h 4794329"/>
              <a:gd name="connsiteX81" fmla="*/ 2844570 w 8364456"/>
              <a:gd name="connsiteY81" fmla="*/ 3099928 h 4794329"/>
              <a:gd name="connsiteX82" fmla="*/ 2844571 w 8364456"/>
              <a:gd name="connsiteY82" fmla="*/ 3099928 h 4794329"/>
              <a:gd name="connsiteX83" fmla="*/ 2844571 w 8364456"/>
              <a:gd name="connsiteY83" fmla="*/ 2802198 h 4794329"/>
              <a:gd name="connsiteX84" fmla="*/ 5566254 w 8364456"/>
              <a:gd name="connsiteY84" fmla="*/ 80515 h 4794329"/>
              <a:gd name="connsiteX85" fmla="*/ 5715119 w 8364456"/>
              <a:gd name="connsiteY85" fmla="*/ 18853 h 4794329"/>
              <a:gd name="connsiteX86" fmla="*/ 5055242 w 8364456"/>
              <a:gd name="connsiteY86" fmla="*/ 0 h 4794329"/>
              <a:gd name="connsiteX87" fmla="*/ 5204107 w 8364456"/>
              <a:gd name="connsiteY87" fmla="*/ 61662 h 4794329"/>
              <a:gd name="connsiteX88" fmla="*/ 5204107 w 8364456"/>
              <a:gd name="connsiteY88" fmla="*/ 359392 h 4794329"/>
              <a:gd name="connsiteX89" fmla="*/ 3222427 w 8364456"/>
              <a:gd name="connsiteY89" fmla="*/ 2341071 h 4794329"/>
              <a:gd name="connsiteX90" fmla="*/ 2924696 w 8364456"/>
              <a:gd name="connsiteY90" fmla="*/ 2341071 h 4794329"/>
              <a:gd name="connsiteX91" fmla="*/ 2924698 w 8364456"/>
              <a:gd name="connsiteY91" fmla="*/ 2341071 h 4794329"/>
              <a:gd name="connsiteX92" fmla="*/ 2924698 w 8364456"/>
              <a:gd name="connsiteY92" fmla="*/ 2043341 h 4794329"/>
              <a:gd name="connsiteX93" fmla="*/ 4906377 w 8364456"/>
              <a:gd name="connsiteY93" fmla="*/ 61662 h 4794329"/>
              <a:gd name="connsiteX94" fmla="*/ 5055242 w 8364456"/>
              <a:gd name="connsiteY94" fmla="*/ 0 h 4794329"/>
              <a:gd name="connsiteX0" fmla="*/ 7193727 w 8334627"/>
              <a:gd name="connsiteY0" fmla="*/ 3202389 h 4794329"/>
              <a:gd name="connsiteX1" fmla="*/ 7342592 w 8334627"/>
              <a:gd name="connsiteY1" fmla="*/ 3264051 h 4794329"/>
              <a:gd name="connsiteX2" fmla="*/ 7342592 w 8334627"/>
              <a:gd name="connsiteY2" fmla="*/ 3561781 h 4794329"/>
              <a:gd name="connsiteX3" fmla="*/ 6682153 w 8334627"/>
              <a:gd name="connsiteY3" fmla="*/ 4222219 h 4794329"/>
              <a:gd name="connsiteX4" fmla="*/ 6384423 w 8334627"/>
              <a:gd name="connsiteY4" fmla="*/ 4222219 h 4794329"/>
              <a:gd name="connsiteX5" fmla="*/ 6384424 w 8334627"/>
              <a:gd name="connsiteY5" fmla="*/ 4222219 h 4794329"/>
              <a:gd name="connsiteX6" fmla="*/ 6384424 w 8334627"/>
              <a:gd name="connsiteY6" fmla="*/ 3924488 h 4794329"/>
              <a:gd name="connsiteX7" fmla="*/ 7044862 w 8334627"/>
              <a:gd name="connsiteY7" fmla="*/ 3264051 h 4794329"/>
              <a:gd name="connsiteX8" fmla="*/ 7193727 w 8334627"/>
              <a:gd name="connsiteY8" fmla="*/ 3202389 h 4794329"/>
              <a:gd name="connsiteX9" fmla="*/ 7160496 w 8334627"/>
              <a:gd name="connsiteY9" fmla="*/ 1896653 h 4794329"/>
              <a:gd name="connsiteX10" fmla="*/ 7309361 w 8334627"/>
              <a:gd name="connsiteY10" fmla="*/ 1958315 h 4794329"/>
              <a:gd name="connsiteX11" fmla="*/ 7309361 w 8334627"/>
              <a:gd name="connsiteY11" fmla="*/ 2256046 h 4794329"/>
              <a:gd name="connsiteX12" fmla="*/ 4832738 w 8334627"/>
              <a:gd name="connsiteY12" fmla="*/ 4732667 h 4794329"/>
              <a:gd name="connsiteX13" fmla="*/ 4535008 w 8334627"/>
              <a:gd name="connsiteY13" fmla="*/ 4732667 h 4794329"/>
              <a:gd name="connsiteX14" fmla="*/ 4535010 w 8334627"/>
              <a:gd name="connsiteY14" fmla="*/ 4732667 h 4794329"/>
              <a:gd name="connsiteX15" fmla="*/ 4535010 w 8334627"/>
              <a:gd name="connsiteY15" fmla="*/ 4434937 h 4794329"/>
              <a:gd name="connsiteX16" fmla="*/ 7011631 w 8334627"/>
              <a:gd name="connsiteY16" fmla="*/ 1958315 h 4794329"/>
              <a:gd name="connsiteX17" fmla="*/ 7160496 w 8334627"/>
              <a:gd name="connsiteY17" fmla="*/ 1896653 h 4794329"/>
              <a:gd name="connsiteX18" fmla="*/ 8124100 w 8334627"/>
              <a:gd name="connsiteY18" fmla="*/ 1606041 h 4794329"/>
              <a:gd name="connsiteX19" fmla="*/ 8272965 w 8334627"/>
              <a:gd name="connsiteY19" fmla="*/ 1667703 h 4794329"/>
              <a:gd name="connsiteX20" fmla="*/ 8272965 w 8334627"/>
              <a:gd name="connsiteY20" fmla="*/ 1965433 h 4794329"/>
              <a:gd name="connsiteX21" fmla="*/ 6387890 w 8334627"/>
              <a:gd name="connsiteY21" fmla="*/ 3850507 h 4794329"/>
              <a:gd name="connsiteX22" fmla="*/ 6090160 w 8334627"/>
              <a:gd name="connsiteY22" fmla="*/ 3850507 h 4794329"/>
              <a:gd name="connsiteX23" fmla="*/ 6090161 w 8334627"/>
              <a:gd name="connsiteY23" fmla="*/ 3850507 h 4794329"/>
              <a:gd name="connsiteX24" fmla="*/ 6090161 w 8334627"/>
              <a:gd name="connsiteY24" fmla="*/ 3552777 h 4794329"/>
              <a:gd name="connsiteX25" fmla="*/ 7975235 w 8334627"/>
              <a:gd name="connsiteY25" fmla="*/ 1667703 h 4794329"/>
              <a:gd name="connsiteX26" fmla="*/ 8124100 w 8334627"/>
              <a:gd name="connsiteY26" fmla="*/ 1606041 h 4794329"/>
              <a:gd name="connsiteX27" fmla="*/ 6243 w 8334627"/>
              <a:gd name="connsiteY27" fmla="*/ 1576410 h 4794329"/>
              <a:gd name="connsiteX28" fmla="*/ 1034497 w 8334627"/>
              <a:gd name="connsiteY28" fmla="*/ 2253937 h 4794329"/>
              <a:gd name="connsiteX29" fmla="*/ 683770 w 8334627"/>
              <a:gd name="connsiteY29" fmla="*/ 2253937 h 4794329"/>
              <a:gd name="connsiteX30" fmla="*/ 6243 w 8334627"/>
              <a:gd name="connsiteY30" fmla="*/ 1576410 h 4794329"/>
              <a:gd name="connsiteX31" fmla="*/ 7672061 w 8334627"/>
              <a:gd name="connsiteY31" fmla="*/ 717042 h 4794329"/>
              <a:gd name="connsiteX32" fmla="*/ 7820926 w 8334627"/>
              <a:gd name="connsiteY32" fmla="*/ 778704 h 4794329"/>
              <a:gd name="connsiteX33" fmla="*/ 7820926 w 8334627"/>
              <a:gd name="connsiteY33" fmla="*/ 1076435 h 4794329"/>
              <a:gd name="connsiteX34" fmla="*/ 4745735 w 8334627"/>
              <a:gd name="connsiteY34" fmla="*/ 4151624 h 4794329"/>
              <a:gd name="connsiteX35" fmla="*/ 4448005 w 8334627"/>
              <a:gd name="connsiteY35" fmla="*/ 4151624 h 4794329"/>
              <a:gd name="connsiteX36" fmla="*/ 4448006 w 8334627"/>
              <a:gd name="connsiteY36" fmla="*/ 4151624 h 4794329"/>
              <a:gd name="connsiteX37" fmla="*/ 4448006 w 8334627"/>
              <a:gd name="connsiteY37" fmla="*/ 3853894 h 4794329"/>
              <a:gd name="connsiteX38" fmla="*/ 7523196 w 8334627"/>
              <a:gd name="connsiteY38" fmla="*/ 778704 h 4794329"/>
              <a:gd name="connsiteX39" fmla="*/ 7672061 w 8334627"/>
              <a:gd name="connsiteY39" fmla="*/ 717042 h 4794329"/>
              <a:gd name="connsiteX40" fmla="*/ 7115823 w 8334627"/>
              <a:gd name="connsiteY40" fmla="*/ 598413 h 4794329"/>
              <a:gd name="connsiteX41" fmla="*/ 7264688 w 8334627"/>
              <a:gd name="connsiteY41" fmla="*/ 660075 h 4794329"/>
              <a:gd name="connsiteX42" fmla="*/ 7264688 w 8334627"/>
              <a:gd name="connsiteY42" fmla="*/ 957805 h 4794329"/>
              <a:gd name="connsiteX43" fmla="*/ 3518861 w 8334627"/>
              <a:gd name="connsiteY43" fmla="*/ 4703631 h 4794329"/>
              <a:gd name="connsiteX44" fmla="*/ 3221131 w 8334627"/>
              <a:gd name="connsiteY44" fmla="*/ 4703631 h 4794329"/>
              <a:gd name="connsiteX45" fmla="*/ 3221132 w 8334627"/>
              <a:gd name="connsiteY45" fmla="*/ 4703631 h 4794329"/>
              <a:gd name="connsiteX46" fmla="*/ 3221132 w 8334627"/>
              <a:gd name="connsiteY46" fmla="*/ 4405901 h 4794329"/>
              <a:gd name="connsiteX47" fmla="*/ 6966958 w 8334627"/>
              <a:gd name="connsiteY47" fmla="*/ 660075 h 4794329"/>
              <a:gd name="connsiteX48" fmla="*/ 7115823 w 8334627"/>
              <a:gd name="connsiteY48" fmla="*/ 598413 h 4794329"/>
              <a:gd name="connsiteX49" fmla="*/ 5845546 w 8334627"/>
              <a:gd name="connsiteY49" fmla="*/ 530016 h 4794329"/>
              <a:gd name="connsiteX50" fmla="*/ 5994411 w 8334627"/>
              <a:gd name="connsiteY50" fmla="*/ 591677 h 4794329"/>
              <a:gd name="connsiteX51" fmla="*/ 5994411 w 8334627"/>
              <a:gd name="connsiteY51" fmla="*/ 889408 h 4794329"/>
              <a:gd name="connsiteX52" fmla="*/ 2919220 w 8334627"/>
              <a:gd name="connsiteY52" fmla="*/ 3964597 h 4794329"/>
              <a:gd name="connsiteX53" fmla="*/ 2621491 w 8334627"/>
              <a:gd name="connsiteY53" fmla="*/ 3964597 h 4794329"/>
              <a:gd name="connsiteX54" fmla="*/ 2621492 w 8334627"/>
              <a:gd name="connsiteY54" fmla="*/ 3964597 h 4794329"/>
              <a:gd name="connsiteX55" fmla="*/ 2621492 w 8334627"/>
              <a:gd name="connsiteY55" fmla="*/ 3666867 h 4794329"/>
              <a:gd name="connsiteX56" fmla="*/ 5696681 w 8334627"/>
              <a:gd name="connsiteY56" fmla="*/ 591677 h 4794329"/>
              <a:gd name="connsiteX57" fmla="*/ 5845546 w 8334627"/>
              <a:gd name="connsiteY57" fmla="*/ 530016 h 4794329"/>
              <a:gd name="connsiteX58" fmla="*/ 6699364 w 8334627"/>
              <a:gd name="connsiteY58" fmla="*/ 347526 h 4794329"/>
              <a:gd name="connsiteX59" fmla="*/ 6848229 w 8334627"/>
              <a:gd name="connsiteY59" fmla="*/ 409188 h 4794329"/>
              <a:gd name="connsiteX60" fmla="*/ 6848229 w 8334627"/>
              <a:gd name="connsiteY60" fmla="*/ 706919 h 4794329"/>
              <a:gd name="connsiteX61" fmla="*/ 3773038 w 8334627"/>
              <a:gd name="connsiteY61" fmla="*/ 3782108 h 4794329"/>
              <a:gd name="connsiteX62" fmla="*/ 3475308 w 8334627"/>
              <a:gd name="connsiteY62" fmla="*/ 3782108 h 4794329"/>
              <a:gd name="connsiteX63" fmla="*/ 3475309 w 8334627"/>
              <a:gd name="connsiteY63" fmla="*/ 3782108 h 4794329"/>
              <a:gd name="connsiteX64" fmla="*/ 3475309 w 8334627"/>
              <a:gd name="connsiteY64" fmla="*/ 3484378 h 4794329"/>
              <a:gd name="connsiteX65" fmla="*/ 6550499 w 8334627"/>
              <a:gd name="connsiteY65" fmla="*/ 409188 h 4794329"/>
              <a:gd name="connsiteX66" fmla="*/ 6699364 w 8334627"/>
              <a:gd name="connsiteY66" fmla="*/ 347526 h 4794329"/>
              <a:gd name="connsiteX67" fmla="*/ 4224232 w 8334627"/>
              <a:gd name="connsiteY67" fmla="*/ 126303 h 4794329"/>
              <a:gd name="connsiteX68" fmla="*/ 4373097 w 8334627"/>
              <a:gd name="connsiteY68" fmla="*/ 187965 h 4794329"/>
              <a:gd name="connsiteX69" fmla="*/ 4373097 w 8334627"/>
              <a:gd name="connsiteY69" fmla="*/ 485695 h 4794329"/>
              <a:gd name="connsiteX70" fmla="*/ 3114379 w 8334627"/>
              <a:gd name="connsiteY70" fmla="*/ 1744412 h 4794329"/>
              <a:gd name="connsiteX71" fmla="*/ 2816648 w 8334627"/>
              <a:gd name="connsiteY71" fmla="*/ 1744412 h 4794329"/>
              <a:gd name="connsiteX72" fmla="*/ 2816650 w 8334627"/>
              <a:gd name="connsiteY72" fmla="*/ 1744412 h 4794329"/>
              <a:gd name="connsiteX73" fmla="*/ 2816650 w 8334627"/>
              <a:gd name="connsiteY73" fmla="*/ 1446682 h 4794329"/>
              <a:gd name="connsiteX74" fmla="*/ 4075367 w 8334627"/>
              <a:gd name="connsiteY74" fmla="*/ 187965 h 4794329"/>
              <a:gd name="connsiteX75" fmla="*/ 4224232 w 8334627"/>
              <a:gd name="connsiteY75" fmla="*/ 126303 h 4794329"/>
              <a:gd name="connsiteX76" fmla="*/ 5685290 w 8334627"/>
              <a:gd name="connsiteY76" fmla="*/ 18853 h 4794329"/>
              <a:gd name="connsiteX77" fmla="*/ 5834155 w 8334627"/>
              <a:gd name="connsiteY77" fmla="*/ 80515 h 4794329"/>
              <a:gd name="connsiteX78" fmla="*/ 5834155 w 8334627"/>
              <a:gd name="connsiteY78" fmla="*/ 378245 h 4794329"/>
              <a:gd name="connsiteX79" fmla="*/ 3112471 w 8334627"/>
              <a:gd name="connsiteY79" fmla="*/ 3099928 h 4794329"/>
              <a:gd name="connsiteX80" fmla="*/ 2814741 w 8334627"/>
              <a:gd name="connsiteY80" fmla="*/ 3099928 h 4794329"/>
              <a:gd name="connsiteX81" fmla="*/ 2814742 w 8334627"/>
              <a:gd name="connsiteY81" fmla="*/ 3099928 h 4794329"/>
              <a:gd name="connsiteX82" fmla="*/ 2814742 w 8334627"/>
              <a:gd name="connsiteY82" fmla="*/ 2802198 h 4794329"/>
              <a:gd name="connsiteX83" fmla="*/ 5536425 w 8334627"/>
              <a:gd name="connsiteY83" fmla="*/ 80515 h 4794329"/>
              <a:gd name="connsiteX84" fmla="*/ 5685290 w 8334627"/>
              <a:gd name="connsiteY84" fmla="*/ 18853 h 4794329"/>
              <a:gd name="connsiteX85" fmla="*/ 5025413 w 8334627"/>
              <a:gd name="connsiteY85" fmla="*/ 0 h 4794329"/>
              <a:gd name="connsiteX86" fmla="*/ 5174278 w 8334627"/>
              <a:gd name="connsiteY86" fmla="*/ 61662 h 4794329"/>
              <a:gd name="connsiteX87" fmla="*/ 5174278 w 8334627"/>
              <a:gd name="connsiteY87" fmla="*/ 359392 h 4794329"/>
              <a:gd name="connsiteX88" fmla="*/ 3192598 w 8334627"/>
              <a:gd name="connsiteY88" fmla="*/ 2341071 h 4794329"/>
              <a:gd name="connsiteX89" fmla="*/ 2894867 w 8334627"/>
              <a:gd name="connsiteY89" fmla="*/ 2341071 h 4794329"/>
              <a:gd name="connsiteX90" fmla="*/ 2894869 w 8334627"/>
              <a:gd name="connsiteY90" fmla="*/ 2341071 h 4794329"/>
              <a:gd name="connsiteX91" fmla="*/ 2894869 w 8334627"/>
              <a:gd name="connsiteY91" fmla="*/ 2043341 h 4794329"/>
              <a:gd name="connsiteX92" fmla="*/ 4876548 w 8334627"/>
              <a:gd name="connsiteY92" fmla="*/ 61662 h 4794329"/>
              <a:gd name="connsiteX93" fmla="*/ 5025413 w 8334627"/>
              <a:gd name="connsiteY93" fmla="*/ 0 h 4794329"/>
              <a:gd name="connsiteX0" fmla="*/ 7187484 w 8328384"/>
              <a:gd name="connsiteY0" fmla="*/ 3202389 h 4794329"/>
              <a:gd name="connsiteX1" fmla="*/ 7336349 w 8328384"/>
              <a:gd name="connsiteY1" fmla="*/ 3264051 h 4794329"/>
              <a:gd name="connsiteX2" fmla="*/ 7336349 w 8328384"/>
              <a:gd name="connsiteY2" fmla="*/ 3561781 h 4794329"/>
              <a:gd name="connsiteX3" fmla="*/ 6675910 w 8328384"/>
              <a:gd name="connsiteY3" fmla="*/ 4222219 h 4794329"/>
              <a:gd name="connsiteX4" fmla="*/ 6378180 w 8328384"/>
              <a:gd name="connsiteY4" fmla="*/ 4222219 h 4794329"/>
              <a:gd name="connsiteX5" fmla="*/ 6378181 w 8328384"/>
              <a:gd name="connsiteY5" fmla="*/ 4222219 h 4794329"/>
              <a:gd name="connsiteX6" fmla="*/ 6378181 w 8328384"/>
              <a:gd name="connsiteY6" fmla="*/ 3924488 h 4794329"/>
              <a:gd name="connsiteX7" fmla="*/ 7038619 w 8328384"/>
              <a:gd name="connsiteY7" fmla="*/ 3264051 h 4794329"/>
              <a:gd name="connsiteX8" fmla="*/ 7187484 w 8328384"/>
              <a:gd name="connsiteY8" fmla="*/ 3202389 h 4794329"/>
              <a:gd name="connsiteX9" fmla="*/ 7154253 w 8328384"/>
              <a:gd name="connsiteY9" fmla="*/ 1896653 h 4794329"/>
              <a:gd name="connsiteX10" fmla="*/ 7303118 w 8328384"/>
              <a:gd name="connsiteY10" fmla="*/ 1958315 h 4794329"/>
              <a:gd name="connsiteX11" fmla="*/ 7303118 w 8328384"/>
              <a:gd name="connsiteY11" fmla="*/ 2256046 h 4794329"/>
              <a:gd name="connsiteX12" fmla="*/ 4826495 w 8328384"/>
              <a:gd name="connsiteY12" fmla="*/ 4732667 h 4794329"/>
              <a:gd name="connsiteX13" fmla="*/ 4528765 w 8328384"/>
              <a:gd name="connsiteY13" fmla="*/ 4732667 h 4794329"/>
              <a:gd name="connsiteX14" fmla="*/ 4528767 w 8328384"/>
              <a:gd name="connsiteY14" fmla="*/ 4732667 h 4794329"/>
              <a:gd name="connsiteX15" fmla="*/ 4528767 w 8328384"/>
              <a:gd name="connsiteY15" fmla="*/ 4434937 h 4794329"/>
              <a:gd name="connsiteX16" fmla="*/ 7005388 w 8328384"/>
              <a:gd name="connsiteY16" fmla="*/ 1958315 h 4794329"/>
              <a:gd name="connsiteX17" fmla="*/ 7154253 w 8328384"/>
              <a:gd name="connsiteY17" fmla="*/ 1896653 h 4794329"/>
              <a:gd name="connsiteX18" fmla="*/ 8117857 w 8328384"/>
              <a:gd name="connsiteY18" fmla="*/ 1606041 h 4794329"/>
              <a:gd name="connsiteX19" fmla="*/ 8266722 w 8328384"/>
              <a:gd name="connsiteY19" fmla="*/ 1667703 h 4794329"/>
              <a:gd name="connsiteX20" fmla="*/ 8266722 w 8328384"/>
              <a:gd name="connsiteY20" fmla="*/ 1965433 h 4794329"/>
              <a:gd name="connsiteX21" fmla="*/ 6381647 w 8328384"/>
              <a:gd name="connsiteY21" fmla="*/ 3850507 h 4794329"/>
              <a:gd name="connsiteX22" fmla="*/ 6083917 w 8328384"/>
              <a:gd name="connsiteY22" fmla="*/ 3850507 h 4794329"/>
              <a:gd name="connsiteX23" fmla="*/ 6083918 w 8328384"/>
              <a:gd name="connsiteY23" fmla="*/ 3850507 h 4794329"/>
              <a:gd name="connsiteX24" fmla="*/ 6083918 w 8328384"/>
              <a:gd name="connsiteY24" fmla="*/ 3552777 h 4794329"/>
              <a:gd name="connsiteX25" fmla="*/ 7968992 w 8328384"/>
              <a:gd name="connsiteY25" fmla="*/ 1667703 h 4794329"/>
              <a:gd name="connsiteX26" fmla="*/ 8117857 w 8328384"/>
              <a:gd name="connsiteY26" fmla="*/ 1606041 h 4794329"/>
              <a:gd name="connsiteX27" fmla="*/ 0 w 8328384"/>
              <a:gd name="connsiteY27" fmla="*/ 1576410 h 4794329"/>
              <a:gd name="connsiteX28" fmla="*/ 677527 w 8328384"/>
              <a:gd name="connsiteY28" fmla="*/ 2253937 h 4794329"/>
              <a:gd name="connsiteX29" fmla="*/ 0 w 8328384"/>
              <a:gd name="connsiteY29" fmla="*/ 1576410 h 4794329"/>
              <a:gd name="connsiteX30" fmla="*/ 7665818 w 8328384"/>
              <a:gd name="connsiteY30" fmla="*/ 717042 h 4794329"/>
              <a:gd name="connsiteX31" fmla="*/ 7814683 w 8328384"/>
              <a:gd name="connsiteY31" fmla="*/ 778704 h 4794329"/>
              <a:gd name="connsiteX32" fmla="*/ 7814683 w 8328384"/>
              <a:gd name="connsiteY32" fmla="*/ 1076435 h 4794329"/>
              <a:gd name="connsiteX33" fmla="*/ 4739492 w 8328384"/>
              <a:gd name="connsiteY33" fmla="*/ 4151624 h 4794329"/>
              <a:gd name="connsiteX34" fmla="*/ 4441762 w 8328384"/>
              <a:gd name="connsiteY34" fmla="*/ 4151624 h 4794329"/>
              <a:gd name="connsiteX35" fmla="*/ 4441763 w 8328384"/>
              <a:gd name="connsiteY35" fmla="*/ 4151624 h 4794329"/>
              <a:gd name="connsiteX36" fmla="*/ 4441763 w 8328384"/>
              <a:gd name="connsiteY36" fmla="*/ 3853894 h 4794329"/>
              <a:gd name="connsiteX37" fmla="*/ 7516953 w 8328384"/>
              <a:gd name="connsiteY37" fmla="*/ 778704 h 4794329"/>
              <a:gd name="connsiteX38" fmla="*/ 7665818 w 8328384"/>
              <a:gd name="connsiteY38" fmla="*/ 717042 h 4794329"/>
              <a:gd name="connsiteX39" fmla="*/ 7109580 w 8328384"/>
              <a:gd name="connsiteY39" fmla="*/ 598413 h 4794329"/>
              <a:gd name="connsiteX40" fmla="*/ 7258445 w 8328384"/>
              <a:gd name="connsiteY40" fmla="*/ 660075 h 4794329"/>
              <a:gd name="connsiteX41" fmla="*/ 7258445 w 8328384"/>
              <a:gd name="connsiteY41" fmla="*/ 957805 h 4794329"/>
              <a:gd name="connsiteX42" fmla="*/ 3512618 w 8328384"/>
              <a:gd name="connsiteY42" fmla="*/ 4703631 h 4794329"/>
              <a:gd name="connsiteX43" fmla="*/ 3214888 w 8328384"/>
              <a:gd name="connsiteY43" fmla="*/ 4703631 h 4794329"/>
              <a:gd name="connsiteX44" fmla="*/ 3214889 w 8328384"/>
              <a:gd name="connsiteY44" fmla="*/ 4703631 h 4794329"/>
              <a:gd name="connsiteX45" fmla="*/ 3214889 w 8328384"/>
              <a:gd name="connsiteY45" fmla="*/ 4405901 h 4794329"/>
              <a:gd name="connsiteX46" fmla="*/ 6960715 w 8328384"/>
              <a:gd name="connsiteY46" fmla="*/ 660075 h 4794329"/>
              <a:gd name="connsiteX47" fmla="*/ 7109580 w 8328384"/>
              <a:gd name="connsiteY47" fmla="*/ 598413 h 4794329"/>
              <a:gd name="connsiteX48" fmla="*/ 5839303 w 8328384"/>
              <a:gd name="connsiteY48" fmla="*/ 530016 h 4794329"/>
              <a:gd name="connsiteX49" fmla="*/ 5988168 w 8328384"/>
              <a:gd name="connsiteY49" fmla="*/ 591677 h 4794329"/>
              <a:gd name="connsiteX50" fmla="*/ 5988168 w 8328384"/>
              <a:gd name="connsiteY50" fmla="*/ 889408 h 4794329"/>
              <a:gd name="connsiteX51" fmla="*/ 2912977 w 8328384"/>
              <a:gd name="connsiteY51" fmla="*/ 3964597 h 4794329"/>
              <a:gd name="connsiteX52" fmla="*/ 2615248 w 8328384"/>
              <a:gd name="connsiteY52" fmla="*/ 3964597 h 4794329"/>
              <a:gd name="connsiteX53" fmla="*/ 2615249 w 8328384"/>
              <a:gd name="connsiteY53" fmla="*/ 3964597 h 4794329"/>
              <a:gd name="connsiteX54" fmla="*/ 2615249 w 8328384"/>
              <a:gd name="connsiteY54" fmla="*/ 3666867 h 4794329"/>
              <a:gd name="connsiteX55" fmla="*/ 5690438 w 8328384"/>
              <a:gd name="connsiteY55" fmla="*/ 591677 h 4794329"/>
              <a:gd name="connsiteX56" fmla="*/ 5839303 w 8328384"/>
              <a:gd name="connsiteY56" fmla="*/ 530016 h 4794329"/>
              <a:gd name="connsiteX57" fmla="*/ 6693121 w 8328384"/>
              <a:gd name="connsiteY57" fmla="*/ 347526 h 4794329"/>
              <a:gd name="connsiteX58" fmla="*/ 6841986 w 8328384"/>
              <a:gd name="connsiteY58" fmla="*/ 409188 h 4794329"/>
              <a:gd name="connsiteX59" fmla="*/ 6841986 w 8328384"/>
              <a:gd name="connsiteY59" fmla="*/ 706919 h 4794329"/>
              <a:gd name="connsiteX60" fmla="*/ 3766795 w 8328384"/>
              <a:gd name="connsiteY60" fmla="*/ 3782108 h 4794329"/>
              <a:gd name="connsiteX61" fmla="*/ 3469065 w 8328384"/>
              <a:gd name="connsiteY61" fmla="*/ 3782108 h 4794329"/>
              <a:gd name="connsiteX62" fmla="*/ 3469066 w 8328384"/>
              <a:gd name="connsiteY62" fmla="*/ 3782108 h 4794329"/>
              <a:gd name="connsiteX63" fmla="*/ 3469066 w 8328384"/>
              <a:gd name="connsiteY63" fmla="*/ 3484378 h 4794329"/>
              <a:gd name="connsiteX64" fmla="*/ 6544256 w 8328384"/>
              <a:gd name="connsiteY64" fmla="*/ 409188 h 4794329"/>
              <a:gd name="connsiteX65" fmla="*/ 6693121 w 8328384"/>
              <a:gd name="connsiteY65" fmla="*/ 347526 h 4794329"/>
              <a:gd name="connsiteX66" fmla="*/ 4217989 w 8328384"/>
              <a:gd name="connsiteY66" fmla="*/ 126303 h 4794329"/>
              <a:gd name="connsiteX67" fmla="*/ 4366854 w 8328384"/>
              <a:gd name="connsiteY67" fmla="*/ 187965 h 4794329"/>
              <a:gd name="connsiteX68" fmla="*/ 4366854 w 8328384"/>
              <a:gd name="connsiteY68" fmla="*/ 485695 h 4794329"/>
              <a:gd name="connsiteX69" fmla="*/ 3108136 w 8328384"/>
              <a:gd name="connsiteY69" fmla="*/ 1744412 h 4794329"/>
              <a:gd name="connsiteX70" fmla="*/ 2810405 w 8328384"/>
              <a:gd name="connsiteY70" fmla="*/ 1744412 h 4794329"/>
              <a:gd name="connsiteX71" fmla="*/ 2810407 w 8328384"/>
              <a:gd name="connsiteY71" fmla="*/ 1744412 h 4794329"/>
              <a:gd name="connsiteX72" fmla="*/ 2810407 w 8328384"/>
              <a:gd name="connsiteY72" fmla="*/ 1446682 h 4794329"/>
              <a:gd name="connsiteX73" fmla="*/ 4069124 w 8328384"/>
              <a:gd name="connsiteY73" fmla="*/ 187965 h 4794329"/>
              <a:gd name="connsiteX74" fmla="*/ 4217989 w 8328384"/>
              <a:gd name="connsiteY74" fmla="*/ 126303 h 4794329"/>
              <a:gd name="connsiteX75" fmla="*/ 5679047 w 8328384"/>
              <a:gd name="connsiteY75" fmla="*/ 18853 h 4794329"/>
              <a:gd name="connsiteX76" fmla="*/ 5827912 w 8328384"/>
              <a:gd name="connsiteY76" fmla="*/ 80515 h 4794329"/>
              <a:gd name="connsiteX77" fmla="*/ 5827912 w 8328384"/>
              <a:gd name="connsiteY77" fmla="*/ 378245 h 4794329"/>
              <a:gd name="connsiteX78" fmla="*/ 3106228 w 8328384"/>
              <a:gd name="connsiteY78" fmla="*/ 3099928 h 4794329"/>
              <a:gd name="connsiteX79" fmla="*/ 2808498 w 8328384"/>
              <a:gd name="connsiteY79" fmla="*/ 3099928 h 4794329"/>
              <a:gd name="connsiteX80" fmla="*/ 2808499 w 8328384"/>
              <a:gd name="connsiteY80" fmla="*/ 3099928 h 4794329"/>
              <a:gd name="connsiteX81" fmla="*/ 2808499 w 8328384"/>
              <a:gd name="connsiteY81" fmla="*/ 2802198 h 4794329"/>
              <a:gd name="connsiteX82" fmla="*/ 5530182 w 8328384"/>
              <a:gd name="connsiteY82" fmla="*/ 80515 h 4794329"/>
              <a:gd name="connsiteX83" fmla="*/ 5679047 w 8328384"/>
              <a:gd name="connsiteY83" fmla="*/ 18853 h 4794329"/>
              <a:gd name="connsiteX84" fmla="*/ 5019170 w 8328384"/>
              <a:gd name="connsiteY84" fmla="*/ 0 h 4794329"/>
              <a:gd name="connsiteX85" fmla="*/ 5168035 w 8328384"/>
              <a:gd name="connsiteY85" fmla="*/ 61662 h 4794329"/>
              <a:gd name="connsiteX86" fmla="*/ 5168035 w 8328384"/>
              <a:gd name="connsiteY86" fmla="*/ 359392 h 4794329"/>
              <a:gd name="connsiteX87" fmla="*/ 3186355 w 8328384"/>
              <a:gd name="connsiteY87" fmla="*/ 2341071 h 4794329"/>
              <a:gd name="connsiteX88" fmla="*/ 2888624 w 8328384"/>
              <a:gd name="connsiteY88" fmla="*/ 2341071 h 4794329"/>
              <a:gd name="connsiteX89" fmla="*/ 2888626 w 8328384"/>
              <a:gd name="connsiteY89" fmla="*/ 2341071 h 4794329"/>
              <a:gd name="connsiteX90" fmla="*/ 2888626 w 8328384"/>
              <a:gd name="connsiteY90" fmla="*/ 2043341 h 4794329"/>
              <a:gd name="connsiteX91" fmla="*/ 4870305 w 8328384"/>
              <a:gd name="connsiteY91" fmla="*/ 61662 h 4794329"/>
              <a:gd name="connsiteX92" fmla="*/ 5019170 w 8328384"/>
              <a:gd name="connsiteY92" fmla="*/ 0 h 4794329"/>
              <a:gd name="connsiteX0" fmla="*/ 4633897 w 5774797"/>
              <a:gd name="connsiteY0" fmla="*/ 3202389 h 4794329"/>
              <a:gd name="connsiteX1" fmla="*/ 4782762 w 5774797"/>
              <a:gd name="connsiteY1" fmla="*/ 3264051 h 4794329"/>
              <a:gd name="connsiteX2" fmla="*/ 4782762 w 5774797"/>
              <a:gd name="connsiteY2" fmla="*/ 3561781 h 4794329"/>
              <a:gd name="connsiteX3" fmla="*/ 4122323 w 5774797"/>
              <a:gd name="connsiteY3" fmla="*/ 4222219 h 4794329"/>
              <a:gd name="connsiteX4" fmla="*/ 3824593 w 5774797"/>
              <a:gd name="connsiteY4" fmla="*/ 4222219 h 4794329"/>
              <a:gd name="connsiteX5" fmla="*/ 3824594 w 5774797"/>
              <a:gd name="connsiteY5" fmla="*/ 4222219 h 4794329"/>
              <a:gd name="connsiteX6" fmla="*/ 3824594 w 5774797"/>
              <a:gd name="connsiteY6" fmla="*/ 3924488 h 4794329"/>
              <a:gd name="connsiteX7" fmla="*/ 4485032 w 5774797"/>
              <a:gd name="connsiteY7" fmla="*/ 3264051 h 4794329"/>
              <a:gd name="connsiteX8" fmla="*/ 4633897 w 5774797"/>
              <a:gd name="connsiteY8" fmla="*/ 3202389 h 4794329"/>
              <a:gd name="connsiteX9" fmla="*/ 4600666 w 5774797"/>
              <a:gd name="connsiteY9" fmla="*/ 1896653 h 4794329"/>
              <a:gd name="connsiteX10" fmla="*/ 4749531 w 5774797"/>
              <a:gd name="connsiteY10" fmla="*/ 1958315 h 4794329"/>
              <a:gd name="connsiteX11" fmla="*/ 4749531 w 5774797"/>
              <a:gd name="connsiteY11" fmla="*/ 2256046 h 4794329"/>
              <a:gd name="connsiteX12" fmla="*/ 2272908 w 5774797"/>
              <a:gd name="connsiteY12" fmla="*/ 4732667 h 4794329"/>
              <a:gd name="connsiteX13" fmla="*/ 1975178 w 5774797"/>
              <a:gd name="connsiteY13" fmla="*/ 4732667 h 4794329"/>
              <a:gd name="connsiteX14" fmla="*/ 1975180 w 5774797"/>
              <a:gd name="connsiteY14" fmla="*/ 4732667 h 4794329"/>
              <a:gd name="connsiteX15" fmla="*/ 1975180 w 5774797"/>
              <a:gd name="connsiteY15" fmla="*/ 4434937 h 4794329"/>
              <a:gd name="connsiteX16" fmla="*/ 4451801 w 5774797"/>
              <a:gd name="connsiteY16" fmla="*/ 1958315 h 4794329"/>
              <a:gd name="connsiteX17" fmla="*/ 4600666 w 5774797"/>
              <a:gd name="connsiteY17" fmla="*/ 1896653 h 4794329"/>
              <a:gd name="connsiteX18" fmla="*/ 5564270 w 5774797"/>
              <a:gd name="connsiteY18" fmla="*/ 1606041 h 4794329"/>
              <a:gd name="connsiteX19" fmla="*/ 5713135 w 5774797"/>
              <a:gd name="connsiteY19" fmla="*/ 1667703 h 4794329"/>
              <a:gd name="connsiteX20" fmla="*/ 5713135 w 5774797"/>
              <a:gd name="connsiteY20" fmla="*/ 1965433 h 4794329"/>
              <a:gd name="connsiteX21" fmla="*/ 3828060 w 5774797"/>
              <a:gd name="connsiteY21" fmla="*/ 3850507 h 4794329"/>
              <a:gd name="connsiteX22" fmla="*/ 3530330 w 5774797"/>
              <a:gd name="connsiteY22" fmla="*/ 3850507 h 4794329"/>
              <a:gd name="connsiteX23" fmla="*/ 3530331 w 5774797"/>
              <a:gd name="connsiteY23" fmla="*/ 3850507 h 4794329"/>
              <a:gd name="connsiteX24" fmla="*/ 3530331 w 5774797"/>
              <a:gd name="connsiteY24" fmla="*/ 3552777 h 4794329"/>
              <a:gd name="connsiteX25" fmla="*/ 5415405 w 5774797"/>
              <a:gd name="connsiteY25" fmla="*/ 1667703 h 4794329"/>
              <a:gd name="connsiteX26" fmla="*/ 5564270 w 5774797"/>
              <a:gd name="connsiteY26" fmla="*/ 1606041 h 4794329"/>
              <a:gd name="connsiteX27" fmla="*/ 5112231 w 5774797"/>
              <a:gd name="connsiteY27" fmla="*/ 717042 h 4794329"/>
              <a:gd name="connsiteX28" fmla="*/ 5261096 w 5774797"/>
              <a:gd name="connsiteY28" fmla="*/ 778704 h 4794329"/>
              <a:gd name="connsiteX29" fmla="*/ 5261096 w 5774797"/>
              <a:gd name="connsiteY29" fmla="*/ 1076435 h 4794329"/>
              <a:gd name="connsiteX30" fmla="*/ 2185905 w 5774797"/>
              <a:gd name="connsiteY30" fmla="*/ 4151624 h 4794329"/>
              <a:gd name="connsiteX31" fmla="*/ 1888175 w 5774797"/>
              <a:gd name="connsiteY31" fmla="*/ 4151624 h 4794329"/>
              <a:gd name="connsiteX32" fmla="*/ 1888176 w 5774797"/>
              <a:gd name="connsiteY32" fmla="*/ 4151624 h 4794329"/>
              <a:gd name="connsiteX33" fmla="*/ 1888176 w 5774797"/>
              <a:gd name="connsiteY33" fmla="*/ 3853894 h 4794329"/>
              <a:gd name="connsiteX34" fmla="*/ 4963366 w 5774797"/>
              <a:gd name="connsiteY34" fmla="*/ 778704 h 4794329"/>
              <a:gd name="connsiteX35" fmla="*/ 5112231 w 5774797"/>
              <a:gd name="connsiteY35" fmla="*/ 717042 h 4794329"/>
              <a:gd name="connsiteX36" fmla="*/ 4555993 w 5774797"/>
              <a:gd name="connsiteY36" fmla="*/ 598413 h 4794329"/>
              <a:gd name="connsiteX37" fmla="*/ 4704858 w 5774797"/>
              <a:gd name="connsiteY37" fmla="*/ 660075 h 4794329"/>
              <a:gd name="connsiteX38" fmla="*/ 4704858 w 5774797"/>
              <a:gd name="connsiteY38" fmla="*/ 957805 h 4794329"/>
              <a:gd name="connsiteX39" fmla="*/ 959031 w 5774797"/>
              <a:gd name="connsiteY39" fmla="*/ 4703631 h 4794329"/>
              <a:gd name="connsiteX40" fmla="*/ 661301 w 5774797"/>
              <a:gd name="connsiteY40" fmla="*/ 4703631 h 4794329"/>
              <a:gd name="connsiteX41" fmla="*/ 661302 w 5774797"/>
              <a:gd name="connsiteY41" fmla="*/ 4703631 h 4794329"/>
              <a:gd name="connsiteX42" fmla="*/ 661302 w 5774797"/>
              <a:gd name="connsiteY42" fmla="*/ 4405901 h 4794329"/>
              <a:gd name="connsiteX43" fmla="*/ 4407128 w 5774797"/>
              <a:gd name="connsiteY43" fmla="*/ 660075 h 4794329"/>
              <a:gd name="connsiteX44" fmla="*/ 4555993 w 5774797"/>
              <a:gd name="connsiteY44" fmla="*/ 598413 h 4794329"/>
              <a:gd name="connsiteX45" fmla="*/ 3285716 w 5774797"/>
              <a:gd name="connsiteY45" fmla="*/ 530016 h 4794329"/>
              <a:gd name="connsiteX46" fmla="*/ 3434581 w 5774797"/>
              <a:gd name="connsiteY46" fmla="*/ 591677 h 4794329"/>
              <a:gd name="connsiteX47" fmla="*/ 3434581 w 5774797"/>
              <a:gd name="connsiteY47" fmla="*/ 889408 h 4794329"/>
              <a:gd name="connsiteX48" fmla="*/ 359390 w 5774797"/>
              <a:gd name="connsiteY48" fmla="*/ 3964597 h 4794329"/>
              <a:gd name="connsiteX49" fmla="*/ 61661 w 5774797"/>
              <a:gd name="connsiteY49" fmla="*/ 3964597 h 4794329"/>
              <a:gd name="connsiteX50" fmla="*/ 61662 w 5774797"/>
              <a:gd name="connsiteY50" fmla="*/ 3964597 h 4794329"/>
              <a:gd name="connsiteX51" fmla="*/ 61662 w 5774797"/>
              <a:gd name="connsiteY51" fmla="*/ 3666867 h 4794329"/>
              <a:gd name="connsiteX52" fmla="*/ 3136851 w 5774797"/>
              <a:gd name="connsiteY52" fmla="*/ 591677 h 4794329"/>
              <a:gd name="connsiteX53" fmla="*/ 3285716 w 5774797"/>
              <a:gd name="connsiteY53" fmla="*/ 530016 h 4794329"/>
              <a:gd name="connsiteX54" fmla="*/ 4139534 w 5774797"/>
              <a:gd name="connsiteY54" fmla="*/ 347526 h 4794329"/>
              <a:gd name="connsiteX55" fmla="*/ 4288399 w 5774797"/>
              <a:gd name="connsiteY55" fmla="*/ 409188 h 4794329"/>
              <a:gd name="connsiteX56" fmla="*/ 4288399 w 5774797"/>
              <a:gd name="connsiteY56" fmla="*/ 706919 h 4794329"/>
              <a:gd name="connsiteX57" fmla="*/ 1213208 w 5774797"/>
              <a:gd name="connsiteY57" fmla="*/ 3782108 h 4794329"/>
              <a:gd name="connsiteX58" fmla="*/ 915478 w 5774797"/>
              <a:gd name="connsiteY58" fmla="*/ 3782108 h 4794329"/>
              <a:gd name="connsiteX59" fmla="*/ 915479 w 5774797"/>
              <a:gd name="connsiteY59" fmla="*/ 3782108 h 4794329"/>
              <a:gd name="connsiteX60" fmla="*/ 915479 w 5774797"/>
              <a:gd name="connsiteY60" fmla="*/ 3484378 h 4794329"/>
              <a:gd name="connsiteX61" fmla="*/ 3990669 w 5774797"/>
              <a:gd name="connsiteY61" fmla="*/ 409188 h 4794329"/>
              <a:gd name="connsiteX62" fmla="*/ 4139534 w 5774797"/>
              <a:gd name="connsiteY62" fmla="*/ 347526 h 4794329"/>
              <a:gd name="connsiteX63" fmla="*/ 1664402 w 5774797"/>
              <a:gd name="connsiteY63" fmla="*/ 126303 h 4794329"/>
              <a:gd name="connsiteX64" fmla="*/ 1813267 w 5774797"/>
              <a:gd name="connsiteY64" fmla="*/ 187965 h 4794329"/>
              <a:gd name="connsiteX65" fmla="*/ 1813267 w 5774797"/>
              <a:gd name="connsiteY65" fmla="*/ 485695 h 4794329"/>
              <a:gd name="connsiteX66" fmla="*/ 554549 w 5774797"/>
              <a:gd name="connsiteY66" fmla="*/ 1744412 h 4794329"/>
              <a:gd name="connsiteX67" fmla="*/ 256818 w 5774797"/>
              <a:gd name="connsiteY67" fmla="*/ 1744412 h 4794329"/>
              <a:gd name="connsiteX68" fmla="*/ 256820 w 5774797"/>
              <a:gd name="connsiteY68" fmla="*/ 1744412 h 4794329"/>
              <a:gd name="connsiteX69" fmla="*/ 256820 w 5774797"/>
              <a:gd name="connsiteY69" fmla="*/ 1446682 h 4794329"/>
              <a:gd name="connsiteX70" fmla="*/ 1515537 w 5774797"/>
              <a:gd name="connsiteY70" fmla="*/ 187965 h 4794329"/>
              <a:gd name="connsiteX71" fmla="*/ 1664402 w 5774797"/>
              <a:gd name="connsiteY71" fmla="*/ 126303 h 4794329"/>
              <a:gd name="connsiteX72" fmla="*/ 3125460 w 5774797"/>
              <a:gd name="connsiteY72" fmla="*/ 18853 h 4794329"/>
              <a:gd name="connsiteX73" fmla="*/ 3274325 w 5774797"/>
              <a:gd name="connsiteY73" fmla="*/ 80515 h 4794329"/>
              <a:gd name="connsiteX74" fmla="*/ 3274325 w 5774797"/>
              <a:gd name="connsiteY74" fmla="*/ 378245 h 4794329"/>
              <a:gd name="connsiteX75" fmla="*/ 552641 w 5774797"/>
              <a:gd name="connsiteY75" fmla="*/ 3099928 h 4794329"/>
              <a:gd name="connsiteX76" fmla="*/ 254911 w 5774797"/>
              <a:gd name="connsiteY76" fmla="*/ 3099928 h 4794329"/>
              <a:gd name="connsiteX77" fmla="*/ 254912 w 5774797"/>
              <a:gd name="connsiteY77" fmla="*/ 3099928 h 4794329"/>
              <a:gd name="connsiteX78" fmla="*/ 254912 w 5774797"/>
              <a:gd name="connsiteY78" fmla="*/ 2802198 h 4794329"/>
              <a:gd name="connsiteX79" fmla="*/ 2976595 w 5774797"/>
              <a:gd name="connsiteY79" fmla="*/ 80515 h 4794329"/>
              <a:gd name="connsiteX80" fmla="*/ 3125460 w 5774797"/>
              <a:gd name="connsiteY80" fmla="*/ 18853 h 4794329"/>
              <a:gd name="connsiteX81" fmla="*/ 2465583 w 5774797"/>
              <a:gd name="connsiteY81" fmla="*/ 0 h 4794329"/>
              <a:gd name="connsiteX82" fmla="*/ 2614448 w 5774797"/>
              <a:gd name="connsiteY82" fmla="*/ 61662 h 4794329"/>
              <a:gd name="connsiteX83" fmla="*/ 2614448 w 5774797"/>
              <a:gd name="connsiteY83" fmla="*/ 359392 h 4794329"/>
              <a:gd name="connsiteX84" fmla="*/ 632768 w 5774797"/>
              <a:gd name="connsiteY84" fmla="*/ 2341071 h 4794329"/>
              <a:gd name="connsiteX85" fmla="*/ 335037 w 5774797"/>
              <a:gd name="connsiteY85" fmla="*/ 2341071 h 4794329"/>
              <a:gd name="connsiteX86" fmla="*/ 335039 w 5774797"/>
              <a:gd name="connsiteY86" fmla="*/ 2341071 h 4794329"/>
              <a:gd name="connsiteX87" fmla="*/ 335039 w 5774797"/>
              <a:gd name="connsiteY87" fmla="*/ 2043341 h 4794329"/>
              <a:gd name="connsiteX88" fmla="*/ 2316718 w 5774797"/>
              <a:gd name="connsiteY88" fmla="*/ 61662 h 4794329"/>
              <a:gd name="connsiteX89" fmla="*/ 2465583 w 5774797"/>
              <a:gd name="connsiteY89" fmla="*/ 0 h 479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774797" h="4794329">
                <a:moveTo>
                  <a:pt x="4633897" y="3202389"/>
                </a:moveTo>
                <a:cubicBezTo>
                  <a:pt x="4687776" y="3202389"/>
                  <a:pt x="4741654" y="3222943"/>
                  <a:pt x="4782762" y="3264051"/>
                </a:cubicBezTo>
                <a:cubicBezTo>
                  <a:pt x="4864978" y="3346267"/>
                  <a:pt x="4864978" y="3479565"/>
                  <a:pt x="4782762" y="3561781"/>
                </a:cubicBezTo>
                <a:lnTo>
                  <a:pt x="4122323" y="4222219"/>
                </a:lnTo>
                <a:cubicBezTo>
                  <a:pt x="4040107" y="4304435"/>
                  <a:pt x="3906809" y="4304435"/>
                  <a:pt x="3824593" y="4222219"/>
                </a:cubicBezTo>
                <a:lnTo>
                  <a:pt x="3824594" y="4222219"/>
                </a:lnTo>
                <a:cubicBezTo>
                  <a:pt x="3742378" y="4140003"/>
                  <a:pt x="3742378" y="4006704"/>
                  <a:pt x="3824594" y="3924488"/>
                </a:cubicBezTo>
                <a:lnTo>
                  <a:pt x="4485032" y="3264051"/>
                </a:lnTo>
                <a:cubicBezTo>
                  <a:pt x="4526140" y="3222943"/>
                  <a:pt x="4580018" y="3202389"/>
                  <a:pt x="4633897" y="3202389"/>
                </a:cubicBezTo>
                <a:close/>
                <a:moveTo>
                  <a:pt x="4600666" y="1896653"/>
                </a:moveTo>
                <a:cubicBezTo>
                  <a:pt x="4654544" y="1896653"/>
                  <a:pt x="4708423" y="1917207"/>
                  <a:pt x="4749531" y="1958315"/>
                </a:cubicBezTo>
                <a:cubicBezTo>
                  <a:pt x="4831747" y="2040531"/>
                  <a:pt x="4831747" y="2173830"/>
                  <a:pt x="4749531" y="2256046"/>
                </a:cubicBezTo>
                <a:lnTo>
                  <a:pt x="2272908" y="4732667"/>
                </a:lnTo>
                <a:cubicBezTo>
                  <a:pt x="2190692" y="4814883"/>
                  <a:pt x="2057394" y="4814883"/>
                  <a:pt x="1975178" y="4732667"/>
                </a:cubicBezTo>
                <a:lnTo>
                  <a:pt x="1975180" y="4732667"/>
                </a:lnTo>
                <a:cubicBezTo>
                  <a:pt x="1892964" y="4650451"/>
                  <a:pt x="1892964" y="4517153"/>
                  <a:pt x="1975180" y="4434937"/>
                </a:cubicBezTo>
                <a:lnTo>
                  <a:pt x="4451801" y="1958315"/>
                </a:lnTo>
                <a:cubicBezTo>
                  <a:pt x="4492909" y="1917207"/>
                  <a:pt x="4546787" y="1896653"/>
                  <a:pt x="4600666" y="1896653"/>
                </a:cubicBezTo>
                <a:close/>
                <a:moveTo>
                  <a:pt x="5564270" y="1606041"/>
                </a:moveTo>
                <a:cubicBezTo>
                  <a:pt x="5618148" y="1606041"/>
                  <a:pt x="5672027" y="1626595"/>
                  <a:pt x="5713135" y="1667703"/>
                </a:cubicBezTo>
                <a:cubicBezTo>
                  <a:pt x="5795351" y="1749919"/>
                  <a:pt x="5795351" y="1883217"/>
                  <a:pt x="5713135" y="1965433"/>
                </a:cubicBezTo>
                <a:lnTo>
                  <a:pt x="3828060" y="3850507"/>
                </a:lnTo>
                <a:cubicBezTo>
                  <a:pt x="3745844" y="3932723"/>
                  <a:pt x="3612546" y="3932723"/>
                  <a:pt x="3530330" y="3850507"/>
                </a:cubicBezTo>
                <a:lnTo>
                  <a:pt x="3530331" y="3850507"/>
                </a:lnTo>
                <a:cubicBezTo>
                  <a:pt x="3448115" y="3768291"/>
                  <a:pt x="3448115" y="3634993"/>
                  <a:pt x="3530331" y="3552777"/>
                </a:cubicBezTo>
                <a:lnTo>
                  <a:pt x="5415405" y="1667703"/>
                </a:lnTo>
                <a:cubicBezTo>
                  <a:pt x="5456513" y="1626595"/>
                  <a:pt x="5510391" y="1606041"/>
                  <a:pt x="5564270" y="1606041"/>
                </a:cubicBezTo>
                <a:close/>
                <a:moveTo>
                  <a:pt x="5112231" y="717042"/>
                </a:moveTo>
                <a:cubicBezTo>
                  <a:pt x="5166109" y="717042"/>
                  <a:pt x="5219988" y="737596"/>
                  <a:pt x="5261096" y="778704"/>
                </a:cubicBezTo>
                <a:cubicBezTo>
                  <a:pt x="5343312" y="860920"/>
                  <a:pt x="5343312" y="994218"/>
                  <a:pt x="5261096" y="1076435"/>
                </a:cubicBezTo>
                <a:lnTo>
                  <a:pt x="2185905" y="4151624"/>
                </a:lnTo>
                <a:cubicBezTo>
                  <a:pt x="2103689" y="4233840"/>
                  <a:pt x="1970391" y="4233840"/>
                  <a:pt x="1888175" y="4151624"/>
                </a:cubicBezTo>
                <a:lnTo>
                  <a:pt x="1888176" y="4151624"/>
                </a:lnTo>
                <a:cubicBezTo>
                  <a:pt x="1805960" y="4069408"/>
                  <a:pt x="1805960" y="3936110"/>
                  <a:pt x="1888176" y="3853894"/>
                </a:cubicBezTo>
                <a:lnTo>
                  <a:pt x="4963366" y="778704"/>
                </a:lnTo>
                <a:cubicBezTo>
                  <a:pt x="5004474" y="737596"/>
                  <a:pt x="5058352" y="717042"/>
                  <a:pt x="5112231" y="717042"/>
                </a:cubicBezTo>
                <a:close/>
                <a:moveTo>
                  <a:pt x="4555993" y="598413"/>
                </a:moveTo>
                <a:cubicBezTo>
                  <a:pt x="4609872" y="598413"/>
                  <a:pt x="4663750" y="618967"/>
                  <a:pt x="4704858" y="660075"/>
                </a:cubicBezTo>
                <a:cubicBezTo>
                  <a:pt x="4787074" y="742291"/>
                  <a:pt x="4787074" y="875589"/>
                  <a:pt x="4704858" y="957805"/>
                </a:cubicBezTo>
                <a:lnTo>
                  <a:pt x="959031" y="4703631"/>
                </a:lnTo>
                <a:cubicBezTo>
                  <a:pt x="876815" y="4785847"/>
                  <a:pt x="743517" y="4785847"/>
                  <a:pt x="661301" y="4703631"/>
                </a:cubicBezTo>
                <a:lnTo>
                  <a:pt x="661302" y="4703631"/>
                </a:lnTo>
                <a:cubicBezTo>
                  <a:pt x="579087" y="4621415"/>
                  <a:pt x="579087" y="4488117"/>
                  <a:pt x="661302" y="4405901"/>
                </a:cubicBezTo>
                <a:lnTo>
                  <a:pt x="4407128" y="660075"/>
                </a:lnTo>
                <a:cubicBezTo>
                  <a:pt x="4448236" y="618967"/>
                  <a:pt x="4502115" y="598413"/>
                  <a:pt x="4555993" y="598413"/>
                </a:cubicBezTo>
                <a:close/>
                <a:moveTo>
                  <a:pt x="3285716" y="530016"/>
                </a:moveTo>
                <a:cubicBezTo>
                  <a:pt x="3339595" y="530015"/>
                  <a:pt x="3393473" y="550569"/>
                  <a:pt x="3434581" y="591677"/>
                </a:cubicBezTo>
                <a:cubicBezTo>
                  <a:pt x="3516797" y="673894"/>
                  <a:pt x="3516797" y="807191"/>
                  <a:pt x="3434581" y="889408"/>
                </a:cubicBezTo>
                <a:lnTo>
                  <a:pt x="359390" y="3964597"/>
                </a:lnTo>
                <a:cubicBezTo>
                  <a:pt x="277175" y="4046813"/>
                  <a:pt x="143876" y="4046813"/>
                  <a:pt x="61661" y="3964597"/>
                </a:cubicBezTo>
                <a:lnTo>
                  <a:pt x="61662" y="3964597"/>
                </a:lnTo>
                <a:cubicBezTo>
                  <a:pt x="-20554" y="3882381"/>
                  <a:pt x="-20554" y="3749083"/>
                  <a:pt x="61662" y="3666867"/>
                </a:cubicBezTo>
                <a:lnTo>
                  <a:pt x="3136851" y="591677"/>
                </a:lnTo>
                <a:cubicBezTo>
                  <a:pt x="3177959" y="550569"/>
                  <a:pt x="3231837" y="530015"/>
                  <a:pt x="3285716" y="530016"/>
                </a:cubicBezTo>
                <a:close/>
                <a:moveTo>
                  <a:pt x="4139534" y="347526"/>
                </a:moveTo>
                <a:cubicBezTo>
                  <a:pt x="4193413" y="347526"/>
                  <a:pt x="4247291" y="368080"/>
                  <a:pt x="4288399" y="409188"/>
                </a:cubicBezTo>
                <a:cubicBezTo>
                  <a:pt x="4370615" y="491405"/>
                  <a:pt x="4370615" y="624702"/>
                  <a:pt x="4288399" y="706919"/>
                </a:cubicBezTo>
                <a:lnTo>
                  <a:pt x="1213208" y="3782108"/>
                </a:lnTo>
                <a:cubicBezTo>
                  <a:pt x="1130992" y="3864324"/>
                  <a:pt x="997694" y="3864324"/>
                  <a:pt x="915478" y="3782108"/>
                </a:cubicBezTo>
                <a:lnTo>
                  <a:pt x="915479" y="3782108"/>
                </a:lnTo>
                <a:cubicBezTo>
                  <a:pt x="833263" y="3699892"/>
                  <a:pt x="833263" y="3566594"/>
                  <a:pt x="915479" y="3484378"/>
                </a:cubicBezTo>
                <a:lnTo>
                  <a:pt x="3990669" y="409188"/>
                </a:lnTo>
                <a:cubicBezTo>
                  <a:pt x="4031777" y="368080"/>
                  <a:pt x="4085655" y="347526"/>
                  <a:pt x="4139534" y="347526"/>
                </a:cubicBezTo>
                <a:close/>
                <a:moveTo>
                  <a:pt x="1664402" y="126303"/>
                </a:moveTo>
                <a:cubicBezTo>
                  <a:pt x="1718280" y="126303"/>
                  <a:pt x="1772159" y="146856"/>
                  <a:pt x="1813267" y="187965"/>
                </a:cubicBezTo>
                <a:cubicBezTo>
                  <a:pt x="1895483" y="270181"/>
                  <a:pt x="1895483" y="403479"/>
                  <a:pt x="1813267" y="485695"/>
                </a:cubicBezTo>
                <a:lnTo>
                  <a:pt x="554549" y="1744412"/>
                </a:lnTo>
                <a:cubicBezTo>
                  <a:pt x="472333" y="1826628"/>
                  <a:pt x="339035" y="1826628"/>
                  <a:pt x="256818" y="1744412"/>
                </a:cubicBezTo>
                <a:lnTo>
                  <a:pt x="256820" y="1744412"/>
                </a:lnTo>
                <a:cubicBezTo>
                  <a:pt x="174605" y="1662196"/>
                  <a:pt x="174605" y="1528898"/>
                  <a:pt x="256820" y="1446682"/>
                </a:cubicBezTo>
                <a:lnTo>
                  <a:pt x="1515537" y="187965"/>
                </a:lnTo>
                <a:cubicBezTo>
                  <a:pt x="1556645" y="146856"/>
                  <a:pt x="1610523" y="126303"/>
                  <a:pt x="1664402" y="126303"/>
                </a:cubicBezTo>
                <a:close/>
                <a:moveTo>
                  <a:pt x="3125460" y="18853"/>
                </a:moveTo>
                <a:cubicBezTo>
                  <a:pt x="3179339" y="18853"/>
                  <a:pt x="3233217" y="39407"/>
                  <a:pt x="3274325" y="80515"/>
                </a:cubicBezTo>
                <a:cubicBezTo>
                  <a:pt x="3356541" y="162731"/>
                  <a:pt x="3356541" y="296029"/>
                  <a:pt x="3274325" y="378245"/>
                </a:cubicBezTo>
                <a:lnTo>
                  <a:pt x="552641" y="3099928"/>
                </a:lnTo>
                <a:cubicBezTo>
                  <a:pt x="470425" y="3182144"/>
                  <a:pt x="337126" y="3182144"/>
                  <a:pt x="254911" y="3099928"/>
                </a:cubicBezTo>
                <a:lnTo>
                  <a:pt x="254912" y="3099928"/>
                </a:lnTo>
                <a:cubicBezTo>
                  <a:pt x="172696" y="3017712"/>
                  <a:pt x="172696" y="2884414"/>
                  <a:pt x="254912" y="2802198"/>
                </a:cubicBezTo>
                <a:lnTo>
                  <a:pt x="2976595" y="80515"/>
                </a:lnTo>
                <a:cubicBezTo>
                  <a:pt x="3017703" y="39407"/>
                  <a:pt x="3071581" y="18853"/>
                  <a:pt x="3125460" y="18853"/>
                </a:cubicBezTo>
                <a:close/>
                <a:moveTo>
                  <a:pt x="2465583" y="0"/>
                </a:moveTo>
                <a:cubicBezTo>
                  <a:pt x="2519461" y="0"/>
                  <a:pt x="2573340" y="20554"/>
                  <a:pt x="2614448" y="61662"/>
                </a:cubicBezTo>
                <a:cubicBezTo>
                  <a:pt x="2696664" y="143878"/>
                  <a:pt x="2696664" y="277176"/>
                  <a:pt x="2614448" y="359392"/>
                </a:cubicBezTo>
                <a:lnTo>
                  <a:pt x="632768" y="2341071"/>
                </a:lnTo>
                <a:cubicBezTo>
                  <a:pt x="550552" y="2423287"/>
                  <a:pt x="417253" y="2423287"/>
                  <a:pt x="335037" y="2341071"/>
                </a:cubicBezTo>
                <a:lnTo>
                  <a:pt x="335039" y="2341071"/>
                </a:lnTo>
                <a:cubicBezTo>
                  <a:pt x="252822" y="2258855"/>
                  <a:pt x="252822" y="2125557"/>
                  <a:pt x="335039" y="2043341"/>
                </a:cubicBezTo>
                <a:lnTo>
                  <a:pt x="2316718" y="61662"/>
                </a:lnTo>
                <a:cubicBezTo>
                  <a:pt x="2357826" y="20554"/>
                  <a:pt x="2411704" y="0"/>
                  <a:pt x="2465583" y="0"/>
                </a:cubicBezTo>
                <a:close/>
              </a:path>
            </a:pathLst>
          </a:custGeom>
          <a:pattFill prst="pct20">
            <a:fgClr>
              <a:schemeClr val="bg1">
                <a:lumMod val="50000"/>
                <a:lumOff val="50000"/>
              </a:schemeClr>
            </a:fgClr>
            <a:bgClr>
              <a:schemeClr val="bg1"/>
            </a:bgClr>
          </a:pattFill>
        </p:spPr>
        <p:txBody>
          <a:bodyPr wrap="square" anchor="ctr">
            <a:noAutofit/>
          </a:bodyPr>
          <a:lstStyle>
            <a:lvl1pPr marL="0" indent="0" algn="ctr">
              <a:buNone/>
              <a:defRPr sz="1600" baseline="0"/>
            </a:lvl1pPr>
          </a:lstStyle>
          <a:p>
            <a:r>
              <a:rPr lang="en-US" dirty="0"/>
              <a:t>Insert Image</a:t>
            </a:r>
          </a:p>
        </p:txBody>
      </p:sp>
      <p:sp>
        <p:nvSpPr>
          <p:cNvPr id="19" name="TextBox 18"/>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20" name="Oval 19"/>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913770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portfolio 6">
    <p:spTree>
      <p:nvGrpSpPr>
        <p:cNvPr id="1" name=""/>
        <p:cNvGrpSpPr/>
        <p:nvPr/>
      </p:nvGrpSpPr>
      <p:grpSpPr>
        <a:xfrm>
          <a:off x="0" y="0"/>
          <a:ext cx="0" cy="0"/>
          <a:chOff x="0" y="0"/>
          <a:chExt cx="0" cy="0"/>
        </a:xfrm>
      </p:grpSpPr>
      <p:sp>
        <p:nvSpPr>
          <p:cNvPr id="24" name="Picture Placeholder 3"/>
          <p:cNvSpPr>
            <a:spLocks noGrp="1"/>
          </p:cNvSpPr>
          <p:nvPr>
            <p:ph type="pic" sz="quarter" idx="11"/>
          </p:nvPr>
        </p:nvSpPr>
        <p:spPr>
          <a:xfrm>
            <a:off x="-18288" y="0"/>
            <a:ext cx="3063240" cy="3438144"/>
          </a:xfrm>
          <a:prstGeom prst="rect">
            <a:avLst/>
          </a:prstGeo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12"/>
          </p:nvPr>
        </p:nvSpPr>
        <p:spPr>
          <a:xfrm>
            <a:off x="6079744" y="0"/>
            <a:ext cx="3063240" cy="3438144"/>
          </a:xfrm>
          <a:prstGeom prst="rect">
            <a:avLst/>
          </a:prstGeom>
        </p:spPr>
        <p:txBody>
          <a:bodyPr lIns="182880" tIns="91440" rIns="182880" bIns="91440"/>
          <a:lstStyle>
            <a:lvl1pPr marL="0" indent="0">
              <a:buFontTx/>
              <a:buNone/>
              <a:defRPr/>
            </a:lvl1pPr>
          </a:lstStyle>
          <a:p>
            <a:endParaRPr lang="en-US"/>
          </a:p>
        </p:txBody>
      </p:sp>
      <p:sp>
        <p:nvSpPr>
          <p:cNvPr id="27" name="Picture Placeholder 3"/>
          <p:cNvSpPr>
            <a:spLocks noGrp="1"/>
          </p:cNvSpPr>
          <p:nvPr>
            <p:ph type="pic" sz="quarter" idx="15"/>
          </p:nvPr>
        </p:nvSpPr>
        <p:spPr>
          <a:xfrm>
            <a:off x="3030728" y="3438144"/>
            <a:ext cx="3063240" cy="3438144"/>
          </a:xfrm>
          <a:prstGeom prst="rect">
            <a:avLst/>
          </a:prstGeo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17"/>
          </p:nvPr>
        </p:nvSpPr>
        <p:spPr>
          <a:xfrm>
            <a:off x="9128760" y="3438144"/>
            <a:ext cx="3063240" cy="3438144"/>
          </a:xfrm>
          <a:prstGeom prst="rect">
            <a:avLst/>
          </a:prstGeo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071492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Normal Center image">
    <p:spTree>
      <p:nvGrpSpPr>
        <p:cNvPr id="1" name=""/>
        <p:cNvGrpSpPr/>
        <p:nvPr/>
      </p:nvGrpSpPr>
      <p:grpSpPr>
        <a:xfrm>
          <a:off x="0" y="0"/>
          <a:ext cx="0" cy="0"/>
          <a:chOff x="0" y="0"/>
          <a:chExt cx="0" cy="0"/>
        </a:xfrm>
      </p:grpSpPr>
      <p:sp>
        <p:nvSpPr>
          <p:cNvPr id="15" name="Picture Placeholder 5"/>
          <p:cNvSpPr>
            <a:spLocks noGrp="1"/>
          </p:cNvSpPr>
          <p:nvPr>
            <p:ph type="pic" sz="quarter" idx="11"/>
          </p:nvPr>
        </p:nvSpPr>
        <p:spPr>
          <a:xfrm>
            <a:off x="0" y="1910449"/>
            <a:ext cx="12192000" cy="3708476"/>
          </a:xfrm>
        </p:spPr>
        <p:txBody>
          <a:bodyPr/>
          <a:lstStyle/>
          <a:p>
            <a:endParaRPr lang="id-ID"/>
          </a:p>
        </p:txBody>
      </p:sp>
      <p:sp>
        <p:nvSpPr>
          <p:cNvPr id="25" name="TextBox 24"/>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26" name="Oval 25"/>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977132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placeholder">
    <p:spTree>
      <p:nvGrpSpPr>
        <p:cNvPr id="1" name=""/>
        <p:cNvGrpSpPr/>
        <p:nvPr/>
      </p:nvGrpSpPr>
      <p:grpSpPr>
        <a:xfrm>
          <a:off x="0" y="0"/>
          <a:ext cx="0" cy="0"/>
          <a:chOff x="0" y="0"/>
          <a:chExt cx="0" cy="0"/>
        </a:xfrm>
      </p:grpSpPr>
      <p:sp>
        <p:nvSpPr>
          <p:cNvPr id="29" name="Picture Placeholder 7"/>
          <p:cNvSpPr>
            <a:spLocks noGrp="1"/>
          </p:cNvSpPr>
          <p:nvPr>
            <p:ph type="pic" sz="quarter" idx="11"/>
          </p:nvPr>
        </p:nvSpPr>
        <p:spPr>
          <a:xfrm>
            <a:off x="1354515" y="2400839"/>
            <a:ext cx="1839260" cy="2016978"/>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p:spPr>
        <p:txBody>
          <a:bodyPr wrap="square">
            <a:noAutofit/>
          </a:bodyPr>
          <a:lstStyle/>
          <a:p>
            <a:endParaRPr lang="en-US"/>
          </a:p>
        </p:txBody>
      </p:sp>
      <p:sp>
        <p:nvSpPr>
          <p:cNvPr id="30" name="Picture Placeholder 7"/>
          <p:cNvSpPr>
            <a:spLocks noGrp="1"/>
          </p:cNvSpPr>
          <p:nvPr>
            <p:ph type="pic" sz="quarter" idx="12"/>
          </p:nvPr>
        </p:nvSpPr>
        <p:spPr>
          <a:xfrm>
            <a:off x="3898932" y="2400839"/>
            <a:ext cx="1839260" cy="2016978"/>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p:spPr>
        <p:txBody>
          <a:bodyPr wrap="square">
            <a:noAutofit/>
          </a:bodyPr>
          <a:lstStyle/>
          <a:p>
            <a:endParaRPr lang="en-US"/>
          </a:p>
        </p:txBody>
      </p:sp>
      <p:sp>
        <p:nvSpPr>
          <p:cNvPr id="31" name="Picture Placeholder 7"/>
          <p:cNvSpPr>
            <a:spLocks noGrp="1"/>
          </p:cNvSpPr>
          <p:nvPr>
            <p:ph type="pic" sz="quarter" idx="13"/>
          </p:nvPr>
        </p:nvSpPr>
        <p:spPr>
          <a:xfrm>
            <a:off x="6443349" y="2400839"/>
            <a:ext cx="1839260" cy="2016978"/>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p:spPr>
        <p:txBody>
          <a:bodyPr wrap="square">
            <a:noAutofit/>
          </a:bodyPr>
          <a:lstStyle/>
          <a:p>
            <a:endParaRPr lang="en-US"/>
          </a:p>
        </p:txBody>
      </p:sp>
      <p:sp>
        <p:nvSpPr>
          <p:cNvPr id="32" name="Picture Placeholder 7"/>
          <p:cNvSpPr>
            <a:spLocks noGrp="1"/>
          </p:cNvSpPr>
          <p:nvPr>
            <p:ph type="pic" sz="quarter" idx="14"/>
          </p:nvPr>
        </p:nvSpPr>
        <p:spPr>
          <a:xfrm>
            <a:off x="8987766" y="2397093"/>
            <a:ext cx="1839260" cy="2016978"/>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p:spPr>
        <p:txBody>
          <a:bodyPr wrap="square">
            <a:noAutofit/>
          </a:bodyPr>
          <a:lstStyle/>
          <a:p>
            <a:endParaRPr lang="en-US"/>
          </a:p>
        </p:txBody>
      </p:sp>
      <p:sp>
        <p:nvSpPr>
          <p:cNvPr id="19" name="TextBox 18"/>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20" name="Oval 19"/>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03961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center">
    <p:spTree>
      <p:nvGrpSpPr>
        <p:cNvPr id="1" name=""/>
        <p:cNvGrpSpPr/>
        <p:nvPr/>
      </p:nvGrpSpPr>
      <p:grpSpPr>
        <a:xfrm>
          <a:off x="0" y="0"/>
          <a:ext cx="0" cy="0"/>
          <a:chOff x="0" y="0"/>
          <a:chExt cx="0" cy="0"/>
        </a:xfrm>
      </p:grpSpPr>
      <p:sp>
        <p:nvSpPr>
          <p:cNvPr id="17" name="Rectangle 16"/>
          <p:cNvSpPr/>
          <p:nvPr userDrawn="1"/>
        </p:nvSpPr>
        <p:spPr>
          <a:xfrm>
            <a:off x="11622159" y="6467061"/>
            <a:ext cx="410817" cy="390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Picture Placeholder 5"/>
          <p:cNvSpPr>
            <a:spLocks noGrp="1"/>
          </p:cNvSpPr>
          <p:nvPr>
            <p:ph type="pic" sz="quarter" idx="10"/>
          </p:nvPr>
        </p:nvSpPr>
        <p:spPr>
          <a:xfrm>
            <a:off x="1440700" y="2669365"/>
            <a:ext cx="9528313" cy="2623932"/>
          </a:xfrm>
        </p:spPr>
        <p:txBody>
          <a:bodyPr/>
          <a:lstStyle/>
          <a:p>
            <a:endParaRPr lang="id-ID"/>
          </a:p>
        </p:txBody>
      </p:sp>
    </p:spTree>
    <p:extLst>
      <p:ext uri="{BB962C8B-B14F-4D97-AF65-F5344CB8AC3E}">
        <p14:creationId xmlns:p14="http://schemas.microsoft.com/office/powerpoint/2010/main" val="805931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ttom image">
    <p:spTree>
      <p:nvGrpSpPr>
        <p:cNvPr id="1" name=""/>
        <p:cNvGrpSpPr/>
        <p:nvPr/>
      </p:nvGrpSpPr>
      <p:grpSpPr>
        <a:xfrm>
          <a:off x="0" y="0"/>
          <a:ext cx="0" cy="0"/>
          <a:chOff x="0" y="0"/>
          <a:chExt cx="0" cy="0"/>
        </a:xfrm>
      </p:grpSpPr>
      <p:sp>
        <p:nvSpPr>
          <p:cNvPr id="17" name="Rectangle 16"/>
          <p:cNvSpPr/>
          <p:nvPr userDrawn="1"/>
        </p:nvSpPr>
        <p:spPr>
          <a:xfrm>
            <a:off x="11622159" y="6467061"/>
            <a:ext cx="410817" cy="390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Picture Placeholder 5"/>
          <p:cNvSpPr>
            <a:spLocks noGrp="1"/>
          </p:cNvSpPr>
          <p:nvPr>
            <p:ph type="pic" sz="quarter" idx="11"/>
          </p:nvPr>
        </p:nvSpPr>
        <p:spPr>
          <a:xfrm>
            <a:off x="0" y="4234068"/>
            <a:ext cx="12192000" cy="2623932"/>
          </a:xfrm>
        </p:spPr>
        <p:txBody>
          <a:bodyPr/>
          <a:lstStyle/>
          <a:p>
            <a:endParaRPr lang="id-ID"/>
          </a:p>
        </p:txBody>
      </p:sp>
      <p:sp>
        <p:nvSpPr>
          <p:cNvPr id="16" name="TextBox 15"/>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18" name="Oval 17"/>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78545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ottom image no title">
    <p:spTree>
      <p:nvGrpSpPr>
        <p:cNvPr id="1" name=""/>
        <p:cNvGrpSpPr/>
        <p:nvPr/>
      </p:nvGrpSpPr>
      <p:grpSpPr>
        <a:xfrm>
          <a:off x="0" y="0"/>
          <a:ext cx="0" cy="0"/>
          <a:chOff x="0" y="0"/>
          <a:chExt cx="0" cy="0"/>
        </a:xfrm>
      </p:grpSpPr>
      <p:sp>
        <p:nvSpPr>
          <p:cNvPr id="17" name="Rectangle 16"/>
          <p:cNvSpPr/>
          <p:nvPr userDrawn="1"/>
        </p:nvSpPr>
        <p:spPr>
          <a:xfrm>
            <a:off x="11622159" y="6467061"/>
            <a:ext cx="410817" cy="390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Picture Placeholder 5"/>
          <p:cNvSpPr>
            <a:spLocks noGrp="1"/>
          </p:cNvSpPr>
          <p:nvPr>
            <p:ph type="pic" sz="quarter" idx="11"/>
          </p:nvPr>
        </p:nvSpPr>
        <p:spPr>
          <a:xfrm>
            <a:off x="0" y="4234068"/>
            <a:ext cx="12192000" cy="2623932"/>
          </a:xfrm>
        </p:spPr>
        <p:txBody>
          <a:bodyPr/>
          <a:lstStyle/>
          <a:p>
            <a:endParaRPr lang="id-ID"/>
          </a:p>
        </p:txBody>
      </p:sp>
      <p:sp>
        <p:nvSpPr>
          <p:cNvPr id="13" name="TextBox 12"/>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14" name="Oval 13"/>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642378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ottom image arrow">
    <p:spTree>
      <p:nvGrpSpPr>
        <p:cNvPr id="1" name=""/>
        <p:cNvGrpSpPr/>
        <p:nvPr/>
      </p:nvGrpSpPr>
      <p:grpSpPr>
        <a:xfrm>
          <a:off x="0" y="0"/>
          <a:ext cx="0" cy="0"/>
          <a:chOff x="0" y="0"/>
          <a:chExt cx="0" cy="0"/>
        </a:xfrm>
      </p:grpSpPr>
      <p:sp>
        <p:nvSpPr>
          <p:cNvPr id="17" name="Rectangle 16"/>
          <p:cNvSpPr/>
          <p:nvPr userDrawn="1"/>
        </p:nvSpPr>
        <p:spPr>
          <a:xfrm>
            <a:off x="11622159" y="6467061"/>
            <a:ext cx="410817" cy="390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Picture Placeholder 6"/>
          <p:cNvSpPr>
            <a:spLocks noGrp="1"/>
          </p:cNvSpPr>
          <p:nvPr>
            <p:ph type="pic" sz="quarter" idx="10"/>
          </p:nvPr>
        </p:nvSpPr>
        <p:spPr>
          <a:xfrm>
            <a:off x="0" y="1"/>
            <a:ext cx="6930887" cy="6858000"/>
          </a:xfrm>
          <a:prstGeom prst="rtTriangle">
            <a:avLst/>
          </a:prstGeom>
        </p:spPr>
        <p:txBody>
          <a:bodyPr/>
          <a:lstStyle/>
          <a:p>
            <a:endParaRPr lang="id-ID"/>
          </a:p>
        </p:txBody>
      </p:sp>
    </p:spTree>
    <p:extLst>
      <p:ext uri="{BB962C8B-B14F-4D97-AF65-F5344CB8AC3E}">
        <p14:creationId xmlns:p14="http://schemas.microsoft.com/office/powerpoint/2010/main" val="157846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ottom image combination">
    <p:spTree>
      <p:nvGrpSpPr>
        <p:cNvPr id="1" name=""/>
        <p:cNvGrpSpPr/>
        <p:nvPr/>
      </p:nvGrpSpPr>
      <p:grpSpPr>
        <a:xfrm>
          <a:off x="0" y="0"/>
          <a:ext cx="0" cy="0"/>
          <a:chOff x="0" y="0"/>
          <a:chExt cx="0" cy="0"/>
        </a:xfrm>
      </p:grpSpPr>
      <p:sp>
        <p:nvSpPr>
          <p:cNvPr id="17" name="Rectangle 16"/>
          <p:cNvSpPr/>
          <p:nvPr userDrawn="1"/>
        </p:nvSpPr>
        <p:spPr>
          <a:xfrm>
            <a:off x="11622159" y="6467061"/>
            <a:ext cx="410817" cy="390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Picture Placeholder 6"/>
          <p:cNvSpPr>
            <a:spLocks noGrp="1"/>
          </p:cNvSpPr>
          <p:nvPr>
            <p:ph type="pic" sz="quarter" idx="10"/>
          </p:nvPr>
        </p:nvSpPr>
        <p:spPr>
          <a:xfrm>
            <a:off x="0" y="1"/>
            <a:ext cx="6930887" cy="6858000"/>
          </a:xfrm>
          <a:prstGeom prst="rtTriangle">
            <a:avLst/>
          </a:prstGeom>
        </p:spPr>
        <p:txBody>
          <a:bodyPr/>
          <a:lstStyle/>
          <a:p>
            <a:endParaRPr lang="id-ID"/>
          </a:p>
        </p:txBody>
      </p:sp>
      <p:sp>
        <p:nvSpPr>
          <p:cNvPr id="4" name="Picture Placeholder 13"/>
          <p:cNvSpPr>
            <a:spLocks noGrp="1"/>
          </p:cNvSpPr>
          <p:nvPr>
            <p:ph type="pic" sz="quarter" idx="33" hasCustomPrompt="1"/>
          </p:nvPr>
        </p:nvSpPr>
        <p:spPr>
          <a:xfrm flipH="1">
            <a:off x="1217849" y="1520688"/>
            <a:ext cx="4683926" cy="3816626"/>
          </a:xfrm>
          <a:custGeom>
            <a:avLst/>
            <a:gdLst>
              <a:gd name="connsiteX0" fmla="*/ 7187484 w 8328384"/>
              <a:gd name="connsiteY0" fmla="*/ 3202389 h 4794329"/>
              <a:gd name="connsiteX1" fmla="*/ 7336349 w 8328384"/>
              <a:gd name="connsiteY1" fmla="*/ 3264051 h 4794329"/>
              <a:gd name="connsiteX2" fmla="*/ 7336349 w 8328384"/>
              <a:gd name="connsiteY2" fmla="*/ 3561781 h 4794329"/>
              <a:gd name="connsiteX3" fmla="*/ 6675910 w 8328384"/>
              <a:gd name="connsiteY3" fmla="*/ 4222219 h 4794329"/>
              <a:gd name="connsiteX4" fmla="*/ 6378180 w 8328384"/>
              <a:gd name="connsiteY4" fmla="*/ 4222219 h 4794329"/>
              <a:gd name="connsiteX5" fmla="*/ 6378181 w 8328384"/>
              <a:gd name="connsiteY5" fmla="*/ 4222219 h 4794329"/>
              <a:gd name="connsiteX6" fmla="*/ 6378181 w 8328384"/>
              <a:gd name="connsiteY6" fmla="*/ 3924488 h 4794329"/>
              <a:gd name="connsiteX7" fmla="*/ 7038619 w 8328384"/>
              <a:gd name="connsiteY7" fmla="*/ 3264051 h 4794329"/>
              <a:gd name="connsiteX8" fmla="*/ 7187484 w 8328384"/>
              <a:gd name="connsiteY8" fmla="*/ 3202389 h 4794329"/>
              <a:gd name="connsiteX9" fmla="*/ 7154253 w 8328384"/>
              <a:gd name="connsiteY9" fmla="*/ 1896653 h 4794329"/>
              <a:gd name="connsiteX10" fmla="*/ 7303118 w 8328384"/>
              <a:gd name="connsiteY10" fmla="*/ 1958315 h 4794329"/>
              <a:gd name="connsiteX11" fmla="*/ 7303118 w 8328384"/>
              <a:gd name="connsiteY11" fmla="*/ 2256046 h 4794329"/>
              <a:gd name="connsiteX12" fmla="*/ 4826495 w 8328384"/>
              <a:gd name="connsiteY12" fmla="*/ 4732667 h 4794329"/>
              <a:gd name="connsiteX13" fmla="*/ 4528765 w 8328384"/>
              <a:gd name="connsiteY13" fmla="*/ 4732667 h 4794329"/>
              <a:gd name="connsiteX14" fmla="*/ 4528767 w 8328384"/>
              <a:gd name="connsiteY14" fmla="*/ 4732667 h 4794329"/>
              <a:gd name="connsiteX15" fmla="*/ 4528767 w 8328384"/>
              <a:gd name="connsiteY15" fmla="*/ 4434937 h 4794329"/>
              <a:gd name="connsiteX16" fmla="*/ 7005388 w 8328384"/>
              <a:gd name="connsiteY16" fmla="*/ 1958315 h 4794329"/>
              <a:gd name="connsiteX17" fmla="*/ 7154253 w 8328384"/>
              <a:gd name="connsiteY17" fmla="*/ 1896653 h 4794329"/>
              <a:gd name="connsiteX18" fmla="*/ 8117857 w 8328384"/>
              <a:gd name="connsiteY18" fmla="*/ 1606041 h 4794329"/>
              <a:gd name="connsiteX19" fmla="*/ 8266722 w 8328384"/>
              <a:gd name="connsiteY19" fmla="*/ 1667703 h 4794329"/>
              <a:gd name="connsiteX20" fmla="*/ 8266722 w 8328384"/>
              <a:gd name="connsiteY20" fmla="*/ 1965433 h 4794329"/>
              <a:gd name="connsiteX21" fmla="*/ 6381647 w 8328384"/>
              <a:gd name="connsiteY21" fmla="*/ 3850507 h 4794329"/>
              <a:gd name="connsiteX22" fmla="*/ 6083917 w 8328384"/>
              <a:gd name="connsiteY22" fmla="*/ 3850507 h 4794329"/>
              <a:gd name="connsiteX23" fmla="*/ 6083918 w 8328384"/>
              <a:gd name="connsiteY23" fmla="*/ 3850507 h 4794329"/>
              <a:gd name="connsiteX24" fmla="*/ 6083918 w 8328384"/>
              <a:gd name="connsiteY24" fmla="*/ 3552777 h 4794329"/>
              <a:gd name="connsiteX25" fmla="*/ 7968992 w 8328384"/>
              <a:gd name="connsiteY25" fmla="*/ 1667703 h 4794329"/>
              <a:gd name="connsiteX26" fmla="*/ 8117857 w 8328384"/>
              <a:gd name="connsiteY26" fmla="*/ 1606041 h 4794329"/>
              <a:gd name="connsiteX27" fmla="*/ 677527 w 8328384"/>
              <a:gd name="connsiteY27" fmla="*/ 898884 h 4794329"/>
              <a:gd name="connsiteX28" fmla="*/ 1028254 w 8328384"/>
              <a:gd name="connsiteY28" fmla="*/ 898884 h 4794329"/>
              <a:gd name="connsiteX29" fmla="*/ 1705781 w 8328384"/>
              <a:gd name="connsiteY29" fmla="*/ 1576410 h 4794329"/>
              <a:gd name="connsiteX30" fmla="*/ 1028254 w 8328384"/>
              <a:gd name="connsiteY30" fmla="*/ 2253937 h 4794329"/>
              <a:gd name="connsiteX31" fmla="*/ 677527 w 8328384"/>
              <a:gd name="connsiteY31" fmla="*/ 2253937 h 4794329"/>
              <a:gd name="connsiteX32" fmla="*/ 0 w 8328384"/>
              <a:gd name="connsiteY32" fmla="*/ 1576410 h 4794329"/>
              <a:gd name="connsiteX33" fmla="*/ 677527 w 8328384"/>
              <a:gd name="connsiteY33" fmla="*/ 898884 h 4794329"/>
              <a:gd name="connsiteX34" fmla="*/ 7665818 w 8328384"/>
              <a:gd name="connsiteY34" fmla="*/ 717042 h 4794329"/>
              <a:gd name="connsiteX35" fmla="*/ 7814683 w 8328384"/>
              <a:gd name="connsiteY35" fmla="*/ 778704 h 4794329"/>
              <a:gd name="connsiteX36" fmla="*/ 7814683 w 8328384"/>
              <a:gd name="connsiteY36" fmla="*/ 1076435 h 4794329"/>
              <a:gd name="connsiteX37" fmla="*/ 4739492 w 8328384"/>
              <a:gd name="connsiteY37" fmla="*/ 4151624 h 4794329"/>
              <a:gd name="connsiteX38" fmla="*/ 4441762 w 8328384"/>
              <a:gd name="connsiteY38" fmla="*/ 4151624 h 4794329"/>
              <a:gd name="connsiteX39" fmla="*/ 4441763 w 8328384"/>
              <a:gd name="connsiteY39" fmla="*/ 4151624 h 4794329"/>
              <a:gd name="connsiteX40" fmla="*/ 4441763 w 8328384"/>
              <a:gd name="connsiteY40" fmla="*/ 3853894 h 4794329"/>
              <a:gd name="connsiteX41" fmla="*/ 7516953 w 8328384"/>
              <a:gd name="connsiteY41" fmla="*/ 778704 h 4794329"/>
              <a:gd name="connsiteX42" fmla="*/ 7665818 w 8328384"/>
              <a:gd name="connsiteY42" fmla="*/ 717042 h 4794329"/>
              <a:gd name="connsiteX43" fmla="*/ 7109580 w 8328384"/>
              <a:gd name="connsiteY43" fmla="*/ 598413 h 4794329"/>
              <a:gd name="connsiteX44" fmla="*/ 7258445 w 8328384"/>
              <a:gd name="connsiteY44" fmla="*/ 660075 h 4794329"/>
              <a:gd name="connsiteX45" fmla="*/ 7258445 w 8328384"/>
              <a:gd name="connsiteY45" fmla="*/ 957805 h 4794329"/>
              <a:gd name="connsiteX46" fmla="*/ 3512618 w 8328384"/>
              <a:gd name="connsiteY46" fmla="*/ 4703631 h 4794329"/>
              <a:gd name="connsiteX47" fmla="*/ 3214888 w 8328384"/>
              <a:gd name="connsiteY47" fmla="*/ 4703631 h 4794329"/>
              <a:gd name="connsiteX48" fmla="*/ 3214889 w 8328384"/>
              <a:gd name="connsiteY48" fmla="*/ 4703631 h 4794329"/>
              <a:gd name="connsiteX49" fmla="*/ 3214889 w 8328384"/>
              <a:gd name="connsiteY49" fmla="*/ 4405901 h 4794329"/>
              <a:gd name="connsiteX50" fmla="*/ 6960715 w 8328384"/>
              <a:gd name="connsiteY50" fmla="*/ 660075 h 4794329"/>
              <a:gd name="connsiteX51" fmla="*/ 7109580 w 8328384"/>
              <a:gd name="connsiteY51" fmla="*/ 598413 h 4794329"/>
              <a:gd name="connsiteX52" fmla="*/ 5839303 w 8328384"/>
              <a:gd name="connsiteY52" fmla="*/ 530016 h 4794329"/>
              <a:gd name="connsiteX53" fmla="*/ 5988168 w 8328384"/>
              <a:gd name="connsiteY53" fmla="*/ 591677 h 4794329"/>
              <a:gd name="connsiteX54" fmla="*/ 5988168 w 8328384"/>
              <a:gd name="connsiteY54" fmla="*/ 889408 h 4794329"/>
              <a:gd name="connsiteX55" fmla="*/ 2912977 w 8328384"/>
              <a:gd name="connsiteY55" fmla="*/ 3964597 h 4794329"/>
              <a:gd name="connsiteX56" fmla="*/ 2615248 w 8328384"/>
              <a:gd name="connsiteY56" fmla="*/ 3964597 h 4794329"/>
              <a:gd name="connsiteX57" fmla="*/ 2615249 w 8328384"/>
              <a:gd name="connsiteY57" fmla="*/ 3964597 h 4794329"/>
              <a:gd name="connsiteX58" fmla="*/ 2615249 w 8328384"/>
              <a:gd name="connsiteY58" fmla="*/ 3666867 h 4794329"/>
              <a:gd name="connsiteX59" fmla="*/ 5690438 w 8328384"/>
              <a:gd name="connsiteY59" fmla="*/ 591677 h 4794329"/>
              <a:gd name="connsiteX60" fmla="*/ 5839303 w 8328384"/>
              <a:gd name="connsiteY60" fmla="*/ 530016 h 4794329"/>
              <a:gd name="connsiteX61" fmla="*/ 6693121 w 8328384"/>
              <a:gd name="connsiteY61" fmla="*/ 347526 h 4794329"/>
              <a:gd name="connsiteX62" fmla="*/ 6841986 w 8328384"/>
              <a:gd name="connsiteY62" fmla="*/ 409188 h 4794329"/>
              <a:gd name="connsiteX63" fmla="*/ 6841986 w 8328384"/>
              <a:gd name="connsiteY63" fmla="*/ 706919 h 4794329"/>
              <a:gd name="connsiteX64" fmla="*/ 3766795 w 8328384"/>
              <a:gd name="connsiteY64" fmla="*/ 3782108 h 4794329"/>
              <a:gd name="connsiteX65" fmla="*/ 3469065 w 8328384"/>
              <a:gd name="connsiteY65" fmla="*/ 3782108 h 4794329"/>
              <a:gd name="connsiteX66" fmla="*/ 3469066 w 8328384"/>
              <a:gd name="connsiteY66" fmla="*/ 3782108 h 4794329"/>
              <a:gd name="connsiteX67" fmla="*/ 3469066 w 8328384"/>
              <a:gd name="connsiteY67" fmla="*/ 3484378 h 4794329"/>
              <a:gd name="connsiteX68" fmla="*/ 6544256 w 8328384"/>
              <a:gd name="connsiteY68" fmla="*/ 409188 h 4794329"/>
              <a:gd name="connsiteX69" fmla="*/ 6693121 w 8328384"/>
              <a:gd name="connsiteY69" fmla="*/ 347526 h 4794329"/>
              <a:gd name="connsiteX70" fmla="*/ 4217989 w 8328384"/>
              <a:gd name="connsiteY70" fmla="*/ 126303 h 4794329"/>
              <a:gd name="connsiteX71" fmla="*/ 4366854 w 8328384"/>
              <a:gd name="connsiteY71" fmla="*/ 187965 h 4794329"/>
              <a:gd name="connsiteX72" fmla="*/ 4366854 w 8328384"/>
              <a:gd name="connsiteY72" fmla="*/ 485695 h 4794329"/>
              <a:gd name="connsiteX73" fmla="*/ 3108136 w 8328384"/>
              <a:gd name="connsiteY73" fmla="*/ 1744412 h 4794329"/>
              <a:gd name="connsiteX74" fmla="*/ 2810405 w 8328384"/>
              <a:gd name="connsiteY74" fmla="*/ 1744412 h 4794329"/>
              <a:gd name="connsiteX75" fmla="*/ 2810407 w 8328384"/>
              <a:gd name="connsiteY75" fmla="*/ 1744412 h 4794329"/>
              <a:gd name="connsiteX76" fmla="*/ 2810407 w 8328384"/>
              <a:gd name="connsiteY76" fmla="*/ 1446682 h 4794329"/>
              <a:gd name="connsiteX77" fmla="*/ 4069124 w 8328384"/>
              <a:gd name="connsiteY77" fmla="*/ 187965 h 4794329"/>
              <a:gd name="connsiteX78" fmla="*/ 4217989 w 8328384"/>
              <a:gd name="connsiteY78" fmla="*/ 126303 h 4794329"/>
              <a:gd name="connsiteX79" fmla="*/ 5679047 w 8328384"/>
              <a:gd name="connsiteY79" fmla="*/ 18853 h 4794329"/>
              <a:gd name="connsiteX80" fmla="*/ 5827912 w 8328384"/>
              <a:gd name="connsiteY80" fmla="*/ 80515 h 4794329"/>
              <a:gd name="connsiteX81" fmla="*/ 5827912 w 8328384"/>
              <a:gd name="connsiteY81" fmla="*/ 378245 h 4794329"/>
              <a:gd name="connsiteX82" fmla="*/ 3106228 w 8328384"/>
              <a:gd name="connsiteY82" fmla="*/ 3099928 h 4794329"/>
              <a:gd name="connsiteX83" fmla="*/ 2808498 w 8328384"/>
              <a:gd name="connsiteY83" fmla="*/ 3099928 h 4794329"/>
              <a:gd name="connsiteX84" fmla="*/ 2808499 w 8328384"/>
              <a:gd name="connsiteY84" fmla="*/ 3099928 h 4794329"/>
              <a:gd name="connsiteX85" fmla="*/ 2808499 w 8328384"/>
              <a:gd name="connsiteY85" fmla="*/ 2802198 h 4794329"/>
              <a:gd name="connsiteX86" fmla="*/ 5530182 w 8328384"/>
              <a:gd name="connsiteY86" fmla="*/ 80515 h 4794329"/>
              <a:gd name="connsiteX87" fmla="*/ 5679047 w 8328384"/>
              <a:gd name="connsiteY87" fmla="*/ 18853 h 4794329"/>
              <a:gd name="connsiteX88" fmla="*/ 5019170 w 8328384"/>
              <a:gd name="connsiteY88" fmla="*/ 0 h 4794329"/>
              <a:gd name="connsiteX89" fmla="*/ 5168035 w 8328384"/>
              <a:gd name="connsiteY89" fmla="*/ 61662 h 4794329"/>
              <a:gd name="connsiteX90" fmla="*/ 5168035 w 8328384"/>
              <a:gd name="connsiteY90" fmla="*/ 359392 h 4794329"/>
              <a:gd name="connsiteX91" fmla="*/ 3186355 w 8328384"/>
              <a:gd name="connsiteY91" fmla="*/ 2341071 h 4794329"/>
              <a:gd name="connsiteX92" fmla="*/ 2888624 w 8328384"/>
              <a:gd name="connsiteY92" fmla="*/ 2341071 h 4794329"/>
              <a:gd name="connsiteX93" fmla="*/ 2888626 w 8328384"/>
              <a:gd name="connsiteY93" fmla="*/ 2341071 h 4794329"/>
              <a:gd name="connsiteX94" fmla="*/ 2888626 w 8328384"/>
              <a:gd name="connsiteY94" fmla="*/ 2043341 h 4794329"/>
              <a:gd name="connsiteX95" fmla="*/ 4870305 w 8328384"/>
              <a:gd name="connsiteY95" fmla="*/ 61662 h 4794329"/>
              <a:gd name="connsiteX96" fmla="*/ 5019170 w 8328384"/>
              <a:gd name="connsiteY96" fmla="*/ 0 h 4794329"/>
              <a:gd name="connsiteX0" fmla="*/ 7193726 w 8334626"/>
              <a:gd name="connsiteY0" fmla="*/ 3202389 h 4794329"/>
              <a:gd name="connsiteX1" fmla="*/ 7342591 w 8334626"/>
              <a:gd name="connsiteY1" fmla="*/ 3264051 h 4794329"/>
              <a:gd name="connsiteX2" fmla="*/ 7342591 w 8334626"/>
              <a:gd name="connsiteY2" fmla="*/ 3561781 h 4794329"/>
              <a:gd name="connsiteX3" fmla="*/ 6682152 w 8334626"/>
              <a:gd name="connsiteY3" fmla="*/ 4222219 h 4794329"/>
              <a:gd name="connsiteX4" fmla="*/ 6384422 w 8334626"/>
              <a:gd name="connsiteY4" fmla="*/ 4222219 h 4794329"/>
              <a:gd name="connsiteX5" fmla="*/ 6384423 w 8334626"/>
              <a:gd name="connsiteY5" fmla="*/ 4222219 h 4794329"/>
              <a:gd name="connsiteX6" fmla="*/ 6384423 w 8334626"/>
              <a:gd name="connsiteY6" fmla="*/ 3924488 h 4794329"/>
              <a:gd name="connsiteX7" fmla="*/ 7044861 w 8334626"/>
              <a:gd name="connsiteY7" fmla="*/ 3264051 h 4794329"/>
              <a:gd name="connsiteX8" fmla="*/ 7193726 w 8334626"/>
              <a:gd name="connsiteY8" fmla="*/ 3202389 h 4794329"/>
              <a:gd name="connsiteX9" fmla="*/ 7160495 w 8334626"/>
              <a:gd name="connsiteY9" fmla="*/ 1896653 h 4794329"/>
              <a:gd name="connsiteX10" fmla="*/ 7309360 w 8334626"/>
              <a:gd name="connsiteY10" fmla="*/ 1958315 h 4794329"/>
              <a:gd name="connsiteX11" fmla="*/ 7309360 w 8334626"/>
              <a:gd name="connsiteY11" fmla="*/ 2256046 h 4794329"/>
              <a:gd name="connsiteX12" fmla="*/ 4832737 w 8334626"/>
              <a:gd name="connsiteY12" fmla="*/ 4732667 h 4794329"/>
              <a:gd name="connsiteX13" fmla="*/ 4535007 w 8334626"/>
              <a:gd name="connsiteY13" fmla="*/ 4732667 h 4794329"/>
              <a:gd name="connsiteX14" fmla="*/ 4535009 w 8334626"/>
              <a:gd name="connsiteY14" fmla="*/ 4732667 h 4794329"/>
              <a:gd name="connsiteX15" fmla="*/ 4535009 w 8334626"/>
              <a:gd name="connsiteY15" fmla="*/ 4434937 h 4794329"/>
              <a:gd name="connsiteX16" fmla="*/ 7011630 w 8334626"/>
              <a:gd name="connsiteY16" fmla="*/ 1958315 h 4794329"/>
              <a:gd name="connsiteX17" fmla="*/ 7160495 w 8334626"/>
              <a:gd name="connsiteY17" fmla="*/ 1896653 h 4794329"/>
              <a:gd name="connsiteX18" fmla="*/ 8124099 w 8334626"/>
              <a:gd name="connsiteY18" fmla="*/ 1606041 h 4794329"/>
              <a:gd name="connsiteX19" fmla="*/ 8272964 w 8334626"/>
              <a:gd name="connsiteY19" fmla="*/ 1667703 h 4794329"/>
              <a:gd name="connsiteX20" fmla="*/ 8272964 w 8334626"/>
              <a:gd name="connsiteY20" fmla="*/ 1965433 h 4794329"/>
              <a:gd name="connsiteX21" fmla="*/ 6387889 w 8334626"/>
              <a:gd name="connsiteY21" fmla="*/ 3850507 h 4794329"/>
              <a:gd name="connsiteX22" fmla="*/ 6090159 w 8334626"/>
              <a:gd name="connsiteY22" fmla="*/ 3850507 h 4794329"/>
              <a:gd name="connsiteX23" fmla="*/ 6090160 w 8334626"/>
              <a:gd name="connsiteY23" fmla="*/ 3850507 h 4794329"/>
              <a:gd name="connsiteX24" fmla="*/ 6090160 w 8334626"/>
              <a:gd name="connsiteY24" fmla="*/ 3552777 h 4794329"/>
              <a:gd name="connsiteX25" fmla="*/ 7975234 w 8334626"/>
              <a:gd name="connsiteY25" fmla="*/ 1667703 h 4794329"/>
              <a:gd name="connsiteX26" fmla="*/ 8124099 w 8334626"/>
              <a:gd name="connsiteY26" fmla="*/ 1606041 h 4794329"/>
              <a:gd name="connsiteX27" fmla="*/ 6242 w 8334626"/>
              <a:gd name="connsiteY27" fmla="*/ 1576410 h 4794329"/>
              <a:gd name="connsiteX28" fmla="*/ 1034496 w 8334626"/>
              <a:gd name="connsiteY28" fmla="*/ 898884 h 4794329"/>
              <a:gd name="connsiteX29" fmla="*/ 1712023 w 8334626"/>
              <a:gd name="connsiteY29" fmla="*/ 1576410 h 4794329"/>
              <a:gd name="connsiteX30" fmla="*/ 1034496 w 8334626"/>
              <a:gd name="connsiteY30" fmla="*/ 2253937 h 4794329"/>
              <a:gd name="connsiteX31" fmla="*/ 683769 w 8334626"/>
              <a:gd name="connsiteY31" fmla="*/ 2253937 h 4794329"/>
              <a:gd name="connsiteX32" fmla="*/ 6242 w 8334626"/>
              <a:gd name="connsiteY32" fmla="*/ 1576410 h 4794329"/>
              <a:gd name="connsiteX33" fmla="*/ 7672060 w 8334626"/>
              <a:gd name="connsiteY33" fmla="*/ 717042 h 4794329"/>
              <a:gd name="connsiteX34" fmla="*/ 7820925 w 8334626"/>
              <a:gd name="connsiteY34" fmla="*/ 778704 h 4794329"/>
              <a:gd name="connsiteX35" fmla="*/ 7820925 w 8334626"/>
              <a:gd name="connsiteY35" fmla="*/ 1076435 h 4794329"/>
              <a:gd name="connsiteX36" fmla="*/ 4745734 w 8334626"/>
              <a:gd name="connsiteY36" fmla="*/ 4151624 h 4794329"/>
              <a:gd name="connsiteX37" fmla="*/ 4448004 w 8334626"/>
              <a:gd name="connsiteY37" fmla="*/ 4151624 h 4794329"/>
              <a:gd name="connsiteX38" fmla="*/ 4448005 w 8334626"/>
              <a:gd name="connsiteY38" fmla="*/ 4151624 h 4794329"/>
              <a:gd name="connsiteX39" fmla="*/ 4448005 w 8334626"/>
              <a:gd name="connsiteY39" fmla="*/ 3853894 h 4794329"/>
              <a:gd name="connsiteX40" fmla="*/ 7523195 w 8334626"/>
              <a:gd name="connsiteY40" fmla="*/ 778704 h 4794329"/>
              <a:gd name="connsiteX41" fmla="*/ 7672060 w 8334626"/>
              <a:gd name="connsiteY41" fmla="*/ 717042 h 4794329"/>
              <a:gd name="connsiteX42" fmla="*/ 7115822 w 8334626"/>
              <a:gd name="connsiteY42" fmla="*/ 598413 h 4794329"/>
              <a:gd name="connsiteX43" fmla="*/ 7264687 w 8334626"/>
              <a:gd name="connsiteY43" fmla="*/ 660075 h 4794329"/>
              <a:gd name="connsiteX44" fmla="*/ 7264687 w 8334626"/>
              <a:gd name="connsiteY44" fmla="*/ 957805 h 4794329"/>
              <a:gd name="connsiteX45" fmla="*/ 3518860 w 8334626"/>
              <a:gd name="connsiteY45" fmla="*/ 4703631 h 4794329"/>
              <a:gd name="connsiteX46" fmla="*/ 3221130 w 8334626"/>
              <a:gd name="connsiteY46" fmla="*/ 4703631 h 4794329"/>
              <a:gd name="connsiteX47" fmla="*/ 3221131 w 8334626"/>
              <a:gd name="connsiteY47" fmla="*/ 4703631 h 4794329"/>
              <a:gd name="connsiteX48" fmla="*/ 3221131 w 8334626"/>
              <a:gd name="connsiteY48" fmla="*/ 4405901 h 4794329"/>
              <a:gd name="connsiteX49" fmla="*/ 6966957 w 8334626"/>
              <a:gd name="connsiteY49" fmla="*/ 660075 h 4794329"/>
              <a:gd name="connsiteX50" fmla="*/ 7115822 w 8334626"/>
              <a:gd name="connsiteY50" fmla="*/ 598413 h 4794329"/>
              <a:gd name="connsiteX51" fmla="*/ 5845545 w 8334626"/>
              <a:gd name="connsiteY51" fmla="*/ 530016 h 4794329"/>
              <a:gd name="connsiteX52" fmla="*/ 5994410 w 8334626"/>
              <a:gd name="connsiteY52" fmla="*/ 591677 h 4794329"/>
              <a:gd name="connsiteX53" fmla="*/ 5994410 w 8334626"/>
              <a:gd name="connsiteY53" fmla="*/ 889408 h 4794329"/>
              <a:gd name="connsiteX54" fmla="*/ 2919219 w 8334626"/>
              <a:gd name="connsiteY54" fmla="*/ 3964597 h 4794329"/>
              <a:gd name="connsiteX55" fmla="*/ 2621490 w 8334626"/>
              <a:gd name="connsiteY55" fmla="*/ 3964597 h 4794329"/>
              <a:gd name="connsiteX56" fmla="*/ 2621491 w 8334626"/>
              <a:gd name="connsiteY56" fmla="*/ 3964597 h 4794329"/>
              <a:gd name="connsiteX57" fmla="*/ 2621491 w 8334626"/>
              <a:gd name="connsiteY57" fmla="*/ 3666867 h 4794329"/>
              <a:gd name="connsiteX58" fmla="*/ 5696680 w 8334626"/>
              <a:gd name="connsiteY58" fmla="*/ 591677 h 4794329"/>
              <a:gd name="connsiteX59" fmla="*/ 5845545 w 8334626"/>
              <a:gd name="connsiteY59" fmla="*/ 530016 h 4794329"/>
              <a:gd name="connsiteX60" fmla="*/ 6699363 w 8334626"/>
              <a:gd name="connsiteY60" fmla="*/ 347526 h 4794329"/>
              <a:gd name="connsiteX61" fmla="*/ 6848228 w 8334626"/>
              <a:gd name="connsiteY61" fmla="*/ 409188 h 4794329"/>
              <a:gd name="connsiteX62" fmla="*/ 6848228 w 8334626"/>
              <a:gd name="connsiteY62" fmla="*/ 706919 h 4794329"/>
              <a:gd name="connsiteX63" fmla="*/ 3773037 w 8334626"/>
              <a:gd name="connsiteY63" fmla="*/ 3782108 h 4794329"/>
              <a:gd name="connsiteX64" fmla="*/ 3475307 w 8334626"/>
              <a:gd name="connsiteY64" fmla="*/ 3782108 h 4794329"/>
              <a:gd name="connsiteX65" fmla="*/ 3475308 w 8334626"/>
              <a:gd name="connsiteY65" fmla="*/ 3782108 h 4794329"/>
              <a:gd name="connsiteX66" fmla="*/ 3475308 w 8334626"/>
              <a:gd name="connsiteY66" fmla="*/ 3484378 h 4794329"/>
              <a:gd name="connsiteX67" fmla="*/ 6550498 w 8334626"/>
              <a:gd name="connsiteY67" fmla="*/ 409188 h 4794329"/>
              <a:gd name="connsiteX68" fmla="*/ 6699363 w 8334626"/>
              <a:gd name="connsiteY68" fmla="*/ 347526 h 4794329"/>
              <a:gd name="connsiteX69" fmla="*/ 4224231 w 8334626"/>
              <a:gd name="connsiteY69" fmla="*/ 126303 h 4794329"/>
              <a:gd name="connsiteX70" fmla="*/ 4373096 w 8334626"/>
              <a:gd name="connsiteY70" fmla="*/ 187965 h 4794329"/>
              <a:gd name="connsiteX71" fmla="*/ 4373096 w 8334626"/>
              <a:gd name="connsiteY71" fmla="*/ 485695 h 4794329"/>
              <a:gd name="connsiteX72" fmla="*/ 3114378 w 8334626"/>
              <a:gd name="connsiteY72" fmla="*/ 1744412 h 4794329"/>
              <a:gd name="connsiteX73" fmla="*/ 2816647 w 8334626"/>
              <a:gd name="connsiteY73" fmla="*/ 1744412 h 4794329"/>
              <a:gd name="connsiteX74" fmla="*/ 2816649 w 8334626"/>
              <a:gd name="connsiteY74" fmla="*/ 1744412 h 4794329"/>
              <a:gd name="connsiteX75" fmla="*/ 2816649 w 8334626"/>
              <a:gd name="connsiteY75" fmla="*/ 1446682 h 4794329"/>
              <a:gd name="connsiteX76" fmla="*/ 4075366 w 8334626"/>
              <a:gd name="connsiteY76" fmla="*/ 187965 h 4794329"/>
              <a:gd name="connsiteX77" fmla="*/ 4224231 w 8334626"/>
              <a:gd name="connsiteY77" fmla="*/ 126303 h 4794329"/>
              <a:gd name="connsiteX78" fmla="*/ 5685289 w 8334626"/>
              <a:gd name="connsiteY78" fmla="*/ 18853 h 4794329"/>
              <a:gd name="connsiteX79" fmla="*/ 5834154 w 8334626"/>
              <a:gd name="connsiteY79" fmla="*/ 80515 h 4794329"/>
              <a:gd name="connsiteX80" fmla="*/ 5834154 w 8334626"/>
              <a:gd name="connsiteY80" fmla="*/ 378245 h 4794329"/>
              <a:gd name="connsiteX81" fmla="*/ 3112470 w 8334626"/>
              <a:gd name="connsiteY81" fmla="*/ 3099928 h 4794329"/>
              <a:gd name="connsiteX82" fmla="*/ 2814740 w 8334626"/>
              <a:gd name="connsiteY82" fmla="*/ 3099928 h 4794329"/>
              <a:gd name="connsiteX83" fmla="*/ 2814741 w 8334626"/>
              <a:gd name="connsiteY83" fmla="*/ 3099928 h 4794329"/>
              <a:gd name="connsiteX84" fmla="*/ 2814741 w 8334626"/>
              <a:gd name="connsiteY84" fmla="*/ 2802198 h 4794329"/>
              <a:gd name="connsiteX85" fmla="*/ 5536424 w 8334626"/>
              <a:gd name="connsiteY85" fmla="*/ 80515 h 4794329"/>
              <a:gd name="connsiteX86" fmla="*/ 5685289 w 8334626"/>
              <a:gd name="connsiteY86" fmla="*/ 18853 h 4794329"/>
              <a:gd name="connsiteX87" fmla="*/ 5025412 w 8334626"/>
              <a:gd name="connsiteY87" fmla="*/ 0 h 4794329"/>
              <a:gd name="connsiteX88" fmla="*/ 5174277 w 8334626"/>
              <a:gd name="connsiteY88" fmla="*/ 61662 h 4794329"/>
              <a:gd name="connsiteX89" fmla="*/ 5174277 w 8334626"/>
              <a:gd name="connsiteY89" fmla="*/ 359392 h 4794329"/>
              <a:gd name="connsiteX90" fmla="*/ 3192597 w 8334626"/>
              <a:gd name="connsiteY90" fmla="*/ 2341071 h 4794329"/>
              <a:gd name="connsiteX91" fmla="*/ 2894866 w 8334626"/>
              <a:gd name="connsiteY91" fmla="*/ 2341071 h 4794329"/>
              <a:gd name="connsiteX92" fmla="*/ 2894868 w 8334626"/>
              <a:gd name="connsiteY92" fmla="*/ 2341071 h 4794329"/>
              <a:gd name="connsiteX93" fmla="*/ 2894868 w 8334626"/>
              <a:gd name="connsiteY93" fmla="*/ 2043341 h 4794329"/>
              <a:gd name="connsiteX94" fmla="*/ 4876547 w 8334626"/>
              <a:gd name="connsiteY94" fmla="*/ 61662 h 4794329"/>
              <a:gd name="connsiteX95" fmla="*/ 5025412 w 8334626"/>
              <a:gd name="connsiteY95" fmla="*/ 0 h 4794329"/>
              <a:gd name="connsiteX0" fmla="*/ 7223556 w 8364456"/>
              <a:gd name="connsiteY0" fmla="*/ 3202389 h 4794329"/>
              <a:gd name="connsiteX1" fmla="*/ 7372421 w 8364456"/>
              <a:gd name="connsiteY1" fmla="*/ 3264051 h 4794329"/>
              <a:gd name="connsiteX2" fmla="*/ 7372421 w 8364456"/>
              <a:gd name="connsiteY2" fmla="*/ 3561781 h 4794329"/>
              <a:gd name="connsiteX3" fmla="*/ 6711982 w 8364456"/>
              <a:gd name="connsiteY3" fmla="*/ 4222219 h 4794329"/>
              <a:gd name="connsiteX4" fmla="*/ 6414252 w 8364456"/>
              <a:gd name="connsiteY4" fmla="*/ 4222219 h 4794329"/>
              <a:gd name="connsiteX5" fmla="*/ 6414253 w 8364456"/>
              <a:gd name="connsiteY5" fmla="*/ 4222219 h 4794329"/>
              <a:gd name="connsiteX6" fmla="*/ 6414253 w 8364456"/>
              <a:gd name="connsiteY6" fmla="*/ 3924488 h 4794329"/>
              <a:gd name="connsiteX7" fmla="*/ 7074691 w 8364456"/>
              <a:gd name="connsiteY7" fmla="*/ 3264051 h 4794329"/>
              <a:gd name="connsiteX8" fmla="*/ 7223556 w 8364456"/>
              <a:gd name="connsiteY8" fmla="*/ 3202389 h 4794329"/>
              <a:gd name="connsiteX9" fmla="*/ 7190325 w 8364456"/>
              <a:gd name="connsiteY9" fmla="*/ 1896653 h 4794329"/>
              <a:gd name="connsiteX10" fmla="*/ 7339190 w 8364456"/>
              <a:gd name="connsiteY10" fmla="*/ 1958315 h 4794329"/>
              <a:gd name="connsiteX11" fmla="*/ 7339190 w 8364456"/>
              <a:gd name="connsiteY11" fmla="*/ 2256046 h 4794329"/>
              <a:gd name="connsiteX12" fmla="*/ 4862567 w 8364456"/>
              <a:gd name="connsiteY12" fmla="*/ 4732667 h 4794329"/>
              <a:gd name="connsiteX13" fmla="*/ 4564837 w 8364456"/>
              <a:gd name="connsiteY13" fmla="*/ 4732667 h 4794329"/>
              <a:gd name="connsiteX14" fmla="*/ 4564839 w 8364456"/>
              <a:gd name="connsiteY14" fmla="*/ 4732667 h 4794329"/>
              <a:gd name="connsiteX15" fmla="*/ 4564839 w 8364456"/>
              <a:gd name="connsiteY15" fmla="*/ 4434937 h 4794329"/>
              <a:gd name="connsiteX16" fmla="*/ 7041460 w 8364456"/>
              <a:gd name="connsiteY16" fmla="*/ 1958315 h 4794329"/>
              <a:gd name="connsiteX17" fmla="*/ 7190325 w 8364456"/>
              <a:gd name="connsiteY17" fmla="*/ 1896653 h 4794329"/>
              <a:gd name="connsiteX18" fmla="*/ 8153929 w 8364456"/>
              <a:gd name="connsiteY18" fmla="*/ 1606041 h 4794329"/>
              <a:gd name="connsiteX19" fmla="*/ 8302794 w 8364456"/>
              <a:gd name="connsiteY19" fmla="*/ 1667703 h 4794329"/>
              <a:gd name="connsiteX20" fmla="*/ 8302794 w 8364456"/>
              <a:gd name="connsiteY20" fmla="*/ 1965433 h 4794329"/>
              <a:gd name="connsiteX21" fmla="*/ 6417719 w 8364456"/>
              <a:gd name="connsiteY21" fmla="*/ 3850507 h 4794329"/>
              <a:gd name="connsiteX22" fmla="*/ 6119989 w 8364456"/>
              <a:gd name="connsiteY22" fmla="*/ 3850507 h 4794329"/>
              <a:gd name="connsiteX23" fmla="*/ 6119990 w 8364456"/>
              <a:gd name="connsiteY23" fmla="*/ 3850507 h 4794329"/>
              <a:gd name="connsiteX24" fmla="*/ 6119990 w 8364456"/>
              <a:gd name="connsiteY24" fmla="*/ 3552777 h 4794329"/>
              <a:gd name="connsiteX25" fmla="*/ 8005064 w 8364456"/>
              <a:gd name="connsiteY25" fmla="*/ 1667703 h 4794329"/>
              <a:gd name="connsiteX26" fmla="*/ 8153929 w 8364456"/>
              <a:gd name="connsiteY26" fmla="*/ 1606041 h 4794329"/>
              <a:gd name="connsiteX27" fmla="*/ 36072 w 8364456"/>
              <a:gd name="connsiteY27" fmla="*/ 1576410 h 4794329"/>
              <a:gd name="connsiteX28" fmla="*/ 1741853 w 8364456"/>
              <a:gd name="connsiteY28" fmla="*/ 1576410 h 4794329"/>
              <a:gd name="connsiteX29" fmla="*/ 1064326 w 8364456"/>
              <a:gd name="connsiteY29" fmla="*/ 2253937 h 4794329"/>
              <a:gd name="connsiteX30" fmla="*/ 713599 w 8364456"/>
              <a:gd name="connsiteY30" fmla="*/ 2253937 h 4794329"/>
              <a:gd name="connsiteX31" fmla="*/ 36072 w 8364456"/>
              <a:gd name="connsiteY31" fmla="*/ 1576410 h 4794329"/>
              <a:gd name="connsiteX32" fmla="*/ 7701890 w 8364456"/>
              <a:gd name="connsiteY32" fmla="*/ 717042 h 4794329"/>
              <a:gd name="connsiteX33" fmla="*/ 7850755 w 8364456"/>
              <a:gd name="connsiteY33" fmla="*/ 778704 h 4794329"/>
              <a:gd name="connsiteX34" fmla="*/ 7850755 w 8364456"/>
              <a:gd name="connsiteY34" fmla="*/ 1076435 h 4794329"/>
              <a:gd name="connsiteX35" fmla="*/ 4775564 w 8364456"/>
              <a:gd name="connsiteY35" fmla="*/ 4151624 h 4794329"/>
              <a:gd name="connsiteX36" fmla="*/ 4477834 w 8364456"/>
              <a:gd name="connsiteY36" fmla="*/ 4151624 h 4794329"/>
              <a:gd name="connsiteX37" fmla="*/ 4477835 w 8364456"/>
              <a:gd name="connsiteY37" fmla="*/ 4151624 h 4794329"/>
              <a:gd name="connsiteX38" fmla="*/ 4477835 w 8364456"/>
              <a:gd name="connsiteY38" fmla="*/ 3853894 h 4794329"/>
              <a:gd name="connsiteX39" fmla="*/ 7553025 w 8364456"/>
              <a:gd name="connsiteY39" fmla="*/ 778704 h 4794329"/>
              <a:gd name="connsiteX40" fmla="*/ 7701890 w 8364456"/>
              <a:gd name="connsiteY40" fmla="*/ 717042 h 4794329"/>
              <a:gd name="connsiteX41" fmla="*/ 7145652 w 8364456"/>
              <a:gd name="connsiteY41" fmla="*/ 598413 h 4794329"/>
              <a:gd name="connsiteX42" fmla="*/ 7294517 w 8364456"/>
              <a:gd name="connsiteY42" fmla="*/ 660075 h 4794329"/>
              <a:gd name="connsiteX43" fmla="*/ 7294517 w 8364456"/>
              <a:gd name="connsiteY43" fmla="*/ 957805 h 4794329"/>
              <a:gd name="connsiteX44" fmla="*/ 3548690 w 8364456"/>
              <a:gd name="connsiteY44" fmla="*/ 4703631 h 4794329"/>
              <a:gd name="connsiteX45" fmla="*/ 3250960 w 8364456"/>
              <a:gd name="connsiteY45" fmla="*/ 4703631 h 4794329"/>
              <a:gd name="connsiteX46" fmla="*/ 3250961 w 8364456"/>
              <a:gd name="connsiteY46" fmla="*/ 4703631 h 4794329"/>
              <a:gd name="connsiteX47" fmla="*/ 3250961 w 8364456"/>
              <a:gd name="connsiteY47" fmla="*/ 4405901 h 4794329"/>
              <a:gd name="connsiteX48" fmla="*/ 6996787 w 8364456"/>
              <a:gd name="connsiteY48" fmla="*/ 660075 h 4794329"/>
              <a:gd name="connsiteX49" fmla="*/ 7145652 w 8364456"/>
              <a:gd name="connsiteY49" fmla="*/ 598413 h 4794329"/>
              <a:gd name="connsiteX50" fmla="*/ 5875375 w 8364456"/>
              <a:gd name="connsiteY50" fmla="*/ 530016 h 4794329"/>
              <a:gd name="connsiteX51" fmla="*/ 6024240 w 8364456"/>
              <a:gd name="connsiteY51" fmla="*/ 591677 h 4794329"/>
              <a:gd name="connsiteX52" fmla="*/ 6024240 w 8364456"/>
              <a:gd name="connsiteY52" fmla="*/ 889408 h 4794329"/>
              <a:gd name="connsiteX53" fmla="*/ 2949049 w 8364456"/>
              <a:gd name="connsiteY53" fmla="*/ 3964597 h 4794329"/>
              <a:gd name="connsiteX54" fmla="*/ 2651320 w 8364456"/>
              <a:gd name="connsiteY54" fmla="*/ 3964597 h 4794329"/>
              <a:gd name="connsiteX55" fmla="*/ 2651321 w 8364456"/>
              <a:gd name="connsiteY55" fmla="*/ 3964597 h 4794329"/>
              <a:gd name="connsiteX56" fmla="*/ 2651321 w 8364456"/>
              <a:gd name="connsiteY56" fmla="*/ 3666867 h 4794329"/>
              <a:gd name="connsiteX57" fmla="*/ 5726510 w 8364456"/>
              <a:gd name="connsiteY57" fmla="*/ 591677 h 4794329"/>
              <a:gd name="connsiteX58" fmla="*/ 5875375 w 8364456"/>
              <a:gd name="connsiteY58" fmla="*/ 530016 h 4794329"/>
              <a:gd name="connsiteX59" fmla="*/ 6729193 w 8364456"/>
              <a:gd name="connsiteY59" fmla="*/ 347526 h 4794329"/>
              <a:gd name="connsiteX60" fmla="*/ 6878058 w 8364456"/>
              <a:gd name="connsiteY60" fmla="*/ 409188 h 4794329"/>
              <a:gd name="connsiteX61" fmla="*/ 6878058 w 8364456"/>
              <a:gd name="connsiteY61" fmla="*/ 706919 h 4794329"/>
              <a:gd name="connsiteX62" fmla="*/ 3802867 w 8364456"/>
              <a:gd name="connsiteY62" fmla="*/ 3782108 h 4794329"/>
              <a:gd name="connsiteX63" fmla="*/ 3505137 w 8364456"/>
              <a:gd name="connsiteY63" fmla="*/ 3782108 h 4794329"/>
              <a:gd name="connsiteX64" fmla="*/ 3505138 w 8364456"/>
              <a:gd name="connsiteY64" fmla="*/ 3782108 h 4794329"/>
              <a:gd name="connsiteX65" fmla="*/ 3505138 w 8364456"/>
              <a:gd name="connsiteY65" fmla="*/ 3484378 h 4794329"/>
              <a:gd name="connsiteX66" fmla="*/ 6580328 w 8364456"/>
              <a:gd name="connsiteY66" fmla="*/ 409188 h 4794329"/>
              <a:gd name="connsiteX67" fmla="*/ 6729193 w 8364456"/>
              <a:gd name="connsiteY67" fmla="*/ 347526 h 4794329"/>
              <a:gd name="connsiteX68" fmla="*/ 4254061 w 8364456"/>
              <a:gd name="connsiteY68" fmla="*/ 126303 h 4794329"/>
              <a:gd name="connsiteX69" fmla="*/ 4402926 w 8364456"/>
              <a:gd name="connsiteY69" fmla="*/ 187965 h 4794329"/>
              <a:gd name="connsiteX70" fmla="*/ 4402926 w 8364456"/>
              <a:gd name="connsiteY70" fmla="*/ 485695 h 4794329"/>
              <a:gd name="connsiteX71" fmla="*/ 3144208 w 8364456"/>
              <a:gd name="connsiteY71" fmla="*/ 1744412 h 4794329"/>
              <a:gd name="connsiteX72" fmla="*/ 2846477 w 8364456"/>
              <a:gd name="connsiteY72" fmla="*/ 1744412 h 4794329"/>
              <a:gd name="connsiteX73" fmla="*/ 2846479 w 8364456"/>
              <a:gd name="connsiteY73" fmla="*/ 1744412 h 4794329"/>
              <a:gd name="connsiteX74" fmla="*/ 2846479 w 8364456"/>
              <a:gd name="connsiteY74" fmla="*/ 1446682 h 4794329"/>
              <a:gd name="connsiteX75" fmla="*/ 4105196 w 8364456"/>
              <a:gd name="connsiteY75" fmla="*/ 187965 h 4794329"/>
              <a:gd name="connsiteX76" fmla="*/ 4254061 w 8364456"/>
              <a:gd name="connsiteY76" fmla="*/ 126303 h 4794329"/>
              <a:gd name="connsiteX77" fmla="*/ 5715119 w 8364456"/>
              <a:gd name="connsiteY77" fmla="*/ 18853 h 4794329"/>
              <a:gd name="connsiteX78" fmla="*/ 5863984 w 8364456"/>
              <a:gd name="connsiteY78" fmla="*/ 80515 h 4794329"/>
              <a:gd name="connsiteX79" fmla="*/ 5863984 w 8364456"/>
              <a:gd name="connsiteY79" fmla="*/ 378245 h 4794329"/>
              <a:gd name="connsiteX80" fmla="*/ 3142300 w 8364456"/>
              <a:gd name="connsiteY80" fmla="*/ 3099928 h 4794329"/>
              <a:gd name="connsiteX81" fmla="*/ 2844570 w 8364456"/>
              <a:gd name="connsiteY81" fmla="*/ 3099928 h 4794329"/>
              <a:gd name="connsiteX82" fmla="*/ 2844571 w 8364456"/>
              <a:gd name="connsiteY82" fmla="*/ 3099928 h 4794329"/>
              <a:gd name="connsiteX83" fmla="*/ 2844571 w 8364456"/>
              <a:gd name="connsiteY83" fmla="*/ 2802198 h 4794329"/>
              <a:gd name="connsiteX84" fmla="*/ 5566254 w 8364456"/>
              <a:gd name="connsiteY84" fmla="*/ 80515 h 4794329"/>
              <a:gd name="connsiteX85" fmla="*/ 5715119 w 8364456"/>
              <a:gd name="connsiteY85" fmla="*/ 18853 h 4794329"/>
              <a:gd name="connsiteX86" fmla="*/ 5055242 w 8364456"/>
              <a:gd name="connsiteY86" fmla="*/ 0 h 4794329"/>
              <a:gd name="connsiteX87" fmla="*/ 5204107 w 8364456"/>
              <a:gd name="connsiteY87" fmla="*/ 61662 h 4794329"/>
              <a:gd name="connsiteX88" fmla="*/ 5204107 w 8364456"/>
              <a:gd name="connsiteY88" fmla="*/ 359392 h 4794329"/>
              <a:gd name="connsiteX89" fmla="*/ 3222427 w 8364456"/>
              <a:gd name="connsiteY89" fmla="*/ 2341071 h 4794329"/>
              <a:gd name="connsiteX90" fmla="*/ 2924696 w 8364456"/>
              <a:gd name="connsiteY90" fmla="*/ 2341071 h 4794329"/>
              <a:gd name="connsiteX91" fmla="*/ 2924698 w 8364456"/>
              <a:gd name="connsiteY91" fmla="*/ 2341071 h 4794329"/>
              <a:gd name="connsiteX92" fmla="*/ 2924698 w 8364456"/>
              <a:gd name="connsiteY92" fmla="*/ 2043341 h 4794329"/>
              <a:gd name="connsiteX93" fmla="*/ 4906377 w 8364456"/>
              <a:gd name="connsiteY93" fmla="*/ 61662 h 4794329"/>
              <a:gd name="connsiteX94" fmla="*/ 5055242 w 8364456"/>
              <a:gd name="connsiteY94" fmla="*/ 0 h 4794329"/>
              <a:gd name="connsiteX0" fmla="*/ 7193727 w 8334627"/>
              <a:gd name="connsiteY0" fmla="*/ 3202389 h 4794329"/>
              <a:gd name="connsiteX1" fmla="*/ 7342592 w 8334627"/>
              <a:gd name="connsiteY1" fmla="*/ 3264051 h 4794329"/>
              <a:gd name="connsiteX2" fmla="*/ 7342592 w 8334627"/>
              <a:gd name="connsiteY2" fmla="*/ 3561781 h 4794329"/>
              <a:gd name="connsiteX3" fmla="*/ 6682153 w 8334627"/>
              <a:gd name="connsiteY3" fmla="*/ 4222219 h 4794329"/>
              <a:gd name="connsiteX4" fmla="*/ 6384423 w 8334627"/>
              <a:gd name="connsiteY4" fmla="*/ 4222219 h 4794329"/>
              <a:gd name="connsiteX5" fmla="*/ 6384424 w 8334627"/>
              <a:gd name="connsiteY5" fmla="*/ 4222219 h 4794329"/>
              <a:gd name="connsiteX6" fmla="*/ 6384424 w 8334627"/>
              <a:gd name="connsiteY6" fmla="*/ 3924488 h 4794329"/>
              <a:gd name="connsiteX7" fmla="*/ 7044862 w 8334627"/>
              <a:gd name="connsiteY7" fmla="*/ 3264051 h 4794329"/>
              <a:gd name="connsiteX8" fmla="*/ 7193727 w 8334627"/>
              <a:gd name="connsiteY8" fmla="*/ 3202389 h 4794329"/>
              <a:gd name="connsiteX9" fmla="*/ 7160496 w 8334627"/>
              <a:gd name="connsiteY9" fmla="*/ 1896653 h 4794329"/>
              <a:gd name="connsiteX10" fmla="*/ 7309361 w 8334627"/>
              <a:gd name="connsiteY10" fmla="*/ 1958315 h 4794329"/>
              <a:gd name="connsiteX11" fmla="*/ 7309361 w 8334627"/>
              <a:gd name="connsiteY11" fmla="*/ 2256046 h 4794329"/>
              <a:gd name="connsiteX12" fmla="*/ 4832738 w 8334627"/>
              <a:gd name="connsiteY12" fmla="*/ 4732667 h 4794329"/>
              <a:gd name="connsiteX13" fmla="*/ 4535008 w 8334627"/>
              <a:gd name="connsiteY13" fmla="*/ 4732667 h 4794329"/>
              <a:gd name="connsiteX14" fmla="*/ 4535010 w 8334627"/>
              <a:gd name="connsiteY14" fmla="*/ 4732667 h 4794329"/>
              <a:gd name="connsiteX15" fmla="*/ 4535010 w 8334627"/>
              <a:gd name="connsiteY15" fmla="*/ 4434937 h 4794329"/>
              <a:gd name="connsiteX16" fmla="*/ 7011631 w 8334627"/>
              <a:gd name="connsiteY16" fmla="*/ 1958315 h 4794329"/>
              <a:gd name="connsiteX17" fmla="*/ 7160496 w 8334627"/>
              <a:gd name="connsiteY17" fmla="*/ 1896653 h 4794329"/>
              <a:gd name="connsiteX18" fmla="*/ 8124100 w 8334627"/>
              <a:gd name="connsiteY18" fmla="*/ 1606041 h 4794329"/>
              <a:gd name="connsiteX19" fmla="*/ 8272965 w 8334627"/>
              <a:gd name="connsiteY19" fmla="*/ 1667703 h 4794329"/>
              <a:gd name="connsiteX20" fmla="*/ 8272965 w 8334627"/>
              <a:gd name="connsiteY20" fmla="*/ 1965433 h 4794329"/>
              <a:gd name="connsiteX21" fmla="*/ 6387890 w 8334627"/>
              <a:gd name="connsiteY21" fmla="*/ 3850507 h 4794329"/>
              <a:gd name="connsiteX22" fmla="*/ 6090160 w 8334627"/>
              <a:gd name="connsiteY22" fmla="*/ 3850507 h 4794329"/>
              <a:gd name="connsiteX23" fmla="*/ 6090161 w 8334627"/>
              <a:gd name="connsiteY23" fmla="*/ 3850507 h 4794329"/>
              <a:gd name="connsiteX24" fmla="*/ 6090161 w 8334627"/>
              <a:gd name="connsiteY24" fmla="*/ 3552777 h 4794329"/>
              <a:gd name="connsiteX25" fmla="*/ 7975235 w 8334627"/>
              <a:gd name="connsiteY25" fmla="*/ 1667703 h 4794329"/>
              <a:gd name="connsiteX26" fmla="*/ 8124100 w 8334627"/>
              <a:gd name="connsiteY26" fmla="*/ 1606041 h 4794329"/>
              <a:gd name="connsiteX27" fmla="*/ 6243 w 8334627"/>
              <a:gd name="connsiteY27" fmla="*/ 1576410 h 4794329"/>
              <a:gd name="connsiteX28" fmla="*/ 1034497 w 8334627"/>
              <a:gd name="connsiteY28" fmla="*/ 2253937 h 4794329"/>
              <a:gd name="connsiteX29" fmla="*/ 683770 w 8334627"/>
              <a:gd name="connsiteY29" fmla="*/ 2253937 h 4794329"/>
              <a:gd name="connsiteX30" fmla="*/ 6243 w 8334627"/>
              <a:gd name="connsiteY30" fmla="*/ 1576410 h 4794329"/>
              <a:gd name="connsiteX31" fmla="*/ 7672061 w 8334627"/>
              <a:gd name="connsiteY31" fmla="*/ 717042 h 4794329"/>
              <a:gd name="connsiteX32" fmla="*/ 7820926 w 8334627"/>
              <a:gd name="connsiteY32" fmla="*/ 778704 h 4794329"/>
              <a:gd name="connsiteX33" fmla="*/ 7820926 w 8334627"/>
              <a:gd name="connsiteY33" fmla="*/ 1076435 h 4794329"/>
              <a:gd name="connsiteX34" fmla="*/ 4745735 w 8334627"/>
              <a:gd name="connsiteY34" fmla="*/ 4151624 h 4794329"/>
              <a:gd name="connsiteX35" fmla="*/ 4448005 w 8334627"/>
              <a:gd name="connsiteY35" fmla="*/ 4151624 h 4794329"/>
              <a:gd name="connsiteX36" fmla="*/ 4448006 w 8334627"/>
              <a:gd name="connsiteY36" fmla="*/ 4151624 h 4794329"/>
              <a:gd name="connsiteX37" fmla="*/ 4448006 w 8334627"/>
              <a:gd name="connsiteY37" fmla="*/ 3853894 h 4794329"/>
              <a:gd name="connsiteX38" fmla="*/ 7523196 w 8334627"/>
              <a:gd name="connsiteY38" fmla="*/ 778704 h 4794329"/>
              <a:gd name="connsiteX39" fmla="*/ 7672061 w 8334627"/>
              <a:gd name="connsiteY39" fmla="*/ 717042 h 4794329"/>
              <a:gd name="connsiteX40" fmla="*/ 7115823 w 8334627"/>
              <a:gd name="connsiteY40" fmla="*/ 598413 h 4794329"/>
              <a:gd name="connsiteX41" fmla="*/ 7264688 w 8334627"/>
              <a:gd name="connsiteY41" fmla="*/ 660075 h 4794329"/>
              <a:gd name="connsiteX42" fmla="*/ 7264688 w 8334627"/>
              <a:gd name="connsiteY42" fmla="*/ 957805 h 4794329"/>
              <a:gd name="connsiteX43" fmla="*/ 3518861 w 8334627"/>
              <a:gd name="connsiteY43" fmla="*/ 4703631 h 4794329"/>
              <a:gd name="connsiteX44" fmla="*/ 3221131 w 8334627"/>
              <a:gd name="connsiteY44" fmla="*/ 4703631 h 4794329"/>
              <a:gd name="connsiteX45" fmla="*/ 3221132 w 8334627"/>
              <a:gd name="connsiteY45" fmla="*/ 4703631 h 4794329"/>
              <a:gd name="connsiteX46" fmla="*/ 3221132 w 8334627"/>
              <a:gd name="connsiteY46" fmla="*/ 4405901 h 4794329"/>
              <a:gd name="connsiteX47" fmla="*/ 6966958 w 8334627"/>
              <a:gd name="connsiteY47" fmla="*/ 660075 h 4794329"/>
              <a:gd name="connsiteX48" fmla="*/ 7115823 w 8334627"/>
              <a:gd name="connsiteY48" fmla="*/ 598413 h 4794329"/>
              <a:gd name="connsiteX49" fmla="*/ 5845546 w 8334627"/>
              <a:gd name="connsiteY49" fmla="*/ 530016 h 4794329"/>
              <a:gd name="connsiteX50" fmla="*/ 5994411 w 8334627"/>
              <a:gd name="connsiteY50" fmla="*/ 591677 h 4794329"/>
              <a:gd name="connsiteX51" fmla="*/ 5994411 w 8334627"/>
              <a:gd name="connsiteY51" fmla="*/ 889408 h 4794329"/>
              <a:gd name="connsiteX52" fmla="*/ 2919220 w 8334627"/>
              <a:gd name="connsiteY52" fmla="*/ 3964597 h 4794329"/>
              <a:gd name="connsiteX53" fmla="*/ 2621491 w 8334627"/>
              <a:gd name="connsiteY53" fmla="*/ 3964597 h 4794329"/>
              <a:gd name="connsiteX54" fmla="*/ 2621492 w 8334627"/>
              <a:gd name="connsiteY54" fmla="*/ 3964597 h 4794329"/>
              <a:gd name="connsiteX55" fmla="*/ 2621492 w 8334627"/>
              <a:gd name="connsiteY55" fmla="*/ 3666867 h 4794329"/>
              <a:gd name="connsiteX56" fmla="*/ 5696681 w 8334627"/>
              <a:gd name="connsiteY56" fmla="*/ 591677 h 4794329"/>
              <a:gd name="connsiteX57" fmla="*/ 5845546 w 8334627"/>
              <a:gd name="connsiteY57" fmla="*/ 530016 h 4794329"/>
              <a:gd name="connsiteX58" fmla="*/ 6699364 w 8334627"/>
              <a:gd name="connsiteY58" fmla="*/ 347526 h 4794329"/>
              <a:gd name="connsiteX59" fmla="*/ 6848229 w 8334627"/>
              <a:gd name="connsiteY59" fmla="*/ 409188 h 4794329"/>
              <a:gd name="connsiteX60" fmla="*/ 6848229 w 8334627"/>
              <a:gd name="connsiteY60" fmla="*/ 706919 h 4794329"/>
              <a:gd name="connsiteX61" fmla="*/ 3773038 w 8334627"/>
              <a:gd name="connsiteY61" fmla="*/ 3782108 h 4794329"/>
              <a:gd name="connsiteX62" fmla="*/ 3475308 w 8334627"/>
              <a:gd name="connsiteY62" fmla="*/ 3782108 h 4794329"/>
              <a:gd name="connsiteX63" fmla="*/ 3475309 w 8334627"/>
              <a:gd name="connsiteY63" fmla="*/ 3782108 h 4794329"/>
              <a:gd name="connsiteX64" fmla="*/ 3475309 w 8334627"/>
              <a:gd name="connsiteY64" fmla="*/ 3484378 h 4794329"/>
              <a:gd name="connsiteX65" fmla="*/ 6550499 w 8334627"/>
              <a:gd name="connsiteY65" fmla="*/ 409188 h 4794329"/>
              <a:gd name="connsiteX66" fmla="*/ 6699364 w 8334627"/>
              <a:gd name="connsiteY66" fmla="*/ 347526 h 4794329"/>
              <a:gd name="connsiteX67" fmla="*/ 4224232 w 8334627"/>
              <a:gd name="connsiteY67" fmla="*/ 126303 h 4794329"/>
              <a:gd name="connsiteX68" fmla="*/ 4373097 w 8334627"/>
              <a:gd name="connsiteY68" fmla="*/ 187965 h 4794329"/>
              <a:gd name="connsiteX69" fmla="*/ 4373097 w 8334627"/>
              <a:gd name="connsiteY69" fmla="*/ 485695 h 4794329"/>
              <a:gd name="connsiteX70" fmla="*/ 3114379 w 8334627"/>
              <a:gd name="connsiteY70" fmla="*/ 1744412 h 4794329"/>
              <a:gd name="connsiteX71" fmla="*/ 2816648 w 8334627"/>
              <a:gd name="connsiteY71" fmla="*/ 1744412 h 4794329"/>
              <a:gd name="connsiteX72" fmla="*/ 2816650 w 8334627"/>
              <a:gd name="connsiteY72" fmla="*/ 1744412 h 4794329"/>
              <a:gd name="connsiteX73" fmla="*/ 2816650 w 8334627"/>
              <a:gd name="connsiteY73" fmla="*/ 1446682 h 4794329"/>
              <a:gd name="connsiteX74" fmla="*/ 4075367 w 8334627"/>
              <a:gd name="connsiteY74" fmla="*/ 187965 h 4794329"/>
              <a:gd name="connsiteX75" fmla="*/ 4224232 w 8334627"/>
              <a:gd name="connsiteY75" fmla="*/ 126303 h 4794329"/>
              <a:gd name="connsiteX76" fmla="*/ 5685290 w 8334627"/>
              <a:gd name="connsiteY76" fmla="*/ 18853 h 4794329"/>
              <a:gd name="connsiteX77" fmla="*/ 5834155 w 8334627"/>
              <a:gd name="connsiteY77" fmla="*/ 80515 h 4794329"/>
              <a:gd name="connsiteX78" fmla="*/ 5834155 w 8334627"/>
              <a:gd name="connsiteY78" fmla="*/ 378245 h 4794329"/>
              <a:gd name="connsiteX79" fmla="*/ 3112471 w 8334627"/>
              <a:gd name="connsiteY79" fmla="*/ 3099928 h 4794329"/>
              <a:gd name="connsiteX80" fmla="*/ 2814741 w 8334627"/>
              <a:gd name="connsiteY80" fmla="*/ 3099928 h 4794329"/>
              <a:gd name="connsiteX81" fmla="*/ 2814742 w 8334627"/>
              <a:gd name="connsiteY81" fmla="*/ 3099928 h 4794329"/>
              <a:gd name="connsiteX82" fmla="*/ 2814742 w 8334627"/>
              <a:gd name="connsiteY82" fmla="*/ 2802198 h 4794329"/>
              <a:gd name="connsiteX83" fmla="*/ 5536425 w 8334627"/>
              <a:gd name="connsiteY83" fmla="*/ 80515 h 4794329"/>
              <a:gd name="connsiteX84" fmla="*/ 5685290 w 8334627"/>
              <a:gd name="connsiteY84" fmla="*/ 18853 h 4794329"/>
              <a:gd name="connsiteX85" fmla="*/ 5025413 w 8334627"/>
              <a:gd name="connsiteY85" fmla="*/ 0 h 4794329"/>
              <a:gd name="connsiteX86" fmla="*/ 5174278 w 8334627"/>
              <a:gd name="connsiteY86" fmla="*/ 61662 h 4794329"/>
              <a:gd name="connsiteX87" fmla="*/ 5174278 w 8334627"/>
              <a:gd name="connsiteY87" fmla="*/ 359392 h 4794329"/>
              <a:gd name="connsiteX88" fmla="*/ 3192598 w 8334627"/>
              <a:gd name="connsiteY88" fmla="*/ 2341071 h 4794329"/>
              <a:gd name="connsiteX89" fmla="*/ 2894867 w 8334627"/>
              <a:gd name="connsiteY89" fmla="*/ 2341071 h 4794329"/>
              <a:gd name="connsiteX90" fmla="*/ 2894869 w 8334627"/>
              <a:gd name="connsiteY90" fmla="*/ 2341071 h 4794329"/>
              <a:gd name="connsiteX91" fmla="*/ 2894869 w 8334627"/>
              <a:gd name="connsiteY91" fmla="*/ 2043341 h 4794329"/>
              <a:gd name="connsiteX92" fmla="*/ 4876548 w 8334627"/>
              <a:gd name="connsiteY92" fmla="*/ 61662 h 4794329"/>
              <a:gd name="connsiteX93" fmla="*/ 5025413 w 8334627"/>
              <a:gd name="connsiteY93" fmla="*/ 0 h 4794329"/>
              <a:gd name="connsiteX0" fmla="*/ 7187484 w 8328384"/>
              <a:gd name="connsiteY0" fmla="*/ 3202389 h 4794329"/>
              <a:gd name="connsiteX1" fmla="*/ 7336349 w 8328384"/>
              <a:gd name="connsiteY1" fmla="*/ 3264051 h 4794329"/>
              <a:gd name="connsiteX2" fmla="*/ 7336349 w 8328384"/>
              <a:gd name="connsiteY2" fmla="*/ 3561781 h 4794329"/>
              <a:gd name="connsiteX3" fmla="*/ 6675910 w 8328384"/>
              <a:gd name="connsiteY3" fmla="*/ 4222219 h 4794329"/>
              <a:gd name="connsiteX4" fmla="*/ 6378180 w 8328384"/>
              <a:gd name="connsiteY4" fmla="*/ 4222219 h 4794329"/>
              <a:gd name="connsiteX5" fmla="*/ 6378181 w 8328384"/>
              <a:gd name="connsiteY5" fmla="*/ 4222219 h 4794329"/>
              <a:gd name="connsiteX6" fmla="*/ 6378181 w 8328384"/>
              <a:gd name="connsiteY6" fmla="*/ 3924488 h 4794329"/>
              <a:gd name="connsiteX7" fmla="*/ 7038619 w 8328384"/>
              <a:gd name="connsiteY7" fmla="*/ 3264051 h 4794329"/>
              <a:gd name="connsiteX8" fmla="*/ 7187484 w 8328384"/>
              <a:gd name="connsiteY8" fmla="*/ 3202389 h 4794329"/>
              <a:gd name="connsiteX9" fmla="*/ 7154253 w 8328384"/>
              <a:gd name="connsiteY9" fmla="*/ 1896653 h 4794329"/>
              <a:gd name="connsiteX10" fmla="*/ 7303118 w 8328384"/>
              <a:gd name="connsiteY10" fmla="*/ 1958315 h 4794329"/>
              <a:gd name="connsiteX11" fmla="*/ 7303118 w 8328384"/>
              <a:gd name="connsiteY11" fmla="*/ 2256046 h 4794329"/>
              <a:gd name="connsiteX12" fmla="*/ 4826495 w 8328384"/>
              <a:gd name="connsiteY12" fmla="*/ 4732667 h 4794329"/>
              <a:gd name="connsiteX13" fmla="*/ 4528765 w 8328384"/>
              <a:gd name="connsiteY13" fmla="*/ 4732667 h 4794329"/>
              <a:gd name="connsiteX14" fmla="*/ 4528767 w 8328384"/>
              <a:gd name="connsiteY14" fmla="*/ 4732667 h 4794329"/>
              <a:gd name="connsiteX15" fmla="*/ 4528767 w 8328384"/>
              <a:gd name="connsiteY15" fmla="*/ 4434937 h 4794329"/>
              <a:gd name="connsiteX16" fmla="*/ 7005388 w 8328384"/>
              <a:gd name="connsiteY16" fmla="*/ 1958315 h 4794329"/>
              <a:gd name="connsiteX17" fmla="*/ 7154253 w 8328384"/>
              <a:gd name="connsiteY17" fmla="*/ 1896653 h 4794329"/>
              <a:gd name="connsiteX18" fmla="*/ 8117857 w 8328384"/>
              <a:gd name="connsiteY18" fmla="*/ 1606041 h 4794329"/>
              <a:gd name="connsiteX19" fmla="*/ 8266722 w 8328384"/>
              <a:gd name="connsiteY19" fmla="*/ 1667703 h 4794329"/>
              <a:gd name="connsiteX20" fmla="*/ 8266722 w 8328384"/>
              <a:gd name="connsiteY20" fmla="*/ 1965433 h 4794329"/>
              <a:gd name="connsiteX21" fmla="*/ 6381647 w 8328384"/>
              <a:gd name="connsiteY21" fmla="*/ 3850507 h 4794329"/>
              <a:gd name="connsiteX22" fmla="*/ 6083917 w 8328384"/>
              <a:gd name="connsiteY22" fmla="*/ 3850507 h 4794329"/>
              <a:gd name="connsiteX23" fmla="*/ 6083918 w 8328384"/>
              <a:gd name="connsiteY23" fmla="*/ 3850507 h 4794329"/>
              <a:gd name="connsiteX24" fmla="*/ 6083918 w 8328384"/>
              <a:gd name="connsiteY24" fmla="*/ 3552777 h 4794329"/>
              <a:gd name="connsiteX25" fmla="*/ 7968992 w 8328384"/>
              <a:gd name="connsiteY25" fmla="*/ 1667703 h 4794329"/>
              <a:gd name="connsiteX26" fmla="*/ 8117857 w 8328384"/>
              <a:gd name="connsiteY26" fmla="*/ 1606041 h 4794329"/>
              <a:gd name="connsiteX27" fmla="*/ 0 w 8328384"/>
              <a:gd name="connsiteY27" fmla="*/ 1576410 h 4794329"/>
              <a:gd name="connsiteX28" fmla="*/ 677527 w 8328384"/>
              <a:gd name="connsiteY28" fmla="*/ 2253937 h 4794329"/>
              <a:gd name="connsiteX29" fmla="*/ 0 w 8328384"/>
              <a:gd name="connsiteY29" fmla="*/ 1576410 h 4794329"/>
              <a:gd name="connsiteX30" fmla="*/ 7665818 w 8328384"/>
              <a:gd name="connsiteY30" fmla="*/ 717042 h 4794329"/>
              <a:gd name="connsiteX31" fmla="*/ 7814683 w 8328384"/>
              <a:gd name="connsiteY31" fmla="*/ 778704 h 4794329"/>
              <a:gd name="connsiteX32" fmla="*/ 7814683 w 8328384"/>
              <a:gd name="connsiteY32" fmla="*/ 1076435 h 4794329"/>
              <a:gd name="connsiteX33" fmla="*/ 4739492 w 8328384"/>
              <a:gd name="connsiteY33" fmla="*/ 4151624 h 4794329"/>
              <a:gd name="connsiteX34" fmla="*/ 4441762 w 8328384"/>
              <a:gd name="connsiteY34" fmla="*/ 4151624 h 4794329"/>
              <a:gd name="connsiteX35" fmla="*/ 4441763 w 8328384"/>
              <a:gd name="connsiteY35" fmla="*/ 4151624 h 4794329"/>
              <a:gd name="connsiteX36" fmla="*/ 4441763 w 8328384"/>
              <a:gd name="connsiteY36" fmla="*/ 3853894 h 4794329"/>
              <a:gd name="connsiteX37" fmla="*/ 7516953 w 8328384"/>
              <a:gd name="connsiteY37" fmla="*/ 778704 h 4794329"/>
              <a:gd name="connsiteX38" fmla="*/ 7665818 w 8328384"/>
              <a:gd name="connsiteY38" fmla="*/ 717042 h 4794329"/>
              <a:gd name="connsiteX39" fmla="*/ 7109580 w 8328384"/>
              <a:gd name="connsiteY39" fmla="*/ 598413 h 4794329"/>
              <a:gd name="connsiteX40" fmla="*/ 7258445 w 8328384"/>
              <a:gd name="connsiteY40" fmla="*/ 660075 h 4794329"/>
              <a:gd name="connsiteX41" fmla="*/ 7258445 w 8328384"/>
              <a:gd name="connsiteY41" fmla="*/ 957805 h 4794329"/>
              <a:gd name="connsiteX42" fmla="*/ 3512618 w 8328384"/>
              <a:gd name="connsiteY42" fmla="*/ 4703631 h 4794329"/>
              <a:gd name="connsiteX43" fmla="*/ 3214888 w 8328384"/>
              <a:gd name="connsiteY43" fmla="*/ 4703631 h 4794329"/>
              <a:gd name="connsiteX44" fmla="*/ 3214889 w 8328384"/>
              <a:gd name="connsiteY44" fmla="*/ 4703631 h 4794329"/>
              <a:gd name="connsiteX45" fmla="*/ 3214889 w 8328384"/>
              <a:gd name="connsiteY45" fmla="*/ 4405901 h 4794329"/>
              <a:gd name="connsiteX46" fmla="*/ 6960715 w 8328384"/>
              <a:gd name="connsiteY46" fmla="*/ 660075 h 4794329"/>
              <a:gd name="connsiteX47" fmla="*/ 7109580 w 8328384"/>
              <a:gd name="connsiteY47" fmla="*/ 598413 h 4794329"/>
              <a:gd name="connsiteX48" fmla="*/ 5839303 w 8328384"/>
              <a:gd name="connsiteY48" fmla="*/ 530016 h 4794329"/>
              <a:gd name="connsiteX49" fmla="*/ 5988168 w 8328384"/>
              <a:gd name="connsiteY49" fmla="*/ 591677 h 4794329"/>
              <a:gd name="connsiteX50" fmla="*/ 5988168 w 8328384"/>
              <a:gd name="connsiteY50" fmla="*/ 889408 h 4794329"/>
              <a:gd name="connsiteX51" fmla="*/ 2912977 w 8328384"/>
              <a:gd name="connsiteY51" fmla="*/ 3964597 h 4794329"/>
              <a:gd name="connsiteX52" fmla="*/ 2615248 w 8328384"/>
              <a:gd name="connsiteY52" fmla="*/ 3964597 h 4794329"/>
              <a:gd name="connsiteX53" fmla="*/ 2615249 w 8328384"/>
              <a:gd name="connsiteY53" fmla="*/ 3964597 h 4794329"/>
              <a:gd name="connsiteX54" fmla="*/ 2615249 w 8328384"/>
              <a:gd name="connsiteY54" fmla="*/ 3666867 h 4794329"/>
              <a:gd name="connsiteX55" fmla="*/ 5690438 w 8328384"/>
              <a:gd name="connsiteY55" fmla="*/ 591677 h 4794329"/>
              <a:gd name="connsiteX56" fmla="*/ 5839303 w 8328384"/>
              <a:gd name="connsiteY56" fmla="*/ 530016 h 4794329"/>
              <a:gd name="connsiteX57" fmla="*/ 6693121 w 8328384"/>
              <a:gd name="connsiteY57" fmla="*/ 347526 h 4794329"/>
              <a:gd name="connsiteX58" fmla="*/ 6841986 w 8328384"/>
              <a:gd name="connsiteY58" fmla="*/ 409188 h 4794329"/>
              <a:gd name="connsiteX59" fmla="*/ 6841986 w 8328384"/>
              <a:gd name="connsiteY59" fmla="*/ 706919 h 4794329"/>
              <a:gd name="connsiteX60" fmla="*/ 3766795 w 8328384"/>
              <a:gd name="connsiteY60" fmla="*/ 3782108 h 4794329"/>
              <a:gd name="connsiteX61" fmla="*/ 3469065 w 8328384"/>
              <a:gd name="connsiteY61" fmla="*/ 3782108 h 4794329"/>
              <a:gd name="connsiteX62" fmla="*/ 3469066 w 8328384"/>
              <a:gd name="connsiteY62" fmla="*/ 3782108 h 4794329"/>
              <a:gd name="connsiteX63" fmla="*/ 3469066 w 8328384"/>
              <a:gd name="connsiteY63" fmla="*/ 3484378 h 4794329"/>
              <a:gd name="connsiteX64" fmla="*/ 6544256 w 8328384"/>
              <a:gd name="connsiteY64" fmla="*/ 409188 h 4794329"/>
              <a:gd name="connsiteX65" fmla="*/ 6693121 w 8328384"/>
              <a:gd name="connsiteY65" fmla="*/ 347526 h 4794329"/>
              <a:gd name="connsiteX66" fmla="*/ 4217989 w 8328384"/>
              <a:gd name="connsiteY66" fmla="*/ 126303 h 4794329"/>
              <a:gd name="connsiteX67" fmla="*/ 4366854 w 8328384"/>
              <a:gd name="connsiteY67" fmla="*/ 187965 h 4794329"/>
              <a:gd name="connsiteX68" fmla="*/ 4366854 w 8328384"/>
              <a:gd name="connsiteY68" fmla="*/ 485695 h 4794329"/>
              <a:gd name="connsiteX69" fmla="*/ 3108136 w 8328384"/>
              <a:gd name="connsiteY69" fmla="*/ 1744412 h 4794329"/>
              <a:gd name="connsiteX70" fmla="*/ 2810405 w 8328384"/>
              <a:gd name="connsiteY70" fmla="*/ 1744412 h 4794329"/>
              <a:gd name="connsiteX71" fmla="*/ 2810407 w 8328384"/>
              <a:gd name="connsiteY71" fmla="*/ 1744412 h 4794329"/>
              <a:gd name="connsiteX72" fmla="*/ 2810407 w 8328384"/>
              <a:gd name="connsiteY72" fmla="*/ 1446682 h 4794329"/>
              <a:gd name="connsiteX73" fmla="*/ 4069124 w 8328384"/>
              <a:gd name="connsiteY73" fmla="*/ 187965 h 4794329"/>
              <a:gd name="connsiteX74" fmla="*/ 4217989 w 8328384"/>
              <a:gd name="connsiteY74" fmla="*/ 126303 h 4794329"/>
              <a:gd name="connsiteX75" fmla="*/ 5679047 w 8328384"/>
              <a:gd name="connsiteY75" fmla="*/ 18853 h 4794329"/>
              <a:gd name="connsiteX76" fmla="*/ 5827912 w 8328384"/>
              <a:gd name="connsiteY76" fmla="*/ 80515 h 4794329"/>
              <a:gd name="connsiteX77" fmla="*/ 5827912 w 8328384"/>
              <a:gd name="connsiteY77" fmla="*/ 378245 h 4794329"/>
              <a:gd name="connsiteX78" fmla="*/ 3106228 w 8328384"/>
              <a:gd name="connsiteY78" fmla="*/ 3099928 h 4794329"/>
              <a:gd name="connsiteX79" fmla="*/ 2808498 w 8328384"/>
              <a:gd name="connsiteY79" fmla="*/ 3099928 h 4794329"/>
              <a:gd name="connsiteX80" fmla="*/ 2808499 w 8328384"/>
              <a:gd name="connsiteY80" fmla="*/ 3099928 h 4794329"/>
              <a:gd name="connsiteX81" fmla="*/ 2808499 w 8328384"/>
              <a:gd name="connsiteY81" fmla="*/ 2802198 h 4794329"/>
              <a:gd name="connsiteX82" fmla="*/ 5530182 w 8328384"/>
              <a:gd name="connsiteY82" fmla="*/ 80515 h 4794329"/>
              <a:gd name="connsiteX83" fmla="*/ 5679047 w 8328384"/>
              <a:gd name="connsiteY83" fmla="*/ 18853 h 4794329"/>
              <a:gd name="connsiteX84" fmla="*/ 5019170 w 8328384"/>
              <a:gd name="connsiteY84" fmla="*/ 0 h 4794329"/>
              <a:gd name="connsiteX85" fmla="*/ 5168035 w 8328384"/>
              <a:gd name="connsiteY85" fmla="*/ 61662 h 4794329"/>
              <a:gd name="connsiteX86" fmla="*/ 5168035 w 8328384"/>
              <a:gd name="connsiteY86" fmla="*/ 359392 h 4794329"/>
              <a:gd name="connsiteX87" fmla="*/ 3186355 w 8328384"/>
              <a:gd name="connsiteY87" fmla="*/ 2341071 h 4794329"/>
              <a:gd name="connsiteX88" fmla="*/ 2888624 w 8328384"/>
              <a:gd name="connsiteY88" fmla="*/ 2341071 h 4794329"/>
              <a:gd name="connsiteX89" fmla="*/ 2888626 w 8328384"/>
              <a:gd name="connsiteY89" fmla="*/ 2341071 h 4794329"/>
              <a:gd name="connsiteX90" fmla="*/ 2888626 w 8328384"/>
              <a:gd name="connsiteY90" fmla="*/ 2043341 h 4794329"/>
              <a:gd name="connsiteX91" fmla="*/ 4870305 w 8328384"/>
              <a:gd name="connsiteY91" fmla="*/ 61662 h 4794329"/>
              <a:gd name="connsiteX92" fmla="*/ 5019170 w 8328384"/>
              <a:gd name="connsiteY92" fmla="*/ 0 h 4794329"/>
              <a:gd name="connsiteX0" fmla="*/ 4633897 w 5774797"/>
              <a:gd name="connsiteY0" fmla="*/ 3202389 h 4794329"/>
              <a:gd name="connsiteX1" fmla="*/ 4782762 w 5774797"/>
              <a:gd name="connsiteY1" fmla="*/ 3264051 h 4794329"/>
              <a:gd name="connsiteX2" fmla="*/ 4782762 w 5774797"/>
              <a:gd name="connsiteY2" fmla="*/ 3561781 h 4794329"/>
              <a:gd name="connsiteX3" fmla="*/ 4122323 w 5774797"/>
              <a:gd name="connsiteY3" fmla="*/ 4222219 h 4794329"/>
              <a:gd name="connsiteX4" fmla="*/ 3824593 w 5774797"/>
              <a:gd name="connsiteY4" fmla="*/ 4222219 h 4794329"/>
              <a:gd name="connsiteX5" fmla="*/ 3824594 w 5774797"/>
              <a:gd name="connsiteY5" fmla="*/ 4222219 h 4794329"/>
              <a:gd name="connsiteX6" fmla="*/ 3824594 w 5774797"/>
              <a:gd name="connsiteY6" fmla="*/ 3924488 h 4794329"/>
              <a:gd name="connsiteX7" fmla="*/ 4485032 w 5774797"/>
              <a:gd name="connsiteY7" fmla="*/ 3264051 h 4794329"/>
              <a:gd name="connsiteX8" fmla="*/ 4633897 w 5774797"/>
              <a:gd name="connsiteY8" fmla="*/ 3202389 h 4794329"/>
              <a:gd name="connsiteX9" fmla="*/ 4600666 w 5774797"/>
              <a:gd name="connsiteY9" fmla="*/ 1896653 h 4794329"/>
              <a:gd name="connsiteX10" fmla="*/ 4749531 w 5774797"/>
              <a:gd name="connsiteY10" fmla="*/ 1958315 h 4794329"/>
              <a:gd name="connsiteX11" fmla="*/ 4749531 w 5774797"/>
              <a:gd name="connsiteY11" fmla="*/ 2256046 h 4794329"/>
              <a:gd name="connsiteX12" fmla="*/ 2272908 w 5774797"/>
              <a:gd name="connsiteY12" fmla="*/ 4732667 h 4794329"/>
              <a:gd name="connsiteX13" fmla="*/ 1975178 w 5774797"/>
              <a:gd name="connsiteY13" fmla="*/ 4732667 h 4794329"/>
              <a:gd name="connsiteX14" fmla="*/ 1975180 w 5774797"/>
              <a:gd name="connsiteY14" fmla="*/ 4732667 h 4794329"/>
              <a:gd name="connsiteX15" fmla="*/ 1975180 w 5774797"/>
              <a:gd name="connsiteY15" fmla="*/ 4434937 h 4794329"/>
              <a:gd name="connsiteX16" fmla="*/ 4451801 w 5774797"/>
              <a:gd name="connsiteY16" fmla="*/ 1958315 h 4794329"/>
              <a:gd name="connsiteX17" fmla="*/ 4600666 w 5774797"/>
              <a:gd name="connsiteY17" fmla="*/ 1896653 h 4794329"/>
              <a:gd name="connsiteX18" fmla="*/ 5564270 w 5774797"/>
              <a:gd name="connsiteY18" fmla="*/ 1606041 h 4794329"/>
              <a:gd name="connsiteX19" fmla="*/ 5713135 w 5774797"/>
              <a:gd name="connsiteY19" fmla="*/ 1667703 h 4794329"/>
              <a:gd name="connsiteX20" fmla="*/ 5713135 w 5774797"/>
              <a:gd name="connsiteY20" fmla="*/ 1965433 h 4794329"/>
              <a:gd name="connsiteX21" fmla="*/ 3828060 w 5774797"/>
              <a:gd name="connsiteY21" fmla="*/ 3850507 h 4794329"/>
              <a:gd name="connsiteX22" fmla="*/ 3530330 w 5774797"/>
              <a:gd name="connsiteY22" fmla="*/ 3850507 h 4794329"/>
              <a:gd name="connsiteX23" fmla="*/ 3530331 w 5774797"/>
              <a:gd name="connsiteY23" fmla="*/ 3850507 h 4794329"/>
              <a:gd name="connsiteX24" fmla="*/ 3530331 w 5774797"/>
              <a:gd name="connsiteY24" fmla="*/ 3552777 h 4794329"/>
              <a:gd name="connsiteX25" fmla="*/ 5415405 w 5774797"/>
              <a:gd name="connsiteY25" fmla="*/ 1667703 h 4794329"/>
              <a:gd name="connsiteX26" fmla="*/ 5564270 w 5774797"/>
              <a:gd name="connsiteY26" fmla="*/ 1606041 h 4794329"/>
              <a:gd name="connsiteX27" fmla="*/ 5112231 w 5774797"/>
              <a:gd name="connsiteY27" fmla="*/ 717042 h 4794329"/>
              <a:gd name="connsiteX28" fmla="*/ 5261096 w 5774797"/>
              <a:gd name="connsiteY28" fmla="*/ 778704 h 4794329"/>
              <a:gd name="connsiteX29" fmla="*/ 5261096 w 5774797"/>
              <a:gd name="connsiteY29" fmla="*/ 1076435 h 4794329"/>
              <a:gd name="connsiteX30" fmla="*/ 2185905 w 5774797"/>
              <a:gd name="connsiteY30" fmla="*/ 4151624 h 4794329"/>
              <a:gd name="connsiteX31" fmla="*/ 1888175 w 5774797"/>
              <a:gd name="connsiteY31" fmla="*/ 4151624 h 4794329"/>
              <a:gd name="connsiteX32" fmla="*/ 1888176 w 5774797"/>
              <a:gd name="connsiteY32" fmla="*/ 4151624 h 4794329"/>
              <a:gd name="connsiteX33" fmla="*/ 1888176 w 5774797"/>
              <a:gd name="connsiteY33" fmla="*/ 3853894 h 4794329"/>
              <a:gd name="connsiteX34" fmla="*/ 4963366 w 5774797"/>
              <a:gd name="connsiteY34" fmla="*/ 778704 h 4794329"/>
              <a:gd name="connsiteX35" fmla="*/ 5112231 w 5774797"/>
              <a:gd name="connsiteY35" fmla="*/ 717042 h 4794329"/>
              <a:gd name="connsiteX36" fmla="*/ 4555993 w 5774797"/>
              <a:gd name="connsiteY36" fmla="*/ 598413 h 4794329"/>
              <a:gd name="connsiteX37" fmla="*/ 4704858 w 5774797"/>
              <a:gd name="connsiteY37" fmla="*/ 660075 h 4794329"/>
              <a:gd name="connsiteX38" fmla="*/ 4704858 w 5774797"/>
              <a:gd name="connsiteY38" fmla="*/ 957805 h 4794329"/>
              <a:gd name="connsiteX39" fmla="*/ 959031 w 5774797"/>
              <a:gd name="connsiteY39" fmla="*/ 4703631 h 4794329"/>
              <a:gd name="connsiteX40" fmla="*/ 661301 w 5774797"/>
              <a:gd name="connsiteY40" fmla="*/ 4703631 h 4794329"/>
              <a:gd name="connsiteX41" fmla="*/ 661302 w 5774797"/>
              <a:gd name="connsiteY41" fmla="*/ 4703631 h 4794329"/>
              <a:gd name="connsiteX42" fmla="*/ 661302 w 5774797"/>
              <a:gd name="connsiteY42" fmla="*/ 4405901 h 4794329"/>
              <a:gd name="connsiteX43" fmla="*/ 4407128 w 5774797"/>
              <a:gd name="connsiteY43" fmla="*/ 660075 h 4794329"/>
              <a:gd name="connsiteX44" fmla="*/ 4555993 w 5774797"/>
              <a:gd name="connsiteY44" fmla="*/ 598413 h 4794329"/>
              <a:gd name="connsiteX45" fmla="*/ 3285716 w 5774797"/>
              <a:gd name="connsiteY45" fmla="*/ 530016 h 4794329"/>
              <a:gd name="connsiteX46" fmla="*/ 3434581 w 5774797"/>
              <a:gd name="connsiteY46" fmla="*/ 591677 h 4794329"/>
              <a:gd name="connsiteX47" fmla="*/ 3434581 w 5774797"/>
              <a:gd name="connsiteY47" fmla="*/ 889408 h 4794329"/>
              <a:gd name="connsiteX48" fmla="*/ 359390 w 5774797"/>
              <a:gd name="connsiteY48" fmla="*/ 3964597 h 4794329"/>
              <a:gd name="connsiteX49" fmla="*/ 61661 w 5774797"/>
              <a:gd name="connsiteY49" fmla="*/ 3964597 h 4794329"/>
              <a:gd name="connsiteX50" fmla="*/ 61662 w 5774797"/>
              <a:gd name="connsiteY50" fmla="*/ 3964597 h 4794329"/>
              <a:gd name="connsiteX51" fmla="*/ 61662 w 5774797"/>
              <a:gd name="connsiteY51" fmla="*/ 3666867 h 4794329"/>
              <a:gd name="connsiteX52" fmla="*/ 3136851 w 5774797"/>
              <a:gd name="connsiteY52" fmla="*/ 591677 h 4794329"/>
              <a:gd name="connsiteX53" fmla="*/ 3285716 w 5774797"/>
              <a:gd name="connsiteY53" fmla="*/ 530016 h 4794329"/>
              <a:gd name="connsiteX54" fmla="*/ 4139534 w 5774797"/>
              <a:gd name="connsiteY54" fmla="*/ 347526 h 4794329"/>
              <a:gd name="connsiteX55" fmla="*/ 4288399 w 5774797"/>
              <a:gd name="connsiteY55" fmla="*/ 409188 h 4794329"/>
              <a:gd name="connsiteX56" fmla="*/ 4288399 w 5774797"/>
              <a:gd name="connsiteY56" fmla="*/ 706919 h 4794329"/>
              <a:gd name="connsiteX57" fmla="*/ 1213208 w 5774797"/>
              <a:gd name="connsiteY57" fmla="*/ 3782108 h 4794329"/>
              <a:gd name="connsiteX58" fmla="*/ 915478 w 5774797"/>
              <a:gd name="connsiteY58" fmla="*/ 3782108 h 4794329"/>
              <a:gd name="connsiteX59" fmla="*/ 915479 w 5774797"/>
              <a:gd name="connsiteY59" fmla="*/ 3782108 h 4794329"/>
              <a:gd name="connsiteX60" fmla="*/ 915479 w 5774797"/>
              <a:gd name="connsiteY60" fmla="*/ 3484378 h 4794329"/>
              <a:gd name="connsiteX61" fmla="*/ 3990669 w 5774797"/>
              <a:gd name="connsiteY61" fmla="*/ 409188 h 4794329"/>
              <a:gd name="connsiteX62" fmla="*/ 4139534 w 5774797"/>
              <a:gd name="connsiteY62" fmla="*/ 347526 h 4794329"/>
              <a:gd name="connsiteX63" fmla="*/ 1664402 w 5774797"/>
              <a:gd name="connsiteY63" fmla="*/ 126303 h 4794329"/>
              <a:gd name="connsiteX64" fmla="*/ 1813267 w 5774797"/>
              <a:gd name="connsiteY64" fmla="*/ 187965 h 4794329"/>
              <a:gd name="connsiteX65" fmla="*/ 1813267 w 5774797"/>
              <a:gd name="connsiteY65" fmla="*/ 485695 h 4794329"/>
              <a:gd name="connsiteX66" fmla="*/ 554549 w 5774797"/>
              <a:gd name="connsiteY66" fmla="*/ 1744412 h 4794329"/>
              <a:gd name="connsiteX67" fmla="*/ 256818 w 5774797"/>
              <a:gd name="connsiteY67" fmla="*/ 1744412 h 4794329"/>
              <a:gd name="connsiteX68" fmla="*/ 256820 w 5774797"/>
              <a:gd name="connsiteY68" fmla="*/ 1744412 h 4794329"/>
              <a:gd name="connsiteX69" fmla="*/ 256820 w 5774797"/>
              <a:gd name="connsiteY69" fmla="*/ 1446682 h 4794329"/>
              <a:gd name="connsiteX70" fmla="*/ 1515537 w 5774797"/>
              <a:gd name="connsiteY70" fmla="*/ 187965 h 4794329"/>
              <a:gd name="connsiteX71" fmla="*/ 1664402 w 5774797"/>
              <a:gd name="connsiteY71" fmla="*/ 126303 h 4794329"/>
              <a:gd name="connsiteX72" fmla="*/ 3125460 w 5774797"/>
              <a:gd name="connsiteY72" fmla="*/ 18853 h 4794329"/>
              <a:gd name="connsiteX73" fmla="*/ 3274325 w 5774797"/>
              <a:gd name="connsiteY73" fmla="*/ 80515 h 4794329"/>
              <a:gd name="connsiteX74" fmla="*/ 3274325 w 5774797"/>
              <a:gd name="connsiteY74" fmla="*/ 378245 h 4794329"/>
              <a:gd name="connsiteX75" fmla="*/ 552641 w 5774797"/>
              <a:gd name="connsiteY75" fmla="*/ 3099928 h 4794329"/>
              <a:gd name="connsiteX76" fmla="*/ 254911 w 5774797"/>
              <a:gd name="connsiteY76" fmla="*/ 3099928 h 4794329"/>
              <a:gd name="connsiteX77" fmla="*/ 254912 w 5774797"/>
              <a:gd name="connsiteY77" fmla="*/ 3099928 h 4794329"/>
              <a:gd name="connsiteX78" fmla="*/ 254912 w 5774797"/>
              <a:gd name="connsiteY78" fmla="*/ 2802198 h 4794329"/>
              <a:gd name="connsiteX79" fmla="*/ 2976595 w 5774797"/>
              <a:gd name="connsiteY79" fmla="*/ 80515 h 4794329"/>
              <a:gd name="connsiteX80" fmla="*/ 3125460 w 5774797"/>
              <a:gd name="connsiteY80" fmla="*/ 18853 h 4794329"/>
              <a:gd name="connsiteX81" fmla="*/ 2465583 w 5774797"/>
              <a:gd name="connsiteY81" fmla="*/ 0 h 4794329"/>
              <a:gd name="connsiteX82" fmla="*/ 2614448 w 5774797"/>
              <a:gd name="connsiteY82" fmla="*/ 61662 h 4794329"/>
              <a:gd name="connsiteX83" fmla="*/ 2614448 w 5774797"/>
              <a:gd name="connsiteY83" fmla="*/ 359392 h 4794329"/>
              <a:gd name="connsiteX84" fmla="*/ 632768 w 5774797"/>
              <a:gd name="connsiteY84" fmla="*/ 2341071 h 4794329"/>
              <a:gd name="connsiteX85" fmla="*/ 335037 w 5774797"/>
              <a:gd name="connsiteY85" fmla="*/ 2341071 h 4794329"/>
              <a:gd name="connsiteX86" fmla="*/ 335039 w 5774797"/>
              <a:gd name="connsiteY86" fmla="*/ 2341071 h 4794329"/>
              <a:gd name="connsiteX87" fmla="*/ 335039 w 5774797"/>
              <a:gd name="connsiteY87" fmla="*/ 2043341 h 4794329"/>
              <a:gd name="connsiteX88" fmla="*/ 2316718 w 5774797"/>
              <a:gd name="connsiteY88" fmla="*/ 61662 h 4794329"/>
              <a:gd name="connsiteX89" fmla="*/ 2465583 w 5774797"/>
              <a:gd name="connsiteY89" fmla="*/ 0 h 479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774797" h="4794329">
                <a:moveTo>
                  <a:pt x="4633897" y="3202389"/>
                </a:moveTo>
                <a:cubicBezTo>
                  <a:pt x="4687776" y="3202389"/>
                  <a:pt x="4741654" y="3222943"/>
                  <a:pt x="4782762" y="3264051"/>
                </a:cubicBezTo>
                <a:cubicBezTo>
                  <a:pt x="4864978" y="3346267"/>
                  <a:pt x="4864978" y="3479565"/>
                  <a:pt x="4782762" y="3561781"/>
                </a:cubicBezTo>
                <a:lnTo>
                  <a:pt x="4122323" y="4222219"/>
                </a:lnTo>
                <a:cubicBezTo>
                  <a:pt x="4040107" y="4304435"/>
                  <a:pt x="3906809" y="4304435"/>
                  <a:pt x="3824593" y="4222219"/>
                </a:cubicBezTo>
                <a:lnTo>
                  <a:pt x="3824594" y="4222219"/>
                </a:lnTo>
                <a:cubicBezTo>
                  <a:pt x="3742378" y="4140003"/>
                  <a:pt x="3742378" y="4006704"/>
                  <a:pt x="3824594" y="3924488"/>
                </a:cubicBezTo>
                <a:lnTo>
                  <a:pt x="4485032" y="3264051"/>
                </a:lnTo>
                <a:cubicBezTo>
                  <a:pt x="4526140" y="3222943"/>
                  <a:pt x="4580018" y="3202389"/>
                  <a:pt x="4633897" y="3202389"/>
                </a:cubicBezTo>
                <a:close/>
                <a:moveTo>
                  <a:pt x="4600666" y="1896653"/>
                </a:moveTo>
                <a:cubicBezTo>
                  <a:pt x="4654544" y="1896653"/>
                  <a:pt x="4708423" y="1917207"/>
                  <a:pt x="4749531" y="1958315"/>
                </a:cubicBezTo>
                <a:cubicBezTo>
                  <a:pt x="4831747" y="2040531"/>
                  <a:pt x="4831747" y="2173830"/>
                  <a:pt x="4749531" y="2256046"/>
                </a:cubicBezTo>
                <a:lnTo>
                  <a:pt x="2272908" y="4732667"/>
                </a:lnTo>
                <a:cubicBezTo>
                  <a:pt x="2190692" y="4814883"/>
                  <a:pt x="2057394" y="4814883"/>
                  <a:pt x="1975178" y="4732667"/>
                </a:cubicBezTo>
                <a:lnTo>
                  <a:pt x="1975180" y="4732667"/>
                </a:lnTo>
                <a:cubicBezTo>
                  <a:pt x="1892964" y="4650451"/>
                  <a:pt x="1892964" y="4517153"/>
                  <a:pt x="1975180" y="4434937"/>
                </a:cubicBezTo>
                <a:lnTo>
                  <a:pt x="4451801" y="1958315"/>
                </a:lnTo>
                <a:cubicBezTo>
                  <a:pt x="4492909" y="1917207"/>
                  <a:pt x="4546787" y="1896653"/>
                  <a:pt x="4600666" y="1896653"/>
                </a:cubicBezTo>
                <a:close/>
                <a:moveTo>
                  <a:pt x="5564270" y="1606041"/>
                </a:moveTo>
                <a:cubicBezTo>
                  <a:pt x="5618148" y="1606041"/>
                  <a:pt x="5672027" y="1626595"/>
                  <a:pt x="5713135" y="1667703"/>
                </a:cubicBezTo>
                <a:cubicBezTo>
                  <a:pt x="5795351" y="1749919"/>
                  <a:pt x="5795351" y="1883217"/>
                  <a:pt x="5713135" y="1965433"/>
                </a:cubicBezTo>
                <a:lnTo>
                  <a:pt x="3828060" y="3850507"/>
                </a:lnTo>
                <a:cubicBezTo>
                  <a:pt x="3745844" y="3932723"/>
                  <a:pt x="3612546" y="3932723"/>
                  <a:pt x="3530330" y="3850507"/>
                </a:cubicBezTo>
                <a:lnTo>
                  <a:pt x="3530331" y="3850507"/>
                </a:lnTo>
                <a:cubicBezTo>
                  <a:pt x="3448115" y="3768291"/>
                  <a:pt x="3448115" y="3634993"/>
                  <a:pt x="3530331" y="3552777"/>
                </a:cubicBezTo>
                <a:lnTo>
                  <a:pt x="5415405" y="1667703"/>
                </a:lnTo>
                <a:cubicBezTo>
                  <a:pt x="5456513" y="1626595"/>
                  <a:pt x="5510391" y="1606041"/>
                  <a:pt x="5564270" y="1606041"/>
                </a:cubicBezTo>
                <a:close/>
                <a:moveTo>
                  <a:pt x="5112231" y="717042"/>
                </a:moveTo>
                <a:cubicBezTo>
                  <a:pt x="5166109" y="717042"/>
                  <a:pt x="5219988" y="737596"/>
                  <a:pt x="5261096" y="778704"/>
                </a:cubicBezTo>
                <a:cubicBezTo>
                  <a:pt x="5343312" y="860920"/>
                  <a:pt x="5343312" y="994218"/>
                  <a:pt x="5261096" y="1076435"/>
                </a:cubicBezTo>
                <a:lnTo>
                  <a:pt x="2185905" y="4151624"/>
                </a:lnTo>
                <a:cubicBezTo>
                  <a:pt x="2103689" y="4233840"/>
                  <a:pt x="1970391" y="4233840"/>
                  <a:pt x="1888175" y="4151624"/>
                </a:cubicBezTo>
                <a:lnTo>
                  <a:pt x="1888176" y="4151624"/>
                </a:lnTo>
                <a:cubicBezTo>
                  <a:pt x="1805960" y="4069408"/>
                  <a:pt x="1805960" y="3936110"/>
                  <a:pt x="1888176" y="3853894"/>
                </a:cubicBezTo>
                <a:lnTo>
                  <a:pt x="4963366" y="778704"/>
                </a:lnTo>
                <a:cubicBezTo>
                  <a:pt x="5004474" y="737596"/>
                  <a:pt x="5058352" y="717042"/>
                  <a:pt x="5112231" y="717042"/>
                </a:cubicBezTo>
                <a:close/>
                <a:moveTo>
                  <a:pt x="4555993" y="598413"/>
                </a:moveTo>
                <a:cubicBezTo>
                  <a:pt x="4609872" y="598413"/>
                  <a:pt x="4663750" y="618967"/>
                  <a:pt x="4704858" y="660075"/>
                </a:cubicBezTo>
                <a:cubicBezTo>
                  <a:pt x="4787074" y="742291"/>
                  <a:pt x="4787074" y="875589"/>
                  <a:pt x="4704858" y="957805"/>
                </a:cubicBezTo>
                <a:lnTo>
                  <a:pt x="959031" y="4703631"/>
                </a:lnTo>
                <a:cubicBezTo>
                  <a:pt x="876815" y="4785847"/>
                  <a:pt x="743517" y="4785847"/>
                  <a:pt x="661301" y="4703631"/>
                </a:cubicBezTo>
                <a:lnTo>
                  <a:pt x="661302" y="4703631"/>
                </a:lnTo>
                <a:cubicBezTo>
                  <a:pt x="579087" y="4621415"/>
                  <a:pt x="579087" y="4488117"/>
                  <a:pt x="661302" y="4405901"/>
                </a:cubicBezTo>
                <a:lnTo>
                  <a:pt x="4407128" y="660075"/>
                </a:lnTo>
                <a:cubicBezTo>
                  <a:pt x="4448236" y="618967"/>
                  <a:pt x="4502115" y="598413"/>
                  <a:pt x="4555993" y="598413"/>
                </a:cubicBezTo>
                <a:close/>
                <a:moveTo>
                  <a:pt x="3285716" y="530016"/>
                </a:moveTo>
                <a:cubicBezTo>
                  <a:pt x="3339595" y="530015"/>
                  <a:pt x="3393473" y="550569"/>
                  <a:pt x="3434581" y="591677"/>
                </a:cubicBezTo>
                <a:cubicBezTo>
                  <a:pt x="3516797" y="673894"/>
                  <a:pt x="3516797" y="807191"/>
                  <a:pt x="3434581" y="889408"/>
                </a:cubicBezTo>
                <a:lnTo>
                  <a:pt x="359390" y="3964597"/>
                </a:lnTo>
                <a:cubicBezTo>
                  <a:pt x="277175" y="4046813"/>
                  <a:pt x="143876" y="4046813"/>
                  <a:pt x="61661" y="3964597"/>
                </a:cubicBezTo>
                <a:lnTo>
                  <a:pt x="61662" y="3964597"/>
                </a:lnTo>
                <a:cubicBezTo>
                  <a:pt x="-20554" y="3882381"/>
                  <a:pt x="-20554" y="3749083"/>
                  <a:pt x="61662" y="3666867"/>
                </a:cubicBezTo>
                <a:lnTo>
                  <a:pt x="3136851" y="591677"/>
                </a:lnTo>
                <a:cubicBezTo>
                  <a:pt x="3177959" y="550569"/>
                  <a:pt x="3231837" y="530015"/>
                  <a:pt x="3285716" y="530016"/>
                </a:cubicBezTo>
                <a:close/>
                <a:moveTo>
                  <a:pt x="4139534" y="347526"/>
                </a:moveTo>
                <a:cubicBezTo>
                  <a:pt x="4193413" y="347526"/>
                  <a:pt x="4247291" y="368080"/>
                  <a:pt x="4288399" y="409188"/>
                </a:cubicBezTo>
                <a:cubicBezTo>
                  <a:pt x="4370615" y="491405"/>
                  <a:pt x="4370615" y="624702"/>
                  <a:pt x="4288399" y="706919"/>
                </a:cubicBezTo>
                <a:lnTo>
                  <a:pt x="1213208" y="3782108"/>
                </a:lnTo>
                <a:cubicBezTo>
                  <a:pt x="1130992" y="3864324"/>
                  <a:pt x="997694" y="3864324"/>
                  <a:pt x="915478" y="3782108"/>
                </a:cubicBezTo>
                <a:lnTo>
                  <a:pt x="915479" y="3782108"/>
                </a:lnTo>
                <a:cubicBezTo>
                  <a:pt x="833263" y="3699892"/>
                  <a:pt x="833263" y="3566594"/>
                  <a:pt x="915479" y="3484378"/>
                </a:cubicBezTo>
                <a:lnTo>
                  <a:pt x="3990669" y="409188"/>
                </a:lnTo>
                <a:cubicBezTo>
                  <a:pt x="4031777" y="368080"/>
                  <a:pt x="4085655" y="347526"/>
                  <a:pt x="4139534" y="347526"/>
                </a:cubicBezTo>
                <a:close/>
                <a:moveTo>
                  <a:pt x="1664402" y="126303"/>
                </a:moveTo>
                <a:cubicBezTo>
                  <a:pt x="1718280" y="126303"/>
                  <a:pt x="1772159" y="146856"/>
                  <a:pt x="1813267" y="187965"/>
                </a:cubicBezTo>
                <a:cubicBezTo>
                  <a:pt x="1895483" y="270181"/>
                  <a:pt x="1895483" y="403479"/>
                  <a:pt x="1813267" y="485695"/>
                </a:cubicBezTo>
                <a:lnTo>
                  <a:pt x="554549" y="1744412"/>
                </a:lnTo>
                <a:cubicBezTo>
                  <a:pt x="472333" y="1826628"/>
                  <a:pt x="339035" y="1826628"/>
                  <a:pt x="256818" y="1744412"/>
                </a:cubicBezTo>
                <a:lnTo>
                  <a:pt x="256820" y="1744412"/>
                </a:lnTo>
                <a:cubicBezTo>
                  <a:pt x="174605" y="1662196"/>
                  <a:pt x="174605" y="1528898"/>
                  <a:pt x="256820" y="1446682"/>
                </a:cubicBezTo>
                <a:lnTo>
                  <a:pt x="1515537" y="187965"/>
                </a:lnTo>
                <a:cubicBezTo>
                  <a:pt x="1556645" y="146856"/>
                  <a:pt x="1610523" y="126303"/>
                  <a:pt x="1664402" y="126303"/>
                </a:cubicBezTo>
                <a:close/>
                <a:moveTo>
                  <a:pt x="3125460" y="18853"/>
                </a:moveTo>
                <a:cubicBezTo>
                  <a:pt x="3179339" y="18853"/>
                  <a:pt x="3233217" y="39407"/>
                  <a:pt x="3274325" y="80515"/>
                </a:cubicBezTo>
                <a:cubicBezTo>
                  <a:pt x="3356541" y="162731"/>
                  <a:pt x="3356541" y="296029"/>
                  <a:pt x="3274325" y="378245"/>
                </a:cubicBezTo>
                <a:lnTo>
                  <a:pt x="552641" y="3099928"/>
                </a:lnTo>
                <a:cubicBezTo>
                  <a:pt x="470425" y="3182144"/>
                  <a:pt x="337126" y="3182144"/>
                  <a:pt x="254911" y="3099928"/>
                </a:cubicBezTo>
                <a:lnTo>
                  <a:pt x="254912" y="3099928"/>
                </a:lnTo>
                <a:cubicBezTo>
                  <a:pt x="172696" y="3017712"/>
                  <a:pt x="172696" y="2884414"/>
                  <a:pt x="254912" y="2802198"/>
                </a:cubicBezTo>
                <a:lnTo>
                  <a:pt x="2976595" y="80515"/>
                </a:lnTo>
                <a:cubicBezTo>
                  <a:pt x="3017703" y="39407"/>
                  <a:pt x="3071581" y="18853"/>
                  <a:pt x="3125460" y="18853"/>
                </a:cubicBezTo>
                <a:close/>
                <a:moveTo>
                  <a:pt x="2465583" y="0"/>
                </a:moveTo>
                <a:cubicBezTo>
                  <a:pt x="2519461" y="0"/>
                  <a:pt x="2573340" y="20554"/>
                  <a:pt x="2614448" y="61662"/>
                </a:cubicBezTo>
                <a:cubicBezTo>
                  <a:pt x="2696664" y="143878"/>
                  <a:pt x="2696664" y="277176"/>
                  <a:pt x="2614448" y="359392"/>
                </a:cubicBezTo>
                <a:lnTo>
                  <a:pt x="632768" y="2341071"/>
                </a:lnTo>
                <a:cubicBezTo>
                  <a:pt x="550552" y="2423287"/>
                  <a:pt x="417253" y="2423287"/>
                  <a:pt x="335037" y="2341071"/>
                </a:cubicBezTo>
                <a:lnTo>
                  <a:pt x="335039" y="2341071"/>
                </a:lnTo>
                <a:cubicBezTo>
                  <a:pt x="252822" y="2258855"/>
                  <a:pt x="252822" y="2125557"/>
                  <a:pt x="335039" y="2043341"/>
                </a:cubicBezTo>
                <a:lnTo>
                  <a:pt x="2316718" y="61662"/>
                </a:lnTo>
                <a:cubicBezTo>
                  <a:pt x="2357826" y="20554"/>
                  <a:pt x="2411704" y="0"/>
                  <a:pt x="2465583" y="0"/>
                </a:cubicBezTo>
                <a:close/>
              </a:path>
            </a:pathLst>
          </a:custGeom>
          <a:pattFill prst="pct20">
            <a:fgClr>
              <a:schemeClr val="bg1">
                <a:lumMod val="50000"/>
                <a:lumOff val="50000"/>
              </a:schemeClr>
            </a:fgClr>
            <a:bgClr>
              <a:schemeClr val="bg1"/>
            </a:bgClr>
          </a:pattFill>
        </p:spPr>
        <p:txBody>
          <a:bodyPr wrap="square" anchor="ctr">
            <a:noAutofit/>
          </a:bodyPr>
          <a:lstStyle>
            <a:lvl1pPr marL="0" indent="0" algn="ctr">
              <a:buNone/>
              <a:defRPr sz="1600" baseline="0"/>
            </a:lvl1pPr>
          </a:lstStyle>
          <a:p>
            <a:r>
              <a:rPr lang="en-US" dirty="0"/>
              <a:t>Insert Image</a:t>
            </a:r>
          </a:p>
        </p:txBody>
      </p:sp>
    </p:spTree>
    <p:extLst>
      <p:ext uri="{BB962C8B-B14F-4D97-AF65-F5344CB8AC3E}">
        <p14:creationId xmlns:p14="http://schemas.microsoft.com/office/powerpoint/2010/main" val="2901002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ottom image right">
    <p:spTree>
      <p:nvGrpSpPr>
        <p:cNvPr id="1" name=""/>
        <p:cNvGrpSpPr/>
        <p:nvPr/>
      </p:nvGrpSpPr>
      <p:grpSpPr>
        <a:xfrm>
          <a:off x="0" y="0"/>
          <a:ext cx="0" cy="0"/>
          <a:chOff x="0" y="0"/>
          <a:chExt cx="0" cy="0"/>
        </a:xfrm>
      </p:grpSpPr>
      <p:sp>
        <p:nvSpPr>
          <p:cNvPr id="17" name="Rectangle 16"/>
          <p:cNvSpPr/>
          <p:nvPr userDrawn="1"/>
        </p:nvSpPr>
        <p:spPr>
          <a:xfrm>
            <a:off x="11622159" y="6467061"/>
            <a:ext cx="410817" cy="390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Picture Placeholder 6"/>
          <p:cNvSpPr>
            <a:spLocks noGrp="1"/>
          </p:cNvSpPr>
          <p:nvPr>
            <p:ph type="pic" sz="quarter" idx="10"/>
          </p:nvPr>
        </p:nvSpPr>
        <p:spPr>
          <a:xfrm flipH="1">
            <a:off x="5261113" y="0"/>
            <a:ext cx="6930887" cy="6858000"/>
          </a:xfrm>
          <a:prstGeom prst="rtTriangle">
            <a:avLst/>
          </a:prstGeom>
        </p:spPr>
        <p:txBody>
          <a:bodyPr/>
          <a:lstStyle/>
          <a:p>
            <a:endParaRPr lang="id-ID"/>
          </a:p>
        </p:txBody>
      </p:sp>
    </p:spTree>
    <p:extLst>
      <p:ext uri="{BB962C8B-B14F-4D97-AF65-F5344CB8AC3E}">
        <p14:creationId xmlns:p14="http://schemas.microsoft.com/office/powerpoint/2010/main" val="615995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onal placeholder">
    <p:spTree>
      <p:nvGrpSpPr>
        <p:cNvPr id="1" name=""/>
        <p:cNvGrpSpPr/>
        <p:nvPr/>
      </p:nvGrpSpPr>
      <p:grpSpPr>
        <a:xfrm>
          <a:off x="0" y="0"/>
          <a:ext cx="0" cy="0"/>
          <a:chOff x="0" y="0"/>
          <a:chExt cx="0" cy="0"/>
        </a:xfrm>
      </p:grpSpPr>
      <p:sp>
        <p:nvSpPr>
          <p:cNvPr id="17" name="Rectangle 16"/>
          <p:cNvSpPr/>
          <p:nvPr userDrawn="1"/>
        </p:nvSpPr>
        <p:spPr>
          <a:xfrm>
            <a:off x="11622159" y="6467061"/>
            <a:ext cx="410817" cy="390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Picture Placeholder 12"/>
          <p:cNvSpPr>
            <a:spLocks noGrp="1"/>
          </p:cNvSpPr>
          <p:nvPr>
            <p:ph type="pic" sz="quarter" idx="12"/>
          </p:nvPr>
        </p:nvSpPr>
        <p:spPr>
          <a:xfrm>
            <a:off x="1" y="-1"/>
            <a:ext cx="4744278" cy="6858001"/>
          </a:xfrm>
          <a:custGeom>
            <a:avLst/>
            <a:gdLst>
              <a:gd name="connsiteX0" fmla="*/ 0 w 15806056"/>
              <a:gd name="connsiteY0" fmla="*/ 0 h 13716000"/>
              <a:gd name="connsiteX1" fmla="*/ 9050443 w 15806056"/>
              <a:gd name="connsiteY1" fmla="*/ 0 h 13716000"/>
              <a:gd name="connsiteX2" fmla="*/ 15806056 w 15806056"/>
              <a:gd name="connsiteY2" fmla="*/ 13716000 h 13716000"/>
              <a:gd name="connsiteX3" fmla="*/ 0 w 1580605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06056" h="13716000">
                <a:moveTo>
                  <a:pt x="0" y="0"/>
                </a:moveTo>
                <a:lnTo>
                  <a:pt x="9050443" y="0"/>
                </a:lnTo>
                <a:lnTo>
                  <a:pt x="15806056" y="13716000"/>
                </a:lnTo>
                <a:lnTo>
                  <a:pt x="0" y="13716000"/>
                </a:lnTo>
                <a:close/>
              </a:path>
            </a:pathLst>
          </a:custGeom>
        </p:spPr>
        <p:txBody>
          <a:bodyPr wrap="square">
            <a:noAutofit/>
          </a:bodyPr>
          <a:lstStyle>
            <a:lvl1pPr>
              <a:defRPr sz="900"/>
            </a:lvl1pPr>
          </a:lstStyle>
          <a:p>
            <a:endParaRPr lang="en-US"/>
          </a:p>
        </p:txBody>
      </p:sp>
    </p:spTree>
    <p:extLst>
      <p:ext uri="{BB962C8B-B14F-4D97-AF65-F5344CB8AC3E}">
        <p14:creationId xmlns:p14="http://schemas.microsoft.com/office/powerpoint/2010/main" val="3231833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iagonal placeholder RIGHT">
    <p:spTree>
      <p:nvGrpSpPr>
        <p:cNvPr id="1" name=""/>
        <p:cNvGrpSpPr/>
        <p:nvPr/>
      </p:nvGrpSpPr>
      <p:grpSpPr>
        <a:xfrm>
          <a:off x="0" y="0"/>
          <a:ext cx="0" cy="0"/>
          <a:chOff x="0" y="0"/>
          <a:chExt cx="0" cy="0"/>
        </a:xfrm>
      </p:grpSpPr>
      <p:sp>
        <p:nvSpPr>
          <p:cNvPr id="15" name="Picture Placeholder 12"/>
          <p:cNvSpPr>
            <a:spLocks noGrp="1"/>
          </p:cNvSpPr>
          <p:nvPr>
            <p:ph type="pic" sz="quarter" idx="12"/>
          </p:nvPr>
        </p:nvSpPr>
        <p:spPr>
          <a:xfrm flipH="1">
            <a:off x="7447722" y="0"/>
            <a:ext cx="4744278" cy="6858000"/>
          </a:xfrm>
          <a:custGeom>
            <a:avLst/>
            <a:gdLst>
              <a:gd name="connsiteX0" fmla="*/ 0 w 15806056"/>
              <a:gd name="connsiteY0" fmla="*/ 0 h 13716000"/>
              <a:gd name="connsiteX1" fmla="*/ 9050443 w 15806056"/>
              <a:gd name="connsiteY1" fmla="*/ 0 h 13716000"/>
              <a:gd name="connsiteX2" fmla="*/ 15806056 w 15806056"/>
              <a:gd name="connsiteY2" fmla="*/ 13716000 h 13716000"/>
              <a:gd name="connsiteX3" fmla="*/ 0 w 1580605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06056" h="13716000">
                <a:moveTo>
                  <a:pt x="0" y="0"/>
                </a:moveTo>
                <a:lnTo>
                  <a:pt x="9050443" y="0"/>
                </a:lnTo>
                <a:lnTo>
                  <a:pt x="15806056" y="13716000"/>
                </a:lnTo>
                <a:lnTo>
                  <a:pt x="0" y="13716000"/>
                </a:lnTo>
                <a:close/>
              </a:path>
            </a:pathLst>
          </a:custGeom>
        </p:spPr>
        <p:txBody>
          <a:bodyPr wrap="square">
            <a:noAutofit/>
          </a:bodyPr>
          <a:lstStyle>
            <a:lvl1pPr>
              <a:defRPr sz="900"/>
            </a:lvl1pPr>
          </a:lstStyle>
          <a:p>
            <a:endParaRPr lang="en-US"/>
          </a:p>
        </p:txBody>
      </p:sp>
    </p:spTree>
    <p:extLst>
      <p:ext uri="{BB962C8B-B14F-4D97-AF65-F5344CB8AC3E}">
        <p14:creationId xmlns:p14="http://schemas.microsoft.com/office/powerpoint/2010/main" val="3594591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halh top">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0" y="1"/>
            <a:ext cx="12192000" cy="3472069"/>
          </a:xfrm>
        </p:spPr>
        <p:txBody>
          <a:bodyPr/>
          <a:lstStyle/>
          <a:p>
            <a:endParaRPr lang="id-ID"/>
          </a:p>
        </p:txBody>
      </p:sp>
    </p:spTree>
    <p:extLst>
      <p:ext uri="{BB962C8B-B14F-4D97-AF65-F5344CB8AC3E}">
        <p14:creationId xmlns:p14="http://schemas.microsoft.com/office/powerpoint/2010/main" val="1863848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mage full">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0" y="1"/>
            <a:ext cx="12192000" cy="6857999"/>
          </a:xfrm>
        </p:spPr>
        <p:txBody>
          <a:bodyPr/>
          <a:lstStyle/>
          <a:p>
            <a:endParaRPr lang="id-ID"/>
          </a:p>
        </p:txBody>
      </p:sp>
    </p:spTree>
    <p:extLst>
      <p:ext uri="{BB962C8B-B14F-4D97-AF65-F5344CB8AC3E}">
        <p14:creationId xmlns:p14="http://schemas.microsoft.com/office/powerpoint/2010/main" val="1176053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image left side">
    <p:spTree>
      <p:nvGrpSpPr>
        <p:cNvPr id="1" name=""/>
        <p:cNvGrpSpPr/>
        <p:nvPr/>
      </p:nvGrpSpPr>
      <p:grpSpPr>
        <a:xfrm>
          <a:off x="0" y="0"/>
          <a:ext cx="0" cy="0"/>
          <a:chOff x="0" y="0"/>
          <a:chExt cx="0" cy="0"/>
        </a:xfrm>
      </p:grpSpPr>
      <p:sp>
        <p:nvSpPr>
          <p:cNvPr id="17" name="Rectangle 16"/>
          <p:cNvSpPr/>
          <p:nvPr userDrawn="1"/>
        </p:nvSpPr>
        <p:spPr>
          <a:xfrm>
            <a:off x="11622159" y="6467061"/>
            <a:ext cx="410817" cy="390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Picture Placeholder 4"/>
          <p:cNvSpPr>
            <a:spLocks noGrp="1"/>
          </p:cNvSpPr>
          <p:nvPr>
            <p:ph type="pic" sz="quarter" idx="10"/>
          </p:nvPr>
        </p:nvSpPr>
        <p:spPr>
          <a:xfrm>
            <a:off x="0" y="1"/>
            <a:ext cx="4505739" cy="6857999"/>
          </a:xfrm>
        </p:spPr>
        <p:txBody>
          <a:bodyPr/>
          <a:lstStyle/>
          <a:p>
            <a:endParaRPr lang="id-ID"/>
          </a:p>
        </p:txBody>
      </p:sp>
      <p:sp>
        <p:nvSpPr>
          <p:cNvPr id="16" name="TextBox 15"/>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19" name="Oval 18"/>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143779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Normal Center">
    <p:spTree>
      <p:nvGrpSpPr>
        <p:cNvPr id="1" name=""/>
        <p:cNvGrpSpPr/>
        <p:nvPr/>
      </p:nvGrpSpPr>
      <p:grpSpPr>
        <a:xfrm>
          <a:off x="0" y="0"/>
          <a:ext cx="0" cy="0"/>
          <a:chOff x="0" y="0"/>
          <a:chExt cx="0" cy="0"/>
        </a:xfrm>
      </p:grpSpPr>
      <p:sp>
        <p:nvSpPr>
          <p:cNvPr id="15" name="TextBox 14"/>
          <p:cNvSpPr txBox="1"/>
          <p:nvPr userDrawn="1"/>
        </p:nvSpPr>
        <p:spPr>
          <a:xfrm>
            <a:off x="11171585" y="641440"/>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16" name="Oval 15"/>
          <p:cNvSpPr/>
          <p:nvPr userDrawn="1"/>
        </p:nvSpPr>
        <p:spPr>
          <a:xfrm>
            <a:off x="11280263" y="584356"/>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968862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image center side">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3432313" y="1"/>
            <a:ext cx="2133600" cy="6857999"/>
          </a:xfrm>
        </p:spPr>
        <p:txBody>
          <a:bodyPr/>
          <a:lstStyle/>
          <a:p>
            <a:endParaRPr lang="id-ID"/>
          </a:p>
        </p:txBody>
      </p:sp>
      <p:sp>
        <p:nvSpPr>
          <p:cNvPr id="16" name="TextBox 15"/>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19" name="Oval 18"/>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038808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image center side 2">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7566991" y="1"/>
            <a:ext cx="2133600" cy="6857999"/>
          </a:xfrm>
        </p:spPr>
        <p:txBody>
          <a:bodyPr/>
          <a:lstStyle/>
          <a:p>
            <a:endParaRPr lang="id-ID"/>
          </a:p>
        </p:txBody>
      </p:sp>
    </p:spTree>
    <p:extLst>
      <p:ext uri="{BB962C8B-B14F-4D97-AF65-F5344CB8AC3E}">
        <p14:creationId xmlns:p14="http://schemas.microsoft.com/office/powerpoint/2010/main" val="2740642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image small side left">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0" y="0"/>
            <a:ext cx="2875722" cy="6857999"/>
          </a:xfrm>
        </p:spPr>
        <p:txBody>
          <a:bodyPr/>
          <a:lstStyle/>
          <a:p>
            <a:endParaRPr lang="id-ID"/>
          </a:p>
        </p:txBody>
      </p:sp>
      <p:sp>
        <p:nvSpPr>
          <p:cNvPr id="16" name="TextBox 15"/>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19" name="Oval 18"/>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4159315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image small 2 side ">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0" y="0"/>
            <a:ext cx="3299791" cy="6857999"/>
          </a:xfrm>
        </p:spPr>
        <p:txBody>
          <a:bodyPr/>
          <a:lstStyle/>
          <a:p>
            <a:endParaRPr lang="id-ID"/>
          </a:p>
        </p:txBody>
      </p:sp>
      <p:sp>
        <p:nvSpPr>
          <p:cNvPr id="19" name="Picture Placeholder 4"/>
          <p:cNvSpPr>
            <a:spLocks noGrp="1"/>
          </p:cNvSpPr>
          <p:nvPr>
            <p:ph type="pic" sz="quarter" idx="11"/>
          </p:nvPr>
        </p:nvSpPr>
        <p:spPr>
          <a:xfrm>
            <a:off x="9051234" y="1"/>
            <a:ext cx="3140765" cy="6857999"/>
          </a:xfrm>
        </p:spPr>
        <p:txBody>
          <a:bodyPr/>
          <a:lstStyle/>
          <a:p>
            <a:endParaRPr lang="id-ID"/>
          </a:p>
        </p:txBody>
      </p:sp>
    </p:spTree>
    <p:extLst>
      <p:ext uri="{BB962C8B-B14F-4D97-AF65-F5344CB8AC3E}">
        <p14:creationId xmlns:p14="http://schemas.microsoft.com/office/powerpoint/2010/main" val="3832445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image small side right">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9316278" y="1"/>
            <a:ext cx="2875722" cy="6857999"/>
          </a:xfrm>
        </p:spPr>
        <p:txBody>
          <a:bodyPr/>
          <a:lstStyle/>
          <a:p>
            <a:endParaRPr lang="id-ID"/>
          </a:p>
        </p:txBody>
      </p:sp>
    </p:spTree>
    <p:extLst>
      <p:ext uri="{BB962C8B-B14F-4D97-AF65-F5344CB8AC3E}">
        <p14:creationId xmlns:p14="http://schemas.microsoft.com/office/powerpoint/2010/main" val="222054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left side">
    <p:spTree>
      <p:nvGrpSpPr>
        <p:cNvPr id="1" name=""/>
        <p:cNvGrpSpPr/>
        <p:nvPr/>
      </p:nvGrpSpPr>
      <p:grpSpPr>
        <a:xfrm>
          <a:off x="0" y="0"/>
          <a:ext cx="0" cy="0"/>
          <a:chOff x="0" y="0"/>
          <a:chExt cx="0" cy="0"/>
        </a:xfrm>
      </p:grpSpPr>
      <p:sp>
        <p:nvSpPr>
          <p:cNvPr id="16" name="Picture Placeholder 6"/>
          <p:cNvSpPr>
            <a:spLocks noGrp="1"/>
          </p:cNvSpPr>
          <p:nvPr>
            <p:ph type="pic" sz="quarter" idx="10"/>
          </p:nvPr>
        </p:nvSpPr>
        <p:spPr>
          <a:xfrm>
            <a:off x="698409" y="848138"/>
            <a:ext cx="3180522" cy="5121965"/>
          </a:xfrm>
          <a:prstGeom prst="foldedCorner">
            <a:avLst/>
          </a:prstGeom>
        </p:spPr>
        <p:txBody>
          <a:bodyPr/>
          <a:lstStyle/>
          <a:p>
            <a:endParaRPr lang="id-ID"/>
          </a:p>
        </p:txBody>
      </p:sp>
      <p:sp>
        <p:nvSpPr>
          <p:cNvPr id="15" name="TextBox 14"/>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19" name="Oval 18"/>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5049791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image right side">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7686261" y="1"/>
            <a:ext cx="4505739" cy="6857999"/>
          </a:xfrm>
        </p:spPr>
        <p:txBody>
          <a:bodyPr/>
          <a:lstStyle/>
          <a:p>
            <a:endParaRPr lang="id-ID"/>
          </a:p>
        </p:txBody>
      </p:sp>
    </p:spTree>
    <p:extLst>
      <p:ext uri="{BB962C8B-B14F-4D97-AF65-F5344CB8AC3E}">
        <p14:creationId xmlns:p14="http://schemas.microsoft.com/office/powerpoint/2010/main" val="523502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B45E19-E201-2906-0095-5979023C5F4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A2383D-4397-123E-5EF8-57B4919AEE34}"/>
              </a:ext>
            </a:extLst>
          </p:cNvPr>
          <p:cNvSpPr>
            <a:spLocks noGrp="1"/>
          </p:cNvSpPr>
          <p:nvPr>
            <p:ph type="dt" sz="half" idx="10"/>
          </p:nvPr>
        </p:nvSpPr>
        <p:spPr/>
        <p:txBody>
          <a:bodyPr/>
          <a:lstStyle/>
          <a:p>
            <a:fld id="{3BB34C31-475E-4A2F-A9AA-BA95AC06B52C}" type="datetimeFigureOut">
              <a:rPr lang="id-ID" smtClean="0"/>
              <a:t>07/03/2024</a:t>
            </a:fld>
            <a:endParaRPr lang="id-ID"/>
          </a:p>
        </p:txBody>
      </p:sp>
      <p:sp>
        <p:nvSpPr>
          <p:cNvPr id="4" name="页脚占位符 3">
            <a:extLst>
              <a:ext uri="{FF2B5EF4-FFF2-40B4-BE49-F238E27FC236}">
                <a16:creationId xmlns:a16="http://schemas.microsoft.com/office/drawing/2014/main" id="{464B64D0-4D24-6DBB-B9E1-6DD823A6B2A2}"/>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A4511CB5-5464-F500-6A7D-5D38C613729E}"/>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3172262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B493D4-3B65-6B16-18D3-6ABBF8DDE15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CE3EFA-560C-DF0D-E09B-5527071AFAD9}"/>
              </a:ext>
            </a:extLst>
          </p:cNvPr>
          <p:cNvSpPr>
            <a:spLocks noGrp="1"/>
          </p:cNvSpPr>
          <p:nvPr>
            <p:ph type="dt" sz="half" idx="10"/>
          </p:nvPr>
        </p:nvSpPr>
        <p:spPr/>
        <p:txBody>
          <a:bodyPr/>
          <a:lstStyle/>
          <a:p>
            <a:fld id="{3BB34C31-475E-4A2F-A9AA-BA95AC06B52C}" type="datetimeFigureOut">
              <a:rPr lang="id-ID" smtClean="0"/>
              <a:t>07/03/2024</a:t>
            </a:fld>
            <a:endParaRPr lang="id-ID"/>
          </a:p>
        </p:txBody>
      </p:sp>
      <p:sp>
        <p:nvSpPr>
          <p:cNvPr id="4" name="页脚占位符 3">
            <a:extLst>
              <a:ext uri="{FF2B5EF4-FFF2-40B4-BE49-F238E27FC236}">
                <a16:creationId xmlns:a16="http://schemas.microsoft.com/office/drawing/2014/main" id="{E39401FA-3563-E385-2AFF-5BC061475F35}"/>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4946B888-5BCC-D14C-1EDC-4ABBD569A831}"/>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3471196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6F4311-92A5-CEFB-7A4A-9CD1BAE9C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C3EC121-5443-366E-2F00-B954A33BF69C}"/>
              </a:ext>
            </a:extLst>
          </p:cNvPr>
          <p:cNvSpPr>
            <a:spLocks noGrp="1"/>
          </p:cNvSpPr>
          <p:nvPr>
            <p:ph type="dt" sz="half" idx="10"/>
          </p:nvPr>
        </p:nvSpPr>
        <p:spPr/>
        <p:txBody>
          <a:bodyPr/>
          <a:lstStyle/>
          <a:p>
            <a:fld id="{3BB34C31-475E-4A2F-A9AA-BA95AC06B52C}" type="datetimeFigureOut">
              <a:rPr lang="id-ID" smtClean="0"/>
              <a:t>07/03/2024</a:t>
            </a:fld>
            <a:endParaRPr lang="id-ID"/>
          </a:p>
        </p:txBody>
      </p:sp>
      <p:sp>
        <p:nvSpPr>
          <p:cNvPr id="4" name="页脚占位符 3">
            <a:extLst>
              <a:ext uri="{FF2B5EF4-FFF2-40B4-BE49-F238E27FC236}">
                <a16:creationId xmlns:a16="http://schemas.microsoft.com/office/drawing/2014/main" id="{2AC89975-5F3D-E4C6-43E8-D11E3F5B3748}"/>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BC5EE03F-F428-6827-AB5D-533CC5A45202}"/>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3823010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Normal Center - 3 image">
    <p:spTree>
      <p:nvGrpSpPr>
        <p:cNvPr id="1" name=""/>
        <p:cNvGrpSpPr/>
        <p:nvPr/>
      </p:nvGrpSpPr>
      <p:grpSpPr>
        <a:xfrm>
          <a:off x="0" y="0"/>
          <a:ext cx="0" cy="0"/>
          <a:chOff x="0" y="0"/>
          <a:chExt cx="0" cy="0"/>
        </a:xfrm>
      </p:grpSpPr>
      <p:sp>
        <p:nvSpPr>
          <p:cNvPr id="17" name="Rectangle 16"/>
          <p:cNvSpPr/>
          <p:nvPr userDrawn="1"/>
        </p:nvSpPr>
        <p:spPr>
          <a:xfrm>
            <a:off x="11622159" y="6467061"/>
            <a:ext cx="410817" cy="390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Picture Placeholder 3"/>
          <p:cNvSpPr>
            <a:spLocks noGrp="1" noChangeAspect="1"/>
          </p:cNvSpPr>
          <p:nvPr>
            <p:ph type="pic" sz="quarter" idx="11"/>
          </p:nvPr>
        </p:nvSpPr>
        <p:spPr>
          <a:xfrm>
            <a:off x="1915537" y="2300786"/>
            <a:ext cx="2160000" cy="2160000"/>
          </a:xfrm>
          <a:prstGeom prst="rect">
            <a:avLst/>
          </a:prstGeom>
        </p:spPr>
        <p:txBody>
          <a:bodyPr lIns="182880" tIns="91440" rIns="182880" bIns="91440"/>
          <a:lstStyle>
            <a:lvl1pPr marL="0" indent="0">
              <a:buFontTx/>
              <a:buNone/>
              <a:defRPr/>
            </a:lvl1pPr>
          </a:lstStyle>
          <a:p>
            <a:endParaRPr lang="en-US"/>
          </a:p>
        </p:txBody>
      </p:sp>
      <p:sp>
        <p:nvSpPr>
          <p:cNvPr id="16" name="Picture Placeholder 3"/>
          <p:cNvSpPr>
            <a:spLocks noGrp="1" noChangeAspect="1"/>
          </p:cNvSpPr>
          <p:nvPr>
            <p:ph type="pic" sz="quarter" idx="12"/>
          </p:nvPr>
        </p:nvSpPr>
        <p:spPr>
          <a:xfrm>
            <a:off x="4718372" y="2300786"/>
            <a:ext cx="2160000" cy="2160000"/>
          </a:xfrm>
          <a:prstGeom prst="rect">
            <a:avLst/>
          </a:prstGeom>
        </p:spPr>
        <p:txBody>
          <a:bodyPr lIns="182880" tIns="91440" rIns="182880" bIns="91440"/>
          <a:lstStyle>
            <a:lvl1pPr marL="0" indent="0">
              <a:buFontTx/>
              <a:buNone/>
              <a:defRPr/>
            </a:lvl1pPr>
          </a:lstStyle>
          <a:p>
            <a:endParaRPr lang="en-US"/>
          </a:p>
        </p:txBody>
      </p:sp>
      <p:sp>
        <p:nvSpPr>
          <p:cNvPr id="19" name="Picture Placeholder 3"/>
          <p:cNvSpPr>
            <a:spLocks noGrp="1" noChangeAspect="1"/>
          </p:cNvSpPr>
          <p:nvPr>
            <p:ph type="pic" sz="quarter" idx="13"/>
          </p:nvPr>
        </p:nvSpPr>
        <p:spPr>
          <a:xfrm>
            <a:off x="7521207" y="2300786"/>
            <a:ext cx="2160000" cy="2160000"/>
          </a:xfrm>
          <a:prstGeom prst="rect">
            <a:avLst/>
          </a:prstGeom>
        </p:spPr>
        <p:txBody>
          <a:bodyPr lIns="182880" tIns="91440" rIns="182880" bIns="91440"/>
          <a:lstStyle>
            <a:lvl1pPr marL="0" indent="0">
              <a:buFontTx/>
              <a:buNone/>
              <a:defRPr/>
            </a:lvl1pPr>
          </a:lstStyle>
          <a:p>
            <a:endParaRPr lang="en-US"/>
          </a:p>
        </p:txBody>
      </p:sp>
      <p:sp>
        <p:nvSpPr>
          <p:cNvPr id="20" name="TextBox 19"/>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21" name="Oval 20"/>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044357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CB9E16-B52D-F293-29A7-1298CC3C060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857A34-A1DB-1C26-960B-A15DC5E70747}"/>
              </a:ext>
            </a:extLst>
          </p:cNvPr>
          <p:cNvSpPr>
            <a:spLocks noGrp="1"/>
          </p:cNvSpPr>
          <p:nvPr>
            <p:ph type="dt" sz="half" idx="10"/>
          </p:nvPr>
        </p:nvSpPr>
        <p:spPr/>
        <p:txBody>
          <a:bodyPr/>
          <a:lstStyle/>
          <a:p>
            <a:fld id="{3BB34C31-475E-4A2F-A9AA-BA95AC06B52C}" type="datetimeFigureOut">
              <a:rPr lang="id-ID" smtClean="0"/>
              <a:t>07/03/2024</a:t>
            </a:fld>
            <a:endParaRPr lang="id-ID"/>
          </a:p>
        </p:txBody>
      </p:sp>
      <p:sp>
        <p:nvSpPr>
          <p:cNvPr id="4" name="页脚占位符 3">
            <a:extLst>
              <a:ext uri="{FF2B5EF4-FFF2-40B4-BE49-F238E27FC236}">
                <a16:creationId xmlns:a16="http://schemas.microsoft.com/office/drawing/2014/main" id="{1E263AA6-29C0-1E8A-8EC1-E81365250C82}"/>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D368742E-E586-2D2C-AB6C-D009D27FDF00}"/>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35156646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9E94A8-A534-0692-A7F5-0E8E30FC399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B60F2F9-8C43-96C9-834E-6CC6262F17B6}"/>
              </a:ext>
            </a:extLst>
          </p:cNvPr>
          <p:cNvSpPr>
            <a:spLocks noGrp="1"/>
          </p:cNvSpPr>
          <p:nvPr>
            <p:ph type="dt" sz="half" idx="10"/>
          </p:nvPr>
        </p:nvSpPr>
        <p:spPr/>
        <p:txBody>
          <a:bodyPr/>
          <a:lstStyle/>
          <a:p>
            <a:fld id="{3BB34C31-475E-4A2F-A9AA-BA95AC06B52C}" type="datetimeFigureOut">
              <a:rPr lang="id-ID" smtClean="0"/>
              <a:t>07/03/2024</a:t>
            </a:fld>
            <a:endParaRPr lang="id-ID"/>
          </a:p>
        </p:txBody>
      </p:sp>
      <p:sp>
        <p:nvSpPr>
          <p:cNvPr id="4" name="页脚占位符 3">
            <a:extLst>
              <a:ext uri="{FF2B5EF4-FFF2-40B4-BE49-F238E27FC236}">
                <a16:creationId xmlns:a16="http://schemas.microsoft.com/office/drawing/2014/main" id="{A79DEE2D-C9ED-0C91-C085-15944045E069}"/>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07920C96-6FF1-5E4D-68C7-3BD0AB017FF6}"/>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32733931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B04C12-3F6D-DC9B-B213-262C94B08FE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896068-C780-690D-B812-99AED996DD67}"/>
              </a:ext>
            </a:extLst>
          </p:cNvPr>
          <p:cNvSpPr>
            <a:spLocks noGrp="1"/>
          </p:cNvSpPr>
          <p:nvPr>
            <p:ph type="dt" sz="half" idx="10"/>
          </p:nvPr>
        </p:nvSpPr>
        <p:spPr/>
        <p:txBody>
          <a:bodyPr/>
          <a:lstStyle/>
          <a:p>
            <a:fld id="{3BB34C31-475E-4A2F-A9AA-BA95AC06B52C}" type="datetimeFigureOut">
              <a:rPr lang="id-ID" smtClean="0"/>
              <a:t>07/03/2024</a:t>
            </a:fld>
            <a:endParaRPr lang="id-ID"/>
          </a:p>
        </p:txBody>
      </p:sp>
      <p:sp>
        <p:nvSpPr>
          <p:cNvPr id="4" name="页脚占位符 3">
            <a:extLst>
              <a:ext uri="{FF2B5EF4-FFF2-40B4-BE49-F238E27FC236}">
                <a16:creationId xmlns:a16="http://schemas.microsoft.com/office/drawing/2014/main" id="{EC76E13E-6D3B-4A53-DA7B-21ABE200D584}"/>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51FF5A3B-2FFF-FEB6-D126-E45EAC0F522D}"/>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2861221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9AD0F4-1AA9-98AE-6F2E-3A78FCF9782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5E927B-69B1-3701-7D73-51C05539FD41}"/>
              </a:ext>
            </a:extLst>
          </p:cNvPr>
          <p:cNvSpPr>
            <a:spLocks noGrp="1"/>
          </p:cNvSpPr>
          <p:nvPr>
            <p:ph type="dt" sz="half" idx="10"/>
          </p:nvPr>
        </p:nvSpPr>
        <p:spPr/>
        <p:txBody>
          <a:bodyPr/>
          <a:lstStyle/>
          <a:p>
            <a:fld id="{3BB34C31-475E-4A2F-A9AA-BA95AC06B52C}" type="datetimeFigureOut">
              <a:rPr lang="id-ID" smtClean="0"/>
              <a:t>07/03/2024</a:t>
            </a:fld>
            <a:endParaRPr lang="id-ID"/>
          </a:p>
        </p:txBody>
      </p:sp>
      <p:sp>
        <p:nvSpPr>
          <p:cNvPr id="4" name="页脚占位符 3">
            <a:extLst>
              <a:ext uri="{FF2B5EF4-FFF2-40B4-BE49-F238E27FC236}">
                <a16:creationId xmlns:a16="http://schemas.microsoft.com/office/drawing/2014/main" id="{A7A3E98C-58AC-BF0F-C9A5-6E9BFC79F9E4}"/>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FF73F1E2-90E5-BAB6-15C9-ADE02C6420FC}"/>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61579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230102-4585-DD37-A733-CBAAD37BFA9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DE8FD0E-8AC1-D192-34E8-C01C42EAF969}"/>
              </a:ext>
            </a:extLst>
          </p:cNvPr>
          <p:cNvSpPr>
            <a:spLocks noGrp="1"/>
          </p:cNvSpPr>
          <p:nvPr>
            <p:ph type="dt" sz="half" idx="10"/>
          </p:nvPr>
        </p:nvSpPr>
        <p:spPr/>
        <p:txBody>
          <a:bodyPr/>
          <a:lstStyle/>
          <a:p>
            <a:fld id="{3BB34C31-475E-4A2F-A9AA-BA95AC06B52C}" type="datetimeFigureOut">
              <a:rPr lang="id-ID" smtClean="0"/>
              <a:t>07/03/2024</a:t>
            </a:fld>
            <a:endParaRPr lang="id-ID"/>
          </a:p>
        </p:txBody>
      </p:sp>
      <p:sp>
        <p:nvSpPr>
          <p:cNvPr id="4" name="页脚占位符 3">
            <a:extLst>
              <a:ext uri="{FF2B5EF4-FFF2-40B4-BE49-F238E27FC236}">
                <a16:creationId xmlns:a16="http://schemas.microsoft.com/office/drawing/2014/main" id="{2869B9AF-DBB1-4C34-4D20-BBDC646EADA5}"/>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A130AF20-F1C2-8DF5-0B25-B6360CC9209D}"/>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9560197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A42BD4-EA50-A1A9-4EA4-8DB09FEAF43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8DF980C-1640-744D-7826-B0C50411266F}"/>
              </a:ext>
            </a:extLst>
          </p:cNvPr>
          <p:cNvSpPr>
            <a:spLocks noGrp="1"/>
          </p:cNvSpPr>
          <p:nvPr>
            <p:ph type="dt" sz="half" idx="10"/>
          </p:nvPr>
        </p:nvSpPr>
        <p:spPr/>
        <p:txBody>
          <a:bodyPr/>
          <a:lstStyle/>
          <a:p>
            <a:fld id="{3BB34C31-475E-4A2F-A9AA-BA95AC06B52C}" type="datetimeFigureOut">
              <a:rPr lang="id-ID" smtClean="0"/>
              <a:t>07/03/2024</a:t>
            </a:fld>
            <a:endParaRPr lang="id-ID"/>
          </a:p>
        </p:txBody>
      </p:sp>
      <p:sp>
        <p:nvSpPr>
          <p:cNvPr id="4" name="页脚占位符 3">
            <a:extLst>
              <a:ext uri="{FF2B5EF4-FFF2-40B4-BE49-F238E27FC236}">
                <a16:creationId xmlns:a16="http://schemas.microsoft.com/office/drawing/2014/main" id="{83E89451-2AA6-5815-9FFA-C98433447837}"/>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3737BDC2-9FEA-D676-F03B-1713BB9DF863}"/>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6678862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49E022-04FC-1165-4348-3837C5E18FB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1A7E828-814A-96C9-61D6-F4C71412F8EE}"/>
              </a:ext>
            </a:extLst>
          </p:cNvPr>
          <p:cNvSpPr>
            <a:spLocks noGrp="1"/>
          </p:cNvSpPr>
          <p:nvPr>
            <p:ph type="dt" sz="half" idx="10"/>
          </p:nvPr>
        </p:nvSpPr>
        <p:spPr/>
        <p:txBody>
          <a:bodyPr/>
          <a:lstStyle/>
          <a:p>
            <a:fld id="{3BB34C31-475E-4A2F-A9AA-BA95AC06B52C}" type="datetimeFigureOut">
              <a:rPr lang="id-ID" smtClean="0"/>
              <a:t>07/03/2024</a:t>
            </a:fld>
            <a:endParaRPr lang="id-ID"/>
          </a:p>
        </p:txBody>
      </p:sp>
      <p:sp>
        <p:nvSpPr>
          <p:cNvPr id="4" name="页脚占位符 3">
            <a:extLst>
              <a:ext uri="{FF2B5EF4-FFF2-40B4-BE49-F238E27FC236}">
                <a16:creationId xmlns:a16="http://schemas.microsoft.com/office/drawing/2014/main" id="{D1764DF9-8D1D-50A3-D0B0-7138773AD54D}"/>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D12E642C-33A0-F5BA-75BD-0090A0B3FE20}"/>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0313138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C8D7D2-EB9A-6C32-EC96-2D0B362E780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DC40E8-3979-49EF-B055-3209388D5119}"/>
              </a:ext>
            </a:extLst>
          </p:cNvPr>
          <p:cNvSpPr>
            <a:spLocks noGrp="1"/>
          </p:cNvSpPr>
          <p:nvPr>
            <p:ph type="dt" sz="half" idx="10"/>
          </p:nvPr>
        </p:nvSpPr>
        <p:spPr/>
        <p:txBody>
          <a:bodyPr/>
          <a:lstStyle/>
          <a:p>
            <a:fld id="{3BB34C31-475E-4A2F-A9AA-BA95AC06B52C}" type="datetimeFigureOut">
              <a:rPr lang="id-ID" smtClean="0"/>
              <a:t>07/03/2024</a:t>
            </a:fld>
            <a:endParaRPr lang="id-ID"/>
          </a:p>
        </p:txBody>
      </p:sp>
      <p:sp>
        <p:nvSpPr>
          <p:cNvPr id="4" name="页脚占位符 3">
            <a:extLst>
              <a:ext uri="{FF2B5EF4-FFF2-40B4-BE49-F238E27FC236}">
                <a16:creationId xmlns:a16="http://schemas.microsoft.com/office/drawing/2014/main" id="{E41BA757-B2A2-E388-E355-B0D9A321ACB0}"/>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3C2D46F7-E7CB-EF37-F211-AEEC08C0B1E4}"/>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28556354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1AD6C0-4DE1-0191-1EBC-9D4A13B843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EEC887E-2C56-3B74-42E0-EC8869EF828C}"/>
              </a:ext>
            </a:extLst>
          </p:cNvPr>
          <p:cNvSpPr>
            <a:spLocks noGrp="1"/>
          </p:cNvSpPr>
          <p:nvPr>
            <p:ph type="dt" sz="half" idx="10"/>
          </p:nvPr>
        </p:nvSpPr>
        <p:spPr/>
        <p:txBody>
          <a:bodyPr/>
          <a:lstStyle/>
          <a:p>
            <a:fld id="{3BB34C31-475E-4A2F-A9AA-BA95AC06B52C}" type="datetimeFigureOut">
              <a:rPr lang="id-ID" smtClean="0"/>
              <a:t>07/03/2024</a:t>
            </a:fld>
            <a:endParaRPr lang="id-ID"/>
          </a:p>
        </p:txBody>
      </p:sp>
      <p:sp>
        <p:nvSpPr>
          <p:cNvPr id="4" name="页脚占位符 3">
            <a:extLst>
              <a:ext uri="{FF2B5EF4-FFF2-40B4-BE49-F238E27FC236}">
                <a16:creationId xmlns:a16="http://schemas.microsoft.com/office/drawing/2014/main" id="{26716B00-760C-3BC6-1CED-B80CC47CFB66}"/>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5C6F7EA4-9A93-7927-762F-179AB5714E1C}"/>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39617620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B6552A-006D-5C40-5C36-2876AA53A40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32A2AA7-4426-D6C6-B41E-D4BCFB976E08}"/>
              </a:ext>
            </a:extLst>
          </p:cNvPr>
          <p:cNvSpPr>
            <a:spLocks noGrp="1"/>
          </p:cNvSpPr>
          <p:nvPr>
            <p:ph type="dt" sz="half" idx="10"/>
          </p:nvPr>
        </p:nvSpPr>
        <p:spPr/>
        <p:txBody>
          <a:bodyPr/>
          <a:lstStyle/>
          <a:p>
            <a:fld id="{3BB34C31-475E-4A2F-A9AA-BA95AC06B52C}" type="datetimeFigureOut">
              <a:rPr lang="id-ID" smtClean="0"/>
              <a:t>07/03/2024</a:t>
            </a:fld>
            <a:endParaRPr lang="id-ID"/>
          </a:p>
        </p:txBody>
      </p:sp>
      <p:sp>
        <p:nvSpPr>
          <p:cNvPr id="4" name="页脚占位符 3">
            <a:extLst>
              <a:ext uri="{FF2B5EF4-FFF2-40B4-BE49-F238E27FC236}">
                <a16:creationId xmlns:a16="http://schemas.microsoft.com/office/drawing/2014/main" id="{0558F301-40BB-A834-0CC4-6FA083A7FF77}"/>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01970C0E-02E2-D08D-2028-5823D8F9EC76}"/>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61904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Normal Center - 3 image full">
    <p:spTree>
      <p:nvGrpSpPr>
        <p:cNvPr id="1" name=""/>
        <p:cNvGrpSpPr/>
        <p:nvPr/>
      </p:nvGrpSpPr>
      <p:grpSpPr>
        <a:xfrm>
          <a:off x="0" y="0"/>
          <a:ext cx="0" cy="0"/>
          <a:chOff x="0" y="0"/>
          <a:chExt cx="0" cy="0"/>
        </a:xfrm>
      </p:grpSpPr>
      <p:sp>
        <p:nvSpPr>
          <p:cNvPr id="20" name="Picture Placeholder 3"/>
          <p:cNvSpPr>
            <a:spLocks noGrp="1"/>
          </p:cNvSpPr>
          <p:nvPr>
            <p:ph type="pic" sz="quarter" idx="23"/>
          </p:nvPr>
        </p:nvSpPr>
        <p:spPr>
          <a:xfrm>
            <a:off x="874644" y="2819953"/>
            <a:ext cx="3328416"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21" name="Picture Placeholder 3"/>
          <p:cNvSpPr>
            <a:spLocks noGrp="1"/>
          </p:cNvSpPr>
          <p:nvPr>
            <p:ph type="pic" sz="quarter" idx="24"/>
          </p:nvPr>
        </p:nvSpPr>
        <p:spPr>
          <a:xfrm>
            <a:off x="4392036" y="2819953"/>
            <a:ext cx="3328416"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22" name="Picture Placeholder 3"/>
          <p:cNvSpPr>
            <a:spLocks noGrp="1"/>
          </p:cNvSpPr>
          <p:nvPr>
            <p:ph type="pic" sz="quarter" idx="25"/>
          </p:nvPr>
        </p:nvSpPr>
        <p:spPr>
          <a:xfrm>
            <a:off x="7909428" y="2819953"/>
            <a:ext cx="3328416" cy="1472184"/>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9" name="TextBox 18"/>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23" name="Oval 22"/>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9481571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C4DEDA-E13E-0103-AD48-9329A6E75FD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E128157-41B9-D74F-C947-D3285D996D93}"/>
              </a:ext>
            </a:extLst>
          </p:cNvPr>
          <p:cNvSpPr>
            <a:spLocks noGrp="1"/>
          </p:cNvSpPr>
          <p:nvPr>
            <p:ph type="dt" sz="half" idx="10"/>
          </p:nvPr>
        </p:nvSpPr>
        <p:spPr/>
        <p:txBody>
          <a:bodyPr/>
          <a:lstStyle/>
          <a:p>
            <a:fld id="{3BB34C31-475E-4A2F-A9AA-BA95AC06B52C}" type="datetimeFigureOut">
              <a:rPr lang="id-ID" smtClean="0"/>
              <a:t>07/03/2024</a:t>
            </a:fld>
            <a:endParaRPr lang="id-ID"/>
          </a:p>
        </p:txBody>
      </p:sp>
      <p:sp>
        <p:nvSpPr>
          <p:cNvPr id="4" name="页脚占位符 3">
            <a:extLst>
              <a:ext uri="{FF2B5EF4-FFF2-40B4-BE49-F238E27FC236}">
                <a16:creationId xmlns:a16="http://schemas.microsoft.com/office/drawing/2014/main" id="{45B3EDFF-D64D-A4C8-7A34-9D471985A2CA}"/>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1ACD7A58-E3CB-CC4F-2564-7AFCEAA88D3A}"/>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7995054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D24034-BE8C-EF88-05E1-6FE70E38A31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46846D2-C6A5-CA53-D414-94F4A7F54954}"/>
              </a:ext>
            </a:extLst>
          </p:cNvPr>
          <p:cNvSpPr>
            <a:spLocks noGrp="1"/>
          </p:cNvSpPr>
          <p:nvPr>
            <p:ph type="dt" sz="half" idx="10"/>
          </p:nvPr>
        </p:nvSpPr>
        <p:spPr/>
        <p:txBody>
          <a:bodyPr/>
          <a:lstStyle/>
          <a:p>
            <a:fld id="{3BB34C31-475E-4A2F-A9AA-BA95AC06B52C}" type="datetimeFigureOut">
              <a:rPr lang="id-ID" smtClean="0"/>
              <a:t>07/03/2024</a:t>
            </a:fld>
            <a:endParaRPr lang="id-ID"/>
          </a:p>
        </p:txBody>
      </p:sp>
      <p:sp>
        <p:nvSpPr>
          <p:cNvPr id="4" name="页脚占位符 3">
            <a:extLst>
              <a:ext uri="{FF2B5EF4-FFF2-40B4-BE49-F238E27FC236}">
                <a16:creationId xmlns:a16="http://schemas.microsoft.com/office/drawing/2014/main" id="{0D7CD68D-3345-F6CA-48DB-13EC637BBD0C}"/>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6596EAA4-B97E-67C6-84BA-5649F1192199}"/>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8501104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12D4F1-8E79-4AF0-22B1-45487916CC7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C3C2C97-9F4A-395B-55DD-785EC290B919}"/>
              </a:ext>
            </a:extLst>
          </p:cNvPr>
          <p:cNvSpPr>
            <a:spLocks noGrp="1"/>
          </p:cNvSpPr>
          <p:nvPr>
            <p:ph type="dt" sz="half" idx="10"/>
          </p:nvPr>
        </p:nvSpPr>
        <p:spPr/>
        <p:txBody>
          <a:bodyPr/>
          <a:lstStyle/>
          <a:p>
            <a:fld id="{3BB34C31-475E-4A2F-A9AA-BA95AC06B52C}" type="datetimeFigureOut">
              <a:rPr lang="id-ID" smtClean="0"/>
              <a:t>07/03/2024</a:t>
            </a:fld>
            <a:endParaRPr lang="id-ID"/>
          </a:p>
        </p:txBody>
      </p:sp>
      <p:sp>
        <p:nvSpPr>
          <p:cNvPr id="4" name="页脚占位符 3">
            <a:extLst>
              <a:ext uri="{FF2B5EF4-FFF2-40B4-BE49-F238E27FC236}">
                <a16:creationId xmlns:a16="http://schemas.microsoft.com/office/drawing/2014/main" id="{11B6E2FC-7C62-053B-A875-FD40579410FC}"/>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F2C5FEFD-CB05-CB5A-B25C-61E61DD47C49}"/>
              </a:ext>
            </a:extLst>
          </p:cNvPr>
          <p:cNvSpPr>
            <a:spLocks noGrp="1"/>
          </p:cNvSpPr>
          <p:nvPr>
            <p:ph type="sldNum" sz="quarter" idx="12"/>
          </p:nvPr>
        </p:nvSpPr>
        <p:spPr/>
        <p:txBody>
          <a:bodyPr/>
          <a:lstStyle/>
          <a:p>
            <a:fld id="{41E43B4A-7628-478F-BD81-93B0BA7BE246}" type="slidenum">
              <a:rPr lang="id-ID" smtClean="0"/>
              <a:t>‹nº›</a:t>
            </a:fld>
            <a:endParaRPr lang="id-ID"/>
          </a:p>
        </p:txBody>
      </p:sp>
      <p:sp>
        <p:nvSpPr>
          <p:cNvPr id="7" name="TextBox 3">
            <a:extLst>
              <a:ext uri="{FF2B5EF4-FFF2-40B4-BE49-F238E27FC236}">
                <a16:creationId xmlns:a16="http://schemas.microsoft.com/office/drawing/2014/main" id="{CDE1D30D-D797-E3B4-228E-47DA7F07A914}"/>
              </a:ext>
            </a:extLst>
          </p:cNvPr>
          <p:cNvSpPr txBox="1"/>
          <p:nvPr userDrawn="1"/>
        </p:nvSpPr>
        <p:spPr>
          <a:xfrm>
            <a:off x="1939770" y="6297135"/>
            <a:ext cx="540060" cy="118430"/>
          </a:xfrm>
          <a:prstGeom prst="rect">
            <a:avLst/>
          </a:prstGeom>
          <a:noFill/>
        </p:spPr>
        <p:txBody>
          <a:bodyPr wrap="square" rtlCol="0">
            <a:spAutoFit/>
          </a:bodyPr>
          <a:lstStyle/>
          <a:p>
            <a:pPr>
              <a:lnSpc>
                <a:spcPct val="200000"/>
              </a:lnSpc>
            </a:pPr>
            <a:r>
              <a:rPr lang="en-US" altLang="zh-CN" sz="100" dirty="0">
                <a:solidFill>
                  <a:prstClr val="black"/>
                </a:solidFill>
                <a:latin typeface="微软雅黑" panose="020B0503020204020204" pitchFamily="34" charset="-122"/>
                <a:ea typeface="微软雅黑" panose="020B0503020204020204" pitchFamily="34" charset="-122"/>
                <a:hlinkClick r:id="rId2"/>
              </a:rPr>
              <a:t>PPT</a:t>
            </a:r>
            <a:r>
              <a:rPr lang="zh-CN" altLang="en-US" sz="100" dirty="0">
                <a:solidFill>
                  <a:prstClr val="black"/>
                </a:solidFill>
                <a:latin typeface="微软雅黑" panose="020B0503020204020204" pitchFamily="34" charset="-122"/>
                <a:ea typeface="微软雅黑" panose="020B0503020204020204" pitchFamily="34" charset="-122"/>
                <a:hlinkClick r:id="rId2"/>
              </a:rPr>
              <a:t>模板</a:t>
            </a:r>
            <a:r>
              <a:rPr lang="zh-CN" altLang="en-US" sz="100" dirty="0">
                <a:solidFill>
                  <a:prstClr val="black"/>
                </a:solidFill>
                <a:latin typeface="微软雅黑" panose="020B0503020204020204" pitchFamily="34" charset="-122"/>
                <a:ea typeface="微软雅黑" panose="020B0503020204020204" pitchFamily="34" charset="-122"/>
              </a:rPr>
              <a:t> </a:t>
            </a:r>
            <a:r>
              <a:rPr lang="en-US" altLang="zh-CN" sz="100" dirty="0">
                <a:solidFill>
                  <a:prstClr val="black"/>
                </a:solidFill>
                <a:latin typeface="微软雅黑" panose="020B0503020204020204" pitchFamily="34" charset="-122"/>
                <a:ea typeface="微软雅黑" panose="020B0503020204020204" pitchFamily="34" charset="-122"/>
              </a:rPr>
              <a:t>http://www.1ppt.com/moban/</a:t>
            </a:r>
            <a:r>
              <a:rPr lang="zh-CN" altLang="en-US" sz="100" dirty="0">
                <a:solidFill>
                  <a:prstClr val="black"/>
                </a:solidFill>
                <a:latin typeface="微软雅黑" panose="020B0503020204020204" pitchFamily="34" charset="-122"/>
                <a:ea typeface="微软雅黑" panose="020B0503020204020204" pitchFamily="34" charset="-122"/>
              </a:rPr>
              <a:t> </a:t>
            </a:r>
            <a:endParaRPr lang="en-US" altLang="zh-CN" sz="100"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736526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CC36D9-C02D-7D3D-A481-EAD5549A600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3F8608D-32C4-3C6F-8842-44EA8F7CEFFC}"/>
              </a:ext>
            </a:extLst>
          </p:cNvPr>
          <p:cNvSpPr>
            <a:spLocks noGrp="1"/>
          </p:cNvSpPr>
          <p:nvPr>
            <p:ph type="dt" sz="half" idx="10"/>
          </p:nvPr>
        </p:nvSpPr>
        <p:spPr/>
        <p:txBody>
          <a:bodyPr/>
          <a:lstStyle/>
          <a:p>
            <a:fld id="{3BB34C31-475E-4A2F-A9AA-BA95AC06B52C}" type="datetimeFigureOut">
              <a:rPr lang="id-ID" smtClean="0"/>
              <a:t>07/03/2024</a:t>
            </a:fld>
            <a:endParaRPr lang="id-ID"/>
          </a:p>
        </p:txBody>
      </p:sp>
      <p:sp>
        <p:nvSpPr>
          <p:cNvPr id="4" name="页脚占位符 3">
            <a:extLst>
              <a:ext uri="{FF2B5EF4-FFF2-40B4-BE49-F238E27FC236}">
                <a16:creationId xmlns:a16="http://schemas.microsoft.com/office/drawing/2014/main" id="{791C9CF7-FA5F-86D3-289C-9DB4FFCE8201}"/>
              </a:ext>
            </a:extLst>
          </p:cNvPr>
          <p:cNvSpPr>
            <a:spLocks noGrp="1"/>
          </p:cNvSpPr>
          <p:nvPr>
            <p:ph type="ftr" sz="quarter" idx="11"/>
          </p:nvPr>
        </p:nvSpPr>
        <p:spPr/>
        <p:txBody>
          <a:bodyPr/>
          <a:lstStyle/>
          <a:p>
            <a:endParaRPr lang="id-ID"/>
          </a:p>
        </p:txBody>
      </p:sp>
      <p:sp>
        <p:nvSpPr>
          <p:cNvPr id="5" name="灯片编号占位符 4">
            <a:extLst>
              <a:ext uri="{FF2B5EF4-FFF2-40B4-BE49-F238E27FC236}">
                <a16:creationId xmlns:a16="http://schemas.microsoft.com/office/drawing/2014/main" id="{2808F813-CA87-F240-EAC3-887523FA97B1}"/>
              </a:ext>
            </a:extLst>
          </p:cNvPr>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7479543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2024/3/7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‹nº›</a:t>
            </a:fld>
            <a:endParaRPr lang="zh-CN" altLang="en-US" dirty="0"/>
          </a:p>
        </p:txBody>
      </p:sp>
    </p:spTree>
    <p:extLst>
      <p:ext uri="{BB962C8B-B14F-4D97-AF65-F5344CB8AC3E}">
        <p14:creationId xmlns:p14="http://schemas.microsoft.com/office/powerpoint/2010/main" val="4142087893"/>
      </p:ext>
    </p:extLst>
  </p:cSld>
  <p:clrMapOvr>
    <a:masterClrMapping/>
  </p:clrMapOvr>
  <p:hf sldNum="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t>2024/3/7</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t>‹nº›</a:t>
            </a:fld>
            <a:endParaRPr lang="zh-CN" altLang="en-US"/>
          </a:p>
        </p:txBody>
      </p:sp>
    </p:spTree>
    <p:extLst>
      <p:ext uri="{BB962C8B-B14F-4D97-AF65-F5344CB8AC3E}">
        <p14:creationId xmlns:p14="http://schemas.microsoft.com/office/powerpoint/2010/main" val="30350615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t>2024/3/7</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t>‹nº›</a:t>
            </a:fld>
            <a:endParaRPr lang="zh-CN" altLang="en-US"/>
          </a:p>
        </p:txBody>
      </p:sp>
    </p:spTree>
    <p:extLst>
      <p:ext uri="{BB962C8B-B14F-4D97-AF65-F5344CB8AC3E}">
        <p14:creationId xmlns:p14="http://schemas.microsoft.com/office/powerpoint/2010/main" val="37311520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6016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3BB34C31-475E-4A2F-A9AA-BA95AC06B52C}" type="datetimeFigureOut">
              <a:rPr lang="id-ID" smtClean="0"/>
              <a:t>07/03/2024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25882925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3BB34C31-475E-4A2F-A9AA-BA95AC06B52C}" type="datetimeFigureOut">
              <a:rPr lang="id-ID" smtClean="0"/>
              <a:t>07/03/2024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3388527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Normal Center - half full">
    <p:spTree>
      <p:nvGrpSpPr>
        <p:cNvPr id="1" name=""/>
        <p:cNvGrpSpPr/>
        <p:nvPr/>
      </p:nvGrpSpPr>
      <p:grpSpPr>
        <a:xfrm>
          <a:off x="0" y="0"/>
          <a:ext cx="0" cy="0"/>
          <a:chOff x="0" y="0"/>
          <a:chExt cx="0" cy="0"/>
        </a:xfrm>
      </p:grpSpPr>
      <p:sp>
        <p:nvSpPr>
          <p:cNvPr id="20" name="Picture Placeholder 3"/>
          <p:cNvSpPr>
            <a:spLocks noGrp="1"/>
          </p:cNvSpPr>
          <p:nvPr>
            <p:ph type="pic" sz="quarter" idx="23"/>
          </p:nvPr>
        </p:nvSpPr>
        <p:spPr>
          <a:xfrm>
            <a:off x="0" y="2517912"/>
            <a:ext cx="12192000" cy="2888975"/>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TextBox 14"/>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16" name="Oval 15"/>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5063934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3BB34C31-475E-4A2F-A9AA-BA95AC06B52C}" type="datetimeFigureOut">
              <a:rPr lang="id-ID" smtClean="0"/>
              <a:t>07/03/2024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148792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3BB34C31-475E-4A2F-A9AA-BA95AC06B52C}" type="datetimeFigureOut">
              <a:rPr lang="id-ID" smtClean="0"/>
              <a:t>07/03/2024</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2796502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3BB34C31-475E-4A2F-A9AA-BA95AC06B52C}" type="datetimeFigureOut">
              <a:rPr lang="id-ID" smtClean="0"/>
              <a:t>07/03/2024</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41206557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3BB34C31-475E-4A2F-A9AA-BA95AC06B52C}" type="datetimeFigureOut">
              <a:rPr lang="id-ID" smtClean="0"/>
              <a:t>07/03/2024</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39913472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B34C31-475E-4A2F-A9AA-BA95AC06B52C}" type="datetimeFigureOut">
              <a:rPr lang="id-ID" smtClean="0"/>
              <a:t>07/03/2024</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35928850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3BB34C31-475E-4A2F-A9AA-BA95AC06B52C}" type="datetimeFigureOut">
              <a:rPr lang="id-ID" smtClean="0"/>
              <a:t>07/03/2024</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26451234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3BB34C31-475E-4A2F-A9AA-BA95AC06B52C}" type="datetimeFigureOut">
              <a:rPr lang="id-ID" smtClean="0"/>
              <a:t>07/03/2024</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21636679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3BB34C31-475E-4A2F-A9AA-BA95AC06B52C}" type="datetimeFigureOut">
              <a:rPr lang="id-ID" smtClean="0"/>
              <a:t>07/03/2024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2714619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3BB34C31-475E-4A2F-A9AA-BA95AC06B52C}" type="datetimeFigureOut">
              <a:rPr lang="id-ID" smtClean="0"/>
              <a:t>07/03/2024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1E43B4A-7628-478F-BD81-93B0BA7BE246}" type="slidenum">
              <a:rPr lang="id-ID" smtClean="0"/>
              <a:t>‹nº›</a:t>
            </a:fld>
            <a:endParaRPr lang="id-ID"/>
          </a:p>
        </p:txBody>
      </p:sp>
    </p:spTree>
    <p:extLst>
      <p:ext uri="{BB962C8B-B14F-4D97-AF65-F5344CB8AC3E}">
        <p14:creationId xmlns:p14="http://schemas.microsoft.com/office/powerpoint/2010/main" val="16607308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image full">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0" y="1"/>
            <a:ext cx="12192000" cy="6857999"/>
          </a:xfrm>
        </p:spPr>
        <p:txBody>
          <a:bodyPr/>
          <a:lstStyle/>
          <a:p>
            <a:endParaRPr lang="id-ID"/>
          </a:p>
        </p:txBody>
      </p:sp>
    </p:spTree>
    <p:extLst>
      <p:ext uri="{BB962C8B-B14F-4D97-AF65-F5344CB8AC3E}">
        <p14:creationId xmlns:p14="http://schemas.microsoft.com/office/powerpoint/2010/main" val="2804049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Normal Center - circle image">
    <p:spTree>
      <p:nvGrpSpPr>
        <p:cNvPr id="1" name=""/>
        <p:cNvGrpSpPr/>
        <p:nvPr/>
      </p:nvGrpSpPr>
      <p:grpSpPr>
        <a:xfrm>
          <a:off x="0" y="0"/>
          <a:ext cx="0" cy="0"/>
          <a:chOff x="0" y="0"/>
          <a:chExt cx="0" cy="0"/>
        </a:xfrm>
      </p:grpSpPr>
      <p:sp>
        <p:nvSpPr>
          <p:cNvPr id="18" name="TextBox 17"/>
          <p:cNvSpPr txBox="1"/>
          <p:nvPr userDrawn="1"/>
        </p:nvSpPr>
        <p:spPr>
          <a:xfrm>
            <a:off x="11297481" y="489759"/>
            <a:ext cx="649356" cy="307777"/>
          </a:xfrm>
          <a:prstGeom prst="rect">
            <a:avLst/>
          </a:prstGeom>
          <a:noFill/>
        </p:spPr>
        <p:txBody>
          <a:bodyPr wrap="square" rtlCol="0">
            <a:spAutoFit/>
          </a:bodyPr>
          <a:lstStyle/>
          <a:p>
            <a:pPr algn="ctr"/>
            <a:fld id="{49B9A1CC-CF23-404A-A754-6B4803B2A082}" type="slidenum">
              <a:rPr lang="id-ID" sz="1400" smtClean="0">
                <a:solidFill>
                  <a:schemeClr val="bg2">
                    <a:lumMod val="65000"/>
                  </a:schemeClr>
                </a:solidFill>
              </a:rPr>
              <a:t>‹nº›</a:t>
            </a:fld>
            <a:endParaRPr lang="id-ID" sz="1400">
              <a:solidFill>
                <a:schemeClr val="bg2">
                  <a:lumMod val="65000"/>
                </a:schemeClr>
              </a:solidFill>
            </a:endParaRPr>
          </a:p>
        </p:txBody>
      </p:sp>
      <p:sp>
        <p:nvSpPr>
          <p:cNvPr id="3" name="Oval 2"/>
          <p:cNvSpPr/>
          <p:nvPr userDrawn="1"/>
        </p:nvSpPr>
        <p:spPr>
          <a:xfrm>
            <a:off x="11406159" y="432675"/>
            <a:ext cx="432000" cy="43200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Picture Placeholder 3"/>
          <p:cNvSpPr>
            <a:spLocks noGrp="1" noChangeAspect="1"/>
          </p:cNvSpPr>
          <p:nvPr>
            <p:ph type="pic" sz="quarter" idx="11"/>
          </p:nvPr>
        </p:nvSpPr>
        <p:spPr>
          <a:xfrm>
            <a:off x="829850" y="2054087"/>
            <a:ext cx="2160000" cy="2160000"/>
          </a:xfrm>
          <a:prstGeom prst="ellipse">
            <a:avLst/>
          </a:prstGeom>
        </p:spPr>
        <p:txBody>
          <a:bodyPr lIns="182880" tIns="91440" rIns="182880" bIns="91440"/>
          <a:lstStyle>
            <a:lvl1pPr marL="0" indent="0">
              <a:buFontTx/>
              <a:buNone/>
              <a:defRPr/>
            </a:lvl1pPr>
          </a:lstStyle>
          <a:p>
            <a:endParaRPr lang="en-US"/>
          </a:p>
        </p:txBody>
      </p:sp>
      <p:sp>
        <p:nvSpPr>
          <p:cNvPr id="23" name="Picture Placeholder 3"/>
          <p:cNvSpPr>
            <a:spLocks noGrp="1" noChangeAspect="1"/>
          </p:cNvSpPr>
          <p:nvPr>
            <p:ph type="pic" sz="quarter" idx="12"/>
          </p:nvPr>
        </p:nvSpPr>
        <p:spPr>
          <a:xfrm>
            <a:off x="3632685" y="2054087"/>
            <a:ext cx="2160000" cy="2160000"/>
          </a:xfrm>
          <a:prstGeom prst="ellipse">
            <a:avLst/>
          </a:prstGeom>
        </p:spPr>
        <p:txBody>
          <a:bodyPr lIns="182880" tIns="91440" rIns="182880" bIns="91440"/>
          <a:lstStyle>
            <a:lvl1pPr marL="0" indent="0">
              <a:buFontTx/>
              <a:buNone/>
              <a:defRPr/>
            </a:lvl1pPr>
          </a:lstStyle>
          <a:p>
            <a:endParaRPr lang="en-US"/>
          </a:p>
        </p:txBody>
      </p:sp>
      <p:sp>
        <p:nvSpPr>
          <p:cNvPr id="24" name="Picture Placeholder 3"/>
          <p:cNvSpPr>
            <a:spLocks noGrp="1" noChangeAspect="1"/>
          </p:cNvSpPr>
          <p:nvPr>
            <p:ph type="pic" sz="quarter" idx="13"/>
          </p:nvPr>
        </p:nvSpPr>
        <p:spPr>
          <a:xfrm>
            <a:off x="6435520" y="2054087"/>
            <a:ext cx="2160000" cy="2160000"/>
          </a:xfrm>
          <a:prstGeom prst="ellipse">
            <a:avLst/>
          </a:prstGeom>
        </p:spPr>
        <p:txBody>
          <a:bodyPr lIns="182880" tIns="91440" rIns="182880" bIns="91440"/>
          <a:lstStyle>
            <a:lvl1pPr marL="0" indent="0">
              <a:buFontTx/>
              <a:buNone/>
              <a:defRPr/>
            </a:lvl1pPr>
          </a:lstStyle>
          <a:p>
            <a:endParaRPr lang="en-US"/>
          </a:p>
        </p:txBody>
      </p:sp>
      <p:sp>
        <p:nvSpPr>
          <p:cNvPr id="25" name="Picture Placeholder 3"/>
          <p:cNvSpPr>
            <a:spLocks noGrp="1" noChangeAspect="1"/>
          </p:cNvSpPr>
          <p:nvPr>
            <p:ph type="pic" sz="quarter" idx="14"/>
          </p:nvPr>
        </p:nvSpPr>
        <p:spPr>
          <a:xfrm>
            <a:off x="9238355" y="2054087"/>
            <a:ext cx="2160000" cy="2160000"/>
          </a:xfrm>
          <a:prstGeom prst="ellipse">
            <a:avLst/>
          </a:prstGeo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1864109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diagonal placeholder RIGHT">
    <p:spTree>
      <p:nvGrpSpPr>
        <p:cNvPr id="1" name=""/>
        <p:cNvGrpSpPr/>
        <p:nvPr/>
      </p:nvGrpSpPr>
      <p:grpSpPr>
        <a:xfrm>
          <a:off x="0" y="0"/>
          <a:ext cx="0" cy="0"/>
          <a:chOff x="0" y="0"/>
          <a:chExt cx="0" cy="0"/>
        </a:xfrm>
      </p:grpSpPr>
      <p:sp>
        <p:nvSpPr>
          <p:cNvPr id="15" name="Picture Placeholder 12"/>
          <p:cNvSpPr>
            <a:spLocks noGrp="1"/>
          </p:cNvSpPr>
          <p:nvPr>
            <p:ph type="pic" sz="quarter" idx="12"/>
          </p:nvPr>
        </p:nvSpPr>
        <p:spPr>
          <a:xfrm flipH="1">
            <a:off x="7447722" y="0"/>
            <a:ext cx="4744278" cy="6858000"/>
          </a:xfrm>
          <a:custGeom>
            <a:avLst/>
            <a:gdLst>
              <a:gd name="connsiteX0" fmla="*/ 0 w 15806056"/>
              <a:gd name="connsiteY0" fmla="*/ 0 h 13716000"/>
              <a:gd name="connsiteX1" fmla="*/ 9050443 w 15806056"/>
              <a:gd name="connsiteY1" fmla="*/ 0 h 13716000"/>
              <a:gd name="connsiteX2" fmla="*/ 15806056 w 15806056"/>
              <a:gd name="connsiteY2" fmla="*/ 13716000 h 13716000"/>
              <a:gd name="connsiteX3" fmla="*/ 0 w 1580605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06056" h="13716000">
                <a:moveTo>
                  <a:pt x="0" y="0"/>
                </a:moveTo>
                <a:lnTo>
                  <a:pt x="9050443" y="0"/>
                </a:lnTo>
                <a:lnTo>
                  <a:pt x="15806056" y="13716000"/>
                </a:lnTo>
                <a:lnTo>
                  <a:pt x="0" y="13716000"/>
                </a:lnTo>
                <a:close/>
              </a:path>
            </a:pathLst>
          </a:custGeom>
        </p:spPr>
        <p:txBody>
          <a:bodyPr wrap="square">
            <a:noAutofit/>
          </a:bodyPr>
          <a:lstStyle>
            <a:lvl1pPr>
              <a:defRPr sz="900"/>
            </a:lvl1pPr>
          </a:lstStyle>
          <a:p>
            <a:endParaRPr lang="en-US"/>
          </a:p>
        </p:txBody>
      </p:sp>
    </p:spTree>
    <p:extLst>
      <p:ext uri="{BB962C8B-B14F-4D97-AF65-F5344CB8AC3E}">
        <p14:creationId xmlns:p14="http://schemas.microsoft.com/office/powerpoint/2010/main" val="8670157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‹nº›</a:t>
            </a:fld>
            <a:endParaRPr lang="zh-CN" altLang="en-US">
              <a:solidFill>
                <a:prstClr val="black"/>
              </a:solidFill>
            </a:endParaRPr>
          </a:p>
        </p:txBody>
      </p:sp>
    </p:spTree>
    <p:extLst>
      <p:ext uri="{BB962C8B-B14F-4D97-AF65-F5344CB8AC3E}">
        <p14:creationId xmlns:p14="http://schemas.microsoft.com/office/powerpoint/2010/main" val="28762027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‹nº›</a:t>
            </a:fld>
            <a:endParaRPr lang="zh-CN" altLang="en-US">
              <a:solidFill>
                <a:prstClr val="black"/>
              </a:solidFill>
            </a:endParaRPr>
          </a:p>
        </p:txBody>
      </p:sp>
    </p:spTree>
    <p:extLst>
      <p:ext uri="{BB962C8B-B14F-4D97-AF65-F5344CB8AC3E}">
        <p14:creationId xmlns:p14="http://schemas.microsoft.com/office/powerpoint/2010/main" val="9151978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8052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884E86-7DAD-464E-9FD0-14DFCDA13D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 y="0"/>
            <a:ext cx="12190879" cy="6875656"/>
          </a:xfrm>
          <a:prstGeom prst="rect">
            <a:avLst/>
          </a:prstGeom>
        </p:spPr>
      </p:pic>
    </p:spTree>
    <p:extLst>
      <p:ext uri="{BB962C8B-B14F-4D97-AF65-F5344CB8AC3E}">
        <p14:creationId xmlns:p14="http://schemas.microsoft.com/office/powerpoint/2010/main" val="28939764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8747B6-90D0-4CDB-A724-6C247B8634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Tree>
    <p:extLst>
      <p:ext uri="{BB962C8B-B14F-4D97-AF65-F5344CB8AC3E}">
        <p14:creationId xmlns:p14="http://schemas.microsoft.com/office/powerpoint/2010/main" val="42080334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E05FA1-2606-4914-948F-860304F724C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2084FCC-73BD-4612-87A7-0590A505F7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2F91842-C731-47A6-95C4-2781D5FEA54E}"/>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5" name="页脚占位符 4">
            <a:extLst>
              <a:ext uri="{FF2B5EF4-FFF2-40B4-BE49-F238E27FC236}">
                <a16:creationId xmlns:a16="http://schemas.microsoft.com/office/drawing/2014/main" id="{688347C5-E2EE-4D0A-B2C3-13FC12F14C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8CB5CD-9ED8-4B20-BC6D-A56BB4EBEDF3}"/>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7363816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9CED28-7ADF-4948-B88F-412DD04339D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9C2EC02-0402-4EF3-AE6C-870BC316C06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C53976A-23F2-4278-8DA6-C180A51B6C5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A27A350-1C54-40CA-9E8A-6393AC69956F}"/>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6" name="页脚占位符 5">
            <a:extLst>
              <a:ext uri="{FF2B5EF4-FFF2-40B4-BE49-F238E27FC236}">
                <a16:creationId xmlns:a16="http://schemas.microsoft.com/office/drawing/2014/main" id="{73CDBABF-DA6D-442B-9AB1-9628B1CC61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7EE0D17-AFA1-4BA7-A141-B81CAC842BDF}"/>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3100212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6340C8-7355-4CD0-A815-13067B7A7E4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0ECFD76-AB60-48D9-A607-6F14FAB99B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76D8FBD-CF70-4167-9632-05EA8E4EDEF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F899EC8-18FB-4922-ADA1-D09D61056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D535E99-FA0F-4313-B87D-8B9CCF4F0E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0AA0998-34FC-4810-B0FB-98B232CF9AC3}"/>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8" name="页脚占位符 7">
            <a:extLst>
              <a:ext uri="{FF2B5EF4-FFF2-40B4-BE49-F238E27FC236}">
                <a16:creationId xmlns:a16="http://schemas.microsoft.com/office/drawing/2014/main" id="{E8CA42B4-9D3B-45F1-9816-2E2B738C45D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F10E97E-A1E7-4FAF-AC1D-5DCA9240C220}"/>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6448789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6340C8-7355-4CD0-A815-13067B7A7E4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0ECFD76-AB60-48D9-A607-6F14FAB99B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76D8FBD-CF70-4167-9632-05EA8E4EDEF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F899EC8-18FB-4922-ADA1-D09D61056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D535E99-FA0F-4313-B87D-8B9CCF4F0E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0AA0998-34FC-4810-B0FB-98B232CF9AC3}"/>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8" name="页脚占位符 7">
            <a:extLst>
              <a:ext uri="{FF2B5EF4-FFF2-40B4-BE49-F238E27FC236}">
                <a16:creationId xmlns:a16="http://schemas.microsoft.com/office/drawing/2014/main" id="{E8CA42B4-9D3B-45F1-9816-2E2B738C45D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F10E97E-A1E7-4FAF-AC1D-5DCA9240C220}"/>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
        <p:nvSpPr>
          <p:cNvPr id="11" name="TextBox 10"/>
          <p:cNvSpPr txBox="1"/>
          <p:nvPr userDrawn="1"/>
        </p:nvSpPr>
        <p:spPr>
          <a:xfrm>
            <a:off x="1628304" y="6739570"/>
            <a:ext cx="1224136"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下载</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http://www.1ppt.com/xiazai/</a:t>
            </a:r>
          </a:p>
        </p:txBody>
      </p:sp>
    </p:spTree>
    <p:extLst>
      <p:ext uri="{BB962C8B-B14F-4D97-AF65-F5344CB8AC3E}">
        <p14:creationId xmlns:p14="http://schemas.microsoft.com/office/powerpoint/2010/main" val="577506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Normal Center - half full">
    <p:spTree>
      <p:nvGrpSpPr>
        <p:cNvPr id="1" name=""/>
        <p:cNvGrpSpPr/>
        <p:nvPr/>
      </p:nvGrpSpPr>
      <p:grpSpPr>
        <a:xfrm>
          <a:off x="0" y="0"/>
          <a:ext cx="0" cy="0"/>
          <a:chOff x="0" y="0"/>
          <a:chExt cx="0" cy="0"/>
        </a:xfrm>
      </p:grpSpPr>
      <p:sp>
        <p:nvSpPr>
          <p:cNvPr id="15" name="TextBox 14"/>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16" name="Oval 15"/>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Picture Placeholder 2"/>
          <p:cNvSpPr>
            <a:spLocks noGrp="1"/>
          </p:cNvSpPr>
          <p:nvPr>
            <p:ph type="pic" sz="quarter" idx="14"/>
          </p:nvPr>
        </p:nvSpPr>
        <p:spPr>
          <a:xfrm>
            <a:off x="857261" y="2445784"/>
            <a:ext cx="3379794" cy="1910792"/>
          </a:xfrm>
        </p:spPr>
        <p:txBody>
          <a:bodyPr>
            <a:normAutofit/>
          </a:bodyPr>
          <a:lstStyle>
            <a:lvl1pPr>
              <a:defRPr sz="1050"/>
            </a:lvl1pPr>
          </a:lstStyle>
          <a:p>
            <a:endParaRPr lang="en-US"/>
          </a:p>
        </p:txBody>
      </p:sp>
      <p:sp>
        <p:nvSpPr>
          <p:cNvPr id="12" name="Picture Placeholder 2"/>
          <p:cNvSpPr>
            <a:spLocks noGrp="1"/>
          </p:cNvSpPr>
          <p:nvPr>
            <p:ph type="pic" sz="quarter" idx="15"/>
          </p:nvPr>
        </p:nvSpPr>
        <p:spPr>
          <a:xfrm>
            <a:off x="857261" y="4548066"/>
            <a:ext cx="3379794" cy="1910792"/>
          </a:xfrm>
        </p:spPr>
        <p:txBody>
          <a:bodyPr>
            <a:normAutofit/>
          </a:bodyPr>
          <a:lstStyle>
            <a:lvl1pPr>
              <a:defRPr sz="1050"/>
            </a:lvl1pPr>
          </a:lstStyle>
          <a:p>
            <a:endParaRPr lang="en-US"/>
          </a:p>
        </p:txBody>
      </p:sp>
      <p:sp>
        <p:nvSpPr>
          <p:cNvPr id="13" name="Picture Placeholder 2"/>
          <p:cNvSpPr>
            <a:spLocks noGrp="1"/>
          </p:cNvSpPr>
          <p:nvPr>
            <p:ph type="pic" sz="quarter" idx="16"/>
          </p:nvPr>
        </p:nvSpPr>
        <p:spPr>
          <a:xfrm>
            <a:off x="4462006" y="2445784"/>
            <a:ext cx="3379794" cy="1910792"/>
          </a:xfrm>
        </p:spPr>
        <p:txBody>
          <a:bodyPr>
            <a:normAutofit/>
          </a:bodyPr>
          <a:lstStyle>
            <a:lvl1pPr>
              <a:defRPr sz="1050"/>
            </a:lvl1pPr>
          </a:lstStyle>
          <a:p>
            <a:endParaRPr lang="en-US"/>
          </a:p>
        </p:txBody>
      </p:sp>
      <p:sp>
        <p:nvSpPr>
          <p:cNvPr id="14" name="Picture Placeholder 2"/>
          <p:cNvSpPr>
            <a:spLocks noGrp="1"/>
          </p:cNvSpPr>
          <p:nvPr>
            <p:ph type="pic" sz="quarter" idx="17"/>
          </p:nvPr>
        </p:nvSpPr>
        <p:spPr>
          <a:xfrm>
            <a:off x="4462006" y="4548066"/>
            <a:ext cx="3379794" cy="1910792"/>
          </a:xfrm>
        </p:spPr>
        <p:txBody>
          <a:bodyPr>
            <a:normAutofit/>
          </a:bodyPr>
          <a:lstStyle>
            <a:lvl1pPr>
              <a:defRPr sz="1050"/>
            </a:lvl1pPr>
          </a:lstStyle>
          <a:p>
            <a:endParaRPr lang="en-US"/>
          </a:p>
        </p:txBody>
      </p:sp>
      <p:sp>
        <p:nvSpPr>
          <p:cNvPr id="17" name="Picture Placeholder 2"/>
          <p:cNvSpPr>
            <a:spLocks noGrp="1"/>
          </p:cNvSpPr>
          <p:nvPr>
            <p:ph type="pic" sz="quarter" idx="18"/>
          </p:nvPr>
        </p:nvSpPr>
        <p:spPr>
          <a:xfrm>
            <a:off x="8066752" y="2445784"/>
            <a:ext cx="3379794" cy="1910792"/>
          </a:xfrm>
        </p:spPr>
        <p:txBody>
          <a:bodyPr>
            <a:normAutofit/>
          </a:bodyPr>
          <a:lstStyle>
            <a:lvl1pPr>
              <a:defRPr sz="1050"/>
            </a:lvl1pPr>
          </a:lstStyle>
          <a:p>
            <a:endParaRPr lang="en-US"/>
          </a:p>
        </p:txBody>
      </p:sp>
      <p:sp>
        <p:nvSpPr>
          <p:cNvPr id="18" name="Picture Placeholder 2"/>
          <p:cNvSpPr>
            <a:spLocks noGrp="1"/>
          </p:cNvSpPr>
          <p:nvPr>
            <p:ph type="pic" sz="quarter" idx="19"/>
          </p:nvPr>
        </p:nvSpPr>
        <p:spPr>
          <a:xfrm>
            <a:off x="8066751" y="4548066"/>
            <a:ext cx="3379794" cy="1910792"/>
          </a:xfrm>
        </p:spPr>
        <p:txBody>
          <a:bodyPr>
            <a:normAutofit/>
          </a:bodyPr>
          <a:lstStyle>
            <a:lvl1pPr>
              <a:defRPr sz="1050"/>
            </a:lvl1pPr>
          </a:lstStyle>
          <a:p>
            <a:endParaRPr lang="en-US"/>
          </a:p>
        </p:txBody>
      </p:sp>
    </p:spTree>
    <p:extLst>
      <p:ext uri="{BB962C8B-B14F-4D97-AF65-F5344CB8AC3E}">
        <p14:creationId xmlns:p14="http://schemas.microsoft.com/office/powerpoint/2010/main" val="23419974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E733DE-6342-480A-9074-5AE34C8ED24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5D50150-3066-49BF-AF59-D6B0A6966073}"/>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4" name="页脚占位符 3">
            <a:extLst>
              <a:ext uri="{FF2B5EF4-FFF2-40B4-BE49-F238E27FC236}">
                <a16:creationId xmlns:a16="http://schemas.microsoft.com/office/drawing/2014/main" id="{B07ADFC5-DC01-428E-B55F-F0B5F095563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0D28FAF-4C32-4444-A0D1-0A7046B5714F}"/>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5527389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6" name="Group 12">
            <a:extLst>
              <a:ext uri="{FF2B5EF4-FFF2-40B4-BE49-F238E27FC236}">
                <a16:creationId xmlns:a16="http://schemas.microsoft.com/office/drawing/2014/main" id="{B24EBF0D-F326-48AA-AD72-D120EE0B7F57}"/>
              </a:ext>
            </a:extLst>
          </p:cNvPr>
          <p:cNvGrpSpPr/>
          <p:nvPr userDrawn="1"/>
        </p:nvGrpSpPr>
        <p:grpSpPr>
          <a:xfrm>
            <a:off x="10836650" y="360791"/>
            <a:ext cx="909520" cy="197589"/>
            <a:chOff x="9475619" y="5793834"/>
            <a:chExt cx="648944" cy="140980"/>
          </a:xfrm>
          <a:solidFill>
            <a:schemeClr val="bg1">
              <a:lumMod val="85000"/>
            </a:schemeClr>
          </a:solidFill>
        </p:grpSpPr>
        <p:sp>
          <p:nvSpPr>
            <p:cNvPr id="7" name="Freeform 74">
              <a:extLst>
                <a:ext uri="{FF2B5EF4-FFF2-40B4-BE49-F238E27FC236}">
                  <a16:creationId xmlns:a16="http://schemas.microsoft.com/office/drawing/2014/main" id="{CE6930E2-B666-48F8-87E3-142350FD7B6E}"/>
                </a:ext>
              </a:extLst>
            </p:cNvPr>
            <p:cNvSpPr>
              <a:spLocks noChangeArrowheads="1"/>
            </p:cNvSpPr>
            <p:nvPr userDrawn="1"/>
          </p:nvSpPr>
          <p:spPr bwMode="auto">
            <a:xfrm>
              <a:off x="9987197" y="5796545"/>
              <a:ext cx="137366" cy="135558"/>
            </a:xfrm>
            <a:custGeom>
              <a:avLst/>
              <a:gdLst>
                <a:gd name="T0" fmla="*/ 14641 w 445"/>
                <a:gd name="T1" fmla="*/ 58439 h 436"/>
                <a:gd name="T2" fmla="*/ 14641 w 445"/>
                <a:gd name="T3" fmla="*/ 58439 h 436"/>
                <a:gd name="T4" fmla="*/ 33619 w 445"/>
                <a:gd name="T5" fmla="*/ 101585 h 436"/>
                <a:gd name="T6" fmla="*/ 62901 w 445"/>
                <a:gd name="T7" fmla="*/ 111416 h 436"/>
                <a:gd name="T8" fmla="*/ 67781 w 445"/>
                <a:gd name="T9" fmla="*/ 111416 h 436"/>
                <a:gd name="T10" fmla="*/ 72661 w 445"/>
                <a:gd name="T11" fmla="*/ 135447 h 436"/>
                <a:gd name="T12" fmla="*/ 72661 w 445"/>
                <a:gd name="T13" fmla="*/ 135447 h 436"/>
                <a:gd name="T14" fmla="*/ 0 w 445"/>
                <a:gd name="T15" fmla="*/ 188425 h 436"/>
                <a:gd name="T16" fmla="*/ 62901 w 445"/>
                <a:gd name="T17" fmla="*/ 237579 h 436"/>
                <a:gd name="T18" fmla="*/ 62901 w 445"/>
                <a:gd name="T19" fmla="*/ 237579 h 436"/>
                <a:gd name="T20" fmla="*/ 67781 w 445"/>
                <a:gd name="T21" fmla="*/ 237579 h 436"/>
                <a:gd name="T22" fmla="*/ 106280 w 445"/>
                <a:gd name="T23" fmla="*/ 227748 h 436"/>
                <a:gd name="T24" fmla="*/ 135020 w 445"/>
                <a:gd name="T25" fmla="*/ 174771 h 436"/>
                <a:gd name="T26" fmla="*/ 111161 w 445"/>
                <a:gd name="T27" fmla="*/ 125616 h 436"/>
                <a:gd name="T28" fmla="*/ 96520 w 445"/>
                <a:gd name="T29" fmla="*/ 111416 h 436"/>
                <a:gd name="T30" fmla="*/ 106280 w 445"/>
                <a:gd name="T31" fmla="*/ 96670 h 436"/>
                <a:gd name="T32" fmla="*/ 125259 w 445"/>
                <a:gd name="T33" fmla="*/ 53524 h 436"/>
                <a:gd name="T34" fmla="*/ 106280 w 445"/>
                <a:gd name="T35" fmla="*/ 9831 h 436"/>
                <a:gd name="T36" fmla="*/ 115499 w 445"/>
                <a:gd name="T37" fmla="*/ 9831 h 436"/>
                <a:gd name="T38" fmla="*/ 135020 w 445"/>
                <a:gd name="T39" fmla="*/ 0 h 436"/>
                <a:gd name="T40" fmla="*/ 135020 w 445"/>
                <a:gd name="T41" fmla="*/ 0 h 436"/>
                <a:gd name="T42" fmla="*/ 77541 w 445"/>
                <a:gd name="T43" fmla="*/ 0 h 436"/>
                <a:gd name="T44" fmla="*/ 14641 w 445"/>
                <a:gd name="T45" fmla="*/ 58439 h 436"/>
                <a:gd name="T46" fmla="*/ 111161 w 445"/>
                <a:gd name="T47" fmla="*/ 179140 h 436"/>
                <a:gd name="T48" fmla="*/ 111161 w 445"/>
                <a:gd name="T49" fmla="*/ 179140 h 436"/>
                <a:gd name="T50" fmla="*/ 72661 w 445"/>
                <a:gd name="T51" fmla="*/ 213002 h 436"/>
                <a:gd name="T52" fmla="*/ 29281 w 445"/>
                <a:gd name="T53" fmla="*/ 188425 h 436"/>
                <a:gd name="T54" fmla="*/ 38500 w 445"/>
                <a:gd name="T55" fmla="*/ 159478 h 436"/>
                <a:gd name="T56" fmla="*/ 67781 w 445"/>
                <a:gd name="T57" fmla="*/ 150194 h 436"/>
                <a:gd name="T58" fmla="*/ 72661 w 445"/>
                <a:gd name="T59" fmla="*/ 150194 h 436"/>
                <a:gd name="T60" fmla="*/ 111161 w 445"/>
                <a:gd name="T61" fmla="*/ 179140 h 436"/>
                <a:gd name="T62" fmla="*/ 96520 w 445"/>
                <a:gd name="T63" fmla="*/ 43693 h 436"/>
                <a:gd name="T64" fmla="*/ 96520 w 445"/>
                <a:gd name="T65" fmla="*/ 43693 h 436"/>
                <a:gd name="T66" fmla="*/ 77541 w 445"/>
                <a:gd name="T67" fmla="*/ 92301 h 436"/>
                <a:gd name="T68" fmla="*/ 72661 w 445"/>
                <a:gd name="T69" fmla="*/ 92301 h 436"/>
                <a:gd name="T70" fmla="*/ 43922 w 445"/>
                <a:gd name="T71" fmla="*/ 63354 h 436"/>
                <a:gd name="T72" fmla="*/ 43922 w 445"/>
                <a:gd name="T73" fmla="*/ 33862 h 436"/>
                <a:gd name="T74" fmla="*/ 58020 w 445"/>
                <a:gd name="T75" fmla="*/ 14200 h 436"/>
                <a:gd name="T76" fmla="*/ 62901 w 445"/>
                <a:gd name="T77" fmla="*/ 14200 h 436"/>
                <a:gd name="T78" fmla="*/ 96520 w 445"/>
                <a:gd name="T79" fmla="*/ 43693 h 436"/>
                <a:gd name="T80" fmla="*/ 202258 w 445"/>
                <a:gd name="T81" fmla="*/ 92301 h 436"/>
                <a:gd name="T82" fmla="*/ 202258 w 445"/>
                <a:gd name="T83" fmla="*/ 92301 h 436"/>
                <a:gd name="T84" fmla="*/ 202258 w 445"/>
                <a:gd name="T85" fmla="*/ 53524 h 436"/>
                <a:gd name="T86" fmla="*/ 172977 w 445"/>
                <a:gd name="T87" fmla="*/ 53524 h 436"/>
                <a:gd name="T88" fmla="*/ 172977 w 445"/>
                <a:gd name="T89" fmla="*/ 92301 h 436"/>
                <a:gd name="T90" fmla="*/ 135020 w 445"/>
                <a:gd name="T91" fmla="*/ 92301 h 436"/>
                <a:gd name="T92" fmla="*/ 135020 w 445"/>
                <a:gd name="T93" fmla="*/ 116332 h 436"/>
                <a:gd name="T94" fmla="*/ 172977 w 445"/>
                <a:gd name="T95" fmla="*/ 116332 h 436"/>
                <a:gd name="T96" fmla="*/ 172977 w 445"/>
                <a:gd name="T97" fmla="*/ 159478 h 436"/>
                <a:gd name="T98" fmla="*/ 202258 w 445"/>
                <a:gd name="T99" fmla="*/ 159478 h 436"/>
                <a:gd name="T100" fmla="*/ 202258 w 445"/>
                <a:gd name="T101" fmla="*/ 116332 h 436"/>
                <a:gd name="T102" fmla="*/ 240758 w 445"/>
                <a:gd name="T103" fmla="*/ 116332 h 436"/>
                <a:gd name="T104" fmla="*/ 240758 w 445"/>
                <a:gd name="T105" fmla="*/ 92301 h 436"/>
                <a:gd name="T106" fmla="*/ 202258 w 445"/>
                <a:gd name="T107" fmla="*/ 92301 h 4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5" h="436">
                  <a:moveTo>
                    <a:pt x="27" y="107"/>
                  </a:moveTo>
                  <a:lnTo>
                    <a:pt x="27" y="107"/>
                  </a:lnTo>
                  <a:cubicBezTo>
                    <a:pt x="27" y="142"/>
                    <a:pt x="36" y="169"/>
                    <a:pt x="62" y="186"/>
                  </a:cubicBezTo>
                  <a:cubicBezTo>
                    <a:pt x="81" y="195"/>
                    <a:pt x="107" y="204"/>
                    <a:pt x="116" y="204"/>
                  </a:cubicBezTo>
                  <a:lnTo>
                    <a:pt x="125" y="204"/>
                  </a:lnTo>
                  <a:cubicBezTo>
                    <a:pt x="125" y="204"/>
                    <a:pt x="116" y="222"/>
                    <a:pt x="134" y="248"/>
                  </a:cubicBezTo>
                  <a:cubicBezTo>
                    <a:pt x="107" y="248"/>
                    <a:pt x="0" y="257"/>
                    <a:pt x="0" y="345"/>
                  </a:cubicBezTo>
                  <a:cubicBezTo>
                    <a:pt x="0" y="435"/>
                    <a:pt x="98" y="435"/>
                    <a:pt x="116" y="435"/>
                  </a:cubicBezTo>
                  <a:cubicBezTo>
                    <a:pt x="116" y="435"/>
                    <a:pt x="116" y="435"/>
                    <a:pt x="125" y="435"/>
                  </a:cubicBezTo>
                  <a:cubicBezTo>
                    <a:pt x="134" y="435"/>
                    <a:pt x="169" y="435"/>
                    <a:pt x="196" y="417"/>
                  </a:cubicBezTo>
                  <a:cubicBezTo>
                    <a:pt x="231" y="399"/>
                    <a:pt x="249" y="364"/>
                    <a:pt x="249" y="320"/>
                  </a:cubicBezTo>
                  <a:cubicBezTo>
                    <a:pt x="249" y="275"/>
                    <a:pt x="222" y="248"/>
                    <a:pt x="205" y="230"/>
                  </a:cubicBezTo>
                  <a:cubicBezTo>
                    <a:pt x="187" y="222"/>
                    <a:pt x="178" y="213"/>
                    <a:pt x="178" y="204"/>
                  </a:cubicBezTo>
                  <a:cubicBezTo>
                    <a:pt x="178" y="195"/>
                    <a:pt x="187" y="186"/>
                    <a:pt x="196" y="177"/>
                  </a:cubicBezTo>
                  <a:cubicBezTo>
                    <a:pt x="213" y="160"/>
                    <a:pt x="231" y="142"/>
                    <a:pt x="231" y="98"/>
                  </a:cubicBezTo>
                  <a:cubicBezTo>
                    <a:pt x="231" y="62"/>
                    <a:pt x="222" y="36"/>
                    <a:pt x="196" y="18"/>
                  </a:cubicBezTo>
                  <a:lnTo>
                    <a:pt x="213" y="18"/>
                  </a:lnTo>
                  <a:cubicBezTo>
                    <a:pt x="231" y="18"/>
                    <a:pt x="249" y="9"/>
                    <a:pt x="249" y="0"/>
                  </a:cubicBezTo>
                  <a:cubicBezTo>
                    <a:pt x="143" y="0"/>
                    <a:pt x="143" y="0"/>
                    <a:pt x="143" y="0"/>
                  </a:cubicBezTo>
                  <a:cubicBezTo>
                    <a:pt x="134" y="0"/>
                    <a:pt x="27" y="0"/>
                    <a:pt x="27" y="107"/>
                  </a:cubicBezTo>
                  <a:close/>
                  <a:moveTo>
                    <a:pt x="205" y="328"/>
                  </a:moveTo>
                  <a:lnTo>
                    <a:pt x="205" y="328"/>
                  </a:lnTo>
                  <a:cubicBezTo>
                    <a:pt x="213" y="364"/>
                    <a:pt x="178" y="390"/>
                    <a:pt x="134" y="390"/>
                  </a:cubicBezTo>
                  <a:cubicBezTo>
                    <a:pt x="90" y="399"/>
                    <a:pt x="54" y="381"/>
                    <a:pt x="54" y="345"/>
                  </a:cubicBezTo>
                  <a:cubicBezTo>
                    <a:pt x="45" y="328"/>
                    <a:pt x="54" y="310"/>
                    <a:pt x="71" y="292"/>
                  </a:cubicBezTo>
                  <a:cubicBezTo>
                    <a:pt x="90" y="283"/>
                    <a:pt x="107" y="275"/>
                    <a:pt x="125" y="275"/>
                  </a:cubicBezTo>
                  <a:cubicBezTo>
                    <a:pt x="134" y="275"/>
                    <a:pt x="134" y="275"/>
                    <a:pt x="134" y="275"/>
                  </a:cubicBezTo>
                  <a:cubicBezTo>
                    <a:pt x="178" y="275"/>
                    <a:pt x="205" y="301"/>
                    <a:pt x="205" y="328"/>
                  </a:cubicBezTo>
                  <a:close/>
                  <a:moveTo>
                    <a:pt x="178" y="80"/>
                  </a:moveTo>
                  <a:lnTo>
                    <a:pt x="178" y="80"/>
                  </a:lnTo>
                  <a:cubicBezTo>
                    <a:pt x="187" y="124"/>
                    <a:pt x="169" y="160"/>
                    <a:pt x="143" y="169"/>
                  </a:cubicBezTo>
                  <a:cubicBezTo>
                    <a:pt x="143" y="169"/>
                    <a:pt x="143" y="169"/>
                    <a:pt x="134" y="169"/>
                  </a:cubicBezTo>
                  <a:cubicBezTo>
                    <a:pt x="107" y="169"/>
                    <a:pt x="90" y="151"/>
                    <a:pt x="81" y="116"/>
                  </a:cubicBezTo>
                  <a:cubicBezTo>
                    <a:pt x="71" y="98"/>
                    <a:pt x="71" y="80"/>
                    <a:pt x="81" y="62"/>
                  </a:cubicBezTo>
                  <a:cubicBezTo>
                    <a:pt x="81" y="45"/>
                    <a:pt x="98" y="36"/>
                    <a:pt x="107" y="26"/>
                  </a:cubicBezTo>
                  <a:lnTo>
                    <a:pt x="116" y="26"/>
                  </a:lnTo>
                  <a:cubicBezTo>
                    <a:pt x="151" y="26"/>
                    <a:pt x="169" y="45"/>
                    <a:pt x="178" y="80"/>
                  </a:cubicBezTo>
                  <a:close/>
                  <a:moveTo>
                    <a:pt x="373" y="169"/>
                  </a:moveTo>
                  <a:lnTo>
                    <a:pt x="373" y="169"/>
                  </a:lnTo>
                  <a:cubicBezTo>
                    <a:pt x="373" y="98"/>
                    <a:pt x="373" y="98"/>
                    <a:pt x="373" y="98"/>
                  </a:cubicBezTo>
                  <a:cubicBezTo>
                    <a:pt x="319" y="98"/>
                    <a:pt x="319" y="98"/>
                    <a:pt x="319" y="98"/>
                  </a:cubicBezTo>
                  <a:cubicBezTo>
                    <a:pt x="319" y="169"/>
                    <a:pt x="319" y="169"/>
                    <a:pt x="319" y="169"/>
                  </a:cubicBezTo>
                  <a:cubicBezTo>
                    <a:pt x="249" y="169"/>
                    <a:pt x="249" y="169"/>
                    <a:pt x="249" y="169"/>
                  </a:cubicBezTo>
                  <a:cubicBezTo>
                    <a:pt x="249" y="213"/>
                    <a:pt x="249" y="213"/>
                    <a:pt x="249" y="213"/>
                  </a:cubicBezTo>
                  <a:cubicBezTo>
                    <a:pt x="319" y="213"/>
                    <a:pt x="319" y="213"/>
                    <a:pt x="319" y="213"/>
                  </a:cubicBezTo>
                  <a:cubicBezTo>
                    <a:pt x="319" y="292"/>
                    <a:pt x="319" y="292"/>
                    <a:pt x="319" y="292"/>
                  </a:cubicBezTo>
                  <a:cubicBezTo>
                    <a:pt x="373" y="292"/>
                    <a:pt x="373" y="292"/>
                    <a:pt x="373" y="292"/>
                  </a:cubicBezTo>
                  <a:cubicBezTo>
                    <a:pt x="373" y="213"/>
                    <a:pt x="373" y="213"/>
                    <a:pt x="373" y="213"/>
                  </a:cubicBezTo>
                  <a:cubicBezTo>
                    <a:pt x="444" y="213"/>
                    <a:pt x="444" y="213"/>
                    <a:pt x="444" y="213"/>
                  </a:cubicBezTo>
                  <a:cubicBezTo>
                    <a:pt x="444" y="169"/>
                    <a:pt x="444" y="169"/>
                    <a:pt x="444" y="169"/>
                  </a:cubicBezTo>
                  <a:lnTo>
                    <a:pt x="373" y="169"/>
                  </a:lnTo>
                  <a:close/>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sp>
          <p:nvSpPr>
            <p:cNvPr id="8" name="Freeform 75">
              <a:extLst>
                <a:ext uri="{FF2B5EF4-FFF2-40B4-BE49-F238E27FC236}">
                  <a16:creationId xmlns:a16="http://schemas.microsoft.com/office/drawing/2014/main" id="{CB7C9A83-C7DC-42B6-8F82-063A550CCC10}"/>
                </a:ext>
              </a:extLst>
            </p:cNvPr>
            <p:cNvSpPr>
              <a:spLocks noChangeArrowheads="1"/>
            </p:cNvSpPr>
            <p:nvPr userDrawn="1"/>
          </p:nvSpPr>
          <p:spPr bwMode="auto">
            <a:xfrm>
              <a:off x="9475619" y="5793834"/>
              <a:ext cx="75912" cy="140980"/>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sp>
          <p:nvSpPr>
            <p:cNvPr id="9" name="Freeform 85">
              <a:extLst>
                <a:ext uri="{FF2B5EF4-FFF2-40B4-BE49-F238E27FC236}">
                  <a16:creationId xmlns:a16="http://schemas.microsoft.com/office/drawing/2014/main" id="{3E52416F-D52D-490F-A808-4113194F7EDC}"/>
                </a:ext>
              </a:extLst>
            </p:cNvPr>
            <p:cNvSpPr>
              <a:spLocks noChangeArrowheads="1"/>
            </p:cNvSpPr>
            <p:nvPr userDrawn="1"/>
          </p:nvSpPr>
          <p:spPr bwMode="auto">
            <a:xfrm>
              <a:off x="9697970" y="5806938"/>
              <a:ext cx="142788" cy="114772"/>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grpSp>
    </p:spTree>
    <p:extLst>
      <p:ext uri="{BB962C8B-B14F-4D97-AF65-F5344CB8AC3E}">
        <p14:creationId xmlns:p14="http://schemas.microsoft.com/office/powerpoint/2010/main" val="7200694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9EBA54-C208-4AFA-A14E-E742E6C5B08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1354BD9-8478-4B0C-985E-C4C1E501D5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06C5185-133C-4D5C-8437-7BA30DF93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2EDDB2B-177D-4F67-930B-7FECEB6FB448}"/>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6" name="页脚占位符 5">
            <a:extLst>
              <a:ext uri="{FF2B5EF4-FFF2-40B4-BE49-F238E27FC236}">
                <a16:creationId xmlns:a16="http://schemas.microsoft.com/office/drawing/2014/main" id="{5FCBDF18-2536-49DE-AACA-A3889C29A9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E209A6B-55D3-4138-B6D8-1D7DD1C697C2}"/>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4794153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55F94A-0402-4883-A95F-D19BCB9996C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B744A79-1E73-4163-82DE-250F3E9A36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E22FDA-E717-49DB-909C-232C70AD6C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7797381-C0A4-452D-8BC2-556B67794864}"/>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6" name="页脚占位符 5">
            <a:extLst>
              <a:ext uri="{FF2B5EF4-FFF2-40B4-BE49-F238E27FC236}">
                <a16:creationId xmlns:a16="http://schemas.microsoft.com/office/drawing/2014/main" id="{1AC1B53F-68DD-4BA8-A1FE-E62462FC2E9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E1D7E0B-DDE6-4D83-867C-BB942FE1C758}"/>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5166084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06983-35A8-42AE-B002-27D9CF90C44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17407F-AB74-42D0-89BA-9BC8E95EEB1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473A247-160F-4C3B-803A-74FE34079ADF}"/>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5" name="页脚占位符 4">
            <a:extLst>
              <a:ext uri="{FF2B5EF4-FFF2-40B4-BE49-F238E27FC236}">
                <a16:creationId xmlns:a16="http://schemas.microsoft.com/office/drawing/2014/main" id="{AA314980-77B6-4893-98D3-E5A2FB74B7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D731BA-64E8-41D1-8E97-3B65B3B0ED57}"/>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9493916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296F8C4-A206-4C44-9B6E-1AADC57C9E9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542C44F-6568-4A0D-BCD1-878DF2DAA6D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B4AA2A-056E-4584-91CB-E19AA4E27304}"/>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5" name="页脚占位符 4">
            <a:extLst>
              <a:ext uri="{FF2B5EF4-FFF2-40B4-BE49-F238E27FC236}">
                <a16:creationId xmlns:a16="http://schemas.microsoft.com/office/drawing/2014/main" id="{F995391F-40CA-4D45-84B0-D00B7F7D20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AA89F1-9E43-4FFA-B107-C430670BE4FE}"/>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937065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20" name="Picture Placeholder 2"/>
          <p:cNvSpPr>
            <a:spLocks noGrp="1"/>
          </p:cNvSpPr>
          <p:nvPr>
            <p:ph type="pic" sz="quarter" idx="12" hasCustomPrompt="1"/>
          </p:nvPr>
        </p:nvSpPr>
        <p:spPr>
          <a:xfrm>
            <a:off x="1108073" y="2420547"/>
            <a:ext cx="2334807" cy="3403893"/>
          </a:xfrm>
          <a:prstGeom prst="roundRect">
            <a:avLst>
              <a:gd name="adj" fmla="val 7248"/>
            </a:avLst>
          </a:pr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1" name="Picture Placeholder 2"/>
          <p:cNvSpPr>
            <a:spLocks noGrp="1"/>
          </p:cNvSpPr>
          <p:nvPr>
            <p:ph type="pic" sz="quarter" idx="13" hasCustomPrompt="1"/>
          </p:nvPr>
        </p:nvSpPr>
        <p:spPr>
          <a:xfrm>
            <a:off x="3662220" y="2420547"/>
            <a:ext cx="2334807" cy="3403893"/>
          </a:xfrm>
          <a:prstGeom prst="roundRect">
            <a:avLst>
              <a:gd name="adj" fmla="val 7248"/>
            </a:avLst>
          </a:pr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2" name="Picture Placeholder 2"/>
          <p:cNvSpPr>
            <a:spLocks noGrp="1"/>
          </p:cNvSpPr>
          <p:nvPr>
            <p:ph type="pic" sz="quarter" idx="14" hasCustomPrompt="1"/>
          </p:nvPr>
        </p:nvSpPr>
        <p:spPr>
          <a:xfrm>
            <a:off x="6216367" y="2420547"/>
            <a:ext cx="2334807" cy="3403893"/>
          </a:xfrm>
          <a:prstGeom prst="roundRect">
            <a:avLst>
              <a:gd name="adj" fmla="val 7248"/>
            </a:avLst>
          </a:pr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26" name="Picture Placeholder 2"/>
          <p:cNvSpPr>
            <a:spLocks noGrp="1"/>
          </p:cNvSpPr>
          <p:nvPr>
            <p:ph type="pic" sz="quarter" idx="15" hasCustomPrompt="1"/>
          </p:nvPr>
        </p:nvSpPr>
        <p:spPr>
          <a:xfrm>
            <a:off x="8770514" y="2420547"/>
            <a:ext cx="2334807" cy="3403893"/>
          </a:xfrm>
          <a:prstGeom prst="roundRect">
            <a:avLst>
              <a:gd name="adj" fmla="val 7248"/>
            </a:avLst>
          </a:prstGeom>
          <a:solidFill>
            <a:schemeClr val="accent2"/>
          </a:solidFill>
        </p:spPr>
        <p:txBody>
          <a:bodyPr anchor="ctr">
            <a:normAutofit/>
          </a:bodyPr>
          <a:lstStyle>
            <a:lvl1pPr marL="0" indent="0" algn="ctr">
              <a:buNone/>
              <a:defRPr sz="1800" b="0" i="0" baseline="0">
                <a:latin typeface="Roboto Medium" charset="0"/>
                <a:ea typeface="Roboto Medium" charset="0"/>
                <a:cs typeface="Roboto Medium" charset="0"/>
              </a:defRPr>
            </a:lvl1pPr>
          </a:lstStyle>
          <a:p>
            <a:r>
              <a:rPr lang="en-US" dirty="0"/>
              <a:t>Insert Image</a:t>
            </a:r>
          </a:p>
        </p:txBody>
      </p:sp>
      <p:sp>
        <p:nvSpPr>
          <p:cNvPr id="19" name="TextBox 18"/>
          <p:cNvSpPr txBox="1"/>
          <p:nvPr userDrawn="1"/>
        </p:nvSpPr>
        <p:spPr>
          <a:xfrm>
            <a:off x="11286889" y="465183"/>
            <a:ext cx="649356" cy="307777"/>
          </a:xfrm>
          <a:prstGeom prst="rect">
            <a:avLst/>
          </a:prstGeom>
          <a:noFill/>
        </p:spPr>
        <p:txBody>
          <a:bodyPr wrap="square" rtlCol="0">
            <a:spAutoFit/>
          </a:bodyPr>
          <a:lstStyle/>
          <a:p>
            <a:pPr algn="ctr"/>
            <a:fld id="{49B9A1CC-CF23-404A-A754-6B4803B2A082}" type="slidenum">
              <a:rPr lang="id-ID" sz="1400" smtClean="0">
                <a:solidFill>
                  <a:schemeClr val="bg1">
                    <a:lumMod val="50000"/>
                  </a:schemeClr>
                </a:solidFill>
              </a:rPr>
              <a:t>‹nº›</a:t>
            </a:fld>
            <a:endParaRPr lang="id-ID" sz="1400">
              <a:solidFill>
                <a:schemeClr val="bg1">
                  <a:lumMod val="50000"/>
                </a:schemeClr>
              </a:solidFill>
            </a:endParaRPr>
          </a:p>
        </p:txBody>
      </p:sp>
      <p:sp>
        <p:nvSpPr>
          <p:cNvPr id="23" name="Oval 22"/>
          <p:cNvSpPr/>
          <p:nvPr userDrawn="1"/>
        </p:nvSpPr>
        <p:spPr>
          <a:xfrm>
            <a:off x="11395567" y="408099"/>
            <a:ext cx="432000" cy="432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52240964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jp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1.jp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5.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6">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B34C31-475E-4A2F-A9AA-BA95AC06B52C}" type="datetimeFigureOut">
              <a:rPr lang="id-ID" smtClean="0"/>
              <a:t>07/03/2024</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E43B4A-7628-478F-BD81-93B0BA7BE246}" type="slidenum">
              <a:rPr lang="id-ID" smtClean="0"/>
              <a:t>‹nº›</a:t>
            </a:fld>
            <a:endParaRPr lang="id-ID"/>
          </a:p>
        </p:txBody>
      </p:sp>
    </p:spTree>
    <p:extLst>
      <p:ext uri="{BB962C8B-B14F-4D97-AF65-F5344CB8AC3E}">
        <p14:creationId xmlns:p14="http://schemas.microsoft.com/office/powerpoint/2010/main" val="1507577817"/>
      </p:ext>
    </p:extLst>
  </p:cSld>
  <p:clrMap bg1="lt1" tx1="dk1" bg2="lt2" tx2="dk2" accent1="accent1" accent2="accent2" accent3="accent3" accent4="accent4" accent5="accent5" accent6="accent6" hlink="hlink" folHlink="folHlink"/>
  <p:sldLayoutIdLst>
    <p:sldLayoutId id="2147483685" r:id="rId1"/>
    <p:sldLayoutId id="2147483705" r:id="rId2"/>
    <p:sldLayoutId id="2147483684" r:id="rId3"/>
    <p:sldLayoutId id="2147483694" r:id="rId4"/>
    <p:sldLayoutId id="2147483695" r:id="rId5"/>
    <p:sldLayoutId id="2147483721" r:id="rId6"/>
    <p:sldLayoutId id="2147483696" r:id="rId7"/>
    <p:sldLayoutId id="2147483724" r:id="rId8"/>
    <p:sldLayoutId id="2147483697" r:id="rId9"/>
    <p:sldLayoutId id="2147483698" r:id="rId10"/>
    <p:sldLayoutId id="2147483699" r:id="rId11"/>
    <p:sldLayoutId id="2147483700" r:id="rId12"/>
    <p:sldLayoutId id="2147483701" r:id="rId13"/>
    <p:sldLayoutId id="2147483719" r:id="rId14"/>
    <p:sldLayoutId id="2147483703" r:id="rId15"/>
    <p:sldLayoutId id="2147483722" r:id="rId16"/>
    <p:sldLayoutId id="2147483702" r:id="rId17"/>
    <p:sldLayoutId id="2147483693" r:id="rId18"/>
    <p:sldLayoutId id="2147483707" r:id="rId19"/>
    <p:sldLayoutId id="2147483704" r:id="rId20"/>
    <p:sldLayoutId id="2147483706" r:id="rId21"/>
    <p:sldLayoutId id="2147483710" r:id="rId22"/>
    <p:sldLayoutId id="2147483723" r:id="rId23"/>
    <p:sldLayoutId id="2147483714" r:id="rId24"/>
    <p:sldLayoutId id="2147483708" r:id="rId25"/>
    <p:sldLayoutId id="2147483713" r:id="rId26"/>
    <p:sldLayoutId id="2147483687" r:id="rId27"/>
    <p:sldLayoutId id="2147483690" r:id="rId28"/>
    <p:sldLayoutId id="2147483691" r:id="rId29"/>
    <p:sldLayoutId id="2147483715" r:id="rId30"/>
    <p:sldLayoutId id="2147483718" r:id="rId31"/>
    <p:sldLayoutId id="2147483716" r:id="rId32"/>
    <p:sldLayoutId id="2147483720" r:id="rId33"/>
    <p:sldLayoutId id="2147483717" r:id="rId34"/>
    <p:sldLayoutId id="2147483712" r:id="rId35"/>
    <p:sldLayoutId id="2147483692" r:id="rId36"/>
    <p:sldLayoutId id="2147483725" r:id="rId37"/>
    <p:sldLayoutId id="2147483726" r:id="rId38"/>
    <p:sldLayoutId id="2147483727" r:id="rId39"/>
    <p:sldLayoutId id="2147483728" r:id="rId40"/>
    <p:sldLayoutId id="2147483729" r:id="rId41"/>
    <p:sldLayoutId id="2147483730" r:id="rId42"/>
    <p:sldLayoutId id="2147483731" r:id="rId43"/>
    <p:sldLayoutId id="2147483732" r:id="rId44"/>
    <p:sldLayoutId id="2147483733" r:id="rId45"/>
    <p:sldLayoutId id="2147483734" r:id="rId46"/>
    <p:sldLayoutId id="2147483735" r:id="rId47"/>
    <p:sldLayoutId id="2147483736" r:id="rId48"/>
    <p:sldLayoutId id="2147483737" r:id="rId49"/>
    <p:sldLayoutId id="2147483738" r:id="rId50"/>
    <p:sldLayoutId id="2147483739" r:id="rId51"/>
    <p:sldLayoutId id="2147483740" r:id="rId52"/>
    <p:sldLayoutId id="2147483741" r:id="rId53"/>
    <p:sldLayoutId id="2147483746" r:id="rId5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23218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B34C31-475E-4A2F-A9AA-BA95AC06B52C}" type="datetimeFigureOut">
              <a:rPr lang="id-ID" smtClean="0"/>
              <a:t>07/03/2024</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E43B4A-7628-478F-BD81-93B0BA7BE246}" type="slidenum">
              <a:rPr lang="id-ID" smtClean="0"/>
              <a:t>‹nº›</a:t>
            </a:fld>
            <a:endParaRPr lang="id-ID"/>
          </a:p>
        </p:txBody>
      </p:sp>
    </p:spTree>
    <p:extLst>
      <p:ext uri="{BB962C8B-B14F-4D97-AF65-F5344CB8AC3E}">
        <p14:creationId xmlns:p14="http://schemas.microsoft.com/office/powerpoint/2010/main" val="406091151"/>
      </p:ext>
    </p:extLst>
  </p:cSld>
  <p:clrMap bg1="dk1" tx1="lt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extLst>
              <a:ext uri="{96DAC541-7B7A-43D3-8B79-37D633B846F1}">
                <asvg:svgBlip xmlns:asvg="http://schemas.microsoft.com/office/drawing/2016/SVG/main" r:embed="rId6"/>
              </a:ext>
            </a:extLst>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77795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E4008F9-FBDE-4FE5-96FA-0B479FB7E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359E05A-7BBD-4628-8430-C5AD6657E0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5B6011-7970-41D6-91EF-40E60E80AB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ECFDE-47B5-468B-93A2-C567C7788EFA}" type="datetimeFigureOut">
              <a:rPr lang="zh-CN" altLang="en-US" smtClean="0"/>
              <a:t>2024/3/7</a:t>
            </a:fld>
            <a:endParaRPr lang="zh-CN" altLang="en-US"/>
          </a:p>
        </p:txBody>
      </p:sp>
      <p:sp>
        <p:nvSpPr>
          <p:cNvPr id="5" name="页脚占位符 4">
            <a:extLst>
              <a:ext uri="{FF2B5EF4-FFF2-40B4-BE49-F238E27FC236}">
                <a16:creationId xmlns:a16="http://schemas.microsoft.com/office/drawing/2014/main" id="{2337CB54-E835-4300-89FB-A893C995E9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DA6F2DA-FFE1-41B3-8392-664DBF0484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37088039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3.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1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9.xml"/><Relationship Id="rId1" Type="http://schemas.openxmlformats.org/officeDocument/2006/relationships/slideLayout" Target="../slideLayouts/slideLayout70.xml"/></Relationships>
</file>

<file path=ppt/slides/_rels/slide10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0.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10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1.xml"/><Relationship Id="rId1" Type="http://schemas.openxmlformats.org/officeDocument/2006/relationships/slideLayout" Target="../slideLayouts/slideLayout69.xml"/><Relationship Id="rId5" Type="http://schemas.openxmlformats.org/officeDocument/2006/relationships/image" Target="../media/image10.png"/><Relationship Id="rId4" Type="http://schemas.microsoft.com/office/2007/relationships/hdphoto" Target="../media/hdphoto4.wdp"/></Relationships>
</file>

<file path=ppt/slides/_rels/slide10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2.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3.xml"/><Relationship Id="rId1" Type="http://schemas.openxmlformats.org/officeDocument/2006/relationships/slideLayout" Target="../slideLayouts/slideLayout70.xml"/></Relationships>
</file>

<file path=ppt/slides/_rels/slide10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4.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10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0.png"/><Relationship Id="rId2" Type="http://schemas.openxmlformats.org/officeDocument/2006/relationships/notesSlide" Target="../notesSlides/notesSlide105.xml"/><Relationship Id="rId1" Type="http://schemas.openxmlformats.org/officeDocument/2006/relationships/slideLayout" Target="../slideLayouts/slideLayout70.xml"/><Relationship Id="rId6" Type="http://schemas.openxmlformats.org/officeDocument/2006/relationships/image" Target="../media/image15.emf"/><Relationship Id="rId5" Type="http://schemas.openxmlformats.org/officeDocument/2006/relationships/image" Target="../media/image14.jpeg"/><Relationship Id="rId4" Type="http://schemas.openxmlformats.org/officeDocument/2006/relationships/image" Target="../media/image13.png"/></Relationships>
</file>

<file path=ppt/slides/_rels/slide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6.xml"/><Relationship Id="rId1" Type="http://schemas.openxmlformats.org/officeDocument/2006/relationships/slideLayout" Target="../slideLayouts/slideLayout70.xml"/></Relationships>
</file>

<file path=ppt/slides/_rels/slide10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7.xml"/><Relationship Id="rId1" Type="http://schemas.openxmlformats.org/officeDocument/2006/relationships/slideLayout" Target="../slideLayouts/slideLayout69.xml"/><Relationship Id="rId4" Type="http://schemas.openxmlformats.org/officeDocument/2006/relationships/image" Target="../media/image10.png"/></Relationships>
</file>

<file path=ppt/slides/_rels/slide10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8.xml"/><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0.xml"/><Relationship Id="rId6" Type="http://schemas.openxmlformats.org/officeDocument/2006/relationships/image" Target="../media/image10.png"/><Relationship Id="rId5" Type="http://schemas.openxmlformats.org/officeDocument/2006/relationships/image" Target="../media/image15.emf"/><Relationship Id="rId4" Type="http://schemas.microsoft.com/office/2007/relationships/hdphoto" Target="../media/hdphoto2.wdp"/></Relationships>
</file>

<file path=ppt/slides/_rels/slide11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0.png"/><Relationship Id="rId2" Type="http://schemas.openxmlformats.org/officeDocument/2006/relationships/notesSlide" Target="../notesSlides/notesSlide109.xml"/><Relationship Id="rId1" Type="http://schemas.openxmlformats.org/officeDocument/2006/relationships/slideLayout" Target="../slideLayouts/slideLayout70.xml"/><Relationship Id="rId6" Type="http://schemas.openxmlformats.org/officeDocument/2006/relationships/image" Target="../media/image15.emf"/><Relationship Id="rId5" Type="http://schemas.openxmlformats.org/officeDocument/2006/relationships/image" Target="../media/image14.jpeg"/><Relationship Id="rId4" Type="http://schemas.openxmlformats.org/officeDocument/2006/relationships/image" Target="../media/image13.png"/></Relationships>
</file>

<file path=ppt/slides/_rels/slide1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0.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1.xml"/><Relationship Id="rId1" Type="http://schemas.openxmlformats.org/officeDocument/2006/relationships/slideLayout" Target="../slideLayouts/slideLayout70.xml"/></Relationships>
</file>

<file path=ppt/slides/_rels/slide1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2.xml"/><Relationship Id="rId1" Type="http://schemas.openxmlformats.org/officeDocument/2006/relationships/slideLayout" Target="../slideLayouts/slideLayout69.xml"/><Relationship Id="rId4" Type="http://schemas.openxmlformats.org/officeDocument/2006/relationships/image" Target="../media/image10.png"/></Relationships>
</file>

<file path=ppt/slides/_rels/slide1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3.xml"/><Relationship Id="rId1" Type="http://schemas.openxmlformats.org/officeDocument/2006/relationships/slideLayout" Target="../slideLayouts/slideLayout70.xml"/><Relationship Id="rId5" Type="http://schemas.openxmlformats.org/officeDocument/2006/relationships/image" Target="../media/image10.png"/><Relationship Id="rId4" Type="http://schemas.microsoft.com/office/2007/relationships/hdphoto" Target="../media/hdphoto1.wdp"/></Relationships>
</file>

<file path=ppt/slides/_rels/slide1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4.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1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5.xml"/><Relationship Id="rId1" Type="http://schemas.openxmlformats.org/officeDocument/2006/relationships/slideLayout" Target="../slideLayouts/slideLayout70.xml"/></Relationships>
</file>

<file path=ppt/slides/_rels/slide11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0.png"/><Relationship Id="rId2" Type="http://schemas.openxmlformats.org/officeDocument/2006/relationships/notesSlide" Target="../notesSlides/notesSlide116.xml"/><Relationship Id="rId1" Type="http://schemas.openxmlformats.org/officeDocument/2006/relationships/slideLayout" Target="../slideLayouts/slideLayout70.xml"/><Relationship Id="rId6" Type="http://schemas.openxmlformats.org/officeDocument/2006/relationships/image" Target="../media/image15.emf"/><Relationship Id="rId5" Type="http://schemas.openxmlformats.org/officeDocument/2006/relationships/image" Target="../media/image14.jpeg"/><Relationship Id="rId4" Type="http://schemas.openxmlformats.org/officeDocument/2006/relationships/image" Target="../media/image13.png"/></Relationships>
</file>

<file path=ppt/slides/_rels/slide1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7.xml"/><Relationship Id="rId1" Type="http://schemas.openxmlformats.org/officeDocument/2006/relationships/slideLayout" Target="../slideLayouts/slideLayout70.xml"/></Relationships>
</file>

<file path=ppt/slides/_rels/slide1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8.xml"/><Relationship Id="rId1" Type="http://schemas.openxmlformats.org/officeDocument/2006/relationships/slideLayout" Target="../slideLayouts/slideLayout69.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9.xml"/><Relationship Id="rId1" Type="http://schemas.openxmlformats.org/officeDocument/2006/relationships/slideLayout" Target="../slideLayouts/slideLayout70.xml"/></Relationships>
</file>

<file path=ppt/slides/_rels/slide1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0.xml"/><Relationship Id="rId1" Type="http://schemas.openxmlformats.org/officeDocument/2006/relationships/slideLayout" Target="../slideLayouts/slideLayout70.xml"/></Relationships>
</file>

<file path=ppt/slides/_rels/slide12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0.png"/><Relationship Id="rId2" Type="http://schemas.openxmlformats.org/officeDocument/2006/relationships/notesSlide" Target="../notesSlides/notesSlide121.xml"/><Relationship Id="rId1" Type="http://schemas.openxmlformats.org/officeDocument/2006/relationships/slideLayout" Target="../slideLayouts/slideLayout70.xml"/><Relationship Id="rId6" Type="http://schemas.openxmlformats.org/officeDocument/2006/relationships/image" Target="../media/image15.emf"/><Relationship Id="rId5" Type="http://schemas.openxmlformats.org/officeDocument/2006/relationships/image" Target="../media/image14.jpeg"/><Relationship Id="rId4" Type="http://schemas.openxmlformats.org/officeDocument/2006/relationships/image" Target="../media/image13.png"/></Relationships>
</file>

<file path=ppt/slides/_rels/slide1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2.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1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3.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1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4.xml"/><Relationship Id="rId1" Type="http://schemas.openxmlformats.org/officeDocument/2006/relationships/slideLayout" Target="../slideLayouts/slideLayout69.xml"/><Relationship Id="rId4" Type="http://schemas.openxmlformats.org/officeDocument/2006/relationships/image" Target="../media/image10.png"/></Relationships>
</file>

<file path=ppt/slides/_rels/slide1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5.xml"/><Relationship Id="rId1" Type="http://schemas.openxmlformats.org/officeDocument/2006/relationships/slideLayout" Target="../slideLayouts/slideLayout70.xml"/><Relationship Id="rId5" Type="http://schemas.openxmlformats.org/officeDocument/2006/relationships/image" Target="../media/image10.png"/><Relationship Id="rId4" Type="http://schemas.microsoft.com/office/2007/relationships/hdphoto" Target="../media/hdphoto1.wdp"/></Relationships>
</file>

<file path=ppt/slides/_rels/slide1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6.xml"/><Relationship Id="rId1" Type="http://schemas.openxmlformats.org/officeDocument/2006/relationships/slideLayout" Target="../slideLayouts/slideLayout69.xml"/><Relationship Id="rId4" Type="http://schemas.openxmlformats.org/officeDocument/2006/relationships/image" Target="../media/image10.png"/></Relationships>
</file>

<file path=ppt/slides/_rels/slide1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7.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1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8.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1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9.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1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1.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0.xml"/><Relationship Id="rId6" Type="http://schemas.openxmlformats.org/officeDocument/2006/relationships/image" Target="../media/image15.emf"/><Relationship Id="rId5" Type="http://schemas.openxmlformats.org/officeDocument/2006/relationships/image" Target="../media/image14.jpe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9.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0.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1.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2.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3.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0.xml"/><Relationship Id="rId5" Type="http://schemas.openxmlformats.org/officeDocument/2006/relationships/image" Target="../media/image10.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0.xml"/><Relationship Id="rId5" Type="http://schemas.openxmlformats.org/officeDocument/2006/relationships/image" Target="../media/image10.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0.xml"/><Relationship Id="rId5" Type="http://schemas.openxmlformats.org/officeDocument/2006/relationships/image" Target="../media/image10.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0.xml"/><Relationship Id="rId5" Type="http://schemas.openxmlformats.org/officeDocument/2006/relationships/image" Target="../media/image10.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0.xml"/><Relationship Id="rId5" Type="http://schemas.openxmlformats.org/officeDocument/2006/relationships/image" Target="../media/image10.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70.xml"/><Relationship Id="rId5" Type="http://schemas.openxmlformats.org/officeDocument/2006/relationships/image" Target="../media/image10.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0.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69.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9.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70.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69.xml"/><Relationship Id="rId5" Type="http://schemas.openxmlformats.org/officeDocument/2006/relationships/image" Target="../media/image10.png"/><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70.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70.xml"/></Relationships>
</file>

<file path=ppt/slides/_rels/slide4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5.xml"/><Relationship Id="rId1" Type="http://schemas.openxmlformats.org/officeDocument/2006/relationships/slideLayout" Target="../slideLayouts/slideLayout69.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70.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70.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0.xml"/><Relationship Id="rId6" Type="http://schemas.openxmlformats.org/officeDocument/2006/relationships/image" Target="../media/image15.emf"/><Relationship Id="rId5" Type="http://schemas.openxmlformats.org/officeDocument/2006/relationships/image" Target="../media/image14.jpe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70.xml"/></Relationships>
</file>

<file path=ppt/slides/_rels/slide5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0.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70.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70.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70.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5.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6.xml"/><Relationship Id="rId1" Type="http://schemas.openxmlformats.org/officeDocument/2006/relationships/slideLayout" Target="../slideLayouts/slideLayout70.xml"/></Relationships>
</file>

<file path=ppt/slides/_rels/slide5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7.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7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9.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0.xml"/><Relationship Id="rId1" Type="http://schemas.openxmlformats.org/officeDocument/2006/relationships/slideLayout" Target="../slideLayouts/slideLayout69.xml"/><Relationship Id="rId5" Type="http://schemas.openxmlformats.org/officeDocument/2006/relationships/image" Target="../media/image10.png"/><Relationship Id="rId4" Type="http://schemas.microsoft.com/office/2007/relationships/hdphoto" Target="../media/hdphoto4.wdp"/></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70.xml"/></Relationships>
</file>

<file path=ppt/slides/_rels/slide6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2.xml"/><Relationship Id="rId1" Type="http://schemas.openxmlformats.org/officeDocument/2006/relationships/slideLayout" Target="../slideLayouts/slideLayout69.xml"/><Relationship Id="rId4" Type="http://schemas.openxmlformats.org/officeDocument/2006/relationships/image" Target="../media/image10.png"/></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3.xml"/><Relationship Id="rId1" Type="http://schemas.openxmlformats.org/officeDocument/2006/relationships/slideLayout" Target="../slideLayouts/slideLayout70.xml"/></Relationships>
</file>

<file path=ppt/slides/_rels/slide6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4.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5.xml"/><Relationship Id="rId1" Type="http://schemas.openxmlformats.org/officeDocument/2006/relationships/slideLayout" Target="../slideLayouts/slideLayout70.xml"/></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70.xml"/></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7.xml"/><Relationship Id="rId1" Type="http://schemas.openxmlformats.org/officeDocument/2006/relationships/slideLayout" Target="../slideLayouts/slideLayout70.xml"/></Relationships>
</file>

<file path=ppt/slides/_rels/slide6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8.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9.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0.xml"/><Relationship Id="rId1" Type="http://schemas.openxmlformats.org/officeDocument/2006/relationships/slideLayout" Target="../slideLayouts/slideLayout69.xml"/><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1.xml"/><Relationship Id="rId1" Type="http://schemas.openxmlformats.org/officeDocument/2006/relationships/slideLayout" Target="../slideLayouts/slideLayout70.xml"/></Relationships>
</file>

<file path=ppt/slides/_rels/slide7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2.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3.xml"/><Relationship Id="rId1" Type="http://schemas.openxmlformats.org/officeDocument/2006/relationships/slideLayout" Target="../slideLayouts/slideLayout70.xml"/></Relationships>
</file>

<file path=ppt/slides/_rels/slide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4.xml"/><Relationship Id="rId1" Type="http://schemas.openxmlformats.org/officeDocument/2006/relationships/slideLayout" Target="../slideLayouts/slideLayout7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5.xml"/><Relationship Id="rId1" Type="http://schemas.openxmlformats.org/officeDocument/2006/relationships/slideLayout" Target="../slideLayouts/slideLayout70.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6.xml"/><Relationship Id="rId1" Type="http://schemas.openxmlformats.org/officeDocument/2006/relationships/slideLayout" Target="../slideLayouts/slideLayout70.xml"/></Relationships>
</file>

<file path=ppt/slides/_rels/slide7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7.xml"/><Relationship Id="rId1" Type="http://schemas.openxmlformats.org/officeDocument/2006/relationships/slideLayout" Target="../slideLayouts/slideLayout69.xml"/><Relationship Id="rId4" Type="http://schemas.openxmlformats.org/officeDocument/2006/relationships/image" Target="../media/image10.png"/></Relationships>
</file>

<file path=ppt/slides/_rels/slide7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8.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69.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9.xml"/><Relationship Id="rId1" Type="http://schemas.openxmlformats.org/officeDocument/2006/relationships/slideLayout" Target="../slideLayouts/slideLayout70.xml"/></Relationships>
</file>

<file path=ppt/slides/_rels/slide8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0.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8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1.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2.xml"/><Relationship Id="rId1" Type="http://schemas.openxmlformats.org/officeDocument/2006/relationships/slideLayout" Target="../slideLayouts/slideLayout70.xml"/></Relationships>
</file>

<file path=ppt/slides/_rels/slide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3.xml"/><Relationship Id="rId1" Type="http://schemas.openxmlformats.org/officeDocument/2006/relationships/slideLayout" Target="../slideLayouts/slideLayout70.xml"/></Relationships>
</file>

<file path=ppt/slides/_rels/slide8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4.xml"/><Relationship Id="rId1" Type="http://schemas.openxmlformats.org/officeDocument/2006/relationships/slideLayout" Target="../slideLayouts/slideLayout69.xml"/><Relationship Id="rId4" Type="http://schemas.openxmlformats.org/officeDocument/2006/relationships/image" Target="../media/image10.png"/></Relationships>
</file>

<file path=ppt/slides/_rels/slide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5.xml"/><Relationship Id="rId1" Type="http://schemas.openxmlformats.org/officeDocument/2006/relationships/slideLayout" Target="../slideLayouts/slideLayout70.xml"/><Relationship Id="rId6" Type="http://schemas.openxmlformats.org/officeDocument/2006/relationships/image" Target="../media/image10.png"/><Relationship Id="rId5" Type="http://schemas.openxmlformats.org/officeDocument/2006/relationships/image" Target="../media/image15.emf"/><Relationship Id="rId4" Type="http://schemas.microsoft.com/office/2007/relationships/hdphoto" Target="../media/hdphoto2.wdp"/></Relationships>
</file>

<file path=ppt/slides/_rels/slide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6.xml"/><Relationship Id="rId1" Type="http://schemas.openxmlformats.org/officeDocument/2006/relationships/slideLayout" Target="../slideLayouts/slideLayout69.xml"/><Relationship Id="rId5" Type="http://schemas.openxmlformats.org/officeDocument/2006/relationships/image" Target="../media/image10.png"/><Relationship Id="rId4" Type="http://schemas.microsoft.com/office/2007/relationships/hdphoto" Target="../media/hdphoto4.wdp"/></Relationships>
</file>

<file path=ppt/slides/_rels/slide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7.xml"/><Relationship Id="rId1" Type="http://schemas.openxmlformats.org/officeDocument/2006/relationships/slideLayout" Target="../slideLayouts/slideLayout70.xml"/><Relationship Id="rId5" Type="http://schemas.openxmlformats.org/officeDocument/2006/relationships/image" Target="../media/image10.png"/><Relationship Id="rId4" Type="http://schemas.microsoft.com/office/2007/relationships/hdphoto" Target="../media/hdphoto1.wdp"/></Relationships>
</file>

<file path=ppt/slides/_rels/slide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8.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9.xml"/><Relationship Id="rId1" Type="http://schemas.openxmlformats.org/officeDocument/2006/relationships/slideLayout" Target="../slideLayouts/slideLayout70.xml"/></Relationships>
</file>

<file path=ppt/slides/_rels/slide9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0.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1.xml"/><Relationship Id="rId1" Type="http://schemas.openxmlformats.org/officeDocument/2006/relationships/slideLayout" Target="../slideLayouts/slideLayout70.xml"/></Relationships>
</file>

<file path=ppt/slides/_rels/slide9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2.xml"/><Relationship Id="rId1" Type="http://schemas.openxmlformats.org/officeDocument/2006/relationships/slideLayout" Target="../slideLayouts/slideLayout69.xml"/><Relationship Id="rId4" Type="http://schemas.openxmlformats.org/officeDocument/2006/relationships/image" Target="../media/image10.png"/></Relationships>
</file>

<file path=ppt/slides/_rels/slide9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3.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4.xml"/><Relationship Id="rId1" Type="http://schemas.openxmlformats.org/officeDocument/2006/relationships/slideLayout" Target="../slideLayouts/slideLayout70.xml"/></Relationships>
</file>

<file path=ppt/slides/_rels/slide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5.xml"/><Relationship Id="rId1" Type="http://schemas.openxmlformats.org/officeDocument/2006/relationships/slideLayout" Target="../slideLayouts/slideLayout70.xml"/></Relationships>
</file>

<file path=ppt/slides/_rels/slide9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6.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9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7.xml"/><Relationship Id="rId1" Type="http://schemas.openxmlformats.org/officeDocument/2006/relationships/slideLayout" Target="../slideLayouts/slideLayout70.xml"/><Relationship Id="rId4" Type="http://schemas.openxmlformats.org/officeDocument/2006/relationships/image" Target="../media/image10.png"/></Relationships>
</file>

<file path=ppt/slides/_rels/slide9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8.xml"/><Relationship Id="rId1" Type="http://schemas.openxmlformats.org/officeDocument/2006/relationships/slideLayout" Target="../slideLayouts/slideLayout6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2DA7B-38E4-B49C-FA74-A0CF496B5500}"/>
            </a:ext>
          </a:extLst>
        </p:cNvPr>
        <p:cNvGrpSpPr/>
        <p:nvPr/>
      </p:nvGrpSpPr>
      <p:grpSpPr>
        <a:xfrm>
          <a:off x="0" y="0"/>
          <a:ext cx="0" cy="0"/>
          <a:chOff x="0" y="0"/>
          <a:chExt cx="0" cy="0"/>
        </a:xfrm>
      </p:grpSpPr>
      <p:sp>
        <p:nvSpPr>
          <p:cNvPr id="3" name="Elipse 2">
            <a:extLst>
              <a:ext uri="{FF2B5EF4-FFF2-40B4-BE49-F238E27FC236}">
                <a16:creationId xmlns:a16="http://schemas.microsoft.com/office/drawing/2014/main" id="{920B9668-D2F8-14C1-6A81-3A41D972B414}"/>
              </a:ext>
            </a:extLst>
          </p:cNvPr>
          <p:cNvSpPr/>
          <p:nvPr/>
        </p:nvSpPr>
        <p:spPr>
          <a:xfrm>
            <a:off x="1268114" y="762850"/>
            <a:ext cx="2225702" cy="2147498"/>
          </a:xfrm>
          <a:prstGeom prst="ellipse">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字魂59号-创粗黑"/>
              <a:cs typeface="+mn-cs"/>
            </a:endParaRPr>
          </a:p>
        </p:txBody>
      </p:sp>
      <p:pic>
        <p:nvPicPr>
          <p:cNvPr id="2" name="Imagem 1" descr="Porta de madeira com cortina&#10;&#10;Descrição gerada automaticamente com confiança média">
            <a:extLst>
              <a:ext uri="{FF2B5EF4-FFF2-40B4-BE49-F238E27FC236}">
                <a16:creationId xmlns:a16="http://schemas.microsoft.com/office/drawing/2014/main" id="{D0DD002C-FF06-3C6D-2815-99EEE6916B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55" y="0"/>
            <a:ext cx="12564955" cy="7200517"/>
          </a:xfrm>
          <a:prstGeom prst="rect">
            <a:avLst/>
          </a:prstGeom>
        </p:spPr>
      </p:pic>
      <p:pic>
        <p:nvPicPr>
          <p:cNvPr id="8" name="Imagem 7" descr="Texto&#10;&#10;Descrição gerada automaticamente com confiança baixa">
            <a:extLst>
              <a:ext uri="{FF2B5EF4-FFF2-40B4-BE49-F238E27FC236}">
                <a16:creationId xmlns:a16="http://schemas.microsoft.com/office/drawing/2014/main" id="{F0AC48C4-11CC-A773-8CEA-F012F2F3D9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
        <p:nvSpPr>
          <p:cNvPr id="9" name="Rectangle 3">
            <a:extLst>
              <a:ext uri="{FF2B5EF4-FFF2-40B4-BE49-F238E27FC236}">
                <a16:creationId xmlns:a16="http://schemas.microsoft.com/office/drawing/2014/main" id="{E5312D8B-3206-C062-B427-07CFCC5A4EE8}"/>
              </a:ext>
            </a:extLst>
          </p:cNvPr>
          <p:cNvSpPr/>
          <p:nvPr/>
        </p:nvSpPr>
        <p:spPr>
          <a:xfrm>
            <a:off x="-186478" y="796979"/>
            <a:ext cx="12564955" cy="1275996"/>
          </a:xfrm>
          <a:prstGeom prst="rect">
            <a:avLst/>
          </a:prstGeom>
          <a:solidFill>
            <a:srgbClr val="23253D">
              <a:alpha val="87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85750" rtl="0" eaLnBrk="1" fontAlgn="auto" latinLnBrk="0" hangingPunct="1">
              <a:lnSpc>
                <a:spcPct val="100000"/>
              </a:lnSpc>
              <a:spcBef>
                <a:spcPts val="0"/>
              </a:spcBef>
              <a:spcAft>
                <a:spcPts val="0"/>
              </a:spcAft>
              <a:buClrTx/>
              <a:buSzTx/>
              <a:buFontTx/>
              <a:buNone/>
              <a:tabLst/>
              <a:defRPr/>
            </a:pPr>
            <a:endParaRPr kumimoji="0" lang="id-ID" sz="1125" b="0" i="0" u="none" strike="noStrike" kern="1200" cap="none" spc="0" normalizeH="0" baseline="0" noProof="0" dirty="0">
              <a:ln>
                <a:noFill/>
              </a:ln>
              <a:solidFill>
                <a:prstClr val="white"/>
              </a:solidFill>
              <a:effectLst/>
              <a:uLnTx/>
              <a:uFillTx/>
              <a:latin typeface="字魂59号-创粗黑"/>
              <a:cs typeface="+mn-ea"/>
              <a:sym typeface="+mn-lt"/>
            </a:endParaRPr>
          </a:p>
        </p:txBody>
      </p:sp>
      <p:sp>
        <p:nvSpPr>
          <p:cNvPr id="5" name="Title 5" descr="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
            <a:extLst>
              <a:ext uri="{FF2B5EF4-FFF2-40B4-BE49-F238E27FC236}">
                <a16:creationId xmlns:a16="http://schemas.microsoft.com/office/drawing/2014/main" id="{AF34077E-83E3-C66D-BF4A-B15314997DEF}"/>
              </a:ext>
            </a:extLst>
          </p:cNvPr>
          <p:cNvSpPr txBox="1"/>
          <p:nvPr/>
        </p:nvSpPr>
        <p:spPr>
          <a:xfrm>
            <a:off x="1818880" y="1045220"/>
            <a:ext cx="8242778" cy="77951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3600" b="1" dirty="0">
                <a:solidFill>
                  <a:schemeClr val="bg1"/>
                </a:solidFill>
              </a:rPr>
              <a:t>Condições sanitárias e de conforto </a:t>
            </a:r>
            <a:endParaRPr lang="en-US" sz="3600" b="1" dirty="0">
              <a:solidFill>
                <a:schemeClr val="bg1"/>
              </a:solidFill>
            </a:endParaRPr>
          </a:p>
        </p:txBody>
      </p:sp>
      <p:pic>
        <p:nvPicPr>
          <p:cNvPr id="17" name="Imagem 16" descr="Homem de terno e gravata com chapéu na mão&#10;&#10;Descrição gerada automaticamente">
            <a:extLst>
              <a:ext uri="{FF2B5EF4-FFF2-40B4-BE49-F238E27FC236}">
                <a16:creationId xmlns:a16="http://schemas.microsoft.com/office/drawing/2014/main" id="{40758D7C-B6DE-059D-155C-553332B2BB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257" y="1222557"/>
            <a:ext cx="6020475" cy="5635444"/>
          </a:xfrm>
          <a:prstGeom prst="rect">
            <a:avLst/>
          </a:prstGeom>
        </p:spPr>
      </p:pic>
      <p:pic>
        <p:nvPicPr>
          <p:cNvPr id="6" name="Imagem 5">
            <a:extLst>
              <a:ext uri="{FF2B5EF4-FFF2-40B4-BE49-F238E27FC236}">
                <a16:creationId xmlns:a16="http://schemas.microsoft.com/office/drawing/2014/main" id="{6B84AD13-DE1B-2D38-8F5A-7FBB16E97F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58" y="381987"/>
            <a:ext cx="2145900" cy="2147498"/>
          </a:xfrm>
          <a:prstGeom prst="rect">
            <a:avLst/>
          </a:prstGeom>
        </p:spPr>
      </p:pic>
    </p:spTree>
    <p:extLst>
      <p:ext uri="{BB962C8B-B14F-4D97-AF65-F5344CB8AC3E}">
        <p14:creationId xmlns:p14="http://schemas.microsoft.com/office/powerpoint/2010/main" val="317317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6">
            <a:extLst>
              <a:ext uri="{FF2B5EF4-FFF2-40B4-BE49-F238E27FC236}">
                <a16:creationId xmlns:a16="http://schemas.microsoft.com/office/drawing/2014/main" id="{30D29A86-B3E1-F01C-2FFF-4F1874DCEF62}"/>
              </a:ext>
            </a:extLst>
          </p:cNvPr>
          <p:cNvSpPr/>
          <p:nvPr/>
        </p:nvSpPr>
        <p:spPr>
          <a:xfrm>
            <a:off x="2704177" y="4140446"/>
            <a:ext cx="1894365" cy="656535"/>
          </a:xfrm>
          <a:prstGeom prst="roundRect">
            <a:avLst>
              <a:gd name="adj" fmla="val 50000"/>
            </a:avLst>
          </a:prstGeom>
          <a:solidFill>
            <a:schemeClr val="accent5"/>
          </a:solidFill>
          <a:ln w="12700" cap="flat">
            <a:noFill/>
            <a:miter lim="400000"/>
          </a:ln>
          <a:effectLst/>
        </p:spPr>
        <p:txBody>
          <a:bodyPr wrap="none" lIns="144000" tIns="0" rIns="0" bIns="0" anchor="ctr">
            <a:normAutofit/>
          </a:bodyPr>
          <a:lstStyle/>
          <a:p>
            <a:pPr lvl="0">
              <a:defRPr sz="1800">
                <a:solidFill>
                  <a:srgbClr val="000000"/>
                </a:solidFill>
              </a:defRPr>
            </a:pPr>
            <a:endParaRPr lang="en-US" altLang="zh-CN" sz="1850" dirty="0">
              <a:solidFill>
                <a:schemeClr val="bg1"/>
              </a:solidFill>
              <a:cs typeface="+mn-ea"/>
              <a:sym typeface="+mn-lt"/>
            </a:endParaRPr>
          </a:p>
        </p:txBody>
      </p:sp>
      <p:sp>
        <p:nvSpPr>
          <p:cNvPr id="39" name="TextBox 30">
            <a:extLst>
              <a:ext uri="{FF2B5EF4-FFF2-40B4-BE49-F238E27FC236}">
                <a16:creationId xmlns:a16="http://schemas.microsoft.com/office/drawing/2014/main" id="{B62D40B8-DCFC-CE02-4430-DA0884C71FC2}"/>
              </a:ext>
            </a:extLst>
          </p:cNvPr>
          <p:cNvSpPr txBox="1"/>
          <p:nvPr/>
        </p:nvSpPr>
        <p:spPr>
          <a:xfrm>
            <a:off x="4881139" y="1476054"/>
            <a:ext cx="6898260" cy="4198137"/>
          </a:xfrm>
          <a:prstGeom prst="rect">
            <a:avLst/>
          </a:prstGeom>
          <a:noFill/>
        </p:spPr>
        <p:txBody>
          <a:bodyPr wrap="square" rtlCol="0">
            <a:spAutoFit/>
          </a:bodyPr>
          <a:lstStyle/>
          <a:p>
            <a:pPr>
              <a:lnSpc>
                <a:spcPct val="150000"/>
              </a:lnSpc>
            </a:pPr>
            <a:r>
              <a:rPr lang="pt-BR" sz="2000" dirty="0">
                <a:solidFill>
                  <a:schemeClr val="tx1">
                    <a:lumMod val="90000"/>
                    <a:lumOff val="10000"/>
                  </a:schemeClr>
                </a:solidFill>
              </a:rPr>
              <a:t>A criação da NR-24 foi motivada pela necessidade de garantir condições adequadas de higiene e conforto aos trabalhadores, visando à promoção da saúde e ao bem-estar no ambiente de trabalho. </a:t>
            </a:r>
          </a:p>
          <a:p>
            <a:pPr>
              <a:lnSpc>
                <a:spcPct val="150000"/>
              </a:lnSpc>
            </a:pPr>
            <a:endParaRPr lang="pt-BR" sz="2000" dirty="0">
              <a:solidFill>
                <a:schemeClr val="tx1">
                  <a:lumMod val="90000"/>
                  <a:lumOff val="10000"/>
                </a:schemeClr>
              </a:solidFill>
            </a:endParaRPr>
          </a:p>
          <a:p>
            <a:pPr>
              <a:lnSpc>
                <a:spcPct val="150000"/>
              </a:lnSpc>
            </a:pPr>
            <a:r>
              <a:rPr lang="pt-BR" sz="2000" dirty="0">
                <a:solidFill>
                  <a:schemeClr val="tx1">
                    <a:lumMod val="90000"/>
                    <a:lumOff val="10000"/>
                  </a:schemeClr>
                </a:solidFill>
              </a:rPr>
              <a:t>Antes de sua implementação, muitos trabalhadores enfrentavam condições precárias em relação à infraestrutura sanitária, refeitórios e vestiários nos locais de trabalho.</a:t>
            </a:r>
            <a:endParaRPr lang="id-ID" sz="2000" b="1" dirty="0">
              <a:solidFill>
                <a:schemeClr val="tx1">
                  <a:lumMod val="90000"/>
                  <a:lumOff val="10000"/>
                </a:schemeClr>
              </a:solidFill>
            </a:endParaRPr>
          </a:p>
        </p:txBody>
      </p:sp>
      <p:sp>
        <p:nvSpPr>
          <p:cNvPr id="6" name="Rectangle: Rounded Corners 6">
            <a:extLst>
              <a:ext uri="{FF2B5EF4-FFF2-40B4-BE49-F238E27FC236}">
                <a16:creationId xmlns:a16="http://schemas.microsoft.com/office/drawing/2014/main" id="{673FFCE5-248B-16B3-1102-CF35BAEE87AD}"/>
              </a:ext>
            </a:extLst>
          </p:cNvPr>
          <p:cNvSpPr/>
          <p:nvPr/>
        </p:nvSpPr>
        <p:spPr>
          <a:xfrm>
            <a:off x="2525106" y="2298937"/>
            <a:ext cx="2268000" cy="656535"/>
          </a:xfrm>
          <a:prstGeom prst="roundRect">
            <a:avLst>
              <a:gd name="adj" fmla="val 50000"/>
            </a:avLst>
          </a:prstGeom>
          <a:solidFill>
            <a:schemeClr val="accent3"/>
          </a:solidFill>
          <a:ln w="12700" cap="flat">
            <a:noFill/>
            <a:miter lim="400000"/>
          </a:ln>
          <a:effectLst/>
        </p:spPr>
        <p:txBody>
          <a:bodyPr wrap="none" lIns="144000" tIns="0" rIns="0" bIns="0" anchor="ctr">
            <a:normAutofit/>
          </a:bodyPr>
          <a:lstStyle/>
          <a:p>
            <a:pPr lvl="0">
              <a:defRPr sz="1800">
                <a:solidFill>
                  <a:srgbClr val="000000"/>
                </a:solidFill>
              </a:defRPr>
            </a:pPr>
            <a:endParaRPr lang="en-US" altLang="zh-CN" sz="1850" dirty="0">
              <a:solidFill>
                <a:schemeClr val="bg1"/>
              </a:solidFill>
              <a:cs typeface="+mn-ea"/>
              <a:sym typeface="+mn-lt"/>
            </a:endParaRPr>
          </a:p>
        </p:txBody>
      </p:sp>
      <p:grpSp>
        <p:nvGrpSpPr>
          <p:cNvPr id="15" name="组合 1">
            <a:extLst>
              <a:ext uri="{FF2B5EF4-FFF2-40B4-BE49-F238E27FC236}">
                <a16:creationId xmlns:a16="http://schemas.microsoft.com/office/drawing/2014/main" id="{C363CA94-4A57-9E91-92F6-47AF24ECC3C8}"/>
              </a:ext>
            </a:extLst>
          </p:cNvPr>
          <p:cNvGrpSpPr/>
          <p:nvPr/>
        </p:nvGrpSpPr>
        <p:grpSpPr>
          <a:xfrm>
            <a:off x="472845" y="1908151"/>
            <a:ext cx="3333944" cy="3333944"/>
            <a:chOff x="1858766" y="1471926"/>
            <a:chExt cx="2501922" cy="2501923"/>
          </a:xfrm>
        </p:grpSpPr>
        <p:sp>
          <p:nvSpPr>
            <p:cNvPr id="16" name="Freeform: Shape 9">
              <a:extLst>
                <a:ext uri="{FF2B5EF4-FFF2-40B4-BE49-F238E27FC236}">
                  <a16:creationId xmlns:a16="http://schemas.microsoft.com/office/drawing/2014/main" id="{0EA2DE31-8604-F621-C3C3-D1F11B5B021B}"/>
                </a:ext>
              </a:extLst>
            </p:cNvPr>
            <p:cNvSpPr/>
            <p:nvPr/>
          </p:nvSpPr>
          <p:spPr>
            <a:xfrm>
              <a:off x="1858766" y="1471926"/>
              <a:ext cx="2501922" cy="250192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D4D8"/>
            </a:solidFill>
            <a:ln w="12700" cap="flat">
              <a:noFill/>
              <a:miter lim="400000"/>
            </a:ln>
            <a:effectLst/>
          </p:spPr>
          <p:txBody>
            <a:bodyPr anchor="ctr"/>
            <a:lstStyle/>
            <a:p>
              <a:pPr algn="ctr"/>
              <a:endParaRPr dirty="0">
                <a:cs typeface="+mn-ea"/>
                <a:sym typeface="+mn-lt"/>
              </a:endParaRPr>
            </a:p>
          </p:txBody>
        </p:sp>
        <p:sp>
          <p:nvSpPr>
            <p:cNvPr id="17" name="Freeform: Shape 10">
              <a:extLst>
                <a:ext uri="{FF2B5EF4-FFF2-40B4-BE49-F238E27FC236}">
                  <a16:creationId xmlns:a16="http://schemas.microsoft.com/office/drawing/2014/main" id="{1C3645A8-B6FB-8DFC-BE8D-3322369D8FD8}"/>
                </a:ext>
              </a:extLst>
            </p:cNvPr>
            <p:cNvSpPr/>
            <p:nvPr/>
          </p:nvSpPr>
          <p:spPr>
            <a:xfrm>
              <a:off x="2007737" y="1620898"/>
              <a:ext cx="2203995" cy="220399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anchor="ctr"/>
            <a:lstStyle/>
            <a:p>
              <a:pPr algn="ctr"/>
              <a:endParaRPr dirty="0">
                <a:cs typeface="+mn-ea"/>
                <a:sym typeface="+mn-lt"/>
              </a:endParaRPr>
            </a:p>
          </p:txBody>
        </p:sp>
        <p:grpSp>
          <p:nvGrpSpPr>
            <p:cNvPr id="18" name="Group 2">
              <a:extLst>
                <a:ext uri="{FF2B5EF4-FFF2-40B4-BE49-F238E27FC236}">
                  <a16:creationId xmlns:a16="http://schemas.microsoft.com/office/drawing/2014/main" id="{D6CE8E71-1E62-EFEE-EE9A-D134B9ABA71C}"/>
                </a:ext>
              </a:extLst>
            </p:cNvPr>
            <p:cNvGrpSpPr>
              <a:grpSpLocks noChangeAspect="1"/>
            </p:cNvGrpSpPr>
            <p:nvPr/>
          </p:nvGrpSpPr>
          <p:grpSpPr bwMode="auto">
            <a:xfrm>
              <a:off x="2301482" y="1886999"/>
              <a:ext cx="1594496" cy="1569327"/>
              <a:chOff x="3104" y="1401"/>
              <a:chExt cx="1457" cy="1434"/>
            </a:xfrm>
            <a:solidFill>
              <a:schemeClr val="bg1">
                <a:lumMod val="75000"/>
              </a:schemeClr>
            </a:solidFill>
          </p:grpSpPr>
          <p:sp>
            <p:nvSpPr>
              <p:cNvPr id="45" name="Freeform: Shape 36">
                <a:extLst>
                  <a:ext uri="{FF2B5EF4-FFF2-40B4-BE49-F238E27FC236}">
                    <a16:creationId xmlns:a16="http://schemas.microsoft.com/office/drawing/2014/main" id="{52E1E79A-9C41-3C81-D659-B2A6053FB1E2}"/>
                  </a:ext>
                </a:extLst>
              </p:cNvPr>
              <p:cNvSpPr>
                <a:spLocks/>
              </p:cNvSpPr>
              <p:nvPr/>
            </p:nvSpPr>
            <p:spPr bwMode="auto">
              <a:xfrm>
                <a:off x="4382" y="2713"/>
                <a:ext cx="79" cy="122"/>
              </a:xfrm>
              <a:custGeom>
                <a:avLst/>
                <a:gdLst>
                  <a:gd name="T0" fmla="*/ 33 w 38"/>
                  <a:gd name="T1" fmla="*/ 0 h 59"/>
                  <a:gd name="T2" fmla="*/ 32 w 38"/>
                  <a:gd name="T3" fmla="*/ 27 h 59"/>
                  <a:gd name="T4" fmla="*/ 24 w 38"/>
                  <a:gd name="T5" fmla="*/ 43 h 59"/>
                  <a:gd name="T6" fmla="*/ 9 w 38"/>
                  <a:gd name="T7" fmla="*/ 59 h 59"/>
                  <a:gd name="T8" fmla="*/ 33 w 38"/>
                  <a:gd name="T9" fmla="*/ 0 h 59"/>
                </a:gdLst>
                <a:ahLst/>
                <a:cxnLst>
                  <a:cxn ang="0">
                    <a:pos x="T0" y="T1"/>
                  </a:cxn>
                  <a:cxn ang="0">
                    <a:pos x="T2" y="T3"/>
                  </a:cxn>
                  <a:cxn ang="0">
                    <a:pos x="T4" y="T5"/>
                  </a:cxn>
                  <a:cxn ang="0">
                    <a:pos x="T6" y="T7"/>
                  </a:cxn>
                  <a:cxn ang="0">
                    <a:pos x="T8" y="T9"/>
                  </a:cxn>
                </a:cxnLst>
                <a:rect l="0" t="0" r="r" b="b"/>
                <a:pathLst>
                  <a:path w="38" h="59">
                    <a:moveTo>
                      <a:pt x="33" y="0"/>
                    </a:moveTo>
                    <a:cubicBezTo>
                      <a:pt x="38" y="8"/>
                      <a:pt x="38" y="19"/>
                      <a:pt x="32" y="27"/>
                    </a:cubicBezTo>
                    <a:cubicBezTo>
                      <a:pt x="29" y="32"/>
                      <a:pt x="26" y="38"/>
                      <a:pt x="24" y="43"/>
                    </a:cubicBezTo>
                    <a:cubicBezTo>
                      <a:pt x="21" y="51"/>
                      <a:pt x="17" y="57"/>
                      <a:pt x="9" y="59"/>
                    </a:cubicBezTo>
                    <a:cubicBezTo>
                      <a:pt x="0" y="45"/>
                      <a:pt x="12" y="16"/>
                      <a:pt x="33" y="0"/>
                    </a:cubicBezTo>
                    <a:close/>
                  </a:path>
                </a:pathLst>
              </a:custGeom>
              <a:grpFill/>
              <a:ln w="9525">
                <a:noFill/>
                <a:round/>
                <a:headEnd/>
                <a:tailEnd/>
              </a:ln>
            </p:spPr>
            <p:txBody>
              <a:bodyPr anchor="ctr"/>
              <a:lstStyle/>
              <a:p>
                <a:pPr algn="ctr"/>
                <a:endParaRPr dirty="0">
                  <a:cs typeface="+mn-ea"/>
                  <a:sym typeface="+mn-lt"/>
                </a:endParaRPr>
              </a:p>
            </p:txBody>
          </p:sp>
          <p:sp>
            <p:nvSpPr>
              <p:cNvPr id="46" name="Freeform: Shape 37">
                <a:extLst>
                  <a:ext uri="{FF2B5EF4-FFF2-40B4-BE49-F238E27FC236}">
                    <a16:creationId xmlns:a16="http://schemas.microsoft.com/office/drawing/2014/main" id="{63E9383C-BE0B-4DDB-072C-0174A5B18B20}"/>
                  </a:ext>
                </a:extLst>
              </p:cNvPr>
              <p:cNvSpPr>
                <a:spLocks/>
              </p:cNvSpPr>
              <p:nvPr/>
            </p:nvSpPr>
            <p:spPr bwMode="auto">
              <a:xfrm>
                <a:off x="3768" y="1688"/>
                <a:ext cx="88" cy="38"/>
              </a:xfrm>
              <a:custGeom>
                <a:avLst/>
                <a:gdLst>
                  <a:gd name="T0" fmla="*/ 0 w 42"/>
                  <a:gd name="T1" fmla="*/ 2 h 18"/>
                  <a:gd name="T2" fmla="*/ 35 w 42"/>
                  <a:gd name="T3" fmla="*/ 0 h 18"/>
                  <a:gd name="T4" fmla="*/ 42 w 42"/>
                  <a:gd name="T5" fmla="*/ 4 h 18"/>
                  <a:gd name="T6" fmla="*/ 34 w 42"/>
                  <a:gd name="T7" fmla="*/ 13 h 18"/>
                  <a:gd name="T8" fmla="*/ 17 w 42"/>
                  <a:gd name="T9" fmla="*/ 16 h 18"/>
                  <a:gd name="T10" fmla="*/ 0 w 42"/>
                  <a:gd name="T11" fmla="*/ 2 h 18"/>
                </a:gdLst>
                <a:ahLst/>
                <a:cxnLst>
                  <a:cxn ang="0">
                    <a:pos x="T0" y="T1"/>
                  </a:cxn>
                  <a:cxn ang="0">
                    <a:pos x="T2" y="T3"/>
                  </a:cxn>
                  <a:cxn ang="0">
                    <a:pos x="T4" y="T5"/>
                  </a:cxn>
                  <a:cxn ang="0">
                    <a:pos x="T6" y="T7"/>
                  </a:cxn>
                  <a:cxn ang="0">
                    <a:pos x="T8" y="T9"/>
                  </a:cxn>
                  <a:cxn ang="0">
                    <a:pos x="T10" y="T11"/>
                  </a:cxn>
                </a:cxnLst>
                <a:rect l="0" t="0" r="r" b="b"/>
                <a:pathLst>
                  <a:path w="42" h="18">
                    <a:moveTo>
                      <a:pt x="0" y="2"/>
                    </a:moveTo>
                    <a:cubicBezTo>
                      <a:pt x="11" y="1"/>
                      <a:pt x="23" y="0"/>
                      <a:pt x="35" y="0"/>
                    </a:cubicBezTo>
                    <a:cubicBezTo>
                      <a:pt x="37" y="0"/>
                      <a:pt x="39" y="3"/>
                      <a:pt x="42" y="4"/>
                    </a:cubicBezTo>
                    <a:cubicBezTo>
                      <a:pt x="39" y="7"/>
                      <a:pt x="37" y="12"/>
                      <a:pt x="34" y="13"/>
                    </a:cubicBezTo>
                    <a:cubicBezTo>
                      <a:pt x="29" y="15"/>
                      <a:pt x="23" y="15"/>
                      <a:pt x="17" y="16"/>
                    </a:cubicBezTo>
                    <a:cubicBezTo>
                      <a:pt x="10" y="18"/>
                      <a:pt x="2" y="12"/>
                      <a:pt x="0" y="2"/>
                    </a:cubicBezTo>
                    <a:close/>
                  </a:path>
                </a:pathLst>
              </a:custGeom>
              <a:grpFill/>
              <a:ln w="9525">
                <a:noFill/>
                <a:round/>
                <a:headEnd/>
                <a:tailEnd/>
              </a:ln>
            </p:spPr>
            <p:txBody>
              <a:bodyPr anchor="ctr"/>
              <a:lstStyle/>
              <a:p>
                <a:pPr algn="ctr"/>
                <a:endParaRPr dirty="0">
                  <a:cs typeface="+mn-ea"/>
                  <a:sym typeface="+mn-lt"/>
                </a:endParaRPr>
              </a:p>
            </p:txBody>
          </p:sp>
          <p:sp>
            <p:nvSpPr>
              <p:cNvPr id="47" name="Freeform: Shape 38">
                <a:extLst>
                  <a:ext uri="{FF2B5EF4-FFF2-40B4-BE49-F238E27FC236}">
                    <a16:creationId xmlns:a16="http://schemas.microsoft.com/office/drawing/2014/main" id="{71C8EB90-9FC1-27D3-1AAD-8BBE53A7A14E}"/>
                  </a:ext>
                </a:extLst>
              </p:cNvPr>
              <p:cNvSpPr>
                <a:spLocks/>
              </p:cNvSpPr>
              <p:nvPr/>
            </p:nvSpPr>
            <p:spPr bwMode="auto">
              <a:xfrm>
                <a:off x="4101" y="1447"/>
                <a:ext cx="65" cy="58"/>
              </a:xfrm>
              <a:custGeom>
                <a:avLst/>
                <a:gdLst>
                  <a:gd name="T0" fmla="*/ 24 w 31"/>
                  <a:gd name="T1" fmla="*/ 28 h 28"/>
                  <a:gd name="T2" fmla="*/ 0 w 31"/>
                  <a:gd name="T3" fmla="*/ 7 h 28"/>
                  <a:gd name="T4" fmla="*/ 28 w 31"/>
                  <a:gd name="T5" fmla="*/ 4 h 28"/>
                  <a:gd name="T6" fmla="*/ 31 w 31"/>
                  <a:gd name="T7" fmla="*/ 15 h 28"/>
                  <a:gd name="T8" fmla="*/ 24 w 31"/>
                  <a:gd name="T9" fmla="*/ 28 h 28"/>
                </a:gdLst>
                <a:ahLst/>
                <a:cxnLst>
                  <a:cxn ang="0">
                    <a:pos x="T0" y="T1"/>
                  </a:cxn>
                  <a:cxn ang="0">
                    <a:pos x="T2" y="T3"/>
                  </a:cxn>
                  <a:cxn ang="0">
                    <a:pos x="T4" y="T5"/>
                  </a:cxn>
                  <a:cxn ang="0">
                    <a:pos x="T6" y="T7"/>
                  </a:cxn>
                  <a:cxn ang="0">
                    <a:pos x="T8" y="T9"/>
                  </a:cxn>
                </a:cxnLst>
                <a:rect l="0" t="0" r="r" b="b"/>
                <a:pathLst>
                  <a:path w="31" h="28">
                    <a:moveTo>
                      <a:pt x="24" y="28"/>
                    </a:moveTo>
                    <a:cubicBezTo>
                      <a:pt x="15" y="20"/>
                      <a:pt x="8" y="14"/>
                      <a:pt x="0" y="7"/>
                    </a:cubicBezTo>
                    <a:cubicBezTo>
                      <a:pt x="5" y="3"/>
                      <a:pt x="23" y="0"/>
                      <a:pt x="28" y="4"/>
                    </a:cubicBezTo>
                    <a:cubicBezTo>
                      <a:pt x="30" y="6"/>
                      <a:pt x="31" y="11"/>
                      <a:pt x="31" y="15"/>
                    </a:cubicBezTo>
                    <a:cubicBezTo>
                      <a:pt x="30" y="19"/>
                      <a:pt x="27" y="24"/>
                      <a:pt x="24" y="28"/>
                    </a:cubicBezTo>
                    <a:close/>
                  </a:path>
                </a:pathLst>
              </a:custGeom>
              <a:grpFill/>
              <a:ln w="9525">
                <a:noFill/>
                <a:round/>
                <a:headEnd/>
                <a:tailEnd/>
              </a:ln>
            </p:spPr>
            <p:txBody>
              <a:bodyPr anchor="ctr"/>
              <a:lstStyle/>
              <a:p>
                <a:pPr algn="ctr"/>
                <a:endParaRPr dirty="0">
                  <a:cs typeface="+mn-ea"/>
                  <a:sym typeface="+mn-lt"/>
                </a:endParaRPr>
              </a:p>
            </p:txBody>
          </p:sp>
          <p:sp>
            <p:nvSpPr>
              <p:cNvPr id="48" name="Freeform: Shape 39">
                <a:extLst>
                  <a:ext uri="{FF2B5EF4-FFF2-40B4-BE49-F238E27FC236}">
                    <a16:creationId xmlns:a16="http://schemas.microsoft.com/office/drawing/2014/main" id="{D084CDC7-A6AC-2FA7-6531-9A928E217806}"/>
                  </a:ext>
                </a:extLst>
              </p:cNvPr>
              <p:cNvSpPr>
                <a:spLocks/>
              </p:cNvSpPr>
              <p:nvPr/>
            </p:nvSpPr>
            <p:spPr bwMode="auto">
              <a:xfrm>
                <a:off x="3196" y="1401"/>
                <a:ext cx="89" cy="63"/>
              </a:xfrm>
              <a:custGeom>
                <a:avLst/>
                <a:gdLst>
                  <a:gd name="T0" fmla="*/ 42 w 43"/>
                  <a:gd name="T1" fmla="*/ 11 h 30"/>
                  <a:gd name="T2" fmla="*/ 2 w 43"/>
                  <a:gd name="T3" fmla="*/ 30 h 30"/>
                  <a:gd name="T4" fmla="*/ 0 w 43"/>
                  <a:gd name="T5" fmla="*/ 28 h 30"/>
                  <a:gd name="T6" fmla="*/ 33 w 43"/>
                  <a:gd name="T7" fmla="*/ 1 h 30"/>
                  <a:gd name="T8" fmla="*/ 43 w 43"/>
                  <a:gd name="T9" fmla="*/ 6 h 30"/>
                  <a:gd name="T10" fmla="*/ 42 w 43"/>
                  <a:gd name="T11" fmla="*/ 11 h 30"/>
                </a:gdLst>
                <a:ahLst/>
                <a:cxnLst>
                  <a:cxn ang="0">
                    <a:pos x="T0" y="T1"/>
                  </a:cxn>
                  <a:cxn ang="0">
                    <a:pos x="T2" y="T3"/>
                  </a:cxn>
                  <a:cxn ang="0">
                    <a:pos x="T4" y="T5"/>
                  </a:cxn>
                  <a:cxn ang="0">
                    <a:pos x="T6" y="T7"/>
                  </a:cxn>
                  <a:cxn ang="0">
                    <a:pos x="T8" y="T9"/>
                  </a:cxn>
                  <a:cxn ang="0">
                    <a:pos x="T10" y="T11"/>
                  </a:cxn>
                </a:cxnLst>
                <a:rect l="0" t="0" r="r" b="b"/>
                <a:pathLst>
                  <a:path w="43" h="30">
                    <a:moveTo>
                      <a:pt x="42" y="11"/>
                    </a:moveTo>
                    <a:cubicBezTo>
                      <a:pt x="28" y="17"/>
                      <a:pt x="15" y="24"/>
                      <a:pt x="2" y="30"/>
                    </a:cubicBezTo>
                    <a:cubicBezTo>
                      <a:pt x="1" y="29"/>
                      <a:pt x="1" y="28"/>
                      <a:pt x="0" y="28"/>
                    </a:cubicBezTo>
                    <a:cubicBezTo>
                      <a:pt x="11" y="19"/>
                      <a:pt x="22" y="9"/>
                      <a:pt x="33" y="1"/>
                    </a:cubicBezTo>
                    <a:cubicBezTo>
                      <a:pt x="35" y="0"/>
                      <a:pt x="40" y="5"/>
                      <a:pt x="43" y="6"/>
                    </a:cubicBezTo>
                    <a:cubicBezTo>
                      <a:pt x="43" y="8"/>
                      <a:pt x="42" y="9"/>
                      <a:pt x="42" y="11"/>
                    </a:cubicBezTo>
                    <a:close/>
                  </a:path>
                </a:pathLst>
              </a:custGeom>
              <a:grpFill/>
              <a:ln w="9525">
                <a:noFill/>
                <a:round/>
                <a:headEnd/>
                <a:tailEnd/>
              </a:ln>
            </p:spPr>
            <p:txBody>
              <a:bodyPr anchor="ctr"/>
              <a:lstStyle/>
              <a:p>
                <a:pPr algn="ctr"/>
                <a:endParaRPr dirty="0">
                  <a:cs typeface="+mn-ea"/>
                  <a:sym typeface="+mn-lt"/>
                </a:endParaRPr>
              </a:p>
            </p:txBody>
          </p:sp>
          <p:sp>
            <p:nvSpPr>
              <p:cNvPr id="49" name="Freeform: Shape 40">
                <a:extLst>
                  <a:ext uri="{FF2B5EF4-FFF2-40B4-BE49-F238E27FC236}">
                    <a16:creationId xmlns:a16="http://schemas.microsoft.com/office/drawing/2014/main" id="{EA67A5D3-D659-E84B-2A00-2A1517CE12FC}"/>
                  </a:ext>
                </a:extLst>
              </p:cNvPr>
              <p:cNvSpPr>
                <a:spLocks/>
              </p:cNvSpPr>
              <p:nvPr/>
            </p:nvSpPr>
            <p:spPr bwMode="auto">
              <a:xfrm>
                <a:off x="4492" y="1528"/>
                <a:ext cx="69" cy="85"/>
              </a:xfrm>
              <a:custGeom>
                <a:avLst/>
                <a:gdLst>
                  <a:gd name="T0" fmla="*/ 0 w 33"/>
                  <a:gd name="T1" fmla="*/ 34 h 41"/>
                  <a:gd name="T2" fmla="*/ 16 w 33"/>
                  <a:gd name="T3" fmla="*/ 9 h 41"/>
                  <a:gd name="T4" fmla="*/ 28 w 33"/>
                  <a:gd name="T5" fmla="*/ 0 h 41"/>
                  <a:gd name="T6" fmla="*/ 32 w 33"/>
                  <a:gd name="T7" fmla="*/ 5 h 41"/>
                  <a:gd name="T8" fmla="*/ 23 w 33"/>
                  <a:gd name="T9" fmla="*/ 16 h 41"/>
                  <a:gd name="T10" fmla="*/ 10 w 33"/>
                  <a:gd name="T11" fmla="*/ 33 h 41"/>
                  <a:gd name="T12" fmla="*/ 0 w 33"/>
                  <a:gd name="T13" fmla="*/ 34 h 41"/>
                </a:gdLst>
                <a:ahLst/>
                <a:cxnLst>
                  <a:cxn ang="0">
                    <a:pos x="T0" y="T1"/>
                  </a:cxn>
                  <a:cxn ang="0">
                    <a:pos x="T2" y="T3"/>
                  </a:cxn>
                  <a:cxn ang="0">
                    <a:pos x="T4" y="T5"/>
                  </a:cxn>
                  <a:cxn ang="0">
                    <a:pos x="T6" y="T7"/>
                  </a:cxn>
                  <a:cxn ang="0">
                    <a:pos x="T8" y="T9"/>
                  </a:cxn>
                  <a:cxn ang="0">
                    <a:pos x="T10" y="T11"/>
                  </a:cxn>
                  <a:cxn ang="0">
                    <a:pos x="T12" y="T13"/>
                  </a:cxn>
                </a:cxnLst>
                <a:rect l="0" t="0" r="r" b="b"/>
                <a:pathLst>
                  <a:path w="33" h="41">
                    <a:moveTo>
                      <a:pt x="0" y="34"/>
                    </a:moveTo>
                    <a:cubicBezTo>
                      <a:pt x="6" y="25"/>
                      <a:pt x="10" y="17"/>
                      <a:pt x="16" y="9"/>
                    </a:cubicBezTo>
                    <a:cubicBezTo>
                      <a:pt x="19" y="5"/>
                      <a:pt x="24" y="3"/>
                      <a:pt x="28" y="0"/>
                    </a:cubicBezTo>
                    <a:cubicBezTo>
                      <a:pt x="28" y="0"/>
                      <a:pt x="33" y="4"/>
                      <a:pt x="32" y="5"/>
                    </a:cubicBezTo>
                    <a:cubicBezTo>
                      <a:pt x="30" y="9"/>
                      <a:pt x="27" y="14"/>
                      <a:pt x="23" y="16"/>
                    </a:cubicBezTo>
                    <a:cubicBezTo>
                      <a:pt x="16" y="20"/>
                      <a:pt x="10" y="24"/>
                      <a:pt x="10" y="33"/>
                    </a:cubicBezTo>
                    <a:cubicBezTo>
                      <a:pt x="9" y="41"/>
                      <a:pt x="4" y="38"/>
                      <a:pt x="0" y="34"/>
                    </a:cubicBezTo>
                    <a:close/>
                  </a:path>
                </a:pathLst>
              </a:custGeom>
              <a:grpFill/>
              <a:ln w="9525">
                <a:noFill/>
                <a:round/>
                <a:headEnd/>
                <a:tailEnd/>
              </a:ln>
            </p:spPr>
            <p:txBody>
              <a:bodyPr anchor="ctr"/>
              <a:lstStyle/>
              <a:p>
                <a:pPr algn="ctr"/>
                <a:endParaRPr dirty="0">
                  <a:cs typeface="+mn-ea"/>
                  <a:sym typeface="+mn-lt"/>
                </a:endParaRPr>
              </a:p>
            </p:txBody>
          </p:sp>
          <p:sp>
            <p:nvSpPr>
              <p:cNvPr id="50" name="Freeform: Shape 41">
                <a:extLst>
                  <a:ext uri="{FF2B5EF4-FFF2-40B4-BE49-F238E27FC236}">
                    <a16:creationId xmlns:a16="http://schemas.microsoft.com/office/drawing/2014/main" id="{EA2D44F5-2E2F-94FD-8EAD-76EF0214AD3A}"/>
                  </a:ext>
                </a:extLst>
              </p:cNvPr>
              <p:cNvSpPr>
                <a:spLocks/>
              </p:cNvSpPr>
              <p:nvPr/>
            </p:nvSpPr>
            <p:spPr bwMode="auto">
              <a:xfrm>
                <a:off x="3104" y="2299"/>
                <a:ext cx="44" cy="36"/>
              </a:xfrm>
              <a:custGeom>
                <a:avLst/>
                <a:gdLst>
                  <a:gd name="T0" fmla="*/ 21 w 21"/>
                  <a:gd name="T1" fmla="*/ 16 h 17"/>
                  <a:gd name="T2" fmla="*/ 0 w 21"/>
                  <a:gd name="T3" fmla="*/ 1 h 17"/>
                  <a:gd name="T4" fmla="*/ 21 w 21"/>
                  <a:gd name="T5" fmla="*/ 16 h 17"/>
                </a:gdLst>
                <a:ahLst/>
                <a:cxnLst>
                  <a:cxn ang="0">
                    <a:pos x="T0" y="T1"/>
                  </a:cxn>
                  <a:cxn ang="0">
                    <a:pos x="T2" y="T3"/>
                  </a:cxn>
                  <a:cxn ang="0">
                    <a:pos x="T4" y="T5"/>
                  </a:cxn>
                </a:cxnLst>
                <a:rect l="0" t="0" r="r" b="b"/>
                <a:pathLst>
                  <a:path w="21" h="17">
                    <a:moveTo>
                      <a:pt x="21" y="16"/>
                    </a:moveTo>
                    <a:cubicBezTo>
                      <a:pt x="9" y="17"/>
                      <a:pt x="6" y="7"/>
                      <a:pt x="0" y="1"/>
                    </a:cubicBezTo>
                    <a:cubicBezTo>
                      <a:pt x="11" y="0"/>
                      <a:pt x="12" y="13"/>
                      <a:pt x="21" y="16"/>
                    </a:cubicBezTo>
                    <a:close/>
                  </a:path>
                </a:pathLst>
              </a:custGeom>
              <a:grpFill/>
              <a:ln w="9525">
                <a:noFill/>
                <a:round/>
                <a:headEnd/>
                <a:tailEnd/>
              </a:ln>
            </p:spPr>
            <p:txBody>
              <a:bodyPr anchor="ctr"/>
              <a:lstStyle/>
              <a:p>
                <a:pPr algn="ctr"/>
                <a:endParaRPr dirty="0">
                  <a:cs typeface="+mn-ea"/>
                  <a:sym typeface="+mn-lt"/>
                </a:endParaRPr>
              </a:p>
            </p:txBody>
          </p:sp>
          <p:sp>
            <p:nvSpPr>
              <p:cNvPr id="51" name="Freeform: Shape 42">
                <a:extLst>
                  <a:ext uri="{FF2B5EF4-FFF2-40B4-BE49-F238E27FC236}">
                    <a16:creationId xmlns:a16="http://schemas.microsoft.com/office/drawing/2014/main" id="{030F40B7-B4EA-F556-FF8A-28115B584844}"/>
                  </a:ext>
                </a:extLst>
              </p:cNvPr>
              <p:cNvSpPr>
                <a:spLocks/>
              </p:cNvSpPr>
              <p:nvPr/>
            </p:nvSpPr>
            <p:spPr bwMode="auto">
              <a:xfrm>
                <a:off x="3177" y="2349"/>
                <a:ext cx="29" cy="17"/>
              </a:xfrm>
              <a:custGeom>
                <a:avLst/>
                <a:gdLst>
                  <a:gd name="T0" fmla="*/ 0 w 14"/>
                  <a:gd name="T1" fmla="*/ 2 h 8"/>
                  <a:gd name="T2" fmla="*/ 12 w 14"/>
                  <a:gd name="T3" fmla="*/ 0 h 8"/>
                  <a:gd name="T4" fmla="*/ 14 w 14"/>
                  <a:gd name="T5" fmla="*/ 5 h 8"/>
                  <a:gd name="T6" fmla="*/ 2 w 14"/>
                  <a:gd name="T7" fmla="*/ 8 h 8"/>
                  <a:gd name="T8" fmla="*/ 0 w 14"/>
                  <a:gd name="T9" fmla="*/ 2 h 8"/>
                </a:gdLst>
                <a:ahLst/>
                <a:cxnLst>
                  <a:cxn ang="0">
                    <a:pos x="T0" y="T1"/>
                  </a:cxn>
                  <a:cxn ang="0">
                    <a:pos x="T2" y="T3"/>
                  </a:cxn>
                  <a:cxn ang="0">
                    <a:pos x="T4" y="T5"/>
                  </a:cxn>
                  <a:cxn ang="0">
                    <a:pos x="T6" y="T7"/>
                  </a:cxn>
                  <a:cxn ang="0">
                    <a:pos x="T8" y="T9"/>
                  </a:cxn>
                </a:cxnLst>
                <a:rect l="0" t="0" r="r" b="b"/>
                <a:pathLst>
                  <a:path w="14" h="8">
                    <a:moveTo>
                      <a:pt x="0" y="2"/>
                    </a:moveTo>
                    <a:cubicBezTo>
                      <a:pt x="4" y="1"/>
                      <a:pt x="8" y="0"/>
                      <a:pt x="12" y="0"/>
                    </a:cubicBezTo>
                    <a:cubicBezTo>
                      <a:pt x="13" y="0"/>
                      <a:pt x="13" y="3"/>
                      <a:pt x="14" y="5"/>
                    </a:cubicBezTo>
                    <a:cubicBezTo>
                      <a:pt x="10" y="6"/>
                      <a:pt x="6" y="7"/>
                      <a:pt x="2" y="8"/>
                    </a:cubicBezTo>
                    <a:cubicBezTo>
                      <a:pt x="1" y="6"/>
                      <a:pt x="1" y="4"/>
                      <a:pt x="0" y="2"/>
                    </a:cubicBezTo>
                    <a:close/>
                  </a:path>
                </a:pathLst>
              </a:custGeom>
              <a:grpFill/>
              <a:ln w="9525">
                <a:noFill/>
                <a:round/>
                <a:headEnd/>
                <a:tailEnd/>
              </a:ln>
            </p:spPr>
            <p:txBody>
              <a:bodyPr anchor="ctr"/>
              <a:lstStyle/>
              <a:p>
                <a:pPr algn="ctr"/>
                <a:endParaRPr dirty="0">
                  <a:cs typeface="+mn-ea"/>
                  <a:sym typeface="+mn-lt"/>
                </a:endParaRPr>
              </a:p>
            </p:txBody>
          </p:sp>
        </p:grpSp>
      </p:grpSp>
      <p:pic>
        <p:nvPicPr>
          <p:cNvPr id="5122" name="Picture 2" descr="Higiene Ocupacional em São Bernardo do Campo - Almeida Consultoria">
            <a:extLst>
              <a:ext uri="{FF2B5EF4-FFF2-40B4-BE49-F238E27FC236}">
                <a16:creationId xmlns:a16="http://schemas.microsoft.com/office/drawing/2014/main" id="{263D176C-EBE3-DF35-5952-7F703CE3B6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65" r="16126"/>
          <a:stretch/>
        </p:blipFill>
        <p:spPr bwMode="auto">
          <a:xfrm>
            <a:off x="758261" y="2188947"/>
            <a:ext cx="2763912" cy="2776156"/>
          </a:xfrm>
          <a:prstGeom prst="ellipse">
            <a:avLst/>
          </a:prstGeom>
          <a:noFill/>
          <a:extLst>
            <a:ext uri="{909E8E84-426E-40DD-AFC4-6F175D3DCCD1}">
              <a14:hiddenFill xmlns:a14="http://schemas.microsoft.com/office/drawing/2010/main">
                <a:solidFill>
                  <a:srgbClr val="FFFFFF"/>
                </a:solidFill>
              </a14:hiddenFill>
            </a:ext>
          </a:extLst>
        </p:spPr>
      </p:pic>
      <p:sp>
        <p:nvSpPr>
          <p:cNvPr id="52" name="Freeform: Shape 16">
            <a:extLst>
              <a:ext uri="{FF2B5EF4-FFF2-40B4-BE49-F238E27FC236}">
                <a16:creationId xmlns:a16="http://schemas.microsoft.com/office/drawing/2014/main" id="{11B14559-15BD-8BCB-B6C9-C8B665C58172}"/>
              </a:ext>
            </a:extLst>
          </p:cNvPr>
          <p:cNvSpPr/>
          <p:nvPr/>
        </p:nvSpPr>
        <p:spPr>
          <a:xfrm>
            <a:off x="3321801" y="2555859"/>
            <a:ext cx="138850" cy="138850"/>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175">
            <a:solidFill>
              <a:srgbClr val="85888D"/>
            </a:solidFill>
            <a:miter lim="400000"/>
          </a:ln>
          <a:effectLst>
            <a:outerShdw blurRad="38100" dist="25400" dir="5400000" rotWithShape="0">
              <a:srgbClr val="000000">
                <a:alpha val="50000"/>
              </a:srgbClr>
            </a:outerShdw>
          </a:effectLst>
        </p:spPr>
        <p:txBody>
          <a:bodyPr anchor="ctr"/>
          <a:lstStyle/>
          <a:p>
            <a:pPr algn="ctr"/>
            <a:endParaRPr sz="1200" dirty="0">
              <a:solidFill>
                <a:schemeClr val="bg1">
                  <a:lumMod val="50000"/>
                </a:schemeClr>
              </a:solidFill>
              <a:cs typeface="+mn-ea"/>
              <a:sym typeface="+mn-lt"/>
            </a:endParaRPr>
          </a:p>
        </p:txBody>
      </p:sp>
      <p:sp>
        <p:nvSpPr>
          <p:cNvPr id="5" name="Freeform: Shape 16">
            <a:extLst>
              <a:ext uri="{FF2B5EF4-FFF2-40B4-BE49-F238E27FC236}">
                <a16:creationId xmlns:a16="http://schemas.microsoft.com/office/drawing/2014/main" id="{E4FBB92A-D6A4-5820-58A2-5DBE694739B9}"/>
              </a:ext>
            </a:extLst>
          </p:cNvPr>
          <p:cNvSpPr/>
          <p:nvPr/>
        </p:nvSpPr>
        <p:spPr>
          <a:xfrm>
            <a:off x="3373871" y="4397368"/>
            <a:ext cx="138850" cy="138850"/>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175">
            <a:solidFill>
              <a:srgbClr val="85888D"/>
            </a:solidFill>
            <a:miter lim="400000"/>
          </a:ln>
          <a:effectLst>
            <a:outerShdw blurRad="38100" dist="25400" dir="5400000" rotWithShape="0">
              <a:srgbClr val="000000">
                <a:alpha val="50000"/>
              </a:srgbClr>
            </a:outerShdw>
          </a:effectLst>
        </p:spPr>
        <p:txBody>
          <a:bodyPr anchor="ctr"/>
          <a:lstStyle/>
          <a:p>
            <a:pPr algn="ctr"/>
            <a:endParaRPr sz="1200" dirty="0">
              <a:solidFill>
                <a:schemeClr val="bg1">
                  <a:lumMod val="50000"/>
                </a:schemeClr>
              </a:solidFill>
              <a:cs typeface="+mn-ea"/>
              <a:sym typeface="+mn-lt"/>
            </a:endParaRPr>
          </a:p>
        </p:txBody>
      </p:sp>
      <p:cxnSp>
        <p:nvCxnSpPr>
          <p:cNvPr id="7" name="Straight Connector 1">
            <a:extLst>
              <a:ext uri="{FF2B5EF4-FFF2-40B4-BE49-F238E27FC236}">
                <a16:creationId xmlns:a16="http://schemas.microsoft.com/office/drawing/2014/main" id="{ED127B1D-10F1-629B-5244-36560A796664}"/>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AutoShape 1">
            <a:extLst>
              <a:ext uri="{FF2B5EF4-FFF2-40B4-BE49-F238E27FC236}">
                <a16:creationId xmlns:a16="http://schemas.microsoft.com/office/drawing/2014/main" id="{18903A75-FB8E-8363-5E00-83154B5AFBC7}"/>
              </a:ext>
            </a:extLst>
          </p:cNvPr>
          <p:cNvSpPr>
            <a:spLocks/>
          </p:cNvSpPr>
          <p:nvPr/>
        </p:nvSpPr>
        <p:spPr bwMode="auto">
          <a:xfrm>
            <a:off x="389008" y="218463"/>
            <a:ext cx="6294815"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O que </a:t>
            </a:r>
            <a:r>
              <a:rPr lang="pt-BR" sz="4800" dirty="0">
                <a:latin typeface="Bebas Neue" panose="020B0606020202050201" pitchFamily="34" charset="0"/>
                <a:ea typeface="ＭＳ Ｐゴシック" charset="0"/>
                <a:sym typeface="League Gothic" charset="0"/>
              </a:rPr>
              <a:t>é A NR 24?</a:t>
            </a:r>
            <a:endParaRPr lang="es-ES" sz="4800" dirty="0">
              <a:latin typeface="Bebas Neue" panose="020B0606020202050201" pitchFamily="34" charset="0"/>
              <a:ea typeface="ＭＳ Ｐゴシック" charset="0"/>
              <a:sym typeface="League Gothic" charset="0"/>
            </a:endParaRPr>
          </a:p>
        </p:txBody>
      </p:sp>
    </p:spTree>
    <p:extLst>
      <p:ext uri="{BB962C8B-B14F-4D97-AF65-F5344CB8AC3E}">
        <p14:creationId xmlns:p14="http://schemas.microsoft.com/office/powerpoint/2010/main" val="2548985332"/>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6">
            <a:extLst>
              <a:ext uri="{FF2B5EF4-FFF2-40B4-BE49-F238E27FC236}">
                <a16:creationId xmlns:a16="http://schemas.microsoft.com/office/drawing/2014/main" id="{38430899-7119-1356-6B9F-25AC51DE5FAA}"/>
              </a:ext>
            </a:extLst>
          </p:cNvPr>
          <p:cNvSpPr/>
          <p:nvPr/>
        </p:nvSpPr>
        <p:spPr>
          <a:xfrm>
            <a:off x="2768600" y="1738847"/>
            <a:ext cx="8978900" cy="3477875"/>
          </a:xfrm>
          <a:prstGeom prst="rect">
            <a:avLst/>
          </a:prstGeom>
        </p:spPr>
        <p:txBody>
          <a:bodyPr wrap="square">
            <a:spAutoFit/>
            <a:scene3d>
              <a:camera prst="orthographicFront"/>
              <a:lightRig rig="threePt" dir="t"/>
            </a:scene3d>
            <a:sp3d contourW="12700"/>
          </a:bodyPr>
          <a:lstStyle/>
          <a:p>
            <a:r>
              <a:rPr lang="pt-BR" altLang="zh-CN" sz="2000" b="1" dirty="0">
                <a:solidFill>
                  <a:schemeClr val="tx1">
                    <a:lumMod val="90000"/>
                    <a:lumOff val="10000"/>
                  </a:schemeClr>
                </a:solidFill>
              </a:rPr>
              <a:t>Disposições gerais da NR-24: responsabilidades e requisitos adicionais</a:t>
            </a:r>
          </a:p>
          <a:p>
            <a:endParaRPr lang="pt-BR" altLang="zh-CN" sz="2000" dirty="0">
              <a:solidFill>
                <a:schemeClr val="tx1">
                  <a:lumMod val="90000"/>
                  <a:lumOff val="10000"/>
                </a:schemeClr>
              </a:solidFill>
            </a:endParaRPr>
          </a:p>
          <a:p>
            <a:endParaRPr lang="pt-BR" altLang="zh-CN" sz="2000" dirty="0">
              <a:solidFill>
                <a:schemeClr val="tx1">
                  <a:lumMod val="90000"/>
                  <a:lumOff val="10000"/>
                </a:schemeClr>
              </a:solidFill>
            </a:endParaRPr>
          </a:p>
          <a:p>
            <a:r>
              <a:rPr lang="pt-BR" altLang="zh-CN" sz="2000" dirty="0">
                <a:solidFill>
                  <a:schemeClr val="tx1">
                    <a:lumMod val="90000"/>
                    <a:lumOff val="10000"/>
                  </a:schemeClr>
                </a:solidFill>
              </a:rPr>
              <a:t>As diretrizes gerais referem-se às orientações e regulamentações estabelecidas para assegurar o fornecimento de água potável e a manutenção de condições adequadas de higiene nos locais de trabalho. </a:t>
            </a:r>
          </a:p>
          <a:p>
            <a:endParaRPr lang="pt-BR" altLang="zh-CN" sz="2000" dirty="0">
              <a:solidFill>
                <a:schemeClr val="tx1">
                  <a:lumMod val="90000"/>
                  <a:lumOff val="10000"/>
                </a:schemeClr>
              </a:solidFill>
            </a:endParaRPr>
          </a:p>
          <a:p>
            <a:r>
              <a:rPr lang="pt-BR" altLang="zh-CN" sz="2000" dirty="0">
                <a:solidFill>
                  <a:schemeClr val="tx1">
                    <a:lumMod val="90000"/>
                    <a:lumOff val="10000"/>
                  </a:schemeClr>
                </a:solidFill>
              </a:rPr>
              <a:t>Essas diretrizes estabelecem os requisitos mínimos a serem cumpridos pelos empregadores além das informações contidas nos tópicos acima. Entenda o que diz a Norma Regulamentadora 24 nesta sessão:</a:t>
            </a:r>
            <a:endParaRPr lang="zh-CN" altLang="en-US" dirty="0">
              <a:solidFill>
                <a:schemeClr val="tx1">
                  <a:lumMod val="90000"/>
                  <a:lumOff val="10000"/>
                </a:schemeClr>
              </a:solidFill>
            </a:endParaRPr>
          </a:p>
        </p:txBody>
      </p:sp>
      <p:grpSp>
        <p:nvGrpSpPr>
          <p:cNvPr id="6" name="组合 36">
            <a:extLst>
              <a:ext uri="{FF2B5EF4-FFF2-40B4-BE49-F238E27FC236}">
                <a16:creationId xmlns:a16="http://schemas.microsoft.com/office/drawing/2014/main" id="{C0CD236E-2D83-E909-08CC-617296CC3528}"/>
              </a:ext>
            </a:extLst>
          </p:cNvPr>
          <p:cNvGrpSpPr/>
          <p:nvPr/>
        </p:nvGrpSpPr>
        <p:grpSpPr>
          <a:xfrm>
            <a:off x="419100" y="2413652"/>
            <a:ext cx="2132296" cy="2132296"/>
            <a:chOff x="5044366" y="2061029"/>
            <a:chExt cx="2132296" cy="2132296"/>
          </a:xfrm>
        </p:grpSpPr>
        <p:sp>
          <p:nvSpPr>
            <p:cNvPr id="7" name="椭圆 16">
              <a:extLst>
                <a:ext uri="{FF2B5EF4-FFF2-40B4-BE49-F238E27FC236}">
                  <a16:creationId xmlns:a16="http://schemas.microsoft.com/office/drawing/2014/main" id="{D0276BD2-411A-131D-623D-34DE2C559A74}"/>
                </a:ext>
              </a:extLst>
            </p:cNvPr>
            <p:cNvSpPr/>
            <p:nvPr/>
          </p:nvSpPr>
          <p:spPr>
            <a:xfrm>
              <a:off x="5044366" y="2061029"/>
              <a:ext cx="2132296" cy="2132296"/>
            </a:xfrm>
            <a:prstGeom prst="ellipse">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25">
              <a:extLst>
                <a:ext uri="{FF2B5EF4-FFF2-40B4-BE49-F238E27FC236}">
                  <a16:creationId xmlns:a16="http://schemas.microsoft.com/office/drawing/2014/main" id="{5A651042-0BA9-1908-CBEF-8BFA0A710C6F}"/>
                </a:ext>
              </a:extLst>
            </p:cNvPr>
            <p:cNvSpPr/>
            <p:nvPr/>
          </p:nvSpPr>
          <p:spPr>
            <a:xfrm>
              <a:off x="5718628" y="2770140"/>
              <a:ext cx="783772" cy="714074"/>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2" name="Imagem 1">
            <a:extLst>
              <a:ext uri="{FF2B5EF4-FFF2-40B4-BE49-F238E27FC236}">
                <a16:creationId xmlns:a16="http://schemas.microsoft.com/office/drawing/2014/main" id="{8651D21D-D9AD-644F-ADA8-912F71492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451" y="127937"/>
            <a:ext cx="2340372" cy="649753"/>
          </a:xfrm>
          <a:prstGeom prst="rect">
            <a:avLst/>
          </a:prstGeom>
        </p:spPr>
      </p:pic>
    </p:spTree>
    <p:extLst>
      <p:ext uri="{BB962C8B-B14F-4D97-AF65-F5344CB8AC3E}">
        <p14:creationId xmlns:p14="http://schemas.microsoft.com/office/powerpoint/2010/main" val="136553461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NR-24 Água potável">
            <a:extLst>
              <a:ext uri="{FF2B5EF4-FFF2-40B4-BE49-F238E27FC236}">
                <a16:creationId xmlns:a16="http://schemas.microsoft.com/office/drawing/2014/main" id="{FFAC65D0-9E19-A914-C247-1701DCB68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
            <a:extLst>
              <a:ext uri="{FF2B5EF4-FFF2-40B4-BE49-F238E27FC236}">
                <a16:creationId xmlns:a16="http://schemas.microsoft.com/office/drawing/2014/main" id="{95D3E987-22C5-26F5-48DC-33D84E1E10F1}"/>
              </a:ext>
            </a:extLst>
          </p:cNvPr>
          <p:cNvSpPr/>
          <p:nvPr/>
        </p:nvSpPr>
        <p:spPr>
          <a:xfrm>
            <a:off x="1" y="0"/>
            <a:ext cx="12183992" cy="6858000"/>
          </a:xfrm>
          <a:prstGeom prst="rect">
            <a:avLst/>
          </a:prstGeom>
          <a:solidFill>
            <a:schemeClr val="tx1">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9" name="TextBox 30">
            <a:extLst>
              <a:ext uri="{FF2B5EF4-FFF2-40B4-BE49-F238E27FC236}">
                <a16:creationId xmlns:a16="http://schemas.microsoft.com/office/drawing/2014/main" id="{A74BF5E3-DD68-BA30-FC3E-4E9C1D93173A}"/>
              </a:ext>
            </a:extLst>
          </p:cNvPr>
          <p:cNvSpPr txBox="1"/>
          <p:nvPr/>
        </p:nvSpPr>
        <p:spPr>
          <a:xfrm>
            <a:off x="1661259" y="1703613"/>
            <a:ext cx="9802050" cy="3785652"/>
          </a:xfrm>
          <a:prstGeom prst="rect">
            <a:avLst/>
          </a:prstGeom>
          <a:noFill/>
        </p:spPr>
        <p:txBody>
          <a:bodyPr wrap="square" rtlCol="0">
            <a:spAutoFit/>
          </a:bodyPr>
          <a:lstStyle/>
          <a:p>
            <a:pPr algn="just"/>
            <a:endParaRPr lang="pt-BR" sz="2000" dirty="0">
              <a:solidFill>
                <a:schemeClr val="bg1"/>
              </a:solidFill>
              <a:effectLst>
                <a:outerShdw blurRad="38100" dist="38100" dir="2700000" algn="tl">
                  <a:srgbClr val="000000">
                    <a:alpha val="43137"/>
                  </a:srgbClr>
                </a:outerShdw>
              </a:effectLst>
            </a:endParaRPr>
          </a:p>
          <a:p>
            <a:pPr algn="just"/>
            <a:endParaRPr lang="pt-BR" sz="2000" dirty="0">
              <a:solidFill>
                <a:schemeClr val="bg1"/>
              </a:solidFill>
              <a:effectLst>
                <a:outerShdw blurRad="38100" dist="38100" dir="2700000" algn="tl">
                  <a:srgbClr val="000000">
                    <a:alpha val="43137"/>
                  </a:srgbClr>
                </a:outerShdw>
              </a:effectLst>
            </a:endParaRPr>
          </a:p>
          <a:p>
            <a:pPr algn="just"/>
            <a:r>
              <a:rPr lang="pt-BR" sz="2000" dirty="0">
                <a:solidFill>
                  <a:schemeClr val="bg1"/>
                </a:solidFill>
                <a:effectLst>
                  <a:outerShdw blurRad="38100" dist="38100" dir="2700000" algn="tl">
                    <a:srgbClr val="000000">
                      <a:alpha val="43137"/>
                    </a:srgbClr>
                  </a:outerShdw>
                </a:effectLst>
              </a:rPr>
              <a:t>Em conformidade com as regulamentações de segurança e bem-estar dos trabalhadores, é obrigatório fornecer água potável em todos os locais de trabalho. Para garantir a individualidade e evitar a propagação de doenças, o uso de copos coletivos é proibido. </a:t>
            </a:r>
          </a:p>
          <a:p>
            <a:pPr algn="just"/>
            <a:endParaRPr lang="pt-BR" sz="2000" dirty="0">
              <a:solidFill>
                <a:schemeClr val="bg1"/>
              </a:solidFill>
              <a:effectLst>
                <a:outerShdw blurRad="38100" dist="38100" dir="2700000" algn="tl">
                  <a:srgbClr val="000000">
                    <a:alpha val="43137"/>
                  </a:srgbClr>
                </a:outerShdw>
              </a:effectLst>
            </a:endParaRPr>
          </a:p>
          <a:p>
            <a:pPr algn="just"/>
            <a:endParaRPr lang="pt-BR" sz="2000" dirty="0">
              <a:solidFill>
                <a:schemeClr val="bg1"/>
              </a:solidFill>
              <a:effectLst>
                <a:outerShdw blurRad="38100" dist="38100" dir="2700000" algn="tl">
                  <a:srgbClr val="000000">
                    <a:alpha val="43137"/>
                  </a:srgbClr>
                </a:outerShdw>
              </a:effectLst>
            </a:endParaRPr>
          </a:p>
          <a:p>
            <a:pPr algn="just"/>
            <a:r>
              <a:rPr lang="pt-BR" sz="2000" dirty="0">
                <a:solidFill>
                  <a:schemeClr val="bg1"/>
                </a:solidFill>
                <a:effectLst>
                  <a:outerShdw blurRad="38100" dist="38100" dir="2700000" algn="tl">
                    <a:srgbClr val="000000">
                      <a:alpha val="43137"/>
                    </a:srgbClr>
                  </a:outerShdw>
                </a:effectLst>
              </a:rPr>
              <a:t>A água potável deve ser disponibilizada por meio de bebedouros, seguindo a proporção mínima de 1 bebedouro para cada grupo de 50 trabalhadores ou fração. Alternativamente, outros sistemas que ofereçam as mesmas condições de acesso à água podem ser utilizados.</a:t>
            </a:r>
            <a:endParaRPr lang="id-ID" sz="2000" dirty="0">
              <a:solidFill>
                <a:schemeClr val="bg1"/>
              </a:solidFill>
              <a:effectLst>
                <a:outerShdw blurRad="38100" dist="38100" dir="2700000" algn="tl">
                  <a:srgbClr val="000000">
                    <a:alpha val="43137"/>
                  </a:srgbClr>
                </a:outerShdw>
              </a:effectLst>
            </a:endParaRPr>
          </a:p>
        </p:txBody>
      </p:sp>
      <p:grpSp>
        <p:nvGrpSpPr>
          <p:cNvPr id="73" name="Agrupar 72">
            <a:extLst>
              <a:ext uri="{FF2B5EF4-FFF2-40B4-BE49-F238E27FC236}">
                <a16:creationId xmlns:a16="http://schemas.microsoft.com/office/drawing/2014/main" id="{52443C81-1507-E947-5838-6BDB057B77BE}"/>
              </a:ext>
            </a:extLst>
          </p:cNvPr>
          <p:cNvGrpSpPr/>
          <p:nvPr/>
        </p:nvGrpSpPr>
        <p:grpSpPr>
          <a:xfrm rot="10800000">
            <a:off x="975433" y="2447390"/>
            <a:ext cx="561266" cy="994310"/>
            <a:chOff x="3927281" y="2914790"/>
            <a:chExt cx="2408706" cy="2932953"/>
          </a:xfrm>
        </p:grpSpPr>
        <p:sp>
          <p:nvSpPr>
            <p:cNvPr id="74" name="Freeform 14">
              <a:extLst>
                <a:ext uri="{FF2B5EF4-FFF2-40B4-BE49-F238E27FC236}">
                  <a16:creationId xmlns:a16="http://schemas.microsoft.com/office/drawing/2014/main" id="{F27A4A3B-FD4D-0884-3A91-C89DD714682C}"/>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rgbClr val="00A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5" name="Freeform 15">
              <a:extLst>
                <a:ext uri="{FF2B5EF4-FFF2-40B4-BE49-F238E27FC236}">
                  <a16:creationId xmlns:a16="http://schemas.microsoft.com/office/drawing/2014/main" id="{A8F2DBE7-DEE5-14CF-286C-97EBC58FDE6C}"/>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6" name="Freeform 16">
              <a:extLst>
                <a:ext uri="{FF2B5EF4-FFF2-40B4-BE49-F238E27FC236}">
                  <a16:creationId xmlns:a16="http://schemas.microsoft.com/office/drawing/2014/main" id="{84DF4BAF-F98A-6456-D96F-BDB570B9BB45}"/>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cxnSp>
        <p:nvCxnSpPr>
          <p:cNvPr id="77" name="Straight Connector 1">
            <a:extLst>
              <a:ext uri="{FF2B5EF4-FFF2-40B4-BE49-F238E27FC236}">
                <a16:creationId xmlns:a16="http://schemas.microsoft.com/office/drawing/2014/main" id="{DF983FB5-F6BE-7978-3698-0CDB605D5A31}"/>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8" name="AutoShape 1">
            <a:extLst>
              <a:ext uri="{FF2B5EF4-FFF2-40B4-BE49-F238E27FC236}">
                <a16:creationId xmlns:a16="http://schemas.microsoft.com/office/drawing/2014/main" id="{FC523884-235C-443A-4C8B-114690118435}"/>
              </a:ext>
            </a:extLst>
          </p:cNvPr>
          <p:cNvSpPr>
            <a:spLocks/>
          </p:cNvSpPr>
          <p:nvPr/>
        </p:nvSpPr>
        <p:spPr bwMode="auto">
          <a:xfrm>
            <a:off x="389007" y="218463"/>
            <a:ext cx="10761593"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000" dirty="0">
                <a:solidFill>
                  <a:schemeClr val="bg1"/>
                </a:solidFill>
                <a:latin typeface="Bebas Neue" panose="020B0606020202050201" pitchFamily="34" charset="0"/>
                <a:ea typeface="ＭＳ Ｐゴシック" charset="0"/>
                <a:cs typeface="League Gothic" charset="0"/>
                <a:sym typeface="League Gothic" charset="0"/>
              </a:rPr>
              <a:t>Fornecimento de Água Potável</a:t>
            </a:r>
          </a:p>
        </p:txBody>
      </p:sp>
      <p:grpSp>
        <p:nvGrpSpPr>
          <p:cNvPr id="2" name="Agrupar 1">
            <a:extLst>
              <a:ext uri="{FF2B5EF4-FFF2-40B4-BE49-F238E27FC236}">
                <a16:creationId xmlns:a16="http://schemas.microsoft.com/office/drawing/2014/main" id="{BA34DC28-777B-624C-3D29-52A218321050}"/>
              </a:ext>
            </a:extLst>
          </p:cNvPr>
          <p:cNvGrpSpPr/>
          <p:nvPr/>
        </p:nvGrpSpPr>
        <p:grpSpPr>
          <a:xfrm rot="10800000">
            <a:off x="975433" y="4339690"/>
            <a:ext cx="561266" cy="994310"/>
            <a:chOff x="3927281" y="2914790"/>
            <a:chExt cx="2408706" cy="2932953"/>
          </a:xfrm>
        </p:grpSpPr>
        <p:sp>
          <p:nvSpPr>
            <p:cNvPr id="3" name="Freeform 14">
              <a:extLst>
                <a:ext uri="{FF2B5EF4-FFF2-40B4-BE49-F238E27FC236}">
                  <a16:creationId xmlns:a16="http://schemas.microsoft.com/office/drawing/2014/main" id="{39A40F8C-4E06-E800-D473-855995C6C1C6}"/>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rgbClr val="00A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840" name="Freeform 15">
              <a:extLst>
                <a:ext uri="{FF2B5EF4-FFF2-40B4-BE49-F238E27FC236}">
                  <a16:creationId xmlns:a16="http://schemas.microsoft.com/office/drawing/2014/main" id="{B01DFBD7-3D51-F45B-0F69-B1F874B77B67}"/>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841" name="Freeform 16">
              <a:extLst>
                <a:ext uri="{FF2B5EF4-FFF2-40B4-BE49-F238E27FC236}">
                  <a16:creationId xmlns:a16="http://schemas.microsoft.com/office/drawing/2014/main" id="{313D1804-8A30-F821-90BA-332E166FD9A2}"/>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4" name="Imagem 3">
            <a:extLst>
              <a:ext uri="{FF2B5EF4-FFF2-40B4-BE49-F238E27FC236}">
                <a16:creationId xmlns:a16="http://schemas.microsoft.com/office/drawing/2014/main" id="{1B3E7B80-91A1-3485-BA95-1BD53901B6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4977" y="10001"/>
            <a:ext cx="2340372" cy="649753"/>
          </a:xfrm>
          <a:prstGeom prst="rect">
            <a:avLst/>
          </a:prstGeom>
        </p:spPr>
      </p:pic>
    </p:spTree>
    <p:extLst>
      <p:ext uri="{BB962C8B-B14F-4D97-AF65-F5344CB8AC3E}">
        <p14:creationId xmlns:p14="http://schemas.microsoft.com/office/powerpoint/2010/main" val="2662340234"/>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rso Livre - Higiene Ocupacional Aplicada: agentes químicos - Senac São  Paulo">
            <a:extLst>
              <a:ext uri="{FF2B5EF4-FFF2-40B4-BE49-F238E27FC236}">
                <a16:creationId xmlns:a16="http://schemas.microsoft.com/office/drawing/2014/main" id="{BCD8072C-D861-43A2-DFAA-667BB6752BBC}"/>
              </a:ext>
            </a:extLst>
          </p:cNvPr>
          <p:cNvPicPr>
            <a:picLocks noChangeAspect="1" noChangeArrowheads="1"/>
          </p:cNvPicPr>
          <p:nvPr/>
        </p:nvPicPr>
        <p:blipFill rotWithShape="1">
          <a:blip r:embed="rId3">
            <a:lum bright="70000" contrast="-7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2580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12191999"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p:cNvSpPr/>
          <p:nvPr/>
        </p:nvSpPr>
        <p:spPr>
          <a:xfrm>
            <a:off x="1806474" y="961817"/>
            <a:ext cx="9810223" cy="5034070"/>
          </a:xfrm>
          <a:prstGeom prst="rect">
            <a:avLst/>
          </a:prstGeom>
        </p:spPr>
        <p:txBody>
          <a:bodyPr wrap="square">
            <a:spAutoFit/>
          </a:bodyPr>
          <a:lstStyle/>
          <a:p>
            <a:pPr algn="just">
              <a:lnSpc>
                <a:spcPct val="150000"/>
              </a:lnSpc>
            </a:pPr>
            <a:r>
              <a:rPr lang="pt-BR" b="1"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rPr>
              <a:t>Fornecimento de Água em Situações Específicas</a:t>
            </a:r>
          </a:p>
          <a:p>
            <a:pPr algn="just">
              <a:lnSpc>
                <a:spcPct val="150000"/>
              </a:lnSpc>
            </a:pPr>
            <a:r>
              <a:rPr lang="pt-BR"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rPr>
              <a:t>Quando não for viável obter água potável corrente, é necessário fornecer água em recipientes portáteis próprios e devidamente vedados, garantindo a qualidade e segurança da água disponibilizada aos trabalhadores.</a:t>
            </a:r>
          </a:p>
          <a:p>
            <a:pPr algn="just">
              <a:lnSpc>
                <a:spcPct val="150000"/>
              </a:lnSpc>
            </a:pPr>
            <a:endParaRPr lang="pt-BR" b="1"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endParaRPr>
          </a:p>
          <a:p>
            <a:pPr algn="just">
              <a:lnSpc>
                <a:spcPct val="150000"/>
              </a:lnSpc>
            </a:pPr>
            <a:endParaRPr lang="pt-BR" b="1"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endParaRPr>
          </a:p>
          <a:p>
            <a:pPr algn="just">
              <a:lnSpc>
                <a:spcPct val="150000"/>
              </a:lnSpc>
            </a:pPr>
            <a:r>
              <a:rPr lang="pt-BR" b="1"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rPr>
              <a:t>Limpeza e Manutenção</a:t>
            </a:r>
          </a:p>
          <a:p>
            <a:pPr algn="just">
              <a:lnSpc>
                <a:spcPct val="150000"/>
              </a:lnSpc>
            </a:pPr>
            <a:r>
              <a:rPr lang="pt-BR"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rPr>
              <a:t>É fundamental realizar a limpeza, higienização e manutenção periódicas dos locais de armazenamento de água potável, conforme exigido pela legislação local. Além disso, análises de potabilidade devem ser realizadas regularmente nos reservatórios, a fim de verificar e assegurar a qualidade da água fornecida.</a:t>
            </a:r>
          </a:p>
          <a:p>
            <a:pPr algn="just">
              <a:lnSpc>
                <a:spcPct val="150000"/>
              </a:lnSpc>
            </a:pPr>
            <a:endParaRPr lang="pt-BR" b="1"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endParaRPr>
          </a:p>
        </p:txBody>
      </p:sp>
      <p:grpSp>
        <p:nvGrpSpPr>
          <p:cNvPr id="3" name="Agrupar 2">
            <a:extLst>
              <a:ext uri="{FF2B5EF4-FFF2-40B4-BE49-F238E27FC236}">
                <a16:creationId xmlns:a16="http://schemas.microsoft.com/office/drawing/2014/main" id="{62C6CEB4-3967-6B6F-C087-AE83DBF22559}"/>
              </a:ext>
            </a:extLst>
          </p:cNvPr>
          <p:cNvGrpSpPr/>
          <p:nvPr/>
        </p:nvGrpSpPr>
        <p:grpSpPr>
          <a:xfrm rot="10800000">
            <a:off x="653724" y="1676400"/>
            <a:ext cx="679776" cy="861890"/>
            <a:chOff x="3927281" y="2914790"/>
            <a:chExt cx="2408706" cy="2932953"/>
          </a:xfrm>
        </p:grpSpPr>
        <p:sp>
          <p:nvSpPr>
            <p:cNvPr id="5" name="Freeform 14">
              <a:extLst>
                <a:ext uri="{FF2B5EF4-FFF2-40B4-BE49-F238E27FC236}">
                  <a16:creationId xmlns:a16="http://schemas.microsoft.com/office/drawing/2014/main" id="{CB19AEC7-F2D7-C8C5-EA3F-32E51B5673A9}"/>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chemeClr val="tx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 name="Freeform 15">
              <a:extLst>
                <a:ext uri="{FF2B5EF4-FFF2-40B4-BE49-F238E27FC236}">
                  <a16:creationId xmlns:a16="http://schemas.microsoft.com/office/drawing/2014/main" id="{47D89CFA-292D-D1A4-4D5D-CE4C967240D9}"/>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 name="Freeform 16">
              <a:extLst>
                <a:ext uri="{FF2B5EF4-FFF2-40B4-BE49-F238E27FC236}">
                  <a16:creationId xmlns:a16="http://schemas.microsoft.com/office/drawing/2014/main" id="{E9D46EEB-2449-A783-C044-043AFDE4705C}"/>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0" name="Agrupar 9">
            <a:extLst>
              <a:ext uri="{FF2B5EF4-FFF2-40B4-BE49-F238E27FC236}">
                <a16:creationId xmlns:a16="http://schemas.microsoft.com/office/drawing/2014/main" id="{29FDF773-F95A-10FB-D54F-3514D24A0E70}"/>
              </a:ext>
            </a:extLst>
          </p:cNvPr>
          <p:cNvGrpSpPr/>
          <p:nvPr/>
        </p:nvGrpSpPr>
        <p:grpSpPr>
          <a:xfrm rot="10800000">
            <a:off x="653724" y="4051300"/>
            <a:ext cx="679776" cy="861890"/>
            <a:chOff x="3927281" y="2914790"/>
            <a:chExt cx="2408706" cy="2932953"/>
          </a:xfrm>
        </p:grpSpPr>
        <p:sp>
          <p:nvSpPr>
            <p:cNvPr id="11" name="Freeform 14">
              <a:extLst>
                <a:ext uri="{FF2B5EF4-FFF2-40B4-BE49-F238E27FC236}">
                  <a16:creationId xmlns:a16="http://schemas.microsoft.com/office/drawing/2014/main" id="{700F7388-D6D6-8836-14EE-4876C016C98B}"/>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chemeClr val="tx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 name="Freeform 15">
              <a:extLst>
                <a:ext uri="{FF2B5EF4-FFF2-40B4-BE49-F238E27FC236}">
                  <a16:creationId xmlns:a16="http://schemas.microsoft.com/office/drawing/2014/main" id="{FE410F0C-D11E-25F0-61B0-06283A47E9EA}"/>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 name="Freeform 16">
              <a:extLst>
                <a:ext uri="{FF2B5EF4-FFF2-40B4-BE49-F238E27FC236}">
                  <a16:creationId xmlns:a16="http://schemas.microsoft.com/office/drawing/2014/main" id="{A22BEE91-9EF0-F925-5C30-375DF582F52F}"/>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2" name="Imagem 1">
            <a:extLst>
              <a:ext uri="{FF2B5EF4-FFF2-40B4-BE49-F238E27FC236}">
                <a16:creationId xmlns:a16="http://schemas.microsoft.com/office/drawing/2014/main" id="{548359C0-D88C-504E-E4BE-3726972F4B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451" y="127937"/>
            <a:ext cx="2340372" cy="649753"/>
          </a:xfrm>
          <a:prstGeom prst="rect">
            <a:avLst/>
          </a:prstGeom>
        </p:spPr>
      </p:pic>
    </p:spTree>
    <p:extLst>
      <p:ext uri="{BB962C8B-B14F-4D97-AF65-F5344CB8AC3E}">
        <p14:creationId xmlns:p14="http://schemas.microsoft.com/office/powerpoint/2010/main" val="398466933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R 24 | Instalações sanitárias">
            <a:extLst>
              <a:ext uri="{FF2B5EF4-FFF2-40B4-BE49-F238E27FC236}">
                <a16:creationId xmlns:a16="http://schemas.microsoft.com/office/drawing/2014/main" id="{8DDAD349-C2A2-40CE-FD8D-63FF4B3C08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11" b="16235"/>
          <a:stretch/>
        </p:blipFill>
        <p:spPr bwMode="auto">
          <a:xfrm>
            <a:off x="101600" y="155092"/>
            <a:ext cx="119506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FDCB3D"/>
          </a:solidFill>
          <a:ln w="133350">
            <a:solidFill>
              <a:schemeClr val="accent2"/>
            </a:solidFill>
          </a:ln>
        </p:spPr>
      </p:pic>
      <p:pic>
        <p:nvPicPr>
          <p:cNvPr id="1026" name="Picture 2" descr="NR 24 | Instalações sanitárias">
            <a:extLst>
              <a:ext uri="{FF2B5EF4-FFF2-40B4-BE49-F238E27FC236}">
                <a16:creationId xmlns:a16="http://schemas.microsoft.com/office/drawing/2014/main" id="{22297F8C-DF9E-1230-F678-61FC14767D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11" b="16235"/>
          <a:stretch/>
        </p:blipFill>
        <p:spPr bwMode="auto">
          <a:xfrm>
            <a:off x="-31750" y="0"/>
            <a:ext cx="12223750" cy="387839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9" name="TextBox 30">
            <a:extLst>
              <a:ext uri="{FF2B5EF4-FFF2-40B4-BE49-F238E27FC236}">
                <a16:creationId xmlns:a16="http://schemas.microsoft.com/office/drawing/2014/main" id="{B62D40B8-DCFC-CE02-4430-DA0884C71FC2}"/>
              </a:ext>
            </a:extLst>
          </p:cNvPr>
          <p:cNvSpPr txBox="1"/>
          <p:nvPr/>
        </p:nvSpPr>
        <p:spPr>
          <a:xfrm>
            <a:off x="2327883" y="4148621"/>
            <a:ext cx="9559317" cy="2452687"/>
          </a:xfrm>
          <a:prstGeom prst="rect">
            <a:avLst/>
          </a:prstGeom>
        </p:spPr>
        <p:txBody>
          <a:bodyPr vert="horz" lIns="91440" tIns="45720" rIns="91440" bIns="45720" rtlCol="0" anchor="ctr">
            <a:normAutofit/>
          </a:bodyPr>
          <a:lstStyle/>
          <a:p>
            <a:pPr>
              <a:lnSpc>
                <a:spcPct val="150000"/>
              </a:lnSpc>
              <a:spcAft>
                <a:spcPts val="600"/>
              </a:spcAft>
            </a:pPr>
            <a:r>
              <a:rPr lang="pt-BR" sz="1600" b="1" dirty="0"/>
              <a:t>Água não-Potável</a:t>
            </a:r>
          </a:p>
          <a:p>
            <a:pPr>
              <a:lnSpc>
                <a:spcPct val="150000"/>
              </a:lnSpc>
              <a:spcAft>
                <a:spcPts val="600"/>
              </a:spcAft>
            </a:pPr>
            <a:r>
              <a:rPr lang="pt-BR" sz="1600" dirty="0"/>
              <a:t>A água não-potável destinada a usos específicos no local de trabalho deve ser mantida separada da água potável. É essencial afixar avisos de advertência claramente visíveis, informando sobre a não potabilidade dessa água, a fim de evitar o seu consumo indevido.</a:t>
            </a:r>
          </a:p>
        </p:txBody>
      </p:sp>
      <p:cxnSp>
        <p:nvCxnSpPr>
          <p:cNvPr id="4" name="Straight Connector 1">
            <a:extLst>
              <a:ext uri="{FF2B5EF4-FFF2-40B4-BE49-F238E27FC236}">
                <a16:creationId xmlns:a16="http://schemas.microsoft.com/office/drawing/2014/main" id="{0B4DF55E-0B81-6193-8401-848548F27378}"/>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AutoShape 1">
            <a:extLst>
              <a:ext uri="{FF2B5EF4-FFF2-40B4-BE49-F238E27FC236}">
                <a16:creationId xmlns:a16="http://schemas.microsoft.com/office/drawing/2014/main" id="{9CAF9F95-863C-18CF-5AC2-4583BBB0D1F0}"/>
              </a:ext>
            </a:extLst>
          </p:cNvPr>
          <p:cNvSpPr>
            <a:spLocks/>
          </p:cNvSpPr>
          <p:nvPr/>
        </p:nvSpPr>
        <p:spPr bwMode="auto">
          <a:xfrm>
            <a:off x="366714" y="-636152"/>
            <a:ext cx="2465386" cy="2452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lIns="91440" tIns="45720" rIns="91440" bIns="45720" rtlCol="0" anchor="ctr">
            <a:normAutofit/>
          </a:bodyPr>
          <a:lstStyle/>
          <a:p>
            <a:pPr>
              <a:lnSpc>
                <a:spcPct val="90000"/>
              </a:lnSpc>
              <a:spcBef>
                <a:spcPct val="0"/>
              </a:spcBef>
              <a:spcAft>
                <a:spcPts val="600"/>
              </a:spcAft>
              <a:defRPr/>
            </a:pPr>
            <a:r>
              <a:rPr lang="en-US" sz="4800" dirty="0">
                <a:latin typeface="+mj-lt"/>
                <a:ea typeface="+mj-ea"/>
                <a:cs typeface="+mj-cs"/>
                <a:sym typeface="League Gothic" charset="0"/>
              </a:rPr>
              <a:t>NR 24</a:t>
            </a:r>
          </a:p>
        </p:txBody>
      </p:sp>
      <p:grpSp>
        <p:nvGrpSpPr>
          <p:cNvPr id="3" name="Group 11">
            <a:extLst>
              <a:ext uri="{FF2B5EF4-FFF2-40B4-BE49-F238E27FC236}">
                <a16:creationId xmlns:a16="http://schemas.microsoft.com/office/drawing/2014/main" id="{B1D8C64F-33C8-D3A5-14BB-34F70907403B}"/>
              </a:ext>
            </a:extLst>
          </p:cNvPr>
          <p:cNvGrpSpPr/>
          <p:nvPr/>
        </p:nvGrpSpPr>
        <p:grpSpPr>
          <a:xfrm>
            <a:off x="675349" y="4795799"/>
            <a:ext cx="1316302" cy="1201736"/>
            <a:chOff x="1664677" y="1949380"/>
            <a:chExt cx="1195754" cy="1266093"/>
          </a:xfrm>
        </p:grpSpPr>
        <p:sp>
          <p:nvSpPr>
            <p:cNvPr id="6" name="Rounded Rectangle 16">
              <a:extLst>
                <a:ext uri="{FF2B5EF4-FFF2-40B4-BE49-F238E27FC236}">
                  <a16:creationId xmlns:a16="http://schemas.microsoft.com/office/drawing/2014/main" id="{F0311E7B-6C83-CF51-F2DF-8B094EE6C995}"/>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ounded Rectangle 17">
              <a:extLst>
                <a:ext uri="{FF2B5EF4-FFF2-40B4-BE49-F238E27FC236}">
                  <a16:creationId xmlns:a16="http://schemas.microsoft.com/office/drawing/2014/main" id="{B4905702-375E-343F-6747-0B9FA3CEFF47}"/>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a:extLst>
              <a:ext uri="{FF2B5EF4-FFF2-40B4-BE49-F238E27FC236}">
                <a16:creationId xmlns:a16="http://schemas.microsoft.com/office/drawing/2014/main" id="{F9E3F711-4879-9B47-7CC3-763AC8325DEB}"/>
              </a:ext>
            </a:extLst>
          </p:cNvPr>
          <p:cNvSpPr/>
          <p:nvPr/>
        </p:nvSpPr>
        <p:spPr>
          <a:xfrm>
            <a:off x="1078477" y="5163582"/>
            <a:ext cx="510048" cy="466172"/>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9" name="Imagem 8">
            <a:extLst>
              <a:ext uri="{FF2B5EF4-FFF2-40B4-BE49-F238E27FC236}">
                <a16:creationId xmlns:a16="http://schemas.microsoft.com/office/drawing/2014/main" id="{0A4B89AC-09AD-6AC1-4023-C5C8AE8255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908" y="155092"/>
            <a:ext cx="2340372" cy="649753"/>
          </a:xfrm>
          <a:prstGeom prst="rect">
            <a:avLst/>
          </a:prstGeom>
        </p:spPr>
      </p:pic>
    </p:spTree>
    <p:extLst>
      <p:ext uri="{BB962C8B-B14F-4D97-AF65-F5344CB8AC3E}">
        <p14:creationId xmlns:p14="http://schemas.microsoft.com/office/powerpoint/2010/main" val="1917406285"/>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Agrupar 143">
            <a:extLst>
              <a:ext uri="{FF2B5EF4-FFF2-40B4-BE49-F238E27FC236}">
                <a16:creationId xmlns:a16="http://schemas.microsoft.com/office/drawing/2014/main" id="{52BCDC48-8531-53D1-1907-8C528D814B30}"/>
              </a:ext>
            </a:extLst>
          </p:cNvPr>
          <p:cNvGrpSpPr/>
          <p:nvPr/>
        </p:nvGrpSpPr>
        <p:grpSpPr>
          <a:xfrm>
            <a:off x="556379" y="1530143"/>
            <a:ext cx="2205336" cy="3797714"/>
            <a:chOff x="8422012" y="1646034"/>
            <a:chExt cx="2683098" cy="4620447"/>
          </a:xfrm>
        </p:grpSpPr>
        <p:sp>
          <p:nvSpPr>
            <p:cNvPr id="4" name="Oval 5">
              <a:extLst>
                <a:ext uri="{FF2B5EF4-FFF2-40B4-BE49-F238E27FC236}">
                  <a16:creationId xmlns:a16="http://schemas.microsoft.com/office/drawing/2014/main" id="{44605A44-3007-9BD2-8110-F8FAB135F20F}"/>
                </a:ext>
              </a:extLst>
            </p:cNvPr>
            <p:cNvSpPr>
              <a:spLocks noChangeArrowheads="1"/>
            </p:cNvSpPr>
            <p:nvPr/>
          </p:nvSpPr>
          <p:spPr bwMode="auto">
            <a:xfrm>
              <a:off x="9483620" y="2632383"/>
              <a:ext cx="594090" cy="59409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a:extLst>
                <a:ext uri="{FF2B5EF4-FFF2-40B4-BE49-F238E27FC236}">
                  <a16:creationId xmlns:a16="http://schemas.microsoft.com/office/drawing/2014/main" id="{7AE97600-D949-2AA2-A6ED-6EB57505C5F8}"/>
                </a:ext>
              </a:extLst>
            </p:cNvPr>
            <p:cNvSpPr>
              <a:spLocks/>
            </p:cNvSpPr>
            <p:nvPr/>
          </p:nvSpPr>
          <p:spPr bwMode="auto">
            <a:xfrm>
              <a:off x="9075397" y="2049696"/>
              <a:ext cx="102626" cy="697856"/>
            </a:xfrm>
            <a:custGeom>
              <a:avLst/>
              <a:gdLst>
                <a:gd name="T0" fmla="*/ 62 w 90"/>
                <a:gd name="T1" fmla="*/ 612 h 612"/>
                <a:gd name="T2" fmla="*/ 0 w 90"/>
                <a:gd name="T3" fmla="*/ 4 h 612"/>
                <a:gd name="T4" fmla="*/ 26 w 90"/>
                <a:gd name="T5" fmla="*/ 0 h 612"/>
                <a:gd name="T6" fmla="*/ 90 w 90"/>
                <a:gd name="T7" fmla="*/ 610 h 612"/>
                <a:gd name="T8" fmla="*/ 62 w 90"/>
                <a:gd name="T9" fmla="*/ 612 h 612"/>
              </a:gdLst>
              <a:ahLst/>
              <a:cxnLst>
                <a:cxn ang="0">
                  <a:pos x="T0" y="T1"/>
                </a:cxn>
                <a:cxn ang="0">
                  <a:pos x="T2" y="T3"/>
                </a:cxn>
                <a:cxn ang="0">
                  <a:pos x="T4" y="T5"/>
                </a:cxn>
                <a:cxn ang="0">
                  <a:pos x="T6" y="T7"/>
                </a:cxn>
                <a:cxn ang="0">
                  <a:pos x="T8" y="T9"/>
                </a:cxn>
              </a:cxnLst>
              <a:rect l="0" t="0" r="r" b="b"/>
              <a:pathLst>
                <a:path w="90" h="612">
                  <a:moveTo>
                    <a:pt x="62" y="612"/>
                  </a:moveTo>
                  <a:lnTo>
                    <a:pt x="0" y="4"/>
                  </a:lnTo>
                  <a:lnTo>
                    <a:pt x="26" y="0"/>
                  </a:lnTo>
                  <a:lnTo>
                    <a:pt x="90" y="610"/>
                  </a:lnTo>
                  <a:lnTo>
                    <a:pt x="62" y="6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a:extLst>
                <a:ext uri="{FF2B5EF4-FFF2-40B4-BE49-F238E27FC236}">
                  <a16:creationId xmlns:a16="http://schemas.microsoft.com/office/drawing/2014/main" id="{FE50F80F-23F5-7AAE-C37C-A173440E115F}"/>
                </a:ext>
              </a:extLst>
            </p:cNvPr>
            <p:cNvSpPr>
              <a:spLocks/>
            </p:cNvSpPr>
            <p:nvPr/>
          </p:nvSpPr>
          <p:spPr bwMode="auto">
            <a:xfrm>
              <a:off x="8572530" y="2731588"/>
              <a:ext cx="595230" cy="263407"/>
            </a:xfrm>
            <a:custGeom>
              <a:avLst/>
              <a:gdLst>
                <a:gd name="T0" fmla="*/ 522 w 522"/>
                <a:gd name="T1" fmla="*/ 26 h 231"/>
                <a:gd name="T2" fmla="*/ 10 w 522"/>
                <a:gd name="T3" fmla="*/ 231 h 231"/>
                <a:gd name="T4" fmla="*/ 0 w 522"/>
                <a:gd name="T5" fmla="*/ 206 h 231"/>
                <a:gd name="T6" fmla="*/ 512 w 522"/>
                <a:gd name="T7" fmla="*/ 0 h 231"/>
                <a:gd name="T8" fmla="*/ 522 w 522"/>
                <a:gd name="T9" fmla="*/ 26 h 231"/>
              </a:gdLst>
              <a:ahLst/>
              <a:cxnLst>
                <a:cxn ang="0">
                  <a:pos x="T0" y="T1"/>
                </a:cxn>
                <a:cxn ang="0">
                  <a:pos x="T2" y="T3"/>
                </a:cxn>
                <a:cxn ang="0">
                  <a:pos x="T4" y="T5"/>
                </a:cxn>
                <a:cxn ang="0">
                  <a:pos x="T6" y="T7"/>
                </a:cxn>
                <a:cxn ang="0">
                  <a:pos x="T8" y="T9"/>
                </a:cxn>
              </a:cxnLst>
              <a:rect l="0" t="0" r="r" b="b"/>
              <a:pathLst>
                <a:path w="522" h="231">
                  <a:moveTo>
                    <a:pt x="522" y="26"/>
                  </a:moveTo>
                  <a:lnTo>
                    <a:pt x="10" y="231"/>
                  </a:lnTo>
                  <a:lnTo>
                    <a:pt x="0" y="206"/>
                  </a:lnTo>
                  <a:lnTo>
                    <a:pt x="512" y="0"/>
                  </a:lnTo>
                  <a:lnTo>
                    <a:pt x="522" y="2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8">
              <a:extLst>
                <a:ext uri="{FF2B5EF4-FFF2-40B4-BE49-F238E27FC236}">
                  <a16:creationId xmlns:a16="http://schemas.microsoft.com/office/drawing/2014/main" id="{52F3AAC4-EB2F-84A5-2789-A19276D4A211}"/>
                </a:ext>
              </a:extLst>
            </p:cNvPr>
            <p:cNvSpPr>
              <a:spLocks/>
            </p:cNvSpPr>
            <p:nvPr/>
          </p:nvSpPr>
          <p:spPr bwMode="auto">
            <a:xfrm>
              <a:off x="9148375" y="2740711"/>
              <a:ext cx="360331" cy="1018277"/>
            </a:xfrm>
            <a:custGeom>
              <a:avLst/>
              <a:gdLst>
                <a:gd name="T0" fmla="*/ 24 w 316"/>
                <a:gd name="T1" fmla="*/ 0 h 893"/>
                <a:gd name="T2" fmla="*/ 316 w 316"/>
                <a:gd name="T3" fmla="*/ 884 h 893"/>
                <a:gd name="T4" fmla="*/ 290 w 316"/>
                <a:gd name="T5" fmla="*/ 893 h 893"/>
                <a:gd name="T6" fmla="*/ 0 w 316"/>
                <a:gd name="T7" fmla="*/ 9 h 893"/>
                <a:gd name="T8" fmla="*/ 24 w 316"/>
                <a:gd name="T9" fmla="*/ 0 h 893"/>
              </a:gdLst>
              <a:ahLst/>
              <a:cxnLst>
                <a:cxn ang="0">
                  <a:pos x="T0" y="T1"/>
                </a:cxn>
                <a:cxn ang="0">
                  <a:pos x="T2" y="T3"/>
                </a:cxn>
                <a:cxn ang="0">
                  <a:pos x="T4" y="T5"/>
                </a:cxn>
                <a:cxn ang="0">
                  <a:pos x="T6" y="T7"/>
                </a:cxn>
                <a:cxn ang="0">
                  <a:pos x="T8" y="T9"/>
                </a:cxn>
              </a:cxnLst>
              <a:rect l="0" t="0" r="r" b="b"/>
              <a:pathLst>
                <a:path w="316" h="893">
                  <a:moveTo>
                    <a:pt x="24" y="0"/>
                  </a:moveTo>
                  <a:lnTo>
                    <a:pt x="316" y="884"/>
                  </a:lnTo>
                  <a:lnTo>
                    <a:pt x="290" y="893"/>
                  </a:lnTo>
                  <a:lnTo>
                    <a:pt x="0" y="9"/>
                  </a:lnTo>
                  <a:lnTo>
                    <a:pt x="24"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9">
              <a:extLst>
                <a:ext uri="{FF2B5EF4-FFF2-40B4-BE49-F238E27FC236}">
                  <a16:creationId xmlns:a16="http://schemas.microsoft.com/office/drawing/2014/main" id="{8DFFD5A4-6F77-AA37-30E6-5DEAAE286344}"/>
                </a:ext>
              </a:extLst>
            </p:cNvPr>
            <p:cNvSpPr>
              <a:spLocks/>
            </p:cNvSpPr>
            <p:nvPr/>
          </p:nvSpPr>
          <p:spPr bwMode="auto">
            <a:xfrm>
              <a:off x="9423185" y="3753286"/>
              <a:ext cx="85522" cy="832410"/>
            </a:xfrm>
            <a:custGeom>
              <a:avLst/>
              <a:gdLst>
                <a:gd name="T0" fmla="*/ 75 w 75"/>
                <a:gd name="T1" fmla="*/ 2 h 730"/>
                <a:gd name="T2" fmla="*/ 28 w 75"/>
                <a:gd name="T3" fmla="*/ 730 h 730"/>
                <a:gd name="T4" fmla="*/ 0 w 75"/>
                <a:gd name="T5" fmla="*/ 728 h 730"/>
                <a:gd name="T6" fmla="*/ 49 w 75"/>
                <a:gd name="T7" fmla="*/ 0 h 730"/>
                <a:gd name="T8" fmla="*/ 75 w 75"/>
                <a:gd name="T9" fmla="*/ 2 h 730"/>
              </a:gdLst>
              <a:ahLst/>
              <a:cxnLst>
                <a:cxn ang="0">
                  <a:pos x="T0" y="T1"/>
                </a:cxn>
                <a:cxn ang="0">
                  <a:pos x="T2" y="T3"/>
                </a:cxn>
                <a:cxn ang="0">
                  <a:pos x="T4" y="T5"/>
                </a:cxn>
                <a:cxn ang="0">
                  <a:pos x="T6" y="T7"/>
                </a:cxn>
                <a:cxn ang="0">
                  <a:pos x="T8" y="T9"/>
                </a:cxn>
              </a:cxnLst>
              <a:rect l="0" t="0" r="r" b="b"/>
              <a:pathLst>
                <a:path w="75" h="730">
                  <a:moveTo>
                    <a:pt x="75" y="2"/>
                  </a:moveTo>
                  <a:lnTo>
                    <a:pt x="28" y="730"/>
                  </a:lnTo>
                  <a:lnTo>
                    <a:pt x="0" y="728"/>
                  </a:lnTo>
                  <a:lnTo>
                    <a:pt x="49" y="0"/>
                  </a:lnTo>
                  <a:lnTo>
                    <a:pt x="75"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0">
              <a:extLst>
                <a:ext uri="{FF2B5EF4-FFF2-40B4-BE49-F238E27FC236}">
                  <a16:creationId xmlns:a16="http://schemas.microsoft.com/office/drawing/2014/main" id="{14AB1F16-60F5-0E5F-9363-1D7618FA0E8D}"/>
                </a:ext>
              </a:extLst>
            </p:cNvPr>
            <p:cNvSpPr>
              <a:spLocks/>
            </p:cNvSpPr>
            <p:nvPr/>
          </p:nvSpPr>
          <p:spPr bwMode="auto">
            <a:xfrm>
              <a:off x="10330854" y="2960786"/>
              <a:ext cx="556461" cy="558741"/>
            </a:xfrm>
            <a:custGeom>
              <a:avLst/>
              <a:gdLst>
                <a:gd name="T0" fmla="*/ 488 w 488"/>
                <a:gd name="T1" fmla="*/ 19 h 490"/>
                <a:gd name="T2" fmla="*/ 19 w 488"/>
                <a:gd name="T3" fmla="*/ 490 h 490"/>
                <a:gd name="T4" fmla="*/ 0 w 488"/>
                <a:gd name="T5" fmla="*/ 471 h 490"/>
                <a:gd name="T6" fmla="*/ 469 w 488"/>
                <a:gd name="T7" fmla="*/ 0 h 490"/>
                <a:gd name="T8" fmla="*/ 488 w 488"/>
                <a:gd name="T9" fmla="*/ 19 h 490"/>
              </a:gdLst>
              <a:ahLst/>
              <a:cxnLst>
                <a:cxn ang="0">
                  <a:pos x="T0" y="T1"/>
                </a:cxn>
                <a:cxn ang="0">
                  <a:pos x="T2" y="T3"/>
                </a:cxn>
                <a:cxn ang="0">
                  <a:pos x="T4" y="T5"/>
                </a:cxn>
                <a:cxn ang="0">
                  <a:pos x="T6" y="T7"/>
                </a:cxn>
                <a:cxn ang="0">
                  <a:pos x="T8" y="T9"/>
                </a:cxn>
              </a:cxnLst>
              <a:rect l="0" t="0" r="r" b="b"/>
              <a:pathLst>
                <a:path w="488" h="490">
                  <a:moveTo>
                    <a:pt x="488" y="19"/>
                  </a:moveTo>
                  <a:lnTo>
                    <a:pt x="19" y="490"/>
                  </a:lnTo>
                  <a:lnTo>
                    <a:pt x="0" y="471"/>
                  </a:lnTo>
                  <a:lnTo>
                    <a:pt x="469" y="0"/>
                  </a:lnTo>
                  <a:lnTo>
                    <a:pt x="488" y="1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1">
              <a:extLst>
                <a:ext uri="{FF2B5EF4-FFF2-40B4-BE49-F238E27FC236}">
                  <a16:creationId xmlns:a16="http://schemas.microsoft.com/office/drawing/2014/main" id="{D10986B7-953C-14E8-B0D0-8B367F0DDC7E}"/>
                </a:ext>
              </a:extLst>
            </p:cNvPr>
            <p:cNvSpPr>
              <a:spLocks/>
            </p:cNvSpPr>
            <p:nvPr/>
          </p:nvSpPr>
          <p:spPr bwMode="auto">
            <a:xfrm>
              <a:off x="9481340" y="2586772"/>
              <a:ext cx="599792" cy="1174497"/>
            </a:xfrm>
            <a:custGeom>
              <a:avLst/>
              <a:gdLst>
                <a:gd name="T0" fmla="*/ 0 w 526"/>
                <a:gd name="T1" fmla="*/ 1018 h 1030"/>
                <a:gd name="T2" fmla="*/ 502 w 526"/>
                <a:gd name="T3" fmla="*/ 0 h 1030"/>
                <a:gd name="T4" fmla="*/ 526 w 526"/>
                <a:gd name="T5" fmla="*/ 10 h 1030"/>
                <a:gd name="T6" fmla="*/ 24 w 526"/>
                <a:gd name="T7" fmla="*/ 1030 h 1030"/>
                <a:gd name="T8" fmla="*/ 0 w 526"/>
                <a:gd name="T9" fmla="*/ 1018 h 1030"/>
              </a:gdLst>
              <a:ahLst/>
              <a:cxnLst>
                <a:cxn ang="0">
                  <a:pos x="T0" y="T1"/>
                </a:cxn>
                <a:cxn ang="0">
                  <a:pos x="T2" y="T3"/>
                </a:cxn>
                <a:cxn ang="0">
                  <a:pos x="T4" y="T5"/>
                </a:cxn>
                <a:cxn ang="0">
                  <a:pos x="T6" y="T7"/>
                </a:cxn>
                <a:cxn ang="0">
                  <a:pos x="T8" y="T9"/>
                </a:cxn>
              </a:cxnLst>
              <a:rect l="0" t="0" r="r" b="b"/>
              <a:pathLst>
                <a:path w="526" h="1030">
                  <a:moveTo>
                    <a:pt x="0" y="1018"/>
                  </a:moveTo>
                  <a:lnTo>
                    <a:pt x="502" y="0"/>
                  </a:lnTo>
                  <a:lnTo>
                    <a:pt x="526" y="10"/>
                  </a:lnTo>
                  <a:lnTo>
                    <a:pt x="24" y="1030"/>
                  </a:lnTo>
                  <a:lnTo>
                    <a:pt x="0" y="101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2">
              <a:extLst>
                <a:ext uri="{FF2B5EF4-FFF2-40B4-BE49-F238E27FC236}">
                  <a16:creationId xmlns:a16="http://schemas.microsoft.com/office/drawing/2014/main" id="{716F2557-2ABD-D1EC-AF89-8BB28495F6F6}"/>
                </a:ext>
              </a:extLst>
            </p:cNvPr>
            <p:cNvSpPr>
              <a:spLocks/>
            </p:cNvSpPr>
            <p:nvPr/>
          </p:nvSpPr>
          <p:spPr bwMode="auto">
            <a:xfrm>
              <a:off x="9490462" y="3493301"/>
              <a:ext cx="856356" cy="275950"/>
            </a:xfrm>
            <a:custGeom>
              <a:avLst/>
              <a:gdLst>
                <a:gd name="T0" fmla="*/ 0 w 751"/>
                <a:gd name="T1" fmla="*/ 216 h 242"/>
                <a:gd name="T2" fmla="*/ 742 w 751"/>
                <a:gd name="T3" fmla="*/ 0 h 242"/>
                <a:gd name="T4" fmla="*/ 751 w 751"/>
                <a:gd name="T5" fmla="*/ 26 h 242"/>
                <a:gd name="T6" fmla="*/ 7 w 751"/>
                <a:gd name="T7" fmla="*/ 242 h 242"/>
                <a:gd name="T8" fmla="*/ 0 w 751"/>
                <a:gd name="T9" fmla="*/ 216 h 242"/>
              </a:gdLst>
              <a:ahLst/>
              <a:cxnLst>
                <a:cxn ang="0">
                  <a:pos x="T0" y="T1"/>
                </a:cxn>
                <a:cxn ang="0">
                  <a:pos x="T2" y="T3"/>
                </a:cxn>
                <a:cxn ang="0">
                  <a:pos x="T4" y="T5"/>
                </a:cxn>
                <a:cxn ang="0">
                  <a:pos x="T6" y="T7"/>
                </a:cxn>
                <a:cxn ang="0">
                  <a:pos x="T8" y="T9"/>
                </a:cxn>
              </a:cxnLst>
              <a:rect l="0" t="0" r="r" b="b"/>
              <a:pathLst>
                <a:path w="751" h="242">
                  <a:moveTo>
                    <a:pt x="0" y="216"/>
                  </a:moveTo>
                  <a:lnTo>
                    <a:pt x="742" y="0"/>
                  </a:lnTo>
                  <a:lnTo>
                    <a:pt x="751" y="26"/>
                  </a:lnTo>
                  <a:lnTo>
                    <a:pt x="7" y="242"/>
                  </a:lnTo>
                  <a:lnTo>
                    <a:pt x="0" y="21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3">
              <a:extLst>
                <a:ext uri="{FF2B5EF4-FFF2-40B4-BE49-F238E27FC236}">
                  <a16:creationId xmlns:a16="http://schemas.microsoft.com/office/drawing/2014/main" id="{E39AB756-6D30-B005-3698-60D388582C31}"/>
                </a:ext>
              </a:extLst>
            </p:cNvPr>
            <p:cNvSpPr>
              <a:spLocks/>
            </p:cNvSpPr>
            <p:nvPr/>
          </p:nvSpPr>
          <p:spPr bwMode="auto">
            <a:xfrm>
              <a:off x="9150656" y="1774887"/>
              <a:ext cx="706979" cy="979507"/>
            </a:xfrm>
            <a:custGeom>
              <a:avLst/>
              <a:gdLst>
                <a:gd name="T0" fmla="*/ 620 w 620"/>
                <a:gd name="T1" fmla="*/ 15 h 859"/>
                <a:gd name="T2" fmla="*/ 21 w 620"/>
                <a:gd name="T3" fmla="*/ 859 h 859"/>
                <a:gd name="T4" fmla="*/ 0 w 620"/>
                <a:gd name="T5" fmla="*/ 844 h 859"/>
                <a:gd name="T6" fmla="*/ 597 w 620"/>
                <a:gd name="T7" fmla="*/ 0 h 859"/>
                <a:gd name="T8" fmla="*/ 620 w 620"/>
                <a:gd name="T9" fmla="*/ 15 h 859"/>
              </a:gdLst>
              <a:ahLst/>
              <a:cxnLst>
                <a:cxn ang="0">
                  <a:pos x="T0" y="T1"/>
                </a:cxn>
                <a:cxn ang="0">
                  <a:pos x="T2" y="T3"/>
                </a:cxn>
                <a:cxn ang="0">
                  <a:pos x="T4" y="T5"/>
                </a:cxn>
                <a:cxn ang="0">
                  <a:pos x="T6" y="T7"/>
                </a:cxn>
                <a:cxn ang="0">
                  <a:pos x="T8" y="T9"/>
                </a:cxn>
              </a:cxnLst>
              <a:rect l="0" t="0" r="r" b="b"/>
              <a:pathLst>
                <a:path w="620" h="859">
                  <a:moveTo>
                    <a:pt x="620" y="15"/>
                  </a:moveTo>
                  <a:lnTo>
                    <a:pt x="21" y="859"/>
                  </a:lnTo>
                  <a:lnTo>
                    <a:pt x="0" y="844"/>
                  </a:lnTo>
                  <a:lnTo>
                    <a:pt x="597" y="0"/>
                  </a:lnTo>
                  <a:lnTo>
                    <a:pt x="620" y="1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ACBE017F-9B46-0080-03C8-667BB2B795EA}"/>
                </a:ext>
              </a:extLst>
            </p:cNvPr>
            <p:cNvSpPr>
              <a:spLocks/>
            </p:cNvSpPr>
            <p:nvPr/>
          </p:nvSpPr>
          <p:spPr bwMode="auto">
            <a:xfrm>
              <a:off x="9484760" y="3743024"/>
              <a:ext cx="604353" cy="574705"/>
            </a:xfrm>
            <a:custGeom>
              <a:avLst/>
              <a:gdLst>
                <a:gd name="T0" fmla="*/ 513 w 530"/>
                <a:gd name="T1" fmla="*/ 504 h 504"/>
                <a:gd name="T2" fmla="*/ 0 w 530"/>
                <a:gd name="T3" fmla="*/ 19 h 504"/>
                <a:gd name="T4" fmla="*/ 18 w 530"/>
                <a:gd name="T5" fmla="*/ 0 h 504"/>
                <a:gd name="T6" fmla="*/ 530 w 530"/>
                <a:gd name="T7" fmla="*/ 485 h 504"/>
                <a:gd name="T8" fmla="*/ 513 w 530"/>
                <a:gd name="T9" fmla="*/ 504 h 504"/>
              </a:gdLst>
              <a:ahLst/>
              <a:cxnLst>
                <a:cxn ang="0">
                  <a:pos x="T0" y="T1"/>
                </a:cxn>
                <a:cxn ang="0">
                  <a:pos x="T2" y="T3"/>
                </a:cxn>
                <a:cxn ang="0">
                  <a:pos x="T4" y="T5"/>
                </a:cxn>
                <a:cxn ang="0">
                  <a:pos x="T6" y="T7"/>
                </a:cxn>
                <a:cxn ang="0">
                  <a:pos x="T8" y="T9"/>
                </a:cxn>
              </a:cxnLst>
              <a:rect l="0" t="0" r="r" b="b"/>
              <a:pathLst>
                <a:path w="530" h="504">
                  <a:moveTo>
                    <a:pt x="513" y="504"/>
                  </a:moveTo>
                  <a:lnTo>
                    <a:pt x="0" y="19"/>
                  </a:lnTo>
                  <a:lnTo>
                    <a:pt x="18" y="0"/>
                  </a:lnTo>
                  <a:lnTo>
                    <a:pt x="530" y="485"/>
                  </a:lnTo>
                  <a:lnTo>
                    <a:pt x="513" y="50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5">
              <a:extLst>
                <a:ext uri="{FF2B5EF4-FFF2-40B4-BE49-F238E27FC236}">
                  <a16:creationId xmlns:a16="http://schemas.microsoft.com/office/drawing/2014/main" id="{846F87CA-400A-9A2A-3ADE-A855AB93F584}"/>
                </a:ext>
              </a:extLst>
            </p:cNvPr>
            <p:cNvSpPr>
              <a:spLocks/>
            </p:cNvSpPr>
            <p:nvPr/>
          </p:nvSpPr>
          <p:spPr bwMode="auto">
            <a:xfrm>
              <a:off x="10661538" y="2213898"/>
              <a:ext cx="229198" cy="760572"/>
            </a:xfrm>
            <a:custGeom>
              <a:avLst/>
              <a:gdLst>
                <a:gd name="T0" fmla="*/ 26 w 201"/>
                <a:gd name="T1" fmla="*/ 0 h 667"/>
                <a:gd name="T2" fmla="*/ 201 w 201"/>
                <a:gd name="T3" fmla="*/ 660 h 667"/>
                <a:gd name="T4" fmla="*/ 175 w 201"/>
                <a:gd name="T5" fmla="*/ 667 h 667"/>
                <a:gd name="T6" fmla="*/ 0 w 201"/>
                <a:gd name="T7" fmla="*/ 7 h 667"/>
                <a:gd name="T8" fmla="*/ 26 w 201"/>
                <a:gd name="T9" fmla="*/ 0 h 667"/>
              </a:gdLst>
              <a:ahLst/>
              <a:cxnLst>
                <a:cxn ang="0">
                  <a:pos x="T0" y="T1"/>
                </a:cxn>
                <a:cxn ang="0">
                  <a:pos x="T2" y="T3"/>
                </a:cxn>
                <a:cxn ang="0">
                  <a:pos x="T4" y="T5"/>
                </a:cxn>
                <a:cxn ang="0">
                  <a:pos x="T6" y="T7"/>
                </a:cxn>
                <a:cxn ang="0">
                  <a:pos x="T8" y="T9"/>
                </a:cxn>
              </a:cxnLst>
              <a:rect l="0" t="0" r="r" b="b"/>
              <a:pathLst>
                <a:path w="201" h="667">
                  <a:moveTo>
                    <a:pt x="26" y="0"/>
                  </a:moveTo>
                  <a:lnTo>
                    <a:pt x="201" y="660"/>
                  </a:lnTo>
                  <a:lnTo>
                    <a:pt x="175" y="667"/>
                  </a:lnTo>
                  <a:lnTo>
                    <a:pt x="0" y="7"/>
                  </a:ln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6">
              <a:extLst>
                <a:ext uri="{FF2B5EF4-FFF2-40B4-BE49-F238E27FC236}">
                  <a16:creationId xmlns:a16="http://schemas.microsoft.com/office/drawing/2014/main" id="{CA04C0FA-1F46-9956-30F6-63D8FE527A84}"/>
                </a:ext>
              </a:extLst>
            </p:cNvPr>
            <p:cNvSpPr>
              <a:spLocks/>
            </p:cNvSpPr>
            <p:nvPr/>
          </p:nvSpPr>
          <p:spPr bwMode="auto">
            <a:xfrm>
              <a:off x="10067448" y="4298344"/>
              <a:ext cx="360331" cy="443572"/>
            </a:xfrm>
            <a:custGeom>
              <a:avLst/>
              <a:gdLst>
                <a:gd name="T0" fmla="*/ 295 w 316"/>
                <a:gd name="T1" fmla="*/ 389 h 389"/>
                <a:gd name="T2" fmla="*/ 0 w 316"/>
                <a:gd name="T3" fmla="*/ 15 h 389"/>
                <a:gd name="T4" fmla="*/ 21 w 316"/>
                <a:gd name="T5" fmla="*/ 0 h 389"/>
                <a:gd name="T6" fmla="*/ 316 w 316"/>
                <a:gd name="T7" fmla="*/ 373 h 389"/>
                <a:gd name="T8" fmla="*/ 295 w 316"/>
                <a:gd name="T9" fmla="*/ 389 h 389"/>
              </a:gdLst>
              <a:ahLst/>
              <a:cxnLst>
                <a:cxn ang="0">
                  <a:pos x="T0" y="T1"/>
                </a:cxn>
                <a:cxn ang="0">
                  <a:pos x="T2" y="T3"/>
                </a:cxn>
                <a:cxn ang="0">
                  <a:pos x="T4" y="T5"/>
                </a:cxn>
                <a:cxn ang="0">
                  <a:pos x="T6" y="T7"/>
                </a:cxn>
                <a:cxn ang="0">
                  <a:pos x="T8" y="T9"/>
                </a:cxn>
              </a:cxnLst>
              <a:rect l="0" t="0" r="r" b="b"/>
              <a:pathLst>
                <a:path w="316" h="389">
                  <a:moveTo>
                    <a:pt x="295" y="389"/>
                  </a:moveTo>
                  <a:lnTo>
                    <a:pt x="0" y="15"/>
                  </a:lnTo>
                  <a:lnTo>
                    <a:pt x="21" y="0"/>
                  </a:lnTo>
                  <a:lnTo>
                    <a:pt x="316" y="373"/>
                  </a:lnTo>
                  <a:lnTo>
                    <a:pt x="295" y="38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7">
              <a:extLst>
                <a:ext uri="{FF2B5EF4-FFF2-40B4-BE49-F238E27FC236}">
                  <a16:creationId xmlns:a16="http://schemas.microsoft.com/office/drawing/2014/main" id="{39C0B153-3D35-FC9A-F562-650F9E86B45E}"/>
                </a:ext>
              </a:extLst>
            </p:cNvPr>
            <p:cNvSpPr>
              <a:spLocks/>
            </p:cNvSpPr>
            <p:nvPr/>
          </p:nvSpPr>
          <p:spPr bwMode="auto">
            <a:xfrm>
              <a:off x="8768659" y="3659783"/>
              <a:ext cx="728644" cy="109468"/>
            </a:xfrm>
            <a:custGeom>
              <a:avLst/>
              <a:gdLst>
                <a:gd name="T0" fmla="*/ 1 w 639"/>
                <a:gd name="T1" fmla="*/ 0 h 96"/>
                <a:gd name="T2" fmla="*/ 639 w 639"/>
                <a:gd name="T3" fmla="*/ 70 h 96"/>
                <a:gd name="T4" fmla="*/ 635 w 639"/>
                <a:gd name="T5" fmla="*/ 96 h 96"/>
                <a:gd name="T6" fmla="*/ 0 w 639"/>
                <a:gd name="T7" fmla="*/ 26 h 96"/>
                <a:gd name="T8" fmla="*/ 1 w 639"/>
                <a:gd name="T9" fmla="*/ 0 h 96"/>
              </a:gdLst>
              <a:ahLst/>
              <a:cxnLst>
                <a:cxn ang="0">
                  <a:pos x="T0" y="T1"/>
                </a:cxn>
                <a:cxn ang="0">
                  <a:pos x="T2" y="T3"/>
                </a:cxn>
                <a:cxn ang="0">
                  <a:pos x="T4" y="T5"/>
                </a:cxn>
                <a:cxn ang="0">
                  <a:pos x="T6" y="T7"/>
                </a:cxn>
                <a:cxn ang="0">
                  <a:pos x="T8" y="T9"/>
                </a:cxn>
              </a:cxnLst>
              <a:rect l="0" t="0" r="r" b="b"/>
              <a:pathLst>
                <a:path w="639" h="96">
                  <a:moveTo>
                    <a:pt x="1" y="0"/>
                  </a:moveTo>
                  <a:lnTo>
                    <a:pt x="639" y="70"/>
                  </a:lnTo>
                  <a:lnTo>
                    <a:pt x="635" y="96"/>
                  </a:lnTo>
                  <a:lnTo>
                    <a:pt x="0" y="26"/>
                  </a:lnTo>
                  <a:lnTo>
                    <a:pt x="1"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8">
              <a:extLst>
                <a:ext uri="{FF2B5EF4-FFF2-40B4-BE49-F238E27FC236}">
                  <a16:creationId xmlns:a16="http://schemas.microsoft.com/office/drawing/2014/main" id="{39F52911-0DE6-E2FB-4704-5BDF7E102933}"/>
                </a:ext>
              </a:extLst>
            </p:cNvPr>
            <p:cNvSpPr>
              <a:spLocks/>
            </p:cNvSpPr>
            <p:nvPr/>
          </p:nvSpPr>
          <p:spPr bwMode="auto">
            <a:xfrm>
              <a:off x="10053764" y="1867250"/>
              <a:ext cx="354630" cy="730925"/>
            </a:xfrm>
            <a:custGeom>
              <a:avLst/>
              <a:gdLst>
                <a:gd name="T0" fmla="*/ 311 w 311"/>
                <a:gd name="T1" fmla="*/ 12 h 641"/>
                <a:gd name="T2" fmla="*/ 24 w 311"/>
                <a:gd name="T3" fmla="*/ 641 h 641"/>
                <a:gd name="T4" fmla="*/ 0 w 311"/>
                <a:gd name="T5" fmla="*/ 631 h 641"/>
                <a:gd name="T6" fmla="*/ 286 w 311"/>
                <a:gd name="T7" fmla="*/ 0 h 641"/>
                <a:gd name="T8" fmla="*/ 311 w 311"/>
                <a:gd name="T9" fmla="*/ 12 h 641"/>
              </a:gdLst>
              <a:ahLst/>
              <a:cxnLst>
                <a:cxn ang="0">
                  <a:pos x="T0" y="T1"/>
                </a:cxn>
                <a:cxn ang="0">
                  <a:pos x="T2" y="T3"/>
                </a:cxn>
                <a:cxn ang="0">
                  <a:pos x="T4" y="T5"/>
                </a:cxn>
                <a:cxn ang="0">
                  <a:pos x="T6" y="T7"/>
                </a:cxn>
                <a:cxn ang="0">
                  <a:pos x="T8" y="T9"/>
                </a:cxn>
              </a:cxnLst>
              <a:rect l="0" t="0" r="r" b="b"/>
              <a:pathLst>
                <a:path w="311" h="641">
                  <a:moveTo>
                    <a:pt x="311" y="12"/>
                  </a:moveTo>
                  <a:lnTo>
                    <a:pt x="24" y="641"/>
                  </a:lnTo>
                  <a:lnTo>
                    <a:pt x="0" y="631"/>
                  </a:lnTo>
                  <a:lnTo>
                    <a:pt x="286" y="0"/>
                  </a:lnTo>
                  <a:lnTo>
                    <a:pt x="311" y="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9">
              <a:extLst>
                <a:ext uri="{FF2B5EF4-FFF2-40B4-BE49-F238E27FC236}">
                  <a16:creationId xmlns:a16="http://schemas.microsoft.com/office/drawing/2014/main" id="{240EE0BB-AF26-53CE-978F-CA0DD7835B00}"/>
                </a:ext>
              </a:extLst>
            </p:cNvPr>
            <p:cNvSpPr>
              <a:spLocks/>
            </p:cNvSpPr>
            <p:nvPr/>
          </p:nvSpPr>
          <p:spPr bwMode="auto">
            <a:xfrm>
              <a:off x="9479059" y="2994995"/>
              <a:ext cx="109468" cy="761712"/>
            </a:xfrm>
            <a:custGeom>
              <a:avLst/>
              <a:gdLst>
                <a:gd name="T0" fmla="*/ 96 w 96"/>
                <a:gd name="T1" fmla="*/ 1 h 668"/>
                <a:gd name="T2" fmla="*/ 26 w 96"/>
                <a:gd name="T3" fmla="*/ 668 h 668"/>
                <a:gd name="T4" fmla="*/ 0 w 96"/>
                <a:gd name="T5" fmla="*/ 665 h 668"/>
                <a:gd name="T6" fmla="*/ 70 w 96"/>
                <a:gd name="T7" fmla="*/ 0 h 668"/>
                <a:gd name="T8" fmla="*/ 96 w 96"/>
                <a:gd name="T9" fmla="*/ 1 h 668"/>
              </a:gdLst>
              <a:ahLst/>
              <a:cxnLst>
                <a:cxn ang="0">
                  <a:pos x="T0" y="T1"/>
                </a:cxn>
                <a:cxn ang="0">
                  <a:pos x="T2" y="T3"/>
                </a:cxn>
                <a:cxn ang="0">
                  <a:pos x="T4" y="T5"/>
                </a:cxn>
                <a:cxn ang="0">
                  <a:pos x="T6" y="T7"/>
                </a:cxn>
                <a:cxn ang="0">
                  <a:pos x="T8" y="T9"/>
                </a:cxn>
              </a:cxnLst>
              <a:rect l="0" t="0" r="r" b="b"/>
              <a:pathLst>
                <a:path w="96" h="668">
                  <a:moveTo>
                    <a:pt x="96" y="1"/>
                  </a:moveTo>
                  <a:lnTo>
                    <a:pt x="26" y="668"/>
                  </a:lnTo>
                  <a:lnTo>
                    <a:pt x="0" y="665"/>
                  </a:lnTo>
                  <a:lnTo>
                    <a:pt x="70" y="0"/>
                  </a:lnTo>
                  <a:lnTo>
                    <a:pt x="96" y="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0">
              <a:extLst>
                <a:ext uri="{FF2B5EF4-FFF2-40B4-BE49-F238E27FC236}">
                  <a16:creationId xmlns:a16="http://schemas.microsoft.com/office/drawing/2014/main" id="{FC7D0A4E-F11C-27F4-7980-1F8BEAF6FAEA}"/>
                </a:ext>
              </a:extLst>
            </p:cNvPr>
            <p:cNvSpPr>
              <a:spLocks/>
            </p:cNvSpPr>
            <p:nvPr/>
          </p:nvSpPr>
          <p:spPr bwMode="auto">
            <a:xfrm>
              <a:off x="9487041" y="1722433"/>
              <a:ext cx="358050" cy="75259"/>
            </a:xfrm>
            <a:custGeom>
              <a:avLst/>
              <a:gdLst>
                <a:gd name="T0" fmla="*/ 3 w 314"/>
                <a:gd name="T1" fmla="*/ 0 h 66"/>
                <a:gd name="T2" fmla="*/ 314 w 314"/>
                <a:gd name="T3" fmla="*/ 40 h 66"/>
                <a:gd name="T4" fmla="*/ 311 w 314"/>
                <a:gd name="T5" fmla="*/ 66 h 66"/>
                <a:gd name="T6" fmla="*/ 0 w 314"/>
                <a:gd name="T7" fmla="*/ 27 h 66"/>
                <a:gd name="T8" fmla="*/ 3 w 314"/>
                <a:gd name="T9" fmla="*/ 0 h 66"/>
              </a:gdLst>
              <a:ahLst/>
              <a:cxnLst>
                <a:cxn ang="0">
                  <a:pos x="T0" y="T1"/>
                </a:cxn>
                <a:cxn ang="0">
                  <a:pos x="T2" y="T3"/>
                </a:cxn>
                <a:cxn ang="0">
                  <a:pos x="T4" y="T5"/>
                </a:cxn>
                <a:cxn ang="0">
                  <a:pos x="T6" y="T7"/>
                </a:cxn>
                <a:cxn ang="0">
                  <a:pos x="T8" y="T9"/>
                </a:cxn>
              </a:cxnLst>
              <a:rect l="0" t="0" r="r" b="b"/>
              <a:pathLst>
                <a:path w="314" h="66">
                  <a:moveTo>
                    <a:pt x="3" y="0"/>
                  </a:moveTo>
                  <a:lnTo>
                    <a:pt x="314" y="40"/>
                  </a:lnTo>
                  <a:lnTo>
                    <a:pt x="311" y="66"/>
                  </a:lnTo>
                  <a:lnTo>
                    <a:pt x="0" y="27"/>
                  </a:lnTo>
                  <a:lnTo>
                    <a:pt x="3"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1">
              <a:extLst>
                <a:ext uri="{FF2B5EF4-FFF2-40B4-BE49-F238E27FC236}">
                  <a16:creationId xmlns:a16="http://schemas.microsoft.com/office/drawing/2014/main" id="{A2FB09A9-FDFD-D392-79E3-AA7A3E85C919}"/>
                </a:ext>
              </a:extLst>
            </p:cNvPr>
            <p:cNvSpPr>
              <a:spLocks/>
            </p:cNvSpPr>
            <p:nvPr/>
          </p:nvSpPr>
          <p:spPr bwMode="auto">
            <a:xfrm>
              <a:off x="10263577" y="3508124"/>
              <a:ext cx="92363" cy="454975"/>
            </a:xfrm>
            <a:custGeom>
              <a:avLst/>
              <a:gdLst>
                <a:gd name="T0" fmla="*/ 0 w 81"/>
                <a:gd name="T1" fmla="*/ 396 h 399"/>
                <a:gd name="T2" fmla="*/ 55 w 81"/>
                <a:gd name="T3" fmla="*/ 0 h 399"/>
                <a:gd name="T4" fmla="*/ 81 w 81"/>
                <a:gd name="T5" fmla="*/ 3 h 399"/>
                <a:gd name="T6" fmla="*/ 26 w 81"/>
                <a:gd name="T7" fmla="*/ 399 h 399"/>
                <a:gd name="T8" fmla="*/ 0 w 81"/>
                <a:gd name="T9" fmla="*/ 396 h 399"/>
              </a:gdLst>
              <a:ahLst/>
              <a:cxnLst>
                <a:cxn ang="0">
                  <a:pos x="T0" y="T1"/>
                </a:cxn>
                <a:cxn ang="0">
                  <a:pos x="T2" y="T3"/>
                </a:cxn>
                <a:cxn ang="0">
                  <a:pos x="T4" y="T5"/>
                </a:cxn>
                <a:cxn ang="0">
                  <a:pos x="T6" y="T7"/>
                </a:cxn>
                <a:cxn ang="0">
                  <a:pos x="T8" y="T9"/>
                </a:cxn>
              </a:cxnLst>
              <a:rect l="0" t="0" r="r" b="b"/>
              <a:pathLst>
                <a:path w="81" h="399">
                  <a:moveTo>
                    <a:pt x="0" y="396"/>
                  </a:moveTo>
                  <a:lnTo>
                    <a:pt x="55" y="0"/>
                  </a:lnTo>
                  <a:lnTo>
                    <a:pt x="81" y="3"/>
                  </a:lnTo>
                  <a:lnTo>
                    <a:pt x="26" y="399"/>
                  </a:lnTo>
                  <a:lnTo>
                    <a:pt x="0" y="39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2">
              <a:extLst>
                <a:ext uri="{FF2B5EF4-FFF2-40B4-BE49-F238E27FC236}">
                  <a16:creationId xmlns:a16="http://schemas.microsoft.com/office/drawing/2014/main" id="{804FDB23-9CE0-2449-1414-EFA27BD53C39}"/>
                </a:ext>
              </a:extLst>
            </p:cNvPr>
            <p:cNvSpPr>
              <a:spLocks/>
            </p:cNvSpPr>
            <p:nvPr/>
          </p:nvSpPr>
          <p:spPr bwMode="auto">
            <a:xfrm>
              <a:off x="10333135" y="3495581"/>
              <a:ext cx="486903" cy="324982"/>
            </a:xfrm>
            <a:custGeom>
              <a:avLst/>
              <a:gdLst>
                <a:gd name="T0" fmla="*/ 413 w 427"/>
                <a:gd name="T1" fmla="*/ 285 h 285"/>
                <a:gd name="T2" fmla="*/ 0 w 427"/>
                <a:gd name="T3" fmla="*/ 23 h 285"/>
                <a:gd name="T4" fmla="*/ 15 w 427"/>
                <a:gd name="T5" fmla="*/ 0 h 285"/>
                <a:gd name="T6" fmla="*/ 427 w 427"/>
                <a:gd name="T7" fmla="*/ 262 h 285"/>
                <a:gd name="T8" fmla="*/ 413 w 427"/>
                <a:gd name="T9" fmla="*/ 285 h 285"/>
              </a:gdLst>
              <a:ahLst/>
              <a:cxnLst>
                <a:cxn ang="0">
                  <a:pos x="T0" y="T1"/>
                </a:cxn>
                <a:cxn ang="0">
                  <a:pos x="T2" y="T3"/>
                </a:cxn>
                <a:cxn ang="0">
                  <a:pos x="T4" y="T5"/>
                </a:cxn>
                <a:cxn ang="0">
                  <a:pos x="T6" y="T7"/>
                </a:cxn>
                <a:cxn ang="0">
                  <a:pos x="T8" y="T9"/>
                </a:cxn>
              </a:cxnLst>
              <a:rect l="0" t="0" r="r" b="b"/>
              <a:pathLst>
                <a:path w="427" h="285">
                  <a:moveTo>
                    <a:pt x="413" y="285"/>
                  </a:moveTo>
                  <a:lnTo>
                    <a:pt x="0" y="23"/>
                  </a:lnTo>
                  <a:lnTo>
                    <a:pt x="15" y="0"/>
                  </a:lnTo>
                  <a:lnTo>
                    <a:pt x="427" y="262"/>
                  </a:lnTo>
                  <a:lnTo>
                    <a:pt x="413" y="28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3">
              <a:extLst>
                <a:ext uri="{FF2B5EF4-FFF2-40B4-BE49-F238E27FC236}">
                  <a16:creationId xmlns:a16="http://schemas.microsoft.com/office/drawing/2014/main" id="{116233BF-F7F1-CA4F-3F86-28739C375A60}"/>
                </a:ext>
              </a:extLst>
            </p:cNvPr>
            <p:cNvSpPr>
              <a:spLocks/>
            </p:cNvSpPr>
            <p:nvPr/>
          </p:nvSpPr>
          <p:spPr bwMode="auto">
            <a:xfrm>
              <a:off x="8570249" y="2968768"/>
              <a:ext cx="439011" cy="306737"/>
            </a:xfrm>
            <a:custGeom>
              <a:avLst/>
              <a:gdLst>
                <a:gd name="T0" fmla="*/ 14 w 385"/>
                <a:gd name="T1" fmla="*/ 0 h 269"/>
                <a:gd name="T2" fmla="*/ 385 w 385"/>
                <a:gd name="T3" fmla="*/ 247 h 269"/>
                <a:gd name="T4" fmla="*/ 372 w 385"/>
                <a:gd name="T5" fmla="*/ 269 h 269"/>
                <a:gd name="T6" fmla="*/ 0 w 385"/>
                <a:gd name="T7" fmla="*/ 21 h 269"/>
                <a:gd name="T8" fmla="*/ 14 w 385"/>
                <a:gd name="T9" fmla="*/ 0 h 269"/>
              </a:gdLst>
              <a:ahLst/>
              <a:cxnLst>
                <a:cxn ang="0">
                  <a:pos x="T0" y="T1"/>
                </a:cxn>
                <a:cxn ang="0">
                  <a:pos x="T2" y="T3"/>
                </a:cxn>
                <a:cxn ang="0">
                  <a:pos x="T4" y="T5"/>
                </a:cxn>
                <a:cxn ang="0">
                  <a:pos x="T6" y="T7"/>
                </a:cxn>
                <a:cxn ang="0">
                  <a:pos x="T8" y="T9"/>
                </a:cxn>
              </a:cxnLst>
              <a:rect l="0" t="0" r="r" b="b"/>
              <a:pathLst>
                <a:path w="385" h="269">
                  <a:moveTo>
                    <a:pt x="14" y="0"/>
                  </a:moveTo>
                  <a:lnTo>
                    <a:pt x="385" y="247"/>
                  </a:lnTo>
                  <a:lnTo>
                    <a:pt x="372" y="269"/>
                  </a:lnTo>
                  <a:lnTo>
                    <a:pt x="0" y="21"/>
                  </a:lnTo>
                  <a:lnTo>
                    <a:pt x="14"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4">
              <a:extLst>
                <a:ext uri="{FF2B5EF4-FFF2-40B4-BE49-F238E27FC236}">
                  <a16:creationId xmlns:a16="http://schemas.microsoft.com/office/drawing/2014/main" id="{230E51F9-7E95-4749-D129-B9E0D492AC87}"/>
                </a:ext>
              </a:extLst>
            </p:cNvPr>
            <p:cNvSpPr>
              <a:spLocks/>
            </p:cNvSpPr>
            <p:nvPr/>
          </p:nvSpPr>
          <p:spPr bwMode="auto">
            <a:xfrm>
              <a:off x="8602177" y="2039434"/>
              <a:ext cx="497166" cy="388838"/>
            </a:xfrm>
            <a:custGeom>
              <a:avLst/>
              <a:gdLst>
                <a:gd name="T0" fmla="*/ 0 w 436"/>
                <a:gd name="T1" fmla="*/ 320 h 341"/>
                <a:gd name="T2" fmla="*/ 420 w 436"/>
                <a:gd name="T3" fmla="*/ 0 h 341"/>
                <a:gd name="T4" fmla="*/ 436 w 436"/>
                <a:gd name="T5" fmla="*/ 21 h 341"/>
                <a:gd name="T6" fmla="*/ 15 w 436"/>
                <a:gd name="T7" fmla="*/ 341 h 341"/>
                <a:gd name="T8" fmla="*/ 0 w 436"/>
                <a:gd name="T9" fmla="*/ 320 h 341"/>
              </a:gdLst>
              <a:ahLst/>
              <a:cxnLst>
                <a:cxn ang="0">
                  <a:pos x="T0" y="T1"/>
                </a:cxn>
                <a:cxn ang="0">
                  <a:pos x="T2" y="T3"/>
                </a:cxn>
                <a:cxn ang="0">
                  <a:pos x="T4" y="T5"/>
                </a:cxn>
                <a:cxn ang="0">
                  <a:pos x="T6" y="T7"/>
                </a:cxn>
                <a:cxn ang="0">
                  <a:pos x="T8" y="T9"/>
                </a:cxn>
              </a:cxnLst>
              <a:rect l="0" t="0" r="r" b="b"/>
              <a:pathLst>
                <a:path w="436" h="341">
                  <a:moveTo>
                    <a:pt x="0" y="320"/>
                  </a:moveTo>
                  <a:lnTo>
                    <a:pt x="420" y="0"/>
                  </a:lnTo>
                  <a:lnTo>
                    <a:pt x="436" y="21"/>
                  </a:lnTo>
                  <a:lnTo>
                    <a:pt x="15" y="341"/>
                  </a:lnTo>
                  <a:lnTo>
                    <a:pt x="0" y="32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5">
              <a:extLst>
                <a:ext uri="{FF2B5EF4-FFF2-40B4-BE49-F238E27FC236}">
                  <a16:creationId xmlns:a16="http://schemas.microsoft.com/office/drawing/2014/main" id="{EA2EF8E7-A74E-048E-6CC9-946DD74E3810}"/>
                </a:ext>
              </a:extLst>
            </p:cNvPr>
            <p:cNvSpPr>
              <a:spLocks/>
            </p:cNvSpPr>
            <p:nvPr/>
          </p:nvSpPr>
          <p:spPr bwMode="auto">
            <a:xfrm>
              <a:off x="8521217" y="3390675"/>
              <a:ext cx="258845" cy="293054"/>
            </a:xfrm>
            <a:custGeom>
              <a:avLst/>
              <a:gdLst>
                <a:gd name="T0" fmla="*/ 20 w 227"/>
                <a:gd name="T1" fmla="*/ 0 h 257"/>
                <a:gd name="T2" fmla="*/ 227 w 227"/>
                <a:gd name="T3" fmla="*/ 240 h 257"/>
                <a:gd name="T4" fmla="*/ 208 w 227"/>
                <a:gd name="T5" fmla="*/ 257 h 257"/>
                <a:gd name="T6" fmla="*/ 0 w 227"/>
                <a:gd name="T7" fmla="*/ 17 h 257"/>
                <a:gd name="T8" fmla="*/ 20 w 227"/>
                <a:gd name="T9" fmla="*/ 0 h 257"/>
              </a:gdLst>
              <a:ahLst/>
              <a:cxnLst>
                <a:cxn ang="0">
                  <a:pos x="T0" y="T1"/>
                </a:cxn>
                <a:cxn ang="0">
                  <a:pos x="T2" y="T3"/>
                </a:cxn>
                <a:cxn ang="0">
                  <a:pos x="T4" y="T5"/>
                </a:cxn>
                <a:cxn ang="0">
                  <a:pos x="T6" y="T7"/>
                </a:cxn>
                <a:cxn ang="0">
                  <a:pos x="T8" y="T9"/>
                </a:cxn>
              </a:cxnLst>
              <a:rect l="0" t="0" r="r" b="b"/>
              <a:pathLst>
                <a:path w="227" h="257">
                  <a:moveTo>
                    <a:pt x="20" y="0"/>
                  </a:moveTo>
                  <a:lnTo>
                    <a:pt x="227" y="240"/>
                  </a:lnTo>
                  <a:lnTo>
                    <a:pt x="208" y="257"/>
                  </a:lnTo>
                  <a:lnTo>
                    <a:pt x="0" y="17"/>
                  </a:lnTo>
                  <a:lnTo>
                    <a:pt x="20"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6">
              <a:extLst>
                <a:ext uri="{FF2B5EF4-FFF2-40B4-BE49-F238E27FC236}">
                  <a16:creationId xmlns:a16="http://schemas.microsoft.com/office/drawing/2014/main" id="{E6C75450-65A1-A860-EF2A-559017B963C8}"/>
                </a:ext>
              </a:extLst>
            </p:cNvPr>
            <p:cNvSpPr>
              <a:spLocks/>
            </p:cNvSpPr>
            <p:nvPr/>
          </p:nvSpPr>
          <p:spPr bwMode="auto">
            <a:xfrm>
              <a:off x="10033239" y="4306326"/>
              <a:ext cx="61576" cy="683032"/>
            </a:xfrm>
            <a:custGeom>
              <a:avLst/>
              <a:gdLst>
                <a:gd name="T0" fmla="*/ 0 w 54"/>
                <a:gd name="T1" fmla="*/ 597 h 599"/>
                <a:gd name="T2" fmla="*/ 26 w 54"/>
                <a:gd name="T3" fmla="*/ 0 h 599"/>
                <a:gd name="T4" fmla="*/ 54 w 54"/>
                <a:gd name="T5" fmla="*/ 1 h 599"/>
                <a:gd name="T6" fmla="*/ 26 w 54"/>
                <a:gd name="T7" fmla="*/ 599 h 599"/>
                <a:gd name="T8" fmla="*/ 0 w 54"/>
                <a:gd name="T9" fmla="*/ 597 h 599"/>
              </a:gdLst>
              <a:ahLst/>
              <a:cxnLst>
                <a:cxn ang="0">
                  <a:pos x="T0" y="T1"/>
                </a:cxn>
                <a:cxn ang="0">
                  <a:pos x="T2" y="T3"/>
                </a:cxn>
                <a:cxn ang="0">
                  <a:pos x="T4" y="T5"/>
                </a:cxn>
                <a:cxn ang="0">
                  <a:pos x="T6" y="T7"/>
                </a:cxn>
                <a:cxn ang="0">
                  <a:pos x="T8" y="T9"/>
                </a:cxn>
              </a:cxnLst>
              <a:rect l="0" t="0" r="r" b="b"/>
              <a:pathLst>
                <a:path w="54" h="599">
                  <a:moveTo>
                    <a:pt x="0" y="597"/>
                  </a:moveTo>
                  <a:lnTo>
                    <a:pt x="26" y="0"/>
                  </a:lnTo>
                  <a:lnTo>
                    <a:pt x="54" y="1"/>
                  </a:lnTo>
                  <a:lnTo>
                    <a:pt x="26" y="599"/>
                  </a:lnTo>
                  <a:lnTo>
                    <a:pt x="0" y="597"/>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7">
              <a:extLst>
                <a:ext uri="{FF2B5EF4-FFF2-40B4-BE49-F238E27FC236}">
                  <a16:creationId xmlns:a16="http://schemas.microsoft.com/office/drawing/2014/main" id="{10496990-65A9-5F45-F902-1CED1672D445}"/>
                </a:ext>
              </a:extLst>
            </p:cNvPr>
            <p:cNvSpPr>
              <a:spLocks/>
            </p:cNvSpPr>
            <p:nvPr/>
          </p:nvSpPr>
          <p:spPr bwMode="auto">
            <a:xfrm>
              <a:off x="8920318" y="3743024"/>
              <a:ext cx="584968" cy="523392"/>
            </a:xfrm>
            <a:custGeom>
              <a:avLst/>
              <a:gdLst>
                <a:gd name="T0" fmla="*/ 513 w 513"/>
                <a:gd name="T1" fmla="*/ 19 h 459"/>
                <a:gd name="T2" fmla="*/ 18 w 513"/>
                <a:gd name="T3" fmla="*/ 459 h 459"/>
                <a:gd name="T4" fmla="*/ 0 w 513"/>
                <a:gd name="T5" fmla="*/ 438 h 459"/>
                <a:gd name="T6" fmla="*/ 495 w 513"/>
                <a:gd name="T7" fmla="*/ 0 h 459"/>
                <a:gd name="T8" fmla="*/ 513 w 513"/>
                <a:gd name="T9" fmla="*/ 19 h 459"/>
              </a:gdLst>
              <a:ahLst/>
              <a:cxnLst>
                <a:cxn ang="0">
                  <a:pos x="T0" y="T1"/>
                </a:cxn>
                <a:cxn ang="0">
                  <a:pos x="T2" y="T3"/>
                </a:cxn>
                <a:cxn ang="0">
                  <a:pos x="T4" y="T5"/>
                </a:cxn>
                <a:cxn ang="0">
                  <a:pos x="T6" y="T7"/>
                </a:cxn>
                <a:cxn ang="0">
                  <a:pos x="T8" y="T9"/>
                </a:cxn>
              </a:cxnLst>
              <a:rect l="0" t="0" r="r" b="b"/>
              <a:pathLst>
                <a:path w="513" h="459">
                  <a:moveTo>
                    <a:pt x="513" y="19"/>
                  </a:moveTo>
                  <a:lnTo>
                    <a:pt x="18" y="459"/>
                  </a:lnTo>
                  <a:lnTo>
                    <a:pt x="0" y="438"/>
                  </a:lnTo>
                  <a:lnTo>
                    <a:pt x="495" y="0"/>
                  </a:lnTo>
                  <a:lnTo>
                    <a:pt x="513" y="1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8">
              <a:extLst>
                <a:ext uri="{FF2B5EF4-FFF2-40B4-BE49-F238E27FC236}">
                  <a16:creationId xmlns:a16="http://schemas.microsoft.com/office/drawing/2014/main" id="{F8555ABF-527C-64E9-499C-F3F2A031410A}"/>
                </a:ext>
              </a:extLst>
            </p:cNvPr>
            <p:cNvSpPr>
              <a:spLocks/>
            </p:cNvSpPr>
            <p:nvPr/>
          </p:nvSpPr>
          <p:spPr bwMode="auto">
            <a:xfrm>
              <a:off x="9207670" y="4577715"/>
              <a:ext cx="245162" cy="427608"/>
            </a:xfrm>
            <a:custGeom>
              <a:avLst/>
              <a:gdLst>
                <a:gd name="T0" fmla="*/ 215 w 215"/>
                <a:gd name="T1" fmla="*/ 12 h 375"/>
                <a:gd name="T2" fmla="*/ 24 w 215"/>
                <a:gd name="T3" fmla="*/ 375 h 375"/>
                <a:gd name="T4" fmla="*/ 0 w 215"/>
                <a:gd name="T5" fmla="*/ 363 h 375"/>
                <a:gd name="T6" fmla="*/ 191 w 215"/>
                <a:gd name="T7" fmla="*/ 0 h 375"/>
                <a:gd name="T8" fmla="*/ 215 w 215"/>
                <a:gd name="T9" fmla="*/ 12 h 375"/>
              </a:gdLst>
              <a:ahLst/>
              <a:cxnLst>
                <a:cxn ang="0">
                  <a:pos x="T0" y="T1"/>
                </a:cxn>
                <a:cxn ang="0">
                  <a:pos x="T2" y="T3"/>
                </a:cxn>
                <a:cxn ang="0">
                  <a:pos x="T4" y="T5"/>
                </a:cxn>
                <a:cxn ang="0">
                  <a:pos x="T6" y="T7"/>
                </a:cxn>
                <a:cxn ang="0">
                  <a:pos x="T8" y="T9"/>
                </a:cxn>
              </a:cxnLst>
              <a:rect l="0" t="0" r="r" b="b"/>
              <a:pathLst>
                <a:path w="215" h="375">
                  <a:moveTo>
                    <a:pt x="215" y="12"/>
                  </a:moveTo>
                  <a:lnTo>
                    <a:pt x="24" y="375"/>
                  </a:lnTo>
                  <a:lnTo>
                    <a:pt x="0" y="363"/>
                  </a:lnTo>
                  <a:lnTo>
                    <a:pt x="191" y="0"/>
                  </a:lnTo>
                  <a:lnTo>
                    <a:pt x="215" y="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9">
              <a:extLst>
                <a:ext uri="{FF2B5EF4-FFF2-40B4-BE49-F238E27FC236}">
                  <a16:creationId xmlns:a16="http://schemas.microsoft.com/office/drawing/2014/main" id="{6684FB91-D2F6-5A6B-68E2-0238BCA628D1}"/>
                </a:ext>
              </a:extLst>
            </p:cNvPr>
            <p:cNvSpPr>
              <a:spLocks/>
            </p:cNvSpPr>
            <p:nvPr/>
          </p:nvSpPr>
          <p:spPr bwMode="auto">
            <a:xfrm>
              <a:off x="10180336" y="1758923"/>
              <a:ext cx="225777" cy="145957"/>
            </a:xfrm>
            <a:custGeom>
              <a:avLst/>
              <a:gdLst>
                <a:gd name="T0" fmla="*/ 186 w 198"/>
                <a:gd name="T1" fmla="*/ 128 h 128"/>
                <a:gd name="T2" fmla="*/ 0 w 198"/>
                <a:gd name="T3" fmla="*/ 24 h 128"/>
                <a:gd name="T4" fmla="*/ 14 w 198"/>
                <a:gd name="T5" fmla="*/ 0 h 128"/>
                <a:gd name="T6" fmla="*/ 198 w 198"/>
                <a:gd name="T7" fmla="*/ 106 h 128"/>
                <a:gd name="T8" fmla="*/ 186 w 198"/>
                <a:gd name="T9" fmla="*/ 128 h 128"/>
              </a:gdLst>
              <a:ahLst/>
              <a:cxnLst>
                <a:cxn ang="0">
                  <a:pos x="T0" y="T1"/>
                </a:cxn>
                <a:cxn ang="0">
                  <a:pos x="T2" y="T3"/>
                </a:cxn>
                <a:cxn ang="0">
                  <a:pos x="T4" y="T5"/>
                </a:cxn>
                <a:cxn ang="0">
                  <a:pos x="T6" y="T7"/>
                </a:cxn>
                <a:cxn ang="0">
                  <a:pos x="T8" y="T9"/>
                </a:cxn>
              </a:cxnLst>
              <a:rect l="0" t="0" r="r" b="b"/>
              <a:pathLst>
                <a:path w="198" h="128">
                  <a:moveTo>
                    <a:pt x="186" y="128"/>
                  </a:moveTo>
                  <a:lnTo>
                    <a:pt x="0" y="24"/>
                  </a:lnTo>
                  <a:lnTo>
                    <a:pt x="14" y="0"/>
                  </a:lnTo>
                  <a:lnTo>
                    <a:pt x="198" y="106"/>
                  </a:lnTo>
                  <a:lnTo>
                    <a:pt x="186" y="12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0">
              <a:extLst>
                <a:ext uri="{FF2B5EF4-FFF2-40B4-BE49-F238E27FC236}">
                  <a16:creationId xmlns:a16="http://schemas.microsoft.com/office/drawing/2014/main" id="{2A6414CA-FC9F-AD40-DB61-6E070CBB0626}"/>
                </a:ext>
              </a:extLst>
            </p:cNvPr>
            <p:cNvSpPr>
              <a:spLocks/>
            </p:cNvSpPr>
            <p:nvPr/>
          </p:nvSpPr>
          <p:spPr bwMode="auto">
            <a:xfrm>
              <a:off x="10861088" y="2521775"/>
              <a:ext cx="103766" cy="452694"/>
            </a:xfrm>
            <a:custGeom>
              <a:avLst/>
              <a:gdLst>
                <a:gd name="T0" fmla="*/ 91 w 91"/>
                <a:gd name="T1" fmla="*/ 5 h 397"/>
                <a:gd name="T2" fmla="*/ 26 w 91"/>
                <a:gd name="T3" fmla="*/ 397 h 397"/>
                <a:gd name="T4" fmla="*/ 0 w 91"/>
                <a:gd name="T5" fmla="*/ 392 h 397"/>
                <a:gd name="T6" fmla="*/ 64 w 91"/>
                <a:gd name="T7" fmla="*/ 0 h 397"/>
                <a:gd name="T8" fmla="*/ 91 w 91"/>
                <a:gd name="T9" fmla="*/ 5 h 397"/>
              </a:gdLst>
              <a:ahLst/>
              <a:cxnLst>
                <a:cxn ang="0">
                  <a:pos x="T0" y="T1"/>
                </a:cxn>
                <a:cxn ang="0">
                  <a:pos x="T2" y="T3"/>
                </a:cxn>
                <a:cxn ang="0">
                  <a:pos x="T4" y="T5"/>
                </a:cxn>
                <a:cxn ang="0">
                  <a:pos x="T6" y="T7"/>
                </a:cxn>
                <a:cxn ang="0">
                  <a:pos x="T8" y="T9"/>
                </a:cxn>
              </a:cxnLst>
              <a:rect l="0" t="0" r="r" b="b"/>
              <a:pathLst>
                <a:path w="91" h="397">
                  <a:moveTo>
                    <a:pt x="91" y="5"/>
                  </a:moveTo>
                  <a:lnTo>
                    <a:pt x="26" y="397"/>
                  </a:lnTo>
                  <a:lnTo>
                    <a:pt x="0" y="392"/>
                  </a:lnTo>
                  <a:lnTo>
                    <a:pt x="64" y="0"/>
                  </a:lnTo>
                  <a:lnTo>
                    <a:pt x="91" y="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1">
              <a:extLst>
                <a:ext uri="{FF2B5EF4-FFF2-40B4-BE49-F238E27FC236}">
                  <a16:creationId xmlns:a16="http://schemas.microsoft.com/office/drawing/2014/main" id="{188FA8F6-BEB5-CF3A-7F54-2D32D20803F2}"/>
                </a:ext>
              </a:extLst>
            </p:cNvPr>
            <p:cNvSpPr>
              <a:spLocks/>
            </p:cNvSpPr>
            <p:nvPr/>
          </p:nvSpPr>
          <p:spPr bwMode="auto">
            <a:xfrm>
              <a:off x="10320592" y="3044027"/>
              <a:ext cx="139115" cy="469799"/>
            </a:xfrm>
            <a:custGeom>
              <a:avLst/>
              <a:gdLst>
                <a:gd name="T0" fmla="*/ 122 w 122"/>
                <a:gd name="T1" fmla="*/ 5 h 412"/>
                <a:gd name="T2" fmla="*/ 26 w 122"/>
                <a:gd name="T3" fmla="*/ 412 h 412"/>
                <a:gd name="T4" fmla="*/ 0 w 122"/>
                <a:gd name="T5" fmla="*/ 407 h 412"/>
                <a:gd name="T6" fmla="*/ 96 w 122"/>
                <a:gd name="T7" fmla="*/ 0 h 412"/>
                <a:gd name="T8" fmla="*/ 122 w 122"/>
                <a:gd name="T9" fmla="*/ 5 h 412"/>
              </a:gdLst>
              <a:ahLst/>
              <a:cxnLst>
                <a:cxn ang="0">
                  <a:pos x="T0" y="T1"/>
                </a:cxn>
                <a:cxn ang="0">
                  <a:pos x="T2" y="T3"/>
                </a:cxn>
                <a:cxn ang="0">
                  <a:pos x="T4" y="T5"/>
                </a:cxn>
                <a:cxn ang="0">
                  <a:pos x="T6" y="T7"/>
                </a:cxn>
                <a:cxn ang="0">
                  <a:pos x="T8" y="T9"/>
                </a:cxn>
              </a:cxnLst>
              <a:rect l="0" t="0" r="r" b="b"/>
              <a:pathLst>
                <a:path w="122" h="412">
                  <a:moveTo>
                    <a:pt x="122" y="5"/>
                  </a:moveTo>
                  <a:lnTo>
                    <a:pt x="26" y="412"/>
                  </a:lnTo>
                  <a:lnTo>
                    <a:pt x="0" y="407"/>
                  </a:lnTo>
                  <a:lnTo>
                    <a:pt x="96" y="0"/>
                  </a:lnTo>
                  <a:lnTo>
                    <a:pt x="122" y="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2">
              <a:extLst>
                <a:ext uri="{FF2B5EF4-FFF2-40B4-BE49-F238E27FC236}">
                  <a16:creationId xmlns:a16="http://schemas.microsoft.com/office/drawing/2014/main" id="{DF2E9FA0-838C-D00C-C2A7-EAC03B3367BE}"/>
                </a:ext>
              </a:extLst>
            </p:cNvPr>
            <p:cNvSpPr>
              <a:spLocks/>
            </p:cNvSpPr>
            <p:nvPr/>
          </p:nvSpPr>
          <p:spPr bwMode="auto">
            <a:xfrm>
              <a:off x="10339976" y="3309714"/>
              <a:ext cx="655666" cy="215514"/>
            </a:xfrm>
            <a:custGeom>
              <a:avLst/>
              <a:gdLst>
                <a:gd name="T0" fmla="*/ 575 w 575"/>
                <a:gd name="T1" fmla="*/ 24 h 189"/>
                <a:gd name="T2" fmla="*/ 9 w 575"/>
                <a:gd name="T3" fmla="*/ 189 h 189"/>
                <a:gd name="T4" fmla="*/ 0 w 575"/>
                <a:gd name="T5" fmla="*/ 163 h 189"/>
                <a:gd name="T6" fmla="*/ 567 w 575"/>
                <a:gd name="T7" fmla="*/ 0 h 189"/>
                <a:gd name="T8" fmla="*/ 575 w 575"/>
                <a:gd name="T9" fmla="*/ 24 h 189"/>
              </a:gdLst>
              <a:ahLst/>
              <a:cxnLst>
                <a:cxn ang="0">
                  <a:pos x="T0" y="T1"/>
                </a:cxn>
                <a:cxn ang="0">
                  <a:pos x="T2" y="T3"/>
                </a:cxn>
                <a:cxn ang="0">
                  <a:pos x="T4" y="T5"/>
                </a:cxn>
                <a:cxn ang="0">
                  <a:pos x="T6" y="T7"/>
                </a:cxn>
                <a:cxn ang="0">
                  <a:pos x="T8" y="T9"/>
                </a:cxn>
              </a:cxnLst>
              <a:rect l="0" t="0" r="r" b="b"/>
              <a:pathLst>
                <a:path w="575" h="189">
                  <a:moveTo>
                    <a:pt x="575" y="24"/>
                  </a:moveTo>
                  <a:lnTo>
                    <a:pt x="9" y="189"/>
                  </a:lnTo>
                  <a:lnTo>
                    <a:pt x="0" y="163"/>
                  </a:lnTo>
                  <a:lnTo>
                    <a:pt x="567" y="0"/>
                  </a:lnTo>
                  <a:lnTo>
                    <a:pt x="575" y="2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3">
              <a:extLst>
                <a:ext uri="{FF2B5EF4-FFF2-40B4-BE49-F238E27FC236}">
                  <a16:creationId xmlns:a16="http://schemas.microsoft.com/office/drawing/2014/main" id="{6357919B-624B-7D12-4C38-0390A0F9AAA8}"/>
                </a:ext>
              </a:extLst>
            </p:cNvPr>
            <p:cNvSpPr>
              <a:spLocks/>
            </p:cNvSpPr>
            <p:nvPr/>
          </p:nvSpPr>
          <p:spPr bwMode="auto">
            <a:xfrm>
              <a:off x="10002451" y="2589052"/>
              <a:ext cx="82101" cy="554180"/>
            </a:xfrm>
            <a:custGeom>
              <a:avLst/>
              <a:gdLst>
                <a:gd name="T0" fmla="*/ 0 w 72"/>
                <a:gd name="T1" fmla="*/ 484 h 486"/>
                <a:gd name="T2" fmla="*/ 45 w 72"/>
                <a:gd name="T3" fmla="*/ 0 h 486"/>
                <a:gd name="T4" fmla="*/ 72 w 72"/>
                <a:gd name="T5" fmla="*/ 1 h 486"/>
                <a:gd name="T6" fmla="*/ 26 w 72"/>
                <a:gd name="T7" fmla="*/ 486 h 486"/>
                <a:gd name="T8" fmla="*/ 0 w 72"/>
                <a:gd name="T9" fmla="*/ 484 h 486"/>
              </a:gdLst>
              <a:ahLst/>
              <a:cxnLst>
                <a:cxn ang="0">
                  <a:pos x="T0" y="T1"/>
                </a:cxn>
                <a:cxn ang="0">
                  <a:pos x="T2" y="T3"/>
                </a:cxn>
                <a:cxn ang="0">
                  <a:pos x="T4" y="T5"/>
                </a:cxn>
                <a:cxn ang="0">
                  <a:pos x="T6" y="T7"/>
                </a:cxn>
                <a:cxn ang="0">
                  <a:pos x="T8" y="T9"/>
                </a:cxn>
              </a:cxnLst>
              <a:rect l="0" t="0" r="r" b="b"/>
              <a:pathLst>
                <a:path w="72" h="486">
                  <a:moveTo>
                    <a:pt x="0" y="484"/>
                  </a:moveTo>
                  <a:lnTo>
                    <a:pt x="45" y="0"/>
                  </a:lnTo>
                  <a:lnTo>
                    <a:pt x="72" y="1"/>
                  </a:lnTo>
                  <a:lnTo>
                    <a:pt x="26" y="486"/>
                  </a:lnTo>
                  <a:lnTo>
                    <a:pt x="0" y="48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4">
              <a:extLst>
                <a:ext uri="{FF2B5EF4-FFF2-40B4-BE49-F238E27FC236}">
                  <a16:creationId xmlns:a16="http://schemas.microsoft.com/office/drawing/2014/main" id="{C9EB7FA1-77E0-7B19-2C30-85DA810E92BC}"/>
                </a:ext>
              </a:extLst>
            </p:cNvPr>
            <p:cNvSpPr>
              <a:spLocks/>
            </p:cNvSpPr>
            <p:nvPr/>
          </p:nvSpPr>
          <p:spPr bwMode="auto">
            <a:xfrm>
              <a:off x="9094782" y="2012067"/>
              <a:ext cx="319281" cy="57014"/>
            </a:xfrm>
            <a:custGeom>
              <a:avLst/>
              <a:gdLst>
                <a:gd name="T0" fmla="*/ 280 w 280"/>
                <a:gd name="T1" fmla="*/ 28 h 50"/>
                <a:gd name="T2" fmla="*/ 4 w 280"/>
                <a:gd name="T3" fmla="*/ 50 h 50"/>
                <a:gd name="T4" fmla="*/ 0 w 280"/>
                <a:gd name="T5" fmla="*/ 24 h 50"/>
                <a:gd name="T6" fmla="*/ 278 w 280"/>
                <a:gd name="T7" fmla="*/ 0 h 50"/>
                <a:gd name="T8" fmla="*/ 280 w 280"/>
                <a:gd name="T9" fmla="*/ 28 h 50"/>
              </a:gdLst>
              <a:ahLst/>
              <a:cxnLst>
                <a:cxn ang="0">
                  <a:pos x="T0" y="T1"/>
                </a:cxn>
                <a:cxn ang="0">
                  <a:pos x="T2" y="T3"/>
                </a:cxn>
                <a:cxn ang="0">
                  <a:pos x="T4" y="T5"/>
                </a:cxn>
                <a:cxn ang="0">
                  <a:pos x="T6" y="T7"/>
                </a:cxn>
                <a:cxn ang="0">
                  <a:pos x="T8" y="T9"/>
                </a:cxn>
              </a:cxnLst>
              <a:rect l="0" t="0" r="r" b="b"/>
              <a:pathLst>
                <a:path w="280" h="50">
                  <a:moveTo>
                    <a:pt x="280" y="28"/>
                  </a:moveTo>
                  <a:lnTo>
                    <a:pt x="4" y="50"/>
                  </a:lnTo>
                  <a:lnTo>
                    <a:pt x="0" y="24"/>
                  </a:lnTo>
                  <a:lnTo>
                    <a:pt x="278" y="0"/>
                  </a:lnTo>
                  <a:lnTo>
                    <a:pt x="280" y="2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5">
              <a:extLst>
                <a:ext uri="{FF2B5EF4-FFF2-40B4-BE49-F238E27FC236}">
                  <a16:creationId xmlns:a16="http://schemas.microsoft.com/office/drawing/2014/main" id="{CBECBE2C-14F6-C77D-7860-4AF2E8A46105}"/>
                </a:ext>
              </a:extLst>
            </p:cNvPr>
            <p:cNvSpPr>
              <a:spLocks/>
            </p:cNvSpPr>
            <p:nvPr/>
          </p:nvSpPr>
          <p:spPr bwMode="auto">
            <a:xfrm>
              <a:off x="8484728" y="2723606"/>
              <a:ext cx="85522" cy="272529"/>
            </a:xfrm>
            <a:custGeom>
              <a:avLst/>
              <a:gdLst>
                <a:gd name="T0" fmla="*/ 49 w 75"/>
                <a:gd name="T1" fmla="*/ 239 h 239"/>
                <a:gd name="T2" fmla="*/ 0 w 75"/>
                <a:gd name="T3" fmla="*/ 5 h 239"/>
                <a:gd name="T4" fmla="*/ 26 w 75"/>
                <a:gd name="T5" fmla="*/ 0 h 239"/>
                <a:gd name="T6" fmla="*/ 75 w 75"/>
                <a:gd name="T7" fmla="*/ 234 h 239"/>
                <a:gd name="T8" fmla="*/ 49 w 75"/>
                <a:gd name="T9" fmla="*/ 239 h 239"/>
              </a:gdLst>
              <a:ahLst/>
              <a:cxnLst>
                <a:cxn ang="0">
                  <a:pos x="T0" y="T1"/>
                </a:cxn>
                <a:cxn ang="0">
                  <a:pos x="T2" y="T3"/>
                </a:cxn>
                <a:cxn ang="0">
                  <a:pos x="T4" y="T5"/>
                </a:cxn>
                <a:cxn ang="0">
                  <a:pos x="T6" y="T7"/>
                </a:cxn>
                <a:cxn ang="0">
                  <a:pos x="T8" y="T9"/>
                </a:cxn>
              </a:cxnLst>
              <a:rect l="0" t="0" r="r" b="b"/>
              <a:pathLst>
                <a:path w="75" h="239">
                  <a:moveTo>
                    <a:pt x="49" y="239"/>
                  </a:moveTo>
                  <a:lnTo>
                    <a:pt x="0" y="5"/>
                  </a:lnTo>
                  <a:lnTo>
                    <a:pt x="26" y="0"/>
                  </a:lnTo>
                  <a:lnTo>
                    <a:pt x="75" y="234"/>
                  </a:lnTo>
                  <a:lnTo>
                    <a:pt x="49" y="23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6">
              <a:extLst>
                <a:ext uri="{FF2B5EF4-FFF2-40B4-BE49-F238E27FC236}">
                  <a16:creationId xmlns:a16="http://schemas.microsoft.com/office/drawing/2014/main" id="{856D1F4E-F56F-FFC7-1590-3445C33AE18C}"/>
                </a:ext>
              </a:extLst>
            </p:cNvPr>
            <p:cNvSpPr>
              <a:spLocks/>
            </p:cNvSpPr>
            <p:nvPr/>
          </p:nvSpPr>
          <p:spPr bwMode="auto">
            <a:xfrm>
              <a:off x="10017275" y="3914067"/>
              <a:ext cx="77540" cy="355770"/>
            </a:xfrm>
            <a:custGeom>
              <a:avLst/>
              <a:gdLst>
                <a:gd name="T0" fmla="*/ 26 w 68"/>
                <a:gd name="T1" fmla="*/ 0 h 312"/>
                <a:gd name="T2" fmla="*/ 68 w 68"/>
                <a:gd name="T3" fmla="*/ 309 h 312"/>
                <a:gd name="T4" fmla="*/ 40 w 68"/>
                <a:gd name="T5" fmla="*/ 312 h 312"/>
                <a:gd name="T6" fmla="*/ 0 w 68"/>
                <a:gd name="T7" fmla="*/ 3 h 312"/>
                <a:gd name="T8" fmla="*/ 26 w 68"/>
                <a:gd name="T9" fmla="*/ 0 h 312"/>
              </a:gdLst>
              <a:ahLst/>
              <a:cxnLst>
                <a:cxn ang="0">
                  <a:pos x="T0" y="T1"/>
                </a:cxn>
                <a:cxn ang="0">
                  <a:pos x="T2" y="T3"/>
                </a:cxn>
                <a:cxn ang="0">
                  <a:pos x="T4" y="T5"/>
                </a:cxn>
                <a:cxn ang="0">
                  <a:pos x="T6" y="T7"/>
                </a:cxn>
                <a:cxn ang="0">
                  <a:pos x="T8" y="T9"/>
                </a:cxn>
              </a:cxnLst>
              <a:rect l="0" t="0" r="r" b="b"/>
              <a:pathLst>
                <a:path w="68" h="312">
                  <a:moveTo>
                    <a:pt x="26" y="0"/>
                  </a:moveTo>
                  <a:lnTo>
                    <a:pt x="68" y="309"/>
                  </a:lnTo>
                  <a:lnTo>
                    <a:pt x="40" y="312"/>
                  </a:lnTo>
                  <a:lnTo>
                    <a:pt x="0" y="3"/>
                  </a:ln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7">
              <a:extLst>
                <a:ext uri="{FF2B5EF4-FFF2-40B4-BE49-F238E27FC236}">
                  <a16:creationId xmlns:a16="http://schemas.microsoft.com/office/drawing/2014/main" id="{BD737873-4C7F-C9BB-13C6-DBDB23C187B8}"/>
                </a:ext>
              </a:extLst>
            </p:cNvPr>
            <p:cNvSpPr>
              <a:spLocks/>
            </p:cNvSpPr>
            <p:nvPr/>
          </p:nvSpPr>
          <p:spPr bwMode="auto">
            <a:xfrm>
              <a:off x="9430027" y="4569733"/>
              <a:ext cx="253144" cy="339806"/>
            </a:xfrm>
            <a:custGeom>
              <a:avLst/>
              <a:gdLst>
                <a:gd name="T0" fmla="*/ 22 w 222"/>
                <a:gd name="T1" fmla="*/ 0 h 298"/>
                <a:gd name="T2" fmla="*/ 222 w 222"/>
                <a:gd name="T3" fmla="*/ 283 h 298"/>
                <a:gd name="T4" fmla="*/ 201 w 222"/>
                <a:gd name="T5" fmla="*/ 298 h 298"/>
                <a:gd name="T6" fmla="*/ 0 w 222"/>
                <a:gd name="T7" fmla="*/ 14 h 298"/>
                <a:gd name="T8" fmla="*/ 22 w 222"/>
                <a:gd name="T9" fmla="*/ 0 h 298"/>
              </a:gdLst>
              <a:ahLst/>
              <a:cxnLst>
                <a:cxn ang="0">
                  <a:pos x="T0" y="T1"/>
                </a:cxn>
                <a:cxn ang="0">
                  <a:pos x="T2" y="T3"/>
                </a:cxn>
                <a:cxn ang="0">
                  <a:pos x="T4" y="T5"/>
                </a:cxn>
                <a:cxn ang="0">
                  <a:pos x="T6" y="T7"/>
                </a:cxn>
                <a:cxn ang="0">
                  <a:pos x="T8" y="T9"/>
                </a:cxn>
              </a:cxnLst>
              <a:rect l="0" t="0" r="r" b="b"/>
              <a:pathLst>
                <a:path w="222" h="298">
                  <a:moveTo>
                    <a:pt x="22" y="0"/>
                  </a:moveTo>
                  <a:lnTo>
                    <a:pt x="222" y="283"/>
                  </a:lnTo>
                  <a:lnTo>
                    <a:pt x="201" y="298"/>
                  </a:lnTo>
                  <a:lnTo>
                    <a:pt x="0" y="14"/>
                  </a:lnTo>
                  <a:lnTo>
                    <a:pt x="22"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8">
              <a:extLst>
                <a:ext uri="{FF2B5EF4-FFF2-40B4-BE49-F238E27FC236}">
                  <a16:creationId xmlns:a16="http://schemas.microsoft.com/office/drawing/2014/main" id="{3A0E9697-8730-AA50-E318-7A6C845FDB51}"/>
                </a:ext>
              </a:extLst>
            </p:cNvPr>
            <p:cNvSpPr>
              <a:spLocks/>
            </p:cNvSpPr>
            <p:nvPr/>
          </p:nvSpPr>
          <p:spPr bwMode="auto">
            <a:xfrm>
              <a:off x="9083379" y="4559470"/>
              <a:ext cx="350068" cy="41050"/>
            </a:xfrm>
            <a:custGeom>
              <a:avLst/>
              <a:gdLst>
                <a:gd name="T0" fmla="*/ 305 w 307"/>
                <a:gd name="T1" fmla="*/ 36 h 36"/>
                <a:gd name="T2" fmla="*/ 0 w 307"/>
                <a:gd name="T3" fmla="*/ 28 h 36"/>
                <a:gd name="T4" fmla="*/ 0 w 307"/>
                <a:gd name="T5" fmla="*/ 0 h 36"/>
                <a:gd name="T6" fmla="*/ 307 w 307"/>
                <a:gd name="T7" fmla="*/ 10 h 36"/>
                <a:gd name="T8" fmla="*/ 305 w 307"/>
                <a:gd name="T9" fmla="*/ 36 h 36"/>
              </a:gdLst>
              <a:ahLst/>
              <a:cxnLst>
                <a:cxn ang="0">
                  <a:pos x="T0" y="T1"/>
                </a:cxn>
                <a:cxn ang="0">
                  <a:pos x="T2" y="T3"/>
                </a:cxn>
                <a:cxn ang="0">
                  <a:pos x="T4" y="T5"/>
                </a:cxn>
                <a:cxn ang="0">
                  <a:pos x="T6" y="T7"/>
                </a:cxn>
                <a:cxn ang="0">
                  <a:pos x="T8" y="T9"/>
                </a:cxn>
              </a:cxnLst>
              <a:rect l="0" t="0" r="r" b="b"/>
              <a:pathLst>
                <a:path w="307" h="36">
                  <a:moveTo>
                    <a:pt x="305" y="36"/>
                  </a:moveTo>
                  <a:lnTo>
                    <a:pt x="0" y="28"/>
                  </a:lnTo>
                  <a:lnTo>
                    <a:pt x="0" y="0"/>
                  </a:lnTo>
                  <a:lnTo>
                    <a:pt x="307" y="10"/>
                  </a:lnTo>
                  <a:lnTo>
                    <a:pt x="305" y="3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9">
              <a:extLst>
                <a:ext uri="{FF2B5EF4-FFF2-40B4-BE49-F238E27FC236}">
                  <a16:creationId xmlns:a16="http://schemas.microsoft.com/office/drawing/2014/main" id="{4243501A-5E20-1C5C-FF99-95E05E495EDA}"/>
                </a:ext>
              </a:extLst>
            </p:cNvPr>
            <p:cNvSpPr>
              <a:spLocks/>
            </p:cNvSpPr>
            <p:nvPr/>
          </p:nvSpPr>
          <p:spPr bwMode="auto">
            <a:xfrm>
              <a:off x="8756116" y="3513826"/>
              <a:ext cx="246302" cy="180165"/>
            </a:xfrm>
            <a:custGeom>
              <a:avLst/>
              <a:gdLst>
                <a:gd name="T0" fmla="*/ 0 w 216"/>
                <a:gd name="T1" fmla="*/ 135 h 158"/>
                <a:gd name="T2" fmla="*/ 200 w 216"/>
                <a:gd name="T3" fmla="*/ 0 h 158"/>
                <a:gd name="T4" fmla="*/ 216 w 216"/>
                <a:gd name="T5" fmla="*/ 21 h 158"/>
                <a:gd name="T6" fmla="*/ 16 w 216"/>
                <a:gd name="T7" fmla="*/ 158 h 158"/>
                <a:gd name="T8" fmla="*/ 0 w 216"/>
                <a:gd name="T9" fmla="*/ 135 h 158"/>
              </a:gdLst>
              <a:ahLst/>
              <a:cxnLst>
                <a:cxn ang="0">
                  <a:pos x="T0" y="T1"/>
                </a:cxn>
                <a:cxn ang="0">
                  <a:pos x="T2" y="T3"/>
                </a:cxn>
                <a:cxn ang="0">
                  <a:pos x="T4" y="T5"/>
                </a:cxn>
                <a:cxn ang="0">
                  <a:pos x="T6" y="T7"/>
                </a:cxn>
                <a:cxn ang="0">
                  <a:pos x="T8" y="T9"/>
                </a:cxn>
              </a:cxnLst>
              <a:rect l="0" t="0" r="r" b="b"/>
              <a:pathLst>
                <a:path w="216" h="158">
                  <a:moveTo>
                    <a:pt x="0" y="135"/>
                  </a:moveTo>
                  <a:lnTo>
                    <a:pt x="200" y="0"/>
                  </a:lnTo>
                  <a:lnTo>
                    <a:pt x="216" y="21"/>
                  </a:lnTo>
                  <a:lnTo>
                    <a:pt x="16" y="158"/>
                  </a:lnTo>
                  <a:lnTo>
                    <a:pt x="0" y="13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0">
              <a:extLst>
                <a:ext uri="{FF2B5EF4-FFF2-40B4-BE49-F238E27FC236}">
                  <a16:creationId xmlns:a16="http://schemas.microsoft.com/office/drawing/2014/main" id="{026B8A10-2DBB-B915-F234-B6BDF26B52A6}"/>
                </a:ext>
              </a:extLst>
            </p:cNvPr>
            <p:cNvSpPr>
              <a:spLocks/>
            </p:cNvSpPr>
            <p:nvPr/>
          </p:nvSpPr>
          <p:spPr bwMode="auto">
            <a:xfrm>
              <a:off x="10099376" y="4253873"/>
              <a:ext cx="470939" cy="50173"/>
            </a:xfrm>
            <a:custGeom>
              <a:avLst/>
              <a:gdLst>
                <a:gd name="T0" fmla="*/ 413 w 413"/>
                <a:gd name="T1" fmla="*/ 26 h 44"/>
                <a:gd name="T2" fmla="*/ 1 w 413"/>
                <a:gd name="T3" fmla="*/ 44 h 44"/>
                <a:gd name="T4" fmla="*/ 0 w 413"/>
                <a:gd name="T5" fmla="*/ 16 h 44"/>
                <a:gd name="T6" fmla="*/ 411 w 413"/>
                <a:gd name="T7" fmla="*/ 0 h 44"/>
                <a:gd name="T8" fmla="*/ 413 w 413"/>
                <a:gd name="T9" fmla="*/ 26 h 44"/>
              </a:gdLst>
              <a:ahLst/>
              <a:cxnLst>
                <a:cxn ang="0">
                  <a:pos x="T0" y="T1"/>
                </a:cxn>
                <a:cxn ang="0">
                  <a:pos x="T2" y="T3"/>
                </a:cxn>
                <a:cxn ang="0">
                  <a:pos x="T4" y="T5"/>
                </a:cxn>
                <a:cxn ang="0">
                  <a:pos x="T6" y="T7"/>
                </a:cxn>
                <a:cxn ang="0">
                  <a:pos x="T8" y="T9"/>
                </a:cxn>
              </a:cxnLst>
              <a:rect l="0" t="0" r="r" b="b"/>
              <a:pathLst>
                <a:path w="413" h="44">
                  <a:moveTo>
                    <a:pt x="413" y="26"/>
                  </a:moveTo>
                  <a:lnTo>
                    <a:pt x="1" y="44"/>
                  </a:lnTo>
                  <a:lnTo>
                    <a:pt x="0" y="16"/>
                  </a:lnTo>
                  <a:lnTo>
                    <a:pt x="411" y="0"/>
                  </a:lnTo>
                  <a:lnTo>
                    <a:pt x="413" y="2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1">
              <a:extLst>
                <a:ext uri="{FF2B5EF4-FFF2-40B4-BE49-F238E27FC236}">
                  <a16:creationId xmlns:a16="http://schemas.microsoft.com/office/drawing/2014/main" id="{4C2CEF8D-833B-20DE-B6BF-BB3DFE96C563}"/>
                </a:ext>
              </a:extLst>
            </p:cNvPr>
            <p:cNvSpPr>
              <a:spLocks/>
            </p:cNvSpPr>
            <p:nvPr/>
          </p:nvSpPr>
          <p:spPr bwMode="auto">
            <a:xfrm>
              <a:off x="9182584" y="5096546"/>
              <a:ext cx="1191601" cy="1059328"/>
            </a:xfrm>
            <a:custGeom>
              <a:avLst/>
              <a:gdLst>
                <a:gd name="T0" fmla="*/ 293 w 602"/>
                <a:gd name="T1" fmla="*/ 535 h 535"/>
                <a:gd name="T2" fmla="*/ 143 w 602"/>
                <a:gd name="T3" fmla="*/ 515 h 535"/>
                <a:gd name="T4" fmla="*/ 87 w 602"/>
                <a:gd name="T5" fmla="*/ 469 h 535"/>
                <a:gd name="T6" fmla="*/ 38 w 602"/>
                <a:gd name="T7" fmla="*/ 403 h 535"/>
                <a:gd name="T8" fmla="*/ 31 w 602"/>
                <a:gd name="T9" fmla="*/ 368 h 535"/>
                <a:gd name="T10" fmla="*/ 32 w 602"/>
                <a:gd name="T11" fmla="*/ 347 h 535"/>
                <a:gd name="T12" fmla="*/ 38 w 602"/>
                <a:gd name="T13" fmla="*/ 314 h 535"/>
                <a:gd name="T14" fmla="*/ 32 w 602"/>
                <a:gd name="T15" fmla="*/ 293 h 535"/>
                <a:gd name="T16" fmla="*/ 29 w 602"/>
                <a:gd name="T17" fmla="*/ 270 h 535"/>
                <a:gd name="T18" fmla="*/ 37 w 602"/>
                <a:gd name="T19" fmla="*/ 241 h 535"/>
                <a:gd name="T20" fmla="*/ 31 w 602"/>
                <a:gd name="T21" fmla="*/ 214 h 535"/>
                <a:gd name="T22" fmla="*/ 35 w 602"/>
                <a:gd name="T23" fmla="*/ 191 h 535"/>
                <a:gd name="T24" fmla="*/ 41 w 602"/>
                <a:gd name="T25" fmla="*/ 169 h 535"/>
                <a:gd name="T26" fmla="*/ 44 w 602"/>
                <a:gd name="T27" fmla="*/ 145 h 535"/>
                <a:gd name="T28" fmla="*/ 17 w 602"/>
                <a:gd name="T29" fmla="*/ 126 h 535"/>
                <a:gd name="T30" fmla="*/ 0 w 602"/>
                <a:gd name="T31" fmla="*/ 0 h 535"/>
                <a:gd name="T32" fmla="*/ 602 w 602"/>
                <a:gd name="T33" fmla="*/ 0 h 535"/>
                <a:gd name="T34" fmla="*/ 590 w 602"/>
                <a:gd name="T35" fmla="*/ 94 h 535"/>
                <a:gd name="T36" fmla="*/ 563 w 602"/>
                <a:gd name="T37" fmla="*/ 114 h 535"/>
                <a:gd name="T38" fmla="*/ 566 w 602"/>
                <a:gd name="T39" fmla="*/ 138 h 535"/>
                <a:gd name="T40" fmla="*/ 572 w 602"/>
                <a:gd name="T41" fmla="*/ 160 h 535"/>
                <a:gd name="T42" fmla="*/ 577 w 602"/>
                <a:gd name="T43" fmla="*/ 182 h 535"/>
                <a:gd name="T44" fmla="*/ 571 w 602"/>
                <a:gd name="T45" fmla="*/ 209 h 535"/>
                <a:gd name="T46" fmla="*/ 578 w 602"/>
                <a:gd name="T47" fmla="*/ 239 h 535"/>
                <a:gd name="T48" fmla="*/ 575 w 602"/>
                <a:gd name="T49" fmla="*/ 261 h 535"/>
                <a:gd name="T50" fmla="*/ 569 w 602"/>
                <a:gd name="T51" fmla="*/ 282 h 535"/>
                <a:gd name="T52" fmla="*/ 575 w 602"/>
                <a:gd name="T53" fmla="*/ 315 h 535"/>
                <a:gd name="T54" fmla="*/ 577 w 602"/>
                <a:gd name="T55" fmla="*/ 336 h 535"/>
                <a:gd name="T56" fmla="*/ 569 w 602"/>
                <a:gd name="T57" fmla="*/ 372 h 535"/>
                <a:gd name="T58" fmla="*/ 580 w 602"/>
                <a:gd name="T59" fmla="*/ 392 h 535"/>
                <a:gd name="T60" fmla="*/ 524 w 602"/>
                <a:gd name="T61" fmla="*/ 469 h 535"/>
                <a:gd name="T62" fmla="*/ 469 w 602"/>
                <a:gd name="T63" fmla="*/ 515 h 535"/>
                <a:gd name="T64" fmla="*/ 293 w 602"/>
                <a:gd name="T65"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2" h="535">
                  <a:moveTo>
                    <a:pt x="293" y="535"/>
                  </a:moveTo>
                  <a:cubicBezTo>
                    <a:pt x="246" y="535"/>
                    <a:pt x="146" y="530"/>
                    <a:pt x="143" y="515"/>
                  </a:cubicBezTo>
                  <a:cubicBezTo>
                    <a:pt x="140" y="500"/>
                    <a:pt x="125" y="491"/>
                    <a:pt x="87" y="469"/>
                  </a:cubicBezTo>
                  <a:cubicBezTo>
                    <a:pt x="50" y="447"/>
                    <a:pt x="38" y="420"/>
                    <a:pt x="38" y="403"/>
                  </a:cubicBezTo>
                  <a:cubicBezTo>
                    <a:pt x="38" y="387"/>
                    <a:pt x="50" y="375"/>
                    <a:pt x="31" y="368"/>
                  </a:cubicBezTo>
                  <a:cubicBezTo>
                    <a:pt x="11" y="360"/>
                    <a:pt x="16" y="353"/>
                    <a:pt x="32" y="347"/>
                  </a:cubicBezTo>
                  <a:cubicBezTo>
                    <a:pt x="48" y="341"/>
                    <a:pt x="38" y="330"/>
                    <a:pt x="38" y="314"/>
                  </a:cubicBezTo>
                  <a:cubicBezTo>
                    <a:pt x="38" y="297"/>
                    <a:pt x="56" y="294"/>
                    <a:pt x="32" y="293"/>
                  </a:cubicBezTo>
                  <a:cubicBezTo>
                    <a:pt x="8" y="291"/>
                    <a:pt x="11" y="276"/>
                    <a:pt x="29" y="270"/>
                  </a:cubicBezTo>
                  <a:cubicBezTo>
                    <a:pt x="47" y="264"/>
                    <a:pt x="37" y="254"/>
                    <a:pt x="37" y="241"/>
                  </a:cubicBezTo>
                  <a:cubicBezTo>
                    <a:pt x="37" y="227"/>
                    <a:pt x="47" y="218"/>
                    <a:pt x="31" y="214"/>
                  </a:cubicBezTo>
                  <a:cubicBezTo>
                    <a:pt x="14" y="209"/>
                    <a:pt x="16" y="196"/>
                    <a:pt x="35" y="191"/>
                  </a:cubicBezTo>
                  <a:cubicBezTo>
                    <a:pt x="54" y="187"/>
                    <a:pt x="43" y="179"/>
                    <a:pt x="41" y="169"/>
                  </a:cubicBezTo>
                  <a:cubicBezTo>
                    <a:pt x="40" y="158"/>
                    <a:pt x="54" y="145"/>
                    <a:pt x="44" y="145"/>
                  </a:cubicBezTo>
                  <a:cubicBezTo>
                    <a:pt x="34" y="145"/>
                    <a:pt x="19" y="137"/>
                    <a:pt x="17" y="126"/>
                  </a:cubicBezTo>
                  <a:cubicBezTo>
                    <a:pt x="0" y="0"/>
                    <a:pt x="0" y="0"/>
                    <a:pt x="0" y="0"/>
                  </a:cubicBezTo>
                  <a:cubicBezTo>
                    <a:pt x="602" y="0"/>
                    <a:pt x="602" y="0"/>
                    <a:pt x="602" y="0"/>
                  </a:cubicBezTo>
                  <a:cubicBezTo>
                    <a:pt x="590" y="94"/>
                    <a:pt x="590" y="94"/>
                    <a:pt x="590" y="94"/>
                  </a:cubicBezTo>
                  <a:cubicBezTo>
                    <a:pt x="589" y="106"/>
                    <a:pt x="574" y="114"/>
                    <a:pt x="563" y="114"/>
                  </a:cubicBezTo>
                  <a:cubicBezTo>
                    <a:pt x="553" y="114"/>
                    <a:pt x="568" y="127"/>
                    <a:pt x="566" y="138"/>
                  </a:cubicBezTo>
                  <a:cubicBezTo>
                    <a:pt x="565" y="148"/>
                    <a:pt x="553" y="155"/>
                    <a:pt x="572" y="160"/>
                  </a:cubicBezTo>
                  <a:cubicBezTo>
                    <a:pt x="592" y="164"/>
                    <a:pt x="593" y="178"/>
                    <a:pt x="577" y="182"/>
                  </a:cubicBezTo>
                  <a:cubicBezTo>
                    <a:pt x="560" y="187"/>
                    <a:pt x="571" y="196"/>
                    <a:pt x="571" y="209"/>
                  </a:cubicBezTo>
                  <a:cubicBezTo>
                    <a:pt x="571" y="223"/>
                    <a:pt x="560" y="233"/>
                    <a:pt x="578" y="239"/>
                  </a:cubicBezTo>
                  <a:cubicBezTo>
                    <a:pt x="596" y="245"/>
                    <a:pt x="599" y="260"/>
                    <a:pt x="575" y="261"/>
                  </a:cubicBezTo>
                  <a:cubicBezTo>
                    <a:pt x="551" y="263"/>
                    <a:pt x="569" y="266"/>
                    <a:pt x="569" y="282"/>
                  </a:cubicBezTo>
                  <a:cubicBezTo>
                    <a:pt x="569" y="299"/>
                    <a:pt x="559" y="309"/>
                    <a:pt x="575" y="315"/>
                  </a:cubicBezTo>
                  <a:cubicBezTo>
                    <a:pt x="592" y="321"/>
                    <a:pt x="596" y="329"/>
                    <a:pt x="577" y="336"/>
                  </a:cubicBezTo>
                  <a:cubicBezTo>
                    <a:pt x="557" y="344"/>
                    <a:pt x="569" y="356"/>
                    <a:pt x="569" y="372"/>
                  </a:cubicBezTo>
                  <a:cubicBezTo>
                    <a:pt x="569" y="377"/>
                    <a:pt x="582" y="382"/>
                    <a:pt x="580" y="392"/>
                  </a:cubicBezTo>
                  <a:cubicBezTo>
                    <a:pt x="576" y="416"/>
                    <a:pt x="553" y="445"/>
                    <a:pt x="524" y="469"/>
                  </a:cubicBezTo>
                  <a:cubicBezTo>
                    <a:pt x="496" y="493"/>
                    <a:pt x="472" y="500"/>
                    <a:pt x="469" y="515"/>
                  </a:cubicBezTo>
                  <a:cubicBezTo>
                    <a:pt x="466" y="530"/>
                    <a:pt x="341" y="535"/>
                    <a:pt x="293" y="535"/>
                  </a:cubicBezTo>
                  <a:close/>
                </a:path>
              </a:pathLst>
            </a:custGeom>
            <a:solidFill>
              <a:srgbClr val="93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2">
              <a:extLst>
                <a:ext uri="{FF2B5EF4-FFF2-40B4-BE49-F238E27FC236}">
                  <a16:creationId xmlns:a16="http://schemas.microsoft.com/office/drawing/2014/main" id="{7B580018-1339-97C1-62F9-9701D6959875}"/>
                </a:ext>
              </a:extLst>
            </p:cNvPr>
            <p:cNvSpPr>
              <a:spLocks/>
            </p:cNvSpPr>
            <p:nvPr/>
          </p:nvSpPr>
          <p:spPr bwMode="auto">
            <a:xfrm>
              <a:off x="9438009" y="5096546"/>
              <a:ext cx="336385" cy="1059328"/>
            </a:xfrm>
            <a:custGeom>
              <a:avLst/>
              <a:gdLst>
                <a:gd name="T0" fmla="*/ 82 w 170"/>
                <a:gd name="T1" fmla="*/ 535 h 535"/>
                <a:gd name="T2" fmla="*/ 38 w 170"/>
                <a:gd name="T3" fmla="*/ 515 h 535"/>
                <a:gd name="T4" fmla="*/ 22 w 170"/>
                <a:gd name="T5" fmla="*/ 469 h 535"/>
                <a:gd name="T6" fmla="*/ 8 w 170"/>
                <a:gd name="T7" fmla="*/ 403 h 535"/>
                <a:gd name="T8" fmla="*/ 6 w 170"/>
                <a:gd name="T9" fmla="*/ 368 h 535"/>
                <a:gd name="T10" fmla="*/ 7 w 170"/>
                <a:gd name="T11" fmla="*/ 347 h 535"/>
                <a:gd name="T12" fmla="*/ 8 w 170"/>
                <a:gd name="T13" fmla="*/ 314 h 535"/>
                <a:gd name="T14" fmla="*/ 7 w 170"/>
                <a:gd name="T15" fmla="*/ 293 h 535"/>
                <a:gd name="T16" fmla="*/ 6 w 170"/>
                <a:gd name="T17" fmla="*/ 270 h 535"/>
                <a:gd name="T18" fmla="*/ 8 w 170"/>
                <a:gd name="T19" fmla="*/ 241 h 535"/>
                <a:gd name="T20" fmla="*/ 6 w 170"/>
                <a:gd name="T21" fmla="*/ 214 h 535"/>
                <a:gd name="T22" fmla="*/ 7 w 170"/>
                <a:gd name="T23" fmla="*/ 191 h 535"/>
                <a:gd name="T24" fmla="*/ 9 w 170"/>
                <a:gd name="T25" fmla="*/ 169 h 535"/>
                <a:gd name="T26" fmla="*/ 10 w 170"/>
                <a:gd name="T27" fmla="*/ 145 h 535"/>
                <a:gd name="T28" fmla="*/ 2 w 170"/>
                <a:gd name="T29" fmla="*/ 126 h 535"/>
                <a:gd name="T30" fmla="*/ 5 w 170"/>
                <a:gd name="T31" fmla="*/ 90 h 535"/>
                <a:gd name="T32" fmla="*/ 4 w 170"/>
                <a:gd name="T33" fmla="*/ 43 h 535"/>
                <a:gd name="T34" fmla="*/ 0 w 170"/>
                <a:gd name="T35" fmla="*/ 0 h 535"/>
                <a:gd name="T36" fmla="*/ 170 w 170"/>
                <a:gd name="T37" fmla="*/ 0 h 535"/>
                <a:gd name="T38" fmla="*/ 168 w 170"/>
                <a:gd name="T39" fmla="*/ 23 h 535"/>
                <a:gd name="T40" fmla="*/ 164 w 170"/>
                <a:gd name="T41" fmla="*/ 58 h 535"/>
                <a:gd name="T42" fmla="*/ 167 w 170"/>
                <a:gd name="T43" fmla="*/ 94 h 535"/>
                <a:gd name="T44" fmla="*/ 159 w 170"/>
                <a:gd name="T45" fmla="*/ 114 h 535"/>
                <a:gd name="T46" fmla="*/ 160 w 170"/>
                <a:gd name="T47" fmla="*/ 138 h 535"/>
                <a:gd name="T48" fmla="*/ 162 w 170"/>
                <a:gd name="T49" fmla="*/ 160 h 535"/>
                <a:gd name="T50" fmla="*/ 163 w 170"/>
                <a:gd name="T51" fmla="*/ 182 h 535"/>
                <a:gd name="T52" fmla="*/ 161 w 170"/>
                <a:gd name="T53" fmla="*/ 209 h 535"/>
                <a:gd name="T54" fmla="*/ 163 w 170"/>
                <a:gd name="T55" fmla="*/ 239 h 535"/>
                <a:gd name="T56" fmla="*/ 163 w 170"/>
                <a:gd name="T57" fmla="*/ 261 h 535"/>
                <a:gd name="T58" fmla="*/ 161 w 170"/>
                <a:gd name="T59" fmla="*/ 282 h 535"/>
                <a:gd name="T60" fmla="*/ 163 w 170"/>
                <a:gd name="T61" fmla="*/ 315 h 535"/>
                <a:gd name="T62" fmla="*/ 163 w 170"/>
                <a:gd name="T63" fmla="*/ 336 h 535"/>
                <a:gd name="T64" fmla="*/ 161 w 170"/>
                <a:gd name="T65" fmla="*/ 372 h 535"/>
                <a:gd name="T66" fmla="*/ 164 w 170"/>
                <a:gd name="T67" fmla="*/ 392 h 535"/>
                <a:gd name="T68" fmla="*/ 148 w 170"/>
                <a:gd name="T69" fmla="*/ 469 h 535"/>
                <a:gd name="T70" fmla="*/ 132 w 170"/>
                <a:gd name="T71" fmla="*/ 515 h 535"/>
                <a:gd name="T72" fmla="*/ 82 w 170"/>
                <a:gd name="T73"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0" h="535">
                  <a:moveTo>
                    <a:pt x="82" y="535"/>
                  </a:moveTo>
                  <a:cubicBezTo>
                    <a:pt x="68" y="535"/>
                    <a:pt x="39" y="530"/>
                    <a:pt x="38" y="515"/>
                  </a:cubicBezTo>
                  <a:cubicBezTo>
                    <a:pt x="37" y="500"/>
                    <a:pt x="33" y="491"/>
                    <a:pt x="22" y="469"/>
                  </a:cubicBezTo>
                  <a:cubicBezTo>
                    <a:pt x="12" y="447"/>
                    <a:pt x="8" y="420"/>
                    <a:pt x="8" y="403"/>
                  </a:cubicBezTo>
                  <a:cubicBezTo>
                    <a:pt x="8" y="387"/>
                    <a:pt x="12" y="375"/>
                    <a:pt x="6" y="368"/>
                  </a:cubicBezTo>
                  <a:cubicBezTo>
                    <a:pt x="1" y="360"/>
                    <a:pt x="2" y="353"/>
                    <a:pt x="7" y="347"/>
                  </a:cubicBezTo>
                  <a:cubicBezTo>
                    <a:pt x="11" y="341"/>
                    <a:pt x="8" y="330"/>
                    <a:pt x="8" y="314"/>
                  </a:cubicBezTo>
                  <a:cubicBezTo>
                    <a:pt x="8" y="297"/>
                    <a:pt x="13" y="294"/>
                    <a:pt x="7" y="293"/>
                  </a:cubicBezTo>
                  <a:cubicBezTo>
                    <a:pt x="0" y="291"/>
                    <a:pt x="1" y="276"/>
                    <a:pt x="6" y="270"/>
                  </a:cubicBezTo>
                  <a:cubicBezTo>
                    <a:pt x="11" y="264"/>
                    <a:pt x="8" y="254"/>
                    <a:pt x="8" y="241"/>
                  </a:cubicBezTo>
                  <a:cubicBezTo>
                    <a:pt x="8" y="227"/>
                    <a:pt x="11" y="218"/>
                    <a:pt x="6" y="214"/>
                  </a:cubicBezTo>
                  <a:cubicBezTo>
                    <a:pt x="1" y="209"/>
                    <a:pt x="2" y="196"/>
                    <a:pt x="7" y="191"/>
                  </a:cubicBezTo>
                  <a:cubicBezTo>
                    <a:pt x="13" y="187"/>
                    <a:pt x="10" y="179"/>
                    <a:pt x="9" y="169"/>
                  </a:cubicBezTo>
                  <a:cubicBezTo>
                    <a:pt x="9" y="158"/>
                    <a:pt x="13" y="145"/>
                    <a:pt x="10" y="145"/>
                  </a:cubicBezTo>
                  <a:cubicBezTo>
                    <a:pt x="7" y="145"/>
                    <a:pt x="2" y="138"/>
                    <a:pt x="2" y="126"/>
                  </a:cubicBezTo>
                  <a:cubicBezTo>
                    <a:pt x="2" y="114"/>
                    <a:pt x="5" y="106"/>
                    <a:pt x="5" y="90"/>
                  </a:cubicBezTo>
                  <a:cubicBezTo>
                    <a:pt x="5" y="73"/>
                    <a:pt x="6" y="55"/>
                    <a:pt x="4" y="43"/>
                  </a:cubicBezTo>
                  <a:cubicBezTo>
                    <a:pt x="3" y="33"/>
                    <a:pt x="1" y="13"/>
                    <a:pt x="0" y="0"/>
                  </a:cubicBezTo>
                  <a:cubicBezTo>
                    <a:pt x="170" y="0"/>
                    <a:pt x="170" y="0"/>
                    <a:pt x="170" y="0"/>
                  </a:cubicBezTo>
                  <a:cubicBezTo>
                    <a:pt x="170" y="9"/>
                    <a:pt x="170" y="18"/>
                    <a:pt x="168" y="23"/>
                  </a:cubicBezTo>
                  <a:cubicBezTo>
                    <a:pt x="164" y="35"/>
                    <a:pt x="164" y="42"/>
                    <a:pt x="164" y="58"/>
                  </a:cubicBezTo>
                  <a:cubicBezTo>
                    <a:pt x="164" y="75"/>
                    <a:pt x="167" y="82"/>
                    <a:pt x="167" y="94"/>
                  </a:cubicBezTo>
                  <a:cubicBezTo>
                    <a:pt x="167" y="106"/>
                    <a:pt x="162" y="114"/>
                    <a:pt x="159" y="114"/>
                  </a:cubicBezTo>
                  <a:cubicBezTo>
                    <a:pt x="156" y="114"/>
                    <a:pt x="160" y="127"/>
                    <a:pt x="160" y="138"/>
                  </a:cubicBezTo>
                  <a:cubicBezTo>
                    <a:pt x="160" y="148"/>
                    <a:pt x="156" y="155"/>
                    <a:pt x="162" y="160"/>
                  </a:cubicBezTo>
                  <a:cubicBezTo>
                    <a:pt x="167" y="164"/>
                    <a:pt x="168" y="178"/>
                    <a:pt x="163" y="182"/>
                  </a:cubicBezTo>
                  <a:cubicBezTo>
                    <a:pt x="158" y="187"/>
                    <a:pt x="161" y="196"/>
                    <a:pt x="161" y="209"/>
                  </a:cubicBezTo>
                  <a:cubicBezTo>
                    <a:pt x="161" y="223"/>
                    <a:pt x="158" y="233"/>
                    <a:pt x="163" y="239"/>
                  </a:cubicBezTo>
                  <a:cubicBezTo>
                    <a:pt x="169" y="245"/>
                    <a:pt x="169" y="260"/>
                    <a:pt x="163" y="261"/>
                  </a:cubicBezTo>
                  <a:cubicBezTo>
                    <a:pt x="156" y="263"/>
                    <a:pt x="161" y="266"/>
                    <a:pt x="161" y="282"/>
                  </a:cubicBezTo>
                  <a:cubicBezTo>
                    <a:pt x="161" y="299"/>
                    <a:pt x="158" y="309"/>
                    <a:pt x="163" y="315"/>
                  </a:cubicBezTo>
                  <a:cubicBezTo>
                    <a:pt x="167" y="321"/>
                    <a:pt x="169" y="329"/>
                    <a:pt x="163" y="336"/>
                  </a:cubicBezTo>
                  <a:cubicBezTo>
                    <a:pt x="157" y="344"/>
                    <a:pt x="161" y="356"/>
                    <a:pt x="161" y="372"/>
                  </a:cubicBezTo>
                  <a:cubicBezTo>
                    <a:pt x="161" y="377"/>
                    <a:pt x="165" y="382"/>
                    <a:pt x="164" y="392"/>
                  </a:cubicBezTo>
                  <a:cubicBezTo>
                    <a:pt x="163" y="416"/>
                    <a:pt x="156" y="445"/>
                    <a:pt x="148" y="469"/>
                  </a:cubicBezTo>
                  <a:cubicBezTo>
                    <a:pt x="140" y="493"/>
                    <a:pt x="133" y="500"/>
                    <a:pt x="132" y="515"/>
                  </a:cubicBezTo>
                  <a:cubicBezTo>
                    <a:pt x="131" y="530"/>
                    <a:pt x="95" y="535"/>
                    <a:pt x="82" y="535"/>
                  </a:cubicBezTo>
                  <a:close/>
                </a:path>
              </a:pathLst>
            </a:custGeom>
            <a:solidFill>
              <a:srgbClr val="B2B1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43">
              <a:extLst>
                <a:ext uri="{FF2B5EF4-FFF2-40B4-BE49-F238E27FC236}">
                  <a16:creationId xmlns:a16="http://schemas.microsoft.com/office/drawing/2014/main" id="{0D9A79E5-F88F-EEA9-69DC-D80A3972666F}"/>
                </a:ext>
              </a:extLst>
            </p:cNvPr>
            <p:cNvSpPr>
              <a:spLocks noChangeArrowheads="1"/>
            </p:cNvSpPr>
            <p:nvPr/>
          </p:nvSpPr>
          <p:spPr bwMode="auto">
            <a:xfrm>
              <a:off x="9651242" y="6145610"/>
              <a:ext cx="271389" cy="120871"/>
            </a:xfrm>
            <a:prstGeom prst="ellipse">
              <a:avLst/>
            </a:pr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44">
              <a:extLst>
                <a:ext uri="{FF2B5EF4-FFF2-40B4-BE49-F238E27FC236}">
                  <a16:creationId xmlns:a16="http://schemas.microsoft.com/office/drawing/2014/main" id="{89319B39-2364-184E-735F-33F057720B51}"/>
                </a:ext>
              </a:extLst>
            </p:cNvPr>
            <p:cNvSpPr>
              <a:spLocks noChangeArrowheads="1"/>
            </p:cNvSpPr>
            <p:nvPr/>
          </p:nvSpPr>
          <p:spPr bwMode="auto">
            <a:xfrm>
              <a:off x="9550897" y="6092017"/>
              <a:ext cx="473220" cy="131133"/>
            </a:xfrm>
            <a:prstGeom prst="ellipse">
              <a:avLst/>
            </a:prstGeom>
            <a:solidFill>
              <a:srgbClr val="5757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5">
              <a:extLst>
                <a:ext uri="{FF2B5EF4-FFF2-40B4-BE49-F238E27FC236}">
                  <a16:creationId xmlns:a16="http://schemas.microsoft.com/office/drawing/2014/main" id="{3B523BAD-B41B-C24D-FD32-98D13AF1E61F}"/>
                </a:ext>
              </a:extLst>
            </p:cNvPr>
            <p:cNvSpPr>
              <a:spLocks/>
            </p:cNvSpPr>
            <p:nvPr/>
          </p:nvSpPr>
          <p:spPr bwMode="auto">
            <a:xfrm>
              <a:off x="9487041" y="6129646"/>
              <a:ext cx="599792" cy="50173"/>
            </a:xfrm>
            <a:custGeom>
              <a:avLst/>
              <a:gdLst>
                <a:gd name="T0" fmla="*/ 140 w 303"/>
                <a:gd name="T1" fmla="*/ 25 h 25"/>
                <a:gd name="T2" fmla="*/ 2 w 303"/>
                <a:gd name="T3" fmla="*/ 7 h 25"/>
                <a:gd name="T4" fmla="*/ 0 w 303"/>
                <a:gd name="T5" fmla="*/ 1 h 25"/>
                <a:gd name="T6" fmla="*/ 139 w 303"/>
                <a:gd name="T7" fmla="*/ 13 h 25"/>
                <a:gd name="T8" fmla="*/ 303 w 303"/>
                <a:gd name="T9" fmla="*/ 0 h 25"/>
                <a:gd name="T10" fmla="*/ 301 w 303"/>
                <a:gd name="T11" fmla="*/ 7 h 25"/>
                <a:gd name="T12" fmla="*/ 140 w 303"/>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303" h="25">
                  <a:moveTo>
                    <a:pt x="140" y="25"/>
                  </a:moveTo>
                  <a:cubicBezTo>
                    <a:pt x="96" y="25"/>
                    <a:pt x="4" y="21"/>
                    <a:pt x="2" y="7"/>
                  </a:cubicBezTo>
                  <a:cubicBezTo>
                    <a:pt x="1" y="6"/>
                    <a:pt x="1" y="3"/>
                    <a:pt x="0" y="1"/>
                  </a:cubicBezTo>
                  <a:cubicBezTo>
                    <a:pt x="28" y="10"/>
                    <a:pt x="101" y="13"/>
                    <a:pt x="139" y="13"/>
                  </a:cubicBezTo>
                  <a:cubicBezTo>
                    <a:pt x="179" y="13"/>
                    <a:pt x="271" y="10"/>
                    <a:pt x="303" y="0"/>
                  </a:cubicBezTo>
                  <a:cubicBezTo>
                    <a:pt x="302" y="3"/>
                    <a:pt x="302" y="5"/>
                    <a:pt x="301" y="7"/>
                  </a:cubicBezTo>
                  <a:cubicBezTo>
                    <a:pt x="299" y="21"/>
                    <a:pt x="184" y="25"/>
                    <a:pt x="140" y="25"/>
                  </a:cubicBezTo>
                  <a:close/>
                </a:path>
              </a:pathLst>
            </a:custGeom>
            <a:solidFill>
              <a:srgbClr val="4B4B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6">
              <a:extLst>
                <a:ext uri="{FF2B5EF4-FFF2-40B4-BE49-F238E27FC236}">
                  <a16:creationId xmlns:a16="http://schemas.microsoft.com/office/drawing/2014/main" id="{60AC3CBD-28C5-A780-8172-60B2F659D99A}"/>
                </a:ext>
              </a:extLst>
            </p:cNvPr>
            <p:cNvSpPr>
              <a:spLocks/>
            </p:cNvSpPr>
            <p:nvPr/>
          </p:nvSpPr>
          <p:spPr bwMode="auto">
            <a:xfrm>
              <a:off x="9241879" y="5397582"/>
              <a:ext cx="1100378" cy="80960"/>
            </a:xfrm>
            <a:custGeom>
              <a:avLst/>
              <a:gdLst>
                <a:gd name="T0" fmla="*/ 13 w 556"/>
                <a:gd name="T1" fmla="*/ 24 h 41"/>
                <a:gd name="T2" fmla="*/ 531 w 556"/>
                <a:gd name="T3" fmla="*/ 0 h 41"/>
                <a:gd name="T4" fmla="*/ 542 w 556"/>
                <a:gd name="T5" fmla="*/ 8 h 41"/>
                <a:gd name="T6" fmla="*/ 556 w 556"/>
                <a:gd name="T7" fmla="*/ 15 h 41"/>
                <a:gd name="T8" fmla="*/ 0 w 556"/>
                <a:gd name="T9" fmla="*/ 41 h 41"/>
                <a:gd name="T10" fmla="*/ 5 w 556"/>
                <a:gd name="T11" fmla="*/ 39 h 41"/>
                <a:gd name="T12" fmla="*/ 13 w 556"/>
                <a:gd name="T13" fmla="*/ 24 h 41"/>
              </a:gdLst>
              <a:ahLst/>
              <a:cxnLst>
                <a:cxn ang="0">
                  <a:pos x="T0" y="T1"/>
                </a:cxn>
                <a:cxn ang="0">
                  <a:pos x="T2" y="T3"/>
                </a:cxn>
                <a:cxn ang="0">
                  <a:pos x="T4" y="T5"/>
                </a:cxn>
                <a:cxn ang="0">
                  <a:pos x="T6" y="T7"/>
                </a:cxn>
                <a:cxn ang="0">
                  <a:pos x="T8" y="T9"/>
                </a:cxn>
                <a:cxn ang="0">
                  <a:pos x="T10" y="T11"/>
                </a:cxn>
                <a:cxn ang="0">
                  <a:pos x="T12" y="T13"/>
                </a:cxn>
              </a:cxnLst>
              <a:rect l="0" t="0" r="r" b="b"/>
              <a:pathLst>
                <a:path w="556" h="41">
                  <a:moveTo>
                    <a:pt x="13" y="24"/>
                  </a:moveTo>
                  <a:cubicBezTo>
                    <a:pt x="531" y="0"/>
                    <a:pt x="531" y="0"/>
                    <a:pt x="531" y="0"/>
                  </a:cubicBezTo>
                  <a:cubicBezTo>
                    <a:pt x="531" y="3"/>
                    <a:pt x="533" y="6"/>
                    <a:pt x="542" y="8"/>
                  </a:cubicBezTo>
                  <a:cubicBezTo>
                    <a:pt x="549" y="9"/>
                    <a:pt x="553" y="12"/>
                    <a:pt x="556" y="15"/>
                  </a:cubicBezTo>
                  <a:cubicBezTo>
                    <a:pt x="0" y="41"/>
                    <a:pt x="0" y="41"/>
                    <a:pt x="0" y="41"/>
                  </a:cubicBezTo>
                  <a:cubicBezTo>
                    <a:pt x="1" y="40"/>
                    <a:pt x="3" y="40"/>
                    <a:pt x="5" y="39"/>
                  </a:cubicBezTo>
                  <a:cubicBezTo>
                    <a:pt x="20" y="36"/>
                    <a:pt x="16" y="31"/>
                    <a:pt x="13" y="24"/>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7">
              <a:extLst>
                <a:ext uri="{FF2B5EF4-FFF2-40B4-BE49-F238E27FC236}">
                  <a16:creationId xmlns:a16="http://schemas.microsoft.com/office/drawing/2014/main" id="{1697D619-5B77-6BF2-8DAC-E87E74AB41B1}"/>
                </a:ext>
              </a:extLst>
            </p:cNvPr>
            <p:cNvSpPr>
              <a:spLocks/>
            </p:cNvSpPr>
            <p:nvPr/>
          </p:nvSpPr>
          <p:spPr bwMode="auto">
            <a:xfrm>
              <a:off x="9220214" y="5306359"/>
              <a:ext cx="1118623" cy="83241"/>
            </a:xfrm>
            <a:custGeom>
              <a:avLst/>
              <a:gdLst>
                <a:gd name="T0" fmla="*/ 0 w 565"/>
                <a:gd name="T1" fmla="*/ 27 h 42"/>
                <a:gd name="T2" fmla="*/ 565 w 565"/>
                <a:gd name="T3" fmla="*/ 0 h 42"/>
                <a:gd name="T4" fmla="*/ 544 w 565"/>
                <a:gd name="T5" fmla="*/ 8 h 42"/>
                <a:gd name="T6" fmla="*/ 543 w 565"/>
                <a:gd name="T7" fmla="*/ 17 h 42"/>
                <a:gd name="T8" fmla="*/ 29 w 565"/>
                <a:gd name="T9" fmla="*/ 42 h 42"/>
                <a:gd name="T10" fmla="*/ 25 w 565"/>
                <a:gd name="T11" fmla="*/ 39 h 42"/>
                <a:gd name="T12" fmla="*/ 0 w 565"/>
                <a:gd name="T13" fmla="*/ 27 h 42"/>
              </a:gdLst>
              <a:ahLst/>
              <a:cxnLst>
                <a:cxn ang="0">
                  <a:pos x="T0" y="T1"/>
                </a:cxn>
                <a:cxn ang="0">
                  <a:pos x="T2" y="T3"/>
                </a:cxn>
                <a:cxn ang="0">
                  <a:pos x="T4" y="T5"/>
                </a:cxn>
                <a:cxn ang="0">
                  <a:pos x="T6" y="T7"/>
                </a:cxn>
                <a:cxn ang="0">
                  <a:pos x="T8" y="T9"/>
                </a:cxn>
                <a:cxn ang="0">
                  <a:pos x="T10" y="T11"/>
                </a:cxn>
                <a:cxn ang="0">
                  <a:pos x="T12" y="T13"/>
                </a:cxn>
              </a:cxnLst>
              <a:rect l="0" t="0" r="r" b="b"/>
              <a:pathLst>
                <a:path w="565" h="42">
                  <a:moveTo>
                    <a:pt x="0" y="27"/>
                  </a:moveTo>
                  <a:cubicBezTo>
                    <a:pt x="565" y="0"/>
                    <a:pt x="565" y="0"/>
                    <a:pt x="565" y="0"/>
                  </a:cubicBezTo>
                  <a:cubicBezTo>
                    <a:pt x="559" y="5"/>
                    <a:pt x="551" y="8"/>
                    <a:pt x="544" y="8"/>
                  </a:cubicBezTo>
                  <a:cubicBezTo>
                    <a:pt x="538" y="8"/>
                    <a:pt x="540" y="12"/>
                    <a:pt x="543" y="17"/>
                  </a:cubicBezTo>
                  <a:cubicBezTo>
                    <a:pt x="29" y="42"/>
                    <a:pt x="29" y="42"/>
                    <a:pt x="29" y="42"/>
                  </a:cubicBezTo>
                  <a:cubicBezTo>
                    <a:pt x="29" y="40"/>
                    <a:pt x="28" y="39"/>
                    <a:pt x="25" y="39"/>
                  </a:cubicBezTo>
                  <a:cubicBezTo>
                    <a:pt x="17" y="39"/>
                    <a:pt x="5" y="34"/>
                    <a:pt x="0" y="27"/>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8">
              <a:extLst>
                <a:ext uri="{FF2B5EF4-FFF2-40B4-BE49-F238E27FC236}">
                  <a16:creationId xmlns:a16="http://schemas.microsoft.com/office/drawing/2014/main" id="{0B5DC676-1412-3BF2-19DC-6576E20FA691}"/>
                </a:ext>
              </a:extLst>
            </p:cNvPr>
            <p:cNvSpPr>
              <a:spLocks/>
            </p:cNvSpPr>
            <p:nvPr/>
          </p:nvSpPr>
          <p:spPr bwMode="auto">
            <a:xfrm>
              <a:off x="9245300" y="5470560"/>
              <a:ext cx="1065029" cy="80960"/>
            </a:xfrm>
            <a:custGeom>
              <a:avLst/>
              <a:gdLst>
                <a:gd name="T0" fmla="*/ 0 w 538"/>
                <a:gd name="T1" fmla="*/ 25 h 41"/>
                <a:gd name="T2" fmla="*/ 536 w 538"/>
                <a:gd name="T3" fmla="*/ 0 h 41"/>
                <a:gd name="T4" fmla="*/ 538 w 538"/>
                <a:gd name="T5" fmla="*/ 16 h 41"/>
                <a:gd name="T6" fmla="*/ 6 w 538"/>
                <a:gd name="T7" fmla="*/ 41 h 41"/>
                <a:gd name="T8" fmla="*/ 0 w 538"/>
                <a:gd name="T9" fmla="*/ 25 h 41"/>
              </a:gdLst>
              <a:ahLst/>
              <a:cxnLst>
                <a:cxn ang="0">
                  <a:pos x="T0" y="T1"/>
                </a:cxn>
                <a:cxn ang="0">
                  <a:pos x="T2" y="T3"/>
                </a:cxn>
                <a:cxn ang="0">
                  <a:pos x="T4" y="T5"/>
                </a:cxn>
                <a:cxn ang="0">
                  <a:pos x="T6" y="T7"/>
                </a:cxn>
                <a:cxn ang="0">
                  <a:pos x="T8" y="T9"/>
                </a:cxn>
              </a:cxnLst>
              <a:rect l="0" t="0" r="r" b="b"/>
              <a:pathLst>
                <a:path w="538" h="41">
                  <a:moveTo>
                    <a:pt x="0" y="25"/>
                  </a:moveTo>
                  <a:cubicBezTo>
                    <a:pt x="536" y="0"/>
                    <a:pt x="536" y="0"/>
                    <a:pt x="536" y="0"/>
                  </a:cubicBezTo>
                  <a:cubicBezTo>
                    <a:pt x="535" y="4"/>
                    <a:pt x="537" y="9"/>
                    <a:pt x="538" y="16"/>
                  </a:cubicBezTo>
                  <a:cubicBezTo>
                    <a:pt x="6" y="41"/>
                    <a:pt x="6" y="41"/>
                    <a:pt x="6" y="41"/>
                  </a:cubicBezTo>
                  <a:cubicBezTo>
                    <a:pt x="8" y="34"/>
                    <a:pt x="10" y="28"/>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9">
              <a:extLst>
                <a:ext uri="{FF2B5EF4-FFF2-40B4-BE49-F238E27FC236}">
                  <a16:creationId xmlns:a16="http://schemas.microsoft.com/office/drawing/2014/main" id="{2CCE44D0-B99A-3DA5-63E2-B1743A3F936D}"/>
                </a:ext>
              </a:extLst>
            </p:cNvPr>
            <p:cNvSpPr>
              <a:spLocks/>
            </p:cNvSpPr>
            <p:nvPr/>
          </p:nvSpPr>
          <p:spPr bwMode="auto">
            <a:xfrm>
              <a:off x="9253282" y="5542398"/>
              <a:ext cx="1083274" cy="82101"/>
            </a:xfrm>
            <a:custGeom>
              <a:avLst/>
              <a:gdLst>
                <a:gd name="T0" fmla="*/ 2 w 547"/>
                <a:gd name="T1" fmla="*/ 25 h 42"/>
                <a:gd name="T2" fmla="*/ 532 w 547"/>
                <a:gd name="T3" fmla="*/ 0 h 42"/>
                <a:gd name="T4" fmla="*/ 542 w 547"/>
                <a:gd name="T5" fmla="*/ 14 h 42"/>
                <a:gd name="T6" fmla="*/ 547 w 547"/>
                <a:gd name="T7" fmla="*/ 16 h 42"/>
                <a:gd name="T8" fmla="*/ 0 w 547"/>
                <a:gd name="T9" fmla="*/ 42 h 42"/>
                <a:gd name="T10" fmla="*/ 2 w 547"/>
                <a:gd name="T11" fmla="*/ 25 h 42"/>
              </a:gdLst>
              <a:ahLst/>
              <a:cxnLst>
                <a:cxn ang="0">
                  <a:pos x="T0" y="T1"/>
                </a:cxn>
                <a:cxn ang="0">
                  <a:pos x="T2" y="T3"/>
                </a:cxn>
                <a:cxn ang="0">
                  <a:pos x="T4" y="T5"/>
                </a:cxn>
                <a:cxn ang="0">
                  <a:pos x="T6" y="T7"/>
                </a:cxn>
                <a:cxn ang="0">
                  <a:pos x="T8" y="T9"/>
                </a:cxn>
                <a:cxn ang="0">
                  <a:pos x="T10" y="T11"/>
                </a:cxn>
              </a:cxnLst>
              <a:rect l="0" t="0" r="r" b="b"/>
              <a:pathLst>
                <a:path w="547" h="42">
                  <a:moveTo>
                    <a:pt x="2" y="25"/>
                  </a:moveTo>
                  <a:cubicBezTo>
                    <a:pt x="532" y="0"/>
                    <a:pt x="532" y="0"/>
                    <a:pt x="532" y="0"/>
                  </a:cubicBezTo>
                  <a:cubicBezTo>
                    <a:pt x="531" y="6"/>
                    <a:pt x="532" y="11"/>
                    <a:pt x="542" y="14"/>
                  </a:cubicBezTo>
                  <a:cubicBezTo>
                    <a:pt x="544" y="15"/>
                    <a:pt x="545" y="15"/>
                    <a:pt x="547" y="16"/>
                  </a:cubicBezTo>
                  <a:cubicBezTo>
                    <a:pt x="0" y="42"/>
                    <a:pt x="0" y="42"/>
                    <a:pt x="0" y="42"/>
                  </a:cubicBezTo>
                  <a:cubicBezTo>
                    <a:pt x="5" y="38"/>
                    <a:pt x="4" y="32"/>
                    <a:pt x="2"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0">
              <a:extLst>
                <a:ext uri="{FF2B5EF4-FFF2-40B4-BE49-F238E27FC236}">
                  <a16:creationId xmlns:a16="http://schemas.microsoft.com/office/drawing/2014/main" id="{F95F9BC5-39F2-9673-F5BF-DBA729D5C21C}"/>
                </a:ext>
              </a:extLst>
            </p:cNvPr>
            <p:cNvSpPr>
              <a:spLocks/>
            </p:cNvSpPr>
            <p:nvPr/>
          </p:nvSpPr>
          <p:spPr bwMode="auto">
            <a:xfrm>
              <a:off x="9245300" y="5626779"/>
              <a:ext cx="1063889" cy="80960"/>
            </a:xfrm>
            <a:custGeom>
              <a:avLst/>
              <a:gdLst>
                <a:gd name="T0" fmla="*/ 0 w 537"/>
                <a:gd name="T1" fmla="*/ 25 h 41"/>
                <a:gd name="T2" fmla="*/ 532 w 537"/>
                <a:gd name="T3" fmla="*/ 0 h 41"/>
                <a:gd name="T4" fmla="*/ 537 w 537"/>
                <a:gd name="T5" fmla="*/ 14 h 41"/>
                <a:gd name="T6" fmla="*/ 537 w 537"/>
                <a:gd name="T7" fmla="*/ 16 h 41"/>
                <a:gd name="T8" fmla="*/ 7 w 537"/>
                <a:gd name="T9" fmla="*/ 41 h 41"/>
                <a:gd name="T10" fmla="*/ 0 w 537"/>
                <a:gd name="T11" fmla="*/ 25 h 41"/>
              </a:gdLst>
              <a:ahLst/>
              <a:cxnLst>
                <a:cxn ang="0">
                  <a:pos x="T0" y="T1"/>
                </a:cxn>
                <a:cxn ang="0">
                  <a:pos x="T2" y="T3"/>
                </a:cxn>
                <a:cxn ang="0">
                  <a:pos x="T4" y="T5"/>
                </a:cxn>
                <a:cxn ang="0">
                  <a:pos x="T6" y="T7"/>
                </a:cxn>
                <a:cxn ang="0">
                  <a:pos x="T8" y="T9"/>
                </a:cxn>
                <a:cxn ang="0">
                  <a:pos x="T10" y="T11"/>
                </a:cxn>
              </a:cxnLst>
              <a:rect l="0" t="0" r="r" b="b"/>
              <a:pathLst>
                <a:path w="537" h="41">
                  <a:moveTo>
                    <a:pt x="0" y="25"/>
                  </a:moveTo>
                  <a:cubicBezTo>
                    <a:pt x="532" y="0"/>
                    <a:pt x="532" y="0"/>
                    <a:pt x="532" y="0"/>
                  </a:cubicBezTo>
                  <a:cubicBezTo>
                    <a:pt x="534" y="3"/>
                    <a:pt x="537" y="7"/>
                    <a:pt x="537" y="14"/>
                  </a:cubicBezTo>
                  <a:cubicBezTo>
                    <a:pt x="537" y="15"/>
                    <a:pt x="537" y="15"/>
                    <a:pt x="537" y="16"/>
                  </a:cubicBezTo>
                  <a:cubicBezTo>
                    <a:pt x="7" y="41"/>
                    <a:pt x="7" y="41"/>
                    <a:pt x="7" y="41"/>
                  </a:cubicBezTo>
                  <a:cubicBezTo>
                    <a:pt x="9" y="29"/>
                    <a:pt x="21" y="26"/>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1">
              <a:extLst>
                <a:ext uri="{FF2B5EF4-FFF2-40B4-BE49-F238E27FC236}">
                  <a16:creationId xmlns:a16="http://schemas.microsoft.com/office/drawing/2014/main" id="{B0039DF7-2BED-C09C-095E-7B66E79A6D64}"/>
                </a:ext>
              </a:extLst>
            </p:cNvPr>
            <p:cNvSpPr>
              <a:spLocks/>
            </p:cNvSpPr>
            <p:nvPr/>
          </p:nvSpPr>
          <p:spPr bwMode="auto">
            <a:xfrm>
              <a:off x="9241879" y="5702038"/>
              <a:ext cx="1102659" cy="80960"/>
            </a:xfrm>
            <a:custGeom>
              <a:avLst/>
              <a:gdLst>
                <a:gd name="T0" fmla="*/ 11 w 557"/>
                <a:gd name="T1" fmla="*/ 25 h 41"/>
                <a:gd name="T2" fmla="*/ 536 w 557"/>
                <a:gd name="T3" fmla="*/ 0 h 41"/>
                <a:gd name="T4" fmla="*/ 545 w 557"/>
                <a:gd name="T5" fmla="*/ 9 h 41"/>
                <a:gd name="T6" fmla="*/ 557 w 557"/>
                <a:gd name="T7" fmla="*/ 15 h 41"/>
                <a:gd name="T8" fmla="*/ 0 w 557"/>
                <a:gd name="T9" fmla="*/ 41 h 41"/>
                <a:gd name="T10" fmla="*/ 2 w 557"/>
                <a:gd name="T11" fmla="*/ 41 h 41"/>
                <a:gd name="T12" fmla="*/ 11 w 557"/>
                <a:gd name="T13" fmla="*/ 25 h 41"/>
              </a:gdLst>
              <a:ahLst/>
              <a:cxnLst>
                <a:cxn ang="0">
                  <a:pos x="T0" y="T1"/>
                </a:cxn>
                <a:cxn ang="0">
                  <a:pos x="T2" y="T3"/>
                </a:cxn>
                <a:cxn ang="0">
                  <a:pos x="T4" y="T5"/>
                </a:cxn>
                <a:cxn ang="0">
                  <a:pos x="T6" y="T7"/>
                </a:cxn>
                <a:cxn ang="0">
                  <a:pos x="T8" y="T9"/>
                </a:cxn>
                <a:cxn ang="0">
                  <a:pos x="T10" y="T11"/>
                </a:cxn>
                <a:cxn ang="0">
                  <a:pos x="T12" y="T13"/>
                </a:cxn>
              </a:cxnLst>
              <a:rect l="0" t="0" r="r" b="b"/>
              <a:pathLst>
                <a:path w="557" h="41">
                  <a:moveTo>
                    <a:pt x="11" y="25"/>
                  </a:moveTo>
                  <a:cubicBezTo>
                    <a:pt x="536" y="0"/>
                    <a:pt x="536" y="0"/>
                    <a:pt x="536" y="0"/>
                  </a:cubicBezTo>
                  <a:cubicBezTo>
                    <a:pt x="536" y="4"/>
                    <a:pt x="539" y="7"/>
                    <a:pt x="545" y="9"/>
                  </a:cubicBezTo>
                  <a:cubicBezTo>
                    <a:pt x="550" y="11"/>
                    <a:pt x="554" y="13"/>
                    <a:pt x="557" y="15"/>
                  </a:cubicBezTo>
                  <a:cubicBezTo>
                    <a:pt x="0" y="41"/>
                    <a:pt x="0" y="41"/>
                    <a:pt x="0" y="41"/>
                  </a:cubicBezTo>
                  <a:cubicBezTo>
                    <a:pt x="1" y="41"/>
                    <a:pt x="1" y="41"/>
                    <a:pt x="2" y="41"/>
                  </a:cubicBezTo>
                  <a:cubicBezTo>
                    <a:pt x="12" y="37"/>
                    <a:pt x="12" y="32"/>
                    <a:pt x="11"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2">
              <a:extLst>
                <a:ext uri="{FF2B5EF4-FFF2-40B4-BE49-F238E27FC236}">
                  <a16:creationId xmlns:a16="http://schemas.microsoft.com/office/drawing/2014/main" id="{EF4B39AA-9569-E6B1-8AA5-953B103B8D20}"/>
                </a:ext>
              </a:extLst>
            </p:cNvPr>
            <p:cNvSpPr>
              <a:spLocks/>
            </p:cNvSpPr>
            <p:nvPr/>
          </p:nvSpPr>
          <p:spPr bwMode="auto">
            <a:xfrm>
              <a:off x="9253282" y="5779578"/>
              <a:ext cx="1053626" cy="80960"/>
            </a:xfrm>
            <a:custGeom>
              <a:avLst/>
              <a:gdLst>
                <a:gd name="T0" fmla="*/ 0 w 532"/>
                <a:gd name="T1" fmla="*/ 25 h 41"/>
                <a:gd name="T2" fmla="*/ 530 w 532"/>
                <a:gd name="T3" fmla="*/ 0 h 41"/>
                <a:gd name="T4" fmla="*/ 532 w 532"/>
                <a:gd name="T5" fmla="*/ 17 h 41"/>
                <a:gd name="T6" fmla="*/ 5 w 532"/>
                <a:gd name="T7" fmla="*/ 41 h 41"/>
                <a:gd name="T8" fmla="*/ 0 w 532"/>
                <a:gd name="T9" fmla="*/ 25 h 41"/>
              </a:gdLst>
              <a:ahLst/>
              <a:cxnLst>
                <a:cxn ang="0">
                  <a:pos x="T0" y="T1"/>
                </a:cxn>
                <a:cxn ang="0">
                  <a:pos x="T2" y="T3"/>
                </a:cxn>
                <a:cxn ang="0">
                  <a:pos x="T4" y="T5"/>
                </a:cxn>
                <a:cxn ang="0">
                  <a:pos x="T6" y="T7"/>
                </a:cxn>
                <a:cxn ang="0">
                  <a:pos x="T8" y="T9"/>
                </a:cxn>
              </a:cxnLst>
              <a:rect l="0" t="0" r="r" b="b"/>
              <a:pathLst>
                <a:path w="532" h="41">
                  <a:moveTo>
                    <a:pt x="0" y="25"/>
                  </a:moveTo>
                  <a:cubicBezTo>
                    <a:pt x="530" y="0"/>
                    <a:pt x="530" y="0"/>
                    <a:pt x="530" y="0"/>
                  </a:cubicBezTo>
                  <a:cubicBezTo>
                    <a:pt x="529" y="5"/>
                    <a:pt x="530" y="10"/>
                    <a:pt x="532" y="17"/>
                  </a:cubicBezTo>
                  <a:cubicBezTo>
                    <a:pt x="5" y="41"/>
                    <a:pt x="5" y="41"/>
                    <a:pt x="5" y="41"/>
                  </a:cubicBezTo>
                  <a:cubicBezTo>
                    <a:pt x="6" y="35"/>
                    <a:pt x="6" y="30"/>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3">
              <a:extLst>
                <a:ext uri="{FF2B5EF4-FFF2-40B4-BE49-F238E27FC236}">
                  <a16:creationId xmlns:a16="http://schemas.microsoft.com/office/drawing/2014/main" id="{7523A76C-6098-0DB7-F34C-F9848B8FC627}"/>
                </a:ext>
              </a:extLst>
            </p:cNvPr>
            <p:cNvSpPr>
              <a:spLocks/>
            </p:cNvSpPr>
            <p:nvPr/>
          </p:nvSpPr>
          <p:spPr bwMode="auto">
            <a:xfrm>
              <a:off x="9271527" y="5892467"/>
              <a:ext cx="1053626" cy="263407"/>
            </a:xfrm>
            <a:custGeom>
              <a:avLst/>
              <a:gdLst>
                <a:gd name="T0" fmla="*/ 248 w 532"/>
                <a:gd name="T1" fmla="*/ 133 h 133"/>
                <a:gd name="T2" fmla="*/ 98 w 532"/>
                <a:gd name="T3" fmla="*/ 113 h 133"/>
                <a:gd name="T4" fmla="*/ 42 w 532"/>
                <a:gd name="T5" fmla="*/ 67 h 133"/>
                <a:gd name="T6" fmla="*/ 0 w 532"/>
                <a:gd name="T7" fmla="*/ 25 h 133"/>
                <a:gd name="T8" fmla="*/ 532 w 532"/>
                <a:gd name="T9" fmla="*/ 0 h 133"/>
                <a:gd name="T10" fmla="*/ 479 w 532"/>
                <a:gd name="T11" fmla="*/ 67 h 133"/>
                <a:gd name="T12" fmla="*/ 424 w 532"/>
                <a:gd name="T13" fmla="*/ 113 h 133"/>
                <a:gd name="T14" fmla="*/ 248 w 53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2" h="133">
                  <a:moveTo>
                    <a:pt x="248" y="133"/>
                  </a:moveTo>
                  <a:cubicBezTo>
                    <a:pt x="201" y="133"/>
                    <a:pt x="101" y="128"/>
                    <a:pt x="98" y="113"/>
                  </a:cubicBezTo>
                  <a:cubicBezTo>
                    <a:pt x="95" y="98"/>
                    <a:pt x="80" y="89"/>
                    <a:pt x="42" y="67"/>
                  </a:cubicBezTo>
                  <a:cubicBezTo>
                    <a:pt x="20" y="54"/>
                    <a:pt x="7" y="38"/>
                    <a:pt x="0" y="25"/>
                  </a:cubicBezTo>
                  <a:cubicBezTo>
                    <a:pt x="532" y="0"/>
                    <a:pt x="532" y="0"/>
                    <a:pt x="532" y="0"/>
                  </a:cubicBezTo>
                  <a:cubicBezTo>
                    <a:pt x="525" y="22"/>
                    <a:pt x="504" y="46"/>
                    <a:pt x="479" y="67"/>
                  </a:cubicBezTo>
                  <a:cubicBezTo>
                    <a:pt x="451" y="91"/>
                    <a:pt x="427" y="98"/>
                    <a:pt x="424" y="113"/>
                  </a:cubicBezTo>
                  <a:cubicBezTo>
                    <a:pt x="421" y="128"/>
                    <a:pt x="296" y="133"/>
                    <a:pt x="248" y="133"/>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4">
              <a:extLst>
                <a:ext uri="{FF2B5EF4-FFF2-40B4-BE49-F238E27FC236}">
                  <a16:creationId xmlns:a16="http://schemas.microsoft.com/office/drawing/2014/main" id="{E89795CD-278E-DB73-2350-D4197D1BD988}"/>
                </a:ext>
              </a:extLst>
            </p:cNvPr>
            <p:cNvSpPr>
              <a:spLocks/>
            </p:cNvSpPr>
            <p:nvPr/>
          </p:nvSpPr>
          <p:spPr bwMode="auto">
            <a:xfrm>
              <a:off x="9457393" y="5918693"/>
              <a:ext cx="304457" cy="237180"/>
            </a:xfrm>
            <a:custGeom>
              <a:avLst/>
              <a:gdLst>
                <a:gd name="T0" fmla="*/ 55 w 154"/>
                <a:gd name="T1" fmla="*/ 115 h 120"/>
                <a:gd name="T2" fmla="*/ 24 w 154"/>
                <a:gd name="T3" fmla="*/ 55 h 120"/>
                <a:gd name="T4" fmla="*/ 0 w 154"/>
                <a:gd name="T5" fmla="*/ 8 h 120"/>
                <a:gd name="T6" fmla="*/ 152 w 154"/>
                <a:gd name="T7" fmla="*/ 0 h 120"/>
                <a:gd name="T8" fmla="*/ 154 w 154"/>
                <a:gd name="T9" fmla="*/ 55 h 120"/>
                <a:gd name="T10" fmla="*/ 153 w 154"/>
                <a:gd name="T11" fmla="*/ 117 h 120"/>
                <a:gd name="T12" fmla="*/ 153 w 154"/>
                <a:gd name="T13" fmla="*/ 120 h 120"/>
                <a:gd name="T14" fmla="*/ 55 w 154"/>
                <a:gd name="T15" fmla="*/ 115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20">
                  <a:moveTo>
                    <a:pt x="55" y="115"/>
                  </a:moveTo>
                  <a:cubicBezTo>
                    <a:pt x="49" y="96"/>
                    <a:pt x="41" y="84"/>
                    <a:pt x="24" y="55"/>
                  </a:cubicBezTo>
                  <a:cubicBezTo>
                    <a:pt x="14" y="40"/>
                    <a:pt x="6" y="23"/>
                    <a:pt x="0" y="8"/>
                  </a:cubicBezTo>
                  <a:cubicBezTo>
                    <a:pt x="152" y="0"/>
                    <a:pt x="152" y="0"/>
                    <a:pt x="152" y="0"/>
                  </a:cubicBezTo>
                  <a:cubicBezTo>
                    <a:pt x="154" y="19"/>
                    <a:pt x="154" y="38"/>
                    <a:pt x="154" y="55"/>
                  </a:cubicBezTo>
                  <a:cubicBezTo>
                    <a:pt x="153" y="87"/>
                    <a:pt x="149" y="97"/>
                    <a:pt x="153" y="117"/>
                  </a:cubicBezTo>
                  <a:cubicBezTo>
                    <a:pt x="153" y="118"/>
                    <a:pt x="153" y="119"/>
                    <a:pt x="153" y="120"/>
                  </a:cubicBezTo>
                  <a:cubicBezTo>
                    <a:pt x="127" y="120"/>
                    <a:pt x="87" y="118"/>
                    <a:pt x="55" y="115"/>
                  </a:cubicBezTo>
                  <a:close/>
                </a:path>
              </a:pathLst>
            </a:custGeom>
            <a:solidFill>
              <a:srgbClr val="93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55">
              <a:extLst>
                <a:ext uri="{FF2B5EF4-FFF2-40B4-BE49-F238E27FC236}">
                  <a16:creationId xmlns:a16="http://schemas.microsoft.com/office/drawing/2014/main" id="{75EC22FF-F5B9-514D-9B80-14194A47AEB7}"/>
                </a:ext>
              </a:extLst>
            </p:cNvPr>
            <p:cNvSpPr>
              <a:spLocks noChangeArrowheads="1"/>
            </p:cNvSpPr>
            <p:nvPr/>
          </p:nvSpPr>
          <p:spPr bwMode="auto">
            <a:xfrm>
              <a:off x="9180303" y="4323430"/>
              <a:ext cx="521112" cy="52111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56">
              <a:extLst>
                <a:ext uri="{FF2B5EF4-FFF2-40B4-BE49-F238E27FC236}">
                  <a16:creationId xmlns:a16="http://schemas.microsoft.com/office/drawing/2014/main" id="{7627F79A-9268-EFC8-6E26-11D3AB9A3EEB}"/>
                </a:ext>
              </a:extLst>
            </p:cNvPr>
            <p:cNvSpPr>
              <a:spLocks noChangeArrowheads="1"/>
            </p:cNvSpPr>
            <p:nvPr/>
          </p:nvSpPr>
          <p:spPr bwMode="auto">
            <a:xfrm>
              <a:off x="9879300" y="4107916"/>
              <a:ext cx="397961" cy="39796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57">
              <a:extLst>
                <a:ext uri="{FF2B5EF4-FFF2-40B4-BE49-F238E27FC236}">
                  <a16:creationId xmlns:a16="http://schemas.microsoft.com/office/drawing/2014/main" id="{FCD38A47-D21F-35CB-0251-BC5B0E2A38C2}"/>
                </a:ext>
              </a:extLst>
            </p:cNvPr>
            <p:cNvSpPr>
              <a:spLocks noChangeArrowheads="1"/>
            </p:cNvSpPr>
            <p:nvPr/>
          </p:nvSpPr>
          <p:spPr bwMode="auto">
            <a:xfrm>
              <a:off x="9132411" y="3392955"/>
              <a:ext cx="722943" cy="722943"/>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58">
              <a:extLst>
                <a:ext uri="{FF2B5EF4-FFF2-40B4-BE49-F238E27FC236}">
                  <a16:creationId xmlns:a16="http://schemas.microsoft.com/office/drawing/2014/main" id="{5E0A72AF-8B7D-D227-08B4-E5B9372AC534}"/>
                </a:ext>
              </a:extLst>
            </p:cNvPr>
            <p:cNvSpPr>
              <a:spLocks noChangeArrowheads="1"/>
            </p:cNvSpPr>
            <p:nvPr/>
          </p:nvSpPr>
          <p:spPr bwMode="auto">
            <a:xfrm>
              <a:off x="10081131" y="3248139"/>
              <a:ext cx="521112" cy="521112"/>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59">
              <a:extLst>
                <a:ext uri="{FF2B5EF4-FFF2-40B4-BE49-F238E27FC236}">
                  <a16:creationId xmlns:a16="http://schemas.microsoft.com/office/drawing/2014/main" id="{BF8408F2-1B3D-E2F5-7E10-611918089DD5}"/>
                </a:ext>
              </a:extLst>
            </p:cNvPr>
            <p:cNvSpPr>
              <a:spLocks noChangeArrowheads="1"/>
            </p:cNvSpPr>
            <p:nvPr/>
          </p:nvSpPr>
          <p:spPr bwMode="auto">
            <a:xfrm>
              <a:off x="10677502" y="2772639"/>
              <a:ext cx="397961" cy="397960"/>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60">
              <a:extLst>
                <a:ext uri="{FF2B5EF4-FFF2-40B4-BE49-F238E27FC236}">
                  <a16:creationId xmlns:a16="http://schemas.microsoft.com/office/drawing/2014/main" id="{4D704B9B-3D4E-3746-1020-F8207CBC660A}"/>
                </a:ext>
              </a:extLst>
            </p:cNvPr>
            <p:cNvSpPr>
              <a:spLocks noChangeArrowheads="1"/>
            </p:cNvSpPr>
            <p:nvPr/>
          </p:nvSpPr>
          <p:spPr bwMode="auto">
            <a:xfrm>
              <a:off x="10538387" y="2079344"/>
              <a:ext cx="277090" cy="277090"/>
            </a:xfrm>
            <a:prstGeom prst="ellipse">
              <a:avLst/>
            </a:prstGeom>
            <a:solidFill>
              <a:srgbClr val="449E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61">
              <a:extLst>
                <a:ext uri="{FF2B5EF4-FFF2-40B4-BE49-F238E27FC236}">
                  <a16:creationId xmlns:a16="http://schemas.microsoft.com/office/drawing/2014/main" id="{4D2BF6C7-C13F-ADCA-1600-7D79F7AB9927}"/>
                </a:ext>
              </a:extLst>
            </p:cNvPr>
            <p:cNvSpPr>
              <a:spLocks noChangeArrowheads="1"/>
            </p:cNvSpPr>
            <p:nvPr/>
          </p:nvSpPr>
          <p:spPr bwMode="auto">
            <a:xfrm>
              <a:off x="9704836" y="2229862"/>
              <a:ext cx="722943" cy="72522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62">
              <a:extLst>
                <a:ext uri="{FF2B5EF4-FFF2-40B4-BE49-F238E27FC236}">
                  <a16:creationId xmlns:a16="http://schemas.microsoft.com/office/drawing/2014/main" id="{D336E7E8-BF6E-2356-2DA7-7149CBA9A135}"/>
                </a:ext>
              </a:extLst>
            </p:cNvPr>
            <p:cNvSpPr>
              <a:spLocks noChangeArrowheads="1"/>
            </p:cNvSpPr>
            <p:nvPr/>
          </p:nvSpPr>
          <p:spPr bwMode="auto">
            <a:xfrm>
              <a:off x="8903213" y="2485286"/>
              <a:ext cx="518831" cy="52111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3">
              <a:extLst>
                <a:ext uri="{FF2B5EF4-FFF2-40B4-BE49-F238E27FC236}">
                  <a16:creationId xmlns:a16="http://schemas.microsoft.com/office/drawing/2014/main" id="{7FA8328D-FAF6-8AE9-5272-EFB91DAB7E32}"/>
                </a:ext>
              </a:extLst>
            </p:cNvPr>
            <p:cNvSpPr>
              <a:spLocks noChangeArrowheads="1"/>
            </p:cNvSpPr>
            <p:nvPr/>
          </p:nvSpPr>
          <p:spPr bwMode="auto">
            <a:xfrm>
              <a:off x="8890670" y="1853567"/>
              <a:ext cx="397961" cy="397960"/>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4">
              <a:extLst>
                <a:ext uri="{FF2B5EF4-FFF2-40B4-BE49-F238E27FC236}">
                  <a16:creationId xmlns:a16="http://schemas.microsoft.com/office/drawing/2014/main" id="{C7F69B27-4900-81D0-CCEB-8E6E1158FAFB}"/>
                </a:ext>
              </a:extLst>
            </p:cNvPr>
            <p:cNvSpPr>
              <a:spLocks noChangeArrowheads="1"/>
            </p:cNvSpPr>
            <p:nvPr/>
          </p:nvSpPr>
          <p:spPr bwMode="auto">
            <a:xfrm>
              <a:off x="8629544" y="3535491"/>
              <a:ext cx="277090" cy="27709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5">
              <a:extLst>
                <a:ext uri="{FF2B5EF4-FFF2-40B4-BE49-F238E27FC236}">
                  <a16:creationId xmlns:a16="http://schemas.microsoft.com/office/drawing/2014/main" id="{1D7BC902-7628-63E0-0894-73997D36AAE2}"/>
                </a:ext>
              </a:extLst>
            </p:cNvPr>
            <p:cNvSpPr>
              <a:spLocks noChangeArrowheads="1"/>
            </p:cNvSpPr>
            <p:nvPr/>
          </p:nvSpPr>
          <p:spPr bwMode="auto">
            <a:xfrm>
              <a:off x="9704836" y="1646034"/>
              <a:ext cx="277090" cy="277090"/>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6">
              <a:extLst>
                <a:ext uri="{FF2B5EF4-FFF2-40B4-BE49-F238E27FC236}">
                  <a16:creationId xmlns:a16="http://schemas.microsoft.com/office/drawing/2014/main" id="{5CBF609C-4370-36E6-A6A2-E70F8D610FB5}"/>
                </a:ext>
              </a:extLst>
            </p:cNvPr>
            <p:cNvSpPr>
              <a:spLocks noChangeArrowheads="1"/>
            </p:cNvSpPr>
            <p:nvPr/>
          </p:nvSpPr>
          <p:spPr bwMode="auto">
            <a:xfrm>
              <a:off x="8439116" y="2842196"/>
              <a:ext cx="277090" cy="27709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7">
              <a:extLst>
                <a:ext uri="{FF2B5EF4-FFF2-40B4-BE49-F238E27FC236}">
                  <a16:creationId xmlns:a16="http://schemas.microsoft.com/office/drawing/2014/main" id="{E9AB60DA-346A-AEF6-DD6A-A39F8710AF8D}"/>
                </a:ext>
              </a:extLst>
            </p:cNvPr>
            <p:cNvSpPr>
              <a:spLocks noChangeArrowheads="1"/>
            </p:cNvSpPr>
            <p:nvPr/>
          </p:nvSpPr>
          <p:spPr bwMode="auto">
            <a:xfrm>
              <a:off x="10277261" y="4592538"/>
              <a:ext cx="277090" cy="27823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8">
              <a:extLst>
                <a:ext uri="{FF2B5EF4-FFF2-40B4-BE49-F238E27FC236}">
                  <a16:creationId xmlns:a16="http://schemas.microsoft.com/office/drawing/2014/main" id="{BC338971-441B-4E3E-DA25-701E96F28194}"/>
                </a:ext>
              </a:extLst>
            </p:cNvPr>
            <p:cNvSpPr>
              <a:spLocks noChangeArrowheads="1"/>
            </p:cNvSpPr>
            <p:nvPr/>
          </p:nvSpPr>
          <p:spPr bwMode="auto">
            <a:xfrm>
              <a:off x="10742498" y="3739603"/>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9">
              <a:extLst>
                <a:ext uri="{FF2B5EF4-FFF2-40B4-BE49-F238E27FC236}">
                  <a16:creationId xmlns:a16="http://schemas.microsoft.com/office/drawing/2014/main" id="{F0DF5994-BF66-3D7D-8EEB-EC47D72588E1}"/>
                </a:ext>
              </a:extLst>
            </p:cNvPr>
            <p:cNvSpPr>
              <a:spLocks noChangeArrowheads="1"/>
            </p:cNvSpPr>
            <p:nvPr/>
          </p:nvSpPr>
          <p:spPr bwMode="auto">
            <a:xfrm>
              <a:off x="9419764" y="1669980"/>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70">
              <a:extLst>
                <a:ext uri="{FF2B5EF4-FFF2-40B4-BE49-F238E27FC236}">
                  <a16:creationId xmlns:a16="http://schemas.microsoft.com/office/drawing/2014/main" id="{497FFBD9-08F3-AB61-0AEA-D096E123B358}"/>
                </a:ext>
              </a:extLst>
            </p:cNvPr>
            <p:cNvSpPr>
              <a:spLocks noChangeArrowheads="1"/>
            </p:cNvSpPr>
            <p:nvPr/>
          </p:nvSpPr>
          <p:spPr bwMode="auto">
            <a:xfrm>
              <a:off x="8463062" y="3331380"/>
              <a:ext cx="13911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71">
              <a:extLst>
                <a:ext uri="{FF2B5EF4-FFF2-40B4-BE49-F238E27FC236}">
                  <a16:creationId xmlns:a16="http://schemas.microsoft.com/office/drawing/2014/main" id="{61FE7818-F519-B8FD-7702-C6B611D04EB3}"/>
                </a:ext>
              </a:extLst>
            </p:cNvPr>
            <p:cNvSpPr>
              <a:spLocks noChangeArrowheads="1"/>
            </p:cNvSpPr>
            <p:nvPr/>
          </p:nvSpPr>
          <p:spPr bwMode="auto">
            <a:xfrm>
              <a:off x="8540602" y="2347311"/>
              <a:ext cx="13797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72">
              <a:extLst>
                <a:ext uri="{FF2B5EF4-FFF2-40B4-BE49-F238E27FC236}">
                  <a16:creationId xmlns:a16="http://schemas.microsoft.com/office/drawing/2014/main" id="{4D57B559-F282-7ACC-F2FE-606D3B0DD2CC}"/>
                </a:ext>
              </a:extLst>
            </p:cNvPr>
            <p:cNvSpPr>
              <a:spLocks noChangeArrowheads="1"/>
            </p:cNvSpPr>
            <p:nvPr/>
          </p:nvSpPr>
          <p:spPr bwMode="auto">
            <a:xfrm>
              <a:off x="10325153" y="1804534"/>
              <a:ext cx="137975" cy="14025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3">
              <a:extLst>
                <a:ext uri="{FF2B5EF4-FFF2-40B4-BE49-F238E27FC236}">
                  <a16:creationId xmlns:a16="http://schemas.microsoft.com/office/drawing/2014/main" id="{39B5C36B-86C5-790A-1A7D-621046FCC97F}"/>
                </a:ext>
              </a:extLst>
            </p:cNvPr>
            <p:cNvSpPr>
              <a:spLocks noChangeArrowheads="1"/>
            </p:cNvSpPr>
            <p:nvPr/>
          </p:nvSpPr>
          <p:spPr bwMode="auto">
            <a:xfrm>
              <a:off x="9152937" y="4930064"/>
              <a:ext cx="13797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4">
              <a:extLst>
                <a:ext uri="{FF2B5EF4-FFF2-40B4-BE49-F238E27FC236}">
                  <a16:creationId xmlns:a16="http://schemas.microsoft.com/office/drawing/2014/main" id="{22C81D6D-6119-D5A4-DCB2-88EEEAB43A1B}"/>
                </a:ext>
              </a:extLst>
            </p:cNvPr>
            <p:cNvSpPr>
              <a:spLocks noChangeArrowheads="1"/>
            </p:cNvSpPr>
            <p:nvPr/>
          </p:nvSpPr>
          <p:spPr bwMode="auto">
            <a:xfrm>
              <a:off x="9978505" y="4917520"/>
              <a:ext cx="13797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5">
              <a:extLst>
                <a:ext uri="{FF2B5EF4-FFF2-40B4-BE49-F238E27FC236}">
                  <a16:creationId xmlns:a16="http://schemas.microsoft.com/office/drawing/2014/main" id="{4F6F009B-9187-6FA0-9D1D-9E6DE5818EA4}"/>
                </a:ext>
              </a:extLst>
            </p:cNvPr>
            <p:cNvSpPr>
              <a:spLocks noChangeArrowheads="1"/>
            </p:cNvSpPr>
            <p:nvPr/>
          </p:nvSpPr>
          <p:spPr bwMode="auto">
            <a:xfrm>
              <a:off x="8861023" y="4185455"/>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6">
              <a:extLst>
                <a:ext uri="{FF2B5EF4-FFF2-40B4-BE49-F238E27FC236}">
                  <a16:creationId xmlns:a16="http://schemas.microsoft.com/office/drawing/2014/main" id="{A2E68BA4-BD16-4FBF-B66E-A4583F688BA9}"/>
                </a:ext>
              </a:extLst>
            </p:cNvPr>
            <p:cNvSpPr>
              <a:spLocks noChangeArrowheads="1"/>
            </p:cNvSpPr>
            <p:nvPr/>
          </p:nvSpPr>
          <p:spPr bwMode="auto">
            <a:xfrm>
              <a:off x="9503005" y="2925437"/>
              <a:ext cx="140255" cy="14025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7">
              <a:extLst>
                <a:ext uri="{FF2B5EF4-FFF2-40B4-BE49-F238E27FC236}">
                  <a16:creationId xmlns:a16="http://schemas.microsoft.com/office/drawing/2014/main" id="{7C869B3B-259A-27C6-BA86-181D0F943510}"/>
                </a:ext>
              </a:extLst>
            </p:cNvPr>
            <p:cNvSpPr>
              <a:spLocks noChangeArrowheads="1"/>
            </p:cNvSpPr>
            <p:nvPr/>
          </p:nvSpPr>
          <p:spPr bwMode="auto">
            <a:xfrm>
              <a:off x="10207703" y="3892401"/>
              <a:ext cx="14025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8">
              <a:extLst>
                <a:ext uri="{FF2B5EF4-FFF2-40B4-BE49-F238E27FC236}">
                  <a16:creationId xmlns:a16="http://schemas.microsoft.com/office/drawing/2014/main" id="{2637DDB6-4C70-529A-0784-70D01AD90D0E}"/>
                </a:ext>
              </a:extLst>
            </p:cNvPr>
            <p:cNvSpPr>
              <a:spLocks noChangeArrowheads="1"/>
            </p:cNvSpPr>
            <p:nvPr/>
          </p:nvSpPr>
          <p:spPr bwMode="auto">
            <a:xfrm>
              <a:off x="8932861" y="3192265"/>
              <a:ext cx="13797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9">
              <a:extLst>
                <a:ext uri="{FF2B5EF4-FFF2-40B4-BE49-F238E27FC236}">
                  <a16:creationId xmlns:a16="http://schemas.microsoft.com/office/drawing/2014/main" id="{06C70996-0C2F-1808-5E61-BE6D85B63C1C}"/>
                </a:ext>
              </a:extLst>
            </p:cNvPr>
            <p:cNvSpPr>
              <a:spLocks noEditPoints="1"/>
            </p:cNvSpPr>
            <p:nvPr/>
          </p:nvSpPr>
          <p:spPr bwMode="auto">
            <a:xfrm>
              <a:off x="10097095" y="1705329"/>
              <a:ext cx="100345" cy="102626"/>
            </a:xfrm>
            <a:custGeom>
              <a:avLst/>
              <a:gdLst>
                <a:gd name="T0" fmla="*/ 26 w 51"/>
                <a:gd name="T1" fmla="*/ 0 h 52"/>
                <a:gd name="T2" fmla="*/ 51 w 51"/>
                <a:gd name="T3" fmla="*/ 26 h 52"/>
                <a:gd name="T4" fmla="*/ 26 w 51"/>
                <a:gd name="T5" fmla="*/ 52 h 52"/>
                <a:gd name="T6" fmla="*/ 26 w 51"/>
                <a:gd name="T7" fmla="*/ 52 h 52"/>
                <a:gd name="T8" fmla="*/ 26 w 51"/>
                <a:gd name="T9" fmla="*/ 46 h 52"/>
                <a:gd name="T10" fmla="*/ 26 w 51"/>
                <a:gd name="T11" fmla="*/ 46 h 52"/>
                <a:gd name="T12" fmla="*/ 45 w 51"/>
                <a:gd name="T13" fmla="*/ 26 h 52"/>
                <a:gd name="T14" fmla="*/ 26 w 51"/>
                <a:gd name="T15" fmla="*/ 6 h 52"/>
                <a:gd name="T16" fmla="*/ 26 w 51"/>
                <a:gd name="T17" fmla="*/ 6 h 52"/>
                <a:gd name="T18" fmla="*/ 26 w 51"/>
                <a:gd name="T19" fmla="*/ 0 h 52"/>
                <a:gd name="T20" fmla="*/ 26 w 51"/>
                <a:gd name="T21" fmla="*/ 52 h 52"/>
                <a:gd name="T22" fmla="*/ 0 w 51"/>
                <a:gd name="T23" fmla="*/ 26 h 52"/>
                <a:gd name="T24" fmla="*/ 26 w 51"/>
                <a:gd name="T25" fmla="*/ 0 h 52"/>
                <a:gd name="T26" fmla="*/ 26 w 51"/>
                <a:gd name="T27" fmla="*/ 6 h 52"/>
                <a:gd name="T28" fmla="*/ 6 w 51"/>
                <a:gd name="T29" fmla="*/ 26 h 52"/>
                <a:gd name="T30" fmla="*/ 26 w 51"/>
                <a:gd name="T31" fmla="*/ 46 h 52"/>
                <a:gd name="T32" fmla="*/ 26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6" y="0"/>
                  </a:moveTo>
                  <a:cubicBezTo>
                    <a:pt x="40" y="0"/>
                    <a:pt x="51" y="12"/>
                    <a:pt x="51" y="26"/>
                  </a:cubicBezTo>
                  <a:cubicBezTo>
                    <a:pt x="51" y="40"/>
                    <a:pt x="40" y="52"/>
                    <a:pt x="26" y="52"/>
                  </a:cubicBezTo>
                  <a:cubicBezTo>
                    <a:pt x="26" y="52"/>
                    <a:pt x="26" y="52"/>
                    <a:pt x="26" y="52"/>
                  </a:cubicBezTo>
                  <a:cubicBezTo>
                    <a:pt x="26" y="46"/>
                    <a:pt x="26" y="46"/>
                    <a:pt x="26" y="46"/>
                  </a:cubicBezTo>
                  <a:cubicBezTo>
                    <a:pt x="26" y="46"/>
                    <a:pt x="26" y="46"/>
                    <a:pt x="26" y="46"/>
                  </a:cubicBezTo>
                  <a:cubicBezTo>
                    <a:pt x="37" y="46"/>
                    <a:pt x="45" y="37"/>
                    <a:pt x="45" y="26"/>
                  </a:cubicBezTo>
                  <a:cubicBezTo>
                    <a:pt x="45" y="15"/>
                    <a:pt x="37" y="6"/>
                    <a:pt x="26" y="6"/>
                  </a:cubicBezTo>
                  <a:cubicBezTo>
                    <a:pt x="26" y="6"/>
                    <a:pt x="26" y="6"/>
                    <a:pt x="26" y="6"/>
                  </a:cubicBezTo>
                  <a:cubicBezTo>
                    <a:pt x="26" y="0"/>
                    <a:pt x="26" y="0"/>
                    <a:pt x="26" y="0"/>
                  </a:cubicBezTo>
                  <a:close/>
                  <a:moveTo>
                    <a:pt x="26" y="52"/>
                  </a:moveTo>
                  <a:cubicBezTo>
                    <a:pt x="12" y="52"/>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80">
              <a:extLst>
                <a:ext uri="{FF2B5EF4-FFF2-40B4-BE49-F238E27FC236}">
                  <a16:creationId xmlns:a16="http://schemas.microsoft.com/office/drawing/2014/main" id="{44D42692-C8E1-9ADC-246E-E4264D1B535A}"/>
                </a:ext>
              </a:extLst>
            </p:cNvPr>
            <p:cNvSpPr>
              <a:spLocks noEditPoints="1"/>
            </p:cNvSpPr>
            <p:nvPr/>
          </p:nvSpPr>
          <p:spPr bwMode="auto">
            <a:xfrm>
              <a:off x="8441397" y="2630103"/>
              <a:ext cx="101486" cy="101486"/>
            </a:xfrm>
            <a:custGeom>
              <a:avLst/>
              <a:gdLst>
                <a:gd name="T0" fmla="*/ 26 w 51"/>
                <a:gd name="T1" fmla="*/ 0 h 51"/>
                <a:gd name="T2" fmla="*/ 51 w 51"/>
                <a:gd name="T3" fmla="*/ 26 h 51"/>
                <a:gd name="T4" fmla="*/ 26 w 51"/>
                <a:gd name="T5" fmla="*/ 51 h 51"/>
                <a:gd name="T6" fmla="*/ 26 w 51"/>
                <a:gd name="T7" fmla="*/ 45 h 51"/>
                <a:gd name="T8" fmla="*/ 45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1"/>
                    <a:pt x="51" y="26"/>
                  </a:cubicBezTo>
                  <a:cubicBezTo>
                    <a:pt x="51" y="40"/>
                    <a:pt x="40" y="51"/>
                    <a:pt x="26" y="51"/>
                  </a:cubicBezTo>
                  <a:cubicBezTo>
                    <a:pt x="26" y="45"/>
                    <a:pt x="26" y="45"/>
                    <a:pt x="26" y="45"/>
                  </a:cubicBezTo>
                  <a:cubicBezTo>
                    <a:pt x="37" y="45"/>
                    <a:pt x="45" y="36"/>
                    <a:pt x="45" y="26"/>
                  </a:cubicBezTo>
                  <a:cubicBezTo>
                    <a:pt x="45" y="15"/>
                    <a:pt x="37" y="6"/>
                    <a:pt x="26" y="6"/>
                  </a:cubicBezTo>
                  <a:lnTo>
                    <a:pt x="26" y="0"/>
                  </a:lnTo>
                  <a:close/>
                  <a:moveTo>
                    <a:pt x="26" y="51"/>
                  </a:moveTo>
                  <a:cubicBezTo>
                    <a:pt x="12" y="51"/>
                    <a:pt x="0" y="40"/>
                    <a:pt x="0" y="26"/>
                  </a:cubicBezTo>
                  <a:cubicBezTo>
                    <a:pt x="0" y="11"/>
                    <a:pt x="12" y="0"/>
                    <a:pt x="26" y="0"/>
                  </a:cubicBezTo>
                  <a:cubicBezTo>
                    <a:pt x="26" y="6"/>
                    <a:pt x="26" y="6"/>
                    <a:pt x="26" y="6"/>
                  </a:cubicBezTo>
                  <a:cubicBezTo>
                    <a:pt x="15" y="6"/>
                    <a:pt x="6" y="15"/>
                    <a:pt x="6" y="26"/>
                  </a:cubicBezTo>
                  <a:cubicBezTo>
                    <a:pt x="6" y="36"/>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81">
              <a:extLst>
                <a:ext uri="{FF2B5EF4-FFF2-40B4-BE49-F238E27FC236}">
                  <a16:creationId xmlns:a16="http://schemas.microsoft.com/office/drawing/2014/main" id="{B28305C6-2B8B-65D9-E2DD-24C625E26FA4}"/>
                </a:ext>
              </a:extLst>
            </p:cNvPr>
            <p:cNvSpPr>
              <a:spLocks noEditPoints="1"/>
            </p:cNvSpPr>
            <p:nvPr/>
          </p:nvSpPr>
          <p:spPr bwMode="auto">
            <a:xfrm>
              <a:off x="8989875" y="4525261"/>
              <a:ext cx="101486" cy="101486"/>
            </a:xfrm>
            <a:custGeom>
              <a:avLst/>
              <a:gdLst>
                <a:gd name="T0" fmla="*/ 25 w 51"/>
                <a:gd name="T1" fmla="*/ 0 h 51"/>
                <a:gd name="T2" fmla="*/ 51 w 51"/>
                <a:gd name="T3" fmla="*/ 26 h 51"/>
                <a:gd name="T4" fmla="*/ 25 w 51"/>
                <a:gd name="T5" fmla="*/ 51 h 51"/>
                <a:gd name="T6" fmla="*/ 25 w 51"/>
                <a:gd name="T7" fmla="*/ 45 h 51"/>
                <a:gd name="T8" fmla="*/ 45 w 51"/>
                <a:gd name="T9" fmla="*/ 26 h 51"/>
                <a:gd name="T10" fmla="*/ 25 w 51"/>
                <a:gd name="T11" fmla="*/ 6 h 51"/>
                <a:gd name="T12" fmla="*/ 25 w 51"/>
                <a:gd name="T13" fmla="*/ 0 h 51"/>
                <a:gd name="T14" fmla="*/ 25 w 51"/>
                <a:gd name="T15" fmla="*/ 51 h 51"/>
                <a:gd name="T16" fmla="*/ 0 w 51"/>
                <a:gd name="T17" fmla="*/ 26 h 51"/>
                <a:gd name="T18" fmla="*/ 25 w 51"/>
                <a:gd name="T19" fmla="*/ 0 h 51"/>
                <a:gd name="T20" fmla="*/ 25 w 51"/>
                <a:gd name="T21" fmla="*/ 6 h 51"/>
                <a:gd name="T22" fmla="*/ 6 w 51"/>
                <a:gd name="T23" fmla="*/ 26 h 51"/>
                <a:gd name="T24" fmla="*/ 25 w 51"/>
                <a:gd name="T25" fmla="*/ 45 h 51"/>
                <a:gd name="T26" fmla="*/ 25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5" y="0"/>
                  </a:moveTo>
                  <a:cubicBezTo>
                    <a:pt x="40" y="0"/>
                    <a:pt x="51" y="11"/>
                    <a:pt x="51" y="26"/>
                  </a:cubicBezTo>
                  <a:cubicBezTo>
                    <a:pt x="51" y="40"/>
                    <a:pt x="40" y="51"/>
                    <a:pt x="25" y="51"/>
                  </a:cubicBezTo>
                  <a:cubicBezTo>
                    <a:pt x="25" y="45"/>
                    <a:pt x="25" y="45"/>
                    <a:pt x="25" y="45"/>
                  </a:cubicBezTo>
                  <a:cubicBezTo>
                    <a:pt x="36" y="45"/>
                    <a:pt x="45" y="36"/>
                    <a:pt x="45" y="26"/>
                  </a:cubicBezTo>
                  <a:cubicBezTo>
                    <a:pt x="45" y="15"/>
                    <a:pt x="36" y="6"/>
                    <a:pt x="25" y="6"/>
                  </a:cubicBezTo>
                  <a:lnTo>
                    <a:pt x="25" y="0"/>
                  </a:lnTo>
                  <a:close/>
                  <a:moveTo>
                    <a:pt x="25" y="51"/>
                  </a:moveTo>
                  <a:cubicBezTo>
                    <a:pt x="11" y="51"/>
                    <a:pt x="0" y="40"/>
                    <a:pt x="0" y="26"/>
                  </a:cubicBezTo>
                  <a:cubicBezTo>
                    <a:pt x="0" y="11"/>
                    <a:pt x="11" y="0"/>
                    <a:pt x="25" y="0"/>
                  </a:cubicBezTo>
                  <a:cubicBezTo>
                    <a:pt x="25" y="6"/>
                    <a:pt x="25" y="6"/>
                    <a:pt x="25" y="6"/>
                  </a:cubicBezTo>
                  <a:cubicBezTo>
                    <a:pt x="15" y="6"/>
                    <a:pt x="6" y="15"/>
                    <a:pt x="6" y="26"/>
                  </a:cubicBezTo>
                  <a:cubicBezTo>
                    <a:pt x="6" y="36"/>
                    <a:pt x="15"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2">
              <a:extLst>
                <a:ext uri="{FF2B5EF4-FFF2-40B4-BE49-F238E27FC236}">
                  <a16:creationId xmlns:a16="http://schemas.microsoft.com/office/drawing/2014/main" id="{E11A6652-B7A4-345C-1C3C-C0D256DE72F0}"/>
                </a:ext>
              </a:extLst>
            </p:cNvPr>
            <p:cNvSpPr>
              <a:spLocks noEditPoints="1"/>
            </p:cNvSpPr>
            <p:nvPr/>
          </p:nvSpPr>
          <p:spPr bwMode="auto">
            <a:xfrm>
              <a:off x="9640980" y="4882171"/>
              <a:ext cx="101486" cy="101486"/>
            </a:xfrm>
            <a:custGeom>
              <a:avLst/>
              <a:gdLst>
                <a:gd name="T0" fmla="*/ 26 w 51"/>
                <a:gd name="T1" fmla="*/ 0 h 51"/>
                <a:gd name="T2" fmla="*/ 51 w 51"/>
                <a:gd name="T3" fmla="*/ 25 h 51"/>
                <a:gd name="T4" fmla="*/ 26 w 51"/>
                <a:gd name="T5" fmla="*/ 51 h 51"/>
                <a:gd name="T6" fmla="*/ 26 w 51"/>
                <a:gd name="T7" fmla="*/ 45 h 51"/>
                <a:gd name="T8" fmla="*/ 45 w 51"/>
                <a:gd name="T9" fmla="*/ 25 h 51"/>
                <a:gd name="T10" fmla="*/ 26 w 51"/>
                <a:gd name="T11" fmla="*/ 6 h 51"/>
                <a:gd name="T12" fmla="*/ 26 w 51"/>
                <a:gd name="T13" fmla="*/ 0 h 51"/>
                <a:gd name="T14" fmla="*/ 26 w 51"/>
                <a:gd name="T15" fmla="*/ 51 h 51"/>
                <a:gd name="T16" fmla="*/ 0 w 51"/>
                <a:gd name="T17" fmla="*/ 25 h 51"/>
                <a:gd name="T18" fmla="*/ 26 w 51"/>
                <a:gd name="T19" fmla="*/ 0 h 51"/>
                <a:gd name="T20" fmla="*/ 26 w 51"/>
                <a:gd name="T21" fmla="*/ 6 h 51"/>
                <a:gd name="T22" fmla="*/ 6 w 51"/>
                <a:gd name="T23" fmla="*/ 25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1"/>
                    <a:pt x="51" y="25"/>
                  </a:cubicBezTo>
                  <a:cubicBezTo>
                    <a:pt x="51" y="40"/>
                    <a:pt x="40" y="51"/>
                    <a:pt x="26" y="51"/>
                  </a:cubicBezTo>
                  <a:cubicBezTo>
                    <a:pt x="26" y="45"/>
                    <a:pt x="26" y="45"/>
                    <a:pt x="26" y="45"/>
                  </a:cubicBezTo>
                  <a:cubicBezTo>
                    <a:pt x="36" y="45"/>
                    <a:pt x="45" y="36"/>
                    <a:pt x="45" y="25"/>
                  </a:cubicBezTo>
                  <a:cubicBezTo>
                    <a:pt x="45" y="14"/>
                    <a:pt x="36" y="6"/>
                    <a:pt x="26" y="6"/>
                  </a:cubicBezTo>
                  <a:lnTo>
                    <a:pt x="26" y="0"/>
                  </a:lnTo>
                  <a:close/>
                  <a:moveTo>
                    <a:pt x="26" y="51"/>
                  </a:moveTo>
                  <a:cubicBezTo>
                    <a:pt x="11" y="51"/>
                    <a:pt x="0" y="40"/>
                    <a:pt x="0" y="25"/>
                  </a:cubicBezTo>
                  <a:cubicBezTo>
                    <a:pt x="0" y="11"/>
                    <a:pt x="11" y="0"/>
                    <a:pt x="26" y="0"/>
                  </a:cubicBezTo>
                  <a:cubicBezTo>
                    <a:pt x="26" y="6"/>
                    <a:pt x="26" y="6"/>
                    <a:pt x="26" y="6"/>
                  </a:cubicBezTo>
                  <a:cubicBezTo>
                    <a:pt x="15" y="6"/>
                    <a:pt x="6" y="14"/>
                    <a:pt x="6" y="25"/>
                  </a:cubicBezTo>
                  <a:cubicBezTo>
                    <a:pt x="6" y="36"/>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3">
              <a:extLst>
                <a:ext uri="{FF2B5EF4-FFF2-40B4-BE49-F238E27FC236}">
                  <a16:creationId xmlns:a16="http://schemas.microsoft.com/office/drawing/2014/main" id="{D444D15A-E4E2-1412-7470-77E942EF9BFE}"/>
                </a:ext>
              </a:extLst>
            </p:cNvPr>
            <p:cNvSpPr>
              <a:spLocks noEditPoints="1"/>
            </p:cNvSpPr>
            <p:nvPr/>
          </p:nvSpPr>
          <p:spPr bwMode="auto">
            <a:xfrm>
              <a:off x="10562333" y="4218524"/>
              <a:ext cx="101486"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2"/>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7"/>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2"/>
                    <a:pt x="11" y="0"/>
                    <a:pt x="25" y="0"/>
                  </a:cubicBezTo>
                  <a:cubicBezTo>
                    <a:pt x="25" y="6"/>
                    <a:pt x="25" y="6"/>
                    <a:pt x="25" y="6"/>
                  </a:cubicBezTo>
                  <a:cubicBezTo>
                    <a:pt x="14" y="6"/>
                    <a:pt x="6" y="15"/>
                    <a:pt x="6" y="26"/>
                  </a:cubicBezTo>
                  <a:cubicBezTo>
                    <a:pt x="6" y="37"/>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4">
              <a:extLst>
                <a:ext uri="{FF2B5EF4-FFF2-40B4-BE49-F238E27FC236}">
                  <a16:creationId xmlns:a16="http://schemas.microsoft.com/office/drawing/2014/main" id="{2BA87E24-A5A6-A235-2A13-97B44DC01715}"/>
                </a:ext>
              </a:extLst>
            </p:cNvPr>
            <p:cNvSpPr>
              <a:spLocks noEditPoints="1"/>
            </p:cNvSpPr>
            <p:nvPr/>
          </p:nvSpPr>
          <p:spPr bwMode="auto">
            <a:xfrm>
              <a:off x="10984239" y="3259542"/>
              <a:ext cx="100345"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6"/>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1"/>
                    <a:pt x="11" y="0"/>
                    <a:pt x="25" y="0"/>
                  </a:cubicBezTo>
                  <a:cubicBezTo>
                    <a:pt x="25" y="6"/>
                    <a:pt x="25" y="6"/>
                    <a:pt x="25" y="6"/>
                  </a:cubicBezTo>
                  <a:cubicBezTo>
                    <a:pt x="14" y="6"/>
                    <a:pt x="6" y="15"/>
                    <a:pt x="6" y="26"/>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5">
              <a:extLst>
                <a:ext uri="{FF2B5EF4-FFF2-40B4-BE49-F238E27FC236}">
                  <a16:creationId xmlns:a16="http://schemas.microsoft.com/office/drawing/2014/main" id="{859BDCF8-8082-073C-BCC1-ABD7000FC20C}"/>
                </a:ext>
              </a:extLst>
            </p:cNvPr>
            <p:cNvSpPr>
              <a:spLocks noEditPoints="1"/>
            </p:cNvSpPr>
            <p:nvPr/>
          </p:nvSpPr>
          <p:spPr bwMode="auto">
            <a:xfrm>
              <a:off x="10906700" y="2431693"/>
              <a:ext cx="101486" cy="103766"/>
            </a:xfrm>
            <a:custGeom>
              <a:avLst/>
              <a:gdLst>
                <a:gd name="T0" fmla="*/ 26 w 51"/>
                <a:gd name="T1" fmla="*/ 0 h 52"/>
                <a:gd name="T2" fmla="*/ 51 w 51"/>
                <a:gd name="T3" fmla="*/ 26 h 52"/>
                <a:gd name="T4" fmla="*/ 26 w 51"/>
                <a:gd name="T5" fmla="*/ 52 h 52"/>
                <a:gd name="T6" fmla="*/ 26 w 51"/>
                <a:gd name="T7" fmla="*/ 52 h 52"/>
                <a:gd name="T8" fmla="*/ 26 w 51"/>
                <a:gd name="T9" fmla="*/ 46 h 52"/>
                <a:gd name="T10" fmla="*/ 26 w 51"/>
                <a:gd name="T11" fmla="*/ 46 h 52"/>
                <a:gd name="T12" fmla="*/ 45 w 51"/>
                <a:gd name="T13" fmla="*/ 26 h 52"/>
                <a:gd name="T14" fmla="*/ 26 w 51"/>
                <a:gd name="T15" fmla="*/ 6 h 52"/>
                <a:gd name="T16" fmla="*/ 26 w 51"/>
                <a:gd name="T17" fmla="*/ 6 h 52"/>
                <a:gd name="T18" fmla="*/ 26 w 51"/>
                <a:gd name="T19" fmla="*/ 0 h 52"/>
                <a:gd name="T20" fmla="*/ 26 w 51"/>
                <a:gd name="T21" fmla="*/ 52 h 52"/>
                <a:gd name="T22" fmla="*/ 0 w 51"/>
                <a:gd name="T23" fmla="*/ 26 h 52"/>
                <a:gd name="T24" fmla="*/ 26 w 51"/>
                <a:gd name="T25" fmla="*/ 0 h 52"/>
                <a:gd name="T26" fmla="*/ 26 w 51"/>
                <a:gd name="T27" fmla="*/ 6 h 52"/>
                <a:gd name="T28" fmla="*/ 6 w 51"/>
                <a:gd name="T29" fmla="*/ 26 h 52"/>
                <a:gd name="T30" fmla="*/ 26 w 51"/>
                <a:gd name="T31" fmla="*/ 46 h 52"/>
                <a:gd name="T32" fmla="*/ 26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6" y="0"/>
                  </a:moveTo>
                  <a:cubicBezTo>
                    <a:pt x="40" y="0"/>
                    <a:pt x="51" y="12"/>
                    <a:pt x="51" y="26"/>
                  </a:cubicBezTo>
                  <a:cubicBezTo>
                    <a:pt x="51" y="40"/>
                    <a:pt x="40" y="52"/>
                    <a:pt x="26" y="52"/>
                  </a:cubicBezTo>
                  <a:cubicBezTo>
                    <a:pt x="26" y="52"/>
                    <a:pt x="26" y="52"/>
                    <a:pt x="26" y="52"/>
                  </a:cubicBezTo>
                  <a:cubicBezTo>
                    <a:pt x="26" y="46"/>
                    <a:pt x="26" y="46"/>
                    <a:pt x="26" y="46"/>
                  </a:cubicBezTo>
                  <a:cubicBezTo>
                    <a:pt x="26" y="46"/>
                    <a:pt x="26" y="46"/>
                    <a:pt x="26" y="46"/>
                  </a:cubicBezTo>
                  <a:cubicBezTo>
                    <a:pt x="36" y="46"/>
                    <a:pt x="45" y="37"/>
                    <a:pt x="45" y="26"/>
                  </a:cubicBezTo>
                  <a:cubicBezTo>
                    <a:pt x="45" y="15"/>
                    <a:pt x="36" y="6"/>
                    <a:pt x="26" y="6"/>
                  </a:cubicBezTo>
                  <a:cubicBezTo>
                    <a:pt x="26" y="6"/>
                    <a:pt x="26" y="6"/>
                    <a:pt x="26" y="6"/>
                  </a:cubicBezTo>
                  <a:cubicBezTo>
                    <a:pt x="26" y="0"/>
                    <a:pt x="26" y="0"/>
                    <a:pt x="26" y="0"/>
                  </a:cubicBezTo>
                  <a:close/>
                  <a:moveTo>
                    <a:pt x="26" y="52"/>
                  </a:moveTo>
                  <a:cubicBezTo>
                    <a:pt x="11" y="52"/>
                    <a:pt x="0" y="40"/>
                    <a:pt x="0" y="26"/>
                  </a:cubicBezTo>
                  <a:cubicBezTo>
                    <a:pt x="0" y="12"/>
                    <a:pt x="11"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6">
              <a:extLst>
                <a:ext uri="{FF2B5EF4-FFF2-40B4-BE49-F238E27FC236}">
                  <a16:creationId xmlns:a16="http://schemas.microsoft.com/office/drawing/2014/main" id="{6AC57176-BBDD-4520-735B-ABFF0CF19434}"/>
                </a:ext>
              </a:extLst>
            </p:cNvPr>
            <p:cNvSpPr>
              <a:spLocks noEditPoints="1"/>
            </p:cNvSpPr>
            <p:nvPr/>
          </p:nvSpPr>
          <p:spPr bwMode="auto">
            <a:xfrm>
              <a:off x="9962541" y="3132970"/>
              <a:ext cx="100345"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6"/>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1"/>
                    <a:pt x="11" y="0"/>
                    <a:pt x="25" y="0"/>
                  </a:cubicBezTo>
                  <a:cubicBezTo>
                    <a:pt x="25" y="6"/>
                    <a:pt x="25" y="6"/>
                    <a:pt x="25" y="6"/>
                  </a:cubicBezTo>
                  <a:cubicBezTo>
                    <a:pt x="14" y="6"/>
                    <a:pt x="6" y="15"/>
                    <a:pt x="6" y="26"/>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7">
              <a:extLst>
                <a:ext uri="{FF2B5EF4-FFF2-40B4-BE49-F238E27FC236}">
                  <a16:creationId xmlns:a16="http://schemas.microsoft.com/office/drawing/2014/main" id="{81FB1AD2-B057-432A-998F-91C6DA307582}"/>
                </a:ext>
              </a:extLst>
            </p:cNvPr>
            <p:cNvSpPr>
              <a:spLocks noEditPoints="1"/>
            </p:cNvSpPr>
            <p:nvPr/>
          </p:nvSpPr>
          <p:spPr bwMode="auto">
            <a:xfrm>
              <a:off x="9403800" y="1976718"/>
              <a:ext cx="101486" cy="102626"/>
            </a:xfrm>
            <a:custGeom>
              <a:avLst/>
              <a:gdLst>
                <a:gd name="T0" fmla="*/ 25 w 51"/>
                <a:gd name="T1" fmla="*/ 0 h 52"/>
                <a:gd name="T2" fmla="*/ 51 w 51"/>
                <a:gd name="T3" fmla="*/ 26 h 52"/>
                <a:gd name="T4" fmla="*/ 25 w 51"/>
                <a:gd name="T5" fmla="*/ 52 h 52"/>
                <a:gd name="T6" fmla="*/ 25 w 51"/>
                <a:gd name="T7" fmla="*/ 46 h 52"/>
                <a:gd name="T8" fmla="*/ 45 w 51"/>
                <a:gd name="T9" fmla="*/ 26 h 52"/>
                <a:gd name="T10" fmla="*/ 25 w 51"/>
                <a:gd name="T11" fmla="*/ 6 h 52"/>
                <a:gd name="T12" fmla="*/ 25 w 51"/>
                <a:gd name="T13" fmla="*/ 0 h 52"/>
                <a:gd name="T14" fmla="*/ 25 w 51"/>
                <a:gd name="T15" fmla="*/ 52 h 52"/>
                <a:gd name="T16" fmla="*/ 0 w 51"/>
                <a:gd name="T17" fmla="*/ 26 h 52"/>
                <a:gd name="T18" fmla="*/ 25 w 51"/>
                <a:gd name="T19" fmla="*/ 0 h 52"/>
                <a:gd name="T20" fmla="*/ 25 w 51"/>
                <a:gd name="T21" fmla="*/ 6 h 52"/>
                <a:gd name="T22" fmla="*/ 6 w 51"/>
                <a:gd name="T23" fmla="*/ 26 h 52"/>
                <a:gd name="T24" fmla="*/ 25 w 51"/>
                <a:gd name="T25" fmla="*/ 46 h 52"/>
                <a:gd name="T26" fmla="*/ 25 w 51"/>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2">
                  <a:moveTo>
                    <a:pt x="25" y="0"/>
                  </a:moveTo>
                  <a:cubicBezTo>
                    <a:pt x="40" y="0"/>
                    <a:pt x="51" y="12"/>
                    <a:pt x="51" y="26"/>
                  </a:cubicBezTo>
                  <a:cubicBezTo>
                    <a:pt x="51" y="40"/>
                    <a:pt x="40" y="52"/>
                    <a:pt x="25" y="52"/>
                  </a:cubicBezTo>
                  <a:cubicBezTo>
                    <a:pt x="25" y="46"/>
                    <a:pt x="25" y="46"/>
                    <a:pt x="25" y="46"/>
                  </a:cubicBezTo>
                  <a:cubicBezTo>
                    <a:pt x="36" y="46"/>
                    <a:pt x="45" y="37"/>
                    <a:pt x="45" y="26"/>
                  </a:cubicBezTo>
                  <a:cubicBezTo>
                    <a:pt x="45" y="15"/>
                    <a:pt x="36" y="6"/>
                    <a:pt x="25" y="6"/>
                  </a:cubicBezTo>
                  <a:lnTo>
                    <a:pt x="25" y="0"/>
                  </a:lnTo>
                  <a:close/>
                  <a:moveTo>
                    <a:pt x="25" y="52"/>
                  </a:moveTo>
                  <a:cubicBezTo>
                    <a:pt x="11" y="52"/>
                    <a:pt x="0" y="40"/>
                    <a:pt x="0" y="26"/>
                  </a:cubicBezTo>
                  <a:cubicBezTo>
                    <a:pt x="0" y="12"/>
                    <a:pt x="11" y="0"/>
                    <a:pt x="25" y="0"/>
                  </a:cubicBezTo>
                  <a:cubicBezTo>
                    <a:pt x="25" y="6"/>
                    <a:pt x="25" y="6"/>
                    <a:pt x="25" y="6"/>
                  </a:cubicBezTo>
                  <a:cubicBezTo>
                    <a:pt x="15" y="6"/>
                    <a:pt x="6" y="15"/>
                    <a:pt x="6" y="26"/>
                  </a:cubicBezTo>
                  <a:cubicBezTo>
                    <a:pt x="6" y="37"/>
                    <a:pt x="15" y="46"/>
                    <a:pt x="25" y="46"/>
                  </a:cubicBezTo>
                  <a:lnTo>
                    <a:pt x="25"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8">
              <a:extLst>
                <a:ext uri="{FF2B5EF4-FFF2-40B4-BE49-F238E27FC236}">
                  <a16:creationId xmlns:a16="http://schemas.microsoft.com/office/drawing/2014/main" id="{A62D9999-B522-0093-2743-83A1236791EA}"/>
                </a:ext>
              </a:extLst>
            </p:cNvPr>
            <p:cNvSpPr>
              <a:spLocks noEditPoints="1"/>
            </p:cNvSpPr>
            <p:nvPr/>
          </p:nvSpPr>
          <p:spPr bwMode="auto">
            <a:xfrm>
              <a:off x="8971631" y="3455671"/>
              <a:ext cx="101486" cy="101486"/>
            </a:xfrm>
            <a:custGeom>
              <a:avLst/>
              <a:gdLst>
                <a:gd name="T0" fmla="*/ 26 w 51"/>
                <a:gd name="T1" fmla="*/ 0 h 51"/>
                <a:gd name="T2" fmla="*/ 51 w 51"/>
                <a:gd name="T3" fmla="*/ 26 h 51"/>
                <a:gd name="T4" fmla="*/ 26 w 51"/>
                <a:gd name="T5" fmla="*/ 51 h 51"/>
                <a:gd name="T6" fmla="*/ 26 w 51"/>
                <a:gd name="T7" fmla="*/ 45 h 51"/>
                <a:gd name="T8" fmla="*/ 46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2"/>
                    <a:pt x="51" y="26"/>
                  </a:cubicBezTo>
                  <a:cubicBezTo>
                    <a:pt x="51" y="40"/>
                    <a:pt x="40" y="51"/>
                    <a:pt x="26" y="51"/>
                  </a:cubicBezTo>
                  <a:cubicBezTo>
                    <a:pt x="26" y="45"/>
                    <a:pt x="26" y="45"/>
                    <a:pt x="26" y="45"/>
                  </a:cubicBezTo>
                  <a:cubicBezTo>
                    <a:pt x="37" y="45"/>
                    <a:pt x="46" y="37"/>
                    <a:pt x="46" y="26"/>
                  </a:cubicBezTo>
                  <a:cubicBezTo>
                    <a:pt x="46" y="15"/>
                    <a:pt x="37" y="6"/>
                    <a:pt x="26" y="6"/>
                  </a:cubicBezTo>
                  <a:lnTo>
                    <a:pt x="26" y="0"/>
                  </a:lnTo>
                  <a:close/>
                  <a:moveTo>
                    <a:pt x="26" y="51"/>
                  </a:moveTo>
                  <a:cubicBezTo>
                    <a:pt x="12" y="51"/>
                    <a:pt x="0" y="40"/>
                    <a:pt x="0" y="26"/>
                  </a:cubicBezTo>
                  <a:cubicBezTo>
                    <a:pt x="0" y="12"/>
                    <a:pt x="12" y="0"/>
                    <a:pt x="26" y="0"/>
                  </a:cubicBezTo>
                  <a:cubicBezTo>
                    <a:pt x="26" y="6"/>
                    <a:pt x="26" y="6"/>
                    <a:pt x="26" y="6"/>
                  </a:cubicBezTo>
                  <a:cubicBezTo>
                    <a:pt x="15" y="6"/>
                    <a:pt x="6" y="15"/>
                    <a:pt x="6" y="26"/>
                  </a:cubicBezTo>
                  <a:cubicBezTo>
                    <a:pt x="6" y="37"/>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9">
              <a:extLst>
                <a:ext uri="{FF2B5EF4-FFF2-40B4-BE49-F238E27FC236}">
                  <a16:creationId xmlns:a16="http://schemas.microsoft.com/office/drawing/2014/main" id="{B8930A0E-5703-BFA0-E50A-4534785F3919}"/>
                </a:ext>
              </a:extLst>
            </p:cNvPr>
            <p:cNvSpPr>
              <a:spLocks noEditPoints="1"/>
            </p:cNvSpPr>
            <p:nvPr/>
          </p:nvSpPr>
          <p:spPr bwMode="auto">
            <a:xfrm>
              <a:off x="10401552" y="2950524"/>
              <a:ext cx="103766" cy="103766"/>
            </a:xfrm>
            <a:custGeom>
              <a:avLst/>
              <a:gdLst>
                <a:gd name="T0" fmla="*/ 26 w 52"/>
                <a:gd name="T1" fmla="*/ 0 h 52"/>
                <a:gd name="T2" fmla="*/ 52 w 52"/>
                <a:gd name="T3" fmla="*/ 26 h 52"/>
                <a:gd name="T4" fmla="*/ 26 w 52"/>
                <a:gd name="T5" fmla="*/ 52 h 52"/>
                <a:gd name="T6" fmla="*/ 26 w 52"/>
                <a:gd name="T7" fmla="*/ 52 h 52"/>
                <a:gd name="T8" fmla="*/ 26 w 52"/>
                <a:gd name="T9" fmla="*/ 46 h 52"/>
                <a:gd name="T10" fmla="*/ 26 w 52"/>
                <a:gd name="T11" fmla="*/ 46 h 52"/>
                <a:gd name="T12" fmla="*/ 46 w 52"/>
                <a:gd name="T13" fmla="*/ 26 h 52"/>
                <a:gd name="T14" fmla="*/ 26 w 52"/>
                <a:gd name="T15" fmla="*/ 6 h 52"/>
                <a:gd name="T16" fmla="*/ 26 w 52"/>
                <a:gd name="T17" fmla="*/ 6 h 52"/>
                <a:gd name="T18" fmla="*/ 26 w 52"/>
                <a:gd name="T19" fmla="*/ 0 h 52"/>
                <a:gd name="T20" fmla="*/ 26 w 52"/>
                <a:gd name="T21" fmla="*/ 52 h 52"/>
                <a:gd name="T22" fmla="*/ 0 w 52"/>
                <a:gd name="T23" fmla="*/ 26 h 52"/>
                <a:gd name="T24" fmla="*/ 26 w 52"/>
                <a:gd name="T25" fmla="*/ 0 h 52"/>
                <a:gd name="T26" fmla="*/ 26 w 52"/>
                <a:gd name="T27" fmla="*/ 6 h 52"/>
                <a:gd name="T28" fmla="*/ 6 w 52"/>
                <a:gd name="T29" fmla="*/ 26 h 52"/>
                <a:gd name="T30" fmla="*/ 26 w 52"/>
                <a:gd name="T31" fmla="*/ 46 h 52"/>
                <a:gd name="T32" fmla="*/ 26 w 52"/>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52">
                  <a:moveTo>
                    <a:pt x="26" y="0"/>
                  </a:moveTo>
                  <a:cubicBezTo>
                    <a:pt x="40" y="0"/>
                    <a:pt x="52" y="12"/>
                    <a:pt x="52" y="26"/>
                  </a:cubicBezTo>
                  <a:cubicBezTo>
                    <a:pt x="52" y="40"/>
                    <a:pt x="40" y="52"/>
                    <a:pt x="26" y="52"/>
                  </a:cubicBezTo>
                  <a:cubicBezTo>
                    <a:pt x="26" y="52"/>
                    <a:pt x="26" y="52"/>
                    <a:pt x="26" y="52"/>
                  </a:cubicBezTo>
                  <a:cubicBezTo>
                    <a:pt x="26" y="46"/>
                    <a:pt x="26" y="46"/>
                    <a:pt x="26" y="46"/>
                  </a:cubicBezTo>
                  <a:cubicBezTo>
                    <a:pt x="26" y="46"/>
                    <a:pt x="26" y="46"/>
                    <a:pt x="26" y="46"/>
                  </a:cubicBezTo>
                  <a:cubicBezTo>
                    <a:pt x="37" y="46"/>
                    <a:pt x="46" y="37"/>
                    <a:pt x="46" y="26"/>
                  </a:cubicBezTo>
                  <a:cubicBezTo>
                    <a:pt x="46" y="15"/>
                    <a:pt x="37" y="6"/>
                    <a:pt x="26" y="6"/>
                  </a:cubicBezTo>
                  <a:cubicBezTo>
                    <a:pt x="26" y="6"/>
                    <a:pt x="26" y="6"/>
                    <a:pt x="26" y="6"/>
                  </a:cubicBezTo>
                  <a:cubicBezTo>
                    <a:pt x="26" y="0"/>
                    <a:pt x="26" y="0"/>
                    <a:pt x="26" y="0"/>
                  </a:cubicBezTo>
                  <a:close/>
                  <a:moveTo>
                    <a:pt x="26" y="52"/>
                  </a:moveTo>
                  <a:cubicBezTo>
                    <a:pt x="12" y="52"/>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90">
              <a:extLst>
                <a:ext uri="{FF2B5EF4-FFF2-40B4-BE49-F238E27FC236}">
                  <a16:creationId xmlns:a16="http://schemas.microsoft.com/office/drawing/2014/main" id="{9FABFF94-7604-735B-643B-BC14CB3E7095}"/>
                </a:ext>
              </a:extLst>
            </p:cNvPr>
            <p:cNvSpPr>
              <a:spLocks noEditPoints="1"/>
            </p:cNvSpPr>
            <p:nvPr/>
          </p:nvSpPr>
          <p:spPr bwMode="auto">
            <a:xfrm>
              <a:off x="9971663" y="3823984"/>
              <a:ext cx="101486" cy="101486"/>
            </a:xfrm>
            <a:custGeom>
              <a:avLst/>
              <a:gdLst>
                <a:gd name="T0" fmla="*/ 25 w 51"/>
                <a:gd name="T1" fmla="*/ 0 h 51"/>
                <a:gd name="T2" fmla="*/ 51 w 51"/>
                <a:gd name="T3" fmla="*/ 25 h 51"/>
                <a:gd name="T4" fmla="*/ 25 w 51"/>
                <a:gd name="T5" fmla="*/ 51 h 51"/>
                <a:gd name="T6" fmla="*/ 25 w 51"/>
                <a:gd name="T7" fmla="*/ 51 h 51"/>
                <a:gd name="T8" fmla="*/ 25 w 51"/>
                <a:gd name="T9" fmla="*/ 45 h 51"/>
                <a:gd name="T10" fmla="*/ 25 w 51"/>
                <a:gd name="T11" fmla="*/ 45 h 51"/>
                <a:gd name="T12" fmla="*/ 45 w 51"/>
                <a:gd name="T13" fmla="*/ 25 h 51"/>
                <a:gd name="T14" fmla="*/ 25 w 51"/>
                <a:gd name="T15" fmla="*/ 5 h 51"/>
                <a:gd name="T16" fmla="*/ 25 w 51"/>
                <a:gd name="T17" fmla="*/ 5 h 51"/>
                <a:gd name="T18" fmla="*/ 25 w 51"/>
                <a:gd name="T19" fmla="*/ 0 h 51"/>
                <a:gd name="T20" fmla="*/ 25 w 51"/>
                <a:gd name="T21" fmla="*/ 51 h 51"/>
                <a:gd name="T22" fmla="*/ 0 w 51"/>
                <a:gd name="T23" fmla="*/ 25 h 51"/>
                <a:gd name="T24" fmla="*/ 25 w 51"/>
                <a:gd name="T25" fmla="*/ 0 h 51"/>
                <a:gd name="T26" fmla="*/ 25 w 51"/>
                <a:gd name="T27" fmla="*/ 5 h 51"/>
                <a:gd name="T28" fmla="*/ 6 w 51"/>
                <a:gd name="T29" fmla="*/ 25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5"/>
                  </a:cubicBezTo>
                  <a:cubicBezTo>
                    <a:pt x="51" y="39"/>
                    <a:pt x="39" y="51"/>
                    <a:pt x="25" y="51"/>
                  </a:cubicBezTo>
                  <a:cubicBezTo>
                    <a:pt x="25" y="51"/>
                    <a:pt x="25" y="51"/>
                    <a:pt x="25" y="51"/>
                  </a:cubicBezTo>
                  <a:cubicBezTo>
                    <a:pt x="25" y="45"/>
                    <a:pt x="25" y="45"/>
                    <a:pt x="25" y="45"/>
                  </a:cubicBezTo>
                  <a:cubicBezTo>
                    <a:pt x="25" y="45"/>
                    <a:pt x="25" y="45"/>
                    <a:pt x="25" y="45"/>
                  </a:cubicBezTo>
                  <a:cubicBezTo>
                    <a:pt x="36" y="45"/>
                    <a:pt x="45" y="36"/>
                    <a:pt x="45" y="25"/>
                  </a:cubicBezTo>
                  <a:cubicBezTo>
                    <a:pt x="45" y="14"/>
                    <a:pt x="36" y="5"/>
                    <a:pt x="25" y="5"/>
                  </a:cubicBezTo>
                  <a:cubicBezTo>
                    <a:pt x="25" y="5"/>
                    <a:pt x="25" y="5"/>
                    <a:pt x="25" y="5"/>
                  </a:cubicBezTo>
                  <a:cubicBezTo>
                    <a:pt x="25" y="0"/>
                    <a:pt x="25" y="0"/>
                    <a:pt x="25" y="0"/>
                  </a:cubicBezTo>
                  <a:close/>
                  <a:moveTo>
                    <a:pt x="25" y="51"/>
                  </a:moveTo>
                  <a:cubicBezTo>
                    <a:pt x="11" y="51"/>
                    <a:pt x="0" y="39"/>
                    <a:pt x="0" y="25"/>
                  </a:cubicBezTo>
                  <a:cubicBezTo>
                    <a:pt x="0" y="11"/>
                    <a:pt x="11" y="0"/>
                    <a:pt x="25" y="0"/>
                  </a:cubicBezTo>
                  <a:cubicBezTo>
                    <a:pt x="25" y="5"/>
                    <a:pt x="25" y="5"/>
                    <a:pt x="25" y="5"/>
                  </a:cubicBezTo>
                  <a:cubicBezTo>
                    <a:pt x="14" y="5"/>
                    <a:pt x="6" y="14"/>
                    <a:pt x="6" y="25"/>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91">
              <a:extLst>
                <a:ext uri="{FF2B5EF4-FFF2-40B4-BE49-F238E27FC236}">
                  <a16:creationId xmlns:a16="http://schemas.microsoft.com/office/drawing/2014/main" id="{0EFBEAA1-1206-BA8B-FCE3-147F325FDD70}"/>
                </a:ext>
              </a:extLst>
            </p:cNvPr>
            <p:cNvSpPr>
              <a:spLocks/>
            </p:cNvSpPr>
            <p:nvPr/>
          </p:nvSpPr>
          <p:spPr bwMode="auto">
            <a:xfrm>
              <a:off x="9463095" y="2501250"/>
              <a:ext cx="168763" cy="126572"/>
            </a:xfrm>
            <a:custGeom>
              <a:avLst/>
              <a:gdLst>
                <a:gd name="T0" fmla="*/ 43 w 85"/>
                <a:gd name="T1" fmla="*/ 0 h 64"/>
                <a:gd name="T2" fmla="*/ 0 w 85"/>
                <a:gd name="T3" fmla="*/ 43 h 64"/>
                <a:gd name="T4" fmla="*/ 5 w 85"/>
                <a:gd name="T5" fmla="*/ 63 h 64"/>
                <a:gd name="T6" fmla="*/ 5 w 85"/>
                <a:gd name="T7" fmla="*/ 52 h 64"/>
                <a:gd name="T8" fmla="*/ 7 w 85"/>
                <a:gd name="T9" fmla="*/ 46 h 64"/>
                <a:gd name="T10" fmla="*/ 7 w 85"/>
                <a:gd name="T11" fmla="*/ 43 h 64"/>
                <a:gd name="T12" fmla="*/ 43 w 85"/>
                <a:gd name="T13" fmla="*/ 7 h 64"/>
                <a:gd name="T14" fmla="*/ 78 w 85"/>
                <a:gd name="T15" fmla="*/ 43 h 64"/>
                <a:gd name="T16" fmla="*/ 78 w 85"/>
                <a:gd name="T17" fmla="*/ 47 h 64"/>
                <a:gd name="T18" fmla="*/ 80 w 85"/>
                <a:gd name="T19" fmla="*/ 52 h 64"/>
                <a:gd name="T20" fmla="*/ 80 w 85"/>
                <a:gd name="T21" fmla="*/ 64 h 64"/>
                <a:gd name="T22" fmla="*/ 85 w 85"/>
                <a:gd name="T23" fmla="*/ 43 h 64"/>
                <a:gd name="T24" fmla="*/ 43 w 8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64">
                  <a:moveTo>
                    <a:pt x="43" y="0"/>
                  </a:moveTo>
                  <a:cubicBezTo>
                    <a:pt x="19" y="0"/>
                    <a:pt x="0" y="19"/>
                    <a:pt x="0" y="43"/>
                  </a:cubicBezTo>
                  <a:cubicBezTo>
                    <a:pt x="0" y="50"/>
                    <a:pt x="2" y="57"/>
                    <a:pt x="5" y="63"/>
                  </a:cubicBezTo>
                  <a:cubicBezTo>
                    <a:pt x="5" y="52"/>
                    <a:pt x="5" y="52"/>
                    <a:pt x="5" y="52"/>
                  </a:cubicBezTo>
                  <a:cubicBezTo>
                    <a:pt x="5" y="50"/>
                    <a:pt x="6" y="48"/>
                    <a:pt x="7" y="46"/>
                  </a:cubicBezTo>
                  <a:cubicBezTo>
                    <a:pt x="7" y="45"/>
                    <a:pt x="7" y="44"/>
                    <a:pt x="7" y="43"/>
                  </a:cubicBezTo>
                  <a:cubicBezTo>
                    <a:pt x="7" y="23"/>
                    <a:pt x="23" y="7"/>
                    <a:pt x="43" y="7"/>
                  </a:cubicBezTo>
                  <a:cubicBezTo>
                    <a:pt x="62" y="7"/>
                    <a:pt x="78" y="23"/>
                    <a:pt x="78" y="43"/>
                  </a:cubicBezTo>
                  <a:cubicBezTo>
                    <a:pt x="78" y="44"/>
                    <a:pt x="78" y="46"/>
                    <a:pt x="78" y="47"/>
                  </a:cubicBezTo>
                  <a:cubicBezTo>
                    <a:pt x="79" y="48"/>
                    <a:pt x="80" y="50"/>
                    <a:pt x="80" y="52"/>
                  </a:cubicBezTo>
                  <a:cubicBezTo>
                    <a:pt x="80" y="64"/>
                    <a:pt x="80" y="64"/>
                    <a:pt x="80" y="64"/>
                  </a:cubicBezTo>
                  <a:cubicBezTo>
                    <a:pt x="83" y="58"/>
                    <a:pt x="85" y="50"/>
                    <a:pt x="85" y="43"/>
                  </a:cubicBezTo>
                  <a:cubicBezTo>
                    <a:pt x="85" y="19"/>
                    <a:pt x="66" y="0"/>
                    <a:pt x="43" y="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92">
              <a:extLst>
                <a:ext uri="{FF2B5EF4-FFF2-40B4-BE49-F238E27FC236}">
                  <a16:creationId xmlns:a16="http://schemas.microsoft.com/office/drawing/2014/main" id="{ABFF433A-2829-31F3-B296-63034C677F01}"/>
                </a:ext>
              </a:extLst>
            </p:cNvPr>
            <p:cNvSpPr>
              <a:spLocks/>
            </p:cNvSpPr>
            <p:nvPr/>
          </p:nvSpPr>
          <p:spPr bwMode="auto">
            <a:xfrm>
              <a:off x="9476778" y="2586772"/>
              <a:ext cx="37630" cy="67277"/>
            </a:xfrm>
            <a:custGeom>
              <a:avLst/>
              <a:gdLst>
                <a:gd name="T0" fmla="*/ 1 w 19"/>
                <a:gd name="T1" fmla="*/ 7 h 34"/>
                <a:gd name="T2" fmla="*/ 0 w 19"/>
                <a:gd name="T3" fmla="*/ 9 h 34"/>
                <a:gd name="T4" fmla="*/ 0 w 19"/>
                <a:gd name="T5" fmla="*/ 20 h 34"/>
                <a:gd name="T6" fmla="*/ 0 w 19"/>
                <a:gd name="T7" fmla="*/ 25 h 34"/>
                <a:gd name="T8" fmla="*/ 14 w 19"/>
                <a:gd name="T9" fmla="*/ 34 h 34"/>
                <a:gd name="T10" fmla="*/ 19 w 19"/>
                <a:gd name="T11" fmla="*/ 34 h 34"/>
                <a:gd name="T12" fmla="*/ 19 w 19"/>
                <a:gd name="T13" fmla="*/ 0 h 34"/>
                <a:gd name="T14" fmla="*/ 14 w 19"/>
                <a:gd name="T15" fmla="*/ 0 h 34"/>
                <a:gd name="T16" fmla="*/ 1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1" y="7"/>
                  </a:moveTo>
                  <a:cubicBezTo>
                    <a:pt x="1" y="8"/>
                    <a:pt x="0" y="8"/>
                    <a:pt x="0" y="9"/>
                  </a:cubicBezTo>
                  <a:cubicBezTo>
                    <a:pt x="0" y="20"/>
                    <a:pt x="0" y="20"/>
                    <a:pt x="0" y="20"/>
                  </a:cubicBezTo>
                  <a:cubicBezTo>
                    <a:pt x="0" y="25"/>
                    <a:pt x="0" y="25"/>
                    <a:pt x="0" y="25"/>
                  </a:cubicBezTo>
                  <a:cubicBezTo>
                    <a:pt x="0" y="30"/>
                    <a:pt x="6" y="34"/>
                    <a:pt x="14" y="34"/>
                  </a:cubicBezTo>
                  <a:cubicBezTo>
                    <a:pt x="19" y="34"/>
                    <a:pt x="19" y="34"/>
                    <a:pt x="19" y="34"/>
                  </a:cubicBezTo>
                  <a:cubicBezTo>
                    <a:pt x="19" y="0"/>
                    <a:pt x="19" y="0"/>
                    <a:pt x="19" y="0"/>
                  </a:cubicBezTo>
                  <a:cubicBezTo>
                    <a:pt x="14" y="0"/>
                    <a:pt x="14" y="0"/>
                    <a:pt x="14" y="0"/>
                  </a:cubicBezTo>
                  <a:cubicBezTo>
                    <a:pt x="7" y="0"/>
                    <a:pt x="2" y="3"/>
                    <a:pt x="1" y="7"/>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93">
              <a:extLst>
                <a:ext uri="{FF2B5EF4-FFF2-40B4-BE49-F238E27FC236}">
                  <a16:creationId xmlns:a16="http://schemas.microsoft.com/office/drawing/2014/main" id="{A5216580-4C4B-B01A-6259-D5BB26C67F92}"/>
                </a:ext>
              </a:extLst>
            </p:cNvPr>
            <p:cNvSpPr>
              <a:spLocks/>
            </p:cNvSpPr>
            <p:nvPr/>
          </p:nvSpPr>
          <p:spPr bwMode="auto">
            <a:xfrm>
              <a:off x="9580545" y="2586772"/>
              <a:ext cx="35349" cy="67277"/>
            </a:xfrm>
            <a:custGeom>
              <a:avLst/>
              <a:gdLst>
                <a:gd name="T0" fmla="*/ 18 w 18"/>
                <a:gd name="T1" fmla="*/ 25 h 34"/>
                <a:gd name="T2" fmla="*/ 18 w 18"/>
                <a:gd name="T3" fmla="*/ 20 h 34"/>
                <a:gd name="T4" fmla="*/ 18 w 18"/>
                <a:gd name="T5" fmla="*/ 9 h 34"/>
                <a:gd name="T6" fmla="*/ 18 w 18"/>
                <a:gd name="T7" fmla="*/ 8 h 34"/>
                <a:gd name="T8" fmla="*/ 5 w 18"/>
                <a:gd name="T9" fmla="*/ 0 h 34"/>
                <a:gd name="T10" fmla="*/ 0 w 18"/>
                <a:gd name="T11" fmla="*/ 0 h 34"/>
                <a:gd name="T12" fmla="*/ 0 w 18"/>
                <a:gd name="T13" fmla="*/ 34 h 34"/>
                <a:gd name="T14" fmla="*/ 5 w 18"/>
                <a:gd name="T15" fmla="*/ 34 h 34"/>
                <a:gd name="T16" fmla="*/ 18 w 18"/>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4">
                  <a:moveTo>
                    <a:pt x="18" y="25"/>
                  </a:moveTo>
                  <a:cubicBezTo>
                    <a:pt x="18" y="20"/>
                    <a:pt x="18" y="20"/>
                    <a:pt x="18" y="20"/>
                  </a:cubicBezTo>
                  <a:cubicBezTo>
                    <a:pt x="18" y="9"/>
                    <a:pt x="18" y="9"/>
                    <a:pt x="18" y="9"/>
                  </a:cubicBezTo>
                  <a:cubicBezTo>
                    <a:pt x="18" y="9"/>
                    <a:pt x="18" y="8"/>
                    <a:pt x="18" y="8"/>
                  </a:cubicBezTo>
                  <a:cubicBezTo>
                    <a:pt x="18" y="4"/>
                    <a:pt x="12" y="0"/>
                    <a:pt x="5" y="0"/>
                  </a:cubicBezTo>
                  <a:cubicBezTo>
                    <a:pt x="0" y="0"/>
                    <a:pt x="0" y="0"/>
                    <a:pt x="0" y="0"/>
                  </a:cubicBezTo>
                  <a:cubicBezTo>
                    <a:pt x="0" y="34"/>
                    <a:pt x="0" y="34"/>
                    <a:pt x="0" y="34"/>
                  </a:cubicBezTo>
                  <a:cubicBezTo>
                    <a:pt x="5" y="34"/>
                    <a:pt x="5" y="34"/>
                    <a:pt x="5" y="34"/>
                  </a:cubicBezTo>
                  <a:cubicBezTo>
                    <a:pt x="13" y="34"/>
                    <a:pt x="18" y="30"/>
                    <a:pt x="18" y="25"/>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94">
              <a:extLst>
                <a:ext uri="{FF2B5EF4-FFF2-40B4-BE49-F238E27FC236}">
                  <a16:creationId xmlns:a16="http://schemas.microsoft.com/office/drawing/2014/main" id="{A24865FF-EB37-67E3-B9D4-B9E4BE8BF542}"/>
                </a:ext>
              </a:extLst>
            </p:cNvPr>
            <p:cNvSpPr>
              <a:spLocks/>
            </p:cNvSpPr>
            <p:nvPr/>
          </p:nvSpPr>
          <p:spPr bwMode="auto">
            <a:xfrm>
              <a:off x="10467689" y="3931171"/>
              <a:ext cx="43331" cy="88942"/>
            </a:xfrm>
            <a:custGeom>
              <a:avLst/>
              <a:gdLst>
                <a:gd name="T0" fmla="*/ 0 w 38"/>
                <a:gd name="T1" fmla="*/ 78 h 78"/>
                <a:gd name="T2" fmla="*/ 38 w 38"/>
                <a:gd name="T3" fmla="*/ 32 h 78"/>
                <a:gd name="T4" fmla="*/ 0 w 38"/>
                <a:gd name="T5" fmla="*/ 0 h 78"/>
                <a:gd name="T6" fmla="*/ 0 w 38"/>
                <a:gd name="T7" fmla="*/ 78 h 78"/>
              </a:gdLst>
              <a:ahLst/>
              <a:cxnLst>
                <a:cxn ang="0">
                  <a:pos x="T0" y="T1"/>
                </a:cxn>
                <a:cxn ang="0">
                  <a:pos x="T2" y="T3"/>
                </a:cxn>
                <a:cxn ang="0">
                  <a:pos x="T4" y="T5"/>
                </a:cxn>
                <a:cxn ang="0">
                  <a:pos x="T6" y="T7"/>
                </a:cxn>
              </a:cxnLst>
              <a:rect l="0" t="0" r="r" b="b"/>
              <a:pathLst>
                <a:path w="38" h="78">
                  <a:moveTo>
                    <a:pt x="0" y="78"/>
                  </a:moveTo>
                  <a:lnTo>
                    <a:pt x="38" y="32"/>
                  </a:lnTo>
                  <a:lnTo>
                    <a:pt x="0" y="0"/>
                  </a:lnTo>
                  <a:lnTo>
                    <a:pt x="0" y="7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95">
              <a:extLst>
                <a:ext uri="{FF2B5EF4-FFF2-40B4-BE49-F238E27FC236}">
                  <a16:creationId xmlns:a16="http://schemas.microsoft.com/office/drawing/2014/main" id="{9DD34443-5E30-6822-7217-C27A68D47C2B}"/>
                </a:ext>
              </a:extLst>
            </p:cNvPr>
            <p:cNvSpPr>
              <a:spLocks/>
            </p:cNvSpPr>
            <p:nvPr/>
          </p:nvSpPr>
          <p:spPr bwMode="auto">
            <a:xfrm>
              <a:off x="10572595" y="3931171"/>
              <a:ext cx="45612" cy="88942"/>
            </a:xfrm>
            <a:custGeom>
              <a:avLst/>
              <a:gdLst>
                <a:gd name="T0" fmla="*/ 40 w 40"/>
                <a:gd name="T1" fmla="*/ 78 h 78"/>
                <a:gd name="T2" fmla="*/ 40 w 40"/>
                <a:gd name="T3" fmla="*/ 0 h 78"/>
                <a:gd name="T4" fmla="*/ 0 w 40"/>
                <a:gd name="T5" fmla="*/ 32 h 78"/>
                <a:gd name="T6" fmla="*/ 40 w 40"/>
                <a:gd name="T7" fmla="*/ 78 h 78"/>
              </a:gdLst>
              <a:ahLst/>
              <a:cxnLst>
                <a:cxn ang="0">
                  <a:pos x="T0" y="T1"/>
                </a:cxn>
                <a:cxn ang="0">
                  <a:pos x="T2" y="T3"/>
                </a:cxn>
                <a:cxn ang="0">
                  <a:pos x="T4" y="T5"/>
                </a:cxn>
                <a:cxn ang="0">
                  <a:pos x="T6" y="T7"/>
                </a:cxn>
              </a:cxnLst>
              <a:rect l="0" t="0" r="r" b="b"/>
              <a:pathLst>
                <a:path w="40" h="78">
                  <a:moveTo>
                    <a:pt x="40" y="78"/>
                  </a:moveTo>
                  <a:lnTo>
                    <a:pt x="40" y="0"/>
                  </a:lnTo>
                  <a:lnTo>
                    <a:pt x="0" y="32"/>
                  </a:lnTo>
                  <a:lnTo>
                    <a:pt x="40" y="7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6">
              <a:extLst>
                <a:ext uri="{FF2B5EF4-FFF2-40B4-BE49-F238E27FC236}">
                  <a16:creationId xmlns:a16="http://schemas.microsoft.com/office/drawing/2014/main" id="{6DFA5885-7FC7-94BB-2D3E-E74034E1F357}"/>
                </a:ext>
              </a:extLst>
            </p:cNvPr>
            <p:cNvSpPr>
              <a:spLocks/>
            </p:cNvSpPr>
            <p:nvPr/>
          </p:nvSpPr>
          <p:spPr bwMode="auto">
            <a:xfrm>
              <a:off x="10618207" y="4022394"/>
              <a:ext cx="0" cy="228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97">
              <a:extLst>
                <a:ext uri="{FF2B5EF4-FFF2-40B4-BE49-F238E27FC236}">
                  <a16:creationId xmlns:a16="http://schemas.microsoft.com/office/drawing/2014/main" id="{6EFBEBF7-52EF-04C3-D14B-30AA3D3DBAF6}"/>
                </a:ext>
              </a:extLst>
            </p:cNvPr>
            <p:cNvSpPr>
              <a:spLocks/>
            </p:cNvSpPr>
            <p:nvPr/>
          </p:nvSpPr>
          <p:spPr bwMode="auto">
            <a:xfrm>
              <a:off x="10467689" y="4022394"/>
              <a:ext cx="0" cy="228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98">
              <a:extLst>
                <a:ext uri="{FF2B5EF4-FFF2-40B4-BE49-F238E27FC236}">
                  <a16:creationId xmlns:a16="http://schemas.microsoft.com/office/drawing/2014/main" id="{C4417429-7B35-77B6-6CF8-7545F3FB2695}"/>
                </a:ext>
              </a:extLst>
            </p:cNvPr>
            <p:cNvSpPr>
              <a:spLocks/>
            </p:cNvSpPr>
            <p:nvPr/>
          </p:nvSpPr>
          <p:spPr bwMode="auto">
            <a:xfrm>
              <a:off x="10468829" y="3968801"/>
              <a:ext cx="144817" cy="55874"/>
            </a:xfrm>
            <a:custGeom>
              <a:avLst/>
              <a:gdLst>
                <a:gd name="T0" fmla="*/ 127 w 127"/>
                <a:gd name="T1" fmla="*/ 49 h 49"/>
                <a:gd name="T2" fmla="*/ 127 w 127"/>
                <a:gd name="T3" fmla="*/ 47 h 49"/>
                <a:gd name="T4" fmla="*/ 89 w 127"/>
                <a:gd name="T5" fmla="*/ 0 h 49"/>
                <a:gd name="T6" fmla="*/ 65 w 127"/>
                <a:gd name="T7" fmla="*/ 21 h 49"/>
                <a:gd name="T8" fmla="*/ 40 w 127"/>
                <a:gd name="T9" fmla="*/ 0 h 49"/>
                <a:gd name="T10" fmla="*/ 0 w 127"/>
                <a:gd name="T11" fmla="*/ 47 h 49"/>
                <a:gd name="T12" fmla="*/ 0 w 127"/>
                <a:gd name="T13" fmla="*/ 49 h 49"/>
                <a:gd name="T14" fmla="*/ 127 w 127"/>
                <a:gd name="T15" fmla="*/ 4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49">
                  <a:moveTo>
                    <a:pt x="127" y="49"/>
                  </a:moveTo>
                  <a:lnTo>
                    <a:pt x="127" y="47"/>
                  </a:lnTo>
                  <a:lnTo>
                    <a:pt x="89" y="0"/>
                  </a:lnTo>
                  <a:lnTo>
                    <a:pt x="65" y="21"/>
                  </a:lnTo>
                  <a:lnTo>
                    <a:pt x="40" y="0"/>
                  </a:lnTo>
                  <a:lnTo>
                    <a:pt x="0" y="47"/>
                  </a:lnTo>
                  <a:lnTo>
                    <a:pt x="0" y="49"/>
                  </a:lnTo>
                  <a:lnTo>
                    <a:pt x="127" y="4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99">
              <a:extLst>
                <a:ext uri="{FF2B5EF4-FFF2-40B4-BE49-F238E27FC236}">
                  <a16:creationId xmlns:a16="http://schemas.microsoft.com/office/drawing/2014/main" id="{81AE8D4F-96EF-887D-B8D6-EAFD1AE116A4}"/>
                </a:ext>
              </a:extLst>
            </p:cNvPr>
            <p:cNvSpPr>
              <a:spLocks/>
            </p:cNvSpPr>
            <p:nvPr/>
          </p:nvSpPr>
          <p:spPr bwMode="auto">
            <a:xfrm>
              <a:off x="10471110" y="3930031"/>
              <a:ext cx="142536" cy="57014"/>
            </a:xfrm>
            <a:custGeom>
              <a:avLst/>
              <a:gdLst>
                <a:gd name="T0" fmla="*/ 37 w 125"/>
                <a:gd name="T1" fmla="*/ 29 h 50"/>
                <a:gd name="T2" fmla="*/ 38 w 125"/>
                <a:gd name="T3" fmla="*/ 31 h 50"/>
                <a:gd name="T4" fmla="*/ 40 w 125"/>
                <a:gd name="T5" fmla="*/ 33 h 50"/>
                <a:gd name="T6" fmla="*/ 63 w 125"/>
                <a:gd name="T7" fmla="*/ 50 h 50"/>
                <a:gd name="T8" fmla="*/ 83 w 125"/>
                <a:gd name="T9" fmla="*/ 33 h 50"/>
                <a:gd name="T10" fmla="*/ 85 w 125"/>
                <a:gd name="T11" fmla="*/ 31 h 50"/>
                <a:gd name="T12" fmla="*/ 87 w 125"/>
                <a:gd name="T13" fmla="*/ 29 h 50"/>
                <a:gd name="T14" fmla="*/ 125 w 125"/>
                <a:gd name="T15" fmla="*/ 0 h 50"/>
                <a:gd name="T16" fmla="*/ 0 w 125"/>
                <a:gd name="T17" fmla="*/ 0 h 50"/>
                <a:gd name="T18" fmla="*/ 37 w 125"/>
                <a:gd name="T1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50">
                  <a:moveTo>
                    <a:pt x="37" y="29"/>
                  </a:moveTo>
                  <a:lnTo>
                    <a:pt x="38" y="31"/>
                  </a:lnTo>
                  <a:lnTo>
                    <a:pt x="40" y="33"/>
                  </a:lnTo>
                  <a:lnTo>
                    <a:pt x="63" y="50"/>
                  </a:lnTo>
                  <a:lnTo>
                    <a:pt x="83" y="33"/>
                  </a:lnTo>
                  <a:lnTo>
                    <a:pt x="85" y="31"/>
                  </a:lnTo>
                  <a:lnTo>
                    <a:pt x="87" y="29"/>
                  </a:lnTo>
                  <a:lnTo>
                    <a:pt x="125" y="0"/>
                  </a:lnTo>
                  <a:lnTo>
                    <a:pt x="0" y="0"/>
                  </a:lnTo>
                  <a:lnTo>
                    <a:pt x="37" y="2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00">
              <a:extLst>
                <a:ext uri="{FF2B5EF4-FFF2-40B4-BE49-F238E27FC236}">
                  <a16:creationId xmlns:a16="http://schemas.microsoft.com/office/drawing/2014/main" id="{130D0576-9D18-79D1-BCB0-9983F37BC3ED}"/>
                </a:ext>
              </a:extLst>
            </p:cNvPr>
            <p:cNvSpPr>
              <a:spLocks/>
            </p:cNvSpPr>
            <p:nvPr/>
          </p:nvSpPr>
          <p:spPr bwMode="auto">
            <a:xfrm>
              <a:off x="8656911" y="2543441"/>
              <a:ext cx="155079" cy="145957"/>
            </a:xfrm>
            <a:custGeom>
              <a:avLst/>
              <a:gdLst>
                <a:gd name="T0" fmla="*/ 13 w 78"/>
                <a:gd name="T1" fmla="*/ 74 h 74"/>
                <a:gd name="T2" fmla="*/ 27 w 78"/>
                <a:gd name="T3" fmla="*/ 61 h 74"/>
                <a:gd name="T4" fmla="*/ 27 w 78"/>
                <a:gd name="T5" fmla="*/ 61 h 74"/>
                <a:gd name="T6" fmla="*/ 27 w 78"/>
                <a:gd name="T7" fmla="*/ 17 h 74"/>
                <a:gd name="T8" fmla="*/ 70 w 78"/>
                <a:gd name="T9" fmla="*/ 17 h 74"/>
                <a:gd name="T10" fmla="*/ 70 w 78"/>
                <a:gd name="T11" fmla="*/ 48 h 74"/>
                <a:gd name="T12" fmla="*/ 65 w 78"/>
                <a:gd name="T13" fmla="*/ 47 h 74"/>
                <a:gd name="T14" fmla="*/ 51 w 78"/>
                <a:gd name="T15" fmla="*/ 61 h 74"/>
                <a:gd name="T16" fmla="*/ 65 w 78"/>
                <a:gd name="T17" fmla="*/ 74 h 74"/>
                <a:gd name="T18" fmla="*/ 78 w 78"/>
                <a:gd name="T19" fmla="*/ 61 h 74"/>
                <a:gd name="T20" fmla="*/ 78 w 78"/>
                <a:gd name="T21" fmla="*/ 61 h 74"/>
                <a:gd name="T22" fmla="*/ 78 w 78"/>
                <a:gd name="T23" fmla="*/ 61 h 74"/>
                <a:gd name="T24" fmla="*/ 78 w 78"/>
                <a:gd name="T25" fmla="*/ 17 h 74"/>
                <a:gd name="T26" fmla="*/ 78 w 78"/>
                <a:gd name="T27" fmla="*/ 0 h 74"/>
                <a:gd name="T28" fmla="*/ 70 w 78"/>
                <a:gd name="T29" fmla="*/ 0 h 74"/>
                <a:gd name="T30" fmla="*/ 27 w 78"/>
                <a:gd name="T31" fmla="*/ 0 h 74"/>
                <a:gd name="T32" fmla="*/ 18 w 78"/>
                <a:gd name="T33" fmla="*/ 0 h 74"/>
                <a:gd name="T34" fmla="*/ 18 w 78"/>
                <a:gd name="T35" fmla="*/ 17 h 74"/>
                <a:gd name="T36" fmla="*/ 18 w 78"/>
                <a:gd name="T37" fmla="*/ 48 h 74"/>
                <a:gd name="T38" fmla="*/ 13 w 78"/>
                <a:gd name="T39" fmla="*/ 47 h 74"/>
                <a:gd name="T40" fmla="*/ 0 w 78"/>
                <a:gd name="T41" fmla="*/ 61 h 74"/>
                <a:gd name="T42" fmla="*/ 13 w 78"/>
                <a:gd name="T4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74">
                  <a:moveTo>
                    <a:pt x="13" y="74"/>
                  </a:moveTo>
                  <a:cubicBezTo>
                    <a:pt x="21" y="74"/>
                    <a:pt x="27" y="68"/>
                    <a:pt x="27" y="61"/>
                  </a:cubicBezTo>
                  <a:cubicBezTo>
                    <a:pt x="27" y="61"/>
                    <a:pt x="27" y="61"/>
                    <a:pt x="27" y="61"/>
                  </a:cubicBezTo>
                  <a:cubicBezTo>
                    <a:pt x="27" y="17"/>
                    <a:pt x="27" y="17"/>
                    <a:pt x="27" y="17"/>
                  </a:cubicBezTo>
                  <a:cubicBezTo>
                    <a:pt x="70" y="17"/>
                    <a:pt x="70" y="17"/>
                    <a:pt x="70" y="17"/>
                  </a:cubicBezTo>
                  <a:cubicBezTo>
                    <a:pt x="70" y="48"/>
                    <a:pt x="70" y="48"/>
                    <a:pt x="70" y="48"/>
                  </a:cubicBezTo>
                  <a:cubicBezTo>
                    <a:pt x="68" y="48"/>
                    <a:pt x="66" y="47"/>
                    <a:pt x="65" y="47"/>
                  </a:cubicBezTo>
                  <a:cubicBezTo>
                    <a:pt x="57" y="47"/>
                    <a:pt x="51" y="53"/>
                    <a:pt x="51" y="61"/>
                  </a:cubicBezTo>
                  <a:cubicBezTo>
                    <a:pt x="51" y="68"/>
                    <a:pt x="57" y="74"/>
                    <a:pt x="65" y="74"/>
                  </a:cubicBezTo>
                  <a:cubicBezTo>
                    <a:pt x="72" y="74"/>
                    <a:pt x="78" y="68"/>
                    <a:pt x="78" y="61"/>
                  </a:cubicBezTo>
                  <a:cubicBezTo>
                    <a:pt x="78" y="61"/>
                    <a:pt x="78" y="61"/>
                    <a:pt x="78" y="61"/>
                  </a:cubicBezTo>
                  <a:cubicBezTo>
                    <a:pt x="78" y="61"/>
                    <a:pt x="78" y="61"/>
                    <a:pt x="78" y="61"/>
                  </a:cubicBezTo>
                  <a:cubicBezTo>
                    <a:pt x="78" y="17"/>
                    <a:pt x="78" y="17"/>
                    <a:pt x="78" y="17"/>
                  </a:cubicBezTo>
                  <a:cubicBezTo>
                    <a:pt x="78" y="0"/>
                    <a:pt x="78" y="0"/>
                    <a:pt x="78" y="0"/>
                  </a:cubicBezTo>
                  <a:cubicBezTo>
                    <a:pt x="70" y="0"/>
                    <a:pt x="70" y="0"/>
                    <a:pt x="70" y="0"/>
                  </a:cubicBezTo>
                  <a:cubicBezTo>
                    <a:pt x="27" y="0"/>
                    <a:pt x="27" y="0"/>
                    <a:pt x="27" y="0"/>
                  </a:cubicBezTo>
                  <a:cubicBezTo>
                    <a:pt x="18" y="0"/>
                    <a:pt x="18" y="0"/>
                    <a:pt x="18" y="0"/>
                  </a:cubicBezTo>
                  <a:cubicBezTo>
                    <a:pt x="18" y="17"/>
                    <a:pt x="18" y="17"/>
                    <a:pt x="18" y="17"/>
                  </a:cubicBezTo>
                  <a:cubicBezTo>
                    <a:pt x="18" y="48"/>
                    <a:pt x="18" y="48"/>
                    <a:pt x="18" y="48"/>
                  </a:cubicBezTo>
                  <a:cubicBezTo>
                    <a:pt x="17" y="48"/>
                    <a:pt x="15" y="47"/>
                    <a:pt x="13" y="47"/>
                  </a:cubicBezTo>
                  <a:cubicBezTo>
                    <a:pt x="6" y="47"/>
                    <a:pt x="0" y="53"/>
                    <a:pt x="0" y="61"/>
                  </a:cubicBezTo>
                  <a:cubicBezTo>
                    <a:pt x="0" y="68"/>
                    <a:pt x="6" y="74"/>
                    <a:pt x="13" y="7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01">
              <a:extLst>
                <a:ext uri="{FF2B5EF4-FFF2-40B4-BE49-F238E27FC236}">
                  <a16:creationId xmlns:a16="http://schemas.microsoft.com/office/drawing/2014/main" id="{2A7F1F2C-08CF-E116-6FF9-9BE701F7687A}"/>
                </a:ext>
              </a:extLst>
            </p:cNvPr>
            <p:cNvSpPr>
              <a:spLocks/>
            </p:cNvSpPr>
            <p:nvPr/>
          </p:nvSpPr>
          <p:spPr bwMode="auto">
            <a:xfrm>
              <a:off x="10150689" y="3016660"/>
              <a:ext cx="76399" cy="129993"/>
            </a:xfrm>
            <a:custGeom>
              <a:avLst/>
              <a:gdLst>
                <a:gd name="T0" fmla="*/ 0 w 39"/>
                <a:gd name="T1" fmla="*/ 46 h 66"/>
                <a:gd name="T2" fmla="*/ 0 w 39"/>
                <a:gd name="T3" fmla="*/ 55 h 66"/>
                <a:gd name="T4" fmla="*/ 11 w 39"/>
                <a:gd name="T5" fmla="*/ 66 h 66"/>
                <a:gd name="T6" fmla="*/ 27 w 39"/>
                <a:gd name="T7" fmla="*/ 66 h 66"/>
                <a:gd name="T8" fmla="*/ 39 w 39"/>
                <a:gd name="T9" fmla="*/ 55 h 66"/>
                <a:gd name="T10" fmla="*/ 39 w 39"/>
                <a:gd name="T11" fmla="*/ 46 h 66"/>
                <a:gd name="T12" fmla="*/ 25 w 39"/>
                <a:gd name="T13" fmla="*/ 46 h 66"/>
                <a:gd name="T14" fmla="*/ 25 w 39"/>
                <a:gd name="T15" fmla="*/ 38 h 66"/>
                <a:gd name="T16" fmla="*/ 39 w 39"/>
                <a:gd name="T17" fmla="*/ 38 h 66"/>
                <a:gd name="T18" fmla="*/ 39 w 39"/>
                <a:gd name="T19" fmla="*/ 25 h 66"/>
                <a:gd name="T20" fmla="*/ 25 w 39"/>
                <a:gd name="T21" fmla="*/ 25 h 66"/>
                <a:gd name="T22" fmla="*/ 25 w 39"/>
                <a:gd name="T23" fmla="*/ 17 h 66"/>
                <a:gd name="T24" fmla="*/ 39 w 39"/>
                <a:gd name="T25" fmla="*/ 17 h 66"/>
                <a:gd name="T26" fmla="*/ 39 w 39"/>
                <a:gd name="T27" fmla="*/ 11 h 66"/>
                <a:gd name="T28" fmla="*/ 27 w 39"/>
                <a:gd name="T29" fmla="*/ 0 h 66"/>
                <a:gd name="T30" fmla="*/ 11 w 39"/>
                <a:gd name="T31" fmla="*/ 0 h 66"/>
                <a:gd name="T32" fmla="*/ 0 w 39"/>
                <a:gd name="T33" fmla="*/ 11 h 66"/>
                <a:gd name="T34" fmla="*/ 0 w 39"/>
                <a:gd name="T35" fmla="*/ 17 h 66"/>
                <a:gd name="T36" fmla="*/ 14 w 39"/>
                <a:gd name="T37" fmla="*/ 17 h 66"/>
                <a:gd name="T38" fmla="*/ 14 w 39"/>
                <a:gd name="T39" fmla="*/ 25 h 66"/>
                <a:gd name="T40" fmla="*/ 0 w 39"/>
                <a:gd name="T41" fmla="*/ 25 h 66"/>
                <a:gd name="T42" fmla="*/ 0 w 39"/>
                <a:gd name="T43" fmla="*/ 38 h 66"/>
                <a:gd name="T44" fmla="*/ 14 w 39"/>
                <a:gd name="T45" fmla="*/ 38 h 66"/>
                <a:gd name="T46" fmla="*/ 14 w 39"/>
                <a:gd name="T47" fmla="*/ 46 h 66"/>
                <a:gd name="T48" fmla="*/ 0 w 39"/>
                <a:gd name="T49" fmla="*/ 4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66">
                  <a:moveTo>
                    <a:pt x="0" y="46"/>
                  </a:moveTo>
                  <a:cubicBezTo>
                    <a:pt x="0" y="55"/>
                    <a:pt x="0" y="55"/>
                    <a:pt x="0" y="55"/>
                  </a:cubicBezTo>
                  <a:cubicBezTo>
                    <a:pt x="0" y="61"/>
                    <a:pt x="5" y="66"/>
                    <a:pt x="11" y="66"/>
                  </a:cubicBezTo>
                  <a:cubicBezTo>
                    <a:pt x="27" y="66"/>
                    <a:pt x="27" y="66"/>
                    <a:pt x="27" y="66"/>
                  </a:cubicBezTo>
                  <a:cubicBezTo>
                    <a:pt x="34" y="66"/>
                    <a:pt x="39" y="61"/>
                    <a:pt x="39" y="55"/>
                  </a:cubicBezTo>
                  <a:cubicBezTo>
                    <a:pt x="39" y="46"/>
                    <a:pt x="39" y="46"/>
                    <a:pt x="39" y="46"/>
                  </a:cubicBezTo>
                  <a:cubicBezTo>
                    <a:pt x="25" y="46"/>
                    <a:pt x="25" y="46"/>
                    <a:pt x="25" y="46"/>
                  </a:cubicBezTo>
                  <a:cubicBezTo>
                    <a:pt x="25" y="38"/>
                    <a:pt x="25" y="38"/>
                    <a:pt x="25" y="38"/>
                  </a:cubicBezTo>
                  <a:cubicBezTo>
                    <a:pt x="39" y="38"/>
                    <a:pt x="39" y="38"/>
                    <a:pt x="39" y="38"/>
                  </a:cubicBezTo>
                  <a:cubicBezTo>
                    <a:pt x="39" y="25"/>
                    <a:pt x="39" y="25"/>
                    <a:pt x="39" y="25"/>
                  </a:cubicBezTo>
                  <a:cubicBezTo>
                    <a:pt x="25" y="25"/>
                    <a:pt x="25" y="25"/>
                    <a:pt x="25" y="25"/>
                  </a:cubicBezTo>
                  <a:cubicBezTo>
                    <a:pt x="25" y="17"/>
                    <a:pt x="25" y="17"/>
                    <a:pt x="25" y="17"/>
                  </a:cubicBezTo>
                  <a:cubicBezTo>
                    <a:pt x="39" y="17"/>
                    <a:pt x="39" y="17"/>
                    <a:pt x="39" y="17"/>
                  </a:cubicBezTo>
                  <a:cubicBezTo>
                    <a:pt x="39" y="11"/>
                    <a:pt x="39" y="11"/>
                    <a:pt x="39" y="11"/>
                  </a:cubicBezTo>
                  <a:cubicBezTo>
                    <a:pt x="39" y="5"/>
                    <a:pt x="34" y="0"/>
                    <a:pt x="27" y="0"/>
                  </a:cubicBezTo>
                  <a:cubicBezTo>
                    <a:pt x="11" y="0"/>
                    <a:pt x="11" y="0"/>
                    <a:pt x="11" y="0"/>
                  </a:cubicBezTo>
                  <a:cubicBezTo>
                    <a:pt x="5" y="0"/>
                    <a:pt x="0" y="5"/>
                    <a:pt x="0" y="11"/>
                  </a:cubicBezTo>
                  <a:cubicBezTo>
                    <a:pt x="0" y="17"/>
                    <a:pt x="0" y="17"/>
                    <a:pt x="0" y="17"/>
                  </a:cubicBezTo>
                  <a:cubicBezTo>
                    <a:pt x="14" y="17"/>
                    <a:pt x="14" y="17"/>
                    <a:pt x="14" y="17"/>
                  </a:cubicBezTo>
                  <a:cubicBezTo>
                    <a:pt x="14" y="25"/>
                    <a:pt x="14" y="25"/>
                    <a:pt x="14" y="25"/>
                  </a:cubicBezTo>
                  <a:cubicBezTo>
                    <a:pt x="0" y="25"/>
                    <a:pt x="0" y="25"/>
                    <a:pt x="0" y="25"/>
                  </a:cubicBezTo>
                  <a:cubicBezTo>
                    <a:pt x="0" y="38"/>
                    <a:pt x="0" y="38"/>
                    <a:pt x="0" y="38"/>
                  </a:cubicBezTo>
                  <a:cubicBezTo>
                    <a:pt x="14" y="38"/>
                    <a:pt x="14" y="38"/>
                    <a:pt x="14" y="38"/>
                  </a:cubicBezTo>
                  <a:cubicBezTo>
                    <a:pt x="14" y="46"/>
                    <a:pt x="14" y="46"/>
                    <a:pt x="14" y="46"/>
                  </a:cubicBezTo>
                  <a:lnTo>
                    <a:pt x="0" y="4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02">
              <a:extLst>
                <a:ext uri="{FF2B5EF4-FFF2-40B4-BE49-F238E27FC236}">
                  <a16:creationId xmlns:a16="http://schemas.microsoft.com/office/drawing/2014/main" id="{5D56E377-AC6E-3EA5-8071-A4D0269F93A7}"/>
                </a:ext>
              </a:extLst>
            </p:cNvPr>
            <p:cNvSpPr>
              <a:spLocks/>
            </p:cNvSpPr>
            <p:nvPr/>
          </p:nvSpPr>
          <p:spPr bwMode="auto">
            <a:xfrm>
              <a:off x="10126743" y="3132970"/>
              <a:ext cx="123151" cy="80960"/>
            </a:xfrm>
            <a:custGeom>
              <a:avLst/>
              <a:gdLst>
                <a:gd name="T0" fmla="*/ 0 w 62"/>
                <a:gd name="T1" fmla="*/ 2 h 41"/>
                <a:gd name="T2" fmla="*/ 20 w 62"/>
                <a:gd name="T3" fmla="*/ 19 h 41"/>
                <a:gd name="T4" fmla="*/ 27 w 62"/>
                <a:gd name="T5" fmla="*/ 19 h 41"/>
                <a:gd name="T6" fmla="*/ 27 w 62"/>
                <a:gd name="T7" fmla="*/ 32 h 41"/>
                <a:gd name="T8" fmla="*/ 19 w 62"/>
                <a:gd name="T9" fmla="*/ 32 h 41"/>
                <a:gd name="T10" fmla="*/ 19 w 62"/>
                <a:gd name="T11" fmla="*/ 41 h 41"/>
                <a:gd name="T12" fmla="*/ 43 w 62"/>
                <a:gd name="T13" fmla="*/ 41 h 41"/>
                <a:gd name="T14" fmla="*/ 43 w 62"/>
                <a:gd name="T15" fmla="*/ 32 h 41"/>
                <a:gd name="T16" fmla="*/ 35 w 62"/>
                <a:gd name="T17" fmla="*/ 32 h 41"/>
                <a:gd name="T18" fmla="*/ 35 w 62"/>
                <a:gd name="T19" fmla="*/ 19 h 41"/>
                <a:gd name="T20" fmla="*/ 42 w 62"/>
                <a:gd name="T21" fmla="*/ 19 h 41"/>
                <a:gd name="T22" fmla="*/ 62 w 62"/>
                <a:gd name="T23" fmla="*/ 2 h 41"/>
                <a:gd name="T24" fmla="*/ 54 w 62"/>
                <a:gd name="T25" fmla="*/ 0 h 41"/>
                <a:gd name="T26" fmla="*/ 42 w 62"/>
                <a:gd name="T27" fmla="*/ 11 h 41"/>
                <a:gd name="T28" fmla="*/ 20 w 62"/>
                <a:gd name="T29" fmla="*/ 11 h 41"/>
                <a:gd name="T30" fmla="*/ 8 w 62"/>
                <a:gd name="T31" fmla="*/ 0 h 41"/>
                <a:gd name="T32" fmla="*/ 0 w 62"/>
                <a:gd name="T33"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41">
                  <a:moveTo>
                    <a:pt x="0" y="2"/>
                  </a:moveTo>
                  <a:cubicBezTo>
                    <a:pt x="2" y="12"/>
                    <a:pt x="11" y="19"/>
                    <a:pt x="20" y="19"/>
                  </a:cubicBezTo>
                  <a:cubicBezTo>
                    <a:pt x="27" y="19"/>
                    <a:pt x="27" y="19"/>
                    <a:pt x="27" y="19"/>
                  </a:cubicBezTo>
                  <a:cubicBezTo>
                    <a:pt x="27" y="32"/>
                    <a:pt x="27" y="32"/>
                    <a:pt x="27" y="32"/>
                  </a:cubicBezTo>
                  <a:cubicBezTo>
                    <a:pt x="19" y="32"/>
                    <a:pt x="19" y="32"/>
                    <a:pt x="19" y="32"/>
                  </a:cubicBezTo>
                  <a:cubicBezTo>
                    <a:pt x="19" y="41"/>
                    <a:pt x="19" y="41"/>
                    <a:pt x="19" y="41"/>
                  </a:cubicBezTo>
                  <a:cubicBezTo>
                    <a:pt x="43" y="41"/>
                    <a:pt x="43" y="41"/>
                    <a:pt x="43" y="41"/>
                  </a:cubicBezTo>
                  <a:cubicBezTo>
                    <a:pt x="43" y="32"/>
                    <a:pt x="43" y="32"/>
                    <a:pt x="43" y="32"/>
                  </a:cubicBezTo>
                  <a:cubicBezTo>
                    <a:pt x="35" y="32"/>
                    <a:pt x="35" y="32"/>
                    <a:pt x="35" y="32"/>
                  </a:cubicBezTo>
                  <a:cubicBezTo>
                    <a:pt x="35" y="19"/>
                    <a:pt x="35" y="19"/>
                    <a:pt x="35" y="19"/>
                  </a:cubicBezTo>
                  <a:cubicBezTo>
                    <a:pt x="42" y="19"/>
                    <a:pt x="42" y="19"/>
                    <a:pt x="42" y="19"/>
                  </a:cubicBezTo>
                  <a:cubicBezTo>
                    <a:pt x="52" y="19"/>
                    <a:pt x="60" y="10"/>
                    <a:pt x="62" y="2"/>
                  </a:cubicBezTo>
                  <a:cubicBezTo>
                    <a:pt x="54" y="0"/>
                    <a:pt x="54" y="0"/>
                    <a:pt x="54" y="0"/>
                  </a:cubicBezTo>
                  <a:cubicBezTo>
                    <a:pt x="53" y="5"/>
                    <a:pt x="48" y="11"/>
                    <a:pt x="42" y="11"/>
                  </a:cubicBezTo>
                  <a:cubicBezTo>
                    <a:pt x="20" y="11"/>
                    <a:pt x="20" y="11"/>
                    <a:pt x="20" y="11"/>
                  </a:cubicBezTo>
                  <a:cubicBezTo>
                    <a:pt x="15" y="11"/>
                    <a:pt x="9" y="6"/>
                    <a:pt x="8" y="0"/>
                  </a:cubicBez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3">
              <a:extLst>
                <a:ext uri="{FF2B5EF4-FFF2-40B4-BE49-F238E27FC236}">
                  <a16:creationId xmlns:a16="http://schemas.microsoft.com/office/drawing/2014/main" id="{D705DD70-637B-E889-6F97-544ED0B118E9}"/>
                </a:ext>
              </a:extLst>
            </p:cNvPr>
            <p:cNvSpPr>
              <a:spLocks noEditPoints="1"/>
            </p:cNvSpPr>
            <p:nvPr/>
          </p:nvSpPr>
          <p:spPr bwMode="auto">
            <a:xfrm>
              <a:off x="9148375" y="4172912"/>
              <a:ext cx="147097" cy="136835"/>
            </a:xfrm>
            <a:custGeom>
              <a:avLst/>
              <a:gdLst>
                <a:gd name="T0" fmla="*/ 70 w 74"/>
                <a:gd name="T1" fmla="*/ 69 h 69"/>
                <a:gd name="T2" fmla="*/ 70 w 74"/>
                <a:gd name="T3" fmla="*/ 64 h 69"/>
                <a:gd name="T4" fmla="*/ 74 w 74"/>
                <a:gd name="T5" fmla="*/ 10 h 69"/>
                <a:gd name="T6" fmla="*/ 65 w 74"/>
                <a:gd name="T7" fmla="*/ 18 h 69"/>
                <a:gd name="T8" fmla="*/ 65 w 74"/>
                <a:gd name="T9" fmla="*/ 27 h 69"/>
                <a:gd name="T10" fmla="*/ 65 w 74"/>
                <a:gd name="T11" fmla="*/ 33 h 69"/>
                <a:gd name="T12" fmla="*/ 65 w 74"/>
                <a:gd name="T13" fmla="*/ 41 h 69"/>
                <a:gd name="T14" fmla="*/ 32 w 74"/>
                <a:gd name="T15" fmla="*/ 3 h 69"/>
                <a:gd name="T16" fmla="*/ 31 w 74"/>
                <a:gd name="T17" fmla="*/ 4 h 69"/>
                <a:gd name="T18" fmla="*/ 31 w 74"/>
                <a:gd name="T19" fmla="*/ 64 h 69"/>
                <a:gd name="T20" fmla="*/ 61 w 74"/>
                <a:gd name="T21" fmla="*/ 64 h 69"/>
                <a:gd name="T22" fmla="*/ 65 w 74"/>
                <a:gd name="T23" fmla="*/ 69 h 69"/>
                <a:gd name="T24" fmla="*/ 61 w 74"/>
                <a:gd name="T25" fmla="*/ 37 h 69"/>
                <a:gd name="T26" fmla="*/ 65 w 74"/>
                <a:gd name="T27" fmla="*/ 27 h 69"/>
                <a:gd name="T28" fmla="*/ 61 w 74"/>
                <a:gd name="T29" fmla="*/ 23 h 69"/>
                <a:gd name="T30" fmla="*/ 65 w 74"/>
                <a:gd name="T31" fmla="*/ 10 h 69"/>
                <a:gd name="T32" fmla="*/ 31 w 74"/>
                <a:gd name="T33" fmla="*/ 17 h 69"/>
                <a:gd name="T34" fmla="*/ 53 w 74"/>
                <a:gd name="T35" fmla="*/ 57 h 69"/>
                <a:gd name="T36" fmla="*/ 31 w 74"/>
                <a:gd name="T37" fmla="*/ 57 h 69"/>
                <a:gd name="T38" fmla="*/ 65 w 74"/>
                <a:gd name="T39" fmla="*/ 33 h 69"/>
                <a:gd name="T40" fmla="*/ 31 w 74"/>
                <a:gd name="T41" fmla="*/ 2 h 69"/>
                <a:gd name="T42" fmla="*/ 16 w 74"/>
                <a:gd name="T43" fmla="*/ 10 h 69"/>
                <a:gd name="T44" fmla="*/ 0 w 74"/>
                <a:gd name="T45" fmla="*/ 3 h 69"/>
                <a:gd name="T46" fmla="*/ 10 w 74"/>
                <a:gd name="T47" fmla="*/ 10 h 69"/>
                <a:gd name="T48" fmla="*/ 1 w 74"/>
                <a:gd name="T49" fmla="*/ 64 h 69"/>
                <a:gd name="T50" fmla="*/ 7 w 74"/>
                <a:gd name="T51" fmla="*/ 64 h 69"/>
                <a:gd name="T52" fmla="*/ 16 w 74"/>
                <a:gd name="T53" fmla="*/ 69 h 69"/>
                <a:gd name="T54" fmla="*/ 16 w 74"/>
                <a:gd name="T55" fmla="*/ 64 h 69"/>
                <a:gd name="T56" fmla="*/ 31 w 74"/>
                <a:gd name="T57" fmla="*/ 57 h 69"/>
                <a:gd name="T58" fmla="*/ 8 w 74"/>
                <a:gd name="T59" fmla="*/ 17 h 69"/>
                <a:gd name="T60" fmla="*/ 31 w 74"/>
                <a:gd name="T61" fmla="*/ 10 h 69"/>
                <a:gd name="T62" fmla="*/ 23 w 74"/>
                <a:gd name="T63" fmla="*/ 10 h 69"/>
                <a:gd name="T64" fmla="*/ 31 w 74"/>
                <a:gd name="T65"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9">
                  <a:moveTo>
                    <a:pt x="65" y="69"/>
                  </a:moveTo>
                  <a:cubicBezTo>
                    <a:pt x="70" y="69"/>
                    <a:pt x="70" y="69"/>
                    <a:pt x="70" y="69"/>
                  </a:cubicBezTo>
                  <a:cubicBezTo>
                    <a:pt x="70" y="64"/>
                    <a:pt x="70" y="64"/>
                    <a:pt x="70" y="64"/>
                  </a:cubicBezTo>
                  <a:cubicBezTo>
                    <a:pt x="70" y="64"/>
                    <a:pt x="70" y="64"/>
                    <a:pt x="70" y="64"/>
                  </a:cubicBezTo>
                  <a:cubicBezTo>
                    <a:pt x="74" y="64"/>
                    <a:pt x="74" y="64"/>
                    <a:pt x="74" y="64"/>
                  </a:cubicBezTo>
                  <a:cubicBezTo>
                    <a:pt x="74" y="10"/>
                    <a:pt x="74" y="10"/>
                    <a:pt x="74" y="10"/>
                  </a:cubicBezTo>
                  <a:cubicBezTo>
                    <a:pt x="65" y="10"/>
                    <a:pt x="65" y="10"/>
                    <a:pt x="65" y="10"/>
                  </a:cubicBezTo>
                  <a:cubicBezTo>
                    <a:pt x="65" y="18"/>
                    <a:pt x="65" y="18"/>
                    <a:pt x="65" y="18"/>
                  </a:cubicBezTo>
                  <a:cubicBezTo>
                    <a:pt x="67" y="18"/>
                    <a:pt x="69" y="20"/>
                    <a:pt x="69" y="23"/>
                  </a:cubicBezTo>
                  <a:cubicBezTo>
                    <a:pt x="69" y="25"/>
                    <a:pt x="67" y="27"/>
                    <a:pt x="65" y="27"/>
                  </a:cubicBezTo>
                  <a:cubicBezTo>
                    <a:pt x="65" y="33"/>
                    <a:pt x="65" y="33"/>
                    <a:pt x="65" y="33"/>
                  </a:cubicBezTo>
                  <a:cubicBezTo>
                    <a:pt x="65" y="33"/>
                    <a:pt x="65" y="33"/>
                    <a:pt x="65" y="33"/>
                  </a:cubicBezTo>
                  <a:cubicBezTo>
                    <a:pt x="67" y="33"/>
                    <a:pt x="69" y="35"/>
                    <a:pt x="69" y="37"/>
                  </a:cubicBezTo>
                  <a:cubicBezTo>
                    <a:pt x="69" y="39"/>
                    <a:pt x="67" y="41"/>
                    <a:pt x="65" y="41"/>
                  </a:cubicBezTo>
                  <a:lnTo>
                    <a:pt x="65" y="69"/>
                  </a:lnTo>
                  <a:close/>
                  <a:moveTo>
                    <a:pt x="32" y="3"/>
                  </a:moveTo>
                  <a:cubicBezTo>
                    <a:pt x="31" y="2"/>
                    <a:pt x="31" y="2"/>
                    <a:pt x="31" y="2"/>
                  </a:cubicBezTo>
                  <a:cubicBezTo>
                    <a:pt x="31" y="4"/>
                    <a:pt x="31" y="4"/>
                    <a:pt x="31" y="4"/>
                  </a:cubicBezTo>
                  <a:cubicBezTo>
                    <a:pt x="32" y="3"/>
                    <a:pt x="32" y="3"/>
                    <a:pt x="32" y="3"/>
                  </a:cubicBezTo>
                  <a:close/>
                  <a:moveTo>
                    <a:pt x="31" y="64"/>
                  </a:moveTo>
                  <a:cubicBezTo>
                    <a:pt x="61" y="64"/>
                    <a:pt x="61" y="64"/>
                    <a:pt x="61" y="64"/>
                  </a:cubicBezTo>
                  <a:cubicBezTo>
                    <a:pt x="61" y="64"/>
                    <a:pt x="61" y="64"/>
                    <a:pt x="61" y="64"/>
                  </a:cubicBezTo>
                  <a:cubicBezTo>
                    <a:pt x="61" y="69"/>
                    <a:pt x="61" y="69"/>
                    <a:pt x="61" y="69"/>
                  </a:cubicBezTo>
                  <a:cubicBezTo>
                    <a:pt x="65" y="69"/>
                    <a:pt x="65" y="69"/>
                    <a:pt x="65" y="69"/>
                  </a:cubicBezTo>
                  <a:cubicBezTo>
                    <a:pt x="65" y="41"/>
                    <a:pt x="65" y="41"/>
                    <a:pt x="65" y="41"/>
                  </a:cubicBezTo>
                  <a:cubicBezTo>
                    <a:pt x="63" y="41"/>
                    <a:pt x="61" y="39"/>
                    <a:pt x="61" y="37"/>
                  </a:cubicBezTo>
                  <a:cubicBezTo>
                    <a:pt x="61" y="35"/>
                    <a:pt x="63" y="33"/>
                    <a:pt x="65" y="33"/>
                  </a:cubicBezTo>
                  <a:cubicBezTo>
                    <a:pt x="65" y="27"/>
                    <a:pt x="65" y="27"/>
                    <a:pt x="65" y="27"/>
                  </a:cubicBezTo>
                  <a:cubicBezTo>
                    <a:pt x="63" y="27"/>
                    <a:pt x="61" y="25"/>
                    <a:pt x="61" y="23"/>
                  </a:cubicBezTo>
                  <a:cubicBezTo>
                    <a:pt x="61" y="23"/>
                    <a:pt x="61" y="23"/>
                    <a:pt x="61" y="23"/>
                  </a:cubicBezTo>
                  <a:cubicBezTo>
                    <a:pt x="61" y="20"/>
                    <a:pt x="63" y="18"/>
                    <a:pt x="65" y="18"/>
                  </a:cubicBezTo>
                  <a:cubicBezTo>
                    <a:pt x="65" y="10"/>
                    <a:pt x="65" y="10"/>
                    <a:pt x="65" y="10"/>
                  </a:cubicBezTo>
                  <a:cubicBezTo>
                    <a:pt x="31" y="10"/>
                    <a:pt x="31" y="10"/>
                    <a:pt x="31" y="10"/>
                  </a:cubicBezTo>
                  <a:cubicBezTo>
                    <a:pt x="31" y="17"/>
                    <a:pt x="31" y="17"/>
                    <a:pt x="31" y="17"/>
                  </a:cubicBezTo>
                  <a:cubicBezTo>
                    <a:pt x="53" y="17"/>
                    <a:pt x="53" y="17"/>
                    <a:pt x="53" y="17"/>
                  </a:cubicBezTo>
                  <a:cubicBezTo>
                    <a:pt x="53" y="57"/>
                    <a:pt x="53" y="57"/>
                    <a:pt x="53" y="57"/>
                  </a:cubicBezTo>
                  <a:cubicBezTo>
                    <a:pt x="53" y="57"/>
                    <a:pt x="53" y="57"/>
                    <a:pt x="53" y="57"/>
                  </a:cubicBezTo>
                  <a:cubicBezTo>
                    <a:pt x="31" y="57"/>
                    <a:pt x="31" y="57"/>
                    <a:pt x="31" y="57"/>
                  </a:cubicBezTo>
                  <a:cubicBezTo>
                    <a:pt x="31" y="64"/>
                    <a:pt x="31" y="64"/>
                    <a:pt x="31" y="64"/>
                  </a:cubicBezTo>
                  <a:close/>
                  <a:moveTo>
                    <a:pt x="65" y="33"/>
                  </a:moveTo>
                  <a:cubicBezTo>
                    <a:pt x="65" y="33"/>
                    <a:pt x="65" y="33"/>
                    <a:pt x="65" y="33"/>
                  </a:cubicBezTo>
                  <a:moveTo>
                    <a:pt x="31" y="2"/>
                  </a:moveTo>
                  <a:cubicBezTo>
                    <a:pt x="29" y="0"/>
                    <a:pt x="29" y="0"/>
                    <a:pt x="29" y="0"/>
                  </a:cubicBezTo>
                  <a:cubicBezTo>
                    <a:pt x="16" y="10"/>
                    <a:pt x="16" y="10"/>
                    <a:pt x="16" y="10"/>
                  </a:cubicBezTo>
                  <a:cubicBezTo>
                    <a:pt x="3" y="0"/>
                    <a:pt x="3" y="0"/>
                    <a:pt x="3" y="0"/>
                  </a:cubicBezTo>
                  <a:cubicBezTo>
                    <a:pt x="0" y="3"/>
                    <a:pt x="0" y="3"/>
                    <a:pt x="0" y="3"/>
                  </a:cubicBezTo>
                  <a:cubicBezTo>
                    <a:pt x="9" y="10"/>
                    <a:pt x="9" y="10"/>
                    <a:pt x="9" y="10"/>
                  </a:cubicBezTo>
                  <a:cubicBezTo>
                    <a:pt x="10" y="10"/>
                    <a:pt x="10" y="10"/>
                    <a:pt x="10" y="10"/>
                  </a:cubicBezTo>
                  <a:cubicBezTo>
                    <a:pt x="1" y="10"/>
                    <a:pt x="1" y="10"/>
                    <a:pt x="1" y="10"/>
                  </a:cubicBezTo>
                  <a:cubicBezTo>
                    <a:pt x="1" y="64"/>
                    <a:pt x="1" y="64"/>
                    <a:pt x="1" y="64"/>
                  </a:cubicBezTo>
                  <a:cubicBezTo>
                    <a:pt x="7" y="64"/>
                    <a:pt x="7" y="64"/>
                    <a:pt x="7" y="64"/>
                  </a:cubicBezTo>
                  <a:cubicBezTo>
                    <a:pt x="7" y="64"/>
                    <a:pt x="7" y="64"/>
                    <a:pt x="7" y="64"/>
                  </a:cubicBezTo>
                  <a:cubicBezTo>
                    <a:pt x="7" y="69"/>
                    <a:pt x="7" y="69"/>
                    <a:pt x="7" y="69"/>
                  </a:cubicBezTo>
                  <a:cubicBezTo>
                    <a:pt x="16" y="69"/>
                    <a:pt x="16" y="69"/>
                    <a:pt x="16" y="69"/>
                  </a:cubicBezTo>
                  <a:cubicBezTo>
                    <a:pt x="16" y="64"/>
                    <a:pt x="16" y="64"/>
                    <a:pt x="16" y="64"/>
                  </a:cubicBezTo>
                  <a:cubicBezTo>
                    <a:pt x="16" y="64"/>
                    <a:pt x="16" y="64"/>
                    <a:pt x="16" y="64"/>
                  </a:cubicBezTo>
                  <a:cubicBezTo>
                    <a:pt x="31" y="64"/>
                    <a:pt x="31" y="64"/>
                    <a:pt x="31" y="64"/>
                  </a:cubicBezTo>
                  <a:cubicBezTo>
                    <a:pt x="31" y="57"/>
                    <a:pt x="31" y="57"/>
                    <a:pt x="31" y="57"/>
                  </a:cubicBezTo>
                  <a:cubicBezTo>
                    <a:pt x="8" y="57"/>
                    <a:pt x="8" y="57"/>
                    <a:pt x="8" y="57"/>
                  </a:cubicBezTo>
                  <a:cubicBezTo>
                    <a:pt x="8" y="17"/>
                    <a:pt x="8" y="17"/>
                    <a:pt x="8" y="17"/>
                  </a:cubicBezTo>
                  <a:cubicBezTo>
                    <a:pt x="31" y="17"/>
                    <a:pt x="31" y="17"/>
                    <a:pt x="31" y="17"/>
                  </a:cubicBezTo>
                  <a:cubicBezTo>
                    <a:pt x="31" y="10"/>
                    <a:pt x="31" y="10"/>
                    <a:pt x="31" y="10"/>
                  </a:cubicBezTo>
                  <a:cubicBezTo>
                    <a:pt x="22" y="10"/>
                    <a:pt x="22" y="10"/>
                    <a:pt x="22" y="10"/>
                  </a:cubicBezTo>
                  <a:cubicBezTo>
                    <a:pt x="23" y="10"/>
                    <a:pt x="23" y="10"/>
                    <a:pt x="23" y="10"/>
                  </a:cubicBezTo>
                  <a:cubicBezTo>
                    <a:pt x="31" y="4"/>
                    <a:pt x="31" y="4"/>
                    <a:pt x="31" y="4"/>
                  </a:cubicBezTo>
                  <a:lnTo>
                    <a:pt x="31"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04">
              <a:extLst>
                <a:ext uri="{FF2B5EF4-FFF2-40B4-BE49-F238E27FC236}">
                  <a16:creationId xmlns:a16="http://schemas.microsoft.com/office/drawing/2014/main" id="{D4545F4D-BD34-F749-B791-129B507677B3}"/>
                </a:ext>
              </a:extLst>
            </p:cNvPr>
            <p:cNvSpPr>
              <a:spLocks noChangeArrowheads="1"/>
            </p:cNvSpPr>
            <p:nvPr/>
          </p:nvSpPr>
          <p:spPr bwMode="auto">
            <a:xfrm>
              <a:off x="10530405" y="2565106"/>
              <a:ext cx="39910" cy="38770"/>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5">
              <a:extLst>
                <a:ext uri="{FF2B5EF4-FFF2-40B4-BE49-F238E27FC236}">
                  <a16:creationId xmlns:a16="http://schemas.microsoft.com/office/drawing/2014/main" id="{ED509E1B-D6CE-EBFF-2F76-28A94C25A4A7}"/>
                </a:ext>
              </a:extLst>
            </p:cNvPr>
            <p:cNvSpPr>
              <a:spLocks/>
            </p:cNvSpPr>
            <p:nvPr/>
          </p:nvSpPr>
          <p:spPr bwMode="auto">
            <a:xfrm>
              <a:off x="10503038" y="2611858"/>
              <a:ext cx="93504" cy="142536"/>
            </a:xfrm>
            <a:custGeom>
              <a:avLst/>
              <a:gdLst>
                <a:gd name="T0" fmla="*/ 14 w 82"/>
                <a:gd name="T1" fmla="*/ 23 h 125"/>
                <a:gd name="T2" fmla="*/ 19 w 82"/>
                <a:gd name="T3" fmla="*/ 23 h 125"/>
                <a:gd name="T4" fmla="*/ 19 w 82"/>
                <a:gd name="T5" fmla="*/ 65 h 125"/>
                <a:gd name="T6" fmla="*/ 19 w 82"/>
                <a:gd name="T7" fmla="*/ 65 h 125"/>
                <a:gd name="T8" fmla="*/ 19 w 82"/>
                <a:gd name="T9" fmla="*/ 125 h 125"/>
                <a:gd name="T10" fmla="*/ 38 w 82"/>
                <a:gd name="T11" fmla="*/ 125 h 125"/>
                <a:gd name="T12" fmla="*/ 38 w 82"/>
                <a:gd name="T13" fmla="*/ 59 h 125"/>
                <a:gd name="T14" fmla="*/ 45 w 82"/>
                <a:gd name="T15" fmla="*/ 59 h 125"/>
                <a:gd name="T16" fmla="*/ 45 w 82"/>
                <a:gd name="T17" fmla="*/ 125 h 125"/>
                <a:gd name="T18" fmla="*/ 64 w 82"/>
                <a:gd name="T19" fmla="*/ 125 h 125"/>
                <a:gd name="T20" fmla="*/ 64 w 82"/>
                <a:gd name="T21" fmla="*/ 59 h 125"/>
                <a:gd name="T22" fmla="*/ 64 w 82"/>
                <a:gd name="T23" fmla="*/ 59 h 125"/>
                <a:gd name="T24" fmla="*/ 64 w 82"/>
                <a:gd name="T25" fmla="*/ 23 h 125"/>
                <a:gd name="T26" fmla="*/ 69 w 82"/>
                <a:gd name="T27" fmla="*/ 23 h 125"/>
                <a:gd name="T28" fmla="*/ 69 w 82"/>
                <a:gd name="T29" fmla="*/ 59 h 125"/>
                <a:gd name="T30" fmla="*/ 82 w 82"/>
                <a:gd name="T31" fmla="*/ 59 h 125"/>
                <a:gd name="T32" fmla="*/ 82 w 82"/>
                <a:gd name="T33" fmla="*/ 0 h 125"/>
                <a:gd name="T34" fmla="*/ 0 w 82"/>
                <a:gd name="T35" fmla="*/ 0 h 125"/>
                <a:gd name="T36" fmla="*/ 0 w 82"/>
                <a:gd name="T37" fmla="*/ 59 h 125"/>
                <a:gd name="T38" fmla="*/ 14 w 82"/>
                <a:gd name="T39" fmla="*/ 59 h 125"/>
                <a:gd name="T40" fmla="*/ 14 w 82"/>
                <a:gd name="T41" fmla="*/ 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125">
                  <a:moveTo>
                    <a:pt x="14" y="23"/>
                  </a:moveTo>
                  <a:lnTo>
                    <a:pt x="19" y="23"/>
                  </a:lnTo>
                  <a:lnTo>
                    <a:pt x="19" y="65"/>
                  </a:lnTo>
                  <a:lnTo>
                    <a:pt x="19" y="65"/>
                  </a:lnTo>
                  <a:lnTo>
                    <a:pt x="19" y="125"/>
                  </a:lnTo>
                  <a:lnTo>
                    <a:pt x="38" y="125"/>
                  </a:lnTo>
                  <a:lnTo>
                    <a:pt x="38" y="59"/>
                  </a:lnTo>
                  <a:lnTo>
                    <a:pt x="45" y="59"/>
                  </a:lnTo>
                  <a:lnTo>
                    <a:pt x="45" y="125"/>
                  </a:lnTo>
                  <a:lnTo>
                    <a:pt x="64" y="125"/>
                  </a:lnTo>
                  <a:lnTo>
                    <a:pt x="64" y="59"/>
                  </a:lnTo>
                  <a:lnTo>
                    <a:pt x="64" y="59"/>
                  </a:lnTo>
                  <a:lnTo>
                    <a:pt x="64" y="23"/>
                  </a:lnTo>
                  <a:lnTo>
                    <a:pt x="69" y="23"/>
                  </a:lnTo>
                  <a:lnTo>
                    <a:pt x="69" y="59"/>
                  </a:lnTo>
                  <a:lnTo>
                    <a:pt x="82" y="59"/>
                  </a:lnTo>
                  <a:lnTo>
                    <a:pt x="82" y="0"/>
                  </a:lnTo>
                  <a:lnTo>
                    <a:pt x="0" y="0"/>
                  </a:lnTo>
                  <a:lnTo>
                    <a:pt x="0" y="59"/>
                  </a:lnTo>
                  <a:lnTo>
                    <a:pt x="14" y="59"/>
                  </a:lnTo>
                  <a:lnTo>
                    <a:pt x="14" y="23"/>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06">
              <a:extLst>
                <a:ext uri="{FF2B5EF4-FFF2-40B4-BE49-F238E27FC236}">
                  <a16:creationId xmlns:a16="http://schemas.microsoft.com/office/drawing/2014/main" id="{C4A2E940-A9CF-B35D-7981-F05BCF97E3D0}"/>
                </a:ext>
              </a:extLst>
            </p:cNvPr>
            <p:cNvSpPr>
              <a:spLocks noChangeArrowheads="1"/>
            </p:cNvSpPr>
            <p:nvPr/>
          </p:nvSpPr>
          <p:spPr bwMode="auto">
            <a:xfrm>
              <a:off x="10637592" y="2565106"/>
              <a:ext cx="37630" cy="38770"/>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07">
              <a:extLst>
                <a:ext uri="{FF2B5EF4-FFF2-40B4-BE49-F238E27FC236}">
                  <a16:creationId xmlns:a16="http://schemas.microsoft.com/office/drawing/2014/main" id="{68AF79AD-C5F0-FED7-E3AE-10F9A963061F}"/>
                </a:ext>
              </a:extLst>
            </p:cNvPr>
            <p:cNvSpPr>
              <a:spLocks/>
            </p:cNvSpPr>
            <p:nvPr/>
          </p:nvSpPr>
          <p:spPr bwMode="auto">
            <a:xfrm>
              <a:off x="10602243" y="2611858"/>
              <a:ext cx="106047" cy="142536"/>
            </a:xfrm>
            <a:custGeom>
              <a:avLst/>
              <a:gdLst>
                <a:gd name="T0" fmla="*/ 81 w 93"/>
                <a:gd name="T1" fmla="*/ 59 h 125"/>
                <a:gd name="T2" fmla="*/ 93 w 93"/>
                <a:gd name="T3" fmla="*/ 59 h 125"/>
                <a:gd name="T4" fmla="*/ 78 w 93"/>
                <a:gd name="T5" fmla="*/ 0 h 125"/>
                <a:gd name="T6" fmla="*/ 17 w 93"/>
                <a:gd name="T7" fmla="*/ 0 h 125"/>
                <a:gd name="T8" fmla="*/ 0 w 93"/>
                <a:gd name="T9" fmla="*/ 59 h 125"/>
                <a:gd name="T10" fmla="*/ 14 w 93"/>
                <a:gd name="T11" fmla="*/ 59 h 125"/>
                <a:gd name="T12" fmla="*/ 24 w 93"/>
                <a:gd name="T13" fmla="*/ 23 h 125"/>
                <a:gd name="T14" fmla="*/ 28 w 93"/>
                <a:gd name="T15" fmla="*/ 23 h 125"/>
                <a:gd name="T16" fmla="*/ 10 w 93"/>
                <a:gd name="T17" fmla="*/ 89 h 125"/>
                <a:gd name="T18" fmla="*/ 24 w 93"/>
                <a:gd name="T19" fmla="*/ 89 h 125"/>
                <a:gd name="T20" fmla="*/ 24 w 93"/>
                <a:gd name="T21" fmla="*/ 125 h 125"/>
                <a:gd name="T22" fmla="*/ 45 w 93"/>
                <a:gd name="T23" fmla="*/ 125 h 125"/>
                <a:gd name="T24" fmla="*/ 45 w 93"/>
                <a:gd name="T25" fmla="*/ 89 h 125"/>
                <a:gd name="T26" fmla="*/ 50 w 93"/>
                <a:gd name="T27" fmla="*/ 89 h 125"/>
                <a:gd name="T28" fmla="*/ 50 w 93"/>
                <a:gd name="T29" fmla="*/ 125 h 125"/>
                <a:gd name="T30" fmla="*/ 69 w 93"/>
                <a:gd name="T31" fmla="*/ 125 h 125"/>
                <a:gd name="T32" fmla="*/ 69 w 93"/>
                <a:gd name="T33" fmla="*/ 89 h 125"/>
                <a:gd name="T34" fmla="*/ 85 w 93"/>
                <a:gd name="T35" fmla="*/ 89 h 125"/>
                <a:gd name="T36" fmla="*/ 66 w 93"/>
                <a:gd name="T37" fmla="*/ 23 h 125"/>
                <a:gd name="T38" fmla="*/ 71 w 93"/>
                <a:gd name="T39" fmla="*/ 23 h 125"/>
                <a:gd name="T40" fmla="*/ 81 w 93"/>
                <a:gd name="T41" fmla="*/ 5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125">
                  <a:moveTo>
                    <a:pt x="81" y="59"/>
                  </a:moveTo>
                  <a:lnTo>
                    <a:pt x="93" y="59"/>
                  </a:lnTo>
                  <a:lnTo>
                    <a:pt x="78" y="0"/>
                  </a:lnTo>
                  <a:lnTo>
                    <a:pt x="17" y="0"/>
                  </a:lnTo>
                  <a:lnTo>
                    <a:pt x="0" y="59"/>
                  </a:lnTo>
                  <a:lnTo>
                    <a:pt x="14" y="59"/>
                  </a:lnTo>
                  <a:lnTo>
                    <a:pt x="24" y="23"/>
                  </a:lnTo>
                  <a:lnTo>
                    <a:pt x="28" y="23"/>
                  </a:lnTo>
                  <a:lnTo>
                    <a:pt x="10" y="89"/>
                  </a:lnTo>
                  <a:lnTo>
                    <a:pt x="24" y="89"/>
                  </a:lnTo>
                  <a:lnTo>
                    <a:pt x="24" y="125"/>
                  </a:lnTo>
                  <a:lnTo>
                    <a:pt x="45" y="125"/>
                  </a:lnTo>
                  <a:lnTo>
                    <a:pt x="45" y="89"/>
                  </a:lnTo>
                  <a:lnTo>
                    <a:pt x="50" y="89"/>
                  </a:lnTo>
                  <a:lnTo>
                    <a:pt x="50" y="125"/>
                  </a:lnTo>
                  <a:lnTo>
                    <a:pt x="69" y="125"/>
                  </a:lnTo>
                  <a:lnTo>
                    <a:pt x="69" y="89"/>
                  </a:lnTo>
                  <a:lnTo>
                    <a:pt x="85" y="89"/>
                  </a:lnTo>
                  <a:lnTo>
                    <a:pt x="66" y="23"/>
                  </a:lnTo>
                  <a:lnTo>
                    <a:pt x="71" y="23"/>
                  </a:lnTo>
                  <a:lnTo>
                    <a:pt x="81" y="5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8">
              <a:extLst>
                <a:ext uri="{FF2B5EF4-FFF2-40B4-BE49-F238E27FC236}">
                  <a16:creationId xmlns:a16="http://schemas.microsoft.com/office/drawing/2014/main" id="{162CAF67-E430-75FB-1E09-5F0582FBA64B}"/>
                </a:ext>
              </a:extLst>
            </p:cNvPr>
            <p:cNvSpPr>
              <a:spLocks noEditPoints="1"/>
            </p:cNvSpPr>
            <p:nvPr/>
          </p:nvSpPr>
          <p:spPr bwMode="auto">
            <a:xfrm>
              <a:off x="9769832" y="4543506"/>
              <a:ext cx="149378" cy="182446"/>
            </a:xfrm>
            <a:custGeom>
              <a:avLst/>
              <a:gdLst>
                <a:gd name="T0" fmla="*/ 52 w 75"/>
                <a:gd name="T1" fmla="*/ 84 h 92"/>
                <a:gd name="T2" fmla="*/ 75 w 75"/>
                <a:gd name="T3" fmla="*/ 92 h 92"/>
                <a:gd name="T4" fmla="*/ 52 w 75"/>
                <a:gd name="T5" fmla="*/ 52 h 92"/>
                <a:gd name="T6" fmla="*/ 47 w 75"/>
                <a:gd name="T7" fmla="*/ 45 h 92"/>
                <a:gd name="T8" fmla="*/ 43 w 75"/>
                <a:gd name="T9" fmla="*/ 63 h 92"/>
                <a:gd name="T10" fmla="*/ 45 w 75"/>
                <a:gd name="T11" fmla="*/ 69 h 92"/>
                <a:gd name="T12" fmla="*/ 43 w 75"/>
                <a:gd name="T13" fmla="*/ 67 h 92"/>
                <a:gd name="T14" fmla="*/ 46 w 75"/>
                <a:gd name="T15" fmla="*/ 78 h 92"/>
                <a:gd name="T16" fmla="*/ 43 w 75"/>
                <a:gd name="T17" fmla="*/ 84 h 92"/>
                <a:gd name="T18" fmla="*/ 43 w 75"/>
                <a:gd name="T19" fmla="*/ 84 h 92"/>
                <a:gd name="T20" fmla="*/ 37 w 75"/>
                <a:gd name="T21" fmla="*/ 78 h 92"/>
                <a:gd name="T22" fmla="*/ 43 w 75"/>
                <a:gd name="T23" fmla="*/ 24 h 92"/>
                <a:gd name="T24" fmla="*/ 40 w 75"/>
                <a:gd name="T25" fmla="*/ 14 h 92"/>
                <a:gd name="T26" fmla="*/ 37 w 75"/>
                <a:gd name="T27" fmla="*/ 27 h 92"/>
                <a:gd name="T28" fmla="*/ 37 w 75"/>
                <a:gd name="T29" fmla="*/ 45 h 92"/>
                <a:gd name="T30" fmla="*/ 41 w 75"/>
                <a:gd name="T31" fmla="*/ 52 h 92"/>
                <a:gd name="T32" fmla="*/ 37 w 75"/>
                <a:gd name="T33" fmla="*/ 62 h 92"/>
                <a:gd name="T34" fmla="*/ 43 w 75"/>
                <a:gd name="T35" fmla="*/ 74 h 92"/>
                <a:gd name="T36" fmla="*/ 41 w 75"/>
                <a:gd name="T37" fmla="*/ 65 h 92"/>
                <a:gd name="T38" fmla="*/ 43 w 75"/>
                <a:gd name="T39" fmla="*/ 24 h 92"/>
                <a:gd name="T40" fmla="*/ 37 w 75"/>
                <a:gd name="T41" fmla="*/ 84 h 92"/>
                <a:gd name="T42" fmla="*/ 37 w 75"/>
                <a:gd name="T43" fmla="*/ 78 h 92"/>
                <a:gd name="T44" fmla="*/ 37 w 75"/>
                <a:gd name="T45" fmla="*/ 78 h 92"/>
                <a:gd name="T46" fmla="*/ 32 w 75"/>
                <a:gd name="T47" fmla="*/ 84 h 92"/>
                <a:gd name="T48" fmla="*/ 37 w 75"/>
                <a:gd name="T49" fmla="*/ 0 h 92"/>
                <a:gd name="T50" fmla="*/ 34 w 75"/>
                <a:gd name="T51" fmla="*/ 14 h 92"/>
                <a:gd name="T52" fmla="*/ 32 w 75"/>
                <a:gd name="T53" fmla="*/ 63 h 92"/>
                <a:gd name="T54" fmla="*/ 32 w 75"/>
                <a:gd name="T55" fmla="*/ 67 h 92"/>
                <a:gd name="T56" fmla="*/ 37 w 75"/>
                <a:gd name="T57" fmla="*/ 69 h 92"/>
                <a:gd name="T58" fmla="*/ 37 w 75"/>
                <a:gd name="T59" fmla="*/ 62 h 92"/>
                <a:gd name="T60" fmla="*/ 33 w 75"/>
                <a:gd name="T61" fmla="*/ 58 h 92"/>
                <a:gd name="T62" fmla="*/ 37 w 75"/>
                <a:gd name="T63" fmla="*/ 52 h 92"/>
                <a:gd name="T64" fmla="*/ 37 w 75"/>
                <a:gd name="T65" fmla="*/ 52 h 92"/>
                <a:gd name="T66" fmla="*/ 37 w 75"/>
                <a:gd name="T67" fmla="*/ 45 h 92"/>
                <a:gd name="T68" fmla="*/ 37 w 75"/>
                <a:gd name="T69" fmla="*/ 27 h 92"/>
                <a:gd name="T70" fmla="*/ 37 w 75"/>
                <a:gd name="T71" fmla="*/ 27 h 92"/>
                <a:gd name="T72" fmla="*/ 0 w 75"/>
                <a:gd name="T73" fmla="*/ 92 h 92"/>
                <a:gd name="T74" fmla="*/ 23 w 75"/>
                <a:gd name="T75" fmla="*/ 84 h 92"/>
                <a:gd name="T76" fmla="*/ 32 w 75"/>
                <a:gd name="T77" fmla="*/ 78 h 92"/>
                <a:gd name="T78" fmla="*/ 32 w 75"/>
                <a:gd name="T79" fmla="*/ 74 h 92"/>
                <a:gd name="T80" fmla="*/ 30 w 75"/>
                <a:gd name="T81" fmla="*/ 69 h 92"/>
                <a:gd name="T82" fmla="*/ 32 w 75"/>
                <a:gd name="T83" fmla="*/ 63 h 92"/>
                <a:gd name="T84" fmla="*/ 32 w 75"/>
                <a:gd name="T85" fmla="*/ 24 h 92"/>
                <a:gd name="T86" fmla="*/ 23 w 75"/>
                <a:gd name="T87" fmla="*/ 45 h 92"/>
                <a:gd name="T88" fmla="*/ 25 w 75"/>
                <a:gd name="T89"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 h="92">
                  <a:moveTo>
                    <a:pt x="43" y="84"/>
                  </a:moveTo>
                  <a:cubicBezTo>
                    <a:pt x="52" y="84"/>
                    <a:pt x="52" y="84"/>
                    <a:pt x="52" y="84"/>
                  </a:cubicBezTo>
                  <a:cubicBezTo>
                    <a:pt x="60" y="92"/>
                    <a:pt x="60" y="92"/>
                    <a:pt x="60" y="92"/>
                  </a:cubicBezTo>
                  <a:cubicBezTo>
                    <a:pt x="75" y="92"/>
                    <a:pt x="75" y="92"/>
                    <a:pt x="75" y="92"/>
                  </a:cubicBezTo>
                  <a:cubicBezTo>
                    <a:pt x="63" y="85"/>
                    <a:pt x="55" y="69"/>
                    <a:pt x="50" y="52"/>
                  </a:cubicBezTo>
                  <a:cubicBezTo>
                    <a:pt x="52" y="52"/>
                    <a:pt x="52" y="52"/>
                    <a:pt x="52" y="52"/>
                  </a:cubicBezTo>
                  <a:cubicBezTo>
                    <a:pt x="52" y="45"/>
                    <a:pt x="52" y="45"/>
                    <a:pt x="52" y="45"/>
                  </a:cubicBezTo>
                  <a:cubicBezTo>
                    <a:pt x="47" y="45"/>
                    <a:pt x="47" y="45"/>
                    <a:pt x="47" y="45"/>
                  </a:cubicBezTo>
                  <a:cubicBezTo>
                    <a:pt x="45" y="37"/>
                    <a:pt x="44" y="30"/>
                    <a:pt x="43" y="24"/>
                  </a:cubicBezTo>
                  <a:cubicBezTo>
                    <a:pt x="43" y="63"/>
                    <a:pt x="43" y="63"/>
                    <a:pt x="43" y="63"/>
                  </a:cubicBezTo>
                  <a:cubicBezTo>
                    <a:pt x="43" y="63"/>
                    <a:pt x="43" y="63"/>
                    <a:pt x="43" y="63"/>
                  </a:cubicBezTo>
                  <a:cubicBezTo>
                    <a:pt x="44" y="65"/>
                    <a:pt x="44" y="67"/>
                    <a:pt x="45" y="69"/>
                  </a:cubicBezTo>
                  <a:cubicBezTo>
                    <a:pt x="45" y="69"/>
                    <a:pt x="45" y="69"/>
                    <a:pt x="45" y="69"/>
                  </a:cubicBezTo>
                  <a:cubicBezTo>
                    <a:pt x="43" y="67"/>
                    <a:pt x="43" y="67"/>
                    <a:pt x="43" y="67"/>
                  </a:cubicBezTo>
                  <a:cubicBezTo>
                    <a:pt x="43" y="74"/>
                    <a:pt x="43" y="74"/>
                    <a:pt x="43" y="74"/>
                  </a:cubicBezTo>
                  <a:cubicBezTo>
                    <a:pt x="46" y="78"/>
                    <a:pt x="46" y="78"/>
                    <a:pt x="46" y="78"/>
                  </a:cubicBezTo>
                  <a:cubicBezTo>
                    <a:pt x="43" y="78"/>
                    <a:pt x="43" y="78"/>
                    <a:pt x="43" y="78"/>
                  </a:cubicBezTo>
                  <a:lnTo>
                    <a:pt x="43" y="84"/>
                  </a:lnTo>
                  <a:close/>
                  <a:moveTo>
                    <a:pt x="37" y="84"/>
                  </a:moveTo>
                  <a:cubicBezTo>
                    <a:pt x="43" y="84"/>
                    <a:pt x="43" y="84"/>
                    <a:pt x="43" y="84"/>
                  </a:cubicBezTo>
                  <a:cubicBezTo>
                    <a:pt x="43" y="78"/>
                    <a:pt x="43" y="78"/>
                    <a:pt x="43" y="78"/>
                  </a:cubicBezTo>
                  <a:cubicBezTo>
                    <a:pt x="37" y="78"/>
                    <a:pt x="37" y="78"/>
                    <a:pt x="37" y="78"/>
                  </a:cubicBezTo>
                  <a:cubicBezTo>
                    <a:pt x="37" y="84"/>
                    <a:pt x="37" y="84"/>
                    <a:pt x="37" y="84"/>
                  </a:cubicBezTo>
                  <a:close/>
                  <a:moveTo>
                    <a:pt x="43" y="24"/>
                  </a:moveTo>
                  <a:cubicBezTo>
                    <a:pt x="42" y="18"/>
                    <a:pt x="41" y="14"/>
                    <a:pt x="41" y="14"/>
                  </a:cubicBezTo>
                  <a:cubicBezTo>
                    <a:pt x="40" y="14"/>
                    <a:pt x="40" y="14"/>
                    <a:pt x="40" y="14"/>
                  </a:cubicBezTo>
                  <a:cubicBezTo>
                    <a:pt x="37" y="0"/>
                    <a:pt x="37" y="0"/>
                    <a:pt x="37" y="0"/>
                  </a:cubicBezTo>
                  <a:cubicBezTo>
                    <a:pt x="37" y="27"/>
                    <a:pt x="37" y="27"/>
                    <a:pt x="37" y="27"/>
                  </a:cubicBezTo>
                  <a:cubicBezTo>
                    <a:pt x="38" y="28"/>
                    <a:pt x="38" y="41"/>
                    <a:pt x="39" y="45"/>
                  </a:cubicBezTo>
                  <a:cubicBezTo>
                    <a:pt x="37" y="45"/>
                    <a:pt x="37" y="45"/>
                    <a:pt x="37" y="45"/>
                  </a:cubicBezTo>
                  <a:cubicBezTo>
                    <a:pt x="37" y="52"/>
                    <a:pt x="37" y="52"/>
                    <a:pt x="37" y="52"/>
                  </a:cubicBezTo>
                  <a:cubicBezTo>
                    <a:pt x="41" y="52"/>
                    <a:pt x="41" y="52"/>
                    <a:pt x="41" y="52"/>
                  </a:cubicBezTo>
                  <a:cubicBezTo>
                    <a:pt x="41" y="52"/>
                    <a:pt x="41" y="54"/>
                    <a:pt x="42" y="58"/>
                  </a:cubicBezTo>
                  <a:cubicBezTo>
                    <a:pt x="37" y="62"/>
                    <a:pt x="37" y="62"/>
                    <a:pt x="37" y="62"/>
                  </a:cubicBezTo>
                  <a:cubicBezTo>
                    <a:pt x="37" y="69"/>
                    <a:pt x="37" y="69"/>
                    <a:pt x="37" y="69"/>
                  </a:cubicBezTo>
                  <a:cubicBezTo>
                    <a:pt x="43" y="74"/>
                    <a:pt x="43" y="74"/>
                    <a:pt x="43" y="74"/>
                  </a:cubicBezTo>
                  <a:cubicBezTo>
                    <a:pt x="43" y="67"/>
                    <a:pt x="43" y="67"/>
                    <a:pt x="43" y="67"/>
                  </a:cubicBezTo>
                  <a:cubicBezTo>
                    <a:pt x="41" y="65"/>
                    <a:pt x="41" y="65"/>
                    <a:pt x="41" y="65"/>
                  </a:cubicBezTo>
                  <a:cubicBezTo>
                    <a:pt x="43" y="63"/>
                    <a:pt x="43" y="63"/>
                    <a:pt x="43" y="63"/>
                  </a:cubicBezTo>
                  <a:lnTo>
                    <a:pt x="43" y="24"/>
                  </a:lnTo>
                  <a:close/>
                  <a:moveTo>
                    <a:pt x="32" y="84"/>
                  </a:moveTo>
                  <a:cubicBezTo>
                    <a:pt x="37" y="84"/>
                    <a:pt x="37" y="84"/>
                    <a:pt x="37" y="84"/>
                  </a:cubicBezTo>
                  <a:cubicBezTo>
                    <a:pt x="37" y="84"/>
                    <a:pt x="37" y="84"/>
                    <a:pt x="37" y="84"/>
                  </a:cubicBezTo>
                  <a:cubicBezTo>
                    <a:pt x="37" y="78"/>
                    <a:pt x="37" y="78"/>
                    <a:pt x="37" y="78"/>
                  </a:cubicBezTo>
                  <a:cubicBezTo>
                    <a:pt x="37" y="78"/>
                    <a:pt x="37" y="78"/>
                    <a:pt x="37" y="78"/>
                  </a:cubicBezTo>
                  <a:cubicBezTo>
                    <a:pt x="37" y="78"/>
                    <a:pt x="37" y="78"/>
                    <a:pt x="37" y="78"/>
                  </a:cubicBezTo>
                  <a:cubicBezTo>
                    <a:pt x="32" y="78"/>
                    <a:pt x="32" y="78"/>
                    <a:pt x="32" y="78"/>
                  </a:cubicBezTo>
                  <a:cubicBezTo>
                    <a:pt x="32" y="84"/>
                    <a:pt x="32" y="84"/>
                    <a:pt x="32" y="84"/>
                  </a:cubicBezTo>
                  <a:close/>
                  <a:moveTo>
                    <a:pt x="37" y="0"/>
                  </a:moveTo>
                  <a:cubicBezTo>
                    <a:pt x="37" y="0"/>
                    <a:pt x="37" y="0"/>
                    <a:pt x="37" y="0"/>
                  </a:cubicBezTo>
                  <a:cubicBezTo>
                    <a:pt x="35" y="14"/>
                    <a:pt x="35" y="14"/>
                    <a:pt x="35" y="14"/>
                  </a:cubicBezTo>
                  <a:cubicBezTo>
                    <a:pt x="34" y="14"/>
                    <a:pt x="34" y="14"/>
                    <a:pt x="34" y="14"/>
                  </a:cubicBezTo>
                  <a:cubicBezTo>
                    <a:pt x="34" y="14"/>
                    <a:pt x="33" y="18"/>
                    <a:pt x="32" y="24"/>
                  </a:cubicBezTo>
                  <a:cubicBezTo>
                    <a:pt x="32" y="63"/>
                    <a:pt x="32" y="63"/>
                    <a:pt x="32" y="63"/>
                  </a:cubicBezTo>
                  <a:cubicBezTo>
                    <a:pt x="34" y="65"/>
                    <a:pt x="34" y="65"/>
                    <a:pt x="34" y="65"/>
                  </a:cubicBezTo>
                  <a:cubicBezTo>
                    <a:pt x="32" y="67"/>
                    <a:pt x="32" y="67"/>
                    <a:pt x="32" y="67"/>
                  </a:cubicBezTo>
                  <a:cubicBezTo>
                    <a:pt x="32" y="74"/>
                    <a:pt x="32" y="74"/>
                    <a:pt x="32" y="74"/>
                  </a:cubicBezTo>
                  <a:cubicBezTo>
                    <a:pt x="37" y="69"/>
                    <a:pt x="37" y="69"/>
                    <a:pt x="37" y="69"/>
                  </a:cubicBezTo>
                  <a:cubicBezTo>
                    <a:pt x="37" y="69"/>
                    <a:pt x="37" y="69"/>
                    <a:pt x="37" y="69"/>
                  </a:cubicBezTo>
                  <a:cubicBezTo>
                    <a:pt x="37" y="62"/>
                    <a:pt x="37" y="62"/>
                    <a:pt x="37" y="62"/>
                  </a:cubicBezTo>
                  <a:cubicBezTo>
                    <a:pt x="37" y="62"/>
                    <a:pt x="37" y="62"/>
                    <a:pt x="37" y="62"/>
                  </a:cubicBezTo>
                  <a:cubicBezTo>
                    <a:pt x="33" y="58"/>
                    <a:pt x="33" y="58"/>
                    <a:pt x="33" y="58"/>
                  </a:cubicBezTo>
                  <a:cubicBezTo>
                    <a:pt x="34" y="54"/>
                    <a:pt x="34" y="52"/>
                    <a:pt x="34" y="52"/>
                  </a:cubicBezTo>
                  <a:cubicBezTo>
                    <a:pt x="37" y="52"/>
                    <a:pt x="37" y="52"/>
                    <a:pt x="37" y="52"/>
                  </a:cubicBezTo>
                  <a:cubicBezTo>
                    <a:pt x="37" y="52"/>
                    <a:pt x="37" y="52"/>
                    <a:pt x="37" y="52"/>
                  </a:cubicBezTo>
                  <a:cubicBezTo>
                    <a:pt x="37" y="52"/>
                    <a:pt x="37" y="52"/>
                    <a:pt x="37" y="52"/>
                  </a:cubicBezTo>
                  <a:cubicBezTo>
                    <a:pt x="37" y="45"/>
                    <a:pt x="37" y="45"/>
                    <a:pt x="37" y="45"/>
                  </a:cubicBezTo>
                  <a:cubicBezTo>
                    <a:pt x="37" y="45"/>
                    <a:pt x="37" y="45"/>
                    <a:pt x="37" y="45"/>
                  </a:cubicBezTo>
                  <a:cubicBezTo>
                    <a:pt x="36" y="45"/>
                    <a:pt x="36" y="45"/>
                    <a:pt x="36" y="45"/>
                  </a:cubicBezTo>
                  <a:cubicBezTo>
                    <a:pt x="37" y="40"/>
                    <a:pt x="37" y="27"/>
                    <a:pt x="37" y="27"/>
                  </a:cubicBezTo>
                  <a:cubicBezTo>
                    <a:pt x="37" y="27"/>
                    <a:pt x="37" y="27"/>
                    <a:pt x="37" y="27"/>
                  </a:cubicBezTo>
                  <a:cubicBezTo>
                    <a:pt x="37" y="27"/>
                    <a:pt x="37" y="27"/>
                    <a:pt x="37" y="27"/>
                  </a:cubicBezTo>
                  <a:lnTo>
                    <a:pt x="37" y="0"/>
                  </a:lnTo>
                  <a:close/>
                  <a:moveTo>
                    <a:pt x="0" y="92"/>
                  </a:moveTo>
                  <a:cubicBezTo>
                    <a:pt x="15" y="92"/>
                    <a:pt x="15" y="92"/>
                    <a:pt x="15" y="92"/>
                  </a:cubicBezTo>
                  <a:cubicBezTo>
                    <a:pt x="23" y="84"/>
                    <a:pt x="23" y="84"/>
                    <a:pt x="23" y="84"/>
                  </a:cubicBezTo>
                  <a:cubicBezTo>
                    <a:pt x="32" y="84"/>
                    <a:pt x="32" y="84"/>
                    <a:pt x="32" y="84"/>
                  </a:cubicBezTo>
                  <a:cubicBezTo>
                    <a:pt x="32" y="78"/>
                    <a:pt x="32" y="78"/>
                    <a:pt x="32" y="78"/>
                  </a:cubicBezTo>
                  <a:cubicBezTo>
                    <a:pt x="29" y="78"/>
                    <a:pt x="29" y="78"/>
                    <a:pt x="29" y="78"/>
                  </a:cubicBezTo>
                  <a:cubicBezTo>
                    <a:pt x="32" y="74"/>
                    <a:pt x="32" y="74"/>
                    <a:pt x="32" y="74"/>
                  </a:cubicBezTo>
                  <a:cubicBezTo>
                    <a:pt x="32" y="67"/>
                    <a:pt x="32" y="67"/>
                    <a:pt x="32" y="67"/>
                  </a:cubicBezTo>
                  <a:cubicBezTo>
                    <a:pt x="30" y="69"/>
                    <a:pt x="30" y="69"/>
                    <a:pt x="30" y="69"/>
                  </a:cubicBezTo>
                  <a:cubicBezTo>
                    <a:pt x="31" y="67"/>
                    <a:pt x="31" y="65"/>
                    <a:pt x="32" y="63"/>
                  </a:cubicBezTo>
                  <a:cubicBezTo>
                    <a:pt x="32" y="63"/>
                    <a:pt x="32" y="63"/>
                    <a:pt x="32" y="63"/>
                  </a:cubicBezTo>
                  <a:cubicBezTo>
                    <a:pt x="32" y="63"/>
                    <a:pt x="32" y="63"/>
                    <a:pt x="32" y="63"/>
                  </a:cubicBezTo>
                  <a:cubicBezTo>
                    <a:pt x="32" y="24"/>
                    <a:pt x="32" y="24"/>
                    <a:pt x="32" y="24"/>
                  </a:cubicBezTo>
                  <a:cubicBezTo>
                    <a:pt x="31" y="30"/>
                    <a:pt x="30" y="37"/>
                    <a:pt x="28" y="45"/>
                  </a:cubicBezTo>
                  <a:cubicBezTo>
                    <a:pt x="23" y="45"/>
                    <a:pt x="23" y="45"/>
                    <a:pt x="23" y="45"/>
                  </a:cubicBezTo>
                  <a:cubicBezTo>
                    <a:pt x="23" y="52"/>
                    <a:pt x="23" y="52"/>
                    <a:pt x="23" y="52"/>
                  </a:cubicBezTo>
                  <a:cubicBezTo>
                    <a:pt x="25" y="52"/>
                    <a:pt x="25" y="52"/>
                    <a:pt x="25" y="52"/>
                  </a:cubicBezTo>
                  <a:cubicBezTo>
                    <a:pt x="20" y="69"/>
                    <a:pt x="12" y="85"/>
                    <a:pt x="0" y="92"/>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09">
              <a:extLst>
                <a:ext uri="{FF2B5EF4-FFF2-40B4-BE49-F238E27FC236}">
                  <a16:creationId xmlns:a16="http://schemas.microsoft.com/office/drawing/2014/main" id="{85199317-104C-A3C9-6C29-AEEBF58C503A}"/>
                </a:ext>
              </a:extLst>
            </p:cNvPr>
            <p:cNvSpPr>
              <a:spLocks noEditPoints="1"/>
            </p:cNvSpPr>
            <p:nvPr/>
          </p:nvSpPr>
          <p:spPr bwMode="auto">
            <a:xfrm>
              <a:off x="9306875" y="2146621"/>
              <a:ext cx="115169" cy="71838"/>
            </a:xfrm>
            <a:custGeom>
              <a:avLst/>
              <a:gdLst>
                <a:gd name="T0" fmla="*/ 78 w 101"/>
                <a:gd name="T1" fmla="*/ 63 h 63"/>
                <a:gd name="T2" fmla="*/ 101 w 101"/>
                <a:gd name="T3" fmla="*/ 63 h 63"/>
                <a:gd name="T4" fmla="*/ 101 w 101"/>
                <a:gd name="T5" fmla="*/ 35 h 63"/>
                <a:gd name="T6" fmla="*/ 89 w 101"/>
                <a:gd name="T7" fmla="*/ 35 h 63"/>
                <a:gd name="T8" fmla="*/ 89 w 101"/>
                <a:gd name="T9" fmla="*/ 0 h 63"/>
                <a:gd name="T10" fmla="*/ 78 w 101"/>
                <a:gd name="T11" fmla="*/ 0 h 63"/>
                <a:gd name="T12" fmla="*/ 78 w 101"/>
                <a:gd name="T13" fmla="*/ 44 h 63"/>
                <a:gd name="T14" fmla="*/ 87 w 101"/>
                <a:gd name="T15" fmla="*/ 44 h 63"/>
                <a:gd name="T16" fmla="*/ 87 w 101"/>
                <a:gd name="T17" fmla="*/ 56 h 63"/>
                <a:gd name="T18" fmla="*/ 87 w 101"/>
                <a:gd name="T19" fmla="*/ 56 h 63"/>
                <a:gd name="T20" fmla="*/ 78 w 101"/>
                <a:gd name="T21" fmla="*/ 56 h 63"/>
                <a:gd name="T22" fmla="*/ 78 w 101"/>
                <a:gd name="T23" fmla="*/ 63 h 63"/>
                <a:gd name="T24" fmla="*/ 64 w 101"/>
                <a:gd name="T25" fmla="*/ 0 h 63"/>
                <a:gd name="T26" fmla="*/ 64 w 101"/>
                <a:gd name="T27" fmla="*/ 35 h 63"/>
                <a:gd name="T28" fmla="*/ 50 w 101"/>
                <a:gd name="T29" fmla="*/ 35 h 63"/>
                <a:gd name="T30" fmla="*/ 50 w 101"/>
                <a:gd name="T31" fmla="*/ 44 h 63"/>
                <a:gd name="T32" fmla="*/ 59 w 101"/>
                <a:gd name="T33" fmla="*/ 44 h 63"/>
                <a:gd name="T34" fmla="*/ 59 w 101"/>
                <a:gd name="T35" fmla="*/ 56 h 63"/>
                <a:gd name="T36" fmla="*/ 59 w 101"/>
                <a:gd name="T37" fmla="*/ 56 h 63"/>
                <a:gd name="T38" fmla="*/ 50 w 101"/>
                <a:gd name="T39" fmla="*/ 56 h 63"/>
                <a:gd name="T40" fmla="*/ 50 w 101"/>
                <a:gd name="T41" fmla="*/ 63 h 63"/>
                <a:gd name="T42" fmla="*/ 78 w 101"/>
                <a:gd name="T43" fmla="*/ 63 h 63"/>
                <a:gd name="T44" fmla="*/ 78 w 101"/>
                <a:gd name="T45" fmla="*/ 56 h 63"/>
                <a:gd name="T46" fmla="*/ 69 w 101"/>
                <a:gd name="T47" fmla="*/ 56 h 63"/>
                <a:gd name="T48" fmla="*/ 69 w 101"/>
                <a:gd name="T49" fmla="*/ 44 h 63"/>
                <a:gd name="T50" fmla="*/ 78 w 101"/>
                <a:gd name="T51" fmla="*/ 44 h 63"/>
                <a:gd name="T52" fmla="*/ 78 w 101"/>
                <a:gd name="T53" fmla="*/ 0 h 63"/>
                <a:gd name="T54" fmla="*/ 64 w 101"/>
                <a:gd name="T55" fmla="*/ 0 h 63"/>
                <a:gd name="T56" fmla="*/ 50 w 101"/>
                <a:gd name="T57" fmla="*/ 35 h 63"/>
                <a:gd name="T58" fmla="*/ 21 w 101"/>
                <a:gd name="T59" fmla="*/ 35 h 63"/>
                <a:gd name="T60" fmla="*/ 21 w 101"/>
                <a:gd name="T61" fmla="*/ 44 h 63"/>
                <a:gd name="T62" fmla="*/ 29 w 101"/>
                <a:gd name="T63" fmla="*/ 44 h 63"/>
                <a:gd name="T64" fmla="*/ 29 w 101"/>
                <a:gd name="T65" fmla="*/ 56 h 63"/>
                <a:gd name="T66" fmla="*/ 29 w 101"/>
                <a:gd name="T67" fmla="*/ 56 h 63"/>
                <a:gd name="T68" fmla="*/ 21 w 101"/>
                <a:gd name="T69" fmla="*/ 56 h 63"/>
                <a:gd name="T70" fmla="*/ 21 w 101"/>
                <a:gd name="T71" fmla="*/ 63 h 63"/>
                <a:gd name="T72" fmla="*/ 50 w 101"/>
                <a:gd name="T73" fmla="*/ 63 h 63"/>
                <a:gd name="T74" fmla="*/ 50 w 101"/>
                <a:gd name="T75" fmla="*/ 56 h 63"/>
                <a:gd name="T76" fmla="*/ 42 w 101"/>
                <a:gd name="T77" fmla="*/ 56 h 63"/>
                <a:gd name="T78" fmla="*/ 42 w 101"/>
                <a:gd name="T79" fmla="*/ 44 h 63"/>
                <a:gd name="T80" fmla="*/ 50 w 101"/>
                <a:gd name="T81" fmla="*/ 44 h 63"/>
                <a:gd name="T82" fmla="*/ 50 w 101"/>
                <a:gd name="T83" fmla="*/ 35 h 63"/>
                <a:gd name="T84" fmla="*/ 21 w 101"/>
                <a:gd name="T85" fmla="*/ 35 h 63"/>
                <a:gd name="T86" fmla="*/ 0 w 101"/>
                <a:gd name="T87" fmla="*/ 35 h 63"/>
                <a:gd name="T88" fmla="*/ 0 w 101"/>
                <a:gd name="T89" fmla="*/ 63 h 63"/>
                <a:gd name="T90" fmla="*/ 21 w 101"/>
                <a:gd name="T91" fmla="*/ 63 h 63"/>
                <a:gd name="T92" fmla="*/ 21 w 101"/>
                <a:gd name="T93" fmla="*/ 56 h 63"/>
                <a:gd name="T94" fmla="*/ 12 w 101"/>
                <a:gd name="T95" fmla="*/ 56 h 63"/>
                <a:gd name="T96" fmla="*/ 12 w 101"/>
                <a:gd name="T97" fmla="*/ 44 h 63"/>
                <a:gd name="T98" fmla="*/ 21 w 101"/>
                <a:gd name="T99" fmla="*/ 44 h 63"/>
                <a:gd name="T100" fmla="*/ 21 w 101"/>
                <a:gd name="T101" fmla="*/ 3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63">
                  <a:moveTo>
                    <a:pt x="78" y="63"/>
                  </a:moveTo>
                  <a:lnTo>
                    <a:pt x="101" y="63"/>
                  </a:lnTo>
                  <a:lnTo>
                    <a:pt x="101" y="35"/>
                  </a:lnTo>
                  <a:lnTo>
                    <a:pt x="89" y="35"/>
                  </a:lnTo>
                  <a:lnTo>
                    <a:pt x="89" y="0"/>
                  </a:lnTo>
                  <a:lnTo>
                    <a:pt x="78" y="0"/>
                  </a:lnTo>
                  <a:lnTo>
                    <a:pt x="78" y="44"/>
                  </a:lnTo>
                  <a:lnTo>
                    <a:pt x="87" y="44"/>
                  </a:lnTo>
                  <a:lnTo>
                    <a:pt x="87" y="56"/>
                  </a:lnTo>
                  <a:lnTo>
                    <a:pt x="87" y="56"/>
                  </a:lnTo>
                  <a:lnTo>
                    <a:pt x="78" y="56"/>
                  </a:lnTo>
                  <a:lnTo>
                    <a:pt x="78" y="63"/>
                  </a:lnTo>
                  <a:close/>
                  <a:moveTo>
                    <a:pt x="64" y="0"/>
                  </a:moveTo>
                  <a:lnTo>
                    <a:pt x="64" y="35"/>
                  </a:lnTo>
                  <a:lnTo>
                    <a:pt x="50" y="35"/>
                  </a:lnTo>
                  <a:lnTo>
                    <a:pt x="50" y="44"/>
                  </a:lnTo>
                  <a:lnTo>
                    <a:pt x="59" y="44"/>
                  </a:lnTo>
                  <a:lnTo>
                    <a:pt x="59" y="56"/>
                  </a:lnTo>
                  <a:lnTo>
                    <a:pt x="59" y="56"/>
                  </a:lnTo>
                  <a:lnTo>
                    <a:pt x="50" y="56"/>
                  </a:lnTo>
                  <a:lnTo>
                    <a:pt x="50" y="63"/>
                  </a:lnTo>
                  <a:lnTo>
                    <a:pt x="78" y="63"/>
                  </a:lnTo>
                  <a:lnTo>
                    <a:pt x="78" y="56"/>
                  </a:lnTo>
                  <a:lnTo>
                    <a:pt x="69" y="56"/>
                  </a:lnTo>
                  <a:lnTo>
                    <a:pt x="69" y="44"/>
                  </a:lnTo>
                  <a:lnTo>
                    <a:pt x="78" y="44"/>
                  </a:lnTo>
                  <a:lnTo>
                    <a:pt x="78" y="0"/>
                  </a:lnTo>
                  <a:lnTo>
                    <a:pt x="64" y="0"/>
                  </a:lnTo>
                  <a:close/>
                  <a:moveTo>
                    <a:pt x="50" y="35"/>
                  </a:moveTo>
                  <a:lnTo>
                    <a:pt x="21" y="35"/>
                  </a:lnTo>
                  <a:lnTo>
                    <a:pt x="21" y="44"/>
                  </a:lnTo>
                  <a:lnTo>
                    <a:pt x="29" y="44"/>
                  </a:lnTo>
                  <a:lnTo>
                    <a:pt x="29" y="56"/>
                  </a:lnTo>
                  <a:lnTo>
                    <a:pt x="29" y="56"/>
                  </a:lnTo>
                  <a:lnTo>
                    <a:pt x="21" y="56"/>
                  </a:lnTo>
                  <a:lnTo>
                    <a:pt x="21" y="63"/>
                  </a:lnTo>
                  <a:lnTo>
                    <a:pt x="50" y="63"/>
                  </a:lnTo>
                  <a:lnTo>
                    <a:pt x="50" y="56"/>
                  </a:lnTo>
                  <a:lnTo>
                    <a:pt x="42" y="56"/>
                  </a:lnTo>
                  <a:lnTo>
                    <a:pt x="42" y="44"/>
                  </a:lnTo>
                  <a:lnTo>
                    <a:pt x="50" y="44"/>
                  </a:lnTo>
                  <a:lnTo>
                    <a:pt x="50" y="35"/>
                  </a:lnTo>
                  <a:close/>
                  <a:moveTo>
                    <a:pt x="21" y="35"/>
                  </a:moveTo>
                  <a:lnTo>
                    <a:pt x="0" y="35"/>
                  </a:lnTo>
                  <a:lnTo>
                    <a:pt x="0" y="63"/>
                  </a:lnTo>
                  <a:lnTo>
                    <a:pt x="21" y="63"/>
                  </a:lnTo>
                  <a:lnTo>
                    <a:pt x="21" y="56"/>
                  </a:lnTo>
                  <a:lnTo>
                    <a:pt x="12" y="56"/>
                  </a:lnTo>
                  <a:lnTo>
                    <a:pt x="12" y="44"/>
                  </a:lnTo>
                  <a:lnTo>
                    <a:pt x="21" y="44"/>
                  </a:lnTo>
                  <a:lnTo>
                    <a:pt x="21" y="3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10">
              <a:extLst>
                <a:ext uri="{FF2B5EF4-FFF2-40B4-BE49-F238E27FC236}">
                  <a16:creationId xmlns:a16="http://schemas.microsoft.com/office/drawing/2014/main" id="{92A4AC03-D150-3B6D-B8CC-108FC9D1E17C}"/>
                </a:ext>
              </a:extLst>
            </p:cNvPr>
            <p:cNvSpPr>
              <a:spLocks/>
            </p:cNvSpPr>
            <p:nvPr/>
          </p:nvSpPr>
          <p:spPr bwMode="auto">
            <a:xfrm>
              <a:off x="9279509" y="2221880"/>
              <a:ext cx="153939" cy="50173"/>
            </a:xfrm>
            <a:custGeom>
              <a:avLst/>
              <a:gdLst>
                <a:gd name="T0" fmla="*/ 130 w 135"/>
                <a:gd name="T1" fmla="*/ 44 h 44"/>
                <a:gd name="T2" fmla="*/ 135 w 135"/>
                <a:gd name="T3" fmla="*/ 0 h 44"/>
                <a:gd name="T4" fmla="*/ 0 w 135"/>
                <a:gd name="T5" fmla="*/ 0 h 44"/>
                <a:gd name="T6" fmla="*/ 15 w 135"/>
                <a:gd name="T7" fmla="*/ 44 h 44"/>
                <a:gd name="T8" fmla="*/ 130 w 135"/>
                <a:gd name="T9" fmla="*/ 44 h 44"/>
              </a:gdLst>
              <a:ahLst/>
              <a:cxnLst>
                <a:cxn ang="0">
                  <a:pos x="T0" y="T1"/>
                </a:cxn>
                <a:cxn ang="0">
                  <a:pos x="T2" y="T3"/>
                </a:cxn>
                <a:cxn ang="0">
                  <a:pos x="T4" y="T5"/>
                </a:cxn>
                <a:cxn ang="0">
                  <a:pos x="T6" y="T7"/>
                </a:cxn>
                <a:cxn ang="0">
                  <a:pos x="T8" y="T9"/>
                </a:cxn>
              </a:cxnLst>
              <a:rect l="0" t="0" r="r" b="b"/>
              <a:pathLst>
                <a:path w="135" h="44">
                  <a:moveTo>
                    <a:pt x="130" y="44"/>
                  </a:moveTo>
                  <a:lnTo>
                    <a:pt x="135" y="0"/>
                  </a:lnTo>
                  <a:lnTo>
                    <a:pt x="0" y="0"/>
                  </a:lnTo>
                  <a:lnTo>
                    <a:pt x="15" y="44"/>
                  </a:lnTo>
                  <a:lnTo>
                    <a:pt x="130" y="4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11">
              <a:extLst>
                <a:ext uri="{FF2B5EF4-FFF2-40B4-BE49-F238E27FC236}">
                  <a16:creationId xmlns:a16="http://schemas.microsoft.com/office/drawing/2014/main" id="{7D003D48-5A1D-F003-DC45-8628E4E4C4AC}"/>
                </a:ext>
              </a:extLst>
            </p:cNvPr>
            <p:cNvSpPr>
              <a:spLocks noEditPoints="1"/>
            </p:cNvSpPr>
            <p:nvPr/>
          </p:nvSpPr>
          <p:spPr bwMode="auto">
            <a:xfrm>
              <a:off x="8708224" y="3245858"/>
              <a:ext cx="144817" cy="115169"/>
            </a:xfrm>
            <a:custGeom>
              <a:avLst/>
              <a:gdLst>
                <a:gd name="T0" fmla="*/ 58 w 73"/>
                <a:gd name="T1" fmla="*/ 58 h 58"/>
                <a:gd name="T2" fmla="*/ 58 w 73"/>
                <a:gd name="T3" fmla="*/ 38 h 58"/>
                <a:gd name="T4" fmla="*/ 67 w 73"/>
                <a:gd name="T5" fmla="*/ 29 h 58"/>
                <a:gd name="T6" fmla="*/ 73 w 73"/>
                <a:gd name="T7" fmla="*/ 29 h 58"/>
                <a:gd name="T8" fmla="*/ 73 w 73"/>
                <a:gd name="T9" fmla="*/ 8 h 58"/>
                <a:gd name="T10" fmla="*/ 65 w 73"/>
                <a:gd name="T11" fmla="*/ 0 h 58"/>
                <a:gd name="T12" fmla="*/ 47 w 73"/>
                <a:gd name="T13" fmla="*/ 0 h 58"/>
                <a:gd name="T14" fmla="*/ 47 w 73"/>
                <a:gd name="T15" fmla="*/ 9 h 58"/>
                <a:gd name="T16" fmla="*/ 54 w 73"/>
                <a:gd name="T17" fmla="*/ 16 h 58"/>
                <a:gd name="T18" fmla="*/ 47 w 73"/>
                <a:gd name="T19" fmla="*/ 22 h 58"/>
                <a:gd name="T20" fmla="*/ 47 w 73"/>
                <a:gd name="T21" fmla="*/ 26 h 58"/>
                <a:gd name="T22" fmla="*/ 54 w 73"/>
                <a:gd name="T23" fmla="*/ 33 h 58"/>
                <a:gd name="T24" fmla="*/ 47 w 73"/>
                <a:gd name="T25" fmla="*/ 39 h 58"/>
                <a:gd name="T26" fmla="*/ 47 w 73"/>
                <a:gd name="T27" fmla="*/ 58 h 58"/>
                <a:gd name="T28" fmla="*/ 58 w 73"/>
                <a:gd name="T29" fmla="*/ 58 h 58"/>
                <a:gd name="T30" fmla="*/ 47 w 73"/>
                <a:gd name="T31" fmla="*/ 0 h 58"/>
                <a:gd name="T32" fmla="*/ 26 w 73"/>
                <a:gd name="T33" fmla="*/ 0 h 58"/>
                <a:gd name="T34" fmla="*/ 26 w 73"/>
                <a:gd name="T35" fmla="*/ 9 h 58"/>
                <a:gd name="T36" fmla="*/ 33 w 73"/>
                <a:gd name="T37" fmla="*/ 16 h 58"/>
                <a:gd name="T38" fmla="*/ 26 w 73"/>
                <a:gd name="T39" fmla="*/ 22 h 58"/>
                <a:gd name="T40" fmla="*/ 26 w 73"/>
                <a:gd name="T41" fmla="*/ 26 h 58"/>
                <a:gd name="T42" fmla="*/ 33 w 73"/>
                <a:gd name="T43" fmla="*/ 33 h 58"/>
                <a:gd name="T44" fmla="*/ 26 w 73"/>
                <a:gd name="T45" fmla="*/ 39 h 58"/>
                <a:gd name="T46" fmla="*/ 26 w 73"/>
                <a:gd name="T47" fmla="*/ 58 h 58"/>
                <a:gd name="T48" fmla="*/ 47 w 73"/>
                <a:gd name="T49" fmla="*/ 58 h 58"/>
                <a:gd name="T50" fmla="*/ 47 w 73"/>
                <a:gd name="T51" fmla="*/ 39 h 58"/>
                <a:gd name="T52" fmla="*/ 47 w 73"/>
                <a:gd name="T53" fmla="*/ 39 h 58"/>
                <a:gd name="T54" fmla="*/ 41 w 73"/>
                <a:gd name="T55" fmla="*/ 33 h 58"/>
                <a:gd name="T56" fmla="*/ 47 w 73"/>
                <a:gd name="T57" fmla="*/ 26 h 58"/>
                <a:gd name="T58" fmla="*/ 47 w 73"/>
                <a:gd name="T59" fmla="*/ 26 h 58"/>
                <a:gd name="T60" fmla="*/ 47 w 73"/>
                <a:gd name="T61" fmla="*/ 26 h 58"/>
                <a:gd name="T62" fmla="*/ 47 w 73"/>
                <a:gd name="T63" fmla="*/ 22 h 58"/>
                <a:gd name="T64" fmla="*/ 47 w 73"/>
                <a:gd name="T65" fmla="*/ 22 h 58"/>
                <a:gd name="T66" fmla="*/ 41 w 73"/>
                <a:gd name="T67" fmla="*/ 16 h 58"/>
                <a:gd name="T68" fmla="*/ 47 w 73"/>
                <a:gd name="T69" fmla="*/ 9 h 58"/>
                <a:gd name="T70" fmla="*/ 47 w 73"/>
                <a:gd name="T71" fmla="*/ 9 h 58"/>
                <a:gd name="T72" fmla="*/ 47 w 73"/>
                <a:gd name="T73" fmla="*/ 9 h 58"/>
                <a:gd name="T74" fmla="*/ 47 w 73"/>
                <a:gd name="T75" fmla="*/ 0 h 58"/>
                <a:gd name="T76" fmla="*/ 26 w 73"/>
                <a:gd name="T77" fmla="*/ 0 h 58"/>
                <a:gd name="T78" fmla="*/ 8 w 73"/>
                <a:gd name="T79" fmla="*/ 0 h 58"/>
                <a:gd name="T80" fmla="*/ 0 w 73"/>
                <a:gd name="T81" fmla="*/ 8 h 58"/>
                <a:gd name="T82" fmla="*/ 0 w 73"/>
                <a:gd name="T83" fmla="*/ 29 h 58"/>
                <a:gd name="T84" fmla="*/ 6 w 73"/>
                <a:gd name="T85" fmla="*/ 29 h 58"/>
                <a:gd name="T86" fmla="*/ 15 w 73"/>
                <a:gd name="T87" fmla="*/ 38 h 58"/>
                <a:gd name="T88" fmla="*/ 15 w 73"/>
                <a:gd name="T89" fmla="*/ 58 h 58"/>
                <a:gd name="T90" fmla="*/ 26 w 73"/>
                <a:gd name="T91" fmla="*/ 58 h 58"/>
                <a:gd name="T92" fmla="*/ 26 w 73"/>
                <a:gd name="T93" fmla="*/ 39 h 58"/>
                <a:gd name="T94" fmla="*/ 26 w 73"/>
                <a:gd name="T95" fmla="*/ 39 h 58"/>
                <a:gd name="T96" fmla="*/ 20 w 73"/>
                <a:gd name="T97" fmla="*/ 33 h 58"/>
                <a:gd name="T98" fmla="*/ 26 w 73"/>
                <a:gd name="T99" fmla="*/ 26 h 58"/>
                <a:gd name="T100" fmla="*/ 26 w 73"/>
                <a:gd name="T101" fmla="*/ 26 h 58"/>
                <a:gd name="T102" fmla="*/ 26 w 73"/>
                <a:gd name="T103" fmla="*/ 26 h 58"/>
                <a:gd name="T104" fmla="*/ 26 w 73"/>
                <a:gd name="T105" fmla="*/ 22 h 58"/>
                <a:gd name="T106" fmla="*/ 26 w 73"/>
                <a:gd name="T107" fmla="*/ 22 h 58"/>
                <a:gd name="T108" fmla="*/ 20 w 73"/>
                <a:gd name="T109" fmla="*/ 16 h 58"/>
                <a:gd name="T110" fmla="*/ 26 w 73"/>
                <a:gd name="T111" fmla="*/ 9 h 58"/>
                <a:gd name="T112" fmla="*/ 26 w 73"/>
                <a:gd name="T113" fmla="*/ 9 h 58"/>
                <a:gd name="T114" fmla="*/ 26 w 73"/>
                <a:gd name="T115" fmla="*/ 9 h 58"/>
                <a:gd name="T116" fmla="*/ 26 w 73"/>
                <a:gd name="T1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 h="58">
                  <a:moveTo>
                    <a:pt x="58" y="58"/>
                  </a:moveTo>
                  <a:cubicBezTo>
                    <a:pt x="58" y="38"/>
                    <a:pt x="58" y="38"/>
                    <a:pt x="58" y="38"/>
                  </a:cubicBezTo>
                  <a:cubicBezTo>
                    <a:pt x="58" y="32"/>
                    <a:pt x="61" y="29"/>
                    <a:pt x="67" y="29"/>
                  </a:cubicBezTo>
                  <a:cubicBezTo>
                    <a:pt x="73" y="29"/>
                    <a:pt x="73" y="29"/>
                    <a:pt x="73" y="29"/>
                  </a:cubicBezTo>
                  <a:cubicBezTo>
                    <a:pt x="73" y="8"/>
                    <a:pt x="73" y="8"/>
                    <a:pt x="73" y="8"/>
                  </a:cubicBezTo>
                  <a:cubicBezTo>
                    <a:pt x="73" y="3"/>
                    <a:pt x="70" y="0"/>
                    <a:pt x="65" y="0"/>
                  </a:cubicBezTo>
                  <a:cubicBezTo>
                    <a:pt x="47" y="0"/>
                    <a:pt x="47" y="0"/>
                    <a:pt x="47" y="0"/>
                  </a:cubicBezTo>
                  <a:cubicBezTo>
                    <a:pt x="47" y="9"/>
                    <a:pt x="47" y="9"/>
                    <a:pt x="47" y="9"/>
                  </a:cubicBezTo>
                  <a:cubicBezTo>
                    <a:pt x="51" y="9"/>
                    <a:pt x="54" y="12"/>
                    <a:pt x="54" y="16"/>
                  </a:cubicBezTo>
                  <a:cubicBezTo>
                    <a:pt x="54" y="19"/>
                    <a:pt x="51" y="22"/>
                    <a:pt x="47" y="22"/>
                  </a:cubicBezTo>
                  <a:cubicBezTo>
                    <a:pt x="47" y="26"/>
                    <a:pt x="47" y="26"/>
                    <a:pt x="47" y="26"/>
                  </a:cubicBezTo>
                  <a:cubicBezTo>
                    <a:pt x="51" y="26"/>
                    <a:pt x="54" y="29"/>
                    <a:pt x="54" y="33"/>
                  </a:cubicBezTo>
                  <a:cubicBezTo>
                    <a:pt x="54" y="37"/>
                    <a:pt x="51" y="39"/>
                    <a:pt x="47" y="39"/>
                  </a:cubicBezTo>
                  <a:cubicBezTo>
                    <a:pt x="47" y="58"/>
                    <a:pt x="47" y="58"/>
                    <a:pt x="47" y="58"/>
                  </a:cubicBezTo>
                  <a:lnTo>
                    <a:pt x="58" y="58"/>
                  </a:lnTo>
                  <a:close/>
                  <a:moveTo>
                    <a:pt x="47" y="0"/>
                  </a:moveTo>
                  <a:cubicBezTo>
                    <a:pt x="26" y="0"/>
                    <a:pt x="26" y="0"/>
                    <a:pt x="26" y="0"/>
                  </a:cubicBezTo>
                  <a:cubicBezTo>
                    <a:pt x="26" y="9"/>
                    <a:pt x="26" y="9"/>
                    <a:pt x="26" y="9"/>
                  </a:cubicBezTo>
                  <a:cubicBezTo>
                    <a:pt x="30" y="9"/>
                    <a:pt x="33" y="12"/>
                    <a:pt x="33" y="16"/>
                  </a:cubicBezTo>
                  <a:cubicBezTo>
                    <a:pt x="33" y="19"/>
                    <a:pt x="30" y="22"/>
                    <a:pt x="26" y="22"/>
                  </a:cubicBezTo>
                  <a:cubicBezTo>
                    <a:pt x="26" y="26"/>
                    <a:pt x="26" y="26"/>
                    <a:pt x="26" y="26"/>
                  </a:cubicBezTo>
                  <a:cubicBezTo>
                    <a:pt x="30" y="26"/>
                    <a:pt x="33" y="29"/>
                    <a:pt x="33" y="33"/>
                  </a:cubicBezTo>
                  <a:cubicBezTo>
                    <a:pt x="33" y="37"/>
                    <a:pt x="30" y="39"/>
                    <a:pt x="26" y="39"/>
                  </a:cubicBezTo>
                  <a:cubicBezTo>
                    <a:pt x="26" y="58"/>
                    <a:pt x="26" y="58"/>
                    <a:pt x="26" y="58"/>
                  </a:cubicBezTo>
                  <a:cubicBezTo>
                    <a:pt x="47" y="58"/>
                    <a:pt x="47" y="58"/>
                    <a:pt x="47" y="58"/>
                  </a:cubicBezTo>
                  <a:cubicBezTo>
                    <a:pt x="47" y="39"/>
                    <a:pt x="47" y="39"/>
                    <a:pt x="47" y="39"/>
                  </a:cubicBezTo>
                  <a:cubicBezTo>
                    <a:pt x="47" y="39"/>
                    <a:pt x="47" y="39"/>
                    <a:pt x="47" y="39"/>
                  </a:cubicBezTo>
                  <a:cubicBezTo>
                    <a:pt x="44" y="39"/>
                    <a:pt x="41" y="37"/>
                    <a:pt x="41" y="33"/>
                  </a:cubicBezTo>
                  <a:cubicBezTo>
                    <a:pt x="41" y="29"/>
                    <a:pt x="44" y="26"/>
                    <a:pt x="47" y="26"/>
                  </a:cubicBezTo>
                  <a:cubicBezTo>
                    <a:pt x="47" y="26"/>
                    <a:pt x="47" y="26"/>
                    <a:pt x="47" y="26"/>
                  </a:cubicBezTo>
                  <a:cubicBezTo>
                    <a:pt x="47" y="26"/>
                    <a:pt x="47" y="26"/>
                    <a:pt x="47" y="26"/>
                  </a:cubicBezTo>
                  <a:cubicBezTo>
                    <a:pt x="47" y="22"/>
                    <a:pt x="47" y="22"/>
                    <a:pt x="47" y="22"/>
                  </a:cubicBezTo>
                  <a:cubicBezTo>
                    <a:pt x="47" y="22"/>
                    <a:pt x="47" y="22"/>
                    <a:pt x="47" y="22"/>
                  </a:cubicBezTo>
                  <a:cubicBezTo>
                    <a:pt x="44" y="22"/>
                    <a:pt x="41" y="19"/>
                    <a:pt x="41" y="16"/>
                  </a:cubicBezTo>
                  <a:cubicBezTo>
                    <a:pt x="41" y="12"/>
                    <a:pt x="44" y="9"/>
                    <a:pt x="47" y="9"/>
                  </a:cubicBezTo>
                  <a:cubicBezTo>
                    <a:pt x="47" y="9"/>
                    <a:pt x="47" y="9"/>
                    <a:pt x="47" y="9"/>
                  </a:cubicBezTo>
                  <a:cubicBezTo>
                    <a:pt x="47" y="9"/>
                    <a:pt x="47" y="9"/>
                    <a:pt x="47" y="9"/>
                  </a:cubicBezTo>
                  <a:lnTo>
                    <a:pt x="47" y="0"/>
                  </a:lnTo>
                  <a:close/>
                  <a:moveTo>
                    <a:pt x="26" y="0"/>
                  </a:moveTo>
                  <a:cubicBezTo>
                    <a:pt x="8" y="0"/>
                    <a:pt x="8" y="0"/>
                    <a:pt x="8" y="0"/>
                  </a:cubicBezTo>
                  <a:cubicBezTo>
                    <a:pt x="4" y="0"/>
                    <a:pt x="0" y="3"/>
                    <a:pt x="0" y="8"/>
                  </a:cubicBezTo>
                  <a:cubicBezTo>
                    <a:pt x="0" y="29"/>
                    <a:pt x="0" y="29"/>
                    <a:pt x="0" y="29"/>
                  </a:cubicBezTo>
                  <a:cubicBezTo>
                    <a:pt x="6" y="29"/>
                    <a:pt x="6" y="29"/>
                    <a:pt x="6" y="29"/>
                  </a:cubicBezTo>
                  <a:cubicBezTo>
                    <a:pt x="12" y="29"/>
                    <a:pt x="15" y="32"/>
                    <a:pt x="15" y="38"/>
                  </a:cubicBezTo>
                  <a:cubicBezTo>
                    <a:pt x="15" y="58"/>
                    <a:pt x="15" y="58"/>
                    <a:pt x="15" y="58"/>
                  </a:cubicBezTo>
                  <a:cubicBezTo>
                    <a:pt x="26" y="58"/>
                    <a:pt x="26" y="58"/>
                    <a:pt x="26" y="58"/>
                  </a:cubicBezTo>
                  <a:cubicBezTo>
                    <a:pt x="26" y="39"/>
                    <a:pt x="26" y="39"/>
                    <a:pt x="26" y="39"/>
                  </a:cubicBezTo>
                  <a:cubicBezTo>
                    <a:pt x="26" y="39"/>
                    <a:pt x="26" y="39"/>
                    <a:pt x="26" y="39"/>
                  </a:cubicBezTo>
                  <a:cubicBezTo>
                    <a:pt x="23" y="39"/>
                    <a:pt x="20" y="37"/>
                    <a:pt x="20" y="33"/>
                  </a:cubicBezTo>
                  <a:cubicBezTo>
                    <a:pt x="20" y="29"/>
                    <a:pt x="23" y="26"/>
                    <a:pt x="26" y="26"/>
                  </a:cubicBezTo>
                  <a:cubicBezTo>
                    <a:pt x="26" y="26"/>
                    <a:pt x="26" y="26"/>
                    <a:pt x="26" y="26"/>
                  </a:cubicBezTo>
                  <a:cubicBezTo>
                    <a:pt x="26" y="26"/>
                    <a:pt x="26" y="26"/>
                    <a:pt x="26" y="26"/>
                  </a:cubicBezTo>
                  <a:cubicBezTo>
                    <a:pt x="26" y="22"/>
                    <a:pt x="26" y="22"/>
                    <a:pt x="26" y="22"/>
                  </a:cubicBezTo>
                  <a:cubicBezTo>
                    <a:pt x="26" y="22"/>
                    <a:pt x="26" y="22"/>
                    <a:pt x="26" y="22"/>
                  </a:cubicBezTo>
                  <a:cubicBezTo>
                    <a:pt x="23" y="22"/>
                    <a:pt x="20" y="19"/>
                    <a:pt x="20" y="16"/>
                  </a:cubicBezTo>
                  <a:cubicBezTo>
                    <a:pt x="20" y="12"/>
                    <a:pt x="23" y="9"/>
                    <a:pt x="26" y="9"/>
                  </a:cubicBezTo>
                  <a:cubicBezTo>
                    <a:pt x="26" y="9"/>
                    <a:pt x="26" y="9"/>
                    <a:pt x="26" y="9"/>
                  </a:cubicBezTo>
                  <a:cubicBezTo>
                    <a:pt x="26" y="9"/>
                    <a:pt x="26" y="9"/>
                    <a:pt x="26" y="9"/>
                  </a:cubicBez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12">
              <a:extLst>
                <a:ext uri="{FF2B5EF4-FFF2-40B4-BE49-F238E27FC236}">
                  <a16:creationId xmlns:a16="http://schemas.microsoft.com/office/drawing/2014/main" id="{FF1E707B-0407-C626-2406-5C737FC5A46C}"/>
                </a:ext>
              </a:extLst>
            </p:cNvPr>
            <p:cNvSpPr>
              <a:spLocks/>
            </p:cNvSpPr>
            <p:nvPr/>
          </p:nvSpPr>
          <p:spPr bwMode="auto">
            <a:xfrm>
              <a:off x="8683138" y="3309714"/>
              <a:ext cx="196130" cy="104906"/>
            </a:xfrm>
            <a:custGeom>
              <a:avLst/>
              <a:gdLst>
                <a:gd name="T0" fmla="*/ 93 w 99"/>
                <a:gd name="T1" fmla="*/ 0 h 53"/>
                <a:gd name="T2" fmla="*/ 86 w 99"/>
                <a:gd name="T3" fmla="*/ 0 h 53"/>
                <a:gd name="T4" fmla="*/ 80 w 99"/>
                <a:gd name="T5" fmla="*/ 0 h 53"/>
                <a:gd name="T6" fmla="*/ 73 w 99"/>
                <a:gd name="T7" fmla="*/ 6 h 53"/>
                <a:gd name="T8" fmla="*/ 73 w 99"/>
                <a:gd name="T9" fmla="*/ 28 h 53"/>
                <a:gd name="T10" fmla="*/ 26 w 99"/>
                <a:gd name="T11" fmla="*/ 28 h 53"/>
                <a:gd name="T12" fmla="*/ 26 w 99"/>
                <a:gd name="T13" fmla="*/ 6 h 53"/>
                <a:gd name="T14" fmla="*/ 19 w 99"/>
                <a:gd name="T15" fmla="*/ 0 h 53"/>
                <a:gd name="T16" fmla="*/ 13 w 99"/>
                <a:gd name="T17" fmla="*/ 0 h 53"/>
                <a:gd name="T18" fmla="*/ 7 w 99"/>
                <a:gd name="T19" fmla="*/ 0 h 53"/>
                <a:gd name="T20" fmla="*/ 0 w 99"/>
                <a:gd name="T21" fmla="*/ 6 h 53"/>
                <a:gd name="T22" fmla="*/ 0 w 99"/>
                <a:gd name="T23" fmla="*/ 39 h 53"/>
                <a:gd name="T24" fmla="*/ 10 w 99"/>
                <a:gd name="T25" fmla="*/ 48 h 53"/>
                <a:gd name="T26" fmla="*/ 10 w 99"/>
                <a:gd name="T27" fmla="*/ 49 h 53"/>
                <a:gd name="T28" fmla="*/ 10 w 99"/>
                <a:gd name="T29" fmla="*/ 51 h 53"/>
                <a:gd name="T30" fmla="*/ 14 w 99"/>
                <a:gd name="T31" fmla="*/ 53 h 53"/>
                <a:gd name="T32" fmla="*/ 15 w 99"/>
                <a:gd name="T33" fmla="*/ 53 h 53"/>
                <a:gd name="T34" fmla="*/ 19 w 99"/>
                <a:gd name="T35" fmla="*/ 51 h 53"/>
                <a:gd name="T36" fmla="*/ 19 w 99"/>
                <a:gd name="T37" fmla="*/ 49 h 53"/>
                <a:gd name="T38" fmla="*/ 19 w 99"/>
                <a:gd name="T39" fmla="*/ 48 h 53"/>
                <a:gd name="T40" fmla="*/ 80 w 99"/>
                <a:gd name="T41" fmla="*/ 48 h 53"/>
                <a:gd name="T42" fmla="*/ 80 w 99"/>
                <a:gd name="T43" fmla="*/ 49 h 53"/>
                <a:gd name="T44" fmla="*/ 81 w 99"/>
                <a:gd name="T45" fmla="*/ 51 h 53"/>
                <a:gd name="T46" fmla="*/ 84 w 99"/>
                <a:gd name="T47" fmla="*/ 53 h 53"/>
                <a:gd name="T48" fmla="*/ 86 w 99"/>
                <a:gd name="T49" fmla="*/ 53 h 53"/>
                <a:gd name="T50" fmla="*/ 89 w 99"/>
                <a:gd name="T51" fmla="*/ 51 h 53"/>
                <a:gd name="T52" fmla="*/ 90 w 99"/>
                <a:gd name="T53" fmla="*/ 49 h 53"/>
                <a:gd name="T54" fmla="*/ 90 w 99"/>
                <a:gd name="T55" fmla="*/ 48 h 53"/>
                <a:gd name="T56" fmla="*/ 93 w 99"/>
                <a:gd name="T57" fmla="*/ 48 h 53"/>
                <a:gd name="T58" fmla="*/ 99 w 99"/>
                <a:gd name="T59" fmla="*/ 39 h 53"/>
                <a:gd name="T60" fmla="*/ 99 w 99"/>
                <a:gd name="T61" fmla="*/ 6 h 53"/>
                <a:gd name="T62" fmla="*/ 93 w 99"/>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9" h="53">
                  <a:moveTo>
                    <a:pt x="93" y="0"/>
                  </a:moveTo>
                  <a:cubicBezTo>
                    <a:pt x="86" y="0"/>
                    <a:pt x="86" y="0"/>
                    <a:pt x="86" y="0"/>
                  </a:cubicBezTo>
                  <a:cubicBezTo>
                    <a:pt x="80" y="0"/>
                    <a:pt x="80" y="0"/>
                    <a:pt x="80" y="0"/>
                  </a:cubicBezTo>
                  <a:cubicBezTo>
                    <a:pt x="76" y="0"/>
                    <a:pt x="73" y="2"/>
                    <a:pt x="73" y="6"/>
                  </a:cubicBezTo>
                  <a:cubicBezTo>
                    <a:pt x="73" y="28"/>
                    <a:pt x="73" y="28"/>
                    <a:pt x="73" y="28"/>
                  </a:cubicBezTo>
                  <a:cubicBezTo>
                    <a:pt x="26" y="28"/>
                    <a:pt x="26" y="28"/>
                    <a:pt x="26" y="28"/>
                  </a:cubicBezTo>
                  <a:cubicBezTo>
                    <a:pt x="26" y="6"/>
                    <a:pt x="26" y="6"/>
                    <a:pt x="26" y="6"/>
                  </a:cubicBezTo>
                  <a:cubicBezTo>
                    <a:pt x="26" y="2"/>
                    <a:pt x="24" y="0"/>
                    <a:pt x="19" y="0"/>
                  </a:cubicBezTo>
                  <a:cubicBezTo>
                    <a:pt x="13" y="0"/>
                    <a:pt x="13" y="0"/>
                    <a:pt x="13" y="0"/>
                  </a:cubicBezTo>
                  <a:cubicBezTo>
                    <a:pt x="7" y="0"/>
                    <a:pt x="7" y="0"/>
                    <a:pt x="7" y="0"/>
                  </a:cubicBezTo>
                  <a:cubicBezTo>
                    <a:pt x="3" y="0"/>
                    <a:pt x="0" y="2"/>
                    <a:pt x="0" y="6"/>
                  </a:cubicBezTo>
                  <a:cubicBezTo>
                    <a:pt x="0" y="39"/>
                    <a:pt x="0" y="39"/>
                    <a:pt x="0" y="39"/>
                  </a:cubicBezTo>
                  <a:cubicBezTo>
                    <a:pt x="0" y="43"/>
                    <a:pt x="5" y="48"/>
                    <a:pt x="10" y="48"/>
                  </a:cubicBezTo>
                  <a:cubicBezTo>
                    <a:pt x="10" y="49"/>
                    <a:pt x="10" y="49"/>
                    <a:pt x="10" y="49"/>
                  </a:cubicBezTo>
                  <a:cubicBezTo>
                    <a:pt x="10" y="50"/>
                    <a:pt x="10" y="51"/>
                    <a:pt x="10" y="51"/>
                  </a:cubicBezTo>
                  <a:cubicBezTo>
                    <a:pt x="11" y="52"/>
                    <a:pt x="12" y="53"/>
                    <a:pt x="14" y="53"/>
                  </a:cubicBezTo>
                  <a:cubicBezTo>
                    <a:pt x="15" y="53"/>
                    <a:pt x="15" y="53"/>
                    <a:pt x="15" y="53"/>
                  </a:cubicBezTo>
                  <a:cubicBezTo>
                    <a:pt x="17" y="53"/>
                    <a:pt x="18" y="52"/>
                    <a:pt x="19" y="51"/>
                  </a:cubicBezTo>
                  <a:cubicBezTo>
                    <a:pt x="19" y="51"/>
                    <a:pt x="19" y="50"/>
                    <a:pt x="19" y="49"/>
                  </a:cubicBezTo>
                  <a:cubicBezTo>
                    <a:pt x="19" y="49"/>
                    <a:pt x="19" y="49"/>
                    <a:pt x="19" y="48"/>
                  </a:cubicBezTo>
                  <a:cubicBezTo>
                    <a:pt x="80" y="48"/>
                    <a:pt x="80" y="48"/>
                    <a:pt x="80" y="48"/>
                  </a:cubicBezTo>
                  <a:cubicBezTo>
                    <a:pt x="80" y="49"/>
                    <a:pt x="80" y="49"/>
                    <a:pt x="80" y="49"/>
                  </a:cubicBezTo>
                  <a:cubicBezTo>
                    <a:pt x="80" y="50"/>
                    <a:pt x="80" y="51"/>
                    <a:pt x="81" y="51"/>
                  </a:cubicBezTo>
                  <a:cubicBezTo>
                    <a:pt x="81" y="52"/>
                    <a:pt x="83" y="53"/>
                    <a:pt x="84" y="53"/>
                  </a:cubicBezTo>
                  <a:cubicBezTo>
                    <a:pt x="86" y="53"/>
                    <a:pt x="86" y="53"/>
                    <a:pt x="86" y="53"/>
                  </a:cubicBezTo>
                  <a:cubicBezTo>
                    <a:pt x="87" y="53"/>
                    <a:pt x="88" y="52"/>
                    <a:pt x="89" y="51"/>
                  </a:cubicBezTo>
                  <a:cubicBezTo>
                    <a:pt x="89" y="51"/>
                    <a:pt x="89" y="50"/>
                    <a:pt x="90" y="49"/>
                  </a:cubicBezTo>
                  <a:cubicBezTo>
                    <a:pt x="90" y="49"/>
                    <a:pt x="90" y="49"/>
                    <a:pt x="90" y="48"/>
                  </a:cubicBezTo>
                  <a:cubicBezTo>
                    <a:pt x="93" y="48"/>
                    <a:pt x="93" y="48"/>
                    <a:pt x="93" y="48"/>
                  </a:cubicBezTo>
                  <a:cubicBezTo>
                    <a:pt x="97" y="48"/>
                    <a:pt x="99" y="43"/>
                    <a:pt x="99" y="39"/>
                  </a:cubicBezTo>
                  <a:cubicBezTo>
                    <a:pt x="99" y="6"/>
                    <a:pt x="99" y="6"/>
                    <a:pt x="99" y="6"/>
                  </a:cubicBezTo>
                  <a:cubicBezTo>
                    <a:pt x="99" y="2"/>
                    <a:pt x="97" y="0"/>
                    <a:pt x="93" y="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13">
              <a:extLst>
                <a:ext uri="{FF2B5EF4-FFF2-40B4-BE49-F238E27FC236}">
                  <a16:creationId xmlns:a16="http://schemas.microsoft.com/office/drawing/2014/main" id="{F7B87097-7B71-4A37-198D-04494805272F}"/>
                </a:ext>
              </a:extLst>
            </p:cNvPr>
            <p:cNvSpPr>
              <a:spLocks noChangeArrowheads="1"/>
            </p:cNvSpPr>
            <p:nvPr/>
          </p:nvSpPr>
          <p:spPr bwMode="auto">
            <a:xfrm>
              <a:off x="8752695" y="3269804"/>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14">
              <a:extLst>
                <a:ext uri="{FF2B5EF4-FFF2-40B4-BE49-F238E27FC236}">
                  <a16:creationId xmlns:a16="http://schemas.microsoft.com/office/drawing/2014/main" id="{914C3CA5-856E-67E7-0518-6285E5BBD658}"/>
                </a:ext>
              </a:extLst>
            </p:cNvPr>
            <p:cNvSpPr>
              <a:spLocks noChangeArrowheads="1"/>
            </p:cNvSpPr>
            <p:nvPr/>
          </p:nvSpPr>
          <p:spPr bwMode="auto">
            <a:xfrm>
              <a:off x="8793746" y="3269804"/>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15">
              <a:extLst>
                <a:ext uri="{FF2B5EF4-FFF2-40B4-BE49-F238E27FC236}">
                  <a16:creationId xmlns:a16="http://schemas.microsoft.com/office/drawing/2014/main" id="{51CCE445-EF8A-C409-3D01-F6FA16F7C22F}"/>
                </a:ext>
              </a:extLst>
            </p:cNvPr>
            <p:cNvSpPr>
              <a:spLocks noChangeArrowheads="1"/>
            </p:cNvSpPr>
            <p:nvPr/>
          </p:nvSpPr>
          <p:spPr bwMode="auto">
            <a:xfrm>
              <a:off x="8752695" y="3304013"/>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16">
              <a:extLst>
                <a:ext uri="{FF2B5EF4-FFF2-40B4-BE49-F238E27FC236}">
                  <a16:creationId xmlns:a16="http://schemas.microsoft.com/office/drawing/2014/main" id="{9D0F749E-33FD-8450-D53B-F359D38027E2}"/>
                </a:ext>
              </a:extLst>
            </p:cNvPr>
            <p:cNvSpPr>
              <a:spLocks noChangeArrowheads="1"/>
            </p:cNvSpPr>
            <p:nvPr/>
          </p:nvSpPr>
          <p:spPr bwMode="auto">
            <a:xfrm>
              <a:off x="8793746" y="3304013"/>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17">
              <a:extLst>
                <a:ext uri="{FF2B5EF4-FFF2-40B4-BE49-F238E27FC236}">
                  <a16:creationId xmlns:a16="http://schemas.microsoft.com/office/drawing/2014/main" id="{590594B5-F2E8-35EB-AD1C-3FFB1C35E2D0}"/>
                </a:ext>
              </a:extLst>
            </p:cNvPr>
            <p:cNvSpPr>
              <a:spLocks/>
            </p:cNvSpPr>
            <p:nvPr/>
          </p:nvSpPr>
          <p:spPr bwMode="auto">
            <a:xfrm>
              <a:off x="9957980" y="1928826"/>
              <a:ext cx="147097" cy="150518"/>
            </a:xfrm>
            <a:custGeom>
              <a:avLst/>
              <a:gdLst>
                <a:gd name="T0" fmla="*/ 72 w 74"/>
                <a:gd name="T1" fmla="*/ 54 h 76"/>
                <a:gd name="T2" fmla="*/ 58 w 74"/>
                <a:gd name="T3" fmla="*/ 39 h 76"/>
                <a:gd name="T4" fmla="*/ 55 w 74"/>
                <a:gd name="T5" fmla="*/ 36 h 76"/>
                <a:gd name="T6" fmla="*/ 41 w 74"/>
                <a:gd name="T7" fmla="*/ 19 h 76"/>
                <a:gd name="T8" fmla="*/ 34 w 74"/>
                <a:gd name="T9" fmla="*/ 5 h 76"/>
                <a:gd name="T10" fmla="*/ 26 w 74"/>
                <a:gd name="T11" fmla="*/ 4 h 76"/>
                <a:gd name="T12" fmla="*/ 24 w 74"/>
                <a:gd name="T13" fmla="*/ 11 h 76"/>
                <a:gd name="T14" fmla="*/ 28 w 74"/>
                <a:gd name="T15" fmla="*/ 22 h 76"/>
                <a:gd name="T16" fmla="*/ 29 w 74"/>
                <a:gd name="T17" fmla="*/ 29 h 76"/>
                <a:gd name="T18" fmla="*/ 6 w 74"/>
                <a:gd name="T19" fmla="*/ 29 h 76"/>
                <a:gd name="T20" fmla="*/ 1 w 74"/>
                <a:gd name="T21" fmla="*/ 37 h 76"/>
                <a:gd name="T22" fmla="*/ 12 w 74"/>
                <a:gd name="T23" fmla="*/ 68 h 76"/>
                <a:gd name="T24" fmla="*/ 17 w 74"/>
                <a:gd name="T25" fmla="*/ 71 h 76"/>
                <a:gd name="T26" fmla="*/ 44 w 74"/>
                <a:gd name="T27" fmla="*/ 71 h 76"/>
                <a:gd name="T28" fmla="*/ 50 w 74"/>
                <a:gd name="T29" fmla="*/ 74 h 76"/>
                <a:gd name="T30" fmla="*/ 51 w 74"/>
                <a:gd name="T31" fmla="*/ 75 h 76"/>
                <a:gd name="T32" fmla="*/ 56 w 74"/>
                <a:gd name="T33" fmla="*/ 75 h 76"/>
                <a:gd name="T34" fmla="*/ 72 w 74"/>
                <a:gd name="T35" fmla="*/ 58 h 76"/>
                <a:gd name="T36" fmla="*/ 72 w 74"/>
                <a:gd name="T37" fmla="*/ 5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76">
                  <a:moveTo>
                    <a:pt x="72" y="54"/>
                  </a:moveTo>
                  <a:cubicBezTo>
                    <a:pt x="58" y="39"/>
                    <a:pt x="58" y="39"/>
                    <a:pt x="58" y="39"/>
                  </a:cubicBezTo>
                  <a:cubicBezTo>
                    <a:pt x="56" y="38"/>
                    <a:pt x="55" y="36"/>
                    <a:pt x="55" y="36"/>
                  </a:cubicBezTo>
                  <a:cubicBezTo>
                    <a:pt x="55" y="36"/>
                    <a:pt x="49" y="25"/>
                    <a:pt x="41" y="19"/>
                  </a:cubicBezTo>
                  <a:cubicBezTo>
                    <a:pt x="32" y="14"/>
                    <a:pt x="34" y="10"/>
                    <a:pt x="34" y="5"/>
                  </a:cubicBezTo>
                  <a:cubicBezTo>
                    <a:pt x="34" y="1"/>
                    <a:pt x="30" y="0"/>
                    <a:pt x="26" y="4"/>
                  </a:cubicBezTo>
                  <a:cubicBezTo>
                    <a:pt x="25" y="6"/>
                    <a:pt x="24" y="9"/>
                    <a:pt x="24" y="11"/>
                  </a:cubicBezTo>
                  <a:cubicBezTo>
                    <a:pt x="23" y="16"/>
                    <a:pt x="27" y="20"/>
                    <a:pt x="28" y="22"/>
                  </a:cubicBezTo>
                  <a:cubicBezTo>
                    <a:pt x="29" y="23"/>
                    <a:pt x="30" y="26"/>
                    <a:pt x="29" y="29"/>
                  </a:cubicBezTo>
                  <a:cubicBezTo>
                    <a:pt x="6" y="29"/>
                    <a:pt x="6" y="29"/>
                    <a:pt x="6" y="29"/>
                  </a:cubicBezTo>
                  <a:cubicBezTo>
                    <a:pt x="2" y="29"/>
                    <a:pt x="0" y="33"/>
                    <a:pt x="1" y="37"/>
                  </a:cubicBezTo>
                  <a:cubicBezTo>
                    <a:pt x="12" y="68"/>
                    <a:pt x="12" y="68"/>
                    <a:pt x="12" y="68"/>
                  </a:cubicBezTo>
                  <a:cubicBezTo>
                    <a:pt x="13" y="70"/>
                    <a:pt x="15" y="71"/>
                    <a:pt x="17" y="71"/>
                  </a:cubicBezTo>
                  <a:cubicBezTo>
                    <a:pt x="44" y="71"/>
                    <a:pt x="44" y="71"/>
                    <a:pt x="44" y="71"/>
                  </a:cubicBezTo>
                  <a:cubicBezTo>
                    <a:pt x="46" y="71"/>
                    <a:pt x="48" y="73"/>
                    <a:pt x="50" y="74"/>
                  </a:cubicBezTo>
                  <a:cubicBezTo>
                    <a:pt x="51" y="75"/>
                    <a:pt x="51" y="75"/>
                    <a:pt x="51" y="75"/>
                  </a:cubicBezTo>
                  <a:cubicBezTo>
                    <a:pt x="52" y="76"/>
                    <a:pt x="54" y="76"/>
                    <a:pt x="56" y="75"/>
                  </a:cubicBezTo>
                  <a:cubicBezTo>
                    <a:pt x="72" y="58"/>
                    <a:pt x="72" y="58"/>
                    <a:pt x="72" y="58"/>
                  </a:cubicBezTo>
                  <a:cubicBezTo>
                    <a:pt x="74" y="57"/>
                    <a:pt x="74" y="55"/>
                    <a:pt x="72" y="5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18">
              <a:extLst>
                <a:ext uri="{FF2B5EF4-FFF2-40B4-BE49-F238E27FC236}">
                  <a16:creationId xmlns:a16="http://schemas.microsoft.com/office/drawing/2014/main" id="{DFDC8461-8BBE-F093-84EA-CDC497BA86F9}"/>
                </a:ext>
              </a:extLst>
            </p:cNvPr>
            <p:cNvSpPr>
              <a:spLocks/>
            </p:cNvSpPr>
            <p:nvPr/>
          </p:nvSpPr>
          <p:spPr bwMode="auto">
            <a:xfrm>
              <a:off x="10069728" y="2046275"/>
              <a:ext cx="49032" cy="49032"/>
            </a:xfrm>
            <a:custGeom>
              <a:avLst/>
              <a:gdLst>
                <a:gd name="T0" fmla="*/ 8 w 43"/>
                <a:gd name="T1" fmla="*/ 43 h 43"/>
                <a:gd name="T2" fmla="*/ 0 w 43"/>
                <a:gd name="T3" fmla="*/ 34 h 43"/>
                <a:gd name="T4" fmla="*/ 34 w 43"/>
                <a:gd name="T5" fmla="*/ 0 h 43"/>
                <a:gd name="T6" fmla="*/ 43 w 43"/>
                <a:gd name="T7" fmla="*/ 8 h 43"/>
                <a:gd name="T8" fmla="*/ 8 w 43"/>
                <a:gd name="T9" fmla="*/ 43 h 43"/>
              </a:gdLst>
              <a:ahLst/>
              <a:cxnLst>
                <a:cxn ang="0">
                  <a:pos x="T0" y="T1"/>
                </a:cxn>
                <a:cxn ang="0">
                  <a:pos x="T2" y="T3"/>
                </a:cxn>
                <a:cxn ang="0">
                  <a:pos x="T4" y="T5"/>
                </a:cxn>
                <a:cxn ang="0">
                  <a:pos x="T6" y="T7"/>
                </a:cxn>
                <a:cxn ang="0">
                  <a:pos x="T8" y="T9"/>
                </a:cxn>
              </a:cxnLst>
              <a:rect l="0" t="0" r="r" b="b"/>
              <a:pathLst>
                <a:path w="43" h="43">
                  <a:moveTo>
                    <a:pt x="8" y="43"/>
                  </a:moveTo>
                  <a:lnTo>
                    <a:pt x="0" y="34"/>
                  </a:lnTo>
                  <a:lnTo>
                    <a:pt x="34" y="0"/>
                  </a:lnTo>
                  <a:lnTo>
                    <a:pt x="43" y="8"/>
                  </a:lnTo>
                  <a:lnTo>
                    <a:pt x="8" y="43"/>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9">
              <a:extLst>
                <a:ext uri="{FF2B5EF4-FFF2-40B4-BE49-F238E27FC236}">
                  <a16:creationId xmlns:a16="http://schemas.microsoft.com/office/drawing/2014/main" id="{485564CC-76EB-EF00-3307-61879978ED10}"/>
                </a:ext>
              </a:extLst>
            </p:cNvPr>
            <p:cNvSpPr>
              <a:spLocks/>
            </p:cNvSpPr>
            <p:nvPr/>
          </p:nvSpPr>
          <p:spPr bwMode="auto">
            <a:xfrm>
              <a:off x="9874739" y="3313135"/>
              <a:ext cx="44471" cy="77540"/>
            </a:xfrm>
            <a:custGeom>
              <a:avLst/>
              <a:gdLst>
                <a:gd name="T0" fmla="*/ 22 w 22"/>
                <a:gd name="T1" fmla="*/ 20 h 39"/>
                <a:gd name="T2" fmla="*/ 11 w 22"/>
                <a:gd name="T3" fmla="*/ 0 h 39"/>
                <a:gd name="T4" fmla="*/ 0 w 22"/>
                <a:gd name="T5" fmla="*/ 20 h 39"/>
                <a:gd name="T6" fmla="*/ 11 w 22"/>
                <a:gd name="T7" fmla="*/ 39 h 39"/>
                <a:gd name="T8" fmla="*/ 22 w 22"/>
                <a:gd name="T9" fmla="*/ 20 h 39"/>
              </a:gdLst>
              <a:ahLst/>
              <a:cxnLst>
                <a:cxn ang="0">
                  <a:pos x="T0" y="T1"/>
                </a:cxn>
                <a:cxn ang="0">
                  <a:pos x="T2" y="T3"/>
                </a:cxn>
                <a:cxn ang="0">
                  <a:pos x="T4" y="T5"/>
                </a:cxn>
                <a:cxn ang="0">
                  <a:pos x="T6" y="T7"/>
                </a:cxn>
                <a:cxn ang="0">
                  <a:pos x="T8" y="T9"/>
                </a:cxn>
              </a:cxnLst>
              <a:rect l="0" t="0" r="r" b="b"/>
              <a:pathLst>
                <a:path w="22" h="39">
                  <a:moveTo>
                    <a:pt x="22" y="20"/>
                  </a:moveTo>
                  <a:cubicBezTo>
                    <a:pt x="22" y="13"/>
                    <a:pt x="18" y="3"/>
                    <a:pt x="11" y="0"/>
                  </a:cubicBezTo>
                  <a:cubicBezTo>
                    <a:pt x="5" y="3"/>
                    <a:pt x="0" y="13"/>
                    <a:pt x="0" y="20"/>
                  </a:cubicBezTo>
                  <a:cubicBezTo>
                    <a:pt x="0" y="26"/>
                    <a:pt x="5" y="36"/>
                    <a:pt x="11" y="39"/>
                  </a:cubicBezTo>
                  <a:cubicBezTo>
                    <a:pt x="18" y="36"/>
                    <a:pt x="22" y="26"/>
                    <a:pt x="22" y="2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20">
              <a:extLst>
                <a:ext uri="{FF2B5EF4-FFF2-40B4-BE49-F238E27FC236}">
                  <a16:creationId xmlns:a16="http://schemas.microsoft.com/office/drawing/2014/main" id="{BD1D794C-E48A-B6E6-26A2-D7AA4DA7DD0E}"/>
                </a:ext>
              </a:extLst>
            </p:cNvPr>
            <p:cNvSpPr>
              <a:spLocks/>
            </p:cNvSpPr>
            <p:nvPr/>
          </p:nvSpPr>
          <p:spPr bwMode="auto">
            <a:xfrm>
              <a:off x="9906667" y="3363308"/>
              <a:ext cx="69558" cy="54734"/>
            </a:xfrm>
            <a:custGeom>
              <a:avLst/>
              <a:gdLst>
                <a:gd name="T0" fmla="*/ 1 w 35"/>
                <a:gd name="T1" fmla="*/ 23 h 28"/>
                <a:gd name="T2" fmla="*/ 23 w 35"/>
                <a:gd name="T3" fmla="*/ 24 h 28"/>
                <a:gd name="T4" fmla="*/ 34 w 35"/>
                <a:gd name="T5" fmla="*/ 4 h 28"/>
                <a:gd name="T6" fmla="*/ 12 w 35"/>
                <a:gd name="T7" fmla="*/ 4 h 28"/>
                <a:gd name="T8" fmla="*/ 1 w 35"/>
                <a:gd name="T9" fmla="*/ 23 h 28"/>
              </a:gdLst>
              <a:ahLst/>
              <a:cxnLst>
                <a:cxn ang="0">
                  <a:pos x="T0" y="T1"/>
                </a:cxn>
                <a:cxn ang="0">
                  <a:pos x="T2" y="T3"/>
                </a:cxn>
                <a:cxn ang="0">
                  <a:pos x="T4" y="T5"/>
                </a:cxn>
                <a:cxn ang="0">
                  <a:pos x="T6" y="T7"/>
                </a:cxn>
                <a:cxn ang="0">
                  <a:pos x="T8" y="T9"/>
                </a:cxn>
              </a:cxnLst>
              <a:rect l="0" t="0" r="r" b="b"/>
              <a:pathLst>
                <a:path w="35" h="28">
                  <a:moveTo>
                    <a:pt x="1" y="23"/>
                  </a:moveTo>
                  <a:cubicBezTo>
                    <a:pt x="6" y="28"/>
                    <a:pt x="17" y="27"/>
                    <a:pt x="23" y="24"/>
                  </a:cubicBezTo>
                  <a:cubicBezTo>
                    <a:pt x="29" y="20"/>
                    <a:pt x="35" y="12"/>
                    <a:pt x="34" y="4"/>
                  </a:cubicBezTo>
                  <a:cubicBezTo>
                    <a:pt x="29" y="0"/>
                    <a:pt x="18" y="1"/>
                    <a:pt x="12" y="4"/>
                  </a:cubicBezTo>
                  <a:cubicBezTo>
                    <a:pt x="6" y="8"/>
                    <a:pt x="0" y="16"/>
                    <a:pt x="1" y="23"/>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21">
              <a:extLst>
                <a:ext uri="{FF2B5EF4-FFF2-40B4-BE49-F238E27FC236}">
                  <a16:creationId xmlns:a16="http://schemas.microsoft.com/office/drawing/2014/main" id="{A643A465-07C7-AEE9-FD2D-440EB5739CB9}"/>
                </a:ext>
              </a:extLst>
            </p:cNvPr>
            <p:cNvSpPr>
              <a:spLocks/>
            </p:cNvSpPr>
            <p:nvPr/>
          </p:nvSpPr>
          <p:spPr bwMode="auto">
            <a:xfrm>
              <a:off x="9906667" y="3418042"/>
              <a:ext cx="69558" cy="55874"/>
            </a:xfrm>
            <a:custGeom>
              <a:avLst/>
              <a:gdLst>
                <a:gd name="T0" fmla="*/ 23 w 35"/>
                <a:gd name="T1" fmla="*/ 24 h 28"/>
                <a:gd name="T2" fmla="*/ 34 w 35"/>
                <a:gd name="T3" fmla="*/ 5 h 28"/>
                <a:gd name="T4" fmla="*/ 12 w 35"/>
                <a:gd name="T5" fmla="*/ 4 h 28"/>
                <a:gd name="T6" fmla="*/ 1 w 35"/>
                <a:gd name="T7" fmla="*/ 23 h 28"/>
                <a:gd name="T8" fmla="*/ 23 w 35"/>
                <a:gd name="T9" fmla="*/ 24 h 28"/>
              </a:gdLst>
              <a:ahLst/>
              <a:cxnLst>
                <a:cxn ang="0">
                  <a:pos x="T0" y="T1"/>
                </a:cxn>
                <a:cxn ang="0">
                  <a:pos x="T2" y="T3"/>
                </a:cxn>
                <a:cxn ang="0">
                  <a:pos x="T4" y="T5"/>
                </a:cxn>
                <a:cxn ang="0">
                  <a:pos x="T6" y="T7"/>
                </a:cxn>
                <a:cxn ang="0">
                  <a:pos x="T8" y="T9"/>
                </a:cxn>
              </a:cxnLst>
              <a:rect l="0" t="0" r="r" b="b"/>
              <a:pathLst>
                <a:path w="35" h="28">
                  <a:moveTo>
                    <a:pt x="23" y="24"/>
                  </a:moveTo>
                  <a:cubicBezTo>
                    <a:pt x="29" y="20"/>
                    <a:pt x="35" y="12"/>
                    <a:pt x="34" y="5"/>
                  </a:cubicBezTo>
                  <a:cubicBezTo>
                    <a:pt x="29" y="0"/>
                    <a:pt x="18" y="1"/>
                    <a:pt x="12" y="4"/>
                  </a:cubicBezTo>
                  <a:cubicBezTo>
                    <a:pt x="6" y="8"/>
                    <a:pt x="0" y="16"/>
                    <a:pt x="1" y="23"/>
                  </a:cubicBezTo>
                  <a:cubicBezTo>
                    <a:pt x="6" y="28"/>
                    <a:pt x="17" y="27"/>
                    <a:pt x="2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22">
              <a:extLst>
                <a:ext uri="{FF2B5EF4-FFF2-40B4-BE49-F238E27FC236}">
                  <a16:creationId xmlns:a16="http://schemas.microsoft.com/office/drawing/2014/main" id="{46D781E7-BCE1-93CB-5B4B-A889644D0694}"/>
                </a:ext>
              </a:extLst>
            </p:cNvPr>
            <p:cNvSpPr>
              <a:spLocks/>
            </p:cNvSpPr>
            <p:nvPr/>
          </p:nvSpPr>
          <p:spPr bwMode="auto">
            <a:xfrm>
              <a:off x="9817725" y="3363308"/>
              <a:ext cx="71838" cy="54734"/>
            </a:xfrm>
            <a:custGeom>
              <a:avLst/>
              <a:gdLst>
                <a:gd name="T0" fmla="*/ 13 w 36"/>
                <a:gd name="T1" fmla="*/ 24 h 28"/>
                <a:gd name="T2" fmla="*/ 35 w 36"/>
                <a:gd name="T3" fmla="*/ 23 h 28"/>
                <a:gd name="T4" fmla="*/ 24 w 36"/>
                <a:gd name="T5" fmla="*/ 4 h 28"/>
                <a:gd name="T6" fmla="*/ 1 w 36"/>
                <a:gd name="T7" fmla="*/ 4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3"/>
                  </a:cubicBezTo>
                  <a:cubicBezTo>
                    <a:pt x="36" y="16"/>
                    <a:pt x="30" y="8"/>
                    <a:pt x="24" y="4"/>
                  </a:cubicBezTo>
                  <a:cubicBezTo>
                    <a:pt x="18" y="1"/>
                    <a:pt x="7" y="0"/>
                    <a:pt x="1" y="4"/>
                  </a:cubicBezTo>
                  <a:cubicBezTo>
                    <a:pt x="0" y="12"/>
                    <a:pt x="7" y="20"/>
                    <a:pt x="1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23">
              <a:extLst>
                <a:ext uri="{FF2B5EF4-FFF2-40B4-BE49-F238E27FC236}">
                  <a16:creationId xmlns:a16="http://schemas.microsoft.com/office/drawing/2014/main" id="{52534A9C-DBAA-FAC5-F353-8DE4E930EC3C}"/>
                </a:ext>
              </a:extLst>
            </p:cNvPr>
            <p:cNvSpPr>
              <a:spLocks/>
            </p:cNvSpPr>
            <p:nvPr/>
          </p:nvSpPr>
          <p:spPr bwMode="auto">
            <a:xfrm>
              <a:off x="9817725" y="3418042"/>
              <a:ext cx="71838" cy="55874"/>
            </a:xfrm>
            <a:custGeom>
              <a:avLst/>
              <a:gdLst>
                <a:gd name="T0" fmla="*/ 13 w 36"/>
                <a:gd name="T1" fmla="*/ 24 h 28"/>
                <a:gd name="T2" fmla="*/ 35 w 36"/>
                <a:gd name="T3" fmla="*/ 23 h 28"/>
                <a:gd name="T4" fmla="*/ 24 w 36"/>
                <a:gd name="T5" fmla="*/ 4 h 28"/>
                <a:gd name="T6" fmla="*/ 1 w 36"/>
                <a:gd name="T7" fmla="*/ 5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3"/>
                  </a:cubicBezTo>
                  <a:cubicBezTo>
                    <a:pt x="36" y="16"/>
                    <a:pt x="30" y="8"/>
                    <a:pt x="24" y="4"/>
                  </a:cubicBezTo>
                  <a:cubicBezTo>
                    <a:pt x="18" y="1"/>
                    <a:pt x="7" y="0"/>
                    <a:pt x="1" y="5"/>
                  </a:cubicBezTo>
                  <a:cubicBezTo>
                    <a:pt x="0" y="12"/>
                    <a:pt x="7" y="20"/>
                    <a:pt x="1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24">
              <a:extLst>
                <a:ext uri="{FF2B5EF4-FFF2-40B4-BE49-F238E27FC236}">
                  <a16:creationId xmlns:a16="http://schemas.microsoft.com/office/drawing/2014/main" id="{12B64F24-833F-CE3B-1FAE-56213C92E60A}"/>
                </a:ext>
              </a:extLst>
            </p:cNvPr>
            <p:cNvSpPr>
              <a:spLocks/>
            </p:cNvSpPr>
            <p:nvPr/>
          </p:nvSpPr>
          <p:spPr bwMode="auto">
            <a:xfrm>
              <a:off x="9892984" y="3398657"/>
              <a:ext cx="7982" cy="88942"/>
            </a:xfrm>
            <a:custGeom>
              <a:avLst/>
              <a:gdLst>
                <a:gd name="T0" fmla="*/ 0 w 4"/>
                <a:gd name="T1" fmla="*/ 1 h 45"/>
                <a:gd name="T2" fmla="*/ 0 w 4"/>
                <a:gd name="T3" fmla="*/ 44 h 45"/>
                <a:gd name="T4" fmla="*/ 2 w 4"/>
                <a:gd name="T5" fmla="*/ 45 h 45"/>
                <a:gd name="T6" fmla="*/ 4 w 4"/>
                <a:gd name="T7" fmla="*/ 44 h 45"/>
                <a:gd name="T8" fmla="*/ 4 w 4"/>
                <a:gd name="T9" fmla="*/ 1 h 45"/>
                <a:gd name="T10" fmla="*/ 2 w 4"/>
                <a:gd name="T11" fmla="*/ 0 h 45"/>
                <a:gd name="T12" fmla="*/ 0 w 4"/>
                <a:gd name="T13" fmla="*/ 1 h 45"/>
              </a:gdLst>
              <a:ahLst/>
              <a:cxnLst>
                <a:cxn ang="0">
                  <a:pos x="T0" y="T1"/>
                </a:cxn>
                <a:cxn ang="0">
                  <a:pos x="T2" y="T3"/>
                </a:cxn>
                <a:cxn ang="0">
                  <a:pos x="T4" y="T5"/>
                </a:cxn>
                <a:cxn ang="0">
                  <a:pos x="T6" y="T7"/>
                </a:cxn>
                <a:cxn ang="0">
                  <a:pos x="T8" y="T9"/>
                </a:cxn>
                <a:cxn ang="0">
                  <a:pos x="T10" y="T11"/>
                </a:cxn>
                <a:cxn ang="0">
                  <a:pos x="T12" y="T13"/>
                </a:cxn>
              </a:cxnLst>
              <a:rect l="0" t="0" r="r" b="b"/>
              <a:pathLst>
                <a:path w="4" h="45">
                  <a:moveTo>
                    <a:pt x="0" y="1"/>
                  </a:moveTo>
                  <a:cubicBezTo>
                    <a:pt x="0" y="44"/>
                    <a:pt x="0" y="44"/>
                    <a:pt x="0" y="44"/>
                  </a:cubicBezTo>
                  <a:cubicBezTo>
                    <a:pt x="0" y="44"/>
                    <a:pt x="1" y="45"/>
                    <a:pt x="2" y="45"/>
                  </a:cubicBezTo>
                  <a:cubicBezTo>
                    <a:pt x="4" y="45"/>
                    <a:pt x="4" y="44"/>
                    <a:pt x="4" y="44"/>
                  </a:cubicBezTo>
                  <a:cubicBezTo>
                    <a:pt x="4" y="1"/>
                    <a:pt x="4" y="1"/>
                    <a:pt x="4" y="1"/>
                  </a:cubicBezTo>
                  <a:cubicBezTo>
                    <a:pt x="4" y="1"/>
                    <a:pt x="4" y="0"/>
                    <a:pt x="2" y="0"/>
                  </a:cubicBezTo>
                  <a:cubicBezTo>
                    <a:pt x="1" y="0"/>
                    <a:pt x="0" y="1"/>
                    <a:pt x="0" y="1"/>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25">
              <a:extLst>
                <a:ext uri="{FF2B5EF4-FFF2-40B4-BE49-F238E27FC236}">
                  <a16:creationId xmlns:a16="http://schemas.microsoft.com/office/drawing/2014/main" id="{7E7C527A-F797-F565-FC6B-0A8EFBD0F167}"/>
                </a:ext>
              </a:extLst>
            </p:cNvPr>
            <p:cNvSpPr>
              <a:spLocks/>
            </p:cNvSpPr>
            <p:nvPr/>
          </p:nvSpPr>
          <p:spPr bwMode="auto">
            <a:xfrm>
              <a:off x="8908915" y="3907225"/>
              <a:ext cx="104907" cy="95784"/>
            </a:xfrm>
            <a:custGeom>
              <a:avLst/>
              <a:gdLst>
                <a:gd name="T0" fmla="*/ 6 w 53"/>
                <a:gd name="T1" fmla="*/ 5 h 48"/>
                <a:gd name="T2" fmla="*/ 1 w 53"/>
                <a:gd name="T3" fmla="*/ 14 h 48"/>
                <a:gd name="T4" fmla="*/ 0 w 53"/>
                <a:gd name="T5" fmla="*/ 17 h 48"/>
                <a:gd name="T6" fmla="*/ 0 w 53"/>
                <a:gd name="T7" fmla="*/ 17 h 48"/>
                <a:gd name="T8" fmla="*/ 0 w 53"/>
                <a:gd name="T9" fmla="*/ 20 h 48"/>
                <a:gd name="T10" fmla="*/ 0 w 53"/>
                <a:gd name="T11" fmla="*/ 22 h 48"/>
                <a:gd name="T12" fmla="*/ 2 w 53"/>
                <a:gd name="T13" fmla="*/ 31 h 48"/>
                <a:gd name="T14" fmla="*/ 8 w 53"/>
                <a:gd name="T15" fmla="*/ 42 h 48"/>
                <a:gd name="T16" fmla="*/ 8 w 53"/>
                <a:gd name="T17" fmla="*/ 42 h 48"/>
                <a:gd name="T18" fmla="*/ 12 w 53"/>
                <a:gd name="T19" fmla="*/ 46 h 48"/>
                <a:gd name="T20" fmla="*/ 13 w 53"/>
                <a:gd name="T21" fmla="*/ 46 h 48"/>
                <a:gd name="T22" fmla="*/ 19 w 53"/>
                <a:gd name="T23" fmla="*/ 47 h 48"/>
                <a:gd name="T24" fmla="*/ 19 w 53"/>
                <a:gd name="T25" fmla="*/ 47 h 48"/>
                <a:gd name="T26" fmla="*/ 22 w 53"/>
                <a:gd name="T27" fmla="*/ 46 h 48"/>
                <a:gd name="T28" fmla="*/ 23 w 53"/>
                <a:gd name="T29" fmla="*/ 45 h 48"/>
                <a:gd name="T30" fmla="*/ 27 w 53"/>
                <a:gd name="T31" fmla="*/ 45 h 48"/>
                <a:gd name="T32" fmla="*/ 27 w 53"/>
                <a:gd name="T33" fmla="*/ 45 h 48"/>
                <a:gd name="T34" fmla="*/ 30 w 53"/>
                <a:gd name="T35" fmla="*/ 45 h 48"/>
                <a:gd name="T36" fmla="*/ 32 w 53"/>
                <a:gd name="T37" fmla="*/ 46 h 48"/>
                <a:gd name="T38" fmla="*/ 35 w 53"/>
                <a:gd name="T39" fmla="*/ 47 h 48"/>
                <a:gd name="T40" fmla="*/ 35 w 53"/>
                <a:gd name="T41" fmla="*/ 47 h 48"/>
                <a:gd name="T42" fmla="*/ 41 w 53"/>
                <a:gd name="T43" fmla="*/ 46 h 48"/>
                <a:gd name="T44" fmla="*/ 42 w 53"/>
                <a:gd name="T45" fmla="*/ 46 h 48"/>
                <a:gd name="T46" fmla="*/ 45 w 53"/>
                <a:gd name="T47" fmla="*/ 42 h 48"/>
                <a:gd name="T48" fmla="*/ 46 w 53"/>
                <a:gd name="T49" fmla="*/ 42 h 48"/>
                <a:gd name="T50" fmla="*/ 51 w 53"/>
                <a:gd name="T51" fmla="*/ 31 h 48"/>
                <a:gd name="T52" fmla="*/ 53 w 53"/>
                <a:gd name="T53" fmla="*/ 22 h 48"/>
                <a:gd name="T54" fmla="*/ 53 w 53"/>
                <a:gd name="T55" fmla="*/ 20 h 48"/>
                <a:gd name="T56" fmla="*/ 53 w 53"/>
                <a:gd name="T57" fmla="*/ 17 h 48"/>
                <a:gd name="T58" fmla="*/ 53 w 53"/>
                <a:gd name="T59" fmla="*/ 17 h 48"/>
                <a:gd name="T60" fmla="*/ 53 w 53"/>
                <a:gd name="T61" fmla="*/ 14 h 48"/>
                <a:gd name="T62" fmla="*/ 48 w 53"/>
                <a:gd name="T63" fmla="*/ 5 h 48"/>
                <a:gd name="T64" fmla="*/ 47 w 53"/>
                <a:gd name="T65" fmla="*/ 3 h 48"/>
                <a:gd name="T66" fmla="*/ 39 w 53"/>
                <a:gd name="T67" fmla="*/ 0 h 48"/>
                <a:gd name="T68" fmla="*/ 31 w 53"/>
                <a:gd name="T69" fmla="*/ 1 h 48"/>
                <a:gd name="T70" fmla="*/ 27 w 53"/>
                <a:gd name="T71" fmla="*/ 3 h 48"/>
                <a:gd name="T72" fmla="*/ 23 w 53"/>
                <a:gd name="T73" fmla="*/ 1 h 48"/>
                <a:gd name="T74" fmla="*/ 14 w 53"/>
                <a:gd name="T75" fmla="*/ 0 h 48"/>
                <a:gd name="T76" fmla="*/ 7 w 53"/>
                <a:gd name="T77" fmla="*/ 3 h 48"/>
                <a:gd name="T78" fmla="*/ 6 w 53"/>
                <a:gd name="T79"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48">
                  <a:moveTo>
                    <a:pt x="6" y="5"/>
                  </a:moveTo>
                  <a:cubicBezTo>
                    <a:pt x="3" y="7"/>
                    <a:pt x="1" y="11"/>
                    <a:pt x="1" y="14"/>
                  </a:cubicBezTo>
                  <a:cubicBezTo>
                    <a:pt x="0" y="15"/>
                    <a:pt x="0" y="16"/>
                    <a:pt x="0" y="17"/>
                  </a:cubicBezTo>
                  <a:cubicBezTo>
                    <a:pt x="0" y="17"/>
                    <a:pt x="0" y="17"/>
                    <a:pt x="0" y="17"/>
                  </a:cubicBezTo>
                  <a:cubicBezTo>
                    <a:pt x="0" y="18"/>
                    <a:pt x="0" y="19"/>
                    <a:pt x="0" y="20"/>
                  </a:cubicBezTo>
                  <a:cubicBezTo>
                    <a:pt x="0" y="21"/>
                    <a:pt x="0" y="22"/>
                    <a:pt x="0" y="22"/>
                  </a:cubicBezTo>
                  <a:cubicBezTo>
                    <a:pt x="1" y="25"/>
                    <a:pt x="1" y="28"/>
                    <a:pt x="2" y="31"/>
                  </a:cubicBezTo>
                  <a:cubicBezTo>
                    <a:pt x="4" y="35"/>
                    <a:pt x="6" y="38"/>
                    <a:pt x="8" y="42"/>
                  </a:cubicBezTo>
                  <a:cubicBezTo>
                    <a:pt x="8" y="42"/>
                    <a:pt x="8" y="42"/>
                    <a:pt x="8" y="42"/>
                  </a:cubicBezTo>
                  <a:cubicBezTo>
                    <a:pt x="9" y="43"/>
                    <a:pt x="11" y="45"/>
                    <a:pt x="12" y="46"/>
                  </a:cubicBezTo>
                  <a:cubicBezTo>
                    <a:pt x="12" y="46"/>
                    <a:pt x="13" y="46"/>
                    <a:pt x="13" y="46"/>
                  </a:cubicBezTo>
                  <a:cubicBezTo>
                    <a:pt x="15" y="48"/>
                    <a:pt x="17" y="48"/>
                    <a:pt x="19" y="47"/>
                  </a:cubicBezTo>
                  <a:cubicBezTo>
                    <a:pt x="19" y="47"/>
                    <a:pt x="19" y="47"/>
                    <a:pt x="19" y="47"/>
                  </a:cubicBezTo>
                  <a:cubicBezTo>
                    <a:pt x="20" y="47"/>
                    <a:pt x="21" y="46"/>
                    <a:pt x="22" y="46"/>
                  </a:cubicBezTo>
                  <a:cubicBezTo>
                    <a:pt x="22" y="46"/>
                    <a:pt x="23" y="46"/>
                    <a:pt x="23" y="45"/>
                  </a:cubicBezTo>
                  <a:cubicBezTo>
                    <a:pt x="25" y="45"/>
                    <a:pt x="27" y="45"/>
                    <a:pt x="27" y="45"/>
                  </a:cubicBezTo>
                  <a:cubicBezTo>
                    <a:pt x="27" y="45"/>
                    <a:pt x="27" y="45"/>
                    <a:pt x="27" y="45"/>
                  </a:cubicBezTo>
                  <a:cubicBezTo>
                    <a:pt x="28" y="45"/>
                    <a:pt x="29" y="45"/>
                    <a:pt x="30" y="45"/>
                  </a:cubicBezTo>
                  <a:cubicBezTo>
                    <a:pt x="31" y="46"/>
                    <a:pt x="31" y="46"/>
                    <a:pt x="32" y="46"/>
                  </a:cubicBezTo>
                  <a:cubicBezTo>
                    <a:pt x="33" y="46"/>
                    <a:pt x="34" y="47"/>
                    <a:pt x="35" y="47"/>
                  </a:cubicBezTo>
                  <a:cubicBezTo>
                    <a:pt x="35" y="47"/>
                    <a:pt x="35" y="47"/>
                    <a:pt x="35" y="47"/>
                  </a:cubicBezTo>
                  <a:cubicBezTo>
                    <a:pt x="37" y="48"/>
                    <a:pt x="39" y="48"/>
                    <a:pt x="41" y="46"/>
                  </a:cubicBezTo>
                  <a:cubicBezTo>
                    <a:pt x="41" y="46"/>
                    <a:pt x="41" y="46"/>
                    <a:pt x="42" y="46"/>
                  </a:cubicBezTo>
                  <a:cubicBezTo>
                    <a:pt x="43" y="45"/>
                    <a:pt x="44" y="43"/>
                    <a:pt x="45" y="42"/>
                  </a:cubicBezTo>
                  <a:cubicBezTo>
                    <a:pt x="45" y="42"/>
                    <a:pt x="45" y="42"/>
                    <a:pt x="46" y="42"/>
                  </a:cubicBezTo>
                  <a:cubicBezTo>
                    <a:pt x="48" y="38"/>
                    <a:pt x="50" y="35"/>
                    <a:pt x="51" y="31"/>
                  </a:cubicBezTo>
                  <a:cubicBezTo>
                    <a:pt x="52" y="28"/>
                    <a:pt x="53" y="25"/>
                    <a:pt x="53" y="22"/>
                  </a:cubicBezTo>
                  <a:cubicBezTo>
                    <a:pt x="53" y="22"/>
                    <a:pt x="53" y="21"/>
                    <a:pt x="53" y="20"/>
                  </a:cubicBezTo>
                  <a:cubicBezTo>
                    <a:pt x="53" y="19"/>
                    <a:pt x="53" y="18"/>
                    <a:pt x="53" y="17"/>
                  </a:cubicBezTo>
                  <a:cubicBezTo>
                    <a:pt x="53" y="17"/>
                    <a:pt x="53" y="17"/>
                    <a:pt x="53" y="17"/>
                  </a:cubicBezTo>
                  <a:cubicBezTo>
                    <a:pt x="53" y="16"/>
                    <a:pt x="53" y="15"/>
                    <a:pt x="53" y="14"/>
                  </a:cubicBezTo>
                  <a:cubicBezTo>
                    <a:pt x="52" y="11"/>
                    <a:pt x="51" y="7"/>
                    <a:pt x="48" y="5"/>
                  </a:cubicBezTo>
                  <a:cubicBezTo>
                    <a:pt x="48" y="4"/>
                    <a:pt x="47" y="4"/>
                    <a:pt x="47" y="3"/>
                  </a:cubicBezTo>
                  <a:cubicBezTo>
                    <a:pt x="45" y="2"/>
                    <a:pt x="42" y="1"/>
                    <a:pt x="39" y="0"/>
                  </a:cubicBezTo>
                  <a:cubicBezTo>
                    <a:pt x="36" y="0"/>
                    <a:pt x="34" y="0"/>
                    <a:pt x="31" y="1"/>
                  </a:cubicBezTo>
                  <a:cubicBezTo>
                    <a:pt x="30" y="2"/>
                    <a:pt x="27" y="3"/>
                    <a:pt x="27" y="3"/>
                  </a:cubicBezTo>
                  <a:cubicBezTo>
                    <a:pt x="27" y="3"/>
                    <a:pt x="24" y="2"/>
                    <a:pt x="23" y="1"/>
                  </a:cubicBezTo>
                  <a:cubicBezTo>
                    <a:pt x="20" y="0"/>
                    <a:pt x="17" y="0"/>
                    <a:pt x="14" y="0"/>
                  </a:cubicBezTo>
                  <a:cubicBezTo>
                    <a:pt x="11" y="1"/>
                    <a:pt x="9" y="2"/>
                    <a:pt x="7" y="3"/>
                  </a:cubicBezTo>
                  <a:cubicBezTo>
                    <a:pt x="6" y="4"/>
                    <a:pt x="6" y="4"/>
                    <a:pt x="6" y="5"/>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26">
              <a:extLst>
                <a:ext uri="{FF2B5EF4-FFF2-40B4-BE49-F238E27FC236}">
                  <a16:creationId xmlns:a16="http://schemas.microsoft.com/office/drawing/2014/main" id="{760FCB40-E5CE-23F2-EF22-67777499C0DA}"/>
                </a:ext>
              </a:extLst>
            </p:cNvPr>
            <p:cNvSpPr>
              <a:spLocks/>
            </p:cNvSpPr>
            <p:nvPr/>
          </p:nvSpPr>
          <p:spPr bwMode="auto">
            <a:xfrm>
              <a:off x="8936282" y="3877578"/>
              <a:ext cx="26227" cy="29647"/>
            </a:xfrm>
            <a:custGeom>
              <a:avLst/>
              <a:gdLst>
                <a:gd name="T0" fmla="*/ 4 w 13"/>
                <a:gd name="T1" fmla="*/ 11 h 15"/>
                <a:gd name="T2" fmla="*/ 9 w 13"/>
                <a:gd name="T3" fmla="*/ 14 h 15"/>
                <a:gd name="T4" fmla="*/ 12 w 13"/>
                <a:gd name="T5" fmla="*/ 14 h 15"/>
                <a:gd name="T6" fmla="*/ 13 w 13"/>
                <a:gd name="T7" fmla="*/ 14 h 15"/>
                <a:gd name="T8" fmla="*/ 10 w 13"/>
                <a:gd name="T9" fmla="*/ 6 h 15"/>
                <a:gd name="T10" fmla="*/ 1 w 13"/>
                <a:gd name="T11" fmla="*/ 0 h 15"/>
                <a:gd name="T12" fmla="*/ 1 w 13"/>
                <a:gd name="T13" fmla="*/ 0 h 15"/>
                <a:gd name="T14" fmla="*/ 0 w 13"/>
                <a:gd name="T15" fmla="*/ 0 h 15"/>
                <a:gd name="T16" fmla="*/ 0 w 13"/>
                <a:gd name="T17" fmla="*/ 4 h 15"/>
                <a:gd name="T18" fmla="*/ 4 w 13"/>
                <a:gd name="T1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5">
                  <a:moveTo>
                    <a:pt x="4" y="11"/>
                  </a:moveTo>
                  <a:cubicBezTo>
                    <a:pt x="6" y="12"/>
                    <a:pt x="7" y="14"/>
                    <a:pt x="9" y="14"/>
                  </a:cubicBezTo>
                  <a:cubicBezTo>
                    <a:pt x="10" y="14"/>
                    <a:pt x="11" y="15"/>
                    <a:pt x="12" y="14"/>
                  </a:cubicBezTo>
                  <a:cubicBezTo>
                    <a:pt x="13" y="14"/>
                    <a:pt x="13" y="14"/>
                    <a:pt x="13" y="14"/>
                  </a:cubicBezTo>
                  <a:cubicBezTo>
                    <a:pt x="13" y="11"/>
                    <a:pt x="12" y="8"/>
                    <a:pt x="10" y="6"/>
                  </a:cubicBezTo>
                  <a:cubicBezTo>
                    <a:pt x="8" y="3"/>
                    <a:pt x="5" y="1"/>
                    <a:pt x="1" y="0"/>
                  </a:cubicBezTo>
                  <a:cubicBezTo>
                    <a:pt x="1" y="0"/>
                    <a:pt x="1" y="0"/>
                    <a:pt x="1" y="0"/>
                  </a:cubicBezTo>
                  <a:cubicBezTo>
                    <a:pt x="1" y="0"/>
                    <a:pt x="0" y="0"/>
                    <a:pt x="0" y="0"/>
                  </a:cubicBezTo>
                  <a:cubicBezTo>
                    <a:pt x="0" y="1"/>
                    <a:pt x="0" y="2"/>
                    <a:pt x="0" y="4"/>
                  </a:cubicBezTo>
                  <a:cubicBezTo>
                    <a:pt x="1" y="6"/>
                    <a:pt x="2" y="9"/>
                    <a:pt x="4" y="11"/>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34">
              <a:extLst>
                <a:ext uri="{FF2B5EF4-FFF2-40B4-BE49-F238E27FC236}">
                  <a16:creationId xmlns:a16="http://schemas.microsoft.com/office/drawing/2014/main" id="{0C4B6744-6615-AF70-FBE5-EE7709283226}"/>
                </a:ext>
              </a:extLst>
            </p:cNvPr>
            <p:cNvSpPr>
              <a:spLocks/>
            </p:cNvSpPr>
            <p:nvPr/>
          </p:nvSpPr>
          <p:spPr bwMode="auto">
            <a:xfrm>
              <a:off x="11013887" y="2114693"/>
              <a:ext cx="91223" cy="98065"/>
            </a:xfrm>
            <a:custGeom>
              <a:avLst/>
              <a:gdLst>
                <a:gd name="T0" fmla="*/ 2 w 80"/>
                <a:gd name="T1" fmla="*/ 0 h 86"/>
                <a:gd name="T2" fmla="*/ 80 w 80"/>
                <a:gd name="T3" fmla="*/ 80 h 86"/>
                <a:gd name="T4" fmla="*/ 0 w 80"/>
                <a:gd name="T5" fmla="*/ 86 h 86"/>
                <a:gd name="T6" fmla="*/ 2 w 80"/>
                <a:gd name="T7" fmla="*/ 0 h 86"/>
              </a:gdLst>
              <a:ahLst/>
              <a:cxnLst>
                <a:cxn ang="0">
                  <a:pos x="T0" y="T1"/>
                </a:cxn>
                <a:cxn ang="0">
                  <a:pos x="T2" y="T3"/>
                </a:cxn>
                <a:cxn ang="0">
                  <a:pos x="T4" y="T5"/>
                </a:cxn>
                <a:cxn ang="0">
                  <a:pos x="T6" y="T7"/>
                </a:cxn>
              </a:cxnLst>
              <a:rect l="0" t="0" r="r" b="b"/>
              <a:pathLst>
                <a:path w="80" h="86">
                  <a:moveTo>
                    <a:pt x="2" y="0"/>
                  </a:moveTo>
                  <a:lnTo>
                    <a:pt x="80" y="80"/>
                  </a:lnTo>
                  <a:lnTo>
                    <a:pt x="0" y="86"/>
                  </a:lnTo>
                  <a:lnTo>
                    <a:pt x="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40">
              <a:extLst>
                <a:ext uri="{FF2B5EF4-FFF2-40B4-BE49-F238E27FC236}">
                  <a16:creationId xmlns:a16="http://schemas.microsoft.com/office/drawing/2014/main" id="{149FD38E-6C23-648F-EF5A-4C305CF6BBE3}"/>
                </a:ext>
              </a:extLst>
            </p:cNvPr>
            <p:cNvSpPr>
              <a:spLocks/>
            </p:cNvSpPr>
            <p:nvPr/>
          </p:nvSpPr>
          <p:spPr bwMode="auto">
            <a:xfrm>
              <a:off x="8422012" y="2114693"/>
              <a:ext cx="92363" cy="98065"/>
            </a:xfrm>
            <a:custGeom>
              <a:avLst/>
              <a:gdLst>
                <a:gd name="T0" fmla="*/ 80 w 81"/>
                <a:gd name="T1" fmla="*/ 0 h 86"/>
                <a:gd name="T2" fmla="*/ 0 w 81"/>
                <a:gd name="T3" fmla="*/ 80 h 86"/>
                <a:gd name="T4" fmla="*/ 81 w 81"/>
                <a:gd name="T5" fmla="*/ 86 h 86"/>
                <a:gd name="T6" fmla="*/ 80 w 81"/>
                <a:gd name="T7" fmla="*/ 0 h 86"/>
              </a:gdLst>
              <a:ahLst/>
              <a:cxnLst>
                <a:cxn ang="0">
                  <a:pos x="T0" y="T1"/>
                </a:cxn>
                <a:cxn ang="0">
                  <a:pos x="T2" y="T3"/>
                </a:cxn>
                <a:cxn ang="0">
                  <a:pos x="T4" y="T5"/>
                </a:cxn>
                <a:cxn ang="0">
                  <a:pos x="T6" y="T7"/>
                </a:cxn>
              </a:cxnLst>
              <a:rect l="0" t="0" r="r" b="b"/>
              <a:pathLst>
                <a:path w="81" h="86">
                  <a:moveTo>
                    <a:pt x="80" y="0"/>
                  </a:moveTo>
                  <a:lnTo>
                    <a:pt x="0" y="80"/>
                  </a:lnTo>
                  <a:lnTo>
                    <a:pt x="81" y="86"/>
                  </a:lnTo>
                  <a:lnTo>
                    <a:pt x="8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42">
              <a:extLst>
                <a:ext uri="{FF2B5EF4-FFF2-40B4-BE49-F238E27FC236}">
                  <a16:creationId xmlns:a16="http://schemas.microsoft.com/office/drawing/2014/main" id="{1FD76FF5-AAF5-7482-0D67-FB1E65871E7A}"/>
                </a:ext>
              </a:extLst>
            </p:cNvPr>
            <p:cNvSpPr>
              <a:spLocks/>
            </p:cNvSpPr>
            <p:nvPr/>
          </p:nvSpPr>
          <p:spPr bwMode="auto">
            <a:xfrm>
              <a:off x="11013887" y="4557189"/>
              <a:ext cx="91223" cy="96924"/>
            </a:xfrm>
            <a:custGeom>
              <a:avLst/>
              <a:gdLst>
                <a:gd name="T0" fmla="*/ 2 w 80"/>
                <a:gd name="T1" fmla="*/ 85 h 85"/>
                <a:gd name="T2" fmla="*/ 80 w 80"/>
                <a:gd name="T3" fmla="*/ 5 h 85"/>
                <a:gd name="T4" fmla="*/ 0 w 80"/>
                <a:gd name="T5" fmla="*/ 0 h 85"/>
                <a:gd name="T6" fmla="*/ 2 w 80"/>
                <a:gd name="T7" fmla="*/ 85 h 85"/>
              </a:gdLst>
              <a:ahLst/>
              <a:cxnLst>
                <a:cxn ang="0">
                  <a:pos x="T0" y="T1"/>
                </a:cxn>
                <a:cxn ang="0">
                  <a:pos x="T2" y="T3"/>
                </a:cxn>
                <a:cxn ang="0">
                  <a:pos x="T4" y="T5"/>
                </a:cxn>
                <a:cxn ang="0">
                  <a:pos x="T6" y="T7"/>
                </a:cxn>
              </a:cxnLst>
              <a:rect l="0" t="0" r="r" b="b"/>
              <a:pathLst>
                <a:path w="80" h="85">
                  <a:moveTo>
                    <a:pt x="2" y="85"/>
                  </a:moveTo>
                  <a:lnTo>
                    <a:pt x="80" y="5"/>
                  </a:lnTo>
                  <a:lnTo>
                    <a:pt x="0" y="0"/>
                  </a:lnTo>
                  <a:lnTo>
                    <a:pt x="2" y="85"/>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44">
              <a:extLst>
                <a:ext uri="{FF2B5EF4-FFF2-40B4-BE49-F238E27FC236}">
                  <a16:creationId xmlns:a16="http://schemas.microsoft.com/office/drawing/2014/main" id="{14EF2E49-D8D7-5037-9AFD-447FC3DC7838}"/>
                </a:ext>
              </a:extLst>
            </p:cNvPr>
            <p:cNvSpPr>
              <a:spLocks/>
            </p:cNvSpPr>
            <p:nvPr/>
          </p:nvSpPr>
          <p:spPr bwMode="auto">
            <a:xfrm>
              <a:off x="8422012" y="4557189"/>
              <a:ext cx="92363" cy="96924"/>
            </a:xfrm>
            <a:custGeom>
              <a:avLst/>
              <a:gdLst>
                <a:gd name="T0" fmla="*/ 80 w 81"/>
                <a:gd name="T1" fmla="*/ 85 h 85"/>
                <a:gd name="T2" fmla="*/ 0 w 81"/>
                <a:gd name="T3" fmla="*/ 5 h 85"/>
                <a:gd name="T4" fmla="*/ 81 w 81"/>
                <a:gd name="T5" fmla="*/ 0 h 85"/>
                <a:gd name="T6" fmla="*/ 80 w 81"/>
                <a:gd name="T7" fmla="*/ 85 h 85"/>
              </a:gdLst>
              <a:ahLst/>
              <a:cxnLst>
                <a:cxn ang="0">
                  <a:pos x="T0" y="T1"/>
                </a:cxn>
                <a:cxn ang="0">
                  <a:pos x="T2" y="T3"/>
                </a:cxn>
                <a:cxn ang="0">
                  <a:pos x="T4" y="T5"/>
                </a:cxn>
                <a:cxn ang="0">
                  <a:pos x="T6" y="T7"/>
                </a:cxn>
              </a:cxnLst>
              <a:rect l="0" t="0" r="r" b="b"/>
              <a:pathLst>
                <a:path w="81" h="85">
                  <a:moveTo>
                    <a:pt x="80" y="85"/>
                  </a:moveTo>
                  <a:lnTo>
                    <a:pt x="0" y="5"/>
                  </a:lnTo>
                  <a:lnTo>
                    <a:pt x="81" y="0"/>
                  </a:lnTo>
                  <a:lnTo>
                    <a:pt x="80" y="85"/>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7">
              <a:extLst>
                <a:ext uri="{FF2B5EF4-FFF2-40B4-BE49-F238E27FC236}">
                  <a16:creationId xmlns:a16="http://schemas.microsoft.com/office/drawing/2014/main" id="{84A536CC-3C2F-0C3E-962F-A778FAF52B57}"/>
                </a:ext>
              </a:extLst>
            </p:cNvPr>
            <p:cNvSpPr/>
            <p:nvPr/>
          </p:nvSpPr>
          <p:spPr>
            <a:xfrm>
              <a:off x="9144963" y="3324316"/>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 </a:t>
              </a:r>
              <a:endParaRPr lang="en-US" sz="3200" dirty="0">
                <a:solidFill>
                  <a:schemeClr val="bg1"/>
                </a:solidFill>
                <a:latin typeface="Sosa" pitchFamily="2" charset="0"/>
              </a:endParaRPr>
            </a:p>
          </p:txBody>
        </p:sp>
        <p:sp>
          <p:nvSpPr>
            <p:cNvPr id="140" name="Oval 8">
              <a:extLst>
                <a:ext uri="{FF2B5EF4-FFF2-40B4-BE49-F238E27FC236}">
                  <a16:creationId xmlns:a16="http://schemas.microsoft.com/office/drawing/2014/main" id="{DDAD11B0-DFE7-266F-B5C4-9162E3122CFD}"/>
                </a:ext>
              </a:extLst>
            </p:cNvPr>
            <p:cNvSpPr/>
            <p:nvPr/>
          </p:nvSpPr>
          <p:spPr>
            <a:xfrm>
              <a:off x="9708721" y="2256436"/>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Sosa" pitchFamily="2" charset="0"/>
              </a:endParaRPr>
            </a:p>
          </p:txBody>
        </p:sp>
        <p:sp>
          <p:nvSpPr>
            <p:cNvPr id="141" name="Oval 10">
              <a:extLst>
                <a:ext uri="{FF2B5EF4-FFF2-40B4-BE49-F238E27FC236}">
                  <a16:creationId xmlns:a16="http://schemas.microsoft.com/office/drawing/2014/main" id="{9112363E-C8B5-05B7-C7F9-C14BF4EA6972}"/>
                </a:ext>
              </a:extLst>
            </p:cNvPr>
            <p:cNvSpPr/>
            <p:nvPr/>
          </p:nvSpPr>
          <p:spPr>
            <a:xfrm>
              <a:off x="9097063" y="4179754"/>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sp>
          <p:nvSpPr>
            <p:cNvPr id="142" name="Oval 16">
              <a:extLst>
                <a:ext uri="{FF2B5EF4-FFF2-40B4-BE49-F238E27FC236}">
                  <a16:creationId xmlns:a16="http://schemas.microsoft.com/office/drawing/2014/main" id="{2F51C394-AA54-BD19-EAB8-457016A4E155}"/>
                </a:ext>
              </a:extLst>
            </p:cNvPr>
            <p:cNvSpPr/>
            <p:nvPr/>
          </p:nvSpPr>
          <p:spPr>
            <a:xfrm>
              <a:off x="8824153" y="2399149"/>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sp>
          <p:nvSpPr>
            <p:cNvPr id="143" name="Oval 17">
              <a:extLst>
                <a:ext uri="{FF2B5EF4-FFF2-40B4-BE49-F238E27FC236}">
                  <a16:creationId xmlns:a16="http://schemas.microsoft.com/office/drawing/2014/main" id="{32EC55FF-6C56-98FC-1989-AD9E02EAE916}"/>
                </a:ext>
              </a:extLst>
            </p:cNvPr>
            <p:cNvSpPr/>
            <p:nvPr/>
          </p:nvSpPr>
          <p:spPr>
            <a:xfrm>
              <a:off x="10033179" y="3153195"/>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grpSp>
      <p:sp>
        <p:nvSpPr>
          <p:cNvPr id="145" name="矩形 36">
            <a:extLst>
              <a:ext uri="{FF2B5EF4-FFF2-40B4-BE49-F238E27FC236}">
                <a16:creationId xmlns:a16="http://schemas.microsoft.com/office/drawing/2014/main" id="{E72C43B7-73C9-E132-5461-37F258B6AF64}"/>
              </a:ext>
            </a:extLst>
          </p:cNvPr>
          <p:cNvSpPr/>
          <p:nvPr/>
        </p:nvSpPr>
        <p:spPr>
          <a:xfrm>
            <a:off x="3425023" y="1345174"/>
            <a:ext cx="7975350" cy="4247317"/>
          </a:xfrm>
          <a:prstGeom prst="rect">
            <a:avLst/>
          </a:prstGeom>
        </p:spPr>
        <p:txBody>
          <a:bodyPr wrap="square">
            <a:spAutoFit/>
            <a:scene3d>
              <a:camera prst="orthographicFront"/>
              <a:lightRig rig="threePt" dir="t"/>
            </a:scene3d>
            <a:sp3d contourW="12700"/>
          </a:bodyPr>
          <a:lstStyle/>
          <a:p>
            <a:r>
              <a:rPr lang="pt-BR" altLang="zh-CN" b="1" dirty="0">
                <a:solidFill>
                  <a:schemeClr val="tx1">
                    <a:lumMod val="90000"/>
                    <a:lumOff val="10000"/>
                  </a:schemeClr>
                </a:solidFill>
              </a:rPr>
              <a:t>Proteção contra Contaminação</a:t>
            </a:r>
          </a:p>
          <a:p>
            <a:r>
              <a:rPr lang="pt-BR" altLang="zh-CN" dirty="0">
                <a:solidFill>
                  <a:schemeClr val="tx1">
                    <a:lumMod val="90000"/>
                    <a:lumOff val="10000"/>
                  </a:schemeClr>
                </a:solidFill>
              </a:rPr>
              <a:t>Para garantir a integridade da água potável, é necessário adotar medidas de proteção contra a contaminação. Os locais de armazenamento de água, poços e fontes de água potável devem ser devidamente protegidos contra qualquer forma de poluição ou contaminação, a fim de manter a qualidade e a segurança da água disponível para os trabalhadores.</a:t>
            </a:r>
          </a:p>
          <a:p>
            <a:endParaRPr lang="pt-BR" altLang="zh-CN" b="1" dirty="0">
              <a:solidFill>
                <a:schemeClr val="tx1">
                  <a:lumMod val="90000"/>
                  <a:lumOff val="10000"/>
                </a:schemeClr>
              </a:solidFill>
            </a:endParaRPr>
          </a:p>
          <a:p>
            <a:endParaRPr lang="pt-BR" altLang="zh-CN" b="1" dirty="0">
              <a:solidFill>
                <a:schemeClr val="tx1">
                  <a:lumMod val="90000"/>
                  <a:lumOff val="10000"/>
                </a:schemeClr>
              </a:solidFill>
            </a:endParaRPr>
          </a:p>
          <a:p>
            <a:endParaRPr lang="pt-BR" altLang="zh-CN" b="1" dirty="0">
              <a:solidFill>
                <a:schemeClr val="tx1">
                  <a:lumMod val="90000"/>
                  <a:lumOff val="10000"/>
                </a:schemeClr>
              </a:solidFill>
            </a:endParaRPr>
          </a:p>
          <a:p>
            <a:r>
              <a:rPr lang="pt-BR" altLang="zh-CN" b="1" dirty="0">
                <a:solidFill>
                  <a:schemeClr val="tx1">
                    <a:lumMod val="90000"/>
                    <a:lumOff val="10000"/>
                  </a:schemeClr>
                </a:solidFill>
              </a:rPr>
              <a:t>Higiene nos Locais de Trabalho</a:t>
            </a:r>
          </a:p>
          <a:p>
            <a:r>
              <a:rPr lang="pt-BR" altLang="zh-CN" dirty="0">
                <a:solidFill>
                  <a:schemeClr val="tx1">
                    <a:lumMod val="90000"/>
                    <a:lumOff val="10000"/>
                  </a:schemeClr>
                </a:solidFill>
              </a:rPr>
              <a:t>Os locais de trabalho devem ser mantidos em condições adequadas de higiene, levando em consideração a natureza das atividades realizadas. A limpeza dos ambientes deve ser realizada preferencialmente fora do horário de trabalho, utilizando métodos que minimizem a dispersão de poeira e garantam um ambiente limpo e saudável para os trabalhadores.</a:t>
            </a:r>
            <a:endParaRPr lang="zh-CN" altLang="en-US" sz="1600" dirty="0">
              <a:solidFill>
                <a:schemeClr val="tx1">
                  <a:lumMod val="90000"/>
                  <a:lumOff val="10000"/>
                </a:schemeClr>
              </a:solidFill>
            </a:endParaRPr>
          </a:p>
        </p:txBody>
      </p:sp>
      <p:pic>
        <p:nvPicPr>
          <p:cNvPr id="2" name="Imagem 1">
            <a:extLst>
              <a:ext uri="{FF2B5EF4-FFF2-40B4-BE49-F238E27FC236}">
                <a16:creationId xmlns:a16="http://schemas.microsoft.com/office/drawing/2014/main" id="{A34DB6B7-5185-1667-7A73-464AB1C2D2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451" y="127937"/>
            <a:ext cx="2340372" cy="649753"/>
          </a:xfrm>
          <a:prstGeom prst="rect">
            <a:avLst/>
          </a:prstGeom>
        </p:spPr>
      </p:pic>
    </p:spTree>
    <p:extLst>
      <p:ext uri="{BB962C8B-B14F-4D97-AF65-F5344CB8AC3E}">
        <p14:creationId xmlns:p14="http://schemas.microsoft.com/office/powerpoint/2010/main" val="170632071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0">
            <a:extLst>
              <a:ext uri="{FF2B5EF4-FFF2-40B4-BE49-F238E27FC236}">
                <a16:creationId xmlns:a16="http://schemas.microsoft.com/office/drawing/2014/main" id="{B62D40B8-DCFC-CE02-4430-DA0884C71FC2}"/>
              </a:ext>
            </a:extLst>
          </p:cNvPr>
          <p:cNvSpPr txBox="1"/>
          <p:nvPr/>
        </p:nvSpPr>
        <p:spPr>
          <a:xfrm>
            <a:off x="2892805" y="1682456"/>
            <a:ext cx="8892743" cy="3970318"/>
          </a:xfrm>
          <a:prstGeom prst="rect">
            <a:avLst/>
          </a:prstGeom>
          <a:noFill/>
        </p:spPr>
        <p:txBody>
          <a:bodyPr wrap="square" rtlCol="0">
            <a:spAutoFit/>
          </a:bodyPr>
          <a:lstStyle/>
          <a:p>
            <a:r>
              <a:rPr lang="pt-BR" b="1" dirty="0">
                <a:solidFill>
                  <a:schemeClr val="tx1">
                    <a:lumMod val="90000"/>
                    <a:lumOff val="10000"/>
                  </a:schemeClr>
                </a:solidFill>
              </a:rPr>
              <a:t>Construção dos Ambientes</a:t>
            </a:r>
          </a:p>
          <a:p>
            <a:r>
              <a:rPr lang="pt-BR" dirty="0">
                <a:solidFill>
                  <a:schemeClr val="tx1">
                    <a:lumMod val="90000"/>
                    <a:lumOff val="10000"/>
                  </a:schemeClr>
                </a:solidFill>
              </a:rPr>
              <a:t>De acordo com as normas vigentes, todos os ambientes previstos devem ser construídos seguindo o código de obras local. Isso inclui a garantia de uma cobertura adequada e resistente para proteção contra intempéries, a construção de paredes com materiais resistentes, o uso de pisos compatíveis com o tráfego de pessoas e a instalação de um sistema de iluminação que proporcione segurança contra acidentes.</a:t>
            </a:r>
          </a:p>
          <a:p>
            <a:endParaRPr lang="pt-BR" dirty="0">
              <a:solidFill>
                <a:schemeClr val="tx1">
                  <a:lumMod val="90000"/>
                  <a:lumOff val="10000"/>
                </a:schemeClr>
              </a:solidFill>
            </a:endParaRPr>
          </a:p>
          <a:p>
            <a:r>
              <a:rPr lang="pt-BR" b="1" dirty="0">
                <a:solidFill>
                  <a:schemeClr val="tx1">
                    <a:lumMod val="90000"/>
                    <a:lumOff val="10000"/>
                  </a:schemeClr>
                </a:solidFill>
              </a:rPr>
              <a:t>Altura dos Ambientes</a:t>
            </a:r>
          </a:p>
          <a:p>
            <a:r>
              <a:rPr lang="pt-BR" dirty="0">
                <a:solidFill>
                  <a:schemeClr val="tx1">
                    <a:lumMod val="90000"/>
                    <a:lumOff val="10000"/>
                  </a:schemeClr>
                </a:solidFill>
              </a:rPr>
              <a:t>Na ausência de um código de obras local, é necessário garantir um pé-direito mínimo de 2,50 m em todos os ambientes, exceto nos quartos de dormitórios com beliche, onde a medida mínima deve ser de 3,00 m para proporcionar um espaço adequado e confortável aos trabalhadores.</a:t>
            </a:r>
          </a:p>
          <a:p>
            <a:endParaRPr lang="pt-BR" dirty="0">
              <a:solidFill>
                <a:schemeClr val="tx1">
                  <a:lumMod val="90000"/>
                  <a:lumOff val="10000"/>
                </a:schemeClr>
              </a:solidFill>
            </a:endParaRPr>
          </a:p>
        </p:txBody>
      </p:sp>
      <p:grpSp>
        <p:nvGrpSpPr>
          <p:cNvPr id="2" name="Group 4">
            <a:extLst>
              <a:ext uri="{FF2B5EF4-FFF2-40B4-BE49-F238E27FC236}">
                <a16:creationId xmlns:a16="http://schemas.microsoft.com/office/drawing/2014/main" id="{A037E91E-B529-E2B1-D3D5-348C8CD778F5}"/>
              </a:ext>
            </a:extLst>
          </p:cNvPr>
          <p:cNvGrpSpPr>
            <a:grpSpLocks noChangeAspect="1"/>
          </p:cNvGrpSpPr>
          <p:nvPr/>
        </p:nvGrpSpPr>
        <p:grpSpPr bwMode="auto">
          <a:xfrm>
            <a:off x="634734" y="3364123"/>
            <a:ext cx="1582658" cy="1681060"/>
            <a:chOff x="2469" y="1167"/>
            <a:chExt cx="2509" cy="2665"/>
          </a:xfrm>
        </p:grpSpPr>
        <p:sp>
          <p:nvSpPr>
            <p:cNvPr id="3" name="Freeform 5">
              <a:extLst>
                <a:ext uri="{FF2B5EF4-FFF2-40B4-BE49-F238E27FC236}">
                  <a16:creationId xmlns:a16="http://schemas.microsoft.com/office/drawing/2014/main" id="{C4C037C8-F451-834F-D927-EA7247564C66}"/>
                </a:ext>
              </a:extLst>
            </p:cNvPr>
            <p:cNvSpPr>
              <a:spLocks/>
            </p:cNvSpPr>
            <p:nvPr/>
          </p:nvSpPr>
          <p:spPr bwMode="auto">
            <a:xfrm>
              <a:off x="4196" y="2445"/>
              <a:ext cx="720" cy="330"/>
            </a:xfrm>
            <a:custGeom>
              <a:avLst/>
              <a:gdLst>
                <a:gd name="T0" fmla="*/ 720 w 720"/>
                <a:gd name="T1" fmla="*/ 0 h 330"/>
                <a:gd name="T2" fmla="*/ 430 w 720"/>
                <a:gd name="T3" fmla="*/ 117 h 330"/>
                <a:gd name="T4" fmla="*/ 189 w 720"/>
                <a:gd name="T5" fmla="*/ 295 h 330"/>
                <a:gd name="T6" fmla="*/ 87 w 720"/>
                <a:gd name="T7" fmla="*/ 148 h 330"/>
                <a:gd name="T8" fmla="*/ 0 w 720"/>
                <a:gd name="T9" fmla="*/ 233 h 330"/>
                <a:gd name="T10" fmla="*/ 160 w 720"/>
                <a:gd name="T11" fmla="*/ 330 h 330"/>
                <a:gd name="T12" fmla="*/ 297 w 720"/>
                <a:gd name="T13" fmla="*/ 319 h 330"/>
                <a:gd name="T14" fmla="*/ 720 w 720"/>
                <a:gd name="T15" fmla="*/ 0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30">
                  <a:moveTo>
                    <a:pt x="720" y="0"/>
                  </a:moveTo>
                  <a:lnTo>
                    <a:pt x="430" y="117"/>
                  </a:lnTo>
                  <a:lnTo>
                    <a:pt x="189" y="295"/>
                  </a:lnTo>
                  <a:lnTo>
                    <a:pt x="87" y="148"/>
                  </a:lnTo>
                  <a:lnTo>
                    <a:pt x="0" y="233"/>
                  </a:lnTo>
                  <a:lnTo>
                    <a:pt x="160" y="330"/>
                  </a:lnTo>
                  <a:lnTo>
                    <a:pt x="297" y="319"/>
                  </a:lnTo>
                  <a:lnTo>
                    <a:pt x="720" y="0"/>
                  </a:lnTo>
                  <a:close/>
                </a:path>
              </a:pathLst>
            </a:custGeom>
            <a:solidFill>
              <a:srgbClr val="325A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 name="Freeform 6">
              <a:extLst>
                <a:ext uri="{FF2B5EF4-FFF2-40B4-BE49-F238E27FC236}">
                  <a16:creationId xmlns:a16="http://schemas.microsoft.com/office/drawing/2014/main" id="{111DE8A0-D1F6-EEB8-9C9A-102A71B2DD1D}"/>
                </a:ext>
              </a:extLst>
            </p:cNvPr>
            <p:cNvSpPr>
              <a:spLocks/>
            </p:cNvSpPr>
            <p:nvPr/>
          </p:nvSpPr>
          <p:spPr bwMode="auto">
            <a:xfrm>
              <a:off x="3166" y="1375"/>
              <a:ext cx="557" cy="377"/>
            </a:xfrm>
            <a:custGeom>
              <a:avLst/>
              <a:gdLst>
                <a:gd name="T0" fmla="*/ 0 w 557"/>
                <a:gd name="T1" fmla="*/ 0 h 377"/>
                <a:gd name="T2" fmla="*/ 0 w 557"/>
                <a:gd name="T3" fmla="*/ 87 h 377"/>
                <a:gd name="T4" fmla="*/ 384 w 557"/>
                <a:gd name="T5" fmla="*/ 259 h 377"/>
                <a:gd name="T6" fmla="*/ 404 w 557"/>
                <a:gd name="T7" fmla="*/ 377 h 377"/>
                <a:gd name="T8" fmla="*/ 557 w 557"/>
                <a:gd name="T9" fmla="*/ 306 h 377"/>
                <a:gd name="T10" fmla="*/ 556 w 557"/>
                <a:gd name="T11" fmla="*/ 235 h 377"/>
                <a:gd name="T12" fmla="*/ 0 w 557"/>
                <a:gd name="T13" fmla="*/ 0 h 377"/>
              </a:gdLst>
              <a:ahLst/>
              <a:cxnLst>
                <a:cxn ang="0">
                  <a:pos x="T0" y="T1"/>
                </a:cxn>
                <a:cxn ang="0">
                  <a:pos x="T2" y="T3"/>
                </a:cxn>
                <a:cxn ang="0">
                  <a:pos x="T4" y="T5"/>
                </a:cxn>
                <a:cxn ang="0">
                  <a:pos x="T6" y="T7"/>
                </a:cxn>
                <a:cxn ang="0">
                  <a:pos x="T8" y="T9"/>
                </a:cxn>
                <a:cxn ang="0">
                  <a:pos x="T10" y="T11"/>
                </a:cxn>
                <a:cxn ang="0">
                  <a:pos x="T12" y="T13"/>
                </a:cxn>
              </a:cxnLst>
              <a:rect l="0" t="0" r="r" b="b"/>
              <a:pathLst>
                <a:path w="557" h="377">
                  <a:moveTo>
                    <a:pt x="0" y="0"/>
                  </a:moveTo>
                  <a:lnTo>
                    <a:pt x="0" y="87"/>
                  </a:lnTo>
                  <a:lnTo>
                    <a:pt x="384" y="259"/>
                  </a:lnTo>
                  <a:lnTo>
                    <a:pt x="404" y="377"/>
                  </a:lnTo>
                  <a:lnTo>
                    <a:pt x="557" y="306"/>
                  </a:lnTo>
                  <a:lnTo>
                    <a:pt x="556" y="235"/>
                  </a:lnTo>
                  <a:lnTo>
                    <a:pt x="0"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8">
              <a:extLst>
                <a:ext uri="{FF2B5EF4-FFF2-40B4-BE49-F238E27FC236}">
                  <a16:creationId xmlns:a16="http://schemas.microsoft.com/office/drawing/2014/main" id="{1CFE6D56-F116-C5E0-C2D3-9C4D76A17542}"/>
                </a:ext>
              </a:extLst>
            </p:cNvPr>
            <p:cNvSpPr>
              <a:spLocks/>
            </p:cNvSpPr>
            <p:nvPr/>
          </p:nvSpPr>
          <p:spPr bwMode="auto">
            <a:xfrm>
              <a:off x="3065" y="2649"/>
              <a:ext cx="212" cy="784"/>
            </a:xfrm>
            <a:custGeom>
              <a:avLst/>
              <a:gdLst>
                <a:gd name="T0" fmla="*/ 24 w 212"/>
                <a:gd name="T1" fmla="*/ 784 h 784"/>
                <a:gd name="T2" fmla="*/ 212 w 212"/>
                <a:gd name="T3" fmla="*/ 685 h 784"/>
                <a:gd name="T4" fmla="*/ 170 w 212"/>
                <a:gd name="T5" fmla="*/ 0 h 784"/>
                <a:gd name="T6" fmla="*/ 0 w 212"/>
                <a:gd name="T7" fmla="*/ 97 h 784"/>
                <a:gd name="T8" fmla="*/ 24 w 212"/>
                <a:gd name="T9" fmla="*/ 784 h 784"/>
              </a:gdLst>
              <a:ahLst/>
              <a:cxnLst>
                <a:cxn ang="0">
                  <a:pos x="T0" y="T1"/>
                </a:cxn>
                <a:cxn ang="0">
                  <a:pos x="T2" y="T3"/>
                </a:cxn>
                <a:cxn ang="0">
                  <a:pos x="T4" y="T5"/>
                </a:cxn>
                <a:cxn ang="0">
                  <a:pos x="T6" y="T7"/>
                </a:cxn>
                <a:cxn ang="0">
                  <a:pos x="T8" y="T9"/>
                </a:cxn>
              </a:cxnLst>
              <a:rect l="0" t="0" r="r" b="b"/>
              <a:pathLst>
                <a:path w="212" h="784">
                  <a:moveTo>
                    <a:pt x="24" y="784"/>
                  </a:moveTo>
                  <a:lnTo>
                    <a:pt x="212" y="685"/>
                  </a:lnTo>
                  <a:lnTo>
                    <a:pt x="170" y="0"/>
                  </a:lnTo>
                  <a:lnTo>
                    <a:pt x="0" y="97"/>
                  </a:lnTo>
                  <a:lnTo>
                    <a:pt x="24" y="784"/>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 name="Freeform 9">
              <a:extLst>
                <a:ext uri="{FF2B5EF4-FFF2-40B4-BE49-F238E27FC236}">
                  <a16:creationId xmlns:a16="http://schemas.microsoft.com/office/drawing/2014/main" id="{61864230-978C-7D5B-D166-BE7E7A8B7D27}"/>
                </a:ext>
              </a:extLst>
            </p:cNvPr>
            <p:cNvSpPr>
              <a:spLocks/>
            </p:cNvSpPr>
            <p:nvPr/>
          </p:nvSpPr>
          <p:spPr bwMode="auto">
            <a:xfrm>
              <a:off x="3017" y="1634"/>
              <a:ext cx="638" cy="1033"/>
            </a:xfrm>
            <a:custGeom>
              <a:avLst/>
              <a:gdLst>
                <a:gd name="T0" fmla="*/ 35 w 638"/>
                <a:gd name="T1" fmla="*/ 1033 h 1033"/>
                <a:gd name="T2" fmla="*/ 164 w 638"/>
                <a:gd name="T3" fmla="*/ 973 h 1033"/>
                <a:gd name="T4" fmla="*/ 150 w 638"/>
                <a:gd name="T5" fmla="*/ 366 h 1033"/>
                <a:gd name="T6" fmla="*/ 638 w 638"/>
                <a:gd name="T7" fmla="*/ 85 h 1033"/>
                <a:gd name="T8" fmla="*/ 638 w 638"/>
                <a:gd name="T9" fmla="*/ 0 h 1033"/>
                <a:gd name="T10" fmla="*/ 0 w 638"/>
                <a:gd name="T11" fmla="*/ 268 h 1033"/>
                <a:gd name="T12" fmla="*/ 35 w 638"/>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638" h="1033">
                  <a:moveTo>
                    <a:pt x="35" y="1033"/>
                  </a:moveTo>
                  <a:lnTo>
                    <a:pt x="164" y="973"/>
                  </a:lnTo>
                  <a:lnTo>
                    <a:pt x="150" y="366"/>
                  </a:lnTo>
                  <a:lnTo>
                    <a:pt x="638" y="85"/>
                  </a:lnTo>
                  <a:lnTo>
                    <a:pt x="638" y="0"/>
                  </a:lnTo>
                  <a:lnTo>
                    <a:pt x="0" y="268"/>
                  </a:lnTo>
                  <a:lnTo>
                    <a:pt x="35" y="1033"/>
                  </a:lnTo>
                  <a:close/>
                </a:path>
              </a:pathLst>
            </a:custGeom>
            <a:solidFill>
              <a:schemeClr val="accent4">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 name="Freeform 10">
              <a:extLst>
                <a:ext uri="{FF2B5EF4-FFF2-40B4-BE49-F238E27FC236}">
                  <a16:creationId xmlns:a16="http://schemas.microsoft.com/office/drawing/2014/main" id="{56464F7A-9EB5-4CEF-0FDB-6F81B83A5225}"/>
                </a:ext>
              </a:extLst>
            </p:cNvPr>
            <p:cNvSpPr>
              <a:spLocks/>
            </p:cNvSpPr>
            <p:nvPr/>
          </p:nvSpPr>
          <p:spPr bwMode="auto">
            <a:xfrm>
              <a:off x="4327" y="2740"/>
              <a:ext cx="95" cy="693"/>
            </a:xfrm>
            <a:custGeom>
              <a:avLst/>
              <a:gdLst>
                <a:gd name="T0" fmla="*/ 58 w 95"/>
                <a:gd name="T1" fmla="*/ 0 h 693"/>
                <a:gd name="T2" fmla="*/ 0 w 95"/>
                <a:gd name="T3" fmla="*/ 275 h 693"/>
                <a:gd name="T4" fmla="*/ 29 w 95"/>
                <a:gd name="T5" fmla="*/ 693 h 693"/>
                <a:gd name="T6" fmla="*/ 95 w 95"/>
                <a:gd name="T7" fmla="*/ 275 h 693"/>
                <a:gd name="T8" fmla="*/ 58 w 95"/>
                <a:gd name="T9" fmla="*/ 0 h 693"/>
              </a:gdLst>
              <a:ahLst/>
              <a:cxnLst>
                <a:cxn ang="0">
                  <a:pos x="T0" y="T1"/>
                </a:cxn>
                <a:cxn ang="0">
                  <a:pos x="T2" y="T3"/>
                </a:cxn>
                <a:cxn ang="0">
                  <a:pos x="T4" y="T5"/>
                </a:cxn>
                <a:cxn ang="0">
                  <a:pos x="T6" y="T7"/>
                </a:cxn>
                <a:cxn ang="0">
                  <a:pos x="T8" y="T9"/>
                </a:cxn>
              </a:cxnLst>
              <a:rect l="0" t="0" r="r" b="b"/>
              <a:pathLst>
                <a:path w="95" h="693">
                  <a:moveTo>
                    <a:pt x="58" y="0"/>
                  </a:moveTo>
                  <a:lnTo>
                    <a:pt x="0" y="275"/>
                  </a:lnTo>
                  <a:lnTo>
                    <a:pt x="29" y="693"/>
                  </a:lnTo>
                  <a:lnTo>
                    <a:pt x="95" y="275"/>
                  </a:lnTo>
                  <a:lnTo>
                    <a:pt x="58" y="0"/>
                  </a:lnTo>
                  <a:close/>
                </a:path>
              </a:pathLst>
            </a:custGeom>
            <a:solidFill>
              <a:srgbClr val="B81F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 name="Freeform 11">
              <a:extLst>
                <a:ext uri="{FF2B5EF4-FFF2-40B4-BE49-F238E27FC236}">
                  <a16:creationId xmlns:a16="http://schemas.microsoft.com/office/drawing/2014/main" id="{05875DB5-0722-C9D2-5669-FEC4B0A7D505}"/>
                </a:ext>
              </a:extLst>
            </p:cNvPr>
            <p:cNvSpPr>
              <a:spLocks/>
            </p:cNvSpPr>
            <p:nvPr/>
          </p:nvSpPr>
          <p:spPr bwMode="auto">
            <a:xfrm>
              <a:off x="4117" y="2638"/>
              <a:ext cx="279" cy="795"/>
            </a:xfrm>
            <a:custGeom>
              <a:avLst/>
              <a:gdLst>
                <a:gd name="T0" fmla="*/ 279 w 279"/>
                <a:gd name="T1" fmla="*/ 102 h 795"/>
                <a:gd name="T2" fmla="*/ 82 w 279"/>
                <a:gd name="T3" fmla="*/ 0 h 795"/>
                <a:gd name="T4" fmla="*/ 0 w 279"/>
                <a:gd name="T5" fmla="*/ 29 h 795"/>
                <a:gd name="T6" fmla="*/ 24 w 279"/>
                <a:gd name="T7" fmla="*/ 151 h 795"/>
                <a:gd name="T8" fmla="*/ 113 w 279"/>
                <a:gd name="T9" fmla="*/ 199 h 795"/>
                <a:gd name="T10" fmla="*/ 199 w 279"/>
                <a:gd name="T11" fmla="*/ 769 h 795"/>
                <a:gd name="T12" fmla="*/ 250 w 279"/>
                <a:gd name="T13" fmla="*/ 795 h 795"/>
                <a:gd name="T14" fmla="*/ 279 w 279"/>
                <a:gd name="T15" fmla="*/ 102 h 7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795">
                  <a:moveTo>
                    <a:pt x="279" y="102"/>
                  </a:moveTo>
                  <a:lnTo>
                    <a:pt x="82" y="0"/>
                  </a:lnTo>
                  <a:lnTo>
                    <a:pt x="0" y="29"/>
                  </a:lnTo>
                  <a:lnTo>
                    <a:pt x="24" y="151"/>
                  </a:lnTo>
                  <a:lnTo>
                    <a:pt x="113" y="199"/>
                  </a:lnTo>
                  <a:lnTo>
                    <a:pt x="199" y="769"/>
                  </a:lnTo>
                  <a:lnTo>
                    <a:pt x="250" y="795"/>
                  </a:lnTo>
                  <a:lnTo>
                    <a:pt x="279" y="102"/>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 name="Freeform 12">
              <a:extLst>
                <a:ext uri="{FF2B5EF4-FFF2-40B4-BE49-F238E27FC236}">
                  <a16:creationId xmlns:a16="http://schemas.microsoft.com/office/drawing/2014/main" id="{0D2CB2C0-1B39-B448-B077-92D8A7910651}"/>
                </a:ext>
              </a:extLst>
            </p:cNvPr>
            <p:cNvSpPr>
              <a:spLocks/>
            </p:cNvSpPr>
            <p:nvPr/>
          </p:nvSpPr>
          <p:spPr bwMode="auto">
            <a:xfrm>
              <a:off x="3718" y="1375"/>
              <a:ext cx="562" cy="361"/>
            </a:xfrm>
            <a:custGeom>
              <a:avLst/>
              <a:gdLst>
                <a:gd name="T0" fmla="*/ 4 w 562"/>
                <a:gd name="T1" fmla="*/ 235 h 361"/>
                <a:gd name="T2" fmla="*/ 562 w 562"/>
                <a:gd name="T3" fmla="*/ 0 h 361"/>
                <a:gd name="T4" fmla="*/ 562 w 562"/>
                <a:gd name="T5" fmla="*/ 66 h 361"/>
                <a:gd name="T6" fmla="*/ 111 w 562"/>
                <a:gd name="T7" fmla="*/ 259 h 361"/>
                <a:gd name="T8" fmla="*/ 115 w 562"/>
                <a:gd name="T9" fmla="*/ 361 h 361"/>
                <a:gd name="T10" fmla="*/ 0 w 562"/>
                <a:gd name="T11" fmla="*/ 335 h 361"/>
                <a:gd name="T12" fmla="*/ 4 w 562"/>
                <a:gd name="T13" fmla="*/ 235 h 361"/>
              </a:gdLst>
              <a:ahLst/>
              <a:cxnLst>
                <a:cxn ang="0">
                  <a:pos x="T0" y="T1"/>
                </a:cxn>
                <a:cxn ang="0">
                  <a:pos x="T2" y="T3"/>
                </a:cxn>
                <a:cxn ang="0">
                  <a:pos x="T4" y="T5"/>
                </a:cxn>
                <a:cxn ang="0">
                  <a:pos x="T6" y="T7"/>
                </a:cxn>
                <a:cxn ang="0">
                  <a:pos x="T8" y="T9"/>
                </a:cxn>
                <a:cxn ang="0">
                  <a:pos x="T10" y="T11"/>
                </a:cxn>
                <a:cxn ang="0">
                  <a:pos x="T12" y="T13"/>
                </a:cxn>
              </a:cxnLst>
              <a:rect l="0" t="0" r="r" b="b"/>
              <a:pathLst>
                <a:path w="562" h="361">
                  <a:moveTo>
                    <a:pt x="4" y="235"/>
                  </a:moveTo>
                  <a:lnTo>
                    <a:pt x="562" y="0"/>
                  </a:lnTo>
                  <a:lnTo>
                    <a:pt x="562" y="66"/>
                  </a:lnTo>
                  <a:lnTo>
                    <a:pt x="111" y="259"/>
                  </a:lnTo>
                  <a:lnTo>
                    <a:pt x="115" y="361"/>
                  </a:lnTo>
                  <a:lnTo>
                    <a:pt x="0" y="335"/>
                  </a:lnTo>
                  <a:lnTo>
                    <a:pt x="4" y="235"/>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 name="Freeform 13">
              <a:extLst>
                <a:ext uri="{FF2B5EF4-FFF2-40B4-BE49-F238E27FC236}">
                  <a16:creationId xmlns:a16="http://schemas.microsoft.com/office/drawing/2014/main" id="{F142E44A-4490-505B-86F3-388D6C07F46D}"/>
                </a:ext>
              </a:extLst>
            </p:cNvPr>
            <p:cNvSpPr>
              <a:spLocks/>
            </p:cNvSpPr>
            <p:nvPr/>
          </p:nvSpPr>
          <p:spPr bwMode="auto">
            <a:xfrm>
              <a:off x="3116" y="2689"/>
              <a:ext cx="1211" cy="427"/>
            </a:xfrm>
            <a:custGeom>
              <a:avLst/>
              <a:gdLst>
                <a:gd name="T0" fmla="*/ 0 w 1211"/>
                <a:gd name="T1" fmla="*/ 86 h 427"/>
                <a:gd name="T2" fmla="*/ 148 w 1211"/>
                <a:gd name="T3" fmla="*/ 0 h 427"/>
                <a:gd name="T4" fmla="*/ 1131 w 1211"/>
                <a:gd name="T5" fmla="*/ 44 h 427"/>
                <a:gd name="T6" fmla="*/ 1211 w 1211"/>
                <a:gd name="T7" fmla="*/ 86 h 427"/>
                <a:gd name="T8" fmla="*/ 607 w 1211"/>
                <a:gd name="T9" fmla="*/ 427 h 427"/>
                <a:gd name="T10" fmla="*/ 0 w 1211"/>
                <a:gd name="T11" fmla="*/ 86 h 427"/>
              </a:gdLst>
              <a:ahLst/>
              <a:cxnLst>
                <a:cxn ang="0">
                  <a:pos x="T0" y="T1"/>
                </a:cxn>
                <a:cxn ang="0">
                  <a:pos x="T2" y="T3"/>
                </a:cxn>
                <a:cxn ang="0">
                  <a:pos x="T4" y="T5"/>
                </a:cxn>
                <a:cxn ang="0">
                  <a:pos x="T6" y="T7"/>
                </a:cxn>
                <a:cxn ang="0">
                  <a:pos x="T8" y="T9"/>
                </a:cxn>
                <a:cxn ang="0">
                  <a:pos x="T10" y="T11"/>
                </a:cxn>
              </a:cxnLst>
              <a:rect l="0" t="0" r="r" b="b"/>
              <a:pathLst>
                <a:path w="1211" h="427">
                  <a:moveTo>
                    <a:pt x="0" y="86"/>
                  </a:moveTo>
                  <a:lnTo>
                    <a:pt x="148" y="0"/>
                  </a:lnTo>
                  <a:lnTo>
                    <a:pt x="1131" y="44"/>
                  </a:lnTo>
                  <a:lnTo>
                    <a:pt x="1211" y="86"/>
                  </a:lnTo>
                  <a:lnTo>
                    <a:pt x="607" y="427"/>
                  </a:lnTo>
                  <a:lnTo>
                    <a:pt x="0" y="86"/>
                  </a:ln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14">
              <a:extLst>
                <a:ext uri="{FF2B5EF4-FFF2-40B4-BE49-F238E27FC236}">
                  <a16:creationId xmlns:a16="http://schemas.microsoft.com/office/drawing/2014/main" id="{DDA913ED-A094-9CE6-045E-9DAFA4583D01}"/>
                </a:ext>
              </a:extLst>
            </p:cNvPr>
            <p:cNvSpPr>
              <a:spLocks/>
            </p:cNvSpPr>
            <p:nvPr/>
          </p:nvSpPr>
          <p:spPr bwMode="auto">
            <a:xfrm>
              <a:off x="4258" y="2328"/>
              <a:ext cx="658" cy="412"/>
            </a:xfrm>
            <a:custGeom>
              <a:avLst/>
              <a:gdLst>
                <a:gd name="T0" fmla="*/ 658 w 658"/>
                <a:gd name="T1" fmla="*/ 117 h 412"/>
                <a:gd name="T2" fmla="*/ 445 w 658"/>
                <a:gd name="T3" fmla="*/ 0 h 412"/>
                <a:gd name="T4" fmla="*/ 0 w 658"/>
                <a:gd name="T5" fmla="*/ 175 h 412"/>
                <a:gd name="T6" fmla="*/ 58 w 658"/>
                <a:gd name="T7" fmla="*/ 378 h 412"/>
                <a:gd name="T8" fmla="*/ 127 w 658"/>
                <a:gd name="T9" fmla="*/ 412 h 412"/>
                <a:gd name="T10" fmla="*/ 658 w 658"/>
                <a:gd name="T11" fmla="*/ 117 h 412"/>
              </a:gdLst>
              <a:ahLst/>
              <a:cxnLst>
                <a:cxn ang="0">
                  <a:pos x="T0" y="T1"/>
                </a:cxn>
                <a:cxn ang="0">
                  <a:pos x="T2" y="T3"/>
                </a:cxn>
                <a:cxn ang="0">
                  <a:pos x="T4" y="T5"/>
                </a:cxn>
                <a:cxn ang="0">
                  <a:pos x="T6" y="T7"/>
                </a:cxn>
                <a:cxn ang="0">
                  <a:pos x="T8" y="T9"/>
                </a:cxn>
                <a:cxn ang="0">
                  <a:pos x="T10" y="T11"/>
                </a:cxn>
              </a:cxnLst>
              <a:rect l="0" t="0" r="r" b="b"/>
              <a:pathLst>
                <a:path w="658" h="412">
                  <a:moveTo>
                    <a:pt x="658" y="117"/>
                  </a:moveTo>
                  <a:lnTo>
                    <a:pt x="445" y="0"/>
                  </a:lnTo>
                  <a:lnTo>
                    <a:pt x="0" y="175"/>
                  </a:lnTo>
                  <a:lnTo>
                    <a:pt x="58" y="378"/>
                  </a:lnTo>
                  <a:lnTo>
                    <a:pt x="127" y="412"/>
                  </a:lnTo>
                  <a:lnTo>
                    <a:pt x="658" y="117"/>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 name="Freeform 15">
              <a:extLst>
                <a:ext uri="{FF2B5EF4-FFF2-40B4-BE49-F238E27FC236}">
                  <a16:creationId xmlns:a16="http://schemas.microsoft.com/office/drawing/2014/main" id="{C419A2E3-F07D-3A86-24A3-8EDAE2DAA9B2}"/>
                </a:ext>
              </a:extLst>
            </p:cNvPr>
            <p:cNvSpPr>
              <a:spLocks/>
            </p:cNvSpPr>
            <p:nvPr/>
          </p:nvSpPr>
          <p:spPr bwMode="auto">
            <a:xfrm>
              <a:off x="2547" y="2330"/>
              <a:ext cx="598" cy="410"/>
            </a:xfrm>
            <a:custGeom>
              <a:avLst/>
              <a:gdLst>
                <a:gd name="T0" fmla="*/ 0 w 598"/>
                <a:gd name="T1" fmla="*/ 109 h 410"/>
                <a:gd name="T2" fmla="*/ 204 w 598"/>
                <a:gd name="T3" fmla="*/ 0 h 410"/>
                <a:gd name="T4" fmla="*/ 525 w 598"/>
                <a:gd name="T5" fmla="*/ 331 h 410"/>
                <a:gd name="T6" fmla="*/ 598 w 598"/>
                <a:gd name="T7" fmla="*/ 297 h 410"/>
                <a:gd name="T8" fmla="*/ 598 w 598"/>
                <a:gd name="T9" fmla="*/ 371 h 410"/>
                <a:gd name="T10" fmla="*/ 530 w 598"/>
                <a:gd name="T11" fmla="*/ 410 h 410"/>
                <a:gd name="T12" fmla="*/ 0 w 598"/>
                <a:gd name="T13" fmla="*/ 109 h 410"/>
              </a:gdLst>
              <a:ahLst/>
              <a:cxnLst>
                <a:cxn ang="0">
                  <a:pos x="T0" y="T1"/>
                </a:cxn>
                <a:cxn ang="0">
                  <a:pos x="T2" y="T3"/>
                </a:cxn>
                <a:cxn ang="0">
                  <a:pos x="T4" y="T5"/>
                </a:cxn>
                <a:cxn ang="0">
                  <a:pos x="T6" y="T7"/>
                </a:cxn>
                <a:cxn ang="0">
                  <a:pos x="T8" y="T9"/>
                </a:cxn>
                <a:cxn ang="0">
                  <a:pos x="T10" y="T11"/>
                </a:cxn>
                <a:cxn ang="0">
                  <a:pos x="T12" y="T13"/>
                </a:cxn>
              </a:cxnLst>
              <a:rect l="0" t="0" r="r" b="b"/>
              <a:pathLst>
                <a:path w="598" h="410">
                  <a:moveTo>
                    <a:pt x="0" y="109"/>
                  </a:moveTo>
                  <a:lnTo>
                    <a:pt x="204" y="0"/>
                  </a:lnTo>
                  <a:lnTo>
                    <a:pt x="525" y="331"/>
                  </a:lnTo>
                  <a:lnTo>
                    <a:pt x="598" y="297"/>
                  </a:lnTo>
                  <a:lnTo>
                    <a:pt x="598" y="371"/>
                  </a:lnTo>
                  <a:lnTo>
                    <a:pt x="530" y="410"/>
                  </a:lnTo>
                  <a:lnTo>
                    <a:pt x="0" y="10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 name="Freeform 17">
              <a:extLst>
                <a:ext uri="{FF2B5EF4-FFF2-40B4-BE49-F238E27FC236}">
                  <a16:creationId xmlns:a16="http://schemas.microsoft.com/office/drawing/2014/main" id="{E1762497-5392-5874-C18D-C492C91AF4B0}"/>
                </a:ext>
              </a:extLst>
            </p:cNvPr>
            <p:cNvSpPr>
              <a:spLocks/>
            </p:cNvSpPr>
            <p:nvPr/>
          </p:nvSpPr>
          <p:spPr bwMode="auto">
            <a:xfrm>
              <a:off x="2547" y="2441"/>
              <a:ext cx="554" cy="988"/>
            </a:xfrm>
            <a:custGeom>
              <a:avLst/>
              <a:gdLst>
                <a:gd name="T0" fmla="*/ 45 w 554"/>
                <a:gd name="T1" fmla="*/ 669 h 988"/>
                <a:gd name="T2" fmla="*/ 554 w 554"/>
                <a:gd name="T3" fmla="*/ 988 h 988"/>
                <a:gd name="T4" fmla="*/ 530 w 554"/>
                <a:gd name="T5" fmla="*/ 301 h 988"/>
                <a:gd name="T6" fmla="*/ 0 w 554"/>
                <a:gd name="T7" fmla="*/ 0 h 988"/>
                <a:gd name="T8" fmla="*/ 45 w 554"/>
                <a:gd name="T9" fmla="*/ 669 h 988"/>
              </a:gdLst>
              <a:ahLst/>
              <a:cxnLst>
                <a:cxn ang="0">
                  <a:pos x="T0" y="T1"/>
                </a:cxn>
                <a:cxn ang="0">
                  <a:pos x="T2" y="T3"/>
                </a:cxn>
                <a:cxn ang="0">
                  <a:pos x="T4" y="T5"/>
                </a:cxn>
                <a:cxn ang="0">
                  <a:pos x="T6" y="T7"/>
                </a:cxn>
                <a:cxn ang="0">
                  <a:pos x="T8" y="T9"/>
                </a:cxn>
              </a:cxnLst>
              <a:rect l="0" t="0" r="r" b="b"/>
              <a:pathLst>
                <a:path w="554" h="988">
                  <a:moveTo>
                    <a:pt x="45" y="669"/>
                  </a:moveTo>
                  <a:lnTo>
                    <a:pt x="554" y="988"/>
                  </a:lnTo>
                  <a:lnTo>
                    <a:pt x="530" y="301"/>
                  </a:lnTo>
                  <a:lnTo>
                    <a:pt x="0" y="0"/>
                  </a:lnTo>
                  <a:lnTo>
                    <a:pt x="45" y="66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 name="Freeform 18">
              <a:extLst>
                <a:ext uri="{FF2B5EF4-FFF2-40B4-BE49-F238E27FC236}">
                  <a16:creationId xmlns:a16="http://schemas.microsoft.com/office/drawing/2014/main" id="{8F278722-783A-BE4A-8143-F6616DF6876A}"/>
                </a:ext>
              </a:extLst>
            </p:cNvPr>
            <p:cNvSpPr>
              <a:spLocks/>
            </p:cNvSpPr>
            <p:nvPr/>
          </p:nvSpPr>
          <p:spPr bwMode="auto">
            <a:xfrm>
              <a:off x="2474" y="1630"/>
              <a:ext cx="591" cy="1028"/>
            </a:xfrm>
            <a:custGeom>
              <a:avLst/>
              <a:gdLst>
                <a:gd name="T0" fmla="*/ 53 w 591"/>
                <a:gd name="T1" fmla="*/ 731 h 1028"/>
                <a:gd name="T2" fmla="*/ 591 w 591"/>
                <a:gd name="T3" fmla="*/ 1028 h 1028"/>
                <a:gd name="T4" fmla="*/ 556 w 591"/>
                <a:gd name="T5" fmla="*/ 263 h 1028"/>
                <a:gd name="T6" fmla="*/ 0 w 591"/>
                <a:gd name="T7" fmla="*/ 0 h 1028"/>
                <a:gd name="T8" fmla="*/ 53 w 591"/>
                <a:gd name="T9" fmla="*/ 731 h 1028"/>
              </a:gdLst>
              <a:ahLst/>
              <a:cxnLst>
                <a:cxn ang="0">
                  <a:pos x="T0" y="T1"/>
                </a:cxn>
                <a:cxn ang="0">
                  <a:pos x="T2" y="T3"/>
                </a:cxn>
                <a:cxn ang="0">
                  <a:pos x="T4" y="T5"/>
                </a:cxn>
                <a:cxn ang="0">
                  <a:pos x="T6" y="T7"/>
                </a:cxn>
                <a:cxn ang="0">
                  <a:pos x="T8" y="T9"/>
                </a:cxn>
              </a:cxnLst>
              <a:rect l="0" t="0" r="r" b="b"/>
              <a:pathLst>
                <a:path w="591" h="1028">
                  <a:moveTo>
                    <a:pt x="53" y="731"/>
                  </a:moveTo>
                  <a:lnTo>
                    <a:pt x="591" y="1028"/>
                  </a:lnTo>
                  <a:lnTo>
                    <a:pt x="556" y="263"/>
                  </a:lnTo>
                  <a:lnTo>
                    <a:pt x="0" y="0"/>
                  </a:lnTo>
                  <a:lnTo>
                    <a:pt x="53" y="731"/>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1" name="Freeform 19">
              <a:extLst>
                <a:ext uri="{FF2B5EF4-FFF2-40B4-BE49-F238E27FC236}">
                  <a16:creationId xmlns:a16="http://schemas.microsoft.com/office/drawing/2014/main" id="{B587C76B-7485-827F-9A39-4D402814FFEC}"/>
                </a:ext>
              </a:extLst>
            </p:cNvPr>
            <p:cNvSpPr>
              <a:spLocks/>
            </p:cNvSpPr>
            <p:nvPr/>
          </p:nvSpPr>
          <p:spPr bwMode="auto">
            <a:xfrm>
              <a:off x="3787" y="1639"/>
              <a:ext cx="635" cy="1028"/>
            </a:xfrm>
            <a:custGeom>
              <a:avLst/>
              <a:gdLst>
                <a:gd name="T0" fmla="*/ 0 w 635"/>
                <a:gd name="T1" fmla="*/ 0 h 1028"/>
                <a:gd name="T2" fmla="*/ 0 w 635"/>
                <a:gd name="T3" fmla="*/ 88 h 1028"/>
                <a:gd name="T4" fmla="*/ 503 w 635"/>
                <a:gd name="T5" fmla="*/ 310 h 1028"/>
                <a:gd name="T6" fmla="*/ 503 w 635"/>
                <a:gd name="T7" fmla="*/ 988 h 1028"/>
                <a:gd name="T8" fmla="*/ 598 w 635"/>
                <a:gd name="T9" fmla="*/ 1028 h 1028"/>
                <a:gd name="T10" fmla="*/ 635 w 635"/>
                <a:gd name="T11" fmla="*/ 265 h 1028"/>
                <a:gd name="T12" fmla="*/ 0 w 635"/>
                <a:gd name="T13" fmla="*/ 0 h 1028"/>
              </a:gdLst>
              <a:ahLst/>
              <a:cxnLst>
                <a:cxn ang="0">
                  <a:pos x="T0" y="T1"/>
                </a:cxn>
                <a:cxn ang="0">
                  <a:pos x="T2" y="T3"/>
                </a:cxn>
                <a:cxn ang="0">
                  <a:pos x="T4" y="T5"/>
                </a:cxn>
                <a:cxn ang="0">
                  <a:pos x="T6" y="T7"/>
                </a:cxn>
                <a:cxn ang="0">
                  <a:pos x="T8" y="T9"/>
                </a:cxn>
                <a:cxn ang="0">
                  <a:pos x="T10" y="T11"/>
                </a:cxn>
                <a:cxn ang="0">
                  <a:pos x="T12" y="T13"/>
                </a:cxn>
              </a:cxnLst>
              <a:rect l="0" t="0" r="r" b="b"/>
              <a:pathLst>
                <a:path w="635" h="1028">
                  <a:moveTo>
                    <a:pt x="0" y="0"/>
                  </a:moveTo>
                  <a:lnTo>
                    <a:pt x="0" y="88"/>
                  </a:lnTo>
                  <a:lnTo>
                    <a:pt x="503" y="310"/>
                  </a:lnTo>
                  <a:lnTo>
                    <a:pt x="503" y="988"/>
                  </a:lnTo>
                  <a:lnTo>
                    <a:pt x="598" y="1028"/>
                  </a:lnTo>
                  <a:lnTo>
                    <a:pt x="635" y="265"/>
                  </a:lnTo>
                  <a:lnTo>
                    <a:pt x="0"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Freeform 20">
              <a:extLst>
                <a:ext uri="{FF2B5EF4-FFF2-40B4-BE49-F238E27FC236}">
                  <a16:creationId xmlns:a16="http://schemas.microsoft.com/office/drawing/2014/main" id="{F30C5762-361A-B25D-12EA-AA7DBF4966D3}"/>
                </a:ext>
              </a:extLst>
            </p:cNvPr>
            <p:cNvSpPr>
              <a:spLocks/>
            </p:cNvSpPr>
            <p:nvPr/>
          </p:nvSpPr>
          <p:spPr bwMode="auto">
            <a:xfrm>
              <a:off x="3089" y="1933"/>
              <a:ext cx="634" cy="1097"/>
            </a:xfrm>
            <a:custGeom>
              <a:avLst/>
              <a:gdLst>
                <a:gd name="T0" fmla="*/ 0 w 634"/>
                <a:gd name="T1" fmla="*/ 0 h 1097"/>
                <a:gd name="T2" fmla="*/ 27 w 634"/>
                <a:gd name="T3" fmla="*/ 767 h 1097"/>
                <a:gd name="T4" fmla="*/ 634 w 634"/>
                <a:gd name="T5" fmla="*/ 1097 h 1097"/>
                <a:gd name="T6" fmla="*/ 634 w 634"/>
                <a:gd name="T7" fmla="*/ 300 h 1097"/>
                <a:gd name="T8" fmla="*/ 0 w 634"/>
                <a:gd name="T9" fmla="*/ 0 h 1097"/>
              </a:gdLst>
              <a:ahLst/>
              <a:cxnLst>
                <a:cxn ang="0">
                  <a:pos x="T0" y="T1"/>
                </a:cxn>
                <a:cxn ang="0">
                  <a:pos x="T2" y="T3"/>
                </a:cxn>
                <a:cxn ang="0">
                  <a:pos x="T4" y="T5"/>
                </a:cxn>
                <a:cxn ang="0">
                  <a:pos x="T6" y="T7"/>
                </a:cxn>
                <a:cxn ang="0">
                  <a:pos x="T8" y="T9"/>
                </a:cxn>
              </a:cxnLst>
              <a:rect l="0" t="0" r="r" b="b"/>
              <a:pathLst>
                <a:path w="634" h="1097">
                  <a:moveTo>
                    <a:pt x="0" y="0"/>
                  </a:moveTo>
                  <a:lnTo>
                    <a:pt x="27" y="767"/>
                  </a:lnTo>
                  <a:lnTo>
                    <a:pt x="634" y="1097"/>
                  </a:lnTo>
                  <a:lnTo>
                    <a:pt x="634" y="300"/>
                  </a:ln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21">
              <a:extLst>
                <a:ext uri="{FF2B5EF4-FFF2-40B4-BE49-F238E27FC236}">
                  <a16:creationId xmlns:a16="http://schemas.microsoft.com/office/drawing/2014/main" id="{2E4738AB-C45C-848E-8D42-8EAD94E7E1BE}"/>
                </a:ext>
              </a:extLst>
            </p:cNvPr>
            <p:cNvSpPr>
              <a:spLocks/>
            </p:cNvSpPr>
            <p:nvPr/>
          </p:nvSpPr>
          <p:spPr bwMode="auto">
            <a:xfrm>
              <a:off x="3116" y="2775"/>
              <a:ext cx="607" cy="1057"/>
            </a:xfrm>
            <a:custGeom>
              <a:avLst/>
              <a:gdLst>
                <a:gd name="T0" fmla="*/ 607 w 607"/>
                <a:gd name="T1" fmla="*/ 1057 h 1057"/>
                <a:gd name="T2" fmla="*/ 607 w 607"/>
                <a:gd name="T3" fmla="*/ 341 h 1057"/>
                <a:gd name="T4" fmla="*/ 0 w 607"/>
                <a:gd name="T5" fmla="*/ 0 h 1057"/>
                <a:gd name="T6" fmla="*/ 30 w 607"/>
                <a:gd name="T7" fmla="*/ 693 h 1057"/>
                <a:gd name="T8" fmla="*/ 607 w 607"/>
                <a:gd name="T9" fmla="*/ 1057 h 1057"/>
              </a:gdLst>
              <a:ahLst/>
              <a:cxnLst>
                <a:cxn ang="0">
                  <a:pos x="T0" y="T1"/>
                </a:cxn>
                <a:cxn ang="0">
                  <a:pos x="T2" y="T3"/>
                </a:cxn>
                <a:cxn ang="0">
                  <a:pos x="T4" y="T5"/>
                </a:cxn>
                <a:cxn ang="0">
                  <a:pos x="T6" y="T7"/>
                </a:cxn>
                <a:cxn ang="0">
                  <a:pos x="T8" y="T9"/>
                </a:cxn>
              </a:cxnLst>
              <a:rect l="0" t="0" r="r" b="b"/>
              <a:pathLst>
                <a:path w="607" h="1057">
                  <a:moveTo>
                    <a:pt x="607" y="1057"/>
                  </a:moveTo>
                  <a:lnTo>
                    <a:pt x="607" y="341"/>
                  </a:lnTo>
                  <a:lnTo>
                    <a:pt x="0" y="0"/>
                  </a:lnTo>
                  <a:lnTo>
                    <a:pt x="30" y="693"/>
                  </a:lnTo>
                  <a:lnTo>
                    <a:pt x="607" y="1057"/>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22">
              <a:extLst>
                <a:ext uri="{FF2B5EF4-FFF2-40B4-BE49-F238E27FC236}">
                  <a16:creationId xmlns:a16="http://schemas.microsoft.com/office/drawing/2014/main" id="{F61F5418-00AE-42C2-A0CA-8268D0ECBE68}"/>
                </a:ext>
              </a:extLst>
            </p:cNvPr>
            <p:cNvSpPr>
              <a:spLocks/>
            </p:cNvSpPr>
            <p:nvPr/>
          </p:nvSpPr>
          <p:spPr bwMode="auto">
            <a:xfrm>
              <a:off x="3723" y="2775"/>
              <a:ext cx="604" cy="1057"/>
            </a:xfrm>
            <a:custGeom>
              <a:avLst/>
              <a:gdLst>
                <a:gd name="T0" fmla="*/ 0 w 604"/>
                <a:gd name="T1" fmla="*/ 341 h 1057"/>
                <a:gd name="T2" fmla="*/ 604 w 604"/>
                <a:gd name="T3" fmla="*/ 0 h 1057"/>
                <a:gd name="T4" fmla="*/ 580 w 604"/>
                <a:gd name="T5" fmla="*/ 693 h 1057"/>
                <a:gd name="T6" fmla="*/ 0 w 604"/>
                <a:gd name="T7" fmla="*/ 1057 h 1057"/>
                <a:gd name="T8" fmla="*/ 0 w 604"/>
                <a:gd name="T9" fmla="*/ 341 h 1057"/>
              </a:gdLst>
              <a:ahLst/>
              <a:cxnLst>
                <a:cxn ang="0">
                  <a:pos x="T0" y="T1"/>
                </a:cxn>
                <a:cxn ang="0">
                  <a:pos x="T2" y="T3"/>
                </a:cxn>
                <a:cxn ang="0">
                  <a:pos x="T4" y="T5"/>
                </a:cxn>
                <a:cxn ang="0">
                  <a:pos x="T6" y="T7"/>
                </a:cxn>
                <a:cxn ang="0">
                  <a:pos x="T8" y="T9"/>
                </a:cxn>
              </a:cxnLst>
              <a:rect l="0" t="0" r="r" b="b"/>
              <a:pathLst>
                <a:path w="604" h="1057">
                  <a:moveTo>
                    <a:pt x="0" y="341"/>
                  </a:moveTo>
                  <a:lnTo>
                    <a:pt x="604" y="0"/>
                  </a:lnTo>
                  <a:lnTo>
                    <a:pt x="580" y="693"/>
                  </a:lnTo>
                  <a:lnTo>
                    <a:pt x="0" y="1057"/>
                  </a:lnTo>
                  <a:lnTo>
                    <a:pt x="0" y="341"/>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5" name="Freeform 23">
              <a:extLst>
                <a:ext uri="{FF2B5EF4-FFF2-40B4-BE49-F238E27FC236}">
                  <a16:creationId xmlns:a16="http://schemas.microsoft.com/office/drawing/2014/main" id="{0F7FD216-D365-6D6D-9CCD-E962FD6795F9}"/>
                </a:ext>
              </a:extLst>
            </p:cNvPr>
            <p:cNvSpPr>
              <a:spLocks/>
            </p:cNvSpPr>
            <p:nvPr/>
          </p:nvSpPr>
          <p:spPr bwMode="auto">
            <a:xfrm>
              <a:off x="3723" y="1933"/>
              <a:ext cx="633" cy="1097"/>
            </a:xfrm>
            <a:custGeom>
              <a:avLst/>
              <a:gdLst>
                <a:gd name="T0" fmla="*/ 0 w 633"/>
                <a:gd name="T1" fmla="*/ 300 h 1097"/>
                <a:gd name="T2" fmla="*/ 633 w 633"/>
                <a:gd name="T3" fmla="*/ 0 h 1097"/>
                <a:gd name="T4" fmla="*/ 604 w 633"/>
                <a:gd name="T5" fmla="*/ 767 h 1097"/>
                <a:gd name="T6" fmla="*/ 0 w 633"/>
                <a:gd name="T7" fmla="*/ 1097 h 1097"/>
                <a:gd name="T8" fmla="*/ 0 w 633"/>
                <a:gd name="T9" fmla="*/ 300 h 1097"/>
              </a:gdLst>
              <a:ahLst/>
              <a:cxnLst>
                <a:cxn ang="0">
                  <a:pos x="T0" y="T1"/>
                </a:cxn>
                <a:cxn ang="0">
                  <a:pos x="T2" y="T3"/>
                </a:cxn>
                <a:cxn ang="0">
                  <a:pos x="T4" y="T5"/>
                </a:cxn>
                <a:cxn ang="0">
                  <a:pos x="T6" y="T7"/>
                </a:cxn>
                <a:cxn ang="0">
                  <a:pos x="T8" y="T9"/>
                </a:cxn>
              </a:cxnLst>
              <a:rect l="0" t="0" r="r" b="b"/>
              <a:pathLst>
                <a:path w="633" h="1097">
                  <a:moveTo>
                    <a:pt x="0" y="300"/>
                  </a:moveTo>
                  <a:lnTo>
                    <a:pt x="633" y="0"/>
                  </a:lnTo>
                  <a:lnTo>
                    <a:pt x="604" y="767"/>
                  </a:lnTo>
                  <a:lnTo>
                    <a:pt x="0" y="1097"/>
                  </a:lnTo>
                  <a:lnTo>
                    <a:pt x="0" y="30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6" name="Freeform 24">
              <a:extLst>
                <a:ext uri="{FF2B5EF4-FFF2-40B4-BE49-F238E27FC236}">
                  <a16:creationId xmlns:a16="http://schemas.microsoft.com/office/drawing/2014/main" id="{8D74E24F-D6DE-D4E1-DB0B-D7F2F63C2227}"/>
                </a:ext>
              </a:extLst>
            </p:cNvPr>
            <p:cNvSpPr>
              <a:spLocks/>
            </p:cNvSpPr>
            <p:nvPr/>
          </p:nvSpPr>
          <p:spPr bwMode="auto">
            <a:xfrm>
              <a:off x="4374" y="1639"/>
              <a:ext cx="593" cy="1028"/>
            </a:xfrm>
            <a:custGeom>
              <a:avLst/>
              <a:gdLst>
                <a:gd name="T0" fmla="*/ 37 w 593"/>
                <a:gd name="T1" fmla="*/ 265 h 1028"/>
                <a:gd name="T2" fmla="*/ 0 w 593"/>
                <a:gd name="T3" fmla="*/ 1028 h 1028"/>
                <a:gd name="T4" fmla="*/ 538 w 593"/>
                <a:gd name="T5" fmla="*/ 729 h 1028"/>
                <a:gd name="T6" fmla="*/ 593 w 593"/>
                <a:gd name="T7" fmla="*/ 0 h 1028"/>
                <a:gd name="T8" fmla="*/ 37 w 593"/>
                <a:gd name="T9" fmla="*/ 265 h 1028"/>
              </a:gdLst>
              <a:ahLst/>
              <a:cxnLst>
                <a:cxn ang="0">
                  <a:pos x="T0" y="T1"/>
                </a:cxn>
                <a:cxn ang="0">
                  <a:pos x="T2" y="T3"/>
                </a:cxn>
                <a:cxn ang="0">
                  <a:pos x="T4" y="T5"/>
                </a:cxn>
                <a:cxn ang="0">
                  <a:pos x="T6" y="T7"/>
                </a:cxn>
                <a:cxn ang="0">
                  <a:pos x="T8" y="T9"/>
                </a:cxn>
              </a:cxnLst>
              <a:rect l="0" t="0" r="r" b="b"/>
              <a:pathLst>
                <a:path w="593" h="1028">
                  <a:moveTo>
                    <a:pt x="37" y="265"/>
                  </a:moveTo>
                  <a:lnTo>
                    <a:pt x="0" y="1028"/>
                  </a:lnTo>
                  <a:lnTo>
                    <a:pt x="538" y="729"/>
                  </a:lnTo>
                  <a:lnTo>
                    <a:pt x="593" y="0"/>
                  </a:lnTo>
                  <a:lnTo>
                    <a:pt x="37" y="265"/>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7" name="Freeform 25">
              <a:extLst>
                <a:ext uri="{FF2B5EF4-FFF2-40B4-BE49-F238E27FC236}">
                  <a16:creationId xmlns:a16="http://schemas.microsoft.com/office/drawing/2014/main" id="{503A7940-17A0-159A-59AC-437F1C572F78}"/>
                </a:ext>
              </a:extLst>
            </p:cNvPr>
            <p:cNvSpPr>
              <a:spLocks/>
            </p:cNvSpPr>
            <p:nvPr/>
          </p:nvSpPr>
          <p:spPr bwMode="auto">
            <a:xfrm>
              <a:off x="4356" y="2445"/>
              <a:ext cx="560" cy="988"/>
            </a:xfrm>
            <a:custGeom>
              <a:avLst/>
              <a:gdLst>
                <a:gd name="T0" fmla="*/ 0 w 560"/>
                <a:gd name="T1" fmla="*/ 988 h 988"/>
                <a:gd name="T2" fmla="*/ 29 w 560"/>
                <a:gd name="T3" fmla="*/ 295 h 988"/>
                <a:gd name="T4" fmla="*/ 560 w 560"/>
                <a:gd name="T5" fmla="*/ 0 h 988"/>
                <a:gd name="T6" fmla="*/ 511 w 560"/>
                <a:gd name="T7" fmla="*/ 665 h 988"/>
                <a:gd name="T8" fmla="*/ 0 w 560"/>
                <a:gd name="T9" fmla="*/ 988 h 988"/>
              </a:gdLst>
              <a:ahLst/>
              <a:cxnLst>
                <a:cxn ang="0">
                  <a:pos x="T0" y="T1"/>
                </a:cxn>
                <a:cxn ang="0">
                  <a:pos x="T2" y="T3"/>
                </a:cxn>
                <a:cxn ang="0">
                  <a:pos x="T4" y="T5"/>
                </a:cxn>
                <a:cxn ang="0">
                  <a:pos x="T6" y="T7"/>
                </a:cxn>
                <a:cxn ang="0">
                  <a:pos x="T8" y="T9"/>
                </a:cxn>
              </a:cxnLst>
              <a:rect l="0" t="0" r="r" b="b"/>
              <a:pathLst>
                <a:path w="560" h="988">
                  <a:moveTo>
                    <a:pt x="0" y="988"/>
                  </a:moveTo>
                  <a:lnTo>
                    <a:pt x="29" y="295"/>
                  </a:lnTo>
                  <a:lnTo>
                    <a:pt x="560" y="0"/>
                  </a:lnTo>
                  <a:lnTo>
                    <a:pt x="511" y="665"/>
                  </a:lnTo>
                  <a:lnTo>
                    <a:pt x="0" y="988"/>
                  </a:ln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8" name="Freeform 26">
              <a:extLst>
                <a:ext uri="{FF2B5EF4-FFF2-40B4-BE49-F238E27FC236}">
                  <a16:creationId xmlns:a16="http://schemas.microsoft.com/office/drawing/2014/main" id="{4E854922-CDF1-337A-5696-C5035671CCC0}"/>
                </a:ext>
              </a:extLst>
            </p:cNvPr>
            <p:cNvSpPr>
              <a:spLocks/>
            </p:cNvSpPr>
            <p:nvPr/>
          </p:nvSpPr>
          <p:spPr bwMode="auto">
            <a:xfrm>
              <a:off x="3089" y="1663"/>
              <a:ext cx="1267" cy="570"/>
            </a:xfrm>
            <a:custGeom>
              <a:avLst/>
              <a:gdLst>
                <a:gd name="T0" fmla="*/ 0 w 1267"/>
                <a:gd name="T1" fmla="*/ 270 h 570"/>
                <a:gd name="T2" fmla="*/ 634 w 1267"/>
                <a:gd name="T3" fmla="*/ 0 h 570"/>
                <a:gd name="T4" fmla="*/ 1267 w 1267"/>
                <a:gd name="T5" fmla="*/ 270 h 570"/>
                <a:gd name="T6" fmla="*/ 634 w 1267"/>
                <a:gd name="T7" fmla="*/ 570 h 570"/>
                <a:gd name="T8" fmla="*/ 0 w 1267"/>
                <a:gd name="T9" fmla="*/ 270 h 570"/>
              </a:gdLst>
              <a:ahLst/>
              <a:cxnLst>
                <a:cxn ang="0">
                  <a:pos x="T0" y="T1"/>
                </a:cxn>
                <a:cxn ang="0">
                  <a:pos x="T2" y="T3"/>
                </a:cxn>
                <a:cxn ang="0">
                  <a:pos x="T4" y="T5"/>
                </a:cxn>
                <a:cxn ang="0">
                  <a:pos x="T6" y="T7"/>
                </a:cxn>
                <a:cxn ang="0">
                  <a:pos x="T8" y="T9"/>
                </a:cxn>
              </a:cxnLst>
              <a:rect l="0" t="0" r="r" b="b"/>
              <a:pathLst>
                <a:path w="1267" h="570">
                  <a:moveTo>
                    <a:pt x="0" y="270"/>
                  </a:moveTo>
                  <a:lnTo>
                    <a:pt x="634" y="0"/>
                  </a:lnTo>
                  <a:lnTo>
                    <a:pt x="1267" y="270"/>
                  </a:lnTo>
                  <a:lnTo>
                    <a:pt x="634" y="570"/>
                  </a:lnTo>
                  <a:lnTo>
                    <a:pt x="0" y="27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9" name="Freeform 27">
              <a:extLst>
                <a:ext uri="{FF2B5EF4-FFF2-40B4-BE49-F238E27FC236}">
                  <a16:creationId xmlns:a16="http://schemas.microsoft.com/office/drawing/2014/main" id="{68A64C9D-CE67-2FE2-F8DA-E03A75924682}"/>
                </a:ext>
              </a:extLst>
            </p:cNvPr>
            <p:cNvSpPr>
              <a:spLocks/>
            </p:cNvSpPr>
            <p:nvPr/>
          </p:nvSpPr>
          <p:spPr bwMode="auto">
            <a:xfrm>
              <a:off x="2469" y="1399"/>
              <a:ext cx="1194" cy="503"/>
            </a:xfrm>
            <a:custGeom>
              <a:avLst/>
              <a:gdLst>
                <a:gd name="T0" fmla="*/ 0 w 1194"/>
                <a:gd name="T1" fmla="*/ 240 h 503"/>
                <a:gd name="T2" fmla="*/ 631 w 1194"/>
                <a:gd name="T3" fmla="*/ 0 h 503"/>
                <a:gd name="T4" fmla="*/ 1194 w 1194"/>
                <a:gd name="T5" fmla="*/ 235 h 503"/>
                <a:gd name="T6" fmla="*/ 556 w 1194"/>
                <a:gd name="T7" fmla="*/ 503 h 503"/>
                <a:gd name="T8" fmla="*/ 0 w 1194"/>
                <a:gd name="T9" fmla="*/ 240 h 503"/>
              </a:gdLst>
              <a:ahLst/>
              <a:cxnLst>
                <a:cxn ang="0">
                  <a:pos x="T0" y="T1"/>
                </a:cxn>
                <a:cxn ang="0">
                  <a:pos x="T2" y="T3"/>
                </a:cxn>
                <a:cxn ang="0">
                  <a:pos x="T4" y="T5"/>
                </a:cxn>
                <a:cxn ang="0">
                  <a:pos x="T6" y="T7"/>
                </a:cxn>
                <a:cxn ang="0">
                  <a:pos x="T8" y="T9"/>
                </a:cxn>
              </a:cxnLst>
              <a:rect l="0" t="0" r="r" b="b"/>
              <a:pathLst>
                <a:path w="1194" h="503">
                  <a:moveTo>
                    <a:pt x="0" y="240"/>
                  </a:moveTo>
                  <a:lnTo>
                    <a:pt x="631" y="0"/>
                  </a:lnTo>
                  <a:lnTo>
                    <a:pt x="1194" y="235"/>
                  </a:lnTo>
                  <a:lnTo>
                    <a:pt x="556" y="503"/>
                  </a:lnTo>
                  <a:lnTo>
                    <a:pt x="0" y="24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0" name="Freeform 28">
              <a:extLst>
                <a:ext uri="{FF2B5EF4-FFF2-40B4-BE49-F238E27FC236}">
                  <a16:creationId xmlns:a16="http://schemas.microsoft.com/office/drawing/2014/main" id="{49E8A18C-ADEC-888F-4F33-7EBF402069F9}"/>
                </a:ext>
              </a:extLst>
            </p:cNvPr>
            <p:cNvSpPr>
              <a:spLocks/>
            </p:cNvSpPr>
            <p:nvPr/>
          </p:nvSpPr>
          <p:spPr bwMode="auto">
            <a:xfrm>
              <a:off x="3787" y="1399"/>
              <a:ext cx="1191" cy="505"/>
            </a:xfrm>
            <a:custGeom>
              <a:avLst/>
              <a:gdLst>
                <a:gd name="T0" fmla="*/ 635 w 1191"/>
                <a:gd name="T1" fmla="*/ 505 h 505"/>
                <a:gd name="T2" fmla="*/ 0 w 1191"/>
                <a:gd name="T3" fmla="*/ 240 h 505"/>
                <a:gd name="T4" fmla="*/ 564 w 1191"/>
                <a:gd name="T5" fmla="*/ 0 h 505"/>
                <a:gd name="T6" fmla="*/ 1191 w 1191"/>
                <a:gd name="T7" fmla="*/ 240 h 505"/>
                <a:gd name="T8" fmla="*/ 635 w 1191"/>
                <a:gd name="T9" fmla="*/ 505 h 505"/>
              </a:gdLst>
              <a:ahLst/>
              <a:cxnLst>
                <a:cxn ang="0">
                  <a:pos x="T0" y="T1"/>
                </a:cxn>
                <a:cxn ang="0">
                  <a:pos x="T2" y="T3"/>
                </a:cxn>
                <a:cxn ang="0">
                  <a:pos x="T4" y="T5"/>
                </a:cxn>
                <a:cxn ang="0">
                  <a:pos x="T6" y="T7"/>
                </a:cxn>
                <a:cxn ang="0">
                  <a:pos x="T8" y="T9"/>
                </a:cxn>
              </a:cxnLst>
              <a:rect l="0" t="0" r="r" b="b"/>
              <a:pathLst>
                <a:path w="1191" h="505">
                  <a:moveTo>
                    <a:pt x="635" y="505"/>
                  </a:moveTo>
                  <a:lnTo>
                    <a:pt x="0" y="240"/>
                  </a:lnTo>
                  <a:lnTo>
                    <a:pt x="564" y="0"/>
                  </a:lnTo>
                  <a:lnTo>
                    <a:pt x="1191" y="240"/>
                  </a:lnTo>
                  <a:lnTo>
                    <a:pt x="635" y="50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1" name="Freeform 29">
              <a:extLst>
                <a:ext uri="{FF2B5EF4-FFF2-40B4-BE49-F238E27FC236}">
                  <a16:creationId xmlns:a16="http://schemas.microsoft.com/office/drawing/2014/main" id="{2B0483EE-4F24-79F7-D1FD-3D91CDF33382}"/>
                </a:ext>
              </a:extLst>
            </p:cNvPr>
            <p:cNvSpPr>
              <a:spLocks/>
            </p:cNvSpPr>
            <p:nvPr/>
          </p:nvSpPr>
          <p:spPr bwMode="auto">
            <a:xfrm>
              <a:off x="3162" y="1167"/>
              <a:ext cx="1123" cy="445"/>
            </a:xfrm>
            <a:custGeom>
              <a:avLst/>
              <a:gdLst>
                <a:gd name="T0" fmla="*/ 560 w 1123"/>
                <a:gd name="T1" fmla="*/ 0 h 445"/>
                <a:gd name="T2" fmla="*/ 1123 w 1123"/>
                <a:gd name="T3" fmla="*/ 208 h 445"/>
                <a:gd name="T4" fmla="*/ 560 w 1123"/>
                <a:gd name="T5" fmla="*/ 445 h 445"/>
                <a:gd name="T6" fmla="*/ 0 w 1123"/>
                <a:gd name="T7" fmla="*/ 208 h 445"/>
                <a:gd name="T8" fmla="*/ 560 w 1123"/>
                <a:gd name="T9" fmla="*/ 0 h 445"/>
              </a:gdLst>
              <a:ahLst/>
              <a:cxnLst>
                <a:cxn ang="0">
                  <a:pos x="T0" y="T1"/>
                </a:cxn>
                <a:cxn ang="0">
                  <a:pos x="T2" y="T3"/>
                </a:cxn>
                <a:cxn ang="0">
                  <a:pos x="T4" y="T5"/>
                </a:cxn>
                <a:cxn ang="0">
                  <a:pos x="T6" y="T7"/>
                </a:cxn>
                <a:cxn ang="0">
                  <a:pos x="T8" y="T9"/>
                </a:cxn>
              </a:cxnLst>
              <a:rect l="0" t="0" r="r" b="b"/>
              <a:pathLst>
                <a:path w="1123" h="445">
                  <a:moveTo>
                    <a:pt x="560" y="0"/>
                  </a:moveTo>
                  <a:lnTo>
                    <a:pt x="1123" y="208"/>
                  </a:lnTo>
                  <a:lnTo>
                    <a:pt x="560" y="445"/>
                  </a:lnTo>
                  <a:lnTo>
                    <a:pt x="0" y="208"/>
                  </a:lnTo>
                  <a:lnTo>
                    <a:pt x="56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9" name="Group 4">
            <a:extLst>
              <a:ext uri="{FF2B5EF4-FFF2-40B4-BE49-F238E27FC236}">
                <a16:creationId xmlns:a16="http://schemas.microsoft.com/office/drawing/2014/main" id="{DC89DF12-9A03-6220-C22E-4A868673CD2D}"/>
              </a:ext>
            </a:extLst>
          </p:cNvPr>
          <p:cNvGrpSpPr>
            <a:grpSpLocks noChangeAspect="1"/>
          </p:cNvGrpSpPr>
          <p:nvPr/>
        </p:nvGrpSpPr>
        <p:grpSpPr bwMode="auto">
          <a:xfrm>
            <a:off x="652543" y="2135166"/>
            <a:ext cx="1582658" cy="1681060"/>
            <a:chOff x="2469" y="1167"/>
            <a:chExt cx="2509" cy="2665"/>
          </a:xfrm>
        </p:grpSpPr>
        <p:sp>
          <p:nvSpPr>
            <p:cNvPr id="10" name="Freeform 5">
              <a:extLst>
                <a:ext uri="{FF2B5EF4-FFF2-40B4-BE49-F238E27FC236}">
                  <a16:creationId xmlns:a16="http://schemas.microsoft.com/office/drawing/2014/main" id="{2347018E-0F6D-2AE6-C6A0-FE9735222D61}"/>
                </a:ext>
              </a:extLst>
            </p:cNvPr>
            <p:cNvSpPr>
              <a:spLocks/>
            </p:cNvSpPr>
            <p:nvPr/>
          </p:nvSpPr>
          <p:spPr bwMode="auto">
            <a:xfrm>
              <a:off x="4196" y="2445"/>
              <a:ext cx="720" cy="330"/>
            </a:xfrm>
            <a:custGeom>
              <a:avLst/>
              <a:gdLst>
                <a:gd name="T0" fmla="*/ 720 w 720"/>
                <a:gd name="T1" fmla="*/ 0 h 330"/>
                <a:gd name="T2" fmla="*/ 430 w 720"/>
                <a:gd name="T3" fmla="*/ 117 h 330"/>
                <a:gd name="T4" fmla="*/ 189 w 720"/>
                <a:gd name="T5" fmla="*/ 295 h 330"/>
                <a:gd name="T6" fmla="*/ 87 w 720"/>
                <a:gd name="T7" fmla="*/ 148 h 330"/>
                <a:gd name="T8" fmla="*/ 0 w 720"/>
                <a:gd name="T9" fmla="*/ 233 h 330"/>
                <a:gd name="T10" fmla="*/ 160 w 720"/>
                <a:gd name="T11" fmla="*/ 330 h 330"/>
                <a:gd name="T12" fmla="*/ 297 w 720"/>
                <a:gd name="T13" fmla="*/ 319 h 330"/>
                <a:gd name="T14" fmla="*/ 720 w 720"/>
                <a:gd name="T15" fmla="*/ 0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30">
                  <a:moveTo>
                    <a:pt x="720" y="0"/>
                  </a:moveTo>
                  <a:lnTo>
                    <a:pt x="430" y="117"/>
                  </a:lnTo>
                  <a:lnTo>
                    <a:pt x="189" y="295"/>
                  </a:lnTo>
                  <a:lnTo>
                    <a:pt x="87" y="148"/>
                  </a:lnTo>
                  <a:lnTo>
                    <a:pt x="0" y="233"/>
                  </a:lnTo>
                  <a:lnTo>
                    <a:pt x="160" y="330"/>
                  </a:lnTo>
                  <a:lnTo>
                    <a:pt x="297" y="319"/>
                  </a:lnTo>
                  <a:lnTo>
                    <a:pt x="720" y="0"/>
                  </a:lnTo>
                  <a:close/>
                </a:path>
              </a:pathLst>
            </a:custGeom>
            <a:solidFill>
              <a:srgbClr val="325A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 name="Freeform 6">
              <a:extLst>
                <a:ext uri="{FF2B5EF4-FFF2-40B4-BE49-F238E27FC236}">
                  <a16:creationId xmlns:a16="http://schemas.microsoft.com/office/drawing/2014/main" id="{048A66C8-2441-CA44-8A6F-68D5B9CF3499}"/>
                </a:ext>
              </a:extLst>
            </p:cNvPr>
            <p:cNvSpPr>
              <a:spLocks/>
            </p:cNvSpPr>
            <p:nvPr/>
          </p:nvSpPr>
          <p:spPr bwMode="auto">
            <a:xfrm>
              <a:off x="3166" y="1375"/>
              <a:ext cx="557" cy="377"/>
            </a:xfrm>
            <a:custGeom>
              <a:avLst/>
              <a:gdLst>
                <a:gd name="T0" fmla="*/ 0 w 557"/>
                <a:gd name="T1" fmla="*/ 0 h 377"/>
                <a:gd name="T2" fmla="*/ 0 w 557"/>
                <a:gd name="T3" fmla="*/ 87 h 377"/>
                <a:gd name="T4" fmla="*/ 384 w 557"/>
                <a:gd name="T5" fmla="*/ 259 h 377"/>
                <a:gd name="T6" fmla="*/ 404 w 557"/>
                <a:gd name="T7" fmla="*/ 377 h 377"/>
                <a:gd name="T8" fmla="*/ 557 w 557"/>
                <a:gd name="T9" fmla="*/ 306 h 377"/>
                <a:gd name="T10" fmla="*/ 556 w 557"/>
                <a:gd name="T11" fmla="*/ 235 h 377"/>
                <a:gd name="T12" fmla="*/ 0 w 557"/>
                <a:gd name="T13" fmla="*/ 0 h 377"/>
              </a:gdLst>
              <a:ahLst/>
              <a:cxnLst>
                <a:cxn ang="0">
                  <a:pos x="T0" y="T1"/>
                </a:cxn>
                <a:cxn ang="0">
                  <a:pos x="T2" y="T3"/>
                </a:cxn>
                <a:cxn ang="0">
                  <a:pos x="T4" y="T5"/>
                </a:cxn>
                <a:cxn ang="0">
                  <a:pos x="T6" y="T7"/>
                </a:cxn>
                <a:cxn ang="0">
                  <a:pos x="T8" y="T9"/>
                </a:cxn>
                <a:cxn ang="0">
                  <a:pos x="T10" y="T11"/>
                </a:cxn>
                <a:cxn ang="0">
                  <a:pos x="T12" y="T13"/>
                </a:cxn>
              </a:cxnLst>
              <a:rect l="0" t="0" r="r" b="b"/>
              <a:pathLst>
                <a:path w="557" h="377">
                  <a:moveTo>
                    <a:pt x="0" y="0"/>
                  </a:moveTo>
                  <a:lnTo>
                    <a:pt x="0" y="87"/>
                  </a:lnTo>
                  <a:lnTo>
                    <a:pt x="384" y="259"/>
                  </a:lnTo>
                  <a:lnTo>
                    <a:pt x="404" y="377"/>
                  </a:lnTo>
                  <a:lnTo>
                    <a:pt x="557" y="306"/>
                  </a:lnTo>
                  <a:lnTo>
                    <a:pt x="556" y="235"/>
                  </a:lnTo>
                  <a:lnTo>
                    <a:pt x="0"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 name="Freeform 8">
              <a:extLst>
                <a:ext uri="{FF2B5EF4-FFF2-40B4-BE49-F238E27FC236}">
                  <a16:creationId xmlns:a16="http://schemas.microsoft.com/office/drawing/2014/main" id="{E5B1CFE2-7432-530B-9F6F-02ECBA5A0F8E}"/>
                </a:ext>
              </a:extLst>
            </p:cNvPr>
            <p:cNvSpPr>
              <a:spLocks/>
            </p:cNvSpPr>
            <p:nvPr/>
          </p:nvSpPr>
          <p:spPr bwMode="auto">
            <a:xfrm>
              <a:off x="3065" y="2649"/>
              <a:ext cx="212" cy="784"/>
            </a:xfrm>
            <a:custGeom>
              <a:avLst/>
              <a:gdLst>
                <a:gd name="T0" fmla="*/ 24 w 212"/>
                <a:gd name="T1" fmla="*/ 784 h 784"/>
                <a:gd name="T2" fmla="*/ 212 w 212"/>
                <a:gd name="T3" fmla="*/ 685 h 784"/>
                <a:gd name="T4" fmla="*/ 170 w 212"/>
                <a:gd name="T5" fmla="*/ 0 h 784"/>
                <a:gd name="T6" fmla="*/ 0 w 212"/>
                <a:gd name="T7" fmla="*/ 97 h 784"/>
                <a:gd name="T8" fmla="*/ 24 w 212"/>
                <a:gd name="T9" fmla="*/ 784 h 784"/>
              </a:gdLst>
              <a:ahLst/>
              <a:cxnLst>
                <a:cxn ang="0">
                  <a:pos x="T0" y="T1"/>
                </a:cxn>
                <a:cxn ang="0">
                  <a:pos x="T2" y="T3"/>
                </a:cxn>
                <a:cxn ang="0">
                  <a:pos x="T4" y="T5"/>
                </a:cxn>
                <a:cxn ang="0">
                  <a:pos x="T6" y="T7"/>
                </a:cxn>
                <a:cxn ang="0">
                  <a:pos x="T8" y="T9"/>
                </a:cxn>
              </a:cxnLst>
              <a:rect l="0" t="0" r="r" b="b"/>
              <a:pathLst>
                <a:path w="212" h="784">
                  <a:moveTo>
                    <a:pt x="24" y="784"/>
                  </a:moveTo>
                  <a:lnTo>
                    <a:pt x="212" y="685"/>
                  </a:lnTo>
                  <a:lnTo>
                    <a:pt x="170" y="0"/>
                  </a:lnTo>
                  <a:lnTo>
                    <a:pt x="0" y="97"/>
                  </a:lnTo>
                  <a:lnTo>
                    <a:pt x="24" y="784"/>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 name="Freeform 9">
              <a:extLst>
                <a:ext uri="{FF2B5EF4-FFF2-40B4-BE49-F238E27FC236}">
                  <a16:creationId xmlns:a16="http://schemas.microsoft.com/office/drawing/2014/main" id="{F24C8F8A-B12D-7CC1-4727-3997508EF411}"/>
                </a:ext>
              </a:extLst>
            </p:cNvPr>
            <p:cNvSpPr>
              <a:spLocks/>
            </p:cNvSpPr>
            <p:nvPr/>
          </p:nvSpPr>
          <p:spPr bwMode="auto">
            <a:xfrm>
              <a:off x="3017" y="1634"/>
              <a:ext cx="638" cy="1033"/>
            </a:xfrm>
            <a:custGeom>
              <a:avLst/>
              <a:gdLst>
                <a:gd name="T0" fmla="*/ 35 w 638"/>
                <a:gd name="T1" fmla="*/ 1033 h 1033"/>
                <a:gd name="T2" fmla="*/ 164 w 638"/>
                <a:gd name="T3" fmla="*/ 973 h 1033"/>
                <a:gd name="T4" fmla="*/ 150 w 638"/>
                <a:gd name="T5" fmla="*/ 366 h 1033"/>
                <a:gd name="T6" fmla="*/ 638 w 638"/>
                <a:gd name="T7" fmla="*/ 85 h 1033"/>
                <a:gd name="T8" fmla="*/ 638 w 638"/>
                <a:gd name="T9" fmla="*/ 0 h 1033"/>
                <a:gd name="T10" fmla="*/ 0 w 638"/>
                <a:gd name="T11" fmla="*/ 268 h 1033"/>
                <a:gd name="T12" fmla="*/ 35 w 638"/>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638" h="1033">
                  <a:moveTo>
                    <a:pt x="35" y="1033"/>
                  </a:moveTo>
                  <a:lnTo>
                    <a:pt x="164" y="973"/>
                  </a:lnTo>
                  <a:lnTo>
                    <a:pt x="150" y="366"/>
                  </a:lnTo>
                  <a:lnTo>
                    <a:pt x="638" y="85"/>
                  </a:lnTo>
                  <a:lnTo>
                    <a:pt x="638" y="0"/>
                  </a:lnTo>
                  <a:lnTo>
                    <a:pt x="0" y="268"/>
                  </a:lnTo>
                  <a:lnTo>
                    <a:pt x="35" y="1033"/>
                  </a:lnTo>
                  <a:close/>
                </a:path>
              </a:pathLst>
            </a:custGeom>
            <a:solidFill>
              <a:schemeClr val="accent4">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 name="Freeform 10">
              <a:extLst>
                <a:ext uri="{FF2B5EF4-FFF2-40B4-BE49-F238E27FC236}">
                  <a16:creationId xmlns:a16="http://schemas.microsoft.com/office/drawing/2014/main" id="{E23D9FFE-8197-CF50-2966-74195B1E1962}"/>
                </a:ext>
              </a:extLst>
            </p:cNvPr>
            <p:cNvSpPr>
              <a:spLocks/>
            </p:cNvSpPr>
            <p:nvPr/>
          </p:nvSpPr>
          <p:spPr bwMode="auto">
            <a:xfrm>
              <a:off x="4327" y="2740"/>
              <a:ext cx="95" cy="693"/>
            </a:xfrm>
            <a:custGeom>
              <a:avLst/>
              <a:gdLst>
                <a:gd name="T0" fmla="*/ 58 w 95"/>
                <a:gd name="T1" fmla="*/ 0 h 693"/>
                <a:gd name="T2" fmla="*/ 0 w 95"/>
                <a:gd name="T3" fmla="*/ 275 h 693"/>
                <a:gd name="T4" fmla="*/ 29 w 95"/>
                <a:gd name="T5" fmla="*/ 693 h 693"/>
                <a:gd name="T6" fmla="*/ 95 w 95"/>
                <a:gd name="T7" fmla="*/ 275 h 693"/>
                <a:gd name="T8" fmla="*/ 58 w 95"/>
                <a:gd name="T9" fmla="*/ 0 h 693"/>
              </a:gdLst>
              <a:ahLst/>
              <a:cxnLst>
                <a:cxn ang="0">
                  <a:pos x="T0" y="T1"/>
                </a:cxn>
                <a:cxn ang="0">
                  <a:pos x="T2" y="T3"/>
                </a:cxn>
                <a:cxn ang="0">
                  <a:pos x="T4" y="T5"/>
                </a:cxn>
                <a:cxn ang="0">
                  <a:pos x="T6" y="T7"/>
                </a:cxn>
                <a:cxn ang="0">
                  <a:pos x="T8" y="T9"/>
                </a:cxn>
              </a:cxnLst>
              <a:rect l="0" t="0" r="r" b="b"/>
              <a:pathLst>
                <a:path w="95" h="693">
                  <a:moveTo>
                    <a:pt x="58" y="0"/>
                  </a:moveTo>
                  <a:lnTo>
                    <a:pt x="0" y="275"/>
                  </a:lnTo>
                  <a:lnTo>
                    <a:pt x="29" y="693"/>
                  </a:lnTo>
                  <a:lnTo>
                    <a:pt x="95" y="275"/>
                  </a:lnTo>
                  <a:lnTo>
                    <a:pt x="58" y="0"/>
                  </a:lnTo>
                  <a:close/>
                </a:path>
              </a:pathLst>
            </a:custGeom>
            <a:solidFill>
              <a:srgbClr val="B81F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 name="Freeform 11">
              <a:extLst>
                <a:ext uri="{FF2B5EF4-FFF2-40B4-BE49-F238E27FC236}">
                  <a16:creationId xmlns:a16="http://schemas.microsoft.com/office/drawing/2014/main" id="{1B4CBCAB-EF27-5080-672D-71020D611BD5}"/>
                </a:ext>
              </a:extLst>
            </p:cNvPr>
            <p:cNvSpPr>
              <a:spLocks/>
            </p:cNvSpPr>
            <p:nvPr/>
          </p:nvSpPr>
          <p:spPr bwMode="auto">
            <a:xfrm>
              <a:off x="4117" y="2638"/>
              <a:ext cx="279" cy="795"/>
            </a:xfrm>
            <a:custGeom>
              <a:avLst/>
              <a:gdLst>
                <a:gd name="T0" fmla="*/ 279 w 279"/>
                <a:gd name="T1" fmla="*/ 102 h 795"/>
                <a:gd name="T2" fmla="*/ 82 w 279"/>
                <a:gd name="T3" fmla="*/ 0 h 795"/>
                <a:gd name="T4" fmla="*/ 0 w 279"/>
                <a:gd name="T5" fmla="*/ 29 h 795"/>
                <a:gd name="T6" fmla="*/ 24 w 279"/>
                <a:gd name="T7" fmla="*/ 151 h 795"/>
                <a:gd name="T8" fmla="*/ 113 w 279"/>
                <a:gd name="T9" fmla="*/ 199 h 795"/>
                <a:gd name="T10" fmla="*/ 199 w 279"/>
                <a:gd name="T11" fmla="*/ 769 h 795"/>
                <a:gd name="T12" fmla="*/ 250 w 279"/>
                <a:gd name="T13" fmla="*/ 795 h 795"/>
                <a:gd name="T14" fmla="*/ 279 w 279"/>
                <a:gd name="T15" fmla="*/ 102 h 7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795">
                  <a:moveTo>
                    <a:pt x="279" y="102"/>
                  </a:moveTo>
                  <a:lnTo>
                    <a:pt x="82" y="0"/>
                  </a:lnTo>
                  <a:lnTo>
                    <a:pt x="0" y="29"/>
                  </a:lnTo>
                  <a:lnTo>
                    <a:pt x="24" y="151"/>
                  </a:lnTo>
                  <a:lnTo>
                    <a:pt x="113" y="199"/>
                  </a:lnTo>
                  <a:lnTo>
                    <a:pt x="199" y="769"/>
                  </a:lnTo>
                  <a:lnTo>
                    <a:pt x="250" y="795"/>
                  </a:lnTo>
                  <a:lnTo>
                    <a:pt x="279" y="102"/>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 name="Freeform 12">
              <a:extLst>
                <a:ext uri="{FF2B5EF4-FFF2-40B4-BE49-F238E27FC236}">
                  <a16:creationId xmlns:a16="http://schemas.microsoft.com/office/drawing/2014/main" id="{1F64961B-D9B9-C70B-AF3A-DFD8B7C81CB7}"/>
                </a:ext>
              </a:extLst>
            </p:cNvPr>
            <p:cNvSpPr>
              <a:spLocks/>
            </p:cNvSpPr>
            <p:nvPr/>
          </p:nvSpPr>
          <p:spPr bwMode="auto">
            <a:xfrm>
              <a:off x="3718" y="1375"/>
              <a:ext cx="562" cy="361"/>
            </a:xfrm>
            <a:custGeom>
              <a:avLst/>
              <a:gdLst>
                <a:gd name="T0" fmla="*/ 4 w 562"/>
                <a:gd name="T1" fmla="*/ 235 h 361"/>
                <a:gd name="T2" fmla="*/ 562 w 562"/>
                <a:gd name="T3" fmla="*/ 0 h 361"/>
                <a:gd name="T4" fmla="*/ 562 w 562"/>
                <a:gd name="T5" fmla="*/ 66 h 361"/>
                <a:gd name="T6" fmla="*/ 111 w 562"/>
                <a:gd name="T7" fmla="*/ 259 h 361"/>
                <a:gd name="T8" fmla="*/ 115 w 562"/>
                <a:gd name="T9" fmla="*/ 361 h 361"/>
                <a:gd name="T10" fmla="*/ 0 w 562"/>
                <a:gd name="T11" fmla="*/ 335 h 361"/>
                <a:gd name="T12" fmla="*/ 4 w 562"/>
                <a:gd name="T13" fmla="*/ 235 h 361"/>
              </a:gdLst>
              <a:ahLst/>
              <a:cxnLst>
                <a:cxn ang="0">
                  <a:pos x="T0" y="T1"/>
                </a:cxn>
                <a:cxn ang="0">
                  <a:pos x="T2" y="T3"/>
                </a:cxn>
                <a:cxn ang="0">
                  <a:pos x="T4" y="T5"/>
                </a:cxn>
                <a:cxn ang="0">
                  <a:pos x="T6" y="T7"/>
                </a:cxn>
                <a:cxn ang="0">
                  <a:pos x="T8" y="T9"/>
                </a:cxn>
                <a:cxn ang="0">
                  <a:pos x="T10" y="T11"/>
                </a:cxn>
                <a:cxn ang="0">
                  <a:pos x="T12" y="T13"/>
                </a:cxn>
              </a:cxnLst>
              <a:rect l="0" t="0" r="r" b="b"/>
              <a:pathLst>
                <a:path w="562" h="361">
                  <a:moveTo>
                    <a:pt x="4" y="235"/>
                  </a:moveTo>
                  <a:lnTo>
                    <a:pt x="562" y="0"/>
                  </a:lnTo>
                  <a:lnTo>
                    <a:pt x="562" y="66"/>
                  </a:lnTo>
                  <a:lnTo>
                    <a:pt x="111" y="259"/>
                  </a:lnTo>
                  <a:lnTo>
                    <a:pt x="115" y="361"/>
                  </a:lnTo>
                  <a:lnTo>
                    <a:pt x="0" y="335"/>
                  </a:lnTo>
                  <a:lnTo>
                    <a:pt x="4" y="235"/>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 name="Freeform 13">
              <a:extLst>
                <a:ext uri="{FF2B5EF4-FFF2-40B4-BE49-F238E27FC236}">
                  <a16:creationId xmlns:a16="http://schemas.microsoft.com/office/drawing/2014/main" id="{C2A4D523-EA98-7540-044F-5F4EB4A1D56C}"/>
                </a:ext>
              </a:extLst>
            </p:cNvPr>
            <p:cNvSpPr>
              <a:spLocks/>
            </p:cNvSpPr>
            <p:nvPr/>
          </p:nvSpPr>
          <p:spPr bwMode="auto">
            <a:xfrm>
              <a:off x="3116" y="2689"/>
              <a:ext cx="1211" cy="427"/>
            </a:xfrm>
            <a:custGeom>
              <a:avLst/>
              <a:gdLst>
                <a:gd name="T0" fmla="*/ 0 w 1211"/>
                <a:gd name="T1" fmla="*/ 86 h 427"/>
                <a:gd name="T2" fmla="*/ 148 w 1211"/>
                <a:gd name="T3" fmla="*/ 0 h 427"/>
                <a:gd name="T4" fmla="*/ 1131 w 1211"/>
                <a:gd name="T5" fmla="*/ 44 h 427"/>
                <a:gd name="T6" fmla="*/ 1211 w 1211"/>
                <a:gd name="T7" fmla="*/ 86 h 427"/>
                <a:gd name="T8" fmla="*/ 607 w 1211"/>
                <a:gd name="T9" fmla="*/ 427 h 427"/>
                <a:gd name="T10" fmla="*/ 0 w 1211"/>
                <a:gd name="T11" fmla="*/ 86 h 427"/>
              </a:gdLst>
              <a:ahLst/>
              <a:cxnLst>
                <a:cxn ang="0">
                  <a:pos x="T0" y="T1"/>
                </a:cxn>
                <a:cxn ang="0">
                  <a:pos x="T2" y="T3"/>
                </a:cxn>
                <a:cxn ang="0">
                  <a:pos x="T4" y="T5"/>
                </a:cxn>
                <a:cxn ang="0">
                  <a:pos x="T6" y="T7"/>
                </a:cxn>
                <a:cxn ang="0">
                  <a:pos x="T8" y="T9"/>
                </a:cxn>
                <a:cxn ang="0">
                  <a:pos x="T10" y="T11"/>
                </a:cxn>
              </a:cxnLst>
              <a:rect l="0" t="0" r="r" b="b"/>
              <a:pathLst>
                <a:path w="1211" h="427">
                  <a:moveTo>
                    <a:pt x="0" y="86"/>
                  </a:moveTo>
                  <a:lnTo>
                    <a:pt x="148" y="0"/>
                  </a:lnTo>
                  <a:lnTo>
                    <a:pt x="1131" y="44"/>
                  </a:lnTo>
                  <a:lnTo>
                    <a:pt x="1211" y="86"/>
                  </a:lnTo>
                  <a:lnTo>
                    <a:pt x="607" y="427"/>
                  </a:lnTo>
                  <a:lnTo>
                    <a:pt x="0" y="86"/>
                  </a:ln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 name="Freeform 14">
              <a:extLst>
                <a:ext uri="{FF2B5EF4-FFF2-40B4-BE49-F238E27FC236}">
                  <a16:creationId xmlns:a16="http://schemas.microsoft.com/office/drawing/2014/main" id="{6B453C34-68AC-CA91-C245-D685FC782993}"/>
                </a:ext>
              </a:extLst>
            </p:cNvPr>
            <p:cNvSpPr>
              <a:spLocks/>
            </p:cNvSpPr>
            <p:nvPr/>
          </p:nvSpPr>
          <p:spPr bwMode="auto">
            <a:xfrm>
              <a:off x="4258" y="2328"/>
              <a:ext cx="658" cy="412"/>
            </a:xfrm>
            <a:custGeom>
              <a:avLst/>
              <a:gdLst>
                <a:gd name="T0" fmla="*/ 658 w 658"/>
                <a:gd name="T1" fmla="*/ 117 h 412"/>
                <a:gd name="T2" fmla="*/ 445 w 658"/>
                <a:gd name="T3" fmla="*/ 0 h 412"/>
                <a:gd name="T4" fmla="*/ 0 w 658"/>
                <a:gd name="T5" fmla="*/ 175 h 412"/>
                <a:gd name="T6" fmla="*/ 58 w 658"/>
                <a:gd name="T7" fmla="*/ 378 h 412"/>
                <a:gd name="T8" fmla="*/ 127 w 658"/>
                <a:gd name="T9" fmla="*/ 412 h 412"/>
                <a:gd name="T10" fmla="*/ 658 w 658"/>
                <a:gd name="T11" fmla="*/ 117 h 412"/>
              </a:gdLst>
              <a:ahLst/>
              <a:cxnLst>
                <a:cxn ang="0">
                  <a:pos x="T0" y="T1"/>
                </a:cxn>
                <a:cxn ang="0">
                  <a:pos x="T2" y="T3"/>
                </a:cxn>
                <a:cxn ang="0">
                  <a:pos x="T4" y="T5"/>
                </a:cxn>
                <a:cxn ang="0">
                  <a:pos x="T6" y="T7"/>
                </a:cxn>
                <a:cxn ang="0">
                  <a:pos x="T8" y="T9"/>
                </a:cxn>
                <a:cxn ang="0">
                  <a:pos x="T10" y="T11"/>
                </a:cxn>
              </a:cxnLst>
              <a:rect l="0" t="0" r="r" b="b"/>
              <a:pathLst>
                <a:path w="658" h="412">
                  <a:moveTo>
                    <a:pt x="658" y="117"/>
                  </a:moveTo>
                  <a:lnTo>
                    <a:pt x="445" y="0"/>
                  </a:lnTo>
                  <a:lnTo>
                    <a:pt x="0" y="175"/>
                  </a:lnTo>
                  <a:lnTo>
                    <a:pt x="58" y="378"/>
                  </a:lnTo>
                  <a:lnTo>
                    <a:pt x="127" y="412"/>
                  </a:lnTo>
                  <a:lnTo>
                    <a:pt x="658" y="117"/>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 name="Freeform 15">
              <a:extLst>
                <a:ext uri="{FF2B5EF4-FFF2-40B4-BE49-F238E27FC236}">
                  <a16:creationId xmlns:a16="http://schemas.microsoft.com/office/drawing/2014/main" id="{F6AB5219-7F0C-6355-F2EF-5A67FB2B4B0D}"/>
                </a:ext>
              </a:extLst>
            </p:cNvPr>
            <p:cNvSpPr>
              <a:spLocks/>
            </p:cNvSpPr>
            <p:nvPr/>
          </p:nvSpPr>
          <p:spPr bwMode="auto">
            <a:xfrm>
              <a:off x="2547" y="2330"/>
              <a:ext cx="598" cy="410"/>
            </a:xfrm>
            <a:custGeom>
              <a:avLst/>
              <a:gdLst>
                <a:gd name="T0" fmla="*/ 0 w 598"/>
                <a:gd name="T1" fmla="*/ 109 h 410"/>
                <a:gd name="T2" fmla="*/ 204 w 598"/>
                <a:gd name="T3" fmla="*/ 0 h 410"/>
                <a:gd name="T4" fmla="*/ 525 w 598"/>
                <a:gd name="T5" fmla="*/ 331 h 410"/>
                <a:gd name="T6" fmla="*/ 598 w 598"/>
                <a:gd name="T7" fmla="*/ 297 h 410"/>
                <a:gd name="T8" fmla="*/ 598 w 598"/>
                <a:gd name="T9" fmla="*/ 371 h 410"/>
                <a:gd name="T10" fmla="*/ 530 w 598"/>
                <a:gd name="T11" fmla="*/ 410 h 410"/>
                <a:gd name="T12" fmla="*/ 0 w 598"/>
                <a:gd name="T13" fmla="*/ 109 h 410"/>
              </a:gdLst>
              <a:ahLst/>
              <a:cxnLst>
                <a:cxn ang="0">
                  <a:pos x="T0" y="T1"/>
                </a:cxn>
                <a:cxn ang="0">
                  <a:pos x="T2" y="T3"/>
                </a:cxn>
                <a:cxn ang="0">
                  <a:pos x="T4" y="T5"/>
                </a:cxn>
                <a:cxn ang="0">
                  <a:pos x="T6" y="T7"/>
                </a:cxn>
                <a:cxn ang="0">
                  <a:pos x="T8" y="T9"/>
                </a:cxn>
                <a:cxn ang="0">
                  <a:pos x="T10" y="T11"/>
                </a:cxn>
                <a:cxn ang="0">
                  <a:pos x="T12" y="T13"/>
                </a:cxn>
              </a:cxnLst>
              <a:rect l="0" t="0" r="r" b="b"/>
              <a:pathLst>
                <a:path w="598" h="410">
                  <a:moveTo>
                    <a:pt x="0" y="109"/>
                  </a:moveTo>
                  <a:lnTo>
                    <a:pt x="204" y="0"/>
                  </a:lnTo>
                  <a:lnTo>
                    <a:pt x="525" y="331"/>
                  </a:lnTo>
                  <a:lnTo>
                    <a:pt x="598" y="297"/>
                  </a:lnTo>
                  <a:lnTo>
                    <a:pt x="598" y="371"/>
                  </a:lnTo>
                  <a:lnTo>
                    <a:pt x="530" y="410"/>
                  </a:lnTo>
                  <a:lnTo>
                    <a:pt x="0" y="10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 name="Freeform 17">
              <a:extLst>
                <a:ext uri="{FF2B5EF4-FFF2-40B4-BE49-F238E27FC236}">
                  <a16:creationId xmlns:a16="http://schemas.microsoft.com/office/drawing/2014/main" id="{B3C497F6-A7B8-862B-6274-18C1573093FA}"/>
                </a:ext>
              </a:extLst>
            </p:cNvPr>
            <p:cNvSpPr>
              <a:spLocks/>
            </p:cNvSpPr>
            <p:nvPr/>
          </p:nvSpPr>
          <p:spPr bwMode="auto">
            <a:xfrm>
              <a:off x="2547" y="2441"/>
              <a:ext cx="554" cy="988"/>
            </a:xfrm>
            <a:custGeom>
              <a:avLst/>
              <a:gdLst>
                <a:gd name="T0" fmla="*/ 45 w 554"/>
                <a:gd name="T1" fmla="*/ 669 h 988"/>
                <a:gd name="T2" fmla="*/ 554 w 554"/>
                <a:gd name="T3" fmla="*/ 988 h 988"/>
                <a:gd name="T4" fmla="*/ 530 w 554"/>
                <a:gd name="T5" fmla="*/ 301 h 988"/>
                <a:gd name="T6" fmla="*/ 0 w 554"/>
                <a:gd name="T7" fmla="*/ 0 h 988"/>
                <a:gd name="T8" fmla="*/ 45 w 554"/>
                <a:gd name="T9" fmla="*/ 669 h 988"/>
              </a:gdLst>
              <a:ahLst/>
              <a:cxnLst>
                <a:cxn ang="0">
                  <a:pos x="T0" y="T1"/>
                </a:cxn>
                <a:cxn ang="0">
                  <a:pos x="T2" y="T3"/>
                </a:cxn>
                <a:cxn ang="0">
                  <a:pos x="T4" y="T5"/>
                </a:cxn>
                <a:cxn ang="0">
                  <a:pos x="T6" y="T7"/>
                </a:cxn>
                <a:cxn ang="0">
                  <a:pos x="T8" y="T9"/>
                </a:cxn>
              </a:cxnLst>
              <a:rect l="0" t="0" r="r" b="b"/>
              <a:pathLst>
                <a:path w="554" h="988">
                  <a:moveTo>
                    <a:pt x="45" y="669"/>
                  </a:moveTo>
                  <a:lnTo>
                    <a:pt x="554" y="988"/>
                  </a:lnTo>
                  <a:lnTo>
                    <a:pt x="530" y="301"/>
                  </a:lnTo>
                  <a:lnTo>
                    <a:pt x="0" y="0"/>
                  </a:lnTo>
                  <a:lnTo>
                    <a:pt x="45" y="66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 name="Freeform 18">
              <a:extLst>
                <a:ext uri="{FF2B5EF4-FFF2-40B4-BE49-F238E27FC236}">
                  <a16:creationId xmlns:a16="http://schemas.microsoft.com/office/drawing/2014/main" id="{D6923BA3-035E-4716-5D80-E6D6C7A1DA3D}"/>
                </a:ext>
              </a:extLst>
            </p:cNvPr>
            <p:cNvSpPr>
              <a:spLocks/>
            </p:cNvSpPr>
            <p:nvPr/>
          </p:nvSpPr>
          <p:spPr bwMode="auto">
            <a:xfrm>
              <a:off x="2474" y="1630"/>
              <a:ext cx="591" cy="1028"/>
            </a:xfrm>
            <a:custGeom>
              <a:avLst/>
              <a:gdLst>
                <a:gd name="T0" fmla="*/ 53 w 591"/>
                <a:gd name="T1" fmla="*/ 731 h 1028"/>
                <a:gd name="T2" fmla="*/ 591 w 591"/>
                <a:gd name="T3" fmla="*/ 1028 h 1028"/>
                <a:gd name="T4" fmla="*/ 556 w 591"/>
                <a:gd name="T5" fmla="*/ 263 h 1028"/>
                <a:gd name="T6" fmla="*/ 0 w 591"/>
                <a:gd name="T7" fmla="*/ 0 h 1028"/>
                <a:gd name="T8" fmla="*/ 53 w 591"/>
                <a:gd name="T9" fmla="*/ 731 h 1028"/>
              </a:gdLst>
              <a:ahLst/>
              <a:cxnLst>
                <a:cxn ang="0">
                  <a:pos x="T0" y="T1"/>
                </a:cxn>
                <a:cxn ang="0">
                  <a:pos x="T2" y="T3"/>
                </a:cxn>
                <a:cxn ang="0">
                  <a:pos x="T4" y="T5"/>
                </a:cxn>
                <a:cxn ang="0">
                  <a:pos x="T6" y="T7"/>
                </a:cxn>
                <a:cxn ang="0">
                  <a:pos x="T8" y="T9"/>
                </a:cxn>
              </a:cxnLst>
              <a:rect l="0" t="0" r="r" b="b"/>
              <a:pathLst>
                <a:path w="591" h="1028">
                  <a:moveTo>
                    <a:pt x="53" y="731"/>
                  </a:moveTo>
                  <a:lnTo>
                    <a:pt x="591" y="1028"/>
                  </a:lnTo>
                  <a:lnTo>
                    <a:pt x="556" y="263"/>
                  </a:lnTo>
                  <a:lnTo>
                    <a:pt x="0" y="0"/>
                  </a:lnTo>
                  <a:lnTo>
                    <a:pt x="53" y="731"/>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 name="Freeform 19">
              <a:extLst>
                <a:ext uri="{FF2B5EF4-FFF2-40B4-BE49-F238E27FC236}">
                  <a16:creationId xmlns:a16="http://schemas.microsoft.com/office/drawing/2014/main" id="{1A545DEF-4095-C118-8DDE-9AB7D55505F9}"/>
                </a:ext>
              </a:extLst>
            </p:cNvPr>
            <p:cNvSpPr>
              <a:spLocks/>
            </p:cNvSpPr>
            <p:nvPr/>
          </p:nvSpPr>
          <p:spPr bwMode="auto">
            <a:xfrm>
              <a:off x="3787" y="1639"/>
              <a:ext cx="635" cy="1028"/>
            </a:xfrm>
            <a:custGeom>
              <a:avLst/>
              <a:gdLst>
                <a:gd name="T0" fmla="*/ 0 w 635"/>
                <a:gd name="T1" fmla="*/ 0 h 1028"/>
                <a:gd name="T2" fmla="*/ 0 w 635"/>
                <a:gd name="T3" fmla="*/ 88 h 1028"/>
                <a:gd name="T4" fmla="*/ 503 w 635"/>
                <a:gd name="T5" fmla="*/ 310 h 1028"/>
                <a:gd name="T6" fmla="*/ 503 w 635"/>
                <a:gd name="T7" fmla="*/ 988 h 1028"/>
                <a:gd name="T8" fmla="*/ 598 w 635"/>
                <a:gd name="T9" fmla="*/ 1028 h 1028"/>
                <a:gd name="T10" fmla="*/ 635 w 635"/>
                <a:gd name="T11" fmla="*/ 265 h 1028"/>
                <a:gd name="T12" fmla="*/ 0 w 635"/>
                <a:gd name="T13" fmla="*/ 0 h 1028"/>
              </a:gdLst>
              <a:ahLst/>
              <a:cxnLst>
                <a:cxn ang="0">
                  <a:pos x="T0" y="T1"/>
                </a:cxn>
                <a:cxn ang="0">
                  <a:pos x="T2" y="T3"/>
                </a:cxn>
                <a:cxn ang="0">
                  <a:pos x="T4" y="T5"/>
                </a:cxn>
                <a:cxn ang="0">
                  <a:pos x="T6" y="T7"/>
                </a:cxn>
                <a:cxn ang="0">
                  <a:pos x="T8" y="T9"/>
                </a:cxn>
                <a:cxn ang="0">
                  <a:pos x="T10" y="T11"/>
                </a:cxn>
                <a:cxn ang="0">
                  <a:pos x="T12" y="T13"/>
                </a:cxn>
              </a:cxnLst>
              <a:rect l="0" t="0" r="r" b="b"/>
              <a:pathLst>
                <a:path w="635" h="1028">
                  <a:moveTo>
                    <a:pt x="0" y="0"/>
                  </a:moveTo>
                  <a:lnTo>
                    <a:pt x="0" y="88"/>
                  </a:lnTo>
                  <a:lnTo>
                    <a:pt x="503" y="310"/>
                  </a:lnTo>
                  <a:lnTo>
                    <a:pt x="503" y="988"/>
                  </a:lnTo>
                  <a:lnTo>
                    <a:pt x="598" y="1028"/>
                  </a:lnTo>
                  <a:lnTo>
                    <a:pt x="635" y="265"/>
                  </a:lnTo>
                  <a:lnTo>
                    <a:pt x="0"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 name="Freeform 20">
              <a:extLst>
                <a:ext uri="{FF2B5EF4-FFF2-40B4-BE49-F238E27FC236}">
                  <a16:creationId xmlns:a16="http://schemas.microsoft.com/office/drawing/2014/main" id="{240C6778-05AC-E870-0F10-0AC0CCD21D1E}"/>
                </a:ext>
              </a:extLst>
            </p:cNvPr>
            <p:cNvSpPr>
              <a:spLocks/>
            </p:cNvSpPr>
            <p:nvPr/>
          </p:nvSpPr>
          <p:spPr bwMode="auto">
            <a:xfrm>
              <a:off x="3089" y="1933"/>
              <a:ext cx="634" cy="1097"/>
            </a:xfrm>
            <a:custGeom>
              <a:avLst/>
              <a:gdLst>
                <a:gd name="T0" fmla="*/ 0 w 634"/>
                <a:gd name="T1" fmla="*/ 0 h 1097"/>
                <a:gd name="T2" fmla="*/ 27 w 634"/>
                <a:gd name="T3" fmla="*/ 767 h 1097"/>
                <a:gd name="T4" fmla="*/ 634 w 634"/>
                <a:gd name="T5" fmla="*/ 1097 h 1097"/>
                <a:gd name="T6" fmla="*/ 634 w 634"/>
                <a:gd name="T7" fmla="*/ 300 h 1097"/>
                <a:gd name="T8" fmla="*/ 0 w 634"/>
                <a:gd name="T9" fmla="*/ 0 h 1097"/>
              </a:gdLst>
              <a:ahLst/>
              <a:cxnLst>
                <a:cxn ang="0">
                  <a:pos x="T0" y="T1"/>
                </a:cxn>
                <a:cxn ang="0">
                  <a:pos x="T2" y="T3"/>
                </a:cxn>
                <a:cxn ang="0">
                  <a:pos x="T4" y="T5"/>
                </a:cxn>
                <a:cxn ang="0">
                  <a:pos x="T6" y="T7"/>
                </a:cxn>
                <a:cxn ang="0">
                  <a:pos x="T8" y="T9"/>
                </a:cxn>
              </a:cxnLst>
              <a:rect l="0" t="0" r="r" b="b"/>
              <a:pathLst>
                <a:path w="634" h="1097">
                  <a:moveTo>
                    <a:pt x="0" y="0"/>
                  </a:moveTo>
                  <a:lnTo>
                    <a:pt x="27" y="767"/>
                  </a:lnTo>
                  <a:lnTo>
                    <a:pt x="634" y="1097"/>
                  </a:lnTo>
                  <a:lnTo>
                    <a:pt x="634" y="300"/>
                  </a:ln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 name="Freeform 21">
              <a:extLst>
                <a:ext uri="{FF2B5EF4-FFF2-40B4-BE49-F238E27FC236}">
                  <a16:creationId xmlns:a16="http://schemas.microsoft.com/office/drawing/2014/main" id="{92CEED28-62F0-0ED4-0C94-00A3943892EB}"/>
                </a:ext>
              </a:extLst>
            </p:cNvPr>
            <p:cNvSpPr>
              <a:spLocks/>
            </p:cNvSpPr>
            <p:nvPr/>
          </p:nvSpPr>
          <p:spPr bwMode="auto">
            <a:xfrm>
              <a:off x="3116" y="2775"/>
              <a:ext cx="607" cy="1057"/>
            </a:xfrm>
            <a:custGeom>
              <a:avLst/>
              <a:gdLst>
                <a:gd name="T0" fmla="*/ 607 w 607"/>
                <a:gd name="T1" fmla="*/ 1057 h 1057"/>
                <a:gd name="T2" fmla="*/ 607 w 607"/>
                <a:gd name="T3" fmla="*/ 341 h 1057"/>
                <a:gd name="T4" fmla="*/ 0 w 607"/>
                <a:gd name="T5" fmla="*/ 0 h 1057"/>
                <a:gd name="T6" fmla="*/ 30 w 607"/>
                <a:gd name="T7" fmla="*/ 693 h 1057"/>
                <a:gd name="T8" fmla="*/ 607 w 607"/>
                <a:gd name="T9" fmla="*/ 1057 h 1057"/>
              </a:gdLst>
              <a:ahLst/>
              <a:cxnLst>
                <a:cxn ang="0">
                  <a:pos x="T0" y="T1"/>
                </a:cxn>
                <a:cxn ang="0">
                  <a:pos x="T2" y="T3"/>
                </a:cxn>
                <a:cxn ang="0">
                  <a:pos x="T4" y="T5"/>
                </a:cxn>
                <a:cxn ang="0">
                  <a:pos x="T6" y="T7"/>
                </a:cxn>
                <a:cxn ang="0">
                  <a:pos x="T8" y="T9"/>
                </a:cxn>
              </a:cxnLst>
              <a:rect l="0" t="0" r="r" b="b"/>
              <a:pathLst>
                <a:path w="607" h="1057">
                  <a:moveTo>
                    <a:pt x="607" y="1057"/>
                  </a:moveTo>
                  <a:lnTo>
                    <a:pt x="607" y="341"/>
                  </a:lnTo>
                  <a:lnTo>
                    <a:pt x="0" y="0"/>
                  </a:lnTo>
                  <a:lnTo>
                    <a:pt x="30" y="693"/>
                  </a:lnTo>
                  <a:lnTo>
                    <a:pt x="607" y="1057"/>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 name="Freeform 22">
              <a:extLst>
                <a:ext uri="{FF2B5EF4-FFF2-40B4-BE49-F238E27FC236}">
                  <a16:creationId xmlns:a16="http://schemas.microsoft.com/office/drawing/2014/main" id="{28E27FFE-7A14-380E-C994-A892F95C06DE}"/>
                </a:ext>
              </a:extLst>
            </p:cNvPr>
            <p:cNvSpPr>
              <a:spLocks/>
            </p:cNvSpPr>
            <p:nvPr/>
          </p:nvSpPr>
          <p:spPr bwMode="auto">
            <a:xfrm>
              <a:off x="3723" y="2775"/>
              <a:ext cx="604" cy="1057"/>
            </a:xfrm>
            <a:custGeom>
              <a:avLst/>
              <a:gdLst>
                <a:gd name="T0" fmla="*/ 0 w 604"/>
                <a:gd name="T1" fmla="*/ 341 h 1057"/>
                <a:gd name="T2" fmla="*/ 604 w 604"/>
                <a:gd name="T3" fmla="*/ 0 h 1057"/>
                <a:gd name="T4" fmla="*/ 580 w 604"/>
                <a:gd name="T5" fmla="*/ 693 h 1057"/>
                <a:gd name="T6" fmla="*/ 0 w 604"/>
                <a:gd name="T7" fmla="*/ 1057 h 1057"/>
                <a:gd name="T8" fmla="*/ 0 w 604"/>
                <a:gd name="T9" fmla="*/ 341 h 1057"/>
              </a:gdLst>
              <a:ahLst/>
              <a:cxnLst>
                <a:cxn ang="0">
                  <a:pos x="T0" y="T1"/>
                </a:cxn>
                <a:cxn ang="0">
                  <a:pos x="T2" y="T3"/>
                </a:cxn>
                <a:cxn ang="0">
                  <a:pos x="T4" y="T5"/>
                </a:cxn>
                <a:cxn ang="0">
                  <a:pos x="T6" y="T7"/>
                </a:cxn>
                <a:cxn ang="0">
                  <a:pos x="T8" y="T9"/>
                </a:cxn>
              </a:cxnLst>
              <a:rect l="0" t="0" r="r" b="b"/>
              <a:pathLst>
                <a:path w="604" h="1057">
                  <a:moveTo>
                    <a:pt x="0" y="341"/>
                  </a:moveTo>
                  <a:lnTo>
                    <a:pt x="604" y="0"/>
                  </a:lnTo>
                  <a:lnTo>
                    <a:pt x="580" y="693"/>
                  </a:lnTo>
                  <a:lnTo>
                    <a:pt x="0" y="1057"/>
                  </a:lnTo>
                  <a:lnTo>
                    <a:pt x="0" y="341"/>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2" name="Freeform 23">
              <a:extLst>
                <a:ext uri="{FF2B5EF4-FFF2-40B4-BE49-F238E27FC236}">
                  <a16:creationId xmlns:a16="http://schemas.microsoft.com/office/drawing/2014/main" id="{93FDC5B5-1F1C-5E95-BB13-8DAC735BB08A}"/>
                </a:ext>
              </a:extLst>
            </p:cNvPr>
            <p:cNvSpPr>
              <a:spLocks/>
            </p:cNvSpPr>
            <p:nvPr/>
          </p:nvSpPr>
          <p:spPr bwMode="auto">
            <a:xfrm>
              <a:off x="3723" y="1933"/>
              <a:ext cx="633" cy="1097"/>
            </a:xfrm>
            <a:custGeom>
              <a:avLst/>
              <a:gdLst>
                <a:gd name="T0" fmla="*/ 0 w 633"/>
                <a:gd name="T1" fmla="*/ 300 h 1097"/>
                <a:gd name="T2" fmla="*/ 633 w 633"/>
                <a:gd name="T3" fmla="*/ 0 h 1097"/>
                <a:gd name="T4" fmla="*/ 604 w 633"/>
                <a:gd name="T5" fmla="*/ 767 h 1097"/>
                <a:gd name="T6" fmla="*/ 0 w 633"/>
                <a:gd name="T7" fmla="*/ 1097 h 1097"/>
                <a:gd name="T8" fmla="*/ 0 w 633"/>
                <a:gd name="T9" fmla="*/ 300 h 1097"/>
              </a:gdLst>
              <a:ahLst/>
              <a:cxnLst>
                <a:cxn ang="0">
                  <a:pos x="T0" y="T1"/>
                </a:cxn>
                <a:cxn ang="0">
                  <a:pos x="T2" y="T3"/>
                </a:cxn>
                <a:cxn ang="0">
                  <a:pos x="T4" y="T5"/>
                </a:cxn>
                <a:cxn ang="0">
                  <a:pos x="T6" y="T7"/>
                </a:cxn>
                <a:cxn ang="0">
                  <a:pos x="T8" y="T9"/>
                </a:cxn>
              </a:cxnLst>
              <a:rect l="0" t="0" r="r" b="b"/>
              <a:pathLst>
                <a:path w="633" h="1097">
                  <a:moveTo>
                    <a:pt x="0" y="300"/>
                  </a:moveTo>
                  <a:lnTo>
                    <a:pt x="633" y="0"/>
                  </a:lnTo>
                  <a:lnTo>
                    <a:pt x="604" y="767"/>
                  </a:lnTo>
                  <a:lnTo>
                    <a:pt x="0" y="1097"/>
                  </a:lnTo>
                  <a:lnTo>
                    <a:pt x="0" y="30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3" name="Freeform 24">
              <a:extLst>
                <a:ext uri="{FF2B5EF4-FFF2-40B4-BE49-F238E27FC236}">
                  <a16:creationId xmlns:a16="http://schemas.microsoft.com/office/drawing/2014/main" id="{7E8AD8E3-8A94-EBCC-3E0D-A92084645C59}"/>
                </a:ext>
              </a:extLst>
            </p:cNvPr>
            <p:cNvSpPr>
              <a:spLocks/>
            </p:cNvSpPr>
            <p:nvPr/>
          </p:nvSpPr>
          <p:spPr bwMode="auto">
            <a:xfrm>
              <a:off x="4374" y="1639"/>
              <a:ext cx="593" cy="1028"/>
            </a:xfrm>
            <a:custGeom>
              <a:avLst/>
              <a:gdLst>
                <a:gd name="T0" fmla="*/ 37 w 593"/>
                <a:gd name="T1" fmla="*/ 265 h 1028"/>
                <a:gd name="T2" fmla="*/ 0 w 593"/>
                <a:gd name="T3" fmla="*/ 1028 h 1028"/>
                <a:gd name="T4" fmla="*/ 538 w 593"/>
                <a:gd name="T5" fmla="*/ 729 h 1028"/>
                <a:gd name="T6" fmla="*/ 593 w 593"/>
                <a:gd name="T7" fmla="*/ 0 h 1028"/>
                <a:gd name="T8" fmla="*/ 37 w 593"/>
                <a:gd name="T9" fmla="*/ 265 h 1028"/>
              </a:gdLst>
              <a:ahLst/>
              <a:cxnLst>
                <a:cxn ang="0">
                  <a:pos x="T0" y="T1"/>
                </a:cxn>
                <a:cxn ang="0">
                  <a:pos x="T2" y="T3"/>
                </a:cxn>
                <a:cxn ang="0">
                  <a:pos x="T4" y="T5"/>
                </a:cxn>
                <a:cxn ang="0">
                  <a:pos x="T6" y="T7"/>
                </a:cxn>
                <a:cxn ang="0">
                  <a:pos x="T8" y="T9"/>
                </a:cxn>
              </a:cxnLst>
              <a:rect l="0" t="0" r="r" b="b"/>
              <a:pathLst>
                <a:path w="593" h="1028">
                  <a:moveTo>
                    <a:pt x="37" y="265"/>
                  </a:moveTo>
                  <a:lnTo>
                    <a:pt x="0" y="1028"/>
                  </a:lnTo>
                  <a:lnTo>
                    <a:pt x="538" y="729"/>
                  </a:lnTo>
                  <a:lnTo>
                    <a:pt x="593" y="0"/>
                  </a:lnTo>
                  <a:lnTo>
                    <a:pt x="37" y="265"/>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 name="Freeform 25">
              <a:extLst>
                <a:ext uri="{FF2B5EF4-FFF2-40B4-BE49-F238E27FC236}">
                  <a16:creationId xmlns:a16="http://schemas.microsoft.com/office/drawing/2014/main" id="{4CD05780-352F-DBA3-9E6B-C0E928335509}"/>
                </a:ext>
              </a:extLst>
            </p:cNvPr>
            <p:cNvSpPr>
              <a:spLocks/>
            </p:cNvSpPr>
            <p:nvPr/>
          </p:nvSpPr>
          <p:spPr bwMode="auto">
            <a:xfrm>
              <a:off x="4356" y="2445"/>
              <a:ext cx="560" cy="988"/>
            </a:xfrm>
            <a:custGeom>
              <a:avLst/>
              <a:gdLst>
                <a:gd name="T0" fmla="*/ 0 w 560"/>
                <a:gd name="T1" fmla="*/ 988 h 988"/>
                <a:gd name="T2" fmla="*/ 29 w 560"/>
                <a:gd name="T3" fmla="*/ 295 h 988"/>
                <a:gd name="T4" fmla="*/ 560 w 560"/>
                <a:gd name="T5" fmla="*/ 0 h 988"/>
                <a:gd name="T6" fmla="*/ 511 w 560"/>
                <a:gd name="T7" fmla="*/ 665 h 988"/>
                <a:gd name="T8" fmla="*/ 0 w 560"/>
                <a:gd name="T9" fmla="*/ 988 h 988"/>
              </a:gdLst>
              <a:ahLst/>
              <a:cxnLst>
                <a:cxn ang="0">
                  <a:pos x="T0" y="T1"/>
                </a:cxn>
                <a:cxn ang="0">
                  <a:pos x="T2" y="T3"/>
                </a:cxn>
                <a:cxn ang="0">
                  <a:pos x="T4" y="T5"/>
                </a:cxn>
                <a:cxn ang="0">
                  <a:pos x="T6" y="T7"/>
                </a:cxn>
                <a:cxn ang="0">
                  <a:pos x="T8" y="T9"/>
                </a:cxn>
              </a:cxnLst>
              <a:rect l="0" t="0" r="r" b="b"/>
              <a:pathLst>
                <a:path w="560" h="988">
                  <a:moveTo>
                    <a:pt x="0" y="988"/>
                  </a:moveTo>
                  <a:lnTo>
                    <a:pt x="29" y="295"/>
                  </a:lnTo>
                  <a:lnTo>
                    <a:pt x="560" y="0"/>
                  </a:lnTo>
                  <a:lnTo>
                    <a:pt x="511" y="665"/>
                  </a:lnTo>
                  <a:lnTo>
                    <a:pt x="0" y="988"/>
                  </a:ln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 name="Freeform 26">
              <a:extLst>
                <a:ext uri="{FF2B5EF4-FFF2-40B4-BE49-F238E27FC236}">
                  <a16:creationId xmlns:a16="http://schemas.microsoft.com/office/drawing/2014/main" id="{3694031A-6DD5-6ADD-3BC8-B752BC5A0E92}"/>
                </a:ext>
              </a:extLst>
            </p:cNvPr>
            <p:cNvSpPr>
              <a:spLocks/>
            </p:cNvSpPr>
            <p:nvPr/>
          </p:nvSpPr>
          <p:spPr bwMode="auto">
            <a:xfrm>
              <a:off x="3089" y="1663"/>
              <a:ext cx="1267" cy="570"/>
            </a:xfrm>
            <a:custGeom>
              <a:avLst/>
              <a:gdLst>
                <a:gd name="T0" fmla="*/ 0 w 1267"/>
                <a:gd name="T1" fmla="*/ 270 h 570"/>
                <a:gd name="T2" fmla="*/ 634 w 1267"/>
                <a:gd name="T3" fmla="*/ 0 h 570"/>
                <a:gd name="T4" fmla="*/ 1267 w 1267"/>
                <a:gd name="T5" fmla="*/ 270 h 570"/>
                <a:gd name="T6" fmla="*/ 634 w 1267"/>
                <a:gd name="T7" fmla="*/ 570 h 570"/>
                <a:gd name="T8" fmla="*/ 0 w 1267"/>
                <a:gd name="T9" fmla="*/ 270 h 570"/>
              </a:gdLst>
              <a:ahLst/>
              <a:cxnLst>
                <a:cxn ang="0">
                  <a:pos x="T0" y="T1"/>
                </a:cxn>
                <a:cxn ang="0">
                  <a:pos x="T2" y="T3"/>
                </a:cxn>
                <a:cxn ang="0">
                  <a:pos x="T4" y="T5"/>
                </a:cxn>
                <a:cxn ang="0">
                  <a:pos x="T6" y="T7"/>
                </a:cxn>
                <a:cxn ang="0">
                  <a:pos x="T8" y="T9"/>
                </a:cxn>
              </a:cxnLst>
              <a:rect l="0" t="0" r="r" b="b"/>
              <a:pathLst>
                <a:path w="1267" h="570">
                  <a:moveTo>
                    <a:pt x="0" y="270"/>
                  </a:moveTo>
                  <a:lnTo>
                    <a:pt x="634" y="0"/>
                  </a:lnTo>
                  <a:lnTo>
                    <a:pt x="1267" y="270"/>
                  </a:lnTo>
                  <a:lnTo>
                    <a:pt x="634" y="570"/>
                  </a:lnTo>
                  <a:lnTo>
                    <a:pt x="0" y="27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6" name="Freeform 27">
              <a:extLst>
                <a:ext uri="{FF2B5EF4-FFF2-40B4-BE49-F238E27FC236}">
                  <a16:creationId xmlns:a16="http://schemas.microsoft.com/office/drawing/2014/main" id="{BE32BE2B-3B2A-7DFB-9549-AA3978DF28B2}"/>
                </a:ext>
              </a:extLst>
            </p:cNvPr>
            <p:cNvSpPr>
              <a:spLocks/>
            </p:cNvSpPr>
            <p:nvPr/>
          </p:nvSpPr>
          <p:spPr bwMode="auto">
            <a:xfrm>
              <a:off x="2469" y="1399"/>
              <a:ext cx="1194" cy="503"/>
            </a:xfrm>
            <a:custGeom>
              <a:avLst/>
              <a:gdLst>
                <a:gd name="T0" fmla="*/ 0 w 1194"/>
                <a:gd name="T1" fmla="*/ 240 h 503"/>
                <a:gd name="T2" fmla="*/ 631 w 1194"/>
                <a:gd name="T3" fmla="*/ 0 h 503"/>
                <a:gd name="T4" fmla="*/ 1194 w 1194"/>
                <a:gd name="T5" fmla="*/ 235 h 503"/>
                <a:gd name="T6" fmla="*/ 556 w 1194"/>
                <a:gd name="T7" fmla="*/ 503 h 503"/>
                <a:gd name="T8" fmla="*/ 0 w 1194"/>
                <a:gd name="T9" fmla="*/ 240 h 503"/>
              </a:gdLst>
              <a:ahLst/>
              <a:cxnLst>
                <a:cxn ang="0">
                  <a:pos x="T0" y="T1"/>
                </a:cxn>
                <a:cxn ang="0">
                  <a:pos x="T2" y="T3"/>
                </a:cxn>
                <a:cxn ang="0">
                  <a:pos x="T4" y="T5"/>
                </a:cxn>
                <a:cxn ang="0">
                  <a:pos x="T6" y="T7"/>
                </a:cxn>
                <a:cxn ang="0">
                  <a:pos x="T8" y="T9"/>
                </a:cxn>
              </a:cxnLst>
              <a:rect l="0" t="0" r="r" b="b"/>
              <a:pathLst>
                <a:path w="1194" h="503">
                  <a:moveTo>
                    <a:pt x="0" y="240"/>
                  </a:moveTo>
                  <a:lnTo>
                    <a:pt x="631" y="0"/>
                  </a:lnTo>
                  <a:lnTo>
                    <a:pt x="1194" y="235"/>
                  </a:lnTo>
                  <a:lnTo>
                    <a:pt x="556" y="503"/>
                  </a:lnTo>
                  <a:lnTo>
                    <a:pt x="0" y="24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7" name="Freeform 28">
              <a:extLst>
                <a:ext uri="{FF2B5EF4-FFF2-40B4-BE49-F238E27FC236}">
                  <a16:creationId xmlns:a16="http://schemas.microsoft.com/office/drawing/2014/main" id="{844E7EE6-DCA9-7855-F577-76C2B93A23F9}"/>
                </a:ext>
              </a:extLst>
            </p:cNvPr>
            <p:cNvSpPr>
              <a:spLocks/>
            </p:cNvSpPr>
            <p:nvPr/>
          </p:nvSpPr>
          <p:spPr bwMode="auto">
            <a:xfrm>
              <a:off x="3787" y="1399"/>
              <a:ext cx="1191" cy="505"/>
            </a:xfrm>
            <a:custGeom>
              <a:avLst/>
              <a:gdLst>
                <a:gd name="T0" fmla="*/ 635 w 1191"/>
                <a:gd name="T1" fmla="*/ 505 h 505"/>
                <a:gd name="T2" fmla="*/ 0 w 1191"/>
                <a:gd name="T3" fmla="*/ 240 h 505"/>
                <a:gd name="T4" fmla="*/ 564 w 1191"/>
                <a:gd name="T5" fmla="*/ 0 h 505"/>
                <a:gd name="T6" fmla="*/ 1191 w 1191"/>
                <a:gd name="T7" fmla="*/ 240 h 505"/>
                <a:gd name="T8" fmla="*/ 635 w 1191"/>
                <a:gd name="T9" fmla="*/ 505 h 505"/>
              </a:gdLst>
              <a:ahLst/>
              <a:cxnLst>
                <a:cxn ang="0">
                  <a:pos x="T0" y="T1"/>
                </a:cxn>
                <a:cxn ang="0">
                  <a:pos x="T2" y="T3"/>
                </a:cxn>
                <a:cxn ang="0">
                  <a:pos x="T4" y="T5"/>
                </a:cxn>
                <a:cxn ang="0">
                  <a:pos x="T6" y="T7"/>
                </a:cxn>
                <a:cxn ang="0">
                  <a:pos x="T8" y="T9"/>
                </a:cxn>
              </a:cxnLst>
              <a:rect l="0" t="0" r="r" b="b"/>
              <a:pathLst>
                <a:path w="1191" h="505">
                  <a:moveTo>
                    <a:pt x="635" y="505"/>
                  </a:moveTo>
                  <a:lnTo>
                    <a:pt x="0" y="240"/>
                  </a:lnTo>
                  <a:lnTo>
                    <a:pt x="564" y="0"/>
                  </a:lnTo>
                  <a:lnTo>
                    <a:pt x="1191" y="240"/>
                  </a:lnTo>
                  <a:lnTo>
                    <a:pt x="635" y="50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8" name="Freeform 29">
              <a:extLst>
                <a:ext uri="{FF2B5EF4-FFF2-40B4-BE49-F238E27FC236}">
                  <a16:creationId xmlns:a16="http://schemas.microsoft.com/office/drawing/2014/main" id="{ACA6BABF-8C1E-B4E0-76FC-5167B88E10C2}"/>
                </a:ext>
              </a:extLst>
            </p:cNvPr>
            <p:cNvSpPr>
              <a:spLocks/>
            </p:cNvSpPr>
            <p:nvPr/>
          </p:nvSpPr>
          <p:spPr bwMode="auto">
            <a:xfrm>
              <a:off x="3162" y="1167"/>
              <a:ext cx="1123" cy="445"/>
            </a:xfrm>
            <a:custGeom>
              <a:avLst/>
              <a:gdLst>
                <a:gd name="T0" fmla="*/ 560 w 1123"/>
                <a:gd name="T1" fmla="*/ 0 h 445"/>
                <a:gd name="T2" fmla="*/ 1123 w 1123"/>
                <a:gd name="T3" fmla="*/ 208 h 445"/>
                <a:gd name="T4" fmla="*/ 560 w 1123"/>
                <a:gd name="T5" fmla="*/ 445 h 445"/>
                <a:gd name="T6" fmla="*/ 0 w 1123"/>
                <a:gd name="T7" fmla="*/ 208 h 445"/>
                <a:gd name="T8" fmla="*/ 560 w 1123"/>
                <a:gd name="T9" fmla="*/ 0 h 445"/>
              </a:gdLst>
              <a:ahLst/>
              <a:cxnLst>
                <a:cxn ang="0">
                  <a:pos x="T0" y="T1"/>
                </a:cxn>
                <a:cxn ang="0">
                  <a:pos x="T2" y="T3"/>
                </a:cxn>
                <a:cxn ang="0">
                  <a:pos x="T4" y="T5"/>
                </a:cxn>
                <a:cxn ang="0">
                  <a:pos x="T6" y="T7"/>
                </a:cxn>
                <a:cxn ang="0">
                  <a:pos x="T8" y="T9"/>
                </a:cxn>
              </a:cxnLst>
              <a:rect l="0" t="0" r="r" b="b"/>
              <a:pathLst>
                <a:path w="1123" h="445">
                  <a:moveTo>
                    <a:pt x="560" y="0"/>
                  </a:moveTo>
                  <a:lnTo>
                    <a:pt x="1123" y="208"/>
                  </a:lnTo>
                  <a:lnTo>
                    <a:pt x="560" y="445"/>
                  </a:lnTo>
                  <a:lnTo>
                    <a:pt x="0" y="208"/>
                  </a:lnTo>
                  <a:lnTo>
                    <a:pt x="56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40" name="Picture 31">
            <a:extLst>
              <a:ext uri="{FF2B5EF4-FFF2-40B4-BE49-F238E27FC236}">
                <a16:creationId xmlns:a16="http://schemas.microsoft.com/office/drawing/2014/main" id="{F90DC6BF-ECDE-9288-1EC7-CDEEAE26C8C7}"/>
              </a:ext>
            </a:extLst>
          </p:cNvPr>
          <p:cNvPicPr>
            <a:picLocks noChangeAspect="1"/>
          </p:cNvPicPr>
          <p:nvPr/>
        </p:nvPicPr>
        <p:blipFill>
          <a:blip r:embed="rId3"/>
          <a:stretch>
            <a:fillRect/>
          </a:stretch>
        </p:blipFill>
        <p:spPr>
          <a:xfrm>
            <a:off x="1338650" y="2580233"/>
            <a:ext cx="233862" cy="143506"/>
          </a:xfrm>
          <a:prstGeom prst="rect">
            <a:avLst/>
          </a:prstGeom>
        </p:spPr>
      </p:pic>
      <p:pic>
        <p:nvPicPr>
          <p:cNvPr id="52" name="Imagem 51">
            <a:extLst>
              <a:ext uri="{FF2B5EF4-FFF2-40B4-BE49-F238E27FC236}">
                <a16:creationId xmlns:a16="http://schemas.microsoft.com/office/drawing/2014/main" id="{F348A49D-4AD4-D71E-E15F-AD10FA18D6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451" y="127937"/>
            <a:ext cx="2340372" cy="649753"/>
          </a:xfrm>
          <a:prstGeom prst="rect">
            <a:avLst/>
          </a:prstGeom>
        </p:spPr>
      </p:pic>
    </p:spTree>
    <p:extLst>
      <p:ext uri="{BB962C8B-B14F-4D97-AF65-F5344CB8AC3E}">
        <p14:creationId xmlns:p14="http://schemas.microsoft.com/office/powerpoint/2010/main" val="278724500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0">
            <a:extLst>
              <a:ext uri="{FF2B5EF4-FFF2-40B4-BE49-F238E27FC236}">
                <a16:creationId xmlns:a16="http://schemas.microsoft.com/office/drawing/2014/main" id="{B62D40B8-DCFC-CE02-4430-DA0884C71FC2}"/>
              </a:ext>
            </a:extLst>
          </p:cNvPr>
          <p:cNvSpPr txBox="1"/>
          <p:nvPr/>
        </p:nvSpPr>
        <p:spPr>
          <a:xfrm>
            <a:off x="2327883" y="4148621"/>
            <a:ext cx="8835417" cy="2452687"/>
          </a:xfrm>
          <a:prstGeom prst="rect">
            <a:avLst/>
          </a:prstGeom>
        </p:spPr>
        <p:txBody>
          <a:bodyPr vert="horz" lIns="91440" tIns="45720" rIns="91440" bIns="45720" rtlCol="0" anchor="ctr">
            <a:normAutofit/>
          </a:bodyPr>
          <a:lstStyle/>
          <a:p>
            <a:pPr>
              <a:lnSpc>
                <a:spcPct val="150000"/>
              </a:lnSpc>
              <a:spcAft>
                <a:spcPts val="600"/>
              </a:spcAft>
            </a:pPr>
            <a:r>
              <a:rPr lang="pt-BR" b="1" dirty="0"/>
              <a:t>Instalações Elétricas</a:t>
            </a:r>
          </a:p>
          <a:p>
            <a:pPr>
              <a:lnSpc>
                <a:spcPct val="150000"/>
              </a:lnSpc>
              <a:spcAft>
                <a:spcPts val="600"/>
              </a:spcAft>
            </a:pPr>
            <a:r>
              <a:rPr lang="pt-BR" dirty="0"/>
              <a:t>As instalações elétricas nos locais de trabalho devem ser devidamente protegidas a fim de evitar choques elétricos. É importante garantir a segurança dos trabalhadores por meio de medidas de proteção adequadas, como aterramento correto, isolamento adequado e manutenção regular das instalações elétricas.</a:t>
            </a:r>
          </a:p>
        </p:txBody>
      </p:sp>
      <p:pic>
        <p:nvPicPr>
          <p:cNvPr id="2050" name="Picture 2" descr="RoGivi | Segurança e Saúde do Trabalho">
            <a:extLst>
              <a:ext uri="{FF2B5EF4-FFF2-40B4-BE49-F238E27FC236}">
                <a16:creationId xmlns:a16="http://schemas.microsoft.com/office/drawing/2014/main" id="{47046370-11E2-F66D-066C-541725A25722}"/>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r="26298"/>
          <a:stretch/>
        </p:blipFill>
        <p:spPr bwMode="auto">
          <a:xfrm>
            <a:off x="445860" y="823429"/>
            <a:ext cx="3510047" cy="2709378"/>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pic>
        <p:nvPicPr>
          <p:cNvPr id="2052" name="Picture 4" descr="Nova NR-24: condições de higiene e conforto nos locais de trabalho - Nith  Treinamentos">
            <a:extLst>
              <a:ext uri="{FF2B5EF4-FFF2-40B4-BE49-F238E27FC236}">
                <a16:creationId xmlns:a16="http://schemas.microsoft.com/office/drawing/2014/main" id="{FD52096A-C0BD-914F-A595-F280B8895800}"/>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l="16475"/>
          <a:stretch/>
        </p:blipFill>
        <p:spPr bwMode="auto">
          <a:xfrm>
            <a:off x="8079378" y="823428"/>
            <a:ext cx="3712715" cy="2709379"/>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pic>
        <p:nvPicPr>
          <p:cNvPr id="2054" name="Picture 6" descr="NR 24: saiba tudo sobre ela + 4 passos para se adequar">
            <a:extLst>
              <a:ext uri="{FF2B5EF4-FFF2-40B4-BE49-F238E27FC236}">
                <a16:creationId xmlns:a16="http://schemas.microsoft.com/office/drawing/2014/main" id="{6ACAE998-12D1-14C0-019B-5A942AA29C2D}"/>
              </a:ext>
            </a:extLst>
          </p:cNvPr>
          <p:cNvPicPr>
            <a:picLocks noChangeAspect="1" noChangeArrowheads="1"/>
          </p:cNvPicPr>
          <p:nvPr/>
        </p:nvPicPr>
        <p:blipFill>
          <a:blip r:embed="rId5" cstate="print">
            <a:alphaModFix amt="50000"/>
            <a:extLst>
              <a:ext uri="{28A0092B-C50C-407E-A947-70E740481C1C}">
                <a14:useLocalDpi xmlns:a14="http://schemas.microsoft.com/office/drawing/2010/main" val="0"/>
              </a:ext>
            </a:extLst>
          </a:blip>
          <a:srcRect/>
          <a:stretch>
            <a:fillRect/>
          </a:stretch>
        </p:blipFill>
        <p:spPr bwMode="auto">
          <a:xfrm>
            <a:off x="4097785" y="823428"/>
            <a:ext cx="3827015" cy="2709379"/>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sp>
        <p:nvSpPr>
          <p:cNvPr id="9" name="Retângulo: Cantos Superiores Arredondados 8">
            <a:extLst>
              <a:ext uri="{FF2B5EF4-FFF2-40B4-BE49-F238E27FC236}">
                <a16:creationId xmlns:a16="http://schemas.microsoft.com/office/drawing/2014/main" id="{8E60043C-BE23-5D70-8161-05E60642A028}"/>
              </a:ext>
            </a:extLst>
          </p:cNvPr>
          <p:cNvSpPr/>
          <p:nvPr/>
        </p:nvSpPr>
        <p:spPr>
          <a:xfrm flipV="1">
            <a:off x="458560" y="3403599"/>
            <a:ext cx="3497347" cy="129204"/>
          </a:xfrm>
          <a:prstGeom prst="round2SameRect">
            <a:avLst>
              <a:gd name="adj1" fmla="val 39584"/>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Cantos Superiores Arredondados 9">
            <a:extLst>
              <a:ext uri="{FF2B5EF4-FFF2-40B4-BE49-F238E27FC236}">
                <a16:creationId xmlns:a16="http://schemas.microsoft.com/office/drawing/2014/main" id="{AC34F5E3-AA53-A6BD-7A8E-DD0A44F90366}"/>
              </a:ext>
            </a:extLst>
          </p:cNvPr>
          <p:cNvSpPr/>
          <p:nvPr/>
        </p:nvSpPr>
        <p:spPr>
          <a:xfrm flipV="1">
            <a:off x="4097784" y="3399255"/>
            <a:ext cx="3852000" cy="129204"/>
          </a:xfrm>
          <a:prstGeom prst="round2SameRect">
            <a:avLst>
              <a:gd name="adj1" fmla="val 39584"/>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Cantos Superiores Arredondados 10">
            <a:extLst>
              <a:ext uri="{FF2B5EF4-FFF2-40B4-BE49-F238E27FC236}">
                <a16:creationId xmlns:a16="http://schemas.microsoft.com/office/drawing/2014/main" id="{D58C3905-7800-2289-AAEE-C6D529BD378F}"/>
              </a:ext>
            </a:extLst>
          </p:cNvPr>
          <p:cNvSpPr/>
          <p:nvPr/>
        </p:nvSpPr>
        <p:spPr>
          <a:xfrm flipV="1">
            <a:off x="8092077" y="3399255"/>
            <a:ext cx="3708000" cy="129204"/>
          </a:xfrm>
          <a:prstGeom prst="round2SameRect">
            <a:avLst>
              <a:gd name="adj1" fmla="val 39584"/>
              <a:gd name="adj2" fmla="val 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eardrop 30">
            <a:extLst>
              <a:ext uri="{FF2B5EF4-FFF2-40B4-BE49-F238E27FC236}">
                <a16:creationId xmlns:a16="http://schemas.microsoft.com/office/drawing/2014/main" id="{2AE2F797-CE18-6066-6943-8C4AAA2989B8}"/>
              </a:ext>
            </a:extLst>
          </p:cNvPr>
          <p:cNvSpPr/>
          <p:nvPr/>
        </p:nvSpPr>
        <p:spPr>
          <a:xfrm>
            <a:off x="751818" y="4776626"/>
            <a:ext cx="1166846" cy="1195498"/>
          </a:xfrm>
          <a:prstGeom prst="teardrop">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Picture 32">
            <a:extLst>
              <a:ext uri="{FF2B5EF4-FFF2-40B4-BE49-F238E27FC236}">
                <a16:creationId xmlns:a16="http://schemas.microsoft.com/office/drawing/2014/main" id="{18962287-8996-9035-AD96-246B2B140D87}"/>
              </a:ext>
            </a:extLst>
          </p:cNvPr>
          <p:cNvPicPr>
            <a:picLocks noChangeAspect="1"/>
          </p:cNvPicPr>
          <p:nvPr/>
        </p:nvPicPr>
        <p:blipFill>
          <a:blip r:embed="rId6"/>
          <a:stretch>
            <a:fillRect/>
          </a:stretch>
        </p:blipFill>
        <p:spPr>
          <a:xfrm>
            <a:off x="1028700" y="5074988"/>
            <a:ext cx="679368" cy="641612"/>
          </a:xfrm>
          <a:prstGeom prst="rect">
            <a:avLst/>
          </a:prstGeom>
        </p:spPr>
      </p:pic>
      <p:pic>
        <p:nvPicPr>
          <p:cNvPr id="2" name="Imagem 1">
            <a:extLst>
              <a:ext uri="{FF2B5EF4-FFF2-40B4-BE49-F238E27FC236}">
                <a16:creationId xmlns:a16="http://schemas.microsoft.com/office/drawing/2014/main" id="{211984E5-C647-531A-B9F1-FE4B0E6FFF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451" y="127937"/>
            <a:ext cx="2340372" cy="649753"/>
          </a:xfrm>
          <a:prstGeom prst="rect">
            <a:avLst/>
          </a:prstGeom>
        </p:spPr>
      </p:pic>
    </p:spTree>
    <p:extLst>
      <p:ext uri="{BB962C8B-B14F-4D97-AF65-F5344CB8AC3E}">
        <p14:creationId xmlns:p14="http://schemas.microsoft.com/office/powerpoint/2010/main" val="682386982"/>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0">
            <a:extLst>
              <a:ext uri="{FF2B5EF4-FFF2-40B4-BE49-F238E27FC236}">
                <a16:creationId xmlns:a16="http://schemas.microsoft.com/office/drawing/2014/main" id="{B62D40B8-DCFC-CE02-4430-DA0884C71FC2}"/>
              </a:ext>
            </a:extLst>
          </p:cNvPr>
          <p:cNvSpPr txBox="1"/>
          <p:nvPr/>
        </p:nvSpPr>
        <p:spPr>
          <a:xfrm>
            <a:off x="3400805" y="1511394"/>
            <a:ext cx="8041895" cy="4524315"/>
          </a:xfrm>
          <a:prstGeom prst="rect">
            <a:avLst/>
          </a:prstGeom>
          <a:noFill/>
        </p:spPr>
        <p:txBody>
          <a:bodyPr wrap="square" rtlCol="0">
            <a:spAutoFit/>
          </a:bodyPr>
          <a:lstStyle/>
          <a:p>
            <a:r>
              <a:rPr lang="pt-BR" b="1" dirty="0">
                <a:solidFill>
                  <a:schemeClr val="tx1">
                    <a:lumMod val="90000"/>
                    <a:lumOff val="10000"/>
                  </a:schemeClr>
                </a:solidFill>
              </a:rPr>
              <a:t>Instalações Sanitárias</a:t>
            </a:r>
          </a:p>
          <a:p>
            <a:r>
              <a:rPr lang="pt-BR" dirty="0">
                <a:solidFill>
                  <a:schemeClr val="tx1">
                    <a:lumMod val="90000"/>
                    <a:lumOff val="10000"/>
                  </a:schemeClr>
                </a:solidFill>
              </a:rPr>
              <a:t>Deve ser assegurado aos trabalhadores o acesso a instalações sanitárias adequadas. Eles devem ter condições de interromper suas atividades quando necessário para utilizar as instalações sanitárias de forma confortável e higiênica.</a:t>
            </a:r>
          </a:p>
          <a:p>
            <a:endParaRPr lang="pt-BR" b="1" dirty="0">
              <a:solidFill>
                <a:schemeClr val="tx1">
                  <a:lumMod val="90000"/>
                  <a:lumOff val="10000"/>
                </a:schemeClr>
              </a:solidFill>
            </a:endParaRPr>
          </a:p>
          <a:p>
            <a:endParaRPr lang="pt-BR" b="1" dirty="0">
              <a:solidFill>
                <a:schemeClr val="tx1">
                  <a:lumMod val="90000"/>
                  <a:lumOff val="10000"/>
                </a:schemeClr>
              </a:solidFill>
            </a:endParaRPr>
          </a:p>
          <a:p>
            <a:endParaRPr lang="pt-BR" b="1" dirty="0">
              <a:solidFill>
                <a:schemeClr val="tx1">
                  <a:lumMod val="90000"/>
                  <a:lumOff val="10000"/>
                </a:schemeClr>
              </a:solidFill>
            </a:endParaRPr>
          </a:p>
          <a:p>
            <a:endParaRPr lang="pt-BR" b="1" dirty="0">
              <a:solidFill>
                <a:schemeClr val="tx1">
                  <a:lumMod val="90000"/>
                  <a:lumOff val="10000"/>
                </a:schemeClr>
              </a:solidFill>
            </a:endParaRPr>
          </a:p>
          <a:p>
            <a:r>
              <a:rPr lang="pt-BR" b="1" dirty="0">
                <a:solidFill>
                  <a:schemeClr val="tx1">
                    <a:lumMod val="90000"/>
                    <a:lumOff val="10000"/>
                  </a:schemeClr>
                </a:solidFill>
              </a:rPr>
              <a:t>Edificações com Diversos Estabelecimentos</a:t>
            </a:r>
          </a:p>
          <a:p>
            <a:r>
              <a:rPr lang="pt-BR" dirty="0">
                <a:solidFill>
                  <a:schemeClr val="tx1">
                    <a:lumMod val="90000"/>
                    <a:lumOff val="10000"/>
                  </a:schemeClr>
                </a:solidFill>
              </a:rPr>
              <a:t>Em edificações que abrigam diversos estabelecimentos, é permitido atender coletivamente todas as instalações previstas nesta norma por meio de um grupo de empregadores ou pelo condomínio. No entanto, é responsabilidade do empregador garantir que as instalações sejam disponibilizadas de forma adequada, levando em consideração o número máximo de trabalhadores por turno.</a:t>
            </a:r>
            <a:endParaRPr lang="id-ID" dirty="0">
              <a:solidFill>
                <a:schemeClr val="tx1">
                  <a:lumMod val="90000"/>
                  <a:lumOff val="10000"/>
                </a:schemeClr>
              </a:solidFill>
            </a:endParaRPr>
          </a:p>
        </p:txBody>
      </p:sp>
      <p:grpSp>
        <p:nvGrpSpPr>
          <p:cNvPr id="52" name="组合 109">
            <a:extLst>
              <a:ext uri="{FF2B5EF4-FFF2-40B4-BE49-F238E27FC236}">
                <a16:creationId xmlns:a16="http://schemas.microsoft.com/office/drawing/2014/main" id="{53BACECB-887A-C364-D455-BA30A43280A3}"/>
              </a:ext>
            </a:extLst>
          </p:cNvPr>
          <p:cNvGrpSpPr/>
          <p:nvPr/>
        </p:nvGrpSpPr>
        <p:grpSpPr>
          <a:xfrm>
            <a:off x="268885" y="3773551"/>
            <a:ext cx="2412998" cy="2886130"/>
            <a:chOff x="830258" y="1540042"/>
            <a:chExt cx="4413250" cy="4739609"/>
          </a:xfrm>
        </p:grpSpPr>
        <p:grpSp>
          <p:nvGrpSpPr>
            <p:cNvPr id="77" name="Group 71"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4DFF0E93-4D92-644F-7816-5DF6892C675F}"/>
                </a:ext>
              </a:extLst>
            </p:cNvPr>
            <p:cNvGrpSpPr/>
            <p:nvPr/>
          </p:nvGrpSpPr>
          <p:grpSpPr>
            <a:xfrm>
              <a:off x="830258" y="3348548"/>
              <a:ext cx="3226955" cy="2249920"/>
              <a:chOff x="3412101" y="3132431"/>
              <a:chExt cx="3549650" cy="2474912"/>
            </a:xfrm>
          </p:grpSpPr>
          <p:sp>
            <p:nvSpPr>
              <p:cNvPr id="131" name="Freeform 8">
                <a:extLst>
                  <a:ext uri="{FF2B5EF4-FFF2-40B4-BE49-F238E27FC236}">
                    <a16:creationId xmlns:a16="http://schemas.microsoft.com/office/drawing/2014/main" id="{8E59DF66-7CEC-129F-D7FB-166CFCD0772A}"/>
                  </a:ext>
                </a:extLst>
              </p:cNvPr>
              <p:cNvSpPr>
                <a:spLocks/>
              </p:cNvSpPr>
              <p:nvPr/>
            </p:nvSpPr>
            <p:spPr bwMode="auto">
              <a:xfrm>
                <a:off x="3412101" y="4086518"/>
                <a:ext cx="3549650" cy="1454150"/>
              </a:xfrm>
              <a:custGeom>
                <a:avLst/>
                <a:gdLst>
                  <a:gd name="T0" fmla="*/ 944 w 944"/>
                  <a:gd name="T1" fmla="*/ 93 h 387"/>
                  <a:gd name="T2" fmla="*/ 886 w 944"/>
                  <a:gd name="T3" fmla="*/ 66 h 387"/>
                  <a:gd name="T4" fmla="*/ 88 w 944"/>
                  <a:gd name="T5" fmla="*/ 0 h 387"/>
                  <a:gd name="T6" fmla="*/ 45 w 944"/>
                  <a:gd name="T7" fmla="*/ 112 h 387"/>
                  <a:gd name="T8" fmla="*/ 469 w 944"/>
                  <a:gd name="T9" fmla="*/ 387 h 387"/>
                  <a:gd name="T10" fmla="*/ 944 w 944"/>
                  <a:gd name="T11" fmla="*/ 93 h 387"/>
                </a:gdLst>
                <a:ahLst/>
                <a:cxnLst>
                  <a:cxn ang="0">
                    <a:pos x="T0" y="T1"/>
                  </a:cxn>
                  <a:cxn ang="0">
                    <a:pos x="T2" y="T3"/>
                  </a:cxn>
                  <a:cxn ang="0">
                    <a:pos x="T4" y="T5"/>
                  </a:cxn>
                  <a:cxn ang="0">
                    <a:pos x="T6" y="T7"/>
                  </a:cxn>
                  <a:cxn ang="0">
                    <a:pos x="T8" y="T9"/>
                  </a:cxn>
                  <a:cxn ang="0">
                    <a:pos x="T10" y="T11"/>
                  </a:cxn>
                </a:cxnLst>
                <a:rect l="0" t="0" r="r" b="b"/>
                <a:pathLst>
                  <a:path w="944" h="387">
                    <a:moveTo>
                      <a:pt x="944" y="93"/>
                    </a:moveTo>
                    <a:cubicBezTo>
                      <a:pt x="886" y="66"/>
                      <a:pt x="886" y="66"/>
                      <a:pt x="886" y="66"/>
                    </a:cubicBezTo>
                    <a:cubicBezTo>
                      <a:pt x="88" y="0"/>
                      <a:pt x="88" y="0"/>
                      <a:pt x="88" y="0"/>
                    </a:cubicBezTo>
                    <a:cubicBezTo>
                      <a:pt x="88" y="0"/>
                      <a:pt x="0" y="38"/>
                      <a:pt x="45" y="112"/>
                    </a:cubicBezTo>
                    <a:cubicBezTo>
                      <a:pt x="107" y="211"/>
                      <a:pt x="469" y="387"/>
                      <a:pt x="469" y="387"/>
                    </a:cubicBezTo>
                    <a:lnTo>
                      <a:pt x="944" y="9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2" name="Freeform 9">
                <a:extLst>
                  <a:ext uri="{FF2B5EF4-FFF2-40B4-BE49-F238E27FC236}">
                    <a16:creationId xmlns:a16="http://schemas.microsoft.com/office/drawing/2014/main" id="{6135ACFE-C5CC-A396-9EFD-F0EFA9C46F6E}"/>
                  </a:ext>
                </a:extLst>
              </p:cNvPr>
              <p:cNvSpPr>
                <a:spLocks/>
              </p:cNvSpPr>
              <p:nvPr/>
            </p:nvSpPr>
            <p:spPr bwMode="auto">
              <a:xfrm>
                <a:off x="3793101" y="3969043"/>
                <a:ext cx="3082925" cy="1398588"/>
              </a:xfrm>
              <a:custGeom>
                <a:avLst/>
                <a:gdLst>
                  <a:gd name="T0" fmla="*/ 1942 w 1942"/>
                  <a:gd name="T1" fmla="*/ 34 h 881"/>
                  <a:gd name="T2" fmla="*/ 1942 w 1942"/>
                  <a:gd name="T3" fmla="*/ 266 h 881"/>
                  <a:gd name="T4" fmla="*/ 871 w 1942"/>
                  <a:gd name="T5" fmla="*/ 881 h 881"/>
                  <a:gd name="T6" fmla="*/ 4 w 1942"/>
                  <a:gd name="T7" fmla="*/ 398 h 881"/>
                  <a:gd name="T8" fmla="*/ 0 w 1942"/>
                  <a:gd name="T9" fmla="*/ 133 h 881"/>
                  <a:gd name="T10" fmla="*/ 893 w 1942"/>
                  <a:gd name="T11" fmla="*/ 606 h 881"/>
                  <a:gd name="T12" fmla="*/ 1937 w 1942"/>
                  <a:gd name="T13" fmla="*/ 0 h 881"/>
                  <a:gd name="T14" fmla="*/ 1942 w 1942"/>
                  <a:gd name="T15" fmla="*/ 34 h 8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2" h="881">
                    <a:moveTo>
                      <a:pt x="1942" y="34"/>
                    </a:moveTo>
                    <a:lnTo>
                      <a:pt x="1942" y="266"/>
                    </a:lnTo>
                    <a:lnTo>
                      <a:pt x="871" y="881"/>
                    </a:lnTo>
                    <a:lnTo>
                      <a:pt x="4" y="398"/>
                    </a:lnTo>
                    <a:lnTo>
                      <a:pt x="0" y="133"/>
                    </a:lnTo>
                    <a:lnTo>
                      <a:pt x="893" y="606"/>
                    </a:lnTo>
                    <a:lnTo>
                      <a:pt x="1937" y="0"/>
                    </a:lnTo>
                    <a:lnTo>
                      <a:pt x="1942" y="3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3" name="Freeform 10">
                <a:extLst>
                  <a:ext uri="{FF2B5EF4-FFF2-40B4-BE49-F238E27FC236}">
                    <a16:creationId xmlns:a16="http://schemas.microsoft.com/office/drawing/2014/main" id="{AE6428BF-E36F-8742-49FB-872711F68CE9}"/>
                  </a:ext>
                </a:extLst>
              </p:cNvPr>
              <p:cNvSpPr>
                <a:spLocks/>
              </p:cNvSpPr>
              <p:nvPr/>
            </p:nvSpPr>
            <p:spPr bwMode="auto">
              <a:xfrm>
                <a:off x="3626413" y="3132431"/>
                <a:ext cx="3335338" cy="1735138"/>
              </a:xfrm>
              <a:custGeom>
                <a:avLst/>
                <a:gdLst>
                  <a:gd name="T0" fmla="*/ 887 w 887"/>
                  <a:gd name="T1" fmla="*/ 194 h 462"/>
                  <a:gd name="T2" fmla="*/ 413 w 887"/>
                  <a:gd name="T3" fmla="*/ 462 h 462"/>
                  <a:gd name="T4" fmla="*/ 0 w 887"/>
                  <a:gd name="T5" fmla="*/ 250 h 462"/>
                  <a:gd name="T6" fmla="*/ 13 w 887"/>
                  <a:gd name="T7" fmla="*/ 244 h 462"/>
                  <a:gd name="T8" fmla="*/ 460 w 887"/>
                  <a:gd name="T9" fmla="*/ 18 h 462"/>
                  <a:gd name="T10" fmla="*/ 517 w 887"/>
                  <a:gd name="T11" fmla="*/ 10 h 462"/>
                  <a:gd name="T12" fmla="*/ 887 w 887"/>
                  <a:gd name="T13" fmla="*/ 194 h 462"/>
                </a:gdLst>
                <a:ahLst/>
                <a:cxnLst>
                  <a:cxn ang="0">
                    <a:pos x="T0" y="T1"/>
                  </a:cxn>
                  <a:cxn ang="0">
                    <a:pos x="T2" y="T3"/>
                  </a:cxn>
                  <a:cxn ang="0">
                    <a:pos x="T4" y="T5"/>
                  </a:cxn>
                  <a:cxn ang="0">
                    <a:pos x="T6" y="T7"/>
                  </a:cxn>
                  <a:cxn ang="0">
                    <a:pos x="T8" y="T9"/>
                  </a:cxn>
                  <a:cxn ang="0">
                    <a:pos x="T10" y="T11"/>
                  </a:cxn>
                  <a:cxn ang="0">
                    <a:pos x="T12" y="T13"/>
                  </a:cxn>
                </a:cxnLst>
                <a:rect l="0" t="0" r="r" b="b"/>
                <a:pathLst>
                  <a:path w="887" h="462">
                    <a:moveTo>
                      <a:pt x="887" y="194"/>
                    </a:moveTo>
                    <a:cubicBezTo>
                      <a:pt x="413" y="462"/>
                      <a:pt x="413" y="462"/>
                      <a:pt x="413" y="462"/>
                    </a:cubicBezTo>
                    <a:cubicBezTo>
                      <a:pt x="0" y="250"/>
                      <a:pt x="0" y="250"/>
                      <a:pt x="0" y="250"/>
                    </a:cubicBezTo>
                    <a:cubicBezTo>
                      <a:pt x="13" y="244"/>
                      <a:pt x="13" y="244"/>
                      <a:pt x="13" y="244"/>
                    </a:cubicBezTo>
                    <a:cubicBezTo>
                      <a:pt x="460" y="18"/>
                      <a:pt x="460" y="18"/>
                      <a:pt x="460" y="18"/>
                    </a:cubicBezTo>
                    <a:cubicBezTo>
                      <a:pt x="460" y="18"/>
                      <a:pt x="491" y="0"/>
                      <a:pt x="517" y="10"/>
                    </a:cubicBezTo>
                    <a:cubicBezTo>
                      <a:pt x="544" y="20"/>
                      <a:pt x="887" y="194"/>
                      <a:pt x="887" y="194"/>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4" name="Freeform 11">
                <a:extLst>
                  <a:ext uri="{FF2B5EF4-FFF2-40B4-BE49-F238E27FC236}">
                    <a16:creationId xmlns:a16="http://schemas.microsoft.com/office/drawing/2014/main" id="{65A399E5-1046-9AE5-0A77-2D92131FD5BE}"/>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5" name="Freeform 12">
                <a:extLst>
                  <a:ext uri="{FF2B5EF4-FFF2-40B4-BE49-F238E27FC236}">
                    <a16:creationId xmlns:a16="http://schemas.microsoft.com/office/drawing/2014/main" id="{3F96D6B2-BE53-8735-AE07-692E26E05590}"/>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6" name="Freeform 13">
                <a:extLst>
                  <a:ext uri="{FF2B5EF4-FFF2-40B4-BE49-F238E27FC236}">
                    <a16:creationId xmlns:a16="http://schemas.microsoft.com/office/drawing/2014/main" id="{AC233F93-E2F8-9A73-21E6-74A01837F848}"/>
                  </a:ext>
                </a:extLst>
              </p:cNvPr>
              <p:cNvSpPr>
                <a:spLocks/>
              </p:cNvSpPr>
              <p:nvPr/>
            </p:nvSpPr>
            <p:spPr bwMode="auto">
              <a:xfrm>
                <a:off x="5180576" y="4435768"/>
                <a:ext cx="1781175" cy="1171575"/>
              </a:xfrm>
              <a:custGeom>
                <a:avLst/>
                <a:gdLst>
                  <a:gd name="T0" fmla="*/ 1122 w 1122"/>
                  <a:gd name="T1" fmla="*/ 0 h 738"/>
                  <a:gd name="T2" fmla="*/ 1122 w 1122"/>
                  <a:gd name="T3" fmla="*/ 78 h 738"/>
                  <a:gd name="T4" fmla="*/ 0 w 1122"/>
                  <a:gd name="T5" fmla="*/ 738 h 738"/>
                  <a:gd name="T6" fmla="*/ 0 w 1122"/>
                  <a:gd name="T7" fmla="*/ 656 h 738"/>
                  <a:gd name="T8" fmla="*/ 1122 w 1122"/>
                  <a:gd name="T9" fmla="*/ 0 h 738"/>
                </a:gdLst>
                <a:ahLst/>
                <a:cxnLst>
                  <a:cxn ang="0">
                    <a:pos x="T0" y="T1"/>
                  </a:cxn>
                  <a:cxn ang="0">
                    <a:pos x="T2" y="T3"/>
                  </a:cxn>
                  <a:cxn ang="0">
                    <a:pos x="T4" y="T5"/>
                  </a:cxn>
                  <a:cxn ang="0">
                    <a:pos x="T6" y="T7"/>
                  </a:cxn>
                  <a:cxn ang="0">
                    <a:pos x="T8" y="T9"/>
                  </a:cxn>
                </a:cxnLst>
                <a:rect l="0" t="0" r="r" b="b"/>
                <a:pathLst>
                  <a:path w="1122" h="738">
                    <a:moveTo>
                      <a:pt x="1122" y="0"/>
                    </a:moveTo>
                    <a:lnTo>
                      <a:pt x="1122" y="78"/>
                    </a:lnTo>
                    <a:lnTo>
                      <a:pt x="0" y="738"/>
                    </a:lnTo>
                    <a:lnTo>
                      <a:pt x="0" y="656"/>
                    </a:lnTo>
                    <a:lnTo>
                      <a:pt x="1122"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7" name="Freeform 14">
                <a:extLst>
                  <a:ext uri="{FF2B5EF4-FFF2-40B4-BE49-F238E27FC236}">
                    <a16:creationId xmlns:a16="http://schemas.microsoft.com/office/drawing/2014/main" id="{F0118794-98C3-ADE7-FD1F-1647B123A3F1}"/>
                  </a:ext>
                </a:extLst>
              </p:cNvPr>
              <p:cNvSpPr>
                <a:spLocks/>
              </p:cNvSpPr>
              <p:nvPr/>
            </p:nvSpPr>
            <p:spPr bwMode="auto">
              <a:xfrm>
                <a:off x="3488301" y="4010318"/>
                <a:ext cx="1695450" cy="1597025"/>
              </a:xfrm>
              <a:custGeom>
                <a:avLst/>
                <a:gdLst>
                  <a:gd name="T0" fmla="*/ 451 w 451"/>
                  <a:gd name="T1" fmla="*/ 268 h 425"/>
                  <a:gd name="T2" fmla="*/ 87 w 451"/>
                  <a:gd name="T3" fmla="*/ 52 h 425"/>
                  <a:gd name="T4" fmla="*/ 31 w 451"/>
                  <a:gd name="T5" fmla="*/ 66 h 425"/>
                  <a:gd name="T6" fmla="*/ 79 w 451"/>
                  <a:gd name="T7" fmla="*/ 182 h 425"/>
                  <a:gd name="T8" fmla="*/ 450 w 451"/>
                  <a:gd name="T9" fmla="*/ 390 h 425"/>
                  <a:gd name="T10" fmla="*/ 450 w 451"/>
                  <a:gd name="T11" fmla="*/ 425 h 425"/>
                  <a:gd name="T12" fmla="*/ 70 w 451"/>
                  <a:gd name="T13" fmla="*/ 206 h 425"/>
                  <a:gd name="T14" fmla="*/ 2 w 451"/>
                  <a:gd name="T15" fmla="*/ 89 h 425"/>
                  <a:gd name="T16" fmla="*/ 79 w 451"/>
                  <a:gd name="T17" fmla="*/ 15 h 425"/>
                  <a:gd name="T18" fmla="*/ 450 w 451"/>
                  <a:gd name="T19" fmla="*/ 228 h 425"/>
                  <a:gd name="T20" fmla="*/ 451 w 451"/>
                  <a:gd name="T21" fmla="*/ 26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1" h="425">
                    <a:moveTo>
                      <a:pt x="451" y="268"/>
                    </a:moveTo>
                    <a:cubicBezTo>
                      <a:pt x="87" y="52"/>
                      <a:pt x="87" y="52"/>
                      <a:pt x="87" y="52"/>
                    </a:cubicBezTo>
                    <a:cubicBezTo>
                      <a:pt x="87" y="52"/>
                      <a:pt x="46" y="27"/>
                      <a:pt x="31" y="66"/>
                    </a:cubicBezTo>
                    <a:cubicBezTo>
                      <a:pt x="15" y="106"/>
                      <a:pt x="50" y="163"/>
                      <a:pt x="79" y="182"/>
                    </a:cubicBezTo>
                    <a:cubicBezTo>
                      <a:pt x="450" y="390"/>
                      <a:pt x="450" y="390"/>
                      <a:pt x="450" y="390"/>
                    </a:cubicBezTo>
                    <a:cubicBezTo>
                      <a:pt x="450" y="425"/>
                      <a:pt x="450" y="425"/>
                      <a:pt x="450" y="425"/>
                    </a:cubicBezTo>
                    <a:cubicBezTo>
                      <a:pt x="70" y="206"/>
                      <a:pt x="70" y="206"/>
                      <a:pt x="70" y="206"/>
                    </a:cubicBezTo>
                    <a:cubicBezTo>
                      <a:pt x="70" y="206"/>
                      <a:pt x="0" y="155"/>
                      <a:pt x="2" y="89"/>
                    </a:cubicBezTo>
                    <a:cubicBezTo>
                      <a:pt x="5" y="24"/>
                      <a:pt x="49" y="0"/>
                      <a:pt x="79" y="15"/>
                    </a:cubicBezTo>
                    <a:cubicBezTo>
                      <a:pt x="450" y="228"/>
                      <a:pt x="450" y="228"/>
                      <a:pt x="450" y="228"/>
                    </a:cubicBezTo>
                    <a:cubicBezTo>
                      <a:pt x="451" y="268"/>
                      <a:pt x="451" y="268"/>
                      <a:pt x="451" y="268"/>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78" name="Group 65"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AAACAB4A-9420-B5BE-EE8A-464E2951C34A}"/>
                </a:ext>
              </a:extLst>
            </p:cNvPr>
            <p:cNvGrpSpPr/>
            <p:nvPr/>
          </p:nvGrpSpPr>
          <p:grpSpPr>
            <a:xfrm>
              <a:off x="3199963" y="4871105"/>
              <a:ext cx="2043545" cy="1408546"/>
              <a:chOff x="6018776" y="4807243"/>
              <a:chExt cx="2247900" cy="1549401"/>
            </a:xfrm>
          </p:grpSpPr>
          <p:sp>
            <p:nvSpPr>
              <p:cNvPr id="125" name="Freeform 17">
                <a:extLst>
                  <a:ext uri="{FF2B5EF4-FFF2-40B4-BE49-F238E27FC236}">
                    <a16:creationId xmlns:a16="http://schemas.microsoft.com/office/drawing/2014/main" id="{9BD5AC03-7EFD-2747-7B7E-5ACE1637476C}"/>
                  </a:ext>
                </a:extLst>
              </p:cNvPr>
              <p:cNvSpPr>
                <a:spLocks/>
              </p:cNvSpPr>
              <p:nvPr/>
            </p:nvSpPr>
            <p:spPr bwMode="auto">
              <a:xfrm>
                <a:off x="6037826" y="5356518"/>
                <a:ext cx="2228850" cy="958850"/>
              </a:xfrm>
              <a:custGeom>
                <a:avLst/>
                <a:gdLst>
                  <a:gd name="T0" fmla="*/ 0 w 593"/>
                  <a:gd name="T1" fmla="*/ 83 h 255"/>
                  <a:gd name="T2" fmla="*/ 36 w 593"/>
                  <a:gd name="T3" fmla="*/ 64 h 255"/>
                  <a:gd name="T4" fmla="*/ 536 w 593"/>
                  <a:gd name="T5" fmla="*/ 0 h 255"/>
                  <a:gd name="T6" fmla="*/ 566 w 593"/>
                  <a:gd name="T7" fmla="*/ 69 h 255"/>
                  <a:gd name="T8" fmla="*/ 308 w 593"/>
                  <a:gd name="T9" fmla="*/ 255 h 255"/>
                  <a:gd name="T10" fmla="*/ 0 w 593"/>
                  <a:gd name="T11" fmla="*/ 83 h 255"/>
                </a:gdLst>
                <a:ahLst/>
                <a:cxnLst>
                  <a:cxn ang="0">
                    <a:pos x="T0" y="T1"/>
                  </a:cxn>
                  <a:cxn ang="0">
                    <a:pos x="T2" y="T3"/>
                  </a:cxn>
                  <a:cxn ang="0">
                    <a:pos x="T4" y="T5"/>
                  </a:cxn>
                  <a:cxn ang="0">
                    <a:pos x="T6" y="T7"/>
                  </a:cxn>
                  <a:cxn ang="0">
                    <a:pos x="T8" y="T9"/>
                  </a:cxn>
                  <a:cxn ang="0">
                    <a:pos x="T10" y="T11"/>
                  </a:cxn>
                </a:cxnLst>
                <a:rect l="0" t="0" r="r" b="b"/>
                <a:pathLst>
                  <a:path w="593" h="255">
                    <a:moveTo>
                      <a:pt x="0" y="83"/>
                    </a:moveTo>
                    <a:cubicBezTo>
                      <a:pt x="36" y="64"/>
                      <a:pt x="36" y="64"/>
                      <a:pt x="36" y="64"/>
                    </a:cubicBezTo>
                    <a:cubicBezTo>
                      <a:pt x="536" y="0"/>
                      <a:pt x="536" y="0"/>
                      <a:pt x="536" y="0"/>
                    </a:cubicBezTo>
                    <a:cubicBezTo>
                      <a:pt x="536" y="0"/>
                      <a:pt x="593" y="22"/>
                      <a:pt x="566" y="69"/>
                    </a:cubicBezTo>
                    <a:cubicBezTo>
                      <a:pt x="530" y="133"/>
                      <a:pt x="308" y="255"/>
                      <a:pt x="308" y="255"/>
                    </a:cubicBezTo>
                    <a:lnTo>
                      <a:pt x="0" y="8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26" name="Freeform 18">
                <a:extLst>
                  <a:ext uri="{FF2B5EF4-FFF2-40B4-BE49-F238E27FC236}">
                    <a16:creationId xmlns:a16="http://schemas.microsoft.com/office/drawing/2014/main" id="{F386049D-78FB-CF9F-9154-F649772891FB}"/>
                  </a:ext>
                </a:extLst>
              </p:cNvPr>
              <p:cNvSpPr>
                <a:spLocks/>
              </p:cNvSpPr>
              <p:nvPr/>
            </p:nvSpPr>
            <p:spPr bwMode="auto">
              <a:xfrm>
                <a:off x="6082276" y="5375568"/>
                <a:ext cx="1951038" cy="825500"/>
              </a:xfrm>
              <a:custGeom>
                <a:avLst/>
                <a:gdLst>
                  <a:gd name="T0" fmla="*/ 0 w 1229"/>
                  <a:gd name="T1" fmla="*/ 19 h 520"/>
                  <a:gd name="T2" fmla="*/ 5 w 1229"/>
                  <a:gd name="T3" fmla="*/ 165 h 520"/>
                  <a:gd name="T4" fmla="*/ 696 w 1229"/>
                  <a:gd name="T5" fmla="*/ 520 h 520"/>
                  <a:gd name="T6" fmla="*/ 1229 w 1229"/>
                  <a:gd name="T7" fmla="*/ 194 h 520"/>
                  <a:gd name="T8" fmla="*/ 1225 w 1229"/>
                  <a:gd name="T9" fmla="*/ 26 h 520"/>
                  <a:gd name="T10" fmla="*/ 675 w 1229"/>
                  <a:gd name="T11" fmla="*/ 350 h 520"/>
                  <a:gd name="T12" fmla="*/ 0 w 1229"/>
                  <a:gd name="T13" fmla="*/ 0 h 520"/>
                  <a:gd name="T14" fmla="*/ 0 w 1229"/>
                  <a:gd name="T15" fmla="*/ 19 h 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9" h="520">
                    <a:moveTo>
                      <a:pt x="0" y="19"/>
                    </a:moveTo>
                    <a:lnTo>
                      <a:pt x="5" y="165"/>
                    </a:lnTo>
                    <a:lnTo>
                      <a:pt x="696" y="520"/>
                    </a:lnTo>
                    <a:lnTo>
                      <a:pt x="1229" y="194"/>
                    </a:lnTo>
                    <a:lnTo>
                      <a:pt x="1225" y="26"/>
                    </a:lnTo>
                    <a:lnTo>
                      <a:pt x="675" y="350"/>
                    </a:lnTo>
                    <a:lnTo>
                      <a:pt x="0" y="0"/>
                    </a:lnTo>
                    <a:lnTo>
                      <a:pt x="0"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27" name="Freeform 19">
                <a:extLst>
                  <a:ext uri="{FF2B5EF4-FFF2-40B4-BE49-F238E27FC236}">
                    <a16:creationId xmlns:a16="http://schemas.microsoft.com/office/drawing/2014/main" id="{77EC6D02-DC03-9152-8FFA-658C8E28D028}"/>
                  </a:ext>
                </a:extLst>
              </p:cNvPr>
              <p:cNvSpPr>
                <a:spLocks/>
              </p:cNvSpPr>
              <p:nvPr/>
            </p:nvSpPr>
            <p:spPr bwMode="auto">
              <a:xfrm>
                <a:off x="6018776" y="4807243"/>
                <a:ext cx="2109788" cy="1082675"/>
              </a:xfrm>
              <a:custGeom>
                <a:avLst/>
                <a:gdLst>
                  <a:gd name="T0" fmla="*/ 0 w 561"/>
                  <a:gd name="T1" fmla="*/ 133 h 288"/>
                  <a:gd name="T2" fmla="*/ 307 w 561"/>
                  <a:gd name="T3" fmla="*/ 288 h 288"/>
                  <a:gd name="T4" fmla="*/ 561 w 561"/>
                  <a:gd name="T5" fmla="*/ 143 h 288"/>
                  <a:gd name="T6" fmla="*/ 552 w 561"/>
                  <a:gd name="T7" fmla="*/ 139 h 288"/>
                  <a:gd name="T8" fmla="*/ 265 w 561"/>
                  <a:gd name="T9" fmla="*/ 10 h 288"/>
                  <a:gd name="T10" fmla="*/ 228 w 561"/>
                  <a:gd name="T11" fmla="*/ 6 h 288"/>
                  <a:gd name="T12" fmla="*/ 0 w 561"/>
                  <a:gd name="T13" fmla="*/ 133 h 288"/>
                </a:gdLst>
                <a:ahLst/>
                <a:cxnLst>
                  <a:cxn ang="0">
                    <a:pos x="T0" y="T1"/>
                  </a:cxn>
                  <a:cxn ang="0">
                    <a:pos x="T2" y="T3"/>
                  </a:cxn>
                  <a:cxn ang="0">
                    <a:pos x="T4" y="T5"/>
                  </a:cxn>
                  <a:cxn ang="0">
                    <a:pos x="T6" y="T7"/>
                  </a:cxn>
                  <a:cxn ang="0">
                    <a:pos x="T8" y="T9"/>
                  </a:cxn>
                  <a:cxn ang="0">
                    <a:pos x="T10" y="T11"/>
                  </a:cxn>
                  <a:cxn ang="0">
                    <a:pos x="T12" y="T13"/>
                  </a:cxn>
                </a:cxnLst>
                <a:rect l="0" t="0" r="r" b="b"/>
                <a:pathLst>
                  <a:path w="561" h="288">
                    <a:moveTo>
                      <a:pt x="0" y="133"/>
                    </a:moveTo>
                    <a:cubicBezTo>
                      <a:pt x="307" y="288"/>
                      <a:pt x="307" y="288"/>
                      <a:pt x="307" y="288"/>
                    </a:cubicBezTo>
                    <a:cubicBezTo>
                      <a:pt x="561" y="143"/>
                      <a:pt x="561" y="143"/>
                      <a:pt x="561" y="143"/>
                    </a:cubicBezTo>
                    <a:cubicBezTo>
                      <a:pt x="552" y="139"/>
                      <a:pt x="552" y="139"/>
                      <a:pt x="552" y="139"/>
                    </a:cubicBezTo>
                    <a:cubicBezTo>
                      <a:pt x="265" y="10"/>
                      <a:pt x="265" y="10"/>
                      <a:pt x="265" y="10"/>
                    </a:cubicBezTo>
                    <a:cubicBezTo>
                      <a:pt x="265" y="10"/>
                      <a:pt x="245" y="0"/>
                      <a:pt x="228" y="6"/>
                    </a:cubicBezTo>
                    <a:cubicBezTo>
                      <a:pt x="211" y="13"/>
                      <a:pt x="0" y="133"/>
                      <a:pt x="0" y="133"/>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28" name="Freeform 20">
                <a:extLst>
                  <a:ext uri="{FF2B5EF4-FFF2-40B4-BE49-F238E27FC236}">
                    <a16:creationId xmlns:a16="http://schemas.microsoft.com/office/drawing/2014/main" id="{17F49BF6-A065-56EC-7032-7BC43B46B2EA}"/>
                  </a:ext>
                </a:extLst>
              </p:cNvPr>
              <p:cNvSpPr>
                <a:spLocks/>
              </p:cNvSpPr>
              <p:nvPr/>
            </p:nvSpPr>
            <p:spPr bwMode="auto">
              <a:xfrm>
                <a:off x="6018776" y="5307306"/>
                <a:ext cx="1157288" cy="676275"/>
              </a:xfrm>
              <a:custGeom>
                <a:avLst/>
                <a:gdLst>
                  <a:gd name="T0" fmla="*/ 727 w 729"/>
                  <a:gd name="T1" fmla="*/ 367 h 426"/>
                  <a:gd name="T2" fmla="*/ 0 w 729"/>
                  <a:gd name="T3" fmla="*/ 0 h 426"/>
                  <a:gd name="T4" fmla="*/ 5 w 729"/>
                  <a:gd name="T5" fmla="*/ 55 h 426"/>
                  <a:gd name="T6" fmla="*/ 729 w 729"/>
                  <a:gd name="T7" fmla="*/ 426 h 426"/>
                  <a:gd name="T8" fmla="*/ 727 w 729"/>
                  <a:gd name="T9" fmla="*/ 367 h 426"/>
                </a:gdLst>
                <a:ahLst/>
                <a:cxnLst>
                  <a:cxn ang="0">
                    <a:pos x="T0" y="T1"/>
                  </a:cxn>
                  <a:cxn ang="0">
                    <a:pos x="T2" y="T3"/>
                  </a:cxn>
                  <a:cxn ang="0">
                    <a:pos x="T4" y="T5"/>
                  </a:cxn>
                  <a:cxn ang="0">
                    <a:pos x="T6" y="T7"/>
                  </a:cxn>
                  <a:cxn ang="0">
                    <a:pos x="T8" y="T9"/>
                  </a:cxn>
                </a:cxnLst>
                <a:rect l="0" t="0" r="r" b="b"/>
                <a:pathLst>
                  <a:path w="729" h="426">
                    <a:moveTo>
                      <a:pt x="727" y="367"/>
                    </a:moveTo>
                    <a:lnTo>
                      <a:pt x="0" y="0"/>
                    </a:lnTo>
                    <a:lnTo>
                      <a:pt x="5" y="55"/>
                    </a:lnTo>
                    <a:lnTo>
                      <a:pt x="729" y="426"/>
                    </a:lnTo>
                    <a:lnTo>
                      <a:pt x="727" y="367"/>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29" name="Freeform 21">
                <a:extLst>
                  <a:ext uri="{FF2B5EF4-FFF2-40B4-BE49-F238E27FC236}">
                    <a16:creationId xmlns:a16="http://schemas.microsoft.com/office/drawing/2014/main" id="{B9B16C3A-9F66-7D64-C6D3-8B3B4CE1F716}"/>
                  </a:ext>
                </a:extLst>
              </p:cNvPr>
              <p:cNvSpPr>
                <a:spLocks/>
              </p:cNvSpPr>
              <p:nvPr/>
            </p:nvSpPr>
            <p:spPr bwMode="auto">
              <a:xfrm>
                <a:off x="6037826" y="5667668"/>
                <a:ext cx="1154113" cy="688975"/>
              </a:xfrm>
              <a:custGeom>
                <a:avLst/>
                <a:gdLst>
                  <a:gd name="T0" fmla="*/ 0 w 727"/>
                  <a:gd name="T1" fmla="*/ 0 h 434"/>
                  <a:gd name="T2" fmla="*/ 2 w 727"/>
                  <a:gd name="T3" fmla="*/ 50 h 434"/>
                  <a:gd name="T4" fmla="*/ 727 w 727"/>
                  <a:gd name="T5" fmla="*/ 434 h 434"/>
                  <a:gd name="T6" fmla="*/ 724 w 727"/>
                  <a:gd name="T7" fmla="*/ 381 h 434"/>
                  <a:gd name="T8" fmla="*/ 0 w 727"/>
                  <a:gd name="T9" fmla="*/ 0 h 434"/>
                </a:gdLst>
                <a:ahLst/>
                <a:cxnLst>
                  <a:cxn ang="0">
                    <a:pos x="T0" y="T1"/>
                  </a:cxn>
                  <a:cxn ang="0">
                    <a:pos x="T2" y="T3"/>
                  </a:cxn>
                  <a:cxn ang="0">
                    <a:pos x="T4" y="T5"/>
                  </a:cxn>
                  <a:cxn ang="0">
                    <a:pos x="T6" y="T7"/>
                  </a:cxn>
                  <a:cxn ang="0">
                    <a:pos x="T8" y="T9"/>
                  </a:cxn>
                </a:cxnLst>
                <a:rect l="0" t="0" r="r" b="b"/>
                <a:pathLst>
                  <a:path w="727" h="434">
                    <a:moveTo>
                      <a:pt x="0" y="0"/>
                    </a:moveTo>
                    <a:lnTo>
                      <a:pt x="2" y="50"/>
                    </a:lnTo>
                    <a:lnTo>
                      <a:pt x="727" y="434"/>
                    </a:lnTo>
                    <a:lnTo>
                      <a:pt x="724" y="381"/>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0" name="Freeform 22">
                <a:extLst>
                  <a:ext uri="{FF2B5EF4-FFF2-40B4-BE49-F238E27FC236}">
                    <a16:creationId xmlns:a16="http://schemas.microsoft.com/office/drawing/2014/main" id="{34A41387-77BF-121B-77BF-18760A227B52}"/>
                  </a:ext>
                </a:extLst>
              </p:cNvPr>
              <p:cNvSpPr>
                <a:spLocks/>
              </p:cNvSpPr>
              <p:nvPr/>
            </p:nvSpPr>
            <p:spPr bwMode="auto">
              <a:xfrm>
                <a:off x="7172888" y="5307306"/>
                <a:ext cx="1055688" cy="1049338"/>
              </a:xfrm>
              <a:custGeom>
                <a:avLst/>
                <a:gdLst>
                  <a:gd name="T0" fmla="*/ 0 w 281"/>
                  <a:gd name="T1" fmla="*/ 180 h 279"/>
                  <a:gd name="T2" fmla="*/ 223 w 281"/>
                  <a:gd name="T3" fmla="*/ 34 h 279"/>
                  <a:gd name="T4" fmla="*/ 259 w 281"/>
                  <a:gd name="T5" fmla="*/ 41 h 279"/>
                  <a:gd name="T6" fmla="*/ 232 w 281"/>
                  <a:gd name="T7" fmla="*/ 115 h 279"/>
                  <a:gd name="T8" fmla="*/ 4 w 281"/>
                  <a:gd name="T9" fmla="*/ 257 h 279"/>
                  <a:gd name="T10" fmla="*/ 5 w 281"/>
                  <a:gd name="T11" fmla="*/ 279 h 279"/>
                  <a:gd name="T12" fmla="*/ 238 w 281"/>
                  <a:gd name="T13" fmla="*/ 130 h 279"/>
                  <a:gd name="T14" fmla="*/ 278 w 281"/>
                  <a:gd name="T15" fmla="*/ 55 h 279"/>
                  <a:gd name="T16" fmla="*/ 227 w 281"/>
                  <a:gd name="T17" fmla="*/ 10 h 279"/>
                  <a:gd name="T18" fmla="*/ 0 w 281"/>
                  <a:gd name="T19" fmla="*/ 155 h 279"/>
                  <a:gd name="T20" fmla="*/ 0 w 281"/>
                  <a:gd name="T21" fmla="*/ 18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1" h="279">
                    <a:moveTo>
                      <a:pt x="0" y="180"/>
                    </a:moveTo>
                    <a:cubicBezTo>
                      <a:pt x="223" y="34"/>
                      <a:pt x="223" y="34"/>
                      <a:pt x="223" y="34"/>
                    </a:cubicBezTo>
                    <a:cubicBezTo>
                      <a:pt x="223" y="34"/>
                      <a:pt x="248" y="17"/>
                      <a:pt x="259" y="41"/>
                    </a:cubicBezTo>
                    <a:cubicBezTo>
                      <a:pt x="270" y="66"/>
                      <a:pt x="250" y="102"/>
                      <a:pt x="232" y="115"/>
                    </a:cubicBezTo>
                    <a:cubicBezTo>
                      <a:pt x="4" y="257"/>
                      <a:pt x="4" y="257"/>
                      <a:pt x="4" y="257"/>
                    </a:cubicBezTo>
                    <a:cubicBezTo>
                      <a:pt x="5" y="279"/>
                      <a:pt x="5" y="279"/>
                      <a:pt x="5" y="279"/>
                    </a:cubicBezTo>
                    <a:cubicBezTo>
                      <a:pt x="238" y="130"/>
                      <a:pt x="238" y="130"/>
                      <a:pt x="238" y="130"/>
                    </a:cubicBezTo>
                    <a:cubicBezTo>
                      <a:pt x="238" y="130"/>
                      <a:pt x="281" y="96"/>
                      <a:pt x="278" y="55"/>
                    </a:cubicBezTo>
                    <a:cubicBezTo>
                      <a:pt x="274" y="14"/>
                      <a:pt x="246" y="0"/>
                      <a:pt x="227" y="10"/>
                    </a:cubicBezTo>
                    <a:cubicBezTo>
                      <a:pt x="0" y="155"/>
                      <a:pt x="0" y="155"/>
                      <a:pt x="0" y="155"/>
                    </a:cubicBezTo>
                    <a:lnTo>
                      <a:pt x="0" y="18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79" name="Group 67"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E5F35BCA-2B03-1C15-B2AC-1237C0B24BC2}"/>
                </a:ext>
              </a:extLst>
            </p:cNvPr>
            <p:cNvGrpSpPr/>
            <p:nvPr/>
          </p:nvGrpSpPr>
          <p:grpSpPr>
            <a:xfrm>
              <a:off x="2700622" y="1540042"/>
              <a:ext cx="1870364" cy="1274529"/>
              <a:chOff x="5469501" y="1143074"/>
              <a:chExt cx="2057400" cy="1401982"/>
            </a:xfrm>
          </p:grpSpPr>
          <p:sp>
            <p:nvSpPr>
              <p:cNvPr id="114" name="Freeform 5">
                <a:extLst>
                  <a:ext uri="{FF2B5EF4-FFF2-40B4-BE49-F238E27FC236}">
                    <a16:creationId xmlns:a16="http://schemas.microsoft.com/office/drawing/2014/main" id="{15F151F0-EFCE-B0D8-789D-FDC9216ADD0C}"/>
                  </a:ext>
                </a:extLst>
              </p:cNvPr>
              <p:cNvSpPr>
                <a:spLocks/>
              </p:cNvSpPr>
              <p:nvPr/>
            </p:nvSpPr>
            <p:spPr bwMode="auto">
              <a:xfrm>
                <a:off x="5947338" y="1579856"/>
                <a:ext cx="25400" cy="55563"/>
              </a:xfrm>
              <a:custGeom>
                <a:avLst/>
                <a:gdLst>
                  <a:gd name="T0" fmla="*/ 3 w 7"/>
                  <a:gd name="T1" fmla="*/ 0 h 15"/>
                  <a:gd name="T2" fmla="*/ 5 w 7"/>
                  <a:gd name="T3" fmla="*/ 3 h 15"/>
                  <a:gd name="T4" fmla="*/ 7 w 7"/>
                  <a:gd name="T5" fmla="*/ 15 h 15"/>
                  <a:gd name="T6" fmla="*/ 3 w 7"/>
                  <a:gd name="T7" fmla="*/ 0 h 15"/>
                </a:gdLst>
                <a:ahLst/>
                <a:cxnLst>
                  <a:cxn ang="0">
                    <a:pos x="T0" y="T1"/>
                  </a:cxn>
                  <a:cxn ang="0">
                    <a:pos x="T2" y="T3"/>
                  </a:cxn>
                  <a:cxn ang="0">
                    <a:pos x="T4" y="T5"/>
                  </a:cxn>
                  <a:cxn ang="0">
                    <a:pos x="T6" y="T7"/>
                  </a:cxn>
                </a:cxnLst>
                <a:rect l="0" t="0" r="r" b="b"/>
                <a:pathLst>
                  <a:path w="7" h="15">
                    <a:moveTo>
                      <a:pt x="3" y="0"/>
                    </a:moveTo>
                    <a:cubicBezTo>
                      <a:pt x="3" y="1"/>
                      <a:pt x="4" y="2"/>
                      <a:pt x="5" y="3"/>
                    </a:cubicBezTo>
                    <a:cubicBezTo>
                      <a:pt x="5" y="7"/>
                      <a:pt x="6" y="11"/>
                      <a:pt x="7" y="15"/>
                    </a:cubicBezTo>
                    <a:cubicBezTo>
                      <a:pt x="0" y="11"/>
                      <a:pt x="0" y="8"/>
                      <a:pt x="3" y="0"/>
                    </a:cubicBezTo>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5" name="Freeform 6">
                <a:extLst>
                  <a:ext uri="{FF2B5EF4-FFF2-40B4-BE49-F238E27FC236}">
                    <a16:creationId xmlns:a16="http://schemas.microsoft.com/office/drawing/2014/main" id="{F2618474-AF03-B598-3165-ACCC13C7D72D}"/>
                  </a:ext>
                </a:extLst>
              </p:cNvPr>
              <p:cNvSpPr>
                <a:spLocks/>
              </p:cNvSpPr>
              <p:nvPr/>
            </p:nvSpPr>
            <p:spPr bwMode="auto">
              <a:xfrm>
                <a:off x="5969563" y="1651293"/>
                <a:ext cx="22225" cy="33338"/>
              </a:xfrm>
              <a:custGeom>
                <a:avLst/>
                <a:gdLst>
                  <a:gd name="T0" fmla="*/ 1 w 6"/>
                  <a:gd name="T1" fmla="*/ 0 h 9"/>
                  <a:gd name="T2" fmla="*/ 5 w 6"/>
                  <a:gd name="T3" fmla="*/ 9 h 9"/>
                  <a:gd name="T4" fmla="*/ 1 w 6"/>
                  <a:gd name="T5" fmla="*/ 0 h 9"/>
                </a:gdLst>
                <a:ahLst/>
                <a:cxnLst>
                  <a:cxn ang="0">
                    <a:pos x="T0" y="T1"/>
                  </a:cxn>
                  <a:cxn ang="0">
                    <a:pos x="T2" y="T3"/>
                  </a:cxn>
                  <a:cxn ang="0">
                    <a:pos x="T4" y="T5"/>
                  </a:cxn>
                </a:cxnLst>
                <a:rect l="0" t="0" r="r" b="b"/>
                <a:pathLst>
                  <a:path w="6" h="9">
                    <a:moveTo>
                      <a:pt x="1" y="0"/>
                    </a:moveTo>
                    <a:cubicBezTo>
                      <a:pt x="6" y="1"/>
                      <a:pt x="5" y="5"/>
                      <a:pt x="5" y="9"/>
                    </a:cubicBezTo>
                    <a:cubicBezTo>
                      <a:pt x="0" y="7"/>
                      <a:pt x="1" y="3"/>
                      <a:pt x="1" y="0"/>
                    </a:cubicBezTo>
                    <a:close/>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6" name="Freeform 7">
                <a:extLst>
                  <a:ext uri="{FF2B5EF4-FFF2-40B4-BE49-F238E27FC236}">
                    <a16:creationId xmlns:a16="http://schemas.microsoft.com/office/drawing/2014/main" id="{8D1D23F0-2145-96E5-8DEE-2F3ECF041623}"/>
                  </a:ext>
                </a:extLst>
              </p:cNvPr>
              <p:cNvSpPr>
                <a:spLocks/>
              </p:cNvSpPr>
              <p:nvPr/>
            </p:nvSpPr>
            <p:spPr bwMode="auto">
              <a:xfrm>
                <a:off x="5961626" y="1530643"/>
                <a:ext cx="15875" cy="11113"/>
              </a:xfrm>
              <a:custGeom>
                <a:avLst/>
                <a:gdLst>
                  <a:gd name="T0" fmla="*/ 2 w 4"/>
                  <a:gd name="T1" fmla="*/ 3 h 3"/>
                  <a:gd name="T2" fmla="*/ 0 w 4"/>
                  <a:gd name="T3" fmla="*/ 2 h 3"/>
                  <a:gd name="T4" fmla="*/ 3 w 4"/>
                  <a:gd name="T5" fmla="*/ 0 h 3"/>
                  <a:gd name="T6" fmla="*/ 4 w 4"/>
                  <a:gd name="T7" fmla="*/ 1 h 3"/>
                  <a:gd name="T8" fmla="*/ 2 w 4"/>
                  <a:gd name="T9" fmla="*/ 3 h 3"/>
                </a:gdLst>
                <a:ahLst/>
                <a:cxnLst>
                  <a:cxn ang="0">
                    <a:pos x="T0" y="T1"/>
                  </a:cxn>
                  <a:cxn ang="0">
                    <a:pos x="T2" y="T3"/>
                  </a:cxn>
                  <a:cxn ang="0">
                    <a:pos x="T4" y="T5"/>
                  </a:cxn>
                  <a:cxn ang="0">
                    <a:pos x="T6" y="T7"/>
                  </a:cxn>
                  <a:cxn ang="0">
                    <a:pos x="T8" y="T9"/>
                  </a:cxn>
                </a:cxnLst>
                <a:rect l="0" t="0" r="r" b="b"/>
                <a:pathLst>
                  <a:path w="4" h="3">
                    <a:moveTo>
                      <a:pt x="2" y="3"/>
                    </a:moveTo>
                    <a:cubicBezTo>
                      <a:pt x="1" y="3"/>
                      <a:pt x="0" y="2"/>
                      <a:pt x="0" y="2"/>
                    </a:cubicBezTo>
                    <a:cubicBezTo>
                      <a:pt x="0" y="0"/>
                      <a:pt x="2" y="0"/>
                      <a:pt x="3" y="0"/>
                    </a:cubicBezTo>
                    <a:cubicBezTo>
                      <a:pt x="3" y="0"/>
                      <a:pt x="4" y="1"/>
                      <a:pt x="4" y="1"/>
                    </a:cubicBezTo>
                    <a:cubicBezTo>
                      <a:pt x="4" y="3"/>
                      <a:pt x="3" y="3"/>
                      <a:pt x="2" y="3"/>
                    </a:cubicBezTo>
                  </a:path>
                </a:pathLst>
              </a:custGeom>
              <a:solidFill>
                <a:srgbClr val="6577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7" name="Freeform 24">
                <a:extLst>
                  <a:ext uri="{FF2B5EF4-FFF2-40B4-BE49-F238E27FC236}">
                    <a16:creationId xmlns:a16="http://schemas.microsoft.com/office/drawing/2014/main" id="{79F1738F-48FB-E900-AABB-F95925A6E0C3}"/>
                  </a:ext>
                </a:extLst>
              </p:cNvPr>
              <p:cNvSpPr>
                <a:spLocks/>
              </p:cNvSpPr>
              <p:nvPr/>
            </p:nvSpPr>
            <p:spPr bwMode="auto">
              <a:xfrm>
                <a:off x="5483788" y="1632243"/>
                <a:ext cx="2043113" cy="871538"/>
              </a:xfrm>
              <a:custGeom>
                <a:avLst/>
                <a:gdLst>
                  <a:gd name="T0" fmla="*/ 0 w 543"/>
                  <a:gd name="T1" fmla="*/ 75 h 232"/>
                  <a:gd name="T2" fmla="*/ 33 w 543"/>
                  <a:gd name="T3" fmla="*/ 58 h 232"/>
                  <a:gd name="T4" fmla="*/ 491 w 543"/>
                  <a:gd name="T5" fmla="*/ 0 h 232"/>
                  <a:gd name="T6" fmla="*/ 518 w 543"/>
                  <a:gd name="T7" fmla="*/ 63 h 232"/>
                  <a:gd name="T8" fmla="*/ 282 w 543"/>
                  <a:gd name="T9" fmla="*/ 232 h 232"/>
                  <a:gd name="T10" fmla="*/ 0 w 543"/>
                  <a:gd name="T11" fmla="*/ 75 h 232"/>
                </a:gdLst>
                <a:ahLst/>
                <a:cxnLst>
                  <a:cxn ang="0">
                    <a:pos x="T0" y="T1"/>
                  </a:cxn>
                  <a:cxn ang="0">
                    <a:pos x="T2" y="T3"/>
                  </a:cxn>
                  <a:cxn ang="0">
                    <a:pos x="T4" y="T5"/>
                  </a:cxn>
                  <a:cxn ang="0">
                    <a:pos x="T6" y="T7"/>
                  </a:cxn>
                  <a:cxn ang="0">
                    <a:pos x="T8" y="T9"/>
                  </a:cxn>
                  <a:cxn ang="0">
                    <a:pos x="T10" y="T11"/>
                  </a:cxn>
                </a:cxnLst>
                <a:rect l="0" t="0" r="r" b="b"/>
                <a:pathLst>
                  <a:path w="543" h="232">
                    <a:moveTo>
                      <a:pt x="0" y="75"/>
                    </a:moveTo>
                    <a:cubicBezTo>
                      <a:pt x="33" y="58"/>
                      <a:pt x="33" y="58"/>
                      <a:pt x="33" y="58"/>
                    </a:cubicBezTo>
                    <a:cubicBezTo>
                      <a:pt x="491" y="0"/>
                      <a:pt x="491" y="0"/>
                      <a:pt x="491" y="0"/>
                    </a:cubicBezTo>
                    <a:cubicBezTo>
                      <a:pt x="491" y="0"/>
                      <a:pt x="543" y="19"/>
                      <a:pt x="518" y="63"/>
                    </a:cubicBezTo>
                    <a:cubicBezTo>
                      <a:pt x="485" y="121"/>
                      <a:pt x="282" y="232"/>
                      <a:pt x="282" y="232"/>
                    </a:cubicBezTo>
                    <a:lnTo>
                      <a:pt x="0" y="75"/>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8" name="Freeform 25">
                <a:extLst>
                  <a:ext uri="{FF2B5EF4-FFF2-40B4-BE49-F238E27FC236}">
                    <a16:creationId xmlns:a16="http://schemas.microsoft.com/office/drawing/2014/main" id="{8A62F1CE-1EAB-B442-9B2D-6FC2808D38F2}"/>
                  </a:ext>
                </a:extLst>
              </p:cNvPr>
              <p:cNvSpPr>
                <a:spLocks/>
              </p:cNvSpPr>
              <p:nvPr/>
            </p:nvSpPr>
            <p:spPr bwMode="auto">
              <a:xfrm>
                <a:off x="5526651" y="1648118"/>
                <a:ext cx="1785938" cy="758825"/>
              </a:xfrm>
              <a:custGeom>
                <a:avLst/>
                <a:gdLst>
                  <a:gd name="T0" fmla="*/ 0 w 1125"/>
                  <a:gd name="T1" fmla="*/ 18 h 478"/>
                  <a:gd name="T2" fmla="*/ 7 w 1125"/>
                  <a:gd name="T3" fmla="*/ 151 h 478"/>
                  <a:gd name="T4" fmla="*/ 639 w 1125"/>
                  <a:gd name="T5" fmla="*/ 478 h 478"/>
                  <a:gd name="T6" fmla="*/ 1125 w 1125"/>
                  <a:gd name="T7" fmla="*/ 177 h 478"/>
                  <a:gd name="T8" fmla="*/ 1120 w 1125"/>
                  <a:gd name="T9" fmla="*/ 23 h 478"/>
                  <a:gd name="T10" fmla="*/ 618 w 1125"/>
                  <a:gd name="T11" fmla="*/ 319 h 478"/>
                  <a:gd name="T12" fmla="*/ 2 w 1125"/>
                  <a:gd name="T13" fmla="*/ 0 h 478"/>
                  <a:gd name="T14" fmla="*/ 0 w 1125"/>
                  <a:gd name="T15" fmla="*/ 18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5" h="478">
                    <a:moveTo>
                      <a:pt x="0" y="18"/>
                    </a:moveTo>
                    <a:lnTo>
                      <a:pt x="7" y="151"/>
                    </a:lnTo>
                    <a:lnTo>
                      <a:pt x="639" y="478"/>
                    </a:lnTo>
                    <a:lnTo>
                      <a:pt x="1125" y="177"/>
                    </a:lnTo>
                    <a:lnTo>
                      <a:pt x="1120" y="23"/>
                    </a:lnTo>
                    <a:lnTo>
                      <a:pt x="618" y="319"/>
                    </a:lnTo>
                    <a:lnTo>
                      <a:pt x="2" y="0"/>
                    </a:lnTo>
                    <a:lnTo>
                      <a:pt x="0" y="18"/>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9" name="Freeform 26">
                <a:extLst>
                  <a:ext uri="{FF2B5EF4-FFF2-40B4-BE49-F238E27FC236}">
                    <a16:creationId xmlns:a16="http://schemas.microsoft.com/office/drawing/2014/main" id="{D65BDCB8-1F50-0DEA-DF65-08EC494E04B2}"/>
                  </a:ext>
                </a:extLst>
              </p:cNvPr>
              <p:cNvSpPr>
                <a:spLocks/>
              </p:cNvSpPr>
              <p:nvPr/>
            </p:nvSpPr>
            <p:spPr bwMode="auto">
              <a:xfrm>
                <a:off x="5469501" y="1143074"/>
                <a:ext cx="1925638" cy="987425"/>
              </a:xfrm>
              <a:custGeom>
                <a:avLst/>
                <a:gdLst>
                  <a:gd name="T0" fmla="*/ 0 w 512"/>
                  <a:gd name="T1" fmla="*/ 121 h 263"/>
                  <a:gd name="T2" fmla="*/ 280 w 512"/>
                  <a:gd name="T3" fmla="*/ 263 h 263"/>
                  <a:gd name="T4" fmla="*/ 512 w 512"/>
                  <a:gd name="T5" fmla="*/ 131 h 263"/>
                  <a:gd name="T6" fmla="*/ 505 w 512"/>
                  <a:gd name="T7" fmla="*/ 127 h 263"/>
                  <a:gd name="T8" fmla="*/ 242 w 512"/>
                  <a:gd name="T9" fmla="*/ 9 h 263"/>
                  <a:gd name="T10" fmla="*/ 208 w 512"/>
                  <a:gd name="T11" fmla="*/ 6 h 263"/>
                  <a:gd name="T12" fmla="*/ 0 w 512"/>
                  <a:gd name="T13" fmla="*/ 121 h 263"/>
                </a:gdLst>
                <a:ahLst/>
                <a:cxnLst>
                  <a:cxn ang="0">
                    <a:pos x="T0" y="T1"/>
                  </a:cxn>
                  <a:cxn ang="0">
                    <a:pos x="T2" y="T3"/>
                  </a:cxn>
                  <a:cxn ang="0">
                    <a:pos x="T4" y="T5"/>
                  </a:cxn>
                  <a:cxn ang="0">
                    <a:pos x="T6" y="T7"/>
                  </a:cxn>
                  <a:cxn ang="0">
                    <a:pos x="T8" y="T9"/>
                  </a:cxn>
                  <a:cxn ang="0">
                    <a:pos x="T10" y="T11"/>
                  </a:cxn>
                  <a:cxn ang="0">
                    <a:pos x="T12" y="T13"/>
                  </a:cxn>
                </a:cxnLst>
                <a:rect l="0" t="0" r="r" b="b"/>
                <a:pathLst>
                  <a:path w="512" h="263">
                    <a:moveTo>
                      <a:pt x="0" y="121"/>
                    </a:moveTo>
                    <a:cubicBezTo>
                      <a:pt x="280" y="263"/>
                      <a:pt x="280" y="263"/>
                      <a:pt x="280" y="263"/>
                    </a:cubicBezTo>
                    <a:cubicBezTo>
                      <a:pt x="512" y="131"/>
                      <a:pt x="512" y="131"/>
                      <a:pt x="512" y="131"/>
                    </a:cubicBezTo>
                    <a:cubicBezTo>
                      <a:pt x="505" y="127"/>
                      <a:pt x="505" y="127"/>
                      <a:pt x="505" y="127"/>
                    </a:cubicBezTo>
                    <a:cubicBezTo>
                      <a:pt x="242" y="9"/>
                      <a:pt x="242" y="9"/>
                      <a:pt x="242" y="9"/>
                    </a:cubicBezTo>
                    <a:cubicBezTo>
                      <a:pt x="242" y="9"/>
                      <a:pt x="224" y="0"/>
                      <a:pt x="208" y="6"/>
                    </a:cubicBezTo>
                    <a:cubicBezTo>
                      <a:pt x="193" y="12"/>
                      <a:pt x="0" y="121"/>
                      <a:pt x="0" y="121"/>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120" name="Freeform 27">
                <a:extLst>
                  <a:ext uri="{FF2B5EF4-FFF2-40B4-BE49-F238E27FC236}">
                    <a16:creationId xmlns:a16="http://schemas.microsoft.com/office/drawing/2014/main" id="{B2B854EE-4EBD-3BCD-01D9-D7C33CB2FEA1}"/>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21" name="Freeform 28">
                <a:extLst>
                  <a:ext uri="{FF2B5EF4-FFF2-40B4-BE49-F238E27FC236}">
                    <a16:creationId xmlns:a16="http://schemas.microsoft.com/office/drawing/2014/main" id="{2A998394-1610-8574-8E1E-AA29D9C9F3BE}"/>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22" name="Freeform 29">
                <a:extLst>
                  <a:ext uri="{FF2B5EF4-FFF2-40B4-BE49-F238E27FC236}">
                    <a16:creationId xmlns:a16="http://schemas.microsoft.com/office/drawing/2014/main" id="{AC33A77B-AADE-F137-85E8-29F738C140DC}"/>
                  </a:ext>
                </a:extLst>
              </p:cNvPr>
              <p:cNvSpPr>
                <a:spLocks/>
              </p:cNvSpPr>
              <p:nvPr/>
            </p:nvSpPr>
            <p:spPr bwMode="auto">
              <a:xfrm>
                <a:off x="5483788" y="1914818"/>
                <a:ext cx="1060450" cy="630238"/>
              </a:xfrm>
              <a:custGeom>
                <a:avLst/>
                <a:gdLst>
                  <a:gd name="T0" fmla="*/ 0 w 668"/>
                  <a:gd name="T1" fmla="*/ 0 h 397"/>
                  <a:gd name="T2" fmla="*/ 3 w 668"/>
                  <a:gd name="T3" fmla="*/ 45 h 397"/>
                  <a:gd name="T4" fmla="*/ 668 w 668"/>
                  <a:gd name="T5" fmla="*/ 397 h 397"/>
                  <a:gd name="T6" fmla="*/ 666 w 668"/>
                  <a:gd name="T7" fmla="*/ 348 h 397"/>
                  <a:gd name="T8" fmla="*/ 0 w 668"/>
                  <a:gd name="T9" fmla="*/ 0 h 397"/>
                </a:gdLst>
                <a:ahLst/>
                <a:cxnLst>
                  <a:cxn ang="0">
                    <a:pos x="T0" y="T1"/>
                  </a:cxn>
                  <a:cxn ang="0">
                    <a:pos x="T2" y="T3"/>
                  </a:cxn>
                  <a:cxn ang="0">
                    <a:pos x="T4" y="T5"/>
                  </a:cxn>
                  <a:cxn ang="0">
                    <a:pos x="T6" y="T7"/>
                  </a:cxn>
                  <a:cxn ang="0">
                    <a:pos x="T8" y="T9"/>
                  </a:cxn>
                </a:cxnLst>
                <a:rect l="0" t="0" r="r" b="b"/>
                <a:pathLst>
                  <a:path w="668" h="397">
                    <a:moveTo>
                      <a:pt x="0" y="0"/>
                    </a:moveTo>
                    <a:lnTo>
                      <a:pt x="3" y="45"/>
                    </a:lnTo>
                    <a:lnTo>
                      <a:pt x="668" y="397"/>
                    </a:lnTo>
                    <a:lnTo>
                      <a:pt x="666" y="348"/>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23" name="Freeform 30">
                <a:extLst>
                  <a:ext uri="{FF2B5EF4-FFF2-40B4-BE49-F238E27FC236}">
                    <a16:creationId xmlns:a16="http://schemas.microsoft.com/office/drawing/2014/main" id="{A9E9FC2C-40BD-136D-2F74-5B63A5FD5AA9}"/>
                  </a:ext>
                </a:extLst>
              </p:cNvPr>
              <p:cNvSpPr>
                <a:spLocks/>
              </p:cNvSpPr>
              <p:nvPr/>
            </p:nvSpPr>
            <p:spPr bwMode="auto">
              <a:xfrm>
                <a:off x="6522013" y="1583031"/>
                <a:ext cx="969963" cy="962025"/>
              </a:xfrm>
              <a:custGeom>
                <a:avLst/>
                <a:gdLst>
                  <a:gd name="T0" fmla="*/ 1 w 258"/>
                  <a:gd name="T1" fmla="*/ 165 h 256"/>
                  <a:gd name="T2" fmla="*/ 205 w 258"/>
                  <a:gd name="T3" fmla="*/ 32 h 256"/>
                  <a:gd name="T4" fmla="*/ 237 w 258"/>
                  <a:gd name="T5" fmla="*/ 38 h 256"/>
                  <a:gd name="T6" fmla="*/ 212 w 258"/>
                  <a:gd name="T7" fmla="*/ 106 h 256"/>
                  <a:gd name="T8" fmla="*/ 5 w 258"/>
                  <a:gd name="T9" fmla="*/ 235 h 256"/>
                  <a:gd name="T10" fmla="*/ 6 w 258"/>
                  <a:gd name="T11" fmla="*/ 256 h 256"/>
                  <a:gd name="T12" fmla="*/ 218 w 258"/>
                  <a:gd name="T13" fmla="*/ 120 h 256"/>
                  <a:gd name="T14" fmla="*/ 254 w 258"/>
                  <a:gd name="T15" fmla="*/ 51 h 256"/>
                  <a:gd name="T16" fmla="*/ 208 w 258"/>
                  <a:gd name="T17" fmla="*/ 10 h 256"/>
                  <a:gd name="T18" fmla="*/ 0 w 258"/>
                  <a:gd name="T19" fmla="*/ 142 h 256"/>
                  <a:gd name="T20" fmla="*/ 1 w 258"/>
                  <a:gd name="T21" fmla="*/ 16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256">
                    <a:moveTo>
                      <a:pt x="1" y="165"/>
                    </a:moveTo>
                    <a:cubicBezTo>
                      <a:pt x="205" y="32"/>
                      <a:pt x="205" y="32"/>
                      <a:pt x="205" y="32"/>
                    </a:cubicBezTo>
                    <a:cubicBezTo>
                      <a:pt x="205" y="32"/>
                      <a:pt x="228" y="16"/>
                      <a:pt x="237" y="38"/>
                    </a:cubicBezTo>
                    <a:cubicBezTo>
                      <a:pt x="247" y="61"/>
                      <a:pt x="229" y="94"/>
                      <a:pt x="212" y="106"/>
                    </a:cubicBezTo>
                    <a:cubicBezTo>
                      <a:pt x="5" y="235"/>
                      <a:pt x="5" y="235"/>
                      <a:pt x="5" y="235"/>
                    </a:cubicBezTo>
                    <a:cubicBezTo>
                      <a:pt x="6" y="256"/>
                      <a:pt x="6" y="256"/>
                      <a:pt x="6" y="256"/>
                    </a:cubicBezTo>
                    <a:cubicBezTo>
                      <a:pt x="218" y="120"/>
                      <a:pt x="218" y="120"/>
                      <a:pt x="218" y="120"/>
                    </a:cubicBezTo>
                    <a:cubicBezTo>
                      <a:pt x="218" y="120"/>
                      <a:pt x="258" y="88"/>
                      <a:pt x="254" y="51"/>
                    </a:cubicBezTo>
                    <a:cubicBezTo>
                      <a:pt x="251" y="13"/>
                      <a:pt x="225" y="0"/>
                      <a:pt x="208" y="10"/>
                    </a:cubicBezTo>
                    <a:cubicBezTo>
                      <a:pt x="0" y="142"/>
                      <a:pt x="0" y="142"/>
                      <a:pt x="0" y="142"/>
                    </a:cubicBezTo>
                    <a:cubicBezTo>
                      <a:pt x="1" y="165"/>
                      <a:pt x="1" y="165"/>
                      <a:pt x="1" y="165"/>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24" name="Freeform 32">
                <a:extLst>
                  <a:ext uri="{FF2B5EF4-FFF2-40B4-BE49-F238E27FC236}">
                    <a16:creationId xmlns:a16="http://schemas.microsoft.com/office/drawing/2014/main" id="{DFC2B1A5-BD22-6507-9165-1AF8EFDA5BC9}"/>
                  </a:ext>
                </a:extLst>
              </p:cNvPr>
              <p:cNvSpPr>
                <a:spLocks/>
              </p:cNvSpPr>
              <p:nvPr/>
            </p:nvSpPr>
            <p:spPr bwMode="auto">
              <a:xfrm>
                <a:off x="7326876" y="1610018"/>
                <a:ext cx="44450" cy="3175"/>
              </a:xfrm>
              <a:custGeom>
                <a:avLst/>
                <a:gdLst>
                  <a:gd name="T0" fmla="*/ 6 w 12"/>
                  <a:gd name="T1" fmla="*/ 0 h 1"/>
                  <a:gd name="T2" fmla="*/ 0 w 12"/>
                  <a:gd name="T3" fmla="*/ 1 h 1"/>
                  <a:gd name="T4" fmla="*/ 12 w 12"/>
                  <a:gd name="T5" fmla="*/ 1 h 1"/>
                  <a:gd name="T6" fmla="*/ 12 w 12"/>
                  <a:gd name="T7" fmla="*/ 1 h 1"/>
                  <a:gd name="T8" fmla="*/ 6 w 12"/>
                  <a:gd name="T9" fmla="*/ 0 h 1"/>
                </a:gdLst>
                <a:ahLst/>
                <a:cxnLst>
                  <a:cxn ang="0">
                    <a:pos x="T0" y="T1"/>
                  </a:cxn>
                  <a:cxn ang="0">
                    <a:pos x="T2" y="T3"/>
                  </a:cxn>
                  <a:cxn ang="0">
                    <a:pos x="T4" y="T5"/>
                  </a:cxn>
                  <a:cxn ang="0">
                    <a:pos x="T6" y="T7"/>
                  </a:cxn>
                  <a:cxn ang="0">
                    <a:pos x="T8" y="T9"/>
                  </a:cxn>
                </a:cxnLst>
                <a:rect l="0" t="0" r="r" b="b"/>
                <a:pathLst>
                  <a:path w="12" h="1">
                    <a:moveTo>
                      <a:pt x="6" y="0"/>
                    </a:moveTo>
                    <a:cubicBezTo>
                      <a:pt x="4" y="0"/>
                      <a:pt x="2" y="0"/>
                      <a:pt x="0" y="1"/>
                    </a:cubicBezTo>
                    <a:cubicBezTo>
                      <a:pt x="12" y="1"/>
                      <a:pt x="12" y="1"/>
                      <a:pt x="12" y="1"/>
                    </a:cubicBezTo>
                    <a:cubicBezTo>
                      <a:pt x="12" y="1"/>
                      <a:pt x="12" y="1"/>
                      <a:pt x="12" y="1"/>
                    </a:cubicBezTo>
                    <a:cubicBezTo>
                      <a:pt x="10" y="0"/>
                      <a:pt x="8" y="0"/>
                      <a:pt x="6" y="0"/>
                    </a:cubicBezTo>
                  </a:path>
                </a:pathLst>
              </a:custGeom>
              <a:solidFill>
                <a:srgbClr val="419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80" name="Group 69"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B7BB5DBA-F560-595C-FCC3-13B22BFFDA49}"/>
                </a:ext>
              </a:extLst>
            </p:cNvPr>
            <p:cNvGrpSpPr/>
            <p:nvPr/>
          </p:nvGrpSpPr>
          <p:grpSpPr>
            <a:xfrm>
              <a:off x="1066940" y="2906935"/>
              <a:ext cx="2675659" cy="1421535"/>
              <a:chOff x="3672451" y="2646656"/>
              <a:chExt cx="2943225" cy="1563688"/>
            </a:xfrm>
          </p:grpSpPr>
          <p:grpSp>
            <p:nvGrpSpPr>
              <p:cNvPr id="106" name="Group 68">
                <a:extLst>
                  <a:ext uri="{FF2B5EF4-FFF2-40B4-BE49-F238E27FC236}">
                    <a16:creationId xmlns:a16="http://schemas.microsoft.com/office/drawing/2014/main" id="{569CD13A-5896-AEAA-C8F7-C2A8186FB6E1}"/>
                  </a:ext>
                </a:extLst>
              </p:cNvPr>
              <p:cNvGrpSpPr/>
              <p:nvPr/>
            </p:nvGrpSpPr>
            <p:grpSpPr>
              <a:xfrm>
                <a:off x="3672451" y="2646656"/>
                <a:ext cx="2943225" cy="1519237"/>
                <a:chOff x="3672451" y="2646656"/>
                <a:chExt cx="2943225" cy="1519237"/>
              </a:xfrm>
            </p:grpSpPr>
            <p:sp>
              <p:nvSpPr>
                <p:cNvPr id="109" name="Freeform 16">
                  <a:extLst>
                    <a:ext uri="{FF2B5EF4-FFF2-40B4-BE49-F238E27FC236}">
                      <a16:creationId xmlns:a16="http://schemas.microsoft.com/office/drawing/2014/main" id="{42D9C19B-AD12-B8CB-56E0-AE981A8CB2C5}"/>
                    </a:ext>
                  </a:extLst>
                </p:cNvPr>
                <p:cNvSpPr>
                  <a:spLocks/>
                </p:cNvSpPr>
                <p:nvPr/>
              </p:nvSpPr>
              <p:spPr bwMode="auto">
                <a:xfrm>
                  <a:off x="3672451" y="4051593"/>
                  <a:ext cx="71438" cy="7938"/>
                </a:xfrm>
                <a:custGeom>
                  <a:avLst/>
                  <a:gdLst>
                    <a:gd name="T0" fmla="*/ 11 w 19"/>
                    <a:gd name="T1" fmla="*/ 0 h 2"/>
                    <a:gd name="T2" fmla="*/ 0 w 19"/>
                    <a:gd name="T3" fmla="*/ 1 h 2"/>
                    <a:gd name="T4" fmla="*/ 0 w 19"/>
                    <a:gd name="T5" fmla="*/ 2 h 2"/>
                    <a:gd name="T6" fmla="*/ 19 w 19"/>
                    <a:gd name="T7" fmla="*/ 0 h 2"/>
                    <a:gd name="T8" fmla="*/ 11 w 19"/>
                    <a:gd name="T9" fmla="*/ 0 h 2"/>
                  </a:gdLst>
                  <a:ahLst/>
                  <a:cxnLst>
                    <a:cxn ang="0">
                      <a:pos x="T0" y="T1"/>
                    </a:cxn>
                    <a:cxn ang="0">
                      <a:pos x="T2" y="T3"/>
                    </a:cxn>
                    <a:cxn ang="0">
                      <a:pos x="T4" y="T5"/>
                    </a:cxn>
                    <a:cxn ang="0">
                      <a:pos x="T6" y="T7"/>
                    </a:cxn>
                    <a:cxn ang="0">
                      <a:pos x="T8" y="T9"/>
                    </a:cxn>
                  </a:cxnLst>
                  <a:rect l="0" t="0" r="r" b="b"/>
                  <a:pathLst>
                    <a:path w="19" h="2">
                      <a:moveTo>
                        <a:pt x="11" y="0"/>
                      </a:moveTo>
                      <a:cubicBezTo>
                        <a:pt x="8" y="0"/>
                        <a:pt x="4" y="0"/>
                        <a:pt x="0" y="1"/>
                      </a:cubicBezTo>
                      <a:cubicBezTo>
                        <a:pt x="0" y="2"/>
                        <a:pt x="0" y="2"/>
                        <a:pt x="0" y="2"/>
                      </a:cubicBezTo>
                      <a:cubicBezTo>
                        <a:pt x="19" y="0"/>
                        <a:pt x="19" y="0"/>
                        <a:pt x="19" y="0"/>
                      </a:cubicBezTo>
                      <a:cubicBezTo>
                        <a:pt x="17" y="0"/>
                        <a:pt x="14" y="0"/>
                        <a:pt x="11" y="0"/>
                      </a:cubicBezTo>
                    </a:path>
                  </a:pathLst>
                </a:custGeom>
                <a:solidFill>
                  <a:srgbClr val="0A8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0" name="Freeform 33">
                  <a:extLst>
                    <a:ext uri="{FF2B5EF4-FFF2-40B4-BE49-F238E27FC236}">
                      <a16:creationId xmlns:a16="http://schemas.microsoft.com/office/drawing/2014/main" id="{3AC828E4-1A7A-754A-D9FD-54B57AB85A68}"/>
                    </a:ext>
                  </a:extLst>
                </p:cNvPr>
                <p:cNvSpPr>
                  <a:spLocks/>
                </p:cNvSpPr>
                <p:nvPr/>
              </p:nvSpPr>
              <p:spPr bwMode="auto">
                <a:xfrm>
                  <a:off x="4375713" y="3248318"/>
                  <a:ext cx="2239963" cy="917575"/>
                </a:xfrm>
                <a:custGeom>
                  <a:avLst/>
                  <a:gdLst>
                    <a:gd name="T0" fmla="*/ 596 w 596"/>
                    <a:gd name="T1" fmla="*/ 59 h 244"/>
                    <a:gd name="T2" fmla="*/ 559 w 596"/>
                    <a:gd name="T3" fmla="*/ 42 h 244"/>
                    <a:gd name="T4" fmla="*/ 56 w 596"/>
                    <a:gd name="T5" fmla="*/ 0 h 244"/>
                    <a:gd name="T6" fmla="*/ 29 w 596"/>
                    <a:gd name="T7" fmla="*/ 71 h 244"/>
                    <a:gd name="T8" fmla="*/ 296 w 596"/>
                    <a:gd name="T9" fmla="*/ 244 h 244"/>
                    <a:gd name="T10" fmla="*/ 596 w 596"/>
                    <a:gd name="T11" fmla="*/ 59 h 244"/>
                  </a:gdLst>
                  <a:ahLst/>
                  <a:cxnLst>
                    <a:cxn ang="0">
                      <a:pos x="T0" y="T1"/>
                    </a:cxn>
                    <a:cxn ang="0">
                      <a:pos x="T2" y="T3"/>
                    </a:cxn>
                    <a:cxn ang="0">
                      <a:pos x="T4" y="T5"/>
                    </a:cxn>
                    <a:cxn ang="0">
                      <a:pos x="T6" y="T7"/>
                    </a:cxn>
                    <a:cxn ang="0">
                      <a:pos x="T8" y="T9"/>
                    </a:cxn>
                    <a:cxn ang="0">
                      <a:pos x="T10" y="T11"/>
                    </a:cxn>
                  </a:cxnLst>
                  <a:rect l="0" t="0" r="r" b="b"/>
                  <a:pathLst>
                    <a:path w="596" h="244">
                      <a:moveTo>
                        <a:pt x="596" y="59"/>
                      </a:moveTo>
                      <a:cubicBezTo>
                        <a:pt x="559" y="42"/>
                        <a:pt x="559" y="42"/>
                        <a:pt x="559" y="42"/>
                      </a:cubicBezTo>
                      <a:cubicBezTo>
                        <a:pt x="56" y="0"/>
                        <a:pt x="56" y="0"/>
                        <a:pt x="56" y="0"/>
                      </a:cubicBezTo>
                      <a:cubicBezTo>
                        <a:pt x="56" y="0"/>
                        <a:pt x="0" y="24"/>
                        <a:pt x="29" y="71"/>
                      </a:cubicBezTo>
                      <a:cubicBezTo>
                        <a:pt x="68" y="133"/>
                        <a:pt x="296" y="244"/>
                        <a:pt x="296" y="244"/>
                      </a:cubicBezTo>
                      <a:lnTo>
                        <a:pt x="596" y="59"/>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1" name="Freeform 34">
                  <a:extLst>
                    <a:ext uri="{FF2B5EF4-FFF2-40B4-BE49-F238E27FC236}">
                      <a16:creationId xmlns:a16="http://schemas.microsoft.com/office/drawing/2014/main" id="{EAD3344F-AD10-B417-D333-54E430C122F8}"/>
                    </a:ext>
                  </a:extLst>
                </p:cNvPr>
                <p:cNvSpPr>
                  <a:spLocks/>
                </p:cNvSpPr>
                <p:nvPr/>
              </p:nvSpPr>
              <p:spPr bwMode="auto">
                <a:xfrm>
                  <a:off x="4615426" y="3176881"/>
                  <a:ext cx="1944688" cy="879475"/>
                </a:xfrm>
                <a:custGeom>
                  <a:avLst/>
                  <a:gdLst>
                    <a:gd name="T0" fmla="*/ 1225 w 1225"/>
                    <a:gd name="T1" fmla="*/ 19 h 554"/>
                    <a:gd name="T2" fmla="*/ 1225 w 1225"/>
                    <a:gd name="T3" fmla="*/ 166 h 554"/>
                    <a:gd name="T4" fmla="*/ 550 w 1225"/>
                    <a:gd name="T5" fmla="*/ 554 h 554"/>
                    <a:gd name="T6" fmla="*/ 3 w 1225"/>
                    <a:gd name="T7" fmla="*/ 251 h 554"/>
                    <a:gd name="T8" fmla="*/ 0 w 1225"/>
                    <a:gd name="T9" fmla="*/ 83 h 554"/>
                    <a:gd name="T10" fmla="*/ 564 w 1225"/>
                    <a:gd name="T11" fmla="*/ 381 h 554"/>
                    <a:gd name="T12" fmla="*/ 1220 w 1225"/>
                    <a:gd name="T13" fmla="*/ 0 h 554"/>
                    <a:gd name="T14" fmla="*/ 1225 w 1225"/>
                    <a:gd name="T15" fmla="*/ 19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5" h="554">
                      <a:moveTo>
                        <a:pt x="1225" y="19"/>
                      </a:moveTo>
                      <a:lnTo>
                        <a:pt x="1225" y="166"/>
                      </a:lnTo>
                      <a:lnTo>
                        <a:pt x="550" y="554"/>
                      </a:lnTo>
                      <a:lnTo>
                        <a:pt x="3" y="251"/>
                      </a:lnTo>
                      <a:lnTo>
                        <a:pt x="0" y="83"/>
                      </a:lnTo>
                      <a:lnTo>
                        <a:pt x="564" y="381"/>
                      </a:lnTo>
                      <a:lnTo>
                        <a:pt x="1220" y="0"/>
                      </a:lnTo>
                      <a:lnTo>
                        <a:pt x="1225"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2" name="Freeform 35">
                  <a:extLst>
                    <a:ext uri="{FF2B5EF4-FFF2-40B4-BE49-F238E27FC236}">
                      <a16:creationId xmlns:a16="http://schemas.microsoft.com/office/drawing/2014/main" id="{769F0FBF-FCDA-4ADC-F6B6-CB31646B9EC5}"/>
                    </a:ext>
                  </a:extLst>
                </p:cNvPr>
                <p:cNvSpPr>
                  <a:spLocks/>
                </p:cNvSpPr>
                <p:nvPr/>
              </p:nvSpPr>
              <p:spPr bwMode="auto">
                <a:xfrm>
                  <a:off x="4510651" y="2646656"/>
                  <a:ext cx="2105025" cy="1093788"/>
                </a:xfrm>
                <a:custGeom>
                  <a:avLst/>
                  <a:gdLst>
                    <a:gd name="T0" fmla="*/ 560 w 560"/>
                    <a:gd name="T1" fmla="*/ 122 h 291"/>
                    <a:gd name="T2" fmla="*/ 260 w 560"/>
                    <a:gd name="T3" fmla="*/ 291 h 291"/>
                    <a:gd name="T4" fmla="*/ 0 w 560"/>
                    <a:gd name="T5" fmla="*/ 158 h 291"/>
                    <a:gd name="T6" fmla="*/ 9 w 560"/>
                    <a:gd name="T7" fmla="*/ 154 h 291"/>
                    <a:gd name="T8" fmla="*/ 290 w 560"/>
                    <a:gd name="T9" fmla="*/ 11 h 291"/>
                    <a:gd name="T10" fmla="*/ 326 w 560"/>
                    <a:gd name="T11" fmla="*/ 6 h 291"/>
                    <a:gd name="T12" fmla="*/ 560 w 560"/>
                    <a:gd name="T13" fmla="*/ 122 h 291"/>
                  </a:gdLst>
                  <a:ahLst/>
                  <a:cxnLst>
                    <a:cxn ang="0">
                      <a:pos x="T0" y="T1"/>
                    </a:cxn>
                    <a:cxn ang="0">
                      <a:pos x="T2" y="T3"/>
                    </a:cxn>
                    <a:cxn ang="0">
                      <a:pos x="T4" y="T5"/>
                    </a:cxn>
                    <a:cxn ang="0">
                      <a:pos x="T6" y="T7"/>
                    </a:cxn>
                    <a:cxn ang="0">
                      <a:pos x="T8" y="T9"/>
                    </a:cxn>
                    <a:cxn ang="0">
                      <a:pos x="T10" y="T11"/>
                    </a:cxn>
                    <a:cxn ang="0">
                      <a:pos x="T12" y="T13"/>
                    </a:cxn>
                  </a:cxnLst>
                  <a:rect l="0" t="0" r="r" b="b"/>
                  <a:pathLst>
                    <a:path w="560" h="291">
                      <a:moveTo>
                        <a:pt x="560" y="122"/>
                      </a:moveTo>
                      <a:cubicBezTo>
                        <a:pt x="260" y="291"/>
                        <a:pt x="260" y="291"/>
                        <a:pt x="260" y="291"/>
                      </a:cubicBezTo>
                      <a:cubicBezTo>
                        <a:pt x="0" y="158"/>
                        <a:pt x="0" y="158"/>
                        <a:pt x="0" y="158"/>
                      </a:cubicBezTo>
                      <a:cubicBezTo>
                        <a:pt x="9" y="154"/>
                        <a:pt x="9" y="154"/>
                        <a:pt x="9" y="154"/>
                      </a:cubicBezTo>
                      <a:cubicBezTo>
                        <a:pt x="290" y="11"/>
                        <a:pt x="290" y="11"/>
                        <a:pt x="290" y="11"/>
                      </a:cubicBezTo>
                      <a:cubicBezTo>
                        <a:pt x="290" y="11"/>
                        <a:pt x="309" y="0"/>
                        <a:pt x="326" y="6"/>
                      </a:cubicBezTo>
                      <a:cubicBezTo>
                        <a:pt x="343" y="12"/>
                        <a:pt x="560" y="122"/>
                        <a:pt x="560" y="122"/>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3" name="Freeform 36">
                  <a:extLst>
                    <a:ext uri="{FF2B5EF4-FFF2-40B4-BE49-F238E27FC236}">
                      <a16:creationId xmlns:a16="http://schemas.microsoft.com/office/drawing/2014/main" id="{DC8EF3F3-0D92-A4F4-F8C0-27E3C0B91B60}"/>
                    </a:ext>
                  </a:extLst>
                </p:cNvPr>
                <p:cNvSpPr>
                  <a:spLocks/>
                </p:cNvSpPr>
                <p:nvPr/>
              </p:nvSpPr>
              <p:spPr bwMode="auto">
                <a:xfrm>
                  <a:off x="5491726" y="3105443"/>
                  <a:ext cx="1123950" cy="728663"/>
                </a:xfrm>
                <a:custGeom>
                  <a:avLst/>
                  <a:gdLst>
                    <a:gd name="T0" fmla="*/ 0 w 708"/>
                    <a:gd name="T1" fmla="*/ 400 h 459"/>
                    <a:gd name="T2" fmla="*/ 708 w 708"/>
                    <a:gd name="T3" fmla="*/ 0 h 459"/>
                    <a:gd name="T4" fmla="*/ 708 w 708"/>
                    <a:gd name="T5" fmla="*/ 57 h 459"/>
                    <a:gd name="T6" fmla="*/ 0 w 708"/>
                    <a:gd name="T7" fmla="*/ 459 h 459"/>
                    <a:gd name="T8" fmla="*/ 0 w 708"/>
                    <a:gd name="T9" fmla="*/ 400 h 459"/>
                  </a:gdLst>
                  <a:ahLst/>
                  <a:cxnLst>
                    <a:cxn ang="0">
                      <a:pos x="T0" y="T1"/>
                    </a:cxn>
                    <a:cxn ang="0">
                      <a:pos x="T2" y="T3"/>
                    </a:cxn>
                    <a:cxn ang="0">
                      <a:pos x="T4" y="T5"/>
                    </a:cxn>
                    <a:cxn ang="0">
                      <a:pos x="T6" y="T7"/>
                    </a:cxn>
                    <a:cxn ang="0">
                      <a:pos x="T8" y="T9"/>
                    </a:cxn>
                  </a:cxnLst>
                  <a:rect l="0" t="0" r="r" b="b"/>
                  <a:pathLst>
                    <a:path w="708" h="459">
                      <a:moveTo>
                        <a:pt x="0" y="400"/>
                      </a:moveTo>
                      <a:lnTo>
                        <a:pt x="708" y="0"/>
                      </a:lnTo>
                      <a:lnTo>
                        <a:pt x="708" y="57"/>
                      </a:lnTo>
                      <a:lnTo>
                        <a:pt x="0" y="459"/>
                      </a:lnTo>
                      <a:lnTo>
                        <a:pt x="0" y="40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sp>
            <p:nvSpPr>
              <p:cNvPr id="107" name="Freeform 37">
                <a:extLst>
                  <a:ext uri="{FF2B5EF4-FFF2-40B4-BE49-F238E27FC236}">
                    <a16:creationId xmlns:a16="http://schemas.microsoft.com/office/drawing/2014/main" id="{5B52553A-4ED0-271A-101C-9E05F10A49B4}"/>
                  </a:ext>
                </a:extLst>
              </p:cNvPr>
              <p:cNvSpPr>
                <a:spLocks/>
              </p:cNvSpPr>
              <p:nvPr/>
            </p:nvSpPr>
            <p:spPr bwMode="auto">
              <a:xfrm>
                <a:off x="5491726" y="3470568"/>
                <a:ext cx="1123950" cy="739775"/>
              </a:xfrm>
              <a:custGeom>
                <a:avLst/>
                <a:gdLst>
                  <a:gd name="T0" fmla="*/ 708 w 708"/>
                  <a:gd name="T1" fmla="*/ 0 h 466"/>
                  <a:gd name="T2" fmla="*/ 708 w 708"/>
                  <a:gd name="T3" fmla="*/ 49 h 466"/>
                  <a:gd name="T4" fmla="*/ 0 w 708"/>
                  <a:gd name="T5" fmla="*/ 466 h 466"/>
                  <a:gd name="T6" fmla="*/ 0 w 708"/>
                  <a:gd name="T7" fmla="*/ 411 h 466"/>
                  <a:gd name="T8" fmla="*/ 708 w 708"/>
                  <a:gd name="T9" fmla="*/ 0 h 466"/>
                </a:gdLst>
                <a:ahLst/>
                <a:cxnLst>
                  <a:cxn ang="0">
                    <a:pos x="T0" y="T1"/>
                  </a:cxn>
                  <a:cxn ang="0">
                    <a:pos x="T2" y="T3"/>
                  </a:cxn>
                  <a:cxn ang="0">
                    <a:pos x="T4" y="T5"/>
                  </a:cxn>
                  <a:cxn ang="0">
                    <a:pos x="T6" y="T7"/>
                  </a:cxn>
                  <a:cxn ang="0">
                    <a:pos x="T8" y="T9"/>
                  </a:cxn>
                </a:cxnLst>
                <a:rect l="0" t="0" r="r" b="b"/>
                <a:pathLst>
                  <a:path w="708" h="466">
                    <a:moveTo>
                      <a:pt x="708" y="0"/>
                    </a:moveTo>
                    <a:lnTo>
                      <a:pt x="708" y="49"/>
                    </a:lnTo>
                    <a:lnTo>
                      <a:pt x="0" y="466"/>
                    </a:lnTo>
                    <a:lnTo>
                      <a:pt x="0" y="411"/>
                    </a:lnTo>
                    <a:lnTo>
                      <a:pt x="708"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08" name="Freeform 38">
                <a:extLst>
                  <a:ext uri="{FF2B5EF4-FFF2-40B4-BE49-F238E27FC236}">
                    <a16:creationId xmlns:a16="http://schemas.microsoft.com/office/drawing/2014/main" id="{6B5A06B9-4813-E139-E5E5-B5D81E2C3522}"/>
                  </a:ext>
                </a:extLst>
              </p:cNvPr>
              <p:cNvSpPr>
                <a:spLocks/>
              </p:cNvSpPr>
              <p:nvPr/>
            </p:nvSpPr>
            <p:spPr bwMode="auto">
              <a:xfrm>
                <a:off x="4424926" y="3199106"/>
                <a:ext cx="1066800" cy="1011238"/>
              </a:xfrm>
              <a:custGeom>
                <a:avLst/>
                <a:gdLst>
                  <a:gd name="T0" fmla="*/ 284 w 284"/>
                  <a:gd name="T1" fmla="*/ 169 h 269"/>
                  <a:gd name="T2" fmla="*/ 55 w 284"/>
                  <a:gd name="T3" fmla="*/ 34 h 269"/>
                  <a:gd name="T4" fmla="*/ 19 w 284"/>
                  <a:gd name="T5" fmla="*/ 42 h 269"/>
                  <a:gd name="T6" fmla="*/ 50 w 284"/>
                  <a:gd name="T7" fmla="*/ 115 h 269"/>
                  <a:gd name="T8" fmla="*/ 284 w 284"/>
                  <a:gd name="T9" fmla="*/ 246 h 269"/>
                  <a:gd name="T10" fmla="*/ 284 w 284"/>
                  <a:gd name="T11" fmla="*/ 269 h 269"/>
                  <a:gd name="T12" fmla="*/ 44 w 284"/>
                  <a:gd name="T13" fmla="*/ 131 h 269"/>
                  <a:gd name="T14" fmla="*/ 1 w 284"/>
                  <a:gd name="T15" fmla="*/ 57 h 269"/>
                  <a:gd name="T16" fmla="*/ 50 w 284"/>
                  <a:gd name="T17" fmla="*/ 10 h 269"/>
                  <a:gd name="T18" fmla="*/ 284 w 284"/>
                  <a:gd name="T19" fmla="*/ 144 h 269"/>
                  <a:gd name="T20" fmla="*/ 284 w 284"/>
                  <a:gd name="T21" fmla="*/ 1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69">
                    <a:moveTo>
                      <a:pt x="284" y="169"/>
                    </a:moveTo>
                    <a:cubicBezTo>
                      <a:pt x="55" y="34"/>
                      <a:pt x="55" y="34"/>
                      <a:pt x="55" y="34"/>
                    </a:cubicBezTo>
                    <a:cubicBezTo>
                      <a:pt x="55" y="34"/>
                      <a:pt x="29" y="17"/>
                      <a:pt x="19" y="42"/>
                    </a:cubicBezTo>
                    <a:cubicBezTo>
                      <a:pt x="10" y="67"/>
                      <a:pt x="31" y="103"/>
                      <a:pt x="50" y="115"/>
                    </a:cubicBezTo>
                    <a:cubicBezTo>
                      <a:pt x="284" y="246"/>
                      <a:pt x="284" y="246"/>
                      <a:pt x="284" y="246"/>
                    </a:cubicBezTo>
                    <a:cubicBezTo>
                      <a:pt x="284" y="269"/>
                      <a:pt x="284" y="269"/>
                      <a:pt x="284" y="269"/>
                    </a:cubicBezTo>
                    <a:cubicBezTo>
                      <a:pt x="44" y="131"/>
                      <a:pt x="44" y="131"/>
                      <a:pt x="44" y="131"/>
                    </a:cubicBezTo>
                    <a:cubicBezTo>
                      <a:pt x="44" y="131"/>
                      <a:pt x="0" y="98"/>
                      <a:pt x="1" y="57"/>
                    </a:cubicBezTo>
                    <a:cubicBezTo>
                      <a:pt x="3" y="16"/>
                      <a:pt x="31" y="0"/>
                      <a:pt x="50" y="10"/>
                    </a:cubicBezTo>
                    <a:cubicBezTo>
                      <a:pt x="284" y="144"/>
                      <a:pt x="284" y="144"/>
                      <a:pt x="284" y="144"/>
                    </a:cubicBezTo>
                    <a:lnTo>
                      <a:pt x="284" y="169"/>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81" name="Group 63"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D367804F-1400-91BD-51C2-52A26D580CCB}"/>
                </a:ext>
              </a:extLst>
            </p:cNvPr>
            <p:cNvGrpSpPr/>
            <p:nvPr/>
          </p:nvGrpSpPr>
          <p:grpSpPr>
            <a:xfrm>
              <a:off x="3794553" y="4611332"/>
              <a:ext cx="1274329" cy="891887"/>
              <a:chOff x="6672826" y="4521493"/>
              <a:chExt cx="1401762" cy="981076"/>
            </a:xfrm>
          </p:grpSpPr>
          <p:sp>
            <p:nvSpPr>
              <p:cNvPr id="100" name="Freeform 40">
                <a:extLst>
                  <a:ext uri="{FF2B5EF4-FFF2-40B4-BE49-F238E27FC236}">
                    <a16:creationId xmlns:a16="http://schemas.microsoft.com/office/drawing/2014/main" id="{998994C1-84A5-17A3-0DA9-4B98E670AE3E}"/>
                  </a:ext>
                </a:extLst>
              </p:cNvPr>
              <p:cNvSpPr>
                <a:spLocks/>
              </p:cNvSpPr>
              <p:nvPr/>
            </p:nvSpPr>
            <p:spPr bwMode="auto">
              <a:xfrm>
                <a:off x="6672826" y="4939006"/>
                <a:ext cx="1398588" cy="538163"/>
              </a:xfrm>
              <a:custGeom>
                <a:avLst/>
                <a:gdLst>
                  <a:gd name="T0" fmla="*/ 372 w 372"/>
                  <a:gd name="T1" fmla="*/ 16 h 143"/>
                  <a:gd name="T2" fmla="*/ 349 w 372"/>
                  <a:gd name="T3" fmla="*/ 7 h 143"/>
                  <a:gd name="T4" fmla="*/ 34 w 372"/>
                  <a:gd name="T5" fmla="*/ 0 h 143"/>
                  <a:gd name="T6" fmla="*/ 20 w 372"/>
                  <a:gd name="T7" fmla="*/ 44 h 143"/>
                  <a:gd name="T8" fmla="*/ 192 w 372"/>
                  <a:gd name="T9" fmla="*/ 143 h 143"/>
                  <a:gd name="T10" fmla="*/ 372 w 372"/>
                  <a:gd name="T11" fmla="*/ 16 h 143"/>
                </a:gdLst>
                <a:ahLst/>
                <a:cxnLst>
                  <a:cxn ang="0">
                    <a:pos x="T0" y="T1"/>
                  </a:cxn>
                  <a:cxn ang="0">
                    <a:pos x="T2" y="T3"/>
                  </a:cxn>
                  <a:cxn ang="0">
                    <a:pos x="T4" y="T5"/>
                  </a:cxn>
                  <a:cxn ang="0">
                    <a:pos x="T6" y="T7"/>
                  </a:cxn>
                  <a:cxn ang="0">
                    <a:pos x="T8" y="T9"/>
                  </a:cxn>
                  <a:cxn ang="0">
                    <a:pos x="T10" y="T11"/>
                  </a:cxn>
                </a:cxnLst>
                <a:rect l="0" t="0" r="r" b="b"/>
                <a:pathLst>
                  <a:path w="372" h="143">
                    <a:moveTo>
                      <a:pt x="372" y="16"/>
                    </a:moveTo>
                    <a:cubicBezTo>
                      <a:pt x="349" y="7"/>
                      <a:pt x="349" y="7"/>
                      <a:pt x="349" y="7"/>
                    </a:cubicBezTo>
                    <a:cubicBezTo>
                      <a:pt x="34" y="0"/>
                      <a:pt x="34" y="0"/>
                      <a:pt x="34" y="0"/>
                    </a:cubicBezTo>
                    <a:cubicBezTo>
                      <a:pt x="34" y="0"/>
                      <a:pt x="0" y="17"/>
                      <a:pt x="20" y="44"/>
                    </a:cubicBezTo>
                    <a:cubicBezTo>
                      <a:pt x="46" y="82"/>
                      <a:pt x="192" y="143"/>
                      <a:pt x="192" y="143"/>
                    </a:cubicBezTo>
                    <a:lnTo>
                      <a:pt x="372" y="16"/>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01" name="Freeform 41">
                <a:extLst>
                  <a:ext uri="{FF2B5EF4-FFF2-40B4-BE49-F238E27FC236}">
                    <a16:creationId xmlns:a16="http://schemas.microsoft.com/office/drawing/2014/main" id="{472F69C3-7781-5087-8F4A-CC8E687EA7BE}"/>
                  </a:ext>
                </a:extLst>
              </p:cNvPr>
              <p:cNvSpPr>
                <a:spLocks/>
              </p:cNvSpPr>
              <p:nvPr/>
            </p:nvSpPr>
            <p:spPr bwMode="auto">
              <a:xfrm>
                <a:off x="6823638" y="4818356"/>
                <a:ext cx="1214438" cy="590550"/>
              </a:xfrm>
              <a:custGeom>
                <a:avLst/>
                <a:gdLst>
                  <a:gd name="T0" fmla="*/ 760 w 765"/>
                  <a:gd name="T1" fmla="*/ 15 h 372"/>
                  <a:gd name="T2" fmla="*/ 765 w 765"/>
                  <a:gd name="T3" fmla="*/ 105 h 372"/>
                  <a:gd name="T4" fmla="*/ 357 w 765"/>
                  <a:gd name="T5" fmla="*/ 372 h 372"/>
                  <a:gd name="T6" fmla="*/ 7 w 765"/>
                  <a:gd name="T7" fmla="*/ 202 h 372"/>
                  <a:gd name="T8" fmla="*/ 0 w 765"/>
                  <a:gd name="T9" fmla="*/ 97 h 372"/>
                  <a:gd name="T10" fmla="*/ 360 w 765"/>
                  <a:gd name="T11" fmla="*/ 263 h 372"/>
                  <a:gd name="T12" fmla="*/ 758 w 765"/>
                  <a:gd name="T13" fmla="*/ 0 h 372"/>
                  <a:gd name="T14" fmla="*/ 760 w 765"/>
                  <a:gd name="T15" fmla="*/ 15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5" h="372">
                    <a:moveTo>
                      <a:pt x="760" y="15"/>
                    </a:moveTo>
                    <a:lnTo>
                      <a:pt x="765" y="105"/>
                    </a:lnTo>
                    <a:lnTo>
                      <a:pt x="357" y="372"/>
                    </a:lnTo>
                    <a:lnTo>
                      <a:pt x="7" y="202"/>
                    </a:lnTo>
                    <a:lnTo>
                      <a:pt x="0" y="97"/>
                    </a:lnTo>
                    <a:lnTo>
                      <a:pt x="360" y="263"/>
                    </a:lnTo>
                    <a:lnTo>
                      <a:pt x="758" y="0"/>
                    </a:lnTo>
                    <a:lnTo>
                      <a:pt x="760" y="15"/>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02" name="Freeform 42">
                <a:extLst>
                  <a:ext uri="{FF2B5EF4-FFF2-40B4-BE49-F238E27FC236}">
                    <a16:creationId xmlns:a16="http://schemas.microsoft.com/office/drawing/2014/main" id="{024956DB-6AB7-87F6-3304-0783728F1F73}"/>
                  </a:ext>
                </a:extLst>
              </p:cNvPr>
              <p:cNvSpPr>
                <a:spLocks/>
              </p:cNvSpPr>
              <p:nvPr/>
            </p:nvSpPr>
            <p:spPr bwMode="auto">
              <a:xfrm>
                <a:off x="6755376" y="4521493"/>
                <a:ext cx="1304925" cy="688975"/>
              </a:xfrm>
              <a:custGeom>
                <a:avLst/>
                <a:gdLst>
                  <a:gd name="T0" fmla="*/ 347 w 347"/>
                  <a:gd name="T1" fmla="*/ 67 h 183"/>
                  <a:gd name="T2" fmla="*/ 167 w 347"/>
                  <a:gd name="T3" fmla="*/ 183 h 183"/>
                  <a:gd name="T4" fmla="*/ 0 w 347"/>
                  <a:gd name="T5" fmla="*/ 110 h 183"/>
                  <a:gd name="T6" fmla="*/ 5 w 347"/>
                  <a:gd name="T7" fmla="*/ 107 h 183"/>
                  <a:gd name="T8" fmla="*/ 175 w 347"/>
                  <a:gd name="T9" fmla="*/ 8 h 183"/>
                  <a:gd name="T10" fmla="*/ 197 w 347"/>
                  <a:gd name="T11" fmla="*/ 3 h 183"/>
                  <a:gd name="T12" fmla="*/ 347 w 347"/>
                  <a:gd name="T13" fmla="*/ 67 h 183"/>
                </a:gdLst>
                <a:ahLst/>
                <a:cxnLst>
                  <a:cxn ang="0">
                    <a:pos x="T0" y="T1"/>
                  </a:cxn>
                  <a:cxn ang="0">
                    <a:pos x="T2" y="T3"/>
                  </a:cxn>
                  <a:cxn ang="0">
                    <a:pos x="T4" y="T5"/>
                  </a:cxn>
                  <a:cxn ang="0">
                    <a:pos x="T6" y="T7"/>
                  </a:cxn>
                  <a:cxn ang="0">
                    <a:pos x="T8" y="T9"/>
                  </a:cxn>
                  <a:cxn ang="0">
                    <a:pos x="T10" y="T11"/>
                  </a:cxn>
                  <a:cxn ang="0">
                    <a:pos x="T12" y="T13"/>
                  </a:cxn>
                </a:cxnLst>
                <a:rect l="0" t="0" r="r" b="b"/>
                <a:pathLst>
                  <a:path w="347" h="183">
                    <a:moveTo>
                      <a:pt x="347" y="67"/>
                    </a:moveTo>
                    <a:cubicBezTo>
                      <a:pt x="167" y="183"/>
                      <a:pt x="167" y="183"/>
                      <a:pt x="167" y="183"/>
                    </a:cubicBezTo>
                    <a:cubicBezTo>
                      <a:pt x="0" y="110"/>
                      <a:pt x="0" y="110"/>
                      <a:pt x="0" y="110"/>
                    </a:cubicBezTo>
                    <a:cubicBezTo>
                      <a:pt x="5" y="107"/>
                      <a:pt x="5" y="107"/>
                      <a:pt x="5" y="107"/>
                    </a:cubicBezTo>
                    <a:cubicBezTo>
                      <a:pt x="175" y="8"/>
                      <a:pt x="175" y="8"/>
                      <a:pt x="175" y="8"/>
                    </a:cubicBezTo>
                    <a:cubicBezTo>
                      <a:pt x="175" y="8"/>
                      <a:pt x="186" y="0"/>
                      <a:pt x="197" y="3"/>
                    </a:cubicBezTo>
                    <a:cubicBezTo>
                      <a:pt x="208" y="7"/>
                      <a:pt x="347" y="67"/>
                      <a:pt x="347" y="67"/>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03" name="Freeform 43">
                <a:extLst>
                  <a:ext uri="{FF2B5EF4-FFF2-40B4-BE49-F238E27FC236}">
                    <a16:creationId xmlns:a16="http://schemas.microsoft.com/office/drawing/2014/main" id="{0CC8CEE3-DF5D-ECC5-FB37-2D17F1EDC278}"/>
                  </a:ext>
                </a:extLst>
              </p:cNvPr>
              <p:cNvSpPr>
                <a:spLocks/>
              </p:cNvSpPr>
              <p:nvPr/>
            </p:nvSpPr>
            <p:spPr bwMode="auto">
              <a:xfrm>
                <a:off x="7384026" y="4773906"/>
                <a:ext cx="679450" cy="495300"/>
              </a:xfrm>
              <a:custGeom>
                <a:avLst/>
                <a:gdLst>
                  <a:gd name="T0" fmla="*/ 0 w 428"/>
                  <a:gd name="T1" fmla="*/ 275 h 312"/>
                  <a:gd name="T2" fmla="*/ 426 w 428"/>
                  <a:gd name="T3" fmla="*/ 0 h 312"/>
                  <a:gd name="T4" fmla="*/ 428 w 428"/>
                  <a:gd name="T5" fmla="*/ 35 h 312"/>
                  <a:gd name="T6" fmla="*/ 2 w 428"/>
                  <a:gd name="T7" fmla="*/ 312 h 312"/>
                  <a:gd name="T8" fmla="*/ 0 w 428"/>
                  <a:gd name="T9" fmla="*/ 275 h 312"/>
                </a:gdLst>
                <a:ahLst/>
                <a:cxnLst>
                  <a:cxn ang="0">
                    <a:pos x="T0" y="T1"/>
                  </a:cxn>
                  <a:cxn ang="0">
                    <a:pos x="T2" y="T3"/>
                  </a:cxn>
                  <a:cxn ang="0">
                    <a:pos x="T4" y="T5"/>
                  </a:cxn>
                  <a:cxn ang="0">
                    <a:pos x="T6" y="T7"/>
                  </a:cxn>
                  <a:cxn ang="0">
                    <a:pos x="T8" y="T9"/>
                  </a:cxn>
                </a:cxnLst>
                <a:rect l="0" t="0" r="r" b="b"/>
                <a:pathLst>
                  <a:path w="428" h="312">
                    <a:moveTo>
                      <a:pt x="0" y="275"/>
                    </a:moveTo>
                    <a:lnTo>
                      <a:pt x="426" y="0"/>
                    </a:lnTo>
                    <a:lnTo>
                      <a:pt x="428" y="35"/>
                    </a:lnTo>
                    <a:lnTo>
                      <a:pt x="2" y="312"/>
                    </a:lnTo>
                    <a:lnTo>
                      <a:pt x="0" y="275"/>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04" name="Freeform 44">
                <a:extLst>
                  <a:ext uri="{FF2B5EF4-FFF2-40B4-BE49-F238E27FC236}">
                    <a16:creationId xmlns:a16="http://schemas.microsoft.com/office/drawing/2014/main" id="{20144AAE-D568-69AB-AEEE-A49F20186951}"/>
                  </a:ext>
                </a:extLst>
              </p:cNvPr>
              <p:cNvSpPr>
                <a:spLocks/>
              </p:cNvSpPr>
              <p:nvPr/>
            </p:nvSpPr>
            <p:spPr bwMode="auto">
              <a:xfrm>
                <a:off x="7395138" y="4999331"/>
                <a:ext cx="679450" cy="503238"/>
              </a:xfrm>
              <a:custGeom>
                <a:avLst/>
                <a:gdLst>
                  <a:gd name="T0" fmla="*/ 426 w 428"/>
                  <a:gd name="T1" fmla="*/ 0 h 317"/>
                  <a:gd name="T2" fmla="*/ 428 w 428"/>
                  <a:gd name="T3" fmla="*/ 31 h 317"/>
                  <a:gd name="T4" fmla="*/ 2 w 428"/>
                  <a:gd name="T5" fmla="*/ 317 h 317"/>
                  <a:gd name="T6" fmla="*/ 0 w 428"/>
                  <a:gd name="T7" fmla="*/ 284 h 317"/>
                  <a:gd name="T8" fmla="*/ 426 w 428"/>
                  <a:gd name="T9" fmla="*/ 0 h 317"/>
                </a:gdLst>
                <a:ahLst/>
                <a:cxnLst>
                  <a:cxn ang="0">
                    <a:pos x="T0" y="T1"/>
                  </a:cxn>
                  <a:cxn ang="0">
                    <a:pos x="T2" y="T3"/>
                  </a:cxn>
                  <a:cxn ang="0">
                    <a:pos x="T4" y="T5"/>
                  </a:cxn>
                  <a:cxn ang="0">
                    <a:pos x="T6" y="T7"/>
                  </a:cxn>
                  <a:cxn ang="0">
                    <a:pos x="T8" y="T9"/>
                  </a:cxn>
                </a:cxnLst>
                <a:rect l="0" t="0" r="r" b="b"/>
                <a:pathLst>
                  <a:path w="428" h="317">
                    <a:moveTo>
                      <a:pt x="426" y="0"/>
                    </a:moveTo>
                    <a:lnTo>
                      <a:pt x="428" y="31"/>
                    </a:lnTo>
                    <a:lnTo>
                      <a:pt x="2" y="317"/>
                    </a:lnTo>
                    <a:lnTo>
                      <a:pt x="0" y="284"/>
                    </a:lnTo>
                    <a:lnTo>
                      <a:pt x="426"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05" name="Freeform 45">
                <a:extLst>
                  <a:ext uri="{FF2B5EF4-FFF2-40B4-BE49-F238E27FC236}">
                    <a16:creationId xmlns:a16="http://schemas.microsoft.com/office/drawing/2014/main" id="{28DC40ED-E609-A817-EF4F-30A1D919C1DF}"/>
                  </a:ext>
                </a:extLst>
              </p:cNvPr>
              <p:cNvSpPr>
                <a:spLocks/>
              </p:cNvSpPr>
              <p:nvPr/>
            </p:nvSpPr>
            <p:spPr bwMode="auto">
              <a:xfrm>
                <a:off x="6706163" y="4908843"/>
                <a:ext cx="692150" cy="593725"/>
              </a:xfrm>
              <a:custGeom>
                <a:avLst/>
                <a:gdLst>
                  <a:gd name="T0" fmla="*/ 181 w 184"/>
                  <a:gd name="T1" fmla="*/ 96 h 158"/>
                  <a:gd name="T2" fmla="*/ 33 w 184"/>
                  <a:gd name="T3" fmla="*/ 20 h 158"/>
                  <a:gd name="T4" fmla="*/ 11 w 184"/>
                  <a:gd name="T5" fmla="*/ 27 h 158"/>
                  <a:gd name="T6" fmla="*/ 33 w 184"/>
                  <a:gd name="T7" fmla="*/ 71 h 158"/>
                  <a:gd name="T8" fmla="*/ 183 w 184"/>
                  <a:gd name="T9" fmla="*/ 144 h 158"/>
                  <a:gd name="T10" fmla="*/ 184 w 184"/>
                  <a:gd name="T11" fmla="*/ 158 h 158"/>
                  <a:gd name="T12" fmla="*/ 30 w 184"/>
                  <a:gd name="T13" fmla="*/ 81 h 158"/>
                  <a:gd name="T14" fmla="*/ 1 w 184"/>
                  <a:gd name="T15" fmla="*/ 36 h 158"/>
                  <a:gd name="T16" fmla="*/ 29 w 184"/>
                  <a:gd name="T17" fmla="*/ 5 h 158"/>
                  <a:gd name="T18" fmla="*/ 180 w 184"/>
                  <a:gd name="T19" fmla="*/ 80 h 158"/>
                  <a:gd name="T20" fmla="*/ 181 w 184"/>
                  <a:gd name="T21" fmla="*/ 9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158">
                    <a:moveTo>
                      <a:pt x="181" y="96"/>
                    </a:moveTo>
                    <a:cubicBezTo>
                      <a:pt x="33" y="20"/>
                      <a:pt x="33" y="20"/>
                      <a:pt x="33" y="20"/>
                    </a:cubicBezTo>
                    <a:cubicBezTo>
                      <a:pt x="33" y="20"/>
                      <a:pt x="16" y="11"/>
                      <a:pt x="11" y="27"/>
                    </a:cubicBezTo>
                    <a:cubicBezTo>
                      <a:pt x="6" y="43"/>
                      <a:pt x="21" y="64"/>
                      <a:pt x="33" y="71"/>
                    </a:cubicBezTo>
                    <a:cubicBezTo>
                      <a:pt x="183" y="144"/>
                      <a:pt x="183" y="144"/>
                      <a:pt x="183" y="144"/>
                    </a:cubicBezTo>
                    <a:cubicBezTo>
                      <a:pt x="184" y="158"/>
                      <a:pt x="184" y="158"/>
                      <a:pt x="184" y="158"/>
                    </a:cubicBezTo>
                    <a:cubicBezTo>
                      <a:pt x="30" y="81"/>
                      <a:pt x="30" y="81"/>
                      <a:pt x="30" y="81"/>
                    </a:cubicBezTo>
                    <a:cubicBezTo>
                      <a:pt x="30" y="81"/>
                      <a:pt x="1" y="62"/>
                      <a:pt x="1" y="36"/>
                    </a:cubicBezTo>
                    <a:cubicBezTo>
                      <a:pt x="0" y="11"/>
                      <a:pt x="17" y="0"/>
                      <a:pt x="29" y="5"/>
                    </a:cubicBezTo>
                    <a:cubicBezTo>
                      <a:pt x="180" y="80"/>
                      <a:pt x="180" y="80"/>
                      <a:pt x="180" y="80"/>
                    </a:cubicBezTo>
                    <a:lnTo>
                      <a:pt x="181" y="96"/>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82" name="Group 66"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DE45FAA5-DB97-4091-AE31-665CEE6551D8}"/>
                </a:ext>
              </a:extLst>
            </p:cNvPr>
            <p:cNvGrpSpPr/>
            <p:nvPr/>
          </p:nvGrpSpPr>
          <p:grpSpPr>
            <a:xfrm>
              <a:off x="2710723" y="2142048"/>
              <a:ext cx="874569" cy="1271443"/>
              <a:chOff x="5480613" y="1805281"/>
              <a:chExt cx="962026" cy="1398587"/>
            </a:xfrm>
          </p:grpSpPr>
          <p:sp>
            <p:nvSpPr>
              <p:cNvPr id="92" name="Freeform 47">
                <a:extLst>
                  <a:ext uri="{FF2B5EF4-FFF2-40B4-BE49-F238E27FC236}">
                    <a16:creationId xmlns:a16="http://schemas.microsoft.com/office/drawing/2014/main" id="{DEF0FE6D-2732-412F-4AD0-5C1654C8C254}"/>
                  </a:ext>
                </a:extLst>
              </p:cNvPr>
              <p:cNvSpPr>
                <a:spLocks/>
              </p:cNvSpPr>
              <p:nvPr/>
            </p:nvSpPr>
            <p:spPr bwMode="auto">
              <a:xfrm>
                <a:off x="5939401" y="2027531"/>
                <a:ext cx="387350" cy="225425"/>
              </a:xfrm>
              <a:custGeom>
                <a:avLst/>
                <a:gdLst>
                  <a:gd name="T0" fmla="*/ 1 w 103"/>
                  <a:gd name="T1" fmla="*/ 15 h 60"/>
                  <a:gd name="T2" fmla="*/ 3 w 103"/>
                  <a:gd name="T3" fmla="*/ 7 h 60"/>
                  <a:gd name="T4" fmla="*/ 7 w 103"/>
                  <a:gd name="T5" fmla="*/ 0 h 60"/>
                  <a:gd name="T6" fmla="*/ 103 w 103"/>
                  <a:gd name="T7" fmla="*/ 45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4"/>
                      <a:pt x="1" y="11"/>
                      <a:pt x="3" y="7"/>
                    </a:cubicBezTo>
                    <a:cubicBezTo>
                      <a:pt x="5" y="3"/>
                      <a:pt x="7" y="0"/>
                      <a:pt x="7" y="0"/>
                    </a:cubicBezTo>
                    <a:cubicBezTo>
                      <a:pt x="103" y="45"/>
                      <a:pt x="103" y="45"/>
                      <a:pt x="103" y="45"/>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3" name="Freeform 48">
                <a:extLst>
                  <a:ext uri="{FF2B5EF4-FFF2-40B4-BE49-F238E27FC236}">
                    <a16:creationId xmlns:a16="http://schemas.microsoft.com/office/drawing/2014/main" id="{45E2A42D-BA09-7955-69B0-EF3269D0482B}"/>
                  </a:ext>
                </a:extLst>
              </p:cNvPr>
              <p:cNvSpPr>
                <a:spLocks/>
              </p:cNvSpPr>
              <p:nvPr/>
            </p:nvSpPr>
            <p:spPr bwMode="auto">
              <a:xfrm>
                <a:off x="5871138" y="2173581"/>
                <a:ext cx="387350" cy="225425"/>
              </a:xfrm>
              <a:custGeom>
                <a:avLst/>
                <a:gdLst>
                  <a:gd name="T0" fmla="*/ 0 w 103"/>
                  <a:gd name="T1" fmla="*/ 14 h 60"/>
                  <a:gd name="T2" fmla="*/ 3 w 103"/>
                  <a:gd name="T3" fmla="*/ 7 h 60"/>
                  <a:gd name="T4" fmla="*/ 7 w 103"/>
                  <a:gd name="T5" fmla="*/ 0 h 60"/>
                  <a:gd name="T6" fmla="*/ 103 w 103"/>
                  <a:gd name="T7" fmla="*/ 45 h 60"/>
                  <a:gd name="T8" fmla="*/ 100 w 103"/>
                  <a:gd name="T9" fmla="*/ 53 h 60"/>
                  <a:gd name="T10" fmla="*/ 96 w 103"/>
                  <a:gd name="T11" fmla="*/ 60 h 60"/>
                  <a:gd name="T12" fmla="*/ 0 w 103"/>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4"/>
                    </a:moveTo>
                    <a:cubicBezTo>
                      <a:pt x="0" y="14"/>
                      <a:pt x="1" y="11"/>
                      <a:pt x="3" y="7"/>
                    </a:cubicBezTo>
                    <a:cubicBezTo>
                      <a:pt x="4" y="3"/>
                      <a:pt x="6" y="0"/>
                      <a:pt x="7" y="0"/>
                    </a:cubicBezTo>
                    <a:cubicBezTo>
                      <a:pt x="103" y="45"/>
                      <a:pt x="103" y="45"/>
                      <a:pt x="103" y="45"/>
                    </a:cubicBezTo>
                    <a:cubicBezTo>
                      <a:pt x="103" y="45"/>
                      <a:pt x="102" y="49"/>
                      <a:pt x="100" y="53"/>
                    </a:cubicBezTo>
                    <a:cubicBezTo>
                      <a:pt x="98" y="57"/>
                      <a:pt x="96" y="60"/>
                      <a:pt x="96" y="60"/>
                    </a:cubicBezTo>
                    <a:lnTo>
                      <a:pt x="0"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4" name="Freeform 49">
                <a:extLst>
                  <a:ext uri="{FF2B5EF4-FFF2-40B4-BE49-F238E27FC236}">
                    <a16:creationId xmlns:a16="http://schemas.microsoft.com/office/drawing/2014/main" id="{ECB8D9AC-0D5D-B825-88B0-B2F1BA3ACDFB}"/>
                  </a:ext>
                </a:extLst>
              </p:cNvPr>
              <p:cNvSpPr>
                <a:spLocks/>
              </p:cNvSpPr>
              <p:nvPr/>
            </p:nvSpPr>
            <p:spPr bwMode="auto">
              <a:xfrm>
                <a:off x="5799701" y="2319631"/>
                <a:ext cx="392113" cy="225425"/>
              </a:xfrm>
              <a:custGeom>
                <a:avLst/>
                <a:gdLst>
                  <a:gd name="T0" fmla="*/ 1 w 104"/>
                  <a:gd name="T1" fmla="*/ 14 h 60"/>
                  <a:gd name="T2" fmla="*/ 3 w 104"/>
                  <a:gd name="T3" fmla="*/ 7 h 60"/>
                  <a:gd name="T4" fmla="*/ 8 w 104"/>
                  <a:gd name="T5" fmla="*/ 0 h 60"/>
                  <a:gd name="T6" fmla="*/ 103 w 104"/>
                  <a:gd name="T7" fmla="*/ 45 h 60"/>
                  <a:gd name="T8" fmla="*/ 101 w 104"/>
                  <a:gd name="T9" fmla="*/ 53 h 60"/>
                  <a:gd name="T10" fmla="*/ 97 w 104"/>
                  <a:gd name="T11" fmla="*/ 59 h 60"/>
                  <a:gd name="T12" fmla="*/ 1 w 104"/>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4"/>
                    </a:moveTo>
                    <a:cubicBezTo>
                      <a:pt x="0" y="14"/>
                      <a:pt x="1" y="11"/>
                      <a:pt x="3" y="7"/>
                    </a:cubicBezTo>
                    <a:cubicBezTo>
                      <a:pt x="5" y="3"/>
                      <a:pt x="7" y="0"/>
                      <a:pt x="8" y="0"/>
                    </a:cubicBezTo>
                    <a:cubicBezTo>
                      <a:pt x="103" y="45"/>
                      <a:pt x="103" y="45"/>
                      <a:pt x="103" y="45"/>
                    </a:cubicBezTo>
                    <a:cubicBezTo>
                      <a:pt x="104" y="45"/>
                      <a:pt x="103" y="49"/>
                      <a:pt x="101" y="53"/>
                    </a:cubicBezTo>
                    <a:cubicBezTo>
                      <a:pt x="99" y="57"/>
                      <a:pt x="97" y="60"/>
                      <a:pt x="97" y="59"/>
                    </a:cubicBezTo>
                    <a:lnTo>
                      <a:pt x="1"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5" name="Freeform 50">
                <a:extLst>
                  <a:ext uri="{FF2B5EF4-FFF2-40B4-BE49-F238E27FC236}">
                    <a16:creationId xmlns:a16="http://schemas.microsoft.com/office/drawing/2014/main" id="{0689A945-EFA5-14FE-A4AD-1974D204B4A5}"/>
                  </a:ext>
                </a:extLst>
              </p:cNvPr>
              <p:cNvSpPr>
                <a:spLocks/>
              </p:cNvSpPr>
              <p:nvPr/>
            </p:nvSpPr>
            <p:spPr bwMode="auto">
              <a:xfrm>
                <a:off x="5733026" y="2462506"/>
                <a:ext cx="387350" cy="225425"/>
              </a:xfrm>
              <a:custGeom>
                <a:avLst/>
                <a:gdLst>
                  <a:gd name="T0" fmla="*/ 1 w 103"/>
                  <a:gd name="T1" fmla="*/ 15 h 60"/>
                  <a:gd name="T2" fmla="*/ 3 w 103"/>
                  <a:gd name="T3" fmla="*/ 7 h 60"/>
                  <a:gd name="T4" fmla="*/ 7 w 103"/>
                  <a:gd name="T5" fmla="*/ 1 h 60"/>
                  <a:gd name="T6" fmla="*/ 103 w 103"/>
                  <a:gd name="T7" fmla="*/ 46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5"/>
                      <a:pt x="1" y="11"/>
                      <a:pt x="3" y="7"/>
                    </a:cubicBezTo>
                    <a:cubicBezTo>
                      <a:pt x="5" y="3"/>
                      <a:pt x="7" y="0"/>
                      <a:pt x="7" y="1"/>
                    </a:cubicBezTo>
                    <a:cubicBezTo>
                      <a:pt x="103" y="46"/>
                      <a:pt x="103" y="46"/>
                      <a:pt x="103" y="46"/>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6" name="Freeform 51">
                <a:extLst>
                  <a:ext uri="{FF2B5EF4-FFF2-40B4-BE49-F238E27FC236}">
                    <a16:creationId xmlns:a16="http://schemas.microsoft.com/office/drawing/2014/main" id="{93692B02-7684-1ACF-0E46-7B2BA993D470}"/>
                  </a:ext>
                </a:extLst>
              </p:cNvPr>
              <p:cNvSpPr>
                <a:spLocks/>
              </p:cNvSpPr>
              <p:nvPr/>
            </p:nvSpPr>
            <p:spPr bwMode="auto">
              <a:xfrm>
                <a:off x="5664763" y="2610143"/>
                <a:ext cx="387350" cy="225425"/>
              </a:xfrm>
              <a:custGeom>
                <a:avLst/>
                <a:gdLst>
                  <a:gd name="T0" fmla="*/ 0 w 103"/>
                  <a:gd name="T1" fmla="*/ 15 h 60"/>
                  <a:gd name="T2" fmla="*/ 3 w 103"/>
                  <a:gd name="T3" fmla="*/ 7 h 60"/>
                  <a:gd name="T4" fmla="*/ 7 w 103"/>
                  <a:gd name="T5" fmla="*/ 1 h 60"/>
                  <a:gd name="T6" fmla="*/ 103 w 103"/>
                  <a:gd name="T7" fmla="*/ 46 h 60"/>
                  <a:gd name="T8" fmla="*/ 100 w 103"/>
                  <a:gd name="T9" fmla="*/ 53 h 60"/>
                  <a:gd name="T10" fmla="*/ 96 w 103"/>
                  <a:gd name="T11" fmla="*/ 60 h 60"/>
                  <a:gd name="T12" fmla="*/ 0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5"/>
                    </a:moveTo>
                    <a:cubicBezTo>
                      <a:pt x="0" y="15"/>
                      <a:pt x="1" y="11"/>
                      <a:pt x="3" y="7"/>
                    </a:cubicBezTo>
                    <a:cubicBezTo>
                      <a:pt x="5" y="3"/>
                      <a:pt x="6" y="0"/>
                      <a:pt x="7" y="1"/>
                    </a:cubicBezTo>
                    <a:cubicBezTo>
                      <a:pt x="103" y="46"/>
                      <a:pt x="103" y="46"/>
                      <a:pt x="103" y="46"/>
                    </a:cubicBezTo>
                    <a:cubicBezTo>
                      <a:pt x="103" y="46"/>
                      <a:pt x="102" y="49"/>
                      <a:pt x="100" y="53"/>
                    </a:cubicBezTo>
                    <a:cubicBezTo>
                      <a:pt x="98" y="57"/>
                      <a:pt x="96" y="60"/>
                      <a:pt x="96" y="60"/>
                    </a:cubicBezTo>
                    <a:lnTo>
                      <a:pt x="0"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7" name="Freeform 52">
                <a:extLst>
                  <a:ext uri="{FF2B5EF4-FFF2-40B4-BE49-F238E27FC236}">
                    <a16:creationId xmlns:a16="http://schemas.microsoft.com/office/drawing/2014/main" id="{C7553495-B0CB-104D-BB95-EE464690E2C3}"/>
                  </a:ext>
                </a:extLst>
              </p:cNvPr>
              <p:cNvSpPr>
                <a:spLocks/>
              </p:cNvSpPr>
              <p:nvPr/>
            </p:nvSpPr>
            <p:spPr bwMode="auto">
              <a:xfrm>
                <a:off x="5593326" y="2756193"/>
                <a:ext cx="390525" cy="225425"/>
              </a:xfrm>
              <a:custGeom>
                <a:avLst/>
                <a:gdLst>
                  <a:gd name="T0" fmla="*/ 1 w 104"/>
                  <a:gd name="T1" fmla="*/ 15 h 60"/>
                  <a:gd name="T2" fmla="*/ 3 w 104"/>
                  <a:gd name="T3" fmla="*/ 7 h 60"/>
                  <a:gd name="T4" fmla="*/ 8 w 104"/>
                  <a:gd name="T5" fmla="*/ 0 h 60"/>
                  <a:gd name="T6" fmla="*/ 103 w 104"/>
                  <a:gd name="T7" fmla="*/ 45 h 60"/>
                  <a:gd name="T8" fmla="*/ 101 w 104"/>
                  <a:gd name="T9" fmla="*/ 53 h 60"/>
                  <a:gd name="T10" fmla="*/ 97 w 104"/>
                  <a:gd name="T11" fmla="*/ 60 h 60"/>
                  <a:gd name="T12" fmla="*/ 1 w 104"/>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5"/>
                    </a:moveTo>
                    <a:cubicBezTo>
                      <a:pt x="0" y="14"/>
                      <a:pt x="1" y="11"/>
                      <a:pt x="3" y="7"/>
                    </a:cubicBezTo>
                    <a:cubicBezTo>
                      <a:pt x="5" y="3"/>
                      <a:pt x="7" y="0"/>
                      <a:pt x="8" y="0"/>
                    </a:cubicBezTo>
                    <a:cubicBezTo>
                      <a:pt x="103" y="45"/>
                      <a:pt x="103" y="45"/>
                      <a:pt x="103" y="45"/>
                    </a:cubicBezTo>
                    <a:cubicBezTo>
                      <a:pt x="104" y="46"/>
                      <a:pt x="103" y="49"/>
                      <a:pt x="101" y="53"/>
                    </a:cubicBezTo>
                    <a:cubicBezTo>
                      <a:pt x="99" y="57"/>
                      <a:pt x="97" y="60"/>
                      <a:pt x="97"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8" name="Freeform 53">
                <a:extLst>
                  <a:ext uri="{FF2B5EF4-FFF2-40B4-BE49-F238E27FC236}">
                    <a16:creationId xmlns:a16="http://schemas.microsoft.com/office/drawing/2014/main" id="{563E8DE8-090B-EFE3-EBE0-E708C040DF6C}"/>
                  </a:ext>
                </a:extLst>
              </p:cNvPr>
              <p:cNvSpPr>
                <a:spLocks/>
              </p:cNvSpPr>
              <p:nvPr/>
            </p:nvSpPr>
            <p:spPr bwMode="auto">
              <a:xfrm>
                <a:off x="5480613" y="1805281"/>
                <a:ext cx="628650" cy="1243013"/>
              </a:xfrm>
              <a:custGeom>
                <a:avLst/>
                <a:gdLst>
                  <a:gd name="T0" fmla="*/ 15 w 167"/>
                  <a:gd name="T1" fmla="*/ 329 h 331"/>
                  <a:gd name="T2" fmla="*/ 6 w 167"/>
                  <a:gd name="T3" fmla="*/ 329 h 331"/>
                  <a:gd name="T4" fmla="*/ 1 w 167"/>
                  <a:gd name="T5" fmla="*/ 322 h 331"/>
                  <a:gd name="T6" fmla="*/ 152 w 167"/>
                  <a:gd name="T7" fmla="*/ 1 h 331"/>
                  <a:gd name="T8" fmla="*/ 161 w 167"/>
                  <a:gd name="T9" fmla="*/ 2 h 331"/>
                  <a:gd name="T10" fmla="*/ 166 w 167"/>
                  <a:gd name="T11" fmla="*/ 8 h 331"/>
                  <a:gd name="T12" fmla="*/ 15 w 167"/>
                  <a:gd name="T13" fmla="*/ 329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29"/>
                    </a:moveTo>
                    <a:cubicBezTo>
                      <a:pt x="14" y="331"/>
                      <a:pt x="10" y="331"/>
                      <a:pt x="6" y="329"/>
                    </a:cubicBezTo>
                    <a:cubicBezTo>
                      <a:pt x="2" y="327"/>
                      <a:pt x="0" y="324"/>
                      <a:pt x="1" y="322"/>
                    </a:cubicBezTo>
                    <a:cubicBezTo>
                      <a:pt x="152" y="1"/>
                      <a:pt x="152" y="1"/>
                      <a:pt x="152" y="1"/>
                    </a:cubicBezTo>
                    <a:cubicBezTo>
                      <a:pt x="153" y="0"/>
                      <a:pt x="157" y="0"/>
                      <a:pt x="161" y="2"/>
                    </a:cubicBezTo>
                    <a:cubicBezTo>
                      <a:pt x="165" y="3"/>
                      <a:pt x="167" y="6"/>
                      <a:pt x="166" y="8"/>
                    </a:cubicBezTo>
                    <a:lnTo>
                      <a:pt x="15" y="329"/>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9" name="Freeform 54">
                <a:extLst>
                  <a:ext uri="{FF2B5EF4-FFF2-40B4-BE49-F238E27FC236}">
                    <a16:creationId xmlns:a16="http://schemas.microsoft.com/office/drawing/2014/main" id="{E9C8B35C-3425-8120-AB3F-F72CE6BBBA60}"/>
                  </a:ext>
                </a:extLst>
              </p:cNvPr>
              <p:cNvSpPr>
                <a:spLocks/>
              </p:cNvSpPr>
              <p:nvPr/>
            </p:nvSpPr>
            <p:spPr bwMode="auto">
              <a:xfrm>
                <a:off x="5815576" y="1959268"/>
                <a:ext cx="627063" cy="1244600"/>
              </a:xfrm>
              <a:custGeom>
                <a:avLst/>
                <a:gdLst>
                  <a:gd name="T0" fmla="*/ 15 w 167"/>
                  <a:gd name="T1" fmla="*/ 330 h 331"/>
                  <a:gd name="T2" fmla="*/ 6 w 167"/>
                  <a:gd name="T3" fmla="*/ 330 h 331"/>
                  <a:gd name="T4" fmla="*/ 0 w 167"/>
                  <a:gd name="T5" fmla="*/ 323 h 331"/>
                  <a:gd name="T6" fmla="*/ 152 w 167"/>
                  <a:gd name="T7" fmla="*/ 2 h 331"/>
                  <a:gd name="T8" fmla="*/ 160 w 167"/>
                  <a:gd name="T9" fmla="*/ 2 h 331"/>
                  <a:gd name="T10" fmla="*/ 166 w 167"/>
                  <a:gd name="T11" fmla="*/ 9 h 331"/>
                  <a:gd name="T12" fmla="*/ 15 w 167"/>
                  <a:gd name="T13" fmla="*/ 330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30"/>
                    </a:moveTo>
                    <a:cubicBezTo>
                      <a:pt x="14" y="331"/>
                      <a:pt x="10" y="331"/>
                      <a:pt x="6" y="330"/>
                    </a:cubicBezTo>
                    <a:cubicBezTo>
                      <a:pt x="2" y="328"/>
                      <a:pt x="0" y="325"/>
                      <a:pt x="0" y="323"/>
                    </a:cubicBezTo>
                    <a:cubicBezTo>
                      <a:pt x="152" y="2"/>
                      <a:pt x="152" y="2"/>
                      <a:pt x="152" y="2"/>
                    </a:cubicBezTo>
                    <a:cubicBezTo>
                      <a:pt x="153" y="0"/>
                      <a:pt x="157" y="1"/>
                      <a:pt x="160" y="2"/>
                    </a:cubicBezTo>
                    <a:cubicBezTo>
                      <a:pt x="164" y="4"/>
                      <a:pt x="167" y="7"/>
                      <a:pt x="166" y="9"/>
                    </a:cubicBezTo>
                    <a:lnTo>
                      <a:pt x="15" y="33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83" name="Group 64"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A12CA822-CE03-6638-B880-29D7407B1F77}"/>
                </a:ext>
              </a:extLst>
            </p:cNvPr>
            <p:cNvGrpSpPr/>
            <p:nvPr/>
          </p:nvGrpSpPr>
          <p:grpSpPr>
            <a:xfrm>
              <a:off x="2892564" y="4136526"/>
              <a:ext cx="987136" cy="1241136"/>
              <a:chOff x="5680638" y="3999206"/>
              <a:chExt cx="1085850" cy="1365250"/>
            </a:xfrm>
          </p:grpSpPr>
          <p:sp>
            <p:nvSpPr>
              <p:cNvPr id="84" name="Freeform 55">
                <a:extLst>
                  <a:ext uri="{FF2B5EF4-FFF2-40B4-BE49-F238E27FC236}">
                    <a16:creationId xmlns:a16="http://schemas.microsoft.com/office/drawing/2014/main" id="{B602A0C2-F2C2-8C7F-84D9-72655DE3A70E}"/>
                  </a:ext>
                </a:extLst>
              </p:cNvPr>
              <p:cNvSpPr>
                <a:spLocks/>
              </p:cNvSpPr>
              <p:nvPr/>
            </p:nvSpPr>
            <p:spPr bwMode="auto">
              <a:xfrm>
                <a:off x="5818751" y="4207168"/>
                <a:ext cx="373063" cy="269875"/>
              </a:xfrm>
              <a:custGeom>
                <a:avLst/>
                <a:gdLst>
                  <a:gd name="T0" fmla="*/ 9 w 99"/>
                  <a:gd name="T1" fmla="*/ 71 h 72"/>
                  <a:gd name="T2" fmla="*/ 4 w 99"/>
                  <a:gd name="T3" fmla="*/ 65 h 72"/>
                  <a:gd name="T4" fmla="*/ 1 w 99"/>
                  <a:gd name="T5" fmla="*/ 58 h 72"/>
                  <a:gd name="T6" fmla="*/ 90 w 99"/>
                  <a:gd name="T7" fmla="*/ 1 h 72"/>
                  <a:gd name="T8" fmla="*/ 95 w 99"/>
                  <a:gd name="T9" fmla="*/ 7 h 72"/>
                  <a:gd name="T10" fmla="*/ 98 w 99"/>
                  <a:gd name="T11" fmla="*/ 14 h 72"/>
                  <a:gd name="T12" fmla="*/ 9 w 99"/>
                  <a:gd name="T13" fmla="*/ 71 h 72"/>
                </a:gdLst>
                <a:ahLst/>
                <a:cxnLst>
                  <a:cxn ang="0">
                    <a:pos x="T0" y="T1"/>
                  </a:cxn>
                  <a:cxn ang="0">
                    <a:pos x="T2" y="T3"/>
                  </a:cxn>
                  <a:cxn ang="0">
                    <a:pos x="T4" y="T5"/>
                  </a:cxn>
                  <a:cxn ang="0">
                    <a:pos x="T6" y="T7"/>
                  </a:cxn>
                  <a:cxn ang="0">
                    <a:pos x="T8" y="T9"/>
                  </a:cxn>
                  <a:cxn ang="0">
                    <a:pos x="T10" y="T11"/>
                  </a:cxn>
                  <a:cxn ang="0">
                    <a:pos x="T12" y="T13"/>
                  </a:cxn>
                </a:cxnLst>
                <a:rect l="0" t="0" r="r" b="b"/>
                <a:pathLst>
                  <a:path w="99" h="72">
                    <a:moveTo>
                      <a:pt x="9" y="71"/>
                    </a:moveTo>
                    <a:cubicBezTo>
                      <a:pt x="9" y="72"/>
                      <a:pt x="7" y="69"/>
                      <a:pt x="4" y="65"/>
                    </a:cubicBezTo>
                    <a:cubicBezTo>
                      <a:pt x="2" y="61"/>
                      <a:pt x="0" y="58"/>
                      <a:pt x="1" y="58"/>
                    </a:cubicBezTo>
                    <a:cubicBezTo>
                      <a:pt x="90" y="1"/>
                      <a:pt x="90" y="1"/>
                      <a:pt x="90" y="1"/>
                    </a:cubicBezTo>
                    <a:cubicBezTo>
                      <a:pt x="90" y="0"/>
                      <a:pt x="93" y="3"/>
                      <a:pt x="95" y="7"/>
                    </a:cubicBezTo>
                    <a:cubicBezTo>
                      <a:pt x="97" y="11"/>
                      <a:pt x="99" y="14"/>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85" name="Freeform 56">
                <a:extLst>
                  <a:ext uri="{FF2B5EF4-FFF2-40B4-BE49-F238E27FC236}">
                    <a16:creationId xmlns:a16="http://schemas.microsoft.com/office/drawing/2014/main" id="{5FBEB9B1-6C88-3595-2411-5D48242736E7}"/>
                  </a:ext>
                </a:extLst>
              </p:cNvPr>
              <p:cNvSpPr>
                <a:spLocks/>
              </p:cNvSpPr>
              <p:nvPr/>
            </p:nvSpPr>
            <p:spPr bwMode="auto">
              <a:xfrm>
                <a:off x="5906063" y="4345281"/>
                <a:ext cx="371475" cy="266700"/>
              </a:xfrm>
              <a:custGeom>
                <a:avLst/>
                <a:gdLst>
                  <a:gd name="T0" fmla="*/ 10 w 99"/>
                  <a:gd name="T1" fmla="*/ 70 h 71"/>
                  <a:gd name="T2" fmla="*/ 4 w 99"/>
                  <a:gd name="T3" fmla="*/ 64 h 71"/>
                  <a:gd name="T4" fmla="*/ 1 w 99"/>
                  <a:gd name="T5" fmla="*/ 57 h 71"/>
                  <a:gd name="T6" fmla="*/ 90 w 99"/>
                  <a:gd name="T7" fmla="*/ 0 h 71"/>
                  <a:gd name="T8" fmla="*/ 95 w 99"/>
                  <a:gd name="T9" fmla="*/ 6 h 71"/>
                  <a:gd name="T10" fmla="*/ 99 w 99"/>
                  <a:gd name="T11" fmla="*/ 13 h 71"/>
                  <a:gd name="T12" fmla="*/ 10 w 99"/>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10" y="70"/>
                    </a:moveTo>
                    <a:cubicBezTo>
                      <a:pt x="9" y="71"/>
                      <a:pt x="7" y="68"/>
                      <a:pt x="4" y="64"/>
                    </a:cubicBezTo>
                    <a:cubicBezTo>
                      <a:pt x="2" y="61"/>
                      <a:pt x="0" y="57"/>
                      <a:pt x="1" y="57"/>
                    </a:cubicBezTo>
                    <a:cubicBezTo>
                      <a:pt x="90" y="0"/>
                      <a:pt x="90" y="0"/>
                      <a:pt x="90" y="0"/>
                    </a:cubicBezTo>
                    <a:cubicBezTo>
                      <a:pt x="91" y="0"/>
                      <a:pt x="93" y="2"/>
                      <a:pt x="95" y="6"/>
                    </a:cubicBezTo>
                    <a:cubicBezTo>
                      <a:pt x="98" y="10"/>
                      <a:pt x="99" y="13"/>
                      <a:pt x="99" y="13"/>
                    </a:cubicBezTo>
                    <a:lnTo>
                      <a:pt x="10"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86" name="Freeform 57">
                <a:extLst>
                  <a:ext uri="{FF2B5EF4-FFF2-40B4-BE49-F238E27FC236}">
                    <a16:creationId xmlns:a16="http://schemas.microsoft.com/office/drawing/2014/main" id="{65149482-7208-1A84-0F59-6FA15716656C}"/>
                  </a:ext>
                </a:extLst>
              </p:cNvPr>
              <p:cNvSpPr>
                <a:spLocks/>
              </p:cNvSpPr>
              <p:nvPr/>
            </p:nvSpPr>
            <p:spPr bwMode="auto">
              <a:xfrm>
                <a:off x="5996551" y="4480218"/>
                <a:ext cx="368300" cy="266700"/>
              </a:xfrm>
              <a:custGeom>
                <a:avLst/>
                <a:gdLst>
                  <a:gd name="T0" fmla="*/ 9 w 98"/>
                  <a:gd name="T1" fmla="*/ 70 h 71"/>
                  <a:gd name="T2" fmla="*/ 4 w 98"/>
                  <a:gd name="T3" fmla="*/ 64 h 71"/>
                  <a:gd name="T4" fmla="*/ 0 w 98"/>
                  <a:gd name="T5" fmla="*/ 57 h 71"/>
                  <a:gd name="T6" fmla="*/ 89 w 98"/>
                  <a:gd name="T7" fmla="*/ 0 h 71"/>
                  <a:gd name="T8" fmla="*/ 94 w 98"/>
                  <a:gd name="T9" fmla="*/ 6 h 71"/>
                  <a:gd name="T10" fmla="*/ 98 w 98"/>
                  <a:gd name="T11" fmla="*/ 13 h 71"/>
                  <a:gd name="T12" fmla="*/ 9 w 98"/>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0"/>
                    </a:moveTo>
                    <a:cubicBezTo>
                      <a:pt x="8" y="71"/>
                      <a:pt x="6" y="68"/>
                      <a:pt x="4" y="64"/>
                    </a:cubicBezTo>
                    <a:cubicBezTo>
                      <a:pt x="1" y="61"/>
                      <a:pt x="0" y="57"/>
                      <a:pt x="0" y="57"/>
                    </a:cubicBezTo>
                    <a:cubicBezTo>
                      <a:pt x="89" y="0"/>
                      <a:pt x="89" y="0"/>
                      <a:pt x="89" y="0"/>
                    </a:cubicBezTo>
                    <a:cubicBezTo>
                      <a:pt x="90" y="0"/>
                      <a:pt x="92" y="2"/>
                      <a:pt x="94" y="6"/>
                    </a:cubicBezTo>
                    <a:cubicBezTo>
                      <a:pt x="97" y="10"/>
                      <a:pt x="98" y="13"/>
                      <a:pt x="98" y="13"/>
                    </a:cubicBezTo>
                    <a:lnTo>
                      <a:pt x="9"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87" name="Freeform 58">
                <a:extLst>
                  <a:ext uri="{FF2B5EF4-FFF2-40B4-BE49-F238E27FC236}">
                    <a16:creationId xmlns:a16="http://schemas.microsoft.com/office/drawing/2014/main" id="{90C84667-D2BF-E769-D705-0861E81AF666}"/>
                  </a:ext>
                </a:extLst>
              </p:cNvPr>
              <p:cNvSpPr>
                <a:spLocks/>
              </p:cNvSpPr>
              <p:nvPr/>
            </p:nvSpPr>
            <p:spPr bwMode="auto">
              <a:xfrm>
                <a:off x="6082276" y="4616743"/>
                <a:ext cx="368300" cy="266700"/>
              </a:xfrm>
              <a:custGeom>
                <a:avLst/>
                <a:gdLst>
                  <a:gd name="T0" fmla="*/ 9 w 98"/>
                  <a:gd name="T1" fmla="*/ 71 h 71"/>
                  <a:gd name="T2" fmla="*/ 4 w 98"/>
                  <a:gd name="T3" fmla="*/ 64 h 71"/>
                  <a:gd name="T4" fmla="*/ 0 w 98"/>
                  <a:gd name="T5" fmla="*/ 57 h 71"/>
                  <a:gd name="T6" fmla="*/ 89 w 98"/>
                  <a:gd name="T7" fmla="*/ 0 h 71"/>
                  <a:gd name="T8" fmla="*/ 95 w 98"/>
                  <a:gd name="T9" fmla="*/ 6 h 71"/>
                  <a:gd name="T10" fmla="*/ 98 w 98"/>
                  <a:gd name="T11" fmla="*/ 13 h 71"/>
                  <a:gd name="T12" fmla="*/ 9 w 98"/>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1"/>
                    </a:moveTo>
                    <a:cubicBezTo>
                      <a:pt x="8" y="71"/>
                      <a:pt x="6" y="68"/>
                      <a:pt x="4" y="64"/>
                    </a:cubicBezTo>
                    <a:cubicBezTo>
                      <a:pt x="1" y="61"/>
                      <a:pt x="0" y="58"/>
                      <a:pt x="0" y="57"/>
                    </a:cubicBezTo>
                    <a:cubicBezTo>
                      <a:pt x="89" y="0"/>
                      <a:pt x="89" y="0"/>
                      <a:pt x="89" y="0"/>
                    </a:cubicBezTo>
                    <a:cubicBezTo>
                      <a:pt x="90" y="0"/>
                      <a:pt x="92" y="3"/>
                      <a:pt x="95" y="6"/>
                    </a:cubicBezTo>
                    <a:cubicBezTo>
                      <a:pt x="97" y="10"/>
                      <a:pt x="98" y="13"/>
                      <a:pt x="98" y="13"/>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88" name="Freeform 59">
                <a:extLst>
                  <a:ext uri="{FF2B5EF4-FFF2-40B4-BE49-F238E27FC236}">
                    <a16:creationId xmlns:a16="http://schemas.microsoft.com/office/drawing/2014/main" id="{749D08B7-24FE-12E6-3F55-51BB2F854716}"/>
                  </a:ext>
                </a:extLst>
              </p:cNvPr>
              <p:cNvSpPr>
                <a:spLocks/>
              </p:cNvSpPr>
              <p:nvPr/>
            </p:nvSpPr>
            <p:spPr bwMode="auto">
              <a:xfrm>
                <a:off x="6169588" y="4751681"/>
                <a:ext cx="371475"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2"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89" name="Freeform 60">
                <a:extLst>
                  <a:ext uri="{FF2B5EF4-FFF2-40B4-BE49-F238E27FC236}">
                    <a16:creationId xmlns:a16="http://schemas.microsoft.com/office/drawing/2014/main" id="{85E6440F-145A-DCFD-0B7B-2EBB66950805}"/>
                  </a:ext>
                </a:extLst>
              </p:cNvPr>
              <p:cNvSpPr>
                <a:spLocks/>
              </p:cNvSpPr>
              <p:nvPr/>
            </p:nvSpPr>
            <p:spPr bwMode="auto">
              <a:xfrm>
                <a:off x="6255313" y="4886618"/>
                <a:ext cx="373063"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3"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0" name="Freeform 61">
                <a:extLst>
                  <a:ext uri="{FF2B5EF4-FFF2-40B4-BE49-F238E27FC236}">
                    <a16:creationId xmlns:a16="http://schemas.microsoft.com/office/drawing/2014/main" id="{A1E6896C-A13A-DDDC-2B3E-ACD5BD705E3C}"/>
                  </a:ext>
                </a:extLst>
              </p:cNvPr>
              <p:cNvSpPr>
                <a:spLocks/>
              </p:cNvSpPr>
              <p:nvPr/>
            </p:nvSpPr>
            <p:spPr bwMode="auto">
              <a:xfrm>
                <a:off x="5680638" y="4199231"/>
                <a:ext cx="777875" cy="1165225"/>
              </a:xfrm>
              <a:custGeom>
                <a:avLst/>
                <a:gdLst>
                  <a:gd name="T0" fmla="*/ 206 w 207"/>
                  <a:gd name="T1" fmla="*/ 300 h 310"/>
                  <a:gd name="T2" fmla="*/ 201 w 207"/>
                  <a:gd name="T3" fmla="*/ 307 h 310"/>
                  <a:gd name="T4" fmla="*/ 192 w 207"/>
                  <a:gd name="T5" fmla="*/ 308 h 310"/>
                  <a:gd name="T6" fmla="*/ 1 w 207"/>
                  <a:gd name="T7" fmla="*/ 10 h 310"/>
                  <a:gd name="T8" fmla="*/ 6 w 207"/>
                  <a:gd name="T9" fmla="*/ 3 h 310"/>
                  <a:gd name="T10" fmla="*/ 14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7" y="309"/>
                      <a:pt x="193" y="310"/>
                      <a:pt x="192" y="308"/>
                    </a:cubicBezTo>
                    <a:cubicBezTo>
                      <a:pt x="1" y="10"/>
                      <a:pt x="1" y="10"/>
                      <a:pt x="1" y="10"/>
                    </a:cubicBezTo>
                    <a:cubicBezTo>
                      <a:pt x="0" y="8"/>
                      <a:pt x="2" y="5"/>
                      <a:pt x="6" y="3"/>
                    </a:cubicBezTo>
                    <a:cubicBezTo>
                      <a:pt x="9" y="0"/>
                      <a:pt x="13" y="0"/>
                      <a:pt x="14"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1" name="Freeform 62">
                <a:extLst>
                  <a:ext uri="{FF2B5EF4-FFF2-40B4-BE49-F238E27FC236}">
                    <a16:creationId xmlns:a16="http://schemas.microsoft.com/office/drawing/2014/main" id="{4C60384F-DCDD-9E1D-091E-E099603B472B}"/>
                  </a:ext>
                </a:extLst>
              </p:cNvPr>
              <p:cNvSpPr>
                <a:spLocks/>
              </p:cNvSpPr>
              <p:nvPr/>
            </p:nvSpPr>
            <p:spPr bwMode="auto">
              <a:xfrm>
                <a:off x="5988613" y="3999206"/>
                <a:ext cx="777875" cy="1165225"/>
              </a:xfrm>
              <a:custGeom>
                <a:avLst/>
                <a:gdLst>
                  <a:gd name="T0" fmla="*/ 206 w 207"/>
                  <a:gd name="T1" fmla="*/ 300 h 310"/>
                  <a:gd name="T2" fmla="*/ 201 w 207"/>
                  <a:gd name="T3" fmla="*/ 307 h 310"/>
                  <a:gd name="T4" fmla="*/ 193 w 207"/>
                  <a:gd name="T5" fmla="*/ 308 h 310"/>
                  <a:gd name="T6" fmla="*/ 1 w 207"/>
                  <a:gd name="T7" fmla="*/ 10 h 310"/>
                  <a:gd name="T8" fmla="*/ 6 w 207"/>
                  <a:gd name="T9" fmla="*/ 3 h 310"/>
                  <a:gd name="T10" fmla="*/ 15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8" y="309"/>
                      <a:pt x="194" y="310"/>
                      <a:pt x="193" y="308"/>
                    </a:cubicBezTo>
                    <a:cubicBezTo>
                      <a:pt x="1" y="10"/>
                      <a:pt x="1" y="10"/>
                      <a:pt x="1" y="10"/>
                    </a:cubicBezTo>
                    <a:cubicBezTo>
                      <a:pt x="0" y="8"/>
                      <a:pt x="2" y="5"/>
                      <a:pt x="6" y="3"/>
                    </a:cubicBezTo>
                    <a:cubicBezTo>
                      <a:pt x="10" y="0"/>
                      <a:pt x="14" y="0"/>
                      <a:pt x="15"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pic>
        <p:nvPicPr>
          <p:cNvPr id="2" name="Imagem 1">
            <a:extLst>
              <a:ext uri="{FF2B5EF4-FFF2-40B4-BE49-F238E27FC236}">
                <a16:creationId xmlns:a16="http://schemas.microsoft.com/office/drawing/2014/main" id="{379E508E-7116-073B-E328-3418926DD0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451" y="127937"/>
            <a:ext cx="2340372" cy="649753"/>
          </a:xfrm>
          <a:prstGeom prst="rect">
            <a:avLst/>
          </a:prstGeom>
        </p:spPr>
      </p:pic>
    </p:spTree>
    <p:extLst>
      <p:ext uri="{BB962C8B-B14F-4D97-AF65-F5344CB8AC3E}">
        <p14:creationId xmlns:p14="http://schemas.microsoft.com/office/powerpoint/2010/main" val="291717188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ais são os 3 agentes da higiene ocupacional? - Connapa">
            <a:extLst>
              <a:ext uri="{FF2B5EF4-FFF2-40B4-BE49-F238E27FC236}">
                <a16:creationId xmlns:a16="http://schemas.microsoft.com/office/drawing/2014/main" id="{C8A820B4-3863-7232-7F81-892F29D12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1" y="0"/>
            <a:ext cx="5311586" cy="6858000"/>
            <a:chOff x="-1" y="0"/>
            <a:chExt cx="5311586" cy="6858000"/>
          </a:xfrm>
          <a:solidFill>
            <a:schemeClr val="accent2">
              <a:alpha val="93000"/>
            </a:scheme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0" y="3482737"/>
            <a:ext cx="4961959" cy="32029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4000" b="1" dirty="0">
                <a:solidFill>
                  <a:schemeClr val="bg1"/>
                </a:solidFill>
                <a:latin typeface="Bebas Neue" panose="020B0606020202050201" pitchFamily="34" charset="0"/>
                <a:ea typeface="ＭＳ Ｐゴシック" charset="0"/>
                <a:cs typeface="League Gothic" charset="0"/>
                <a:sym typeface="League Gothic" charset="0"/>
              </a:rPr>
              <a:t>12. </a:t>
            </a:r>
            <a:r>
              <a:rPr lang="pt-BR" sz="4000" dirty="0">
                <a:solidFill>
                  <a:schemeClr val="bg1"/>
                </a:solidFill>
                <a:latin typeface="Bebas Neue" panose="020B0606020202050201" pitchFamily="34" charset="0"/>
                <a:ea typeface="ＭＳ Ｐゴシック" charset="0"/>
                <a:cs typeface="League Gothic" charset="0"/>
                <a:sym typeface="League Gothic" charset="0"/>
              </a:rPr>
              <a:t>Anexo I: Condições Sanitárias e de Conforto em “Shopping Center”</a:t>
            </a: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441160" y="1346452"/>
            <a:ext cx="2230660" cy="2361874"/>
            <a:chOff x="1664677" y="1949380"/>
            <a:chExt cx="1195754" cy="1266093"/>
          </a:xfrm>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p:cNvSpPr/>
          <p:nvPr/>
        </p:nvSpPr>
        <p:spPr>
          <a:xfrm>
            <a:off x="2138104" y="2122710"/>
            <a:ext cx="768381" cy="70228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2" name="Imagem 1">
            <a:extLst>
              <a:ext uri="{FF2B5EF4-FFF2-40B4-BE49-F238E27FC236}">
                <a16:creationId xmlns:a16="http://schemas.microsoft.com/office/drawing/2014/main" id="{7EE4473F-A1D5-BAAC-68C4-6CB9D67B3D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451" y="127937"/>
            <a:ext cx="2340372" cy="649753"/>
          </a:xfrm>
          <a:prstGeom prst="rect">
            <a:avLst/>
          </a:prstGeom>
        </p:spPr>
      </p:pic>
    </p:spTree>
    <p:extLst>
      <p:ext uri="{BB962C8B-B14F-4D97-AF65-F5344CB8AC3E}">
        <p14:creationId xmlns:p14="http://schemas.microsoft.com/office/powerpoint/2010/main" val="89584995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0">
            <a:extLst>
              <a:ext uri="{FF2B5EF4-FFF2-40B4-BE49-F238E27FC236}">
                <a16:creationId xmlns:a16="http://schemas.microsoft.com/office/drawing/2014/main" id="{B62D40B8-DCFC-CE02-4430-DA0884C71FC2}"/>
              </a:ext>
            </a:extLst>
          </p:cNvPr>
          <p:cNvSpPr txBox="1"/>
          <p:nvPr/>
        </p:nvSpPr>
        <p:spPr>
          <a:xfrm>
            <a:off x="3066473" y="1432666"/>
            <a:ext cx="8258521" cy="3970318"/>
          </a:xfrm>
          <a:prstGeom prst="rect">
            <a:avLst/>
          </a:prstGeom>
          <a:noFill/>
        </p:spPr>
        <p:txBody>
          <a:bodyPr wrap="square" rtlCol="0">
            <a:spAutoFit/>
          </a:bodyPr>
          <a:lstStyle/>
          <a:p>
            <a:r>
              <a:rPr lang="pt-BR" b="1" dirty="0">
                <a:solidFill>
                  <a:schemeClr val="tx1">
                    <a:lumMod val="90000"/>
                    <a:lumOff val="10000"/>
                  </a:schemeClr>
                </a:solidFill>
              </a:rPr>
              <a:t>O texto do ANEXO I da NR-24 aborda as condições sanitárias e de conforto aplicáveis aos trabalhadores em “Shopping Center”. O anexo define o “Shopping Center” como um espaço planejado sob uma administração central, composto por diversos estabelecimentos comerciais, como lojas, quiosques, lanchonetes, restaurantes, salas de cinema e estacionamento.</a:t>
            </a:r>
          </a:p>
          <a:p>
            <a:endParaRPr lang="pt-BR" b="1" dirty="0">
              <a:solidFill>
                <a:schemeClr val="tx1">
                  <a:lumMod val="90000"/>
                  <a:lumOff val="10000"/>
                </a:schemeClr>
              </a:solidFill>
            </a:endParaRPr>
          </a:p>
          <a:p>
            <a:r>
              <a:rPr lang="pt-BR" dirty="0">
                <a:solidFill>
                  <a:schemeClr val="tx1">
                    <a:lumMod val="90000"/>
                    <a:lumOff val="10000"/>
                  </a:schemeClr>
                </a:solidFill>
              </a:rPr>
              <a:t>De acordo com o texto, a administração central do “Shopping Center” é responsável por disponibilizar instalações sanitárias, vestiários e ambientes para refeições aos trabalhadores dos estabelecimentos que não possuem espaço construtivo para atender os requisitos dessa norma em seus próprios estabelecimentos. </a:t>
            </a:r>
          </a:p>
          <a:p>
            <a:endParaRPr lang="pt-BR" b="1" dirty="0">
              <a:solidFill>
                <a:schemeClr val="tx1">
                  <a:lumMod val="90000"/>
                  <a:lumOff val="10000"/>
                </a:schemeClr>
              </a:solidFill>
            </a:endParaRPr>
          </a:p>
          <a:p>
            <a:endParaRPr lang="pt-BR" b="1" dirty="0">
              <a:solidFill>
                <a:schemeClr val="tx1">
                  <a:lumMod val="90000"/>
                  <a:lumOff val="10000"/>
                </a:schemeClr>
              </a:solidFill>
            </a:endParaRPr>
          </a:p>
        </p:txBody>
      </p:sp>
      <p:grpSp>
        <p:nvGrpSpPr>
          <p:cNvPr id="52" name="组合 109">
            <a:extLst>
              <a:ext uri="{FF2B5EF4-FFF2-40B4-BE49-F238E27FC236}">
                <a16:creationId xmlns:a16="http://schemas.microsoft.com/office/drawing/2014/main" id="{53BACECB-887A-C364-D455-BA30A43280A3}"/>
              </a:ext>
            </a:extLst>
          </p:cNvPr>
          <p:cNvGrpSpPr/>
          <p:nvPr/>
        </p:nvGrpSpPr>
        <p:grpSpPr>
          <a:xfrm>
            <a:off x="268885" y="3773551"/>
            <a:ext cx="2412998" cy="2886130"/>
            <a:chOff x="830258" y="1540042"/>
            <a:chExt cx="4413250" cy="4739609"/>
          </a:xfrm>
        </p:grpSpPr>
        <p:grpSp>
          <p:nvGrpSpPr>
            <p:cNvPr id="77" name="Group 71"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4DFF0E93-4D92-644F-7816-5DF6892C675F}"/>
                </a:ext>
              </a:extLst>
            </p:cNvPr>
            <p:cNvGrpSpPr/>
            <p:nvPr/>
          </p:nvGrpSpPr>
          <p:grpSpPr>
            <a:xfrm>
              <a:off x="830258" y="3348548"/>
              <a:ext cx="3226955" cy="2249920"/>
              <a:chOff x="3412101" y="3132431"/>
              <a:chExt cx="3549650" cy="2474912"/>
            </a:xfrm>
          </p:grpSpPr>
          <p:sp>
            <p:nvSpPr>
              <p:cNvPr id="131" name="Freeform 8">
                <a:extLst>
                  <a:ext uri="{FF2B5EF4-FFF2-40B4-BE49-F238E27FC236}">
                    <a16:creationId xmlns:a16="http://schemas.microsoft.com/office/drawing/2014/main" id="{8E59DF66-7CEC-129F-D7FB-166CFCD0772A}"/>
                  </a:ext>
                </a:extLst>
              </p:cNvPr>
              <p:cNvSpPr>
                <a:spLocks/>
              </p:cNvSpPr>
              <p:nvPr/>
            </p:nvSpPr>
            <p:spPr bwMode="auto">
              <a:xfrm>
                <a:off x="3412101" y="4086518"/>
                <a:ext cx="3549650" cy="1454150"/>
              </a:xfrm>
              <a:custGeom>
                <a:avLst/>
                <a:gdLst>
                  <a:gd name="T0" fmla="*/ 944 w 944"/>
                  <a:gd name="T1" fmla="*/ 93 h 387"/>
                  <a:gd name="T2" fmla="*/ 886 w 944"/>
                  <a:gd name="T3" fmla="*/ 66 h 387"/>
                  <a:gd name="T4" fmla="*/ 88 w 944"/>
                  <a:gd name="T5" fmla="*/ 0 h 387"/>
                  <a:gd name="T6" fmla="*/ 45 w 944"/>
                  <a:gd name="T7" fmla="*/ 112 h 387"/>
                  <a:gd name="T8" fmla="*/ 469 w 944"/>
                  <a:gd name="T9" fmla="*/ 387 h 387"/>
                  <a:gd name="T10" fmla="*/ 944 w 944"/>
                  <a:gd name="T11" fmla="*/ 93 h 387"/>
                </a:gdLst>
                <a:ahLst/>
                <a:cxnLst>
                  <a:cxn ang="0">
                    <a:pos x="T0" y="T1"/>
                  </a:cxn>
                  <a:cxn ang="0">
                    <a:pos x="T2" y="T3"/>
                  </a:cxn>
                  <a:cxn ang="0">
                    <a:pos x="T4" y="T5"/>
                  </a:cxn>
                  <a:cxn ang="0">
                    <a:pos x="T6" y="T7"/>
                  </a:cxn>
                  <a:cxn ang="0">
                    <a:pos x="T8" y="T9"/>
                  </a:cxn>
                  <a:cxn ang="0">
                    <a:pos x="T10" y="T11"/>
                  </a:cxn>
                </a:cxnLst>
                <a:rect l="0" t="0" r="r" b="b"/>
                <a:pathLst>
                  <a:path w="944" h="387">
                    <a:moveTo>
                      <a:pt x="944" y="93"/>
                    </a:moveTo>
                    <a:cubicBezTo>
                      <a:pt x="886" y="66"/>
                      <a:pt x="886" y="66"/>
                      <a:pt x="886" y="66"/>
                    </a:cubicBezTo>
                    <a:cubicBezTo>
                      <a:pt x="88" y="0"/>
                      <a:pt x="88" y="0"/>
                      <a:pt x="88" y="0"/>
                    </a:cubicBezTo>
                    <a:cubicBezTo>
                      <a:pt x="88" y="0"/>
                      <a:pt x="0" y="38"/>
                      <a:pt x="45" y="112"/>
                    </a:cubicBezTo>
                    <a:cubicBezTo>
                      <a:pt x="107" y="211"/>
                      <a:pt x="469" y="387"/>
                      <a:pt x="469" y="387"/>
                    </a:cubicBezTo>
                    <a:lnTo>
                      <a:pt x="944" y="9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2" name="Freeform 9">
                <a:extLst>
                  <a:ext uri="{FF2B5EF4-FFF2-40B4-BE49-F238E27FC236}">
                    <a16:creationId xmlns:a16="http://schemas.microsoft.com/office/drawing/2014/main" id="{6135ACFE-C5CC-A396-9EFD-F0EFA9C46F6E}"/>
                  </a:ext>
                </a:extLst>
              </p:cNvPr>
              <p:cNvSpPr>
                <a:spLocks/>
              </p:cNvSpPr>
              <p:nvPr/>
            </p:nvSpPr>
            <p:spPr bwMode="auto">
              <a:xfrm>
                <a:off x="3793101" y="3969043"/>
                <a:ext cx="3082925" cy="1398588"/>
              </a:xfrm>
              <a:custGeom>
                <a:avLst/>
                <a:gdLst>
                  <a:gd name="T0" fmla="*/ 1942 w 1942"/>
                  <a:gd name="T1" fmla="*/ 34 h 881"/>
                  <a:gd name="T2" fmla="*/ 1942 w 1942"/>
                  <a:gd name="T3" fmla="*/ 266 h 881"/>
                  <a:gd name="T4" fmla="*/ 871 w 1942"/>
                  <a:gd name="T5" fmla="*/ 881 h 881"/>
                  <a:gd name="T6" fmla="*/ 4 w 1942"/>
                  <a:gd name="T7" fmla="*/ 398 h 881"/>
                  <a:gd name="T8" fmla="*/ 0 w 1942"/>
                  <a:gd name="T9" fmla="*/ 133 h 881"/>
                  <a:gd name="T10" fmla="*/ 893 w 1942"/>
                  <a:gd name="T11" fmla="*/ 606 h 881"/>
                  <a:gd name="T12" fmla="*/ 1937 w 1942"/>
                  <a:gd name="T13" fmla="*/ 0 h 881"/>
                  <a:gd name="T14" fmla="*/ 1942 w 1942"/>
                  <a:gd name="T15" fmla="*/ 34 h 8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2" h="881">
                    <a:moveTo>
                      <a:pt x="1942" y="34"/>
                    </a:moveTo>
                    <a:lnTo>
                      <a:pt x="1942" y="266"/>
                    </a:lnTo>
                    <a:lnTo>
                      <a:pt x="871" y="881"/>
                    </a:lnTo>
                    <a:lnTo>
                      <a:pt x="4" y="398"/>
                    </a:lnTo>
                    <a:lnTo>
                      <a:pt x="0" y="133"/>
                    </a:lnTo>
                    <a:lnTo>
                      <a:pt x="893" y="606"/>
                    </a:lnTo>
                    <a:lnTo>
                      <a:pt x="1937" y="0"/>
                    </a:lnTo>
                    <a:lnTo>
                      <a:pt x="1942" y="3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3" name="Freeform 10">
                <a:extLst>
                  <a:ext uri="{FF2B5EF4-FFF2-40B4-BE49-F238E27FC236}">
                    <a16:creationId xmlns:a16="http://schemas.microsoft.com/office/drawing/2014/main" id="{AE6428BF-E36F-8742-49FB-872711F68CE9}"/>
                  </a:ext>
                </a:extLst>
              </p:cNvPr>
              <p:cNvSpPr>
                <a:spLocks/>
              </p:cNvSpPr>
              <p:nvPr/>
            </p:nvSpPr>
            <p:spPr bwMode="auto">
              <a:xfrm>
                <a:off x="3626413" y="3132431"/>
                <a:ext cx="3335338" cy="1735138"/>
              </a:xfrm>
              <a:custGeom>
                <a:avLst/>
                <a:gdLst>
                  <a:gd name="T0" fmla="*/ 887 w 887"/>
                  <a:gd name="T1" fmla="*/ 194 h 462"/>
                  <a:gd name="T2" fmla="*/ 413 w 887"/>
                  <a:gd name="T3" fmla="*/ 462 h 462"/>
                  <a:gd name="T4" fmla="*/ 0 w 887"/>
                  <a:gd name="T5" fmla="*/ 250 h 462"/>
                  <a:gd name="T6" fmla="*/ 13 w 887"/>
                  <a:gd name="T7" fmla="*/ 244 h 462"/>
                  <a:gd name="T8" fmla="*/ 460 w 887"/>
                  <a:gd name="T9" fmla="*/ 18 h 462"/>
                  <a:gd name="T10" fmla="*/ 517 w 887"/>
                  <a:gd name="T11" fmla="*/ 10 h 462"/>
                  <a:gd name="T12" fmla="*/ 887 w 887"/>
                  <a:gd name="T13" fmla="*/ 194 h 462"/>
                </a:gdLst>
                <a:ahLst/>
                <a:cxnLst>
                  <a:cxn ang="0">
                    <a:pos x="T0" y="T1"/>
                  </a:cxn>
                  <a:cxn ang="0">
                    <a:pos x="T2" y="T3"/>
                  </a:cxn>
                  <a:cxn ang="0">
                    <a:pos x="T4" y="T5"/>
                  </a:cxn>
                  <a:cxn ang="0">
                    <a:pos x="T6" y="T7"/>
                  </a:cxn>
                  <a:cxn ang="0">
                    <a:pos x="T8" y="T9"/>
                  </a:cxn>
                  <a:cxn ang="0">
                    <a:pos x="T10" y="T11"/>
                  </a:cxn>
                  <a:cxn ang="0">
                    <a:pos x="T12" y="T13"/>
                  </a:cxn>
                </a:cxnLst>
                <a:rect l="0" t="0" r="r" b="b"/>
                <a:pathLst>
                  <a:path w="887" h="462">
                    <a:moveTo>
                      <a:pt x="887" y="194"/>
                    </a:moveTo>
                    <a:cubicBezTo>
                      <a:pt x="413" y="462"/>
                      <a:pt x="413" y="462"/>
                      <a:pt x="413" y="462"/>
                    </a:cubicBezTo>
                    <a:cubicBezTo>
                      <a:pt x="0" y="250"/>
                      <a:pt x="0" y="250"/>
                      <a:pt x="0" y="250"/>
                    </a:cubicBezTo>
                    <a:cubicBezTo>
                      <a:pt x="13" y="244"/>
                      <a:pt x="13" y="244"/>
                      <a:pt x="13" y="244"/>
                    </a:cubicBezTo>
                    <a:cubicBezTo>
                      <a:pt x="460" y="18"/>
                      <a:pt x="460" y="18"/>
                      <a:pt x="460" y="18"/>
                    </a:cubicBezTo>
                    <a:cubicBezTo>
                      <a:pt x="460" y="18"/>
                      <a:pt x="491" y="0"/>
                      <a:pt x="517" y="10"/>
                    </a:cubicBezTo>
                    <a:cubicBezTo>
                      <a:pt x="544" y="20"/>
                      <a:pt x="887" y="194"/>
                      <a:pt x="887" y="194"/>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4" name="Freeform 11">
                <a:extLst>
                  <a:ext uri="{FF2B5EF4-FFF2-40B4-BE49-F238E27FC236}">
                    <a16:creationId xmlns:a16="http://schemas.microsoft.com/office/drawing/2014/main" id="{65A399E5-1046-9AE5-0A77-2D92131FD5BE}"/>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5" name="Freeform 12">
                <a:extLst>
                  <a:ext uri="{FF2B5EF4-FFF2-40B4-BE49-F238E27FC236}">
                    <a16:creationId xmlns:a16="http://schemas.microsoft.com/office/drawing/2014/main" id="{3F96D6B2-BE53-8735-AE07-692E26E05590}"/>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6" name="Freeform 13">
                <a:extLst>
                  <a:ext uri="{FF2B5EF4-FFF2-40B4-BE49-F238E27FC236}">
                    <a16:creationId xmlns:a16="http://schemas.microsoft.com/office/drawing/2014/main" id="{AC233F93-E2F8-9A73-21E6-74A01837F848}"/>
                  </a:ext>
                </a:extLst>
              </p:cNvPr>
              <p:cNvSpPr>
                <a:spLocks/>
              </p:cNvSpPr>
              <p:nvPr/>
            </p:nvSpPr>
            <p:spPr bwMode="auto">
              <a:xfrm>
                <a:off x="5180576" y="4435768"/>
                <a:ext cx="1781175" cy="1171575"/>
              </a:xfrm>
              <a:custGeom>
                <a:avLst/>
                <a:gdLst>
                  <a:gd name="T0" fmla="*/ 1122 w 1122"/>
                  <a:gd name="T1" fmla="*/ 0 h 738"/>
                  <a:gd name="T2" fmla="*/ 1122 w 1122"/>
                  <a:gd name="T3" fmla="*/ 78 h 738"/>
                  <a:gd name="T4" fmla="*/ 0 w 1122"/>
                  <a:gd name="T5" fmla="*/ 738 h 738"/>
                  <a:gd name="T6" fmla="*/ 0 w 1122"/>
                  <a:gd name="T7" fmla="*/ 656 h 738"/>
                  <a:gd name="T8" fmla="*/ 1122 w 1122"/>
                  <a:gd name="T9" fmla="*/ 0 h 738"/>
                </a:gdLst>
                <a:ahLst/>
                <a:cxnLst>
                  <a:cxn ang="0">
                    <a:pos x="T0" y="T1"/>
                  </a:cxn>
                  <a:cxn ang="0">
                    <a:pos x="T2" y="T3"/>
                  </a:cxn>
                  <a:cxn ang="0">
                    <a:pos x="T4" y="T5"/>
                  </a:cxn>
                  <a:cxn ang="0">
                    <a:pos x="T6" y="T7"/>
                  </a:cxn>
                  <a:cxn ang="0">
                    <a:pos x="T8" y="T9"/>
                  </a:cxn>
                </a:cxnLst>
                <a:rect l="0" t="0" r="r" b="b"/>
                <a:pathLst>
                  <a:path w="1122" h="738">
                    <a:moveTo>
                      <a:pt x="1122" y="0"/>
                    </a:moveTo>
                    <a:lnTo>
                      <a:pt x="1122" y="78"/>
                    </a:lnTo>
                    <a:lnTo>
                      <a:pt x="0" y="738"/>
                    </a:lnTo>
                    <a:lnTo>
                      <a:pt x="0" y="656"/>
                    </a:lnTo>
                    <a:lnTo>
                      <a:pt x="1122"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7" name="Freeform 14">
                <a:extLst>
                  <a:ext uri="{FF2B5EF4-FFF2-40B4-BE49-F238E27FC236}">
                    <a16:creationId xmlns:a16="http://schemas.microsoft.com/office/drawing/2014/main" id="{F0118794-98C3-ADE7-FD1F-1647B123A3F1}"/>
                  </a:ext>
                </a:extLst>
              </p:cNvPr>
              <p:cNvSpPr>
                <a:spLocks/>
              </p:cNvSpPr>
              <p:nvPr/>
            </p:nvSpPr>
            <p:spPr bwMode="auto">
              <a:xfrm>
                <a:off x="3488301" y="4010318"/>
                <a:ext cx="1695450" cy="1597025"/>
              </a:xfrm>
              <a:custGeom>
                <a:avLst/>
                <a:gdLst>
                  <a:gd name="T0" fmla="*/ 451 w 451"/>
                  <a:gd name="T1" fmla="*/ 268 h 425"/>
                  <a:gd name="T2" fmla="*/ 87 w 451"/>
                  <a:gd name="T3" fmla="*/ 52 h 425"/>
                  <a:gd name="T4" fmla="*/ 31 w 451"/>
                  <a:gd name="T5" fmla="*/ 66 h 425"/>
                  <a:gd name="T6" fmla="*/ 79 w 451"/>
                  <a:gd name="T7" fmla="*/ 182 h 425"/>
                  <a:gd name="T8" fmla="*/ 450 w 451"/>
                  <a:gd name="T9" fmla="*/ 390 h 425"/>
                  <a:gd name="T10" fmla="*/ 450 w 451"/>
                  <a:gd name="T11" fmla="*/ 425 h 425"/>
                  <a:gd name="T12" fmla="*/ 70 w 451"/>
                  <a:gd name="T13" fmla="*/ 206 h 425"/>
                  <a:gd name="T14" fmla="*/ 2 w 451"/>
                  <a:gd name="T15" fmla="*/ 89 h 425"/>
                  <a:gd name="T16" fmla="*/ 79 w 451"/>
                  <a:gd name="T17" fmla="*/ 15 h 425"/>
                  <a:gd name="T18" fmla="*/ 450 w 451"/>
                  <a:gd name="T19" fmla="*/ 228 h 425"/>
                  <a:gd name="T20" fmla="*/ 451 w 451"/>
                  <a:gd name="T21" fmla="*/ 26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1" h="425">
                    <a:moveTo>
                      <a:pt x="451" y="268"/>
                    </a:moveTo>
                    <a:cubicBezTo>
                      <a:pt x="87" y="52"/>
                      <a:pt x="87" y="52"/>
                      <a:pt x="87" y="52"/>
                    </a:cubicBezTo>
                    <a:cubicBezTo>
                      <a:pt x="87" y="52"/>
                      <a:pt x="46" y="27"/>
                      <a:pt x="31" y="66"/>
                    </a:cubicBezTo>
                    <a:cubicBezTo>
                      <a:pt x="15" y="106"/>
                      <a:pt x="50" y="163"/>
                      <a:pt x="79" y="182"/>
                    </a:cubicBezTo>
                    <a:cubicBezTo>
                      <a:pt x="450" y="390"/>
                      <a:pt x="450" y="390"/>
                      <a:pt x="450" y="390"/>
                    </a:cubicBezTo>
                    <a:cubicBezTo>
                      <a:pt x="450" y="425"/>
                      <a:pt x="450" y="425"/>
                      <a:pt x="450" y="425"/>
                    </a:cubicBezTo>
                    <a:cubicBezTo>
                      <a:pt x="70" y="206"/>
                      <a:pt x="70" y="206"/>
                      <a:pt x="70" y="206"/>
                    </a:cubicBezTo>
                    <a:cubicBezTo>
                      <a:pt x="70" y="206"/>
                      <a:pt x="0" y="155"/>
                      <a:pt x="2" y="89"/>
                    </a:cubicBezTo>
                    <a:cubicBezTo>
                      <a:pt x="5" y="24"/>
                      <a:pt x="49" y="0"/>
                      <a:pt x="79" y="15"/>
                    </a:cubicBezTo>
                    <a:cubicBezTo>
                      <a:pt x="450" y="228"/>
                      <a:pt x="450" y="228"/>
                      <a:pt x="450" y="228"/>
                    </a:cubicBezTo>
                    <a:cubicBezTo>
                      <a:pt x="451" y="268"/>
                      <a:pt x="451" y="268"/>
                      <a:pt x="451" y="268"/>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78" name="Group 65"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AAACAB4A-9420-B5BE-EE8A-464E2951C34A}"/>
                </a:ext>
              </a:extLst>
            </p:cNvPr>
            <p:cNvGrpSpPr/>
            <p:nvPr/>
          </p:nvGrpSpPr>
          <p:grpSpPr>
            <a:xfrm>
              <a:off x="3199963" y="4871105"/>
              <a:ext cx="2043545" cy="1408546"/>
              <a:chOff x="6018776" y="4807243"/>
              <a:chExt cx="2247900" cy="1549401"/>
            </a:xfrm>
          </p:grpSpPr>
          <p:sp>
            <p:nvSpPr>
              <p:cNvPr id="125" name="Freeform 17">
                <a:extLst>
                  <a:ext uri="{FF2B5EF4-FFF2-40B4-BE49-F238E27FC236}">
                    <a16:creationId xmlns:a16="http://schemas.microsoft.com/office/drawing/2014/main" id="{9BD5AC03-7EFD-2747-7B7E-5ACE1637476C}"/>
                  </a:ext>
                </a:extLst>
              </p:cNvPr>
              <p:cNvSpPr>
                <a:spLocks/>
              </p:cNvSpPr>
              <p:nvPr/>
            </p:nvSpPr>
            <p:spPr bwMode="auto">
              <a:xfrm>
                <a:off x="6037826" y="5356518"/>
                <a:ext cx="2228850" cy="958850"/>
              </a:xfrm>
              <a:custGeom>
                <a:avLst/>
                <a:gdLst>
                  <a:gd name="T0" fmla="*/ 0 w 593"/>
                  <a:gd name="T1" fmla="*/ 83 h 255"/>
                  <a:gd name="T2" fmla="*/ 36 w 593"/>
                  <a:gd name="T3" fmla="*/ 64 h 255"/>
                  <a:gd name="T4" fmla="*/ 536 w 593"/>
                  <a:gd name="T5" fmla="*/ 0 h 255"/>
                  <a:gd name="T6" fmla="*/ 566 w 593"/>
                  <a:gd name="T7" fmla="*/ 69 h 255"/>
                  <a:gd name="T8" fmla="*/ 308 w 593"/>
                  <a:gd name="T9" fmla="*/ 255 h 255"/>
                  <a:gd name="T10" fmla="*/ 0 w 593"/>
                  <a:gd name="T11" fmla="*/ 83 h 255"/>
                </a:gdLst>
                <a:ahLst/>
                <a:cxnLst>
                  <a:cxn ang="0">
                    <a:pos x="T0" y="T1"/>
                  </a:cxn>
                  <a:cxn ang="0">
                    <a:pos x="T2" y="T3"/>
                  </a:cxn>
                  <a:cxn ang="0">
                    <a:pos x="T4" y="T5"/>
                  </a:cxn>
                  <a:cxn ang="0">
                    <a:pos x="T6" y="T7"/>
                  </a:cxn>
                  <a:cxn ang="0">
                    <a:pos x="T8" y="T9"/>
                  </a:cxn>
                  <a:cxn ang="0">
                    <a:pos x="T10" y="T11"/>
                  </a:cxn>
                </a:cxnLst>
                <a:rect l="0" t="0" r="r" b="b"/>
                <a:pathLst>
                  <a:path w="593" h="255">
                    <a:moveTo>
                      <a:pt x="0" y="83"/>
                    </a:moveTo>
                    <a:cubicBezTo>
                      <a:pt x="36" y="64"/>
                      <a:pt x="36" y="64"/>
                      <a:pt x="36" y="64"/>
                    </a:cubicBezTo>
                    <a:cubicBezTo>
                      <a:pt x="536" y="0"/>
                      <a:pt x="536" y="0"/>
                      <a:pt x="536" y="0"/>
                    </a:cubicBezTo>
                    <a:cubicBezTo>
                      <a:pt x="536" y="0"/>
                      <a:pt x="593" y="22"/>
                      <a:pt x="566" y="69"/>
                    </a:cubicBezTo>
                    <a:cubicBezTo>
                      <a:pt x="530" y="133"/>
                      <a:pt x="308" y="255"/>
                      <a:pt x="308" y="255"/>
                    </a:cubicBezTo>
                    <a:lnTo>
                      <a:pt x="0" y="8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26" name="Freeform 18">
                <a:extLst>
                  <a:ext uri="{FF2B5EF4-FFF2-40B4-BE49-F238E27FC236}">
                    <a16:creationId xmlns:a16="http://schemas.microsoft.com/office/drawing/2014/main" id="{F386049D-78FB-CF9F-9154-F649772891FB}"/>
                  </a:ext>
                </a:extLst>
              </p:cNvPr>
              <p:cNvSpPr>
                <a:spLocks/>
              </p:cNvSpPr>
              <p:nvPr/>
            </p:nvSpPr>
            <p:spPr bwMode="auto">
              <a:xfrm>
                <a:off x="6082276" y="5375568"/>
                <a:ext cx="1951038" cy="825500"/>
              </a:xfrm>
              <a:custGeom>
                <a:avLst/>
                <a:gdLst>
                  <a:gd name="T0" fmla="*/ 0 w 1229"/>
                  <a:gd name="T1" fmla="*/ 19 h 520"/>
                  <a:gd name="T2" fmla="*/ 5 w 1229"/>
                  <a:gd name="T3" fmla="*/ 165 h 520"/>
                  <a:gd name="T4" fmla="*/ 696 w 1229"/>
                  <a:gd name="T5" fmla="*/ 520 h 520"/>
                  <a:gd name="T6" fmla="*/ 1229 w 1229"/>
                  <a:gd name="T7" fmla="*/ 194 h 520"/>
                  <a:gd name="T8" fmla="*/ 1225 w 1229"/>
                  <a:gd name="T9" fmla="*/ 26 h 520"/>
                  <a:gd name="T10" fmla="*/ 675 w 1229"/>
                  <a:gd name="T11" fmla="*/ 350 h 520"/>
                  <a:gd name="T12" fmla="*/ 0 w 1229"/>
                  <a:gd name="T13" fmla="*/ 0 h 520"/>
                  <a:gd name="T14" fmla="*/ 0 w 1229"/>
                  <a:gd name="T15" fmla="*/ 19 h 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9" h="520">
                    <a:moveTo>
                      <a:pt x="0" y="19"/>
                    </a:moveTo>
                    <a:lnTo>
                      <a:pt x="5" y="165"/>
                    </a:lnTo>
                    <a:lnTo>
                      <a:pt x="696" y="520"/>
                    </a:lnTo>
                    <a:lnTo>
                      <a:pt x="1229" y="194"/>
                    </a:lnTo>
                    <a:lnTo>
                      <a:pt x="1225" y="26"/>
                    </a:lnTo>
                    <a:lnTo>
                      <a:pt x="675" y="350"/>
                    </a:lnTo>
                    <a:lnTo>
                      <a:pt x="0" y="0"/>
                    </a:lnTo>
                    <a:lnTo>
                      <a:pt x="0"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27" name="Freeform 19">
                <a:extLst>
                  <a:ext uri="{FF2B5EF4-FFF2-40B4-BE49-F238E27FC236}">
                    <a16:creationId xmlns:a16="http://schemas.microsoft.com/office/drawing/2014/main" id="{77EC6D02-DC03-9152-8FFA-658C8E28D028}"/>
                  </a:ext>
                </a:extLst>
              </p:cNvPr>
              <p:cNvSpPr>
                <a:spLocks/>
              </p:cNvSpPr>
              <p:nvPr/>
            </p:nvSpPr>
            <p:spPr bwMode="auto">
              <a:xfrm>
                <a:off x="6018776" y="4807243"/>
                <a:ext cx="2109788" cy="1082675"/>
              </a:xfrm>
              <a:custGeom>
                <a:avLst/>
                <a:gdLst>
                  <a:gd name="T0" fmla="*/ 0 w 561"/>
                  <a:gd name="T1" fmla="*/ 133 h 288"/>
                  <a:gd name="T2" fmla="*/ 307 w 561"/>
                  <a:gd name="T3" fmla="*/ 288 h 288"/>
                  <a:gd name="T4" fmla="*/ 561 w 561"/>
                  <a:gd name="T5" fmla="*/ 143 h 288"/>
                  <a:gd name="T6" fmla="*/ 552 w 561"/>
                  <a:gd name="T7" fmla="*/ 139 h 288"/>
                  <a:gd name="T8" fmla="*/ 265 w 561"/>
                  <a:gd name="T9" fmla="*/ 10 h 288"/>
                  <a:gd name="T10" fmla="*/ 228 w 561"/>
                  <a:gd name="T11" fmla="*/ 6 h 288"/>
                  <a:gd name="T12" fmla="*/ 0 w 561"/>
                  <a:gd name="T13" fmla="*/ 133 h 288"/>
                </a:gdLst>
                <a:ahLst/>
                <a:cxnLst>
                  <a:cxn ang="0">
                    <a:pos x="T0" y="T1"/>
                  </a:cxn>
                  <a:cxn ang="0">
                    <a:pos x="T2" y="T3"/>
                  </a:cxn>
                  <a:cxn ang="0">
                    <a:pos x="T4" y="T5"/>
                  </a:cxn>
                  <a:cxn ang="0">
                    <a:pos x="T6" y="T7"/>
                  </a:cxn>
                  <a:cxn ang="0">
                    <a:pos x="T8" y="T9"/>
                  </a:cxn>
                  <a:cxn ang="0">
                    <a:pos x="T10" y="T11"/>
                  </a:cxn>
                  <a:cxn ang="0">
                    <a:pos x="T12" y="T13"/>
                  </a:cxn>
                </a:cxnLst>
                <a:rect l="0" t="0" r="r" b="b"/>
                <a:pathLst>
                  <a:path w="561" h="288">
                    <a:moveTo>
                      <a:pt x="0" y="133"/>
                    </a:moveTo>
                    <a:cubicBezTo>
                      <a:pt x="307" y="288"/>
                      <a:pt x="307" y="288"/>
                      <a:pt x="307" y="288"/>
                    </a:cubicBezTo>
                    <a:cubicBezTo>
                      <a:pt x="561" y="143"/>
                      <a:pt x="561" y="143"/>
                      <a:pt x="561" y="143"/>
                    </a:cubicBezTo>
                    <a:cubicBezTo>
                      <a:pt x="552" y="139"/>
                      <a:pt x="552" y="139"/>
                      <a:pt x="552" y="139"/>
                    </a:cubicBezTo>
                    <a:cubicBezTo>
                      <a:pt x="265" y="10"/>
                      <a:pt x="265" y="10"/>
                      <a:pt x="265" y="10"/>
                    </a:cubicBezTo>
                    <a:cubicBezTo>
                      <a:pt x="265" y="10"/>
                      <a:pt x="245" y="0"/>
                      <a:pt x="228" y="6"/>
                    </a:cubicBezTo>
                    <a:cubicBezTo>
                      <a:pt x="211" y="13"/>
                      <a:pt x="0" y="133"/>
                      <a:pt x="0" y="133"/>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28" name="Freeform 20">
                <a:extLst>
                  <a:ext uri="{FF2B5EF4-FFF2-40B4-BE49-F238E27FC236}">
                    <a16:creationId xmlns:a16="http://schemas.microsoft.com/office/drawing/2014/main" id="{17F49BF6-A065-56EC-7032-7BC43B46B2EA}"/>
                  </a:ext>
                </a:extLst>
              </p:cNvPr>
              <p:cNvSpPr>
                <a:spLocks/>
              </p:cNvSpPr>
              <p:nvPr/>
            </p:nvSpPr>
            <p:spPr bwMode="auto">
              <a:xfrm>
                <a:off x="6018776" y="5307306"/>
                <a:ext cx="1157288" cy="676275"/>
              </a:xfrm>
              <a:custGeom>
                <a:avLst/>
                <a:gdLst>
                  <a:gd name="T0" fmla="*/ 727 w 729"/>
                  <a:gd name="T1" fmla="*/ 367 h 426"/>
                  <a:gd name="T2" fmla="*/ 0 w 729"/>
                  <a:gd name="T3" fmla="*/ 0 h 426"/>
                  <a:gd name="T4" fmla="*/ 5 w 729"/>
                  <a:gd name="T5" fmla="*/ 55 h 426"/>
                  <a:gd name="T6" fmla="*/ 729 w 729"/>
                  <a:gd name="T7" fmla="*/ 426 h 426"/>
                  <a:gd name="T8" fmla="*/ 727 w 729"/>
                  <a:gd name="T9" fmla="*/ 367 h 426"/>
                </a:gdLst>
                <a:ahLst/>
                <a:cxnLst>
                  <a:cxn ang="0">
                    <a:pos x="T0" y="T1"/>
                  </a:cxn>
                  <a:cxn ang="0">
                    <a:pos x="T2" y="T3"/>
                  </a:cxn>
                  <a:cxn ang="0">
                    <a:pos x="T4" y="T5"/>
                  </a:cxn>
                  <a:cxn ang="0">
                    <a:pos x="T6" y="T7"/>
                  </a:cxn>
                  <a:cxn ang="0">
                    <a:pos x="T8" y="T9"/>
                  </a:cxn>
                </a:cxnLst>
                <a:rect l="0" t="0" r="r" b="b"/>
                <a:pathLst>
                  <a:path w="729" h="426">
                    <a:moveTo>
                      <a:pt x="727" y="367"/>
                    </a:moveTo>
                    <a:lnTo>
                      <a:pt x="0" y="0"/>
                    </a:lnTo>
                    <a:lnTo>
                      <a:pt x="5" y="55"/>
                    </a:lnTo>
                    <a:lnTo>
                      <a:pt x="729" y="426"/>
                    </a:lnTo>
                    <a:lnTo>
                      <a:pt x="727" y="367"/>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29" name="Freeform 21">
                <a:extLst>
                  <a:ext uri="{FF2B5EF4-FFF2-40B4-BE49-F238E27FC236}">
                    <a16:creationId xmlns:a16="http://schemas.microsoft.com/office/drawing/2014/main" id="{B9B16C3A-9F66-7D64-C6D3-8B3B4CE1F716}"/>
                  </a:ext>
                </a:extLst>
              </p:cNvPr>
              <p:cNvSpPr>
                <a:spLocks/>
              </p:cNvSpPr>
              <p:nvPr/>
            </p:nvSpPr>
            <p:spPr bwMode="auto">
              <a:xfrm>
                <a:off x="6037826" y="5667668"/>
                <a:ext cx="1154113" cy="688975"/>
              </a:xfrm>
              <a:custGeom>
                <a:avLst/>
                <a:gdLst>
                  <a:gd name="T0" fmla="*/ 0 w 727"/>
                  <a:gd name="T1" fmla="*/ 0 h 434"/>
                  <a:gd name="T2" fmla="*/ 2 w 727"/>
                  <a:gd name="T3" fmla="*/ 50 h 434"/>
                  <a:gd name="T4" fmla="*/ 727 w 727"/>
                  <a:gd name="T5" fmla="*/ 434 h 434"/>
                  <a:gd name="T6" fmla="*/ 724 w 727"/>
                  <a:gd name="T7" fmla="*/ 381 h 434"/>
                  <a:gd name="T8" fmla="*/ 0 w 727"/>
                  <a:gd name="T9" fmla="*/ 0 h 434"/>
                </a:gdLst>
                <a:ahLst/>
                <a:cxnLst>
                  <a:cxn ang="0">
                    <a:pos x="T0" y="T1"/>
                  </a:cxn>
                  <a:cxn ang="0">
                    <a:pos x="T2" y="T3"/>
                  </a:cxn>
                  <a:cxn ang="0">
                    <a:pos x="T4" y="T5"/>
                  </a:cxn>
                  <a:cxn ang="0">
                    <a:pos x="T6" y="T7"/>
                  </a:cxn>
                  <a:cxn ang="0">
                    <a:pos x="T8" y="T9"/>
                  </a:cxn>
                </a:cxnLst>
                <a:rect l="0" t="0" r="r" b="b"/>
                <a:pathLst>
                  <a:path w="727" h="434">
                    <a:moveTo>
                      <a:pt x="0" y="0"/>
                    </a:moveTo>
                    <a:lnTo>
                      <a:pt x="2" y="50"/>
                    </a:lnTo>
                    <a:lnTo>
                      <a:pt x="727" y="434"/>
                    </a:lnTo>
                    <a:lnTo>
                      <a:pt x="724" y="381"/>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0" name="Freeform 22">
                <a:extLst>
                  <a:ext uri="{FF2B5EF4-FFF2-40B4-BE49-F238E27FC236}">
                    <a16:creationId xmlns:a16="http://schemas.microsoft.com/office/drawing/2014/main" id="{34A41387-77BF-121B-77BF-18760A227B52}"/>
                  </a:ext>
                </a:extLst>
              </p:cNvPr>
              <p:cNvSpPr>
                <a:spLocks/>
              </p:cNvSpPr>
              <p:nvPr/>
            </p:nvSpPr>
            <p:spPr bwMode="auto">
              <a:xfrm>
                <a:off x="7172888" y="5307306"/>
                <a:ext cx="1055688" cy="1049338"/>
              </a:xfrm>
              <a:custGeom>
                <a:avLst/>
                <a:gdLst>
                  <a:gd name="T0" fmla="*/ 0 w 281"/>
                  <a:gd name="T1" fmla="*/ 180 h 279"/>
                  <a:gd name="T2" fmla="*/ 223 w 281"/>
                  <a:gd name="T3" fmla="*/ 34 h 279"/>
                  <a:gd name="T4" fmla="*/ 259 w 281"/>
                  <a:gd name="T5" fmla="*/ 41 h 279"/>
                  <a:gd name="T6" fmla="*/ 232 w 281"/>
                  <a:gd name="T7" fmla="*/ 115 h 279"/>
                  <a:gd name="T8" fmla="*/ 4 w 281"/>
                  <a:gd name="T9" fmla="*/ 257 h 279"/>
                  <a:gd name="T10" fmla="*/ 5 w 281"/>
                  <a:gd name="T11" fmla="*/ 279 h 279"/>
                  <a:gd name="T12" fmla="*/ 238 w 281"/>
                  <a:gd name="T13" fmla="*/ 130 h 279"/>
                  <a:gd name="T14" fmla="*/ 278 w 281"/>
                  <a:gd name="T15" fmla="*/ 55 h 279"/>
                  <a:gd name="T16" fmla="*/ 227 w 281"/>
                  <a:gd name="T17" fmla="*/ 10 h 279"/>
                  <a:gd name="T18" fmla="*/ 0 w 281"/>
                  <a:gd name="T19" fmla="*/ 155 h 279"/>
                  <a:gd name="T20" fmla="*/ 0 w 281"/>
                  <a:gd name="T21" fmla="*/ 18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1" h="279">
                    <a:moveTo>
                      <a:pt x="0" y="180"/>
                    </a:moveTo>
                    <a:cubicBezTo>
                      <a:pt x="223" y="34"/>
                      <a:pt x="223" y="34"/>
                      <a:pt x="223" y="34"/>
                    </a:cubicBezTo>
                    <a:cubicBezTo>
                      <a:pt x="223" y="34"/>
                      <a:pt x="248" y="17"/>
                      <a:pt x="259" y="41"/>
                    </a:cubicBezTo>
                    <a:cubicBezTo>
                      <a:pt x="270" y="66"/>
                      <a:pt x="250" y="102"/>
                      <a:pt x="232" y="115"/>
                    </a:cubicBezTo>
                    <a:cubicBezTo>
                      <a:pt x="4" y="257"/>
                      <a:pt x="4" y="257"/>
                      <a:pt x="4" y="257"/>
                    </a:cubicBezTo>
                    <a:cubicBezTo>
                      <a:pt x="5" y="279"/>
                      <a:pt x="5" y="279"/>
                      <a:pt x="5" y="279"/>
                    </a:cubicBezTo>
                    <a:cubicBezTo>
                      <a:pt x="238" y="130"/>
                      <a:pt x="238" y="130"/>
                      <a:pt x="238" y="130"/>
                    </a:cubicBezTo>
                    <a:cubicBezTo>
                      <a:pt x="238" y="130"/>
                      <a:pt x="281" y="96"/>
                      <a:pt x="278" y="55"/>
                    </a:cubicBezTo>
                    <a:cubicBezTo>
                      <a:pt x="274" y="14"/>
                      <a:pt x="246" y="0"/>
                      <a:pt x="227" y="10"/>
                    </a:cubicBezTo>
                    <a:cubicBezTo>
                      <a:pt x="0" y="155"/>
                      <a:pt x="0" y="155"/>
                      <a:pt x="0" y="155"/>
                    </a:cubicBezTo>
                    <a:lnTo>
                      <a:pt x="0" y="18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79" name="Group 67"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E5F35BCA-2B03-1C15-B2AC-1237C0B24BC2}"/>
                </a:ext>
              </a:extLst>
            </p:cNvPr>
            <p:cNvGrpSpPr/>
            <p:nvPr/>
          </p:nvGrpSpPr>
          <p:grpSpPr>
            <a:xfrm>
              <a:off x="2700622" y="1540042"/>
              <a:ext cx="1870364" cy="1274529"/>
              <a:chOff x="5469501" y="1143074"/>
              <a:chExt cx="2057400" cy="1401982"/>
            </a:xfrm>
          </p:grpSpPr>
          <p:sp>
            <p:nvSpPr>
              <p:cNvPr id="114" name="Freeform 5">
                <a:extLst>
                  <a:ext uri="{FF2B5EF4-FFF2-40B4-BE49-F238E27FC236}">
                    <a16:creationId xmlns:a16="http://schemas.microsoft.com/office/drawing/2014/main" id="{15F151F0-EFCE-B0D8-789D-FDC9216ADD0C}"/>
                  </a:ext>
                </a:extLst>
              </p:cNvPr>
              <p:cNvSpPr>
                <a:spLocks/>
              </p:cNvSpPr>
              <p:nvPr/>
            </p:nvSpPr>
            <p:spPr bwMode="auto">
              <a:xfrm>
                <a:off x="5947338" y="1579856"/>
                <a:ext cx="25400" cy="55563"/>
              </a:xfrm>
              <a:custGeom>
                <a:avLst/>
                <a:gdLst>
                  <a:gd name="T0" fmla="*/ 3 w 7"/>
                  <a:gd name="T1" fmla="*/ 0 h 15"/>
                  <a:gd name="T2" fmla="*/ 5 w 7"/>
                  <a:gd name="T3" fmla="*/ 3 h 15"/>
                  <a:gd name="T4" fmla="*/ 7 w 7"/>
                  <a:gd name="T5" fmla="*/ 15 h 15"/>
                  <a:gd name="T6" fmla="*/ 3 w 7"/>
                  <a:gd name="T7" fmla="*/ 0 h 15"/>
                </a:gdLst>
                <a:ahLst/>
                <a:cxnLst>
                  <a:cxn ang="0">
                    <a:pos x="T0" y="T1"/>
                  </a:cxn>
                  <a:cxn ang="0">
                    <a:pos x="T2" y="T3"/>
                  </a:cxn>
                  <a:cxn ang="0">
                    <a:pos x="T4" y="T5"/>
                  </a:cxn>
                  <a:cxn ang="0">
                    <a:pos x="T6" y="T7"/>
                  </a:cxn>
                </a:cxnLst>
                <a:rect l="0" t="0" r="r" b="b"/>
                <a:pathLst>
                  <a:path w="7" h="15">
                    <a:moveTo>
                      <a:pt x="3" y="0"/>
                    </a:moveTo>
                    <a:cubicBezTo>
                      <a:pt x="3" y="1"/>
                      <a:pt x="4" y="2"/>
                      <a:pt x="5" y="3"/>
                    </a:cubicBezTo>
                    <a:cubicBezTo>
                      <a:pt x="5" y="7"/>
                      <a:pt x="6" y="11"/>
                      <a:pt x="7" y="15"/>
                    </a:cubicBezTo>
                    <a:cubicBezTo>
                      <a:pt x="0" y="11"/>
                      <a:pt x="0" y="8"/>
                      <a:pt x="3" y="0"/>
                    </a:cubicBezTo>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5" name="Freeform 6">
                <a:extLst>
                  <a:ext uri="{FF2B5EF4-FFF2-40B4-BE49-F238E27FC236}">
                    <a16:creationId xmlns:a16="http://schemas.microsoft.com/office/drawing/2014/main" id="{F2618474-AF03-B598-3165-ACCC13C7D72D}"/>
                  </a:ext>
                </a:extLst>
              </p:cNvPr>
              <p:cNvSpPr>
                <a:spLocks/>
              </p:cNvSpPr>
              <p:nvPr/>
            </p:nvSpPr>
            <p:spPr bwMode="auto">
              <a:xfrm>
                <a:off x="5969563" y="1651293"/>
                <a:ext cx="22225" cy="33338"/>
              </a:xfrm>
              <a:custGeom>
                <a:avLst/>
                <a:gdLst>
                  <a:gd name="T0" fmla="*/ 1 w 6"/>
                  <a:gd name="T1" fmla="*/ 0 h 9"/>
                  <a:gd name="T2" fmla="*/ 5 w 6"/>
                  <a:gd name="T3" fmla="*/ 9 h 9"/>
                  <a:gd name="T4" fmla="*/ 1 w 6"/>
                  <a:gd name="T5" fmla="*/ 0 h 9"/>
                </a:gdLst>
                <a:ahLst/>
                <a:cxnLst>
                  <a:cxn ang="0">
                    <a:pos x="T0" y="T1"/>
                  </a:cxn>
                  <a:cxn ang="0">
                    <a:pos x="T2" y="T3"/>
                  </a:cxn>
                  <a:cxn ang="0">
                    <a:pos x="T4" y="T5"/>
                  </a:cxn>
                </a:cxnLst>
                <a:rect l="0" t="0" r="r" b="b"/>
                <a:pathLst>
                  <a:path w="6" h="9">
                    <a:moveTo>
                      <a:pt x="1" y="0"/>
                    </a:moveTo>
                    <a:cubicBezTo>
                      <a:pt x="6" y="1"/>
                      <a:pt x="5" y="5"/>
                      <a:pt x="5" y="9"/>
                    </a:cubicBezTo>
                    <a:cubicBezTo>
                      <a:pt x="0" y="7"/>
                      <a:pt x="1" y="3"/>
                      <a:pt x="1" y="0"/>
                    </a:cubicBezTo>
                    <a:close/>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6" name="Freeform 7">
                <a:extLst>
                  <a:ext uri="{FF2B5EF4-FFF2-40B4-BE49-F238E27FC236}">
                    <a16:creationId xmlns:a16="http://schemas.microsoft.com/office/drawing/2014/main" id="{8D1D23F0-2145-96E5-8DEE-2F3ECF041623}"/>
                  </a:ext>
                </a:extLst>
              </p:cNvPr>
              <p:cNvSpPr>
                <a:spLocks/>
              </p:cNvSpPr>
              <p:nvPr/>
            </p:nvSpPr>
            <p:spPr bwMode="auto">
              <a:xfrm>
                <a:off x="5961626" y="1530643"/>
                <a:ext cx="15875" cy="11113"/>
              </a:xfrm>
              <a:custGeom>
                <a:avLst/>
                <a:gdLst>
                  <a:gd name="T0" fmla="*/ 2 w 4"/>
                  <a:gd name="T1" fmla="*/ 3 h 3"/>
                  <a:gd name="T2" fmla="*/ 0 w 4"/>
                  <a:gd name="T3" fmla="*/ 2 h 3"/>
                  <a:gd name="T4" fmla="*/ 3 w 4"/>
                  <a:gd name="T5" fmla="*/ 0 h 3"/>
                  <a:gd name="T6" fmla="*/ 4 w 4"/>
                  <a:gd name="T7" fmla="*/ 1 h 3"/>
                  <a:gd name="T8" fmla="*/ 2 w 4"/>
                  <a:gd name="T9" fmla="*/ 3 h 3"/>
                </a:gdLst>
                <a:ahLst/>
                <a:cxnLst>
                  <a:cxn ang="0">
                    <a:pos x="T0" y="T1"/>
                  </a:cxn>
                  <a:cxn ang="0">
                    <a:pos x="T2" y="T3"/>
                  </a:cxn>
                  <a:cxn ang="0">
                    <a:pos x="T4" y="T5"/>
                  </a:cxn>
                  <a:cxn ang="0">
                    <a:pos x="T6" y="T7"/>
                  </a:cxn>
                  <a:cxn ang="0">
                    <a:pos x="T8" y="T9"/>
                  </a:cxn>
                </a:cxnLst>
                <a:rect l="0" t="0" r="r" b="b"/>
                <a:pathLst>
                  <a:path w="4" h="3">
                    <a:moveTo>
                      <a:pt x="2" y="3"/>
                    </a:moveTo>
                    <a:cubicBezTo>
                      <a:pt x="1" y="3"/>
                      <a:pt x="0" y="2"/>
                      <a:pt x="0" y="2"/>
                    </a:cubicBezTo>
                    <a:cubicBezTo>
                      <a:pt x="0" y="0"/>
                      <a:pt x="2" y="0"/>
                      <a:pt x="3" y="0"/>
                    </a:cubicBezTo>
                    <a:cubicBezTo>
                      <a:pt x="3" y="0"/>
                      <a:pt x="4" y="1"/>
                      <a:pt x="4" y="1"/>
                    </a:cubicBezTo>
                    <a:cubicBezTo>
                      <a:pt x="4" y="3"/>
                      <a:pt x="3" y="3"/>
                      <a:pt x="2" y="3"/>
                    </a:cubicBezTo>
                  </a:path>
                </a:pathLst>
              </a:custGeom>
              <a:solidFill>
                <a:srgbClr val="6577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7" name="Freeform 24">
                <a:extLst>
                  <a:ext uri="{FF2B5EF4-FFF2-40B4-BE49-F238E27FC236}">
                    <a16:creationId xmlns:a16="http://schemas.microsoft.com/office/drawing/2014/main" id="{79F1738F-48FB-E900-AABB-F95925A6E0C3}"/>
                  </a:ext>
                </a:extLst>
              </p:cNvPr>
              <p:cNvSpPr>
                <a:spLocks/>
              </p:cNvSpPr>
              <p:nvPr/>
            </p:nvSpPr>
            <p:spPr bwMode="auto">
              <a:xfrm>
                <a:off x="5483788" y="1632243"/>
                <a:ext cx="2043113" cy="871538"/>
              </a:xfrm>
              <a:custGeom>
                <a:avLst/>
                <a:gdLst>
                  <a:gd name="T0" fmla="*/ 0 w 543"/>
                  <a:gd name="T1" fmla="*/ 75 h 232"/>
                  <a:gd name="T2" fmla="*/ 33 w 543"/>
                  <a:gd name="T3" fmla="*/ 58 h 232"/>
                  <a:gd name="T4" fmla="*/ 491 w 543"/>
                  <a:gd name="T5" fmla="*/ 0 h 232"/>
                  <a:gd name="T6" fmla="*/ 518 w 543"/>
                  <a:gd name="T7" fmla="*/ 63 h 232"/>
                  <a:gd name="T8" fmla="*/ 282 w 543"/>
                  <a:gd name="T9" fmla="*/ 232 h 232"/>
                  <a:gd name="T10" fmla="*/ 0 w 543"/>
                  <a:gd name="T11" fmla="*/ 75 h 232"/>
                </a:gdLst>
                <a:ahLst/>
                <a:cxnLst>
                  <a:cxn ang="0">
                    <a:pos x="T0" y="T1"/>
                  </a:cxn>
                  <a:cxn ang="0">
                    <a:pos x="T2" y="T3"/>
                  </a:cxn>
                  <a:cxn ang="0">
                    <a:pos x="T4" y="T5"/>
                  </a:cxn>
                  <a:cxn ang="0">
                    <a:pos x="T6" y="T7"/>
                  </a:cxn>
                  <a:cxn ang="0">
                    <a:pos x="T8" y="T9"/>
                  </a:cxn>
                  <a:cxn ang="0">
                    <a:pos x="T10" y="T11"/>
                  </a:cxn>
                </a:cxnLst>
                <a:rect l="0" t="0" r="r" b="b"/>
                <a:pathLst>
                  <a:path w="543" h="232">
                    <a:moveTo>
                      <a:pt x="0" y="75"/>
                    </a:moveTo>
                    <a:cubicBezTo>
                      <a:pt x="33" y="58"/>
                      <a:pt x="33" y="58"/>
                      <a:pt x="33" y="58"/>
                    </a:cubicBezTo>
                    <a:cubicBezTo>
                      <a:pt x="491" y="0"/>
                      <a:pt x="491" y="0"/>
                      <a:pt x="491" y="0"/>
                    </a:cubicBezTo>
                    <a:cubicBezTo>
                      <a:pt x="491" y="0"/>
                      <a:pt x="543" y="19"/>
                      <a:pt x="518" y="63"/>
                    </a:cubicBezTo>
                    <a:cubicBezTo>
                      <a:pt x="485" y="121"/>
                      <a:pt x="282" y="232"/>
                      <a:pt x="282" y="232"/>
                    </a:cubicBezTo>
                    <a:lnTo>
                      <a:pt x="0" y="75"/>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8" name="Freeform 25">
                <a:extLst>
                  <a:ext uri="{FF2B5EF4-FFF2-40B4-BE49-F238E27FC236}">
                    <a16:creationId xmlns:a16="http://schemas.microsoft.com/office/drawing/2014/main" id="{8A62F1CE-1EAB-B442-9B2D-6FC2808D38F2}"/>
                  </a:ext>
                </a:extLst>
              </p:cNvPr>
              <p:cNvSpPr>
                <a:spLocks/>
              </p:cNvSpPr>
              <p:nvPr/>
            </p:nvSpPr>
            <p:spPr bwMode="auto">
              <a:xfrm>
                <a:off x="5526651" y="1648118"/>
                <a:ext cx="1785938" cy="758825"/>
              </a:xfrm>
              <a:custGeom>
                <a:avLst/>
                <a:gdLst>
                  <a:gd name="T0" fmla="*/ 0 w 1125"/>
                  <a:gd name="T1" fmla="*/ 18 h 478"/>
                  <a:gd name="T2" fmla="*/ 7 w 1125"/>
                  <a:gd name="T3" fmla="*/ 151 h 478"/>
                  <a:gd name="T4" fmla="*/ 639 w 1125"/>
                  <a:gd name="T5" fmla="*/ 478 h 478"/>
                  <a:gd name="T6" fmla="*/ 1125 w 1125"/>
                  <a:gd name="T7" fmla="*/ 177 h 478"/>
                  <a:gd name="T8" fmla="*/ 1120 w 1125"/>
                  <a:gd name="T9" fmla="*/ 23 h 478"/>
                  <a:gd name="T10" fmla="*/ 618 w 1125"/>
                  <a:gd name="T11" fmla="*/ 319 h 478"/>
                  <a:gd name="T12" fmla="*/ 2 w 1125"/>
                  <a:gd name="T13" fmla="*/ 0 h 478"/>
                  <a:gd name="T14" fmla="*/ 0 w 1125"/>
                  <a:gd name="T15" fmla="*/ 18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5" h="478">
                    <a:moveTo>
                      <a:pt x="0" y="18"/>
                    </a:moveTo>
                    <a:lnTo>
                      <a:pt x="7" y="151"/>
                    </a:lnTo>
                    <a:lnTo>
                      <a:pt x="639" y="478"/>
                    </a:lnTo>
                    <a:lnTo>
                      <a:pt x="1125" y="177"/>
                    </a:lnTo>
                    <a:lnTo>
                      <a:pt x="1120" y="23"/>
                    </a:lnTo>
                    <a:lnTo>
                      <a:pt x="618" y="319"/>
                    </a:lnTo>
                    <a:lnTo>
                      <a:pt x="2" y="0"/>
                    </a:lnTo>
                    <a:lnTo>
                      <a:pt x="0" y="18"/>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9" name="Freeform 26">
                <a:extLst>
                  <a:ext uri="{FF2B5EF4-FFF2-40B4-BE49-F238E27FC236}">
                    <a16:creationId xmlns:a16="http://schemas.microsoft.com/office/drawing/2014/main" id="{D65BDCB8-1F50-0DEA-DF65-08EC494E04B2}"/>
                  </a:ext>
                </a:extLst>
              </p:cNvPr>
              <p:cNvSpPr>
                <a:spLocks/>
              </p:cNvSpPr>
              <p:nvPr/>
            </p:nvSpPr>
            <p:spPr bwMode="auto">
              <a:xfrm>
                <a:off x="5469501" y="1143074"/>
                <a:ext cx="1925638" cy="987425"/>
              </a:xfrm>
              <a:custGeom>
                <a:avLst/>
                <a:gdLst>
                  <a:gd name="T0" fmla="*/ 0 w 512"/>
                  <a:gd name="T1" fmla="*/ 121 h 263"/>
                  <a:gd name="T2" fmla="*/ 280 w 512"/>
                  <a:gd name="T3" fmla="*/ 263 h 263"/>
                  <a:gd name="T4" fmla="*/ 512 w 512"/>
                  <a:gd name="T5" fmla="*/ 131 h 263"/>
                  <a:gd name="T6" fmla="*/ 505 w 512"/>
                  <a:gd name="T7" fmla="*/ 127 h 263"/>
                  <a:gd name="T8" fmla="*/ 242 w 512"/>
                  <a:gd name="T9" fmla="*/ 9 h 263"/>
                  <a:gd name="T10" fmla="*/ 208 w 512"/>
                  <a:gd name="T11" fmla="*/ 6 h 263"/>
                  <a:gd name="T12" fmla="*/ 0 w 512"/>
                  <a:gd name="T13" fmla="*/ 121 h 263"/>
                </a:gdLst>
                <a:ahLst/>
                <a:cxnLst>
                  <a:cxn ang="0">
                    <a:pos x="T0" y="T1"/>
                  </a:cxn>
                  <a:cxn ang="0">
                    <a:pos x="T2" y="T3"/>
                  </a:cxn>
                  <a:cxn ang="0">
                    <a:pos x="T4" y="T5"/>
                  </a:cxn>
                  <a:cxn ang="0">
                    <a:pos x="T6" y="T7"/>
                  </a:cxn>
                  <a:cxn ang="0">
                    <a:pos x="T8" y="T9"/>
                  </a:cxn>
                  <a:cxn ang="0">
                    <a:pos x="T10" y="T11"/>
                  </a:cxn>
                  <a:cxn ang="0">
                    <a:pos x="T12" y="T13"/>
                  </a:cxn>
                </a:cxnLst>
                <a:rect l="0" t="0" r="r" b="b"/>
                <a:pathLst>
                  <a:path w="512" h="263">
                    <a:moveTo>
                      <a:pt x="0" y="121"/>
                    </a:moveTo>
                    <a:cubicBezTo>
                      <a:pt x="280" y="263"/>
                      <a:pt x="280" y="263"/>
                      <a:pt x="280" y="263"/>
                    </a:cubicBezTo>
                    <a:cubicBezTo>
                      <a:pt x="512" y="131"/>
                      <a:pt x="512" y="131"/>
                      <a:pt x="512" y="131"/>
                    </a:cubicBezTo>
                    <a:cubicBezTo>
                      <a:pt x="505" y="127"/>
                      <a:pt x="505" y="127"/>
                      <a:pt x="505" y="127"/>
                    </a:cubicBezTo>
                    <a:cubicBezTo>
                      <a:pt x="242" y="9"/>
                      <a:pt x="242" y="9"/>
                      <a:pt x="242" y="9"/>
                    </a:cubicBezTo>
                    <a:cubicBezTo>
                      <a:pt x="242" y="9"/>
                      <a:pt x="224" y="0"/>
                      <a:pt x="208" y="6"/>
                    </a:cubicBezTo>
                    <a:cubicBezTo>
                      <a:pt x="193" y="12"/>
                      <a:pt x="0" y="121"/>
                      <a:pt x="0" y="121"/>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120" name="Freeform 27">
                <a:extLst>
                  <a:ext uri="{FF2B5EF4-FFF2-40B4-BE49-F238E27FC236}">
                    <a16:creationId xmlns:a16="http://schemas.microsoft.com/office/drawing/2014/main" id="{B2B854EE-4EBD-3BCD-01D9-D7C33CB2FEA1}"/>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21" name="Freeform 28">
                <a:extLst>
                  <a:ext uri="{FF2B5EF4-FFF2-40B4-BE49-F238E27FC236}">
                    <a16:creationId xmlns:a16="http://schemas.microsoft.com/office/drawing/2014/main" id="{2A998394-1610-8574-8E1E-AA29D9C9F3BE}"/>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22" name="Freeform 29">
                <a:extLst>
                  <a:ext uri="{FF2B5EF4-FFF2-40B4-BE49-F238E27FC236}">
                    <a16:creationId xmlns:a16="http://schemas.microsoft.com/office/drawing/2014/main" id="{AC33A77B-AADE-F137-85E8-29F738C140DC}"/>
                  </a:ext>
                </a:extLst>
              </p:cNvPr>
              <p:cNvSpPr>
                <a:spLocks/>
              </p:cNvSpPr>
              <p:nvPr/>
            </p:nvSpPr>
            <p:spPr bwMode="auto">
              <a:xfrm>
                <a:off x="5483788" y="1914818"/>
                <a:ext cx="1060450" cy="630238"/>
              </a:xfrm>
              <a:custGeom>
                <a:avLst/>
                <a:gdLst>
                  <a:gd name="T0" fmla="*/ 0 w 668"/>
                  <a:gd name="T1" fmla="*/ 0 h 397"/>
                  <a:gd name="T2" fmla="*/ 3 w 668"/>
                  <a:gd name="T3" fmla="*/ 45 h 397"/>
                  <a:gd name="T4" fmla="*/ 668 w 668"/>
                  <a:gd name="T5" fmla="*/ 397 h 397"/>
                  <a:gd name="T6" fmla="*/ 666 w 668"/>
                  <a:gd name="T7" fmla="*/ 348 h 397"/>
                  <a:gd name="T8" fmla="*/ 0 w 668"/>
                  <a:gd name="T9" fmla="*/ 0 h 397"/>
                </a:gdLst>
                <a:ahLst/>
                <a:cxnLst>
                  <a:cxn ang="0">
                    <a:pos x="T0" y="T1"/>
                  </a:cxn>
                  <a:cxn ang="0">
                    <a:pos x="T2" y="T3"/>
                  </a:cxn>
                  <a:cxn ang="0">
                    <a:pos x="T4" y="T5"/>
                  </a:cxn>
                  <a:cxn ang="0">
                    <a:pos x="T6" y="T7"/>
                  </a:cxn>
                  <a:cxn ang="0">
                    <a:pos x="T8" y="T9"/>
                  </a:cxn>
                </a:cxnLst>
                <a:rect l="0" t="0" r="r" b="b"/>
                <a:pathLst>
                  <a:path w="668" h="397">
                    <a:moveTo>
                      <a:pt x="0" y="0"/>
                    </a:moveTo>
                    <a:lnTo>
                      <a:pt x="3" y="45"/>
                    </a:lnTo>
                    <a:lnTo>
                      <a:pt x="668" y="397"/>
                    </a:lnTo>
                    <a:lnTo>
                      <a:pt x="666" y="348"/>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23" name="Freeform 30">
                <a:extLst>
                  <a:ext uri="{FF2B5EF4-FFF2-40B4-BE49-F238E27FC236}">
                    <a16:creationId xmlns:a16="http://schemas.microsoft.com/office/drawing/2014/main" id="{A9E9FC2C-40BD-136D-2F74-5B63A5FD5AA9}"/>
                  </a:ext>
                </a:extLst>
              </p:cNvPr>
              <p:cNvSpPr>
                <a:spLocks/>
              </p:cNvSpPr>
              <p:nvPr/>
            </p:nvSpPr>
            <p:spPr bwMode="auto">
              <a:xfrm>
                <a:off x="6522013" y="1583031"/>
                <a:ext cx="969963" cy="962025"/>
              </a:xfrm>
              <a:custGeom>
                <a:avLst/>
                <a:gdLst>
                  <a:gd name="T0" fmla="*/ 1 w 258"/>
                  <a:gd name="T1" fmla="*/ 165 h 256"/>
                  <a:gd name="T2" fmla="*/ 205 w 258"/>
                  <a:gd name="T3" fmla="*/ 32 h 256"/>
                  <a:gd name="T4" fmla="*/ 237 w 258"/>
                  <a:gd name="T5" fmla="*/ 38 h 256"/>
                  <a:gd name="T6" fmla="*/ 212 w 258"/>
                  <a:gd name="T7" fmla="*/ 106 h 256"/>
                  <a:gd name="T8" fmla="*/ 5 w 258"/>
                  <a:gd name="T9" fmla="*/ 235 h 256"/>
                  <a:gd name="T10" fmla="*/ 6 w 258"/>
                  <a:gd name="T11" fmla="*/ 256 h 256"/>
                  <a:gd name="T12" fmla="*/ 218 w 258"/>
                  <a:gd name="T13" fmla="*/ 120 h 256"/>
                  <a:gd name="T14" fmla="*/ 254 w 258"/>
                  <a:gd name="T15" fmla="*/ 51 h 256"/>
                  <a:gd name="T16" fmla="*/ 208 w 258"/>
                  <a:gd name="T17" fmla="*/ 10 h 256"/>
                  <a:gd name="T18" fmla="*/ 0 w 258"/>
                  <a:gd name="T19" fmla="*/ 142 h 256"/>
                  <a:gd name="T20" fmla="*/ 1 w 258"/>
                  <a:gd name="T21" fmla="*/ 16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256">
                    <a:moveTo>
                      <a:pt x="1" y="165"/>
                    </a:moveTo>
                    <a:cubicBezTo>
                      <a:pt x="205" y="32"/>
                      <a:pt x="205" y="32"/>
                      <a:pt x="205" y="32"/>
                    </a:cubicBezTo>
                    <a:cubicBezTo>
                      <a:pt x="205" y="32"/>
                      <a:pt x="228" y="16"/>
                      <a:pt x="237" y="38"/>
                    </a:cubicBezTo>
                    <a:cubicBezTo>
                      <a:pt x="247" y="61"/>
                      <a:pt x="229" y="94"/>
                      <a:pt x="212" y="106"/>
                    </a:cubicBezTo>
                    <a:cubicBezTo>
                      <a:pt x="5" y="235"/>
                      <a:pt x="5" y="235"/>
                      <a:pt x="5" y="235"/>
                    </a:cubicBezTo>
                    <a:cubicBezTo>
                      <a:pt x="6" y="256"/>
                      <a:pt x="6" y="256"/>
                      <a:pt x="6" y="256"/>
                    </a:cubicBezTo>
                    <a:cubicBezTo>
                      <a:pt x="218" y="120"/>
                      <a:pt x="218" y="120"/>
                      <a:pt x="218" y="120"/>
                    </a:cubicBezTo>
                    <a:cubicBezTo>
                      <a:pt x="218" y="120"/>
                      <a:pt x="258" y="88"/>
                      <a:pt x="254" y="51"/>
                    </a:cubicBezTo>
                    <a:cubicBezTo>
                      <a:pt x="251" y="13"/>
                      <a:pt x="225" y="0"/>
                      <a:pt x="208" y="10"/>
                    </a:cubicBezTo>
                    <a:cubicBezTo>
                      <a:pt x="0" y="142"/>
                      <a:pt x="0" y="142"/>
                      <a:pt x="0" y="142"/>
                    </a:cubicBezTo>
                    <a:cubicBezTo>
                      <a:pt x="1" y="165"/>
                      <a:pt x="1" y="165"/>
                      <a:pt x="1" y="165"/>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24" name="Freeform 32">
                <a:extLst>
                  <a:ext uri="{FF2B5EF4-FFF2-40B4-BE49-F238E27FC236}">
                    <a16:creationId xmlns:a16="http://schemas.microsoft.com/office/drawing/2014/main" id="{DFC2B1A5-BD22-6507-9165-1AF8EFDA5BC9}"/>
                  </a:ext>
                </a:extLst>
              </p:cNvPr>
              <p:cNvSpPr>
                <a:spLocks/>
              </p:cNvSpPr>
              <p:nvPr/>
            </p:nvSpPr>
            <p:spPr bwMode="auto">
              <a:xfrm>
                <a:off x="7326876" y="1610018"/>
                <a:ext cx="44450" cy="3175"/>
              </a:xfrm>
              <a:custGeom>
                <a:avLst/>
                <a:gdLst>
                  <a:gd name="T0" fmla="*/ 6 w 12"/>
                  <a:gd name="T1" fmla="*/ 0 h 1"/>
                  <a:gd name="T2" fmla="*/ 0 w 12"/>
                  <a:gd name="T3" fmla="*/ 1 h 1"/>
                  <a:gd name="T4" fmla="*/ 12 w 12"/>
                  <a:gd name="T5" fmla="*/ 1 h 1"/>
                  <a:gd name="T6" fmla="*/ 12 w 12"/>
                  <a:gd name="T7" fmla="*/ 1 h 1"/>
                  <a:gd name="T8" fmla="*/ 6 w 12"/>
                  <a:gd name="T9" fmla="*/ 0 h 1"/>
                </a:gdLst>
                <a:ahLst/>
                <a:cxnLst>
                  <a:cxn ang="0">
                    <a:pos x="T0" y="T1"/>
                  </a:cxn>
                  <a:cxn ang="0">
                    <a:pos x="T2" y="T3"/>
                  </a:cxn>
                  <a:cxn ang="0">
                    <a:pos x="T4" y="T5"/>
                  </a:cxn>
                  <a:cxn ang="0">
                    <a:pos x="T6" y="T7"/>
                  </a:cxn>
                  <a:cxn ang="0">
                    <a:pos x="T8" y="T9"/>
                  </a:cxn>
                </a:cxnLst>
                <a:rect l="0" t="0" r="r" b="b"/>
                <a:pathLst>
                  <a:path w="12" h="1">
                    <a:moveTo>
                      <a:pt x="6" y="0"/>
                    </a:moveTo>
                    <a:cubicBezTo>
                      <a:pt x="4" y="0"/>
                      <a:pt x="2" y="0"/>
                      <a:pt x="0" y="1"/>
                    </a:cubicBezTo>
                    <a:cubicBezTo>
                      <a:pt x="12" y="1"/>
                      <a:pt x="12" y="1"/>
                      <a:pt x="12" y="1"/>
                    </a:cubicBezTo>
                    <a:cubicBezTo>
                      <a:pt x="12" y="1"/>
                      <a:pt x="12" y="1"/>
                      <a:pt x="12" y="1"/>
                    </a:cubicBezTo>
                    <a:cubicBezTo>
                      <a:pt x="10" y="0"/>
                      <a:pt x="8" y="0"/>
                      <a:pt x="6" y="0"/>
                    </a:cubicBezTo>
                  </a:path>
                </a:pathLst>
              </a:custGeom>
              <a:solidFill>
                <a:srgbClr val="419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80" name="Group 69"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B7BB5DBA-F560-595C-FCC3-13B22BFFDA49}"/>
                </a:ext>
              </a:extLst>
            </p:cNvPr>
            <p:cNvGrpSpPr/>
            <p:nvPr/>
          </p:nvGrpSpPr>
          <p:grpSpPr>
            <a:xfrm>
              <a:off x="1066940" y="2906935"/>
              <a:ext cx="2675659" cy="1421535"/>
              <a:chOff x="3672451" y="2646656"/>
              <a:chExt cx="2943225" cy="1563688"/>
            </a:xfrm>
          </p:grpSpPr>
          <p:grpSp>
            <p:nvGrpSpPr>
              <p:cNvPr id="106" name="Group 68">
                <a:extLst>
                  <a:ext uri="{FF2B5EF4-FFF2-40B4-BE49-F238E27FC236}">
                    <a16:creationId xmlns:a16="http://schemas.microsoft.com/office/drawing/2014/main" id="{569CD13A-5896-AEAA-C8F7-C2A8186FB6E1}"/>
                  </a:ext>
                </a:extLst>
              </p:cNvPr>
              <p:cNvGrpSpPr/>
              <p:nvPr/>
            </p:nvGrpSpPr>
            <p:grpSpPr>
              <a:xfrm>
                <a:off x="3672451" y="2646656"/>
                <a:ext cx="2943225" cy="1519237"/>
                <a:chOff x="3672451" y="2646656"/>
                <a:chExt cx="2943225" cy="1519237"/>
              </a:xfrm>
            </p:grpSpPr>
            <p:sp>
              <p:nvSpPr>
                <p:cNvPr id="109" name="Freeform 16">
                  <a:extLst>
                    <a:ext uri="{FF2B5EF4-FFF2-40B4-BE49-F238E27FC236}">
                      <a16:creationId xmlns:a16="http://schemas.microsoft.com/office/drawing/2014/main" id="{42D9C19B-AD12-B8CB-56E0-AE981A8CB2C5}"/>
                    </a:ext>
                  </a:extLst>
                </p:cNvPr>
                <p:cNvSpPr>
                  <a:spLocks/>
                </p:cNvSpPr>
                <p:nvPr/>
              </p:nvSpPr>
              <p:spPr bwMode="auto">
                <a:xfrm>
                  <a:off x="3672451" y="4051593"/>
                  <a:ext cx="71438" cy="7938"/>
                </a:xfrm>
                <a:custGeom>
                  <a:avLst/>
                  <a:gdLst>
                    <a:gd name="T0" fmla="*/ 11 w 19"/>
                    <a:gd name="T1" fmla="*/ 0 h 2"/>
                    <a:gd name="T2" fmla="*/ 0 w 19"/>
                    <a:gd name="T3" fmla="*/ 1 h 2"/>
                    <a:gd name="T4" fmla="*/ 0 w 19"/>
                    <a:gd name="T5" fmla="*/ 2 h 2"/>
                    <a:gd name="T6" fmla="*/ 19 w 19"/>
                    <a:gd name="T7" fmla="*/ 0 h 2"/>
                    <a:gd name="T8" fmla="*/ 11 w 19"/>
                    <a:gd name="T9" fmla="*/ 0 h 2"/>
                  </a:gdLst>
                  <a:ahLst/>
                  <a:cxnLst>
                    <a:cxn ang="0">
                      <a:pos x="T0" y="T1"/>
                    </a:cxn>
                    <a:cxn ang="0">
                      <a:pos x="T2" y="T3"/>
                    </a:cxn>
                    <a:cxn ang="0">
                      <a:pos x="T4" y="T5"/>
                    </a:cxn>
                    <a:cxn ang="0">
                      <a:pos x="T6" y="T7"/>
                    </a:cxn>
                    <a:cxn ang="0">
                      <a:pos x="T8" y="T9"/>
                    </a:cxn>
                  </a:cxnLst>
                  <a:rect l="0" t="0" r="r" b="b"/>
                  <a:pathLst>
                    <a:path w="19" h="2">
                      <a:moveTo>
                        <a:pt x="11" y="0"/>
                      </a:moveTo>
                      <a:cubicBezTo>
                        <a:pt x="8" y="0"/>
                        <a:pt x="4" y="0"/>
                        <a:pt x="0" y="1"/>
                      </a:cubicBezTo>
                      <a:cubicBezTo>
                        <a:pt x="0" y="2"/>
                        <a:pt x="0" y="2"/>
                        <a:pt x="0" y="2"/>
                      </a:cubicBezTo>
                      <a:cubicBezTo>
                        <a:pt x="19" y="0"/>
                        <a:pt x="19" y="0"/>
                        <a:pt x="19" y="0"/>
                      </a:cubicBezTo>
                      <a:cubicBezTo>
                        <a:pt x="17" y="0"/>
                        <a:pt x="14" y="0"/>
                        <a:pt x="11" y="0"/>
                      </a:cubicBezTo>
                    </a:path>
                  </a:pathLst>
                </a:custGeom>
                <a:solidFill>
                  <a:srgbClr val="0A8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0" name="Freeform 33">
                  <a:extLst>
                    <a:ext uri="{FF2B5EF4-FFF2-40B4-BE49-F238E27FC236}">
                      <a16:creationId xmlns:a16="http://schemas.microsoft.com/office/drawing/2014/main" id="{3AC828E4-1A7A-754A-D9FD-54B57AB85A68}"/>
                    </a:ext>
                  </a:extLst>
                </p:cNvPr>
                <p:cNvSpPr>
                  <a:spLocks/>
                </p:cNvSpPr>
                <p:nvPr/>
              </p:nvSpPr>
              <p:spPr bwMode="auto">
                <a:xfrm>
                  <a:off x="4375713" y="3248318"/>
                  <a:ext cx="2239963" cy="917575"/>
                </a:xfrm>
                <a:custGeom>
                  <a:avLst/>
                  <a:gdLst>
                    <a:gd name="T0" fmla="*/ 596 w 596"/>
                    <a:gd name="T1" fmla="*/ 59 h 244"/>
                    <a:gd name="T2" fmla="*/ 559 w 596"/>
                    <a:gd name="T3" fmla="*/ 42 h 244"/>
                    <a:gd name="T4" fmla="*/ 56 w 596"/>
                    <a:gd name="T5" fmla="*/ 0 h 244"/>
                    <a:gd name="T6" fmla="*/ 29 w 596"/>
                    <a:gd name="T7" fmla="*/ 71 h 244"/>
                    <a:gd name="T8" fmla="*/ 296 w 596"/>
                    <a:gd name="T9" fmla="*/ 244 h 244"/>
                    <a:gd name="T10" fmla="*/ 596 w 596"/>
                    <a:gd name="T11" fmla="*/ 59 h 244"/>
                  </a:gdLst>
                  <a:ahLst/>
                  <a:cxnLst>
                    <a:cxn ang="0">
                      <a:pos x="T0" y="T1"/>
                    </a:cxn>
                    <a:cxn ang="0">
                      <a:pos x="T2" y="T3"/>
                    </a:cxn>
                    <a:cxn ang="0">
                      <a:pos x="T4" y="T5"/>
                    </a:cxn>
                    <a:cxn ang="0">
                      <a:pos x="T6" y="T7"/>
                    </a:cxn>
                    <a:cxn ang="0">
                      <a:pos x="T8" y="T9"/>
                    </a:cxn>
                    <a:cxn ang="0">
                      <a:pos x="T10" y="T11"/>
                    </a:cxn>
                  </a:cxnLst>
                  <a:rect l="0" t="0" r="r" b="b"/>
                  <a:pathLst>
                    <a:path w="596" h="244">
                      <a:moveTo>
                        <a:pt x="596" y="59"/>
                      </a:moveTo>
                      <a:cubicBezTo>
                        <a:pt x="559" y="42"/>
                        <a:pt x="559" y="42"/>
                        <a:pt x="559" y="42"/>
                      </a:cubicBezTo>
                      <a:cubicBezTo>
                        <a:pt x="56" y="0"/>
                        <a:pt x="56" y="0"/>
                        <a:pt x="56" y="0"/>
                      </a:cubicBezTo>
                      <a:cubicBezTo>
                        <a:pt x="56" y="0"/>
                        <a:pt x="0" y="24"/>
                        <a:pt x="29" y="71"/>
                      </a:cubicBezTo>
                      <a:cubicBezTo>
                        <a:pt x="68" y="133"/>
                        <a:pt x="296" y="244"/>
                        <a:pt x="296" y="244"/>
                      </a:cubicBezTo>
                      <a:lnTo>
                        <a:pt x="596" y="59"/>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1" name="Freeform 34">
                  <a:extLst>
                    <a:ext uri="{FF2B5EF4-FFF2-40B4-BE49-F238E27FC236}">
                      <a16:creationId xmlns:a16="http://schemas.microsoft.com/office/drawing/2014/main" id="{EAD3344F-AD10-B417-D333-54E430C122F8}"/>
                    </a:ext>
                  </a:extLst>
                </p:cNvPr>
                <p:cNvSpPr>
                  <a:spLocks/>
                </p:cNvSpPr>
                <p:nvPr/>
              </p:nvSpPr>
              <p:spPr bwMode="auto">
                <a:xfrm>
                  <a:off x="4615426" y="3176881"/>
                  <a:ext cx="1944688" cy="879475"/>
                </a:xfrm>
                <a:custGeom>
                  <a:avLst/>
                  <a:gdLst>
                    <a:gd name="T0" fmla="*/ 1225 w 1225"/>
                    <a:gd name="T1" fmla="*/ 19 h 554"/>
                    <a:gd name="T2" fmla="*/ 1225 w 1225"/>
                    <a:gd name="T3" fmla="*/ 166 h 554"/>
                    <a:gd name="T4" fmla="*/ 550 w 1225"/>
                    <a:gd name="T5" fmla="*/ 554 h 554"/>
                    <a:gd name="T6" fmla="*/ 3 w 1225"/>
                    <a:gd name="T7" fmla="*/ 251 h 554"/>
                    <a:gd name="T8" fmla="*/ 0 w 1225"/>
                    <a:gd name="T9" fmla="*/ 83 h 554"/>
                    <a:gd name="T10" fmla="*/ 564 w 1225"/>
                    <a:gd name="T11" fmla="*/ 381 h 554"/>
                    <a:gd name="T12" fmla="*/ 1220 w 1225"/>
                    <a:gd name="T13" fmla="*/ 0 h 554"/>
                    <a:gd name="T14" fmla="*/ 1225 w 1225"/>
                    <a:gd name="T15" fmla="*/ 19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5" h="554">
                      <a:moveTo>
                        <a:pt x="1225" y="19"/>
                      </a:moveTo>
                      <a:lnTo>
                        <a:pt x="1225" y="166"/>
                      </a:lnTo>
                      <a:lnTo>
                        <a:pt x="550" y="554"/>
                      </a:lnTo>
                      <a:lnTo>
                        <a:pt x="3" y="251"/>
                      </a:lnTo>
                      <a:lnTo>
                        <a:pt x="0" y="83"/>
                      </a:lnTo>
                      <a:lnTo>
                        <a:pt x="564" y="381"/>
                      </a:lnTo>
                      <a:lnTo>
                        <a:pt x="1220" y="0"/>
                      </a:lnTo>
                      <a:lnTo>
                        <a:pt x="1225"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2" name="Freeform 35">
                  <a:extLst>
                    <a:ext uri="{FF2B5EF4-FFF2-40B4-BE49-F238E27FC236}">
                      <a16:creationId xmlns:a16="http://schemas.microsoft.com/office/drawing/2014/main" id="{769F0FBF-FCDA-4ADC-F6B6-CB31646B9EC5}"/>
                    </a:ext>
                  </a:extLst>
                </p:cNvPr>
                <p:cNvSpPr>
                  <a:spLocks/>
                </p:cNvSpPr>
                <p:nvPr/>
              </p:nvSpPr>
              <p:spPr bwMode="auto">
                <a:xfrm>
                  <a:off x="4510651" y="2646656"/>
                  <a:ext cx="2105025" cy="1093788"/>
                </a:xfrm>
                <a:custGeom>
                  <a:avLst/>
                  <a:gdLst>
                    <a:gd name="T0" fmla="*/ 560 w 560"/>
                    <a:gd name="T1" fmla="*/ 122 h 291"/>
                    <a:gd name="T2" fmla="*/ 260 w 560"/>
                    <a:gd name="T3" fmla="*/ 291 h 291"/>
                    <a:gd name="T4" fmla="*/ 0 w 560"/>
                    <a:gd name="T5" fmla="*/ 158 h 291"/>
                    <a:gd name="T6" fmla="*/ 9 w 560"/>
                    <a:gd name="T7" fmla="*/ 154 h 291"/>
                    <a:gd name="T8" fmla="*/ 290 w 560"/>
                    <a:gd name="T9" fmla="*/ 11 h 291"/>
                    <a:gd name="T10" fmla="*/ 326 w 560"/>
                    <a:gd name="T11" fmla="*/ 6 h 291"/>
                    <a:gd name="T12" fmla="*/ 560 w 560"/>
                    <a:gd name="T13" fmla="*/ 122 h 291"/>
                  </a:gdLst>
                  <a:ahLst/>
                  <a:cxnLst>
                    <a:cxn ang="0">
                      <a:pos x="T0" y="T1"/>
                    </a:cxn>
                    <a:cxn ang="0">
                      <a:pos x="T2" y="T3"/>
                    </a:cxn>
                    <a:cxn ang="0">
                      <a:pos x="T4" y="T5"/>
                    </a:cxn>
                    <a:cxn ang="0">
                      <a:pos x="T6" y="T7"/>
                    </a:cxn>
                    <a:cxn ang="0">
                      <a:pos x="T8" y="T9"/>
                    </a:cxn>
                    <a:cxn ang="0">
                      <a:pos x="T10" y="T11"/>
                    </a:cxn>
                    <a:cxn ang="0">
                      <a:pos x="T12" y="T13"/>
                    </a:cxn>
                  </a:cxnLst>
                  <a:rect l="0" t="0" r="r" b="b"/>
                  <a:pathLst>
                    <a:path w="560" h="291">
                      <a:moveTo>
                        <a:pt x="560" y="122"/>
                      </a:moveTo>
                      <a:cubicBezTo>
                        <a:pt x="260" y="291"/>
                        <a:pt x="260" y="291"/>
                        <a:pt x="260" y="291"/>
                      </a:cubicBezTo>
                      <a:cubicBezTo>
                        <a:pt x="0" y="158"/>
                        <a:pt x="0" y="158"/>
                        <a:pt x="0" y="158"/>
                      </a:cubicBezTo>
                      <a:cubicBezTo>
                        <a:pt x="9" y="154"/>
                        <a:pt x="9" y="154"/>
                        <a:pt x="9" y="154"/>
                      </a:cubicBezTo>
                      <a:cubicBezTo>
                        <a:pt x="290" y="11"/>
                        <a:pt x="290" y="11"/>
                        <a:pt x="290" y="11"/>
                      </a:cubicBezTo>
                      <a:cubicBezTo>
                        <a:pt x="290" y="11"/>
                        <a:pt x="309" y="0"/>
                        <a:pt x="326" y="6"/>
                      </a:cubicBezTo>
                      <a:cubicBezTo>
                        <a:pt x="343" y="12"/>
                        <a:pt x="560" y="122"/>
                        <a:pt x="560" y="122"/>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3" name="Freeform 36">
                  <a:extLst>
                    <a:ext uri="{FF2B5EF4-FFF2-40B4-BE49-F238E27FC236}">
                      <a16:creationId xmlns:a16="http://schemas.microsoft.com/office/drawing/2014/main" id="{DC8EF3F3-0D92-A4F4-F8C0-27E3C0B91B60}"/>
                    </a:ext>
                  </a:extLst>
                </p:cNvPr>
                <p:cNvSpPr>
                  <a:spLocks/>
                </p:cNvSpPr>
                <p:nvPr/>
              </p:nvSpPr>
              <p:spPr bwMode="auto">
                <a:xfrm>
                  <a:off x="5491726" y="3105443"/>
                  <a:ext cx="1123950" cy="728663"/>
                </a:xfrm>
                <a:custGeom>
                  <a:avLst/>
                  <a:gdLst>
                    <a:gd name="T0" fmla="*/ 0 w 708"/>
                    <a:gd name="T1" fmla="*/ 400 h 459"/>
                    <a:gd name="T2" fmla="*/ 708 w 708"/>
                    <a:gd name="T3" fmla="*/ 0 h 459"/>
                    <a:gd name="T4" fmla="*/ 708 w 708"/>
                    <a:gd name="T5" fmla="*/ 57 h 459"/>
                    <a:gd name="T6" fmla="*/ 0 w 708"/>
                    <a:gd name="T7" fmla="*/ 459 h 459"/>
                    <a:gd name="T8" fmla="*/ 0 w 708"/>
                    <a:gd name="T9" fmla="*/ 400 h 459"/>
                  </a:gdLst>
                  <a:ahLst/>
                  <a:cxnLst>
                    <a:cxn ang="0">
                      <a:pos x="T0" y="T1"/>
                    </a:cxn>
                    <a:cxn ang="0">
                      <a:pos x="T2" y="T3"/>
                    </a:cxn>
                    <a:cxn ang="0">
                      <a:pos x="T4" y="T5"/>
                    </a:cxn>
                    <a:cxn ang="0">
                      <a:pos x="T6" y="T7"/>
                    </a:cxn>
                    <a:cxn ang="0">
                      <a:pos x="T8" y="T9"/>
                    </a:cxn>
                  </a:cxnLst>
                  <a:rect l="0" t="0" r="r" b="b"/>
                  <a:pathLst>
                    <a:path w="708" h="459">
                      <a:moveTo>
                        <a:pt x="0" y="400"/>
                      </a:moveTo>
                      <a:lnTo>
                        <a:pt x="708" y="0"/>
                      </a:lnTo>
                      <a:lnTo>
                        <a:pt x="708" y="57"/>
                      </a:lnTo>
                      <a:lnTo>
                        <a:pt x="0" y="459"/>
                      </a:lnTo>
                      <a:lnTo>
                        <a:pt x="0" y="40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sp>
            <p:nvSpPr>
              <p:cNvPr id="107" name="Freeform 37">
                <a:extLst>
                  <a:ext uri="{FF2B5EF4-FFF2-40B4-BE49-F238E27FC236}">
                    <a16:creationId xmlns:a16="http://schemas.microsoft.com/office/drawing/2014/main" id="{5B52553A-4ED0-271A-101C-9E05F10A49B4}"/>
                  </a:ext>
                </a:extLst>
              </p:cNvPr>
              <p:cNvSpPr>
                <a:spLocks/>
              </p:cNvSpPr>
              <p:nvPr/>
            </p:nvSpPr>
            <p:spPr bwMode="auto">
              <a:xfrm>
                <a:off x="5491726" y="3470568"/>
                <a:ext cx="1123950" cy="739775"/>
              </a:xfrm>
              <a:custGeom>
                <a:avLst/>
                <a:gdLst>
                  <a:gd name="T0" fmla="*/ 708 w 708"/>
                  <a:gd name="T1" fmla="*/ 0 h 466"/>
                  <a:gd name="T2" fmla="*/ 708 w 708"/>
                  <a:gd name="T3" fmla="*/ 49 h 466"/>
                  <a:gd name="T4" fmla="*/ 0 w 708"/>
                  <a:gd name="T5" fmla="*/ 466 h 466"/>
                  <a:gd name="T6" fmla="*/ 0 w 708"/>
                  <a:gd name="T7" fmla="*/ 411 h 466"/>
                  <a:gd name="T8" fmla="*/ 708 w 708"/>
                  <a:gd name="T9" fmla="*/ 0 h 466"/>
                </a:gdLst>
                <a:ahLst/>
                <a:cxnLst>
                  <a:cxn ang="0">
                    <a:pos x="T0" y="T1"/>
                  </a:cxn>
                  <a:cxn ang="0">
                    <a:pos x="T2" y="T3"/>
                  </a:cxn>
                  <a:cxn ang="0">
                    <a:pos x="T4" y="T5"/>
                  </a:cxn>
                  <a:cxn ang="0">
                    <a:pos x="T6" y="T7"/>
                  </a:cxn>
                  <a:cxn ang="0">
                    <a:pos x="T8" y="T9"/>
                  </a:cxn>
                </a:cxnLst>
                <a:rect l="0" t="0" r="r" b="b"/>
                <a:pathLst>
                  <a:path w="708" h="466">
                    <a:moveTo>
                      <a:pt x="708" y="0"/>
                    </a:moveTo>
                    <a:lnTo>
                      <a:pt x="708" y="49"/>
                    </a:lnTo>
                    <a:lnTo>
                      <a:pt x="0" y="466"/>
                    </a:lnTo>
                    <a:lnTo>
                      <a:pt x="0" y="411"/>
                    </a:lnTo>
                    <a:lnTo>
                      <a:pt x="708"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08" name="Freeform 38">
                <a:extLst>
                  <a:ext uri="{FF2B5EF4-FFF2-40B4-BE49-F238E27FC236}">
                    <a16:creationId xmlns:a16="http://schemas.microsoft.com/office/drawing/2014/main" id="{6B5A06B9-4813-E139-E5E5-B5D81E2C3522}"/>
                  </a:ext>
                </a:extLst>
              </p:cNvPr>
              <p:cNvSpPr>
                <a:spLocks/>
              </p:cNvSpPr>
              <p:nvPr/>
            </p:nvSpPr>
            <p:spPr bwMode="auto">
              <a:xfrm>
                <a:off x="4424926" y="3199106"/>
                <a:ext cx="1066800" cy="1011238"/>
              </a:xfrm>
              <a:custGeom>
                <a:avLst/>
                <a:gdLst>
                  <a:gd name="T0" fmla="*/ 284 w 284"/>
                  <a:gd name="T1" fmla="*/ 169 h 269"/>
                  <a:gd name="T2" fmla="*/ 55 w 284"/>
                  <a:gd name="T3" fmla="*/ 34 h 269"/>
                  <a:gd name="T4" fmla="*/ 19 w 284"/>
                  <a:gd name="T5" fmla="*/ 42 h 269"/>
                  <a:gd name="T6" fmla="*/ 50 w 284"/>
                  <a:gd name="T7" fmla="*/ 115 h 269"/>
                  <a:gd name="T8" fmla="*/ 284 w 284"/>
                  <a:gd name="T9" fmla="*/ 246 h 269"/>
                  <a:gd name="T10" fmla="*/ 284 w 284"/>
                  <a:gd name="T11" fmla="*/ 269 h 269"/>
                  <a:gd name="T12" fmla="*/ 44 w 284"/>
                  <a:gd name="T13" fmla="*/ 131 h 269"/>
                  <a:gd name="T14" fmla="*/ 1 w 284"/>
                  <a:gd name="T15" fmla="*/ 57 h 269"/>
                  <a:gd name="T16" fmla="*/ 50 w 284"/>
                  <a:gd name="T17" fmla="*/ 10 h 269"/>
                  <a:gd name="T18" fmla="*/ 284 w 284"/>
                  <a:gd name="T19" fmla="*/ 144 h 269"/>
                  <a:gd name="T20" fmla="*/ 284 w 284"/>
                  <a:gd name="T21" fmla="*/ 1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69">
                    <a:moveTo>
                      <a:pt x="284" y="169"/>
                    </a:moveTo>
                    <a:cubicBezTo>
                      <a:pt x="55" y="34"/>
                      <a:pt x="55" y="34"/>
                      <a:pt x="55" y="34"/>
                    </a:cubicBezTo>
                    <a:cubicBezTo>
                      <a:pt x="55" y="34"/>
                      <a:pt x="29" y="17"/>
                      <a:pt x="19" y="42"/>
                    </a:cubicBezTo>
                    <a:cubicBezTo>
                      <a:pt x="10" y="67"/>
                      <a:pt x="31" y="103"/>
                      <a:pt x="50" y="115"/>
                    </a:cubicBezTo>
                    <a:cubicBezTo>
                      <a:pt x="284" y="246"/>
                      <a:pt x="284" y="246"/>
                      <a:pt x="284" y="246"/>
                    </a:cubicBezTo>
                    <a:cubicBezTo>
                      <a:pt x="284" y="269"/>
                      <a:pt x="284" y="269"/>
                      <a:pt x="284" y="269"/>
                    </a:cubicBezTo>
                    <a:cubicBezTo>
                      <a:pt x="44" y="131"/>
                      <a:pt x="44" y="131"/>
                      <a:pt x="44" y="131"/>
                    </a:cubicBezTo>
                    <a:cubicBezTo>
                      <a:pt x="44" y="131"/>
                      <a:pt x="0" y="98"/>
                      <a:pt x="1" y="57"/>
                    </a:cubicBezTo>
                    <a:cubicBezTo>
                      <a:pt x="3" y="16"/>
                      <a:pt x="31" y="0"/>
                      <a:pt x="50" y="10"/>
                    </a:cubicBezTo>
                    <a:cubicBezTo>
                      <a:pt x="284" y="144"/>
                      <a:pt x="284" y="144"/>
                      <a:pt x="284" y="144"/>
                    </a:cubicBezTo>
                    <a:lnTo>
                      <a:pt x="284" y="169"/>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81" name="Group 63"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D367804F-1400-91BD-51C2-52A26D580CCB}"/>
                </a:ext>
              </a:extLst>
            </p:cNvPr>
            <p:cNvGrpSpPr/>
            <p:nvPr/>
          </p:nvGrpSpPr>
          <p:grpSpPr>
            <a:xfrm>
              <a:off x="3794553" y="4611332"/>
              <a:ext cx="1274329" cy="891887"/>
              <a:chOff x="6672826" y="4521493"/>
              <a:chExt cx="1401762" cy="981076"/>
            </a:xfrm>
          </p:grpSpPr>
          <p:sp>
            <p:nvSpPr>
              <p:cNvPr id="100" name="Freeform 40">
                <a:extLst>
                  <a:ext uri="{FF2B5EF4-FFF2-40B4-BE49-F238E27FC236}">
                    <a16:creationId xmlns:a16="http://schemas.microsoft.com/office/drawing/2014/main" id="{998994C1-84A5-17A3-0DA9-4B98E670AE3E}"/>
                  </a:ext>
                </a:extLst>
              </p:cNvPr>
              <p:cNvSpPr>
                <a:spLocks/>
              </p:cNvSpPr>
              <p:nvPr/>
            </p:nvSpPr>
            <p:spPr bwMode="auto">
              <a:xfrm>
                <a:off x="6672826" y="4939006"/>
                <a:ext cx="1398588" cy="538163"/>
              </a:xfrm>
              <a:custGeom>
                <a:avLst/>
                <a:gdLst>
                  <a:gd name="T0" fmla="*/ 372 w 372"/>
                  <a:gd name="T1" fmla="*/ 16 h 143"/>
                  <a:gd name="T2" fmla="*/ 349 w 372"/>
                  <a:gd name="T3" fmla="*/ 7 h 143"/>
                  <a:gd name="T4" fmla="*/ 34 w 372"/>
                  <a:gd name="T5" fmla="*/ 0 h 143"/>
                  <a:gd name="T6" fmla="*/ 20 w 372"/>
                  <a:gd name="T7" fmla="*/ 44 h 143"/>
                  <a:gd name="T8" fmla="*/ 192 w 372"/>
                  <a:gd name="T9" fmla="*/ 143 h 143"/>
                  <a:gd name="T10" fmla="*/ 372 w 372"/>
                  <a:gd name="T11" fmla="*/ 16 h 143"/>
                </a:gdLst>
                <a:ahLst/>
                <a:cxnLst>
                  <a:cxn ang="0">
                    <a:pos x="T0" y="T1"/>
                  </a:cxn>
                  <a:cxn ang="0">
                    <a:pos x="T2" y="T3"/>
                  </a:cxn>
                  <a:cxn ang="0">
                    <a:pos x="T4" y="T5"/>
                  </a:cxn>
                  <a:cxn ang="0">
                    <a:pos x="T6" y="T7"/>
                  </a:cxn>
                  <a:cxn ang="0">
                    <a:pos x="T8" y="T9"/>
                  </a:cxn>
                  <a:cxn ang="0">
                    <a:pos x="T10" y="T11"/>
                  </a:cxn>
                </a:cxnLst>
                <a:rect l="0" t="0" r="r" b="b"/>
                <a:pathLst>
                  <a:path w="372" h="143">
                    <a:moveTo>
                      <a:pt x="372" y="16"/>
                    </a:moveTo>
                    <a:cubicBezTo>
                      <a:pt x="349" y="7"/>
                      <a:pt x="349" y="7"/>
                      <a:pt x="349" y="7"/>
                    </a:cubicBezTo>
                    <a:cubicBezTo>
                      <a:pt x="34" y="0"/>
                      <a:pt x="34" y="0"/>
                      <a:pt x="34" y="0"/>
                    </a:cubicBezTo>
                    <a:cubicBezTo>
                      <a:pt x="34" y="0"/>
                      <a:pt x="0" y="17"/>
                      <a:pt x="20" y="44"/>
                    </a:cubicBezTo>
                    <a:cubicBezTo>
                      <a:pt x="46" y="82"/>
                      <a:pt x="192" y="143"/>
                      <a:pt x="192" y="143"/>
                    </a:cubicBezTo>
                    <a:lnTo>
                      <a:pt x="372" y="16"/>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01" name="Freeform 41">
                <a:extLst>
                  <a:ext uri="{FF2B5EF4-FFF2-40B4-BE49-F238E27FC236}">
                    <a16:creationId xmlns:a16="http://schemas.microsoft.com/office/drawing/2014/main" id="{472F69C3-7781-5087-8F4A-CC8E687EA7BE}"/>
                  </a:ext>
                </a:extLst>
              </p:cNvPr>
              <p:cNvSpPr>
                <a:spLocks/>
              </p:cNvSpPr>
              <p:nvPr/>
            </p:nvSpPr>
            <p:spPr bwMode="auto">
              <a:xfrm>
                <a:off x="6823638" y="4818356"/>
                <a:ext cx="1214438" cy="590550"/>
              </a:xfrm>
              <a:custGeom>
                <a:avLst/>
                <a:gdLst>
                  <a:gd name="T0" fmla="*/ 760 w 765"/>
                  <a:gd name="T1" fmla="*/ 15 h 372"/>
                  <a:gd name="T2" fmla="*/ 765 w 765"/>
                  <a:gd name="T3" fmla="*/ 105 h 372"/>
                  <a:gd name="T4" fmla="*/ 357 w 765"/>
                  <a:gd name="T5" fmla="*/ 372 h 372"/>
                  <a:gd name="T6" fmla="*/ 7 w 765"/>
                  <a:gd name="T7" fmla="*/ 202 h 372"/>
                  <a:gd name="T8" fmla="*/ 0 w 765"/>
                  <a:gd name="T9" fmla="*/ 97 h 372"/>
                  <a:gd name="T10" fmla="*/ 360 w 765"/>
                  <a:gd name="T11" fmla="*/ 263 h 372"/>
                  <a:gd name="T12" fmla="*/ 758 w 765"/>
                  <a:gd name="T13" fmla="*/ 0 h 372"/>
                  <a:gd name="T14" fmla="*/ 760 w 765"/>
                  <a:gd name="T15" fmla="*/ 15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5" h="372">
                    <a:moveTo>
                      <a:pt x="760" y="15"/>
                    </a:moveTo>
                    <a:lnTo>
                      <a:pt x="765" y="105"/>
                    </a:lnTo>
                    <a:lnTo>
                      <a:pt x="357" y="372"/>
                    </a:lnTo>
                    <a:lnTo>
                      <a:pt x="7" y="202"/>
                    </a:lnTo>
                    <a:lnTo>
                      <a:pt x="0" y="97"/>
                    </a:lnTo>
                    <a:lnTo>
                      <a:pt x="360" y="263"/>
                    </a:lnTo>
                    <a:lnTo>
                      <a:pt x="758" y="0"/>
                    </a:lnTo>
                    <a:lnTo>
                      <a:pt x="760" y="15"/>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02" name="Freeform 42">
                <a:extLst>
                  <a:ext uri="{FF2B5EF4-FFF2-40B4-BE49-F238E27FC236}">
                    <a16:creationId xmlns:a16="http://schemas.microsoft.com/office/drawing/2014/main" id="{024956DB-6AB7-87F6-3304-0783728F1F73}"/>
                  </a:ext>
                </a:extLst>
              </p:cNvPr>
              <p:cNvSpPr>
                <a:spLocks/>
              </p:cNvSpPr>
              <p:nvPr/>
            </p:nvSpPr>
            <p:spPr bwMode="auto">
              <a:xfrm>
                <a:off x="6755376" y="4521493"/>
                <a:ext cx="1304925" cy="688975"/>
              </a:xfrm>
              <a:custGeom>
                <a:avLst/>
                <a:gdLst>
                  <a:gd name="T0" fmla="*/ 347 w 347"/>
                  <a:gd name="T1" fmla="*/ 67 h 183"/>
                  <a:gd name="T2" fmla="*/ 167 w 347"/>
                  <a:gd name="T3" fmla="*/ 183 h 183"/>
                  <a:gd name="T4" fmla="*/ 0 w 347"/>
                  <a:gd name="T5" fmla="*/ 110 h 183"/>
                  <a:gd name="T6" fmla="*/ 5 w 347"/>
                  <a:gd name="T7" fmla="*/ 107 h 183"/>
                  <a:gd name="T8" fmla="*/ 175 w 347"/>
                  <a:gd name="T9" fmla="*/ 8 h 183"/>
                  <a:gd name="T10" fmla="*/ 197 w 347"/>
                  <a:gd name="T11" fmla="*/ 3 h 183"/>
                  <a:gd name="T12" fmla="*/ 347 w 347"/>
                  <a:gd name="T13" fmla="*/ 67 h 183"/>
                </a:gdLst>
                <a:ahLst/>
                <a:cxnLst>
                  <a:cxn ang="0">
                    <a:pos x="T0" y="T1"/>
                  </a:cxn>
                  <a:cxn ang="0">
                    <a:pos x="T2" y="T3"/>
                  </a:cxn>
                  <a:cxn ang="0">
                    <a:pos x="T4" y="T5"/>
                  </a:cxn>
                  <a:cxn ang="0">
                    <a:pos x="T6" y="T7"/>
                  </a:cxn>
                  <a:cxn ang="0">
                    <a:pos x="T8" y="T9"/>
                  </a:cxn>
                  <a:cxn ang="0">
                    <a:pos x="T10" y="T11"/>
                  </a:cxn>
                  <a:cxn ang="0">
                    <a:pos x="T12" y="T13"/>
                  </a:cxn>
                </a:cxnLst>
                <a:rect l="0" t="0" r="r" b="b"/>
                <a:pathLst>
                  <a:path w="347" h="183">
                    <a:moveTo>
                      <a:pt x="347" y="67"/>
                    </a:moveTo>
                    <a:cubicBezTo>
                      <a:pt x="167" y="183"/>
                      <a:pt x="167" y="183"/>
                      <a:pt x="167" y="183"/>
                    </a:cubicBezTo>
                    <a:cubicBezTo>
                      <a:pt x="0" y="110"/>
                      <a:pt x="0" y="110"/>
                      <a:pt x="0" y="110"/>
                    </a:cubicBezTo>
                    <a:cubicBezTo>
                      <a:pt x="5" y="107"/>
                      <a:pt x="5" y="107"/>
                      <a:pt x="5" y="107"/>
                    </a:cubicBezTo>
                    <a:cubicBezTo>
                      <a:pt x="175" y="8"/>
                      <a:pt x="175" y="8"/>
                      <a:pt x="175" y="8"/>
                    </a:cubicBezTo>
                    <a:cubicBezTo>
                      <a:pt x="175" y="8"/>
                      <a:pt x="186" y="0"/>
                      <a:pt x="197" y="3"/>
                    </a:cubicBezTo>
                    <a:cubicBezTo>
                      <a:pt x="208" y="7"/>
                      <a:pt x="347" y="67"/>
                      <a:pt x="347" y="67"/>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03" name="Freeform 43">
                <a:extLst>
                  <a:ext uri="{FF2B5EF4-FFF2-40B4-BE49-F238E27FC236}">
                    <a16:creationId xmlns:a16="http://schemas.microsoft.com/office/drawing/2014/main" id="{0CC8CEE3-DF5D-ECC5-FB37-2D17F1EDC278}"/>
                  </a:ext>
                </a:extLst>
              </p:cNvPr>
              <p:cNvSpPr>
                <a:spLocks/>
              </p:cNvSpPr>
              <p:nvPr/>
            </p:nvSpPr>
            <p:spPr bwMode="auto">
              <a:xfrm>
                <a:off x="7384026" y="4773906"/>
                <a:ext cx="679450" cy="495300"/>
              </a:xfrm>
              <a:custGeom>
                <a:avLst/>
                <a:gdLst>
                  <a:gd name="T0" fmla="*/ 0 w 428"/>
                  <a:gd name="T1" fmla="*/ 275 h 312"/>
                  <a:gd name="T2" fmla="*/ 426 w 428"/>
                  <a:gd name="T3" fmla="*/ 0 h 312"/>
                  <a:gd name="T4" fmla="*/ 428 w 428"/>
                  <a:gd name="T5" fmla="*/ 35 h 312"/>
                  <a:gd name="T6" fmla="*/ 2 w 428"/>
                  <a:gd name="T7" fmla="*/ 312 h 312"/>
                  <a:gd name="T8" fmla="*/ 0 w 428"/>
                  <a:gd name="T9" fmla="*/ 275 h 312"/>
                </a:gdLst>
                <a:ahLst/>
                <a:cxnLst>
                  <a:cxn ang="0">
                    <a:pos x="T0" y="T1"/>
                  </a:cxn>
                  <a:cxn ang="0">
                    <a:pos x="T2" y="T3"/>
                  </a:cxn>
                  <a:cxn ang="0">
                    <a:pos x="T4" y="T5"/>
                  </a:cxn>
                  <a:cxn ang="0">
                    <a:pos x="T6" y="T7"/>
                  </a:cxn>
                  <a:cxn ang="0">
                    <a:pos x="T8" y="T9"/>
                  </a:cxn>
                </a:cxnLst>
                <a:rect l="0" t="0" r="r" b="b"/>
                <a:pathLst>
                  <a:path w="428" h="312">
                    <a:moveTo>
                      <a:pt x="0" y="275"/>
                    </a:moveTo>
                    <a:lnTo>
                      <a:pt x="426" y="0"/>
                    </a:lnTo>
                    <a:lnTo>
                      <a:pt x="428" y="35"/>
                    </a:lnTo>
                    <a:lnTo>
                      <a:pt x="2" y="312"/>
                    </a:lnTo>
                    <a:lnTo>
                      <a:pt x="0" y="275"/>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04" name="Freeform 44">
                <a:extLst>
                  <a:ext uri="{FF2B5EF4-FFF2-40B4-BE49-F238E27FC236}">
                    <a16:creationId xmlns:a16="http://schemas.microsoft.com/office/drawing/2014/main" id="{20144AAE-D568-69AB-AEEE-A49F20186951}"/>
                  </a:ext>
                </a:extLst>
              </p:cNvPr>
              <p:cNvSpPr>
                <a:spLocks/>
              </p:cNvSpPr>
              <p:nvPr/>
            </p:nvSpPr>
            <p:spPr bwMode="auto">
              <a:xfrm>
                <a:off x="7395138" y="4999331"/>
                <a:ext cx="679450" cy="503238"/>
              </a:xfrm>
              <a:custGeom>
                <a:avLst/>
                <a:gdLst>
                  <a:gd name="T0" fmla="*/ 426 w 428"/>
                  <a:gd name="T1" fmla="*/ 0 h 317"/>
                  <a:gd name="T2" fmla="*/ 428 w 428"/>
                  <a:gd name="T3" fmla="*/ 31 h 317"/>
                  <a:gd name="T4" fmla="*/ 2 w 428"/>
                  <a:gd name="T5" fmla="*/ 317 h 317"/>
                  <a:gd name="T6" fmla="*/ 0 w 428"/>
                  <a:gd name="T7" fmla="*/ 284 h 317"/>
                  <a:gd name="T8" fmla="*/ 426 w 428"/>
                  <a:gd name="T9" fmla="*/ 0 h 317"/>
                </a:gdLst>
                <a:ahLst/>
                <a:cxnLst>
                  <a:cxn ang="0">
                    <a:pos x="T0" y="T1"/>
                  </a:cxn>
                  <a:cxn ang="0">
                    <a:pos x="T2" y="T3"/>
                  </a:cxn>
                  <a:cxn ang="0">
                    <a:pos x="T4" y="T5"/>
                  </a:cxn>
                  <a:cxn ang="0">
                    <a:pos x="T6" y="T7"/>
                  </a:cxn>
                  <a:cxn ang="0">
                    <a:pos x="T8" y="T9"/>
                  </a:cxn>
                </a:cxnLst>
                <a:rect l="0" t="0" r="r" b="b"/>
                <a:pathLst>
                  <a:path w="428" h="317">
                    <a:moveTo>
                      <a:pt x="426" y="0"/>
                    </a:moveTo>
                    <a:lnTo>
                      <a:pt x="428" y="31"/>
                    </a:lnTo>
                    <a:lnTo>
                      <a:pt x="2" y="317"/>
                    </a:lnTo>
                    <a:lnTo>
                      <a:pt x="0" y="284"/>
                    </a:lnTo>
                    <a:lnTo>
                      <a:pt x="426"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05" name="Freeform 45">
                <a:extLst>
                  <a:ext uri="{FF2B5EF4-FFF2-40B4-BE49-F238E27FC236}">
                    <a16:creationId xmlns:a16="http://schemas.microsoft.com/office/drawing/2014/main" id="{28DC40ED-E609-A817-EF4F-30A1D919C1DF}"/>
                  </a:ext>
                </a:extLst>
              </p:cNvPr>
              <p:cNvSpPr>
                <a:spLocks/>
              </p:cNvSpPr>
              <p:nvPr/>
            </p:nvSpPr>
            <p:spPr bwMode="auto">
              <a:xfrm>
                <a:off x="6706163" y="4908843"/>
                <a:ext cx="692150" cy="593725"/>
              </a:xfrm>
              <a:custGeom>
                <a:avLst/>
                <a:gdLst>
                  <a:gd name="T0" fmla="*/ 181 w 184"/>
                  <a:gd name="T1" fmla="*/ 96 h 158"/>
                  <a:gd name="T2" fmla="*/ 33 w 184"/>
                  <a:gd name="T3" fmla="*/ 20 h 158"/>
                  <a:gd name="T4" fmla="*/ 11 w 184"/>
                  <a:gd name="T5" fmla="*/ 27 h 158"/>
                  <a:gd name="T6" fmla="*/ 33 w 184"/>
                  <a:gd name="T7" fmla="*/ 71 h 158"/>
                  <a:gd name="T8" fmla="*/ 183 w 184"/>
                  <a:gd name="T9" fmla="*/ 144 h 158"/>
                  <a:gd name="T10" fmla="*/ 184 w 184"/>
                  <a:gd name="T11" fmla="*/ 158 h 158"/>
                  <a:gd name="T12" fmla="*/ 30 w 184"/>
                  <a:gd name="T13" fmla="*/ 81 h 158"/>
                  <a:gd name="T14" fmla="*/ 1 w 184"/>
                  <a:gd name="T15" fmla="*/ 36 h 158"/>
                  <a:gd name="T16" fmla="*/ 29 w 184"/>
                  <a:gd name="T17" fmla="*/ 5 h 158"/>
                  <a:gd name="T18" fmla="*/ 180 w 184"/>
                  <a:gd name="T19" fmla="*/ 80 h 158"/>
                  <a:gd name="T20" fmla="*/ 181 w 184"/>
                  <a:gd name="T21" fmla="*/ 9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158">
                    <a:moveTo>
                      <a:pt x="181" y="96"/>
                    </a:moveTo>
                    <a:cubicBezTo>
                      <a:pt x="33" y="20"/>
                      <a:pt x="33" y="20"/>
                      <a:pt x="33" y="20"/>
                    </a:cubicBezTo>
                    <a:cubicBezTo>
                      <a:pt x="33" y="20"/>
                      <a:pt x="16" y="11"/>
                      <a:pt x="11" y="27"/>
                    </a:cubicBezTo>
                    <a:cubicBezTo>
                      <a:pt x="6" y="43"/>
                      <a:pt x="21" y="64"/>
                      <a:pt x="33" y="71"/>
                    </a:cubicBezTo>
                    <a:cubicBezTo>
                      <a:pt x="183" y="144"/>
                      <a:pt x="183" y="144"/>
                      <a:pt x="183" y="144"/>
                    </a:cubicBezTo>
                    <a:cubicBezTo>
                      <a:pt x="184" y="158"/>
                      <a:pt x="184" y="158"/>
                      <a:pt x="184" y="158"/>
                    </a:cubicBezTo>
                    <a:cubicBezTo>
                      <a:pt x="30" y="81"/>
                      <a:pt x="30" y="81"/>
                      <a:pt x="30" y="81"/>
                    </a:cubicBezTo>
                    <a:cubicBezTo>
                      <a:pt x="30" y="81"/>
                      <a:pt x="1" y="62"/>
                      <a:pt x="1" y="36"/>
                    </a:cubicBezTo>
                    <a:cubicBezTo>
                      <a:pt x="0" y="11"/>
                      <a:pt x="17" y="0"/>
                      <a:pt x="29" y="5"/>
                    </a:cubicBezTo>
                    <a:cubicBezTo>
                      <a:pt x="180" y="80"/>
                      <a:pt x="180" y="80"/>
                      <a:pt x="180" y="80"/>
                    </a:cubicBezTo>
                    <a:lnTo>
                      <a:pt x="181" y="96"/>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82" name="Group 66"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DE45FAA5-DB97-4091-AE31-665CEE6551D8}"/>
                </a:ext>
              </a:extLst>
            </p:cNvPr>
            <p:cNvGrpSpPr/>
            <p:nvPr/>
          </p:nvGrpSpPr>
          <p:grpSpPr>
            <a:xfrm>
              <a:off x="2710723" y="2142048"/>
              <a:ext cx="874569" cy="1271443"/>
              <a:chOff x="5480613" y="1805281"/>
              <a:chExt cx="962026" cy="1398587"/>
            </a:xfrm>
          </p:grpSpPr>
          <p:sp>
            <p:nvSpPr>
              <p:cNvPr id="92" name="Freeform 47">
                <a:extLst>
                  <a:ext uri="{FF2B5EF4-FFF2-40B4-BE49-F238E27FC236}">
                    <a16:creationId xmlns:a16="http://schemas.microsoft.com/office/drawing/2014/main" id="{DEF0FE6D-2732-412F-4AD0-5C1654C8C254}"/>
                  </a:ext>
                </a:extLst>
              </p:cNvPr>
              <p:cNvSpPr>
                <a:spLocks/>
              </p:cNvSpPr>
              <p:nvPr/>
            </p:nvSpPr>
            <p:spPr bwMode="auto">
              <a:xfrm>
                <a:off x="5939401" y="2027531"/>
                <a:ext cx="387350" cy="225425"/>
              </a:xfrm>
              <a:custGeom>
                <a:avLst/>
                <a:gdLst>
                  <a:gd name="T0" fmla="*/ 1 w 103"/>
                  <a:gd name="T1" fmla="*/ 15 h 60"/>
                  <a:gd name="T2" fmla="*/ 3 w 103"/>
                  <a:gd name="T3" fmla="*/ 7 h 60"/>
                  <a:gd name="T4" fmla="*/ 7 w 103"/>
                  <a:gd name="T5" fmla="*/ 0 h 60"/>
                  <a:gd name="T6" fmla="*/ 103 w 103"/>
                  <a:gd name="T7" fmla="*/ 45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4"/>
                      <a:pt x="1" y="11"/>
                      <a:pt x="3" y="7"/>
                    </a:cubicBezTo>
                    <a:cubicBezTo>
                      <a:pt x="5" y="3"/>
                      <a:pt x="7" y="0"/>
                      <a:pt x="7" y="0"/>
                    </a:cubicBezTo>
                    <a:cubicBezTo>
                      <a:pt x="103" y="45"/>
                      <a:pt x="103" y="45"/>
                      <a:pt x="103" y="45"/>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3" name="Freeform 48">
                <a:extLst>
                  <a:ext uri="{FF2B5EF4-FFF2-40B4-BE49-F238E27FC236}">
                    <a16:creationId xmlns:a16="http://schemas.microsoft.com/office/drawing/2014/main" id="{45E2A42D-BA09-7955-69B0-EF3269D0482B}"/>
                  </a:ext>
                </a:extLst>
              </p:cNvPr>
              <p:cNvSpPr>
                <a:spLocks/>
              </p:cNvSpPr>
              <p:nvPr/>
            </p:nvSpPr>
            <p:spPr bwMode="auto">
              <a:xfrm>
                <a:off x="5871138" y="2173581"/>
                <a:ext cx="387350" cy="225425"/>
              </a:xfrm>
              <a:custGeom>
                <a:avLst/>
                <a:gdLst>
                  <a:gd name="T0" fmla="*/ 0 w 103"/>
                  <a:gd name="T1" fmla="*/ 14 h 60"/>
                  <a:gd name="T2" fmla="*/ 3 w 103"/>
                  <a:gd name="T3" fmla="*/ 7 h 60"/>
                  <a:gd name="T4" fmla="*/ 7 w 103"/>
                  <a:gd name="T5" fmla="*/ 0 h 60"/>
                  <a:gd name="T6" fmla="*/ 103 w 103"/>
                  <a:gd name="T7" fmla="*/ 45 h 60"/>
                  <a:gd name="T8" fmla="*/ 100 w 103"/>
                  <a:gd name="T9" fmla="*/ 53 h 60"/>
                  <a:gd name="T10" fmla="*/ 96 w 103"/>
                  <a:gd name="T11" fmla="*/ 60 h 60"/>
                  <a:gd name="T12" fmla="*/ 0 w 103"/>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4"/>
                    </a:moveTo>
                    <a:cubicBezTo>
                      <a:pt x="0" y="14"/>
                      <a:pt x="1" y="11"/>
                      <a:pt x="3" y="7"/>
                    </a:cubicBezTo>
                    <a:cubicBezTo>
                      <a:pt x="4" y="3"/>
                      <a:pt x="6" y="0"/>
                      <a:pt x="7" y="0"/>
                    </a:cubicBezTo>
                    <a:cubicBezTo>
                      <a:pt x="103" y="45"/>
                      <a:pt x="103" y="45"/>
                      <a:pt x="103" y="45"/>
                    </a:cubicBezTo>
                    <a:cubicBezTo>
                      <a:pt x="103" y="45"/>
                      <a:pt x="102" y="49"/>
                      <a:pt x="100" y="53"/>
                    </a:cubicBezTo>
                    <a:cubicBezTo>
                      <a:pt x="98" y="57"/>
                      <a:pt x="96" y="60"/>
                      <a:pt x="96" y="60"/>
                    </a:cubicBezTo>
                    <a:lnTo>
                      <a:pt x="0"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4" name="Freeform 49">
                <a:extLst>
                  <a:ext uri="{FF2B5EF4-FFF2-40B4-BE49-F238E27FC236}">
                    <a16:creationId xmlns:a16="http://schemas.microsoft.com/office/drawing/2014/main" id="{ECB8D9AC-0D5D-B825-88B0-B2F1BA3ACDFB}"/>
                  </a:ext>
                </a:extLst>
              </p:cNvPr>
              <p:cNvSpPr>
                <a:spLocks/>
              </p:cNvSpPr>
              <p:nvPr/>
            </p:nvSpPr>
            <p:spPr bwMode="auto">
              <a:xfrm>
                <a:off x="5799701" y="2319631"/>
                <a:ext cx="392113" cy="225425"/>
              </a:xfrm>
              <a:custGeom>
                <a:avLst/>
                <a:gdLst>
                  <a:gd name="T0" fmla="*/ 1 w 104"/>
                  <a:gd name="T1" fmla="*/ 14 h 60"/>
                  <a:gd name="T2" fmla="*/ 3 w 104"/>
                  <a:gd name="T3" fmla="*/ 7 h 60"/>
                  <a:gd name="T4" fmla="*/ 8 w 104"/>
                  <a:gd name="T5" fmla="*/ 0 h 60"/>
                  <a:gd name="T6" fmla="*/ 103 w 104"/>
                  <a:gd name="T7" fmla="*/ 45 h 60"/>
                  <a:gd name="T8" fmla="*/ 101 w 104"/>
                  <a:gd name="T9" fmla="*/ 53 h 60"/>
                  <a:gd name="T10" fmla="*/ 97 w 104"/>
                  <a:gd name="T11" fmla="*/ 59 h 60"/>
                  <a:gd name="T12" fmla="*/ 1 w 104"/>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4"/>
                    </a:moveTo>
                    <a:cubicBezTo>
                      <a:pt x="0" y="14"/>
                      <a:pt x="1" y="11"/>
                      <a:pt x="3" y="7"/>
                    </a:cubicBezTo>
                    <a:cubicBezTo>
                      <a:pt x="5" y="3"/>
                      <a:pt x="7" y="0"/>
                      <a:pt x="8" y="0"/>
                    </a:cubicBezTo>
                    <a:cubicBezTo>
                      <a:pt x="103" y="45"/>
                      <a:pt x="103" y="45"/>
                      <a:pt x="103" y="45"/>
                    </a:cubicBezTo>
                    <a:cubicBezTo>
                      <a:pt x="104" y="45"/>
                      <a:pt x="103" y="49"/>
                      <a:pt x="101" y="53"/>
                    </a:cubicBezTo>
                    <a:cubicBezTo>
                      <a:pt x="99" y="57"/>
                      <a:pt x="97" y="60"/>
                      <a:pt x="97" y="59"/>
                    </a:cubicBezTo>
                    <a:lnTo>
                      <a:pt x="1"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5" name="Freeform 50">
                <a:extLst>
                  <a:ext uri="{FF2B5EF4-FFF2-40B4-BE49-F238E27FC236}">
                    <a16:creationId xmlns:a16="http://schemas.microsoft.com/office/drawing/2014/main" id="{0689A945-EFA5-14FE-A4AD-1974D204B4A5}"/>
                  </a:ext>
                </a:extLst>
              </p:cNvPr>
              <p:cNvSpPr>
                <a:spLocks/>
              </p:cNvSpPr>
              <p:nvPr/>
            </p:nvSpPr>
            <p:spPr bwMode="auto">
              <a:xfrm>
                <a:off x="5733026" y="2462506"/>
                <a:ext cx="387350" cy="225425"/>
              </a:xfrm>
              <a:custGeom>
                <a:avLst/>
                <a:gdLst>
                  <a:gd name="T0" fmla="*/ 1 w 103"/>
                  <a:gd name="T1" fmla="*/ 15 h 60"/>
                  <a:gd name="T2" fmla="*/ 3 w 103"/>
                  <a:gd name="T3" fmla="*/ 7 h 60"/>
                  <a:gd name="T4" fmla="*/ 7 w 103"/>
                  <a:gd name="T5" fmla="*/ 1 h 60"/>
                  <a:gd name="T6" fmla="*/ 103 w 103"/>
                  <a:gd name="T7" fmla="*/ 46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5"/>
                      <a:pt x="1" y="11"/>
                      <a:pt x="3" y="7"/>
                    </a:cubicBezTo>
                    <a:cubicBezTo>
                      <a:pt x="5" y="3"/>
                      <a:pt x="7" y="0"/>
                      <a:pt x="7" y="1"/>
                    </a:cubicBezTo>
                    <a:cubicBezTo>
                      <a:pt x="103" y="46"/>
                      <a:pt x="103" y="46"/>
                      <a:pt x="103" y="46"/>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6" name="Freeform 51">
                <a:extLst>
                  <a:ext uri="{FF2B5EF4-FFF2-40B4-BE49-F238E27FC236}">
                    <a16:creationId xmlns:a16="http://schemas.microsoft.com/office/drawing/2014/main" id="{93692B02-7684-1ACF-0E46-7B2BA993D470}"/>
                  </a:ext>
                </a:extLst>
              </p:cNvPr>
              <p:cNvSpPr>
                <a:spLocks/>
              </p:cNvSpPr>
              <p:nvPr/>
            </p:nvSpPr>
            <p:spPr bwMode="auto">
              <a:xfrm>
                <a:off x="5664763" y="2610143"/>
                <a:ext cx="387350" cy="225425"/>
              </a:xfrm>
              <a:custGeom>
                <a:avLst/>
                <a:gdLst>
                  <a:gd name="T0" fmla="*/ 0 w 103"/>
                  <a:gd name="T1" fmla="*/ 15 h 60"/>
                  <a:gd name="T2" fmla="*/ 3 w 103"/>
                  <a:gd name="T3" fmla="*/ 7 h 60"/>
                  <a:gd name="T4" fmla="*/ 7 w 103"/>
                  <a:gd name="T5" fmla="*/ 1 h 60"/>
                  <a:gd name="T6" fmla="*/ 103 w 103"/>
                  <a:gd name="T7" fmla="*/ 46 h 60"/>
                  <a:gd name="T8" fmla="*/ 100 w 103"/>
                  <a:gd name="T9" fmla="*/ 53 h 60"/>
                  <a:gd name="T10" fmla="*/ 96 w 103"/>
                  <a:gd name="T11" fmla="*/ 60 h 60"/>
                  <a:gd name="T12" fmla="*/ 0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5"/>
                    </a:moveTo>
                    <a:cubicBezTo>
                      <a:pt x="0" y="15"/>
                      <a:pt x="1" y="11"/>
                      <a:pt x="3" y="7"/>
                    </a:cubicBezTo>
                    <a:cubicBezTo>
                      <a:pt x="5" y="3"/>
                      <a:pt x="6" y="0"/>
                      <a:pt x="7" y="1"/>
                    </a:cubicBezTo>
                    <a:cubicBezTo>
                      <a:pt x="103" y="46"/>
                      <a:pt x="103" y="46"/>
                      <a:pt x="103" y="46"/>
                    </a:cubicBezTo>
                    <a:cubicBezTo>
                      <a:pt x="103" y="46"/>
                      <a:pt x="102" y="49"/>
                      <a:pt x="100" y="53"/>
                    </a:cubicBezTo>
                    <a:cubicBezTo>
                      <a:pt x="98" y="57"/>
                      <a:pt x="96" y="60"/>
                      <a:pt x="96" y="60"/>
                    </a:cubicBezTo>
                    <a:lnTo>
                      <a:pt x="0"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7" name="Freeform 52">
                <a:extLst>
                  <a:ext uri="{FF2B5EF4-FFF2-40B4-BE49-F238E27FC236}">
                    <a16:creationId xmlns:a16="http://schemas.microsoft.com/office/drawing/2014/main" id="{C7553495-B0CB-104D-BB95-EE464690E2C3}"/>
                  </a:ext>
                </a:extLst>
              </p:cNvPr>
              <p:cNvSpPr>
                <a:spLocks/>
              </p:cNvSpPr>
              <p:nvPr/>
            </p:nvSpPr>
            <p:spPr bwMode="auto">
              <a:xfrm>
                <a:off x="5593326" y="2756193"/>
                <a:ext cx="390525" cy="225425"/>
              </a:xfrm>
              <a:custGeom>
                <a:avLst/>
                <a:gdLst>
                  <a:gd name="T0" fmla="*/ 1 w 104"/>
                  <a:gd name="T1" fmla="*/ 15 h 60"/>
                  <a:gd name="T2" fmla="*/ 3 w 104"/>
                  <a:gd name="T3" fmla="*/ 7 h 60"/>
                  <a:gd name="T4" fmla="*/ 8 w 104"/>
                  <a:gd name="T5" fmla="*/ 0 h 60"/>
                  <a:gd name="T6" fmla="*/ 103 w 104"/>
                  <a:gd name="T7" fmla="*/ 45 h 60"/>
                  <a:gd name="T8" fmla="*/ 101 w 104"/>
                  <a:gd name="T9" fmla="*/ 53 h 60"/>
                  <a:gd name="T10" fmla="*/ 97 w 104"/>
                  <a:gd name="T11" fmla="*/ 60 h 60"/>
                  <a:gd name="T12" fmla="*/ 1 w 104"/>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5"/>
                    </a:moveTo>
                    <a:cubicBezTo>
                      <a:pt x="0" y="14"/>
                      <a:pt x="1" y="11"/>
                      <a:pt x="3" y="7"/>
                    </a:cubicBezTo>
                    <a:cubicBezTo>
                      <a:pt x="5" y="3"/>
                      <a:pt x="7" y="0"/>
                      <a:pt x="8" y="0"/>
                    </a:cubicBezTo>
                    <a:cubicBezTo>
                      <a:pt x="103" y="45"/>
                      <a:pt x="103" y="45"/>
                      <a:pt x="103" y="45"/>
                    </a:cubicBezTo>
                    <a:cubicBezTo>
                      <a:pt x="104" y="46"/>
                      <a:pt x="103" y="49"/>
                      <a:pt x="101" y="53"/>
                    </a:cubicBezTo>
                    <a:cubicBezTo>
                      <a:pt x="99" y="57"/>
                      <a:pt x="97" y="60"/>
                      <a:pt x="97"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8" name="Freeform 53">
                <a:extLst>
                  <a:ext uri="{FF2B5EF4-FFF2-40B4-BE49-F238E27FC236}">
                    <a16:creationId xmlns:a16="http://schemas.microsoft.com/office/drawing/2014/main" id="{563E8DE8-090B-EFE3-EBE0-E708C040DF6C}"/>
                  </a:ext>
                </a:extLst>
              </p:cNvPr>
              <p:cNvSpPr>
                <a:spLocks/>
              </p:cNvSpPr>
              <p:nvPr/>
            </p:nvSpPr>
            <p:spPr bwMode="auto">
              <a:xfrm>
                <a:off x="5480613" y="1805281"/>
                <a:ext cx="628650" cy="1243013"/>
              </a:xfrm>
              <a:custGeom>
                <a:avLst/>
                <a:gdLst>
                  <a:gd name="T0" fmla="*/ 15 w 167"/>
                  <a:gd name="T1" fmla="*/ 329 h 331"/>
                  <a:gd name="T2" fmla="*/ 6 w 167"/>
                  <a:gd name="T3" fmla="*/ 329 h 331"/>
                  <a:gd name="T4" fmla="*/ 1 w 167"/>
                  <a:gd name="T5" fmla="*/ 322 h 331"/>
                  <a:gd name="T6" fmla="*/ 152 w 167"/>
                  <a:gd name="T7" fmla="*/ 1 h 331"/>
                  <a:gd name="T8" fmla="*/ 161 w 167"/>
                  <a:gd name="T9" fmla="*/ 2 h 331"/>
                  <a:gd name="T10" fmla="*/ 166 w 167"/>
                  <a:gd name="T11" fmla="*/ 8 h 331"/>
                  <a:gd name="T12" fmla="*/ 15 w 167"/>
                  <a:gd name="T13" fmla="*/ 329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29"/>
                    </a:moveTo>
                    <a:cubicBezTo>
                      <a:pt x="14" y="331"/>
                      <a:pt x="10" y="331"/>
                      <a:pt x="6" y="329"/>
                    </a:cubicBezTo>
                    <a:cubicBezTo>
                      <a:pt x="2" y="327"/>
                      <a:pt x="0" y="324"/>
                      <a:pt x="1" y="322"/>
                    </a:cubicBezTo>
                    <a:cubicBezTo>
                      <a:pt x="152" y="1"/>
                      <a:pt x="152" y="1"/>
                      <a:pt x="152" y="1"/>
                    </a:cubicBezTo>
                    <a:cubicBezTo>
                      <a:pt x="153" y="0"/>
                      <a:pt x="157" y="0"/>
                      <a:pt x="161" y="2"/>
                    </a:cubicBezTo>
                    <a:cubicBezTo>
                      <a:pt x="165" y="3"/>
                      <a:pt x="167" y="6"/>
                      <a:pt x="166" y="8"/>
                    </a:cubicBezTo>
                    <a:lnTo>
                      <a:pt x="15" y="329"/>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9" name="Freeform 54">
                <a:extLst>
                  <a:ext uri="{FF2B5EF4-FFF2-40B4-BE49-F238E27FC236}">
                    <a16:creationId xmlns:a16="http://schemas.microsoft.com/office/drawing/2014/main" id="{E9C8B35C-3425-8120-AB3F-F72CE6BBBA60}"/>
                  </a:ext>
                </a:extLst>
              </p:cNvPr>
              <p:cNvSpPr>
                <a:spLocks/>
              </p:cNvSpPr>
              <p:nvPr/>
            </p:nvSpPr>
            <p:spPr bwMode="auto">
              <a:xfrm>
                <a:off x="5815576" y="1959268"/>
                <a:ext cx="627063" cy="1244600"/>
              </a:xfrm>
              <a:custGeom>
                <a:avLst/>
                <a:gdLst>
                  <a:gd name="T0" fmla="*/ 15 w 167"/>
                  <a:gd name="T1" fmla="*/ 330 h 331"/>
                  <a:gd name="T2" fmla="*/ 6 w 167"/>
                  <a:gd name="T3" fmla="*/ 330 h 331"/>
                  <a:gd name="T4" fmla="*/ 0 w 167"/>
                  <a:gd name="T5" fmla="*/ 323 h 331"/>
                  <a:gd name="T6" fmla="*/ 152 w 167"/>
                  <a:gd name="T7" fmla="*/ 2 h 331"/>
                  <a:gd name="T8" fmla="*/ 160 w 167"/>
                  <a:gd name="T9" fmla="*/ 2 h 331"/>
                  <a:gd name="T10" fmla="*/ 166 w 167"/>
                  <a:gd name="T11" fmla="*/ 9 h 331"/>
                  <a:gd name="T12" fmla="*/ 15 w 167"/>
                  <a:gd name="T13" fmla="*/ 330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30"/>
                    </a:moveTo>
                    <a:cubicBezTo>
                      <a:pt x="14" y="331"/>
                      <a:pt x="10" y="331"/>
                      <a:pt x="6" y="330"/>
                    </a:cubicBezTo>
                    <a:cubicBezTo>
                      <a:pt x="2" y="328"/>
                      <a:pt x="0" y="325"/>
                      <a:pt x="0" y="323"/>
                    </a:cubicBezTo>
                    <a:cubicBezTo>
                      <a:pt x="152" y="2"/>
                      <a:pt x="152" y="2"/>
                      <a:pt x="152" y="2"/>
                    </a:cubicBezTo>
                    <a:cubicBezTo>
                      <a:pt x="153" y="0"/>
                      <a:pt x="157" y="1"/>
                      <a:pt x="160" y="2"/>
                    </a:cubicBezTo>
                    <a:cubicBezTo>
                      <a:pt x="164" y="4"/>
                      <a:pt x="167" y="7"/>
                      <a:pt x="166" y="9"/>
                    </a:cubicBezTo>
                    <a:lnTo>
                      <a:pt x="15" y="33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83" name="Group 64"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A12CA822-CE03-6638-B880-29D7407B1F77}"/>
                </a:ext>
              </a:extLst>
            </p:cNvPr>
            <p:cNvGrpSpPr/>
            <p:nvPr/>
          </p:nvGrpSpPr>
          <p:grpSpPr>
            <a:xfrm>
              <a:off x="2892564" y="4136526"/>
              <a:ext cx="987136" cy="1241136"/>
              <a:chOff x="5680638" y="3999206"/>
              <a:chExt cx="1085850" cy="1365250"/>
            </a:xfrm>
          </p:grpSpPr>
          <p:sp>
            <p:nvSpPr>
              <p:cNvPr id="84" name="Freeform 55">
                <a:extLst>
                  <a:ext uri="{FF2B5EF4-FFF2-40B4-BE49-F238E27FC236}">
                    <a16:creationId xmlns:a16="http://schemas.microsoft.com/office/drawing/2014/main" id="{B602A0C2-F2C2-8C7F-84D9-72655DE3A70E}"/>
                  </a:ext>
                </a:extLst>
              </p:cNvPr>
              <p:cNvSpPr>
                <a:spLocks/>
              </p:cNvSpPr>
              <p:nvPr/>
            </p:nvSpPr>
            <p:spPr bwMode="auto">
              <a:xfrm>
                <a:off x="5818751" y="4207168"/>
                <a:ext cx="373063" cy="269875"/>
              </a:xfrm>
              <a:custGeom>
                <a:avLst/>
                <a:gdLst>
                  <a:gd name="T0" fmla="*/ 9 w 99"/>
                  <a:gd name="T1" fmla="*/ 71 h 72"/>
                  <a:gd name="T2" fmla="*/ 4 w 99"/>
                  <a:gd name="T3" fmla="*/ 65 h 72"/>
                  <a:gd name="T4" fmla="*/ 1 w 99"/>
                  <a:gd name="T5" fmla="*/ 58 h 72"/>
                  <a:gd name="T6" fmla="*/ 90 w 99"/>
                  <a:gd name="T7" fmla="*/ 1 h 72"/>
                  <a:gd name="T8" fmla="*/ 95 w 99"/>
                  <a:gd name="T9" fmla="*/ 7 h 72"/>
                  <a:gd name="T10" fmla="*/ 98 w 99"/>
                  <a:gd name="T11" fmla="*/ 14 h 72"/>
                  <a:gd name="T12" fmla="*/ 9 w 99"/>
                  <a:gd name="T13" fmla="*/ 71 h 72"/>
                </a:gdLst>
                <a:ahLst/>
                <a:cxnLst>
                  <a:cxn ang="0">
                    <a:pos x="T0" y="T1"/>
                  </a:cxn>
                  <a:cxn ang="0">
                    <a:pos x="T2" y="T3"/>
                  </a:cxn>
                  <a:cxn ang="0">
                    <a:pos x="T4" y="T5"/>
                  </a:cxn>
                  <a:cxn ang="0">
                    <a:pos x="T6" y="T7"/>
                  </a:cxn>
                  <a:cxn ang="0">
                    <a:pos x="T8" y="T9"/>
                  </a:cxn>
                  <a:cxn ang="0">
                    <a:pos x="T10" y="T11"/>
                  </a:cxn>
                  <a:cxn ang="0">
                    <a:pos x="T12" y="T13"/>
                  </a:cxn>
                </a:cxnLst>
                <a:rect l="0" t="0" r="r" b="b"/>
                <a:pathLst>
                  <a:path w="99" h="72">
                    <a:moveTo>
                      <a:pt x="9" y="71"/>
                    </a:moveTo>
                    <a:cubicBezTo>
                      <a:pt x="9" y="72"/>
                      <a:pt x="7" y="69"/>
                      <a:pt x="4" y="65"/>
                    </a:cubicBezTo>
                    <a:cubicBezTo>
                      <a:pt x="2" y="61"/>
                      <a:pt x="0" y="58"/>
                      <a:pt x="1" y="58"/>
                    </a:cubicBezTo>
                    <a:cubicBezTo>
                      <a:pt x="90" y="1"/>
                      <a:pt x="90" y="1"/>
                      <a:pt x="90" y="1"/>
                    </a:cubicBezTo>
                    <a:cubicBezTo>
                      <a:pt x="90" y="0"/>
                      <a:pt x="93" y="3"/>
                      <a:pt x="95" y="7"/>
                    </a:cubicBezTo>
                    <a:cubicBezTo>
                      <a:pt x="97" y="11"/>
                      <a:pt x="99" y="14"/>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85" name="Freeform 56">
                <a:extLst>
                  <a:ext uri="{FF2B5EF4-FFF2-40B4-BE49-F238E27FC236}">
                    <a16:creationId xmlns:a16="http://schemas.microsoft.com/office/drawing/2014/main" id="{5FBEB9B1-6C88-3595-2411-5D48242736E7}"/>
                  </a:ext>
                </a:extLst>
              </p:cNvPr>
              <p:cNvSpPr>
                <a:spLocks/>
              </p:cNvSpPr>
              <p:nvPr/>
            </p:nvSpPr>
            <p:spPr bwMode="auto">
              <a:xfrm>
                <a:off x="5906063" y="4345281"/>
                <a:ext cx="371475" cy="266700"/>
              </a:xfrm>
              <a:custGeom>
                <a:avLst/>
                <a:gdLst>
                  <a:gd name="T0" fmla="*/ 10 w 99"/>
                  <a:gd name="T1" fmla="*/ 70 h 71"/>
                  <a:gd name="T2" fmla="*/ 4 w 99"/>
                  <a:gd name="T3" fmla="*/ 64 h 71"/>
                  <a:gd name="T4" fmla="*/ 1 w 99"/>
                  <a:gd name="T5" fmla="*/ 57 h 71"/>
                  <a:gd name="T6" fmla="*/ 90 w 99"/>
                  <a:gd name="T7" fmla="*/ 0 h 71"/>
                  <a:gd name="T8" fmla="*/ 95 w 99"/>
                  <a:gd name="T9" fmla="*/ 6 h 71"/>
                  <a:gd name="T10" fmla="*/ 99 w 99"/>
                  <a:gd name="T11" fmla="*/ 13 h 71"/>
                  <a:gd name="T12" fmla="*/ 10 w 99"/>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10" y="70"/>
                    </a:moveTo>
                    <a:cubicBezTo>
                      <a:pt x="9" y="71"/>
                      <a:pt x="7" y="68"/>
                      <a:pt x="4" y="64"/>
                    </a:cubicBezTo>
                    <a:cubicBezTo>
                      <a:pt x="2" y="61"/>
                      <a:pt x="0" y="57"/>
                      <a:pt x="1" y="57"/>
                    </a:cubicBezTo>
                    <a:cubicBezTo>
                      <a:pt x="90" y="0"/>
                      <a:pt x="90" y="0"/>
                      <a:pt x="90" y="0"/>
                    </a:cubicBezTo>
                    <a:cubicBezTo>
                      <a:pt x="91" y="0"/>
                      <a:pt x="93" y="2"/>
                      <a:pt x="95" y="6"/>
                    </a:cubicBezTo>
                    <a:cubicBezTo>
                      <a:pt x="98" y="10"/>
                      <a:pt x="99" y="13"/>
                      <a:pt x="99" y="13"/>
                    </a:cubicBezTo>
                    <a:lnTo>
                      <a:pt x="10"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86" name="Freeform 57">
                <a:extLst>
                  <a:ext uri="{FF2B5EF4-FFF2-40B4-BE49-F238E27FC236}">
                    <a16:creationId xmlns:a16="http://schemas.microsoft.com/office/drawing/2014/main" id="{65149482-7208-1A84-0F59-6FA15716656C}"/>
                  </a:ext>
                </a:extLst>
              </p:cNvPr>
              <p:cNvSpPr>
                <a:spLocks/>
              </p:cNvSpPr>
              <p:nvPr/>
            </p:nvSpPr>
            <p:spPr bwMode="auto">
              <a:xfrm>
                <a:off x="5996551" y="4480218"/>
                <a:ext cx="368300" cy="266700"/>
              </a:xfrm>
              <a:custGeom>
                <a:avLst/>
                <a:gdLst>
                  <a:gd name="T0" fmla="*/ 9 w 98"/>
                  <a:gd name="T1" fmla="*/ 70 h 71"/>
                  <a:gd name="T2" fmla="*/ 4 w 98"/>
                  <a:gd name="T3" fmla="*/ 64 h 71"/>
                  <a:gd name="T4" fmla="*/ 0 w 98"/>
                  <a:gd name="T5" fmla="*/ 57 h 71"/>
                  <a:gd name="T6" fmla="*/ 89 w 98"/>
                  <a:gd name="T7" fmla="*/ 0 h 71"/>
                  <a:gd name="T8" fmla="*/ 94 w 98"/>
                  <a:gd name="T9" fmla="*/ 6 h 71"/>
                  <a:gd name="T10" fmla="*/ 98 w 98"/>
                  <a:gd name="T11" fmla="*/ 13 h 71"/>
                  <a:gd name="T12" fmla="*/ 9 w 98"/>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0"/>
                    </a:moveTo>
                    <a:cubicBezTo>
                      <a:pt x="8" y="71"/>
                      <a:pt x="6" y="68"/>
                      <a:pt x="4" y="64"/>
                    </a:cubicBezTo>
                    <a:cubicBezTo>
                      <a:pt x="1" y="61"/>
                      <a:pt x="0" y="57"/>
                      <a:pt x="0" y="57"/>
                    </a:cubicBezTo>
                    <a:cubicBezTo>
                      <a:pt x="89" y="0"/>
                      <a:pt x="89" y="0"/>
                      <a:pt x="89" y="0"/>
                    </a:cubicBezTo>
                    <a:cubicBezTo>
                      <a:pt x="90" y="0"/>
                      <a:pt x="92" y="2"/>
                      <a:pt x="94" y="6"/>
                    </a:cubicBezTo>
                    <a:cubicBezTo>
                      <a:pt x="97" y="10"/>
                      <a:pt x="98" y="13"/>
                      <a:pt x="98" y="13"/>
                    </a:cubicBezTo>
                    <a:lnTo>
                      <a:pt x="9"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87" name="Freeform 58">
                <a:extLst>
                  <a:ext uri="{FF2B5EF4-FFF2-40B4-BE49-F238E27FC236}">
                    <a16:creationId xmlns:a16="http://schemas.microsoft.com/office/drawing/2014/main" id="{90C84667-D2BF-E769-D705-0861E81AF666}"/>
                  </a:ext>
                </a:extLst>
              </p:cNvPr>
              <p:cNvSpPr>
                <a:spLocks/>
              </p:cNvSpPr>
              <p:nvPr/>
            </p:nvSpPr>
            <p:spPr bwMode="auto">
              <a:xfrm>
                <a:off x="6082276" y="4616743"/>
                <a:ext cx="368300" cy="266700"/>
              </a:xfrm>
              <a:custGeom>
                <a:avLst/>
                <a:gdLst>
                  <a:gd name="T0" fmla="*/ 9 w 98"/>
                  <a:gd name="T1" fmla="*/ 71 h 71"/>
                  <a:gd name="T2" fmla="*/ 4 w 98"/>
                  <a:gd name="T3" fmla="*/ 64 h 71"/>
                  <a:gd name="T4" fmla="*/ 0 w 98"/>
                  <a:gd name="T5" fmla="*/ 57 h 71"/>
                  <a:gd name="T6" fmla="*/ 89 w 98"/>
                  <a:gd name="T7" fmla="*/ 0 h 71"/>
                  <a:gd name="T8" fmla="*/ 95 w 98"/>
                  <a:gd name="T9" fmla="*/ 6 h 71"/>
                  <a:gd name="T10" fmla="*/ 98 w 98"/>
                  <a:gd name="T11" fmla="*/ 13 h 71"/>
                  <a:gd name="T12" fmla="*/ 9 w 98"/>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1"/>
                    </a:moveTo>
                    <a:cubicBezTo>
                      <a:pt x="8" y="71"/>
                      <a:pt x="6" y="68"/>
                      <a:pt x="4" y="64"/>
                    </a:cubicBezTo>
                    <a:cubicBezTo>
                      <a:pt x="1" y="61"/>
                      <a:pt x="0" y="58"/>
                      <a:pt x="0" y="57"/>
                    </a:cubicBezTo>
                    <a:cubicBezTo>
                      <a:pt x="89" y="0"/>
                      <a:pt x="89" y="0"/>
                      <a:pt x="89" y="0"/>
                    </a:cubicBezTo>
                    <a:cubicBezTo>
                      <a:pt x="90" y="0"/>
                      <a:pt x="92" y="3"/>
                      <a:pt x="95" y="6"/>
                    </a:cubicBezTo>
                    <a:cubicBezTo>
                      <a:pt x="97" y="10"/>
                      <a:pt x="98" y="13"/>
                      <a:pt x="98" y="13"/>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88" name="Freeform 59">
                <a:extLst>
                  <a:ext uri="{FF2B5EF4-FFF2-40B4-BE49-F238E27FC236}">
                    <a16:creationId xmlns:a16="http://schemas.microsoft.com/office/drawing/2014/main" id="{749D08B7-24FE-12E6-3F55-51BB2F854716}"/>
                  </a:ext>
                </a:extLst>
              </p:cNvPr>
              <p:cNvSpPr>
                <a:spLocks/>
              </p:cNvSpPr>
              <p:nvPr/>
            </p:nvSpPr>
            <p:spPr bwMode="auto">
              <a:xfrm>
                <a:off x="6169588" y="4751681"/>
                <a:ext cx="371475"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2"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89" name="Freeform 60">
                <a:extLst>
                  <a:ext uri="{FF2B5EF4-FFF2-40B4-BE49-F238E27FC236}">
                    <a16:creationId xmlns:a16="http://schemas.microsoft.com/office/drawing/2014/main" id="{85E6440F-145A-DCFD-0B7B-2EBB66950805}"/>
                  </a:ext>
                </a:extLst>
              </p:cNvPr>
              <p:cNvSpPr>
                <a:spLocks/>
              </p:cNvSpPr>
              <p:nvPr/>
            </p:nvSpPr>
            <p:spPr bwMode="auto">
              <a:xfrm>
                <a:off x="6255313" y="4886618"/>
                <a:ext cx="373063"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3"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0" name="Freeform 61">
                <a:extLst>
                  <a:ext uri="{FF2B5EF4-FFF2-40B4-BE49-F238E27FC236}">
                    <a16:creationId xmlns:a16="http://schemas.microsoft.com/office/drawing/2014/main" id="{A1E6896C-A13A-DDDC-2B3E-ACD5BD705E3C}"/>
                  </a:ext>
                </a:extLst>
              </p:cNvPr>
              <p:cNvSpPr>
                <a:spLocks/>
              </p:cNvSpPr>
              <p:nvPr/>
            </p:nvSpPr>
            <p:spPr bwMode="auto">
              <a:xfrm>
                <a:off x="5680638" y="4199231"/>
                <a:ext cx="777875" cy="1165225"/>
              </a:xfrm>
              <a:custGeom>
                <a:avLst/>
                <a:gdLst>
                  <a:gd name="T0" fmla="*/ 206 w 207"/>
                  <a:gd name="T1" fmla="*/ 300 h 310"/>
                  <a:gd name="T2" fmla="*/ 201 w 207"/>
                  <a:gd name="T3" fmla="*/ 307 h 310"/>
                  <a:gd name="T4" fmla="*/ 192 w 207"/>
                  <a:gd name="T5" fmla="*/ 308 h 310"/>
                  <a:gd name="T6" fmla="*/ 1 w 207"/>
                  <a:gd name="T7" fmla="*/ 10 h 310"/>
                  <a:gd name="T8" fmla="*/ 6 w 207"/>
                  <a:gd name="T9" fmla="*/ 3 h 310"/>
                  <a:gd name="T10" fmla="*/ 14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7" y="309"/>
                      <a:pt x="193" y="310"/>
                      <a:pt x="192" y="308"/>
                    </a:cubicBezTo>
                    <a:cubicBezTo>
                      <a:pt x="1" y="10"/>
                      <a:pt x="1" y="10"/>
                      <a:pt x="1" y="10"/>
                    </a:cubicBezTo>
                    <a:cubicBezTo>
                      <a:pt x="0" y="8"/>
                      <a:pt x="2" y="5"/>
                      <a:pt x="6" y="3"/>
                    </a:cubicBezTo>
                    <a:cubicBezTo>
                      <a:pt x="9" y="0"/>
                      <a:pt x="13" y="0"/>
                      <a:pt x="14"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1" name="Freeform 62">
                <a:extLst>
                  <a:ext uri="{FF2B5EF4-FFF2-40B4-BE49-F238E27FC236}">
                    <a16:creationId xmlns:a16="http://schemas.microsoft.com/office/drawing/2014/main" id="{4C60384F-DCDD-9E1D-091E-E099603B472B}"/>
                  </a:ext>
                </a:extLst>
              </p:cNvPr>
              <p:cNvSpPr>
                <a:spLocks/>
              </p:cNvSpPr>
              <p:nvPr/>
            </p:nvSpPr>
            <p:spPr bwMode="auto">
              <a:xfrm>
                <a:off x="5988613" y="3999206"/>
                <a:ext cx="777875" cy="1165225"/>
              </a:xfrm>
              <a:custGeom>
                <a:avLst/>
                <a:gdLst>
                  <a:gd name="T0" fmla="*/ 206 w 207"/>
                  <a:gd name="T1" fmla="*/ 300 h 310"/>
                  <a:gd name="T2" fmla="*/ 201 w 207"/>
                  <a:gd name="T3" fmla="*/ 307 h 310"/>
                  <a:gd name="T4" fmla="*/ 193 w 207"/>
                  <a:gd name="T5" fmla="*/ 308 h 310"/>
                  <a:gd name="T6" fmla="*/ 1 w 207"/>
                  <a:gd name="T7" fmla="*/ 10 h 310"/>
                  <a:gd name="T8" fmla="*/ 6 w 207"/>
                  <a:gd name="T9" fmla="*/ 3 h 310"/>
                  <a:gd name="T10" fmla="*/ 15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8" y="309"/>
                      <a:pt x="194" y="310"/>
                      <a:pt x="193" y="308"/>
                    </a:cubicBezTo>
                    <a:cubicBezTo>
                      <a:pt x="1" y="10"/>
                      <a:pt x="1" y="10"/>
                      <a:pt x="1" y="10"/>
                    </a:cubicBezTo>
                    <a:cubicBezTo>
                      <a:pt x="0" y="8"/>
                      <a:pt x="2" y="5"/>
                      <a:pt x="6" y="3"/>
                    </a:cubicBezTo>
                    <a:cubicBezTo>
                      <a:pt x="10" y="0"/>
                      <a:pt x="14" y="0"/>
                      <a:pt x="15"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pic>
        <p:nvPicPr>
          <p:cNvPr id="2" name="Imagem 1">
            <a:extLst>
              <a:ext uri="{FF2B5EF4-FFF2-40B4-BE49-F238E27FC236}">
                <a16:creationId xmlns:a16="http://schemas.microsoft.com/office/drawing/2014/main" id="{38F968D6-CBE2-24F1-7A15-5E6C451E6B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451" y="127937"/>
            <a:ext cx="2340372" cy="649753"/>
          </a:xfrm>
          <a:prstGeom prst="rect">
            <a:avLst/>
          </a:prstGeom>
        </p:spPr>
      </p:pic>
    </p:spTree>
    <p:extLst>
      <p:ext uri="{BB962C8B-B14F-4D97-AF65-F5344CB8AC3E}">
        <p14:creationId xmlns:p14="http://schemas.microsoft.com/office/powerpoint/2010/main" val="674823622"/>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dições de trabalho precárias foram um dos motivos da criação da NR-24">
            <a:extLst>
              <a:ext uri="{FF2B5EF4-FFF2-40B4-BE49-F238E27FC236}">
                <a16:creationId xmlns:a16="http://schemas.microsoft.com/office/drawing/2014/main" id="{D00672CE-9105-96F7-C797-747AF1DAEC0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5026"/>
          <a:stretch/>
        </p:blipFill>
        <p:spPr bwMode="auto">
          <a:xfrm>
            <a:off x="5978473" y="771292"/>
            <a:ext cx="5977966" cy="5073485"/>
          </a:xfrm>
          <a:prstGeom prst="rect">
            <a:avLst/>
          </a:prstGeom>
          <a:noFill/>
          <a:extLst>
            <a:ext uri="{909E8E84-426E-40DD-AFC4-6F175D3DCCD1}">
              <a14:hiddenFill xmlns:a14="http://schemas.microsoft.com/office/drawing/2010/main">
                <a:solidFill>
                  <a:srgbClr val="FFFFFF"/>
                </a:solidFill>
              </a14:hiddenFill>
            </a:ext>
          </a:extLst>
        </p:spPr>
      </p:pic>
      <p:sp>
        <p:nvSpPr>
          <p:cNvPr id="8" name="Teardrop 30">
            <a:extLst>
              <a:ext uri="{FF2B5EF4-FFF2-40B4-BE49-F238E27FC236}">
                <a16:creationId xmlns:a16="http://schemas.microsoft.com/office/drawing/2014/main" id="{113D2035-36A8-5547-465D-48960C2D2969}"/>
              </a:ext>
            </a:extLst>
          </p:cNvPr>
          <p:cNvSpPr/>
          <p:nvPr/>
        </p:nvSpPr>
        <p:spPr>
          <a:xfrm>
            <a:off x="2648546" y="1626386"/>
            <a:ext cx="576000" cy="590145"/>
          </a:xfrm>
          <a:prstGeom prst="teardrop">
            <a:avLst/>
          </a:prstGeom>
          <a:solidFill>
            <a:srgbClr val="00A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Picture 32">
            <a:extLst>
              <a:ext uri="{FF2B5EF4-FFF2-40B4-BE49-F238E27FC236}">
                <a16:creationId xmlns:a16="http://schemas.microsoft.com/office/drawing/2014/main" id="{E12DE7A0-487F-B621-6255-3484D41AF93F}"/>
              </a:ext>
            </a:extLst>
          </p:cNvPr>
          <p:cNvPicPr>
            <a:picLocks noChangeAspect="1"/>
          </p:cNvPicPr>
          <p:nvPr/>
        </p:nvPicPr>
        <p:blipFill>
          <a:blip r:embed="rId5"/>
          <a:stretch>
            <a:fillRect/>
          </a:stretch>
        </p:blipFill>
        <p:spPr>
          <a:xfrm>
            <a:off x="2802008" y="1784515"/>
            <a:ext cx="335362" cy="316725"/>
          </a:xfrm>
          <a:prstGeom prst="rect">
            <a:avLst/>
          </a:prstGeom>
        </p:spPr>
      </p:pic>
      <p:sp>
        <p:nvSpPr>
          <p:cNvPr id="10" name="TextBox 30">
            <a:extLst>
              <a:ext uri="{FF2B5EF4-FFF2-40B4-BE49-F238E27FC236}">
                <a16:creationId xmlns:a16="http://schemas.microsoft.com/office/drawing/2014/main" id="{FCD4858C-0F23-89A3-703F-1FE5F682CDB2}"/>
              </a:ext>
            </a:extLst>
          </p:cNvPr>
          <p:cNvSpPr txBox="1"/>
          <p:nvPr/>
        </p:nvSpPr>
        <p:spPr>
          <a:xfrm>
            <a:off x="116376" y="2374660"/>
            <a:ext cx="5706625" cy="3787575"/>
          </a:xfrm>
          <a:prstGeom prst="rect">
            <a:avLst/>
          </a:prstGeom>
          <a:noFill/>
        </p:spPr>
        <p:txBody>
          <a:bodyPr wrap="square" rtlCol="0">
            <a:spAutoFit/>
          </a:bodyPr>
          <a:lstStyle/>
          <a:p>
            <a:pPr>
              <a:lnSpc>
                <a:spcPct val="150000"/>
              </a:lnSpc>
            </a:pPr>
            <a:r>
              <a:rPr lang="pt-BR" dirty="0">
                <a:solidFill>
                  <a:schemeClr val="tx1">
                    <a:lumMod val="90000"/>
                    <a:lumOff val="10000"/>
                  </a:schemeClr>
                </a:solidFill>
              </a:rPr>
              <a:t>A NR-24 foi concebida como uma resposta às demandas crescentes por melhores condições de trabalho e pelo reconhecimento dos direitos dos trabalhadores. Ela estabelece as diretrizes mínimas que as organizações devem seguir para assegurar a saúde e o conforto dos empregados, especialmente em relação às instalações sanitárias, vestiários, locais para refeições, cozinhas, alojamentos e vestimentas de trabalho.</a:t>
            </a:r>
            <a:endParaRPr lang="id-ID" b="1" dirty="0">
              <a:solidFill>
                <a:schemeClr val="tx1">
                  <a:lumMod val="90000"/>
                  <a:lumOff val="10000"/>
                </a:schemeClr>
              </a:solidFill>
            </a:endParaRPr>
          </a:p>
        </p:txBody>
      </p:sp>
      <p:cxnSp>
        <p:nvCxnSpPr>
          <p:cNvPr id="4" name="Straight Connector 1">
            <a:extLst>
              <a:ext uri="{FF2B5EF4-FFF2-40B4-BE49-F238E27FC236}">
                <a16:creationId xmlns:a16="http://schemas.microsoft.com/office/drawing/2014/main" id="{C4705B8D-7326-378C-566A-AB3D8016EBBF}"/>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AutoShape 1">
            <a:extLst>
              <a:ext uri="{FF2B5EF4-FFF2-40B4-BE49-F238E27FC236}">
                <a16:creationId xmlns:a16="http://schemas.microsoft.com/office/drawing/2014/main" id="{80DFF43E-B2AA-BCBC-9DB8-5CFBB7306808}"/>
              </a:ext>
            </a:extLst>
          </p:cNvPr>
          <p:cNvSpPr>
            <a:spLocks/>
          </p:cNvSpPr>
          <p:nvPr/>
        </p:nvSpPr>
        <p:spPr bwMode="auto">
          <a:xfrm>
            <a:off x="389008" y="218463"/>
            <a:ext cx="6294815"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O que </a:t>
            </a:r>
            <a:r>
              <a:rPr lang="pt-BR" sz="4800" dirty="0">
                <a:latin typeface="Bebas Neue" panose="020B0606020202050201" pitchFamily="34" charset="0"/>
                <a:ea typeface="ＭＳ Ｐゴシック" charset="0"/>
                <a:sym typeface="League Gothic" charset="0"/>
              </a:rPr>
              <a:t>é A NR 24?</a:t>
            </a:r>
            <a:endParaRPr lang="es-ES" sz="4800" dirty="0">
              <a:latin typeface="Bebas Neue" panose="020B0606020202050201" pitchFamily="34" charset="0"/>
              <a:ea typeface="ＭＳ Ｐゴシック" charset="0"/>
              <a:sym typeface="League Gothic" charset="0"/>
            </a:endParaRPr>
          </a:p>
        </p:txBody>
      </p:sp>
      <p:pic>
        <p:nvPicPr>
          <p:cNvPr id="2" name="Imagem 1">
            <a:extLst>
              <a:ext uri="{FF2B5EF4-FFF2-40B4-BE49-F238E27FC236}">
                <a16:creationId xmlns:a16="http://schemas.microsoft.com/office/drawing/2014/main" id="{71C3986B-FA37-A2A6-6333-B50B7F38E8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94978" y="85492"/>
            <a:ext cx="2340372" cy="649753"/>
          </a:xfrm>
          <a:prstGeom prst="rect">
            <a:avLst/>
          </a:prstGeom>
        </p:spPr>
      </p:pic>
    </p:spTree>
    <p:extLst>
      <p:ext uri="{BB962C8B-B14F-4D97-AF65-F5344CB8AC3E}">
        <p14:creationId xmlns:p14="http://schemas.microsoft.com/office/powerpoint/2010/main" val="295996227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0">
            <a:extLst>
              <a:ext uri="{FF2B5EF4-FFF2-40B4-BE49-F238E27FC236}">
                <a16:creationId xmlns:a16="http://schemas.microsoft.com/office/drawing/2014/main" id="{B62D40B8-DCFC-CE02-4430-DA0884C71FC2}"/>
              </a:ext>
            </a:extLst>
          </p:cNvPr>
          <p:cNvSpPr txBox="1"/>
          <p:nvPr/>
        </p:nvSpPr>
        <p:spPr>
          <a:xfrm>
            <a:off x="2327883" y="4148621"/>
            <a:ext cx="8835417" cy="2452687"/>
          </a:xfrm>
          <a:prstGeom prst="rect">
            <a:avLst/>
          </a:prstGeom>
        </p:spPr>
        <p:txBody>
          <a:bodyPr vert="horz" lIns="91440" tIns="45720" rIns="91440" bIns="45720" rtlCol="0" anchor="ctr">
            <a:normAutofit/>
          </a:bodyPr>
          <a:lstStyle/>
          <a:p>
            <a:pPr>
              <a:lnSpc>
                <a:spcPct val="150000"/>
              </a:lnSpc>
              <a:spcAft>
                <a:spcPts val="600"/>
              </a:spcAft>
            </a:pPr>
            <a:r>
              <a:rPr lang="pt-BR" dirty="0"/>
              <a:t>Isso inclui a provisão de local para conservação e aquecimento de alimentos trazidos pelos trabalhadores, bem como para tomada de refeições, além de vestiários para troca de roupa e guarda de pertences.</a:t>
            </a:r>
          </a:p>
        </p:txBody>
      </p:sp>
      <p:pic>
        <p:nvPicPr>
          <p:cNvPr id="2050" name="Picture 2" descr="RoGivi | Segurança e Saúde do Trabalho">
            <a:extLst>
              <a:ext uri="{FF2B5EF4-FFF2-40B4-BE49-F238E27FC236}">
                <a16:creationId xmlns:a16="http://schemas.microsoft.com/office/drawing/2014/main" id="{47046370-11E2-F66D-066C-541725A25722}"/>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r="26298"/>
          <a:stretch/>
        </p:blipFill>
        <p:spPr bwMode="auto">
          <a:xfrm>
            <a:off x="445860" y="823429"/>
            <a:ext cx="3510047" cy="2709378"/>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pic>
        <p:nvPicPr>
          <p:cNvPr id="2052" name="Picture 4" descr="Nova NR-24: condições de higiene e conforto nos locais de trabalho - Nith  Treinamentos">
            <a:extLst>
              <a:ext uri="{FF2B5EF4-FFF2-40B4-BE49-F238E27FC236}">
                <a16:creationId xmlns:a16="http://schemas.microsoft.com/office/drawing/2014/main" id="{FD52096A-C0BD-914F-A595-F280B8895800}"/>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l="16475"/>
          <a:stretch/>
        </p:blipFill>
        <p:spPr bwMode="auto">
          <a:xfrm>
            <a:off x="8079378" y="823428"/>
            <a:ext cx="3712715" cy="2709379"/>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pic>
        <p:nvPicPr>
          <p:cNvPr id="2054" name="Picture 6" descr="NR 24: saiba tudo sobre ela + 4 passos para se adequar">
            <a:extLst>
              <a:ext uri="{FF2B5EF4-FFF2-40B4-BE49-F238E27FC236}">
                <a16:creationId xmlns:a16="http://schemas.microsoft.com/office/drawing/2014/main" id="{6ACAE998-12D1-14C0-019B-5A942AA29C2D}"/>
              </a:ext>
            </a:extLst>
          </p:cNvPr>
          <p:cNvPicPr>
            <a:picLocks noChangeAspect="1" noChangeArrowheads="1"/>
          </p:cNvPicPr>
          <p:nvPr/>
        </p:nvPicPr>
        <p:blipFill>
          <a:blip r:embed="rId5" cstate="print">
            <a:alphaModFix amt="50000"/>
            <a:extLst>
              <a:ext uri="{28A0092B-C50C-407E-A947-70E740481C1C}">
                <a14:useLocalDpi xmlns:a14="http://schemas.microsoft.com/office/drawing/2010/main" val="0"/>
              </a:ext>
            </a:extLst>
          </a:blip>
          <a:srcRect/>
          <a:stretch>
            <a:fillRect/>
          </a:stretch>
        </p:blipFill>
        <p:spPr bwMode="auto">
          <a:xfrm>
            <a:off x="4097785" y="823428"/>
            <a:ext cx="3827015" cy="2709379"/>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sp>
        <p:nvSpPr>
          <p:cNvPr id="9" name="Retângulo: Cantos Superiores Arredondados 8">
            <a:extLst>
              <a:ext uri="{FF2B5EF4-FFF2-40B4-BE49-F238E27FC236}">
                <a16:creationId xmlns:a16="http://schemas.microsoft.com/office/drawing/2014/main" id="{8E60043C-BE23-5D70-8161-05E60642A028}"/>
              </a:ext>
            </a:extLst>
          </p:cNvPr>
          <p:cNvSpPr/>
          <p:nvPr/>
        </p:nvSpPr>
        <p:spPr>
          <a:xfrm flipV="1">
            <a:off x="458560" y="3403599"/>
            <a:ext cx="3497347" cy="129204"/>
          </a:xfrm>
          <a:prstGeom prst="round2SameRect">
            <a:avLst>
              <a:gd name="adj1" fmla="val 39584"/>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Cantos Superiores Arredondados 9">
            <a:extLst>
              <a:ext uri="{FF2B5EF4-FFF2-40B4-BE49-F238E27FC236}">
                <a16:creationId xmlns:a16="http://schemas.microsoft.com/office/drawing/2014/main" id="{AC34F5E3-AA53-A6BD-7A8E-DD0A44F90366}"/>
              </a:ext>
            </a:extLst>
          </p:cNvPr>
          <p:cNvSpPr/>
          <p:nvPr/>
        </p:nvSpPr>
        <p:spPr>
          <a:xfrm flipV="1">
            <a:off x="4097784" y="3399255"/>
            <a:ext cx="3852000" cy="129204"/>
          </a:xfrm>
          <a:prstGeom prst="round2SameRect">
            <a:avLst>
              <a:gd name="adj1" fmla="val 39584"/>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Cantos Superiores Arredondados 10">
            <a:extLst>
              <a:ext uri="{FF2B5EF4-FFF2-40B4-BE49-F238E27FC236}">
                <a16:creationId xmlns:a16="http://schemas.microsoft.com/office/drawing/2014/main" id="{D58C3905-7800-2289-AAEE-C6D529BD378F}"/>
              </a:ext>
            </a:extLst>
          </p:cNvPr>
          <p:cNvSpPr/>
          <p:nvPr/>
        </p:nvSpPr>
        <p:spPr>
          <a:xfrm flipV="1">
            <a:off x="8092077" y="3399255"/>
            <a:ext cx="3708000" cy="129204"/>
          </a:xfrm>
          <a:prstGeom prst="round2SameRect">
            <a:avLst>
              <a:gd name="adj1" fmla="val 39584"/>
              <a:gd name="adj2" fmla="val 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eardrop 30">
            <a:extLst>
              <a:ext uri="{FF2B5EF4-FFF2-40B4-BE49-F238E27FC236}">
                <a16:creationId xmlns:a16="http://schemas.microsoft.com/office/drawing/2014/main" id="{2AE2F797-CE18-6066-6943-8C4AAA2989B8}"/>
              </a:ext>
            </a:extLst>
          </p:cNvPr>
          <p:cNvSpPr/>
          <p:nvPr/>
        </p:nvSpPr>
        <p:spPr>
          <a:xfrm>
            <a:off x="751818" y="4776626"/>
            <a:ext cx="1166846" cy="1195498"/>
          </a:xfrm>
          <a:prstGeom prst="teardrop">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Picture 32">
            <a:extLst>
              <a:ext uri="{FF2B5EF4-FFF2-40B4-BE49-F238E27FC236}">
                <a16:creationId xmlns:a16="http://schemas.microsoft.com/office/drawing/2014/main" id="{18962287-8996-9035-AD96-246B2B140D87}"/>
              </a:ext>
            </a:extLst>
          </p:cNvPr>
          <p:cNvPicPr>
            <a:picLocks noChangeAspect="1"/>
          </p:cNvPicPr>
          <p:nvPr/>
        </p:nvPicPr>
        <p:blipFill>
          <a:blip r:embed="rId6"/>
          <a:stretch>
            <a:fillRect/>
          </a:stretch>
        </p:blipFill>
        <p:spPr>
          <a:xfrm>
            <a:off x="1028700" y="5074988"/>
            <a:ext cx="679368" cy="641612"/>
          </a:xfrm>
          <a:prstGeom prst="rect">
            <a:avLst/>
          </a:prstGeom>
        </p:spPr>
      </p:pic>
      <p:pic>
        <p:nvPicPr>
          <p:cNvPr id="2" name="Imagem 1">
            <a:extLst>
              <a:ext uri="{FF2B5EF4-FFF2-40B4-BE49-F238E27FC236}">
                <a16:creationId xmlns:a16="http://schemas.microsoft.com/office/drawing/2014/main" id="{6BFBCAF6-7673-3B16-6281-3DBC47EA57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451" y="127937"/>
            <a:ext cx="2340372" cy="649753"/>
          </a:xfrm>
          <a:prstGeom prst="rect">
            <a:avLst/>
          </a:prstGeom>
        </p:spPr>
      </p:pic>
    </p:spTree>
    <p:extLst>
      <p:ext uri="{BB962C8B-B14F-4D97-AF65-F5344CB8AC3E}">
        <p14:creationId xmlns:p14="http://schemas.microsoft.com/office/powerpoint/2010/main" val="3929528912"/>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R 24 | Instalações sanitárias">
            <a:extLst>
              <a:ext uri="{FF2B5EF4-FFF2-40B4-BE49-F238E27FC236}">
                <a16:creationId xmlns:a16="http://schemas.microsoft.com/office/drawing/2014/main" id="{8DDAD349-C2A2-40CE-FD8D-63FF4B3C08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11" b="16235"/>
          <a:stretch/>
        </p:blipFill>
        <p:spPr bwMode="auto">
          <a:xfrm>
            <a:off x="101600" y="155092"/>
            <a:ext cx="119506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FDCB3D"/>
          </a:solidFill>
          <a:ln w="133350">
            <a:solidFill>
              <a:schemeClr val="accent2"/>
            </a:solidFill>
          </a:ln>
        </p:spPr>
      </p:pic>
      <p:pic>
        <p:nvPicPr>
          <p:cNvPr id="1026" name="Picture 2" descr="NR 24 | Instalações sanitárias">
            <a:extLst>
              <a:ext uri="{FF2B5EF4-FFF2-40B4-BE49-F238E27FC236}">
                <a16:creationId xmlns:a16="http://schemas.microsoft.com/office/drawing/2014/main" id="{22297F8C-DF9E-1230-F678-61FC14767D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11" b="16235"/>
          <a:stretch/>
        </p:blipFill>
        <p:spPr bwMode="auto">
          <a:xfrm>
            <a:off x="-31750" y="0"/>
            <a:ext cx="12223750" cy="387839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9" name="TextBox 30">
            <a:extLst>
              <a:ext uri="{FF2B5EF4-FFF2-40B4-BE49-F238E27FC236}">
                <a16:creationId xmlns:a16="http://schemas.microsoft.com/office/drawing/2014/main" id="{B62D40B8-DCFC-CE02-4430-DA0884C71FC2}"/>
              </a:ext>
            </a:extLst>
          </p:cNvPr>
          <p:cNvSpPr txBox="1"/>
          <p:nvPr/>
        </p:nvSpPr>
        <p:spPr>
          <a:xfrm>
            <a:off x="2327883" y="4148621"/>
            <a:ext cx="9559317" cy="2452687"/>
          </a:xfrm>
          <a:prstGeom prst="rect">
            <a:avLst/>
          </a:prstGeom>
        </p:spPr>
        <p:txBody>
          <a:bodyPr vert="horz" lIns="91440" tIns="45720" rIns="91440" bIns="45720" rtlCol="0" anchor="ctr">
            <a:normAutofit/>
          </a:bodyPr>
          <a:lstStyle/>
          <a:p>
            <a:pPr>
              <a:lnSpc>
                <a:spcPct val="150000"/>
              </a:lnSpc>
              <a:spcAft>
                <a:spcPts val="600"/>
              </a:spcAft>
            </a:pPr>
            <a:r>
              <a:rPr lang="pt-BR" sz="1600" dirty="0"/>
              <a:t>Os estabelecimentos mencionados no item 1 do anexo estão dispensados de possuir suas próprias instalações sanitárias, vestiários e locais para refeições, desde que os trabalhadores possam utilizar as instalações sanitárias e a praça de alimentação do “Shopping Center” ou outro espaço designado para esse fim, conforme estabelecido na norma.</a:t>
            </a:r>
          </a:p>
        </p:txBody>
      </p:sp>
      <p:cxnSp>
        <p:nvCxnSpPr>
          <p:cNvPr id="4" name="Straight Connector 1">
            <a:extLst>
              <a:ext uri="{FF2B5EF4-FFF2-40B4-BE49-F238E27FC236}">
                <a16:creationId xmlns:a16="http://schemas.microsoft.com/office/drawing/2014/main" id="{0B4DF55E-0B81-6193-8401-848548F27378}"/>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AutoShape 1">
            <a:extLst>
              <a:ext uri="{FF2B5EF4-FFF2-40B4-BE49-F238E27FC236}">
                <a16:creationId xmlns:a16="http://schemas.microsoft.com/office/drawing/2014/main" id="{9CAF9F95-863C-18CF-5AC2-4583BBB0D1F0}"/>
              </a:ext>
            </a:extLst>
          </p:cNvPr>
          <p:cNvSpPr>
            <a:spLocks/>
          </p:cNvSpPr>
          <p:nvPr/>
        </p:nvSpPr>
        <p:spPr bwMode="auto">
          <a:xfrm>
            <a:off x="366714" y="-636152"/>
            <a:ext cx="2465386" cy="2452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lIns="91440" tIns="45720" rIns="91440" bIns="45720" rtlCol="0" anchor="ctr">
            <a:normAutofit/>
          </a:bodyPr>
          <a:lstStyle/>
          <a:p>
            <a:pPr>
              <a:lnSpc>
                <a:spcPct val="90000"/>
              </a:lnSpc>
              <a:spcBef>
                <a:spcPct val="0"/>
              </a:spcBef>
              <a:spcAft>
                <a:spcPts val="600"/>
              </a:spcAft>
              <a:defRPr/>
            </a:pPr>
            <a:r>
              <a:rPr lang="en-US" sz="4800" dirty="0">
                <a:latin typeface="+mj-lt"/>
                <a:ea typeface="+mj-ea"/>
                <a:cs typeface="+mj-cs"/>
                <a:sym typeface="League Gothic" charset="0"/>
              </a:rPr>
              <a:t>NR 24</a:t>
            </a:r>
          </a:p>
        </p:txBody>
      </p:sp>
      <p:grpSp>
        <p:nvGrpSpPr>
          <p:cNvPr id="3" name="Group 11">
            <a:extLst>
              <a:ext uri="{FF2B5EF4-FFF2-40B4-BE49-F238E27FC236}">
                <a16:creationId xmlns:a16="http://schemas.microsoft.com/office/drawing/2014/main" id="{B1D8C64F-33C8-D3A5-14BB-34F70907403B}"/>
              </a:ext>
            </a:extLst>
          </p:cNvPr>
          <p:cNvGrpSpPr/>
          <p:nvPr/>
        </p:nvGrpSpPr>
        <p:grpSpPr>
          <a:xfrm>
            <a:off x="675349" y="4795799"/>
            <a:ext cx="1316302" cy="1201736"/>
            <a:chOff x="1664677" y="1949380"/>
            <a:chExt cx="1195754" cy="1266093"/>
          </a:xfrm>
        </p:grpSpPr>
        <p:sp>
          <p:nvSpPr>
            <p:cNvPr id="6" name="Rounded Rectangle 16">
              <a:extLst>
                <a:ext uri="{FF2B5EF4-FFF2-40B4-BE49-F238E27FC236}">
                  <a16:creationId xmlns:a16="http://schemas.microsoft.com/office/drawing/2014/main" id="{F0311E7B-6C83-CF51-F2DF-8B094EE6C995}"/>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ounded Rectangle 17">
              <a:extLst>
                <a:ext uri="{FF2B5EF4-FFF2-40B4-BE49-F238E27FC236}">
                  <a16:creationId xmlns:a16="http://schemas.microsoft.com/office/drawing/2014/main" id="{B4905702-375E-343F-6747-0B9FA3CEFF47}"/>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a:extLst>
              <a:ext uri="{FF2B5EF4-FFF2-40B4-BE49-F238E27FC236}">
                <a16:creationId xmlns:a16="http://schemas.microsoft.com/office/drawing/2014/main" id="{F9E3F711-4879-9B47-7CC3-763AC8325DEB}"/>
              </a:ext>
            </a:extLst>
          </p:cNvPr>
          <p:cNvSpPr/>
          <p:nvPr/>
        </p:nvSpPr>
        <p:spPr>
          <a:xfrm>
            <a:off x="1078477" y="5163582"/>
            <a:ext cx="510048" cy="466172"/>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9" name="Imagem 8">
            <a:extLst>
              <a:ext uri="{FF2B5EF4-FFF2-40B4-BE49-F238E27FC236}">
                <a16:creationId xmlns:a16="http://schemas.microsoft.com/office/drawing/2014/main" id="{5820B33A-46E2-EED1-C3C1-C864F5A16B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908" y="155092"/>
            <a:ext cx="2340372" cy="649753"/>
          </a:xfrm>
          <a:prstGeom prst="rect">
            <a:avLst/>
          </a:prstGeom>
        </p:spPr>
      </p:pic>
    </p:spTree>
    <p:extLst>
      <p:ext uri="{BB962C8B-B14F-4D97-AF65-F5344CB8AC3E}">
        <p14:creationId xmlns:p14="http://schemas.microsoft.com/office/powerpoint/2010/main" val="4250794469"/>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99280AB1-6369-DD6C-9EEA-A4F609586819}"/>
              </a:ext>
            </a:extLst>
          </p:cNvPr>
          <p:cNvGrpSpPr/>
          <p:nvPr/>
        </p:nvGrpSpPr>
        <p:grpSpPr>
          <a:xfrm>
            <a:off x="884308" y="662000"/>
            <a:ext cx="10520308" cy="2665400"/>
            <a:chOff x="701214" y="2472582"/>
            <a:chExt cx="4129140" cy="5923796"/>
          </a:xfrm>
        </p:grpSpPr>
        <p:sp>
          <p:nvSpPr>
            <p:cNvPr id="3" name="Rectangle 7">
              <a:extLst>
                <a:ext uri="{FF2B5EF4-FFF2-40B4-BE49-F238E27FC236}">
                  <a16:creationId xmlns:a16="http://schemas.microsoft.com/office/drawing/2014/main" id="{B7E43D44-7457-2432-E379-0D43846714F1}"/>
                </a:ext>
              </a:extLst>
            </p:cNvPr>
            <p:cNvSpPr/>
            <p:nvPr/>
          </p:nvSpPr>
          <p:spPr>
            <a:xfrm>
              <a:off x="701214" y="2472582"/>
              <a:ext cx="4129140" cy="10972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6" name="Content Placeholder 2">
              <a:extLst>
                <a:ext uri="{FF2B5EF4-FFF2-40B4-BE49-F238E27FC236}">
                  <a16:creationId xmlns:a16="http://schemas.microsoft.com/office/drawing/2014/main" id="{CED65F2D-C83A-F4E1-22EA-7AB0232CCD47}"/>
                </a:ext>
              </a:extLst>
            </p:cNvPr>
            <p:cNvSpPr txBox="1">
              <a:spLocks/>
            </p:cNvSpPr>
            <p:nvPr/>
          </p:nvSpPr>
          <p:spPr>
            <a:xfrm>
              <a:off x="701214" y="3569820"/>
              <a:ext cx="4129140" cy="4826558"/>
            </a:xfrm>
            <a:prstGeom prst="rect">
              <a:avLst/>
            </a:prstGeom>
            <a:solidFill>
              <a:schemeClr val="accent6"/>
            </a:solid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400" b="1" dirty="0">
                <a:solidFill>
                  <a:schemeClr val="bg1">
                    <a:lumMod val="95000"/>
                  </a:schemeClr>
                </a:solidFill>
                <a:latin typeface="+mj-lt"/>
                <a:ea typeface="Roboto Light" panose="02000000000000000000" pitchFamily="2" charset="0"/>
                <a:cs typeface="Open Sans" pitchFamily="34" charset="0"/>
              </a:endParaRPr>
            </a:p>
          </p:txBody>
        </p:sp>
      </p:grpSp>
      <p:grpSp>
        <p:nvGrpSpPr>
          <p:cNvPr id="73" name="Group 5">
            <a:extLst>
              <a:ext uri="{FF2B5EF4-FFF2-40B4-BE49-F238E27FC236}">
                <a16:creationId xmlns:a16="http://schemas.microsoft.com/office/drawing/2014/main" id="{34EAE557-166A-1F17-6D0F-7203DCD747CD}"/>
              </a:ext>
            </a:extLst>
          </p:cNvPr>
          <p:cNvGrpSpPr/>
          <p:nvPr/>
        </p:nvGrpSpPr>
        <p:grpSpPr>
          <a:xfrm>
            <a:off x="884308" y="3706800"/>
            <a:ext cx="10520308" cy="2665400"/>
            <a:chOff x="701214" y="2472582"/>
            <a:chExt cx="4129140" cy="5923796"/>
          </a:xfrm>
        </p:grpSpPr>
        <p:sp>
          <p:nvSpPr>
            <p:cNvPr id="74" name="Rectangle 7">
              <a:extLst>
                <a:ext uri="{FF2B5EF4-FFF2-40B4-BE49-F238E27FC236}">
                  <a16:creationId xmlns:a16="http://schemas.microsoft.com/office/drawing/2014/main" id="{8F38D5A3-1AFF-6F35-CB89-25072F16505C}"/>
                </a:ext>
              </a:extLst>
            </p:cNvPr>
            <p:cNvSpPr/>
            <p:nvPr/>
          </p:nvSpPr>
          <p:spPr>
            <a:xfrm>
              <a:off x="701214" y="2472582"/>
              <a:ext cx="4129140" cy="10972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75" name="Content Placeholder 2">
              <a:extLst>
                <a:ext uri="{FF2B5EF4-FFF2-40B4-BE49-F238E27FC236}">
                  <a16:creationId xmlns:a16="http://schemas.microsoft.com/office/drawing/2014/main" id="{0C2FAD8A-1287-8D5A-4B2D-666C26A58F58}"/>
                </a:ext>
              </a:extLst>
            </p:cNvPr>
            <p:cNvSpPr txBox="1">
              <a:spLocks/>
            </p:cNvSpPr>
            <p:nvPr/>
          </p:nvSpPr>
          <p:spPr>
            <a:xfrm>
              <a:off x="701214" y="3569820"/>
              <a:ext cx="4129140" cy="4826558"/>
            </a:xfrm>
            <a:prstGeom prst="rect">
              <a:avLst/>
            </a:prstGeom>
            <a:solidFill>
              <a:schemeClr val="accent1"/>
            </a:solid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400" b="1" dirty="0">
                <a:solidFill>
                  <a:schemeClr val="bg1">
                    <a:lumMod val="95000"/>
                  </a:schemeClr>
                </a:solidFill>
                <a:latin typeface="+mj-lt"/>
                <a:ea typeface="Roboto Light" panose="02000000000000000000" pitchFamily="2" charset="0"/>
                <a:cs typeface="Open Sans" pitchFamily="34" charset="0"/>
              </a:endParaRPr>
            </a:p>
          </p:txBody>
        </p:sp>
      </p:grpSp>
      <p:sp>
        <p:nvSpPr>
          <p:cNvPr id="76" name="TextBox 30">
            <a:extLst>
              <a:ext uri="{FF2B5EF4-FFF2-40B4-BE49-F238E27FC236}">
                <a16:creationId xmlns:a16="http://schemas.microsoft.com/office/drawing/2014/main" id="{BD08F6BC-D73A-3BB0-95A9-F253CFF11C74}"/>
              </a:ext>
            </a:extLst>
          </p:cNvPr>
          <p:cNvSpPr txBox="1"/>
          <p:nvPr/>
        </p:nvSpPr>
        <p:spPr>
          <a:xfrm>
            <a:off x="884308" y="1533710"/>
            <a:ext cx="8961899" cy="5632311"/>
          </a:xfrm>
          <a:prstGeom prst="rect">
            <a:avLst/>
          </a:prstGeom>
          <a:noFill/>
        </p:spPr>
        <p:txBody>
          <a:bodyPr wrap="square" rtlCol="0">
            <a:spAutoFit/>
          </a:bodyPr>
          <a:lstStyle/>
          <a:p>
            <a:r>
              <a:rPr lang="pt-BR" b="1" dirty="0">
                <a:solidFill>
                  <a:schemeClr val="tx1">
                    <a:lumMod val="90000"/>
                    <a:lumOff val="10000"/>
                  </a:schemeClr>
                </a:solidFill>
              </a:rPr>
              <a:t>Lanchonetes e restaurantes</a:t>
            </a:r>
          </a:p>
          <a:p>
            <a:endParaRPr lang="pt-BR" b="1" dirty="0">
              <a:solidFill>
                <a:schemeClr val="tx1">
                  <a:lumMod val="90000"/>
                  <a:lumOff val="10000"/>
                </a:schemeClr>
              </a:solidFill>
            </a:endParaRPr>
          </a:p>
          <a:p>
            <a:endParaRPr lang="pt-BR" b="1" dirty="0">
              <a:solidFill>
                <a:schemeClr val="tx1">
                  <a:lumMod val="90000"/>
                  <a:lumOff val="10000"/>
                </a:schemeClr>
              </a:solidFill>
            </a:endParaRPr>
          </a:p>
          <a:p>
            <a:r>
              <a:rPr lang="pt-BR" dirty="0">
                <a:solidFill>
                  <a:schemeClr val="bg1"/>
                </a:solidFill>
              </a:rPr>
              <a:t>No caso dos trabalhadores de lanchonetes, restaurantes ou estabelecimentos similares, é exigido que sejam disponibilizados vestiários e instalações sanitárias com chuveiros na proporção de um conjunto para cada grupo de 20 trabalhadores ou fração, respeitando o horário do turno de maior contingente. </a:t>
            </a:r>
          </a:p>
          <a:p>
            <a:endParaRPr lang="pt-BR" b="1" dirty="0">
              <a:solidFill>
                <a:schemeClr val="tx1">
                  <a:lumMod val="90000"/>
                  <a:lumOff val="10000"/>
                </a:schemeClr>
              </a:solidFill>
            </a:endParaRPr>
          </a:p>
          <a:p>
            <a:endParaRPr lang="pt-BR" b="1" dirty="0">
              <a:solidFill>
                <a:schemeClr val="tx1">
                  <a:lumMod val="90000"/>
                  <a:lumOff val="10000"/>
                </a:schemeClr>
              </a:solidFill>
            </a:endParaRPr>
          </a:p>
          <a:p>
            <a:endParaRPr lang="pt-BR" b="1" dirty="0">
              <a:solidFill>
                <a:schemeClr val="tx1">
                  <a:lumMod val="90000"/>
                  <a:lumOff val="10000"/>
                </a:schemeClr>
              </a:solidFill>
            </a:endParaRPr>
          </a:p>
          <a:p>
            <a:endParaRPr lang="pt-BR" b="1" dirty="0">
              <a:solidFill>
                <a:schemeClr val="tx1">
                  <a:lumMod val="90000"/>
                  <a:lumOff val="10000"/>
                </a:schemeClr>
              </a:solidFill>
            </a:endParaRPr>
          </a:p>
          <a:p>
            <a:r>
              <a:rPr lang="pt-BR" b="1" dirty="0">
                <a:solidFill>
                  <a:schemeClr val="tx1">
                    <a:lumMod val="90000"/>
                    <a:lumOff val="10000"/>
                  </a:schemeClr>
                </a:solidFill>
              </a:rPr>
              <a:t>Trabalhadores em condições específicas</a:t>
            </a:r>
          </a:p>
          <a:p>
            <a:endParaRPr lang="pt-BR" b="1" dirty="0">
              <a:solidFill>
                <a:schemeClr val="tx1">
                  <a:lumMod val="90000"/>
                  <a:lumOff val="10000"/>
                </a:schemeClr>
              </a:solidFill>
            </a:endParaRPr>
          </a:p>
          <a:p>
            <a:endParaRPr lang="pt-BR" b="1" dirty="0">
              <a:solidFill>
                <a:schemeClr val="tx1">
                  <a:lumMod val="90000"/>
                  <a:lumOff val="10000"/>
                </a:schemeClr>
              </a:solidFill>
            </a:endParaRPr>
          </a:p>
          <a:p>
            <a:r>
              <a:rPr lang="pt-BR" dirty="0">
                <a:solidFill>
                  <a:schemeClr val="bg1"/>
                </a:solidFill>
              </a:rPr>
              <a:t>Já para os trabalhadores expostos a material infectante, substâncias tóxicas, irritantes ou que causem sujidade, é necessário fornecer vestiários e instalações sanitárias com chuveiros na proporção de um conjunto para cada grupo de 10 trabalhadores ou fração, também seguindo o horário do turno de maior contingente.</a:t>
            </a:r>
          </a:p>
          <a:p>
            <a:endParaRPr lang="pt-BR" b="1" dirty="0">
              <a:solidFill>
                <a:schemeClr val="tx1">
                  <a:lumMod val="90000"/>
                  <a:lumOff val="10000"/>
                </a:schemeClr>
              </a:solidFill>
            </a:endParaRPr>
          </a:p>
        </p:txBody>
      </p:sp>
      <p:pic>
        <p:nvPicPr>
          <p:cNvPr id="4" name="Imagem 3">
            <a:extLst>
              <a:ext uri="{FF2B5EF4-FFF2-40B4-BE49-F238E27FC236}">
                <a16:creationId xmlns:a16="http://schemas.microsoft.com/office/drawing/2014/main" id="{6CC0AF8B-4BCB-733E-5053-946830895E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451" y="127938"/>
            <a:ext cx="1844906" cy="512198"/>
          </a:xfrm>
          <a:prstGeom prst="rect">
            <a:avLst/>
          </a:prstGeom>
        </p:spPr>
      </p:pic>
    </p:spTree>
    <p:extLst>
      <p:ext uri="{BB962C8B-B14F-4D97-AF65-F5344CB8AC3E}">
        <p14:creationId xmlns:p14="http://schemas.microsoft.com/office/powerpoint/2010/main" val="131127585"/>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ais são os 3 agentes da higiene ocupacional? - Connapa">
            <a:extLst>
              <a:ext uri="{FF2B5EF4-FFF2-40B4-BE49-F238E27FC236}">
                <a16:creationId xmlns:a16="http://schemas.microsoft.com/office/drawing/2014/main" id="{C8A820B4-3863-7232-7F81-892F29D12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1" y="0"/>
            <a:ext cx="5311586" cy="6858000"/>
            <a:chOff x="-1" y="0"/>
            <a:chExt cx="5311586" cy="6858000"/>
          </a:xfrm>
          <a:solidFill>
            <a:schemeClr val="accent2">
              <a:alpha val="93000"/>
            </a:scheme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0" y="3482737"/>
            <a:ext cx="4961959" cy="32029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4000" b="1" dirty="0">
                <a:solidFill>
                  <a:schemeClr val="bg1"/>
                </a:solidFill>
                <a:latin typeface="Bebas Neue" panose="020B0606020202050201" pitchFamily="34" charset="0"/>
                <a:ea typeface="ＭＳ Ｐゴシック" charset="0"/>
                <a:cs typeface="League Gothic" charset="0"/>
                <a:sym typeface="League Gothic" charset="0"/>
              </a:rPr>
              <a:t>13. </a:t>
            </a:r>
            <a:r>
              <a:rPr lang="pt-BR" sz="4000" dirty="0">
                <a:solidFill>
                  <a:schemeClr val="bg1"/>
                </a:solidFill>
                <a:latin typeface="Bebas Neue" panose="020B0606020202050201" pitchFamily="34" charset="0"/>
                <a:ea typeface="ＭＳ Ｐゴシック" charset="0"/>
                <a:cs typeface="League Gothic" charset="0"/>
                <a:sym typeface="League Gothic" charset="0"/>
              </a:rPr>
              <a:t>Anexo II: Condições Sanitárias e de Conforto em Trabalho Externo de Prestação de Serviços</a:t>
            </a: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441160" y="1346452"/>
            <a:ext cx="2230660" cy="2361874"/>
            <a:chOff x="1664677" y="1949380"/>
            <a:chExt cx="1195754" cy="1266093"/>
          </a:xfrm>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p:cNvSpPr/>
          <p:nvPr/>
        </p:nvSpPr>
        <p:spPr>
          <a:xfrm>
            <a:off x="2138104" y="2122710"/>
            <a:ext cx="768381" cy="70228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2" name="Imagem 1">
            <a:extLst>
              <a:ext uri="{FF2B5EF4-FFF2-40B4-BE49-F238E27FC236}">
                <a16:creationId xmlns:a16="http://schemas.microsoft.com/office/drawing/2014/main" id="{C97F028E-D65F-9FD8-9DF3-9FFB79CC56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451" y="127937"/>
            <a:ext cx="2340372" cy="649753"/>
          </a:xfrm>
          <a:prstGeom prst="rect">
            <a:avLst/>
          </a:prstGeom>
        </p:spPr>
      </p:pic>
    </p:spTree>
    <p:extLst>
      <p:ext uri="{BB962C8B-B14F-4D97-AF65-F5344CB8AC3E}">
        <p14:creationId xmlns:p14="http://schemas.microsoft.com/office/powerpoint/2010/main" val="4012924529"/>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09">
            <a:extLst>
              <a:ext uri="{FF2B5EF4-FFF2-40B4-BE49-F238E27FC236}">
                <a16:creationId xmlns:a16="http://schemas.microsoft.com/office/drawing/2014/main" id="{1604CE51-7B53-AA39-4585-1AB579E2345C}"/>
              </a:ext>
            </a:extLst>
          </p:cNvPr>
          <p:cNvGrpSpPr/>
          <p:nvPr/>
        </p:nvGrpSpPr>
        <p:grpSpPr>
          <a:xfrm>
            <a:off x="8396514" y="2271486"/>
            <a:ext cx="3083376" cy="3573744"/>
            <a:chOff x="830258" y="1540042"/>
            <a:chExt cx="4413250" cy="4739609"/>
          </a:xfrm>
        </p:grpSpPr>
        <p:grpSp>
          <p:nvGrpSpPr>
            <p:cNvPr id="5" name="Group 71"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AE1F733B-9DDB-376A-EF62-F05F4AC4CEEC}"/>
                </a:ext>
              </a:extLst>
            </p:cNvPr>
            <p:cNvGrpSpPr/>
            <p:nvPr/>
          </p:nvGrpSpPr>
          <p:grpSpPr>
            <a:xfrm>
              <a:off x="830258" y="3348548"/>
              <a:ext cx="3226955" cy="2249920"/>
              <a:chOff x="3412101" y="3132431"/>
              <a:chExt cx="3549650" cy="2474912"/>
            </a:xfrm>
          </p:grpSpPr>
          <p:sp>
            <p:nvSpPr>
              <p:cNvPr id="59" name="Freeform 8">
                <a:extLst>
                  <a:ext uri="{FF2B5EF4-FFF2-40B4-BE49-F238E27FC236}">
                    <a16:creationId xmlns:a16="http://schemas.microsoft.com/office/drawing/2014/main" id="{F41CBEA3-5A2A-8552-7DDE-FDF44F8726A9}"/>
                  </a:ext>
                </a:extLst>
              </p:cNvPr>
              <p:cNvSpPr>
                <a:spLocks/>
              </p:cNvSpPr>
              <p:nvPr/>
            </p:nvSpPr>
            <p:spPr bwMode="auto">
              <a:xfrm>
                <a:off x="3412101" y="4086518"/>
                <a:ext cx="3549650" cy="1454150"/>
              </a:xfrm>
              <a:custGeom>
                <a:avLst/>
                <a:gdLst>
                  <a:gd name="T0" fmla="*/ 944 w 944"/>
                  <a:gd name="T1" fmla="*/ 93 h 387"/>
                  <a:gd name="T2" fmla="*/ 886 w 944"/>
                  <a:gd name="T3" fmla="*/ 66 h 387"/>
                  <a:gd name="T4" fmla="*/ 88 w 944"/>
                  <a:gd name="T5" fmla="*/ 0 h 387"/>
                  <a:gd name="T6" fmla="*/ 45 w 944"/>
                  <a:gd name="T7" fmla="*/ 112 h 387"/>
                  <a:gd name="T8" fmla="*/ 469 w 944"/>
                  <a:gd name="T9" fmla="*/ 387 h 387"/>
                  <a:gd name="T10" fmla="*/ 944 w 944"/>
                  <a:gd name="T11" fmla="*/ 93 h 387"/>
                </a:gdLst>
                <a:ahLst/>
                <a:cxnLst>
                  <a:cxn ang="0">
                    <a:pos x="T0" y="T1"/>
                  </a:cxn>
                  <a:cxn ang="0">
                    <a:pos x="T2" y="T3"/>
                  </a:cxn>
                  <a:cxn ang="0">
                    <a:pos x="T4" y="T5"/>
                  </a:cxn>
                  <a:cxn ang="0">
                    <a:pos x="T6" y="T7"/>
                  </a:cxn>
                  <a:cxn ang="0">
                    <a:pos x="T8" y="T9"/>
                  </a:cxn>
                  <a:cxn ang="0">
                    <a:pos x="T10" y="T11"/>
                  </a:cxn>
                </a:cxnLst>
                <a:rect l="0" t="0" r="r" b="b"/>
                <a:pathLst>
                  <a:path w="944" h="387">
                    <a:moveTo>
                      <a:pt x="944" y="93"/>
                    </a:moveTo>
                    <a:cubicBezTo>
                      <a:pt x="886" y="66"/>
                      <a:pt x="886" y="66"/>
                      <a:pt x="886" y="66"/>
                    </a:cubicBezTo>
                    <a:cubicBezTo>
                      <a:pt x="88" y="0"/>
                      <a:pt x="88" y="0"/>
                      <a:pt x="88" y="0"/>
                    </a:cubicBezTo>
                    <a:cubicBezTo>
                      <a:pt x="88" y="0"/>
                      <a:pt x="0" y="38"/>
                      <a:pt x="45" y="112"/>
                    </a:cubicBezTo>
                    <a:cubicBezTo>
                      <a:pt x="107" y="211"/>
                      <a:pt x="469" y="387"/>
                      <a:pt x="469" y="387"/>
                    </a:cubicBezTo>
                    <a:lnTo>
                      <a:pt x="944" y="9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0" name="Freeform 9">
                <a:extLst>
                  <a:ext uri="{FF2B5EF4-FFF2-40B4-BE49-F238E27FC236}">
                    <a16:creationId xmlns:a16="http://schemas.microsoft.com/office/drawing/2014/main" id="{7A1E915C-D675-4398-03A9-58F21E480BD7}"/>
                  </a:ext>
                </a:extLst>
              </p:cNvPr>
              <p:cNvSpPr>
                <a:spLocks/>
              </p:cNvSpPr>
              <p:nvPr/>
            </p:nvSpPr>
            <p:spPr bwMode="auto">
              <a:xfrm>
                <a:off x="3793101" y="3969043"/>
                <a:ext cx="3082925" cy="1398588"/>
              </a:xfrm>
              <a:custGeom>
                <a:avLst/>
                <a:gdLst>
                  <a:gd name="T0" fmla="*/ 1942 w 1942"/>
                  <a:gd name="T1" fmla="*/ 34 h 881"/>
                  <a:gd name="T2" fmla="*/ 1942 w 1942"/>
                  <a:gd name="T3" fmla="*/ 266 h 881"/>
                  <a:gd name="T4" fmla="*/ 871 w 1942"/>
                  <a:gd name="T5" fmla="*/ 881 h 881"/>
                  <a:gd name="T6" fmla="*/ 4 w 1942"/>
                  <a:gd name="T7" fmla="*/ 398 h 881"/>
                  <a:gd name="T8" fmla="*/ 0 w 1942"/>
                  <a:gd name="T9" fmla="*/ 133 h 881"/>
                  <a:gd name="T10" fmla="*/ 893 w 1942"/>
                  <a:gd name="T11" fmla="*/ 606 h 881"/>
                  <a:gd name="T12" fmla="*/ 1937 w 1942"/>
                  <a:gd name="T13" fmla="*/ 0 h 881"/>
                  <a:gd name="T14" fmla="*/ 1942 w 1942"/>
                  <a:gd name="T15" fmla="*/ 34 h 8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2" h="881">
                    <a:moveTo>
                      <a:pt x="1942" y="34"/>
                    </a:moveTo>
                    <a:lnTo>
                      <a:pt x="1942" y="266"/>
                    </a:lnTo>
                    <a:lnTo>
                      <a:pt x="871" y="881"/>
                    </a:lnTo>
                    <a:lnTo>
                      <a:pt x="4" y="398"/>
                    </a:lnTo>
                    <a:lnTo>
                      <a:pt x="0" y="133"/>
                    </a:lnTo>
                    <a:lnTo>
                      <a:pt x="893" y="606"/>
                    </a:lnTo>
                    <a:lnTo>
                      <a:pt x="1937" y="0"/>
                    </a:lnTo>
                    <a:lnTo>
                      <a:pt x="1942" y="3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1" name="Freeform 10">
                <a:extLst>
                  <a:ext uri="{FF2B5EF4-FFF2-40B4-BE49-F238E27FC236}">
                    <a16:creationId xmlns:a16="http://schemas.microsoft.com/office/drawing/2014/main" id="{38E68507-C416-EB03-4ECB-72CD568EBC90}"/>
                  </a:ext>
                </a:extLst>
              </p:cNvPr>
              <p:cNvSpPr>
                <a:spLocks/>
              </p:cNvSpPr>
              <p:nvPr/>
            </p:nvSpPr>
            <p:spPr bwMode="auto">
              <a:xfrm>
                <a:off x="3626413" y="3132431"/>
                <a:ext cx="3335338" cy="1735138"/>
              </a:xfrm>
              <a:custGeom>
                <a:avLst/>
                <a:gdLst>
                  <a:gd name="T0" fmla="*/ 887 w 887"/>
                  <a:gd name="T1" fmla="*/ 194 h 462"/>
                  <a:gd name="T2" fmla="*/ 413 w 887"/>
                  <a:gd name="T3" fmla="*/ 462 h 462"/>
                  <a:gd name="T4" fmla="*/ 0 w 887"/>
                  <a:gd name="T5" fmla="*/ 250 h 462"/>
                  <a:gd name="T6" fmla="*/ 13 w 887"/>
                  <a:gd name="T7" fmla="*/ 244 h 462"/>
                  <a:gd name="T8" fmla="*/ 460 w 887"/>
                  <a:gd name="T9" fmla="*/ 18 h 462"/>
                  <a:gd name="T10" fmla="*/ 517 w 887"/>
                  <a:gd name="T11" fmla="*/ 10 h 462"/>
                  <a:gd name="T12" fmla="*/ 887 w 887"/>
                  <a:gd name="T13" fmla="*/ 194 h 462"/>
                </a:gdLst>
                <a:ahLst/>
                <a:cxnLst>
                  <a:cxn ang="0">
                    <a:pos x="T0" y="T1"/>
                  </a:cxn>
                  <a:cxn ang="0">
                    <a:pos x="T2" y="T3"/>
                  </a:cxn>
                  <a:cxn ang="0">
                    <a:pos x="T4" y="T5"/>
                  </a:cxn>
                  <a:cxn ang="0">
                    <a:pos x="T6" y="T7"/>
                  </a:cxn>
                  <a:cxn ang="0">
                    <a:pos x="T8" y="T9"/>
                  </a:cxn>
                  <a:cxn ang="0">
                    <a:pos x="T10" y="T11"/>
                  </a:cxn>
                  <a:cxn ang="0">
                    <a:pos x="T12" y="T13"/>
                  </a:cxn>
                </a:cxnLst>
                <a:rect l="0" t="0" r="r" b="b"/>
                <a:pathLst>
                  <a:path w="887" h="462">
                    <a:moveTo>
                      <a:pt x="887" y="194"/>
                    </a:moveTo>
                    <a:cubicBezTo>
                      <a:pt x="413" y="462"/>
                      <a:pt x="413" y="462"/>
                      <a:pt x="413" y="462"/>
                    </a:cubicBezTo>
                    <a:cubicBezTo>
                      <a:pt x="0" y="250"/>
                      <a:pt x="0" y="250"/>
                      <a:pt x="0" y="250"/>
                    </a:cubicBezTo>
                    <a:cubicBezTo>
                      <a:pt x="13" y="244"/>
                      <a:pt x="13" y="244"/>
                      <a:pt x="13" y="244"/>
                    </a:cubicBezTo>
                    <a:cubicBezTo>
                      <a:pt x="460" y="18"/>
                      <a:pt x="460" y="18"/>
                      <a:pt x="460" y="18"/>
                    </a:cubicBezTo>
                    <a:cubicBezTo>
                      <a:pt x="460" y="18"/>
                      <a:pt x="491" y="0"/>
                      <a:pt x="517" y="10"/>
                    </a:cubicBezTo>
                    <a:cubicBezTo>
                      <a:pt x="544" y="20"/>
                      <a:pt x="887" y="194"/>
                      <a:pt x="887" y="194"/>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2" name="Freeform 11">
                <a:extLst>
                  <a:ext uri="{FF2B5EF4-FFF2-40B4-BE49-F238E27FC236}">
                    <a16:creationId xmlns:a16="http://schemas.microsoft.com/office/drawing/2014/main" id="{55508FE2-6689-43E4-BED6-0356C351A601}"/>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3" name="Freeform 12">
                <a:extLst>
                  <a:ext uri="{FF2B5EF4-FFF2-40B4-BE49-F238E27FC236}">
                    <a16:creationId xmlns:a16="http://schemas.microsoft.com/office/drawing/2014/main" id="{E3E5D445-4E5B-EAC4-196B-3FD9E022396C}"/>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4" name="Freeform 13">
                <a:extLst>
                  <a:ext uri="{FF2B5EF4-FFF2-40B4-BE49-F238E27FC236}">
                    <a16:creationId xmlns:a16="http://schemas.microsoft.com/office/drawing/2014/main" id="{13BC9C99-6946-20C6-D6DD-501051CE28C2}"/>
                  </a:ext>
                </a:extLst>
              </p:cNvPr>
              <p:cNvSpPr>
                <a:spLocks/>
              </p:cNvSpPr>
              <p:nvPr/>
            </p:nvSpPr>
            <p:spPr bwMode="auto">
              <a:xfrm>
                <a:off x="5180576" y="4435768"/>
                <a:ext cx="1781175" cy="1171575"/>
              </a:xfrm>
              <a:custGeom>
                <a:avLst/>
                <a:gdLst>
                  <a:gd name="T0" fmla="*/ 1122 w 1122"/>
                  <a:gd name="T1" fmla="*/ 0 h 738"/>
                  <a:gd name="T2" fmla="*/ 1122 w 1122"/>
                  <a:gd name="T3" fmla="*/ 78 h 738"/>
                  <a:gd name="T4" fmla="*/ 0 w 1122"/>
                  <a:gd name="T5" fmla="*/ 738 h 738"/>
                  <a:gd name="T6" fmla="*/ 0 w 1122"/>
                  <a:gd name="T7" fmla="*/ 656 h 738"/>
                  <a:gd name="T8" fmla="*/ 1122 w 1122"/>
                  <a:gd name="T9" fmla="*/ 0 h 738"/>
                </a:gdLst>
                <a:ahLst/>
                <a:cxnLst>
                  <a:cxn ang="0">
                    <a:pos x="T0" y="T1"/>
                  </a:cxn>
                  <a:cxn ang="0">
                    <a:pos x="T2" y="T3"/>
                  </a:cxn>
                  <a:cxn ang="0">
                    <a:pos x="T4" y="T5"/>
                  </a:cxn>
                  <a:cxn ang="0">
                    <a:pos x="T6" y="T7"/>
                  </a:cxn>
                  <a:cxn ang="0">
                    <a:pos x="T8" y="T9"/>
                  </a:cxn>
                </a:cxnLst>
                <a:rect l="0" t="0" r="r" b="b"/>
                <a:pathLst>
                  <a:path w="1122" h="738">
                    <a:moveTo>
                      <a:pt x="1122" y="0"/>
                    </a:moveTo>
                    <a:lnTo>
                      <a:pt x="1122" y="78"/>
                    </a:lnTo>
                    <a:lnTo>
                      <a:pt x="0" y="738"/>
                    </a:lnTo>
                    <a:lnTo>
                      <a:pt x="0" y="656"/>
                    </a:lnTo>
                    <a:lnTo>
                      <a:pt x="1122"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5" name="Freeform 14">
                <a:extLst>
                  <a:ext uri="{FF2B5EF4-FFF2-40B4-BE49-F238E27FC236}">
                    <a16:creationId xmlns:a16="http://schemas.microsoft.com/office/drawing/2014/main" id="{868D054F-835F-E886-10DA-A3B46269A48A}"/>
                  </a:ext>
                </a:extLst>
              </p:cNvPr>
              <p:cNvSpPr>
                <a:spLocks/>
              </p:cNvSpPr>
              <p:nvPr/>
            </p:nvSpPr>
            <p:spPr bwMode="auto">
              <a:xfrm>
                <a:off x="3488301" y="4010318"/>
                <a:ext cx="1695450" cy="1597025"/>
              </a:xfrm>
              <a:custGeom>
                <a:avLst/>
                <a:gdLst>
                  <a:gd name="T0" fmla="*/ 451 w 451"/>
                  <a:gd name="T1" fmla="*/ 268 h 425"/>
                  <a:gd name="T2" fmla="*/ 87 w 451"/>
                  <a:gd name="T3" fmla="*/ 52 h 425"/>
                  <a:gd name="T4" fmla="*/ 31 w 451"/>
                  <a:gd name="T5" fmla="*/ 66 h 425"/>
                  <a:gd name="T6" fmla="*/ 79 w 451"/>
                  <a:gd name="T7" fmla="*/ 182 h 425"/>
                  <a:gd name="T8" fmla="*/ 450 w 451"/>
                  <a:gd name="T9" fmla="*/ 390 h 425"/>
                  <a:gd name="T10" fmla="*/ 450 w 451"/>
                  <a:gd name="T11" fmla="*/ 425 h 425"/>
                  <a:gd name="T12" fmla="*/ 70 w 451"/>
                  <a:gd name="T13" fmla="*/ 206 h 425"/>
                  <a:gd name="T14" fmla="*/ 2 w 451"/>
                  <a:gd name="T15" fmla="*/ 89 h 425"/>
                  <a:gd name="T16" fmla="*/ 79 w 451"/>
                  <a:gd name="T17" fmla="*/ 15 h 425"/>
                  <a:gd name="T18" fmla="*/ 450 w 451"/>
                  <a:gd name="T19" fmla="*/ 228 h 425"/>
                  <a:gd name="T20" fmla="*/ 451 w 451"/>
                  <a:gd name="T21" fmla="*/ 26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1" h="425">
                    <a:moveTo>
                      <a:pt x="451" y="268"/>
                    </a:moveTo>
                    <a:cubicBezTo>
                      <a:pt x="87" y="52"/>
                      <a:pt x="87" y="52"/>
                      <a:pt x="87" y="52"/>
                    </a:cubicBezTo>
                    <a:cubicBezTo>
                      <a:pt x="87" y="52"/>
                      <a:pt x="46" y="27"/>
                      <a:pt x="31" y="66"/>
                    </a:cubicBezTo>
                    <a:cubicBezTo>
                      <a:pt x="15" y="106"/>
                      <a:pt x="50" y="163"/>
                      <a:pt x="79" y="182"/>
                    </a:cubicBezTo>
                    <a:cubicBezTo>
                      <a:pt x="450" y="390"/>
                      <a:pt x="450" y="390"/>
                      <a:pt x="450" y="390"/>
                    </a:cubicBezTo>
                    <a:cubicBezTo>
                      <a:pt x="450" y="425"/>
                      <a:pt x="450" y="425"/>
                      <a:pt x="450" y="425"/>
                    </a:cubicBezTo>
                    <a:cubicBezTo>
                      <a:pt x="70" y="206"/>
                      <a:pt x="70" y="206"/>
                      <a:pt x="70" y="206"/>
                    </a:cubicBezTo>
                    <a:cubicBezTo>
                      <a:pt x="70" y="206"/>
                      <a:pt x="0" y="155"/>
                      <a:pt x="2" y="89"/>
                    </a:cubicBezTo>
                    <a:cubicBezTo>
                      <a:pt x="5" y="24"/>
                      <a:pt x="49" y="0"/>
                      <a:pt x="79" y="15"/>
                    </a:cubicBezTo>
                    <a:cubicBezTo>
                      <a:pt x="450" y="228"/>
                      <a:pt x="450" y="228"/>
                      <a:pt x="450" y="228"/>
                    </a:cubicBezTo>
                    <a:cubicBezTo>
                      <a:pt x="451" y="268"/>
                      <a:pt x="451" y="268"/>
                      <a:pt x="451" y="268"/>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6" name="Group 65"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CAE4BF72-ED85-29A6-63FE-F35898CBB914}"/>
                </a:ext>
              </a:extLst>
            </p:cNvPr>
            <p:cNvGrpSpPr/>
            <p:nvPr/>
          </p:nvGrpSpPr>
          <p:grpSpPr>
            <a:xfrm>
              <a:off x="3199963" y="4871105"/>
              <a:ext cx="2043545" cy="1408546"/>
              <a:chOff x="6018776" y="4807243"/>
              <a:chExt cx="2247900" cy="1549401"/>
            </a:xfrm>
          </p:grpSpPr>
          <p:sp>
            <p:nvSpPr>
              <p:cNvPr id="53" name="Freeform 17">
                <a:extLst>
                  <a:ext uri="{FF2B5EF4-FFF2-40B4-BE49-F238E27FC236}">
                    <a16:creationId xmlns:a16="http://schemas.microsoft.com/office/drawing/2014/main" id="{55986596-02DF-C8F1-71A2-9611294537F2}"/>
                  </a:ext>
                </a:extLst>
              </p:cNvPr>
              <p:cNvSpPr>
                <a:spLocks/>
              </p:cNvSpPr>
              <p:nvPr/>
            </p:nvSpPr>
            <p:spPr bwMode="auto">
              <a:xfrm>
                <a:off x="6037826" y="5356518"/>
                <a:ext cx="2228850" cy="958850"/>
              </a:xfrm>
              <a:custGeom>
                <a:avLst/>
                <a:gdLst>
                  <a:gd name="T0" fmla="*/ 0 w 593"/>
                  <a:gd name="T1" fmla="*/ 83 h 255"/>
                  <a:gd name="T2" fmla="*/ 36 w 593"/>
                  <a:gd name="T3" fmla="*/ 64 h 255"/>
                  <a:gd name="T4" fmla="*/ 536 w 593"/>
                  <a:gd name="T5" fmla="*/ 0 h 255"/>
                  <a:gd name="T6" fmla="*/ 566 w 593"/>
                  <a:gd name="T7" fmla="*/ 69 h 255"/>
                  <a:gd name="T8" fmla="*/ 308 w 593"/>
                  <a:gd name="T9" fmla="*/ 255 h 255"/>
                  <a:gd name="T10" fmla="*/ 0 w 593"/>
                  <a:gd name="T11" fmla="*/ 83 h 255"/>
                </a:gdLst>
                <a:ahLst/>
                <a:cxnLst>
                  <a:cxn ang="0">
                    <a:pos x="T0" y="T1"/>
                  </a:cxn>
                  <a:cxn ang="0">
                    <a:pos x="T2" y="T3"/>
                  </a:cxn>
                  <a:cxn ang="0">
                    <a:pos x="T4" y="T5"/>
                  </a:cxn>
                  <a:cxn ang="0">
                    <a:pos x="T6" y="T7"/>
                  </a:cxn>
                  <a:cxn ang="0">
                    <a:pos x="T8" y="T9"/>
                  </a:cxn>
                  <a:cxn ang="0">
                    <a:pos x="T10" y="T11"/>
                  </a:cxn>
                </a:cxnLst>
                <a:rect l="0" t="0" r="r" b="b"/>
                <a:pathLst>
                  <a:path w="593" h="255">
                    <a:moveTo>
                      <a:pt x="0" y="83"/>
                    </a:moveTo>
                    <a:cubicBezTo>
                      <a:pt x="36" y="64"/>
                      <a:pt x="36" y="64"/>
                      <a:pt x="36" y="64"/>
                    </a:cubicBezTo>
                    <a:cubicBezTo>
                      <a:pt x="536" y="0"/>
                      <a:pt x="536" y="0"/>
                      <a:pt x="536" y="0"/>
                    </a:cubicBezTo>
                    <a:cubicBezTo>
                      <a:pt x="536" y="0"/>
                      <a:pt x="593" y="22"/>
                      <a:pt x="566" y="69"/>
                    </a:cubicBezTo>
                    <a:cubicBezTo>
                      <a:pt x="530" y="133"/>
                      <a:pt x="308" y="255"/>
                      <a:pt x="308" y="255"/>
                    </a:cubicBezTo>
                    <a:lnTo>
                      <a:pt x="0" y="8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4" name="Freeform 18">
                <a:extLst>
                  <a:ext uri="{FF2B5EF4-FFF2-40B4-BE49-F238E27FC236}">
                    <a16:creationId xmlns:a16="http://schemas.microsoft.com/office/drawing/2014/main" id="{272F8B7E-0029-BF8E-A26D-634886CD6378}"/>
                  </a:ext>
                </a:extLst>
              </p:cNvPr>
              <p:cNvSpPr>
                <a:spLocks/>
              </p:cNvSpPr>
              <p:nvPr/>
            </p:nvSpPr>
            <p:spPr bwMode="auto">
              <a:xfrm>
                <a:off x="6082276" y="5375568"/>
                <a:ext cx="1951038" cy="825500"/>
              </a:xfrm>
              <a:custGeom>
                <a:avLst/>
                <a:gdLst>
                  <a:gd name="T0" fmla="*/ 0 w 1229"/>
                  <a:gd name="T1" fmla="*/ 19 h 520"/>
                  <a:gd name="T2" fmla="*/ 5 w 1229"/>
                  <a:gd name="T3" fmla="*/ 165 h 520"/>
                  <a:gd name="T4" fmla="*/ 696 w 1229"/>
                  <a:gd name="T5" fmla="*/ 520 h 520"/>
                  <a:gd name="T6" fmla="*/ 1229 w 1229"/>
                  <a:gd name="T7" fmla="*/ 194 h 520"/>
                  <a:gd name="T8" fmla="*/ 1225 w 1229"/>
                  <a:gd name="T9" fmla="*/ 26 h 520"/>
                  <a:gd name="T10" fmla="*/ 675 w 1229"/>
                  <a:gd name="T11" fmla="*/ 350 h 520"/>
                  <a:gd name="T12" fmla="*/ 0 w 1229"/>
                  <a:gd name="T13" fmla="*/ 0 h 520"/>
                  <a:gd name="T14" fmla="*/ 0 w 1229"/>
                  <a:gd name="T15" fmla="*/ 19 h 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9" h="520">
                    <a:moveTo>
                      <a:pt x="0" y="19"/>
                    </a:moveTo>
                    <a:lnTo>
                      <a:pt x="5" y="165"/>
                    </a:lnTo>
                    <a:lnTo>
                      <a:pt x="696" y="520"/>
                    </a:lnTo>
                    <a:lnTo>
                      <a:pt x="1229" y="194"/>
                    </a:lnTo>
                    <a:lnTo>
                      <a:pt x="1225" y="26"/>
                    </a:lnTo>
                    <a:lnTo>
                      <a:pt x="675" y="350"/>
                    </a:lnTo>
                    <a:lnTo>
                      <a:pt x="0" y="0"/>
                    </a:lnTo>
                    <a:lnTo>
                      <a:pt x="0"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5" name="Freeform 19">
                <a:extLst>
                  <a:ext uri="{FF2B5EF4-FFF2-40B4-BE49-F238E27FC236}">
                    <a16:creationId xmlns:a16="http://schemas.microsoft.com/office/drawing/2014/main" id="{D1CBF851-B6DB-9481-68EB-1B3A536B4DC8}"/>
                  </a:ext>
                </a:extLst>
              </p:cNvPr>
              <p:cNvSpPr>
                <a:spLocks/>
              </p:cNvSpPr>
              <p:nvPr/>
            </p:nvSpPr>
            <p:spPr bwMode="auto">
              <a:xfrm>
                <a:off x="6018776" y="4807243"/>
                <a:ext cx="2109788" cy="1082675"/>
              </a:xfrm>
              <a:custGeom>
                <a:avLst/>
                <a:gdLst>
                  <a:gd name="T0" fmla="*/ 0 w 561"/>
                  <a:gd name="T1" fmla="*/ 133 h 288"/>
                  <a:gd name="T2" fmla="*/ 307 w 561"/>
                  <a:gd name="T3" fmla="*/ 288 h 288"/>
                  <a:gd name="T4" fmla="*/ 561 w 561"/>
                  <a:gd name="T5" fmla="*/ 143 h 288"/>
                  <a:gd name="T6" fmla="*/ 552 w 561"/>
                  <a:gd name="T7" fmla="*/ 139 h 288"/>
                  <a:gd name="T8" fmla="*/ 265 w 561"/>
                  <a:gd name="T9" fmla="*/ 10 h 288"/>
                  <a:gd name="T10" fmla="*/ 228 w 561"/>
                  <a:gd name="T11" fmla="*/ 6 h 288"/>
                  <a:gd name="T12" fmla="*/ 0 w 561"/>
                  <a:gd name="T13" fmla="*/ 133 h 288"/>
                </a:gdLst>
                <a:ahLst/>
                <a:cxnLst>
                  <a:cxn ang="0">
                    <a:pos x="T0" y="T1"/>
                  </a:cxn>
                  <a:cxn ang="0">
                    <a:pos x="T2" y="T3"/>
                  </a:cxn>
                  <a:cxn ang="0">
                    <a:pos x="T4" y="T5"/>
                  </a:cxn>
                  <a:cxn ang="0">
                    <a:pos x="T6" y="T7"/>
                  </a:cxn>
                  <a:cxn ang="0">
                    <a:pos x="T8" y="T9"/>
                  </a:cxn>
                  <a:cxn ang="0">
                    <a:pos x="T10" y="T11"/>
                  </a:cxn>
                  <a:cxn ang="0">
                    <a:pos x="T12" y="T13"/>
                  </a:cxn>
                </a:cxnLst>
                <a:rect l="0" t="0" r="r" b="b"/>
                <a:pathLst>
                  <a:path w="561" h="288">
                    <a:moveTo>
                      <a:pt x="0" y="133"/>
                    </a:moveTo>
                    <a:cubicBezTo>
                      <a:pt x="307" y="288"/>
                      <a:pt x="307" y="288"/>
                      <a:pt x="307" y="288"/>
                    </a:cubicBezTo>
                    <a:cubicBezTo>
                      <a:pt x="561" y="143"/>
                      <a:pt x="561" y="143"/>
                      <a:pt x="561" y="143"/>
                    </a:cubicBezTo>
                    <a:cubicBezTo>
                      <a:pt x="552" y="139"/>
                      <a:pt x="552" y="139"/>
                      <a:pt x="552" y="139"/>
                    </a:cubicBezTo>
                    <a:cubicBezTo>
                      <a:pt x="265" y="10"/>
                      <a:pt x="265" y="10"/>
                      <a:pt x="265" y="10"/>
                    </a:cubicBezTo>
                    <a:cubicBezTo>
                      <a:pt x="265" y="10"/>
                      <a:pt x="245" y="0"/>
                      <a:pt x="228" y="6"/>
                    </a:cubicBezTo>
                    <a:cubicBezTo>
                      <a:pt x="211" y="13"/>
                      <a:pt x="0" y="133"/>
                      <a:pt x="0" y="133"/>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6" name="Freeform 20">
                <a:extLst>
                  <a:ext uri="{FF2B5EF4-FFF2-40B4-BE49-F238E27FC236}">
                    <a16:creationId xmlns:a16="http://schemas.microsoft.com/office/drawing/2014/main" id="{D531F956-F571-8297-3C99-36EC27DBA341}"/>
                  </a:ext>
                </a:extLst>
              </p:cNvPr>
              <p:cNvSpPr>
                <a:spLocks/>
              </p:cNvSpPr>
              <p:nvPr/>
            </p:nvSpPr>
            <p:spPr bwMode="auto">
              <a:xfrm>
                <a:off x="6018776" y="5307306"/>
                <a:ext cx="1157288" cy="676275"/>
              </a:xfrm>
              <a:custGeom>
                <a:avLst/>
                <a:gdLst>
                  <a:gd name="T0" fmla="*/ 727 w 729"/>
                  <a:gd name="T1" fmla="*/ 367 h 426"/>
                  <a:gd name="T2" fmla="*/ 0 w 729"/>
                  <a:gd name="T3" fmla="*/ 0 h 426"/>
                  <a:gd name="T4" fmla="*/ 5 w 729"/>
                  <a:gd name="T5" fmla="*/ 55 h 426"/>
                  <a:gd name="T6" fmla="*/ 729 w 729"/>
                  <a:gd name="T7" fmla="*/ 426 h 426"/>
                  <a:gd name="T8" fmla="*/ 727 w 729"/>
                  <a:gd name="T9" fmla="*/ 367 h 426"/>
                </a:gdLst>
                <a:ahLst/>
                <a:cxnLst>
                  <a:cxn ang="0">
                    <a:pos x="T0" y="T1"/>
                  </a:cxn>
                  <a:cxn ang="0">
                    <a:pos x="T2" y="T3"/>
                  </a:cxn>
                  <a:cxn ang="0">
                    <a:pos x="T4" y="T5"/>
                  </a:cxn>
                  <a:cxn ang="0">
                    <a:pos x="T6" y="T7"/>
                  </a:cxn>
                  <a:cxn ang="0">
                    <a:pos x="T8" y="T9"/>
                  </a:cxn>
                </a:cxnLst>
                <a:rect l="0" t="0" r="r" b="b"/>
                <a:pathLst>
                  <a:path w="729" h="426">
                    <a:moveTo>
                      <a:pt x="727" y="367"/>
                    </a:moveTo>
                    <a:lnTo>
                      <a:pt x="0" y="0"/>
                    </a:lnTo>
                    <a:lnTo>
                      <a:pt x="5" y="55"/>
                    </a:lnTo>
                    <a:lnTo>
                      <a:pt x="729" y="426"/>
                    </a:lnTo>
                    <a:lnTo>
                      <a:pt x="727" y="367"/>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7" name="Freeform 21">
                <a:extLst>
                  <a:ext uri="{FF2B5EF4-FFF2-40B4-BE49-F238E27FC236}">
                    <a16:creationId xmlns:a16="http://schemas.microsoft.com/office/drawing/2014/main" id="{E1187773-544A-6FF0-4497-E06591A329AD}"/>
                  </a:ext>
                </a:extLst>
              </p:cNvPr>
              <p:cNvSpPr>
                <a:spLocks/>
              </p:cNvSpPr>
              <p:nvPr/>
            </p:nvSpPr>
            <p:spPr bwMode="auto">
              <a:xfrm>
                <a:off x="6037826" y="5667668"/>
                <a:ext cx="1154113" cy="688975"/>
              </a:xfrm>
              <a:custGeom>
                <a:avLst/>
                <a:gdLst>
                  <a:gd name="T0" fmla="*/ 0 w 727"/>
                  <a:gd name="T1" fmla="*/ 0 h 434"/>
                  <a:gd name="T2" fmla="*/ 2 w 727"/>
                  <a:gd name="T3" fmla="*/ 50 h 434"/>
                  <a:gd name="T4" fmla="*/ 727 w 727"/>
                  <a:gd name="T5" fmla="*/ 434 h 434"/>
                  <a:gd name="T6" fmla="*/ 724 w 727"/>
                  <a:gd name="T7" fmla="*/ 381 h 434"/>
                  <a:gd name="T8" fmla="*/ 0 w 727"/>
                  <a:gd name="T9" fmla="*/ 0 h 434"/>
                </a:gdLst>
                <a:ahLst/>
                <a:cxnLst>
                  <a:cxn ang="0">
                    <a:pos x="T0" y="T1"/>
                  </a:cxn>
                  <a:cxn ang="0">
                    <a:pos x="T2" y="T3"/>
                  </a:cxn>
                  <a:cxn ang="0">
                    <a:pos x="T4" y="T5"/>
                  </a:cxn>
                  <a:cxn ang="0">
                    <a:pos x="T6" y="T7"/>
                  </a:cxn>
                  <a:cxn ang="0">
                    <a:pos x="T8" y="T9"/>
                  </a:cxn>
                </a:cxnLst>
                <a:rect l="0" t="0" r="r" b="b"/>
                <a:pathLst>
                  <a:path w="727" h="434">
                    <a:moveTo>
                      <a:pt x="0" y="0"/>
                    </a:moveTo>
                    <a:lnTo>
                      <a:pt x="2" y="50"/>
                    </a:lnTo>
                    <a:lnTo>
                      <a:pt x="727" y="434"/>
                    </a:lnTo>
                    <a:lnTo>
                      <a:pt x="724" y="381"/>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8" name="Freeform 22">
                <a:extLst>
                  <a:ext uri="{FF2B5EF4-FFF2-40B4-BE49-F238E27FC236}">
                    <a16:creationId xmlns:a16="http://schemas.microsoft.com/office/drawing/2014/main" id="{55DBF779-4428-9C6F-668D-7DC003D393F5}"/>
                  </a:ext>
                </a:extLst>
              </p:cNvPr>
              <p:cNvSpPr>
                <a:spLocks/>
              </p:cNvSpPr>
              <p:nvPr/>
            </p:nvSpPr>
            <p:spPr bwMode="auto">
              <a:xfrm>
                <a:off x="7172888" y="5307306"/>
                <a:ext cx="1055688" cy="1049338"/>
              </a:xfrm>
              <a:custGeom>
                <a:avLst/>
                <a:gdLst>
                  <a:gd name="T0" fmla="*/ 0 w 281"/>
                  <a:gd name="T1" fmla="*/ 180 h 279"/>
                  <a:gd name="T2" fmla="*/ 223 w 281"/>
                  <a:gd name="T3" fmla="*/ 34 h 279"/>
                  <a:gd name="T4" fmla="*/ 259 w 281"/>
                  <a:gd name="T5" fmla="*/ 41 h 279"/>
                  <a:gd name="T6" fmla="*/ 232 w 281"/>
                  <a:gd name="T7" fmla="*/ 115 h 279"/>
                  <a:gd name="T8" fmla="*/ 4 w 281"/>
                  <a:gd name="T9" fmla="*/ 257 h 279"/>
                  <a:gd name="T10" fmla="*/ 5 w 281"/>
                  <a:gd name="T11" fmla="*/ 279 h 279"/>
                  <a:gd name="T12" fmla="*/ 238 w 281"/>
                  <a:gd name="T13" fmla="*/ 130 h 279"/>
                  <a:gd name="T14" fmla="*/ 278 w 281"/>
                  <a:gd name="T15" fmla="*/ 55 h 279"/>
                  <a:gd name="T16" fmla="*/ 227 w 281"/>
                  <a:gd name="T17" fmla="*/ 10 h 279"/>
                  <a:gd name="T18" fmla="*/ 0 w 281"/>
                  <a:gd name="T19" fmla="*/ 155 h 279"/>
                  <a:gd name="T20" fmla="*/ 0 w 281"/>
                  <a:gd name="T21" fmla="*/ 18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1" h="279">
                    <a:moveTo>
                      <a:pt x="0" y="180"/>
                    </a:moveTo>
                    <a:cubicBezTo>
                      <a:pt x="223" y="34"/>
                      <a:pt x="223" y="34"/>
                      <a:pt x="223" y="34"/>
                    </a:cubicBezTo>
                    <a:cubicBezTo>
                      <a:pt x="223" y="34"/>
                      <a:pt x="248" y="17"/>
                      <a:pt x="259" y="41"/>
                    </a:cubicBezTo>
                    <a:cubicBezTo>
                      <a:pt x="270" y="66"/>
                      <a:pt x="250" y="102"/>
                      <a:pt x="232" y="115"/>
                    </a:cubicBezTo>
                    <a:cubicBezTo>
                      <a:pt x="4" y="257"/>
                      <a:pt x="4" y="257"/>
                      <a:pt x="4" y="257"/>
                    </a:cubicBezTo>
                    <a:cubicBezTo>
                      <a:pt x="5" y="279"/>
                      <a:pt x="5" y="279"/>
                      <a:pt x="5" y="279"/>
                    </a:cubicBezTo>
                    <a:cubicBezTo>
                      <a:pt x="238" y="130"/>
                      <a:pt x="238" y="130"/>
                      <a:pt x="238" y="130"/>
                    </a:cubicBezTo>
                    <a:cubicBezTo>
                      <a:pt x="238" y="130"/>
                      <a:pt x="281" y="96"/>
                      <a:pt x="278" y="55"/>
                    </a:cubicBezTo>
                    <a:cubicBezTo>
                      <a:pt x="274" y="14"/>
                      <a:pt x="246" y="0"/>
                      <a:pt x="227" y="10"/>
                    </a:cubicBezTo>
                    <a:cubicBezTo>
                      <a:pt x="0" y="155"/>
                      <a:pt x="0" y="155"/>
                      <a:pt x="0" y="155"/>
                    </a:cubicBezTo>
                    <a:lnTo>
                      <a:pt x="0" y="18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7" name="Group 67"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C8ECD740-00A9-67FC-DEA0-C75323BCCD2C}"/>
                </a:ext>
              </a:extLst>
            </p:cNvPr>
            <p:cNvGrpSpPr/>
            <p:nvPr/>
          </p:nvGrpSpPr>
          <p:grpSpPr>
            <a:xfrm>
              <a:off x="2700622" y="1540042"/>
              <a:ext cx="1870364" cy="1274529"/>
              <a:chOff x="5469501" y="1143074"/>
              <a:chExt cx="2057400" cy="1401982"/>
            </a:xfrm>
          </p:grpSpPr>
          <p:sp>
            <p:nvSpPr>
              <p:cNvPr id="42" name="Freeform 5">
                <a:extLst>
                  <a:ext uri="{FF2B5EF4-FFF2-40B4-BE49-F238E27FC236}">
                    <a16:creationId xmlns:a16="http://schemas.microsoft.com/office/drawing/2014/main" id="{60966B16-2B82-68C3-A53F-43705205F886}"/>
                  </a:ext>
                </a:extLst>
              </p:cNvPr>
              <p:cNvSpPr>
                <a:spLocks/>
              </p:cNvSpPr>
              <p:nvPr/>
            </p:nvSpPr>
            <p:spPr bwMode="auto">
              <a:xfrm>
                <a:off x="5947338" y="1579856"/>
                <a:ext cx="25400" cy="55563"/>
              </a:xfrm>
              <a:custGeom>
                <a:avLst/>
                <a:gdLst>
                  <a:gd name="T0" fmla="*/ 3 w 7"/>
                  <a:gd name="T1" fmla="*/ 0 h 15"/>
                  <a:gd name="T2" fmla="*/ 5 w 7"/>
                  <a:gd name="T3" fmla="*/ 3 h 15"/>
                  <a:gd name="T4" fmla="*/ 7 w 7"/>
                  <a:gd name="T5" fmla="*/ 15 h 15"/>
                  <a:gd name="T6" fmla="*/ 3 w 7"/>
                  <a:gd name="T7" fmla="*/ 0 h 15"/>
                </a:gdLst>
                <a:ahLst/>
                <a:cxnLst>
                  <a:cxn ang="0">
                    <a:pos x="T0" y="T1"/>
                  </a:cxn>
                  <a:cxn ang="0">
                    <a:pos x="T2" y="T3"/>
                  </a:cxn>
                  <a:cxn ang="0">
                    <a:pos x="T4" y="T5"/>
                  </a:cxn>
                  <a:cxn ang="0">
                    <a:pos x="T6" y="T7"/>
                  </a:cxn>
                </a:cxnLst>
                <a:rect l="0" t="0" r="r" b="b"/>
                <a:pathLst>
                  <a:path w="7" h="15">
                    <a:moveTo>
                      <a:pt x="3" y="0"/>
                    </a:moveTo>
                    <a:cubicBezTo>
                      <a:pt x="3" y="1"/>
                      <a:pt x="4" y="2"/>
                      <a:pt x="5" y="3"/>
                    </a:cubicBezTo>
                    <a:cubicBezTo>
                      <a:pt x="5" y="7"/>
                      <a:pt x="6" y="11"/>
                      <a:pt x="7" y="15"/>
                    </a:cubicBezTo>
                    <a:cubicBezTo>
                      <a:pt x="0" y="11"/>
                      <a:pt x="0" y="8"/>
                      <a:pt x="3" y="0"/>
                    </a:cubicBezTo>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3" name="Freeform 6">
                <a:extLst>
                  <a:ext uri="{FF2B5EF4-FFF2-40B4-BE49-F238E27FC236}">
                    <a16:creationId xmlns:a16="http://schemas.microsoft.com/office/drawing/2014/main" id="{5A738A73-B48F-5D9B-4C7A-45ABC4770C93}"/>
                  </a:ext>
                </a:extLst>
              </p:cNvPr>
              <p:cNvSpPr>
                <a:spLocks/>
              </p:cNvSpPr>
              <p:nvPr/>
            </p:nvSpPr>
            <p:spPr bwMode="auto">
              <a:xfrm>
                <a:off x="5969563" y="1651293"/>
                <a:ext cx="22225" cy="33338"/>
              </a:xfrm>
              <a:custGeom>
                <a:avLst/>
                <a:gdLst>
                  <a:gd name="T0" fmla="*/ 1 w 6"/>
                  <a:gd name="T1" fmla="*/ 0 h 9"/>
                  <a:gd name="T2" fmla="*/ 5 w 6"/>
                  <a:gd name="T3" fmla="*/ 9 h 9"/>
                  <a:gd name="T4" fmla="*/ 1 w 6"/>
                  <a:gd name="T5" fmla="*/ 0 h 9"/>
                </a:gdLst>
                <a:ahLst/>
                <a:cxnLst>
                  <a:cxn ang="0">
                    <a:pos x="T0" y="T1"/>
                  </a:cxn>
                  <a:cxn ang="0">
                    <a:pos x="T2" y="T3"/>
                  </a:cxn>
                  <a:cxn ang="0">
                    <a:pos x="T4" y="T5"/>
                  </a:cxn>
                </a:cxnLst>
                <a:rect l="0" t="0" r="r" b="b"/>
                <a:pathLst>
                  <a:path w="6" h="9">
                    <a:moveTo>
                      <a:pt x="1" y="0"/>
                    </a:moveTo>
                    <a:cubicBezTo>
                      <a:pt x="6" y="1"/>
                      <a:pt x="5" y="5"/>
                      <a:pt x="5" y="9"/>
                    </a:cubicBezTo>
                    <a:cubicBezTo>
                      <a:pt x="0" y="7"/>
                      <a:pt x="1" y="3"/>
                      <a:pt x="1" y="0"/>
                    </a:cubicBezTo>
                    <a:close/>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4" name="Freeform 7">
                <a:extLst>
                  <a:ext uri="{FF2B5EF4-FFF2-40B4-BE49-F238E27FC236}">
                    <a16:creationId xmlns:a16="http://schemas.microsoft.com/office/drawing/2014/main" id="{AF1AFFB3-DCBD-2E6D-2239-759CEE504A62}"/>
                  </a:ext>
                </a:extLst>
              </p:cNvPr>
              <p:cNvSpPr>
                <a:spLocks/>
              </p:cNvSpPr>
              <p:nvPr/>
            </p:nvSpPr>
            <p:spPr bwMode="auto">
              <a:xfrm>
                <a:off x="5961626" y="1530643"/>
                <a:ext cx="15875" cy="11113"/>
              </a:xfrm>
              <a:custGeom>
                <a:avLst/>
                <a:gdLst>
                  <a:gd name="T0" fmla="*/ 2 w 4"/>
                  <a:gd name="T1" fmla="*/ 3 h 3"/>
                  <a:gd name="T2" fmla="*/ 0 w 4"/>
                  <a:gd name="T3" fmla="*/ 2 h 3"/>
                  <a:gd name="T4" fmla="*/ 3 w 4"/>
                  <a:gd name="T5" fmla="*/ 0 h 3"/>
                  <a:gd name="T6" fmla="*/ 4 w 4"/>
                  <a:gd name="T7" fmla="*/ 1 h 3"/>
                  <a:gd name="T8" fmla="*/ 2 w 4"/>
                  <a:gd name="T9" fmla="*/ 3 h 3"/>
                </a:gdLst>
                <a:ahLst/>
                <a:cxnLst>
                  <a:cxn ang="0">
                    <a:pos x="T0" y="T1"/>
                  </a:cxn>
                  <a:cxn ang="0">
                    <a:pos x="T2" y="T3"/>
                  </a:cxn>
                  <a:cxn ang="0">
                    <a:pos x="T4" y="T5"/>
                  </a:cxn>
                  <a:cxn ang="0">
                    <a:pos x="T6" y="T7"/>
                  </a:cxn>
                  <a:cxn ang="0">
                    <a:pos x="T8" y="T9"/>
                  </a:cxn>
                </a:cxnLst>
                <a:rect l="0" t="0" r="r" b="b"/>
                <a:pathLst>
                  <a:path w="4" h="3">
                    <a:moveTo>
                      <a:pt x="2" y="3"/>
                    </a:moveTo>
                    <a:cubicBezTo>
                      <a:pt x="1" y="3"/>
                      <a:pt x="0" y="2"/>
                      <a:pt x="0" y="2"/>
                    </a:cubicBezTo>
                    <a:cubicBezTo>
                      <a:pt x="0" y="0"/>
                      <a:pt x="2" y="0"/>
                      <a:pt x="3" y="0"/>
                    </a:cubicBezTo>
                    <a:cubicBezTo>
                      <a:pt x="3" y="0"/>
                      <a:pt x="4" y="1"/>
                      <a:pt x="4" y="1"/>
                    </a:cubicBezTo>
                    <a:cubicBezTo>
                      <a:pt x="4" y="3"/>
                      <a:pt x="3" y="3"/>
                      <a:pt x="2" y="3"/>
                    </a:cubicBezTo>
                  </a:path>
                </a:pathLst>
              </a:custGeom>
              <a:solidFill>
                <a:srgbClr val="6577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5" name="Freeform 24">
                <a:extLst>
                  <a:ext uri="{FF2B5EF4-FFF2-40B4-BE49-F238E27FC236}">
                    <a16:creationId xmlns:a16="http://schemas.microsoft.com/office/drawing/2014/main" id="{64A824B9-194A-077B-D90C-959701B3F53D}"/>
                  </a:ext>
                </a:extLst>
              </p:cNvPr>
              <p:cNvSpPr>
                <a:spLocks/>
              </p:cNvSpPr>
              <p:nvPr/>
            </p:nvSpPr>
            <p:spPr bwMode="auto">
              <a:xfrm>
                <a:off x="5483788" y="1632243"/>
                <a:ext cx="2043113" cy="871538"/>
              </a:xfrm>
              <a:custGeom>
                <a:avLst/>
                <a:gdLst>
                  <a:gd name="T0" fmla="*/ 0 w 543"/>
                  <a:gd name="T1" fmla="*/ 75 h 232"/>
                  <a:gd name="T2" fmla="*/ 33 w 543"/>
                  <a:gd name="T3" fmla="*/ 58 h 232"/>
                  <a:gd name="T4" fmla="*/ 491 w 543"/>
                  <a:gd name="T5" fmla="*/ 0 h 232"/>
                  <a:gd name="T6" fmla="*/ 518 w 543"/>
                  <a:gd name="T7" fmla="*/ 63 h 232"/>
                  <a:gd name="T8" fmla="*/ 282 w 543"/>
                  <a:gd name="T9" fmla="*/ 232 h 232"/>
                  <a:gd name="T10" fmla="*/ 0 w 543"/>
                  <a:gd name="T11" fmla="*/ 75 h 232"/>
                </a:gdLst>
                <a:ahLst/>
                <a:cxnLst>
                  <a:cxn ang="0">
                    <a:pos x="T0" y="T1"/>
                  </a:cxn>
                  <a:cxn ang="0">
                    <a:pos x="T2" y="T3"/>
                  </a:cxn>
                  <a:cxn ang="0">
                    <a:pos x="T4" y="T5"/>
                  </a:cxn>
                  <a:cxn ang="0">
                    <a:pos x="T6" y="T7"/>
                  </a:cxn>
                  <a:cxn ang="0">
                    <a:pos x="T8" y="T9"/>
                  </a:cxn>
                  <a:cxn ang="0">
                    <a:pos x="T10" y="T11"/>
                  </a:cxn>
                </a:cxnLst>
                <a:rect l="0" t="0" r="r" b="b"/>
                <a:pathLst>
                  <a:path w="543" h="232">
                    <a:moveTo>
                      <a:pt x="0" y="75"/>
                    </a:moveTo>
                    <a:cubicBezTo>
                      <a:pt x="33" y="58"/>
                      <a:pt x="33" y="58"/>
                      <a:pt x="33" y="58"/>
                    </a:cubicBezTo>
                    <a:cubicBezTo>
                      <a:pt x="491" y="0"/>
                      <a:pt x="491" y="0"/>
                      <a:pt x="491" y="0"/>
                    </a:cubicBezTo>
                    <a:cubicBezTo>
                      <a:pt x="491" y="0"/>
                      <a:pt x="543" y="19"/>
                      <a:pt x="518" y="63"/>
                    </a:cubicBezTo>
                    <a:cubicBezTo>
                      <a:pt x="485" y="121"/>
                      <a:pt x="282" y="232"/>
                      <a:pt x="282" y="232"/>
                    </a:cubicBezTo>
                    <a:lnTo>
                      <a:pt x="0" y="75"/>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6" name="Freeform 25">
                <a:extLst>
                  <a:ext uri="{FF2B5EF4-FFF2-40B4-BE49-F238E27FC236}">
                    <a16:creationId xmlns:a16="http://schemas.microsoft.com/office/drawing/2014/main" id="{33376D85-E067-0D62-32CD-9C6B919FE0FA}"/>
                  </a:ext>
                </a:extLst>
              </p:cNvPr>
              <p:cNvSpPr>
                <a:spLocks/>
              </p:cNvSpPr>
              <p:nvPr/>
            </p:nvSpPr>
            <p:spPr bwMode="auto">
              <a:xfrm>
                <a:off x="5526651" y="1648118"/>
                <a:ext cx="1785938" cy="758825"/>
              </a:xfrm>
              <a:custGeom>
                <a:avLst/>
                <a:gdLst>
                  <a:gd name="T0" fmla="*/ 0 w 1125"/>
                  <a:gd name="T1" fmla="*/ 18 h 478"/>
                  <a:gd name="T2" fmla="*/ 7 w 1125"/>
                  <a:gd name="T3" fmla="*/ 151 h 478"/>
                  <a:gd name="T4" fmla="*/ 639 w 1125"/>
                  <a:gd name="T5" fmla="*/ 478 h 478"/>
                  <a:gd name="T6" fmla="*/ 1125 w 1125"/>
                  <a:gd name="T7" fmla="*/ 177 h 478"/>
                  <a:gd name="T8" fmla="*/ 1120 w 1125"/>
                  <a:gd name="T9" fmla="*/ 23 h 478"/>
                  <a:gd name="T10" fmla="*/ 618 w 1125"/>
                  <a:gd name="T11" fmla="*/ 319 h 478"/>
                  <a:gd name="T12" fmla="*/ 2 w 1125"/>
                  <a:gd name="T13" fmla="*/ 0 h 478"/>
                  <a:gd name="T14" fmla="*/ 0 w 1125"/>
                  <a:gd name="T15" fmla="*/ 18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5" h="478">
                    <a:moveTo>
                      <a:pt x="0" y="18"/>
                    </a:moveTo>
                    <a:lnTo>
                      <a:pt x="7" y="151"/>
                    </a:lnTo>
                    <a:lnTo>
                      <a:pt x="639" y="478"/>
                    </a:lnTo>
                    <a:lnTo>
                      <a:pt x="1125" y="177"/>
                    </a:lnTo>
                    <a:lnTo>
                      <a:pt x="1120" y="23"/>
                    </a:lnTo>
                    <a:lnTo>
                      <a:pt x="618" y="319"/>
                    </a:lnTo>
                    <a:lnTo>
                      <a:pt x="2" y="0"/>
                    </a:lnTo>
                    <a:lnTo>
                      <a:pt x="0" y="18"/>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7" name="Freeform 26">
                <a:extLst>
                  <a:ext uri="{FF2B5EF4-FFF2-40B4-BE49-F238E27FC236}">
                    <a16:creationId xmlns:a16="http://schemas.microsoft.com/office/drawing/2014/main" id="{2B5CB043-9F09-BF55-B650-A18624724149}"/>
                  </a:ext>
                </a:extLst>
              </p:cNvPr>
              <p:cNvSpPr>
                <a:spLocks/>
              </p:cNvSpPr>
              <p:nvPr/>
            </p:nvSpPr>
            <p:spPr bwMode="auto">
              <a:xfrm>
                <a:off x="5469501" y="1143074"/>
                <a:ext cx="1925638" cy="987425"/>
              </a:xfrm>
              <a:custGeom>
                <a:avLst/>
                <a:gdLst>
                  <a:gd name="T0" fmla="*/ 0 w 512"/>
                  <a:gd name="T1" fmla="*/ 121 h 263"/>
                  <a:gd name="T2" fmla="*/ 280 w 512"/>
                  <a:gd name="T3" fmla="*/ 263 h 263"/>
                  <a:gd name="T4" fmla="*/ 512 w 512"/>
                  <a:gd name="T5" fmla="*/ 131 h 263"/>
                  <a:gd name="T6" fmla="*/ 505 w 512"/>
                  <a:gd name="T7" fmla="*/ 127 h 263"/>
                  <a:gd name="T8" fmla="*/ 242 w 512"/>
                  <a:gd name="T9" fmla="*/ 9 h 263"/>
                  <a:gd name="T10" fmla="*/ 208 w 512"/>
                  <a:gd name="T11" fmla="*/ 6 h 263"/>
                  <a:gd name="T12" fmla="*/ 0 w 512"/>
                  <a:gd name="T13" fmla="*/ 121 h 263"/>
                </a:gdLst>
                <a:ahLst/>
                <a:cxnLst>
                  <a:cxn ang="0">
                    <a:pos x="T0" y="T1"/>
                  </a:cxn>
                  <a:cxn ang="0">
                    <a:pos x="T2" y="T3"/>
                  </a:cxn>
                  <a:cxn ang="0">
                    <a:pos x="T4" y="T5"/>
                  </a:cxn>
                  <a:cxn ang="0">
                    <a:pos x="T6" y="T7"/>
                  </a:cxn>
                  <a:cxn ang="0">
                    <a:pos x="T8" y="T9"/>
                  </a:cxn>
                  <a:cxn ang="0">
                    <a:pos x="T10" y="T11"/>
                  </a:cxn>
                  <a:cxn ang="0">
                    <a:pos x="T12" y="T13"/>
                  </a:cxn>
                </a:cxnLst>
                <a:rect l="0" t="0" r="r" b="b"/>
                <a:pathLst>
                  <a:path w="512" h="263">
                    <a:moveTo>
                      <a:pt x="0" y="121"/>
                    </a:moveTo>
                    <a:cubicBezTo>
                      <a:pt x="280" y="263"/>
                      <a:pt x="280" y="263"/>
                      <a:pt x="280" y="263"/>
                    </a:cubicBezTo>
                    <a:cubicBezTo>
                      <a:pt x="512" y="131"/>
                      <a:pt x="512" y="131"/>
                      <a:pt x="512" y="131"/>
                    </a:cubicBezTo>
                    <a:cubicBezTo>
                      <a:pt x="505" y="127"/>
                      <a:pt x="505" y="127"/>
                      <a:pt x="505" y="127"/>
                    </a:cubicBezTo>
                    <a:cubicBezTo>
                      <a:pt x="242" y="9"/>
                      <a:pt x="242" y="9"/>
                      <a:pt x="242" y="9"/>
                    </a:cubicBezTo>
                    <a:cubicBezTo>
                      <a:pt x="242" y="9"/>
                      <a:pt x="224" y="0"/>
                      <a:pt x="208" y="6"/>
                    </a:cubicBezTo>
                    <a:cubicBezTo>
                      <a:pt x="193" y="12"/>
                      <a:pt x="0" y="121"/>
                      <a:pt x="0" y="121"/>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48" name="Freeform 27">
                <a:extLst>
                  <a:ext uri="{FF2B5EF4-FFF2-40B4-BE49-F238E27FC236}">
                    <a16:creationId xmlns:a16="http://schemas.microsoft.com/office/drawing/2014/main" id="{CCEB7B0F-5480-D441-CA55-C9617A20B63D}"/>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9" name="Freeform 28">
                <a:extLst>
                  <a:ext uri="{FF2B5EF4-FFF2-40B4-BE49-F238E27FC236}">
                    <a16:creationId xmlns:a16="http://schemas.microsoft.com/office/drawing/2014/main" id="{1380231F-1B30-6D3C-D927-A633E3EEFF34}"/>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0" name="Freeform 29">
                <a:extLst>
                  <a:ext uri="{FF2B5EF4-FFF2-40B4-BE49-F238E27FC236}">
                    <a16:creationId xmlns:a16="http://schemas.microsoft.com/office/drawing/2014/main" id="{29C29CB5-925A-7905-A039-9397F0DB3967}"/>
                  </a:ext>
                </a:extLst>
              </p:cNvPr>
              <p:cNvSpPr>
                <a:spLocks/>
              </p:cNvSpPr>
              <p:nvPr/>
            </p:nvSpPr>
            <p:spPr bwMode="auto">
              <a:xfrm>
                <a:off x="5483788" y="1914818"/>
                <a:ext cx="1060450" cy="630238"/>
              </a:xfrm>
              <a:custGeom>
                <a:avLst/>
                <a:gdLst>
                  <a:gd name="T0" fmla="*/ 0 w 668"/>
                  <a:gd name="T1" fmla="*/ 0 h 397"/>
                  <a:gd name="T2" fmla="*/ 3 w 668"/>
                  <a:gd name="T3" fmla="*/ 45 h 397"/>
                  <a:gd name="T4" fmla="*/ 668 w 668"/>
                  <a:gd name="T5" fmla="*/ 397 h 397"/>
                  <a:gd name="T6" fmla="*/ 666 w 668"/>
                  <a:gd name="T7" fmla="*/ 348 h 397"/>
                  <a:gd name="T8" fmla="*/ 0 w 668"/>
                  <a:gd name="T9" fmla="*/ 0 h 397"/>
                </a:gdLst>
                <a:ahLst/>
                <a:cxnLst>
                  <a:cxn ang="0">
                    <a:pos x="T0" y="T1"/>
                  </a:cxn>
                  <a:cxn ang="0">
                    <a:pos x="T2" y="T3"/>
                  </a:cxn>
                  <a:cxn ang="0">
                    <a:pos x="T4" y="T5"/>
                  </a:cxn>
                  <a:cxn ang="0">
                    <a:pos x="T6" y="T7"/>
                  </a:cxn>
                  <a:cxn ang="0">
                    <a:pos x="T8" y="T9"/>
                  </a:cxn>
                </a:cxnLst>
                <a:rect l="0" t="0" r="r" b="b"/>
                <a:pathLst>
                  <a:path w="668" h="397">
                    <a:moveTo>
                      <a:pt x="0" y="0"/>
                    </a:moveTo>
                    <a:lnTo>
                      <a:pt x="3" y="45"/>
                    </a:lnTo>
                    <a:lnTo>
                      <a:pt x="668" y="397"/>
                    </a:lnTo>
                    <a:lnTo>
                      <a:pt x="666" y="348"/>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1" name="Freeform 30">
                <a:extLst>
                  <a:ext uri="{FF2B5EF4-FFF2-40B4-BE49-F238E27FC236}">
                    <a16:creationId xmlns:a16="http://schemas.microsoft.com/office/drawing/2014/main" id="{0ECBCE2F-B343-94DB-A5E0-CB0EBE55B267}"/>
                  </a:ext>
                </a:extLst>
              </p:cNvPr>
              <p:cNvSpPr>
                <a:spLocks/>
              </p:cNvSpPr>
              <p:nvPr/>
            </p:nvSpPr>
            <p:spPr bwMode="auto">
              <a:xfrm>
                <a:off x="6522013" y="1583031"/>
                <a:ext cx="969963" cy="962025"/>
              </a:xfrm>
              <a:custGeom>
                <a:avLst/>
                <a:gdLst>
                  <a:gd name="T0" fmla="*/ 1 w 258"/>
                  <a:gd name="T1" fmla="*/ 165 h 256"/>
                  <a:gd name="T2" fmla="*/ 205 w 258"/>
                  <a:gd name="T3" fmla="*/ 32 h 256"/>
                  <a:gd name="T4" fmla="*/ 237 w 258"/>
                  <a:gd name="T5" fmla="*/ 38 h 256"/>
                  <a:gd name="T6" fmla="*/ 212 w 258"/>
                  <a:gd name="T7" fmla="*/ 106 h 256"/>
                  <a:gd name="T8" fmla="*/ 5 w 258"/>
                  <a:gd name="T9" fmla="*/ 235 h 256"/>
                  <a:gd name="T10" fmla="*/ 6 w 258"/>
                  <a:gd name="T11" fmla="*/ 256 h 256"/>
                  <a:gd name="T12" fmla="*/ 218 w 258"/>
                  <a:gd name="T13" fmla="*/ 120 h 256"/>
                  <a:gd name="T14" fmla="*/ 254 w 258"/>
                  <a:gd name="T15" fmla="*/ 51 h 256"/>
                  <a:gd name="T16" fmla="*/ 208 w 258"/>
                  <a:gd name="T17" fmla="*/ 10 h 256"/>
                  <a:gd name="T18" fmla="*/ 0 w 258"/>
                  <a:gd name="T19" fmla="*/ 142 h 256"/>
                  <a:gd name="T20" fmla="*/ 1 w 258"/>
                  <a:gd name="T21" fmla="*/ 16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256">
                    <a:moveTo>
                      <a:pt x="1" y="165"/>
                    </a:moveTo>
                    <a:cubicBezTo>
                      <a:pt x="205" y="32"/>
                      <a:pt x="205" y="32"/>
                      <a:pt x="205" y="32"/>
                    </a:cubicBezTo>
                    <a:cubicBezTo>
                      <a:pt x="205" y="32"/>
                      <a:pt x="228" y="16"/>
                      <a:pt x="237" y="38"/>
                    </a:cubicBezTo>
                    <a:cubicBezTo>
                      <a:pt x="247" y="61"/>
                      <a:pt x="229" y="94"/>
                      <a:pt x="212" y="106"/>
                    </a:cubicBezTo>
                    <a:cubicBezTo>
                      <a:pt x="5" y="235"/>
                      <a:pt x="5" y="235"/>
                      <a:pt x="5" y="235"/>
                    </a:cubicBezTo>
                    <a:cubicBezTo>
                      <a:pt x="6" y="256"/>
                      <a:pt x="6" y="256"/>
                      <a:pt x="6" y="256"/>
                    </a:cubicBezTo>
                    <a:cubicBezTo>
                      <a:pt x="218" y="120"/>
                      <a:pt x="218" y="120"/>
                      <a:pt x="218" y="120"/>
                    </a:cubicBezTo>
                    <a:cubicBezTo>
                      <a:pt x="218" y="120"/>
                      <a:pt x="258" y="88"/>
                      <a:pt x="254" y="51"/>
                    </a:cubicBezTo>
                    <a:cubicBezTo>
                      <a:pt x="251" y="13"/>
                      <a:pt x="225" y="0"/>
                      <a:pt x="208" y="10"/>
                    </a:cubicBezTo>
                    <a:cubicBezTo>
                      <a:pt x="0" y="142"/>
                      <a:pt x="0" y="142"/>
                      <a:pt x="0" y="142"/>
                    </a:cubicBezTo>
                    <a:cubicBezTo>
                      <a:pt x="1" y="165"/>
                      <a:pt x="1" y="165"/>
                      <a:pt x="1" y="165"/>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2" name="Freeform 32">
                <a:extLst>
                  <a:ext uri="{FF2B5EF4-FFF2-40B4-BE49-F238E27FC236}">
                    <a16:creationId xmlns:a16="http://schemas.microsoft.com/office/drawing/2014/main" id="{531E7934-3F17-360A-2C15-289F9AD0C151}"/>
                  </a:ext>
                </a:extLst>
              </p:cNvPr>
              <p:cNvSpPr>
                <a:spLocks/>
              </p:cNvSpPr>
              <p:nvPr/>
            </p:nvSpPr>
            <p:spPr bwMode="auto">
              <a:xfrm>
                <a:off x="7326876" y="1610018"/>
                <a:ext cx="44450" cy="3175"/>
              </a:xfrm>
              <a:custGeom>
                <a:avLst/>
                <a:gdLst>
                  <a:gd name="T0" fmla="*/ 6 w 12"/>
                  <a:gd name="T1" fmla="*/ 0 h 1"/>
                  <a:gd name="T2" fmla="*/ 0 w 12"/>
                  <a:gd name="T3" fmla="*/ 1 h 1"/>
                  <a:gd name="T4" fmla="*/ 12 w 12"/>
                  <a:gd name="T5" fmla="*/ 1 h 1"/>
                  <a:gd name="T6" fmla="*/ 12 w 12"/>
                  <a:gd name="T7" fmla="*/ 1 h 1"/>
                  <a:gd name="T8" fmla="*/ 6 w 12"/>
                  <a:gd name="T9" fmla="*/ 0 h 1"/>
                </a:gdLst>
                <a:ahLst/>
                <a:cxnLst>
                  <a:cxn ang="0">
                    <a:pos x="T0" y="T1"/>
                  </a:cxn>
                  <a:cxn ang="0">
                    <a:pos x="T2" y="T3"/>
                  </a:cxn>
                  <a:cxn ang="0">
                    <a:pos x="T4" y="T5"/>
                  </a:cxn>
                  <a:cxn ang="0">
                    <a:pos x="T6" y="T7"/>
                  </a:cxn>
                  <a:cxn ang="0">
                    <a:pos x="T8" y="T9"/>
                  </a:cxn>
                </a:cxnLst>
                <a:rect l="0" t="0" r="r" b="b"/>
                <a:pathLst>
                  <a:path w="12" h="1">
                    <a:moveTo>
                      <a:pt x="6" y="0"/>
                    </a:moveTo>
                    <a:cubicBezTo>
                      <a:pt x="4" y="0"/>
                      <a:pt x="2" y="0"/>
                      <a:pt x="0" y="1"/>
                    </a:cubicBezTo>
                    <a:cubicBezTo>
                      <a:pt x="12" y="1"/>
                      <a:pt x="12" y="1"/>
                      <a:pt x="12" y="1"/>
                    </a:cubicBezTo>
                    <a:cubicBezTo>
                      <a:pt x="12" y="1"/>
                      <a:pt x="12" y="1"/>
                      <a:pt x="12" y="1"/>
                    </a:cubicBezTo>
                    <a:cubicBezTo>
                      <a:pt x="10" y="0"/>
                      <a:pt x="8" y="0"/>
                      <a:pt x="6" y="0"/>
                    </a:cubicBezTo>
                  </a:path>
                </a:pathLst>
              </a:custGeom>
              <a:solidFill>
                <a:srgbClr val="419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8" name="Group 69"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65B970C2-0280-1FFB-9218-FA153503AB01}"/>
                </a:ext>
              </a:extLst>
            </p:cNvPr>
            <p:cNvGrpSpPr/>
            <p:nvPr/>
          </p:nvGrpSpPr>
          <p:grpSpPr>
            <a:xfrm>
              <a:off x="1066940" y="2906935"/>
              <a:ext cx="2675659" cy="1421535"/>
              <a:chOff x="3672451" y="2646656"/>
              <a:chExt cx="2943225" cy="1563688"/>
            </a:xfrm>
          </p:grpSpPr>
          <p:grpSp>
            <p:nvGrpSpPr>
              <p:cNvPr id="34" name="Group 68">
                <a:extLst>
                  <a:ext uri="{FF2B5EF4-FFF2-40B4-BE49-F238E27FC236}">
                    <a16:creationId xmlns:a16="http://schemas.microsoft.com/office/drawing/2014/main" id="{322A4827-0218-0E6F-517F-1CF3091D8497}"/>
                  </a:ext>
                </a:extLst>
              </p:cNvPr>
              <p:cNvGrpSpPr/>
              <p:nvPr/>
            </p:nvGrpSpPr>
            <p:grpSpPr>
              <a:xfrm>
                <a:off x="3672451" y="2646656"/>
                <a:ext cx="2943225" cy="1519237"/>
                <a:chOff x="3672451" y="2646656"/>
                <a:chExt cx="2943225" cy="1519237"/>
              </a:xfrm>
            </p:grpSpPr>
            <p:sp>
              <p:nvSpPr>
                <p:cNvPr id="37" name="Freeform 16">
                  <a:extLst>
                    <a:ext uri="{FF2B5EF4-FFF2-40B4-BE49-F238E27FC236}">
                      <a16:creationId xmlns:a16="http://schemas.microsoft.com/office/drawing/2014/main" id="{B43BF1BD-736B-C345-E48C-F38D1E72AA03}"/>
                    </a:ext>
                  </a:extLst>
                </p:cNvPr>
                <p:cNvSpPr>
                  <a:spLocks/>
                </p:cNvSpPr>
                <p:nvPr/>
              </p:nvSpPr>
              <p:spPr bwMode="auto">
                <a:xfrm>
                  <a:off x="3672451" y="4051593"/>
                  <a:ext cx="71438" cy="7938"/>
                </a:xfrm>
                <a:custGeom>
                  <a:avLst/>
                  <a:gdLst>
                    <a:gd name="T0" fmla="*/ 11 w 19"/>
                    <a:gd name="T1" fmla="*/ 0 h 2"/>
                    <a:gd name="T2" fmla="*/ 0 w 19"/>
                    <a:gd name="T3" fmla="*/ 1 h 2"/>
                    <a:gd name="T4" fmla="*/ 0 w 19"/>
                    <a:gd name="T5" fmla="*/ 2 h 2"/>
                    <a:gd name="T6" fmla="*/ 19 w 19"/>
                    <a:gd name="T7" fmla="*/ 0 h 2"/>
                    <a:gd name="T8" fmla="*/ 11 w 19"/>
                    <a:gd name="T9" fmla="*/ 0 h 2"/>
                  </a:gdLst>
                  <a:ahLst/>
                  <a:cxnLst>
                    <a:cxn ang="0">
                      <a:pos x="T0" y="T1"/>
                    </a:cxn>
                    <a:cxn ang="0">
                      <a:pos x="T2" y="T3"/>
                    </a:cxn>
                    <a:cxn ang="0">
                      <a:pos x="T4" y="T5"/>
                    </a:cxn>
                    <a:cxn ang="0">
                      <a:pos x="T6" y="T7"/>
                    </a:cxn>
                    <a:cxn ang="0">
                      <a:pos x="T8" y="T9"/>
                    </a:cxn>
                  </a:cxnLst>
                  <a:rect l="0" t="0" r="r" b="b"/>
                  <a:pathLst>
                    <a:path w="19" h="2">
                      <a:moveTo>
                        <a:pt x="11" y="0"/>
                      </a:moveTo>
                      <a:cubicBezTo>
                        <a:pt x="8" y="0"/>
                        <a:pt x="4" y="0"/>
                        <a:pt x="0" y="1"/>
                      </a:cubicBezTo>
                      <a:cubicBezTo>
                        <a:pt x="0" y="2"/>
                        <a:pt x="0" y="2"/>
                        <a:pt x="0" y="2"/>
                      </a:cubicBezTo>
                      <a:cubicBezTo>
                        <a:pt x="19" y="0"/>
                        <a:pt x="19" y="0"/>
                        <a:pt x="19" y="0"/>
                      </a:cubicBezTo>
                      <a:cubicBezTo>
                        <a:pt x="17" y="0"/>
                        <a:pt x="14" y="0"/>
                        <a:pt x="11" y="0"/>
                      </a:cubicBezTo>
                    </a:path>
                  </a:pathLst>
                </a:custGeom>
                <a:solidFill>
                  <a:srgbClr val="0A8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8" name="Freeform 33">
                  <a:extLst>
                    <a:ext uri="{FF2B5EF4-FFF2-40B4-BE49-F238E27FC236}">
                      <a16:creationId xmlns:a16="http://schemas.microsoft.com/office/drawing/2014/main" id="{9FA6A7C9-E3FD-B3CA-EAE5-834180685027}"/>
                    </a:ext>
                  </a:extLst>
                </p:cNvPr>
                <p:cNvSpPr>
                  <a:spLocks/>
                </p:cNvSpPr>
                <p:nvPr/>
              </p:nvSpPr>
              <p:spPr bwMode="auto">
                <a:xfrm>
                  <a:off x="4375713" y="3248318"/>
                  <a:ext cx="2239963" cy="917575"/>
                </a:xfrm>
                <a:custGeom>
                  <a:avLst/>
                  <a:gdLst>
                    <a:gd name="T0" fmla="*/ 596 w 596"/>
                    <a:gd name="T1" fmla="*/ 59 h 244"/>
                    <a:gd name="T2" fmla="*/ 559 w 596"/>
                    <a:gd name="T3" fmla="*/ 42 h 244"/>
                    <a:gd name="T4" fmla="*/ 56 w 596"/>
                    <a:gd name="T5" fmla="*/ 0 h 244"/>
                    <a:gd name="T6" fmla="*/ 29 w 596"/>
                    <a:gd name="T7" fmla="*/ 71 h 244"/>
                    <a:gd name="T8" fmla="*/ 296 w 596"/>
                    <a:gd name="T9" fmla="*/ 244 h 244"/>
                    <a:gd name="T10" fmla="*/ 596 w 596"/>
                    <a:gd name="T11" fmla="*/ 59 h 244"/>
                  </a:gdLst>
                  <a:ahLst/>
                  <a:cxnLst>
                    <a:cxn ang="0">
                      <a:pos x="T0" y="T1"/>
                    </a:cxn>
                    <a:cxn ang="0">
                      <a:pos x="T2" y="T3"/>
                    </a:cxn>
                    <a:cxn ang="0">
                      <a:pos x="T4" y="T5"/>
                    </a:cxn>
                    <a:cxn ang="0">
                      <a:pos x="T6" y="T7"/>
                    </a:cxn>
                    <a:cxn ang="0">
                      <a:pos x="T8" y="T9"/>
                    </a:cxn>
                    <a:cxn ang="0">
                      <a:pos x="T10" y="T11"/>
                    </a:cxn>
                  </a:cxnLst>
                  <a:rect l="0" t="0" r="r" b="b"/>
                  <a:pathLst>
                    <a:path w="596" h="244">
                      <a:moveTo>
                        <a:pt x="596" y="59"/>
                      </a:moveTo>
                      <a:cubicBezTo>
                        <a:pt x="559" y="42"/>
                        <a:pt x="559" y="42"/>
                        <a:pt x="559" y="42"/>
                      </a:cubicBezTo>
                      <a:cubicBezTo>
                        <a:pt x="56" y="0"/>
                        <a:pt x="56" y="0"/>
                        <a:pt x="56" y="0"/>
                      </a:cubicBezTo>
                      <a:cubicBezTo>
                        <a:pt x="56" y="0"/>
                        <a:pt x="0" y="24"/>
                        <a:pt x="29" y="71"/>
                      </a:cubicBezTo>
                      <a:cubicBezTo>
                        <a:pt x="68" y="133"/>
                        <a:pt x="296" y="244"/>
                        <a:pt x="296" y="244"/>
                      </a:cubicBezTo>
                      <a:lnTo>
                        <a:pt x="596" y="59"/>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9" name="Freeform 34">
                  <a:extLst>
                    <a:ext uri="{FF2B5EF4-FFF2-40B4-BE49-F238E27FC236}">
                      <a16:creationId xmlns:a16="http://schemas.microsoft.com/office/drawing/2014/main" id="{C79C5A8A-4F1D-47DF-0FB5-85E931665D87}"/>
                    </a:ext>
                  </a:extLst>
                </p:cNvPr>
                <p:cNvSpPr>
                  <a:spLocks/>
                </p:cNvSpPr>
                <p:nvPr/>
              </p:nvSpPr>
              <p:spPr bwMode="auto">
                <a:xfrm>
                  <a:off x="4615426" y="3176881"/>
                  <a:ext cx="1944688" cy="879475"/>
                </a:xfrm>
                <a:custGeom>
                  <a:avLst/>
                  <a:gdLst>
                    <a:gd name="T0" fmla="*/ 1225 w 1225"/>
                    <a:gd name="T1" fmla="*/ 19 h 554"/>
                    <a:gd name="T2" fmla="*/ 1225 w 1225"/>
                    <a:gd name="T3" fmla="*/ 166 h 554"/>
                    <a:gd name="T4" fmla="*/ 550 w 1225"/>
                    <a:gd name="T5" fmla="*/ 554 h 554"/>
                    <a:gd name="T6" fmla="*/ 3 w 1225"/>
                    <a:gd name="T7" fmla="*/ 251 h 554"/>
                    <a:gd name="T8" fmla="*/ 0 w 1225"/>
                    <a:gd name="T9" fmla="*/ 83 h 554"/>
                    <a:gd name="T10" fmla="*/ 564 w 1225"/>
                    <a:gd name="T11" fmla="*/ 381 h 554"/>
                    <a:gd name="T12" fmla="*/ 1220 w 1225"/>
                    <a:gd name="T13" fmla="*/ 0 h 554"/>
                    <a:gd name="T14" fmla="*/ 1225 w 1225"/>
                    <a:gd name="T15" fmla="*/ 19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5" h="554">
                      <a:moveTo>
                        <a:pt x="1225" y="19"/>
                      </a:moveTo>
                      <a:lnTo>
                        <a:pt x="1225" y="166"/>
                      </a:lnTo>
                      <a:lnTo>
                        <a:pt x="550" y="554"/>
                      </a:lnTo>
                      <a:lnTo>
                        <a:pt x="3" y="251"/>
                      </a:lnTo>
                      <a:lnTo>
                        <a:pt x="0" y="83"/>
                      </a:lnTo>
                      <a:lnTo>
                        <a:pt x="564" y="381"/>
                      </a:lnTo>
                      <a:lnTo>
                        <a:pt x="1220" y="0"/>
                      </a:lnTo>
                      <a:lnTo>
                        <a:pt x="1225"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0" name="Freeform 35">
                  <a:extLst>
                    <a:ext uri="{FF2B5EF4-FFF2-40B4-BE49-F238E27FC236}">
                      <a16:creationId xmlns:a16="http://schemas.microsoft.com/office/drawing/2014/main" id="{01C4A7E9-A3F6-56FC-5C55-53DEDACC7274}"/>
                    </a:ext>
                  </a:extLst>
                </p:cNvPr>
                <p:cNvSpPr>
                  <a:spLocks/>
                </p:cNvSpPr>
                <p:nvPr/>
              </p:nvSpPr>
              <p:spPr bwMode="auto">
                <a:xfrm>
                  <a:off x="4510651" y="2646656"/>
                  <a:ext cx="2105025" cy="1093788"/>
                </a:xfrm>
                <a:custGeom>
                  <a:avLst/>
                  <a:gdLst>
                    <a:gd name="T0" fmla="*/ 560 w 560"/>
                    <a:gd name="T1" fmla="*/ 122 h 291"/>
                    <a:gd name="T2" fmla="*/ 260 w 560"/>
                    <a:gd name="T3" fmla="*/ 291 h 291"/>
                    <a:gd name="T4" fmla="*/ 0 w 560"/>
                    <a:gd name="T5" fmla="*/ 158 h 291"/>
                    <a:gd name="T6" fmla="*/ 9 w 560"/>
                    <a:gd name="T7" fmla="*/ 154 h 291"/>
                    <a:gd name="T8" fmla="*/ 290 w 560"/>
                    <a:gd name="T9" fmla="*/ 11 h 291"/>
                    <a:gd name="T10" fmla="*/ 326 w 560"/>
                    <a:gd name="T11" fmla="*/ 6 h 291"/>
                    <a:gd name="T12" fmla="*/ 560 w 560"/>
                    <a:gd name="T13" fmla="*/ 122 h 291"/>
                  </a:gdLst>
                  <a:ahLst/>
                  <a:cxnLst>
                    <a:cxn ang="0">
                      <a:pos x="T0" y="T1"/>
                    </a:cxn>
                    <a:cxn ang="0">
                      <a:pos x="T2" y="T3"/>
                    </a:cxn>
                    <a:cxn ang="0">
                      <a:pos x="T4" y="T5"/>
                    </a:cxn>
                    <a:cxn ang="0">
                      <a:pos x="T6" y="T7"/>
                    </a:cxn>
                    <a:cxn ang="0">
                      <a:pos x="T8" y="T9"/>
                    </a:cxn>
                    <a:cxn ang="0">
                      <a:pos x="T10" y="T11"/>
                    </a:cxn>
                    <a:cxn ang="0">
                      <a:pos x="T12" y="T13"/>
                    </a:cxn>
                  </a:cxnLst>
                  <a:rect l="0" t="0" r="r" b="b"/>
                  <a:pathLst>
                    <a:path w="560" h="291">
                      <a:moveTo>
                        <a:pt x="560" y="122"/>
                      </a:moveTo>
                      <a:cubicBezTo>
                        <a:pt x="260" y="291"/>
                        <a:pt x="260" y="291"/>
                        <a:pt x="260" y="291"/>
                      </a:cubicBezTo>
                      <a:cubicBezTo>
                        <a:pt x="0" y="158"/>
                        <a:pt x="0" y="158"/>
                        <a:pt x="0" y="158"/>
                      </a:cubicBezTo>
                      <a:cubicBezTo>
                        <a:pt x="9" y="154"/>
                        <a:pt x="9" y="154"/>
                        <a:pt x="9" y="154"/>
                      </a:cubicBezTo>
                      <a:cubicBezTo>
                        <a:pt x="290" y="11"/>
                        <a:pt x="290" y="11"/>
                        <a:pt x="290" y="11"/>
                      </a:cubicBezTo>
                      <a:cubicBezTo>
                        <a:pt x="290" y="11"/>
                        <a:pt x="309" y="0"/>
                        <a:pt x="326" y="6"/>
                      </a:cubicBezTo>
                      <a:cubicBezTo>
                        <a:pt x="343" y="12"/>
                        <a:pt x="560" y="122"/>
                        <a:pt x="560" y="122"/>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1" name="Freeform 36">
                  <a:extLst>
                    <a:ext uri="{FF2B5EF4-FFF2-40B4-BE49-F238E27FC236}">
                      <a16:creationId xmlns:a16="http://schemas.microsoft.com/office/drawing/2014/main" id="{AD548387-7BC4-FCEA-CE02-2178EE7709BC}"/>
                    </a:ext>
                  </a:extLst>
                </p:cNvPr>
                <p:cNvSpPr>
                  <a:spLocks/>
                </p:cNvSpPr>
                <p:nvPr/>
              </p:nvSpPr>
              <p:spPr bwMode="auto">
                <a:xfrm>
                  <a:off x="5491726" y="3105443"/>
                  <a:ext cx="1123950" cy="728663"/>
                </a:xfrm>
                <a:custGeom>
                  <a:avLst/>
                  <a:gdLst>
                    <a:gd name="T0" fmla="*/ 0 w 708"/>
                    <a:gd name="T1" fmla="*/ 400 h 459"/>
                    <a:gd name="T2" fmla="*/ 708 w 708"/>
                    <a:gd name="T3" fmla="*/ 0 h 459"/>
                    <a:gd name="T4" fmla="*/ 708 w 708"/>
                    <a:gd name="T5" fmla="*/ 57 h 459"/>
                    <a:gd name="T6" fmla="*/ 0 w 708"/>
                    <a:gd name="T7" fmla="*/ 459 h 459"/>
                    <a:gd name="T8" fmla="*/ 0 w 708"/>
                    <a:gd name="T9" fmla="*/ 400 h 459"/>
                  </a:gdLst>
                  <a:ahLst/>
                  <a:cxnLst>
                    <a:cxn ang="0">
                      <a:pos x="T0" y="T1"/>
                    </a:cxn>
                    <a:cxn ang="0">
                      <a:pos x="T2" y="T3"/>
                    </a:cxn>
                    <a:cxn ang="0">
                      <a:pos x="T4" y="T5"/>
                    </a:cxn>
                    <a:cxn ang="0">
                      <a:pos x="T6" y="T7"/>
                    </a:cxn>
                    <a:cxn ang="0">
                      <a:pos x="T8" y="T9"/>
                    </a:cxn>
                  </a:cxnLst>
                  <a:rect l="0" t="0" r="r" b="b"/>
                  <a:pathLst>
                    <a:path w="708" h="459">
                      <a:moveTo>
                        <a:pt x="0" y="400"/>
                      </a:moveTo>
                      <a:lnTo>
                        <a:pt x="708" y="0"/>
                      </a:lnTo>
                      <a:lnTo>
                        <a:pt x="708" y="57"/>
                      </a:lnTo>
                      <a:lnTo>
                        <a:pt x="0" y="459"/>
                      </a:lnTo>
                      <a:lnTo>
                        <a:pt x="0" y="40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sp>
            <p:nvSpPr>
              <p:cNvPr id="35" name="Freeform 37">
                <a:extLst>
                  <a:ext uri="{FF2B5EF4-FFF2-40B4-BE49-F238E27FC236}">
                    <a16:creationId xmlns:a16="http://schemas.microsoft.com/office/drawing/2014/main" id="{34D66B05-AE87-5C2F-12AC-6CF88D85113D}"/>
                  </a:ext>
                </a:extLst>
              </p:cNvPr>
              <p:cNvSpPr>
                <a:spLocks/>
              </p:cNvSpPr>
              <p:nvPr/>
            </p:nvSpPr>
            <p:spPr bwMode="auto">
              <a:xfrm>
                <a:off x="5491726" y="3470568"/>
                <a:ext cx="1123950" cy="739775"/>
              </a:xfrm>
              <a:custGeom>
                <a:avLst/>
                <a:gdLst>
                  <a:gd name="T0" fmla="*/ 708 w 708"/>
                  <a:gd name="T1" fmla="*/ 0 h 466"/>
                  <a:gd name="T2" fmla="*/ 708 w 708"/>
                  <a:gd name="T3" fmla="*/ 49 h 466"/>
                  <a:gd name="T4" fmla="*/ 0 w 708"/>
                  <a:gd name="T5" fmla="*/ 466 h 466"/>
                  <a:gd name="T6" fmla="*/ 0 w 708"/>
                  <a:gd name="T7" fmla="*/ 411 h 466"/>
                  <a:gd name="T8" fmla="*/ 708 w 708"/>
                  <a:gd name="T9" fmla="*/ 0 h 466"/>
                </a:gdLst>
                <a:ahLst/>
                <a:cxnLst>
                  <a:cxn ang="0">
                    <a:pos x="T0" y="T1"/>
                  </a:cxn>
                  <a:cxn ang="0">
                    <a:pos x="T2" y="T3"/>
                  </a:cxn>
                  <a:cxn ang="0">
                    <a:pos x="T4" y="T5"/>
                  </a:cxn>
                  <a:cxn ang="0">
                    <a:pos x="T6" y="T7"/>
                  </a:cxn>
                  <a:cxn ang="0">
                    <a:pos x="T8" y="T9"/>
                  </a:cxn>
                </a:cxnLst>
                <a:rect l="0" t="0" r="r" b="b"/>
                <a:pathLst>
                  <a:path w="708" h="466">
                    <a:moveTo>
                      <a:pt x="708" y="0"/>
                    </a:moveTo>
                    <a:lnTo>
                      <a:pt x="708" y="49"/>
                    </a:lnTo>
                    <a:lnTo>
                      <a:pt x="0" y="466"/>
                    </a:lnTo>
                    <a:lnTo>
                      <a:pt x="0" y="411"/>
                    </a:lnTo>
                    <a:lnTo>
                      <a:pt x="708"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6" name="Freeform 38">
                <a:extLst>
                  <a:ext uri="{FF2B5EF4-FFF2-40B4-BE49-F238E27FC236}">
                    <a16:creationId xmlns:a16="http://schemas.microsoft.com/office/drawing/2014/main" id="{D2464653-5BB6-C9B8-1F06-24B9D0D9C3E4}"/>
                  </a:ext>
                </a:extLst>
              </p:cNvPr>
              <p:cNvSpPr>
                <a:spLocks/>
              </p:cNvSpPr>
              <p:nvPr/>
            </p:nvSpPr>
            <p:spPr bwMode="auto">
              <a:xfrm>
                <a:off x="4424926" y="3199106"/>
                <a:ext cx="1066800" cy="1011238"/>
              </a:xfrm>
              <a:custGeom>
                <a:avLst/>
                <a:gdLst>
                  <a:gd name="T0" fmla="*/ 284 w 284"/>
                  <a:gd name="T1" fmla="*/ 169 h 269"/>
                  <a:gd name="T2" fmla="*/ 55 w 284"/>
                  <a:gd name="T3" fmla="*/ 34 h 269"/>
                  <a:gd name="T4" fmla="*/ 19 w 284"/>
                  <a:gd name="T5" fmla="*/ 42 h 269"/>
                  <a:gd name="T6" fmla="*/ 50 w 284"/>
                  <a:gd name="T7" fmla="*/ 115 h 269"/>
                  <a:gd name="T8" fmla="*/ 284 w 284"/>
                  <a:gd name="T9" fmla="*/ 246 h 269"/>
                  <a:gd name="T10" fmla="*/ 284 w 284"/>
                  <a:gd name="T11" fmla="*/ 269 h 269"/>
                  <a:gd name="T12" fmla="*/ 44 w 284"/>
                  <a:gd name="T13" fmla="*/ 131 h 269"/>
                  <a:gd name="T14" fmla="*/ 1 w 284"/>
                  <a:gd name="T15" fmla="*/ 57 h 269"/>
                  <a:gd name="T16" fmla="*/ 50 w 284"/>
                  <a:gd name="T17" fmla="*/ 10 h 269"/>
                  <a:gd name="T18" fmla="*/ 284 w 284"/>
                  <a:gd name="T19" fmla="*/ 144 h 269"/>
                  <a:gd name="T20" fmla="*/ 284 w 284"/>
                  <a:gd name="T21" fmla="*/ 1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69">
                    <a:moveTo>
                      <a:pt x="284" y="169"/>
                    </a:moveTo>
                    <a:cubicBezTo>
                      <a:pt x="55" y="34"/>
                      <a:pt x="55" y="34"/>
                      <a:pt x="55" y="34"/>
                    </a:cubicBezTo>
                    <a:cubicBezTo>
                      <a:pt x="55" y="34"/>
                      <a:pt x="29" y="17"/>
                      <a:pt x="19" y="42"/>
                    </a:cubicBezTo>
                    <a:cubicBezTo>
                      <a:pt x="10" y="67"/>
                      <a:pt x="31" y="103"/>
                      <a:pt x="50" y="115"/>
                    </a:cubicBezTo>
                    <a:cubicBezTo>
                      <a:pt x="284" y="246"/>
                      <a:pt x="284" y="246"/>
                      <a:pt x="284" y="246"/>
                    </a:cubicBezTo>
                    <a:cubicBezTo>
                      <a:pt x="284" y="269"/>
                      <a:pt x="284" y="269"/>
                      <a:pt x="284" y="269"/>
                    </a:cubicBezTo>
                    <a:cubicBezTo>
                      <a:pt x="44" y="131"/>
                      <a:pt x="44" y="131"/>
                      <a:pt x="44" y="131"/>
                    </a:cubicBezTo>
                    <a:cubicBezTo>
                      <a:pt x="44" y="131"/>
                      <a:pt x="0" y="98"/>
                      <a:pt x="1" y="57"/>
                    </a:cubicBezTo>
                    <a:cubicBezTo>
                      <a:pt x="3" y="16"/>
                      <a:pt x="31" y="0"/>
                      <a:pt x="50" y="10"/>
                    </a:cubicBezTo>
                    <a:cubicBezTo>
                      <a:pt x="284" y="144"/>
                      <a:pt x="284" y="144"/>
                      <a:pt x="284" y="144"/>
                    </a:cubicBezTo>
                    <a:lnTo>
                      <a:pt x="284" y="169"/>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9" name="Group 63"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B86A7C03-B2FF-08BA-3756-1D71056E39A0}"/>
                </a:ext>
              </a:extLst>
            </p:cNvPr>
            <p:cNvGrpSpPr/>
            <p:nvPr/>
          </p:nvGrpSpPr>
          <p:grpSpPr>
            <a:xfrm>
              <a:off x="3794553" y="4611332"/>
              <a:ext cx="1274329" cy="891887"/>
              <a:chOff x="6672826" y="4521493"/>
              <a:chExt cx="1401762" cy="981076"/>
            </a:xfrm>
          </p:grpSpPr>
          <p:sp>
            <p:nvSpPr>
              <p:cNvPr id="28" name="Freeform 40">
                <a:extLst>
                  <a:ext uri="{FF2B5EF4-FFF2-40B4-BE49-F238E27FC236}">
                    <a16:creationId xmlns:a16="http://schemas.microsoft.com/office/drawing/2014/main" id="{E6240DBA-9A65-A883-ECE8-4795C30C8C23}"/>
                  </a:ext>
                </a:extLst>
              </p:cNvPr>
              <p:cNvSpPr>
                <a:spLocks/>
              </p:cNvSpPr>
              <p:nvPr/>
            </p:nvSpPr>
            <p:spPr bwMode="auto">
              <a:xfrm>
                <a:off x="6672826" y="4939006"/>
                <a:ext cx="1398588" cy="538163"/>
              </a:xfrm>
              <a:custGeom>
                <a:avLst/>
                <a:gdLst>
                  <a:gd name="T0" fmla="*/ 372 w 372"/>
                  <a:gd name="T1" fmla="*/ 16 h 143"/>
                  <a:gd name="T2" fmla="*/ 349 w 372"/>
                  <a:gd name="T3" fmla="*/ 7 h 143"/>
                  <a:gd name="T4" fmla="*/ 34 w 372"/>
                  <a:gd name="T5" fmla="*/ 0 h 143"/>
                  <a:gd name="T6" fmla="*/ 20 w 372"/>
                  <a:gd name="T7" fmla="*/ 44 h 143"/>
                  <a:gd name="T8" fmla="*/ 192 w 372"/>
                  <a:gd name="T9" fmla="*/ 143 h 143"/>
                  <a:gd name="T10" fmla="*/ 372 w 372"/>
                  <a:gd name="T11" fmla="*/ 16 h 143"/>
                </a:gdLst>
                <a:ahLst/>
                <a:cxnLst>
                  <a:cxn ang="0">
                    <a:pos x="T0" y="T1"/>
                  </a:cxn>
                  <a:cxn ang="0">
                    <a:pos x="T2" y="T3"/>
                  </a:cxn>
                  <a:cxn ang="0">
                    <a:pos x="T4" y="T5"/>
                  </a:cxn>
                  <a:cxn ang="0">
                    <a:pos x="T6" y="T7"/>
                  </a:cxn>
                  <a:cxn ang="0">
                    <a:pos x="T8" y="T9"/>
                  </a:cxn>
                  <a:cxn ang="0">
                    <a:pos x="T10" y="T11"/>
                  </a:cxn>
                </a:cxnLst>
                <a:rect l="0" t="0" r="r" b="b"/>
                <a:pathLst>
                  <a:path w="372" h="143">
                    <a:moveTo>
                      <a:pt x="372" y="16"/>
                    </a:moveTo>
                    <a:cubicBezTo>
                      <a:pt x="349" y="7"/>
                      <a:pt x="349" y="7"/>
                      <a:pt x="349" y="7"/>
                    </a:cubicBezTo>
                    <a:cubicBezTo>
                      <a:pt x="34" y="0"/>
                      <a:pt x="34" y="0"/>
                      <a:pt x="34" y="0"/>
                    </a:cubicBezTo>
                    <a:cubicBezTo>
                      <a:pt x="34" y="0"/>
                      <a:pt x="0" y="17"/>
                      <a:pt x="20" y="44"/>
                    </a:cubicBezTo>
                    <a:cubicBezTo>
                      <a:pt x="46" y="82"/>
                      <a:pt x="192" y="143"/>
                      <a:pt x="192" y="143"/>
                    </a:cubicBezTo>
                    <a:lnTo>
                      <a:pt x="372" y="16"/>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9" name="Freeform 41">
                <a:extLst>
                  <a:ext uri="{FF2B5EF4-FFF2-40B4-BE49-F238E27FC236}">
                    <a16:creationId xmlns:a16="http://schemas.microsoft.com/office/drawing/2014/main" id="{CC7422C1-7AD7-B1C8-20CE-377D162C07D5}"/>
                  </a:ext>
                </a:extLst>
              </p:cNvPr>
              <p:cNvSpPr>
                <a:spLocks/>
              </p:cNvSpPr>
              <p:nvPr/>
            </p:nvSpPr>
            <p:spPr bwMode="auto">
              <a:xfrm>
                <a:off x="6823638" y="4818356"/>
                <a:ext cx="1214438" cy="590550"/>
              </a:xfrm>
              <a:custGeom>
                <a:avLst/>
                <a:gdLst>
                  <a:gd name="T0" fmla="*/ 760 w 765"/>
                  <a:gd name="T1" fmla="*/ 15 h 372"/>
                  <a:gd name="T2" fmla="*/ 765 w 765"/>
                  <a:gd name="T3" fmla="*/ 105 h 372"/>
                  <a:gd name="T4" fmla="*/ 357 w 765"/>
                  <a:gd name="T5" fmla="*/ 372 h 372"/>
                  <a:gd name="T6" fmla="*/ 7 w 765"/>
                  <a:gd name="T7" fmla="*/ 202 h 372"/>
                  <a:gd name="T8" fmla="*/ 0 w 765"/>
                  <a:gd name="T9" fmla="*/ 97 h 372"/>
                  <a:gd name="T10" fmla="*/ 360 w 765"/>
                  <a:gd name="T11" fmla="*/ 263 h 372"/>
                  <a:gd name="T12" fmla="*/ 758 w 765"/>
                  <a:gd name="T13" fmla="*/ 0 h 372"/>
                  <a:gd name="T14" fmla="*/ 760 w 765"/>
                  <a:gd name="T15" fmla="*/ 15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5" h="372">
                    <a:moveTo>
                      <a:pt x="760" y="15"/>
                    </a:moveTo>
                    <a:lnTo>
                      <a:pt x="765" y="105"/>
                    </a:lnTo>
                    <a:lnTo>
                      <a:pt x="357" y="372"/>
                    </a:lnTo>
                    <a:lnTo>
                      <a:pt x="7" y="202"/>
                    </a:lnTo>
                    <a:lnTo>
                      <a:pt x="0" y="97"/>
                    </a:lnTo>
                    <a:lnTo>
                      <a:pt x="360" y="263"/>
                    </a:lnTo>
                    <a:lnTo>
                      <a:pt x="758" y="0"/>
                    </a:lnTo>
                    <a:lnTo>
                      <a:pt x="760" y="15"/>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0" name="Freeform 42">
                <a:extLst>
                  <a:ext uri="{FF2B5EF4-FFF2-40B4-BE49-F238E27FC236}">
                    <a16:creationId xmlns:a16="http://schemas.microsoft.com/office/drawing/2014/main" id="{DE77742D-D8CC-DFA8-C296-147ED9AAF940}"/>
                  </a:ext>
                </a:extLst>
              </p:cNvPr>
              <p:cNvSpPr>
                <a:spLocks/>
              </p:cNvSpPr>
              <p:nvPr/>
            </p:nvSpPr>
            <p:spPr bwMode="auto">
              <a:xfrm>
                <a:off x="6755376" y="4521493"/>
                <a:ext cx="1304925" cy="688975"/>
              </a:xfrm>
              <a:custGeom>
                <a:avLst/>
                <a:gdLst>
                  <a:gd name="T0" fmla="*/ 347 w 347"/>
                  <a:gd name="T1" fmla="*/ 67 h 183"/>
                  <a:gd name="T2" fmla="*/ 167 w 347"/>
                  <a:gd name="T3" fmla="*/ 183 h 183"/>
                  <a:gd name="T4" fmla="*/ 0 w 347"/>
                  <a:gd name="T5" fmla="*/ 110 h 183"/>
                  <a:gd name="T6" fmla="*/ 5 w 347"/>
                  <a:gd name="T7" fmla="*/ 107 h 183"/>
                  <a:gd name="T8" fmla="*/ 175 w 347"/>
                  <a:gd name="T9" fmla="*/ 8 h 183"/>
                  <a:gd name="T10" fmla="*/ 197 w 347"/>
                  <a:gd name="T11" fmla="*/ 3 h 183"/>
                  <a:gd name="T12" fmla="*/ 347 w 347"/>
                  <a:gd name="T13" fmla="*/ 67 h 183"/>
                </a:gdLst>
                <a:ahLst/>
                <a:cxnLst>
                  <a:cxn ang="0">
                    <a:pos x="T0" y="T1"/>
                  </a:cxn>
                  <a:cxn ang="0">
                    <a:pos x="T2" y="T3"/>
                  </a:cxn>
                  <a:cxn ang="0">
                    <a:pos x="T4" y="T5"/>
                  </a:cxn>
                  <a:cxn ang="0">
                    <a:pos x="T6" y="T7"/>
                  </a:cxn>
                  <a:cxn ang="0">
                    <a:pos x="T8" y="T9"/>
                  </a:cxn>
                  <a:cxn ang="0">
                    <a:pos x="T10" y="T11"/>
                  </a:cxn>
                  <a:cxn ang="0">
                    <a:pos x="T12" y="T13"/>
                  </a:cxn>
                </a:cxnLst>
                <a:rect l="0" t="0" r="r" b="b"/>
                <a:pathLst>
                  <a:path w="347" h="183">
                    <a:moveTo>
                      <a:pt x="347" y="67"/>
                    </a:moveTo>
                    <a:cubicBezTo>
                      <a:pt x="167" y="183"/>
                      <a:pt x="167" y="183"/>
                      <a:pt x="167" y="183"/>
                    </a:cubicBezTo>
                    <a:cubicBezTo>
                      <a:pt x="0" y="110"/>
                      <a:pt x="0" y="110"/>
                      <a:pt x="0" y="110"/>
                    </a:cubicBezTo>
                    <a:cubicBezTo>
                      <a:pt x="5" y="107"/>
                      <a:pt x="5" y="107"/>
                      <a:pt x="5" y="107"/>
                    </a:cubicBezTo>
                    <a:cubicBezTo>
                      <a:pt x="175" y="8"/>
                      <a:pt x="175" y="8"/>
                      <a:pt x="175" y="8"/>
                    </a:cubicBezTo>
                    <a:cubicBezTo>
                      <a:pt x="175" y="8"/>
                      <a:pt x="186" y="0"/>
                      <a:pt x="197" y="3"/>
                    </a:cubicBezTo>
                    <a:cubicBezTo>
                      <a:pt x="208" y="7"/>
                      <a:pt x="347" y="67"/>
                      <a:pt x="347" y="67"/>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1" name="Freeform 43">
                <a:extLst>
                  <a:ext uri="{FF2B5EF4-FFF2-40B4-BE49-F238E27FC236}">
                    <a16:creationId xmlns:a16="http://schemas.microsoft.com/office/drawing/2014/main" id="{86DFAE91-6220-FBA1-BC0C-D75F95225D7D}"/>
                  </a:ext>
                </a:extLst>
              </p:cNvPr>
              <p:cNvSpPr>
                <a:spLocks/>
              </p:cNvSpPr>
              <p:nvPr/>
            </p:nvSpPr>
            <p:spPr bwMode="auto">
              <a:xfrm>
                <a:off x="7384026" y="4773906"/>
                <a:ext cx="679450" cy="495300"/>
              </a:xfrm>
              <a:custGeom>
                <a:avLst/>
                <a:gdLst>
                  <a:gd name="T0" fmla="*/ 0 w 428"/>
                  <a:gd name="T1" fmla="*/ 275 h 312"/>
                  <a:gd name="T2" fmla="*/ 426 w 428"/>
                  <a:gd name="T3" fmla="*/ 0 h 312"/>
                  <a:gd name="T4" fmla="*/ 428 w 428"/>
                  <a:gd name="T5" fmla="*/ 35 h 312"/>
                  <a:gd name="T6" fmla="*/ 2 w 428"/>
                  <a:gd name="T7" fmla="*/ 312 h 312"/>
                  <a:gd name="T8" fmla="*/ 0 w 428"/>
                  <a:gd name="T9" fmla="*/ 275 h 312"/>
                </a:gdLst>
                <a:ahLst/>
                <a:cxnLst>
                  <a:cxn ang="0">
                    <a:pos x="T0" y="T1"/>
                  </a:cxn>
                  <a:cxn ang="0">
                    <a:pos x="T2" y="T3"/>
                  </a:cxn>
                  <a:cxn ang="0">
                    <a:pos x="T4" y="T5"/>
                  </a:cxn>
                  <a:cxn ang="0">
                    <a:pos x="T6" y="T7"/>
                  </a:cxn>
                  <a:cxn ang="0">
                    <a:pos x="T8" y="T9"/>
                  </a:cxn>
                </a:cxnLst>
                <a:rect l="0" t="0" r="r" b="b"/>
                <a:pathLst>
                  <a:path w="428" h="312">
                    <a:moveTo>
                      <a:pt x="0" y="275"/>
                    </a:moveTo>
                    <a:lnTo>
                      <a:pt x="426" y="0"/>
                    </a:lnTo>
                    <a:lnTo>
                      <a:pt x="428" y="35"/>
                    </a:lnTo>
                    <a:lnTo>
                      <a:pt x="2" y="312"/>
                    </a:lnTo>
                    <a:lnTo>
                      <a:pt x="0" y="275"/>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2" name="Freeform 44">
                <a:extLst>
                  <a:ext uri="{FF2B5EF4-FFF2-40B4-BE49-F238E27FC236}">
                    <a16:creationId xmlns:a16="http://schemas.microsoft.com/office/drawing/2014/main" id="{D82770A8-EE6F-4B64-0EB0-886250D70B8A}"/>
                  </a:ext>
                </a:extLst>
              </p:cNvPr>
              <p:cNvSpPr>
                <a:spLocks/>
              </p:cNvSpPr>
              <p:nvPr/>
            </p:nvSpPr>
            <p:spPr bwMode="auto">
              <a:xfrm>
                <a:off x="7395138" y="4999331"/>
                <a:ext cx="679450" cy="503238"/>
              </a:xfrm>
              <a:custGeom>
                <a:avLst/>
                <a:gdLst>
                  <a:gd name="T0" fmla="*/ 426 w 428"/>
                  <a:gd name="T1" fmla="*/ 0 h 317"/>
                  <a:gd name="T2" fmla="*/ 428 w 428"/>
                  <a:gd name="T3" fmla="*/ 31 h 317"/>
                  <a:gd name="T4" fmla="*/ 2 w 428"/>
                  <a:gd name="T5" fmla="*/ 317 h 317"/>
                  <a:gd name="T6" fmla="*/ 0 w 428"/>
                  <a:gd name="T7" fmla="*/ 284 h 317"/>
                  <a:gd name="T8" fmla="*/ 426 w 428"/>
                  <a:gd name="T9" fmla="*/ 0 h 317"/>
                </a:gdLst>
                <a:ahLst/>
                <a:cxnLst>
                  <a:cxn ang="0">
                    <a:pos x="T0" y="T1"/>
                  </a:cxn>
                  <a:cxn ang="0">
                    <a:pos x="T2" y="T3"/>
                  </a:cxn>
                  <a:cxn ang="0">
                    <a:pos x="T4" y="T5"/>
                  </a:cxn>
                  <a:cxn ang="0">
                    <a:pos x="T6" y="T7"/>
                  </a:cxn>
                  <a:cxn ang="0">
                    <a:pos x="T8" y="T9"/>
                  </a:cxn>
                </a:cxnLst>
                <a:rect l="0" t="0" r="r" b="b"/>
                <a:pathLst>
                  <a:path w="428" h="317">
                    <a:moveTo>
                      <a:pt x="426" y="0"/>
                    </a:moveTo>
                    <a:lnTo>
                      <a:pt x="428" y="31"/>
                    </a:lnTo>
                    <a:lnTo>
                      <a:pt x="2" y="317"/>
                    </a:lnTo>
                    <a:lnTo>
                      <a:pt x="0" y="284"/>
                    </a:lnTo>
                    <a:lnTo>
                      <a:pt x="426"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3" name="Freeform 45">
                <a:extLst>
                  <a:ext uri="{FF2B5EF4-FFF2-40B4-BE49-F238E27FC236}">
                    <a16:creationId xmlns:a16="http://schemas.microsoft.com/office/drawing/2014/main" id="{22D0AD79-473C-8E39-3DC0-4269E4750DD1}"/>
                  </a:ext>
                </a:extLst>
              </p:cNvPr>
              <p:cNvSpPr>
                <a:spLocks/>
              </p:cNvSpPr>
              <p:nvPr/>
            </p:nvSpPr>
            <p:spPr bwMode="auto">
              <a:xfrm>
                <a:off x="6706163" y="4908843"/>
                <a:ext cx="692150" cy="593725"/>
              </a:xfrm>
              <a:custGeom>
                <a:avLst/>
                <a:gdLst>
                  <a:gd name="T0" fmla="*/ 181 w 184"/>
                  <a:gd name="T1" fmla="*/ 96 h 158"/>
                  <a:gd name="T2" fmla="*/ 33 w 184"/>
                  <a:gd name="T3" fmla="*/ 20 h 158"/>
                  <a:gd name="T4" fmla="*/ 11 w 184"/>
                  <a:gd name="T5" fmla="*/ 27 h 158"/>
                  <a:gd name="T6" fmla="*/ 33 w 184"/>
                  <a:gd name="T7" fmla="*/ 71 h 158"/>
                  <a:gd name="T8" fmla="*/ 183 w 184"/>
                  <a:gd name="T9" fmla="*/ 144 h 158"/>
                  <a:gd name="T10" fmla="*/ 184 w 184"/>
                  <a:gd name="T11" fmla="*/ 158 h 158"/>
                  <a:gd name="T12" fmla="*/ 30 w 184"/>
                  <a:gd name="T13" fmla="*/ 81 h 158"/>
                  <a:gd name="T14" fmla="*/ 1 w 184"/>
                  <a:gd name="T15" fmla="*/ 36 h 158"/>
                  <a:gd name="T16" fmla="*/ 29 w 184"/>
                  <a:gd name="T17" fmla="*/ 5 h 158"/>
                  <a:gd name="T18" fmla="*/ 180 w 184"/>
                  <a:gd name="T19" fmla="*/ 80 h 158"/>
                  <a:gd name="T20" fmla="*/ 181 w 184"/>
                  <a:gd name="T21" fmla="*/ 9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158">
                    <a:moveTo>
                      <a:pt x="181" y="96"/>
                    </a:moveTo>
                    <a:cubicBezTo>
                      <a:pt x="33" y="20"/>
                      <a:pt x="33" y="20"/>
                      <a:pt x="33" y="20"/>
                    </a:cubicBezTo>
                    <a:cubicBezTo>
                      <a:pt x="33" y="20"/>
                      <a:pt x="16" y="11"/>
                      <a:pt x="11" y="27"/>
                    </a:cubicBezTo>
                    <a:cubicBezTo>
                      <a:pt x="6" y="43"/>
                      <a:pt x="21" y="64"/>
                      <a:pt x="33" y="71"/>
                    </a:cubicBezTo>
                    <a:cubicBezTo>
                      <a:pt x="183" y="144"/>
                      <a:pt x="183" y="144"/>
                      <a:pt x="183" y="144"/>
                    </a:cubicBezTo>
                    <a:cubicBezTo>
                      <a:pt x="184" y="158"/>
                      <a:pt x="184" y="158"/>
                      <a:pt x="184" y="158"/>
                    </a:cubicBezTo>
                    <a:cubicBezTo>
                      <a:pt x="30" y="81"/>
                      <a:pt x="30" y="81"/>
                      <a:pt x="30" y="81"/>
                    </a:cubicBezTo>
                    <a:cubicBezTo>
                      <a:pt x="30" y="81"/>
                      <a:pt x="1" y="62"/>
                      <a:pt x="1" y="36"/>
                    </a:cubicBezTo>
                    <a:cubicBezTo>
                      <a:pt x="0" y="11"/>
                      <a:pt x="17" y="0"/>
                      <a:pt x="29" y="5"/>
                    </a:cubicBezTo>
                    <a:cubicBezTo>
                      <a:pt x="180" y="80"/>
                      <a:pt x="180" y="80"/>
                      <a:pt x="180" y="80"/>
                    </a:cubicBezTo>
                    <a:lnTo>
                      <a:pt x="181" y="96"/>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0" name="Group 66"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3129EDB9-6754-E461-05BF-E1AB385666AF}"/>
                </a:ext>
              </a:extLst>
            </p:cNvPr>
            <p:cNvGrpSpPr/>
            <p:nvPr/>
          </p:nvGrpSpPr>
          <p:grpSpPr>
            <a:xfrm>
              <a:off x="2710723" y="2142048"/>
              <a:ext cx="874569" cy="1271443"/>
              <a:chOff x="5480613" y="1805281"/>
              <a:chExt cx="962026" cy="1398587"/>
            </a:xfrm>
          </p:grpSpPr>
          <p:sp>
            <p:nvSpPr>
              <p:cNvPr id="20" name="Freeform 47">
                <a:extLst>
                  <a:ext uri="{FF2B5EF4-FFF2-40B4-BE49-F238E27FC236}">
                    <a16:creationId xmlns:a16="http://schemas.microsoft.com/office/drawing/2014/main" id="{C6862054-E250-3EBE-3251-B46216DC6ABE}"/>
                  </a:ext>
                </a:extLst>
              </p:cNvPr>
              <p:cNvSpPr>
                <a:spLocks/>
              </p:cNvSpPr>
              <p:nvPr/>
            </p:nvSpPr>
            <p:spPr bwMode="auto">
              <a:xfrm>
                <a:off x="5939401" y="2027531"/>
                <a:ext cx="387350" cy="225425"/>
              </a:xfrm>
              <a:custGeom>
                <a:avLst/>
                <a:gdLst>
                  <a:gd name="T0" fmla="*/ 1 w 103"/>
                  <a:gd name="T1" fmla="*/ 15 h 60"/>
                  <a:gd name="T2" fmla="*/ 3 w 103"/>
                  <a:gd name="T3" fmla="*/ 7 h 60"/>
                  <a:gd name="T4" fmla="*/ 7 w 103"/>
                  <a:gd name="T5" fmla="*/ 0 h 60"/>
                  <a:gd name="T6" fmla="*/ 103 w 103"/>
                  <a:gd name="T7" fmla="*/ 45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4"/>
                      <a:pt x="1" y="11"/>
                      <a:pt x="3" y="7"/>
                    </a:cubicBezTo>
                    <a:cubicBezTo>
                      <a:pt x="5" y="3"/>
                      <a:pt x="7" y="0"/>
                      <a:pt x="7" y="0"/>
                    </a:cubicBezTo>
                    <a:cubicBezTo>
                      <a:pt x="103" y="45"/>
                      <a:pt x="103" y="45"/>
                      <a:pt x="103" y="45"/>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1" name="Freeform 48">
                <a:extLst>
                  <a:ext uri="{FF2B5EF4-FFF2-40B4-BE49-F238E27FC236}">
                    <a16:creationId xmlns:a16="http://schemas.microsoft.com/office/drawing/2014/main" id="{4840CC9C-E181-0CD0-4083-6977C2031C24}"/>
                  </a:ext>
                </a:extLst>
              </p:cNvPr>
              <p:cNvSpPr>
                <a:spLocks/>
              </p:cNvSpPr>
              <p:nvPr/>
            </p:nvSpPr>
            <p:spPr bwMode="auto">
              <a:xfrm>
                <a:off x="5871138" y="2173581"/>
                <a:ext cx="387350" cy="225425"/>
              </a:xfrm>
              <a:custGeom>
                <a:avLst/>
                <a:gdLst>
                  <a:gd name="T0" fmla="*/ 0 w 103"/>
                  <a:gd name="T1" fmla="*/ 14 h 60"/>
                  <a:gd name="T2" fmla="*/ 3 w 103"/>
                  <a:gd name="T3" fmla="*/ 7 h 60"/>
                  <a:gd name="T4" fmla="*/ 7 w 103"/>
                  <a:gd name="T5" fmla="*/ 0 h 60"/>
                  <a:gd name="T6" fmla="*/ 103 w 103"/>
                  <a:gd name="T7" fmla="*/ 45 h 60"/>
                  <a:gd name="T8" fmla="*/ 100 w 103"/>
                  <a:gd name="T9" fmla="*/ 53 h 60"/>
                  <a:gd name="T10" fmla="*/ 96 w 103"/>
                  <a:gd name="T11" fmla="*/ 60 h 60"/>
                  <a:gd name="T12" fmla="*/ 0 w 103"/>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4"/>
                    </a:moveTo>
                    <a:cubicBezTo>
                      <a:pt x="0" y="14"/>
                      <a:pt x="1" y="11"/>
                      <a:pt x="3" y="7"/>
                    </a:cubicBezTo>
                    <a:cubicBezTo>
                      <a:pt x="4" y="3"/>
                      <a:pt x="6" y="0"/>
                      <a:pt x="7" y="0"/>
                    </a:cubicBezTo>
                    <a:cubicBezTo>
                      <a:pt x="103" y="45"/>
                      <a:pt x="103" y="45"/>
                      <a:pt x="103" y="45"/>
                    </a:cubicBezTo>
                    <a:cubicBezTo>
                      <a:pt x="103" y="45"/>
                      <a:pt x="102" y="49"/>
                      <a:pt x="100" y="53"/>
                    </a:cubicBezTo>
                    <a:cubicBezTo>
                      <a:pt x="98" y="57"/>
                      <a:pt x="96" y="60"/>
                      <a:pt x="96" y="60"/>
                    </a:cubicBezTo>
                    <a:lnTo>
                      <a:pt x="0"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2" name="Freeform 49">
                <a:extLst>
                  <a:ext uri="{FF2B5EF4-FFF2-40B4-BE49-F238E27FC236}">
                    <a16:creationId xmlns:a16="http://schemas.microsoft.com/office/drawing/2014/main" id="{0D020E3B-CF62-4E69-94B6-D376AF4D2F8F}"/>
                  </a:ext>
                </a:extLst>
              </p:cNvPr>
              <p:cNvSpPr>
                <a:spLocks/>
              </p:cNvSpPr>
              <p:nvPr/>
            </p:nvSpPr>
            <p:spPr bwMode="auto">
              <a:xfrm>
                <a:off x="5799701" y="2319631"/>
                <a:ext cx="392113" cy="225425"/>
              </a:xfrm>
              <a:custGeom>
                <a:avLst/>
                <a:gdLst>
                  <a:gd name="T0" fmla="*/ 1 w 104"/>
                  <a:gd name="T1" fmla="*/ 14 h 60"/>
                  <a:gd name="T2" fmla="*/ 3 w 104"/>
                  <a:gd name="T3" fmla="*/ 7 h 60"/>
                  <a:gd name="T4" fmla="*/ 8 w 104"/>
                  <a:gd name="T5" fmla="*/ 0 h 60"/>
                  <a:gd name="T6" fmla="*/ 103 w 104"/>
                  <a:gd name="T7" fmla="*/ 45 h 60"/>
                  <a:gd name="T8" fmla="*/ 101 w 104"/>
                  <a:gd name="T9" fmla="*/ 53 h 60"/>
                  <a:gd name="T10" fmla="*/ 97 w 104"/>
                  <a:gd name="T11" fmla="*/ 59 h 60"/>
                  <a:gd name="T12" fmla="*/ 1 w 104"/>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4"/>
                    </a:moveTo>
                    <a:cubicBezTo>
                      <a:pt x="0" y="14"/>
                      <a:pt x="1" y="11"/>
                      <a:pt x="3" y="7"/>
                    </a:cubicBezTo>
                    <a:cubicBezTo>
                      <a:pt x="5" y="3"/>
                      <a:pt x="7" y="0"/>
                      <a:pt x="8" y="0"/>
                    </a:cubicBezTo>
                    <a:cubicBezTo>
                      <a:pt x="103" y="45"/>
                      <a:pt x="103" y="45"/>
                      <a:pt x="103" y="45"/>
                    </a:cubicBezTo>
                    <a:cubicBezTo>
                      <a:pt x="104" y="45"/>
                      <a:pt x="103" y="49"/>
                      <a:pt x="101" y="53"/>
                    </a:cubicBezTo>
                    <a:cubicBezTo>
                      <a:pt x="99" y="57"/>
                      <a:pt x="97" y="60"/>
                      <a:pt x="97" y="59"/>
                    </a:cubicBezTo>
                    <a:lnTo>
                      <a:pt x="1"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3" name="Freeform 50">
                <a:extLst>
                  <a:ext uri="{FF2B5EF4-FFF2-40B4-BE49-F238E27FC236}">
                    <a16:creationId xmlns:a16="http://schemas.microsoft.com/office/drawing/2014/main" id="{262EE235-8A39-F4D2-0D67-EAC3F37EFD09}"/>
                  </a:ext>
                </a:extLst>
              </p:cNvPr>
              <p:cNvSpPr>
                <a:spLocks/>
              </p:cNvSpPr>
              <p:nvPr/>
            </p:nvSpPr>
            <p:spPr bwMode="auto">
              <a:xfrm>
                <a:off x="5733026" y="2462506"/>
                <a:ext cx="387350" cy="225425"/>
              </a:xfrm>
              <a:custGeom>
                <a:avLst/>
                <a:gdLst>
                  <a:gd name="T0" fmla="*/ 1 w 103"/>
                  <a:gd name="T1" fmla="*/ 15 h 60"/>
                  <a:gd name="T2" fmla="*/ 3 w 103"/>
                  <a:gd name="T3" fmla="*/ 7 h 60"/>
                  <a:gd name="T4" fmla="*/ 7 w 103"/>
                  <a:gd name="T5" fmla="*/ 1 h 60"/>
                  <a:gd name="T6" fmla="*/ 103 w 103"/>
                  <a:gd name="T7" fmla="*/ 46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5"/>
                      <a:pt x="1" y="11"/>
                      <a:pt x="3" y="7"/>
                    </a:cubicBezTo>
                    <a:cubicBezTo>
                      <a:pt x="5" y="3"/>
                      <a:pt x="7" y="0"/>
                      <a:pt x="7" y="1"/>
                    </a:cubicBezTo>
                    <a:cubicBezTo>
                      <a:pt x="103" y="46"/>
                      <a:pt x="103" y="46"/>
                      <a:pt x="103" y="46"/>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4" name="Freeform 51">
                <a:extLst>
                  <a:ext uri="{FF2B5EF4-FFF2-40B4-BE49-F238E27FC236}">
                    <a16:creationId xmlns:a16="http://schemas.microsoft.com/office/drawing/2014/main" id="{E20CD966-7A74-7E32-F710-4B31EBCFBCBF}"/>
                  </a:ext>
                </a:extLst>
              </p:cNvPr>
              <p:cNvSpPr>
                <a:spLocks/>
              </p:cNvSpPr>
              <p:nvPr/>
            </p:nvSpPr>
            <p:spPr bwMode="auto">
              <a:xfrm>
                <a:off x="5664763" y="2610143"/>
                <a:ext cx="387350" cy="225425"/>
              </a:xfrm>
              <a:custGeom>
                <a:avLst/>
                <a:gdLst>
                  <a:gd name="T0" fmla="*/ 0 w 103"/>
                  <a:gd name="T1" fmla="*/ 15 h 60"/>
                  <a:gd name="T2" fmla="*/ 3 w 103"/>
                  <a:gd name="T3" fmla="*/ 7 h 60"/>
                  <a:gd name="T4" fmla="*/ 7 w 103"/>
                  <a:gd name="T5" fmla="*/ 1 h 60"/>
                  <a:gd name="T6" fmla="*/ 103 w 103"/>
                  <a:gd name="T7" fmla="*/ 46 h 60"/>
                  <a:gd name="T8" fmla="*/ 100 w 103"/>
                  <a:gd name="T9" fmla="*/ 53 h 60"/>
                  <a:gd name="T10" fmla="*/ 96 w 103"/>
                  <a:gd name="T11" fmla="*/ 60 h 60"/>
                  <a:gd name="T12" fmla="*/ 0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5"/>
                    </a:moveTo>
                    <a:cubicBezTo>
                      <a:pt x="0" y="15"/>
                      <a:pt x="1" y="11"/>
                      <a:pt x="3" y="7"/>
                    </a:cubicBezTo>
                    <a:cubicBezTo>
                      <a:pt x="5" y="3"/>
                      <a:pt x="6" y="0"/>
                      <a:pt x="7" y="1"/>
                    </a:cubicBezTo>
                    <a:cubicBezTo>
                      <a:pt x="103" y="46"/>
                      <a:pt x="103" y="46"/>
                      <a:pt x="103" y="46"/>
                    </a:cubicBezTo>
                    <a:cubicBezTo>
                      <a:pt x="103" y="46"/>
                      <a:pt x="102" y="49"/>
                      <a:pt x="100" y="53"/>
                    </a:cubicBezTo>
                    <a:cubicBezTo>
                      <a:pt x="98" y="57"/>
                      <a:pt x="96" y="60"/>
                      <a:pt x="96" y="60"/>
                    </a:cubicBezTo>
                    <a:lnTo>
                      <a:pt x="0"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5" name="Freeform 52">
                <a:extLst>
                  <a:ext uri="{FF2B5EF4-FFF2-40B4-BE49-F238E27FC236}">
                    <a16:creationId xmlns:a16="http://schemas.microsoft.com/office/drawing/2014/main" id="{644B64AA-EAC8-03BD-74D8-D7B81BCBAA41}"/>
                  </a:ext>
                </a:extLst>
              </p:cNvPr>
              <p:cNvSpPr>
                <a:spLocks/>
              </p:cNvSpPr>
              <p:nvPr/>
            </p:nvSpPr>
            <p:spPr bwMode="auto">
              <a:xfrm>
                <a:off x="5593326" y="2756193"/>
                <a:ext cx="390525" cy="225425"/>
              </a:xfrm>
              <a:custGeom>
                <a:avLst/>
                <a:gdLst>
                  <a:gd name="T0" fmla="*/ 1 w 104"/>
                  <a:gd name="T1" fmla="*/ 15 h 60"/>
                  <a:gd name="T2" fmla="*/ 3 w 104"/>
                  <a:gd name="T3" fmla="*/ 7 h 60"/>
                  <a:gd name="T4" fmla="*/ 8 w 104"/>
                  <a:gd name="T5" fmla="*/ 0 h 60"/>
                  <a:gd name="T6" fmla="*/ 103 w 104"/>
                  <a:gd name="T7" fmla="*/ 45 h 60"/>
                  <a:gd name="T8" fmla="*/ 101 w 104"/>
                  <a:gd name="T9" fmla="*/ 53 h 60"/>
                  <a:gd name="T10" fmla="*/ 97 w 104"/>
                  <a:gd name="T11" fmla="*/ 60 h 60"/>
                  <a:gd name="T12" fmla="*/ 1 w 104"/>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5"/>
                    </a:moveTo>
                    <a:cubicBezTo>
                      <a:pt x="0" y="14"/>
                      <a:pt x="1" y="11"/>
                      <a:pt x="3" y="7"/>
                    </a:cubicBezTo>
                    <a:cubicBezTo>
                      <a:pt x="5" y="3"/>
                      <a:pt x="7" y="0"/>
                      <a:pt x="8" y="0"/>
                    </a:cubicBezTo>
                    <a:cubicBezTo>
                      <a:pt x="103" y="45"/>
                      <a:pt x="103" y="45"/>
                      <a:pt x="103" y="45"/>
                    </a:cubicBezTo>
                    <a:cubicBezTo>
                      <a:pt x="104" y="46"/>
                      <a:pt x="103" y="49"/>
                      <a:pt x="101" y="53"/>
                    </a:cubicBezTo>
                    <a:cubicBezTo>
                      <a:pt x="99" y="57"/>
                      <a:pt x="97" y="60"/>
                      <a:pt x="97"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6" name="Freeform 53">
                <a:extLst>
                  <a:ext uri="{FF2B5EF4-FFF2-40B4-BE49-F238E27FC236}">
                    <a16:creationId xmlns:a16="http://schemas.microsoft.com/office/drawing/2014/main" id="{BE52ADE8-B806-DD36-46DA-C41E55DF86C5}"/>
                  </a:ext>
                </a:extLst>
              </p:cNvPr>
              <p:cNvSpPr>
                <a:spLocks/>
              </p:cNvSpPr>
              <p:nvPr/>
            </p:nvSpPr>
            <p:spPr bwMode="auto">
              <a:xfrm>
                <a:off x="5480613" y="1805281"/>
                <a:ext cx="628650" cy="1243013"/>
              </a:xfrm>
              <a:custGeom>
                <a:avLst/>
                <a:gdLst>
                  <a:gd name="T0" fmla="*/ 15 w 167"/>
                  <a:gd name="T1" fmla="*/ 329 h 331"/>
                  <a:gd name="T2" fmla="*/ 6 w 167"/>
                  <a:gd name="T3" fmla="*/ 329 h 331"/>
                  <a:gd name="T4" fmla="*/ 1 w 167"/>
                  <a:gd name="T5" fmla="*/ 322 h 331"/>
                  <a:gd name="T6" fmla="*/ 152 w 167"/>
                  <a:gd name="T7" fmla="*/ 1 h 331"/>
                  <a:gd name="T8" fmla="*/ 161 w 167"/>
                  <a:gd name="T9" fmla="*/ 2 h 331"/>
                  <a:gd name="T10" fmla="*/ 166 w 167"/>
                  <a:gd name="T11" fmla="*/ 8 h 331"/>
                  <a:gd name="T12" fmla="*/ 15 w 167"/>
                  <a:gd name="T13" fmla="*/ 329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29"/>
                    </a:moveTo>
                    <a:cubicBezTo>
                      <a:pt x="14" y="331"/>
                      <a:pt x="10" y="331"/>
                      <a:pt x="6" y="329"/>
                    </a:cubicBezTo>
                    <a:cubicBezTo>
                      <a:pt x="2" y="327"/>
                      <a:pt x="0" y="324"/>
                      <a:pt x="1" y="322"/>
                    </a:cubicBezTo>
                    <a:cubicBezTo>
                      <a:pt x="152" y="1"/>
                      <a:pt x="152" y="1"/>
                      <a:pt x="152" y="1"/>
                    </a:cubicBezTo>
                    <a:cubicBezTo>
                      <a:pt x="153" y="0"/>
                      <a:pt x="157" y="0"/>
                      <a:pt x="161" y="2"/>
                    </a:cubicBezTo>
                    <a:cubicBezTo>
                      <a:pt x="165" y="3"/>
                      <a:pt x="167" y="6"/>
                      <a:pt x="166" y="8"/>
                    </a:cubicBezTo>
                    <a:lnTo>
                      <a:pt x="15" y="329"/>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7" name="Freeform 54">
                <a:extLst>
                  <a:ext uri="{FF2B5EF4-FFF2-40B4-BE49-F238E27FC236}">
                    <a16:creationId xmlns:a16="http://schemas.microsoft.com/office/drawing/2014/main" id="{7513FB05-A002-19E6-1DCB-573E43239174}"/>
                  </a:ext>
                </a:extLst>
              </p:cNvPr>
              <p:cNvSpPr>
                <a:spLocks/>
              </p:cNvSpPr>
              <p:nvPr/>
            </p:nvSpPr>
            <p:spPr bwMode="auto">
              <a:xfrm>
                <a:off x="5815576" y="1959268"/>
                <a:ext cx="627063" cy="1244600"/>
              </a:xfrm>
              <a:custGeom>
                <a:avLst/>
                <a:gdLst>
                  <a:gd name="T0" fmla="*/ 15 w 167"/>
                  <a:gd name="T1" fmla="*/ 330 h 331"/>
                  <a:gd name="T2" fmla="*/ 6 w 167"/>
                  <a:gd name="T3" fmla="*/ 330 h 331"/>
                  <a:gd name="T4" fmla="*/ 0 w 167"/>
                  <a:gd name="T5" fmla="*/ 323 h 331"/>
                  <a:gd name="T6" fmla="*/ 152 w 167"/>
                  <a:gd name="T7" fmla="*/ 2 h 331"/>
                  <a:gd name="T8" fmla="*/ 160 w 167"/>
                  <a:gd name="T9" fmla="*/ 2 h 331"/>
                  <a:gd name="T10" fmla="*/ 166 w 167"/>
                  <a:gd name="T11" fmla="*/ 9 h 331"/>
                  <a:gd name="T12" fmla="*/ 15 w 167"/>
                  <a:gd name="T13" fmla="*/ 330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30"/>
                    </a:moveTo>
                    <a:cubicBezTo>
                      <a:pt x="14" y="331"/>
                      <a:pt x="10" y="331"/>
                      <a:pt x="6" y="330"/>
                    </a:cubicBezTo>
                    <a:cubicBezTo>
                      <a:pt x="2" y="328"/>
                      <a:pt x="0" y="325"/>
                      <a:pt x="0" y="323"/>
                    </a:cubicBezTo>
                    <a:cubicBezTo>
                      <a:pt x="152" y="2"/>
                      <a:pt x="152" y="2"/>
                      <a:pt x="152" y="2"/>
                    </a:cubicBezTo>
                    <a:cubicBezTo>
                      <a:pt x="153" y="0"/>
                      <a:pt x="157" y="1"/>
                      <a:pt x="160" y="2"/>
                    </a:cubicBezTo>
                    <a:cubicBezTo>
                      <a:pt x="164" y="4"/>
                      <a:pt x="167" y="7"/>
                      <a:pt x="166" y="9"/>
                    </a:cubicBezTo>
                    <a:lnTo>
                      <a:pt x="15" y="33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1" name="Group 64"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80EAD617-8CED-FE3D-96BE-1D2BE5E10517}"/>
                </a:ext>
              </a:extLst>
            </p:cNvPr>
            <p:cNvGrpSpPr/>
            <p:nvPr/>
          </p:nvGrpSpPr>
          <p:grpSpPr>
            <a:xfrm>
              <a:off x="2892564" y="4136526"/>
              <a:ext cx="987136" cy="1241136"/>
              <a:chOff x="5680638" y="3999206"/>
              <a:chExt cx="1085850" cy="1365250"/>
            </a:xfrm>
          </p:grpSpPr>
          <p:sp>
            <p:nvSpPr>
              <p:cNvPr id="12" name="Freeform 55">
                <a:extLst>
                  <a:ext uri="{FF2B5EF4-FFF2-40B4-BE49-F238E27FC236}">
                    <a16:creationId xmlns:a16="http://schemas.microsoft.com/office/drawing/2014/main" id="{7973AD02-D5FC-E900-C85F-3B5BA82E6A8F}"/>
                  </a:ext>
                </a:extLst>
              </p:cNvPr>
              <p:cNvSpPr>
                <a:spLocks/>
              </p:cNvSpPr>
              <p:nvPr/>
            </p:nvSpPr>
            <p:spPr bwMode="auto">
              <a:xfrm>
                <a:off x="5818751" y="4207168"/>
                <a:ext cx="373063" cy="269875"/>
              </a:xfrm>
              <a:custGeom>
                <a:avLst/>
                <a:gdLst>
                  <a:gd name="T0" fmla="*/ 9 w 99"/>
                  <a:gd name="T1" fmla="*/ 71 h 72"/>
                  <a:gd name="T2" fmla="*/ 4 w 99"/>
                  <a:gd name="T3" fmla="*/ 65 h 72"/>
                  <a:gd name="T4" fmla="*/ 1 w 99"/>
                  <a:gd name="T5" fmla="*/ 58 h 72"/>
                  <a:gd name="T6" fmla="*/ 90 w 99"/>
                  <a:gd name="T7" fmla="*/ 1 h 72"/>
                  <a:gd name="T8" fmla="*/ 95 w 99"/>
                  <a:gd name="T9" fmla="*/ 7 h 72"/>
                  <a:gd name="T10" fmla="*/ 98 w 99"/>
                  <a:gd name="T11" fmla="*/ 14 h 72"/>
                  <a:gd name="T12" fmla="*/ 9 w 99"/>
                  <a:gd name="T13" fmla="*/ 71 h 72"/>
                </a:gdLst>
                <a:ahLst/>
                <a:cxnLst>
                  <a:cxn ang="0">
                    <a:pos x="T0" y="T1"/>
                  </a:cxn>
                  <a:cxn ang="0">
                    <a:pos x="T2" y="T3"/>
                  </a:cxn>
                  <a:cxn ang="0">
                    <a:pos x="T4" y="T5"/>
                  </a:cxn>
                  <a:cxn ang="0">
                    <a:pos x="T6" y="T7"/>
                  </a:cxn>
                  <a:cxn ang="0">
                    <a:pos x="T8" y="T9"/>
                  </a:cxn>
                  <a:cxn ang="0">
                    <a:pos x="T10" y="T11"/>
                  </a:cxn>
                  <a:cxn ang="0">
                    <a:pos x="T12" y="T13"/>
                  </a:cxn>
                </a:cxnLst>
                <a:rect l="0" t="0" r="r" b="b"/>
                <a:pathLst>
                  <a:path w="99" h="72">
                    <a:moveTo>
                      <a:pt x="9" y="71"/>
                    </a:moveTo>
                    <a:cubicBezTo>
                      <a:pt x="9" y="72"/>
                      <a:pt x="7" y="69"/>
                      <a:pt x="4" y="65"/>
                    </a:cubicBezTo>
                    <a:cubicBezTo>
                      <a:pt x="2" y="61"/>
                      <a:pt x="0" y="58"/>
                      <a:pt x="1" y="58"/>
                    </a:cubicBezTo>
                    <a:cubicBezTo>
                      <a:pt x="90" y="1"/>
                      <a:pt x="90" y="1"/>
                      <a:pt x="90" y="1"/>
                    </a:cubicBezTo>
                    <a:cubicBezTo>
                      <a:pt x="90" y="0"/>
                      <a:pt x="93" y="3"/>
                      <a:pt x="95" y="7"/>
                    </a:cubicBezTo>
                    <a:cubicBezTo>
                      <a:pt x="97" y="11"/>
                      <a:pt x="99" y="14"/>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 name="Freeform 56">
                <a:extLst>
                  <a:ext uri="{FF2B5EF4-FFF2-40B4-BE49-F238E27FC236}">
                    <a16:creationId xmlns:a16="http://schemas.microsoft.com/office/drawing/2014/main" id="{F17A372A-365A-EFFA-51D6-CF4164C70A70}"/>
                  </a:ext>
                </a:extLst>
              </p:cNvPr>
              <p:cNvSpPr>
                <a:spLocks/>
              </p:cNvSpPr>
              <p:nvPr/>
            </p:nvSpPr>
            <p:spPr bwMode="auto">
              <a:xfrm>
                <a:off x="5906063" y="4345281"/>
                <a:ext cx="371475" cy="266700"/>
              </a:xfrm>
              <a:custGeom>
                <a:avLst/>
                <a:gdLst>
                  <a:gd name="T0" fmla="*/ 10 w 99"/>
                  <a:gd name="T1" fmla="*/ 70 h 71"/>
                  <a:gd name="T2" fmla="*/ 4 w 99"/>
                  <a:gd name="T3" fmla="*/ 64 h 71"/>
                  <a:gd name="T4" fmla="*/ 1 w 99"/>
                  <a:gd name="T5" fmla="*/ 57 h 71"/>
                  <a:gd name="T6" fmla="*/ 90 w 99"/>
                  <a:gd name="T7" fmla="*/ 0 h 71"/>
                  <a:gd name="T8" fmla="*/ 95 w 99"/>
                  <a:gd name="T9" fmla="*/ 6 h 71"/>
                  <a:gd name="T10" fmla="*/ 99 w 99"/>
                  <a:gd name="T11" fmla="*/ 13 h 71"/>
                  <a:gd name="T12" fmla="*/ 10 w 99"/>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10" y="70"/>
                    </a:moveTo>
                    <a:cubicBezTo>
                      <a:pt x="9" y="71"/>
                      <a:pt x="7" y="68"/>
                      <a:pt x="4" y="64"/>
                    </a:cubicBezTo>
                    <a:cubicBezTo>
                      <a:pt x="2" y="61"/>
                      <a:pt x="0" y="57"/>
                      <a:pt x="1" y="57"/>
                    </a:cubicBezTo>
                    <a:cubicBezTo>
                      <a:pt x="90" y="0"/>
                      <a:pt x="90" y="0"/>
                      <a:pt x="90" y="0"/>
                    </a:cubicBezTo>
                    <a:cubicBezTo>
                      <a:pt x="91" y="0"/>
                      <a:pt x="93" y="2"/>
                      <a:pt x="95" y="6"/>
                    </a:cubicBezTo>
                    <a:cubicBezTo>
                      <a:pt x="98" y="10"/>
                      <a:pt x="99" y="13"/>
                      <a:pt x="99" y="13"/>
                    </a:cubicBezTo>
                    <a:lnTo>
                      <a:pt x="10"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4" name="Freeform 57">
                <a:extLst>
                  <a:ext uri="{FF2B5EF4-FFF2-40B4-BE49-F238E27FC236}">
                    <a16:creationId xmlns:a16="http://schemas.microsoft.com/office/drawing/2014/main" id="{43692B96-17E3-C51F-5FD3-415FD24C3B73}"/>
                  </a:ext>
                </a:extLst>
              </p:cNvPr>
              <p:cNvSpPr>
                <a:spLocks/>
              </p:cNvSpPr>
              <p:nvPr/>
            </p:nvSpPr>
            <p:spPr bwMode="auto">
              <a:xfrm>
                <a:off x="5996551" y="4480218"/>
                <a:ext cx="368300" cy="266700"/>
              </a:xfrm>
              <a:custGeom>
                <a:avLst/>
                <a:gdLst>
                  <a:gd name="T0" fmla="*/ 9 w 98"/>
                  <a:gd name="T1" fmla="*/ 70 h 71"/>
                  <a:gd name="T2" fmla="*/ 4 w 98"/>
                  <a:gd name="T3" fmla="*/ 64 h 71"/>
                  <a:gd name="T4" fmla="*/ 0 w 98"/>
                  <a:gd name="T5" fmla="*/ 57 h 71"/>
                  <a:gd name="T6" fmla="*/ 89 w 98"/>
                  <a:gd name="T7" fmla="*/ 0 h 71"/>
                  <a:gd name="T8" fmla="*/ 94 w 98"/>
                  <a:gd name="T9" fmla="*/ 6 h 71"/>
                  <a:gd name="T10" fmla="*/ 98 w 98"/>
                  <a:gd name="T11" fmla="*/ 13 h 71"/>
                  <a:gd name="T12" fmla="*/ 9 w 98"/>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0"/>
                    </a:moveTo>
                    <a:cubicBezTo>
                      <a:pt x="8" y="71"/>
                      <a:pt x="6" y="68"/>
                      <a:pt x="4" y="64"/>
                    </a:cubicBezTo>
                    <a:cubicBezTo>
                      <a:pt x="1" y="61"/>
                      <a:pt x="0" y="57"/>
                      <a:pt x="0" y="57"/>
                    </a:cubicBezTo>
                    <a:cubicBezTo>
                      <a:pt x="89" y="0"/>
                      <a:pt x="89" y="0"/>
                      <a:pt x="89" y="0"/>
                    </a:cubicBezTo>
                    <a:cubicBezTo>
                      <a:pt x="90" y="0"/>
                      <a:pt x="92" y="2"/>
                      <a:pt x="94" y="6"/>
                    </a:cubicBezTo>
                    <a:cubicBezTo>
                      <a:pt x="97" y="10"/>
                      <a:pt x="98" y="13"/>
                      <a:pt x="98" y="13"/>
                    </a:cubicBezTo>
                    <a:lnTo>
                      <a:pt x="9"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5" name="Freeform 58">
                <a:extLst>
                  <a:ext uri="{FF2B5EF4-FFF2-40B4-BE49-F238E27FC236}">
                    <a16:creationId xmlns:a16="http://schemas.microsoft.com/office/drawing/2014/main" id="{6126E7F6-8272-0631-2EFE-6E124E8779CB}"/>
                  </a:ext>
                </a:extLst>
              </p:cNvPr>
              <p:cNvSpPr>
                <a:spLocks/>
              </p:cNvSpPr>
              <p:nvPr/>
            </p:nvSpPr>
            <p:spPr bwMode="auto">
              <a:xfrm>
                <a:off x="6082276" y="4616743"/>
                <a:ext cx="368300" cy="266700"/>
              </a:xfrm>
              <a:custGeom>
                <a:avLst/>
                <a:gdLst>
                  <a:gd name="T0" fmla="*/ 9 w 98"/>
                  <a:gd name="T1" fmla="*/ 71 h 71"/>
                  <a:gd name="T2" fmla="*/ 4 w 98"/>
                  <a:gd name="T3" fmla="*/ 64 h 71"/>
                  <a:gd name="T4" fmla="*/ 0 w 98"/>
                  <a:gd name="T5" fmla="*/ 57 h 71"/>
                  <a:gd name="T6" fmla="*/ 89 w 98"/>
                  <a:gd name="T7" fmla="*/ 0 h 71"/>
                  <a:gd name="T8" fmla="*/ 95 w 98"/>
                  <a:gd name="T9" fmla="*/ 6 h 71"/>
                  <a:gd name="T10" fmla="*/ 98 w 98"/>
                  <a:gd name="T11" fmla="*/ 13 h 71"/>
                  <a:gd name="T12" fmla="*/ 9 w 98"/>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1"/>
                    </a:moveTo>
                    <a:cubicBezTo>
                      <a:pt x="8" y="71"/>
                      <a:pt x="6" y="68"/>
                      <a:pt x="4" y="64"/>
                    </a:cubicBezTo>
                    <a:cubicBezTo>
                      <a:pt x="1" y="61"/>
                      <a:pt x="0" y="58"/>
                      <a:pt x="0" y="57"/>
                    </a:cubicBezTo>
                    <a:cubicBezTo>
                      <a:pt x="89" y="0"/>
                      <a:pt x="89" y="0"/>
                      <a:pt x="89" y="0"/>
                    </a:cubicBezTo>
                    <a:cubicBezTo>
                      <a:pt x="90" y="0"/>
                      <a:pt x="92" y="3"/>
                      <a:pt x="95" y="6"/>
                    </a:cubicBezTo>
                    <a:cubicBezTo>
                      <a:pt x="97" y="10"/>
                      <a:pt x="98" y="13"/>
                      <a:pt x="98" y="13"/>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6" name="Freeform 59">
                <a:extLst>
                  <a:ext uri="{FF2B5EF4-FFF2-40B4-BE49-F238E27FC236}">
                    <a16:creationId xmlns:a16="http://schemas.microsoft.com/office/drawing/2014/main" id="{79F31D83-BCEA-6549-C3EA-2C4CC7C5F17E}"/>
                  </a:ext>
                </a:extLst>
              </p:cNvPr>
              <p:cNvSpPr>
                <a:spLocks/>
              </p:cNvSpPr>
              <p:nvPr/>
            </p:nvSpPr>
            <p:spPr bwMode="auto">
              <a:xfrm>
                <a:off x="6169588" y="4751681"/>
                <a:ext cx="371475"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2"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7" name="Freeform 60">
                <a:extLst>
                  <a:ext uri="{FF2B5EF4-FFF2-40B4-BE49-F238E27FC236}">
                    <a16:creationId xmlns:a16="http://schemas.microsoft.com/office/drawing/2014/main" id="{C014D11A-06E6-AA18-F562-DD586997C0A2}"/>
                  </a:ext>
                </a:extLst>
              </p:cNvPr>
              <p:cNvSpPr>
                <a:spLocks/>
              </p:cNvSpPr>
              <p:nvPr/>
            </p:nvSpPr>
            <p:spPr bwMode="auto">
              <a:xfrm>
                <a:off x="6255313" y="4886618"/>
                <a:ext cx="373063"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3"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8" name="Freeform 61">
                <a:extLst>
                  <a:ext uri="{FF2B5EF4-FFF2-40B4-BE49-F238E27FC236}">
                    <a16:creationId xmlns:a16="http://schemas.microsoft.com/office/drawing/2014/main" id="{7722D7D1-BCEC-02FF-0CB0-85DA830E161E}"/>
                  </a:ext>
                </a:extLst>
              </p:cNvPr>
              <p:cNvSpPr>
                <a:spLocks/>
              </p:cNvSpPr>
              <p:nvPr/>
            </p:nvSpPr>
            <p:spPr bwMode="auto">
              <a:xfrm>
                <a:off x="5680638" y="4199231"/>
                <a:ext cx="777875" cy="1165225"/>
              </a:xfrm>
              <a:custGeom>
                <a:avLst/>
                <a:gdLst>
                  <a:gd name="T0" fmla="*/ 206 w 207"/>
                  <a:gd name="T1" fmla="*/ 300 h 310"/>
                  <a:gd name="T2" fmla="*/ 201 w 207"/>
                  <a:gd name="T3" fmla="*/ 307 h 310"/>
                  <a:gd name="T4" fmla="*/ 192 w 207"/>
                  <a:gd name="T5" fmla="*/ 308 h 310"/>
                  <a:gd name="T6" fmla="*/ 1 w 207"/>
                  <a:gd name="T7" fmla="*/ 10 h 310"/>
                  <a:gd name="T8" fmla="*/ 6 w 207"/>
                  <a:gd name="T9" fmla="*/ 3 h 310"/>
                  <a:gd name="T10" fmla="*/ 14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7" y="309"/>
                      <a:pt x="193" y="310"/>
                      <a:pt x="192" y="308"/>
                    </a:cubicBezTo>
                    <a:cubicBezTo>
                      <a:pt x="1" y="10"/>
                      <a:pt x="1" y="10"/>
                      <a:pt x="1" y="10"/>
                    </a:cubicBezTo>
                    <a:cubicBezTo>
                      <a:pt x="0" y="8"/>
                      <a:pt x="2" y="5"/>
                      <a:pt x="6" y="3"/>
                    </a:cubicBezTo>
                    <a:cubicBezTo>
                      <a:pt x="9" y="0"/>
                      <a:pt x="13" y="0"/>
                      <a:pt x="14"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9" name="Freeform 62">
                <a:extLst>
                  <a:ext uri="{FF2B5EF4-FFF2-40B4-BE49-F238E27FC236}">
                    <a16:creationId xmlns:a16="http://schemas.microsoft.com/office/drawing/2014/main" id="{8E3B4E26-939D-F522-8898-40A158E73A04}"/>
                  </a:ext>
                </a:extLst>
              </p:cNvPr>
              <p:cNvSpPr>
                <a:spLocks/>
              </p:cNvSpPr>
              <p:nvPr/>
            </p:nvSpPr>
            <p:spPr bwMode="auto">
              <a:xfrm>
                <a:off x="5988613" y="3999206"/>
                <a:ext cx="777875" cy="1165225"/>
              </a:xfrm>
              <a:custGeom>
                <a:avLst/>
                <a:gdLst>
                  <a:gd name="T0" fmla="*/ 206 w 207"/>
                  <a:gd name="T1" fmla="*/ 300 h 310"/>
                  <a:gd name="T2" fmla="*/ 201 w 207"/>
                  <a:gd name="T3" fmla="*/ 307 h 310"/>
                  <a:gd name="T4" fmla="*/ 193 w 207"/>
                  <a:gd name="T5" fmla="*/ 308 h 310"/>
                  <a:gd name="T6" fmla="*/ 1 w 207"/>
                  <a:gd name="T7" fmla="*/ 10 h 310"/>
                  <a:gd name="T8" fmla="*/ 6 w 207"/>
                  <a:gd name="T9" fmla="*/ 3 h 310"/>
                  <a:gd name="T10" fmla="*/ 15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8" y="309"/>
                      <a:pt x="194" y="310"/>
                      <a:pt x="193" y="308"/>
                    </a:cubicBezTo>
                    <a:cubicBezTo>
                      <a:pt x="1" y="10"/>
                      <a:pt x="1" y="10"/>
                      <a:pt x="1" y="10"/>
                    </a:cubicBezTo>
                    <a:cubicBezTo>
                      <a:pt x="0" y="8"/>
                      <a:pt x="2" y="5"/>
                      <a:pt x="6" y="3"/>
                    </a:cubicBezTo>
                    <a:cubicBezTo>
                      <a:pt x="10" y="0"/>
                      <a:pt x="14" y="0"/>
                      <a:pt x="15"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sp>
        <p:nvSpPr>
          <p:cNvPr id="66" name="TextBox 30">
            <a:extLst>
              <a:ext uri="{FF2B5EF4-FFF2-40B4-BE49-F238E27FC236}">
                <a16:creationId xmlns:a16="http://schemas.microsoft.com/office/drawing/2014/main" id="{2A01F8F5-AB5F-4C78-1509-7B1A4D66118E}"/>
              </a:ext>
            </a:extLst>
          </p:cNvPr>
          <p:cNvSpPr txBox="1"/>
          <p:nvPr/>
        </p:nvSpPr>
        <p:spPr>
          <a:xfrm>
            <a:off x="470255" y="1953751"/>
            <a:ext cx="7375452" cy="4198137"/>
          </a:xfrm>
          <a:prstGeom prst="rect">
            <a:avLst/>
          </a:prstGeom>
          <a:noFill/>
        </p:spPr>
        <p:txBody>
          <a:bodyPr wrap="square" rtlCol="0">
            <a:spAutoFit/>
          </a:bodyPr>
          <a:lstStyle/>
          <a:p>
            <a:pPr algn="just">
              <a:lnSpc>
                <a:spcPct val="150000"/>
              </a:lnSpc>
            </a:pPr>
            <a:r>
              <a:rPr lang="pt-BR" sz="2000" dirty="0">
                <a:solidFill>
                  <a:schemeClr val="tx1">
                    <a:lumMod val="90000"/>
                    <a:lumOff val="10000"/>
                  </a:schemeClr>
                </a:solidFill>
              </a:rPr>
              <a:t>Além disso, abordamos os benefícios da Higiene Ocupacional, que se estendem tanto às empresas quanto aos trabalhadores. </a:t>
            </a:r>
          </a:p>
          <a:p>
            <a:pPr algn="just">
              <a:lnSpc>
                <a:spcPct val="150000"/>
              </a:lnSpc>
            </a:pPr>
            <a:endParaRPr lang="pt-BR" sz="2000" dirty="0">
              <a:solidFill>
                <a:schemeClr val="tx1">
                  <a:lumMod val="90000"/>
                  <a:lumOff val="10000"/>
                </a:schemeClr>
              </a:solidFill>
            </a:endParaRPr>
          </a:p>
          <a:p>
            <a:pPr algn="just">
              <a:lnSpc>
                <a:spcPct val="150000"/>
              </a:lnSpc>
            </a:pPr>
            <a:r>
              <a:rPr lang="pt-BR" sz="2000" dirty="0">
                <a:solidFill>
                  <a:schemeClr val="tx1">
                    <a:lumMod val="90000"/>
                    <a:lumOff val="10000"/>
                  </a:schemeClr>
                </a:solidFill>
              </a:rPr>
              <a:t>Ambientes de trabalho seguros e saudáveis resultam em colaboradores mais motivados e produtivos, redução de custos com afastamentos e tratamentos médicos, melhoria da imagem corporativa e uma atuação alinhada com a sustentabilidade organizacional.</a:t>
            </a:r>
            <a:endParaRPr lang="id-ID" sz="2000" b="1" dirty="0">
              <a:solidFill>
                <a:schemeClr val="tx1">
                  <a:lumMod val="90000"/>
                  <a:lumOff val="10000"/>
                </a:schemeClr>
              </a:solidFill>
            </a:endParaRPr>
          </a:p>
        </p:txBody>
      </p:sp>
      <p:pic>
        <p:nvPicPr>
          <p:cNvPr id="67" name="Picture 2" descr="Como a limpeza e a higiene influenciam no ambiente de trabalho? - DB Rio  Distribuidora">
            <a:extLst>
              <a:ext uri="{FF2B5EF4-FFF2-40B4-BE49-F238E27FC236}">
                <a16:creationId xmlns:a16="http://schemas.microsoft.com/office/drawing/2014/main" id="{CC9E45CC-104A-8860-D5AA-DB74903168B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
            <a:extLst>
              <a:ext uri="{FF2B5EF4-FFF2-40B4-BE49-F238E27FC236}">
                <a16:creationId xmlns:a16="http://schemas.microsoft.com/office/drawing/2014/main" id="{95D3E987-22C5-26F5-48DC-33D84E1E10F1}"/>
              </a:ext>
            </a:extLst>
          </p:cNvPr>
          <p:cNvSpPr/>
          <p:nvPr/>
        </p:nvSpPr>
        <p:spPr>
          <a:xfrm>
            <a:off x="0" y="0"/>
            <a:ext cx="12192000" cy="6858000"/>
          </a:xfrm>
          <a:prstGeom prst="rect">
            <a:avLst/>
          </a:prstGeom>
          <a:solidFill>
            <a:schemeClr val="accent3">
              <a:lumMod val="5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9" name="TextBox 30">
            <a:extLst>
              <a:ext uri="{FF2B5EF4-FFF2-40B4-BE49-F238E27FC236}">
                <a16:creationId xmlns:a16="http://schemas.microsoft.com/office/drawing/2014/main" id="{A74BF5E3-DD68-BA30-FC3E-4E9C1D93173A}"/>
              </a:ext>
            </a:extLst>
          </p:cNvPr>
          <p:cNvSpPr txBox="1"/>
          <p:nvPr/>
        </p:nvSpPr>
        <p:spPr>
          <a:xfrm>
            <a:off x="2173317" y="2248668"/>
            <a:ext cx="9306573" cy="3170099"/>
          </a:xfrm>
          <a:prstGeom prst="rect">
            <a:avLst/>
          </a:prstGeom>
          <a:noFill/>
        </p:spPr>
        <p:txBody>
          <a:bodyPr wrap="square" rtlCol="0">
            <a:spAutoFit/>
          </a:bodyPr>
          <a:lstStyle/>
          <a:p>
            <a:pPr algn="just"/>
            <a:r>
              <a:rPr lang="pt-BR" sz="2000" dirty="0">
                <a:solidFill>
                  <a:schemeClr val="bg1"/>
                </a:solidFill>
                <a:effectLst>
                  <a:outerShdw blurRad="38100" dist="38100" dir="2700000" algn="tl">
                    <a:srgbClr val="000000">
                      <a:alpha val="43137"/>
                    </a:srgbClr>
                  </a:outerShdw>
                </a:effectLst>
              </a:rPr>
              <a:t>O texto do ANEXO II da NR-24 trata das condições sanitárias e de conforto aplicáveis aos trabalhadores em trabalho externo de prestação de serviços. O anexo define o trabalho externo como aquele realizado fora do estabelecimento do empregador, sendo executado no estabelecimento do cliente ou em logradouro público. </a:t>
            </a:r>
          </a:p>
          <a:p>
            <a:pPr algn="just"/>
            <a:endParaRPr lang="pt-BR" sz="2000" dirty="0">
              <a:solidFill>
                <a:schemeClr val="bg1"/>
              </a:solidFill>
              <a:effectLst>
                <a:outerShdw blurRad="38100" dist="38100" dir="2700000" algn="tl">
                  <a:srgbClr val="000000">
                    <a:alpha val="43137"/>
                  </a:srgbClr>
                </a:outerShdw>
              </a:effectLst>
            </a:endParaRPr>
          </a:p>
          <a:p>
            <a:pPr algn="just"/>
            <a:r>
              <a:rPr lang="pt-BR" sz="2000" dirty="0">
                <a:solidFill>
                  <a:schemeClr val="bg1"/>
                </a:solidFill>
                <a:effectLst>
                  <a:outerShdw blurRad="38100" dist="38100" dir="2700000" algn="tl">
                    <a:srgbClr val="000000">
                      <a:alpha val="43137"/>
                    </a:srgbClr>
                  </a:outerShdw>
                </a:effectLst>
              </a:rPr>
              <a:t>Algumas atividades específicas, como construção, leituristas, vendedores, entregadores e carteiros, estão excluídas deste anexo, assim como as atividades regulamentadas pelo Anexo III da norma.</a:t>
            </a:r>
          </a:p>
          <a:p>
            <a:pPr algn="just"/>
            <a:endParaRPr lang="pt-BR" sz="2000" dirty="0">
              <a:solidFill>
                <a:schemeClr val="bg1"/>
              </a:solidFill>
              <a:effectLst>
                <a:outerShdw blurRad="38100" dist="38100" dir="2700000" algn="tl">
                  <a:srgbClr val="000000">
                    <a:alpha val="43137"/>
                  </a:srgbClr>
                </a:outerShdw>
              </a:effectLst>
            </a:endParaRPr>
          </a:p>
        </p:txBody>
      </p:sp>
      <p:grpSp>
        <p:nvGrpSpPr>
          <p:cNvPr id="73" name="Agrupar 72">
            <a:extLst>
              <a:ext uri="{FF2B5EF4-FFF2-40B4-BE49-F238E27FC236}">
                <a16:creationId xmlns:a16="http://schemas.microsoft.com/office/drawing/2014/main" id="{52443C81-1507-E947-5838-6BDB057B77BE}"/>
              </a:ext>
            </a:extLst>
          </p:cNvPr>
          <p:cNvGrpSpPr/>
          <p:nvPr/>
        </p:nvGrpSpPr>
        <p:grpSpPr>
          <a:xfrm rot="10800000">
            <a:off x="728693" y="2766171"/>
            <a:ext cx="1156347" cy="2048522"/>
            <a:chOff x="3927281" y="2914790"/>
            <a:chExt cx="2408706" cy="2932953"/>
          </a:xfrm>
        </p:grpSpPr>
        <p:sp>
          <p:nvSpPr>
            <p:cNvPr id="74" name="Freeform 14">
              <a:extLst>
                <a:ext uri="{FF2B5EF4-FFF2-40B4-BE49-F238E27FC236}">
                  <a16:creationId xmlns:a16="http://schemas.microsoft.com/office/drawing/2014/main" id="{F27A4A3B-FD4D-0884-3A91-C89DD714682C}"/>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rgbClr val="00A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5" name="Freeform 15">
              <a:extLst>
                <a:ext uri="{FF2B5EF4-FFF2-40B4-BE49-F238E27FC236}">
                  <a16:creationId xmlns:a16="http://schemas.microsoft.com/office/drawing/2014/main" id="{A8F2DBE7-DEE5-14CF-286C-97EBC58FDE6C}"/>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6" name="Freeform 16">
              <a:extLst>
                <a:ext uri="{FF2B5EF4-FFF2-40B4-BE49-F238E27FC236}">
                  <a16:creationId xmlns:a16="http://schemas.microsoft.com/office/drawing/2014/main" id="{84DF4BAF-F98A-6456-D96F-BDB570B9BB45}"/>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2" name="Imagem 1">
            <a:extLst>
              <a:ext uri="{FF2B5EF4-FFF2-40B4-BE49-F238E27FC236}">
                <a16:creationId xmlns:a16="http://schemas.microsoft.com/office/drawing/2014/main" id="{B9F79EE3-DCEB-5301-359E-C88DAFBD53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451" y="127937"/>
            <a:ext cx="2340372" cy="649753"/>
          </a:xfrm>
          <a:prstGeom prst="rect">
            <a:avLst/>
          </a:prstGeom>
        </p:spPr>
      </p:pic>
    </p:spTree>
    <p:extLst>
      <p:ext uri="{BB962C8B-B14F-4D97-AF65-F5344CB8AC3E}">
        <p14:creationId xmlns:p14="http://schemas.microsoft.com/office/powerpoint/2010/main" val="42813368"/>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va NR-24: condições de higiene e conforto nos locais de trabalho - Nith  Treinamentos">
            <a:extLst>
              <a:ext uri="{FF2B5EF4-FFF2-40B4-BE49-F238E27FC236}">
                <a16:creationId xmlns:a16="http://schemas.microsoft.com/office/drawing/2014/main" id="{31E9F217-2503-9BD7-0C95-12F18288A6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1" b="13090"/>
          <a:stretch/>
        </p:blipFill>
        <p:spPr bwMode="auto">
          <a:xfrm>
            <a:off x="0" y="1786036"/>
            <a:ext cx="12192000" cy="397976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1">
            <a:extLst>
              <a:ext uri="{FF2B5EF4-FFF2-40B4-BE49-F238E27FC236}">
                <a16:creationId xmlns:a16="http://schemas.microsoft.com/office/drawing/2014/main" id="{2302F512-C06A-2687-6F63-DBE289C0D94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AutoShape 1">
            <a:extLst>
              <a:ext uri="{FF2B5EF4-FFF2-40B4-BE49-F238E27FC236}">
                <a16:creationId xmlns:a16="http://schemas.microsoft.com/office/drawing/2014/main" id="{8DD2CA29-B1D3-9634-6B4C-5F28BBC5A603}"/>
              </a:ext>
            </a:extLst>
          </p:cNvPr>
          <p:cNvSpPr>
            <a:spLocks/>
          </p:cNvSpPr>
          <p:nvPr/>
        </p:nvSpPr>
        <p:spPr bwMode="auto">
          <a:xfrm>
            <a:off x="389008" y="218463"/>
            <a:ext cx="6294815"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Abrangência da </a:t>
            </a:r>
            <a:r>
              <a:rPr lang="pt-BR" sz="4800" dirty="0">
                <a:solidFill>
                  <a:srgbClr val="00A09D"/>
                </a:solidFill>
                <a:latin typeface="Bebas Neue" panose="020B0606020202050201" pitchFamily="34" charset="0"/>
                <a:ea typeface="ＭＳ Ｐゴシック" charset="0"/>
                <a:cs typeface="League Gothic" charset="0"/>
                <a:sym typeface="League Gothic" charset="0"/>
              </a:rPr>
              <a:t>NR 24</a:t>
            </a:r>
            <a:endParaRPr lang="es-ES" sz="4800" dirty="0">
              <a:solidFill>
                <a:srgbClr val="00A09D"/>
              </a:solidFill>
              <a:latin typeface="Bebas Neue" panose="020B0606020202050201" pitchFamily="34" charset="0"/>
              <a:ea typeface="ＭＳ Ｐゴシック" charset="0"/>
              <a:cs typeface="League Gothic" charset="0"/>
              <a:sym typeface="League Gothic" charset="0"/>
            </a:endParaRPr>
          </a:p>
        </p:txBody>
      </p:sp>
      <p:sp>
        <p:nvSpPr>
          <p:cNvPr id="10" name="Retângulo 9">
            <a:extLst>
              <a:ext uri="{FF2B5EF4-FFF2-40B4-BE49-F238E27FC236}">
                <a16:creationId xmlns:a16="http://schemas.microsoft.com/office/drawing/2014/main" id="{B7BC2C7A-A3FD-F67D-C416-EBC51B4899D3}"/>
              </a:ext>
            </a:extLst>
          </p:cNvPr>
          <p:cNvSpPr/>
          <p:nvPr/>
        </p:nvSpPr>
        <p:spPr>
          <a:xfrm>
            <a:off x="0" y="1786036"/>
            <a:ext cx="12191995" cy="3979764"/>
          </a:xfrm>
          <a:prstGeom prst="rect">
            <a:avLst/>
          </a:prstGeom>
          <a:gradFill>
            <a:gsLst>
              <a:gs pos="0">
                <a:schemeClr val="tx2"/>
              </a:gs>
              <a:gs pos="83000">
                <a:schemeClr val="tx2">
                  <a:lumMod val="75000"/>
                  <a:lumOff val="25000"/>
                  <a:alpha val="49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TextBox 30">
            <a:extLst>
              <a:ext uri="{FF2B5EF4-FFF2-40B4-BE49-F238E27FC236}">
                <a16:creationId xmlns:a16="http://schemas.microsoft.com/office/drawing/2014/main" id="{DA2A50BB-C3D3-F24F-9A7C-39324A23A789}"/>
              </a:ext>
            </a:extLst>
          </p:cNvPr>
          <p:cNvSpPr txBox="1"/>
          <p:nvPr/>
        </p:nvSpPr>
        <p:spPr>
          <a:xfrm>
            <a:off x="256648" y="2592931"/>
            <a:ext cx="5839349" cy="2554545"/>
          </a:xfrm>
          <a:prstGeom prst="rect">
            <a:avLst/>
          </a:prstGeom>
          <a:noFill/>
        </p:spPr>
        <p:txBody>
          <a:bodyPr wrap="square" rtlCol="0">
            <a:spAutoFit/>
          </a:bodyPr>
          <a:lstStyle/>
          <a:p>
            <a:r>
              <a:rPr lang="pt-BR" sz="2000" dirty="0">
                <a:solidFill>
                  <a:schemeClr val="bg1"/>
                </a:solidFill>
              </a:rPr>
              <a:t>No caso de atividades desenvolvidas no estabelecimento do cliente, é responsabilidade do cliente garantir o conforto e as necessidades básicas de higiene e alimentação, de acordo com o item 24.1 da norma. Quando o trabalho externo ocorrer predominantemente em logradouro público, é obrigação do empregador fornecer as seguintes condições:</a:t>
            </a:r>
          </a:p>
        </p:txBody>
      </p:sp>
      <p:sp>
        <p:nvSpPr>
          <p:cNvPr id="11" name="Retângulo 10">
            <a:extLst>
              <a:ext uri="{FF2B5EF4-FFF2-40B4-BE49-F238E27FC236}">
                <a16:creationId xmlns:a16="http://schemas.microsoft.com/office/drawing/2014/main" id="{86EF7BC7-A744-3BC7-73DE-7F1938962A21}"/>
              </a:ext>
            </a:extLst>
          </p:cNvPr>
          <p:cNvSpPr/>
          <p:nvPr/>
        </p:nvSpPr>
        <p:spPr>
          <a:xfrm>
            <a:off x="0" y="1651000"/>
            <a:ext cx="12204000" cy="15914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ED895A5A-CED8-8D38-0634-A441F10C6F47}"/>
              </a:ext>
            </a:extLst>
          </p:cNvPr>
          <p:cNvSpPr/>
          <p:nvPr/>
        </p:nvSpPr>
        <p:spPr>
          <a:xfrm>
            <a:off x="0" y="5708253"/>
            <a:ext cx="12204000" cy="15914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a:extLst>
              <a:ext uri="{FF2B5EF4-FFF2-40B4-BE49-F238E27FC236}">
                <a16:creationId xmlns:a16="http://schemas.microsoft.com/office/drawing/2014/main" id="{5CE4F232-C90F-6DA3-43FD-6DBFADC13A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4977" y="121539"/>
            <a:ext cx="2340372" cy="649753"/>
          </a:xfrm>
          <a:prstGeom prst="rect">
            <a:avLst/>
          </a:prstGeom>
        </p:spPr>
      </p:pic>
    </p:spTree>
    <p:extLst>
      <p:ext uri="{BB962C8B-B14F-4D97-AF65-F5344CB8AC3E}">
        <p14:creationId xmlns:p14="http://schemas.microsoft.com/office/powerpoint/2010/main" val="251327342"/>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0">
            <a:extLst>
              <a:ext uri="{FF2B5EF4-FFF2-40B4-BE49-F238E27FC236}">
                <a16:creationId xmlns:a16="http://schemas.microsoft.com/office/drawing/2014/main" id="{B62D40B8-DCFC-CE02-4430-DA0884C71FC2}"/>
              </a:ext>
            </a:extLst>
          </p:cNvPr>
          <p:cNvSpPr txBox="1"/>
          <p:nvPr/>
        </p:nvSpPr>
        <p:spPr>
          <a:xfrm>
            <a:off x="1156214" y="484014"/>
            <a:ext cx="9436914" cy="5034070"/>
          </a:xfrm>
          <a:prstGeom prst="rect">
            <a:avLst/>
          </a:prstGeom>
          <a:noFill/>
        </p:spPr>
        <p:txBody>
          <a:bodyPr wrap="square" rtlCol="0">
            <a:spAutoFit/>
          </a:bodyPr>
          <a:lstStyle/>
          <a:p>
            <a:pPr>
              <a:lnSpc>
                <a:spcPct val="150000"/>
              </a:lnSpc>
            </a:pPr>
            <a:r>
              <a:rPr lang="pt-BR" dirty="0">
                <a:solidFill>
                  <a:schemeClr val="tx1">
                    <a:lumMod val="90000"/>
                    <a:lumOff val="10000"/>
                  </a:schemeClr>
                </a:solidFill>
              </a:rPr>
              <a:t>Instalações sanitárias compostas por bacia sanitária e lavatório para cada grupo de 20 trabalhadores ou fração. Pode-se utilizar banheiros químicos com mecanismo de descarga ou isolamento dos dejetos, desde que possuam respiro, ventilação e materiais para higiene das mãos. O uso de toalhas coletivas é proibido, e os módulos devem ser higienizados diariamente.</a:t>
            </a:r>
          </a:p>
          <a:p>
            <a:pPr>
              <a:lnSpc>
                <a:spcPct val="150000"/>
              </a:lnSpc>
            </a:pPr>
            <a:endParaRPr lang="pt-BR" dirty="0">
              <a:solidFill>
                <a:schemeClr val="tx1">
                  <a:lumMod val="90000"/>
                  <a:lumOff val="10000"/>
                </a:schemeClr>
              </a:solidFill>
            </a:endParaRPr>
          </a:p>
          <a:p>
            <a:pPr>
              <a:lnSpc>
                <a:spcPct val="150000"/>
              </a:lnSpc>
            </a:pPr>
            <a:endParaRPr lang="pt-BR" dirty="0">
              <a:solidFill>
                <a:schemeClr val="tx1">
                  <a:lumMod val="90000"/>
                  <a:lumOff val="10000"/>
                </a:schemeClr>
              </a:solidFill>
            </a:endParaRPr>
          </a:p>
          <a:p>
            <a:pPr>
              <a:lnSpc>
                <a:spcPct val="150000"/>
              </a:lnSpc>
            </a:pPr>
            <a:endParaRPr lang="pt-BR" dirty="0">
              <a:solidFill>
                <a:schemeClr val="tx1">
                  <a:lumMod val="90000"/>
                  <a:lumOff val="10000"/>
                </a:schemeClr>
              </a:solidFill>
            </a:endParaRPr>
          </a:p>
          <a:p>
            <a:pPr>
              <a:lnSpc>
                <a:spcPct val="150000"/>
              </a:lnSpc>
            </a:pPr>
            <a:r>
              <a:rPr lang="pt-BR" dirty="0">
                <a:solidFill>
                  <a:schemeClr val="tx1">
                    <a:lumMod val="90000"/>
                    <a:lumOff val="10000"/>
                  </a:schemeClr>
                </a:solidFill>
              </a:rPr>
              <a:t>Local para refeições protegido contra intempéries e em condições de higiene, que atenda a todos os trabalhadores, ou provisão de meio de custeio para alimentação em estabelecimentos comerciais.</a:t>
            </a:r>
          </a:p>
          <a:p>
            <a:pPr>
              <a:lnSpc>
                <a:spcPct val="150000"/>
              </a:lnSpc>
            </a:pPr>
            <a:endParaRPr lang="pt-BR" dirty="0">
              <a:solidFill>
                <a:schemeClr val="tx1">
                  <a:lumMod val="90000"/>
                  <a:lumOff val="10000"/>
                </a:schemeClr>
              </a:solidFill>
            </a:endParaRPr>
          </a:p>
        </p:txBody>
      </p:sp>
      <p:grpSp>
        <p:nvGrpSpPr>
          <p:cNvPr id="52" name="组合 109">
            <a:extLst>
              <a:ext uri="{FF2B5EF4-FFF2-40B4-BE49-F238E27FC236}">
                <a16:creationId xmlns:a16="http://schemas.microsoft.com/office/drawing/2014/main" id="{53BACECB-887A-C364-D455-BA30A43280A3}"/>
              </a:ext>
            </a:extLst>
          </p:cNvPr>
          <p:cNvGrpSpPr/>
          <p:nvPr/>
        </p:nvGrpSpPr>
        <p:grpSpPr>
          <a:xfrm>
            <a:off x="10363199" y="4622799"/>
            <a:ext cx="1513483" cy="1973381"/>
            <a:chOff x="830258" y="1540042"/>
            <a:chExt cx="4413250" cy="4739609"/>
          </a:xfrm>
        </p:grpSpPr>
        <p:grpSp>
          <p:nvGrpSpPr>
            <p:cNvPr id="77" name="Group 71"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4DFF0E93-4D92-644F-7816-5DF6892C675F}"/>
                </a:ext>
              </a:extLst>
            </p:cNvPr>
            <p:cNvGrpSpPr/>
            <p:nvPr/>
          </p:nvGrpSpPr>
          <p:grpSpPr>
            <a:xfrm>
              <a:off x="830258" y="3348548"/>
              <a:ext cx="3226955" cy="2249920"/>
              <a:chOff x="3412101" y="3132431"/>
              <a:chExt cx="3549650" cy="2474912"/>
            </a:xfrm>
          </p:grpSpPr>
          <p:sp>
            <p:nvSpPr>
              <p:cNvPr id="131" name="Freeform 8">
                <a:extLst>
                  <a:ext uri="{FF2B5EF4-FFF2-40B4-BE49-F238E27FC236}">
                    <a16:creationId xmlns:a16="http://schemas.microsoft.com/office/drawing/2014/main" id="{8E59DF66-7CEC-129F-D7FB-166CFCD0772A}"/>
                  </a:ext>
                </a:extLst>
              </p:cNvPr>
              <p:cNvSpPr>
                <a:spLocks/>
              </p:cNvSpPr>
              <p:nvPr/>
            </p:nvSpPr>
            <p:spPr bwMode="auto">
              <a:xfrm>
                <a:off x="3412101" y="4086518"/>
                <a:ext cx="3549650" cy="1454150"/>
              </a:xfrm>
              <a:custGeom>
                <a:avLst/>
                <a:gdLst>
                  <a:gd name="T0" fmla="*/ 944 w 944"/>
                  <a:gd name="T1" fmla="*/ 93 h 387"/>
                  <a:gd name="T2" fmla="*/ 886 w 944"/>
                  <a:gd name="T3" fmla="*/ 66 h 387"/>
                  <a:gd name="T4" fmla="*/ 88 w 944"/>
                  <a:gd name="T5" fmla="*/ 0 h 387"/>
                  <a:gd name="T6" fmla="*/ 45 w 944"/>
                  <a:gd name="T7" fmla="*/ 112 h 387"/>
                  <a:gd name="T8" fmla="*/ 469 w 944"/>
                  <a:gd name="T9" fmla="*/ 387 h 387"/>
                  <a:gd name="T10" fmla="*/ 944 w 944"/>
                  <a:gd name="T11" fmla="*/ 93 h 387"/>
                </a:gdLst>
                <a:ahLst/>
                <a:cxnLst>
                  <a:cxn ang="0">
                    <a:pos x="T0" y="T1"/>
                  </a:cxn>
                  <a:cxn ang="0">
                    <a:pos x="T2" y="T3"/>
                  </a:cxn>
                  <a:cxn ang="0">
                    <a:pos x="T4" y="T5"/>
                  </a:cxn>
                  <a:cxn ang="0">
                    <a:pos x="T6" y="T7"/>
                  </a:cxn>
                  <a:cxn ang="0">
                    <a:pos x="T8" y="T9"/>
                  </a:cxn>
                  <a:cxn ang="0">
                    <a:pos x="T10" y="T11"/>
                  </a:cxn>
                </a:cxnLst>
                <a:rect l="0" t="0" r="r" b="b"/>
                <a:pathLst>
                  <a:path w="944" h="387">
                    <a:moveTo>
                      <a:pt x="944" y="93"/>
                    </a:moveTo>
                    <a:cubicBezTo>
                      <a:pt x="886" y="66"/>
                      <a:pt x="886" y="66"/>
                      <a:pt x="886" y="66"/>
                    </a:cubicBezTo>
                    <a:cubicBezTo>
                      <a:pt x="88" y="0"/>
                      <a:pt x="88" y="0"/>
                      <a:pt x="88" y="0"/>
                    </a:cubicBezTo>
                    <a:cubicBezTo>
                      <a:pt x="88" y="0"/>
                      <a:pt x="0" y="38"/>
                      <a:pt x="45" y="112"/>
                    </a:cubicBezTo>
                    <a:cubicBezTo>
                      <a:pt x="107" y="211"/>
                      <a:pt x="469" y="387"/>
                      <a:pt x="469" y="387"/>
                    </a:cubicBezTo>
                    <a:lnTo>
                      <a:pt x="944" y="9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2" name="Freeform 9">
                <a:extLst>
                  <a:ext uri="{FF2B5EF4-FFF2-40B4-BE49-F238E27FC236}">
                    <a16:creationId xmlns:a16="http://schemas.microsoft.com/office/drawing/2014/main" id="{6135ACFE-C5CC-A396-9EFD-F0EFA9C46F6E}"/>
                  </a:ext>
                </a:extLst>
              </p:cNvPr>
              <p:cNvSpPr>
                <a:spLocks/>
              </p:cNvSpPr>
              <p:nvPr/>
            </p:nvSpPr>
            <p:spPr bwMode="auto">
              <a:xfrm>
                <a:off x="3793101" y="3969043"/>
                <a:ext cx="3082925" cy="1398588"/>
              </a:xfrm>
              <a:custGeom>
                <a:avLst/>
                <a:gdLst>
                  <a:gd name="T0" fmla="*/ 1942 w 1942"/>
                  <a:gd name="T1" fmla="*/ 34 h 881"/>
                  <a:gd name="T2" fmla="*/ 1942 w 1942"/>
                  <a:gd name="T3" fmla="*/ 266 h 881"/>
                  <a:gd name="T4" fmla="*/ 871 w 1942"/>
                  <a:gd name="T5" fmla="*/ 881 h 881"/>
                  <a:gd name="T6" fmla="*/ 4 w 1942"/>
                  <a:gd name="T7" fmla="*/ 398 h 881"/>
                  <a:gd name="T8" fmla="*/ 0 w 1942"/>
                  <a:gd name="T9" fmla="*/ 133 h 881"/>
                  <a:gd name="T10" fmla="*/ 893 w 1942"/>
                  <a:gd name="T11" fmla="*/ 606 h 881"/>
                  <a:gd name="T12" fmla="*/ 1937 w 1942"/>
                  <a:gd name="T13" fmla="*/ 0 h 881"/>
                  <a:gd name="T14" fmla="*/ 1942 w 1942"/>
                  <a:gd name="T15" fmla="*/ 34 h 8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2" h="881">
                    <a:moveTo>
                      <a:pt x="1942" y="34"/>
                    </a:moveTo>
                    <a:lnTo>
                      <a:pt x="1942" y="266"/>
                    </a:lnTo>
                    <a:lnTo>
                      <a:pt x="871" y="881"/>
                    </a:lnTo>
                    <a:lnTo>
                      <a:pt x="4" y="398"/>
                    </a:lnTo>
                    <a:lnTo>
                      <a:pt x="0" y="133"/>
                    </a:lnTo>
                    <a:lnTo>
                      <a:pt x="893" y="606"/>
                    </a:lnTo>
                    <a:lnTo>
                      <a:pt x="1937" y="0"/>
                    </a:lnTo>
                    <a:lnTo>
                      <a:pt x="1942" y="3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3" name="Freeform 10">
                <a:extLst>
                  <a:ext uri="{FF2B5EF4-FFF2-40B4-BE49-F238E27FC236}">
                    <a16:creationId xmlns:a16="http://schemas.microsoft.com/office/drawing/2014/main" id="{AE6428BF-E36F-8742-49FB-872711F68CE9}"/>
                  </a:ext>
                </a:extLst>
              </p:cNvPr>
              <p:cNvSpPr>
                <a:spLocks/>
              </p:cNvSpPr>
              <p:nvPr/>
            </p:nvSpPr>
            <p:spPr bwMode="auto">
              <a:xfrm>
                <a:off x="3626413" y="3132431"/>
                <a:ext cx="3335338" cy="1735138"/>
              </a:xfrm>
              <a:custGeom>
                <a:avLst/>
                <a:gdLst>
                  <a:gd name="T0" fmla="*/ 887 w 887"/>
                  <a:gd name="T1" fmla="*/ 194 h 462"/>
                  <a:gd name="T2" fmla="*/ 413 w 887"/>
                  <a:gd name="T3" fmla="*/ 462 h 462"/>
                  <a:gd name="T4" fmla="*/ 0 w 887"/>
                  <a:gd name="T5" fmla="*/ 250 h 462"/>
                  <a:gd name="T6" fmla="*/ 13 w 887"/>
                  <a:gd name="T7" fmla="*/ 244 h 462"/>
                  <a:gd name="T8" fmla="*/ 460 w 887"/>
                  <a:gd name="T9" fmla="*/ 18 h 462"/>
                  <a:gd name="T10" fmla="*/ 517 w 887"/>
                  <a:gd name="T11" fmla="*/ 10 h 462"/>
                  <a:gd name="T12" fmla="*/ 887 w 887"/>
                  <a:gd name="T13" fmla="*/ 194 h 462"/>
                </a:gdLst>
                <a:ahLst/>
                <a:cxnLst>
                  <a:cxn ang="0">
                    <a:pos x="T0" y="T1"/>
                  </a:cxn>
                  <a:cxn ang="0">
                    <a:pos x="T2" y="T3"/>
                  </a:cxn>
                  <a:cxn ang="0">
                    <a:pos x="T4" y="T5"/>
                  </a:cxn>
                  <a:cxn ang="0">
                    <a:pos x="T6" y="T7"/>
                  </a:cxn>
                  <a:cxn ang="0">
                    <a:pos x="T8" y="T9"/>
                  </a:cxn>
                  <a:cxn ang="0">
                    <a:pos x="T10" y="T11"/>
                  </a:cxn>
                  <a:cxn ang="0">
                    <a:pos x="T12" y="T13"/>
                  </a:cxn>
                </a:cxnLst>
                <a:rect l="0" t="0" r="r" b="b"/>
                <a:pathLst>
                  <a:path w="887" h="462">
                    <a:moveTo>
                      <a:pt x="887" y="194"/>
                    </a:moveTo>
                    <a:cubicBezTo>
                      <a:pt x="413" y="462"/>
                      <a:pt x="413" y="462"/>
                      <a:pt x="413" y="462"/>
                    </a:cubicBezTo>
                    <a:cubicBezTo>
                      <a:pt x="0" y="250"/>
                      <a:pt x="0" y="250"/>
                      <a:pt x="0" y="250"/>
                    </a:cubicBezTo>
                    <a:cubicBezTo>
                      <a:pt x="13" y="244"/>
                      <a:pt x="13" y="244"/>
                      <a:pt x="13" y="244"/>
                    </a:cubicBezTo>
                    <a:cubicBezTo>
                      <a:pt x="460" y="18"/>
                      <a:pt x="460" y="18"/>
                      <a:pt x="460" y="18"/>
                    </a:cubicBezTo>
                    <a:cubicBezTo>
                      <a:pt x="460" y="18"/>
                      <a:pt x="491" y="0"/>
                      <a:pt x="517" y="10"/>
                    </a:cubicBezTo>
                    <a:cubicBezTo>
                      <a:pt x="544" y="20"/>
                      <a:pt x="887" y="194"/>
                      <a:pt x="887" y="194"/>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4" name="Freeform 11">
                <a:extLst>
                  <a:ext uri="{FF2B5EF4-FFF2-40B4-BE49-F238E27FC236}">
                    <a16:creationId xmlns:a16="http://schemas.microsoft.com/office/drawing/2014/main" id="{65A399E5-1046-9AE5-0A77-2D92131FD5BE}"/>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5" name="Freeform 12">
                <a:extLst>
                  <a:ext uri="{FF2B5EF4-FFF2-40B4-BE49-F238E27FC236}">
                    <a16:creationId xmlns:a16="http://schemas.microsoft.com/office/drawing/2014/main" id="{3F96D6B2-BE53-8735-AE07-692E26E05590}"/>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6" name="Freeform 13">
                <a:extLst>
                  <a:ext uri="{FF2B5EF4-FFF2-40B4-BE49-F238E27FC236}">
                    <a16:creationId xmlns:a16="http://schemas.microsoft.com/office/drawing/2014/main" id="{AC233F93-E2F8-9A73-21E6-74A01837F848}"/>
                  </a:ext>
                </a:extLst>
              </p:cNvPr>
              <p:cNvSpPr>
                <a:spLocks/>
              </p:cNvSpPr>
              <p:nvPr/>
            </p:nvSpPr>
            <p:spPr bwMode="auto">
              <a:xfrm>
                <a:off x="5180576" y="4435768"/>
                <a:ext cx="1781175" cy="1171575"/>
              </a:xfrm>
              <a:custGeom>
                <a:avLst/>
                <a:gdLst>
                  <a:gd name="T0" fmla="*/ 1122 w 1122"/>
                  <a:gd name="T1" fmla="*/ 0 h 738"/>
                  <a:gd name="T2" fmla="*/ 1122 w 1122"/>
                  <a:gd name="T3" fmla="*/ 78 h 738"/>
                  <a:gd name="T4" fmla="*/ 0 w 1122"/>
                  <a:gd name="T5" fmla="*/ 738 h 738"/>
                  <a:gd name="T6" fmla="*/ 0 w 1122"/>
                  <a:gd name="T7" fmla="*/ 656 h 738"/>
                  <a:gd name="T8" fmla="*/ 1122 w 1122"/>
                  <a:gd name="T9" fmla="*/ 0 h 738"/>
                </a:gdLst>
                <a:ahLst/>
                <a:cxnLst>
                  <a:cxn ang="0">
                    <a:pos x="T0" y="T1"/>
                  </a:cxn>
                  <a:cxn ang="0">
                    <a:pos x="T2" y="T3"/>
                  </a:cxn>
                  <a:cxn ang="0">
                    <a:pos x="T4" y="T5"/>
                  </a:cxn>
                  <a:cxn ang="0">
                    <a:pos x="T6" y="T7"/>
                  </a:cxn>
                  <a:cxn ang="0">
                    <a:pos x="T8" y="T9"/>
                  </a:cxn>
                </a:cxnLst>
                <a:rect l="0" t="0" r="r" b="b"/>
                <a:pathLst>
                  <a:path w="1122" h="738">
                    <a:moveTo>
                      <a:pt x="1122" y="0"/>
                    </a:moveTo>
                    <a:lnTo>
                      <a:pt x="1122" y="78"/>
                    </a:lnTo>
                    <a:lnTo>
                      <a:pt x="0" y="738"/>
                    </a:lnTo>
                    <a:lnTo>
                      <a:pt x="0" y="656"/>
                    </a:lnTo>
                    <a:lnTo>
                      <a:pt x="1122"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7" name="Freeform 14">
                <a:extLst>
                  <a:ext uri="{FF2B5EF4-FFF2-40B4-BE49-F238E27FC236}">
                    <a16:creationId xmlns:a16="http://schemas.microsoft.com/office/drawing/2014/main" id="{F0118794-98C3-ADE7-FD1F-1647B123A3F1}"/>
                  </a:ext>
                </a:extLst>
              </p:cNvPr>
              <p:cNvSpPr>
                <a:spLocks/>
              </p:cNvSpPr>
              <p:nvPr/>
            </p:nvSpPr>
            <p:spPr bwMode="auto">
              <a:xfrm>
                <a:off x="3488301" y="4010318"/>
                <a:ext cx="1695450" cy="1597025"/>
              </a:xfrm>
              <a:custGeom>
                <a:avLst/>
                <a:gdLst>
                  <a:gd name="T0" fmla="*/ 451 w 451"/>
                  <a:gd name="T1" fmla="*/ 268 h 425"/>
                  <a:gd name="T2" fmla="*/ 87 w 451"/>
                  <a:gd name="T3" fmla="*/ 52 h 425"/>
                  <a:gd name="T4" fmla="*/ 31 w 451"/>
                  <a:gd name="T5" fmla="*/ 66 h 425"/>
                  <a:gd name="T6" fmla="*/ 79 w 451"/>
                  <a:gd name="T7" fmla="*/ 182 h 425"/>
                  <a:gd name="T8" fmla="*/ 450 w 451"/>
                  <a:gd name="T9" fmla="*/ 390 h 425"/>
                  <a:gd name="T10" fmla="*/ 450 w 451"/>
                  <a:gd name="T11" fmla="*/ 425 h 425"/>
                  <a:gd name="T12" fmla="*/ 70 w 451"/>
                  <a:gd name="T13" fmla="*/ 206 h 425"/>
                  <a:gd name="T14" fmla="*/ 2 w 451"/>
                  <a:gd name="T15" fmla="*/ 89 h 425"/>
                  <a:gd name="T16" fmla="*/ 79 w 451"/>
                  <a:gd name="T17" fmla="*/ 15 h 425"/>
                  <a:gd name="T18" fmla="*/ 450 w 451"/>
                  <a:gd name="T19" fmla="*/ 228 h 425"/>
                  <a:gd name="T20" fmla="*/ 451 w 451"/>
                  <a:gd name="T21" fmla="*/ 26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1" h="425">
                    <a:moveTo>
                      <a:pt x="451" y="268"/>
                    </a:moveTo>
                    <a:cubicBezTo>
                      <a:pt x="87" y="52"/>
                      <a:pt x="87" y="52"/>
                      <a:pt x="87" y="52"/>
                    </a:cubicBezTo>
                    <a:cubicBezTo>
                      <a:pt x="87" y="52"/>
                      <a:pt x="46" y="27"/>
                      <a:pt x="31" y="66"/>
                    </a:cubicBezTo>
                    <a:cubicBezTo>
                      <a:pt x="15" y="106"/>
                      <a:pt x="50" y="163"/>
                      <a:pt x="79" y="182"/>
                    </a:cubicBezTo>
                    <a:cubicBezTo>
                      <a:pt x="450" y="390"/>
                      <a:pt x="450" y="390"/>
                      <a:pt x="450" y="390"/>
                    </a:cubicBezTo>
                    <a:cubicBezTo>
                      <a:pt x="450" y="425"/>
                      <a:pt x="450" y="425"/>
                      <a:pt x="450" y="425"/>
                    </a:cubicBezTo>
                    <a:cubicBezTo>
                      <a:pt x="70" y="206"/>
                      <a:pt x="70" y="206"/>
                      <a:pt x="70" y="206"/>
                    </a:cubicBezTo>
                    <a:cubicBezTo>
                      <a:pt x="70" y="206"/>
                      <a:pt x="0" y="155"/>
                      <a:pt x="2" y="89"/>
                    </a:cubicBezTo>
                    <a:cubicBezTo>
                      <a:pt x="5" y="24"/>
                      <a:pt x="49" y="0"/>
                      <a:pt x="79" y="15"/>
                    </a:cubicBezTo>
                    <a:cubicBezTo>
                      <a:pt x="450" y="228"/>
                      <a:pt x="450" y="228"/>
                      <a:pt x="450" y="228"/>
                    </a:cubicBezTo>
                    <a:cubicBezTo>
                      <a:pt x="451" y="268"/>
                      <a:pt x="451" y="268"/>
                      <a:pt x="451" y="268"/>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78" name="Group 65"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AAACAB4A-9420-B5BE-EE8A-464E2951C34A}"/>
                </a:ext>
              </a:extLst>
            </p:cNvPr>
            <p:cNvGrpSpPr/>
            <p:nvPr/>
          </p:nvGrpSpPr>
          <p:grpSpPr>
            <a:xfrm>
              <a:off x="3199963" y="4871105"/>
              <a:ext cx="2043545" cy="1408546"/>
              <a:chOff x="6018776" y="4807243"/>
              <a:chExt cx="2247900" cy="1549401"/>
            </a:xfrm>
          </p:grpSpPr>
          <p:sp>
            <p:nvSpPr>
              <p:cNvPr id="125" name="Freeform 17">
                <a:extLst>
                  <a:ext uri="{FF2B5EF4-FFF2-40B4-BE49-F238E27FC236}">
                    <a16:creationId xmlns:a16="http://schemas.microsoft.com/office/drawing/2014/main" id="{9BD5AC03-7EFD-2747-7B7E-5ACE1637476C}"/>
                  </a:ext>
                </a:extLst>
              </p:cNvPr>
              <p:cNvSpPr>
                <a:spLocks/>
              </p:cNvSpPr>
              <p:nvPr/>
            </p:nvSpPr>
            <p:spPr bwMode="auto">
              <a:xfrm>
                <a:off x="6037826" y="5356518"/>
                <a:ext cx="2228850" cy="958850"/>
              </a:xfrm>
              <a:custGeom>
                <a:avLst/>
                <a:gdLst>
                  <a:gd name="T0" fmla="*/ 0 w 593"/>
                  <a:gd name="T1" fmla="*/ 83 h 255"/>
                  <a:gd name="T2" fmla="*/ 36 w 593"/>
                  <a:gd name="T3" fmla="*/ 64 h 255"/>
                  <a:gd name="T4" fmla="*/ 536 w 593"/>
                  <a:gd name="T5" fmla="*/ 0 h 255"/>
                  <a:gd name="T6" fmla="*/ 566 w 593"/>
                  <a:gd name="T7" fmla="*/ 69 h 255"/>
                  <a:gd name="T8" fmla="*/ 308 w 593"/>
                  <a:gd name="T9" fmla="*/ 255 h 255"/>
                  <a:gd name="T10" fmla="*/ 0 w 593"/>
                  <a:gd name="T11" fmla="*/ 83 h 255"/>
                </a:gdLst>
                <a:ahLst/>
                <a:cxnLst>
                  <a:cxn ang="0">
                    <a:pos x="T0" y="T1"/>
                  </a:cxn>
                  <a:cxn ang="0">
                    <a:pos x="T2" y="T3"/>
                  </a:cxn>
                  <a:cxn ang="0">
                    <a:pos x="T4" y="T5"/>
                  </a:cxn>
                  <a:cxn ang="0">
                    <a:pos x="T6" y="T7"/>
                  </a:cxn>
                  <a:cxn ang="0">
                    <a:pos x="T8" y="T9"/>
                  </a:cxn>
                  <a:cxn ang="0">
                    <a:pos x="T10" y="T11"/>
                  </a:cxn>
                </a:cxnLst>
                <a:rect l="0" t="0" r="r" b="b"/>
                <a:pathLst>
                  <a:path w="593" h="255">
                    <a:moveTo>
                      <a:pt x="0" y="83"/>
                    </a:moveTo>
                    <a:cubicBezTo>
                      <a:pt x="36" y="64"/>
                      <a:pt x="36" y="64"/>
                      <a:pt x="36" y="64"/>
                    </a:cubicBezTo>
                    <a:cubicBezTo>
                      <a:pt x="536" y="0"/>
                      <a:pt x="536" y="0"/>
                      <a:pt x="536" y="0"/>
                    </a:cubicBezTo>
                    <a:cubicBezTo>
                      <a:pt x="536" y="0"/>
                      <a:pt x="593" y="22"/>
                      <a:pt x="566" y="69"/>
                    </a:cubicBezTo>
                    <a:cubicBezTo>
                      <a:pt x="530" y="133"/>
                      <a:pt x="308" y="255"/>
                      <a:pt x="308" y="255"/>
                    </a:cubicBezTo>
                    <a:lnTo>
                      <a:pt x="0" y="8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26" name="Freeform 18">
                <a:extLst>
                  <a:ext uri="{FF2B5EF4-FFF2-40B4-BE49-F238E27FC236}">
                    <a16:creationId xmlns:a16="http://schemas.microsoft.com/office/drawing/2014/main" id="{F386049D-78FB-CF9F-9154-F649772891FB}"/>
                  </a:ext>
                </a:extLst>
              </p:cNvPr>
              <p:cNvSpPr>
                <a:spLocks/>
              </p:cNvSpPr>
              <p:nvPr/>
            </p:nvSpPr>
            <p:spPr bwMode="auto">
              <a:xfrm>
                <a:off x="6082276" y="5375568"/>
                <a:ext cx="1951038" cy="825500"/>
              </a:xfrm>
              <a:custGeom>
                <a:avLst/>
                <a:gdLst>
                  <a:gd name="T0" fmla="*/ 0 w 1229"/>
                  <a:gd name="T1" fmla="*/ 19 h 520"/>
                  <a:gd name="T2" fmla="*/ 5 w 1229"/>
                  <a:gd name="T3" fmla="*/ 165 h 520"/>
                  <a:gd name="T4" fmla="*/ 696 w 1229"/>
                  <a:gd name="T5" fmla="*/ 520 h 520"/>
                  <a:gd name="T6" fmla="*/ 1229 w 1229"/>
                  <a:gd name="T7" fmla="*/ 194 h 520"/>
                  <a:gd name="T8" fmla="*/ 1225 w 1229"/>
                  <a:gd name="T9" fmla="*/ 26 h 520"/>
                  <a:gd name="T10" fmla="*/ 675 w 1229"/>
                  <a:gd name="T11" fmla="*/ 350 h 520"/>
                  <a:gd name="T12" fmla="*/ 0 w 1229"/>
                  <a:gd name="T13" fmla="*/ 0 h 520"/>
                  <a:gd name="T14" fmla="*/ 0 w 1229"/>
                  <a:gd name="T15" fmla="*/ 19 h 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9" h="520">
                    <a:moveTo>
                      <a:pt x="0" y="19"/>
                    </a:moveTo>
                    <a:lnTo>
                      <a:pt x="5" y="165"/>
                    </a:lnTo>
                    <a:lnTo>
                      <a:pt x="696" y="520"/>
                    </a:lnTo>
                    <a:lnTo>
                      <a:pt x="1229" y="194"/>
                    </a:lnTo>
                    <a:lnTo>
                      <a:pt x="1225" y="26"/>
                    </a:lnTo>
                    <a:lnTo>
                      <a:pt x="675" y="350"/>
                    </a:lnTo>
                    <a:lnTo>
                      <a:pt x="0" y="0"/>
                    </a:lnTo>
                    <a:lnTo>
                      <a:pt x="0"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27" name="Freeform 19">
                <a:extLst>
                  <a:ext uri="{FF2B5EF4-FFF2-40B4-BE49-F238E27FC236}">
                    <a16:creationId xmlns:a16="http://schemas.microsoft.com/office/drawing/2014/main" id="{77EC6D02-DC03-9152-8FFA-658C8E28D028}"/>
                  </a:ext>
                </a:extLst>
              </p:cNvPr>
              <p:cNvSpPr>
                <a:spLocks/>
              </p:cNvSpPr>
              <p:nvPr/>
            </p:nvSpPr>
            <p:spPr bwMode="auto">
              <a:xfrm>
                <a:off x="6018776" y="4807243"/>
                <a:ext cx="2109788" cy="1082675"/>
              </a:xfrm>
              <a:custGeom>
                <a:avLst/>
                <a:gdLst>
                  <a:gd name="T0" fmla="*/ 0 w 561"/>
                  <a:gd name="T1" fmla="*/ 133 h 288"/>
                  <a:gd name="T2" fmla="*/ 307 w 561"/>
                  <a:gd name="T3" fmla="*/ 288 h 288"/>
                  <a:gd name="T4" fmla="*/ 561 w 561"/>
                  <a:gd name="T5" fmla="*/ 143 h 288"/>
                  <a:gd name="T6" fmla="*/ 552 w 561"/>
                  <a:gd name="T7" fmla="*/ 139 h 288"/>
                  <a:gd name="T8" fmla="*/ 265 w 561"/>
                  <a:gd name="T9" fmla="*/ 10 h 288"/>
                  <a:gd name="T10" fmla="*/ 228 w 561"/>
                  <a:gd name="T11" fmla="*/ 6 h 288"/>
                  <a:gd name="T12" fmla="*/ 0 w 561"/>
                  <a:gd name="T13" fmla="*/ 133 h 288"/>
                </a:gdLst>
                <a:ahLst/>
                <a:cxnLst>
                  <a:cxn ang="0">
                    <a:pos x="T0" y="T1"/>
                  </a:cxn>
                  <a:cxn ang="0">
                    <a:pos x="T2" y="T3"/>
                  </a:cxn>
                  <a:cxn ang="0">
                    <a:pos x="T4" y="T5"/>
                  </a:cxn>
                  <a:cxn ang="0">
                    <a:pos x="T6" y="T7"/>
                  </a:cxn>
                  <a:cxn ang="0">
                    <a:pos x="T8" y="T9"/>
                  </a:cxn>
                  <a:cxn ang="0">
                    <a:pos x="T10" y="T11"/>
                  </a:cxn>
                  <a:cxn ang="0">
                    <a:pos x="T12" y="T13"/>
                  </a:cxn>
                </a:cxnLst>
                <a:rect l="0" t="0" r="r" b="b"/>
                <a:pathLst>
                  <a:path w="561" h="288">
                    <a:moveTo>
                      <a:pt x="0" y="133"/>
                    </a:moveTo>
                    <a:cubicBezTo>
                      <a:pt x="307" y="288"/>
                      <a:pt x="307" y="288"/>
                      <a:pt x="307" y="288"/>
                    </a:cubicBezTo>
                    <a:cubicBezTo>
                      <a:pt x="561" y="143"/>
                      <a:pt x="561" y="143"/>
                      <a:pt x="561" y="143"/>
                    </a:cubicBezTo>
                    <a:cubicBezTo>
                      <a:pt x="552" y="139"/>
                      <a:pt x="552" y="139"/>
                      <a:pt x="552" y="139"/>
                    </a:cubicBezTo>
                    <a:cubicBezTo>
                      <a:pt x="265" y="10"/>
                      <a:pt x="265" y="10"/>
                      <a:pt x="265" y="10"/>
                    </a:cubicBezTo>
                    <a:cubicBezTo>
                      <a:pt x="265" y="10"/>
                      <a:pt x="245" y="0"/>
                      <a:pt x="228" y="6"/>
                    </a:cubicBezTo>
                    <a:cubicBezTo>
                      <a:pt x="211" y="13"/>
                      <a:pt x="0" y="133"/>
                      <a:pt x="0" y="133"/>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28" name="Freeform 20">
                <a:extLst>
                  <a:ext uri="{FF2B5EF4-FFF2-40B4-BE49-F238E27FC236}">
                    <a16:creationId xmlns:a16="http://schemas.microsoft.com/office/drawing/2014/main" id="{17F49BF6-A065-56EC-7032-7BC43B46B2EA}"/>
                  </a:ext>
                </a:extLst>
              </p:cNvPr>
              <p:cNvSpPr>
                <a:spLocks/>
              </p:cNvSpPr>
              <p:nvPr/>
            </p:nvSpPr>
            <p:spPr bwMode="auto">
              <a:xfrm>
                <a:off x="6018776" y="5307306"/>
                <a:ext cx="1157288" cy="676275"/>
              </a:xfrm>
              <a:custGeom>
                <a:avLst/>
                <a:gdLst>
                  <a:gd name="T0" fmla="*/ 727 w 729"/>
                  <a:gd name="T1" fmla="*/ 367 h 426"/>
                  <a:gd name="T2" fmla="*/ 0 w 729"/>
                  <a:gd name="T3" fmla="*/ 0 h 426"/>
                  <a:gd name="T4" fmla="*/ 5 w 729"/>
                  <a:gd name="T5" fmla="*/ 55 h 426"/>
                  <a:gd name="T6" fmla="*/ 729 w 729"/>
                  <a:gd name="T7" fmla="*/ 426 h 426"/>
                  <a:gd name="T8" fmla="*/ 727 w 729"/>
                  <a:gd name="T9" fmla="*/ 367 h 426"/>
                </a:gdLst>
                <a:ahLst/>
                <a:cxnLst>
                  <a:cxn ang="0">
                    <a:pos x="T0" y="T1"/>
                  </a:cxn>
                  <a:cxn ang="0">
                    <a:pos x="T2" y="T3"/>
                  </a:cxn>
                  <a:cxn ang="0">
                    <a:pos x="T4" y="T5"/>
                  </a:cxn>
                  <a:cxn ang="0">
                    <a:pos x="T6" y="T7"/>
                  </a:cxn>
                  <a:cxn ang="0">
                    <a:pos x="T8" y="T9"/>
                  </a:cxn>
                </a:cxnLst>
                <a:rect l="0" t="0" r="r" b="b"/>
                <a:pathLst>
                  <a:path w="729" h="426">
                    <a:moveTo>
                      <a:pt x="727" y="367"/>
                    </a:moveTo>
                    <a:lnTo>
                      <a:pt x="0" y="0"/>
                    </a:lnTo>
                    <a:lnTo>
                      <a:pt x="5" y="55"/>
                    </a:lnTo>
                    <a:lnTo>
                      <a:pt x="729" y="426"/>
                    </a:lnTo>
                    <a:lnTo>
                      <a:pt x="727" y="367"/>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29" name="Freeform 21">
                <a:extLst>
                  <a:ext uri="{FF2B5EF4-FFF2-40B4-BE49-F238E27FC236}">
                    <a16:creationId xmlns:a16="http://schemas.microsoft.com/office/drawing/2014/main" id="{B9B16C3A-9F66-7D64-C6D3-8B3B4CE1F716}"/>
                  </a:ext>
                </a:extLst>
              </p:cNvPr>
              <p:cNvSpPr>
                <a:spLocks/>
              </p:cNvSpPr>
              <p:nvPr/>
            </p:nvSpPr>
            <p:spPr bwMode="auto">
              <a:xfrm>
                <a:off x="6037826" y="5667668"/>
                <a:ext cx="1154113" cy="688975"/>
              </a:xfrm>
              <a:custGeom>
                <a:avLst/>
                <a:gdLst>
                  <a:gd name="T0" fmla="*/ 0 w 727"/>
                  <a:gd name="T1" fmla="*/ 0 h 434"/>
                  <a:gd name="T2" fmla="*/ 2 w 727"/>
                  <a:gd name="T3" fmla="*/ 50 h 434"/>
                  <a:gd name="T4" fmla="*/ 727 w 727"/>
                  <a:gd name="T5" fmla="*/ 434 h 434"/>
                  <a:gd name="T6" fmla="*/ 724 w 727"/>
                  <a:gd name="T7" fmla="*/ 381 h 434"/>
                  <a:gd name="T8" fmla="*/ 0 w 727"/>
                  <a:gd name="T9" fmla="*/ 0 h 434"/>
                </a:gdLst>
                <a:ahLst/>
                <a:cxnLst>
                  <a:cxn ang="0">
                    <a:pos x="T0" y="T1"/>
                  </a:cxn>
                  <a:cxn ang="0">
                    <a:pos x="T2" y="T3"/>
                  </a:cxn>
                  <a:cxn ang="0">
                    <a:pos x="T4" y="T5"/>
                  </a:cxn>
                  <a:cxn ang="0">
                    <a:pos x="T6" y="T7"/>
                  </a:cxn>
                  <a:cxn ang="0">
                    <a:pos x="T8" y="T9"/>
                  </a:cxn>
                </a:cxnLst>
                <a:rect l="0" t="0" r="r" b="b"/>
                <a:pathLst>
                  <a:path w="727" h="434">
                    <a:moveTo>
                      <a:pt x="0" y="0"/>
                    </a:moveTo>
                    <a:lnTo>
                      <a:pt x="2" y="50"/>
                    </a:lnTo>
                    <a:lnTo>
                      <a:pt x="727" y="434"/>
                    </a:lnTo>
                    <a:lnTo>
                      <a:pt x="724" y="381"/>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0" name="Freeform 22">
                <a:extLst>
                  <a:ext uri="{FF2B5EF4-FFF2-40B4-BE49-F238E27FC236}">
                    <a16:creationId xmlns:a16="http://schemas.microsoft.com/office/drawing/2014/main" id="{34A41387-77BF-121B-77BF-18760A227B52}"/>
                  </a:ext>
                </a:extLst>
              </p:cNvPr>
              <p:cNvSpPr>
                <a:spLocks/>
              </p:cNvSpPr>
              <p:nvPr/>
            </p:nvSpPr>
            <p:spPr bwMode="auto">
              <a:xfrm>
                <a:off x="7172888" y="5307306"/>
                <a:ext cx="1055688" cy="1049338"/>
              </a:xfrm>
              <a:custGeom>
                <a:avLst/>
                <a:gdLst>
                  <a:gd name="T0" fmla="*/ 0 w 281"/>
                  <a:gd name="T1" fmla="*/ 180 h 279"/>
                  <a:gd name="T2" fmla="*/ 223 w 281"/>
                  <a:gd name="T3" fmla="*/ 34 h 279"/>
                  <a:gd name="T4" fmla="*/ 259 w 281"/>
                  <a:gd name="T5" fmla="*/ 41 h 279"/>
                  <a:gd name="T6" fmla="*/ 232 w 281"/>
                  <a:gd name="T7" fmla="*/ 115 h 279"/>
                  <a:gd name="T8" fmla="*/ 4 w 281"/>
                  <a:gd name="T9" fmla="*/ 257 h 279"/>
                  <a:gd name="T10" fmla="*/ 5 w 281"/>
                  <a:gd name="T11" fmla="*/ 279 h 279"/>
                  <a:gd name="T12" fmla="*/ 238 w 281"/>
                  <a:gd name="T13" fmla="*/ 130 h 279"/>
                  <a:gd name="T14" fmla="*/ 278 w 281"/>
                  <a:gd name="T15" fmla="*/ 55 h 279"/>
                  <a:gd name="T16" fmla="*/ 227 w 281"/>
                  <a:gd name="T17" fmla="*/ 10 h 279"/>
                  <a:gd name="T18" fmla="*/ 0 w 281"/>
                  <a:gd name="T19" fmla="*/ 155 h 279"/>
                  <a:gd name="T20" fmla="*/ 0 w 281"/>
                  <a:gd name="T21" fmla="*/ 18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1" h="279">
                    <a:moveTo>
                      <a:pt x="0" y="180"/>
                    </a:moveTo>
                    <a:cubicBezTo>
                      <a:pt x="223" y="34"/>
                      <a:pt x="223" y="34"/>
                      <a:pt x="223" y="34"/>
                    </a:cubicBezTo>
                    <a:cubicBezTo>
                      <a:pt x="223" y="34"/>
                      <a:pt x="248" y="17"/>
                      <a:pt x="259" y="41"/>
                    </a:cubicBezTo>
                    <a:cubicBezTo>
                      <a:pt x="270" y="66"/>
                      <a:pt x="250" y="102"/>
                      <a:pt x="232" y="115"/>
                    </a:cubicBezTo>
                    <a:cubicBezTo>
                      <a:pt x="4" y="257"/>
                      <a:pt x="4" y="257"/>
                      <a:pt x="4" y="257"/>
                    </a:cubicBezTo>
                    <a:cubicBezTo>
                      <a:pt x="5" y="279"/>
                      <a:pt x="5" y="279"/>
                      <a:pt x="5" y="279"/>
                    </a:cubicBezTo>
                    <a:cubicBezTo>
                      <a:pt x="238" y="130"/>
                      <a:pt x="238" y="130"/>
                      <a:pt x="238" y="130"/>
                    </a:cubicBezTo>
                    <a:cubicBezTo>
                      <a:pt x="238" y="130"/>
                      <a:pt x="281" y="96"/>
                      <a:pt x="278" y="55"/>
                    </a:cubicBezTo>
                    <a:cubicBezTo>
                      <a:pt x="274" y="14"/>
                      <a:pt x="246" y="0"/>
                      <a:pt x="227" y="10"/>
                    </a:cubicBezTo>
                    <a:cubicBezTo>
                      <a:pt x="0" y="155"/>
                      <a:pt x="0" y="155"/>
                      <a:pt x="0" y="155"/>
                    </a:cubicBezTo>
                    <a:lnTo>
                      <a:pt x="0" y="18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79" name="Group 67"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E5F35BCA-2B03-1C15-B2AC-1237C0B24BC2}"/>
                </a:ext>
              </a:extLst>
            </p:cNvPr>
            <p:cNvGrpSpPr/>
            <p:nvPr/>
          </p:nvGrpSpPr>
          <p:grpSpPr>
            <a:xfrm>
              <a:off x="2700622" y="1540042"/>
              <a:ext cx="1870364" cy="1274529"/>
              <a:chOff x="5469501" y="1143074"/>
              <a:chExt cx="2057400" cy="1401982"/>
            </a:xfrm>
          </p:grpSpPr>
          <p:sp>
            <p:nvSpPr>
              <p:cNvPr id="114" name="Freeform 5">
                <a:extLst>
                  <a:ext uri="{FF2B5EF4-FFF2-40B4-BE49-F238E27FC236}">
                    <a16:creationId xmlns:a16="http://schemas.microsoft.com/office/drawing/2014/main" id="{15F151F0-EFCE-B0D8-789D-FDC9216ADD0C}"/>
                  </a:ext>
                </a:extLst>
              </p:cNvPr>
              <p:cNvSpPr>
                <a:spLocks/>
              </p:cNvSpPr>
              <p:nvPr/>
            </p:nvSpPr>
            <p:spPr bwMode="auto">
              <a:xfrm>
                <a:off x="5947338" y="1579856"/>
                <a:ext cx="25400" cy="55563"/>
              </a:xfrm>
              <a:custGeom>
                <a:avLst/>
                <a:gdLst>
                  <a:gd name="T0" fmla="*/ 3 w 7"/>
                  <a:gd name="T1" fmla="*/ 0 h 15"/>
                  <a:gd name="T2" fmla="*/ 5 w 7"/>
                  <a:gd name="T3" fmla="*/ 3 h 15"/>
                  <a:gd name="T4" fmla="*/ 7 w 7"/>
                  <a:gd name="T5" fmla="*/ 15 h 15"/>
                  <a:gd name="T6" fmla="*/ 3 w 7"/>
                  <a:gd name="T7" fmla="*/ 0 h 15"/>
                </a:gdLst>
                <a:ahLst/>
                <a:cxnLst>
                  <a:cxn ang="0">
                    <a:pos x="T0" y="T1"/>
                  </a:cxn>
                  <a:cxn ang="0">
                    <a:pos x="T2" y="T3"/>
                  </a:cxn>
                  <a:cxn ang="0">
                    <a:pos x="T4" y="T5"/>
                  </a:cxn>
                  <a:cxn ang="0">
                    <a:pos x="T6" y="T7"/>
                  </a:cxn>
                </a:cxnLst>
                <a:rect l="0" t="0" r="r" b="b"/>
                <a:pathLst>
                  <a:path w="7" h="15">
                    <a:moveTo>
                      <a:pt x="3" y="0"/>
                    </a:moveTo>
                    <a:cubicBezTo>
                      <a:pt x="3" y="1"/>
                      <a:pt x="4" y="2"/>
                      <a:pt x="5" y="3"/>
                    </a:cubicBezTo>
                    <a:cubicBezTo>
                      <a:pt x="5" y="7"/>
                      <a:pt x="6" y="11"/>
                      <a:pt x="7" y="15"/>
                    </a:cubicBezTo>
                    <a:cubicBezTo>
                      <a:pt x="0" y="11"/>
                      <a:pt x="0" y="8"/>
                      <a:pt x="3" y="0"/>
                    </a:cubicBezTo>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5" name="Freeform 6">
                <a:extLst>
                  <a:ext uri="{FF2B5EF4-FFF2-40B4-BE49-F238E27FC236}">
                    <a16:creationId xmlns:a16="http://schemas.microsoft.com/office/drawing/2014/main" id="{F2618474-AF03-B598-3165-ACCC13C7D72D}"/>
                  </a:ext>
                </a:extLst>
              </p:cNvPr>
              <p:cNvSpPr>
                <a:spLocks/>
              </p:cNvSpPr>
              <p:nvPr/>
            </p:nvSpPr>
            <p:spPr bwMode="auto">
              <a:xfrm>
                <a:off x="5969563" y="1651293"/>
                <a:ext cx="22225" cy="33338"/>
              </a:xfrm>
              <a:custGeom>
                <a:avLst/>
                <a:gdLst>
                  <a:gd name="T0" fmla="*/ 1 w 6"/>
                  <a:gd name="T1" fmla="*/ 0 h 9"/>
                  <a:gd name="T2" fmla="*/ 5 w 6"/>
                  <a:gd name="T3" fmla="*/ 9 h 9"/>
                  <a:gd name="T4" fmla="*/ 1 w 6"/>
                  <a:gd name="T5" fmla="*/ 0 h 9"/>
                </a:gdLst>
                <a:ahLst/>
                <a:cxnLst>
                  <a:cxn ang="0">
                    <a:pos x="T0" y="T1"/>
                  </a:cxn>
                  <a:cxn ang="0">
                    <a:pos x="T2" y="T3"/>
                  </a:cxn>
                  <a:cxn ang="0">
                    <a:pos x="T4" y="T5"/>
                  </a:cxn>
                </a:cxnLst>
                <a:rect l="0" t="0" r="r" b="b"/>
                <a:pathLst>
                  <a:path w="6" h="9">
                    <a:moveTo>
                      <a:pt x="1" y="0"/>
                    </a:moveTo>
                    <a:cubicBezTo>
                      <a:pt x="6" y="1"/>
                      <a:pt x="5" y="5"/>
                      <a:pt x="5" y="9"/>
                    </a:cubicBezTo>
                    <a:cubicBezTo>
                      <a:pt x="0" y="7"/>
                      <a:pt x="1" y="3"/>
                      <a:pt x="1" y="0"/>
                    </a:cubicBezTo>
                    <a:close/>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6" name="Freeform 7">
                <a:extLst>
                  <a:ext uri="{FF2B5EF4-FFF2-40B4-BE49-F238E27FC236}">
                    <a16:creationId xmlns:a16="http://schemas.microsoft.com/office/drawing/2014/main" id="{8D1D23F0-2145-96E5-8DEE-2F3ECF041623}"/>
                  </a:ext>
                </a:extLst>
              </p:cNvPr>
              <p:cNvSpPr>
                <a:spLocks/>
              </p:cNvSpPr>
              <p:nvPr/>
            </p:nvSpPr>
            <p:spPr bwMode="auto">
              <a:xfrm>
                <a:off x="5961626" y="1530643"/>
                <a:ext cx="15875" cy="11113"/>
              </a:xfrm>
              <a:custGeom>
                <a:avLst/>
                <a:gdLst>
                  <a:gd name="T0" fmla="*/ 2 w 4"/>
                  <a:gd name="T1" fmla="*/ 3 h 3"/>
                  <a:gd name="T2" fmla="*/ 0 w 4"/>
                  <a:gd name="T3" fmla="*/ 2 h 3"/>
                  <a:gd name="T4" fmla="*/ 3 w 4"/>
                  <a:gd name="T5" fmla="*/ 0 h 3"/>
                  <a:gd name="T6" fmla="*/ 4 w 4"/>
                  <a:gd name="T7" fmla="*/ 1 h 3"/>
                  <a:gd name="T8" fmla="*/ 2 w 4"/>
                  <a:gd name="T9" fmla="*/ 3 h 3"/>
                </a:gdLst>
                <a:ahLst/>
                <a:cxnLst>
                  <a:cxn ang="0">
                    <a:pos x="T0" y="T1"/>
                  </a:cxn>
                  <a:cxn ang="0">
                    <a:pos x="T2" y="T3"/>
                  </a:cxn>
                  <a:cxn ang="0">
                    <a:pos x="T4" y="T5"/>
                  </a:cxn>
                  <a:cxn ang="0">
                    <a:pos x="T6" y="T7"/>
                  </a:cxn>
                  <a:cxn ang="0">
                    <a:pos x="T8" y="T9"/>
                  </a:cxn>
                </a:cxnLst>
                <a:rect l="0" t="0" r="r" b="b"/>
                <a:pathLst>
                  <a:path w="4" h="3">
                    <a:moveTo>
                      <a:pt x="2" y="3"/>
                    </a:moveTo>
                    <a:cubicBezTo>
                      <a:pt x="1" y="3"/>
                      <a:pt x="0" y="2"/>
                      <a:pt x="0" y="2"/>
                    </a:cubicBezTo>
                    <a:cubicBezTo>
                      <a:pt x="0" y="0"/>
                      <a:pt x="2" y="0"/>
                      <a:pt x="3" y="0"/>
                    </a:cubicBezTo>
                    <a:cubicBezTo>
                      <a:pt x="3" y="0"/>
                      <a:pt x="4" y="1"/>
                      <a:pt x="4" y="1"/>
                    </a:cubicBezTo>
                    <a:cubicBezTo>
                      <a:pt x="4" y="3"/>
                      <a:pt x="3" y="3"/>
                      <a:pt x="2" y="3"/>
                    </a:cubicBezTo>
                  </a:path>
                </a:pathLst>
              </a:custGeom>
              <a:solidFill>
                <a:srgbClr val="6577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7" name="Freeform 24">
                <a:extLst>
                  <a:ext uri="{FF2B5EF4-FFF2-40B4-BE49-F238E27FC236}">
                    <a16:creationId xmlns:a16="http://schemas.microsoft.com/office/drawing/2014/main" id="{79F1738F-48FB-E900-AABB-F95925A6E0C3}"/>
                  </a:ext>
                </a:extLst>
              </p:cNvPr>
              <p:cNvSpPr>
                <a:spLocks/>
              </p:cNvSpPr>
              <p:nvPr/>
            </p:nvSpPr>
            <p:spPr bwMode="auto">
              <a:xfrm>
                <a:off x="5483788" y="1632243"/>
                <a:ext cx="2043113" cy="871538"/>
              </a:xfrm>
              <a:custGeom>
                <a:avLst/>
                <a:gdLst>
                  <a:gd name="T0" fmla="*/ 0 w 543"/>
                  <a:gd name="T1" fmla="*/ 75 h 232"/>
                  <a:gd name="T2" fmla="*/ 33 w 543"/>
                  <a:gd name="T3" fmla="*/ 58 h 232"/>
                  <a:gd name="T4" fmla="*/ 491 w 543"/>
                  <a:gd name="T5" fmla="*/ 0 h 232"/>
                  <a:gd name="T6" fmla="*/ 518 w 543"/>
                  <a:gd name="T7" fmla="*/ 63 h 232"/>
                  <a:gd name="T8" fmla="*/ 282 w 543"/>
                  <a:gd name="T9" fmla="*/ 232 h 232"/>
                  <a:gd name="T10" fmla="*/ 0 w 543"/>
                  <a:gd name="T11" fmla="*/ 75 h 232"/>
                </a:gdLst>
                <a:ahLst/>
                <a:cxnLst>
                  <a:cxn ang="0">
                    <a:pos x="T0" y="T1"/>
                  </a:cxn>
                  <a:cxn ang="0">
                    <a:pos x="T2" y="T3"/>
                  </a:cxn>
                  <a:cxn ang="0">
                    <a:pos x="T4" y="T5"/>
                  </a:cxn>
                  <a:cxn ang="0">
                    <a:pos x="T6" y="T7"/>
                  </a:cxn>
                  <a:cxn ang="0">
                    <a:pos x="T8" y="T9"/>
                  </a:cxn>
                  <a:cxn ang="0">
                    <a:pos x="T10" y="T11"/>
                  </a:cxn>
                </a:cxnLst>
                <a:rect l="0" t="0" r="r" b="b"/>
                <a:pathLst>
                  <a:path w="543" h="232">
                    <a:moveTo>
                      <a:pt x="0" y="75"/>
                    </a:moveTo>
                    <a:cubicBezTo>
                      <a:pt x="33" y="58"/>
                      <a:pt x="33" y="58"/>
                      <a:pt x="33" y="58"/>
                    </a:cubicBezTo>
                    <a:cubicBezTo>
                      <a:pt x="491" y="0"/>
                      <a:pt x="491" y="0"/>
                      <a:pt x="491" y="0"/>
                    </a:cubicBezTo>
                    <a:cubicBezTo>
                      <a:pt x="491" y="0"/>
                      <a:pt x="543" y="19"/>
                      <a:pt x="518" y="63"/>
                    </a:cubicBezTo>
                    <a:cubicBezTo>
                      <a:pt x="485" y="121"/>
                      <a:pt x="282" y="232"/>
                      <a:pt x="282" y="232"/>
                    </a:cubicBezTo>
                    <a:lnTo>
                      <a:pt x="0" y="75"/>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8" name="Freeform 25">
                <a:extLst>
                  <a:ext uri="{FF2B5EF4-FFF2-40B4-BE49-F238E27FC236}">
                    <a16:creationId xmlns:a16="http://schemas.microsoft.com/office/drawing/2014/main" id="{8A62F1CE-1EAB-B442-9B2D-6FC2808D38F2}"/>
                  </a:ext>
                </a:extLst>
              </p:cNvPr>
              <p:cNvSpPr>
                <a:spLocks/>
              </p:cNvSpPr>
              <p:nvPr/>
            </p:nvSpPr>
            <p:spPr bwMode="auto">
              <a:xfrm>
                <a:off x="5526651" y="1648118"/>
                <a:ext cx="1785938" cy="758825"/>
              </a:xfrm>
              <a:custGeom>
                <a:avLst/>
                <a:gdLst>
                  <a:gd name="T0" fmla="*/ 0 w 1125"/>
                  <a:gd name="T1" fmla="*/ 18 h 478"/>
                  <a:gd name="T2" fmla="*/ 7 w 1125"/>
                  <a:gd name="T3" fmla="*/ 151 h 478"/>
                  <a:gd name="T4" fmla="*/ 639 w 1125"/>
                  <a:gd name="T5" fmla="*/ 478 h 478"/>
                  <a:gd name="T6" fmla="*/ 1125 w 1125"/>
                  <a:gd name="T7" fmla="*/ 177 h 478"/>
                  <a:gd name="T8" fmla="*/ 1120 w 1125"/>
                  <a:gd name="T9" fmla="*/ 23 h 478"/>
                  <a:gd name="T10" fmla="*/ 618 w 1125"/>
                  <a:gd name="T11" fmla="*/ 319 h 478"/>
                  <a:gd name="T12" fmla="*/ 2 w 1125"/>
                  <a:gd name="T13" fmla="*/ 0 h 478"/>
                  <a:gd name="T14" fmla="*/ 0 w 1125"/>
                  <a:gd name="T15" fmla="*/ 18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5" h="478">
                    <a:moveTo>
                      <a:pt x="0" y="18"/>
                    </a:moveTo>
                    <a:lnTo>
                      <a:pt x="7" y="151"/>
                    </a:lnTo>
                    <a:lnTo>
                      <a:pt x="639" y="478"/>
                    </a:lnTo>
                    <a:lnTo>
                      <a:pt x="1125" y="177"/>
                    </a:lnTo>
                    <a:lnTo>
                      <a:pt x="1120" y="23"/>
                    </a:lnTo>
                    <a:lnTo>
                      <a:pt x="618" y="319"/>
                    </a:lnTo>
                    <a:lnTo>
                      <a:pt x="2" y="0"/>
                    </a:lnTo>
                    <a:lnTo>
                      <a:pt x="0" y="18"/>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9" name="Freeform 26">
                <a:extLst>
                  <a:ext uri="{FF2B5EF4-FFF2-40B4-BE49-F238E27FC236}">
                    <a16:creationId xmlns:a16="http://schemas.microsoft.com/office/drawing/2014/main" id="{D65BDCB8-1F50-0DEA-DF65-08EC494E04B2}"/>
                  </a:ext>
                </a:extLst>
              </p:cNvPr>
              <p:cNvSpPr>
                <a:spLocks/>
              </p:cNvSpPr>
              <p:nvPr/>
            </p:nvSpPr>
            <p:spPr bwMode="auto">
              <a:xfrm>
                <a:off x="5469501" y="1143074"/>
                <a:ext cx="1925638" cy="987425"/>
              </a:xfrm>
              <a:custGeom>
                <a:avLst/>
                <a:gdLst>
                  <a:gd name="T0" fmla="*/ 0 w 512"/>
                  <a:gd name="T1" fmla="*/ 121 h 263"/>
                  <a:gd name="T2" fmla="*/ 280 w 512"/>
                  <a:gd name="T3" fmla="*/ 263 h 263"/>
                  <a:gd name="T4" fmla="*/ 512 w 512"/>
                  <a:gd name="T5" fmla="*/ 131 h 263"/>
                  <a:gd name="T6" fmla="*/ 505 w 512"/>
                  <a:gd name="T7" fmla="*/ 127 h 263"/>
                  <a:gd name="T8" fmla="*/ 242 w 512"/>
                  <a:gd name="T9" fmla="*/ 9 h 263"/>
                  <a:gd name="T10" fmla="*/ 208 w 512"/>
                  <a:gd name="T11" fmla="*/ 6 h 263"/>
                  <a:gd name="T12" fmla="*/ 0 w 512"/>
                  <a:gd name="T13" fmla="*/ 121 h 263"/>
                </a:gdLst>
                <a:ahLst/>
                <a:cxnLst>
                  <a:cxn ang="0">
                    <a:pos x="T0" y="T1"/>
                  </a:cxn>
                  <a:cxn ang="0">
                    <a:pos x="T2" y="T3"/>
                  </a:cxn>
                  <a:cxn ang="0">
                    <a:pos x="T4" y="T5"/>
                  </a:cxn>
                  <a:cxn ang="0">
                    <a:pos x="T6" y="T7"/>
                  </a:cxn>
                  <a:cxn ang="0">
                    <a:pos x="T8" y="T9"/>
                  </a:cxn>
                  <a:cxn ang="0">
                    <a:pos x="T10" y="T11"/>
                  </a:cxn>
                  <a:cxn ang="0">
                    <a:pos x="T12" y="T13"/>
                  </a:cxn>
                </a:cxnLst>
                <a:rect l="0" t="0" r="r" b="b"/>
                <a:pathLst>
                  <a:path w="512" h="263">
                    <a:moveTo>
                      <a:pt x="0" y="121"/>
                    </a:moveTo>
                    <a:cubicBezTo>
                      <a:pt x="280" y="263"/>
                      <a:pt x="280" y="263"/>
                      <a:pt x="280" y="263"/>
                    </a:cubicBezTo>
                    <a:cubicBezTo>
                      <a:pt x="512" y="131"/>
                      <a:pt x="512" y="131"/>
                      <a:pt x="512" y="131"/>
                    </a:cubicBezTo>
                    <a:cubicBezTo>
                      <a:pt x="505" y="127"/>
                      <a:pt x="505" y="127"/>
                      <a:pt x="505" y="127"/>
                    </a:cubicBezTo>
                    <a:cubicBezTo>
                      <a:pt x="242" y="9"/>
                      <a:pt x="242" y="9"/>
                      <a:pt x="242" y="9"/>
                    </a:cubicBezTo>
                    <a:cubicBezTo>
                      <a:pt x="242" y="9"/>
                      <a:pt x="224" y="0"/>
                      <a:pt x="208" y="6"/>
                    </a:cubicBezTo>
                    <a:cubicBezTo>
                      <a:pt x="193" y="12"/>
                      <a:pt x="0" y="121"/>
                      <a:pt x="0" y="121"/>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120" name="Freeform 27">
                <a:extLst>
                  <a:ext uri="{FF2B5EF4-FFF2-40B4-BE49-F238E27FC236}">
                    <a16:creationId xmlns:a16="http://schemas.microsoft.com/office/drawing/2014/main" id="{B2B854EE-4EBD-3BCD-01D9-D7C33CB2FEA1}"/>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21" name="Freeform 28">
                <a:extLst>
                  <a:ext uri="{FF2B5EF4-FFF2-40B4-BE49-F238E27FC236}">
                    <a16:creationId xmlns:a16="http://schemas.microsoft.com/office/drawing/2014/main" id="{2A998394-1610-8574-8E1E-AA29D9C9F3BE}"/>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22" name="Freeform 29">
                <a:extLst>
                  <a:ext uri="{FF2B5EF4-FFF2-40B4-BE49-F238E27FC236}">
                    <a16:creationId xmlns:a16="http://schemas.microsoft.com/office/drawing/2014/main" id="{AC33A77B-AADE-F137-85E8-29F738C140DC}"/>
                  </a:ext>
                </a:extLst>
              </p:cNvPr>
              <p:cNvSpPr>
                <a:spLocks/>
              </p:cNvSpPr>
              <p:nvPr/>
            </p:nvSpPr>
            <p:spPr bwMode="auto">
              <a:xfrm>
                <a:off x="5483788" y="1914818"/>
                <a:ext cx="1060450" cy="630238"/>
              </a:xfrm>
              <a:custGeom>
                <a:avLst/>
                <a:gdLst>
                  <a:gd name="T0" fmla="*/ 0 w 668"/>
                  <a:gd name="T1" fmla="*/ 0 h 397"/>
                  <a:gd name="T2" fmla="*/ 3 w 668"/>
                  <a:gd name="T3" fmla="*/ 45 h 397"/>
                  <a:gd name="T4" fmla="*/ 668 w 668"/>
                  <a:gd name="T5" fmla="*/ 397 h 397"/>
                  <a:gd name="T6" fmla="*/ 666 w 668"/>
                  <a:gd name="T7" fmla="*/ 348 h 397"/>
                  <a:gd name="T8" fmla="*/ 0 w 668"/>
                  <a:gd name="T9" fmla="*/ 0 h 397"/>
                </a:gdLst>
                <a:ahLst/>
                <a:cxnLst>
                  <a:cxn ang="0">
                    <a:pos x="T0" y="T1"/>
                  </a:cxn>
                  <a:cxn ang="0">
                    <a:pos x="T2" y="T3"/>
                  </a:cxn>
                  <a:cxn ang="0">
                    <a:pos x="T4" y="T5"/>
                  </a:cxn>
                  <a:cxn ang="0">
                    <a:pos x="T6" y="T7"/>
                  </a:cxn>
                  <a:cxn ang="0">
                    <a:pos x="T8" y="T9"/>
                  </a:cxn>
                </a:cxnLst>
                <a:rect l="0" t="0" r="r" b="b"/>
                <a:pathLst>
                  <a:path w="668" h="397">
                    <a:moveTo>
                      <a:pt x="0" y="0"/>
                    </a:moveTo>
                    <a:lnTo>
                      <a:pt x="3" y="45"/>
                    </a:lnTo>
                    <a:lnTo>
                      <a:pt x="668" y="397"/>
                    </a:lnTo>
                    <a:lnTo>
                      <a:pt x="666" y="348"/>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23" name="Freeform 30">
                <a:extLst>
                  <a:ext uri="{FF2B5EF4-FFF2-40B4-BE49-F238E27FC236}">
                    <a16:creationId xmlns:a16="http://schemas.microsoft.com/office/drawing/2014/main" id="{A9E9FC2C-40BD-136D-2F74-5B63A5FD5AA9}"/>
                  </a:ext>
                </a:extLst>
              </p:cNvPr>
              <p:cNvSpPr>
                <a:spLocks/>
              </p:cNvSpPr>
              <p:nvPr/>
            </p:nvSpPr>
            <p:spPr bwMode="auto">
              <a:xfrm>
                <a:off x="6522013" y="1583031"/>
                <a:ext cx="969963" cy="962025"/>
              </a:xfrm>
              <a:custGeom>
                <a:avLst/>
                <a:gdLst>
                  <a:gd name="T0" fmla="*/ 1 w 258"/>
                  <a:gd name="T1" fmla="*/ 165 h 256"/>
                  <a:gd name="T2" fmla="*/ 205 w 258"/>
                  <a:gd name="T3" fmla="*/ 32 h 256"/>
                  <a:gd name="T4" fmla="*/ 237 w 258"/>
                  <a:gd name="T5" fmla="*/ 38 h 256"/>
                  <a:gd name="T6" fmla="*/ 212 w 258"/>
                  <a:gd name="T7" fmla="*/ 106 h 256"/>
                  <a:gd name="T8" fmla="*/ 5 w 258"/>
                  <a:gd name="T9" fmla="*/ 235 h 256"/>
                  <a:gd name="T10" fmla="*/ 6 w 258"/>
                  <a:gd name="T11" fmla="*/ 256 h 256"/>
                  <a:gd name="T12" fmla="*/ 218 w 258"/>
                  <a:gd name="T13" fmla="*/ 120 h 256"/>
                  <a:gd name="T14" fmla="*/ 254 w 258"/>
                  <a:gd name="T15" fmla="*/ 51 h 256"/>
                  <a:gd name="T16" fmla="*/ 208 w 258"/>
                  <a:gd name="T17" fmla="*/ 10 h 256"/>
                  <a:gd name="T18" fmla="*/ 0 w 258"/>
                  <a:gd name="T19" fmla="*/ 142 h 256"/>
                  <a:gd name="T20" fmla="*/ 1 w 258"/>
                  <a:gd name="T21" fmla="*/ 16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256">
                    <a:moveTo>
                      <a:pt x="1" y="165"/>
                    </a:moveTo>
                    <a:cubicBezTo>
                      <a:pt x="205" y="32"/>
                      <a:pt x="205" y="32"/>
                      <a:pt x="205" y="32"/>
                    </a:cubicBezTo>
                    <a:cubicBezTo>
                      <a:pt x="205" y="32"/>
                      <a:pt x="228" y="16"/>
                      <a:pt x="237" y="38"/>
                    </a:cubicBezTo>
                    <a:cubicBezTo>
                      <a:pt x="247" y="61"/>
                      <a:pt x="229" y="94"/>
                      <a:pt x="212" y="106"/>
                    </a:cubicBezTo>
                    <a:cubicBezTo>
                      <a:pt x="5" y="235"/>
                      <a:pt x="5" y="235"/>
                      <a:pt x="5" y="235"/>
                    </a:cubicBezTo>
                    <a:cubicBezTo>
                      <a:pt x="6" y="256"/>
                      <a:pt x="6" y="256"/>
                      <a:pt x="6" y="256"/>
                    </a:cubicBezTo>
                    <a:cubicBezTo>
                      <a:pt x="218" y="120"/>
                      <a:pt x="218" y="120"/>
                      <a:pt x="218" y="120"/>
                    </a:cubicBezTo>
                    <a:cubicBezTo>
                      <a:pt x="218" y="120"/>
                      <a:pt x="258" y="88"/>
                      <a:pt x="254" y="51"/>
                    </a:cubicBezTo>
                    <a:cubicBezTo>
                      <a:pt x="251" y="13"/>
                      <a:pt x="225" y="0"/>
                      <a:pt x="208" y="10"/>
                    </a:cubicBezTo>
                    <a:cubicBezTo>
                      <a:pt x="0" y="142"/>
                      <a:pt x="0" y="142"/>
                      <a:pt x="0" y="142"/>
                    </a:cubicBezTo>
                    <a:cubicBezTo>
                      <a:pt x="1" y="165"/>
                      <a:pt x="1" y="165"/>
                      <a:pt x="1" y="165"/>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24" name="Freeform 32">
                <a:extLst>
                  <a:ext uri="{FF2B5EF4-FFF2-40B4-BE49-F238E27FC236}">
                    <a16:creationId xmlns:a16="http://schemas.microsoft.com/office/drawing/2014/main" id="{DFC2B1A5-BD22-6507-9165-1AF8EFDA5BC9}"/>
                  </a:ext>
                </a:extLst>
              </p:cNvPr>
              <p:cNvSpPr>
                <a:spLocks/>
              </p:cNvSpPr>
              <p:nvPr/>
            </p:nvSpPr>
            <p:spPr bwMode="auto">
              <a:xfrm>
                <a:off x="7326876" y="1610018"/>
                <a:ext cx="44450" cy="3175"/>
              </a:xfrm>
              <a:custGeom>
                <a:avLst/>
                <a:gdLst>
                  <a:gd name="T0" fmla="*/ 6 w 12"/>
                  <a:gd name="T1" fmla="*/ 0 h 1"/>
                  <a:gd name="T2" fmla="*/ 0 w 12"/>
                  <a:gd name="T3" fmla="*/ 1 h 1"/>
                  <a:gd name="T4" fmla="*/ 12 w 12"/>
                  <a:gd name="T5" fmla="*/ 1 h 1"/>
                  <a:gd name="T6" fmla="*/ 12 w 12"/>
                  <a:gd name="T7" fmla="*/ 1 h 1"/>
                  <a:gd name="T8" fmla="*/ 6 w 12"/>
                  <a:gd name="T9" fmla="*/ 0 h 1"/>
                </a:gdLst>
                <a:ahLst/>
                <a:cxnLst>
                  <a:cxn ang="0">
                    <a:pos x="T0" y="T1"/>
                  </a:cxn>
                  <a:cxn ang="0">
                    <a:pos x="T2" y="T3"/>
                  </a:cxn>
                  <a:cxn ang="0">
                    <a:pos x="T4" y="T5"/>
                  </a:cxn>
                  <a:cxn ang="0">
                    <a:pos x="T6" y="T7"/>
                  </a:cxn>
                  <a:cxn ang="0">
                    <a:pos x="T8" y="T9"/>
                  </a:cxn>
                </a:cxnLst>
                <a:rect l="0" t="0" r="r" b="b"/>
                <a:pathLst>
                  <a:path w="12" h="1">
                    <a:moveTo>
                      <a:pt x="6" y="0"/>
                    </a:moveTo>
                    <a:cubicBezTo>
                      <a:pt x="4" y="0"/>
                      <a:pt x="2" y="0"/>
                      <a:pt x="0" y="1"/>
                    </a:cubicBezTo>
                    <a:cubicBezTo>
                      <a:pt x="12" y="1"/>
                      <a:pt x="12" y="1"/>
                      <a:pt x="12" y="1"/>
                    </a:cubicBezTo>
                    <a:cubicBezTo>
                      <a:pt x="12" y="1"/>
                      <a:pt x="12" y="1"/>
                      <a:pt x="12" y="1"/>
                    </a:cubicBezTo>
                    <a:cubicBezTo>
                      <a:pt x="10" y="0"/>
                      <a:pt x="8" y="0"/>
                      <a:pt x="6" y="0"/>
                    </a:cubicBezTo>
                  </a:path>
                </a:pathLst>
              </a:custGeom>
              <a:solidFill>
                <a:srgbClr val="419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80" name="Group 69"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B7BB5DBA-F560-595C-FCC3-13B22BFFDA49}"/>
                </a:ext>
              </a:extLst>
            </p:cNvPr>
            <p:cNvGrpSpPr/>
            <p:nvPr/>
          </p:nvGrpSpPr>
          <p:grpSpPr>
            <a:xfrm>
              <a:off x="1066940" y="2906935"/>
              <a:ext cx="2675659" cy="1421535"/>
              <a:chOff x="3672451" y="2646656"/>
              <a:chExt cx="2943225" cy="1563688"/>
            </a:xfrm>
          </p:grpSpPr>
          <p:grpSp>
            <p:nvGrpSpPr>
              <p:cNvPr id="106" name="Group 68">
                <a:extLst>
                  <a:ext uri="{FF2B5EF4-FFF2-40B4-BE49-F238E27FC236}">
                    <a16:creationId xmlns:a16="http://schemas.microsoft.com/office/drawing/2014/main" id="{569CD13A-5896-AEAA-C8F7-C2A8186FB6E1}"/>
                  </a:ext>
                </a:extLst>
              </p:cNvPr>
              <p:cNvGrpSpPr/>
              <p:nvPr/>
            </p:nvGrpSpPr>
            <p:grpSpPr>
              <a:xfrm>
                <a:off x="3672451" y="2646656"/>
                <a:ext cx="2943225" cy="1519237"/>
                <a:chOff x="3672451" y="2646656"/>
                <a:chExt cx="2943225" cy="1519237"/>
              </a:xfrm>
            </p:grpSpPr>
            <p:sp>
              <p:nvSpPr>
                <p:cNvPr id="109" name="Freeform 16">
                  <a:extLst>
                    <a:ext uri="{FF2B5EF4-FFF2-40B4-BE49-F238E27FC236}">
                      <a16:creationId xmlns:a16="http://schemas.microsoft.com/office/drawing/2014/main" id="{42D9C19B-AD12-B8CB-56E0-AE981A8CB2C5}"/>
                    </a:ext>
                  </a:extLst>
                </p:cNvPr>
                <p:cNvSpPr>
                  <a:spLocks/>
                </p:cNvSpPr>
                <p:nvPr/>
              </p:nvSpPr>
              <p:spPr bwMode="auto">
                <a:xfrm>
                  <a:off x="3672451" y="4051593"/>
                  <a:ext cx="71438" cy="7938"/>
                </a:xfrm>
                <a:custGeom>
                  <a:avLst/>
                  <a:gdLst>
                    <a:gd name="T0" fmla="*/ 11 w 19"/>
                    <a:gd name="T1" fmla="*/ 0 h 2"/>
                    <a:gd name="T2" fmla="*/ 0 w 19"/>
                    <a:gd name="T3" fmla="*/ 1 h 2"/>
                    <a:gd name="T4" fmla="*/ 0 w 19"/>
                    <a:gd name="T5" fmla="*/ 2 h 2"/>
                    <a:gd name="T6" fmla="*/ 19 w 19"/>
                    <a:gd name="T7" fmla="*/ 0 h 2"/>
                    <a:gd name="T8" fmla="*/ 11 w 19"/>
                    <a:gd name="T9" fmla="*/ 0 h 2"/>
                  </a:gdLst>
                  <a:ahLst/>
                  <a:cxnLst>
                    <a:cxn ang="0">
                      <a:pos x="T0" y="T1"/>
                    </a:cxn>
                    <a:cxn ang="0">
                      <a:pos x="T2" y="T3"/>
                    </a:cxn>
                    <a:cxn ang="0">
                      <a:pos x="T4" y="T5"/>
                    </a:cxn>
                    <a:cxn ang="0">
                      <a:pos x="T6" y="T7"/>
                    </a:cxn>
                    <a:cxn ang="0">
                      <a:pos x="T8" y="T9"/>
                    </a:cxn>
                  </a:cxnLst>
                  <a:rect l="0" t="0" r="r" b="b"/>
                  <a:pathLst>
                    <a:path w="19" h="2">
                      <a:moveTo>
                        <a:pt x="11" y="0"/>
                      </a:moveTo>
                      <a:cubicBezTo>
                        <a:pt x="8" y="0"/>
                        <a:pt x="4" y="0"/>
                        <a:pt x="0" y="1"/>
                      </a:cubicBezTo>
                      <a:cubicBezTo>
                        <a:pt x="0" y="2"/>
                        <a:pt x="0" y="2"/>
                        <a:pt x="0" y="2"/>
                      </a:cubicBezTo>
                      <a:cubicBezTo>
                        <a:pt x="19" y="0"/>
                        <a:pt x="19" y="0"/>
                        <a:pt x="19" y="0"/>
                      </a:cubicBezTo>
                      <a:cubicBezTo>
                        <a:pt x="17" y="0"/>
                        <a:pt x="14" y="0"/>
                        <a:pt x="11" y="0"/>
                      </a:cubicBezTo>
                    </a:path>
                  </a:pathLst>
                </a:custGeom>
                <a:solidFill>
                  <a:srgbClr val="0A8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0" name="Freeform 33">
                  <a:extLst>
                    <a:ext uri="{FF2B5EF4-FFF2-40B4-BE49-F238E27FC236}">
                      <a16:creationId xmlns:a16="http://schemas.microsoft.com/office/drawing/2014/main" id="{3AC828E4-1A7A-754A-D9FD-54B57AB85A68}"/>
                    </a:ext>
                  </a:extLst>
                </p:cNvPr>
                <p:cNvSpPr>
                  <a:spLocks/>
                </p:cNvSpPr>
                <p:nvPr/>
              </p:nvSpPr>
              <p:spPr bwMode="auto">
                <a:xfrm>
                  <a:off x="4375713" y="3248318"/>
                  <a:ext cx="2239963" cy="917575"/>
                </a:xfrm>
                <a:custGeom>
                  <a:avLst/>
                  <a:gdLst>
                    <a:gd name="T0" fmla="*/ 596 w 596"/>
                    <a:gd name="T1" fmla="*/ 59 h 244"/>
                    <a:gd name="T2" fmla="*/ 559 w 596"/>
                    <a:gd name="T3" fmla="*/ 42 h 244"/>
                    <a:gd name="T4" fmla="*/ 56 w 596"/>
                    <a:gd name="T5" fmla="*/ 0 h 244"/>
                    <a:gd name="T6" fmla="*/ 29 w 596"/>
                    <a:gd name="T7" fmla="*/ 71 h 244"/>
                    <a:gd name="T8" fmla="*/ 296 w 596"/>
                    <a:gd name="T9" fmla="*/ 244 h 244"/>
                    <a:gd name="T10" fmla="*/ 596 w 596"/>
                    <a:gd name="T11" fmla="*/ 59 h 244"/>
                  </a:gdLst>
                  <a:ahLst/>
                  <a:cxnLst>
                    <a:cxn ang="0">
                      <a:pos x="T0" y="T1"/>
                    </a:cxn>
                    <a:cxn ang="0">
                      <a:pos x="T2" y="T3"/>
                    </a:cxn>
                    <a:cxn ang="0">
                      <a:pos x="T4" y="T5"/>
                    </a:cxn>
                    <a:cxn ang="0">
                      <a:pos x="T6" y="T7"/>
                    </a:cxn>
                    <a:cxn ang="0">
                      <a:pos x="T8" y="T9"/>
                    </a:cxn>
                    <a:cxn ang="0">
                      <a:pos x="T10" y="T11"/>
                    </a:cxn>
                  </a:cxnLst>
                  <a:rect l="0" t="0" r="r" b="b"/>
                  <a:pathLst>
                    <a:path w="596" h="244">
                      <a:moveTo>
                        <a:pt x="596" y="59"/>
                      </a:moveTo>
                      <a:cubicBezTo>
                        <a:pt x="559" y="42"/>
                        <a:pt x="559" y="42"/>
                        <a:pt x="559" y="42"/>
                      </a:cubicBezTo>
                      <a:cubicBezTo>
                        <a:pt x="56" y="0"/>
                        <a:pt x="56" y="0"/>
                        <a:pt x="56" y="0"/>
                      </a:cubicBezTo>
                      <a:cubicBezTo>
                        <a:pt x="56" y="0"/>
                        <a:pt x="0" y="24"/>
                        <a:pt x="29" y="71"/>
                      </a:cubicBezTo>
                      <a:cubicBezTo>
                        <a:pt x="68" y="133"/>
                        <a:pt x="296" y="244"/>
                        <a:pt x="296" y="244"/>
                      </a:cubicBezTo>
                      <a:lnTo>
                        <a:pt x="596" y="59"/>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1" name="Freeform 34">
                  <a:extLst>
                    <a:ext uri="{FF2B5EF4-FFF2-40B4-BE49-F238E27FC236}">
                      <a16:creationId xmlns:a16="http://schemas.microsoft.com/office/drawing/2014/main" id="{EAD3344F-AD10-B417-D333-54E430C122F8}"/>
                    </a:ext>
                  </a:extLst>
                </p:cNvPr>
                <p:cNvSpPr>
                  <a:spLocks/>
                </p:cNvSpPr>
                <p:nvPr/>
              </p:nvSpPr>
              <p:spPr bwMode="auto">
                <a:xfrm>
                  <a:off x="4615426" y="3176881"/>
                  <a:ext cx="1944688" cy="879475"/>
                </a:xfrm>
                <a:custGeom>
                  <a:avLst/>
                  <a:gdLst>
                    <a:gd name="T0" fmla="*/ 1225 w 1225"/>
                    <a:gd name="T1" fmla="*/ 19 h 554"/>
                    <a:gd name="T2" fmla="*/ 1225 w 1225"/>
                    <a:gd name="T3" fmla="*/ 166 h 554"/>
                    <a:gd name="T4" fmla="*/ 550 w 1225"/>
                    <a:gd name="T5" fmla="*/ 554 h 554"/>
                    <a:gd name="T6" fmla="*/ 3 w 1225"/>
                    <a:gd name="T7" fmla="*/ 251 h 554"/>
                    <a:gd name="T8" fmla="*/ 0 w 1225"/>
                    <a:gd name="T9" fmla="*/ 83 h 554"/>
                    <a:gd name="T10" fmla="*/ 564 w 1225"/>
                    <a:gd name="T11" fmla="*/ 381 h 554"/>
                    <a:gd name="T12" fmla="*/ 1220 w 1225"/>
                    <a:gd name="T13" fmla="*/ 0 h 554"/>
                    <a:gd name="T14" fmla="*/ 1225 w 1225"/>
                    <a:gd name="T15" fmla="*/ 19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5" h="554">
                      <a:moveTo>
                        <a:pt x="1225" y="19"/>
                      </a:moveTo>
                      <a:lnTo>
                        <a:pt x="1225" y="166"/>
                      </a:lnTo>
                      <a:lnTo>
                        <a:pt x="550" y="554"/>
                      </a:lnTo>
                      <a:lnTo>
                        <a:pt x="3" y="251"/>
                      </a:lnTo>
                      <a:lnTo>
                        <a:pt x="0" y="83"/>
                      </a:lnTo>
                      <a:lnTo>
                        <a:pt x="564" y="381"/>
                      </a:lnTo>
                      <a:lnTo>
                        <a:pt x="1220" y="0"/>
                      </a:lnTo>
                      <a:lnTo>
                        <a:pt x="1225"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2" name="Freeform 35">
                  <a:extLst>
                    <a:ext uri="{FF2B5EF4-FFF2-40B4-BE49-F238E27FC236}">
                      <a16:creationId xmlns:a16="http://schemas.microsoft.com/office/drawing/2014/main" id="{769F0FBF-FCDA-4ADC-F6B6-CB31646B9EC5}"/>
                    </a:ext>
                  </a:extLst>
                </p:cNvPr>
                <p:cNvSpPr>
                  <a:spLocks/>
                </p:cNvSpPr>
                <p:nvPr/>
              </p:nvSpPr>
              <p:spPr bwMode="auto">
                <a:xfrm>
                  <a:off x="4510651" y="2646656"/>
                  <a:ext cx="2105025" cy="1093788"/>
                </a:xfrm>
                <a:custGeom>
                  <a:avLst/>
                  <a:gdLst>
                    <a:gd name="T0" fmla="*/ 560 w 560"/>
                    <a:gd name="T1" fmla="*/ 122 h 291"/>
                    <a:gd name="T2" fmla="*/ 260 w 560"/>
                    <a:gd name="T3" fmla="*/ 291 h 291"/>
                    <a:gd name="T4" fmla="*/ 0 w 560"/>
                    <a:gd name="T5" fmla="*/ 158 h 291"/>
                    <a:gd name="T6" fmla="*/ 9 w 560"/>
                    <a:gd name="T7" fmla="*/ 154 h 291"/>
                    <a:gd name="T8" fmla="*/ 290 w 560"/>
                    <a:gd name="T9" fmla="*/ 11 h 291"/>
                    <a:gd name="T10" fmla="*/ 326 w 560"/>
                    <a:gd name="T11" fmla="*/ 6 h 291"/>
                    <a:gd name="T12" fmla="*/ 560 w 560"/>
                    <a:gd name="T13" fmla="*/ 122 h 291"/>
                  </a:gdLst>
                  <a:ahLst/>
                  <a:cxnLst>
                    <a:cxn ang="0">
                      <a:pos x="T0" y="T1"/>
                    </a:cxn>
                    <a:cxn ang="0">
                      <a:pos x="T2" y="T3"/>
                    </a:cxn>
                    <a:cxn ang="0">
                      <a:pos x="T4" y="T5"/>
                    </a:cxn>
                    <a:cxn ang="0">
                      <a:pos x="T6" y="T7"/>
                    </a:cxn>
                    <a:cxn ang="0">
                      <a:pos x="T8" y="T9"/>
                    </a:cxn>
                    <a:cxn ang="0">
                      <a:pos x="T10" y="T11"/>
                    </a:cxn>
                    <a:cxn ang="0">
                      <a:pos x="T12" y="T13"/>
                    </a:cxn>
                  </a:cxnLst>
                  <a:rect l="0" t="0" r="r" b="b"/>
                  <a:pathLst>
                    <a:path w="560" h="291">
                      <a:moveTo>
                        <a:pt x="560" y="122"/>
                      </a:moveTo>
                      <a:cubicBezTo>
                        <a:pt x="260" y="291"/>
                        <a:pt x="260" y="291"/>
                        <a:pt x="260" y="291"/>
                      </a:cubicBezTo>
                      <a:cubicBezTo>
                        <a:pt x="0" y="158"/>
                        <a:pt x="0" y="158"/>
                        <a:pt x="0" y="158"/>
                      </a:cubicBezTo>
                      <a:cubicBezTo>
                        <a:pt x="9" y="154"/>
                        <a:pt x="9" y="154"/>
                        <a:pt x="9" y="154"/>
                      </a:cubicBezTo>
                      <a:cubicBezTo>
                        <a:pt x="290" y="11"/>
                        <a:pt x="290" y="11"/>
                        <a:pt x="290" y="11"/>
                      </a:cubicBezTo>
                      <a:cubicBezTo>
                        <a:pt x="290" y="11"/>
                        <a:pt x="309" y="0"/>
                        <a:pt x="326" y="6"/>
                      </a:cubicBezTo>
                      <a:cubicBezTo>
                        <a:pt x="343" y="12"/>
                        <a:pt x="560" y="122"/>
                        <a:pt x="560" y="122"/>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3" name="Freeform 36">
                  <a:extLst>
                    <a:ext uri="{FF2B5EF4-FFF2-40B4-BE49-F238E27FC236}">
                      <a16:creationId xmlns:a16="http://schemas.microsoft.com/office/drawing/2014/main" id="{DC8EF3F3-0D92-A4F4-F8C0-27E3C0B91B60}"/>
                    </a:ext>
                  </a:extLst>
                </p:cNvPr>
                <p:cNvSpPr>
                  <a:spLocks/>
                </p:cNvSpPr>
                <p:nvPr/>
              </p:nvSpPr>
              <p:spPr bwMode="auto">
                <a:xfrm>
                  <a:off x="5491726" y="3105443"/>
                  <a:ext cx="1123950" cy="728663"/>
                </a:xfrm>
                <a:custGeom>
                  <a:avLst/>
                  <a:gdLst>
                    <a:gd name="T0" fmla="*/ 0 w 708"/>
                    <a:gd name="T1" fmla="*/ 400 h 459"/>
                    <a:gd name="T2" fmla="*/ 708 w 708"/>
                    <a:gd name="T3" fmla="*/ 0 h 459"/>
                    <a:gd name="T4" fmla="*/ 708 w 708"/>
                    <a:gd name="T5" fmla="*/ 57 h 459"/>
                    <a:gd name="T6" fmla="*/ 0 w 708"/>
                    <a:gd name="T7" fmla="*/ 459 h 459"/>
                    <a:gd name="T8" fmla="*/ 0 w 708"/>
                    <a:gd name="T9" fmla="*/ 400 h 459"/>
                  </a:gdLst>
                  <a:ahLst/>
                  <a:cxnLst>
                    <a:cxn ang="0">
                      <a:pos x="T0" y="T1"/>
                    </a:cxn>
                    <a:cxn ang="0">
                      <a:pos x="T2" y="T3"/>
                    </a:cxn>
                    <a:cxn ang="0">
                      <a:pos x="T4" y="T5"/>
                    </a:cxn>
                    <a:cxn ang="0">
                      <a:pos x="T6" y="T7"/>
                    </a:cxn>
                    <a:cxn ang="0">
                      <a:pos x="T8" y="T9"/>
                    </a:cxn>
                  </a:cxnLst>
                  <a:rect l="0" t="0" r="r" b="b"/>
                  <a:pathLst>
                    <a:path w="708" h="459">
                      <a:moveTo>
                        <a:pt x="0" y="400"/>
                      </a:moveTo>
                      <a:lnTo>
                        <a:pt x="708" y="0"/>
                      </a:lnTo>
                      <a:lnTo>
                        <a:pt x="708" y="57"/>
                      </a:lnTo>
                      <a:lnTo>
                        <a:pt x="0" y="459"/>
                      </a:lnTo>
                      <a:lnTo>
                        <a:pt x="0" y="40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sp>
            <p:nvSpPr>
              <p:cNvPr id="107" name="Freeform 37">
                <a:extLst>
                  <a:ext uri="{FF2B5EF4-FFF2-40B4-BE49-F238E27FC236}">
                    <a16:creationId xmlns:a16="http://schemas.microsoft.com/office/drawing/2014/main" id="{5B52553A-4ED0-271A-101C-9E05F10A49B4}"/>
                  </a:ext>
                </a:extLst>
              </p:cNvPr>
              <p:cNvSpPr>
                <a:spLocks/>
              </p:cNvSpPr>
              <p:nvPr/>
            </p:nvSpPr>
            <p:spPr bwMode="auto">
              <a:xfrm>
                <a:off x="5491726" y="3470568"/>
                <a:ext cx="1123950" cy="739775"/>
              </a:xfrm>
              <a:custGeom>
                <a:avLst/>
                <a:gdLst>
                  <a:gd name="T0" fmla="*/ 708 w 708"/>
                  <a:gd name="T1" fmla="*/ 0 h 466"/>
                  <a:gd name="T2" fmla="*/ 708 w 708"/>
                  <a:gd name="T3" fmla="*/ 49 h 466"/>
                  <a:gd name="T4" fmla="*/ 0 w 708"/>
                  <a:gd name="T5" fmla="*/ 466 h 466"/>
                  <a:gd name="T6" fmla="*/ 0 w 708"/>
                  <a:gd name="T7" fmla="*/ 411 h 466"/>
                  <a:gd name="T8" fmla="*/ 708 w 708"/>
                  <a:gd name="T9" fmla="*/ 0 h 466"/>
                </a:gdLst>
                <a:ahLst/>
                <a:cxnLst>
                  <a:cxn ang="0">
                    <a:pos x="T0" y="T1"/>
                  </a:cxn>
                  <a:cxn ang="0">
                    <a:pos x="T2" y="T3"/>
                  </a:cxn>
                  <a:cxn ang="0">
                    <a:pos x="T4" y="T5"/>
                  </a:cxn>
                  <a:cxn ang="0">
                    <a:pos x="T6" y="T7"/>
                  </a:cxn>
                  <a:cxn ang="0">
                    <a:pos x="T8" y="T9"/>
                  </a:cxn>
                </a:cxnLst>
                <a:rect l="0" t="0" r="r" b="b"/>
                <a:pathLst>
                  <a:path w="708" h="466">
                    <a:moveTo>
                      <a:pt x="708" y="0"/>
                    </a:moveTo>
                    <a:lnTo>
                      <a:pt x="708" y="49"/>
                    </a:lnTo>
                    <a:lnTo>
                      <a:pt x="0" y="466"/>
                    </a:lnTo>
                    <a:lnTo>
                      <a:pt x="0" y="411"/>
                    </a:lnTo>
                    <a:lnTo>
                      <a:pt x="708"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08" name="Freeform 38">
                <a:extLst>
                  <a:ext uri="{FF2B5EF4-FFF2-40B4-BE49-F238E27FC236}">
                    <a16:creationId xmlns:a16="http://schemas.microsoft.com/office/drawing/2014/main" id="{6B5A06B9-4813-E139-E5E5-B5D81E2C3522}"/>
                  </a:ext>
                </a:extLst>
              </p:cNvPr>
              <p:cNvSpPr>
                <a:spLocks/>
              </p:cNvSpPr>
              <p:nvPr/>
            </p:nvSpPr>
            <p:spPr bwMode="auto">
              <a:xfrm>
                <a:off x="4424926" y="3199106"/>
                <a:ext cx="1066800" cy="1011238"/>
              </a:xfrm>
              <a:custGeom>
                <a:avLst/>
                <a:gdLst>
                  <a:gd name="T0" fmla="*/ 284 w 284"/>
                  <a:gd name="T1" fmla="*/ 169 h 269"/>
                  <a:gd name="T2" fmla="*/ 55 w 284"/>
                  <a:gd name="T3" fmla="*/ 34 h 269"/>
                  <a:gd name="T4" fmla="*/ 19 w 284"/>
                  <a:gd name="T5" fmla="*/ 42 h 269"/>
                  <a:gd name="T6" fmla="*/ 50 w 284"/>
                  <a:gd name="T7" fmla="*/ 115 h 269"/>
                  <a:gd name="T8" fmla="*/ 284 w 284"/>
                  <a:gd name="T9" fmla="*/ 246 h 269"/>
                  <a:gd name="T10" fmla="*/ 284 w 284"/>
                  <a:gd name="T11" fmla="*/ 269 h 269"/>
                  <a:gd name="T12" fmla="*/ 44 w 284"/>
                  <a:gd name="T13" fmla="*/ 131 h 269"/>
                  <a:gd name="T14" fmla="*/ 1 w 284"/>
                  <a:gd name="T15" fmla="*/ 57 h 269"/>
                  <a:gd name="T16" fmla="*/ 50 w 284"/>
                  <a:gd name="T17" fmla="*/ 10 h 269"/>
                  <a:gd name="T18" fmla="*/ 284 w 284"/>
                  <a:gd name="T19" fmla="*/ 144 h 269"/>
                  <a:gd name="T20" fmla="*/ 284 w 284"/>
                  <a:gd name="T21" fmla="*/ 1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69">
                    <a:moveTo>
                      <a:pt x="284" y="169"/>
                    </a:moveTo>
                    <a:cubicBezTo>
                      <a:pt x="55" y="34"/>
                      <a:pt x="55" y="34"/>
                      <a:pt x="55" y="34"/>
                    </a:cubicBezTo>
                    <a:cubicBezTo>
                      <a:pt x="55" y="34"/>
                      <a:pt x="29" y="17"/>
                      <a:pt x="19" y="42"/>
                    </a:cubicBezTo>
                    <a:cubicBezTo>
                      <a:pt x="10" y="67"/>
                      <a:pt x="31" y="103"/>
                      <a:pt x="50" y="115"/>
                    </a:cubicBezTo>
                    <a:cubicBezTo>
                      <a:pt x="284" y="246"/>
                      <a:pt x="284" y="246"/>
                      <a:pt x="284" y="246"/>
                    </a:cubicBezTo>
                    <a:cubicBezTo>
                      <a:pt x="284" y="269"/>
                      <a:pt x="284" y="269"/>
                      <a:pt x="284" y="269"/>
                    </a:cubicBezTo>
                    <a:cubicBezTo>
                      <a:pt x="44" y="131"/>
                      <a:pt x="44" y="131"/>
                      <a:pt x="44" y="131"/>
                    </a:cubicBezTo>
                    <a:cubicBezTo>
                      <a:pt x="44" y="131"/>
                      <a:pt x="0" y="98"/>
                      <a:pt x="1" y="57"/>
                    </a:cubicBezTo>
                    <a:cubicBezTo>
                      <a:pt x="3" y="16"/>
                      <a:pt x="31" y="0"/>
                      <a:pt x="50" y="10"/>
                    </a:cubicBezTo>
                    <a:cubicBezTo>
                      <a:pt x="284" y="144"/>
                      <a:pt x="284" y="144"/>
                      <a:pt x="284" y="144"/>
                    </a:cubicBezTo>
                    <a:lnTo>
                      <a:pt x="284" y="169"/>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81" name="Group 63"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D367804F-1400-91BD-51C2-52A26D580CCB}"/>
                </a:ext>
              </a:extLst>
            </p:cNvPr>
            <p:cNvGrpSpPr/>
            <p:nvPr/>
          </p:nvGrpSpPr>
          <p:grpSpPr>
            <a:xfrm>
              <a:off x="3794553" y="4611332"/>
              <a:ext cx="1274329" cy="891887"/>
              <a:chOff x="6672826" y="4521493"/>
              <a:chExt cx="1401762" cy="981076"/>
            </a:xfrm>
          </p:grpSpPr>
          <p:sp>
            <p:nvSpPr>
              <p:cNvPr id="100" name="Freeform 40">
                <a:extLst>
                  <a:ext uri="{FF2B5EF4-FFF2-40B4-BE49-F238E27FC236}">
                    <a16:creationId xmlns:a16="http://schemas.microsoft.com/office/drawing/2014/main" id="{998994C1-84A5-17A3-0DA9-4B98E670AE3E}"/>
                  </a:ext>
                </a:extLst>
              </p:cNvPr>
              <p:cNvSpPr>
                <a:spLocks/>
              </p:cNvSpPr>
              <p:nvPr/>
            </p:nvSpPr>
            <p:spPr bwMode="auto">
              <a:xfrm>
                <a:off x="6672826" y="4939006"/>
                <a:ext cx="1398588" cy="538163"/>
              </a:xfrm>
              <a:custGeom>
                <a:avLst/>
                <a:gdLst>
                  <a:gd name="T0" fmla="*/ 372 w 372"/>
                  <a:gd name="T1" fmla="*/ 16 h 143"/>
                  <a:gd name="T2" fmla="*/ 349 w 372"/>
                  <a:gd name="T3" fmla="*/ 7 h 143"/>
                  <a:gd name="T4" fmla="*/ 34 w 372"/>
                  <a:gd name="T5" fmla="*/ 0 h 143"/>
                  <a:gd name="T6" fmla="*/ 20 w 372"/>
                  <a:gd name="T7" fmla="*/ 44 h 143"/>
                  <a:gd name="T8" fmla="*/ 192 w 372"/>
                  <a:gd name="T9" fmla="*/ 143 h 143"/>
                  <a:gd name="T10" fmla="*/ 372 w 372"/>
                  <a:gd name="T11" fmla="*/ 16 h 143"/>
                </a:gdLst>
                <a:ahLst/>
                <a:cxnLst>
                  <a:cxn ang="0">
                    <a:pos x="T0" y="T1"/>
                  </a:cxn>
                  <a:cxn ang="0">
                    <a:pos x="T2" y="T3"/>
                  </a:cxn>
                  <a:cxn ang="0">
                    <a:pos x="T4" y="T5"/>
                  </a:cxn>
                  <a:cxn ang="0">
                    <a:pos x="T6" y="T7"/>
                  </a:cxn>
                  <a:cxn ang="0">
                    <a:pos x="T8" y="T9"/>
                  </a:cxn>
                  <a:cxn ang="0">
                    <a:pos x="T10" y="T11"/>
                  </a:cxn>
                </a:cxnLst>
                <a:rect l="0" t="0" r="r" b="b"/>
                <a:pathLst>
                  <a:path w="372" h="143">
                    <a:moveTo>
                      <a:pt x="372" y="16"/>
                    </a:moveTo>
                    <a:cubicBezTo>
                      <a:pt x="349" y="7"/>
                      <a:pt x="349" y="7"/>
                      <a:pt x="349" y="7"/>
                    </a:cubicBezTo>
                    <a:cubicBezTo>
                      <a:pt x="34" y="0"/>
                      <a:pt x="34" y="0"/>
                      <a:pt x="34" y="0"/>
                    </a:cubicBezTo>
                    <a:cubicBezTo>
                      <a:pt x="34" y="0"/>
                      <a:pt x="0" y="17"/>
                      <a:pt x="20" y="44"/>
                    </a:cubicBezTo>
                    <a:cubicBezTo>
                      <a:pt x="46" y="82"/>
                      <a:pt x="192" y="143"/>
                      <a:pt x="192" y="143"/>
                    </a:cubicBezTo>
                    <a:lnTo>
                      <a:pt x="372" y="16"/>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01" name="Freeform 41">
                <a:extLst>
                  <a:ext uri="{FF2B5EF4-FFF2-40B4-BE49-F238E27FC236}">
                    <a16:creationId xmlns:a16="http://schemas.microsoft.com/office/drawing/2014/main" id="{472F69C3-7781-5087-8F4A-CC8E687EA7BE}"/>
                  </a:ext>
                </a:extLst>
              </p:cNvPr>
              <p:cNvSpPr>
                <a:spLocks/>
              </p:cNvSpPr>
              <p:nvPr/>
            </p:nvSpPr>
            <p:spPr bwMode="auto">
              <a:xfrm>
                <a:off x="6823638" y="4818356"/>
                <a:ext cx="1214438" cy="590550"/>
              </a:xfrm>
              <a:custGeom>
                <a:avLst/>
                <a:gdLst>
                  <a:gd name="T0" fmla="*/ 760 w 765"/>
                  <a:gd name="T1" fmla="*/ 15 h 372"/>
                  <a:gd name="T2" fmla="*/ 765 w 765"/>
                  <a:gd name="T3" fmla="*/ 105 h 372"/>
                  <a:gd name="T4" fmla="*/ 357 w 765"/>
                  <a:gd name="T5" fmla="*/ 372 h 372"/>
                  <a:gd name="T6" fmla="*/ 7 w 765"/>
                  <a:gd name="T7" fmla="*/ 202 h 372"/>
                  <a:gd name="T8" fmla="*/ 0 w 765"/>
                  <a:gd name="T9" fmla="*/ 97 h 372"/>
                  <a:gd name="T10" fmla="*/ 360 w 765"/>
                  <a:gd name="T11" fmla="*/ 263 h 372"/>
                  <a:gd name="T12" fmla="*/ 758 w 765"/>
                  <a:gd name="T13" fmla="*/ 0 h 372"/>
                  <a:gd name="T14" fmla="*/ 760 w 765"/>
                  <a:gd name="T15" fmla="*/ 15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5" h="372">
                    <a:moveTo>
                      <a:pt x="760" y="15"/>
                    </a:moveTo>
                    <a:lnTo>
                      <a:pt x="765" y="105"/>
                    </a:lnTo>
                    <a:lnTo>
                      <a:pt x="357" y="372"/>
                    </a:lnTo>
                    <a:lnTo>
                      <a:pt x="7" y="202"/>
                    </a:lnTo>
                    <a:lnTo>
                      <a:pt x="0" y="97"/>
                    </a:lnTo>
                    <a:lnTo>
                      <a:pt x="360" y="263"/>
                    </a:lnTo>
                    <a:lnTo>
                      <a:pt x="758" y="0"/>
                    </a:lnTo>
                    <a:lnTo>
                      <a:pt x="760" y="15"/>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02" name="Freeform 42">
                <a:extLst>
                  <a:ext uri="{FF2B5EF4-FFF2-40B4-BE49-F238E27FC236}">
                    <a16:creationId xmlns:a16="http://schemas.microsoft.com/office/drawing/2014/main" id="{024956DB-6AB7-87F6-3304-0783728F1F73}"/>
                  </a:ext>
                </a:extLst>
              </p:cNvPr>
              <p:cNvSpPr>
                <a:spLocks/>
              </p:cNvSpPr>
              <p:nvPr/>
            </p:nvSpPr>
            <p:spPr bwMode="auto">
              <a:xfrm>
                <a:off x="6755376" y="4521493"/>
                <a:ext cx="1304925" cy="688975"/>
              </a:xfrm>
              <a:custGeom>
                <a:avLst/>
                <a:gdLst>
                  <a:gd name="T0" fmla="*/ 347 w 347"/>
                  <a:gd name="T1" fmla="*/ 67 h 183"/>
                  <a:gd name="T2" fmla="*/ 167 w 347"/>
                  <a:gd name="T3" fmla="*/ 183 h 183"/>
                  <a:gd name="T4" fmla="*/ 0 w 347"/>
                  <a:gd name="T5" fmla="*/ 110 h 183"/>
                  <a:gd name="T6" fmla="*/ 5 w 347"/>
                  <a:gd name="T7" fmla="*/ 107 h 183"/>
                  <a:gd name="T8" fmla="*/ 175 w 347"/>
                  <a:gd name="T9" fmla="*/ 8 h 183"/>
                  <a:gd name="T10" fmla="*/ 197 w 347"/>
                  <a:gd name="T11" fmla="*/ 3 h 183"/>
                  <a:gd name="T12" fmla="*/ 347 w 347"/>
                  <a:gd name="T13" fmla="*/ 67 h 183"/>
                </a:gdLst>
                <a:ahLst/>
                <a:cxnLst>
                  <a:cxn ang="0">
                    <a:pos x="T0" y="T1"/>
                  </a:cxn>
                  <a:cxn ang="0">
                    <a:pos x="T2" y="T3"/>
                  </a:cxn>
                  <a:cxn ang="0">
                    <a:pos x="T4" y="T5"/>
                  </a:cxn>
                  <a:cxn ang="0">
                    <a:pos x="T6" y="T7"/>
                  </a:cxn>
                  <a:cxn ang="0">
                    <a:pos x="T8" y="T9"/>
                  </a:cxn>
                  <a:cxn ang="0">
                    <a:pos x="T10" y="T11"/>
                  </a:cxn>
                  <a:cxn ang="0">
                    <a:pos x="T12" y="T13"/>
                  </a:cxn>
                </a:cxnLst>
                <a:rect l="0" t="0" r="r" b="b"/>
                <a:pathLst>
                  <a:path w="347" h="183">
                    <a:moveTo>
                      <a:pt x="347" y="67"/>
                    </a:moveTo>
                    <a:cubicBezTo>
                      <a:pt x="167" y="183"/>
                      <a:pt x="167" y="183"/>
                      <a:pt x="167" y="183"/>
                    </a:cubicBezTo>
                    <a:cubicBezTo>
                      <a:pt x="0" y="110"/>
                      <a:pt x="0" y="110"/>
                      <a:pt x="0" y="110"/>
                    </a:cubicBezTo>
                    <a:cubicBezTo>
                      <a:pt x="5" y="107"/>
                      <a:pt x="5" y="107"/>
                      <a:pt x="5" y="107"/>
                    </a:cubicBezTo>
                    <a:cubicBezTo>
                      <a:pt x="175" y="8"/>
                      <a:pt x="175" y="8"/>
                      <a:pt x="175" y="8"/>
                    </a:cubicBezTo>
                    <a:cubicBezTo>
                      <a:pt x="175" y="8"/>
                      <a:pt x="186" y="0"/>
                      <a:pt x="197" y="3"/>
                    </a:cubicBezTo>
                    <a:cubicBezTo>
                      <a:pt x="208" y="7"/>
                      <a:pt x="347" y="67"/>
                      <a:pt x="347" y="67"/>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03" name="Freeform 43">
                <a:extLst>
                  <a:ext uri="{FF2B5EF4-FFF2-40B4-BE49-F238E27FC236}">
                    <a16:creationId xmlns:a16="http://schemas.microsoft.com/office/drawing/2014/main" id="{0CC8CEE3-DF5D-ECC5-FB37-2D17F1EDC278}"/>
                  </a:ext>
                </a:extLst>
              </p:cNvPr>
              <p:cNvSpPr>
                <a:spLocks/>
              </p:cNvSpPr>
              <p:nvPr/>
            </p:nvSpPr>
            <p:spPr bwMode="auto">
              <a:xfrm>
                <a:off x="7384026" y="4773906"/>
                <a:ext cx="679450" cy="495300"/>
              </a:xfrm>
              <a:custGeom>
                <a:avLst/>
                <a:gdLst>
                  <a:gd name="T0" fmla="*/ 0 w 428"/>
                  <a:gd name="T1" fmla="*/ 275 h 312"/>
                  <a:gd name="T2" fmla="*/ 426 w 428"/>
                  <a:gd name="T3" fmla="*/ 0 h 312"/>
                  <a:gd name="T4" fmla="*/ 428 w 428"/>
                  <a:gd name="T5" fmla="*/ 35 h 312"/>
                  <a:gd name="T6" fmla="*/ 2 w 428"/>
                  <a:gd name="T7" fmla="*/ 312 h 312"/>
                  <a:gd name="T8" fmla="*/ 0 w 428"/>
                  <a:gd name="T9" fmla="*/ 275 h 312"/>
                </a:gdLst>
                <a:ahLst/>
                <a:cxnLst>
                  <a:cxn ang="0">
                    <a:pos x="T0" y="T1"/>
                  </a:cxn>
                  <a:cxn ang="0">
                    <a:pos x="T2" y="T3"/>
                  </a:cxn>
                  <a:cxn ang="0">
                    <a:pos x="T4" y="T5"/>
                  </a:cxn>
                  <a:cxn ang="0">
                    <a:pos x="T6" y="T7"/>
                  </a:cxn>
                  <a:cxn ang="0">
                    <a:pos x="T8" y="T9"/>
                  </a:cxn>
                </a:cxnLst>
                <a:rect l="0" t="0" r="r" b="b"/>
                <a:pathLst>
                  <a:path w="428" h="312">
                    <a:moveTo>
                      <a:pt x="0" y="275"/>
                    </a:moveTo>
                    <a:lnTo>
                      <a:pt x="426" y="0"/>
                    </a:lnTo>
                    <a:lnTo>
                      <a:pt x="428" y="35"/>
                    </a:lnTo>
                    <a:lnTo>
                      <a:pt x="2" y="312"/>
                    </a:lnTo>
                    <a:lnTo>
                      <a:pt x="0" y="275"/>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04" name="Freeform 44">
                <a:extLst>
                  <a:ext uri="{FF2B5EF4-FFF2-40B4-BE49-F238E27FC236}">
                    <a16:creationId xmlns:a16="http://schemas.microsoft.com/office/drawing/2014/main" id="{20144AAE-D568-69AB-AEEE-A49F20186951}"/>
                  </a:ext>
                </a:extLst>
              </p:cNvPr>
              <p:cNvSpPr>
                <a:spLocks/>
              </p:cNvSpPr>
              <p:nvPr/>
            </p:nvSpPr>
            <p:spPr bwMode="auto">
              <a:xfrm>
                <a:off x="7395138" y="4999331"/>
                <a:ext cx="679450" cy="503238"/>
              </a:xfrm>
              <a:custGeom>
                <a:avLst/>
                <a:gdLst>
                  <a:gd name="T0" fmla="*/ 426 w 428"/>
                  <a:gd name="T1" fmla="*/ 0 h 317"/>
                  <a:gd name="T2" fmla="*/ 428 w 428"/>
                  <a:gd name="T3" fmla="*/ 31 h 317"/>
                  <a:gd name="T4" fmla="*/ 2 w 428"/>
                  <a:gd name="T5" fmla="*/ 317 h 317"/>
                  <a:gd name="T6" fmla="*/ 0 w 428"/>
                  <a:gd name="T7" fmla="*/ 284 h 317"/>
                  <a:gd name="T8" fmla="*/ 426 w 428"/>
                  <a:gd name="T9" fmla="*/ 0 h 317"/>
                </a:gdLst>
                <a:ahLst/>
                <a:cxnLst>
                  <a:cxn ang="0">
                    <a:pos x="T0" y="T1"/>
                  </a:cxn>
                  <a:cxn ang="0">
                    <a:pos x="T2" y="T3"/>
                  </a:cxn>
                  <a:cxn ang="0">
                    <a:pos x="T4" y="T5"/>
                  </a:cxn>
                  <a:cxn ang="0">
                    <a:pos x="T6" y="T7"/>
                  </a:cxn>
                  <a:cxn ang="0">
                    <a:pos x="T8" y="T9"/>
                  </a:cxn>
                </a:cxnLst>
                <a:rect l="0" t="0" r="r" b="b"/>
                <a:pathLst>
                  <a:path w="428" h="317">
                    <a:moveTo>
                      <a:pt x="426" y="0"/>
                    </a:moveTo>
                    <a:lnTo>
                      <a:pt x="428" y="31"/>
                    </a:lnTo>
                    <a:lnTo>
                      <a:pt x="2" y="317"/>
                    </a:lnTo>
                    <a:lnTo>
                      <a:pt x="0" y="284"/>
                    </a:lnTo>
                    <a:lnTo>
                      <a:pt x="426"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05" name="Freeform 45">
                <a:extLst>
                  <a:ext uri="{FF2B5EF4-FFF2-40B4-BE49-F238E27FC236}">
                    <a16:creationId xmlns:a16="http://schemas.microsoft.com/office/drawing/2014/main" id="{28DC40ED-E609-A817-EF4F-30A1D919C1DF}"/>
                  </a:ext>
                </a:extLst>
              </p:cNvPr>
              <p:cNvSpPr>
                <a:spLocks/>
              </p:cNvSpPr>
              <p:nvPr/>
            </p:nvSpPr>
            <p:spPr bwMode="auto">
              <a:xfrm>
                <a:off x="6706163" y="4908843"/>
                <a:ext cx="692150" cy="593725"/>
              </a:xfrm>
              <a:custGeom>
                <a:avLst/>
                <a:gdLst>
                  <a:gd name="T0" fmla="*/ 181 w 184"/>
                  <a:gd name="T1" fmla="*/ 96 h 158"/>
                  <a:gd name="T2" fmla="*/ 33 w 184"/>
                  <a:gd name="T3" fmla="*/ 20 h 158"/>
                  <a:gd name="T4" fmla="*/ 11 w 184"/>
                  <a:gd name="T5" fmla="*/ 27 h 158"/>
                  <a:gd name="T6" fmla="*/ 33 w 184"/>
                  <a:gd name="T7" fmla="*/ 71 h 158"/>
                  <a:gd name="T8" fmla="*/ 183 w 184"/>
                  <a:gd name="T9" fmla="*/ 144 h 158"/>
                  <a:gd name="T10" fmla="*/ 184 w 184"/>
                  <a:gd name="T11" fmla="*/ 158 h 158"/>
                  <a:gd name="T12" fmla="*/ 30 w 184"/>
                  <a:gd name="T13" fmla="*/ 81 h 158"/>
                  <a:gd name="T14" fmla="*/ 1 w 184"/>
                  <a:gd name="T15" fmla="*/ 36 h 158"/>
                  <a:gd name="T16" fmla="*/ 29 w 184"/>
                  <a:gd name="T17" fmla="*/ 5 h 158"/>
                  <a:gd name="T18" fmla="*/ 180 w 184"/>
                  <a:gd name="T19" fmla="*/ 80 h 158"/>
                  <a:gd name="T20" fmla="*/ 181 w 184"/>
                  <a:gd name="T21" fmla="*/ 9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158">
                    <a:moveTo>
                      <a:pt x="181" y="96"/>
                    </a:moveTo>
                    <a:cubicBezTo>
                      <a:pt x="33" y="20"/>
                      <a:pt x="33" y="20"/>
                      <a:pt x="33" y="20"/>
                    </a:cubicBezTo>
                    <a:cubicBezTo>
                      <a:pt x="33" y="20"/>
                      <a:pt x="16" y="11"/>
                      <a:pt x="11" y="27"/>
                    </a:cubicBezTo>
                    <a:cubicBezTo>
                      <a:pt x="6" y="43"/>
                      <a:pt x="21" y="64"/>
                      <a:pt x="33" y="71"/>
                    </a:cubicBezTo>
                    <a:cubicBezTo>
                      <a:pt x="183" y="144"/>
                      <a:pt x="183" y="144"/>
                      <a:pt x="183" y="144"/>
                    </a:cubicBezTo>
                    <a:cubicBezTo>
                      <a:pt x="184" y="158"/>
                      <a:pt x="184" y="158"/>
                      <a:pt x="184" y="158"/>
                    </a:cubicBezTo>
                    <a:cubicBezTo>
                      <a:pt x="30" y="81"/>
                      <a:pt x="30" y="81"/>
                      <a:pt x="30" y="81"/>
                    </a:cubicBezTo>
                    <a:cubicBezTo>
                      <a:pt x="30" y="81"/>
                      <a:pt x="1" y="62"/>
                      <a:pt x="1" y="36"/>
                    </a:cubicBezTo>
                    <a:cubicBezTo>
                      <a:pt x="0" y="11"/>
                      <a:pt x="17" y="0"/>
                      <a:pt x="29" y="5"/>
                    </a:cubicBezTo>
                    <a:cubicBezTo>
                      <a:pt x="180" y="80"/>
                      <a:pt x="180" y="80"/>
                      <a:pt x="180" y="80"/>
                    </a:cubicBezTo>
                    <a:lnTo>
                      <a:pt x="181" y="96"/>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82" name="Group 66"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DE45FAA5-DB97-4091-AE31-665CEE6551D8}"/>
                </a:ext>
              </a:extLst>
            </p:cNvPr>
            <p:cNvGrpSpPr/>
            <p:nvPr/>
          </p:nvGrpSpPr>
          <p:grpSpPr>
            <a:xfrm>
              <a:off x="2710723" y="2142048"/>
              <a:ext cx="874569" cy="1271443"/>
              <a:chOff x="5480613" y="1805281"/>
              <a:chExt cx="962026" cy="1398587"/>
            </a:xfrm>
          </p:grpSpPr>
          <p:sp>
            <p:nvSpPr>
              <p:cNvPr id="92" name="Freeform 47">
                <a:extLst>
                  <a:ext uri="{FF2B5EF4-FFF2-40B4-BE49-F238E27FC236}">
                    <a16:creationId xmlns:a16="http://schemas.microsoft.com/office/drawing/2014/main" id="{DEF0FE6D-2732-412F-4AD0-5C1654C8C254}"/>
                  </a:ext>
                </a:extLst>
              </p:cNvPr>
              <p:cNvSpPr>
                <a:spLocks/>
              </p:cNvSpPr>
              <p:nvPr/>
            </p:nvSpPr>
            <p:spPr bwMode="auto">
              <a:xfrm>
                <a:off x="5939401" y="2027531"/>
                <a:ext cx="387350" cy="225425"/>
              </a:xfrm>
              <a:custGeom>
                <a:avLst/>
                <a:gdLst>
                  <a:gd name="T0" fmla="*/ 1 w 103"/>
                  <a:gd name="T1" fmla="*/ 15 h 60"/>
                  <a:gd name="T2" fmla="*/ 3 w 103"/>
                  <a:gd name="T3" fmla="*/ 7 h 60"/>
                  <a:gd name="T4" fmla="*/ 7 w 103"/>
                  <a:gd name="T5" fmla="*/ 0 h 60"/>
                  <a:gd name="T6" fmla="*/ 103 w 103"/>
                  <a:gd name="T7" fmla="*/ 45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4"/>
                      <a:pt x="1" y="11"/>
                      <a:pt x="3" y="7"/>
                    </a:cubicBezTo>
                    <a:cubicBezTo>
                      <a:pt x="5" y="3"/>
                      <a:pt x="7" y="0"/>
                      <a:pt x="7" y="0"/>
                    </a:cubicBezTo>
                    <a:cubicBezTo>
                      <a:pt x="103" y="45"/>
                      <a:pt x="103" y="45"/>
                      <a:pt x="103" y="45"/>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3" name="Freeform 48">
                <a:extLst>
                  <a:ext uri="{FF2B5EF4-FFF2-40B4-BE49-F238E27FC236}">
                    <a16:creationId xmlns:a16="http://schemas.microsoft.com/office/drawing/2014/main" id="{45E2A42D-BA09-7955-69B0-EF3269D0482B}"/>
                  </a:ext>
                </a:extLst>
              </p:cNvPr>
              <p:cNvSpPr>
                <a:spLocks/>
              </p:cNvSpPr>
              <p:nvPr/>
            </p:nvSpPr>
            <p:spPr bwMode="auto">
              <a:xfrm>
                <a:off x="5871138" y="2173581"/>
                <a:ext cx="387350" cy="225425"/>
              </a:xfrm>
              <a:custGeom>
                <a:avLst/>
                <a:gdLst>
                  <a:gd name="T0" fmla="*/ 0 w 103"/>
                  <a:gd name="T1" fmla="*/ 14 h 60"/>
                  <a:gd name="T2" fmla="*/ 3 w 103"/>
                  <a:gd name="T3" fmla="*/ 7 h 60"/>
                  <a:gd name="T4" fmla="*/ 7 w 103"/>
                  <a:gd name="T5" fmla="*/ 0 h 60"/>
                  <a:gd name="T6" fmla="*/ 103 w 103"/>
                  <a:gd name="T7" fmla="*/ 45 h 60"/>
                  <a:gd name="T8" fmla="*/ 100 w 103"/>
                  <a:gd name="T9" fmla="*/ 53 h 60"/>
                  <a:gd name="T10" fmla="*/ 96 w 103"/>
                  <a:gd name="T11" fmla="*/ 60 h 60"/>
                  <a:gd name="T12" fmla="*/ 0 w 103"/>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4"/>
                    </a:moveTo>
                    <a:cubicBezTo>
                      <a:pt x="0" y="14"/>
                      <a:pt x="1" y="11"/>
                      <a:pt x="3" y="7"/>
                    </a:cubicBezTo>
                    <a:cubicBezTo>
                      <a:pt x="4" y="3"/>
                      <a:pt x="6" y="0"/>
                      <a:pt x="7" y="0"/>
                    </a:cubicBezTo>
                    <a:cubicBezTo>
                      <a:pt x="103" y="45"/>
                      <a:pt x="103" y="45"/>
                      <a:pt x="103" y="45"/>
                    </a:cubicBezTo>
                    <a:cubicBezTo>
                      <a:pt x="103" y="45"/>
                      <a:pt x="102" y="49"/>
                      <a:pt x="100" y="53"/>
                    </a:cubicBezTo>
                    <a:cubicBezTo>
                      <a:pt x="98" y="57"/>
                      <a:pt x="96" y="60"/>
                      <a:pt x="96" y="60"/>
                    </a:cubicBezTo>
                    <a:lnTo>
                      <a:pt x="0"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4" name="Freeform 49">
                <a:extLst>
                  <a:ext uri="{FF2B5EF4-FFF2-40B4-BE49-F238E27FC236}">
                    <a16:creationId xmlns:a16="http://schemas.microsoft.com/office/drawing/2014/main" id="{ECB8D9AC-0D5D-B825-88B0-B2F1BA3ACDFB}"/>
                  </a:ext>
                </a:extLst>
              </p:cNvPr>
              <p:cNvSpPr>
                <a:spLocks/>
              </p:cNvSpPr>
              <p:nvPr/>
            </p:nvSpPr>
            <p:spPr bwMode="auto">
              <a:xfrm>
                <a:off x="5799701" y="2319631"/>
                <a:ext cx="392113" cy="225425"/>
              </a:xfrm>
              <a:custGeom>
                <a:avLst/>
                <a:gdLst>
                  <a:gd name="T0" fmla="*/ 1 w 104"/>
                  <a:gd name="T1" fmla="*/ 14 h 60"/>
                  <a:gd name="T2" fmla="*/ 3 w 104"/>
                  <a:gd name="T3" fmla="*/ 7 h 60"/>
                  <a:gd name="T4" fmla="*/ 8 w 104"/>
                  <a:gd name="T5" fmla="*/ 0 h 60"/>
                  <a:gd name="T6" fmla="*/ 103 w 104"/>
                  <a:gd name="T7" fmla="*/ 45 h 60"/>
                  <a:gd name="T8" fmla="*/ 101 w 104"/>
                  <a:gd name="T9" fmla="*/ 53 h 60"/>
                  <a:gd name="T10" fmla="*/ 97 w 104"/>
                  <a:gd name="T11" fmla="*/ 59 h 60"/>
                  <a:gd name="T12" fmla="*/ 1 w 104"/>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4"/>
                    </a:moveTo>
                    <a:cubicBezTo>
                      <a:pt x="0" y="14"/>
                      <a:pt x="1" y="11"/>
                      <a:pt x="3" y="7"/>
                    </a:cubicBezTo>
                    <a:cubicBezTo>
                      <a:pt x="5" y="3"/>
                      <a:pt x="7" y="0"/>
                      <a:pt x="8" y="0"/>
                    </a:cubicBezTo>
                    <a:cubicBezTo>
                      <a:pt x="103" y="45"/>
                      <a:pt x="103" y="45"/>
                      <a:pt x="103" y="45"/>
                    </a:cubicBezTo>
                    <a:cubicBezTo>
                      <a:pt x="104" y="45"/>
                      <a:pt x="103" y="49"/>
                      <a:pt x="101" y="53"/>
                    </a:cubicBezTo>
                    <a:cubicBezTo>
                      <a:pt x="99" y="57"/>
                      <a:pt x="97" y="60"/>
                      <a:pt x="97" y="59"/>
                    </a:cubicBezTo>
                    <a:lnTo>
                      <a:pt x="1"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5" name="Freeform 50">
                <a:extLst>
                  <a:ext uri="{FF2B5EF4-FFF2-40B4-BE49-F238E27FC236}">
                    <a16:creationId xmlns:a16="http://schemas.microsoft.com/office/drawing/2014/main" id="{0689A945-EFA5-14FE-A4AD-1974D204B4A5}"/>
                  </a:ext>
                </a:extLst>
              </p:cNvPr>
              <p:cNvSpPr>
                <a:spLocks/>
              </p:cNvSpPr>
              <p:nvPr/>
            </p:nvSpPr>
            <p:spPr bwMode="auto">
              <a:xfrm>
                <a:off x="5733026" y="2462506"/>
                <a:ext cx="387350" cy="225425"/>
              </a:xfrm>
              <a:custGeom>
                <a:avLst/>
                <a:gdLst>
                  <a:gd name="T0" fmla="*/ 1 w 103"/>
                  <a:gd name="T1" fmla="*/ 15 h 60"/>
                  <a:gd name="T2" fmla="*/ 3 w 103"/>
                  <a:gd name="T3" fmla="*/ 7 h 60"/>
                  <a:gd name="T4" fmla="*/ 7 w 103"/>
                  <a:gd name="T5" fmla="*/ 1 h 60"/>
                  <a:gd name="T6" fmla="*/ 103 w 103"/>
                  <a:gd name="T7" fmla="*/ 46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5"/>
                      <a:pt x="1" y="11"/>
                      <a:pt x="3" y="7"/>
                    </a:cubicBezTo>
                    <a:cubicBezTo>
                      <a:pt x="5" y="3"/>
                      <a:pt x="7" y="0"/>
                      <a:pt x="7" y="1"/>
                    </a:cubicBezTo>
                    <a:cubicBezTo>
                      <a:pt x="103" y="46"/>
                      <a:pt x="103" y="46"/>
                      <a:pt x="103" y="46"/>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6" name="Freeform 51">
                <a:extLst>
                  <a:ext uri="{FF2B5EF4-FFF2-40B4-BE49-F238E27FC236}">
                    <a16:creationId xmlns:a16="http://schemas.microsoft.com/office/drawing/2014/main" id="{93692B02-7684-1ACF-0E46-7B2BA993D470}"/>
                  </a:ext>
                </a:extLst>
              </p:cNvPr>
              <p:cNvSpPr>
                <a:spLocks/>
              </p:cNvSpPr>
              <p:nvPr/>
            </p:nvSpPr>
            <p:spPr bwMode="auto">
              <a:xfrm>
                <a:off x="5664763" y="2610143"/>
                <a:ext cx="387350" cy="225425"/>
              </a:xfrm>
              <a:custGeom>
                <a:avLst/>
                <a:gdLst>
                  <a:gd name="T0" fmla="*/ 0 w 103"/>
                  <a:gd name="T1" fmla="*/ 15 h 60"/>
                  <a:gd name="T2" fmla="*/ 3 w 103"/>
                  <a:gd name="T3" fmla="*/ 7 h 60"/>
                  <a:gd name="T4" fmla="*/ 7 w 103"/>
                  <a:gd name="T5" fmla="*/ 1 h 60"/>
                  <a:gd name="T6" fmla="*/ 103 w 103"/>
                  <a:gd name="T7" fmla="*/ 46 h 60"/>
                  <a:gd name="T8" fmla="*/ 100 w 103"/>
                  <a:gd name="T9" fmla="*/ 53 h 60"/>
                  <a:gd name="T10" fmla="*/ 96 w 103"/>
                  <a:gd name="T11" fmla="*/ 60 h 60"/>
                  <a:gd name="T12" fmla="*/ 0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5"/>
                    </a:moveTo>
                    <a:cubicBezTo>
                      <a:pt x="0" y="15"/>
                      <a:pt x="1" y="11"/>
                      <a:pt x="3" y="7"/>
                    </a:cubicBezTo>
                    <a:cubicBezTo>
                      <a:pt x="5" y="3"/>
                      <a:pt x="6" y="0"/>
                      <a:pt x="7" y="1"/>
                    </a:cubicBezTo>
                    <a:cubicBezTo>
                      <a:pt x="103" y="46"/>
                      <a:pt x="103" y="46"/>
                      <a:pt x="103" y="46"/>
                    </a:cubicBezTo>
                    <a:cubicBezTo>
                      <a:pt x="103" y="46"/>
                      <a:pt x="102" y="49"/>
                      <a:pt x="100" y="53"/>
                    </a:cubicBezTo>
                    <a:cubicBezTo>
                      <a:pt x="98" y="57"/>
                      <a:pt x="96" y="60"/>
                      <a:pt x="96" y="60"/>
                    </a:cubicBezTo>
                    <a:lnTo>
                      <a:pt x="0"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7" name="Freeform 52">
                <a:extLst>
                  <a:ext uri="{FF2B5EF4-FFF2-40B4-BE49-F238E27FC236}">
                    <a16:creationId xmlns:a16="http://schemas.microsoft.com/office/drawing/2014/main" id="{C7553495-B0CB-104D-BB95-EE464690E2C3}"/>
                  </a:ext>
                </a:extLst>
              </p:cNvPr>
              <p:cNvSpPr>
                <a:spLocks/>
              </p:cNvSpPr>
              <p:nvPr/>
            </p:nvSpPr>
            <p:spPr bwMode="auto">
              <a:xfrm>
                <a:off x="5593326" y="2756193"/>
                <a:ext cx="390525" cy="225425"/>
              </a:xfrm>
              <a:custGeom>
                <a:avLst/>
                <a:gdLst>
                  <a:gd name="T0" fmla="*/ 1 w 104"/>
                  <a:gd name="T1" fmla="*/ 15 h 60"/>
                  <a:gd name="T2" fmla="*/ 3 w 104"/>
                  <a:gd name="T3" fmla="*/ 7 h 60"/>
                  <a:gd name="T4" fmla="*/ 8 w 104"/>
                  <a:gd name="T5" fmla="*/ 0 h 60"/>
                  <a:gd name="T6" fmla="*/ 103 w 104"/>
                  <a:gd name="T7" fmla="*/ 45 h 60"/>
                  <a:gd name="T8" fmla="*/ 101 w 104"/>
                  <a:gd name="T9" fmla="*/ 53 h 60"/>
                  <a:gd name="T10" fmla="*/ 97 w 104"/>
                  <a:gd name="T11" fmla="*/ 60 h 60"/>
                  <a:gd name="T12" fmla="*/ 1 w 104"/>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5"/>
                    </a:moveTo>
                    <a:cubicBezTo>
                      <a:pt x="0" y="14"/>
                      <a:pt x="1" y="11"/>
                      <a:pt x="3" y="7"/>
                    </a:cubicBezTo>
                    <a:cubicBezTo>
                      <a:pt x="5" y="3"/>
                      <a:pt x="7" y="0"/>
                      <a:pt x="8" y="0"/>
                    </a:cubicBezTo>
                    <a:cubicBezTo>
                      <a:pt x="103" y="45"/>
                      <a:pt x="103" y="45"/>
                      <a:pt x="103" y="45"/>
                    </a:cubicBezTo>
                    <a:cubicBezTo>
                      <a:pt x="104" y="46"/>
                      <a:pt x="103" y="49"/>
                      <a:pt x="101" y="53"/>
                    </a:cubicBezTo>
                    <a:cubicBezTo>
                      <a:pt x="99" y="57"/>
                      <a:pt x="97" y="60"/>
                      <a:pt x="97"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8" name="Freeform 53">
                <a:extLst>
                  <a:ext uri="{FF2B5EF4-FFF2-40B4-BE49-F238E27FC236}">
                    <a16:creationId xmlns:a16="http://schemas.microsoft.com/office/drawing/2014/main" id="{563E8DE8-090B-EFE3-EBE0-E708C040DF6C}"/>
                  </a:ext>
                </a:extLst>
              </p:cNvPr>
              <p:cNvSpPr>
                <a:spLocks/>
              </p:cNvSpPr>
              <p:nvPr/>
            </p:nvSpPr>
            <p:spPr bwMode="auto">
              <a:xfrm>
                <a:off x="5480613" y="1805281"/>
                <a:ext cx="628650" cy="1243013"/>
              </a:xfrm>
              <a:custGeom>
                <a:avLst/>
                <a:gdLst>
                  <a:gd name="T0" fmla="*/ 15 w 167"/>
                  <a:gd name="T1" fmla="*/ 329 h 331"/>
                  <a:gd name="T2" fmla="*/ 6 w 167"/>
                  <a:gd name="T3" fmla="*/ 329 h 331"/>
                  <a:gd name="T4" fmla="*/ 1 w 167"/>
                  <a:gd name="T5" fmla="*/ 322 h 331"/>
                  <a:gd name="T6" fmla="*/ 152 w 167"/>
                  <a:gd name="T7" fmla="*/ 1 h 331"/>
                  <a:gd name="T8" fmla="*/ 161 w 167"/>
                  <a:gd name="T9" fmla="*/ 2 h 331"/>
                  <a:gd name="T10" fmla="*/ 166 w 167"/>
                  <a:gd name="T11" fmla="*/ 8 h 331"/>
                  <a:gd name="T12" fmla="*/ 15 w 167"/>
                  <a:gd name="T13" fmla="*/ 329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29"/>
                    </a:moveTo>
                    <a:cubicBezTo>
                      <a:pt x="14" y="331"/>
                      <a:pt x="10" y="331"/>
                      <a:pt x="6" y="329"/>
                    </a:cubicBezTo>
                    <a:cubicBezTo>
                      <a:pt x="2" y="327"/>
                      <a:pt x="0" y="324"/>
                      <a:pt x="1" y="322"/>
                    </a:cubicBezTo>
                    <a:cubicBezTo>
                      <a:pt x="152" y="1"/>
                      <a:pt x="152" y="1"/>
                      <a:pt x="152" y="1"/>
                    </a:cubicBezTo>
                    <a:cubicBezTo>
                      <a:pt x="153" y="0"/>
                      <a:pt x="157" y="0"/>
                      <a:pt x="161" y="2"/>
                    </a:cubicBezTo>
                    <a:cubicBezTo>
                      <a:pt x="165" y="3"/>
                      <a:pt x="167" y="6"/>
                      <a:pt x="166" y="8"/>
                    </a:cubicBezTo>
                    <a:lnTo>
                      <a:pt x="15" y="329"/>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9" name="Freeform 54">
                <a:extLst>
                  <a:ext uri="{FF2B5EF4-FFF2-40B4-BE49-F238E27FC236}">
                    <a16:creationId xmlns:a16="http://schemas.microsoft.com/office/drawing/2014/main" id="{E9C8B35C-3425-8120-AB3F-F72CE6BBBA60}"/>
                  </a:ext>
                </a:extLst>
              </p:cNvPr>
              <p:cNvSpPr>
                <a:spLocks/>
              </p:cNvSpPr>
              <p:nvPr/>
            </p:nvSpPr>
            <p:spPr bwMode="auto">
              <a:xfrm>
                <a:off x="5815576" y="1959268"/>
                <a:ext cx="627063" cy="1244600"/>
              </a:xfrm>
              <a:custGeom>
                <a:avLst/>
                <a:gdLst>
                  <a:gd name="T0" fmla="*/ 15 w 167"/>
                  <a:gd name="T1" fmla="*/ 330 h 331"/>
                  <a:gd name="T2" fmla="*/ 6 w 167"/>
                  <a:gd name="T3" fmla="*/ 330 h 331"/>
                  <a:gd name="T4" fmla="*/ 0 w 167"/>
                  <a:gd name="T5" fmla="*/ 323 h 331"/>
                  <a:gd name="T6" fmla="*/ 152 w 167"/>
                  <a:gd name="T7" fmla="*/ 2 h 331"/>
                  <a:gd name="T8" fmla="*/ 160 w 167"/>
                  <a:gd name="T9" fmla="*/ 2 h 331"/>
                  <a:gd name="T10" fmla="*/ 166 w 167"/>
                  <a:gd name="T11" fmla="*/ 9 h 331"/>
                  <a:gd name="T12" fmla="*/ 15 w 167"/>
                  <a:gd name="T13" fmla="*/ 330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30"/>
                    </a:moveTo>
                    <a:cubicBezTo>
                      <a:pt x="14" y="331"/>
                      <a:pt x="10" y="331"/>
                      <a:pt x="6" y="330"/>
                    </a:cubicBezTo>
                    <a:cubicBezTo>
                      <a:pt x="2" y="328"/>
                      <a:pt x="0" y="325"/>
                      <a:pt x="0" y="323"/>
                    </a:cubicBezTo>
                    <a:cubicBezTo>
                      <a:pt x="152" y="2"/>
                      <a:pt x="152" y="2"/>
                      <a:pt x="152" y="2"/>
                    </a:cubicBezTo>
                    <a:cubicBezTo>
                      <a:pt x="153" y="0"/>
                      <a:pt x="157" y="1"/>
                      <a:pt x="160" y="2"/>
                    </a:cubicBezTo>
                    <a:cubicBezTo>
                      <a:pt x="164" y="4"/>
                      <a:pt x="167" y="7"/>
                      <a:pt x="166" y="9"/>
                    </a:cubicBezTo>
                    <a:lnTo>
                      <a:pt x="15" y="33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83" name="Group 64"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A12CA822-CE03-6638-B880-29D7407B1F77}"/>
                </a:ext>
              </a:extLst>
            </p:cNvPr>
            <p:cNvGrpSpPr/>
            <p:nvPr/>
          </p:nvGrpSpPr>
          <p:grpSpPr>
            <a:xfrm>
              <a:off x="2892564" y="4136526"/>
              <a:ext cx="987136" cy="1241136"/>
              <a:chOff x="5680638" y="3999206"/>
              <a:chExt cx="1085850" cy="1365250"/>
            </a:xfrm>
          </p:grpSpPr>
          <p:sp>
            <p:nvSpPr>
              <p:cNvPr id="84" name="Freeform 55">
                <a:extLst>
                  <a:ext uri="{FF2B5EF4-FFF2-40B4-BE49-F238E27FC236}">
                    <a16:creationId xmlns:a16="http://schemas.microsoft.com/office/drawing/2014/main" id="{B602A0C2-F2C2-8C7F-84D9-72655DE3A70E}"/>
                  </a:ext>
                </a:extLst>
              </p:cNvPr>
              <p:cNvSpPr>
                <a:spLocks/>
              </p:cNvSpPr>
              <p:nvPr/>
            </p:nvSpPr>
            <p:spPr bwMode="auto">
              <a:xfrm>
                <a:off x="5818751" y="4207168"/>
                <a:ext cx="373063" cy="269875"/>
              </a:xfrm>
              <a:custGeom>
                <a:avLst/>
                <a:gdLst>
                  <a:gd name="T0" fmla="*/ 9 w 99"/>
                  <a:gd name="T1" fmla="*/ 71 h 72"/>
                  <a:gd name="T2" fmla="*/ 4 w 99"/>
                  <a:gd name="T3" fmla="*/ 65 h 72"/>
                  <a:gd name="T4" fmla="*/ 1 w 99"/>
                  <a:gd name="T5" fmla="*/ 58 h 72"/>
                  <a:gd name="T6" fmla="*/ 90 w 99"/>
                  <a:gd name="T7" fmla="*/ 1 h 72"/>
                  <a:gd name="T8" fmla="*/ 95 w 99"/>
                  <a:gd name="T9" fmla="*/ 7 h 72"/>
                  <a:gd name="T10" fmla="*/ 98 w 99"/>
                  <a:gd name="T11" fmla="*/ 14 h 72"/>
                  <a:gd name="T12" fmla="*/ 9 w 99"/>
                  <a:gd name="T13" fmla="*/ 71 h 72"/>
                </a:gdLst>
                <a:ahLst/>
                <a:cxnLst>
                  <a:cxn ang="0">
                    <a:pos x="T0" y="T1"/>
                  </a:cxn>
                  <a:cxn ang="0">
                    <a:pos x="T2" y="T3"/>
                  </a:cxn>
                  <a:cxn ang="0">
                    <a:pos x="T4" y="T5"/>
                  </a:cxn>
                  <a:cxn ang="0">
                    <a:pos x="T6" y="T7"/>
                  </a:cxn>
                  <a:cxn ang="0">
                    <a:pos x="T8" y="T9"/>
                  </a:cxn>
                  <a:cxn ang="0">
                    <a:pos x="T10" y="T11"/>
                  </a:cxn>
                  <a:cxn ang="0">
                    <a:pos x="T12" y="T13"/>
                  </a:cxn>
                </a:cxnLst>
                <a:rect l="0" t="0" r="r" b="b"/>
                <a:pathLst>
                  <a:path w="99" h="72">
                    <a:moveTo>
                      <a:pt x="9" y="71"/>
                    </a:moveTo>
                    <a:cubicBezTo>
                      <a:pt x="9" y="72"/>
                      <a:pt x="7" y="69"/>
                      <a:pt x="4" y="65"/>
                    </a:cubicBezTo>
                    <a:cubicBezTo>
                      <a:pt x="2" y="61"/>
                      <a:pt x="0" y="58"/>
                      <a:pt x="1" y="58"/>
                    </a:cubicBezTo>
                    <a:cubicBezTo>
                      <a:pt x="90" y="1"/>
                      <a:pt x="90" y="1"/>
                      <a:pt x="90" y="1"/>
                    </a:cubicBezTo>
                    <a:cubicBezTo>
                      <a:pt x="90" y="0"/>
                      <a:pt x="93" y="3"/>
                      <a:pt x="95" y="7"/>
                    </a:cubicBezTo>
                    <a:cubicBezTo>
                      <a:pt x="97" y="11"/>
                      <a:pt x="99" y="14"/>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85" name="Freeform 56">
                <a:extLst>
                  <a:ext uri="{FF2B5EF4-FFF2-40B4-BE49-F238E27FC236}">
                    <a16:creationId xmlns:a16="http://schemas.microsoft.com/office/drawing/2014/main" id="{5FBEB9B1-6C88-3595-2411-5D48242736E7}"/>
                  </a:ext>
                </a:extLst>
              </p:cNvPr>
              <p:cNvSpPr>
                <a:spLocks/>
              </p:cNvSpPr>
              <p:nvPr/>
            </p:nvSpPr>
            <p:spPr bwMode="auto">
              <a:xfrm>
                <a:off x="5906063" y="4345281"/>
                <a:ext cx="371475" cy="266700"/>
              </a:xfrm>
              <a:custGeom>
                <a:avLst/>
                <a:gdLst>
                  <a:gd name="T0" fmla="*/ 10 w 99"/>
                  <a:gd name="T1" fmla="*/ 70 h 71"/>
                  <a:gd name="T2" fmla="*/ 4 w 99"/>
                  <a:gd name="T3" fmla="*/ 64 h 71"/>
                  <a:gd name="T4" fmla="*/ 1 w 99"/>
                  <a:gd name="T5" fmla="*/ 57 h 71"/>
                  <a:gd name="T6" fmla="*/ 90 w 99"/>
                  <a:gd name="T7" fmla="*/ 0 h 71"/>
                  <a:gd name="T8" fmla="*/ 95 w 99"/>
                  <a:gd name="T9" fmla="*/ 6 h 71"/>
                  <a:gd name="T10" fmla="*/ 99 w 99"/>
                  <a:gd name="T11" fmla="*/ 13 h 71"/>
                  <a:gd name="T12" fmla="*/ 10 w 99"/>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10" y="70"/>
                    </a:moveTo>
                    <a:cubicBezTo>
                      <a:pt x="9" y="71"/>
                      <a:pt x="7" y="68"/>
                      <a:pt x="4" y="64"/>
                    </a:cubicBezTo>
                    <a:cubicBezTo>
                      <a:pt x="2" y="61"/>
                      <a:pt x="0" y="57"/>
                      <a:pt x="1" y="57"/>
                    </a:cubicBezTo>
                    <a:cubicBezTo>
                      <a:pt x="90" y="0"/>
                      <a:pt x="90" y="0"/>
                      <a:pt x="90" y="0"/>
                    </a:cubicBezTo>
                    <a:cubicBezTo>
                      <a:pt x="91" y="0"/>
                      <a:pt x="93" y="2"/>
                      <a:pt x="95" y="6"/>
                    </a:cubicBezTo>
                    <a:cubicBezTo>
                      <a:pt x="98" y="10"/>
                      <a:pt x="99" y="13"/>
                      <a:pt x="99" y="13"/>
                    </a:cubicBezTo>
                    <a:lnTo>
                      <a:pt x="10"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86" name="Freeform 57">
                <a:extLst>
                  <a:ext uri="{FF2B5EF4-FFF2-40B4-BE49-F238E27FC236}">
                    <a16:creationId xmlns:a16="http://schemas.microsoft.com/office/drawing/2014/main" id="{65149482-7208-1A84-0F59-6FA15716656C}"/>
                  </a:ext>
                </a:extLst>
              </p:cNvPr>
              <p:cNvSpPr>
                <a:spLocks/>
              </p:cNvSpPr>
              <p:nvPr/>
            </p:nvSpPr>
            <p:spPr bwMode="auto">
              <a:xfrm>
                <a:off x="5996551" y="4480218"/>
                <a:ext cx="368300" cy="266700"/>
              </a:xfrm>
              <a:custGeom>
                <a:avLst/>
                <a:gdLst>
                  <a:gd name="T0" fmla="*/ 9 w 98"/>
                  <a:gd name="T1" fmla="*/ 70 h 71"/>
                  <a:gd name="T2" fmla="*/ 4 w 98"/>
                  <a:gd name="T3" fmla="*/ 64 h 71"/>
                  <a:gd name="T4" fmla="*/ 0 w 98"/>
                  <a:gd name="T5" fmla="*/ 57 h 71"/>
                  <a:gd name="T6" fmla="*/ 89 w 98"/>
                  <a:gd name="T7" fmla="*/ 0 h 71"/>
                  <a:gd name="T8" fmla="*/ 94 w 98"/>
                  <a:gd name="T9" fmla="*/ 6 h 71"/>
                  <a:gd name="T10" fmla="*/ 98 w 98"/>
                  <a:gd name="T11" fmla="*/ 13 h 71"/>
                  <a:gd name="T12" fmla="*/ 9 w 98"/>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0"/>
                    </a:moveTo>
                    <a:cubicBezTo>
                      <a:pt x="8" y="71"/>
                      <a:pt x="6" y="68"/>
                      <a:pt x="4" y="64"/>
                    </a:cubicBezTo>
                    <a:cubicBezTo>
                      <a:pt x="1" y="61"/>
                      <a:pt x="0" y="57"/>
                      <a:pt x="0" y="57"/>
                    </a:cubicBezTo>
                    <a:cubicBezTo>
                      <a:pt x="89" y="0"/>
                      <a:pt x="89" y="0"/>
                      <a:pt x="89" y="0"/>
                    </a:cubicBezTo>
                    <a:cubicBezTo>
                      <a:pt x="90" y="0"/>
                      <a:pt x="92" y="2"/>
                      <a:pt x="94" y="6"/>
                    </a:cubicBezTo>
                    <a:cubicBezTo>
                      <a:pt x="97" y="10"/>
                      <a:pt x="98" y="13"/>
                      <a:pt x="98" y="13"/>
                    </a:cubicBezTo>
                    <a:lnTo>
                      <a:pt x="9"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87" name="Freeform 58">
                <a:extLst>
                  <a:ext uri="{FF2B5EF4-FFF2-40B4-BE49-F238E27FC236}">
                    <a16:creationId xmlns:a16="http://schemas.microsoft.com/office/drawing/2014/main" id="{90C84667-D2BF-E769-D705-0861E81AF666}"/>
                  </a:ext>
                </a:extLst>
              </p:cNvPr>
              <p:cNvSpPr>
                <a:spLocks/>
              </p:cNvSpPr>
              <p:nvPr/>
            </p:nvSpPr>
            <p:spPr bwMode="auto">
              <a:xfrm>
                <a:off x="6082276" y="4616743"/>
                <a:ext cx="368300" cy="266700"/>
              </a:xfrm>
              <a:custGeom>
                <a:avLst/>
                <a:gdLst>
                  <a:gd name="T0" fmla="*/ 9 w 98"/>
                  <a:gd name="T1" fmla="*/ 71 h 71"/>
                  <a:gd name="T2" fmla="*/ 4 w 98"/>
                  <a:gd name="T3" fmla="*/ 64 h 71"/>
                  <a:gd name="T4" fmla="*/ 0 w 98"/>
                  <a:gd name="T5" fmla="*/ 57 h 71"/>
                  <a:gd name="T6" fmla="*/ 89 w 98"/>
                  <a:gd name="T7" fmla="*/ 0 h 71"/>
                  <a:gd name="T8" fmla="*/ 95 w 98"/>
                  <a:gd name="T9" fmla="*/ 6 h 71"/>
                  <a:gd name="T10" fmla="*/ 98 w 98"/>
                  <a:gd name="T11" fmla="*/ 13 h 71"/>
                  <a:gd name="T12" fmla="*/ 9 w 98"/>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1"/>
                    </a:moveTo>
                    <a:cubicBezTo>
                      <a:pt x="8" y="71"/>
                      <a:pt x="6" y="68"/>
                      <a:pt x="4" y="64"/>
                    </a:cubicBezTo>
                    <a:cubicBezTo>
                      <a:pt x="1" y="61"/>
                      <a:pt x="0" y="58"/>
                      <a:pt x="0" y="57"/>
                    </a:cubicBezTo>
                    <a:cubicBezTo>
                      <a:pt x="89" y="0"/>
                      <a:pt x="89" y="0"/>
                      <a:pt x="89" y="0"/>
                    </a:cubicBezTo>
                    <a:cubicBezTo>
                      <a:pt x="90" y="0"/>
                      <a:pt x="92" y="3"/>
                      <a:pt x="95" y="6"/>
                    </a:cubicBezTo>
                    <a:cubicBezTo>
                      <a:pt x="97" y="10"/>
                      <a:pt x="98" y="13"/>
                      <a:pt x="98" y="13"/>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88" name="Freeform 59">
                <a:extLst>
                  <a:ext uri="{FF2B5EF4-FFF2-40B4-BE49-F238E27FC236}">
                    <a16:creationId xmlns:a16="http://schemas.microsoft.com/office/drawing/2014/main" id="{749D08B7-24FE-12E6-3F55-51BB2F854716}"/>
                  </a:ext>
                </a:extLst>
              </p:cNvPr>
              <p:cNvSpPr>
                <a:spLocks/>
              </p:cNvSpPr>
              <p:nvPr/>
            </p:nvSpPr>
            <p:spPr bwMode="auto">
              <a:xfrm>
                <a:off x="6169588" y="4751681"/>
                <a:ext cx="371475"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2"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89" name="Freeform 60">
                <a:extLst>
                  <a:ext uri="{FF2B5EF4-FFF2-40B4-BE49-F238E27FC236}">
                    <a16:creationId xmlns:a16="http://schemas.microsoft.com/office/drawing/2014/main" id="{85E6440F-145A-DCFD-0B7B-2EBB66950805}"/>
                  </a:ext>
                </a:extLst>
              </p:cNvPr>
              <p:cNvSpPr>
                <a:spLocks/>
              </p:cNvSpPr>
              <p:nvPr/>
            </p:nvSpPr>
            <p:spPr bwMode="auto">
              <a:xfrm>
                <a:off x="6255313" y="4886618"/>
                <a:ext cx="373063"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3"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0" name="Freeform 61">
                <a:extLst>
                  <a:ext uri="{FF2B5EF4-FFF2-40B4-BE49-F238E27FC236}">
                    <a16:creationId xmlns:a16="http://schemas.microsoft.com/office/drawing/2014/main" id="{A1E6896C-A13A-DDDC-2B3E-ACD5BD705E3C}"/>
                  </a:ext>
                </a:extLst>
              </p:cNvPr>
              <p:cNvSpPr>
                <a:spLocks/>
              </p:cNvSpPr>
              <p:nvPr/>
            </p:nvSpPr>
            <p:spPr bwMode="auto">
              <a:xfrm>
                <a:off x="5680638" y="4199231"/>
                <a:ext cx="777875" cy="1165225"/>
              </a:xfrm>
              <a:custGeom>
                <a:avLst/>
                <a:gdLst>
                  <a:gd name="T0" fmla="*/ 206 w 207"/>
                  <a:gd name="T1" fmla="*/ 300 h 310"/>
                  <a:gd name="T2" fmla="*/ 201 w 207"/>
                  <a:gd name="T3" fmla="*/ 307 h 310"/>
                  <a:gd name="T4" fmla="*/ 192 w 207"/>
                  <a:gd name="T5" fmla="*/ 308 h 310"/>
                  <a:gd name="T6" fmla="*/ 1 w 207"/>
                  <a:gd name="T7" fmla="*/ 10 h 310"/>
                  <a:gd name="T8" fmla="*/ 6 w 207"/>
                  <a:gd name="T9" fmla="*/ 3 h 310"/>
                  <a:gd name="T10" fmla="*/ 14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7" y="309"/>
                      <a:pt x="193" y="310"/>
                      <a:pt x="192" y="308"/>
                    </a:cubicBezTo>
                    <a:cubicBezTo>
                      <a:pt x="1" y="10"/>
                      <a:pt x="1" y="10"/>
                      <a:pt x="1" y="10"/>
                    </a:cubicBezTo>
                    <a:cubicBezTo>
                      <a:pt x="0" y="8"/>
                      <a:pt x="2" y="5"/>
                      <a:pt x="6" y="3"/>
                    </a:cubicBezTo>
                    <a:cubicBezTo>
                      <a:pt x="9" y="0"/>
                      <a:pt x="13" y="0"/>
                      <a:pt x="14"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91" name="Freeform 62">
                <a:extLst>
                  <a:ext uri="{FF2B5EF4-FFF2-40B4-BE49-F238E27FC236}">
                    <a16:creationId xmlns:a16="http://schemas.microsoft.com/office/drawing/2014/main" id="{4C60384F-DCDD-9E1D-091E-E099603B472B}"/>
                  </a:ext>
                </a:extLst>
              </p:cNvPr>
              <p:cNvSpPr>
                <a:spLocks/>
              </p:cNvSpPr>
              <p:nvPr/>
            </p:nvSpPr>
            <p:spPr bwMode="auto">
              <a:xfrm>
                <a:off x="5988613" y="3999206"/>
                <a:ext cx="777875" cy="1165225"/>
              </a:xfrm>
              <a:custGeom>
                <a:avLst/>
                <a:gdLst>
                  <a:gd name="T0" fmla="*/ 206 w 207"/>
                  <a:gd name="T1" fmla="*/ 300 h 310"/>
                  <a:gd name="T2" fmla="*/ 201 w 207"/>
                  <a:gd name="T3" fmla="*/ 307 h 310"/>
                  <a:gd name="T4" fmla="*/ 193 w 207"/>
                  <a:gd name="T5" fmla="*/ 308 h 310"/>
                  <a:gd name="T6" fmla="*/ 1 w 207"/>
                  <a:gd name="T7" fmla="*/ 10 h 310"/>
                  <a:gd name="T8" fmla="*/ 6 w 207"/>
                  <a:gd name="T9" fmla="*/ 3 h 310"/>
                  <a:gd name="T10" fmla="*/ 15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8" y="309"/>
                      <a:pt x="194" y="310"/>
                      <a:pt x="193" y="308"/>
                    </a:cubicBezTo>
                    <a:cubicBezTo>
                      <a:pt x="1" y="10"/>
                      <a:pt x="1" y="10"/>
                      <a:pt x="1" y="10"/>
                    </a:cubicBezTo>
                    <a:cubicBezTo>
                      <a:pt x="0" y="8"/>
                      <a:pt x="2" y="5"/>
                      <a:pt x="6" y="3"/>
                    </a:cubicBezTo>
                    <a:cubicBezTo>
                      <a:pt x="10" y="0"/>
                      <a:pt x="14" y="0"/>
                      <a:pt x="15"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grpSp>
        <p:nvGrpSpPr>
          <p:cNvPr id="2" name="Agrupar 1">
            <a:extLst>
              <a:ext uri="{FF2B5EF4-FFF2-40B4-BE49-F238E27FC236}">
                <a16:creationId xmlns:a16="http://schemas.microsoft.com/office/drawing/2014/main" id="{AFC90D6C-E2CF-DC05-E853-3E106BF3A98C}"/>
              </a:ext>
            </a:extLst>
          </p:cNvPr>
          <p:cNvGrpSpPr/>
          <p:nvPr/>
        </p:nvGrpSpPr>
        <p:grpSpPr>
          <a:xfrm rot="10800000">
            <a:off x="251206" y="918171"/>
            <a:ext cx="717642" cy="1271336"/>
            <a:chOff x="3927281" y="2914790"/>
            <a:chExt cx="2408706" cy="2932953"/>
          </a:xfrm>
        </p:grpSpPr>
        <p:sp>
          <p:nvSpPr>
            <p:cNvPr id="3" name="Freeform 14">
              <a:extLst>
                <a:ext uri="{FF2B5EF4-FFF2-40B4-BE49-F238E27FC236}">
                  <a16:creationId xmlns:a16="http://schemas.microsoft.com/office/drawing/2014/main" id="{B0002CF0-63E2-7A59-EE1D-E655AD99DA31}"/>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chemeClr val="tx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 name="Freeform 15">
              <a:extLst>
                <a:ext uri="{FF2B5EF4-FFF2-40B4-BE49-F238E27FC236}">
                  <a16:creationId xmlns:a16="http://schemas.microsoft.com/office/drawing/2014/main" id="{D9833893-1766-4E45-6091-7E6FD6F34EDA}"/>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16">
              <a:extLst>
                <a:ext uri="{FF2B5EF4-FFF2-40B4-BE49-F238E27FC236}">
                  <a16:creationId xmlns:a16="http://schemas.microsoft.com/office/drawing/2014/main" id="{8EE18860-E3CD-DC1C-91C7-54FA0039476C}"/>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6" name="Agrupar 5">
            <a:extLst>
              <a:ext uri="{FF2B5EF4-FFF2-40B4-BE49-F238E27FC236}">
                <a16:creationId xmlns:a16="http://schemas.microsoft.com/office/drawing/2014/main" id="{FDE8C052-0FC0-A3E5-7209-BB03635E9222}"/>
              </a:ext>
            </a:extLst>
          </p:cNvPr>
          <p:cNvGrpSpPr/>
          <p:nvPr/>
        </p:nvGrpSpPr>
        <p:grpSpPr>
          <a:xfrm rot="10800000">
            <a:off x="251205" y="3733077"/>
            <a:ext cx="717642" cy="1271336"/>
            <a:chOff x="3927281" y="2914790"/>
            <a:chExt cx="2408706" cy="2932953"/>
          </a:xfrm>
        </p:grpSpPr>
        <p:sp>
          <p:nvSpPr>
            <p:cNvPr id="7" name="Freeform 14">
              <a:extLst>
                <a:ext uri="{FF2B5EF4-FFF2-40B4-BE49-F238E27FC236}">
                  <a16:creationId xmlns:a16="http://schemas.microsoft.com/office/drawing/2014/main" id="{CB6635BD-224A-1C94-09C2-5BB1098B8813}"/>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chemeClr val="tx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 name="Freeform 15">
              <a:extLst>
                <a:ext uri="{FF2B5EF4-FFF2-40B4-BE49-F238E27FC236}">
                  <a16:creationId xmlns:a16="http://schemas.microsoft.com/office/drawing/2014/main" id="{112571B5-0663-8F76-83C6-321E1A3EF485}"/>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 name="Freeform 16">
              <a:extLst>
                <a:ext uri="{FF2B5EF4-FFF2-40B4-BE49-F238E27FC236}">
                  <a16:creationId xmlns:a16="http://schemas.microsoft.com/office/drawing/2014/main" id="{BAE15D55-7F4C-10DB-78CE-2007DD87DA8B}"/>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10" name="Imagem 9">
            <a:extLst>
              <a:ext uri="{FF2B5EF4-FFF2-40B4-BE49-F238E27FC236}">
                <a16:creationId xmlns:a16="http://schemas.microsoft.com/office/drawing/2014/main" id="{D15B789E-5B6B-4B7D-1505-BDA302F96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4977" y="121539"/>
            <a:ext cx="2340372" cy="649753"/>
          </a:xfrm>
          <a:prstGeom prst="rect">
            <a:avLst/>
          </a:prstGeom>
        </p:spPr>
      </p:pic>
    </p:spTree>
    <p:extLst>
      <p:ext uri="{BB962C8B-B14F-4D97-AF65-F5344CB8AC3E}">
        <p14:creationId xmlns:p14="http://schemas.microsoft.com/office/powerpoint/2010/main" val="3747945528"/>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0">
            <a:extLst>
              <a:ext uri="{FF2B5EF4-FFF2-40B4-BE49-F238E27FC236}">
                <a16:creationId xmlns:a16="http://schemas.microsoft.com/office/drawing/2014/main" id="{B62D40B8-DCFC-CE02-4430-DA0884C71FC2}"/>
              </a:ext>
            </a:extLst>
          </p:cNvPr>
          <p:cNvSpPr txBox="1"/>
          <p:nvPr/>
        </p:nvSpPr>
        <p:spPr>
          <a:xfrm>
            <a:off x="2327883" y="4148621"/>
            <a:ext cx="8835417" cy="2452687"/>
          </a:xfrm>
          <a:prstGeom prst="rect">
            <a:avLst/>
          </a:prstGeom>
        </p:spPr>
        <p:txBody>
          <a:bodyPr vert="horz" lIns="91440" tIns="45720" rIns="91440" bIns="45720" rtlCol="0" anchor="ctr">
            <a:normAutofit/>
          </a:bodyPr>
          <a:lstStyle/>
          <a:p>
            <a:pPr>
              <a:lnSpc>
                <a:spcPct val="150000"/>
              </a:lnSpc>
            </a:pPr>
            <a:r>
              <a:rPr lang="pt-BR" dirty="0">
                <a:solidFill>
                  <a:schemeClr val="tx1">
                    <a:lumMod val="90000"/>
                    <a:lumOff val="10000"/>
                  </a:schemeClr>
                </a:solidFill>
              </a:rPr>
              <a:t>Fornecimento de água fresca e potável, armazenada em recipientes térmicos em bom estado de conservação e em quantidade suficiente.</a:t>
            </a:r>
            <a:endParaRPr lang="id-ID" dirty="0">
              <a:solidFill>
                <a:schemeClr val="tx1">
                  <a:lumMod val="90000"/>
                  <a:lumOff val="10000"/>
                </a:schemeClr>
              </a:solidFill>
            </a:endParaRPr>
          </a:p>
        </p:txBody>
      </p:sp>
      <p:pic>
        <p:nvPicPr>
          <p:cNvPr id="2050" name="Picture 2" descr="RoGivi | Segurança e Saúde do Trabalho">
            <a:extLst>
              <a:ext uri="{FF2B5EF4-FFF2-40B4-BE49-F238E27FC236}">
                <a16:creationId xmlns:a16="http://schemas.microsoft.com/office/drawing/2014/main" id="{47046370-11E2-F66D-066C-541725A25722}"/>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r="26298"/>
          <a:stretch/>
        </p:blipFill>
        <p:spPr bwMode="auto">
          <a:xfrm>
            <a:off x="445860" y="823429"/>
            <a:ext cx="3510047" cy="2709378"/>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pic>
        <p:nvPicPr>
          <p:cNvPr id="2052" name="Picture 4" descr="Nova NR-24: condições de higiene e conforto nos locais de trabalho - Nith  Treinamentos">
            <a:extLst>
              <a:ext uri="{FF2B5EF4-FFF2-40B4-BE49-F238E27FC236}">
                <a16:creationId xmlns:a16="http://schemas.microsoft.com/office/drawing/2014/main" id="{FD52096A-C0BD-914F-A595-F280B8895800}"/>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l="16475"/>
          <a:stretch/>
        </p:blipFill>
        <p:spPr bwMode="auto">
          <a:xfrm>
            <a:off x="8079378" y="823428"/>
            <a:ext cx="3712715" cy="2709379"/>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pic>
        <p:nvPicPr>
          <p:cNvPr id="2054" name="Picture 6" descr="NR 24: saiba tudo sobre ela + 4 passos para se adequar">
            <a:extLst>
              <a:ext uri="{FF2B5EF4-FFF2-40B4-BE49-F238E27FC236}">
                <a16:creationId xmlns:a16="http://schemas.microsoft.com/office/drawing/2014/main" id="{6ACAE998-12D1-14C0-019B-5A942AA29C2D}"/>
              </a:ext>
            </a:extLst>
          </p:cNvPr>
          <p:cNvPicPr>
            <a:picLocks noChangeAspect="1" noChangeArrowheads="1"/>
          </p:cNvPicPr>
          <p:nvPr/>
        </p:nvPicPr>
        <p:blipFill>
          <a:blip r:embed="rId5" cstate="print">
            <a:alphaModFix amt="50000"/>
            <a:extLst>
              <a:ext uri="{28A0092B-C50C-407E-A947-70E740481C1C}">
                <a14:useLocalDpi xmlns:a14="http://schemas.microsoft.com/office/drawing/2010/main" val="0"/>
              </a:ext>
            </a:extLst>
          </a:blip>
          <a:srcRect/>
          <a:stretch>
            <a:fillRect/>
          </a:stretch>
        </p:blipFill>
        <p:spPr bwMode="auto">
          <a:xfrm>
            <a:off x="4097785" y="823428"/>
            <a:ext cx="3827015" cy="2709379"/>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sp>
        <p:nvSpPr>
          <p:cNvPr id="9" name="Retângulo: Cantos Superiores Arredondados 8">
            <a:extLst>
              <a:ext uri="{FF2B5EF4-FFF2-40B4-BE49-F238E27FC236}">
                <a16:creationId xmlns:a16="http://schemas.microsoft.com/office/drawing/2014/main" id="{8E60043C-BE23-5D70-8161-05E60642A028}"/>
              </a:ext>
            </a:extLst>
          </p:cNvPr>
          <p:cNvSpPr/>
          <p:nvPr/>
        </p:nvSpPr>
        <p:spPr>
          <a:xfrm flipV="1">
            <a:off x="458560" y="3403599"/>
            <a:ext cx="3497347" cy="129204"/>
          </a:xfrm>
          <a:prstGeom prst="round2SameRect">
            <a:avLst>
              <a:gd name="adj1" fmla="val 39584"/>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Cantos Superiores Arredondados 9">
            <a:extLst>
              <a:ext uri="{FF2B5EF4-FFF2-40B4-BE49-F238E27FC236}">
                <a16:creationId xmlns:a16="http://schemas.microsoft.com/office/drawing/2014/main" id="{AC34F5E3-AA53-A6BD-7A8E-DD0A44F90366}"/>
              </a:ext>
            </a:extLst>
          </p:cNvPr>
          <p:cNvSpPr/>
          <p:nvPr/>
        </p:nvSpPr>
        <p:spPr>
          <a:xfrm flipV="1">
            <a:off x="4097784" y="3399255"/>
            <a:ext cx="3852000" cy="129204"/>
          </a:xfrm>
          <a:prstGeom prst="round2SameRect">
            <a:avLst>
              <a:gd name="adj1" fmla="val 39584"/>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Cantos Superiores Arredondados 10">
            <a:extLst>
              <a:ext uri="{FF2B5EF4-FFF2-40B4-BE49-F238E27FC236}">
                <a16:creationId xmlns:a16="http://schemas.microsoft.com/office/drawing/2014/main" id="{D58C3905-7800-2289-AAEE-C6D529BD378F}"/>
              </a:ext>
            </a:extLst>
          </p:cNvPr>
          <p:cNvSpPr/>
          <p:nvPr/>
        </p:nvSpPr>
        <p:spPr>
          <a:xfrm flipV="1">
            <a:off x="8092077" y="3399255"/>
            <a:ext cx="3708000" cy="129204"/>
          </a:xfrm>
          <a:prstGeom prst="round2SameRect">
            <a:avLst>
              <a:gd name="adj1" fmla="val 39584"/>
              <a:gd name="adj2" fmla="val 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eardrop 30">
            <a:extLst>
              <a:ext uri="{FF2B5EF4-FFF2-40B4-BE49-F238E27FC236}">
                <a16:creationId xmlns:a16="http://schemas.microsoft.com/office/drawing/2014/main" id="{2AE2F797-CE18-6066-6943-8C4AAA2989B8}"/>
              </a:ext>
            </a:extLst>
          </p:cNvPr>
          <p:cNvSpPr/>
          <p:nvPr/>
        </p:nvSpPr>
        <p:spPr>
          <a:xfrm>
            <a:off x="751818" y="4776626"/>
            <a:ext cx="1166846" cy="1195498"/>
          </a:xfrm>
          <a:prstGeom prst="teardrop">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Picture 32">
            <a:extLst>
              <a:ext uri="{FF2B5EF4-FFF2-40B4-BE49-F238E27FC236}">
                <a16:creationId xmlns:a16="http://schemas.microsoft.com/office/drawing/2014/main" id="{18962287-8996-9035-AD96-246B2B140D87}"/>
              </a:ext>
            </a:extLst>
          </p:cNvPr>
          <p:cNvPicPr>
            <a:picLocks noChangeAspect="1"/>
          </p:cNvPicPr>
          <p:nvPr/>
        </p:nvPicPr>
        <p:blipFill>
          <a:blip r:embed="rId6"/>
          <a:stretch>
            <a:fillRect/>
          </a:stretch>
        </p:blipFill>
        <p:spPr>
          <a:xfrm>
            <a:off x="1028700" y="5074988"/>
            <a:ext cx="679368" cy="641612"/>
          </a:xfrm>
          <a:prstGeom prst="rect">
            <a:avLst/>
          </a:prstGeom>
        </p:spPr>
      </p:pic>
      <p:pic>
        <p:nvPicPr>
          <p:cNvPr id="2" name="Imagem 1">
            <a:extLst>
              <a:ext uri="{FF2B5EF4-FFF2-40B4-BE49-F238E27FC236}">
                <a16:creationId xmlns:a16="http://schemas.microsoft.com/office/drawing/2014/main" id="{CA0F85C7-9E51-6039-E540-748B8F67D2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4977" y="121539"/>
            <a:ext cx="2340372" cy="649753"/>
          </a:xfrm>
          <a:prstGeom prst="rect">
            <a:avLst/>
          </a:prstGeom>
        </p:spPr>
      </p:pic>
    </p:spTree>
    <p:extLst>
      <p:ext uri="{BB962C8B-B14F-4D97-AF65-F5344CB8AC3E}">
        <p14:creationId xmlns:p14="http://schemas.microsoft.com/office/powerpoint/2010/main" val="371457566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Agrupar 143">
            <a:extLst>
              <a:ext uri="{FF2B5EF4-FFF2-40B4-BE49-F238E27FC236}">
                <a16:creationId xmlns:a16="http://schemas.microsoft.com/office/drawing/2014/main" id="{52BCDC48-8531-53D1-1907-8C528D814B30}"/>
              </a:ext>
            </a:extLst>
          </p:cNvPr>
          <p:cNvGrpSpPr/>
          <p:nvPr/>
        </p:nvGrpSpPr>
        <p:grpSpPr>
          <a:xfrm>
            <a:off x="556379" y="1530143"/>
            <a:ext cx="2205336" cy="3797714"/>
            <a:chOff x="8422012" y="1646034"/>
            <a:chExt cx="2683098" cy="4620447"/>
          </a:xfrm>
        </p:grpSpPr>
        <p:sp>
          <p:nvSpPr>
            <p:cNvPr id="4" name="Oval 5">
              <a:extLst>
                <a:ext uri="{FF2B5EF4-FFF2-40B4-BE49-F238E27FC236}">
                  <a16:creationId xmlns:a16="http://schemas.microsoft.com/office/drawing/2014/main" id="{44605A44-3007-9BD2-8110-F8FAB135F20F}"/>
                </a:ext>
              </a:extLst>
            </p:cNvPr>
            <p:cNvSpPr>
              <a:spLocks noChangeArrowheads="1"/>
            </p:cNvSpPr>
            <p:nvPr/>
          </p:nvSpPr>
          <p:spPr bwMode="auto">
            <a:xfrm>
              <a:off x="9483620" y="2632383"/>
              <a:ext cx="594090" cy="59409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a:extLst>
                <a:ext uri="{FF2B5EF4-FFF2-40B4-BE49-F238E27FC236}">
                  <a16:creationId xmlns:a16="http://schemas.microsoft.com/office/drawing/2014/main" id="{7AE97600-D949-2AA2-A6ED-6EB57505C5F8}"/>
                </a:ext>
              </a:extLst>
            </p:cNvPr>
            <p:cNvSpPr>
              <a:spLocks/>
            </p:cNvSpPr>
            <p:nvPr/>
          </p:nvSpPr>
          <p:spPr bwMode="auto">
            <a:xfrm>
              <a:off x="9075397" y="2049696"/>
              <a:ext cx="102626" cy="697856"/>
            </a:xfrm>
            <a:custGeom>
              <a:avLst/>
              <a:gdLst>
                <a:gd name="T0" fmla="*/ 62 w 90"/>
                <a:gd name="T1" fmla="*/ 612 h 612"/>
                <a:gd name="T2" fmla="*/ 0 w 90"/>
                <a:gd name="T3" fmla="*/ 4 h 612"/>
                <a:gd name="T4" fmla="*/ 26 w 90"/>
                <a:gd name="T5" fmla="*/ 0 h 612"/>
                <a:gd name="T6" fmla="*/ 90 w 90"/>
                <a:gd name="T7" fmla="*/ 610 h 612"/>
                <a:gd name="T8" fmla="*/ 62 w 90"/>
                <a:gd name="T9" fmla="*/ 612 h 612"/>
              </a:gdLst>
              <a:ahLst/>
              <a:cxnLst>
                <a:cxn ang="0">
                  <a:pos x="T0" y="T1"/>
                </a:cxn>
                <a:cxn ang="0">
                  <a:pos x="T2" y="T3"/>
                </a:cxn>
                <a:cxn ang="0">
                  <a:pos x="T4" y="T5"/>
                </a:cxn>
                <a:cxn ang="0">
                  <a:pos x="T6" y="T7"/>
                </a:cxn>
                <a:cxn ang="0">
                  <a:pos x="T8" y="T9"/>
                </a:cxn>
              </a:cxnLst>
              <a:rect l="0" t="0" r="r" b="b"/>
              <a:pathLst>
                <a:path w="90" h="612">
                  <a:moveTo>
                    <a:pt x="62" y="612"/>
                  </a:moveTo>
                  <a:lnTo>
                    <a:pt x="0" y="4"/>
                  </a:lnTo>
                  <a:lnTo>
                    <a:pt x="26" y="0"/>
                  </a:lnTo>
                  <a:lnTo>
                    <a:pt x="90" y="610"/>
                  </a:lnTo>
                  <a:lnTo>
                    <a:pt x="62" y="6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a:extLst>
                <a:ext uri="{FF2B5EF4-FFF2-40B4-BE49-F238E27FC236}">
                  <a16:creationId xmlns:a16="http://schemas.microsoft.com/office/drawing/2014/main" id="{FE50F80F-23F5-7AAE-C37C-A173440E115F}"/>
                </a:ext>
              </a:extLst>
            </p:cNvPr>
            <p:cNvSpPr>
              <a:spLocks/>
            </p:cNvSpPr>
            <p:nvPr/>
          </p:nvSpPr>
          <p:spPr bwMode="auto">
            <a:xfrm>
              <a:off x="8572530" y="2731588"/>
              <a:ext cx="595230" cy="263407"/>
            </a:xfrm>
            <a:custGeom>
              <a:avLst/>
              <a:gdLst>
                <a:gd name="T0" fmla="*/ 522 w 522"/>
                <a:gd name="T1" fmla="*/ 26 h 231"/>
                <a:gd name="T2" fmla="*/ 10 w 522"/>
                <a:gd name="T3" fmla="*/ 231 h 231"/>
                <a:gd name="T4" fmla="*/ 0 w 522"/>
                <a:gd name="T5" fmla="*/ 206 h 231"/>
                <a:gd name="T6" fmla="*/ 512 w 522"/>
                <a:gd name="T7" fmla="*/ 0 h 231"/>
                <a:gd name="T8" fmla="*/ 522 w 522"/>
                <a:gd name="T9" fmla="*/ 26 h 231"/>
              </a:gdLst>
              <a:ahLst/>
              <a:cxnLst>
                <a:cxn ang="0">
                  <a:pos x="T0" y="T1"/>
                </a:cxn>
                <a:cxn ang="0">
                  <a:pos x="T2" y="T3"/>
                </a:cxn>
                <a:cxn ang="0">
                  <a:pos x="T4" y="T5"/>
                </a:cxn>
                <a:cxn ang="0">
                  <a:pos x="T6" y="T7"/>
                </a:cxn>
                <a:cxn ang="0">
                  <a:pos x="T8" y="T9"/>
                </a:cxn>
              </a:cxnLst>
              <a:rect l="0" t="0" r="r" b="b"/>
              <a:pathLst>
                <a:path w="522" h="231">
                  <a:moveTo>
                    <a:pt x="522" y="26"/>
                  </a:moveTo>
                  <a:lnTo>
                    <a:pt x="10" y="231"/>
                  </a:lnTo>
                  <a:lnTo>
                    <a:pt x="0" y="206"/>
                  </a:lnTo>
                  <a:lnTo>
                    <a:pt x="512" y="0"/>
                  </a:lnTo>
                  <a:lnTo>
                    <a:pt x="522" y="2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8">
              <a:extLst>
                <a:ext uri="{FF2B5EF4-FFF2-40B4-BE49-F238E27FC236}">
                  <a16:creationId xmlns:a16="http://schemas.microsoft.com/office/drawing/2014/main" id="{52F3AAC4-EB2F-84A5-2789-A19276D4A211}"/>
                </a:ext>
              </a:extLst>
            </p:cNvPr>
            <p:cNvSpPr>
              <a:spLocks/>
            </p:cNvSpPr>
            <p:nvPr/>
          </p:nvSpPr>
          <p:spPr bwMode="auto">
            <a:xfrm>
              <a:off x="9148375" y="2740711"/>
              <a:ext cx="360331" cy="1018277"/>
            </a:xfrm>
            <a:custGeom>
              <a:avLst/>
              <a:gdLst>
                <a:gd name="T0" fmla="*/ 24 w 316"/>
                <a:gd name="T1" fmla="*/ 0 h 893"/>
                <a:gd name="T2" fmla="*/ 316 w 316"/>
                <a:gd name="T3" fmla="*/ 884 h 893"/>
                <a:gd name="T4" fmla="*/ 290 w 316"/>
                <a:gd name="T5" fmla="*/ 893 h 893"/>
                <a:gd name="T6" fmla="*/ 0 w 316"/>
                <a:gd name="T7" fmla="*/ 9 h 893"/>
                <a:gd name="T8" fmla="*/ 24 w 316"/>
                <a:gd name="T9" fmla="*/ 0 h 893"/>
              </a:gdLst>
              <a:ahLst/>
              <a:cxnLst>
                <a:cxn ang="0">
                  <a:pos x="T0" y="T1"/>
                </a:cxn>
                <a:cxn ang="0">
                  <a:pos x="T2" y="T3"/>
                </a:cxn>
                <a:cxn ang="0">
                  <a:pos x="T4" y="T5"/>
                </a:cxn>
                <a:cxn ang="0">
                  <a:pos x="T6" y="T7"/>
                </a:cxn>
                <a:cxn ang="0">
                  <a:pos x="T8" y="T9"/>
                </a:cxn>
              </a:cxnLst>
              <a:rect l="0" t="0" r="r" b="b"/>
              <a:pathLst>
                <a:path w="316" h="893">
                  <a:moveTo>
                    <a:pt x="24" y="0"/>
                  </a:moveTo>
                  <a:lnTo>
                    <a:pt x="316" y="884"/>
                  </a:lnTo>
                  <a:lnTo>
                    <a:pt x="290" y="893"/>
                  </a:lnTo>
                  <a:lnTo>
                    <a:pt x="0" y="9"/>
                  </a:lnTo>
                  <a:lnTo>
                    <a:pt x="24"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9">
              <a:extLst>
                <a:ext uri="{FF2B5EF4-FFF2-40B4-BE49-F238E27FC236}">
                  <a16:creationId xmlns:a16="http://schemas.microsoft.com/office/drawing/2014/main" id="{8DFFD5A4-6F77-AA37-30E6-5DEAAE286344}"/>
                </a:ext>
              </a:extLst>
            </p:cNvPr>
            <p:cNvSpPr>
              <a:spLocks/>
            </p:cNvSpPr>
            <p:nvPr/>
          </p:nvSpPr>
          <p:spPr bwMode="auto">
            <a:xfrm>
              <a:off x="9423185" y="3753286"/>
              <a:ext cx="85522" cy="832410"/>
            </a:xfrm>
            <a:custGeom>
              <a:avLst/>
              <a:gdLst>
                <a:gd name="T0" fmla="*/ 75 w 75"/>
                <a:gd name="T1" fmla="*/ 2 h 730"/>
                <a:gd name="T2" fmla="*/ 28 w 75"/>
                <a:gd name="T3" fmla="*/ 730 h 730"/>
                <a:gd name="T4" fmla="*/ 0 w 75"/>
                <a:gd name="T5" fmla="*/ 728 h 730"/>
                <a:gd name="T6" fmla="*/ 49 w 75"/>
                <a:gd name="T7" fmla="*/ 0 h 730"/>
                <a:gd name="T8" fmla="*/ 75 w 75"/>
                <a:gd name="T9" fmla="*/ 2 h 730"/>
              </a:gdLst>
              <a:ahLst/>
              <a:cxnLst>
                <a:cxn ang="0">
                  <a:pos x="T0" y="T1"/>
                </a:cxn>
                <a:cxn ang="0">
                  <a:pos x="T2" y="T3"/>
                </a:cxn>
                <a:cxn ang="0">
                  <a:pos x="T4" y="T5"/>
                </a:cxn>
                <a:cxn ang="0">
                  <a:pos x="T6" y="T7"/>
                </a:cxn>
                <a:cxn ang="0">
                  <a:pos x="T8" y="T9"/>
                </a:cxn>
              </a:cxnLst>
              <a:rect l="0" t="0" r="r" b="b"/>
              <a:pathLst>
                <a:path w="75" h="730">
                  <a:moveTo>
                    <a:pt x="75" y="2"/>
                  </a:moveTo>
                  <a:lnTo>
                    <a:pt x="28" y="730"/>
                  </a:lnTo>
                  <a:lnTo>
                    <a:pt x="0" y="728"/>
                  </a:lnTo>
                  <a:lnTo>
                    <a:pt x="49" y="0"/>
                  </a:lnTo>
                  <a:lnTo>
                    <a:pt x="75"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0">
              <a:extLst>
                <a:ext uri="{FF2B5EF4-FFF2-40B4-BE49-F238E27FC236}">
                  <a16:creationId xmlns:a16="http://schemas.microsoft.com/office/drawing/2014/main" id="{14AB1F16-60F5-0E5F-9363-1D7618FA0E8D}"/>
                </a:ext>
              </a:extLst>
            </p:cNvPr>
            <p:cNvSpPr>
              <a:spLocks/>
            </p:cNvSpPr>
            <p:nvPr/>
          </p:nvSpPr>
          <p:spPr bwMode="auto">
            <a:xfrm>
              <a:off x="10330854" y="2960786"/>
              <a:ext cx="556461" cy="558741"/>
            </a:xfrm>
            <a:custGeom>
              <a:avLst/>
              <a:gdLst>
                <a:gd name="T0" fmla="*/ 488 w 488"/>
                <a:gd name="T1" fmla="*/ 19 h 490"/>
                <a:gd name="T2" fmla="*/ 19 w 488"/>
                <a:gd name="T3" fmla="*/ 490 h 490"/>
                <a:gd name="T4" fmla="*/ 0 w 488"/>
                <a:gd name="T5" fmla="*/ 471 h 490"/>
                <a:gd name="T6" fmla="*/ 469 w 488"/>
                <a:gd name="T7" fmla="*/ 0 h 490"/>
                <a:gd name="T8" fmla="*/ 488 w 488"/>
                <a:gd name="T9" fmla="*/ 19 h 490"/>
              </a:gdLst>
              <a:ahLst/>
              <a:cxnLst>
                <a:cxn ang="0">
                  <a:pos x="T0" y="T1"/>
                </a:cxn>
                <a:cxn ang="0">
                  <a:pos x="T2" y="T3"/>
                </a:cxn>
                <a:cxn ang="0">
                  <a:pos x="T4" y="T5"/>
                </a:cxn>
                <a:cxn ang="0">
                  <a:pos x="T6" y="T7"/>
                </a:cxn>
                <a:cxn ang="0">
                  <a:pos x="T8" y="T9"/>
                </a:cxn>
              </a:cxnLst>
              <a:rect l="0" t="0" r="r" b="b"/>
              <a:pathLst>
                <a:path w="488" h="490">
                  <a:moveTo>
                    <a:pt x="488" y="19"/>
                  </a:moveTo>
                  <a:lnTo>
                    <a:pt x="19" y="490"/>
                  </a:lnTo>
                  <a:lnTo>
                    <a:pt x="0" y="471"/>
                  </a:lnTo>
                  <a:lnTo>
                    <a:pt x="469" y="0"/>
                  </a:lnTo>
                  <a:lnTo>
                    <a:pt x="488" y="1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1">
              <a:extLst>
                <a:ext uri="{FF2B5EF4-FFF2-40B4-BE49-F238E27FC236}">
                  <a16:creationId xmlns:a16="http://schemas.microsoft.com/office/drawing/2014/main" id="{D10986B7-953C-14E8-B0D0-8B367F0DDC7E}"/>
                </a:ext>
              </a:extLst>
            </p:cNvPr>
            <p:cNvSpPr>
              <a:spLocks/>
            </p:cNvSpPr>
            <p:nvPr/>
          </p:nvSpPr>
          <p:spPr bwMode="auto">
            <a:xfrm>
              <a:off x="9481340" y="2586772"/>
              <a:ext cx="599792" cy="1174497"/>
            </a:xfrm>
            <a:custGeom>
              <a:avLst/>
              <a:gdLst>
                <a:gd name="T0" fmla="*/ 0 w 526"/>
                <a:gd name="T1" fmla="*/ 1018 h 1030"/>
                <a:gd name="T2" fmla="*/ 502 w 526"/>
                <a:gd name="T3" fmla="*/ 0 h 1030"/>
                <a:gd name="T4" fmla="*/ 526 w 526"/>
                <a:gd name="T5" fmla="*/ 10 h 1030"/>
                <a:gd name="T6" fmla="*/ 24 w 526"/>
                <a:gd name="T7" fmla="*/ 1030 h 1030"/>
                <a:gd name="T8" fmla="*/ 0 w 526"/>
                <a:gd name="T9" fmla="*/ 1018 h 1030"/>
              </a:gdLst>
              <a:ahLst/>
              <a:cxnLst>
                <a:cxn ang="0">
                  <a:pos x="T0" y="T1"/>
                </a:cxn>
                <a:cxn ang="0">
                  <a:pos x="T2" y="T3"/>
                </a:cxn>
                <a:cxn ang="0">
                  <a:pos x="T4" y="T5"/>
                </a:cxn>
                <a:cxn ang="0">
                  <a:pos x="T6" y="T7"/>
                </a:cxn>
                <a:cxn ang="0">
                  <a:pos x="T8" y="T9"/>
                </a:cxn>
              </a:cxnLst>
              <a:rect l="0" t="0" r="r" b="b"/>
              <a:pathLst>
                <a:path w="526" h="1030">
                  <a:moveTo>
                    <a:pt x="0" y="1018"/>
                  </a:moveTo>
                  <a:lnTo>
                    <a:pt x="502" y="0"/>
                  </a:lnTo>
                  <a:lnTo>
                    <a:pt x="526" y="10"/>
                  </a:lnTo>
                  <a:lnTo>
                    <a:pt x="24" y="1030"/>
                  </a:lnTo>
                  <a:lnTo>
                    <a:pt x="0" y="101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2">
              <a:extLst>
                <a:ext uri="{FF2B5EF4-FFF2-40B4-BE49-F238E27FC236}">
                  <a16:creationId xmlns:a16="http://schemas.microsoft.com/office/drawing/2014/main" id="{716F2557-2ABD-D1EC-AF89-8BB28495F6F6}"/>
                </a:ext>
              </a:extLst>
            </p:cNvPr>
            <p:cNvSpPr>
              <a:spLocks/>
            </p:cNvSpPr>
            <p:nvPr/>
          </p:nvSpPr>
          <p:spPr bwMode="auto">
            <a:xfrm>
              <a:off x="9490462" y="3493301"/>
              <a:ext cx="856356" cy="275950"/>
            </a:xfrm>
            <a:custGeom>
              <a:avLst/>
              <a:gdLst>
                <a:gd name="T0" fmla="*/ 0 w 751"/>
                <a:gd name="T1" fmla="*/ 216 h 242"/>
                <a:gd name="T2" fmla="*/ 742 w 751"/>
                <a:gd name="T3" fmla="*/ 0 h 242"/>
                <a:gd name="T4" fmla="*/ 751 w 751"/>
                <a:gd name="T5" fmla="*/ 26 h 242"/>
                <a:gd name="T6" fmla="*/ 7 w 751"/>
                <a:gd name="T7" fmla="*/ 242 h 242"/>
                <a:gd name="T8" fmla="*/ 0 w 751"/>
                <a:gd name="T9" fmla="*/ 216 h 242"/>
              </a:gdLst>
              <a:ahLst/>
              <a:cxnLst>
                <a:cxn ang="0">
                  <a:pos x="T0" y="T1"/>
                </a:cxn>
                <a:cxn ang="0">
                  <a:pos x="T2" y="T3"/>
                </a:cxn>
                <a:cxn ang="0">
                  <a:pos x="T4" y="T5"/>
                </a:cxn>
                <a:cxn ang="0">
                  <a:pos x="T6" y="T7"/>
                </a:cxn>
                <a:cxn ang="0">
                  <a:pos x="T8" y="T9"/>
                </a:cxn>
              </a:cxnLst>
              <a:rect l="0" t="0" r="r" b="b"/>
              <a:pathLst>
                <a:path w="751" h="242">
                  <a:moveTo>
                    <a:pt x="0" y="216"/>
                  </a:moveTo>
                  <a:lnTo>
                    <a:pt x="742" y="0"/>
                  </a:lnTo>
                  <a:lnTo>
                    <a:pt x="751" y="26"/>
                  </a:lnTo>
                  <a:lnTo>
                    <a:pt x="7" y="242"/>
                  </a:lnTo>
                  <a:lnTo>
                    <a:pt x="0" y="21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3">
              <a:extLst>
                <a:ext uri="{FF2B5EF4-FFF2-40B4-BE49-F238E27FC236}">
                  <a16:creationId xmlns:a16="http://schemas.microsoft.com/office/drawing/2014/main" id="{E39AB756-6D30-B005-3698-60D388582C31}"/>
                </a:ext>
              </a:extLst>
            </p:cNvPr>
            <p:cNvSpPr>
              <a:spLocks/>
            </p:cNvSpPr>
            <p:nvPr/>
          </p:nvSpPr>
          <p:spPr bwMode="auto">
            <a:xfrm>
              <a:off x="9150656" y="1774887"/>
              <a:ext cx="706979" cy="979507"/>
            </a:xfrm>
            <a:custGeom>
              <a:avLst/>
              <a:gdLst>
                <a:gd name="T0" fmla="*/ 620 w 620"/>
                <a:gd name="T1" fmla="*/ 15 h 859"/>
                <a:gd name="T2" fmla="*/ 21 w 620"/>
                <a:gd name="T3" fmla="*/ 859 h 859"/>
                <a:gd name="T4" fmla="*/ 0 w 620"/>
                <a:gd name="T5" fmla="*/ 844 h 859"/>
                <a:gd name="T6" fmla="*/ 597 w 620"/>
                <a:gd name="T7" fmla="*/ 0 h 859"/>
                <a:gd name="T8" fmla="*/ 620 w 620"/>
                <a:gd name="T9" fmla="*/ 15 h 859"/>
              </a:gdLst>
              <a:ahLst/>
              <a:cxnLst>
                <a:cxn ang="0">
                  <a:pos x="T0" y="T1"/>
                </a:cxn>
                <a:cxn ang="0">
                  <a:pos x="T2" y="T3"/>
                </a:cxn>
                <a:cxn ang="0">
                  <a:pos x="T4" y="T5"/>
                </a:cxn>
                <a:cxn ang="0">
                  <a:pos x="T6" y="T7"/>
                </a:cxn>
                <a:cxn ang="0">
                  <a:pos x="T8" y="T9"/>
                </a:cxn>
              </a:cxnLst>
              <a:rect l="0" t="0" r="r" b="b"/>
              <a:pathLst>
                <a:path w="620" h="859">
                  <a:moveTo>
                    <a:pt x="620" y="15"/>
                  </a:moveTo>
                  <a:lnTo>
                    <a:pt x="21" y="859"/>
                  </a:lnTo>
                  <a:lnTo>
                    <a:pt x="0" y="844"/>
                  </a:lnTo>
                  <a:lnTo>
                    <a:pt x="597" y="0"/>
                  </a:lnTo>
                  <a:lnTo>
                    <a:pt x="620" y="1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ACBE017F-9B46-0080-03C8-667BB2B795EA}"/>
                </a:ext>
              </a:extLst>
            </p:cNvPr>
            <p:cNvSpPr>
              <a:spLocks/>
            </p:cNvSpPr>
            <p:nvPr/>
          </p:nvSpPr>
          <p:spPr bwMode="auto">
            <a:xfrm>
              <a:off x="9484760" y="3743024"/>
              <a:ext cx="604353" cy="574705"/>
            </a:xfrm>
            <a:custGeom>
              <a:avLst/>
              <a:gdLst>
                <a:gd name="T0" fmla="*/ 513 w 530"/>
                <a:gd name="T1" fmla="*/ 504 h 504"/>
                <a:gd name="T2" fmla="*/ 0 w 530"/>
                <a:gd name="T3" fmla="*/ 19 h 504"/>
                <a:gd name="T4" fmla="*/ 18 w 530"/>
                <a:gd name="T5" fmla="*/ 0 h 504"/>
                <a:gd name="T6" fmla="*/ 530 w 530"/>
                <a:gd name="T7" fmla="*/ 485 h 504"/>
                <a:gd name="T8" fmla="*/ 513 w 530"/>
                <a:gd name="T9" fmla="*/ 504 h 504"/>
              </a:gdLst>
              <a:ahLst/>
              <a:cxnLst>
                <a:cxn ang="0">
                  <a:pos x="T0" y="T1"/>
                </a:cxn>
                <a:cxn ang="0">
                  <a:pos x="T2" y="T3"/>
                </a:cxn>
                <a:cxn ang="0">
                  <a:pos x="T4" y="T5"/>
                </a:cxn>
                <a:cxn ang="0">
                  <a:pos x="T6" y="T7"/>
                </a:cxn>
                <a:cxn ang="0">
                  <a:pos x="T8" y="T9"/>
                </a:cxn>
              </a:cxnLst>
              <a:rect l="0" t="0" r="r" b="b"/>
              <a:pathLst>
                <a:path w="530" h="504">
                  <a:moveTo>
                    <a:pt x="513" y="504"/>
                  </a:moveTo>
                  <a:lnTo>
                    <a:pt x="0" y="19"/>
                  </a:lnTo>
                  <a:lnTo>
                    <a:pt x="18" y="0"/>
                  </a:lnTo>
                  <a:lnTo>
                    <a:pt x="530" y="485"/>
                  </a:lnTo>
                  <a:lnTo>
                    <a:pt x="513" y="50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5">
              <a:extLst>
                <a:ext uri="{FF2B5EF4-FFF2-40B4-BE49-F238E27FC236}">
                  <a16:creationId xmlns:a16="http://schemas.microsoft.com/office/drawing/2014/main" id="{846F87CA-400A-9A2A-3ADE-A855AB93F584}"/>
                </a:ext>
              </a:extLst>
            </p:cNvPr>
            <p:cNvSpPr>
              <a:spLocks/>
            </p:cNvSpPr>
            <p:nvPr/>
          </p:nvSpPr>
          <p:spPr bwMode="auto">
            <a:xfrm>
              <a:off x="10661538" y="2213898"/>
              <a:ext cx="229198" cy="760572"/>
            </a:xfrm>
            <a:custGeom>
              <a:avLst/>
              <a:gdLst>
                <a:gd name="T0" fmla="*/ 26 w 201"/>
                <a:gd name="T1" fmla="*/ 0 h 667"/>
                <a:gd name="T2" fmla="*/ 201 w 201"/>
                <a:gd name="T3" fmla="*/ 660 h 667"/>
                <a:gd name="T4" fmla="*/ 175 w 201"/>
                <a:gd name="T5" fmla="*/ 667 h 667"/>
                <a:gd name="T6" fmla="*/ 0 w 201"/>
                <a:gd name="T7" fmla="*/ 7 h 667"/>
                <a:gd name="T8" fmla="*/ 26 w 201"/>
                <a:gd name="T9" fmla="*/ 0 h 667"/>
              </a:gdLst>
              <a:ahLst/>
              <a:cxnLst>
                <a:cxn ang="0">
                  <a:pos x="T0" y="T1"/>
                </a:cxn>
                <a:cxn ang="0">
                  <a:pos x="T2" y="T3"/>
                </a:cxn>
                <a:cxn ang="0">
                  <a:pos x="T4" y="T5"/>
                </a:cxn>
                <a:cxn ang="0">
                  <a:pos x="T6" y="T7"/>
                </a:cxn>
                <a:cxn ang="0">
                  <a:pos x="T8" y="T9"/>
                </a:cxn>
              </a:cxnLst>
              <a:rect l="0" t="0" r="r" b="b"/>
              <a:pathLst>
                <a:path w="201" h="667">
                  <a:moveTo>
                    <a:pt x="26" y="0"/>
                  </a:moveTo>
                  <a:lnTo>
                    <a:pt x="201" y="660"/>
                  </a:lnTo>
                  <a:lnTo>
                    <a:pt x="175" y="667"/>
                  </a:lnTo>
                  <a:lnTo>
                    <a:pt x="0" y="7"/>
                  </a:ln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6">
              <a:extLst>
                <a:ext uri="{FF2B5EF4-FFF2-40B4-BE49-F238E27FC236}">
                  <a16:creationId xmlns:a16="http://schemas.microsoft.com/office/drawing/2014/main" id="{CA04C0FA-1F46-9956-30F6-63D8FE527A84}"/>
                </a:ext>
              </a:extLst>
            </p:cNvPr>
            <p:cNvSpPr>
              <a:spLocks/>
            </p:cNvSpPr>
            <p:nvPr/>
          </p:nvSpPr>
          <p:spPr bwMode="auto">
            <a:xfrm>
              <a:off x="10067448" y="4298344"/>
              <a:ext cx="360331" cy="443572"/>
            </a:xfrm>
            <a:custGeom>
              <a:avLst/>
              <a:gdLst>
                <a:gd name="T0" fmla="*/ 295 w 316"/>
                <a:gd name="T1" fmla="*/ 389 h 389"/>
                <a:gd name="T2" fmla="*/ 0 w 316"/>
                <a:gd name="T3" fmla="*/ 15 h 389"/>
                <a:gd name="T4" fmla="*/ 21 w 316"/>
                <a:gd name="T5" fmla="*/ 0 h 389"/>
                <a:gd name="T6" fmla="*/ 316 w 316"/>
                <a:gd name="T7" fmla="*/ 373 h 389"/>
                <a:gd name="T8" fmla="*/ 295 w 316"/>
                <a:gd name="T9" fmla="*/ 389 h 389"/>
              </a:gdLst>
              <a:ahLst/>
              <a:cxnLst>
                <a:cxn ang="0">
                  <a:pos x="T0" y="T1"/>
                </a:cxn>
                <a:cxn ang="0">
                  <a:pos x="T2" y="T3"/>
                </a:cxn>
                <a:cxn ang="0">
                  <a:pos x="T4" y="T5"/>
                </a:cxn>
                <a:cxn ang="0">
                  <a:pos x="T6" y="T7"/>
                </a:cxn>
                <a:cxn ang="0">
                  <a:pos x="T8" y="T9"/>
                </a:cxn>
              </a:cxnLst>
              <a:rect l="0" t="0" r="r" b="b"/>
              <a:pathLst>
                <a:path w="316" h="389">
                  <a:moveTo>
                    <a:pt x="295" y="389"/>
                  </a:moveTo>
                  <a:lnTo>
                    <a:pt x="0" y="15"/>
                  </a:lnTo>
                  <a:lnTo>
                    <a:pt x="21" y="0"/>
                  </a:lnTo>
                  <a:lnTo>
                    <a:pt x="316" y="373"/>
                  </a:lnTo>
                  <a:lnTo>
                    <a:pt x="295" y="38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7">
              <a:extLst>
                <a:ext uri="{FF2B5EF4-FFF2-40B4-BE49-F238E27FC236}">
                  <a16:creationId xmlns:a16="http://schemas.microsoft.com/office/drawing/2014/main" id="{39C0B153-3D35-FC9A-F562-650F9E86B45E}"/>
                </a:ext>
              </a:extLst>
            </p:cNvPr>
            <p:cNvSpPr>
              <a:spLocks/>
            </p:cNvSpPr>
            <p:nvPr/>
          </p:nvSpPr>
          <p:spPr bwMode="auto">
            <a:xfrm>
              <a:off x="8768659" y="3659783"/>
              <a:ext cx="728644" cy="109468"/>
            </a:xfrm>
            <a:custGeom>
              <a:avLst/>
              <a:gdLst>
                <a:gd name="T0" fmla="*/ 1 w 639"/>
                <a:gd name="T1" fmla="*/ 0 h 96"/>
                <a:gd name="T2" fmla="*/ 639 w 639"/>
                <a:gd name="T3" fmla="*/ 70 h 96"/>
                <a:gd name="T4" fmla="*/ 635 w 639"/>
                <a:gd name="T5" fmla="*/ 96 h 96"/>
                <a:gd name="T6" fmla="*/ 0 w 639"/>
                <a:gd name="T7" fmla="*/ 26 h 96"/>
                <a:gd name="T8" fmla="*/ 1 w 639"/>
                <a:gd name="T9" fmla="*/ 0 h 96"/>
              </a:gdLst>
              <a:ahLst/>
              <a:cxnLst>
                <a:cxn ang="0">
                  <a:pos x="T0" y="T1"/>
                </a:cxn>
                <a:cxn ang="0">
                  <a:pos x="T2" y="T3"/>
                </a:cxn>
                <a:cxn ang="0">
                  <a:pos x="T4" y="T5"/>
                </a:cxn>
                <a:cxn ang="0">
                  <a:pos x="T6" y="T7"/>
                </a:cxn>
                <a:cxn ang="0">
                  <a:pos x="T8" y="T9"/>
                </a:cxn>
              </a:cxnLst>
              <a:rect l="0" t="0" r="r" b="b"/>
              <a:pathLst>
                <a:path w="639" h="96">
                  <a:moveTo>
                    <a:pt x="1" y="0"/>
                  </a:moveTo>
                  <a:lnTo>
                    <a:pt x="639" y="70"/>
                  </a:lnTo>
                  <a:lnTo>
                    <a:pt x="635" y="96"/>
                  </a:lnTo>
                  <a:lnTo>
                    <a:pt x="0" y="26"/>
                  </a:lnTo>
                  <a:lnTo>
                    <a:pt x="1"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8">
              <a:extLst>
                <a:ext uri="{FF2B5EF4-FFF2-40B4-BE49-F238E27FC236}">
                  <a16:creationId xmlns:a16="http://schemas.microsoft.com/office/drawing/2014/main" id="{39F52911-0DE6-E2FB-4704-5BDF7E102933}"/>
                </a:ext>
              </a:extLst>
            </p:cNvPr>
            <p:cNvSpPr>
              <a:spLocks/>
            </p:cNvSpPr>
            <p:nvPr/>
          </p:nvSpPr>
          <p:spPr bwMode="auto">
            <a:xfrm>
              <a:off x="10053764" y="1867250"/>
              <a:ext cx="354630" cy="730925"/>
            </a:xfrm>
            <a:custGeom>
              <a:avLst/>
              <a:gdLst>
                <a:gd name="T0" fmla="*/ 311 w 311"/>
                <a:gd name="T1" fmla="*/ 12 h 641"/>
                <a:gd name="T2" fmla="*/ 24 w 311"/>
                <a:gd name="T3" fmla="*/ 641 h 641"/>
                <a:gd name="T4" fmla="*/ 0 w 311"/>
                <a:gd name="T5" fmla="*/ 631 h 641"/>
                <a:gd name="T6" fmla="*/ 286 w 311"/>
                <a:gd name="T7" fmla="*/ 0 h 641"/>
                <a:gd name="T8" fmla="*/ 311 w 311"/>
                <a:gd name="T9" fmla="*/ 12 h 641"/>
              </a:gdLst>
              <a:ahLst/>
              <a:cxnLst>
                <a:cxn ang="0">
                  <a:pos x="T0" y="T1"/>
                </a:cxn>
                <a:cxn ang="0">
                  <a:pos x="T2" y="T3"/>
                </a:cxn>
                <a:cxn ang="0">
                  <a:pos x="T4" y="T5"/>
                </a:cxn>
                <a:cxn ang="0">
                  <a:pos x="T6" y="T7"/>
                </a:cxn>
                <a:cxn ang="0">
                  <a:pos x="T8" y="T9"/>
                </a:cxn>
              </a:cxnLst>
              <a:rect l="0" t="0" r="r" b="b"/>
              <a:pathLst>
                <a:path w="311" h="641">
                  <a:moveTo>
                    <a:pt x="311" y="12"/>
                  </a:moveTo>
                  <a:lnTo>
                    <a:pt x="24" y="641"/>
                  </a:lnTo>
                  <a:lnTo>
                    <a:pt x="0" y="631"/>
                  </a:lnTo>
                  <a:lnTo>
                    <a:pt x="286" y="0"/>
                  </a:lnTo>
                  <a:lnTo>
                    <a:pt x="311" y="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9">
              <a:extLst>
                <a:ext uri="{FF2B5EF4-FFF2-40B4-BE49-F238E27FC236}">
                  <a16:creationId xmlns:a16="http://schemas.microsoft.com/office/drawing/2014/main" id="{240EE0BB-AF26-53CE-978F-CA0DD7835B00}"/>
                </a:ext>
              </a:extLst>
            </p:cNvPr>
            <p:cNvSpPr>
              <a:spLocks/>
            </p:cNvSpPr>
            <p:nvPr/>
          </p:nvSpPr>
          <p:spPr bwMode="auto">
            <a:xfrm>
              <a:off x="9479059" y="2994995"/>
              <a:ext cx="109468" cy="761712"/>
            </a:xfrm>
            <a:custGeom>
              <a:avLst/>
              <a:gdLst>
                <a:gd name="T0" fmla="*/ 96 w 96"/>
                <a:gd name="T1" fmla="*/ 1 h 668"/>
                <a:gd name="T2" fmla="*/ 26 w 96"/>
                <a:gd name="T3" fmla="*/ 668 h 668"/>
                <a:gd name="T4" fmla="*/ 0 w 96"/>
                <a:gd name="T5" fmla="*/ 665 h 668"/>
                <a:gd name="T6" fmla="*/ 70 w 96"/>
                <a:gd name="T7" fmla="*/ 0 h 668"/>
                <a:gd name="T8" fmla="*/ 96 w 96"/>
                <a:gd name="T9" fmla="*/ 1 h 668"/>
              </a:gdLst>
              <a:ahLst/>
              <a:cxnLst>
                <a:cxn ang="0">
                  <a:pos x="T0" y="T1"/>
                </a:cxn>
                <a:cxn ang="0">
                  <a:pos x="T2" y="T3"/>
                </a:cxn>
                <a:cxn ang="0">
                  <a:pos x="T4" y="T5"/>
                </a:cxn>
                <a:cxn ang="0">
                  <a:pos x="T6" y="T7"/>
                </a:cxn>
                <a:cxn ang="0">
                  <a:pos x="T8" y="T9"/>
                </a:cxn>
              </a:cxnLst>
              <a:rect l="0" t="0" r="r" b="b"/>
              <a:pathLst>
                <a:path w="96" h="668">
                  <a:moveTo>
                    <a:pt x="96" y="1"/>
                  </a:moveTo>
                  <a:lnTo>
                    <a:pt x="26" y="668"/>
                  </a:lnTo>
                  <a:lnTo>
                    <a:pt x="0" y="665"/>
                  </a:lnTo>
                  <a:lnTo>
                    <a:pt x="70" y="0"/>
                  </a:lnTo>
                  <a:lnTo>
                    <a:pt x="96" y="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0">
              <a:extLst>
                <a:ext uri="{FF2B5EF4-FFF2-40B4-BE49-F238E27FC236}">
                  <a16:creationId xmlns:a16="http://schemas.microsoft.com/office/drawing/2014/main" id="{FC7D0A4E-F11C-27F4-7980-1F8BEAF6FAEA}"/>
                </a:ext>
              </a:extLst>
            </p:cNvPr>
            <p:cNvSpPr>
              <a:spLocks/>
            </p:cNvSpPr>
            <p:nvPr/>
          </p:nvSpPr>
          <p:spPr bwMode="auto">
            <a:xfrm>
              <a:off x="9487041" y="1722433"/>
              <a:ext cx="358050" cy="75259"/>
            </a:xfrm>
            <a:custGeom>
              <a:avLst/>
              <a:gdLst>
                <a:gd name="T0" fmla="*/ 3 w 314"/>
                <a:gd name="T1" fmla="*/ 0 h 66"/>
                <a:gd name="T2" fmla="*/ 314 w 314"/>
                <a:gd name="T3" fmla="*/ 40 h 66"/>
                <a:gd name="T4" fmla="*/ 311 w 314"/>
                <a:gd name="T5" fmla="*/ 66 h 66"/>
                <a:gd name="T6" fmla="*/ 0 w 314"/>
                <a:gd name="T7" fmla="*/ 27 h 66"/>
                <a:gd name="T8" fmla="*/ 3 w 314"/>
                <a:gd name="T9" fmla="*/ 0 h 66"/>
              </a:gdLst>
              <a:ahLst/>
              <a:cxnLst>
                <a:cxn ang="0">
                  <a:pos x="T0" y="T1"/>
                </a:cxn>
                <a:cxn ang="0">
                  <a:pos x="T2" y="T3"/>
                </a:cxn>
                <a:cxn ang="0">
                  <a:pos x="T4" y="T5"/>
                </a:cxn>
                <a:cxn ang="0">
                  <a:pos x="T6" y="T7"/>
                </a:cxn>
                <a:cxn ang="0">
                  <a:pos x="T8" y="T9"/>
                </a:cxn>
              </a:cxnLst>
              <a:rect l="0" t="0" r="r" b="b"/>
              <a:pathLst>
                <a:path w="314" h="66">
                  <a:moveTo>
                    <a:pt x="3" y="0"/>
                  </a:moveTo>
                  <a:lnTo>
                    <a:pt x="314" y="40"/>
                  </a:lnTo>
                  <a:lnTo>
                    <a:pt x="311" y="66"/>
                  </a:lnTo>
                  <a:lnTo>
                    <a:pt x="0" y="27"/>
                  </a:lnTo>
                  <a:lnTo>
                    <a:pt x="3"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1">
              <a:extLst>
                <a:ext uri="{FF2B5EF4-FFF2-40B4-BE49-F238E27FC236}">
                  <a16:creationId xmlns:a16="http://schemas.microsoft.com/office/drawing/2014/main" id="{A2FB09A9-FDFD-D392-79E3-AA7A3E85C919}"/>
                </a:ext>
              </a:extLst>
            </p:cNvPr>
            <p:cNvSpPr>
              <a:spLocks/>
            </p:cNvSpPr>
            <p:nvPr/>
          </p:nvSpPr>
          <p:spPr bwMode="auto">
            <a:xfrm>
              <a:off x="10263577" y="3508124"/>
              <a:ext cx="92363" cy="454975"/>
            </a:xfrm>
            <a:custGeom>
              <a:avLst/>
              <a:gdLst>
                <a:gd name="T0" fmla="*/ 0 w 81"/>
                <a:gd name="T1" fmla="*/ 396 h 399"/>
                <a:gd name="T2" fmla="*/ 55 w 81"/>
                <a:gd name="T3" fmla="*/ 0 h 399"/>
                <a:gd name="T4" fmla="*/ 81 w 81"/>
                <a:gd name="T5" fmla="*/ 3 h 399"/>
                <a:gd name="T6" fmla="*/ 26 w 81"/>
                <a:gd name="T7" fmla="*/ 399 h 399"/>
                <a:gd name="T8" fmla="*/ 0 w 81"/>
                <a:gd name="T9" fmla="*/ 396 h 399"/>
              </a:gdLst>
              <a:ahLst/>
              <a:cxnLst>
                <a:cxn ang="0">
                  <a:pos x="T0" y="T1"/>
                </a:cxn>
                <a:cxn ang="0">
                  <a:pos x="T2" y="T3"/>
                </a:cxn>
                <a:cxn ang="0">
                  <a:pos x="T4" y="T5"/>
                </a:cxn>
                <a:cxn ang="0">
                  <a:pos x="T6" y="T7"/>
                </a:cxn>
                <a:cxn ang="0">
                  <a:pos x="T8" y="T9"/>
                </a:cxn>
              </a:cxnLst>
              <a:rect l="0" t="0" r="r" b="b"/>
              <a:pathLst>
                <a:path w="81" h="399">
                  <a:moveTo>
                    <a:pt x="0" y="396"/>
                  </a:moveTo>
                  <a:lnTo>
                    <a:pt x="55" y="0"/>
                  </a:lnTo>
                  <a:lnTo>
                    <a:pt x="81" y="3"/>
                  </a:lnTo>
                  <a:lnTo>
                    <a:pt x="26" y="399"/>
                  </a:lnTo>
                  <a:lnTo>
                    <a:pt x="0" y="39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2">
              <a:extLst>
                <a:ext uri="{FF2B5EF4-FFF2-40B4-BE49-F238E27FC236}">
                  <a16:creationId xmlns:a16="http://schemas.microsoft.com/office/drawing/2014/main" id="{804FDB23-9CE0-2449-1414-EFA27BD53C39}"/>
                </a:ext>
              </a:extLst>
            </p:cNvPr>
            <p:cNvSpPr>
              <a:spLocks/>
            </p:cNvSpPr>
            <p:nvPr/>
          </p:nvSpPr>
          <p:spPr bwMode="auto">
            <a:xfrm>
              <a:off x="10333135" y="3495581"/>
              <a:ext cx="486903" cy="324982"/>
            </a:xfrm>
            <a:custGeom>
              <a:avLst/>
              <a:gdLst>
                <a:gd name="T0" fmla="*/ 413 w 427"/>
                <a:gd name="T1" fmla="*/ 285 h 285"/>
                <a:gd name="T2" fmla="*/ 0 w 427"/>
                <a:gd name="T3" fmla="*/ 23 h 285"/>
                <a:gd name="T4" fmla="*/ 15 w 427"/>
                <a:gd name="T5" fmla="*/ 0 h 285"/>
                <a:gd name="T6" fmla="*/ 427 w 427"/>
                <a:gd name="T7" fmla="*/ 262 h 285"/>
                <a:gd name="T8" fmla="*/ 413 w 427"/>
                <a:gd name="T9" fmla="*/ 285 h 285"/>
              </a:gdLst>
              <a:ahLst/>
              <a:cxnLst>
                <a:cxn ang="0">
                  <a:pos x="T0" y="T1"/>
                </a:cxn>
                <a:cxn ang="0">
                  <a:pos x="T2" y="T3"/>
                </a:cxn>
                <a:cxn ang="0">
                  <a:pos x="T4" y="T5"/>
                </a:cxn>
                <a:cxn ang="0">
                  <a:pos x="T6" y="T7"/>
                </a:cxn>
                <a:cxn ang="0">
                  <a:pos x="T8" y="T9"/>
                </a:cxn>
              </a:cxnLst>
              <a:rect l="0" t="0" r="r" b="b"/>
              <a:pathLst>
                <a:path w="427" h="285">
                  <a:moveTo>
                    <a:pt x="413" y="285"/>
                  </a:moveTo>
                  <a:lnTo>
                    <a:pt x="0" y="23"/>
                  </a:lnTo>
                  <a:lnTo>
                    <a:pt x="15" y="0"/>
                  </a:lnTo>
                  <a:lnTo>
                    <a:pt x="427" y="262"/>
                  </a:lnTo>
                  <a:lnTo>
                    <a:pt x="413" y="28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3">
              <a:extLst>
                <a:ext uri="{FF2B5EF4-FFF2-40B4-BE49-F238E27FC236}">
                  <a16:creationId xmlns:a16="http://schemas.microsoft.com/office/drawing/2014/main" id="{116233BF-F7F1-CA4F-3F86-28739C375A60}"/>
                </a:ext>
              </a:extLst>
            </p:cNvPr>
            <p:cNvSpPr>
              <a:spLocks/>
            </p:cNvSpPr>
            <p:nvPr/>
          </p:nvSpPr>
          <p:spPr bwMode="auto">
            <a:xfrm>
              <a:off x="8570249" y="2968768"/>
              <a:ext cx="439011" cy="306737"/>
            </a:xfrm>
            <a:custGeom>
              <a:avLst/>
              <a:gdLst>
                <a:gd name="T0" fmla="*/ 14 w 385"/>
                <a:gd name="T1" fmla="*/ 0 h 269"/>
                <a:gd name="T2" fmla="*/ 385 w 385"/>
                <a:gd name="T3" fmla="*/ 247 h 269"/>
                <a:gd name="T4" fmla="*/ 372 w 385"/>
                <a:gd name="T5" fmla="*/ 269 h 269"/>
                <a:gd name="T6" fmla="*/ 0 w 385"/>
                <a:gd name="T7" fmla="*/ 21 h 269"/>
                <a:gd name="T8" fmla="*/ 14 w 385"/>
                <a:gd name="T9" fmla="*/ 0 h 269"/>
              </a:gdLst>
              <a:ahLst/>
              <a:cxnLst>
                <a:cxn ang="0">
                  <a:pos x="T0" y="T1"/>
                </a:cxn>
                <a:cxn ang="0">
                  <a:pos x="T2" y="T3"/>
                </a:cxn>
                <a:cxn ang="0">
                  <a:pos x="T4" y="T5"/>
                </a:cxn>
                <a:cxn ang="0">
                  <a:pos x="T6" y="T7"/>
                </a:cxn>
                <a:cxn ang="0">
                  <a:pos x="T8" y="T9"/>
                </a:cxn>
              </a:cxnLst>
              <a:rect l="0" t="0" r="r" b="b"/>
              <a:pathLst>
                <a:path w="385" h="269">
                  <a:moveTo>
                    <a:pt x="14" y="0"/>
                  </a:moveTo>
                  <a:lnTo>
                    <a:pt x="385" y="247"/>
                  </a:lnTo>
                  <a:lnTo>
                    <a:pt x="372" y="269"/>
                  </a:lnTo>
                  <a:lnTo>
                    <a:pt x="0" y="21"/>
                  </a:lnTo>
                  <a:lnTo>
                    <a:pt x="14"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4">
              <a:extLst>
                <a:ext uri="{FF2B5EF4-FFF2-40B4-BE49-F238E27FC236}">
                  <a16:creationId xmlns:a16="http://schemas.microsoft.com/office/drawing/2014/main" id="{230E51F9-7E95-4749-D129-B9E0D492AC87}"/>
                </a:ext>
              </a:extLst>
            </p:cNvPr>
            <p:cNvSpPr>
              <a:spLocks/>
            </p:cNvSpPr>
            <p:nvPr/>
          </p:nvSpPr>
          <p:spPr bwMode="auto">
            <a:xfrm>
              <a:off x="8602177" y="2039434"/>
              <a:ext cx="497166" cy="388838"/>
            </a:xfrm>
            <a:custGeom>
              <a:avLst/>
              <a:gdLst>
                <a:gd name="T0" fmla="*/ 0 w 436"/>
                <a:gd name="T1" fmla="*/ 320 h 341"/>
                <a:gd name="T2" fmla="*/ 420 w 436"/>
                <a:gd name="T3" fmla="*/ 0 h 341"/>
                <a:gd name="T4" fmla="*/ 436 w 436"/>
                <a:gd name="T5" fmla="*/ 21 h 341"/>
                <a:gd name="T6" fmla="*/ 15 w 436"/>
                <a:gd name="T7" fmla="*/ 341 h 341"/>
                <a:gd name="T8" fmla="*/ 0 w 436"/>
                <a:gd name="T9" fmla="*/ 320 h 341"/>
              </a:gdLst>
              <a:ahLst/>
              <a:cxnLst>
                <a:cxn ang="0">
                  <a:pos x="T0" y="T1"/>
                </a:cxn>
                <a:cxn ang="0">
                  <a:pos x="T2" y="T3"/>
                </a:cxn>
                <a:cxn ang="0">
                  <a:pos x="T4" y="T5"/>
                </a:cxn>
                <a:cxn ang="0">
                  <a:pos x="T6" y="T7"/>
                </a:cxn>
                <a:cxn ang="0">
                  <a:pos x="T8" y="T9"/>
                </a:cxn>
              </a:cxnLst>
              <a:rect l="0" t="0" r="r" b="b"/>
              <a:pathLst>
                <a:path w="436" h="341">
                  <a:moveTo>
                    <a:pt x="0" y="320"/>
                  </a:moveTo>
                  <a:lnTo>
                    <a:pt x="420" y="0"/>
                  </a:lnTo>
                  <a:lnTo>
                    <a:pt x="436" y="21"/>
                  </a:lnTo>
                  <a:lnTo>
                    <a:pt x="15" y="341"/>
                  </a:lnTo>
                  <a:lnTo>
                    <a:pt x="0" y="32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5">
              <a:extLst>
                <a:ext uri="{FF2B5EF4-FFF2-40B4-BE49-F238E27FC236}">
                  <a16:creationId xmlns:a16="http://schemas.microsoft.com/office/drawing/2014/main" id="{EA2EF8E7-A74E-048E-6CC9-946DD74E3810}"/>
                </a:ext>
              </a:extLst>
            </p:cNvPr>
            <p:cNvSpPr>
              <a:spLocks/>
            </p:cNvSpPr>
            <p:nvPr/>
          </p:nvSpPr>
          <p:spPr bwMode="auto">
            <a:xfrm>
              <a:off x="8521217" y="3390675"/>
              <a:ext cx="258845" cy="293054"/>
            </a:xfrm>
            <a:custGeom>
              <a:avLst/>
              <a:gdLst>
                <a:gd name="T0" fmla="*/ 20 w 227"/>
                <a:gd name="T1" fmla="*/ 0 h 257"/>
                <a:gd name="T2" fmla="*/ 227 w 227"/>
                <a:gd name="T3" fmla="*/ 240 h 257"/>
                <a:gd name="T4" fmla="*/ 208 w 227"/>
                <a:gd name="T5" fmla="*/ 257 h 257"/>
                <a:gd name="T6" fmla="*/ 0 w 227"/>
                <a:gd name="T7" fmla="*/ 17 h 257"/>
                <a:gd name="T8" fmla="*/ 20 w 227"/>
                <a:gd name="T9" fmla="*/ 0 h 257"/>
              </a:gdLst>
              <a:ahLst/>
              <a:cxnLst>
                <a:cxn ang="0">
                  <a:pos x="T0" y="T1"/>
                </a:cxn>
                <a:cxn ang="0">
                  <a:pos x="T2" y="T3"/>
                </a:cxn>
                <a:cxn ang="0">
                  <a:pos x="T4" y="T5"/>
                </a:cxn>
                <a:cxn ang="0">
                  <a:pos x="T6" y="T7"/>
                </a:cxn>
                <a:cxn ang="0">
                  <a:pos x="T8" y="T9"/>
                </a:cxn>
              </a:cxnLst>
              <a:rect l="0" t="0" r="r" b="b"/>
              <a:pathLst>
                <a:path w="227" h="257">
                  <a:moveTo>
                    <a:pt x="20" y="0"/>
                  </a:moveTo>
                  <a:lnTo>
                    <a:pt x="227" y="240"/>
                  </a:lnTo>
                  <a:lnTo>
                    <a:pt x="208" y="257"/>
                  </a:lnTo>
                  <a:lnTo>
                    <a:pt x="0" y="17"/>
                  </a:lnTo>
                  <a:lnTo>
                    <a:pt x="20"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6">
              <a:extLst>
                <a:ext uri="{FF2B5EF4-FFF2-40B4-BE49-F238E27FC236}">
                  <a16:creationId xmlns:a16="http://schemas.microsoft.com/office/drawing/2014/main" id="{E6C75450-65A1-A860-EF2A-559017B963C8}"/>
                </a:ext>
              </a:extLst>
            </p:cNvPr>
            <p:cNvSpPr>
              <a:spLocks/>
            </p:cNvSpPr>
            <p:nvPr/>
          </p:nvSpPr>
          <p:spPr bwMode="auto">
            <a:xfrm>
              <a:off x="10033239" y="4306326"/>
              <a:ext cx="61576" cy="683032"/>
            </a:xfrm>
            <a:custGeom>
              <a:avLst/>
              <a:gdLst>
                <a:gd name="T0" fmla="*/ 0 w 54"/>
                <a:gd name="T1" fmla="*/ 597 h 599"/>
                <a:gd name="T2" fmla="*/ 26 w 54"/>
                <a:gd name="T3" fmla="*/ 0 h 599"/>
                <a:gd name="T4" fmla="*/ 54 w 54"/>
                <a:gd name="T5" fmla="*/ 1 h 599"/>
                <a:gd name="T6" fmla="*/ 26 w 54"/>
                <a:gd name="T7" fmla="*/ 599 h 599"/>
                <a:gd name="T8" fmla="*/ 0 w 54"/>
                <a:gd name="T9" fmla="*/ 597 h 599"/>
              </a:gdLst>
              <a:ahLst/>
              <a:cxnLst>
                <a:cxn ang="0">
                  <a:pos x="T0" y="T1"/>
                </a:cxn>
                <a:cxn ang="0">
                  <a:pos x="T2" y="T3"/>
                </a:cxn>
                <a:cxn ang="0">
                  <a:pos x="T4" y="T5"/>
                </a:cxn>
                <a:cxn ang="0">
                  <a:pos x="T6" y="T7"/>
                </a:cxn>
                <a:cxn ang="0">
                  <a:pos x="T8" y="T9"/>
                </a:cxn>
              </a:cxnLst>
              <a:rect l="0" t="0" r="r" b="b"/>
              <a:pathLst>
                <a:path w="54" h="599">
                  <a:moveTo>
                    <a:pt x="0" y="597"/>
                  </a:moveTo>
                  <a:lnTo>
                    <a:pt x="26" y="0"/>
                  </a:lnTo>
                  <a:lnTo>
                    <a:pt x="54" y="1"/>
                  </a:lnTo>
                  <a:lnTo>
                    <a:pt x="26" y="599"/>
                  </a:lnTo>
                  <a:lnTo>
                    <a:pt x="0" y="597"/>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7">
              <a:extLst>
                <a:ext uri="{FF2B5EF4-FFF2-40B4-BE49-F238E27FC236}">
                  <a16:creationId xmlns:a16="http://schemas.microsoft.com/office/drawing/2014/main" id="{10496990-65A9-5F45-F902-1CED1672D445}"/>
                </a:ext>
              </a:extLst>
            </p:cNvPr>
            <p:cNvSpPr>
              <a:spLocks/>
            </p:cNvSpPr>
            <p:nvPr/>
          </p:nvSpPr>
          <p:spPr bwMode="auto">
            <a:xfrm>
              <a:off x="8920318" y="3743024"/>
              <a:ext cx="584968" cy="523392"/>
            </a:xfrm>
            <a:custGeom>
              <a:avLst/>
              <a:gdLst>
                <a:gd name="T0" fmla="*/ 513 w 513"/>
                <a:gd name="T1" fmla="*/ 19 h 459"/>
                <a:gd name="T2" fmla="*/ 18 w 513"/>
                <a:gd name="T3" fmla="*/ 459 h 459"/>
                <a:gd name="T4" fmla="*/ 0 w 513"/>
                <a:gd name="T5" fmla="*/ 438 h 459"/>
                <a:gd name="T6" fmla="*/ 495 w 513"/>
                <a:gd name="T7" fmla="*/ 0 h 459"/>
                <a:gd name="T8" fmla="*/ 513 w 513"/>
                <a:gd name="T9" fmla="*/ 19 h 459"/>
              </a:gdLst>
              <a:ahLst/>
              <a:cxnLst>
                <a:cxn ang="0">
                  <a:pos x="T0" y="T1"/>
                </a:cxn>
                <a:cxn ang="0">
                  <a:pos x="T2" y="T3"/>
                </a:cxn>
                <a:cxn ang="0">
                  <a:pos x="T4" y="T5"/>
                </a:cxn>
                <a:cxn ang="0">
                  <a:pos x="T6" y="T7"/>
                </a:cxn>
                <a:cxn ang="0">
                  <a:pos x="T8" y="T9"/>
                </a:cxn>
              </a:cxnLst>
              <a:rect l="0" t="0" r="r" b="b"/>
              <a:pathLst>
                <a:path w="513" h="459">
                  <a:moveTo>
                    <a:pt x="513" y="19"/>
                  </a:moveTo>
                  <a:lnTo>
                    <a:pt x="18" y="459"/>
                  </a:lnTo>
                  <a:lnTo>
                    <a:pt x="0" y="438"/>
                  </a:lnTo>
                  <a:lnTo>
                    <a:pt x="495" y="0"/>
                  </a:lnTo>
                  <a:lnTo>
                    <a:pt x="513" y="1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8">
              <a:extLst>
                <a:ext uri="{FF2B5EF4-FFF2-40B4-BE49-F238E27FC236}">
                  <a16:creationId xmlns:a16="http://schemas.microsoft.com/office/drawing/2014/main" id="{F8555ABF-527C-64E9-499C-F3F2A031410A}"/>
                </a:ext>
              </a:extLst>
            </p:cNvPr>
            <p:cNvSpPr>
              <a:spLocks/>
            </p:cNvSpPr>
            <p:nvPr/>
          </p:nvSpPr>
          <p:spPr bwMode="auto">
            <a:xfrm>
              <a:off x="9207670" y="4577715"/>
              <a:ext cx="245162" cy="427608"/>
            </a:xfrm>
            <a:custGeom>
              <a:avLst/>
              <a:gdLst>
                <a:gd name="T0" fmla="*/ 215 w 215"/>
                <a:gd name="T1" fmla="*/ 12 h 375"/>
                <a:gd name="T2" fmla="*/ 24 w 215"/>
                <a:gd name="T3" fmla="*/ 375 h 375"/>
                <a:gd name="T4" fmla="*/ 0 w 215"/>
                <a:gd name="T5" fmla="*/ 363 h 375"/>
                <a:gd name="T6" fmla="*/ 191 w 215"/>
                <a:gd name="T7" fmla="*/ 0 h 375"/>
                <a:gd name="T8" fmla="*/ 215 w 215"/>
                <a:gd name="T9" fmla="*/ 12 h 375"/>
              </a:gdLst>
              <a:ahLst/>
              <a:cxnLst>
                <a:cxn ang="0">
                  <a:pos x="T0" y="T1"/>
                </a:cxn>
                <a:cxn ang="0">
                  <a:pos x="T2" y="T3"/>
                </a:cxn>
                <a:cxn ang="0">
                  <a:pos x="T4" y="T5"/>
                </a:cxn>
                <a:cxn ang="0">
                  <a:pos x="T6" y="T7"/>
                </a:cxn>
                <a:cxn ang="0">
                  <a:pos x="T8" y="T9"/>
                </a:cxn>
              </a:cxnLst>
              <a:rect l="0" t="0" r="r" b="b"/>
              <a:pathLst>
                <a:path w="215" h="375">
                  <a:moveTo>
                    <a:pt x="215" y="12"/>
                  </a:moveTo>
                  <a:lnTo>
                    <a:pt x="24" y="375"/>
                  </a:lnTo>
                  <a:lnTo>
                    <a:pt x="0" y="363"/>
                  </a:lnTo>
                  <a:lnTo>
                    <a:pt x="191" y="0"/>
                  </a:lnTo>
                  <a:lnTo>
                    <a:pt x="215" y="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9">
              <a:extLst>
                <a:ext uri="{FF2B5EF4-FFF2-40B4-BE49-F238E27FC236}">
                  <a16:creationId xmlns:a16="http://schemas.microsoft.com/office/drawing/2014/main" id="{6684FB91-D2F6-5A6B-68E2-0238BCA628D1}"/>
                </a:ext>
              </a:extLst>
            </p:cNvPr>
            <p:cNvSpPr>
              <a:spLocks/>
            </p:cNvSpPr>
            <p:nvPr/>
          </p:nvSpPr>
          <p:spPr bwMode="auto">
            <a:xfrm>
              <a:off x="10180336" y="1758923"/>
              <a:ext cx="225777" cy="145957"/>
            </a:xfrm>
            <a:custGeom>
              <a:avLst/>
              <a:gdLst>
                <a:gd name="T0" fmla="*/ 186 w 198"/>
                <a:gd name="T1" fmla="*/ 128 h 128"/>
                <a:gd name="T2" fmla="*/ 0 w 198"/>
                <a:gd name="T3" fmla="*/ 24 h 128"/>
                <a:gd name="T4" fmla="*/ 14 w 198"/>
                <a:gd name="T5" fmla="*/ 0 h 128"/>
                <a:gd name="T6" fmla="*/ 198 w 198"/>
                <a:gd name="T7" fmla="*/ 106 h 128"/>
                <a:gd name="T8" fmla="*/ 186 w 198"/>
                <a:gd name="T9" fmla="*/ 128 h 128"/>
              </a:gdLst>
              <a:ahLst/>
              <a:cxnLst>
                <a:cxn ang="0">
                  <a:pos x="T0" y="T1"/>
                </a:cxn>
                <a:cxn ang="0">
                  <a:pos x="T2" y="T3"/>
                </a:cxn>
                <a:cxn ang="0">
                  <a:pos x="T4" y="T5"/>
                </a:cxn>
                <a:cxn ang="0">
                  <a:pos x="T6" y="T7"/>
                </a:cxn>
                <a:cxn ang="0">
                  <a:pos x="T8" y="T9"/>
                </a:cxn>
              </a:cxnLst>
              <a:rect l="0" t="0" r="r" b="b"/>
              <a:pathLst>
                <a:path w="198" h="128">
                  <a:moveTo>
                    <a:pt x="186" y="128"/>
                  </a:moveTo>
                  <a:lnTo>
                    <a:pt x="0" y="24"/>
                  </a:lnTo>
                  <a:lnTo>
                    <a:pt x="14" y="0"/>
                  </a:lnTo>
                  <a:lnTo>
                    <a:pt x="198" y="106"/>
                  </a:lnTo>
                  <a:lnTo>
                    <a:pt x="186" y="12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0">
              <a:extLst>
                <a:ext uri="{FF2B5EF4-FFF2-40B4-BE49-F238E27FC236}">
                  <a16:creationId xmlns:a16="http://schemas.microsoft.com/office/drawing/2014/main" id="{2A6414CA-FC9F-AD40-DB61-6E070CBB0626}"/>
                </a:ext>
              </a:extLst>
            </p:cNvPr>
            <p:cNvSpPr>
              <a:spLocks/>
            </p:cNvSpPr>
            <p:nvPr/>
          </p:nvSpPr>
          <p:spPr bwMode="auto">
            <a:xfrm>
              <a:off x="10861088" y="2521775"/>
              <a:ext cx="103766" cy="452694"/>
            </a:xfrm>
            <a:custGeom>
              <a:avLst/>
              <a:gdLst>
                <a:gd name="T0" fmla="*/ 91 w 91"/>
                <a:gd name="T1" fmla="*/ 5 h 397"/>
                <a:gd name="T2" fmla="*/ 26 w 91"/>
                <a:gd name="T3" fmla="*/ 397 h 397"/>
                <a:gd name="T4" fmla="*/ 0 w 91"/>
                <a:gd name="T5" fmla="*/ 392 h 397"/>
                <a:gd name="T6" fmla="*/ 64 w 91"/>
                <a:gd name="T7" fmla="*/ 0 h 397"/>
                <a:gd name="T8" fmla="*/ 91 w 91"/>
                <a:gd name="T9" fmla="*/ 5 h 397"/>
              </a:gdLst>
              <a:ahLst/>
              <a:cxnLst>
                <a:cxn ang="0">
                  <a:pos x="T0" y="T1"/>
                </a:cxn>
                <a:cxn ang="0">
                  <a:pos x="T2" y="T3"/>
                </a:cxn>
                <a:cxn ang="0">
                  <a:pos x="T4" y="T5"/>
                </a:cxn>
                <a:cxn ang="0">
                  <a:pos x="T6" y="T7"/>
                </a:cxn>
                <a:cxn ang="0">
                  <a:pos x="T8" y="T9"/>
                </a:cxn>
              </a:cxnLst>
              <a:rect l="0" t="0" r="r" b="b"/>
              <a:pathLst>
                <a:path w="91" h="397">
                  <a:moveTo>
                    <a:pt x="91" y="5"/>
                  </a:moveTo>
                  <a:lnTo>
                    <a:pt x="26" y="397"/>
                  </a:lnTo>
                  <a:lnTo>
                    <a:pt x="0" y="392"/>
                  </a:lnTo>
                  <a:lnTo>
                    <a:pt x="64" y="0"/>
                  </a:lnTo>
                  <a:lnTo>
                    <a:pt x="91" y="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1">
              <a:extLst>
                <a:ext uri="{FF2B5EF4-FFF2-40B4-BE49-F238E27FC236}">
                  <a16:creationId xmlns:a16="http://schemas.microsoft.com/office/drawing/2014/main" id="{188FA8F6-BEB5-CF3A-7F54-2D32D20803F2}"/>
                </a:ext>
              </a:extLst>
            </p:cNvPr>
            <p:cNvSpPr>
              <a:spLocks/>
            </p:cNvSpPr>
            <p:nvPr/>
          </p:nvSpPr>
          <p:spPr bwMode="auto">
            <a:xfrm>
              <a:off x="10320592" y="3044027"/>
              <a:ext cx="139115" cy="469799"/>
            </a:xfrm>
            <a:custGeom>
              <a:avLst/>
              <a:gdLst>
                <a:gd name="T0" fmla="*/ 122 w 122"/>
                <a:gd name="T1" fmla="*/ 5 h 412"/>
                <a:gd name="T2" fmla="*/ 26 w 122"/>
                <a:gd name="T3" fmla="*/ 412 h 412"/>
                <a:gd name="T4" fmla="*/ 0 w 122"/>
                <a:gd name="T5" fmla="*/ 407 h 412"/>
                <a:gd name="T6" fmla="*/ 96 w 122"/>
                <a:gd name="T7" fmla="*/ 0 h 412"/>
                <a:gd name="T8" fmla="*/ 122 w 122"/>
                <a:gd name="T9" fmla="*/ 5 h 412"/>
              </a:gdLst>
              <a:ahLst/>
              <a:cxnLst>
                <a:cxn ang="0">
                  <a:pos x="T0" y="T1"/>
                </a:cxn>
                <a:cxn ang="0">
                  <a:pos x="T2" y="T3"/>
                </a:cxn>
                <a:cxn ang="0">
                  <a:pos x="T4" y="T5"/>
                </a:cxn>
                <a:cxn ang="0">
                  <a:pos x="T6" y="T7"/>
                </a:cxn>
                <a:cxn ang="0">
                  <a:pos x="T8" y="T9"/>
                </a:cxn>
              </a:cxnLst>
              <a:rect l="0" t="0" r="r" b="b"/>
              <a:pathLst>
                <a:path w="122" h="412">
                  <a:moveTo>
                    <a:pt x="122" y="5"/>
                  </a:moveTo>
                  <a:lnTo>
                    <a:pt x="26" y="412"/>
                  </a:lnTo>
                  <a:lnTo>
                    <a:pt x="0" y="407"/>
                  </a:lnTo>
                  <a:lnTo>
                    <a:pt x="96" y="0"/>
                  </a:lnTo>
                  <a:lnTo>
                    <a:pt x="122" y="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2">
              <a:extLst>
                <a:ext uri="{FF2B5EF4-FFF2-40B4-BE49-F238E27FC236}">
                  <a16:creationId xmlns:a16="http://schemas.microsoft.com/office/drawing/2014/main" id="{DF2E9FA0-838C-D00C-C2A7-EAC03B3367BE}"/>
                </a:ext>
              </a:extLst>
            </p:cNvPr>
            <p:cNvSpPr>
              <a:spLocks/>
            </p:cNvSpPr>
            <p:nvPr/>
          </p:nvSpPr>
          <p:spPr bwMode="auto">
            <a:xfrm>
              <a:off x="10339976" y="3309714"/>
              <a:ext cx="655666" cy="215514"/>
            </a:xfrm>
            <a:custGeom>
              <a:avLst/>
              <a:gdLst>
                <a:gd name="T0" fmla="*/ 575 w 575"/>
                <a:gd name="T1" fmla="*/ 24 h 189"/>
                <a:gd name="T2" fmla="*/ 9 w 575"/>
                <a:gd name="T3" fmla="*/ 189 h 189"/>
                <a:gd name="T4" fmla="*/ 0 w 575"/>
                <a:gd name="T5" fmla="*/ 163 h 189"/>
                <a:gd name="T6" fmla="*/ 567 w 575"/>
                <a:gd name="T7" fmla="*/ 0 h 189"/>
                <a:gd name="T8" fmla="*/ 575 w 575"/>
                <a:gd name="T9" fmla="*/ 24 h 189"/>
              </a:gdLst>
              <a:ahLst/>
              <a:cxnLst>
                <a:cxn ang="0">
                  <a:pos x="T0" y="T1"/>
                </a:cxn>
                <a:cxn ang="0">
                  <a:pos x="T2" y="T3"/>
                </a:cxn>
                <a:cxn ang="0">
                  <a:pos x="T4" y="T5"/>
                </a:cxn>
                <a:cxn ang="0">
                  <a:pos x="T6" y="T7"/>
                </a:cxn>
                <a:cxn ang="0">
                  <a:pos x="T8" y="T9"/>
                </a:cxn>
              </a:cxnLst>
              <a:rect l="0" t="0" r="r" b="b"/>
              <a:pathLst>
                <a:path w="575" h="189">
                  <a:moveTo>
                    <a:pt x="575" y="24"/>
                  </a:moveTo>
                  <a:lnTo>
                    <a:pt x="9" y="189"/>
                  </a:lnTo>
                  <a:lnTo>
                    <a:pt x="0" y="163"/>
                  </a:lnTo>
                  <a:lnTo>
                    <a:pt x="567" y="0"/>
                  </a:lnTo>
                  <a:lnTo>
                    <a:pt x="575" y="2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3">
              <a:extLst>
                <a:ext uri="{FF2B5EF4-FFF2-40B4-BE49-F238E27FC236}">
                  <a16:creationId xmlns:a16="http://schemas.microsoft.com/office/drawing/2014/main" id="{6357919B-624B-7D12-4C38-0390A0F9AAA8}"/>
                </a:ext>
              </a:extLst>
            </p:cNvPr>
            <p:cNvSpPr>
              <a:spLocks/>
            </p:cNvSpPr>
            <p:nvPr/>
          </p:nvSpPr>
          <p:spPr bwMode="auto">
            <a:xfrm>
              <a:off x="10002451" y="2589052"/>
              <a:ext cx="82101" cy="554180"/>
            </a:xfrm>
            <a:custGeom>
              <a:avLst/>
              <a:gdLst>
                <a:gd name="T0" fmla="*/ 0 w 72"/>
                <a:gd name="T1" fmla="*/ 484 h 486"/>
                <a:gd name="T2" fmla="*/ 45 w 72"/>
                <a:gd name="T3" fmla="*/ 0 h 486"/>
                <a:gd name="T4" fmla="*/ 72 w 72"/>
                <a:gd name="T5" fmla="*/ 1 h 486"/>
                <a:gd name="T6" fmla="*/ 26 w 72"/>
                <a:gd name="T7" fmla="*/ 486 h 486"/>
                <a:gd name="T8" fmla="*/ 0 w 72"/>
                <a:gd name="T9" fmla="*/ 484 h 486"/>
              </a:gdLst>
              <a:ahLst/>
              <a:cxnLst>
                <a:cxn ang="0">
                  <a:pos x="T0" y="T1"/>
                </a:cxn>
                <a:cxn ang="0">
                  <a:pos x="T2" y="T3"/>
                </a:cxn>
                <a:cxn ang="0">
                  <a:pos x="T4" y="T5"/>
                </a:cxn>
                <a:cxn ang="0">
                  <a:pos x="T6" y="T7"/>
                </a:cxn>
                <a:cxn ang="0">
                  <a:pos x="T8" y="T9"/>
                </a:cxn>
              </a:cxnLst>
              <a:rect l="0" t="0" r="r" b="b"/>
              <a:pathLst>
                <a:path w="72" h="486">
                  <a:moveTo>
                    <a:pt x="0" y="484"/>
                  </a:moveTo>
                  <a:lnTo>
                    <a:pt x="45" y="0"/>
                  </a:lnTo>
                  <a:lnTo>
                    <a:pt x="72" y="1"/>
                  </a:lnTo>
                  <a:lnTo>
                    <a:pt x="26" y="486"/>
                  </a:lnTo>
                  <a:lnTo>
                    <a:pt x="0" y="48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4">
              <a:extLst>
                <a:ext uri="{FF2B5EF4-FFF2-40B4-BE49-F238E27FC236}">
                  <a16:creationId xmlns:a16="http://schemas.microsoft.com/office/drawing/2014/main" id="{C9EB7FA1-77E0-7B19-2C30-85DA810E92BC}"/>
                </a:ext>
              </a:extLst>
            </p:cNvPr>
            <p:cNvSpPr>
              <a:spLocks/>
            </p:cNvSpPr>
            <p:nvPr/>
          </p:nvSpPr>
          <p:spPr bwMode="auto">
            <a:xfrm>
              <a:off x="9094782" y="2012067"/>
              <a:ext cx="319281" cy="57014"/>
            </a:xfrm>
            <a:custGeom>
              <a:avLst/>
              <a:gdLst>
                <a:gd name="T0" fmla="*/ 280 w 280"/>
                <a:gd name="T1" fmla="*/ 28 h 50"/>
                <a:gd name="T2" fmla="*/ 4 w 280"/>
                <a:gd name="T3" fmla="*/ 50 h 50"/>
                <a:gd name="T4" fmla="*/ 0 w 280"/>
                <a:gd name="T5" fmla="*/ 24 h 50"/>
                <a:gd name="T6" fmla="*/ 278 w 280"/>
                <a:gd name="T7" fmla="*/ 0 h 50"/>
                <a:gd name="T8" fmla="*/ 280 w 280"/>
                <a:gd name="T9" fmla="*/ 28 h 50"/>
              </a:gdLst>
              <a:ahLst/>
              <a:cxnLst>
                <a:cxn ang="0">
                  <a:pos x="T0" y="T1"/>
                </a:cxn>
                <a:cxn ang="0">
                  <a:pos x="T2" y="T3"/>
                </a:cxn>
                <a:cxn ang="0">
                  <a:pos x="T4" y="T5"/>
                </a:cxn>
                <a:cxn ang="0">
                  <a:pos x="T6" y="T7"/>
                </a:cxn>
                <a:cxn ang="0">
                  <a:pos x="T8" y="T9"/>
                </a:cxn>
              </a:cxnLst>
              <a:rect l="0" t="0" r="r" b="b"/>
              <a:pathLst>
                <a:path w="280" h="50">
                  <a:moveTo>
                    <a:pt x="280" y="28"/>
                  </a:moveTo>
                  <a:lnTo>
                    <a:pt x="4" y="50"/>
                  </a:lnTo>
                  <a:lnTo>
                    <a:pt x="0" y="24"/>
                  </a:lnTo>
                  <a:lnTo>
                    <a:pt x="278" y="0"/>
                  </a:lnTo>
                  <a:lnTo>
                    <a:pt x="280" y="2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5">
              <a:extLst>
                <a:ext uri="{FF2B5EF4-FFF2-40B4-BE49-F238E27FC236}">
                  <a16:creationId xmlns:a16="http://schemas.microsoft.com/office/drawing/2014/main" id="{CBECBE2C-14F6-C77D-7860-4AF2E8A46105}"/>
                </a:ext>
              </a:extLst>
            </p:cNvPr>
            <p:cNvSpPr>
              <a:spLocks/>
            </p:cNvSpPr>
            <p:nvPr/>
          </p:nvSpPr>
          <p:spPr bwMode="auto">
            <a:xfrm>
              <a:off x="8484728" y="2723606"/>
              <a:ext cx="85522" cy="272529"/>
            </a:xfrm>
            <a:custGeom>
              <a:avLst/>
              <a:gdLst>
                <a:gd name="T0" fmla="*/ 49 w 75"/>
                <a:gd name="T1" fmla="*/ 239 h 239"/>
                <a:gd name="T2" fmla="*/ 0 w 75"/>
                <a:gd name="T3" fmla="*/ 5 h 239"/>
                <a:gd name="T4" fmla="*/ 26 w 75"/>
                <a:gd name="T5" fmla="*/ 0 h 239"/>
                <a:gd name="T6" fmla="*/ 75 w 75"/>
                <a:gd name="T7" fmla="*/ 234 h 239"/>
                <a:gd name="T8" fmla="*/ 49 w 75"/>
                <a:gd name="T9" fmla="*/ 239 h 239"/>
              </a:gdLst>
              <a:ahLst/>
              <a:cxnLst>
                <a:cxn ang="0">
                  <a:pos x="T0" y="T1"/>
                </a:cxn>
                <a:cxn ang="0">
                  <a:pos x="T2" y="T3"/>
                </a:cxn>
                <a:cxn ang="0">
                  <a:pos x="T4" y="T5"/>
                </a:cxn>
                <a:cxn ang="0">
                  <a:pos x="T6" y="T7"/>
                </a:cxn>
                <a:cxn ang="0">
                  <a:pos x="T8" y="T9"/>
                </a:cxn>
              </a:cxnLst>
              <a:rect l="0" t="0" r="r" b="b"/>
              <a:pathLst>
                <a:path w="75" h="239">
                  <a:moveTo>
                    <a:pt x="49" y="239"/>
                  </a:moveTo>
                  <a:lnTo>
                    <a:pt x="0" y="5"/>
                  </a:lnTo>
                  <a:lnTo>
                    <a:pt x="26" y="0"/>
                  </a:lnTo>
                  <a:lnTo>
                    <a:pt x="75" y="234"/>
                  </a:lnTo>
                  <a:lnTo>
                    <a:pt x="49" y="23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6">
              <a:extLst>
                <a:ext uri="{FF2B5EF4-FFF2-40B4-BE49-F238E27FC236}">
                  <a16:creationId xmlns:a16="http://schemas.microsoft.com/office/drawing/2014/main" id="{856D1F4E-F56F-FFC7-1590-3445C33AE18C}"/>
                </a:ext>
              </a:extLst>
            </p:cNvPr>
            <p:cNvSpPr>
              <a:spLocks/>
            </p:cNvSpPr>
            <p:nvPr/>
          </p:nvSpPr>
          <p:spPr bwMode="auto">
            <a:xfrm>
              <a:off x="10017275" y="3914067"/>
              <a:ext cx="77540" cy="355770"/>
            </a:xfrm>
            <a:custGeom>
              <a:avLst/>
              <a:gdLst>
                <a:gd name="T0" fmla="*/ 26 w 68"/>
                <a:gd name="T1" fmla="*/ 0 h 312"/>
                <a:gd name="T2" fmla="*/ 68 w 68"/>
                <a:gd name="T3" fmla="*/ 309 h 312"/>
                <a:gd name="T4" fmla="*/ 40 w 68"/>
                <a:gd name="T5" fmla="*/ 312 h 312"/>
                <a:gd name="T6" fmla="*/ 0 w 68"/>
                <a:gd name="T7" fmla="*/ 3 h 312"/>
                <a:gd name="T8" fmla="*/ 26 w 68"/>
                <a:gd name="T9" fmla="*/ 0 h 312"/>
              </a:gdLst>
              <a:ahLst/>
              <a:cxnLst>
                <a:cxn ang="0">
                  <a:pos x="T0" y="T1"/>
                </a:cxn>
                <a:cxn ang="0">
                  <a:pos x="T2" y="T3"/>
                </a:cxn>
                <a:cxn ang="0">
                  <a:pos x="T4" y="T5"/>
                </a:cxn>
                <a:cxn ang="0">
                  <a:pos x="T6" y="T7"/>
                </a:cxn>
                <a:cxn ang="0">
                  <a:pos x="T8" y="T9"/>
                </a:cxn>
              </a:cxnLst>
              <a:rect l="0" t="0" r="r" b="b"/>
              <a:pathLst>
                <a:path w="68" h="312">
                  <a:moveTo>
                    <a:pt x="26" y="0"/>
                  </a:moveTo>
                  <a:lnTo>
                    <a:pt x="68" y="309"/>
                  </a:lnTo>
                  <a:lnTo>
                    <a:pt x="40" y="312"/>
                  </a:lnTo>
                  <a:lnTo>
                    <a:pt x="0" y="3"/>
                  </a:ln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7">
              <a:extLst>
                <a:ext uri="{FF2B5EF4-FFF2-40B4-BE49-F238E27FC236}">
                  <a16:creationId xmlns:a16="http://schemas.microsoft.com/office/drawing/2014/main" id="{BD737873-4C7F-C9BB-13C6-DBDB23C187B8}"/>
                </a:ext>
              </a:extLst>
            </p:cNvPr>
            <p:cNvSpPr>
              <a:spLocks/>
            </p:cNvSpPr>
            <p:nvPr/>
          </p:nvSpPr>
          <p:spPr bwMode="auto">
            <a:xfrm>
              <a:off x="9430027" y="4569733"/>
              <a:ext cx="253144" cy="339806"/>
            </a:xfrm>
            <a:custGeom>
              <a:avLst/>
              <a:gdLst>
                <a:gd name="T0" fmla="*/ 22 w 222"/>
                <a:gd name="T1" fmla="*/ 0 h 298"/>
                <a:gd name="T2" fmla="*/ 222 w 222"/>
                <a:gd name="T3" fmla="*/ 283 h 298"/>
                <a:gd name="T4" fmla="*/ 201 w 222"/>
                <a:gd name="T5" fmla="*/ 298 h 298"/>
                <a:gd name="T6" fmla="*/ 0 w 222"/>
                <a:gd name="T7" fmla="*/ 14 h 298"/>
                <a:gd name="T8" fmla="*/ 22 w 222"/>
                <a:gd name="T9" fmla="*/ 0 h 298"/>
              </a:gdLst>
              <a:ahLst/>
              <a:cxnLst>
                <a:cxn ang="0">
                  <a:pos x="T0" y="T1"/>
                </a:cxn>
                <a:cxn ang="0">
                  <a:pos x="T2" y="T3"/>
                </a:cxn>
                <a:cxn ang="0">
                  <a:pos x="T4" y="T5"/>
                </a:cxn>
                <a:cxn ang="0">
                  <a:pos x="T6" y="T7"/>
                </a:cxn>
                <a:cxn ang="0">
                  <a:pos x="T8" y="T9"/>
                </a:cxn>
              </a:cxnLst>
              <a:rect l="0" t="0" r="r" b="b"/>
              <a:pathLst>
                <a:path w="222" h="298">
                  <a:moveTo>
                    <a:pt x="22" y="0"/>
                  </a:moveTo>
                  <a:lnTo>
                    <a:pt x="222" y="283"/>
                  </a:lnTo>
                  <a:lnTo>
                    <a:pt x="201" y="298"/>
                  </a:lnTo>
                  <a:lnTo>
                    <a:pt x="0" y="14"/>
                  </a:lnTo>
                  <a:lnTo>
                    <a:pt x="22"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8">
              <a:extLst>
                <a:ext uri="{FF2B5EF4-FFF2-40B4-BE49-F238E27FC236}">
                  <a16:creationId xmlns:a16="http://schemas.microsoft.com/office/drawing/2014/main" id="{3A0E9697-8730-AA50-E318-7A6C845FDB51}"/>
                </a:ext>
              </a:extLst>
            </p:cNvPr>
            <p:cNvSpPr>
              <a:spLocks/>
            </p:cNvSpPr>
            <p:nvPr/>
          </p:nvSpPr>
          <p:spPr bwMode="auto">
            <a:xfrm>
              <a:off x="9083379" y="4559470"/>
              <a:ext cx="350068" cy="41050"/>
            </a:xfrm>
            <a:custGeom>
              <a:avLst/>
              <a:gdLst>
                <a:gd name="T0" fmla="*/ 305 w 307"/>
                <a:gd name="T1" fmla="*/ 36 h 36"/>
                <a:gd name="T2" fmla="*/ 0 w 307"/>
                <a:gd name="T3" fmla="*/ 28 h 36"/>
                <a:gd name="T4" fmla="*/ 0 w 307"/>
                <a:gd name="T5" fmla="*/ 0 h 36"/>
                <a:gd name="T6" fmla="*/ 307 w 307"/>
                <a:gd name="T7" fmla="*/ 10 h 36"/>
                <a:gd name="T8" fmla="*/ 305 w 307"/>
                <a:gd name="T9" fmla="*/ 36 h 36"/>
              </a:gdLst>
              <a:ahLst/>
              <a:cxnLst>
                <a:cxn ang="0">
                  <a:pos x="T0" y="T1"/>
                </a:cxn>
                <a:cxn ang="0">
                  <a:pos x="T2" y="T3"/>
                </a:cxn>
                <a:cxn ang="0">
                  <a:pos x="T4" y="T5"/>
                </a:cxn>
                <a:cxn ang="0">
                  <a:pos x="T6" y="T7"/>
                </a:cxn>
                <a:cxn ang="0">
                  <a:pos x="T8" y="T9"/>
                </a:cxn>
              </a:cxnLst>
              <a:rect l="0" t="0" r="r" b="b"/>
              <a:pathLst>
                <a:path w="307" h="36">
                  <a:moveTo>
                    <a:pt x="305" y="36"/>
                  </a:moveTo>
                  <a:lnTo>
                    <a:pt x="0" y="28"/>
                  </a:lnTo>
                  <a:lnTo>
                    <a:pt x="0" y="0"/>
                  </a:lnTo>
                  <a:lnTo>
                    <a:pt x="307" y="10"/>
                  </a:lnTo>
                  <a:lnTo>
                    <a:pt x="305" y="3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9">
              <a:extLst>
                <a:ext uri="{FF2B5EF4-FFF2-40B4-BE49-F238E27FC236}">
                  <a16:creationId xmlns:a16="http://schemas.microsoft.com/office/drawing/2014/main" id="{4243501A-5E20-1C5C-FF99-95E05E495EDA}"/>
                </a:ext>
              </a:extLst>
            </p:cNvPr>
            <p:cNvSpPr>
              <a:spLocks/>
            </p:cNvSpPr>
            <p:nvPr/>
          </p:nvSpPr>
          <p:spPr bwMode="auto">
            <a:xfrm>
              <a:off x="8756116" y="3513826"/>
              <a:ext cx="246302" cy="180165"/>
            </a:xfrm>
            <a:custGeom>
              <a:avLst/>
              <a:gdLst>
                <a:gd name="T0" fmla="*/ 0 w 216"/>
                <a:gd name="T1" fmla="*/ 135 h 158"/>
                <a:gd name="T2" fmla="*/ 200 w 216"/>
                <a:gd name="T3" fmla="*/ 0 h 158"/>
                <a:gd name="T4" fmla="*/ 216 w 216"/>
                <a:gd name="T5" fmla="*/ 21 h 158"/>
                <a:gd name="T6" fmla="*/ 16 w 216"/>
                <a:gd name="T7" fmla="*/ 158 h 158"/>
                <a:gd name="T8" fmla="*/ 0 w 216"/>
                <a:gd name="T9" fmla="*/ 135 h 158"/>
              </a:gdLst>
              <a:ahLst/>
              <a:cxnLst>
                <a:cxn ang="0">
                  <a:pos x="T0" y="T1"/>
                </a:cxn>
                <a:cxn ang="0">
                  <a:pos x="T2" y="T3"/>
                </a:cxn>
                <a:cxn ang="0">
                  <a:pos x="T4" y="T5"/>
                </a:cxn>
                <a:cxn ang="0">
                  <a:pos x="T6" y="T7"/>
                </a:cxn>
                <a:cxn ang="0">
                  <a:pos x="T8" y="T9"/>
                </a:cxn>
              </a:cxnLst>
              <a:rect l="0" t="0" r="r" b="b"/>
              <a:pathLst>
                <a:path w="216" h="158">
                  <a:moveTo>
                    <a:pt x="0" y="135"/>
                  </a:moveTo>
                  <a:lnTo>
                    <a:pt x="200" y="0"/>
                  </a:lnTo>
                  <a:lnTo>
                    <a:pt x="216" y="21"/>
                  </a:lnTo>
                  <a:lnTo>
                    <a:pt x="16" y="158"/>
                  </a:lnTo>
                  <a:lnTo>
                    <a:pt x="0" y="13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0">
              <a:extLst>
                <a:ext uri="{FF2B5EF4-FFF2-40B4-BE49-F238E27FC236}">
                  <a16:creationId xmlns:a16="http://schemas.microsoft.com/office/drawing/2014/main" id="{026B8A10-2DBB-B915-F234-B6BDF26B52A6}"/>
                </a:ext>
              </a:extLst>
            </p:cNvPr>
            <p:cNvSpPr>
              <a:spLocks/>
            </p:cNvSpPr>
            <p:nvPr/>
          </p:nvSpPr>
          <p:spPr bwMode="auto">
            <a:xfrm>
              <a:off x="10099376" y="4253873"/>
              <a:ext cx="470939" cy="50173"/>
            </a:xfrm>
            <a:custGeom>
              <a:avLst/>
              <a:gdLst>
                <a:gd name="T0" fmla="*/ 413 w 413"/>
                <a:gd name="T1" fmla="*/ 26 h 44"/>
                <a:gd name="T2" fmla="*/ 1 w 413"/>
                <a:gd name="T3" fmla="*/ 44 h 44"/>
                <a:gd name="T4" fmla="*/ 0 w 413"/>
                <a:gd name="T5" fmla="*/ 16 h 44"/>
                <a:gd name="T6" fmla="*/ 411 w 413"/>
                <a:gd name="T7" fmla="*/ 0 h 44"/>
                <a:gd name="T8" fmla="*/ 413 w 413"/>
                <a:gd name="T9" fmla="*/ 26 h 44"/>
              </a:gdLst>
              <a:ahLst/>
              <a:cxnLst>
                <a:cxn ang="0">
                  <a:pos x="T0" y="T1"/>
                </a:cxn>
                <a:cxn ang="0">
                  <a:pos x="T2" y="T3"/>
                </a:cxn>
                <a:cxn ang="0">
                  <a:pos x="T4" y="T5"/>
                </a:cxn>
                <a:cxn ang="0">
                  <a:pos x="T6" y="T7"/>
                </a:cxn>
                <a:cxn ang="0">
                  <a:pos x="T8" y="T9"/>
                </a:cxn>
              </a:cxnLst>
              <a:rect l="0" t="0" r="r" b="b"/>
              <a:pathLst>
                <a:path w="413" h="44">
                  <a:moveTo>
                    <a:pt x="413" y="26"/>
                  </a:moveTo>
                  <a:lnTo>
                    <a:pt x="1" y="44"/>
                  </a:lnTo>
                  <a:lnTo>
                    <a:pt x="0" y="16"/>
                  </a:lnTo>
                  <a:lnTo>
                    <a:pt x="411" y="0"/>
                  </a:lnTo>
                  <a:lnTo>
                    <a:pt x="413" y="2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1">
              <a:extLst>
                <a:ext uri="{FF2B5EF4-FFF2-40B4-BE49-F238E27FC236}">
                  <a16:creationId xmlns:a16="http://schemas.microsoft.com/office/drawing/2014/main" id="{4C2CEF8D-833B-20DE-B6BF-BB3DFE96C563}"/>
                </a:ext>
              </a:extLst>
            </p:cNvPr>
            <p:cNvSpPr>
              <a:spLocks/>
            </p:cNvSpPr>
            <p:nvPr/>
          </p:nvSpPr>
          <p:spPr bwMode="auto">
            <a:xfrm>
              <a:off x="9182584" y="5096546"/>
              <a:ext cx="1191601" cy="1059328"/>
            </a:xfrm>
            <a:custGeom>
              <a:avLst/>
              <a:gdLst>
                <a:gd name="T0" fmla="*/ 293 w 602"/>
                <a:gd name="T1" fmla="*/ 535 h 535"/>
                <a:gd name="T2" fmla="*/ 143 w 602"/>
                <a:gd name="T3" fmla="*/ 515 h 535"/>
                <a:gd name="T4" fmla="*/ 87 w 602"/>
                <a:gd name="T5" fmla="*/ 469 h 535"/>
                <a:gd name="T6" fmla="*/ 38 w 602"/>
                <a:gd name="T7" fmla="*/ 403 h 535"/>
                <a:gd name="T8" fmla="*/ 31 w 602"/>
                <a:gd name="T9" fmla="*/ 368 h 535"/>
                <a:gd name="T10" fmla="*/ 32 w 602"/>
                <a:gd name="T11" fmla="*/ 347 h 535"/>
                <a:gd name="T12" fmla="*/ 38 w 602"/>
                <a:gd name="T13" fmla="*/ 314 h 535"/>
                <a:gd name="T14" fmla="*/ 32 w 602"/>
                <a:gd name="T15" fmla="*/ 293 h 535"/>
                <a:gd name="T16" fmla="*/ 29 w 602"/>
                <a:gd name="T17" fmla="*/ 270 h 535"/>
                <a:gd name="T18" fmla="*/ 37 w 602"/>
                <a:gd name="T19" fmla="*/ 241 h 535"/>
                <a:gd name="T20" fmla="*/ 31 w 602"/>
                <a:gd name="T21" fmla="*/ 214 h 535"/>
                <a:gd name="T22" fmla="*/ 35 w 602"/>
                <a:gd name="T23" fmla="*/ 191 h 535"/>
                <a:gd name="T24" fmla="*/ 41 w 602"/>
                <a:gd name="T25" fmla="*/ 169 h 535"/>
                <a:gd name="T26" fmla="*/ 44 w 602"/>
                <a:gd name="T27" fmla="*/ 145 h 535"/>
                <a:gd name="T28" fmla="*/ 17 w 602"/>
                <a:gd name="T29" fmla="*/ 126 h 535"/>
                <a:gd name="T30" fmla="*/ 0 w 602"/>
                <a:gd name="T31" fmla="*/ 0 h 535"/>
                <a:gd name="T32" fmla="*/ 602 w 602"/>
                <a:gd name="T33" fmla="*/ 0 h 535"/>
                <a:gd name="T34" fmla="*/ 590 w 602"/>
                <a:gd name="T35" fmla="*/ 94 h 535"/>
                <a:gd name="T36" fmla="*/ 563 w 602"/>
                <a:gd name="T37" fmla="*/ 114 h 535"/>
                <a:gd name="T38" fmla="*/ 566 w 602"/>
                <a:gd name="T39" fmla="*/ 138 h 535"/>
                <a:gd name="T40" fmla="*/ 572 w 602"/>
                <a:gd name="T41" fmla="*/ 160 h 535"/>
                <a:gd name="T42" fmla="*/ 577 w 602"/>
                <a:gd name="T43" fmla="*/ 182 h 535"/>
                <a:gd name="T44" fmla="*/ 571 w 602"/>
                <a:gd name="T45" fmla="*/ 209 h 535"/>
                <a:gd name="T46" fmla="*/ 578 w 602"/>
                <a:gd name="T47" fmla="*/ 239 h 535"/>
                <a:gd name="T48" fmla="*/ 575 w 602"/>
                <a:gd name="T49" fmla="*/ 261 h 535"/>
                <a:gd name="T50" fmla="*/ 569 w 602"/>
                <a:gd name="T51" fmla="*/ 282 h 535"/>
                <a:gd name="T52" fmla="*/ 575 w 602"/>
                <a:gd name="T53" fmla="*/ 315 h 535"/>
                <a:gd name="T54" fmla="*/ 577 w 602"/>
                <a:gd name="T55" fmla="*/ 336 h 535"/>
                <a:gd name="T56" fmla="*/ 569 w 602"/>
                <a:gd name="T57" fmla="*/ 372 h 535"/>
                <a:gd name="T58" fmla="*/ 580 w 602"/>
                <a:gd name="T59" fmla="*/ 392 h 535"/>
                <a:gd name="T60" fmla="*/ 524 w 602"/>
                <a:gd name="T61" fmla="*/ 469 h 535"/>
                <a:gd name="T62" fmla="*/ 469 w 602"/>
                <a:gd name="T63" fmla="*/ 515 h 535"/>
                <a:gd name="T64" fmla="*/ 293 w 602"/>
                <a:gd name="T65"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2" h="535">
                  <a:moveTo>
                    <a:pt x="293" y="535"/>
                  </a:moveTo>
                  <a:cubicBezTo>
                    <a:pt x="246" y="535"/>
                    <a:pt x="146" y="530"/>
                    <a:pt x="143" y="515"/>
                  </a:cubicBezTo>
                  <a:cubicBezTo>
                    <a:pt x="140" y="500"/>
                    <a:pt x="125" y="491"/>
                    <a:pt x="87" y="469"/>
                  </a:cubicBezTo>
                  <a:cubicBezTo>
                    <a:pt x="50" y="447"/>
                    <a:pt x="38" y="420"/>
                    <a:pt x="38" y="403"/>
                  </a:cubicBezTo>
                  <a:cubicBezTo>
                    <a:pt x="38" y="387"/>
                    <a:pt x="50" y="375"/>
                    <a:pt x="31" y="368"/>
                  </a:cubicBezTo>
                  <a:cubicBezTo>
                    <a:pt x="11" y="360"/>
                    <a:pt x="16" y="353"/>
                    <a:pt x="32" y="347"/>
                  </a:cubicBezTo>
                  <a:cubicBezTo>
                    <a:pt x="48" y="341"/>
                    <a:pt x="38" y="330"/>
                    <a:pt x="38" y="314"/>
                  </a:cubicBezTo>
                  <a:cubicBezTo>
                    <a:pt x="38" y="297"/>
                    <a:pt x="56" y="294"/>
                    <a:pt x="32" y="293"/>
                  </a:cubicBezTo>
                  <a:cubicBezTo>
                    <a:pt x="8" y="291"/>
                    <a:pt x="11" y="276"/>
                    <a:pt x="29" y="270"/>
                  </a:cubicBezTo>
                  <a:cubicBezTo>
                    <a:pt x="47" y="264"/>
                    <a:pt x="37" y="254"/>
                    <a:pt x="37" y="241"/>
                  </a:cubicBezTo>
                  <a:cubicBezTo>
                    <a:pt x="37" y="227"/>
                    <a:pt x="47" y="218"/>
                    <a:pt x="31" y="214"/>
                  </a:cubicBezTo>
                  <a:cubicBezTo>
                    <a:pt x="14" y="209"/>
                    <a:pt x="16" y="196"/>
                    <a:pt x="35" y="191"/>
                  </a:cubicBezTo>
                  <a:cubicBezTo>
                    <a:pt x="54" y="187"/>
                    <a:pt x="43" y="179"/>
                    <a:pt x="41" y="169"/>
                  </a:cubicBezTo>
                  <a:cubicBezTo>
                    <a:pt x="40" y="158"/>
                    <a:pt x="54" y="145"/>
                    <a:pt x="44" y="145"/>
                  </a:cubicBezTo>
                  <a:cubicBezTo>
                    <a:pt x="34" y="145"/>
                    <a:pt x="19" y="137"/>
                    <a:pt x="17" y="126"/>
                  </a:cubicBezTo>
                  <a:cubicBezTo>
                    <a:pt x="0" y="0"/>
                    <a:pt x="0" y="0"/>
                    <a:pt x="0" y="0"/>
                  </a:cubicBezTo>
                  <a:cubicBezTo>
                    <a:pt x="602" y="0"/>
                    <a:pt x="602" y="0"/>
                    <a:pt x="602" y="0"/>
                  </a:cubicBezTo>
                  <a:cubicBezTo>
                    <a:pt x="590" y="94"/>
                    <a:pt x="590" y="94"/>
                    <a:pt x="590" y="94"/>
                  </a:cubicBezTo>
                  <a:cubicBezTo>
                    <a:pt x="589" y="106"/>
                    <a:pt x="574" y="114"/>
                    <a:pt x="563" y="114"/>
                  </a:cubicBezTo>
                  <a:cubicBezTo>
                    <a:pt x="553" y="114"/>
                    <a:pt x="568" y="127"/>
                    <a:pt x="566" y="138"/>
                  </a:cubicBezTo>
                  <a:cubicBezTo>
                    <a:pt x="565" y="148"/>
                    <a:pt x="553" y="155"/>
                    <a:pt x="572" y="160"/>
                  </a:cubicBezTo>
                  <a:cubicBezTo>
                    <a:pt x="592" y="164"/>
                    <a:pt x="593" y="178"/>
                    <a:pt x="577" y="182"/>
                  </a:cubicBezTo>
                  <a:cubicBezTo>
                    <a:pt x="560" y="187"/>
                    <a:pt x="571" y="196"/>
                    <a:pt x="571" y="209"/>
                  </a:cubicBezTo>
                  <a:cubicBezTo>
                    <a:pt x="571" y="223"/>
                    <a:pt x="560" y="233"/>
                    <a:pt x="578" y="239"/>
                  </a:cubicBezTo>
                  <a:cubicBezTo>
                    <a:pt x="596" y="245"/>
                    <a:pt x="599" y="260"/>
                    <a:pt x="575" y="261"/>
                  </a:cubicBezTo>
                  <a:cubicBezTo>
                    <a:pt x="551" y="263"/>
                    <a:pt x="569" y="266"/>
                    <a:pt x="569" y="282"/>
                  </a:cubicBezTo>
                  <a:cubicBezTo>
                    <a:pt x="569" y="299"/>
                    <a:pt x="559" y="309"/>
                    <a:pt x="575" y="315"/>
                  </a:cubicBezTo>
                  <a:cubicBezTo>
                    <a:pt x="592" y="321"/>
                    <a:pt x="596" y="329"/>
                    <a:pt x="577" y="336"/>
                  </a:cubicBezTo>
                  <a:cubicBezTo>
                    <a:pt x="557" y="344"/>
                    <a:pt x="569" y="356"/>
                    <a:pt x="569" y="372"/>
                  </a:cubicBezTo>
                  <a:cubicBezTo>
                    <a:pt x="569" y="377"/>
                    <a:pt x="582" y="382"/>
                    <a:pt x="580" y="392"/>
                  </a:cubicBezTo>
                  <a:cubicBezTo>
                    <a:pt x="576" y="416"/>
                    <a:pt x="553" y="445"/>
                    <a:pt x="524" y="469"/>
                  </a:cubicBezTo>
                  <a:cubicBezTo>
                    <a:pt x="496" y="493"/>
                    <a:pt x="472" y="500"/>
                    <a:pt x="469" y="515"/>
                  </a:cubicBezTo>
                  <a:cubicBezTo>
                    <a:pt x="466" y="530"/>
                    <a:pt x="341" y="535"/>
                    <a:pt x="293" y="535"/>
                  </a:cubicBezTo>
                  <a:close/>
                </a:path>
              </a:pathLst>
            </a:custGeom>
            <a:solidFill>
              <a:srgbClr val="93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2">
              <a:extLst>
                <a:ext uri="{FF2B5EF4-FFF2-40B4-BE49-F238E27FC236}">
                  <a16:creationId xmlns:a16="http://schemas.microsoft.com/office/drawing/2014/main" id="{7B580018-1339-97C1-62F9-9701D6959875}"/>
                </a:ext>
              </a:extLst>
            </p:cNvPr>
            <p:cNvSpPr>
              <a:spLocks/>
            </p:cNvSpPr>
            <p:nvPr/>
          </p:nvSpPr>
          <p:spPr bwMode="auto">
            <a:xfrm>
              <a:off x="9438009" y="5096546"/>
              <a:ext cx="336385" cy="1059328"/>
            </a:xfrm>
            <a:custGeom>
              <a:avLst/>
              <a:gdLst>
                <a:gd name="T0" fmla="*/ 82 w 170"/>
                <a:gd name="T1" fmla="*/ 535 h 535"/>
                <a:gd name="T2" fmla="*/ 38 w 170"/>
                <a:gd name="T3" fmla="*/ 515 h 535"/>
                <a:gd name="T4" fmla="*/ 22 w 170"/>
                <a:gd name="T5" fmla="*/ 469 h 535"/>
                <a:gd name="T6" fmla="*/ 8 w 170"/>
                <a:gd name="T7" fmla="*/ 403 h 535"/>
                <a:gd name="T8" fmla="*/ 6 w 170"/>
                <a:gd name="T9" fmla="*/ 368 h 535"/>
                <a:gd name="T10" fmla="*/ 7 w 170"/>
                <a:gd name="T11" fmla="*/ 347 h 535"/>
                <a:gd name="T12" fmla="*/ 8 w 170"/>
                <a:gd name="T13" fmla="*/ 314 h 535"/>
                <a:gd name="T14" fmla="*/ 7 w 170"/>
                <a:gd name="T15" fmla="*/ 293 h 535"/>
                <a:gd name="T16" fmla="*/ 6 w 170"/>
                <a:gd name="T17" fmla="*/ 270 h 535"/>
                <a:gd name="T18" fmla="*/ 8 w 170"/>
                <a:gd name="T19" fmla="*/ 241 h 535"/>
                <a:gd name="T20" fmla="*/ 6 w 170"/>
                <a:gd name="T21" fmla="*/ 214 h 535"/>
                <a:gd name="T22" fmla="*/ 7 w 170"/>
                <a:gd name="T23" fmla="*/ 191 h 535"/>
                <a:gd name="T24" fmla="*/ 9 w 170"/>
                <a:gd name="T25" fmla="*/ 169 h 535"/>
                <a:gd name="T26" fmla="*/ 10 w 170"/>
                <a:gd name="T27" fmla="*/ 145 h 535"/>
                <a:gd name="T28" fmla="*/ 2 w 170"/>
                <a:gd name="T29" fmla="*/ 126 h 535"/>
                <a:gd name="T30" fmla="*/ 5 w 170"/>
                <a:gd name="T31" fmla="*/ 90 h 535"/>
                <a:gd name="T32" fmla="*/ 4 w 170"/>
                <a:gd name="T33" fmla="*/ 43 h 535"/>
                <a:gd name="T34" fmla="*/ 0 w 170"/>
                <a:gd name="T35" fmla="*/ 0 h 535"/>
                <a:gd name="T36" fmla="*/ 170 w 170"/>
                <a:gd name="T37" fmla="*/ 0 h 535"/>
                <a:gd name="T38" fmla="*/ 168 w 170"/>
                <a:gd name="T39" fmla="*/ 23 h 535"/>
                <a:gd name="T40" fmla="*/ 164 w 170"/>
                <a:gd name="T41" fmla="*/ 58 h 535"/>
                <a:gd name="T42" fmla="*/ 167 w 170"/>
                <a:gd name="T43" fmla="*/ 94 h 535"/>
                <a:gd name="T44" fmla="*/ 159 w 170"/>
                <a:gd name="T45" fmla="*/ 114 h 535"/>
                <a:gd name="T46" fmla="*/ 160 w 170"/>
                <a:gd name="T47" fmla="*/ 138 h 535"/>
                <a:gd name="T48" fmla="*/ 162 w 170"/>
                <a:gd name="T49" fmla="*/ 160 h 535"/>
                <a:gd name="T50" fmla="*/ 163 w 170"/>
                <a:gd name="T51" fmla="*/ 182 h 535"/>
                <a:gd name="T52" fmla="*/ 161 w 170"/>
                <a:gd name="T53" fmla="*/ 209 h 535"/>
                <a:gd name="T54" fmla="*/ 163 w 170"/>
                <a:gd name="T55" fmla="*/ 239 h 535"/>
                <a:gd name="T56" fmla="*/ 163 w 170"/>
                <a:gd name="T57" fmla="*/ 261 h 535"/>
                <a:gd name="T58" fmla="*/ 161 w 170"/>
                <a:gd name="T59" fmla="*/ 282 h 535"/>
                <a:gd name="T60" fmla="*/ 163 w 170"/>
                <a:gd name="T61" fmla="*/ 315 h 535"/>
                <a:gd name="T62" fmla="*/ 163 w 170"/>
                <a:gd name="T63" fmla="*/ 336 h 535"/>
                <a:gd name="T64" fmla="*/ 161 w 170"/>
                <a:gd name="T65" fmla="*/ 372 h 535"/>
                <a:gd name="T66" fmla="*/ 164 w 170"/>
                <a:gd name="T67" fmla="*/ 392 h 535"/>
                <a:gd name="T68" fmla="*/ 148 w 170"/>
                <a:gd name="T69" fmla="*/ 469 h 535"/>
                <a:gd name="T70" fmla="*/ 132 w 170"/>
                <a:gd name="T71" fmla="*/ 515 h 535"/>
                <a:gd name="T72" fmla="*/ 82 w 170"/>
                <a:gd name="T73"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0" h="535">
                  <a:moveTo>
                    <a:pt x="82" y="535"/>
                  </a:moveTo>
                  <a:cubicBezTo>
                    <a:pt x="68" y="535"/>
                    <a:pt x="39" y="530"/>
                    <a:pt x="38" y="515"/>
                  </a:cubicBezTo>
                  <a:cubicBezTo>
                    <a:pt x="37" y="500"/>
                    <a:pt x="33" y="491"/>
                    <a:pt x="22" y="469"/>
                  </a:cubicBezTo>
                  <a:cubicBezTo>
                    <a:pt x="12" y="447"/>
                    <a:pt x="8" y="420"/>
                    <a:pt x="8" y="403"/>
                  </a:cubicBezTo>
                  <a:cubicBezTo>
                    <a:pt x="8" y="387"/>
                    <a:pt x="12" y="375"/>
                    <a:pt x="6" y="368"/>
                  </a:cubicBezTo>
                  <a:cubicBezTo>
                    <a:pt x="1" y="360"/>
                    <a:pt x="2" y="353"/>
                    <a:pt x="7" y="347"/>
                  </a:cubicBezTo>
                  <a:cubicBezTo>
                    <a:pt x="11" y="341"/>
                    <a:pt x="8" y="330"/>
                    <a:pt x="8" y="314"/>
                  </a:cubicBezTo>
                  <a:cubicBezTo>
                    <a:pt x="8" y="297"/>
                    <a:pt x="13" y="294"/>
                    <a:pt x="7" y="293"/>
                  </a:cubicBezTo>
                  <a:cubicBezTo>
                    <a:pt x="0" y="291"/>
                    <a:pt x="1" y="276"/>
                    <a:pt x="6" y="270"/>
                  </a:cubicBezTo>
                  <a:cubicBezTo>
                    <a:pt x="11" y="264"/>
                    <a:pt x="8" y="254"/>
                    <a:pt x="8" y="241"/>
                  </a:cubicBezTo>
                  <a:cubicBezTo>
                    <a:pt x="8" y="227"/>
                    <a:pt x="11" y="218"/>
                    <a:pt x="6" y="214"/>
                  </a:cubicBezTo>
                  <a:cubicBezTo>
                    <a:pt x="1" y="209"/>
                    <a:pt x="2" y="196"/>
                    <a:pt x="7" y="191"/>
                  </a:cubicBezTo>
                  <a:cubicBezTo>
                    <a:pt x="13" y="187"/>
                    <a:pt x="10" y="179"/>
                    <a:pt x="9" y="169"/>
                  </a:cubicBezTo>
                  <a:cubicBezTo>
                    <a:pt x="9" y="158"/>
                    <a:pt x="13" y="145"/>
                    <a:pt x="10" y="145"/>
                  </a:cubicBezTo>
                  <a:cubicBezTo>
                    <a:pt x="7" y="145"/>
                    <a:pt x="2" y="138"/>
                    <a:pt x="2" y="126"/>
                  </a:cubicBezTo>
                  <a:cubicBezTo>
                    <a:pt x="2" y="114"/>
                    <a:pt x="5" y="106"/>
                    <a:pt x="5" y="90"/>
                  </a:cubicBezTo>
                  <a:cubicBezTo>
                    <a:pt x="5" y="73"/>
                    <a:pt x="6" y="55"/>
                    <a:pt x="4" y="43"/>
                  </a:cubicBezTo>
                  <a:cubicBezTo>
                    <a:pt x="3" y="33"/>
                    <a:pt x="1" y="13"/>
                    <a:pt x="0" y="0"/>
                  </a:cubicBezTo>
                  <a:cubicBezTo>
                    <a:pt x="170" y="0"/>
                    <a:pt x="170" y="0"/>
                    <a:pt x="170" y="0"/>
                  </a:cubicBezTo>
                  <a:cubicBezTo>
                    <a:pt x="170" y="9"/>
                    <a:pt x="170" y="18"/>
                    <a:pt x="168" y="23"/>
                  </a:cubicBezTo>
                  <a:cubicBezTo>
                    <a:pt x="164" y="35"/>
                    <a:pt x="164" y="42"/>
                    <a:pt x="164" y="58"/>
                  </a:cubicBezTo>
                  <a:cubicBezTo>
                    <a:pt x="164" y="75"/>
                    <a:pt x="167" y="82"/>
                    <a:pt x="167" y="94"/>
                  </a:cubicBezTo>
                  <a:cubicBezTo>
                    <a:pt x="167" y="106"/>
                    <a:pt x="162" y="114"/>
                    <a:pt x="159" y="114"/>
                  </a:cubicBezTo>
                  <a:cubicBezTo>
                    <a:pt x="156" y="114"/>
                    <a:pt x="160" y="127"/>
                    <a:pt x="160" y="138"/>
                  </a:cubicBezTo>
                  <a:cubicBezTo>
                    <a:pt x="160" y="148"/>
                    <a:pt x="156" y="155"/>
                    <a:pt x="162" y="160"/>
                  </a:cubicBezTo>
                  <a:cubicBezTo>
                    <a:pt x="167" y="164"/>
                    <a:pt x="168" y="178"/>
                    <a:pt x="163" y="182"/>
                  </a:cubicBezTo>
                  <a:cubicBezTo>
                    <a:pt x="158" y="187"/>
                    <a:pt x="161" y="196"/>
                    <a:pt x="161" y="209"/>
                  </a:cubicBezTo>
                  <a:cubicBezTo>
                    <a:pt x="161" y="223"/>
                    <a:pt x="158" y="233"/>
                    <a:pt x="163" y="239"/>
                  </a:cubicBezTo>
                  <a:cubicBezTo>
                    <a:pt x="169" y="245"/>
                    <a:pt x="169" y="260"/>
                    <a:pt x="163" y="261"/>
                  </a:cubicBezTo>
                  <a:cubicBezTo>
                    <a:pt x="156" y="263"/>
                    <a:pt x="161" y="266"/>
                    <a:pt x="161" y="282"/>
                  </a:cubicBezTo>
                  <a:cubicBezTo>
                    <a:pt x="161" y="299"/>
                    <a:pt x="158" y="309"/>
                    <a:pt x="163" y="315"/>
                  </a:cubicBezTo>
                  <a:cubicBezTo>
                    <a:pt x="167" y="321"/>
                    <a:pt x="169" y="329"/>
                    <a:pt x="163" y="336"/>
                  </a:cubicBezTo>
                  <a:cubicBezTo>
                    <a:pt x="157" y="344"/>
                    <a:pt x="161" y="356"/>
                    <a:pt x="161" y="372"/>
                  </a:cubicBezTo>
                  <a:cubicBezTo>
                    <a:pt x="161" y="377"/>
                    <a:pt x="165" y="382"/>
                    <a:pt x="164" y="392"/>
                  </a:cubicBezTo>
                  <a:cubicBezTo>
                    <a:pt x="163" y="416"/>
                    <a:pt x="156" y="445"/>
                    <a:pt x="148" y="469"/>
                  </a:cubicBezTo>
                  <a:cubicBezTo>
                    <a:pt x="140" y="493"/>
                    <a:pt x="133" y="500"/>
                    <a:pt x="132" y="515"/>
                  </a:cubicBezTo>
                  <a:cubicBezTo>
                    <a:pt x="131" y="530"/>
                    <a:pt x="95" y="535"/>
                    <a:pt x="82" y="535"/>
                  </a:cubicBezTo>
                  <a:close/>
                </a:path>
              </a:pathLst>
            </a:custGeom>
            <a:solidFill>
              <a:srgbClr val="B2B1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43">
              <a:extLst>
                <a:ext uri="{FF2B5EF4-FFF2-40B4-BE49-F238E27FC236}">
                  <a16:creationId xmlns:a16="http://schemas.microsoft.com/office/drawing/2014/main" id="{0D9A79E5-F88F-EEA9-69DC-D80A3972666F}"/>
                </a:ext>
              </a:extLst>
            </p:cNvPr>
            <p:cNvSpPr>
              <a:spLocks noChangeArrowheads="1"/>
            </p:cNvSpPr>
            <p:nvPr/>
          </p:nvSpPr>
          <p:spPr bwMode="auto">
            <a:xfrm>
              <a:off x="9651242" y="6145610"/>
              <a:ext cx="271389" cy="120871"/>
            </a:xfrm>
            <a:prstGeom prst="ellipse">
              <a:avLst/>
            </a:pr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44">
              <a:extLst>
                <a:ext uri="{FF2B5EF4-FFF2-40B4-BE49-F238E27FC236}">
                  <a16:creationId xmlns:a16="http://schemas.microsoft.com/office/drawing/2014/main" id="{89319B39-2364-184E-735F-33F057720B51}"/>
                </a:ext>
              </a:extLst>
            </p:cNvPr>
            <p:cNvSpPr>
              <a:spLocks noChangeArrowheads="1"/>
            </p:cNvSpPr>
            <p:nvPr/>
          </p:nvSpPr>
          <p:spPr bwMode="auto">
            <a:xfrm>
              <a:off x="9550897" y="6092017"/>
              <a:ext cx="473220" cy="131133"/>
            </a:xfrm>
            <a:prstGeom prst="ellipse">
              <a:avLst/>
            </a:prstGeom>
            <a:solidFill>
              <a:srgbClr val="5757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5">
              <a:extLst>
                <a:ext uri="{FF2B5EF4-FFF2-40B4-BE49-F238E27FC236}">
                  <a16:creationId xmlns:a16="http://schemas.microsoft.com/office/drawing/2014/main" id="{3B523BAD-B41B-C24D-FD32-98D13AF1E61F}"/>
                </a:ext>
              </a:extLst>
            </p:cNvPr>
            <p:cNvSpPr>
              <a:spLocks/>
            </p:cNvSpPr>
            <p:nvPr/>
          </p:nvSpPr>
          <p:spPr bwMode="auto">
            <a:xfrm>
              <a:off x="9487041" y="6129646"/>
              <a:ext cx="599792" cy="50173"/>
            </a:xfrm>
            <a:custGeom>
              <a:avLst/>
              <a:gdLst>
                <a:gd name="T0" fmla="*/ 140 w 303"/>
                <a:gd name="T1" fmla="*/ 25 h 25"/>
                <a:gd name="T2" fmla="*/ 2 w 303"/>
                <a:gd name="T3" fmla="*/ 7 h 25"/>
                <a:gd name="T4" fmla="*/ 0 w 303"/>
                <a:gd name="T5" fmla="*/ 1 h 25"/>
                <a:gd name="T6" fmla="*/ 139 w 303"/>
                <a:gd name="T7" fmla="*/ 13 h 25"/>
                <a:gd name="T8" fmla="*/ 303 w 303"/>
                <a:gd name="T9" fmla="*/ 0 h 25"/>
                <a:gd name="T10" fmla="*/ 301 w 303"/>
                <a:gd name="T11" fmla="*/ 7 h 25"/>
                <a:gd name="T12" fmla="*/ 140 w 303"/>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303" h="25">
                  <a:moveTo>
                    <a:pt x="140" y="25"/>
                  </a:moveTo>
                  <a:cubicBezTo>
                    <a:pt x="96" y="25"/>
                    <a:pt x="4" y="21"/>
                    <a:pt x="2" y="7"/>
                  </a:cubicBezTo>
                  <a:cubicBezTo>
                    <a:pt x="1" y="6"/>
                    <a:pt x="1" y="3"/>
                    <a:pt x="0" y="1"/>
                  </a:cubicBezTo>
                  <a:cubicBezTo>
                    <a:pt x="28" y="10"/>
                    <a:pt x="101" y="13"/>
                    <a:pt x="139" y="13"/>
                  </a:cubicBezTo>
                  <a:cubicBezTo>
                    <a:pt x="179" y="13"/>
                    <a:pt x="271" y="10"/>
                    <a:pt x="303" y="0"/>
                  </a:cubicBezTo>
                  <a:cubicBezTo>
                    <a:pt x="302" y="3"/>
                    <a:pt x="302" y="5"/>
                    <a:pt x="301" y="7"/>
                  </a:cubicBezTo>
                  <a:cubicBezTo>
                    <a:pt x="299" y="21"/>
                    <a:pt x="184" y="25"/>
                    <a:pt x="140" y="25"/>
                  </a:cubicBezTo>
                  <a:close/>
                </a:path>
              </a:pathLst>
            </a:custGeom>
            <a:solidFill>
              <a:srgbClr val="4B4B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6">
              <a:extLst>
                <a:ext uri="{FF2B5EF4-FFF2-40B4-BE49-F238E27FC236}">
                  <a16:creationId xmlns:a16="http://schemas.microsoft.com/office/drawing/2014/main" id="{60AC3CBD-28C5-A780-8172-60B2F659D99A}"/>
                </a:ext>
              </a:extLst>
            </p:cNvPr>
            <p:cNvSpPr>
              <a:spLocks/>
            </p:cNvSpPr>
            <p:nvPr/>
          </p:nvSpPr>
          <p:spPr bwMode="auto">
            <a:xfrm>
              <a:off x="9241879" y="5397582"/>
              <a:ext cx="1100378" cy="80960"/>
            </a:xfrm>
            <a:custGeom>
              <a:avLst/>
              <a:gdLst>
                <a:gd name="T0" fmla="*/ 13 w 556"/>
                <a:gd name="T1" fmla="*/ 24 h 41"/>
                <a:gd name="T2" fmla="*/ 531 w 556"/>
                <a:gd name="T3" fmla="*/ 0 h 41"/>
                <a:gd name="T4" fmla="*/ 542 w 556"/>
                <a:gd name="T5" fmla="*/ 8 h 41"/>
                <a:gd name="T6" fmla="*/ 556 w 556"/>
                <a:gd name="T7" fmla="*/ 15 h 41"/>
                <a:gd name="T8" fmla="*/ 0 w 556"/>
                <a:gd name="T9" fmla="*/ 41 h 41"/>
                <a:gd name="T10" fmla="*/ 5 w 556"/>
                <a:gd name="T11" fmla="*/ 39 h 41"/>
                <a:gd name="T12" fmla="*/ 13 w 556"/>
                <a:gd name="T13" fmla="*/ 24 h 41"/>
              </a:gdLst>
              <a:ahLst/>
              <a:cxnLst>
                <a:cxn ang="0">
                  <a:pos x="T0" y="T1"/>
                </a:cxn>
                <a:cxn ang="0">
                  <a:pos x="T2" y="T3"/>
                </a:cxn>
                <a:cxn ang="0">
                  <a:pos x="T4" y="T5"/>
                </a:cxn>
                <a:cxn ang="0">
                  <a:pos x="T6" y="T7"/>
                </a:cxn>
                <a:cxn ang="0">
                  <a:pos x="T8" y="T9"/>
                </a:cxn>
                <a:cxn ang="0">
                  <a:pos x="T10" y="T11"/>
                </a:cxn>
                <a:cxn ang="0">
                  <a:pos x="T12" y="T13"/>
                </a:cxn>
              </a:cxnLst>
              <a:rect l="0" t="0" r="r" b="b"/>
              <a:pathLst>
                <a:path w="556" h="41">
                  <a:moveTo>
                    <a:pt x="13" y="24"/>
                  </a:moveTo>
                  <a:cubicBezTo>
                    <a:pt x="531" y="0"/>
                    <a:pt x="531" y="0"/>
                    <a:pt x="531" y="0"/>
                  </a:cubicBezTo>
                  <a:cubicBezTo>
                    <a:pt x="531" y="3"/>
                    <a:pt x="533" y="6"/>
                    <a:pt x="542" y="8"/>
                  </a:cubicBezTo>
                  <a:cubicBezTo>
                    <a:pt x="549" y="9"/>
                    <a:pt x="553" y="12"/>
                    <a:pt x="556" y="15"/>
                  </a:cubicBezTo>
                  <a:cubicBezTo>
                    <a:pt x="0" y="41"/>
                    <a:pt x="0" y="41"/>
                    <a:pt x="0" y="41"/>
                  </a:cubicBezTo>
                  <a:cubicBezTo>
                    <a:pt x="1" y="40"/>
                    <a:pt x="3" y="40"/>
                    <a:pt x="5" y="39"/>
                  </a:cubicBezTo>
                  <a:cubicBezTo>
                    <a:pt x="20" y="36"/>
                    <a:pt x="16" y="31"/>
                    <a:pt x="13" y="24"/>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7">
              <a:extLst>
                <a:ext uri="{FF2B5EF4-FFF2-40B4-BE49-F238E27FC236}">
                  <a16:creationId xmlns:a16="http://schemas.microsoft.com/office/drawing/2014/main" id="{1697D619-5B77-6BF2-8DAC-E87E74AB41B1}"/>
                </a:ext>
              </a:extLst>
            </p:cNvPr>
            <p:cNvSpPr>
              <a:spLocks/>
            </p:cNvSpPr>
            <p:nvPr/>
          </p:nvSpPr>
          <p:spPr bwMode="auto">
            <a:xfrm>
              <a:off x="9220214" y="5306359"/>
              <a:ext cx="1118623" cy="83241"/>
            </a:xfrm>
            <a:custGeom>
              <a:avLst/>
              <a:gdLst>
                <a:gd name="T0" fmla="*/ 0 w 565"/>
                <a:gd name="T1" fmla="*/ 27 h 42"/>
                <a:gd name="T2" fmla="*/ 565 w 565"/>
                <a:gd name="T3" fmla="*/ 0 h 42"/>
                <a:gd name="T4" fmla="*/ 544 w 565"/>
                <a:gd name="T5" fmla="*/ 8 h 42"/>
                <a:gd name="T6" fmla="*/ 543 w 565"/>
                <a:gd name="T7" fmla="*/ 17 h 42"/>
                <a:gd name="T8" fmla="*/ 29 w 565"/>
                <a:gd name="T9" fmla="*/ 42 h 42"/>
                <a:gd name="T10" fmla="*/ 25 w 565"/>
                <a:gd name="T11" fmla="*/ 39 h 42"/>
                <a:gd name="T12" fmla="*/ 0 w 565"/>
                <a:gd name="T13" fmla="*/ 27 h 42"/>
              </a:gdLst>
              <a:ahLst/>
              <a:cxnLst>
                <a:cxn ang="0">
                  <a:pos x="T0" y="T1"/>
                </a:cxn>
                <a:cxn ang="0">
                  <a:pos x="T2" y="T3"/>
                </a:cxn>
                <a:cxn ang="0">
                  <a:pos x="T4" y="T5"/>
                </a:cxn>
                <a:cxn ang="0">
                  <a:pos x="T6" y="T7"/>
                </a:cxn>
                <a:cxn ang="0">
                  <a:pos x="T8" y="T9"/>
                </a:cxn>
                <a:cxn ang="0">
                  <a:pos x="T10" y="T11"/>
                </a:cxn>
                <a:cxn ang="0">
                  <a:pos x="T12" y="T13"/>
                </a:cxn>
              </a:cxnLst>
              <a:rect l="0" t="0" r="r" b="b"/>
              <a:pathLst>
                <a:path w="565" h="42">
                  <a:moveTo>
                    <a:pt x="0" y="27"/>
                  </a:moveTo>
                  <a:cubicBezTo>
                    <a:pt x="565" y="0"/>
                    <a:pt x="565" y="0"/>
                    <a:pt x="565" y="0"/>
                  </a:cubicBezTo>
                  <a:cubicBezTo>
                    <a:pt x="559" y="5"/>
                    <a:pt x="551" y="8"/>
                    <a:pt x="544" y="8"/>
                  </a:cubicBezTo>
                  <a:cubicBezTo>
                    <a:pt x="538" y="8"/>
                    <a:pt x="540" y="12"/>
                    <a:pt x="543" y="17"/>
                  </a:cubicBezTo>
                  <a:cubicBezTo>
                    <a:pt x="29" y="42"/>
                    <a:pt x="29" y="42"/>
                    <a:pt x="29" y="42"/>
                  </a:cubicBezTo>
                  <a:cubicBezTo>
                    <a:pt x="29" y="40"/>
                    <a:pt x="28" y="39"/>
                    <a:pt x="25" y="39"/>
                  </a:cubicBezTo>
                  <a:cubicBezTo>
                    <a:pt x="17" y="39"/>
                    <a:pt x="5" y="34"/>
                    <a:pt x="0" y="27"/>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8">
              <a:extLst>
                <a:ext uri="{FF2B5EF4-FFF2-40B4-BE49-F238E27FC236}">
                  <a16:creationId xmlns:a16="http://schemas.microsoft.com/office/drawing/2014/main" id="{0B5DC676-1412-3BF2-19DC-6576E20FA691}"/>
                </a:ext>
              </a:extLst>
            </p:cNvPr>
            <p:cNvSpPr>
              <a:spLocks/>
            </p:cNvSpPr>
            <p:nvPr/>
          </p:nvSpPr>
          <p:spPr bwMode="auto">
            <a:xfrm>
              <a:off x="9245300" y="5470560"/>
              <a:ext cx="1065029" cy="80960"/>
            </a:xfrm>
            <a:custGeom>
              <a:avLst/>
              <a:gdLst>
                <a:gd name="T0" fmla="*/ 0 w 538"/>
                <a:gd name="T1" fmla="*/ 25 h 41"/>
                <a:gd name="T2" fmla="*/ 536 w 538"/>
                <a:gd name="T3" fmla="*/ 0 h 41"/>
                <a:gd name="T4" fmla="*/ 538 w 538"/>
                <a:gd name="T5" fmla="*/ 16 h 41"/>
                <a:gd name="T6" fmla="*/ 6 w 538"/>
                <a:gd name="T7" fmla="*/ 41 h 41"/>
                <a:gd name="T8" fmla="*/ 0 w 538"/>
                <a:gd name="T9" fmla="*/ 25 h 41"/>
              </a:gdLst>
              <a:ahLst/>
              <a:cxnLst>
                <a:cxn ang="0">
                  <a:pos x="T0" y="T1"/>
                </a:cxn>
                <a:cxn ang="0">
                  <a:pos x="T2" y="T3"/>
                </a:cxn>
                <a:cxn ang="0">
                  <a:pos x="T4" y="T5"/>
                </a:cxn>
                <a:cxn ang="0">
                  <a:pos x="T6" y="T7"/>
                </a:cxn>
                <a:cxn ang="0">
                  <a:pos x="T8" y="T9"/>
                </a:cxn>
              </a:cxnLst>
              <a:rect l="0" t="0" r="r" b="b"/>
              <a:pathLst>
                <a:path w="538" h="41">
                  <a:moveTo>
                    <a:pt x="0" y="25"/>
                  </a:moveTo>
                  <a:cubicBezTo>
                    <a:pt x="536" y="0"/>
                    <a:pt x="536" y="0"/>
                    <a:pt x="536" y="0"/>
                  </a:cubicBezTo>
                  <a:cubicBezTo>
                    <a:pt x="535" y="4"/>
                    <a:pt x="537" y="9"/>
                    <a:pt x="538" y="16"/>
                  </a:cubicBezTo>
                  <a:cubicBezTo>
                    <a:pt x="6" y="41"/>
                    <a:pt x="6" y="41"/>
                    <a:pt x="6" y="41"/>
                  </a:cubicBezTo>
                  <a:cubicBezTo>
                    <a:pt x="8" y="34"/>
                    <a:pt x="10" y="28"/>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9">
              <a:extLst>
                <a:ext uri="{FF2B5EF4-FFF2-40B4-BE49-F238E27FC236}">
                  <a16:creationId xmlns:a16="http://schemas.microsoft.com/office/drawing/2014/main" id="{2CCE44D0-B99A-3DA5-63E2-B1743A3F936D}"/>
                </a:ext>
              </a:extLst>
            </p:cNvPr>
            <p:cNvSpPr>
              <a:spLocks/>
            </p:cNvSpPr>
            <p:nvPr/>
          </p:nvSpPr>
          <p:spPr bwMode="auto">
            <a:xfrm>
              <a:off x="9253282" y="5542398"/>
              <a:ext cx="1083274" cy="82101"/>
            </a:xfrm>
            <a:custGeom>
              <a:avLst/>
              <a:gdLst>
                <a:gd name="T0" fmla="*/ 2 w 547"/>
                <a:gd name="T1" fmla="*/ 25 h 42"/>
                <a:gd name="T2" fmla="*/ 532 w 547"/>
                <a:gd name="T3" fmla="*/ 0 h 42"/>
                <a:gd name="T4" fmla="*/ 542 w 547"/>
                <a:gd name="T5" fmla="*/ 14 h 42"/>
                <a:gd name="T6" fmla="*/ 547 w 547"/>
                <a:gd name="T7" fmla="*/ 16 h 42"/>
                <a:gd name="T8" fmla="*/ 0 w 547"/>
                <a:gd name="T9" fmla="*/ 42 h 42"/>
                <a:gd name="T10" fmla="*/ 2 w 547"/>
                <a:gd name="T11" fmla="*/ 25 h 42"/>
              </a:gdLst>
              <a:ahLst/>
              <a:cxnLst>
                <a:cxn ang="0">
                  <a:pos x="T0" y="T1"/>
                </a:cxn>
                <a:cxn ang="0">
                  <a:pos x="T2" y="T3"/>
                </a:cxn>
                <a:cxn ang="0">
                  <a:pos x="T4" y="T5"/>
                </a:cxn>
                <a:cxn ang="0">
                  <a:pos x="T6" y="T7"/>
                </a:cxn>
                <a:cxn ang="0">
                  <a:pos x="T8" y="T9"/>
                </a:cxn>
                <a:cxn ang="0">
                  <a:pos x="T10" y="T11"/>
                </a:cxn>
              </a:cxnLst>
              <a:rect l="0" t="0" r="r" b="b"/>
              <a:pathLst>
                <a:path w="547" h="42">
                  <a:moveTo>
                    <a:pt x="2" y="25"/>
                  </a:moveTo>
                  <a:cubicBezTo>
                    <a:pt x="532" y="0"/>
                    <a:pt x="532" y="0"/>
                    <a:pt x="532" y="0"/>
                  </a:cubicBezTo>
                  <a:cubicBezTo>
                    <a:pt x="531" y="6"/>
                    <a:pt x="532" y="11"/>
                    <a:pt x="542" y="14"/>
                  </a:cubicBezTo>
                  <a:cubicBezTo>
                    <a:pt x="544" y="15"/>
                    <a:pt x="545" y="15"/>
                    <a:pt x="547" y="16"/>
                  </a:cubicBezTo>
                  <a:cubicBezTo>
                    <a:pt x="0" y="42"/>
                    <a:pt x="0" y="42"/>
                    <a:pt x="0" y="42"/>
                  </a:cubicBezTo>
                  <a:cubicBezTo>
                    <a:pt x="5" y="38"/>
                    <a:pt x="4" y="32"/>
                    <a:pt x="2"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0">
              <a:extLst>
                <a:ext uri="{FF2B5EF4-FFF2-40B4-BE49-F238E27FC236}">
                  <a16:creationId xmlns:a16="http://schemas.microsoft.com/office/drawing/2014/main" id="{F95F9BC5-39F2-9673-F5BF-DBA729D5C21C}"/>
                </a:ext>
              </a:extLst>
            </p:cNvPr>
            <p:cNvSpPr>
              <a:spLocks/>
            </p:cNvSpPr>
            <p:nvPr/>
          </p:nvSpPr>
          <p:spPr bwMode="auto">
            <a:xfrm>
              <a:off x="9245300" y="5626779"/>
              <a:ext cx="1063889" cy="80960"/>
            </a:xfrm>
            <a:custGeom>
              <a:avLst/>
              <a:gdLst>
                <a:gd name="T0" fmla="*/ 0 w 537"/>
                <a:gd name="T1" fmla="*/ 25 h 41"/>
                <a:gd name="T2" fmla="*/ 532 w 537"/>
                <a:gd name="T3" fmla="*/ 0 h 41"/>
                <a:gd name="T4" fmla="*/ 537 w 537"/>
                <a:gd name="T5" fmla="*/ 14 h 41"/>
                <a:gd name="T6" fmla="*/ 537 w 537"/>
                <a:gd name="T7" fmla="*/ 16 h 41"/>
                <a:gd name="T8" fmla="*/ 7 w 537"/>
                <a:gd name="T9" fmla="*/ 41 h 41"/>
                <a:gd name="T10" fmla="*/ 0 w 537"/>
                <a:gd name="T11" fmla="*/ 25 h 41"/>
              </a:gdLst>
              <a:ahLst/>
              <a:cxnLst>
                <a:cxn ang="0">
                  <a:pos x="T0" y="T1"/>
                </a:cxn>
                <a:cxn ang="0">
                  <a:pos x="T2" y="T3"/>
                </a:cxn>
                <a:cxn ang="0">
                  <a:pos x="T4" y="T5"/>
                </a:cxn>
                <a:cxn ang="0">
                  <a:pos x="T6" y="T7"/>
                </a:cxn>
                <a:cxn ang="0">
                  <a:pos x="T8" y="T9"/>
                </a:cxn>
                <a:cxn ang="0">
                  <a:pos x="T10" y="T11"/>
                </a:cxn>
              </a:cxnLst>
              <a:rect l="0" t="0" r="r" b="b"/>
              <a:pathLst>
                <a:path w="537" h="41">
                  <a:moveTo>
                    <a:pt x="0" y="25"/>
                  </a:moveTo>
                  <a:cubicBezTo>
                    <a:pt x="532" y="0"/>
                    <a:pt x="532" y="0"/>
                    <a:pt x="532" y="0"/>
                  </a:cubicBezTo>
                  <a:cubicBezTo>
                    <a:pt x="534" y="3"/>
                    <a:pt x="537" y="7"/>
                    <a:pt x="537" y="14"/>
                  </a:cubicBezTo>
                  <a:cubicBezTo>
                    <a:pt x="537" y="15"/>
                    <a:pt x="537" y="15"/>
                    <a:pt x="537" y="16"/>
                  </a:cubicBezTo>
                  <a:cubicBezTo>
                    <a:pt x="7" y="41"/>
                    <a:pt x="7" y="41"/>
                    <a:pt x="7" y="41"/>
                  </a:cubicBezTo>
                  <a:cubicBezTo>
                    <a:pt x="9" y="29"/>
                    <a:pt x="21" y="26"/>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1">
              <a:extLst>
                <a:ext uri="{FF2B5EF4-FFF2-40B4-BE49-F238E27FC236}">
                  <a16:creationId xmlns:a16="http://schemas.microsoft.com/office/drawing/2014/main" id="{B0039DF7-2BED-C09C-095E-7B66E79A6D64}"/>
                </a:ext>
              </a:extLst>
            </p:cNvPr>
            <p:cNvSpPr>
              <a:spLocks/>
            </p:cNvSpPr>
            <p:nvPr/>
          </p:nvSpPr>
          <p:spPr bwMode="auto">
            <a:xfrm>
              <a:off x="9241879" y="5702038"/>
              <a:ext cx="1102659" cy="80960"/>
            </a:xfrm>
            <a:custGeom>
              <a:avLst/>
              <a:gdLst>
                <a:gd name="T0" fmla="*/ 11 w 557"/>
                <a:gd name="T1" fmla="*/ 25 h 41"/>
                <a:gd name="T2" fmla="*/ 536 w 557"/>
                <a:gd name="T3" fmla="*/ 0 h 41"/>
                <a:gd name="T4" fmla="*/ 545 w 557"/>
                <a:gd name="T5" fmla="*/ 9 h 41"/>
                <a:gd name="T6" fmla="*/ 557 w 557"/>
                <a:gd name="T7" fmla="*/ 15 h 41"/>
                <a:gd name="T8" fmla="*/ 0 w 557"/>
                <a:gd name="T9" fmla="*/ 41 h 41"/>
                <a:gd name="T10" fmla="*/ 2 w 557"/>
                <a:gd name="T11" fmla="*/ 41 h 41"/>
                <a:gd name="T12" fmla="*/ 11 w 557"/>
                <a:gd name="T13" fmla="*/ 25 h 41"/>
              </a:gdLst>
              <a:ahLst/>
              <a:cxnLst>
                <a:cxn ang="0">
                  <a:pos x="T0" y="T1"/>
                </a:cxn>
                <a:cxn ang="0">
                  <a:pos x="T2" y="T3"/>
                </a:cxn>
                <a:cxn ang="0">
                  <a:pos x="T4" y="T5"/>
                </a:cxn>
                <a:cxn ang="0">
                  <a:pos x="T6" y="T7"/>
                </a:cxn>
                <a:cxn ang="0">
                  <a:pos x="T8" y="T9"/>
                </a:cxn>
                <a:cxn ang="0">
                  <a:pos x="T10" y="T11"/>
                </a:cxn>
                <a:cxn ang="0">
                  <a:pos x="T12" y="T13"/>
                </a:cxn>
              </a:cxnLst>
              <a:rect l="0" t="0" r="r" b="b"/>
              <a:pathLst>
                <a:path w="557" h="41">
                  <a:moveTo>
                    <a:pt x="11" y="25"/>
                  </a:moveTo>
                  <a:cubicBezTo>
                    <a:pt x="536" y="0"/>
                    <a:pt x="536" y="0"/>
                    <a:pt x="536" y="0"/>
                  </a:cubicBezTo>
                  <a:cubicBezTo>
                    <a:pt x="536" y="4"/>
                    <a:pt x="539" y="7"/>
                    <a:pt x="545" y="9"/>
                  </a:cubicBezTo>
                  <a:cubicBezTo>
                    <a:pt x="550" y="11"/>
                    <a:pt x="554" y="13"/>
                    <a:pt x="557" y="15"/>
                  </a:cubicBezTo>
                  <a:cubicBezTo>
                    <a:pt x="0" y="41"/>
                    <a:pt x="0" y="41"/>
                    <a:pt x="0" y="41"/>
                  </a:cubicBezTo>
                  <a:cubicBezTo>
                    <a:pt x="1" y="41"/>
                    <a:pt x="1" y="41"/>
                    <a:pt x="2" y="41"/>
                  </a:cubicBezTo>
                  <a:cubicBezTo>
                    <a:pt x="12" y="37"/>
                    <a:pt x="12" y="32"/>
                    <a:pt x="11"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2">
              <a:extLst>
                <a:ext uri="{FF2B5EF4-FFF2-40B4-BE49-F238E27FC236}">
                  <a16:creationId xmlns:a16="http://schemas.microsoft.com/office/drawing/2014/main" id="{EF4B39AA-9569-E6B1-8AA5-953B103B8D20}"/>
                </a:ext>
              </a:extLst>
            </p:cNvPr>
            <p:cNvSpPr>
              <a:spLocks/>
            </p:cNvSpPr>
            <p:nvPr/>
          </p:nvSpPr>
          <p:spPr bwMode="auto">
            <a:xfrm>
              <a:off x="9253282" y="5779578"/>
              <a:ext cx="1053626" cy="80960"/>
            </a:xfrm>
            <a:custGeom>
              <a:avLst/>
              <a:gdLst>
                <a:gd name="T0" fmla="*/ 0 w 532"/>
                <a:gd name="T1" fmla="*/ 25 h 41"/>
                <a:gd name="T2" fmla="*/ 530 w 532"/>
                <a:gd name="T3" fmla="*/ 0 h 41"/>
                <a:gd name="T4" fmla="*/ 532 w 532"/>
                <a:gd name="T5" fmla="*/ 17 h 41"/>
                <a:gd name="T6" fmla="*/ 5 w 532"/>
                <a:gd name="T7" fmla="*/ 41 h 41"/>
                <a:gd name="T8" fmla="*/ 0 w 532"/>
                <a:gd name="T9" fmla="*/ 25 h 41"/>
              </a:gdLst>
              <a:ahLst/>
              <a:cxnLst>
                <a:cxn ang="0">
                  <a:pos x="T0" y="T1"/>
                </a:cxn>
                <a:cxn ang="0">
                  <a:pos x="T2" y="T3"/>
                </a:cxn>
                <a:cxn ang="0">
                  <a:pos x="T4" y="T5"/>
                </a:cxn>
                <a:cxn ang="0">
                  <a:pos x="T6" y="T7"/>
                </a:cxn>
                <a:cxn ang="0">
                  <a:pos x="T8" y="T9"/>
                </a:cxn>
              </a:cxnLst>
              <a:rect l="0" t="0" r="r" b="b"/>
              <a:pathLst>
                <a:path w="532" h="41">
                  <a:moveTo>
                    <a:pt x="0" y="25"/>
                  </a:moveTo>
                  <a:cubicBezTo>
                    <a:pt x="530" y="0"/>
                    <a:pt x="530" y="0"/>
                    <a:pt x="530" y="0"/>
                  </a:cubicBezTo>
                  <a:cubicBezTo>
                    <a:pt x="529" y="5"/>
                    <a:pt x="530" y="10"/>
                    <a:pt x="532" y="17"/>
                  </a:cubicBezTo>
                  <a:cubicBezTo>
                    <a:pt x="5" y="41"/>
                    <a:pt x="5" y="41"/>
                    <a:pt x="5" y="41"/>
                  </a:cubicBezTo>
                  <a:cubicBezTo>
                    <a:pt x="6" y="35"/>
                    <a:pt x="6" y="30"/>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3">
              <a:extLst>
                <a:ext uri="{FF2B5EF4-FFF2-40B4-BE49-F238E27FC236}">
                  <a16:creationId xmlns:a16="http://schemas.microsoft.com/office/drawing/2014/main" id="{7523A76C-6098-0DB7-F34C-F9848B8FC627}"/>
                </a:ext>
              </a:extLst>
            </p:cNvPr>
            <p:cNvSpPr>
              <a:spLocks/>
            </p:cNvSpPr>
            <p:nvPr/>
          </p:nvSpPr>
          <p:spPr bwMode="auto">
            <a:xfrm>
              <a:off x="9271527" y="5892467"/>
              <a:ext cx="1053626" cy="263407"/>
            </a:xfrm>
            <a:custGeom>
              <a:avLst/>
              <a:gdLst>
                <a:gd name="T0" fmla="*/ 248 w 532"/>
                <a:gd name="T1" fmla="*/ 133 h 133"/>
                <a:gd name="T2" fmla="*/ 98 w 532"/>
                <a:gd name="T3" fmla="*/ 113 h 133"/>
                <a:gd name="T4" fmla="*/ 42 w 532"/>
                <a:gd name="T5" fmla="*/ 67 h 133"/>
                <a:gd name="T6" fmla="*/ 0 w 532"/>
                <a:gd name="T7" fmla="*/ 25 h 133"/>
                <a:gd name="T8" fmla="*/ 532 w 532"/>
                <a:gd name="T9" fmla="*/ 0 h 133"/>
                <a:gd name="T10" fmla="*/ 479 w 532"/>
                <a:gd name="T11" fmla="*/ 67 h 133"/>
                <a:gd name="T12" fmla="*/ 424 w 532"/>
                <a:gd name="T13" fmla="*/ 113 h 133"/>
                <a:gd name="T14" fmla="*/ 248 w 53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2" h="133">
                  <a:moveTo>
                    <a:pt x="248" y="133"/>
                  </a:moveTo>
                  <a:cubicBezTo>
                    <a:pt x="201" y="133"/>
                    <a:pt x="101" y="128"/>
                    <a:pt x="98" y="113"/>
                  </a:cubicBezTo>
                  <a:cubicBezTo>
                    <a:pt x="95" y="98"/>
                    <a:pt x="80" y="89"/>
                    <a:pt x="42" y="67"/>
                  </a:cubicBezTo>
                  <a:cubicBezTo>
                    <a:pt x="20" y="54"/>
                    <a:pt x="7" y="38"/>
                    <a:pt x="0" y="25"/>
                  </a:cubicBezTo>
                  <a:cubicBezTo>
                    <a:pt x="532" y="0"/>
                    <a:pt x="532" y="0"/>
                    <a:pt x="532" y="0"/>
                  </a:cubicBezTo>
                  <a:cubicBezTo>
                    <a:pt x="525" y="22"/>
                    <a:pt x="504" y="46"/>
                    <a:pt x="479" y="67"/>
                  </a:cubicBezTo>
                  <a:cubicBezTo>
                    <a:pt x="451" y="91"/>
                    <a:pt x="427" y="98"/>
                    <a:pt x="424" y="113"/>
                  </a:cubicBezTo>
                  <a:cubicBezTo>
                    <a:pt x="421" y="128"/>
                    <a:pt x="296" y="133"/>
                    <a:pt x="248" y="133"/>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4">
              <a:extLst>
                <a:ext uri="{FF2B5EF4-FFF2-40B4-BE49-F238E27FC236}">
                  <a16:creationId xmlns:a16="http://schemas.microsoft.com/office/drawing/2014/main" id="{E89795CD-278E-DB73-2350-D4197D1BD988}"/>
                </a:ext>
              </a:extLst>
            </p:cNvPr>
            <p:cNvSpPr>
              <a:spLocks/>
            </p:cNvSpPr>
            <p:nvPr/>
          </p:nvSpPr>
          <p:spPr bwMode="auto">
            <a:xfrm>
              <a:off x="9457393" y="5918693"/>
              <a:ext cx="304457" cy="237180"/>
            </a:xfrm>
            <a:custGeom>
              <a:avLst/>
              <a:gdLst>
                <a:gd name="T0" fmla="*/ 55 w 154"/>
                <a:gd name="T1" fmla="*/ 115 h 120"/>
                <a:gd name="T2" fmla="*/ 24 w 154"/>
                <a:gd name="T3" fmla="*/ 55 h 120"/>
                <a:gd name="T4" fmla="*/ 0 w 154"/>
                <a:gd name="T5" fmla="*/ 8 h 120"/>
                <a:gd name="T6" fmla="*/ 152 w 154"/>
                <a:gd name="T7" fmla="*/ 0 h 120"/>
                <a:gd name="T8" fmla="*/ 154 w 154"/>
                <a:gd name="T9" fmla="*/ 55 h 120"/>
                <a:gd name="T10" fmla="*/ 153 w 154"/>
                <a:gd name="T11" fmla="*/ 117 h 120"/>
                <a:gd name="T12" fmla="*/ 153 w 154"/>
                <a:gd name="T13" fmla="*/ 120 h 120"/>
                <a:gd name="T14" fmla="*/ 55 w 154"/>
                <a:gd name="T15" fmla="*/ 115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20">
                  <a:moveTo>
                    <a:pt x="55" y="115"/>
                  </a:moveTo>
                  <a:cubicBezTo>
                    <a:pt x="49" y="96"/>
                    <a:pt x="41" y="84"/>
                    <a:pt x="24" y="55"/>
                  </a:cubicBezTo>
                  <a:cubicBezTo>
                    <a:pt x="14" y="40"/>
                    <a:pt x="6" y="23"/>
                    <a:pt x="0" y="8"/>
                  </a:cubicBezTo>
                  <a:cubicBezTo>
                    <a:pt x="152" y="0"/>
                    <a:pt x="152" y="0"/>
                    <a:pt x="152" y="0"/>
                  </a:cubicBezTo>
                  <a:cubicBezTo>
                    <a:pt x="154" y="19"/>
                    <a:pt x="154" y="38"/>
                    <a:pt x="154" y="55"/>
                  </a:cubicBezTo>
                  <a:cubicBezTo>
                    <a:pt x="153" y="87"/>
                    <a:pt x="149" y="97"/>
                    <a:pt x="153" y="117"/>
                  </a:cubicBezTo>
                  <a:cubicBezTo>
                    <a:pt x="153" y="118"/>
                    <a:pt x="153" y="119"/>
                    <a:pt x="153" y="120"/>
                  </a:cubicBezTo>
                  <a:cubicBezTo>
                    <a:pt x="127" y="120"/>
                    <a:pt x="87" y="118"/>
                    <a:pt x="55" y="115"/>
                  </a:cubicBezTo>
                  <a:close/>
                </a:path>
              </a:pathLst>
            </a:custGeom>
            <a:solidFill>
              <a:srgbClr val="93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55">
              <a:extLst>
                <a:ext uri="{FF2B5EF4-FFF2-40B4-BE49-F238E27FC236}">
                  <a16:creationId xmlns:a16="http://schemas.microsoft.com/office/drawing/2014/main" id="{75EC22FF-F5B9-514D-9B80-14194A47AEB7}"/>
                </a:ext>
              </a:extLst>
            </p:cNvPr>
            <p:cNvSpPr>
              <a:spLocks noChangeArrowheads="1"/>
            </p:cNvSpPr>
            <p:nvPr/>
          </p:nvSpPr>
          <p:spPr bwMode="auto">
            <a:xfrm>
              <a:off x="9180303" y="4323430"/>
              <a:ext cx="521112" cy="52111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56">
              <a:extLst>
                <a:ext uri="{FF2B5EF4-FFF2-40B4-BE49-F238E27FC236}">
                  <a16:creationId xmlns:a16="http://schemas.microsoft.com/office/drawing/2014/main" id="{7627F79A-9268-EFC8-6E26-11D3AB9A3EEB}"/>
                </a:ext>
              </a:extLst>
            </p:cNvPr>
            <p:cNvSpPr>
              <a:spLocks noChangeArrowheads="1"/>
            </p:cNvSpPr>
            <p:nvPr/>
          </p:nvSpPr>
          <p:spPr bwMode="auto">
            <a:xfrm>
              <a:off x="9879300" y="4107916"/>
              <a:ext cx="397961" cy="39796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57">
              <a:extLst>
                <a:ext uri="{FF2B5EF4-FFF2-40B4-BE49-F238E27FC236}">
                  <a16:creationId xmlns:a16="http://schemas.microsoft.com/office/drawing/2014/main" id="{FCD38A47-D21F-35CB-0251-BC5B0E2A38C2}"/>
                </a:ext>
              </a:extLst>
            </p:cNvPr>
            <p:cNvSpPr>
              <a:spLocks noChangeArrowheads="1"/>
            </p:cNvSpPr>
            <p:nvPr/>
          </p:nvSpPr>
          <p:spPr bwMode="auto">
            <a:xfrm>
              <a:off x="9132411" y="3392955"/>
              <a:ext cx="722943" cy="722943"/>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58">
              <a:extLst>
                <a:ext uri="{FF2B5EF4-FFF2-40B4-BE49-F238E27FC236}">
                  <a16:creationId xmlns:a16="http://schemas.microsoft.com/office/drawing/2014/main" id="{5E0A72AF-8B7D-D227-08B4-E5B9372AC534}"/>
                </a:ext>
              </a:extLst>
            </p:cNvPr>
            <p:cNvSpPr>
              <a:spLocks noChangeArrowheads="1"/>
            </p:cNvSpPr>
            <p:nvPr/>
          </p:nvSpPr>
          <p:spPr bwMode="auto">
            <a:xfrm>
              <a:off x="10081131" y="3248139"/>
              <a:ext cx="521112" cy="521112"/>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59">
              <a:extLst>
                <a:ext uri="{FF2B5EF4-FFF2-40B4-BE49-F238E27FC236}">
                  <a16:creationId xmlns:a16="http://schemas.microsoft.com/office/drawing/2014/main" id="{BF8408F2-1B3D-E2F5-7E10-611918089DD5}"/>
                </a:ext>
              </a:extLst>
            </p:cNvPr>
            <p:cNvSpPr>
              <a:spLocks noChangeArrowheads="1"/>
            </p:cNvSpPr>
            <p:nvPr/>
          </p:nvSpPr>
          <p:spPr bwMode="auto">
            <a:xfrm>
              <a:off x="10677502" y="2772639"/>
              <a:ext cx="397961" cy="397960"/>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60">
              <a:extLst>
                <a:ext uri="{FF2B5EF4-FFF2-40B4-BE49-F238E27FC236}">
                  <a16:creationId xmlns:a16="http://schemas.microsoft.com/office/drawing/2014/main" id="{4D704B9B-3D4E-3746-1020-F8207CBC660A}"/>
                </a:ext>
              </a:extLst>
            </p:cNvPr>
            <p:cNvSpPr>
              <a:spLocks noChangeArrowheads="1"/>
            </p:cNvSpPr>
            <p:nvPr/>
          </p:nvSpPr>
          <p:spPr bwMode="auto">
            <a:xfrm>
              <a:off x="10538387" y="2079344"/>
              <a:ext cx="277090" cy="277090"/>
            </a:xfrm>
            <a:prstGeom prst="ellipse">
              <a:avLst/>
            </a:prstGeom>
            <a:solidFill>
              <a:srgbClr val="449E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61">
              <a:extLst>
                <a:ext uri="{FF2B5EF4-FFF2-40B4-BE49-F238E27FC236}">
                  <a16:creationId xmlns:a16="http://schemas.microsoft.com/office/drawing/2014/main" id="{4D2BF6C7-C13F-ADCA-1600-7D79F7AB9927}"/>
                </a:ext>
              </a:extLst>
            </p:cNvPr>
            <p:cNvSpPr>
              <a:spLocks noChangeArrowheads="1"/>
            </p:cNvSpPr>
            <p:nvPr/>
          </p:nvSpPr>
          <p:spPr bwMode="auto">
            <a:xfrm>
              <a:off x="9704836" y="2229862"/>
              <a:ext cx="722943" cy="72522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62">
              <a:extLst>
                <a:ext uri="{FF2B5EF4-FFF2-40B4-BE49-F238E27FC236}">
                  <a16:creationId xmlns:a16="http://schemas.microsoft.com/office/drawing/2014/main" id="{D336E7E8-BF6E-2356-2DA7-7149CBA9A135}"/>
                </a:ext>
              </a:extLst>
            </p:cNvPr>
            <p:cNvSpPr>
              <a:spLocks noChangeArrowheads="1"/>
            </p:cNvSpPr>
            <p:nvPr/>
          </p:nvSpPr>
          <p:spPr bwMode="auto">
            <a:xfrm>
              <a:off x="8903213" y="2485286"/>
              <a:ext cx="518831" cy="52111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3">
              <a:extLst>
                <a:ext uri="{FF2B5EF4-FFF2-40B4-BE49-F238E27FC236}">
                  <a16:creationId xmlns:a16="http://schemas.microsoft.com/office/drawing/2014/main" id="{7FA8328D-FAF6-8AE9-5272-EFB91DAB7E32}"/>
                </a:ext>
              </a:extLst>
            </p:cNvPr>
            <p:cNvSpPr>
              <a:spLocks noChangeArrowheads="1"/>
            </p:cNvSpPr>
            <p:nvPr/>
          </p:nvSpPr>
          <p:spPr bwMode="auto">
            <a:xfrm>
              <a:off x="8890670" y="1853567"/>
              <a:ext cx="397961" cy="397960"/>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4">
              <a:extLst>
                <a:ext uri="{FF2B5EF4-FFF2-40B4-BE49-F238E27FC236}">
                  <a16:creationId xmlns:a16="http://schemas.microsoft.com/office/drawing/2014/main" id="{C7F69B27-4900-81D0-CCEB-8E6E1158FAFB}"/>
                </a:ext>
              </a:extLst>
            </p:cNvPr>
            <p:cNvSpPr>
              <a:spLocks noChangeArrowheads="1"/>
            </p:cNvSpPr>
            <p:nvPr/>
          </p:nvSpPr>
          <p:spPr bwMode="auto">
            <a:xfrm>
              <a:off x="8629544" y="3535491"/>
              <a:ext cx="277090" cy="27709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5">
              <a:extLst>
                <a:ext uri="{FF2B5EF4-FFF2-40B4-BE49-F238E27FC236}">
                  <a16:creationId xmlns:a16="http://schemas.microsoft.com/office/drawing/2014/main" id="{1D7BC902-7628-63E0-0894-73997D36AAE2}"/>
                </a:ext>
              </a:extLst>
            </p:cNvPr>
            <p:cNvSpPr>
              <a:spLocks noChangeArrowheads="1"/>
            </p:cNvSpPr>
            <p:nvPr/>
          </p:nvSpPr>
          <p:spPr bwMode="auto">
            <a:xfrm>
              <a:off x="9704836" y="1646034"/>
              <a:ext cx="277090" cy="277090"/>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6">
              <a:extLst>
                <a:ext uri="{FF2B5EF4-FFF2-40B4-BE49-F238E27FC236}">
                  <a16:creationId xmlns:a16="http://schemas.microsoft.com/office/drawing/2014/main" id="{5CBF609C-4370-36E6-A6A2-E70F8D610FB5}"/>
                </a:ext>
              </a:extLst>
            </p:cNvPr>
            <p:cNvSpPr>
              <a:spLocks noChangeArrowheads="1"/>
            </p:cNvSpPr>
            <p:nvPr/>
          </p:nvSpPr>
          <p:spPr bwMode="auto">
            <a:xfrm>
              <a:off x="8439116" y="2842196"/>
              <a:ext cx="277090" cy="27709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7">
              <a:extLst>
                <a:ext uri="{FF2B5EF4-FFF2-40B4-BE49-F238E27FC236}">
                  <a16:creationId xmlns:a16="http://schemas.microsoft.com/office/drawing/2014/main" id="{E9AB60DA-346A-AEF6-DD6A-A39F8710AF8D}"/>
                </a:ext>
              </a:extLst>
            </p:cNvPr>
            <p:cNvSpPr>
              <a:spLocks noChangeArrowheads="1"/>
            </p:cNvSpPr>
            <p:nvPr/>
          </p:nvSpPr>
          <p:spPr bwMode="auto">
            <a:xfrm>
              <a:off x="10277261" y="4592538"/>
              <a:ext cx="277090" cy="27823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8">
              <a:extLst>
                <a:ext uri="{FF2B5EF4-FFF2-40B4-BE49-F238E27FC236}">
                  <a16:creationId xmlns:a16="http://schemas.microsoft.com/office/drawing/2014/main" id="{BC338971-441B-4E3E-DA25-701E96F28194}"/>
                </a:ext>
              </a:extLst>
            </p:cNvPr>
            <p:cNvSpPr>
              <a:spLocks noChangeArrowheads="1"/>
            </p:cNvSpPr>
            <p:nvPr/>
          </p:nvSpPr>
          <p:spPr bwMode="auto">
            <a:xfrm>
              <a:off x="10742498" y="3739603"/>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9">
              <a:extLst>
                <a:ext uri="{FF2B5EF4-FFF2-40B4-BE49-F238E27FC236}">
                  <a16:creationId xmlns:a16="http://schemas.microsoft.com/office/drawing/2014/main" id="{F0DF5994-BF66-3D7D-8EEB-EC47D72588E1}"/>
                </a:ext>
              </a:extLst>
            </p:cNvPr>
            <p:cNvSpPr>
              <a:spLocks noChangeArrowheads="1"/>
            </p:cNvSpPr>
            <p:nvPr/>
          </p:nvSpPr>
          <p:spPr bwMode="auto">
            <a:xfrm>
              <a:off x="9419764" y="1669980"/>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70">
              <a:extLst>
                <a:ext uri="{FF2B5EF4-FFF2-40B4-BE49-F238E27FC236}">
                  <a16:creationId xmlns:a16="http://schemas.microsoft.com/office/drawing/2014/main" id="{497FFBD9-08F3-AB61-0AEA-D096E123B358}"/>
                </a:ext>
              </a:extLst>
            </p:cNvPr>
            <p:cNvSpPr>
              <a:spLocks noChangeArrowheads="1"/>
            </p:cNvSpPr>
            <p:nvPr/>
          </p:nvSpPr>
          <p:spPr bwMode="auto">
            <a:xfrm>
              <a:off x="8463062" y="3331380"/>
              <a:ext cx="13911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71">
              <a:extLst>
                <a:ext uri="{FF2B5EF4-FFF2-40B4-BE49-F238E27FC236}">
                  <a16:creationId xmlns:a16="http://schemas.microsoft.com/office/drawing/2014/main" id="{61FE7818-F519-B8FD-7702-C6B611D04EB3}"/>
                </a:ext>
              </a:extLst>
            </p:cNvPr>
            <p:cNvSpPr>
              <a:spLocks noChangeArrowheads="1"/>
            </p:cNvSpPr>
            <p:nvPr/>
          </p:nvSpPr>
          <p:spPr bwMode="auto">
            <a:xfrm>
              <a:off x="8540602" y="2347311"/>
              <a:ext cx="13797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72">
              <a:extLst>
                <a:ext uri="{FF2B5EF4-FFF2-40B4-BE49-F238E27FC236}">
                  <a16:creationId xmlns:a16="http://schemas.microsoft.com/office/drawing/2014/main" id="{4D57B559-F282-7ACC-F2FE-606D3B0DD2CC}"/>
                </a:ext>
              </a:extLst>
            </p:cNvPr>
            <p:cNvSpPr>
              <a:spLocks noChangeArrowheads="1"/>
            </p:cNvSpPr>
            <p:nvPr/>
          </p:nvSpPr>
          <p:spPr bwMode="auto">
            <a:xfrm>
              <a:off x="10325153" y="1804534"/>
              <a:ext cx="137975" cy="14025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3">
              <a:extLst>
                <a:ext uri="{FF2B5EF4-FFF2-40B4-BE49-F238E27FC236}">
                  <a16:creationId xmlns:a16="http://schemas.microsoft.com/office/drawing/2014/main" id="{39B5C36B-86C5-790A-1A7D-621046FCC97F}"/>
                </a:ext>
              </a:extLst>
            </p:cNvPr>
            <p:cNvSpPr>
              <a:spLocks noChangeArrowheads="1"/>
            </p:cNvSpPr>
            <p:nvPr/>
          </p:nvSpPr>
          <p:spPr bwMode="auto">
            <a:xfrm>
              <a:off x="9152937" y="4930064"/>
              <a:ext cx="13797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4">
              <a:extLst>
                <a:ext uri="{FF2B5EF4-FFF2-40B4-BE49-F238E27FC236}">
                  <a16:creationId xmlns:a16="http://schemas.microsoft.com/office/drawing/2014/main" id="{22C81D6D-6119-D5A4-DCB2-88EEEAB43A1B}"/>
                </a:ext>
              </a:extLst>
            </p:cNvPr>
            <p:cNvSpPr>
              <a:spLocks noChangeArrowheads="1"/>
            </p:cNvSpPr>
            <p:nvPr/>
          </p:nvSpPr>
          <p:spPr bwMode="auto">
            <a:xfrm>
              <a:off x="9978505" y="4917520"/>
              <a:ext cx="13797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5">
              <a:extLst>
                <a:ext uri="{FF2B5EF4-FFF2-40B4-BE49-F238E27FC236}">
                  <a16:creationId xmlns:a16="http://schemas.microsoft.com/office/drawing/2014/main" id="{4F6F009B-9187-6FA0-9D1D-9E6DE5818EA4}"/>
                </a:ext>
              </a:extLst>
            </p:cNvPr>
            <p:cNvSpPr>
              <a:spLocks noChangeArrowheads="1"/>
            </p:cNvSpPr>
            <p:nvPr/>
          </p:nvSpPr>
          <p:spPr bwMode="auto">
            <a:xfrm>
              <a:off x="8861023" y="4185455"/>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6">
              <a:extLst>
                <a:ext uri="{FF2B5EF4-FFF2-40B4-BE49-F238E27FC236}">
                  <a16:creationId xmlns:a16="http://schemas.microsoft.com/office/drawing/2014/main" id="{A2E68BA4-BD16-4FBF-B66E-A4583F688BA9}"/>
                </a:ext>
              </a:extLst>
            </p:cNvPr>
            <p:cNvSpPr>
              <a:spLocks noChangeArrowheads="1"/>
            </p:cNvSpPr>
            <p:nvPr/>
          </p:nvSpPr>
          <p:spPr bwMode="auto">
            <a:xfrm>
              <a:off x="9503005" y="2925437"/>
              <a:ext cx="140255" cy="14025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7">
              <a:extLst>
                <a:ext uri="{FF2B5EF4-FFF2-40B4-BE49-F238E27FC236}">
                  <a16:creationId xmlns:a16="http://schemas.microsoft.com/office/drawing/2014/main" id="{7C869B3B-259A-27C6-BA86-181D0F943510}"/>
                </a:ext>
              </a:extLst>
            </p:cNvPr>
            <p:cNvSpPr>
              <a:spLocks noChangeArrowheads="1"/>
            </p:cNvSpPr>
            <p:nvPr/>
          </p:nvSpPr>
          <p:spPr bwMode="auto">
            <a:xfrm>
              <a:off x="10207703" y="3892401"/>
              <a:ext cx="14025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8">
              <a:extLst>
                <a:ext uri="{FF2B5EF4-FFF2-40B4-BE49-F238E27FC236}">
                  <a16:creationId xmlns:a16="http://schemas.microsoft.com/office/drawing/2014/main" id="{2637DDB6-4C70-529A-0784-70D01AD90D0E}"/>
                </a:ext>
              </a:extLst>
            </p:cNvPr>
            <p:cNvSpPr>
              <a:spLocks noChangeArrowheads="1"/>
            </p:cNvSpPr>
            <p:nvPr/>
          </p:nvSpPr>
          <p:spPr bwMode="auto">
            <a:xfrm>
              <a:off x="8932861" y="3192265"/>
              <a:ext cx="13797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9">
              <a:extLst>
                <a:ext uri="{FF2B5EF4-FFF2-40B4-BE49-F238E27FC236}">
                  <a16:creationId xmlns:a16="http://schemas.microsoft.com/office/drawing/2014/main" id="{06C70996-0C2F-1808-5E61-BE6D85B63C1C}"/>
                </a:ext>
              </a:extLst>
            </p:cNvPr>
            <p:cNvSpPr>
              <a:spLocks noEditPoints="1"/>
            </p:cNvSpPr>
            <p:nvPr/>
          </p:nvSpPr>
          <p:spPr bwMode="auto">
            <a:xfrm>
              <a:off x="10097095" y="1705329"/>
              <a:ext cx="100345" cy="102626"/>
            </a:xfrm>
            <a:custGeom>
              <a:avLst/>
              <a:gdLst>
                <a:gd name="T0" fmla="*/ 26 w 51"/>
                <a:gd name="T1" fmla="*/ 0 h 52"/>
                <a:gd name="T2" fmla="*/ 51 w 51"/>
                <a:gd name="T3" fmla="*/ 26 h 52"/>
                <a:gd name="T4" fmla="*/ 26 w 51"/>
                <a:gd name="T5" fmla="*/ 52 h 52"/>
                <a:gd name="T6" fmla="*/ 26 w 51"/>
                <a:gd name="T7" fmla="*/ 52 h 52"/>
                <a:gd name="T8" fmla="*/ 26 w 51"/>
                <a:gd name="T9" fmla="*/ 46 h 52"/>
                <a:gd name="T10" fmla="*/ 26 w 51"/>
                <a:gd name="T11" fmla="*/ 46 h 52"/>
                <a:gd name="T12" fmla="*/ 45 w 51"/>
                <a:gd name="T13" fmla="*/ 26 h 52"/>
                <a:gd name="T14" fmla="*/ 26 w 51"/>
                <a:gd name="T15" fmla="*/ 6 h 52"/>
                <a:gd name="T16" fmla="*/ 26 w 51"/>
                <a:gd name="T17" fmla="*/ 6 h 52"/>
                <a:gd name="T18" fmla="*/ 26 w 51"/>
                <a:gd name="T19" fmla="*/ 0 h 52"/>
                <a:gd name="T20" fmla="*/ 26 w 51"/>
                <a:gd name="T21" fmla="*/ 52 h 52"/>
                <a:gd name="T22" fmla="*/ 0 w 51"/>
                <a:gd name="T23" fmla="*/ 26 h 52"/>
                <a:gd name="T24" fmla="*/ 26 w 51"/>
                <a:gd name="T25" fmla="*/ 0 h 52"/>
                <a:gd name="T26" fmla="*/ 26 w 51"/>
                <a:gd name="T27" fmla="*/ 6 h 52"/>
                <a:gd name="T28" fmla="*/ 6 w 51"/>
                <a:gd name="T29" fmla="*/ 26 h 52"/>
                <a:gd name="T30" fmla="*/ 26 w 51"/>
                <a:gd name="T31" fmla="*/ 46 h 52"/>
                <a:gd name="T32" fmla="*/ 26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6" y="0"/>
                  </a:moveTo>
                  <a:cubicBezTo>
                    <a:pt x="40" y="0"/>
                    <a:pt x="51" y="12"/>
                    <a:pt x="51" y="26"/>
                  </a:cubicBezTo>
                  <a:cubicBezTo>
                    <a:pt x="51" y="40"/>
                    <a:pt x="40" y="52"/>
                    <a:pt x="26" y="52"/>
                  </a:cubicBezTo>
                  <a:cubicBezTo>
                    <a:pt x="26" y="52"/>
                    <a:pt x="26" y="52"/>
                    <a:pt x="26" y="52"/>
                  </a:cubicBezTo>
                  <a:cubicBezTo>
                    <a:pt x="26" y="46"/>
                    <a:pt x="26" y="46"/>
                    <a:pt x="26" y="46"/>
                  </a:cubicBezTo>
                  <a:cubicBezTo>
                    <a:pt x="26" y="46"/>
                    <a:pt x="26" y="46"/>
                    <a:pt x="26" y="46"/>
                  </a:cubicBezTo>
                  <a:cubicBezTo>
                    <a:pt x="37" y="46"/>
                    <a:pt x="45" y="37"/>
                    <a:pt x="45" y="26"/>
                  </a:cubicBezTo>
                  <a:cubicBezTo>
                    <a:pt x="45" y="15"/>
                    <a:pt x="37" y="6"/>
                    <a:pt x="26" y="6"/>
                  </a:cubicBezTo>
                  <a:cubicBezTo>
                    <a:pt x="26" y="6"/>
                    <a:pt x="26" y="6"/>
                    <a:pt x="26" y="6"/>
                  </a:cubicBezTo>
                  <a:cubicBezTo>
                    <a:pt x="26" y="0"/>
                    <a:pt x="26" y="0"/>
                    <a:pt x="26" y="0"/>
                  </a:cubicBezTo>
                  <a:close/>
                  <a:moveTo>
                    <a:pt x="26" y="52"/>
                  </a:moveTo>
                  <a:cubicBezTo>
                    <a:pt x="12" y="52"/>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80">
              <a:extLst>
                <a:ext uri="{FF2B5EF4-FFF2-40B4-BE49-F238E27FC236}">
                  <a16:creationId xmlns:a16="http://schemas.microsoft.com/office/drawing/2014/main" id="{44D42692-C8E1-9ADC-246E-E4264D1B535A}"/>
                </a:ext>
              </a:extLst>
            </p:cNvPr>
            <p:cNvSpPr>
              <a:spLocks noEditPoints="1"/>
            </p:cNvSpPr>
            <p:nvPr/>
          </p:nvSpPr>
          <p:spPr bwMode="auto">
            <a:xfrm>
              <a:off x="8441397" y="2630103"/>
              <a:ext cx="101486" cy="101486"/>
            </a:xfrm>
            <a:custGeom>
              <a:avLst/>
              <a:gdLst>
                <a:gd name="T0" fmla="*/ 26 w 51"/>
                <a:gd name="T1" fmla="*/ 0 h 51"/>
                <a:gd name="T2" fmla="*/ 51 w 51"/>
                <a:gd name="T3" fmla="*/ 26 h 51"/>
                <a:gd name="T4" fmla="*/ 26 w 51"/>
                <a:gd name="T5" fmla="*/ 51 h 51"/>
                <a:gd name="T6" fmla="*/ 26 w 51"/>
                <a:gd name="T7" fmla="*/ 45 h 51"/>
                <a:gd name="T8" fmla="*/ 45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1"/>
                    <a:pt x="51" y="26"/>
                  </a:cubicBezTo>
                  <a:cubicBezTo>
                    <a:pt x="51" y="40"/>
                    <a:pt x="40" y="51"/>
                    <a:pt x="26" y="51"/>
                  </a:cubicBezTo>
                  <a:cubicBezTo>
                    <a:pt x="26" y="45"/>
                    <a:pt x="26" y="45"/>
                    <a:pt x="26" y="45"/>
                  </a:cubicBezTo>
                  <a:cubicBezTo>
                    <a:pt x="37" y="45"/>
                    <a:pt x="45" y="36"/>
                    <a:pt x="45" y="26"/>
                  </a:cubicBezTo>
                  <a:cubicBezTo>
                    <a:pt x="45" y="15"/>
                    <a:pt x="37" y="6"/>
                    <a:pt x="26" y="6"/>
                  </a:cubicBezTo>
                  <a:lnTo>
                    <a:pt x="26" y="0"/>
                  </a:lnTo>
                  <a:close/>
                  <a:moveTo>
                    <a:pt x="26" y="51"/>
                  </a:moveTo>
                  <a:cubicBezTo>
                    <a:pt x="12" y="51"/>
                    <a:pt x="0" y="40"/>
                    <a:pt x="0" y="26"/>
                  </a:cubicBezTo>
                  <a:cubicBezTo>
                    <a:pt x="0" y="11"/>
                    <a:pt x="12" y="0"/>
                    <a:pt x="26" y="0"/>
                  </a:cubicBezTo>
                  <a:cubicBezTo>
                    <a:pt x="26" y="6"/>
                    <a:pt x="26" y="6"/>
                    <a:pt x="26" y="6"/>
                  </a:cubicBezTo>
                  <a:cubicBezTo>
                    <a:pt x="15" y="6"/>
                    <a:pt x="6" y="15"/>
                    <a:pt x="6" y="26"/>
                  </a:cubicBezTo>
                  <a:cubicBezTo>
                    <a:pt x="6" y="36"/>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81">
              <a:extLst>
                <a:ext uri="{FF2B5EF4-FFF2-40B4-BE49-F238E27FC236}">
                  <a16:creationId xmlns:a16="http://schemas.microsoft.com/office/drawing/2014/main" id="{B28305C6-2B8B-65D9-E2DD-24C625E26FA4}"/>
                </a:ext>
              </a:extLst>
            </p:cNvPr>
            <p:cNvSpPr>
              <a:spLocks noEditPoints="1"/>
            </p:cNvSpPr>
            <p:nvPr/>
          </p:nvSpPr>
          <p:spPr bwMode="auto">
            <a:xfrm>
              <a:off x="8989875" y="4525261"/>
              <a:ext cx="101486" cy="101486"/>
            </a:xfrm>
            <a:custGeom>
              <a:avLst/>
              <a:gdLst>
                <a:gd name="T0" fmla="*/ 25 w 51"/>
                <a:gd name="T1" fmla="*/ 0 h 51"/>
                <a:gd name="T2" fmla="*/ 51 w 51"/>
                <a:gd name="T3" fmla="*/ 26 h 51"/>
                <a:gd name="T4" fmla="*/ 25 w 51"/>
                <a:gd name="T5" fmla="*/ 51 h 51"/>
                <a:gd name="T6" fmla="*/ 25 w 51"/>
                <a:gd name="T7" fmla="*/ 45 h 51"/>
                <a:gd name="T8" fmla="*/ 45 w 51"/>
                <a:gd name="T9" fmla="*/ 26 h 51"/>
                <a:gd name="T10" fmla="*/ 25 w 51"/>
                <a:gd name="T11" fmla="*/ 6 h 51"/>
                <a:gd name="T12" fmla="*/ 25 w 51"/>
                <a:gd name="T13" fmla="*/ 0 h 51"/>
                <a:gd name="T14" fmla="*/ 25 w 51"/>
                <a:gd name="T15" fmla="*/ 51 h 51"/>
                <a:gd name="T16" fmla="*/ 0 w 51"/>
                <a:gd name="T17" fmla="*/ 26 h 51"/>
                <a:gd name="T18" fmla="*/ 25 w 51"/>
                <a:gd name="T19" fmla="*/ 0 h 51"/>
                <a:gd name="T20" fmla="*/ 25 w 51"/>
                <a:gd name="T21" fmla="*/ 6 h 51"/>
                <a:gd name="T22" fmla="*/ 6 w 51"/>
                <a:gd name="T23" fmla="*/ 26 h 51"/>
                <a:gd name="T24" fmla="*/ 25 w 51"/>
                <a:gd name="T25" fmla="*/ 45 h 51"/>
                <a:gd name="T26" fmla="*/ 25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5" y="0"/>
                  </a:moveTo>
                  <a:cubicBezTo>
                    <a:pt x="40" y="0"/>
                    <a:pt x="51" y="11"/>
                    <a:pt x="51" y="26"/>
                  </a:cubicBezTo>
                  <a:cubicBezTo>
                    <a:pt x="51" y="40"/>
                    <a:pt x="40" y="51"/>
                    <a:pt x="25" y="51"/>
                  </a:cubicBezTo>
                  <a:cubicBezTo>
                    <a:pt x="25" y="45"/>
                    <a:pt x="25" y="45"/>
                    <a:pt x="25" y="45"/>
                  </a:cubicBezTo>
                  <a:cubicBezTo>
                    <a:pt x="36" y="45"/>
                    <a:pt x="45" y="36"/>
                    <a:pt x="45" y="26"/>
                  </a:cubicBezTo>
                  <a:cubicBezTo>
                    <a:pt x="45" y="15"/>
                    <a:pt x="36" y="6"/>
                    <a:pt x="25" y="6"/>
                  </a:cubicBezTo>
                  <a:lnTo>
                    <a:pt x="25" y="0"/>
                  </a:lnTo>
                  <a:close/>
                  <a:moveTo>
                    <a:pt x="25" y="51"/>
                  </a:moveTo>
                  <a:cubicBezTo>
                    <a:pt x="11" y="51"/>
                    <a:pt x="0" y="40"/>
                    <a:pt x="0" y="26"/>
                  </a:cubicBezTo>
                  <a:cubicBezTo>
                    <a:pt x="0" y="11"/>
                    <a:pt x="11" y="0"/>
                    <a:pt x="25" y="0"/>
                  </a:cubicBezTo>
                  <a:cubicBezTo>
                    <a:pt x="25" y="6"/>
                    <a:pt x="25" y="6"/>
                    <a:pt x="25" y="6"/>
                  </a:cubicBezTo>
                  <a:cubicBezTo>
                    <a:pt x="15" y="6"/>
                    <a:pt x="6" y="15"/>
                    <a:pt x="6" y="26"/>
                  </a:cubicBezTo>
                  <a:cubicBezTo>
                    <a:pt x="6" y="36"/>
                    <a:pt x="15"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2">
              <a:extLst>
                <a:ext uri="{FF2B5EF4-FFF2-40B4-BE49-F238E27FC236}">
                  <a16:creationId xmlns:a16="http://schemas.microsoft.com/office/drawing/2014/main" id="{E11A6652-B7A4-345C-1C3C-C0D256DE72F0}"/>
                </a:ext>
              </a:extLst>
            </p:cNvPr>
            <p:cNvSpPr>
              <a:spLocks noEditPoints="1"/>
            </p:cNvSpPr>
            <p:nvPr/>
          </p:nvSpPr>
          <p:spPr bwMode="auto">
            <a:xfrm>
              <a:off x="9640980" y="4882171"/>
              <a:ext cx="101486" cy="101486"/>
            </a:xfrm>
            <a:custGeom>
              <a:avLst/>
              <a:gdLst>
                <a:gd name="T0" fmla="*/ 26 w 51"/>
                <a:gd name="T1" fmla="*/ 0 h 51"/>
                <a:gd name="T2" fmla="*/ 51 w 51"/>
                <a:gd name="T3" fmla="*/ 25 h 51"/>
                <a:gd name="T4" fmla="*/ 26 w 51"/>
                <a:gd name="T5" fmla="*/ 51 h 51"/>
                <a:gd name="T6" fmla="*/ 26 w 51"/>
                <a:gd name="T7" fmla="*/ 45 h 51"/>
                <a:gd name="T8" fmla="*/ 45 w 51"/>
                <a:gd name="T9" fmla="*/ 25 h 51"/>
                <a:gd name="T10" fmla="*/ 26 w 51"/>
                <a:gd name="T11" fmla="*/ 6 h 51"/>
                <a:gd name="T12" fmla="*/ 26 w 51"/>
                <a:gd name="T13" fmla="*/ 0 h 51"/>
                <a:gd name="T14" fmla="*/ 26 w 51"/>
                <a:gd name="T15" fmla="*/ 51 h 51"/>
                <a:gd name="T16" fmla="*/ 0 w 51"/>
                <a:gd name="T17" fmla="*/ 25 h 51"/>
                <a:gd name="T18" fmla="*/ 26 w 51"/>
                <a:gd name="T19" fmla="*/ 0 h 51"/>
                <a:gd name="T20" fmla="*/ 26 w 51"/>
                <a:gd name="T21" fmla="*/ 6 h 51"/>
                <a:gd name="T22" fmla="*/ 6 w 51"/>
                <a:gd name="T23" fmla="*/ 25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1"/>
                    <a:pt x="51" y="25"/>
                  </a:cubicBezTo>
                  <a:cubicBezTo>
                    <a:pt x="51" y="40"/>
                    <a:pt x="40" y="51"/>
                    <a:pt x="26" y="51"/>
                  </a:cubicBezTo>
                  <a:cubicBezTo>
                    <a:pt x="26" y="45"/>
                    <a:pt x="26" y="45"/>
                    <a:pt x="26" y="45"/>
                  </a:cubicBezTo>
                  <a:cubicBezTo>
                    <a:pt x="36" y="45"/>
                    <a:pt x="45" y="36"/>
                    <a:pt x="45" y="25"/>
                  </a:cubicBezTo>
                  <a:cubicBezTo>
                    <a:pt x="45" y="14"/>
                    <a:pt x="36" y="6"/>
                    <a:pt x="26" y="6"/>
                  </a:cubicBezTo>
                  <a:lnTo>
                    <a:pt x="26" y="0"/>
                  </a:lnTo>
                  <a:close/>
                  <a:moveTo>
                    <a:pt x="26" y="51"/>
                  </a:moveTo>
                  <a:cubicBezTo>
                    <a:pt x="11" y="51"/>
                    <a:pt x="0" y="40"/>
                    <a:pt x="0" y="25"/>
                  </a:cubicBezTo>
                  <a:cubicBezTo>
                    <a:pt x="0" y="11"/>
                    <a:pt x="11" y="0"/>
                    <a:pt x="26" y="0"/>
                  </a:cubicBezTo>
                  <a:cubicBezTo>
                    <a:pt x="26" y="6"/>
                    <a:pt x="26" y="6"/>
                    <a:pt x="26" y="6"/>
                  </a:cubicBezTo>
                  <a:cubicBezTo>
                    <a:pt x="15" y="6"/>
                    <a:pt x="6" y="14"/>
                    <a:pt x="6" y="25"/>
                  </a:cubicBezTo>
                  <a:cubicBezTo>
                    <a:pt x="6" y="36"/>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3">
              <a:extLst>
                <a:ext uri="{FF2B5EF4-FFF2-40B4-BE49-F238E27FC236}">
                  <a16:creationId xmlns:a16="http://schemas.microsoft.com/office/drawing/2014/main" id="{D444D15A-E4E2-1412-7470-77E942EF9BFE}"/>
                </a:ext>
              </a:extLst>
            </p:cNvPr>
            <p:cNvSpPr>
              <a:spLocks noEditPoints="1"/>
            </p:cNvSpPr>
            <p:nvPr/>
          </p:nvSpPr>
          <p:spPr bwMode="auto">
            <a:xfrm>
              <a:off x="10562333" y="4218524"/>
              <a:ext cx="101486"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2"/>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7"/>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2"/>
                    <a:pt x="11" y="0"/>
                    <a:pt x="25" y="0"/>
                  </a:cubicBezTo>
                  <a:cubicBezTo>
                    <a:pt x="25" y="6"/>
                    <a:pt x="25" y="6"/>
                    <a:pt x="25" y="6"/>
                  </a:cubicBezTo>
                  <a:cubicBezTo>
                    <a:pt x="14" y="6"/>
                    <a:pt x="6" y="15"/>
                    <a:pt x="6" y="26"/>
                  </a:cubicBezTo>
                  <a:cubicBezTo>
                    <a:pt x="6" y="37"/>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4">
              <a:extLst>
                <a:ext uri="{FF2B5EF4-FFF2-40B4-BE49-F238E27FC236}">
                  <a16:creationId xmlns:a16="http://schemas.microsoft.com/office/drawing/2014/main" id="{2BA87E24-A5A6-A235-2A13-97B44DC01715}"/>
                </a:ext>
              </a:extLst>
            </p:cNvPr>
            <p:cNvSpPr>
              <a:spLocks noEditPoints="1"/>
            </p:cNvSpPr>
            <p:nvPr/>
          </p:nvSpPr>
          <p:spPr bwMode="auto">
            <a:xfrm>
              <a:off x="10984239" y="3259542"/>
              <a:ext cx="100345"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6"/>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1"/>
                    <a:pt x="11" y="0"/>
                    <a:pt x="25" y="0"/>
                  </a:cubicBezTo>
                  <a:cubicBezTo>
                    <a:pt x="25" y="6"/>
                    <a:pt x="25" y="6"/>
                    <a:pt x="25" y="6"/>
                  </a:cubicBezTo>
                  <a:cubicBezTo>
                    <a:pt x="14" y="6"/>
                    <a:pt x="6" y="15"/>
                    <a:pt x="6" y="26"/>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5">
              <a:extLst>
                <a:ext uri="{FF2B5EF4-FFF2-40B4-BE49-F238E27FC236}">
                  <a16:creationId xmlns:a16="http://schemas.microsoft.com/office/drawing/2014/main" id="{859BDCF8-8082-073C-BCC1-ABD7000FC20C}"/>
                </a:ext>
              </a:extLst>
            </p:cNvPr>
            <p:cNvSpPr>
              <a:spLocks noEditPoints="1"/>
            </p:cNvSpPr>
            <p:nvPr/>
          </p:nvSpPr>
          <p:spPr bwMode="auto">
            <a:xfrm>
              <a:off x="10906700" y="2431693"/>
              <a:ext cx="101486" cy="103766"/>
            </a:xfrm>
            <a:custGeom>
              <a:avLst/>
              <a:gdLst>
                <a:gd name="T0" fmla="*/ 26 w 51"/>
                <a:gd name="T1" fmla="*/ 0 h 52"/>
                <a:gd name="T2" fmla="*/ 51 w 51"/>
                <a:gd name="T3" fmla="*/ 26 h 52"/>
                <a:gd name="T4" fmla="*/ 26 w 51"/>
                <a:gd name="T5" fmla="*/ 52 h 52"/>
                <a:gd name="T6" fmla="*/ 26 w 51"/>
                <a:gd name="T7" fmla="*/ 52 h 52"/>
                <a:gd name="T8" fmla="*/ 26 w 51"/>
                <a:gd name="T9" fmla="*/ 46 h 52"/>
                <a:gd name="T10" fmla="*/ 26 w 51"/>
                <a:gd name="T11" fmla="*/ 46 h 52"/>
                <a:gd name="T12" fmla="*/ 45 w 51"/>
                <a:gd name="T13" fmla="*/ 26 h 52"/>
                <a:gd name="T14" fmla="*/ 26 w 51"/>
                <a:gd name="T15" fmla="*/ 6 h 52"/>
                <a:gd name="T16" fmla="*/ 26 w 51"/>
                <a:gd name="T17" fmla="*/ 6 h 52"/>
                <a:gd name="T18" fmla="*/ 26 w 51"/>
                <a:gd name="T19" fmla="*/ 0 h 52"/>
                <a:gd name="T20" fmla="*/ 26 w 51"/>
                <a:gd name="T21" fmla="*/ 52 h 52"/>
                <a:gd name="T22" fmla="*/ 0 w 51"/>
                <a:gd name="T23" fmla="*/ 26 h 52"/>
                <a:gd name="T24" fmla="*/ 26 w 51"/>
                <a:gd name="T25" fmla="*/ 0 h 52"/>
                <a:gd name="T26" fmla="*/ 26 w 51"/>
                <a:gd name="T27" fmla="*/ 6 h 52"/>
                <a:gd name="T28" fmla="*/ 6 w 51"/>
                <a:gd name="T29" fmla="*/ 26 h 52"/>
                <a:gd name="T30" fmla="*/ 26 w 51"/>
                <a:gd name="T31" fmla="*/ 46 h 52"/>
                <a:gd name="T32" fmla="*/ 26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6" y="0"/>
                  </a:moveTo>
                  <a:cubicBezTo>
                    <a:pt x="40" y="0"/>
                    <a:pt x="51" y="12"/>
                    <a:pt x="51" y="26"/>
                  </a:cubicBezTo>
                  <a:cubicBezTo>
                    <a:pt x="51" y="40"/>
                    <a:pt x="40" y="52"/>
                    <a:pt x="26" y="52"/>
                  </a:cubicBezTo>
                  <a:cubicBezTo>
                    <a:pt x="26" y="52"/>
                    <a:pt x="26" y="52"/>
                    <a:pt x="26" y="52"/>
                  </a:cubicBezTo>
                  <a:cubicBezTo>
                    <a:pt x="26" y="46"/>
                    <a:pt x="26" y="46"/>
                    <a:pt x="26" y="46"/>
                  </a:cubicBezTo>
                  <a:cubicBezTo>
                    <a:pt x="26" y="46"/>
                    <a:pt x="26" y="46"/>
                    <a:pt x="26" y="46"/>
                  </a:cubicBezTo>
                  <a:cubicBezTo>
                    <a:pt x="36" y="46"/>
                    <a:pt x="45" y="37"/>
                    <a:pt x="45" y="26"/>
                  </a:cubicBezTo>
                  <a:cubicBezTo>
                    <a:pt x="45" y="15"/>
                    <a:pt x="36" y="6"/>
                    <a:pt x="26" y="6"/>
                  </a:cubicBezTo>
                  <a:cubicBezTo>
                    <a:pt x="26" y="6"/>
                    <a:pt x="26" y="6"/>
                    <a:pt x="26" y="6"/>
                  </a:cubicBezTo>
                  <a:cubicBezTo>
                    <a:pt x="26" y="0"/>
                    <a:pt x="26" y="0"/>
                    <a:pt x="26" y="0"/>
                  </a:cubicBezTo>
                  <a:close/>
                  <a:moveTo>
                    <a:pt x="26" y="52"/>
                  </a:moveTo>
                  <a:cubicBezTo>
                    <a:pt x="11" y="52"/>
                    <a:pt x="0" y="40"/>
                    <a:pt x="0" y="26"/>
                  </a:cubicBezTo>
                  <a:cubicBezTo>
                    <a:pt x="0" y="12"/>
                    <a:pt x="11"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6">
              <a:extLst>
                <a:ext uri="{FF2B5EF4-FFF2-40B4-BE49-F238E27FC236}">
                  <a16:creationId xmlns:a16="http://schemas.microsoft.com/office/drawing/2014/main" id="{6AC57176-BBDD-4520-735B-ABFF0CF19434}"/>
                </a:ext>
              </a:extLst>
            </p:cNvPr>
            <p:cNvSpPr>
              <a:spLocks noEditPoints="1"/>
            </p:cNvSpPr>
            <p:nvPr/>
          </p:nvSpPr>
          <p:spPr bwMode="auto">
            <a:xfrm>
              <a:off x="9962541" y="3132970"/>
              <a:ext cx="100345"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6"/>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1"/>
                    <a:pt x="11" y="0"/>
                    <a:pt x="25" y="0"/>
                  </a:cubicBezTo>
                  <a:cubicBezTo>
                    <a:pt x="25" y="6"/>
                    <a:pt x="25" y="6"/>
                    <a:pt x="25" y="6"/>
                  </a:cubicBezTo>
                  <a:cubicBezTo>
                    <a:pt x="14" y="6"/>
                    <a:pt x="6" y="15"/>
                    <a:pt x="6" y="26"/>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7">
              <a:extLst>
                <a:ext uri="{FF2B5EF4-FFF2-40B4-BE49-F238E27FC236}">
                  <a16:creationId xmlns:a16="http://schemas.microsoft.com/office/drawing/2014/main" id="{81FB1AD2-B057-432A-998F-91C6DA307582}"/>
                </a:ext>
              </a:extLst>
            </p:cNvPr>
            <p:cNvSpPr>
              <a:spLocks noEditPoints="1"/>
            </p:cNvSpPr>
            <p:nvPr/>
          </p:nvSpPr>
          <p:spPr bwMode="auto">
            <a:xfrm>
              <a:off x="9403800" y="1976718"/>
              <a:ext cx="101486" cy="102626"/>
            </a:xfrm>
            <a:custGeom>
              <a:avLst/>
              <a:gdLst>
                <a:gd name="T0" fmla="*/ 25 w 51"/>
                <a:gd name="T1" fmla="*/ 0 h 52"/>
                <a:gd name="T2" fmla="*/ 51 w 51"/>
                <a:gd name="T3" fmla="*/ 26 h 52"/>
                <a:gd name="T4" fmla="*/ 25 w 51"/>
                <a:gd name="T5" fmla="*/ 52 h 52"/>
                <a:gd name="T6" fmla="*/ 25 w 51"/>
                <a:gd name="T7" fmla="*/ 46 h 52"/>
                <a:gd name="T8" fmla="*/ 45 w 51"/>
                <a:gd name="T9" fmla="*/ 26 h 52"/>
                <a:gd name="T10" fmla="*/ 25 w 51"/>
                <a:gd name="T11" fmla="*/ 6 h 52"/>
                <a:gd name="T12" fmla="*/ 25 w 51"/>
                <a:gd name="T13" fmla="*/ 0 h 52"/>
                <a:gd name="T14" fmla="*/ 25 w 51"/>
                <a:gd name="T15" fmla="*/ 52 h 52"/>
                <a:gd name="T16" fmla="*/ 0 w 51"/>
                <a:gd name="T17" fmla="*/ 26 h 52"/>
                <a:gd name="T18" fmla="*/ 25 w 51"/>
                <a:gd name="T19" fmla="*/ 0 h 52"/>
                <a:gd name="T20" fmla="*/ 25 w 51"/>
                <a:gd name="T21" fmla="*/ 6 h 52"/>
                <a:gd name="T22" fmla="*/ 6 w 51"/>
                <a:gd name="T23" fmla="*/ 26 h 52"/>
                <a:gd name="T24" fmla="*/ 25 w 51"/>
                <a:gd name="T25" fmla="*/ 46 h 52"/>
                <a:gd name="T26" fmla="*/ 25 w 51"/>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2">
                  <a:moveTo>
                    <a:pt x="25" y="0"/>
                  </a:moveTo>
                  <a:cubicBezTo>
                    <a:pt x="40" y="0"/>
                    <a:pt x="51" y="12"/>
                    <a:pt x="51" y="26"/>
                  </a:cubicBezTo>
                  <a:cubicBezTo>
                    <a:pt x="51" y="40"/>
                    <a:pt x="40" y="52"/>
                    <a:pt x="25" y="52"/>
                  </a:cubicBezTo>
                  <a:cubicBezTo>
                    <a:pt x="25" y="46"/>
                    <a:pt x="25" y="46"/>
                    <a:pt x="25" y="46"/>
                  </a:cubicBezTo>
                  <a:cubicBezTo>
                    <a:pt x="36" y="46"/>
                    <a:pt x="45" y="37"/>
                    <a:pt x="45" y="26"/>
                  </a:cubicBezTo>
                  <a:cubicBezTo>
                    <a:pt x="45" y="15"/>
                    <a:pt x="36" y="6"/>
                    <a:pt x="25" y="6"/>
                  </a:cubicBezTo>
                  <a:lnTo>
                    <a:pt x="25" y="0"/>
                  </a:lnTo>
                  <a:close/>
                  <a:moveTo>
                    <a:pt x="25" y="52"/>
                  </a:moveTo>
                  <a:cubicBezTo>
                    <a:pt x="11" y="52"/>
                    <a:pt x="0" y="40"/>
                    <a:pt x="0" y="26"/>
                  </a:cubicBezTo>
                  <a:cubicBezTo>
                    <a:pt x="0" y="12"/>
                    <a:pt x="11" y="0"/>
                    <a:pt x="25" y="0"/>
                  </a:cubicBezTo>
                  <a:cubicBezTo>
                    <a:pt x="25" y="6"/>
                    <a:pt x="25" y="6"/>
                    <a:pt x="25" y="6"/>
                  </a:cubicBezTo>
                  <a:cubicBezTo>
                    <a:pt x="15" y="6"/>
                    <a:pt x="6" y="15"/>
                    <a:pt x="6" y="26"/>
                  </a:cubicBezTo>
                  <a:cubicBezTo>
                    <a:pt x="6" y="37"/>
                    <a:pt x="15" y="46"/>
                    <a:pt x="25" y="46"/>
                  </a:cubicBezTo>
                  <a:lnTo>
                    <a:pt x="25"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8">
              <a:extLst>
                <a:ext uri="{FF2B5EF4-FFF2-40B4-BE49-F238E27FC236}">
                  <a16:creationId xmlns:a16="http://schemas.microsoft.com/office/drawing/2014/main" id="{A62D9999-B522-0093-2743-83A1236791EA}"/>
                </a:ext>
              </a:extLst>
            </p:cNvPr>
            <p:cNvSpPr>
              <a:spLocks noEditPoints="1"/>
            </p:cNvSpPr>
            <p:nvPr/>
          </p:nvSpPr>
          <p:spPr bwMode="auto">
            <a:xfrm>
              <a:off x="8971631" y="3455671"/>
              <a:ext cx="101486" cy="101486"/>
            </a:xfrm>
            <a:custGeom>
              <a:avLst/>
              <a:gdLst>
                <a:gd name="T0" fmla="*/ 26 w 51"/>
                <a:gd name="T1" fmla="*/ 0 h 51"/>
                <a:gd name="T2" fmla="*/ 51 w 51"/>
                <a:gd name="T3" fmla="*/ 26 h 51"/>
                <a:gd name="T4" fmla="*/ 26 w 51"/>
                <a:gd name="T5" fmla="*/ 51 h 51"/>
                <a:gd name="T6" fmla="*/ 26 w 51"/>
                <a:gd name="T7" fmla="*/ 45 h 51"/>
                <a:gd name="T8" fmla="*/ 46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2"/>
                    <a:pt x="51" y="26"/>
                  </a:cubicBezTo>
                  <a:cubicBezTo>
                    <a:pt x="51" y="40"/>
                    <a:pt x="40" y="51"/>
                    <a:pt x="26" y="51"/>
                  </a:cubicBezTo>
                  <a:cubicBezTo>
                    <a:pt x="26" y="45"/>
                    <a:pt x="26" y="45"/>
                    <a:pt x="26" y="45"/>
                  </a:cubicBezTo>
                  <a:cubicBezTo>
                    <a:pt x="37" y="45"/>
                    <a:pt x="46" y="37"/>
                    <a:pt x="46" y="26"/>
                  </a:cubicBezTo>
                  <a:cubicBezTo>
                    <a:pt x="46" y="15"/>
                    <a:pt x="37" y="6"/>
                    <a:pt x="26" y="6"/>
                  </a:cubicBezTo>
                  <a:lnTo>
                    <a:pt x="26" y="0"/>
                  </a:lnTo>
                  <a:close/>
                  <a:moveTo>
                    <a:pt x="26" y="51"/>
                  </a:moveTo>
                  <a:cubicBezTo>
                    <a:pt x="12" y="51"/>
                    <a:pt x="0" y="40"/>
                    <a:pt x="0" y="26"/>
                  </a:cubicBezTo>
                  <a:cubicBezTo>
                    <a:pt x="0" y="12"/>
                    <a:pt x="12" y="0"/>
                    <a:pt x="26" y="0"/>
                  </a:cubicBezTo>
                  <a:cubicBezTo>
                    <a:pt x="26" y="6"/>
                    <a:pt x="26" y="6"/>
                    <a:pt x="26" y="6"/>
                  </a:cubicBezTo>
                  <a:cubicBezTo>
                    <a:pt x="15" y="6"/>
                    <a:pt x="6" y="15"/>
                    <a:pt x="6" y="26"/>
                  </a:cubicBezTo>
                  <a:cubicBezTo>
                    <a:pt x="6" y="37"/>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9">
              <a:extLst>
                <a:ext uri="{FF2B5EF4-FFF2-40B4-BE49-F238E27FC236}">
                  <a16:creationId xmlns:a16="http://schemas.microsoft.com/office/drawing/2014/main" id="{B8930A0E-5703-BFA0-E50A-4534785F3919}"/>
                </a:ext>
              </a:extLst>
            </p:cNvPr>
            <p:cNvSpPr>
              <a:spLocks noEditPoints="1"/>
            </p:cNvSpPr>
            <p:nvPr/>
          </p:nvSpPr>
          <p:spPr bwMode="auto">
            <a:xfrm>
              <a:off x="10401552" y="2950524"/>
              <a:ext cx="103766" cy="103766"/>
            </a:xfrm>
            <a:custGeom>
              <a:avLst/>
              <a:gdLst>
                <a:gd name="T0" fmla="*/ 26 w 52"/>
                <a:gd name="T1" fmla="*/ 0 h 52"/>
                <a:gd name="T2" fmla="*/ 52 w 52"/>
                <a:gd name="T3" fmla="*/ 26 h 52"/>
                <a:gd name="T4" fmla="*/ 26 w 52"/>
                <a:gd name="T5" fmla="*/ 52 h 52"/>
                <a:gd name="T6" fmla="*/ 26 w 52"/>
                <a:gd name="T7" fmla="*/ 52 h 52"/>
                <a:gd name="T8" fmla="*/ 26 w 52"/>
                <a:gd name="T9" fmla="*/ 46 h 52"/>
                <a:gd name="T10" fmla="*/ 26 w 52"/>
                <a:gd name="T11" fmla="*/ 46 h 52"/>
                <a:gd name="T12" fmla="*/ 46 w 52"/>
                <a:gd name="T13" fmla="*/ 26 h 52"/>
                <a:gd name="T14" fmla="*/ 26 w 52"/>
                <a:gd name="T15" fmla="*/ 6 h 52"/>
                <a:gd name="T16" fmla="*/ 26 w 52"/>
                <a:gd name="T17" fmla="*/ 6 h 52"/>
                <a:gd name="T18" fmla="*/ 26 w 52"/>
                <a:gd name="T19" fmla="*/ 0 h 52"/>
                <a:gd name="T20" fmla="*/ 26 w 52"/>
                <a:gd name="T21" fmla="*/ 52 h 52"/>
                <a:gd name="T22" fmla="*/ 0 w 52"/>
                <a:gd name="T23" fmla="*/ 26 h 52"/>
                <a:gd name="T24" fmla="*/ 26 w 52"/>
                <a:gd name="T25" fmla="*/ 0 h 52"/>
                <a:gd name="T26" fmla="*/ 26 w 52"/>
                <a:gd name="T27" fmla="*/ 6 h 52"/>
                <a:gd name="T28" fmla="*/ 6 w 52"/>
                <a:gd name="T29" fmla="*/ 26 h 52"/>
                <a:gd name="T30" fmla="*/ 26 w 52"/>
                <a:gd name="T31" fmla="*/ 46 h 52"/>
                <a:gd name="T32" fmla="*/ 26 w 52"/>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52">
                  <a:moveTo>
                    <a:pt x="26" y="0"/>
                  </a:moveTo>
                  <a:cubicBezTo>
                    <a:pt x="40" y="0"/>
                    <a:pt x="52" y="12"/>
                    <a:pt x="52" y="26"/>
                  </a:cubicBezTo>
                  <a:cubicBezTo>
                    <a:pt x="52" y="40"/>
                    <a:pt x="40" y="52"/>
                    <a:pt x="26" y="52"/>
                  </a:cubicBezTo>
                  <a:cubicBezTo>
                    <a:pt x="26" y="52"/>
                    <a:pt x="26" y="52"/>
                    <a:pt x="26" y="52"/>
                  </a:cubicBezTo>
                  <a:cubicBezTo>
                    <a:pt x="26" y="46"/>
                    <a:pt x="26" y="46"/>
                    <a:pt x="26" y="46"/>
                  </a:cubicBezTo>
                  <a:cubicBezTo>
                    <a:pt x="26" y="46"/>
                    <a:pt x="26" y="46"/>
                    <a:pt x="26" y="46"/>
                  </a:cubicBezTo>
                  <a:cubicBezTo>
                    <a:pt x="37" y="46"/>
                    <a:pt x="46" y="37"/>
                    <a:pt x="46" y="26"/>
                  </a:cubicBezTo>
                  <a:cubicBezTo>
                    <a:pt x="46" y="15"/>
                    <a:pt x="37" y="6"/>
                    <a:pt x="26" y="6"/>
                  </a:cubicBezTo>
                  <a:cubicBezTo>
                    <a:pt x="26" y="6"/>
                    <a:pt x="26" y="6"/>
                    <a:pt x="26" y="6"/>
                  </a:cubicBezTo>
                  <a:cubicBezTo>
                    <a:pt x="26" y="0"/>
                    <a:pt x="26" y="0"/>
                    <a:pt x="26" y="0"/>
                  </a:cubicBezTo>
                  <a:close/>
                  <a:moveTo>
                    <a:pt x="26" y="52"/>
                  </a:moveTo>
                  <a:cubicBezTo>
                    <a:pt x="12" y="52"/>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90">
              <a:extLst>
                <a:ext uri="{FF2B5EF4-FFF2-40B4-BE49-F238E27FC236}">
                  <a16:creationId xmlns:a16="http://schemas.microsoft.com/office/drawing/2014/main" id="{9FABFF94-7604-735B-643B-BC14CB3E7095}"/>
                </a:ext>
              </a:extLst>
            </p:cNvPr>
            <p:cNvSpPr>
              <a:spLocks noEditPoints="1"/>
            </p:cNvSpPr>
            <p:nvPr/>
          </p:nvSpPr>
          <p:spPr bwMode="auto">
            <a:xfrm>
              <a:off x="9971663" y="3823984"/>
              <a:ext cx="101486" cy="101486"/>
            </a:xfrm>
            <a:custGeom>
              <a:avLst/>
              <a:gdLst>
                <a:gd name="T0" fmla="*/ 25 w 51"/>
                <a:gd name="T1" fmla="*/ 0 h 51"/>
                <a:gd name="T2" fmla="*/ 51 w 51"/>
                <a:gd name="T3" fmla="*/ 25 h 51"/>
                <a:gd name="T4" fmla="*/ 25 w 51"/>
                <a:gd name="T5" fmla="*/ 51 h 51"/>
                <a:gd name="T6" fmla="*/ 25 w 51"/>
                <a:gd name="T7" fmla="*/ 51 h 51"/>
                <a:gd name="T8" fmla="*/ 25 w 51"/>
                <a:gd name="T9" fmla="*/ 45 h 51"/>
                <a:gd name="T10" fmla="*/ 25 w 51"/>
                <a:gd name="T11" fmla="*/ 45 h 51"/>
                <a:gd name="T12" fmla="*/ 45 w 51"/>
                <a:gd name="T13" fmla="*/ 25 h 51"/>
                <a:gd name="T14" fmla="*/ 25 w 51"/>
                <a:gd name="T15" fmla="*/ 5 h 51"/>
                <a:gd name="T16" fmla="*/ 25 w 51"/>
                <a:gd name="T17" fmla="*/ 5 h 51"/>
                <a:gd name="T18" fmla="*/ 25 w 51"/>
                <a:gd name="T19" fmla="*/ 0 h 51"/>
                <a:gd name="T20" fmla="*/ 25 w 51"/>
                <a:gd name="T21" fmla="*/ 51 h 51"/>
                <a:gd name="T22" fmla="*/ 0 w 51"/>
                <a:gd name="T23" fmla="*/ 25 h 51"/>
                <a:gd name="T24" fmla="*/ 25 w 51"/>
                <a:gd name="T25" fmla="*/ 0 h 51"/>
                <a:gd name="T26" fmla="*/ 25 w 51"/>
                <a:gd name="T27" fmla="*/ 5 h 51"/>
                <a:gd name="T28" fmla="*/ 6 w 51"/>
                <a:gd name="T29" fmla="*/ 25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5"/>
                  </a:cubicBezTo>
                  <a:cubicBezTo>
                    <a:pt x="51" y="39"/>
                    <a:pt x="39" y="51"/>
                    <a:pt x="25" y="51"/>
                  </a:cubicBezTo>
                  <a:cubicBezTo>
                    <a:pt x="25" y="51"/>
                    <a:pt x="25" y="51"/>
                    <a:pt x="25" y="51"/>
                  </a:cubicBezTo>
                  <a:cubicBezTo>
                    <a:pt x="25" y="45"/>
                    <a:pt x="25" y="45"/>
                    <a:pt x="25" y="45"/>
                  </a:cubicBezTo>
                  <a:cubicBezTo>
                    <a:pt x="25" y="45"/>
                    <a:pt x="25" y="45"/>
                    <a:pt x="25" y="45"/>
                  </a:cubicBezTo>
                  <a:cubicBezTo>
                    <a:pt x="36" y="45"/>
                    <a:pt x="45" y="36"/>
                    <a:pt x="45" y="25"/>
                  </a:cubicBezTo>
                  <a:cubicBezTo>
                    <a:pt x="45" y="14"/>
                    <a:pt x="36" y="5"/>
                    <a:pt x="25" y="5"/>
                  </a:cubicBezTo>
                  <a:cubicBezTo>
                    <a:pt x="25" y="5"/>
                    <a:pt x="25" y="5"/>
                    <a:pt x="25" y="5"/>
                  </a:cubicBezTo>
                  <a:cubicBezTo>
                    <a:pt x="25" y="0"/>
                    <a:pt x="25" y="0"/>
                    <a:pt x="25" y="0"/>
                  </a:cubicBezTo>
                  <a:close/>
                  <a:moveTo>
                    <a:pt x="25" y="51"/>
                  </a:moveTo>
                  <a:cubicBezTo>
                    <a:pt x="11" y="51"/>
                    <a:pt x="0" y="39"/>
                    <a:pt x="0" y="25"/>
                  </a:cubicBezTo>
                  <a:cubicBezTo>
                    <a:pt x="0" y="11"/>
                    <a:pt x="11" y="0"/>
                    <a:pt x="25" y="0"/>
                  </a:cubicBezTo>
                  <a:cubicBezTo>
                    <a:pt x="25" y="5"/>
                    <a:pt x="25" y="5"/>
                    <a:pt x="25" y="5"/>
                  </a:cubicBezTo>
                  <a:cubicBezTo>
                    <a:pt x="14" y="5"/>
                    <a:pt x="6" y="14"/>
                    <a:pt x="6" y="25"/>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91">
              <a:extLst>
                <a:ext uri="{FF2B5EF4-FFF2-40B4-BE49-F238E27FC236}">
                  <a16:creationId xmlns:a16="http://schemas.microsoft.com/office/drawing/2014/main" id="{0EFBEAA1-1206-BA8B-FCE3-147F325FDD70}"/>
                </a:ext>
              </a:extLst>
            </p:cNvPr>
            <p:cNvSpPr>
              <a:spLocks/>
            </p:cNvSpPr>
            <p:nvPr/>
          </p:nvSpPr>
          <p:spPr bwMode="auto">
            <a:xfrm>
              <a:off x="9463095" y="2501250"/>
              <a:ext cx="168763" cy="126572"/>
            </a:xfrm>
            <a:custGeom>
              <a:avLst/>
              <a:gdLst>
                <a:gd name="T0" fmla="*/ 43 w 85"/>
                <a:gd name="T1" fmla="*/ 0 h 64"/>
                <a:gd name="T2" fmla="*/ 0 w 85"/>
                <a:gd name="T3" fmla="*/ 43 h 64"/>
                <a:gd name="T4" fmla="*/ 5 w 85"/>
                <a:gd name="T5" fmla="*/ 63 h 64"/>
                <a:gd name="T6" fmla="*/ 5 w 85"/>
                <a:gd name="T7" fmla="*/ 52 h 64"/>
                <a:gd name="T8" fmla="*/ 7 w 85"/>
                <a:gd name="T9" fmla="*/ 46 h 64"/>
                <a:gd name="T10" fmla="*/ 7 w 85"/>
                <a:gd name="T11" fmla="*/ 43 h 64"/>
                <a:gd name="T12" fmla="*/ 43 w 85"/>
                <a:gd name="T13" fmla="*/ 7 h 64"/>
                <a:gd name="T14" fmla="*/ 78 w 85"/>
                <a:gd name="T15" fmla="*/ 43 h 64"/>
                <a:gd name="T16" fmla="*/ 78 w 85"/>
                <a:gd name="T17" fmla="*/ 47 h 64"/>
                <a:gd name="T18" fmla="*/ 80 w 85"/>
                <a:gd name="T19" fmla="*/ 52 h 64"/>
                <a:gd name="T20" fmla="*/ 80 w 85"/>
                <a:gd name="T21" fmla="*/ 64 h 64"/>
                <a:gd name="T22" fmla="*/ 85 w 85"/>
                <a:gd name="T23" fmla="*/ 43 h 64"/>
                <a:gd name="T24" fmla="*/ 43 w 8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64">
                  <a:moveTo>
                    <a:pt x="43" y="0"/>
                  </a:moveTo>
                  <a:cubicBezTo>
                    <a:pt x="19" y="0"/>
                    <a:pt x="0" y="19"/>
                    <a:pt x="0" y="43"/>
                  </a:cubicBezTo>
                  <a:cubicBezTo>
                    <a:pt x="0" y="50"/>
                    <a:pt x="2" y="57"/>
                    <a:pt x="5" y="63"/>
                  </a:cubicBezTo>
                  <a:cubicBezTo>
                    <a:pt x="5" y="52"/>
                    <a:pt x="5" y="52"/>
                    <a:pt x="5" y="52"/>
                  </a:cubicBezTo>
                  <a:cubicBezTo>
                    <a:pt x="5" y="50"/>
                    <a:pt x="6" y="48"/>
                    <a:pt x="7" y="46"/>
                  </a:cubicBezTo>
                  <a:cubicBezTo>
                    <a:pt x="7" y="45"/>
                    <a:pt x="7" y="44"/>
                    <a:pt x="7" y="43"/>
                  </a:cubicBezTo>
                  <a:cubicBezTo>
                    <a:pt x="7" y="23"/>
                    <a:pt x="23" y="7"/>
                    <a:pt x="43" y="7"/>
                  </a:cubicBezTo>
                  <a:cubicBezTo>
                    <a:pt x="62" y="7"/>
                    <a:pt x="78" y="23"/>
                    <a:pt x="78" y="43"/>
                  </a:cubicBezTo>
                  <a:cubicBezTo>
                    <a:pt x="78" y="44"/>
                    <a:pt x="78" y="46"/>
                    <a:pt x="78" y="47"/>
                  </a:cubicBezTo>
                  <a:cubicBezTo>
                    <a:pt x="79" y="48"/>
                    <a:pt x="80" y="50"/>
                    <a:pt x="80" y="52"/>
                  </a:cubicBezTo>
                  <a:cubicBezTo>
                    <a:pt x="80" y="64"/>
                    <a:pt x="80" y="64"/>
                    <a:pt x="80" y="64"/>
                  </a:cubicBezTo>
                  <a:cubicBezTo>
                    <a:pt x="83" y="58"/>
                    <a:pt x="85" y="50"/>
                    <a:pt x="85" y="43"/>
                  </a:cubicBezTo>
                  <a:cubicBezTo>
                    <a:pt x="85" y="19"/>
                    <a:pt x="66" y="0"/>
                    <a:pt x="43" y="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92">
              <a:extLst>
                <a:ext uri="{FF2B5EF4-FFF2-40B4-BE49-F238E27FC236}">
                  <a16:creationId xmlns:a16="http://schemas.microsoft.com/office/drawing/2014/main" id="{ABFF433A-2829-31F3-B296-63034C677F01}"/>
                </a:ext>
              </a:extLst>
            </p:cNvPr>
            <p:cNvSpPr>
              <a:spLocks/>
            </p:cNvSpPr>
            <p:nvPr/>
          </p:nvSpPr>
          <p:spPr bwMode="auto">
            <a:xfrm>
              <a:off x="9476778" y="2586772"/>
              <a:ext cx="37630" cy="67277"/>
            </a:xfrm>
            <a:custGeom>
              <a:avLst/>
              <a:gdLst>
                <a:gd name="T0" fmla="*/ 1 w 19"/>
                <a:gd name="T1" fmla="*/ 7 h 34"/>
                <a:gd name="T2" fmla="*/ 0 w 19"/>
                <a:gd name="T3" fmla="*/ 9 h 34"/>
                <a:gd name="T4" fmla="*/ 0 w 19"/>
                <a:gd name="T5" fmla="*/ 20 h 34"/>
                <a:gd name="T6" fmla="*/ 0 w 19"/>
                <a:gd name="T7" fmla="*/ 25 h 34"/>
                <a:gd name="T8" fmla="*/ 14 w 19"/>
                <a:gd name="T9" fmla="*/ 34 h 34"/>
                <a:gd name="T10" fmla="*/ 19 w 19"/>
                <a:gd name="T11" fmla="*/ 34 h 34"/>
                <a:gd name="T12" fmla="*/ 19 w 19"/>
                <a:gd name="T13" fmla="*/ 0 h 34"/>
                <a:gd name="T14" fmla="*/ 14 w 19"/>
                <a:gd name="T15" fmla="*/ 0 h 34"/>
                <a:gd name="T16" fmla="*/ 1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1" y="7"/>
                  </a:moveTo>
                  <a:cubicBezTo>
                    <a:pt x="1" y="8"/>
                    <a:pt x="0" y="8"/>
                    <a:pt x="0" y="9"/>
                  </a:cubicBezTo>
                  <a:cubicBezTo>
                    <a:pt x="0" y="20"/>
                    <a:pt x="0" y="20"/>
                    <a:pt x="0" y="20"/>
                  </a:cubicBezTo>
                  <a:cubicBezTo>
                    <a:pt x="0" y="25"/>
                    <a:pt x="0" y="25"/>
                    <a:pt x="0" y="25"/>
                  </a:cubicBezTo>
                  <a:cubicBezTo>
                    <a:pt x="0" y="30"/>
                    <a:pt x="6" y="34"/>
                    <a:pt x="14" y="34"/>
                  </a:cubicBezTo>
                  <a:cubicBezTo>
                    <a:pt x="19" y="34"/>
                    <a:pt x="19" y="34"/>
                    <a:pt x="19" y="34"/>
                  </a:cubicBezTo>
                  <a:cubicBezTo>
                    <a:pt x="19" y="0"/>
                    <a:pt x="19" y="0"/>
                    <a:pt x="19" y="0"/>
                  </a:cubicBezTo>
                  <a:cubicBezTo>
                    <a:pt x="14" y="0"/>
                    <a:pt x="14" y="0"/>
                    <a:pt x="14" y="0"/>
                  </a:cubicBezTo>
                  <a:cubicBezTo>
                    <a:pt x="7" y="0"/>
                    <a:pt x="2" y="3"/>
                    <a:pt x="1" y="7"/>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93">
              <a:extLst>
                <a:ext uri="{FF2B5EF4-FFF2-40B4-BE49-F238E27FC236}">
                  <a16:creationId xmlns:a16="http://schemas.microsoft.com/office/drawing/2014/main" id="{A5216580-4C4B-B01A-6259-D5BB26C67F92}"/>
                </a:ext>
              </a:extLst>
            </p:cNvPr>
            <p:cNvSpPr>
              <a:spLocks/>
            </p:cNvSpPr>
            <p:nvPr/>
          </p:nvSpPr>
          <p:spPr bwMode="auto">
            <a:xfrm>
              <a:off x="9580545" y="2586772"/>
              <a:ext cx="35349" cy="67277"/>
            </a:xfrm>
            <a:custGeom>
              <a:avLst/>
              <a:gdLst>
                <a:gd name="T0" fmla="*/ 18 w 18"/>
                <a:gd name="T1" fmla="*/ 25 h 34"/>
                <a:gd name="T2" fmla="*/ 18 w 18"/>
                <a:gd name="T3" fmla="*/ 20 h 34"/>
                <a:gd name="T4" fmla="*/ 18 w 18"/>
                <a:gd name="T5" fmla="*/ 9 h 34"/>
                <a:gd name="T6" fmla="*/ 18 w 18"/>
                <a:gd name="T7" fmla="*/ 8 h 34"/>
                <a:gd name="T8" fmla="*/ 5 w 18"/>
                <a:gd name="T9" fmla="*/ 0 h 34"/>
                <a:gd name="T10" fmla="*/ 0 w 18"/>
                <a:gd name="T11" fmla="*/ 0 h 34"/>
                <a:gd name="T12" fmla="*/ 0 w 18"/>
                <a:gd name="T13" fmla="*/ 34 h 34"/>
                <a:gd name="T14" fmla="*/ 5 w 18"/>
                <a:gd name="T15" fmla="*/ 34 h 34"/>
                <a:gd name="T16" fmla="*/ 18 w 18"/>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4">
                  <a:moveTo>
                    <a:pt x="18" y="25"/>
                  </a:moveTo>
                  <a:cubicBezTo>
                    <a:pt x="18" y="20"/>
                    <a:pt x="18" y="20"/>
                    <a:pt x="18" y="20"/>
                  </a:cubicBezTo>
                  <a:cubicBezTo>
                    <a:pt x="18" y="9"/>
                    <a:pt x="18" y="9"/>
                    <a:pt x="18" y="9"/>
                  </a:cubicBezTo>
                  <a:cubicBezTo>
                    <a:pt x="18" y="9"/>
                    <a:pt x="18" y="8"/>
                    <a:pt x="18" y="8"/>
                  </a:cubicBezTo>
                  <a:cubicBezTo>
                    <a:pt x="18" y="4"/>
                    <a:pt x="12" y="0"/>
                    <a:pt x="5" y="0"/>
                  </a:cubicBezTo>
                  <a:cubicBezTo>
                    <a:pt x="0" y="0"/>
                    <a:pt x="0" y="0"/>
                    <a:pt x="0" y="0"/>
                  </a:cubicBezTo>
                  <a:cubicBezTo>
                    <a:pt x="0" y="34"/>
                    <a:pt x="0" y="34"/>
                    <a:pt x="0" y="34"/>
                  </a:cubicBezTo>
                  <a:cubicBezTo>
                    <a:pt x="5" y="34"/>
                    <a:pt x="5" y="34"/>
                    <a:pt x="5" y="34"/>
                  </a:cubicBezTo>
                  <a:cubicBezTo>
                    <a:pt x="13" y="34"/>
                    <a:pt x="18" y="30"/>
                    <a:pt x="18" y="25"/>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94">
              <a:extLst>
                <a:ext uri="{FF2B5EF4-FFF2-40B4-BE49-F238E27FC236}">
                  <a16:creationId xmlns:a16="http://schemas.microsoft.com/office/drawing/2014/main" id="{A24865FF-EB37-67E3-B9D4-B9E4BE8BF542}"/>
                </a:ext>
              </a:extLst>
            </p:cNvPr>
            <p:cNvSpPr>
              <a:spLocks/>
            </p:cNvSpPr>
            <p:nvPr/>
          </p:nvSpPr>
          <p:spPr bwMode="auto">
            <a:xfrm>
              <a:off x="10467689" y="3931171"/>
              <a:ext cx="43331" cy="88942"/>
            </a:xfrm>
            <a:custGeom>
              <a:avLst/>
              <a:gdLst>
                <a:gd name="T0" fmla="*/ 0 w 38"/>
                <a:gd name="T1" fmla="*/ 78 h 78"/>
                <a:gd name="T2" fmla="*/ 38 w 38"/>
                <a:gd name="T3" fmla="*/ 32 h 78"/>
                <a:gd name="T4" fmla="*/ 0 w 38"/>
                <a:gd name="T5" fmla="*/ 0 h 78"/>
                <a:gd name="T6" fmla="*/ 0 w 38"/>
                <a:gd name="T7" fmla="*/ 78 h 78"/>
              </a:gdLst>
              <a:ahLst/>
              <a:cxnLst>
                <a:cxn ang="0">
                  <a:pos x="T0" y="T1"/>
                </a:cxn>
                <a:cxn ang="0">
                  <a:pos x="T2" y="T3"/>
                </a:cxn>
                <a:cxn ang="0">
                  <a:pos x="T4" y="T5"/>
                </a:cxn>
                <a:cxn ang="0">
                  <a:pos x="T6" y="T7"/>
                </a:cxn>
              </a:cxnLst>
              <a:rect l="0" t="0" r="r" b="b"/>
              <a:pathLst>
                <a:path w="38" h="78">
                  <a:moveTo>
                    <a:pt x="0" y="78"/>
                  </a:moveTo>
                  <a:lnTo>
                    <a:pt x="38" y="32"/>
                  </a:lnTo>
                  <a:lnTo>
                    <a:pt x="0" y="0"/>
                  </a:lnTo>
                  <a:lnTo>
                    <a:pt x="0" y="7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95">
              <a:extLst>
                <a:ext uri="{FF2B5EF4-FFF2-40B4-BE49-F238E27FC236}">
                  <a16:creationId xmlns:a16="http://schemas.microsoft.com/office/drawing/2014/main" id="{9DD34443-5E30-6822-7217-C27A68D47C2B}"/>
                </a:ext>
              </a:extLst>
            </p:cNvPr>
            <p:cNvSpPr>
              <a:spLocks/>
            </p:cNvSpPr>
            <p:nvPr/>
          </p:nvSpPr>
          <p:spPr bwMode="auto">
            <a:xfrm>
              <a:off x="10572595" y="3931171"/>
              <a:ext cx="45612" cy="88942"/>
            </a:xfrm>
            <a:custGeom>
              <a:avLst/>
              <a:gdLst>
                <a:gd name="T0" fmla="*/ 40 w 40"/>
                <a:gd name="T1" fmla="*/ 78 h 78"/>
                <a:gd name="T2" fmla="*/ 40 w 40"/>
                <a:gd name="T3" fmla="*/ 0 h 78"/>
                <a:gd name="T4" fmla="*/ 0 w 40"/>
                <a:gd name="T5" fmla="*/ 32 h 78"/>
                <a:gd name="T6" fmla="*/ 40 w 40"/>
                <a:gd name="T7" fmla="*/ 78 h 78"/>
              </a:gdLst>
              <a:ahLst/>
              <a:cxnLst>
                <a:cxn ang="0">
                  <a:pos x="T0" y="T1"/>
                </a:cxn>
                <a:cxn ang="0">
                  <a:pos x="T2" y="T3"/>
                </a:cxn>
                <a:cxn ang="0">
                  <a:pos x="T4" y="T5"/>
                </a:cxn>
                <a:cxn ang="0">
                  <a:pos x="T6" y="T7"/>
                </a:cxn>
              </a:cxnLst>
              <a:rect l="0" t="0" r="r" b="b"/>
              <a:pathLst>
                <a:path w="40" h="78">
                  <a:moveTo>
                    <a:pt x="40" y="78"/>
                  </a:moveTo>
                  <a:lnTo>
                    <a:pt x="40" y="0"/>
                  </a:lnTo>
                  <a:lnTo>
                    <a:pt x="0" y="32"/>
                  </a:lnTo>
                  <a:lnTo>
                    <a:pt x="40" y="7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6">
              <a:extLst>
                <a:ext uri="{FF2B5EF4-FFF2-40B4-BE49-F238E27FC236}">
                  <a16:creationId xmlns:a16="http://schemas.microsoft.com/office/drawing/2014/main" id="{6DFA5885-7FC7-94BB-2D3E-E74034E1F357}"/>
                </a:ext>
              </a:extLst>
            </p:cNvPr>
            <p:cNvSpPr>
              <a:spLocks/>
            </p:cNvSpPr>
            <p:nvPr/>
          </p:nvSpPr>
          <p:spPr bwMode="auto">
            <a:xfrm>
              <a:off x="10618207" y="4022394"/>
              <a:ext cx="0" cy="228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97">
              <a:extLst>
                <a:ext uri="{FF2B5EF4-FFF2-40B4-BE49-F238E27FC236}">
                  <a16:creationId xmlns:a16="http://schemas.microsoft.com/office/drawing/2014/main" id="{6EFBEBF7-52EF-04C3-D14B-30AA3D3DBAF6}"/>
                </a:ext>
              </a:extLst>
            </p:cNvPr>
            <p:cNvSpPr>
              <a:spLocks/>
            </p:cNvSpPr>
            <p:nvPr/>
          </p:nvSpPr>
          <p:spPr bwMode="auto">
            <a:xfrm>
              <a:off x="10467689" y="4022394"/>
              <a:ext cx="0" cy="228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98">
              <a:extLst>
                <a:ext uri="{FF2B5EF4-FFF2-40B4-BE49-F238E27FC236}">
                  <a16:creationId xmlns:a16="http://schemas.microsoft.com/office/drawing/2014/main" id="{C4417429-7B35-77B6-6CF8-7545F3FB2695}"/>
                </a:ext>
              </a:extLst>
            </p:cNvPr>
            <p:cNvSpPr>
              <a:spLocks/>
            </p:cNvSpPr>
            <p:nvPr/>
          </p:nvSpPr>
          <p:spPr bwMode="auto">
            <a:xfrm>
              <a:off x="10468829" y="3968801"/>
              <a:ext cx="144817" cy="55874"/>
            </a:xfrm>
            <a:custGeom>
              <a:avLst/>
              <a:gdLst>
                <a:gd name="T0" fmla="*/ 127 w 127"/>
                <a:gd name="T1" fmla="*/ 49 h 49"/>
                <a:gd name="T2" fmla="*/ 127 w 127"/>
                <a:gd name="T3" fmla="*/ 47 h 49"/>
                <a:gd name="T4" fmla="*/ 89 w 127"/>
                <a:gd name="T5" fmla="*/ 0 h 49"/>
                <a:gd name="T6" fmla="*/ 65 w 127"/>
                <a:gd name="T7" fmla="*/ 21 h 49"/>
                <a:gd name="T8" fmla="*/ 40 w 127"/>
                <a:gd name="T9" fmla="*/ 0 h 49"/>
                <a:gd name="T10" fmla="*/ 0 w 127"/>
                <a:gd name="T11" fmla="*/ 47 h 49"/>
                <a:gd name="T12" fmla="*/ 0 w 127"/>
                <a:gd name="T13" fmla="*/ 49 h 49"/>
                <a:gd name="T14" fmla="*/ 127 w 127"/>
                <a:gd name="T15" fmla="*/ 4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49">
                  <a:moveTo>
                    <a:pt x="127" y="49"/>
                  </a:moveTo>
                  <a:lnTo>
                    <a:pt x="127" y="47"/>
                  </a:lnTo>
                  <a:lnTo>
                    <a:pt x="89" y="0"/>
                  </a:lnTo>
                  <a:lnTo>
                    <a:pt x="65" y="21"/>
                  </a:lnTo>
                  <a:lnTo>
                    <a:pt x="40" y="0"/>
                  </a:lnTo>
                  <a:lnTo>
                    <a:pt x="0" y="47"/>
                  </a:lnTo>
                  <a:lnTo>
                    <a:pt x="0" y="49"/>
                  </a:lnTo>
                  <a:lnTo>
                    <a:pt x="127" y="4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99">
              <a:extLst>
                <a:ext uri="{FF2B5EF4-FFF2-40B4-BE49-F238E27FC236}">
                  <a16:creationId xmlns:a16="http://schemas.microsoft.com/office/drawing/2014/main" id="{81AE8D4F-96EF-887D-B8D6-EAFD1AE116A4}"/>
                </a:ext>
              </a:extLst>
            </p:cNvPr>
            <p:cNvSpPr>
              <a:spLocks/>
            </p:cNvSpPr>
            <p:nvPr/>
          </p:nvSpPr>
          <p:spPr bwMode="auto">
            <a:xfrm>
              <a:off x="10471110" y="3930031"/>
              <a:ext cx="142536" cy="57014"/>
            </a:xfrm>
            <a:custGeom>
              <a:avLst/>
              <a:gdLst>
                <a:gd name="T0" fmla="*/ 37 w 125"/>
                <a:gd name="T1" fmla="*/ 29 h 50"/>
                <a:gd name="T2" fmla="*/ 38 w 125"/>
                <a:gd name="T3" fmla="*/ 31 h 50"/>
                <a:gd name="T4" fmla="*/ 40 w 125"/>
                <a:gd name="T5" fmla="*/ 33 h 50"/>
                <a:gd name="T6" fmla="*/ 63 w 125"/>
                <a:gd name="T7" fmla="*/ 50 h 50"/>
                <a:gd name="T8" fmla="*/ 83 w 125"/>
                <a:gd name="T9" fmla="*/ 33 h 50"/>
                <a:gd name="T10" fmla="*/ 85 w 125"/>
                <a:gd name="T11" fmla="*/ 31 h 50"/>
                <a:gd name="T12" fmla="*/ 87 w 125"/>
                <a:gd name="T13" fmla="*/ 29 h 50"/>
                <a:gd name="T14" fmla="*/ 125 w 125"/>
                <a:gd name="T15" fmla="*/ 0 h 50"/>
                <a:gd name="T16" fmla="*/ 0 w 125"/>
                <a:gd name="T17" fmla="*/ 0 h 50"/>
                <a:gd name="T18" fmla="*/ 37 w 125"/>
                <a:gd name="T1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50">
                  <a:moveTo>
                    <a:pt x="37" y="29"/>
                  </a:moveTo>
                  <a:lnTo>
                    <a:pt x="38" y="31"/>
                  </a:lnTo>
                  <a:lnTo>
                    <a:pt x="40" y="33"/>
                  </a:lnTo>
                  <a:lnTo>
                    <a:pt x="63" y="50"/>
                  </a:lnTo>
                  <a:lnTo>
                    <a:pt x="83" y="33"/>
                  </a:lnTo>
                  <a:lnTo>
                    <a:pt x="85" y="31"/>
                  </a:lnTo>
                  <a:lnTo>
                    <a:pt x="87" y="29"/>
                  </a:lnTo>
                  <a:lnTo>
                    <a:pt x="125" y="0"/>
                  </a:lnTo>
                  <a:lnTo>
                    <a:pt x="0" y="0"/>
                  </a:lnTo>
                  <a:lnTo>
                    <a:pt x="37" y="2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00">
              <a:extLst>
                <a:ext uri="{FF2B5EF4-FFF2-40B4-BE49-F238E27FC236}">
                  <a16:creationId xmlns:a16="http://schemas.microsoft.com/office/drawing/2014/main" id="{130D0576-9D18-79D1-BCB0-9983F37BC3ED}"/>
                </a:ext>
              </a:extLst>
            </p:cNvPr>
            <p:cNvSpPr>
              <a:spLocks/>
            </p:cNvSpPr>
            <p:nvPr/>
          </p:nvSpPr>
          <p:spPr bwMode="auto">
            <a:xfrm>
              <a:off x="8656911" y="2543441"/>
              <a:ext cx="155079" cy="145957"/>
            </a:xfrm>
            <a:custGeom>
              <a:avLst/>
              <a:gdLst>
                <a:gd name="T0" fmla="*/ 13 w 78"/>
                <a:gd name="T1" fmla="*/ 74 h 74"/>
                <a:gd name="T2" fmla="*/ 27 w 78"/>
                <a:gd name="T3" fmla="*/ 61 h 74"/>
                <a:gd name="T4" fmla="*/ 27 w 78"/>
                <a:gd name="T5" fmla="*/ 61 h 74"/>
                <a:gd name="T6" fmla="*/ 27 w 78"/>
                <a:gd name="T7" fmla="*/ 17 h 74"/>
                <a:gd name="T8" fmla="*/ 70 w 78"/>
                <a:gd name="T9" fmla="*/ 17 h 74"/>
                <a:gd name="T10" fmla="*/ 70 w 78"/>
                <a:gd name="T11" fmla="*/ 48 h 74"/>
                <a:gd name="T12" fmla="*/ 65 w 78"/>
                <a:gd name="T13" fmla="*/ 47 h 74"/>
                <a:gd name="T14" fmla="*/ 51 w 78"/>
                <a:gd name="T15" fmla="*/ 61 h 74"/>
                <a:gd name="T16" fmla="*/ 65 w 78"/>
                <a:gd name="T17" fmla="*/ 74 h 74"/>
                <a:gd name="T18" fmla="*/ 78 w 78"/>
                <a:gd name="T19" fmla="*/ 61 h 74"/>
                <a:gd name="T20" fmla="*/ 78 w 78"/>
                <a:gd name="T21" fmla="*/ 61 h 74"/>
                <a:gd name="T22" fmla="*/ 78 w 78"/>
                <a:gd name="T23" fmla="*/ 61 h 74"/>
                <a:gd name="T24" fmla="*/ 78 w 78"/>
                <a:gd name="T25" fmla="*/ 17 h 74"/>
                <a:gd name="T26" fmla="*/ 78 w 78"/>
                <a:gd name="T27" fmla="*/ 0 h 74"/>
                <a:gd name="T28" fmla="*/ 70 w 78"/>
                <a:gd name="T29" fmla="*/ 0 h 74"/>
                <a:gd name="T30" fmla="*/ 27 w 78"/>
                <a:gd name="T31" fmla="*/ 0 h 74"/>
                <a:gd name="T32" fmla="*/ 18 w 78"/>
                <a:gd name="T33" fmla="*/ 0 h 74"/>
                <a:gd name="T34" fmla="*/ 18 w 78"/>
                <a:gd name="T35" fmla="*/ 17 h 74"/>
                <a:gd name="T36" fmla="*/ 18 w 78"/>
                <a:gd name="T37" fmla="*/ 48 h 74"/>
                <a:gd name="T38" fmla="*/ 13 w 78"/>
                <a:gd name="T39" fmla="*/ 47 h 74"/>
                <a:gd name="T40" fmla="*/ 0 w 78"/>
                <a:gd name="T41" fmla="*/ 61 h 74"/>
                <a:gd name="T42" fmla="*/ 13 w 78"/>
                <a:gd name="T4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74">
                  <a:moveTo>
                    <a:pt x="13" y="74"/>
                  </a:moveTo>
                  <a:cubicBezTo>
                    <a:pt x="21" y="74"/>
                    <a:pt x="27" y="68"/>
                    <a:pt x="27" y="61"/>
                  </a:cubicBezTo>
                  <a:cubicBezTo>
                    <a:pt x="27" y="61"/>
                    <a:pt x="27" y="61"/>
                    <a:pt x="27" y="61"/>
                  </a:cubicBezTo>
                  <a:cubicBezTo>
                    <a:pt x="27" y="17"/>
                    <a:pt x="27" y="17"/>
                    <a:pt x="27" y="17"/>
                  </a:cubicBezTo>
                  <a:cubicBezTo>
                    <a:pt x="70" y="17"/>
                    <a:pt x="70" y="17"/>
                    <a:pt x="70" y="17"/>
                  </a:cubicBezTo>
                  <a:cubicBezTo>
                    <a:pt x="70" y="48"/>
                    <a:pt x="70" y="48"/>
                    <a:pt x="70" y="48"/>
                  </a:cubicBezTo>
                  <a:cubicBezTo>
                    <a:pt x="68" y="48"/>
                    <a:pt x="66" y="47"/>
                    <a:pt x="65" y="47"/>
                  </a:cubicBezTo>
                  <a:cubicBezTo>
                    <a:pt x="57" y="47"/>
                    <a:pt x="51" y="53"/>
                    <a:pt x="51" y="61"/>
                  </a:cubicBezTo>
                  <a:cubicBezTo>
                    <a:pt x="51" y="68"/>
                    <a:pt x="57" y="74"/>
                    <a:pt x="65" y="74"/>
                  </a:cubicBezTo>
                  <a:cubicBezTo>
                    <a:pt x="72" y="74"/>
                    <a:pt x="78" y="68"/>
                    <a:pt x="78" y="61"/>
                  </a:cubicBezTo>
                  <a:cubicBezTo>
                    <a:pt x="78" y="61"/>
                    <a:pt x="78" y="61"/>
                    <a:pt x="78" y="61"/>
                  </a:cubicBezTo>
                  <a:cubicBezTo>
                    <a:pt x="78" y="61"/>
                    <a:pt x="78" y="61"/>
                    <a:pt x="78" y="61"/>
                  </a:cubicBezTo>
                  <a:cubicBezTo>
                    <a:pt x="78" y="17"/>
                    <a:pt x="78" y="17"/>
                    <a:pt x="78" y="17"/>
                  </a:cubicBezTo>
                  <a:cubicBezTo>
                    <a:pt x="78" y="0"/>
                    <a:pt x="78" y="0"/>
                    <a:pt x="78" y="0"/>
                  </a:cubicBezTo>
                  <a:cubicBezTo>
                    <a:pt x="70" y="0"/>
                    <a:pt x="70" y="0"/>
                    <a:pt x="70" y="0"/>
                  </a:cubicBezTo>
                  <a:cubicBezTo>
                    <a:pt x="27" y="0"/>
                    <a:pt x="27" y="0"/>
                    <a:pt x="27" y="0"/>
                  </a:cubicBezTo>
                  <a:cubicBezTo>
                    <a:pt x="18" y="0"/>
                    <a:pt x="18" y="0"/>
                    <a:pt x="18" y="0"/>
                  </a:cubicBezTo>
                  <a:cubicBezTo>
                    <a:pt x="18" y="17"/>
                    <a:pt x="18" y="17"/>
                    <a:pt x="18" y="17"/>
                  </a:cubicBezTo>
                  <a:cubicBezTo>
                    <a:pt x="18" y="48"/>
                    <a:pt x="18" y="48"/>
                    <a:pt x="18" y="48"/>
                  </a:cubicBezTo>
                  <a:cubicBezTo>
                    <a:pt x="17" y="48"/>
                    <a:pt x="15" y="47"/>
                    <a:pt x="13" y="47"/>
                  </a:cubicBezTo>
                  <a:cubicBezTo>
                    <a:pt x="6" y="47"/>
                    <a:pt x="0" y="53"/>
                    <a:pt x="0" y="61"/>
                  </a:cubicBezTo>
                  <a:cubicBezTo>
                    <a:pt x="0" y="68"/>
                    <a:pt x="6" y="74"/>
                    <a:pt x="13" y="7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01">
              <a:extLst>
                <a:ext uri="{FF2B5EF4-FFF2-40B4-BE49-F238E27FC236}">
                  <a16:creationId xmlns:a16="http://schemas.microsoft.com/office/drawing/2014/main" id="{2A7F1F2C-08CF-E116-6FF9-9BE701F7687A}"/>
                </a:ext>
              </a:extLst>
            </p:cNvPr>
            <p:cNvSpPr>
              <a:spLocks/>
            </p:cNvSpPr>
            <p:nvPr/>
          </p:nvSpPr>
          <p:spPr bwMode="auto">
            <a:xfrm>
              <a:off x="10150689" y="3016660"/>
              <a:ext cx="76399" cy="129993"/>
            </a:xfrm>
            <a:custGeom>
              <a:avLst/>
              <a:gdLst>
                <a:gd name="T0" fmla="*/ 0 w 39"/>
                <a:gd name="T1" fmla="*/ 46 h 66"/>
                <a:gd name="T2" fmla="*/ 0 w 39"/>
                <a:gd name="T3" fmla="*/ 55 h 66"/>
                <a:gd name="T4" fmla="*/ 11 w 39"/>
                <a:gd name="T5" fmla="*/ 66 h 66"/>
                <a:gd name="T6" fmla="*/ 27 w 39"/>
                <a:gd name="T7" fmla="*/ 66 h 66"/>
                <a:gd name="T8" fmla="*/ 39 w 39"/>
                <a:gd name="T9" fmla="*/ 55 h 66"/>
                <a:gd name="T10" fmla="*/ 39 w 39"/>
                <a:gd name="T11" fmla="*/ 46 h 66"/>
                <a:gd name="T12" fmla="*/ 25 w 39"/>
                <a:gd name="T13" fmla="*/ 46 h 66"/>
                <a:gd name="T14" fmla="*/ 25 w 39"/>
                <a:gd name="T15" fmla="*/ 38 h 66"/>
                <a:gd name="T16" fmla="*/ 39 w 39"/>
                <a:gd name="T17" fmla="*/ 38 h 66"/>
                <a:gd name="T18" fmla="*/ 39 w 39"/>
                <a:gd name="T19" fmla="*/ 25 h 66"/>
                <a:gd name="T20" fmla="*/ 25 w 39"/>
                <a:gd name="T21" fmla="*/ 25 h 66"/>
                <a:gd name="T22" fmla="*/ 25 w 39"/>
                <a:gd name="T23" fmla="*/ 17 h 66"/>
                <a:gd name="T24" fmla="*/ 39 w 39"/>
                <a:gd name="T25" fmla="*/ 17 h 66"/>
                <a:gd name="T26" fmla="*/ 39 w 39"/>
                <a:gd name="T27" fmla="*/ 11 h 66"/>
                <a:gd name="T28" fmla="*/ 27 w 39"/>
                <a:gd name="T29" fmla="*/ 0 h 66"/>
                <a:gd name="T30" fmla="*/ 11 w 39"/>
                <a:gd name="T31" fmla="*/ 0 h 66"/>
                <a:gd name="T32" fmla="*/ 0 w 39"/>
                <a:gd name="T33" fmla="*/ 11 h 66"/>
                <a:gd name="T34" fmla="*/ 0 w 39"/>
                <a:gd name="T35" fmla="*/ 17 h 66"/>
                <a:gd name="T36" fmla="*/ 14 w 39"/>
                <a:gd name="T37" fmla="*/ 17 h 66"/>
                <a:gd name="T38" fmla="*/ 14 w 39"/>
                <a:gd name="T39" fmla="*/ 25 h 66"/>
                <a:gd name="T40" fmla="*/ 0 w 39"/>
                <a:gd name="T41" fmla="*/ 25 h 66"/>
                <a:gd name="T42" fmla="*/ 0 w 39"/>
                <a:gd name="T43" fmla="*/ 38 h 66"/>
                <a:gd name="T44" fmla="*/ 14 w 39"/>
                <a:gd name="T45" fmla="*/ 38 h 66"/>
                <a:gd name="T46" fmla="*/ 14 w 39"/>
                <a:gd name="T47" fmla="*/ 46 h 66"/>
                <a:gd name="T48" fmla="*/ 0 w 39"/>
                <a:gd name="T49" fmla="*/ 4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66">
                  <a:moveTo>
                    <a:pt x="0" y="46"/>
                  </a:moveTo>
                  <a:cubicBezTo>
                    <a:pt x="0" y="55"/>
                    <a:pt x="0" y="55"/>
                    <a:pt x="0" y="55"/>
                  </a:cubicBezTo>
                  <a:cubicBezTo>
                    <a:pt x="0" y="61"/>
                    <a:pt x="5" y="66"/>
                    <a:pt x="11" y="66"/>
                  </a:cubicBezTo>
                  <a:cubicBezTo>
                    <a:pt x="27" y="66"/>
                    <a:pt x="27" y="66"/>
                    <a:pt x="27" y="66"/>
                  </a:cubicBezTo>
                  <a:cubicBezTo>
                    <a:pt x="34" y="66"/>
                    <a:pt x="39" y="61"/>
                    <a:pt x="39" y="55"/>
                  </a:cubicBezTo>
                  <a:cubicBezTo>
                    <a:pt x="39" y="46"/>
                    <a:pt x="39" y="46"/>
                    <a:pt x="39" y="46"/>
                  </a:cubicBezTo>
                  <a:cubicBezTo>
                    <a:pt x="25" y="46"/>
                    <a:pt x="25" y="46"/>
                    <a:pt x="25" y="46"/>
                  </a:cubicBezTo>
                  <a:cubicBezTo>
                    <a:pt x="25" y="38"/>
                    <a:pt x="25" y="38"/>
                    <a:pt x="25" y="38"/>
                  </a:cubicBezTo>
                  <a:cubicBezTo>
                    <a:pt x="39" y="38"/>
                    <a:pt x="39" y="38"/>
                    <a:pt x="39" y="38"/>
                  </a:cubicBezTo>
                  <a:cubicBezTo>
                    <a:pt x="39" y="25"/>
                    <a:pt x="39" y="25"/>
                    <a:pt x="39" y="25"/>
                  </a:cubicBezTo>
                  <a:cubicBezTo>
                    <a:pt x="25" y="25"/>
                    <a:pt x="25" y="25"/>
                    <a:pt x="25" y="25"/>
                  </a:cubicBezTo>
                  <a:cubicBezTo>
                    <a:pt x="25" y="17"/>
                    <a:pt x="25" y="17"/>
                    <a:pt x="25" y="17"/>
                  </a:cubicBezTo>
                  <a:cubicBezTo>
                    <a:pt x="39" y="17"/>
                    <a:pt x="39" y="17"/>
                    <a:pt x="39" y="17"/>
                  </a:cubicBezTo>
                  <a:cubicBezTo>
                    <a:pt x="39" y="11"/>
                    <a:pt x="39" y="11"/>
                    <a:pt x="39" y="11"/>
                  </a:cubicBezTo>
                  <a:cubicBezTo>
                    <a:pt x="39" y="5"/>
                    <a:pt x="34" y="0"/>
                    <a:pt x="27" y="0"/>
                  </a:cubicBezTo>
                  <a:cubicBezTo>
                    <a:pt x="11" y="0"/>
                    <a:pt x="11" y="0"/>
                    <a:pt x="11" y="0"/>
                  </a:cubicBezTo>
                  <a:cubicBezTo>
                    <a:pt x="5" y="0"/>
                    <a:pt x="0" y="5"/>
                    <a:pt x="0" y="11"/>
                  </a:cubicBezTo>
                  <a:cubicBezTo>
                    <a:pt x="0" y="17"/>
                    <a:pt x="0" y="17"/>
                    <a:pt x="0" y="17"/>
                  </a:cubicBezTo>
                  <a:cubicBezTo>
                    <a:pt x="14" y="17"/>
                    <a:pt x="14" y="17"/>
                    <a:pt x="14" y="17"/>
                  </a:cubicBezTo>
                  <a:cubicBezTo>
                    <a:pt x="14" y="25"/>
                    <a:pt x="14" y="25"/>
                    <a:pt x="14" y="25"/>
                  </a:cubicBezTo>
                  <a:cubicBezTo>
                    <a:pt x="0" y="25"/>
                    <a:pt x="0" y="25"/>
                    <a:pt x="0" y="25"/>
                  </a:cubicBezTo>
                  <a:cubicBezTo>
                    <a:pt x="0" y="38"/>
                    <a:pt x="0" y="38"/>
                    <a:pt x="0" y="38"/>
                  </a:cubicBezTo>
                  <a:cubicBezTo>
                    <a:pt x="14" y="38"/>
                    <a:pt x="14" y="38"/>
                    <a:pt x="14" y="38"/>
                  </a:cubicBezTo>
                  <a:cubicBezTo>
                    <a:pt x="14" y="46"/>
                    <a:pt x="14" y="46"/>
                    <a:pt x="14" y="46"/>
                  </a:cubicBezTo>
                  <a:lnTo>
                    <a:pt x="0" y="4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02">
              <a:extLst>
                <a:ext uri="{FF2B5EF4-FFF2-40B4-BE49-F238E27FC236}">
                  <a16:creationId xmlns:a16="http://schemas.microsoft.com/office/drawing/2014/main" id="{5D56E377-AC6E-3EA5-8071-A4D0269F93A7}"/>
                </a:ext>
              </a:extLst>
            </p:cNvPr>
            <p:cNvSpPr>
              <a:spLocks/>
            </p:cNvSpPr>
            <p:nvPr/>
          </p:nvSpPr>
          <p:spPr bwMode="auto">
            <a:xfrm>
              <a:off x="10126743" y="3132970"/>
              <a:ext cx="123151" cy="80960"/>
            </a:xfrm>
            <a:custGeom>
              <a:avLst/>
              <a:gdLst>
                <a:gd name="T0" fmla="*/ 0 w 62"/>
                <a:gd name="T1" fmla="*/ 2 h 41"/>
                <a:gd name="T2" fmla="*/ 20 w 62"/>
                <a:gd name="T3" fmla="*/ 19 h 41"/>
                <a:gd name="T4" fmla="*/ 27 w 62"/>
                <a:gd name="T5" fmla="*/ 19 h 41"/>
                <a:gd name="T6" fmla="*/ 27 w 62"/>
                <a:gd name="T7" fmla="*/ 32 h 41"/>
                <a:gd name="T8" fmla="*/ 19 w 62"/>
                <a:gd name="T9" fmla="*/ 32 h 41"/>
                <a:gd name="T10" fmla="*/ 19 w 62"/>
                <a:gd name="T11" fmla="*/ 41 h 41"/>
                <a:gd name="T12" fmla="*/ 43 w 62"/>
                <a:gd name="T13" fmla="*/ 41 h 41"/>
                <a:gd name="T14" fmla="*/ 43 w 62"/>
                <a:gd name="T15" fmla="*/ 32 h 41"/>
                <a:gd name="T16" fmla="*/ 35 w 62"/>
                <a:gd name="T17" fmla="*/ 32 h 41"/>
                <a:gd name="T18" fmla="*/ 35 w 62"/>
                <a:gd name="T19" fmla="*/ 19 h 41"/>
                <a:gd name="T20" fmla="*/ 42 w 62"/>
                <a:gd name="T21" fmla="*/ 19 h 41"/>
                <a:gd name="T22" fmla="*/ 62 w 62"/>
                <a:gd name="T23" fmla="*/ 2 h 41"/>
                <a:gd name="T24" fmla="*/ 54 w 62"/>
                <a:gd name="T25" fmla="*/ 0 h 41"/>
                <a:gd name="T26" fmla="*/ 42 w 62"/>
                <a:gd name="T27" fmla="*/ 11 h 41"/>
                <a:gd name="T28" fmla="*/ 20 w 62"/>
                <a:gd name="T29" fmla="*/ 11 h 41"/>
                <a:gd name="T30" fmla="*/ 8 w 62"/>
                <a:gd name="T31" fmla="*/ 0 h 41"/>
                <a:gd name="T32" fmla="*/ 0 w 62"/>
                <a:gd name="T33"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41">
                  <a:moveTo>
                    <a:pt x="0" y="2"/>
                  </a:moveTo>
                  <a:cubicBezTo>
                    <a:pt x="2" y="12"/>
                    <a:pt x="11" y="19"/>
                    <a:pt x="20" y="19"/>
                  </a:cubicBezTo>
                  <a:cubicBezTo>
                    <a:pt x="27" y="19"/>
                    <a:pt x="27" y="19"/>
                    <a:pt x="27" y="19"/>
                  </a:cubicBezTo>
                  <a:cubicBezTo>
                    <a:pt x="27" y="32"/>
                    <a:pt x="27" y="32"/>
                    <a:pt x="27" y="32"/>
                  </a:cubicBezTo>
                  <a:cubicBezTo>
                    <a:pt x="19" y="32"/>
                    <a:pt x="19" y="32"/>
                    <a:pt x="19" y="32"/>
                  </a:cubicBezTo>
                  <a:cubicBezTo>
                    <a:pt x="19" y="41"/>
                    <a:pt x="19" y="41"/>
                    <a:pt x="19" y="41"/>
                  </a:cubicBezTo>
                  <a:cubicBezTo>
                    <a:pt x="43" y="41"/>
                    <a:pt x="43" y="41"/>
                    <a:pt x="43" y="41"/>
                  </a:cubicBezTo>
                  <a:cubicBezTo>
                    <a:pt x="43" y="32"/>
                    <a:pt x="43" y="32"/>
                    <a:pt x="43" y="32"/>
                  </a:cubicBezTo>
                  <a:cubicBezTo>
                    <a:pt x="35" y="32"/>
                    <a:pt x="35" y="32"/>
                    <a:pt x="35" y="32"/>
                  </a:cubicBezTo>
                  <a:cubicBezTo>
                    <a:pt x="35" y="19"/>
                    <a:pt x="35" y="19"/>
                    <a:pt x="35" y="19"/>
                  </a:cubicBezTo>
                  <a:cubicBezTo>
                    <a:pt x="42" y="19"/>
                    <a:pt x="42" y="19"/>
                    <a:pt x="42" y="19"/>
                  </a:cubicBezTo>
                  <a:cubicBezTo>
                    <a:pt x="52" y="19"/>
                    <a:pt x="60" y="10"/>
                    <a:pt x="62" y="2"/>
                  </a:cubicBezTo>
                  <a:cubicBezTo>
                    <a:pt x="54" y="0"/>
                    <a:pt x="54" y="0"/>
                    <a:pt x="54" y="0"/>
                  </a:cubicBezTo>
                  <a:cubicBezTo>
                    <a:pt x="53" y="5"/>
                    <a:pt x="48" y="11"/>
                    <a:pt x="42" y="11"/>
                  </a:cubicBezTo>
                  <a:cubicBezTo>
                    <a:pt x="20" y="11"/>
                    <a:pt x="20" y="11"/>
                    <a:pt x="20" y="11"/>
                  </a:cubicBezTo>
                  <a:cubicBezTo>
                    <a:pt x="15" y="11"/>
                    <a:pt x="9" y="6"/>
                    <a:pt x="8" y="0"/>
                  </a:cubicBez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3">
              <a:extLst>
                <a:ext uri="{FF2B5EF4-FFF2-40B4-BE49-F238E27FC236}">
                  <a16:creationId xmlns:a16="http://schemas.microsoft.com/office/drawing/2014/main" id="{D705DD70-637B-E889-6F97-544ED0B118E9}"/>
                </a:ext>
              </a:extLst>
            </p:cNvPr>
            <p:cNvSpPr>
              <a:spLocks noEditPoints="1"/>
            </p:cNvSpPr>
            <p:nvPr/>
          </p:nvSpPr>
          <p:spPr bwMode="auto">
            <a:xfrm>
              <a:off x="9148375" y="4172912"/>
              <a:ext cx="147097" cy="136835"/>
            </a:xfrm>
            <a:custGeom>
              <a:avLst/>
              <a:gdLst>
                <a:gd name="T0" fmla="*/ 70 w 74"/>
                <a:gd name="T1" fmla="*/ 69 h 69"/>
                <a:gd name="T2" fmla="*/ 70 w 74"/>
                <a:gd name="T3" fmla="*/ 64 h 69"/>
                <a:gd name="T4" fmla="*/ 74 w 74"/>
                <a:gd name="T5" fmla="*/ 10 h 69"/>
                <a:gd name="T6" fmla="*/ 65 w 74"/>
                <a:gd name="T7" fmla="*/ 18 h 69"/>
                <a:gd name="T8" fmla="*/ 65 w 74"/>
                <a:gd name="T9" fmla="*/ 27 h 69"/>
                <a:gd name="T10" fmla="*/ 65 w 74"/>
                <a:gd name="T11" fmla="*/ 33 h 69"/>
                <a:gd name="T12" fmla="*/ 65 w 74"/>
                <a:gd name="T13" fmla="*/ 41 h 69"/>
                <a:gd name="T14" fmla="*/ 32 w 74"/>
                <a:gd name="T15" fmla="*/ 3 h 69"/>
                <a:gd name="T16" fmla="*/ 31 w 74"/>
                <a:gd name="T17" fmla="*/ 4 h 69"/>
                <a:gd name="T18" fmla="*/ 31 w 74"/>
                <a:gd name="T19" fmla="*/ 64 h 69"/>
                <a:gd name="T20" fmla="*/ 61 w 74"/>
                <a:gd name="T21" fmla="*/ 64 h 69"/>
                <a:gd name="T22" fmla="*/ 65 w 74"/>
                <a:gd name="T23" fmla="*/ 69 h 69"/>
                <a:gd name="T24" fmla="*/ 61 w 74"/>
                <a:gd name="T25" fmla="*/ 37 h 69"/>
                <a:gd name="T26" fmla="*/ 65 w 74"/>
                <a:gd name="T27" fmla="*/ 27 h 69"/>
                <a:gd name="T28" fmla="*/ 61 w 74"/>
                <a:gd name="T29" fmla="*/ 23 h 69"/>
                <a:gd name="T30" fmla="*/ 65 w 74"/>
                <a:gd name="T31" fmla="*/ 10 h 69"/>
                <a:gd name="T32" fmla="*/ 31 w 74"/>
                <a:gd name="T33" fmla="*/ 17 h 69"/>
                <a:gd name="T34" fmla="*/ 53 w 74"/>
                <a:gd name="T35" fmla="*/ 57 h 69"/>
                <a:gd name="T36" fmla="*/ 31 w 74"/>
                <a:gd name="T37" fmla="*/ 57 h 69"/>
                <a:gd name="T38" fmla="*/ 65 w 74"/>
                <a:gd name="T39" fmla="*/ 33 h 69"/>
                <a:gd name="T40" fmla="*/ 31 w 74"/>
                <a:gd name="T41" fmla="*/ 2 h 69"/>
                <a:gd name="T42" fmla="*/ 16 w 74"/>
                <a:gd name="T43" fmla="*/ 10 h 69"/>
                <a:gd name="T44" fmla="*/ 0 w 74"/>
                <a:gd name="T45" fmla="*/ 3 h 69"/>
                <a:gd name="T46" fmla="*/ 10 w 74"/>
                <a:gd name="T47" fmla="*/ 10 h 69"/>
                <a:gd name="T48" fmla="*/ 1 w 74"/>
                <a:gd name="T49" fmla="*/ 64 h 69"/>
                <a:gd name="T50" fmla="*/ 7 w 74"/>
                <a:gd name="T51" fmla="*/ 64 h 69"/>
                <a:gd name="T52" fmla="*/ 16 w 74"/>
                <a:gd name="T53" fmla="*/ 69 h 69"/>
                <a:gd name="T54" fmla="*/ 16 w 74"/>
                <a:gd name="T55" fmla="*/ 64 h 69"/>
                <a:gd name="T56" fmla="*/ 31 w 74"/>
                <a:gd name="T57" fmla="*/ 57 h 69"/>
                <a:gd name="T58" fmla="*/ 8 w 74"/>
                <a:gd name="T59" fmla="*/ 17 h 69"/>
                <a:gd name="T60" fmla="*/ 31 w 74"/>
                <a:gd name="T61" fmla="*/ 10 h 69"/>
                <a:gd name="T62" fmla="*/ 23 w 74"/>
                <a:gd name="T63" fmla="*/ 10 h 69"/>
                <a:gd name="T64" fmla="*/ 31 w 74"/>
                <a:gd name="T65"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9">
                  <a:moveTo>
                    <a:pt x="65" y="69"/>
                  </a:moveTo>
                  <a:cubicBezTo>
                    <a:pt x="70" y="69"/>
                    <a:pt x="70" y="69"/>
                    <a:pt x="70" y="69"/>
                  </a:cubicBezTo>
                  <a:cubicBezTo>
                    <a:pt x="70" y="64"/>
                    <a:pt x="70" y="64"/>
                    <a:pt x="70" y="64"/>
                  </a:cubicBezTo>
                  <a:cubicBezTo>
                    <a:pt x="70" y="64"/>
                    <a:pt x="70" y="64"/>
                    <a:pt x="70" y="64"/>
                  </a:cubicBezTo>
                  <a:cubicBezTo>
                    <a:pt x="74" y="64"/>
                    <a:pt x="74" y="64"/>
                    <a:pt x="74" y="64"/>
                  </a:cubicBezTo>
                  <a:cubicBezTo>
                    <a:pt x="74" y="10"/>
                    <a:pt x="74" y="10"/>
                    <a:pt x="74" y="10"/>
                  </a:cubicBezTo>
                  <a:cubicBezTo>
                    <a:pt x="65" y="10"/>
                    <a:pt x="65" y="10"/>
                    <a:pt x="65" y="10"/>
                  </a:cubicBezTo>
                  <a:cubicBezTo>
                    <a:pt x="65" y="18"/>
                    <a:pt x="65" y="18"/>
                    <a:pt x="65" y="18"/>
                  </a:cubicBezTo>
                  <a:cubicBezTo>
                    <a:pt x="67" y="18"/>
                    <a:pt x="69" y="20"/>
                    <a:pt x="69" y="23"/>
                  </a:cubicBezTo>
                  <a:cubicBezTo>
                    <a:pt x="69" y="25"/>
                    <a:pt x="67" y="27"/>
                    <a:pt x="65" y="27"/>
                  </a:cubicBezTo>
                  <a:cubicBezTo>
                    <a:pt x="65" y="33"/>
                    <a:pt x="65" y="33"/>
                    <a:pt x="65" y="33"/>
                  </a:cubicBezTo>
                  <a:cubicBezTo>
                    <a:pt x="65" y="33"/>
                    <a:pt x="65" y="33"/>
                    <a:pt x="65" y="33"/>
                  </a:cubicBezTo>
                  <a:cubicBezTo>
                    <a:pt x="67" y="33"/>
                    <a:pt x="69" y="35"/>
                    <a:pt x="69" y="37"/>
                  </a:cubicBezTo>
                  <a:cubicBezTo>
                    <a:pt x="69" y="39"/>
                    <a:pt x="67" y="41"/>
                    <a:pt x="65" y="41"/>
                  </a:cubicBezTo>
                  <a:lnTo>
                    <a:pt x="65" y="69"/>
                  </a:lnTo>
                  <a:close/>
                  <a:moveTo>
                    <a:pt x="32" y="3"/>
                  </a:moveTo>
                  <a:cubicBezTo>
                    <a:pt x="31" y="2"/>
                    <a:pt x="31" y="2"/>
                    <a:pt x="31" y="2"/>
                  </a:cubicBezTo>
                  <a:cubicBezTo>
                    <a:pt x="31" y="4"/>
                    <a:pt x="31" y="4"/>
                    <a:pt x="31" y="4"/>
                  </a:cubicBezTo>
                  <a:cubicBezTo>
                    <a:pt x="32" y="3"/>
                    <a:pt x="32" y="3"/>
                    <a:pt x="32" y="3"/>
                  </a:cubicBezTo>
                  <a:close/>
                  <a:moveTo>
                    <a:pt x="31" y="64"/>
                  </a:moveTo>
                  <a:cubicBezTo>
                    <a:pt x="61" y="64"/>
                    <a:pt x="61" y="64"/>
                    <a:pt x="61" y="64"/>
                  </a:cubicBezTo>
                  <a:cubicBezTo>
                    <a:pt x="61" y="64"/>
                    <a:pt x="61" y="64"/>
                    <a:pt x="61" y="64"/>
                  </a:cubicBezTo>
                  <a:cubicBezTo>
                    <a:pt x="61" y="69"/>
                    <a:pt x="61" y="69"/>
                    <a:pt x="61" y="69"/>
                  </a:cubicBezTo>
                  <a:cubicBezTo>
                    <a:pt x="65" y="69"/>
                    <a:pt x="65" y="69"/>
                    <a:pt x="65" y="69"/>
                  </a:cubicBezTo>
                  <a:cubicBezTo>
                    <a:pt x="65" y="41"/>
                    <a:pt x="65" y="41"/>
                    <a:pt x="65" y="41"/>
                  </a:cubicBezTo>
                  <a:cubicBezTo>
                    <a:pt x="63" y="41"/>
                    <a:pt x="61" y="39"/>
                    <a:pt x="61" y="37"/>
                  </a:cubicBezTo>
                  <a:cubicBezTo>
                    <a:pt x="61" y="35"/>
                    <a:pt x="63" y="33"/>
                    <a:pt x="65" y="33"/>
                  </a:cubicBezTo>
                  <a:cubicBezTo>
                    <a:pt x="65" y="27"/>
                    <a:pt x="65" y="27"/>
                    <a:pt x="65" y="27"/>
                  </a:cubicBezTo>
                  <a:cubicBezTo>
                    <a:pt x="63" y="27"/>
                    <a:pt x="61" y="25"/>
                    <a:pt x="61" y="23"/>
                  </a:cubicBezTo>
                  <a:cubicBezTo>
                    <a:pt x="61" y="23"/>
                    <a:pt x="61" y="23"/>
                    <a:pt x="61" y="23"/>
                  </a:cubicBezTo>
                  <a:cubicBezTo>
                    <a:pt x="61" y="20"/>
                    <a:pt x="63" y="18"/>
                    <a:pt x="65" y="18"/>
                  </a:cubicBezTo>
                  <a:cubicBezTo>
                    <a:pt x="65" y="10"/>
                    <a:pt x="65" y="10"/>
                    <a:pt x="65" y="10"/>
                  </a:cubicBezTo>
                  <a:cubicBezTo>
                    <a:pt x="31" y="10"/>
                    <a:pt x="31" y="10"/>
                    <a:pt x="31" y="10"/>
                  </a:cubicBezTo>
                  <a:cubicBezTo>
                    <a:pt x="31" y="17"/>
                    <a:pt x="31" y="17"/>
                    <a:pt x="31" y="17"/>
                  </a:cubicBezTo>
                  <a:cubicBezTo>
                    <a:pt x="53" y="17"/>
                    <a:pt x="53" y="17"/>
                    <a:pt x="53" y="17"/>
                  </a:cubicBezTo>
                  <a:cubicBezTo>
                    <a:pt x="53" y="57"/>
                    <a:pt x="53" y="57"/>
                    <a:pt x="53" y="57"/>
                  </a:cubicBezTo>
                  <a:cubicBezTo>
                    <a:pt x="53" y="57"/>
                    <a:pt x="53" y="57"/>
                    <a:pt x="53" y="57"/>
                  </a:cubicBezTo>
                  <a:cubicBezTo>
                    <a:pt x="31" y="57"/>
                    <a:pt x="31" y="57"/>
                    <a:pt x="31" y="57"/>
                  </a:cubicBezTo>
                  <a:cubicBezTo>
                    <a:pt x="31" y="64"/>
                    <a:pt x="31" y="64"/>
                    <a:pt x="31" y="64"/>
                  </a:cubicBezTo>
                  <a:close/>
                  <a:moveTo>
                    <a:pt x="65" y="33"/>
                  </a:moveTo>
                  <a:cubicBezTo>
                    <a:pt x="65" y="33"/>
                    <a:pt x="65" y="33"/>
                    <a:pt x="65" y="33"/>
                  </a:cubicBezTo>
                  <a:moveTo>
                    <a:pt x="31" y="2"/>
                  </a:moveTo>
                  <a:cubicBezTo>
                    <a:pt x="29" y="0"/>
                    <a:pt x="29" y="0"/>
                    <a:pt x="29" y="0"/>
                  </a:cubicBezTo>
                  <a:cubicBezTo>
                    <a:pt x="16" y="10"/>
                    <a:pt x="16" y="10"/>
                    <a:pt x="16" y="10"/>
                  </a:cubicBezTo>
                  <a:cubicBezTo>
                    <a:pt x="3" y="0"/>
                    <a:pt x="3" y="0"/>
                    <a:pt x="3" y="0"/>
                  </a:cubicBezTo>
                  <a:cubicBezTo>
                    <a:pt x="0" y="3"/>
                    <a:pt x="0" y="3"/>
                    <a:pt x="0" y="3"/>
                  </a:cubicBezTo>
                  <a:cubicBezTo>
                    <a:pt x="9" y="10"/>
                    <a:pt x="9" y="10"/>
                    <a:pt x="9" y="10"/>
                  </a:cubicBezTo>
                  <a:cubicBezTo>
                    <a:pt x="10" y="10"/>
                    <a:pt x="10" y="10"/>
                    <a:pt x="10" y="10"/>
                  </a:cubicBezTo>
                  <a:cubicBezTo>
                    <a:pt x="1" y="10"/>
                    <a:pt x="1" y="10"/>
                    <a:pt x="1" y="10"/>
                  </a:cubicBezTo>
                  <a:cubicBezTo>
                    <a:pt x="1" y="64"/>
                    <a:pt x="1" y="64"/>
                    <a:pt x="1" y="64"/>
                  </a:cubicBezTo>
                  <a:cubicBezTo>
                    <a:pt x="7" y="64"/>
                    <a:pt x="7" y="64"/>
                    <a:pt x="7" y="64"/>
                  </a:cubicBezTo>
                  <a:cubicBezTo>
                    <a:pt x="7" y="64"/>
                    <a:pt x="7" y="64"/>
                    <a:pt x="7" y="64"/>
                  </a:cubicBezTo>
                  <a:cubicBezTo>
                    <a:pt x="7" y="69"/>
                    <a:pt x="7" y="69"/>
                    <a:pt x="7" y="69"/>
                  </a:cubicBezTo>
                  <a:cubicBezTo>
                    <a:pt x="16" y="69"/>
                    <a:pt x="16" y="69"/>
                    <a:pt x="16" y="69"/>
                  </a:cubicBezTo>
                  <a:cubicBezTo>
                    <a:pt x="16" y="64"/>
                    <a:pt x="16" y="64"/>
                    <a:pt x="16" y="64"/>
                  </a:cubicBezTo>
                  <a:cubicBezTo>
                    <a:pt x="16" y="64"/>
                    <a:pt x="16" y="64"/>
                    <a:pt x="16" y="64"/>
                  </a:cubicBezTo>
                  <a:cubicBezTo>
                    <a:pt x="31" y="64"/>
                    <a:pt x="31" y="64"/>
                    <a:pt x="31" y="64"/>
                  </a:cubicBezTo>
                  <a:cubicBezTo>
                    <a:pt x="31" y="57"/>
                    <a:pt x="31" y="57"/>
                    <a:pt x="31" y="57"/>
                  </a:cubicBezTo>
                  <a:cubicBezTo>
                    <a:pt x="8" y="57"/>
                    <a:pt x="8" y="57"/>
                    <a:pt x="8" y="57"/>
                  </a:cubicBezTo>
                  <a:cubicBezTo>
                    <a:pt x="8" y="17"/>
                    <a:pt x="8" y="17"/>
                    <a:pt x="8" y="17"/>
                  </a:cubicBezTo>
                  <a:cubicBezTo>
                    <a:pt x="31" y="17"/>
                    <a:pt x="31" y="17"/>
                    <a:pt x="31" y="17"/>
                  </a:cubicBezTo>
                  <a:cubicBezTo>
                    <a:pt x="31" y="10"/>
                    <a:pt x="31" y="10"/>
                    <a:pt x="31" y="10"/>
                  </a:cubicBezTo>
                  <a:cubicBezTo>
                    <a:pt x="22" y="10"/>
                    <a:pt x="22" y="10"/>
                    <a:pt x="22" y="10"/>
                  </a:cubicBezTo>
                  <a:cubicBezTo>
                    <a:pt x="23" y="10"/>
                    <a:pt x="23" y="10"/>
                    <a:pt x="23" y="10"/>
                  </a:cubicBezTo>
                  <a:cubicBezTo>
                    <a:pt x="31" y="4"/>
                    <a:pt x="31" y="4"/>
                    <a:pt x="31" y="4"/>
                  </a:cubicBezTo>
                  <a:lnTo>
                    <a:pt x="31"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04">
              <a:extLst>
                <a:ext uri="{FF2B5EF4-FFF2-40B4-BE49-F238E27FC236}">
                  <a16:creationId xmlns:a16="http://schemas.microsoft.com/office/drawing/2014/main" id="{D4545F4D-BD34-F749-B791-129B507677B3}"/>
                </a:ext>
              </a:extLst>
            </p:cNvPr>
            <p:cNvSpPr>
              <a:spLocks noChangeArrowheads="1"/>
            </p:cNvSpPr>
            <p:nvPr/>
          </p:nvSpPr>
          <p:spPr bwMode="auto">
            <a:xfrm>
              <a:off x="10530405" y="2565106"/>
              <a:ext cx="39910" cy="38770"/>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5">
              <a:extLst>
                <a:ext uri="{FF2B5EF4-FFF2-40B4-BE49-F238E27FC236}">
                  <a16:creationId xmlns:a16="http://schemas.microsoft.com/office/drawing/2014/main" id="{ED509E1B-D6CE-EBFF-2F76-28A94C25A4A7}"/>
                </a:ext>
              </a:extLst>
            </p:cNvPr>
            <p:cNvSpPr>
              <a:spLocks/>
            </p:cNvSpPr>
            <p:nvPr/>
          </p:nvSpPr>
          <p:spPr bwMode="auto">
            <a:xfrm>
              <a:off x="10503038" y="2611858"/>
              <a:ext cx="93504" cy="142536"/>
            </a:xfrm>
            <a:custGeom>
              <a:avLst/>
              <a:gdLst>
                <a:gd name="T0" fmla="*/ 14 w 82"/>
                <a:gd name="T1" fmla="*/ 23 h 125"/>
                <a:gd name="T2" fmla="*/ 19 w 82"/>
                <a:gd name="T3" fmla="*/ 23 h 125"/>
                <a:gd name="T4" fmla="*/ 19 w 82"/>
                <a:gd name="T5" fmla="*/ 65 h 125"/>
                <a:gd name="T6" fmla="*/ 19 w 82"/>
                <a:gd name="T7" fmla="*/ 65 h 125"/>
                <a:gd name="T8" fmla="*/ 19 w 82"/>
                <a:gd name="T9" fmla="*/ 125 h 125"/>
                <a:gd name="T10" fmla="*/ 38 w 82"/>
                <a:gd name="T11" fmla="*/ 125 h 125"/>
                <a:gd name="T12" fmla="*/ 38 w 82"/>
                <a:gd name="T13" fmla="*/ 59 h 125"/>
                <a:gd name="T14" fmla="*/ 45 w 82"/>
                <a:gd name="T15" fmla="*/ 59 h 125"/>
                <a:gd name="T16" fmla="*/ 45 w 82"/>
                <a:gd name="T17" fmla="*/ 125 h 125"/>
                <a:gd name="T18" fmla="*/ 64 w 82"/>
                <a:gd name="T19" fmla="*/ 125 h 125"/>
                <a:gd name="T20" fmla="*/ 64 w 82"/>
                <a:gd name="T21" fmla="*/ 59 h 125"/>
                <a:gd name="T22" fmla="*/ 64 w 82"/>
                <a:gd name="T23" fmla="*/ 59 h 125"/>
                <a:gd name="T24" fmla="*/ 64 w 82"/>
                <a:gd name="T25" fmla="*/ 23 h 125"/>
                <a:gd name="T26" fmla="*/ 69 w 82"/>
                <a:gd name="T27" fmla="*/ 23 h 125"/>
                <a:gd name="T28" fmla="*/ 69 w 82"/>
                <a:gd name="T29" fmla="*/ 59 h 125"/>
                <a:gd name="T30" fmla="*/ 82 w 82"/>
                <a:gd name="T31" fmla="*/ 59 h 125"/>
                <a:gd name="T32" fmla="*/ 82 w 82"/>
                <a:gd name="T33" fmla="*/ 0 h 125"/>
                <a:gd name="T34" fmla="*/ 0 w 82"/>
                <a:gd name="T35" fmla="*/ 0 h 125"/>
                <a:gd name="T36" fmla="*/ 0 w 82"/>
                <a:gd name="T37" fmla="*/ 59 h 125"/>
                <a:gd name="T38" fmla="*/ 14 w 82"/>
                <a:gd name="T39" fmla="*/ 59 h 125"/>
                <a:gd name="T40" fmla="*/ 14 w 82"/>
                <a:gd name="T41" fmla="*/ 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125">
                  <a:moveTo>
                    <a:pt x="14" y="23"/>
                  </a:moveTo>
                  <a:lnTo>
                    <a:pt x="19" y="23"/>
                  </a:lnTo>
                  <a:lnTo>
                    <a:pt x="19" y="65"/>
                  </a:lnTo>
                  <a:lnTo>
                    <a:pt x="19" y="65"/>
                  </a:lnTo>
                  <a:lnTo>
                    <a:pt x="19" y="125"/>
                  </a:lnTo>
                  <a:lnTo>
                    <a:pt x="38" y="125"/>
                  </a:lnTo>
                  <a:lnTo>
                    <a:pt x="38" y="59"/>
                  </a:lnTo>
                  <a:lnTo>
                    <a:pt x="45" y="59"/>
                  </a:lnTo>
                  <a:lnTo>
                    <a:pt x="45" y="125"/>
                  </a:lnTo>
                  <a:lnTo>
                    <a:pt x="64" y="125"/>
                  </a:lnTo>
                  <a:lnTo>
                    <a:pt x="64" y="59"/>
                  </a:lnTo>
                  <a:lnTo>
                    <a:pt x="64" y="59"/>
                  </a:lnTo>
                  <a:lnTo>
                    <a:pt x="64" y="23"/>
                  </a:lnTo>
                  <a:lnTo>
                    <a:pt x="69" y="23"/>
                  </a:lnTo>
                  <a:lnTo>
                    <a:pt x="69" y="59"/>
                  </a:lnTo>
                  <a:lnTo>
                    <a:pt x="82" y="59"/>
                  </a:lnTo>
                  <a:lnTo>
                    <a:pt x="82" y="0"/>
                  </a:lnTo>
                  <a:lnTo>
                    <a:pt x="0" y="0"/>
                  </a:lnTo>
                  <a:lnTo>
                    <a:pt x="0" y="59"/>
                  </a:lnTo>
                  <a:lnTo>
                    <a:pt x="14" y="59"/>
                  </a:lnTo>
                  <a:lnTo>
                    <a:pt x="14" y="23"/>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06">
              <a:extLst>
                <a:ext uri="{FF2B5EF4-FFF2-40B4-BE49-F238E27FC236}">
                  <a16:creationId xmlns:a16="http://schemas.microsoft.com/office/drawing/2014/main" id="{C4A2E940-A9CF-B35D-7981-F05BCF97E3D0}"/>
                </a:ext>
              </a:extLst>
            </p:cNvPr>
            <p:cNvSpPr>
              <a:spLocks noChangeArrowheads="1"/>
            </p:cNvSpPr>
            <p:nvPr/>
          </p:nvSpPr>
          <p:spPr bwMode="auto">
            <a:xfrm>
              <a:off x="10637592" y="2565106"/>
              <a:ext cx="37630" cy="38770"/>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07">
              <a:extLst>
                <a:ext uri="{FF2B5EF4-FFF2-40B4-BE49-F238E27FC236}">
                  <a16:creationId xmlns:a16="http://schemas.microsoft.com/office/drawing/2014/main" id="{68AF79AD-C5F0-FED7-E3AE-10F9A963061F}"/>
                </a:ext>
              </a:extLst>
            </p:cNvPr>
            <p:cNvSpPr>
              <a:spLocks/>
            </p:cNvSpPr>
            <p:nvPr/>
          </p:nvSpPr>
          <p:spPr bwMode="auto">
            <a:xfrm>
              <a:off x="10602243" y="2611858"/>
              <a:ext cx="106047" cy="142536"/>
            </a:xfrm>
            <a:custGeom>
              <a:avLst/>
              <a:gdLst>
                <a:gd name="T0" fmla="*/ 81 w 93"/>
                <a:gd name="T1" fmla="*/ 59 h 125"/>
                <a:gd name="T2" fmla="*/ 93 w 93"/>
                <a:gd name="T3" fmla="*/ 59 h 125"/>
                <a:gd name="T4" fmla="*/ 78 w 93"/>
                <a:gd name="T5" fmla="*/ 0 h 125"/>
                <a:gd name="T6" fmla="*/ 17 w 93"/>
                <a:gd name="T7" fmla="*/ 0 h 125"/>
                <a:gd name="T8" fmla="*/ 0 w 93"/>
                <a:gd name="T9" fmla="*/ 59 h 125"/>
                <a:gd name="T10" fmla="*/ 14 w 93"/>
                <a:gd name="T11" fmla="*/ 59 h 125"/>
                <a:gd name="T12" fmla="*/ 24 w 93"/>
                <a:gd name="T13" fmla="*/ 23 h 125"/>
                <a:gd name="T14" fmla="*/ 28 w 93"/>
                <a:gd name="T15" fmla="*/ 23 h 125"/>
                <a:gd name="T16" fmla="*/ 10 w 93"/>
                <a:gd name="T17" fmla="*/ 89 h 125"/>
                <a:gd name="T18" fmla="*/ 24 w 93"/>
                <a:gd name="T19" fmla="*/ 89 h 125"/>
                <a:gd name="T20" fmla="*/ 24 w 93"/>
                <a:gd name="T21" fmla="*/ 125 h 125"/>
                <a:gd name="T22" fmla="*/ 45 w 93"/>
                <a:gd name="T23" fmla="*/ 125 h 125"/>
                <a:gd name="T24" fmla="*/ 45 w 93"/>
                <a:gd name="T25" fmla="*/ 89 h 125"/>
                <a:gd name="T26" fmla="*/ 50 w 93"/>
                <a:gd name="T27" fmla="*/ 89 h 125"/>
                <a:gd name="T28" fmla="*/ 50 w 93"/>
                <a:gd name="T29" fmla="*/ 125 h 125"/>
                <a:gd name="T30" fmla="*/ 69 w 93"/>
                <a:gd name="T31" fmla="*/ 125 h 125"/>
                <a:gd name="T32" fmla="*/ 69 w 93"/>
                <a:gd name="T33" fmla="*/ 89 h 125"/>
                <a:gd name="T34" fmla="*/ 85 w 93"/>
                <a:gd name="T35" fmla="*/ 89 h 125"/>
                <a:gd name="T36" fmla="*/ 66 w 93"/>
                <a:gd name="T37" fmla="*/ 23 h 125"/>
                <a:gd name="T38" fmla="*/ 71 w 93"/>
                <a:gd name="T39" fmla="*/ 23 h 125"/>
                <a:gd name="T40" fmla="*/ 81 w 93"/>
                <a:gd name="T41" fmla="*/ 5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125">
                  <a:moveTo>
                    <a:pt x="81" y="59"/>
                  </a:moveTo>
                  <a:lnTo>
                    <a:pt x="93" y="59"/>
                  </a:lnTo>
                  <a:lnTo>
                    <a:pt x="78" y="0"/>
                  </a:lnTo>
                  <a:lnTo>
                    <a:pt x="17" y="0"/>
                  </a:lnTo>
                  <a:lnTo>
                    <a:pt x="0" y="59"/>
                  </a:lnTo>
                  <a:lnTo>
                    <a:pt x="14" y="59"/>
                  </a:lnTo>
                  <a:lnTo>
                    <a:pt x="24" y="23"/>
                  </a:lnTo>
                  <a:lnTo>
                    <a:pt x="28" y="23"/>
                  </a:lnTo>
                  <a:lnTo>
                    <a:pt x="10" y="89"/>
                  </a:lnTo>
                  <a:lnTo>
                    <a:pt x="24" y="89"/>
                  </a:lnTo>
                  <a:lnTo>
                    <a:pt x="24" y="125"/>
                  </a:lnTo>
                  <a:lnTo>
                    <a:pt x="45" y="125"/>
                  </a:lnTo>
                  <a:lnTo>
                    <a:pt x="45" y="89"/>
                  </a:lnTo>
                  <a:lnTo>
                    <a:pt x="50" y="89"/>
                  </a:lnTo>
                  <a:lnTo>
                    <a:pt x="50" y="125"/>
                  </a:lnTo>
                  <a:lnTo>
                    <a:pt x="69" y="125"/>
                  </a:lnTo>
                  <a:lnTo>
                    <a:pt x="69" y="89"/>
                  </a:lnTo>
                  <a:lnTo>
                    <a:pt x="85" y="89"/>
                  </a:lnTo>
                  <a:lnTo>
                    <a:pt x="66" y="23"/>
                  </a:lnTo>
                  <a:lnTo>
                    <a:pt x="71" y="23"/>
                  </a:lnTo>
                  <a:lnTo>
                    <a:pt x="81" y="5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8">
              <a:extLst>
                <a:ext uri="{FF2B5EF4-FFF2-40B4-BE49-F238E27FC236}">
                  <a16:creationId xmlns:a16="http://schemas.microsoft.com/office/drawing/2014/main" id="{162CAF67-E430-75FB-1E09-5F0582FBA64B}"/>
                </a:ext>
              </a:extLst>
            </p:cNvPr>
            <p:cNvSpPr>
              <a:spLocks noEditPoints="1"/>
            </p:cNvSpPr>
            <p:nvPr/>
          </p:nvSpPr>
          <p:spPr bwMode="auto">
            <a:xfrm>
              <a:off x="9769832" y="4543506"/>
              <a:ext cx="149378" cy="182446"/>
            </a:xfrm>
            <a:custGeom>
              <a:avLst/>
              <a:gdLst>
                <a:gd name="T0" fmla="*/ 52 w 75"/>
                <a:gd name="T1" fmla="*/ 84 h 92"/>
                <a:gd name="T2" fmla="*/ 75 w 75"/>
                <a:gd name="T3" fmla="*/ 92 h 92"/>
                <a:gd name="T4" fmla="*/ 52 w 75"/>
                <a:gd name="T5" fmla="*/ 52 h 92"/>
                <a:gd name="T6" fmla="*/ 47 w 75"/>
                <a:gd name="T7" fmla="*/ 45 h 92"/>
                <a:gd name="T8" fmla="*/ 43 w 75"/>
                <a:gd name="T9" fmla="*/ 63 h 92"/>
                <a:gd name="T10" fmla="*/ 45 w 75"/>
                <a:gd name="T11" fmla="*/ 69 h 92"/>
                <a:gd name="T12" fmla="*/ 43 w 75"/>
                <a:gd name="T13" fmla="*/ 67 h 92"/>
                <a:gd name="T14" fmla="*/ 46 w 75"/>
                <a:gd name="T15" fmla="*/ 78 h 92"/>
                <a:gd name="T16" fmla="*/ 43 w 75"/>
                <a:gd name="T17" fmla="*/ 84 h 92"/>
                <a:gd name="T18" fmla="*/ 43 w 75"/>
                <a:gd name="T19" fmla="*/ 84 h 92"/>
                <a:gd name="T20" fmla="*/ 37 w 75"/>
                <a:gd name="T21" fmla="*/ 78 h 92"/>
                <a:gd name="T22" fmla="*/ 43 w 75"/>
                <a:gd name="T23" fmla="*/ 24 h 92"/>
                <a:gd name="T24" fmla="*/ 40 w 75"/>
                <a:gd name="T25" fmla="*/ 14 h 92"/>
                <a:gd name="T26" fmla="*/ 37 w 75"/>
                <a:gd name="T27" fmla="*/ 27 h 92"/>
                <a:gd name="T28" fmla="*/ 37 w 75"/>
                <a:gd name="T29" fmla="*/ 45 h 92"/>
                <a:gd name="T30" fmla="*/ 41 w 75"/>
                <a:gd name="T31" fmla="*/ 52 h 92"/>
                <a:gd name="T32" fmla="*/ 37 w 75"/>
                <a:gd name="T33" fmla="*/ 62 h 92"/>
                <a:gd name="T34" fmla="*/ 43 w 75"/>
                <a:gd name="T35" fmla="*/ 74 h 92"/>
                <a:gd name="T36" fmla="*/ 41 w 75"/>
                <a:gd name="T37" fmla="*/ 65 h 92"/>
                <a:gd name="T38" fmla="*/ 43 w 75"/>
                <a:gd name="T39" fmla="*/ 24 h 92"/>
                <a:gd name="T40" fmla="*/ 37 w 75"/>
                <a:gd name="T41" fmla="*/ 84 h 92"/>
                <a:gd name="T42" fmla="*/ 37 w 75"/>
                <a:gd name="T43" fmla="*/ 78 h 92"/>
                <a:gd name="T44" fmla="*/ 37 w 75"/>
                <a:gd name="T45" fmla="*/ 78 h 92"/>
                <a:gd name="T46" fmla="*/ 32 w 75"/>
                <a:gd name="T47" fmla="*/ 84 h 92"/>
                <a:gd name="T48" fmla="*/ 37 w 75"/>
                <a:gd name="T49" fmla="*/ 0 h 92"/>
                <a:gd name="T50" fmla="*/ 34 w 75"/>
                <a:gd name="T51" fmla="*/ 14 h 92"/>
                <a:gd name="T52" fmla="*/ 32 w 75"/>
                <a:gd name="T53" fmla="*/ 63 h 92"/>
                <a:gd name="T54" fmla="*/ 32 w 75"/>
                <a:gd name="T55" fmla="*/ 67 h 92"/>
                <a:gd name="T56" fmla="*/ 37 w 75"/>
                <a:gd name="T57" fmla="*/ 69 h 92"/>
                <a:gd name="T58" fmla="*/ 37 w 75"/>
                <a:gd name="T59" fmla="*/ 62 h 92"/>
                <a:gd name="T60" fmla="*/ 33 w 75"/>
                <a:gd name="T61" fmla="*/ 58 h 92"/>
                <a:gd name="T62" fmla="*/ 37 w 75"/>
                <a:gd name="T63" fmla="*/ 52 h 92"/>
                <a:gd name="T64" fmla="*/ 37 w 75"/>
                <a:gd name="T65" fmla="*/ 52 h 92"/>
                <a:gd name="T66" fmla="*/ 37 w 75"/>
                <a:gd name="T67" fmla="*/ 45 h 92"/>
                <a:gd name="T68" fmla="*/ 37 w 75"/>
                <a:gd name="T69" fmla="*/ 27 h 92"/>
                <a:gd name="T70" fmla="*/ 37 w 75"/>
                <a:gd name="T71" fmla="*/ 27 h 92"/>
                <a:gd name="T72" fmla="*/ 0 w 75"/>
                <a:gd name="T73" fmla="*/ 92 h 92"/>
                <a:gd name="T74" fmla="*/ 23 w 75"/>
                <a:gd name="T75" fmla="*/ 84 h 92"/>
                <a:gd name="T76" fmla="*/ 32 w 75"/>
                <a:gd name="T77" fmla="*/ 78 h 92"/>
                <a:gd name="T78" fmla="*/ 32 w 75"/>
                <a:gd name="T79" fmla="*/ 74 h 92"/>
                <a:gd name="T80" fmla="*/ 30 w 75"/>
                <a:gd name="T81" fmla="*/ 69 h 92"/>
                <a:gd name="T82" fmla="*/ 32 w 75"/>
                <a:gd name="T83" fmla="*/ 63 h 92"/>
                <a:gd name="T84" fmla="*/ 32 w 75"/>
                <a:gd name="T85" fmla="*/ 24 h 92"/>
                <a:gd name="T86" fmla="*/ 23 w 75"/>
                <a:gd name="T87" fmla="*/ 45 h 92"/>
                <a:gd name="T88" fmla="*/ 25 w 75"/>
                <a:gd name="T89"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 h="92">
                  <a:moveTo>
                    <a:pt x="43" y="84"/>
                  </a:moveTo>
                  <a:cubicBezTo>
                    <a:pt x="52" y="84"/>
                    <a:pt x="52" y="84"/>
                    <a:pt x="52" y="84"/>
                  </a:cubicBezTo>
                  <a:cubicBezTo>
                    <a:pt x="60" y="92"/>
                    <a:pt x="60" y="92"/>
                    <a:pt x="60" y="92"/>
                  </a:cubicBezTo>
                  <a:cubicBezTo>
                    <a:pt x="75" y="92"/>
                    <a:pt x="75" y="92"/>
                    <a:pt x="75" y="92"/>
                  </a:cubicBezTo>
                  <a:cubicBezTo>
                    <a:pt x="63" y="85"/>
                    <a:pt x="55" y="69"/>
                    <a:pt x="50" y="52"/>
                  </a:cubicBezTo>
                  <a:cubicBezTo>
                    <a:pt x="52" y="52"/>
                    <a:pt x="52" y="52"/>
                    <a:pt x="52" y="52"/>
                  </a:cubicBezTo>
                  <a:cubicBezTo>
                    <a:pt x="52" y="45"/>
                    <a:pt x="52" y="45"/>
                    <a:pt x="52" y="45"/>
                  </a:cubicBezTo>
                  <a:cubicBezTo>
                    <a:pt x="47" y="45"/>
                    <a:pt x="47" y="45"/>
                    <a:pt x="47" y="45"/>
                  </a:cubicBezTo>
                  <a:cubicBezTo>
                    <a:pt x="45" y="37"/>
                    <a:pt x="44" y="30"/>
                    <a:pt x="43" y="24"/>
                  </a:cubicBezTo>
                  <a:cubicBezTo>
                    <a:pt x="43" y="63"/>
                    <a:pt x="43" y="63"/>
                    <a:pt x="43" y="63"/>
                  </a:cubicBezTo>
                  <a:cubicBezTo>
                    <a:pt x="43" y="63"/>
                    <a:pt x="43" y="63"/>
                    <a:pt x="43" y="63"/>
                  </a:cubicBezTo>
                  <a:cubicBezTo>
                    <a:pt x="44" y="65"/>
                    <a:pt x="44" y="67"/>
                    <a:pt x="45" y="69"/>
                  </a:cubicBezTo>
                  <a:cubicBezTo>
                    <a:pt x="45" y="69"/>
                    <a:pt x="45" y="69"/>
                    <a:pt x="45" y="69"/>
                  </a:cubicBezTo>
                  <a:cubicBezTo>
                    <a:pt x="43" y="67"/>
                    <a:pt x="43" y="67"/>
                    <a:pt x="43" y="67"/>
                  </a:cubicBezTo>
                  <a:cubicBezTo>
                    <a:pt x="43" y="74"/>
                    <a:pt x="43" y="74"/>
                    <a:pt x="43" y="74"/>
                  </a:cubicBezTo>
                  <a:cubicBezTo>
                    <a:pt x="46" y="78"/>
                    <a:pt x="46" y="78"/>
                    <a:pt x="46" y="78"/>
                  </a:cubicBezTo>
                  <a:cubicBezTo>
                    <a:pt x="43" y="78"/>
                    <a:pt x="43" y="78"/>
                    <a:pt x="43" y="78"/>
                  </a:cubicBezTo>
                  <a:lnTo>
                    <a:pt x="43" y="84"/>
                  </a:lnTo>
                  <a:close/>
                  <a:moveTo>
                    <a:pt x="37" y="84"/>
                  </a:moveTo>
                  <a:cubicBezTo>
                    <a:pt x="43" y="84"/>
                    <a:pt x="43" y="84"/>
                    <a:pt x="43" y="84"/>
                  </a:cubicBezTo>
                  <a:cubicBezTo>
                    <a:pt x="43" y="78"/>
                    <a:pt x="43" y="78"/>
                    <a:pt x="43" y="78"/>
                  </a:cubicBezTo>
                  <a:cubicBezTo>
                    <a:pt x="37" y="78"/>
                    <a:pt x="37" y="78"/>
                    <a:pt x="37" y="78"/>
                  </a:cubicBezTo>
                  <a:cubicBezTo>
                    <a:pt x="37" y="84"/>
                    <a:pt x="37" y="84"/>
                    <a:pt x="37" y="84"/>
                  </a:cubicBezTo>
                  <a:close/>
                  <a:moveTo>
                    <a:pt x="43" y="24"/>
                  </a:moveTo>
                  <a:cubicBezTo>
                    <a:pt x="42" y="18"/>
                    <a:pt x="41" y="14"/>
                    <a:pt x="41" y="14"/>
                  </a:cubicBezTo>
                  <a:cubicBezTo>
                    <a:pt x="40" y="14"/>
                    <a:pt x="40" y="14"/>
                    <a:pt x="40" y="14"/>
                  </a:cubicBezTo>
                  <a:cubicBezTo>
                    <a:pt x="37" y="0"/>
                    <a:pt x="37" y="0"/>
                    <a:pt x="37" y="0"/>
                  </a:cubicBezTo>
                  <a:cubicBezTo>
                    <a:pt x="37" y="27"/>
                    <a:pt x="37" y="27"/>
                    <a:pt x="37" y="27"/>
                  </a:cubicBezTo>
                  <a:cubicBezTo>
                    <a:pt x="38" y="28"/>
                    <a:pt x="38" y="41"/>
                    <a:pt x="39" y="45"/>
                  </a:cubicBezTo>
                  <a:cubicBezTo>
                    <a:pt x="37" y="45"/>
                    <a:pt x="37" y="45"/>
                    <a:pt x="37" y="45"/>
                  </a:cubicBezTo>
                  <a:cubicBezTo>
                    <a:pt x="37" y="52"/>
                    <a:pt x="37" y="52"/>
                    <a:pt x="37" y="52"/>
                  </a:cubicBezTo>
                  <a:cubicBezTo>
                    <a:pt x="41" y="52"/>
                    <a:pt x="41" y="52"/>
                    <a:pt x="41" y="52"/>
                  </a:cubicBezTo>
                  <a:cubicBezTo>
                    <a:pt x="41" y="52"/>
                    <a:pt x="41" y="54"/>
                    <a:pt x="42" y="58"/>
                  </a:cubicBezTo>
                  <a:cubicBezTo>
                    <a:pt x="37" y="62"/>
                    <a:pt x="37" y="62"/>
                    <a:pt x="37" y="62"/>
                  </a:cubicBezTo>
                  <a:cubicBezTo>
                    <a:pt x="37" y="69"/>
                    <a:pt x="37" y="69"/>
                    <a:pt x="37" y="69"/>
                  </a:cubicBezTo>
                  <a:cubicBezTo>
                    <a:pt x="43" y="74"/>
                    <a:pt x="43" y="74"/>
                    <a:pt x="43" y="74"/>
                  </a:cubicBezTo>
                  <a:cubicBezTo>
                    <a:pt x="43" y="67"/>
                    <a:pt x="43" y="67"/>
                    <a:pt x="43" y="67"/>
                  </a:cubicBezTo>
                  <a:cubicBezTo>
                    <a:pt x="41" y="65"/>
                    <a:pt x="41" y="65"/>
                    <a:pt x="41" y="65"/>
                  </a:cubicBezTo>
                  <a:cubicBezTo>
                    <a:pt x="43" y="63"/>
                    <a:pt x="43" y="63"/>
                    <a:pt x="43" y="63"/>
                  </a:cubicBezTo>
                  <a:lnTo>
                    <a:pt x="43" y="24"/>
                  </a:lnTo>
                  <a:close/>
                  <a:moveTo>
                    <a:pt x="32" y="84"/>
                  </a:moveTo>
                  <a:cubicBezTo>
                    <a:pt x="37" y="84"/>
                    <a:pt x="37" y="84"/>
                    <a:pt x="37" y="84"/>
                  </a:cubicBezTo>
                  <a:cubicBezTo>
                    <a:pt x="37" y="84"/>
                    <a:pt x="37" y="84"/>
                    <a:pt x="37" y="84"/>
                  </a:cubicBezTo>
                  <a:cubicBezTo>
                    <a:pt x="37" y="78"/>
                    <a:pt x="37" y="78"/>
                    <a:pt x="37" y="78"/>
                  </a:cubicBezTo>
                  <a:cubicBezTo>
                    <a:pt x="37" y="78"/>
                    <a:pt x="37" y="78"/>
                    <a:pt x="37" y="78"/>
                  </a:cubicBezTo>
                  <a:cubicBezTo>
                    <a:pt x="37" y="78"/>
                    <a:pt x="37" y="78"/>
                    <a:pt x="37" y="78"/>
                  </a:cubicBezTo>
                  <a:cubicBezTo>
                    <a:pt x="32" y="78"/>
                    <a:pt x="32" y="78"/>
                    <a:pt x="32" y="78"/>
                  </a:cubicBezTo>
                  <a:cubicBezTo>
                    <a:pt x="32" y="84"/>
                    <a:pt x="32" y="84"/>
                    <a:pt x="32" y="84"/>
                  </a:cubicBezTo>
                  <a:close/>
                  <a:moveTo>
                    <a:pt x="37" y="0"/>
                  </a:moveTo>
                  <a:cubicBezTo>
                    <a:pt x="37" y="0"/>
                    <a:pt x="37" y="0"/>
                    <a:pt x="37" y="0"/>
                  </a:cubicBezTo>
                  <a:cubicBezTo>
                    <a:pt x="35" y="14"/>
                    <a:pt x="35" y="14"/>
                    <a:pt x="35" y="14"/>
                  </a:cubicBezTo>
                  <a:cubicBezTo>
                    <a:pt x="34" y="14"/>
                    <a:pt x="34" y="14"/>
                    <a:pt x="34" y="14"/>
                  </a:cubicBezTo>
                  <a:cubicBezTo>
                    <a:pt x="34" y="14"/>
                    <a:pt x="33" y="18"/>
                    <a:pt x="32" y="24"/>
                  </a:cubicBezTo>
                  <a:cubicBezTo>
                    <a:pt x="32" y="63"/>
                    <a:pt x="32" y="63"/>
                    <a:pt x="32" y="63"/>
                  </a:cubicBezTo>
                  <a:cubicBezTo>
                    <a:pt x="34" y="65"/>
                    <a:pt x="34" y="65"/>
                    <a:pt x="34" y="65"/>
                  </a:cubicBezTo>
                  <a:cubicBezTo>
                    <a:pt x="32" y="67"/>
                    <a:pt x="32" y="67"/>
                    <a:pt x="32" y="67"/>
                  </a:cubicBezTo>
                  <a:cubicBezTo>
                    <a:pt x="32" y="74"/>
                    <a:pt x="32" y="74"/>
                    <a:pt x="32" y="74"/>
                  </a:cubicBezTo>
                  <a:cubicBezTo>
                    <a:pt x="37" y="69"/>
                    <a:pt x="37" y="69"/>
                    <a:pt x="37" y="69"/>
                  </a:cubicBezTo>
                  <a:cubicBezTo>
                    <a:pt x="37" y="69"/>
                    <a:pt x="37" y="69"/>
                    <a:pt x="37" y="69"/>
                  </a:cubicBezTo>
                  <a:cubicBezTo>
                    <a:pt x="37" y="62"/>
                    <a:pt x="37" y="62"/>
                    <a:pt x="37" y="62"/>
                  </a:cubicBezTo>
                  <a:cubicBezTo>
                    <a:pt x="37" y="62"/>
                    <a:pt x="37" y="62"/>
                    <a:pt x="37" y="62"/>
                  </a:cubicBezTo>
                  <a:cubicBezTo>
                    <a:pt x="33" y="58"/>
                    <a:pt x="33" y="58"/>
                    <a:pt x="33" y="58"/>
                  </a:cubicBezTo>
                  <a:cubicBezTo>
                    <a:pt x="34" y="54"/>
                    <a:pt x="34" y="52"/>
                    <a:pt x="34" y="52"/>
                  </a:cubicBezTo>
                  <a:cubicBezTo>
                    <a:pt x="37" y="52"/>
                    <a:pt x="37" y="52"/>
                    <a:pt x="37" y="52"/>
                  </a:cubicBezTo>
                  <a:cubicBezTo>
                    <a:pt x="37" y="52"/>
                    <a:pt x="37" y="52"/>
                    <a:pt x="37" y="52"/>
                  </a:cubicBezTo>
                  <a:cubicBezTo>
                    <a:pt x="37" y="52"/>
                    <a:pt x="37" y="52"/>
                    <a:pt x="37" y="52"/>
                  </a:cubicBezTo>
                  <a:cubicBezTo>
                    <a:pt x="37" y="45"/>
                    <a:pt x="37" y="45"/>
                    <a:pt x="37" y="45"/>
                  </a:cubicBezTo>
                  <a:cubicBezTo>
                    <a:pt x="37" y="45"/>
                    <a:pt x="37" y="45"/>
                    <a:pt x="37" y="45"/>
                  </a:cubicBezTo>
                  <a:cubicBezTo>
                    <a:pt x="36" y="45"/>
                    <a:pt x="36" y="45"/>
                    <a:pt x="36" y="45"/>
                  </a:cubicBezTo>
                  <a:cubicBezTo>
                    <a:pt x="37" y="40"/>
                    <a:pt x="37" y="27"/>
                    <a:pt x="37" y="27"/>
                  </a:cubicBezTo>
                  <a:cubicBezTo>
                    <a:pt x="37" y="27"/>
                    <a:pt x="37" y="27"/>
                    <a:pt x="37" y="27"/>
                  </a:cubicBezTo>
                  <a:cubicBezTo>
                    <a:pt x="37" y="27"/>
                    <a:pt x="37" y="27"/>
                    <a:pt x="37" y="27"/>
                  </a:cubicBezTo>
                  <a:lnTo>
                    <a:pt x="37" y="0"/>
                  </a:lnTo>
                  <a:close/>
                  <a:moveTo>
                    <a:pt x="0" y="92"/>
                  </a:moveTo>
                  <a:cubicBezTo>
                    <a:pt x="15" y="92"/>
                    <a:pt x="15" y="92"/>
                    <a:pt x="15" y="92"/>
                  </a:cubicBezTo>
                  <a:cubicBezTo>
                    <a:pt x="23" y="84"/>
                    <a:pt x="23" y="84"/>
                    <a:pt x="23" y="84"/>
                  </a:cubicBezTo>
                  <a:cubicBezTo>
                    <a:pt x="32" y="84"/>
                    <a:pt x="32" y="84"/>
                    <a:pt x="32" y="84"/>
                  </a:cubicBezTo>
                  <a:cubicBezTo>
                    <a:pt x="32" y="78"/>
                    <a:pt x="32" y="78"/>
                    <a:pt x="32" y="78"/>
                  </a:cubicBezTo>
                  <a:cubicBezTo>
                    <a:pt x="29" y="78"/>
                    <a:pt x="29" y="78"/>
                    <a:pt x="29" y="78"/>
                  </a:cubicBezTo>
                  <a:cubicBezTo>
                    <a:pt x="32" y="74"/>
                    <a:pt x="32" y="74"/>
                    <a:pt x="32" y="74"/>
                  </a:cubicBezTo>
                  <a:cubicBezTo>
                    <a:pt x="32" y="67"/>
                    <a:pt x="32" y="67"/>
                    <a:pt x="32" y="67"/>
                  </a:cubicBezTo>
                  <a:cubicBezTo>
                    <a:pt x="30" y="69"/>
                    <a:pt x="30" y="69"/>
                    <a:pt x="30" y="69"/>
                  </a:cubicBezTo>
                  <a:cubicBezTo>
                    <a:pt x="31" y="67"/>
                    <a:pt x="31" y="65"/>
                    <a:pt x="32" y="63"/>
                  </a:cubicBezTo>
                  <a:cubicBezTo>
                    <a:pt x="32" y="63"/>
                    <a:pt x="32" y="63"/>
                    <a:pt x="32" y="63"/>
                  </a:cubicBezTo>
                  <a:cubicBezTo>
                    <a:pt x="32" y="63"/>
                    <a:pt x="32" y="63"/>
                    <a:pt x="32" y="63"/>
                  </a:cubicBezTo>
                  <a:cubicBezTo>
                    <a:pt x="32" y="24"/>
                    <a:pt x="32" y="24"/>
                    <a:pt x="32" y="24"/>
                  </a:cubicBezTo>
                  <a:cubicBezTo>
                    <a:pt x="31" y="30"/>
                    <a:pt x="30" y="37"/>
                    <a:pt x="28" y="45"/>
                  </a:cubicBezTo>
                  <a:cubicBezTo>
                    <a:pt x="23" y="45"/>
                    <a:pt x="23" y="45"/>
                    <a:pt x="23" y="45"/>
                  </a:cubicBezTo>
                  <a:cubicBezTo>
                    <a:pt x="23" y="52"/>
                    <a:pt x="23" y="52"/>
                    <a:pt x="23" y="52"/>
                  </a:cubicBezTo>
                  <a:cubicBezTo>
                    <a:pt x="25" y="52"/>
                    <a:pt x="25" y="52"/>
                    <a:pt x="25" y="52"/>
                  </a:cubicBezTo>
                  <a:cubicBezTo>
                    <a:pt x="20" y="69"/>
                    <a:pt x="12" y="85"/>
                    <a:pt x="0" y="92"/>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09">
              <a:extLst>
                <a:ext uri="{FF2B5EF4-FFF2-40B4-BE49-F238E27FC236}">
                  <a16:creationId xmlns:a16="http://schemas.microsoft.com/office/drawing/2014/main" id="{85199317-104C-A3C9-6C29-AEEBF58C503A}"/>
                </a:ext>
              </a:extLst>
            </p:cNvPr>
            <p:cNvSpPr>
              <a:spLocks noEditPoints="1"/>
            </p:cNvSpPr>
            <p:nvPr/>
          </p:nvSpPr>
          <p:spPr bwMode="auto">
            <a:xfrm>
              <a:off x="9306875" y="2146621"/>
              <a:ext cx="115169" cy="71838"/>
            </a:xfrm>
            <a:custGeom>
              <a:avLst/>
              <a:gdLst>
                <a:gd name="T0" fmla="*/ 78 w 101"/>
                <a:gd name="T1" fmla="*/ 63 h 63"/>
                <a:gd name="T2" fmla="*/ 101 w 101"/>
                <a:gd name="T3" fmla="*/ 63 h 63"/>
                <a:gd name="T4" fmla="*/ 101 w 101"/>
                <a:gd name="T5" fmla="*/ 35 h 63"/>
                <a:gd name="T6" fmla="*/ 89 w 101"/>
                <a:gd name="T7" fmla="*/ 35 h 63"/>
                <a:gd name="T8" fmla="*/ 89 w 101"/>
                <a:gd name="T9" fmla="*/ 0 h 63"/>
                <a:gd name="T10" fmla="*/ 78 w 101"/>
                <a:gd name="T11" fmla="*/ 0 h 63"/>
                <a:gd name="T12" fmla="*/ 78 w 101"/>
                <a:gd name="T13" fmla="*/ 44 h 63"/>
                <a:gd name="T14" fmla="*/ 87 w 101"/>
                <a:gd name="T15" fmla="*/ 44 h 63"/>
                <a:gd name="T16" fmla="*/ 87 w 101"/>
                <a:gd name="T17" fmla="*/ 56 h 63"/>
                <a:gd name="T18" fmla="*/ 87 w 101"/>
                <a:gd name="T19" fmla="*/ 56 h 63"/>
                <a:gd name="T20" fmla="*/ 78 w 101"/>
                <a:gd name="T21" fmla="*/ 56 h 63"/>
                <a:gd name="T22" fmla="*/ 78 w 101"/>
                <a:gd name="T23" fmla="*/ 63 h 63"/>
                <a:gd name="T24" fmla="*/ 64 w 101"/>
                <a:gd name="T25" fmla="*/ 0 h 63"/>
                <a:gd name="T26" fmla="*/ 64 w 101"/>
                <a:gd name="T27" fmla="*/ 35 h 63"/>
                <a:gd name="T28" fmla="*/ 50 w 101"/>
                <a:gd name="T29" fmla="*/ 35 h 63"/>
                <a:gd name="T30" fmla="*/ 50 w 101"/>
                <a:gd name="T31" fmla="*/ 44 h 63"/>
                <a:gd name="T32" fmla="*/ 59 w 101"/>
                <a:gd name="T33" fmla="*/ 44 h 63"/>
                <a:gd name="T34" fmla="*/ 59 w 101"/>
                <a:gd name="T35" fmla="*/ 56 h 63"/>
                <a:gd name="T36" fmla="*/ 59 w 101"/>
                <a:gd name="T37" fmla="*/ 56 h 63"/>
                <a:gd name="T38" fmla="*/ 50 w 101"/>
                <a:gd name="T39" fmla="*/ 56 h 63"/>
                <a:gd name="T40" fmla="*/ 50 w 101"/>
                <a:gd name="T41" fmla="*/ 63 h 63"/>
                <a:gd name="T42" fmla="*/ 78 w 101"/>
                <a:gd name="T43" fmla="*/ 63 h 63"/>
                <a:gd name="T44" fmla="*/ 78 w 101"/>
                <a:gd name="T45" fmla="*/ 56 h 63"/>
                <a:gd name="T46" fmla="*/ 69 w 101"/>
                <a:gd name="T47" fmla="*/ 56 h 63"/>
                <a:gd name="T48" fmla="*/ 69 w 101"/>
                <a:gd name="T49" fmla="*/ 44 h 63"/>
                <a:gd name="T50" fmla="*/ 78 w 101"/>
                <a:gd name="T51" fmla="*/ 44 h 63"/>
                <a:gd name="T52" fmla="*/ 78 w 101"/>
                <a:gd name="T53" fmla="*/ 0 h 63"/>
                <a:gd name="T54" fmla="*/ 64 w 101"/>
                <a:gd name="T55" fmla="*/ 0 h 63"/>
                <a:gd name="T56" fmla="*/ 50 w 101"/>
                <a:gd name="T57" fmla="*/ 35 h 63"/>
                <a:gd name="T58" fmla="*/ 21 w 101"/>
                <a:gd name="T59" fmla="*/ 35 h 63"/>
                <a:gd name="T60" fmla="*/ 21 w 101"/>
                <a:gd name="T61" fmla="*/ 44 h 63"/>
                <a:gd name="T62" fmla="*/ 29 w 101"/>
                <a:gd name="T63" fmla="*/ 44 h 63"/>
                <a:gd name="T64" fmla="*/ 29 w 101"/>
                <a:gd name="T65" fmla="*/ 56 h 63"/>
                <a:gd name="T66" fmla="*/ 29 w 101"/>
                <a:gd name="T67" fmla="*/ 56 h 63"/>
                <a:gd name="T68" fmla="*/ 21 w 101"/>
                <a:gd name="T69" fmla="*/ 56 h 63"/>
                <a:gd name="T70" fmla="*/ 21 w 101"/>
                <a:gd name="T71" fmla="*/ 63 h 63"/>
                <a:gd name="T72" fmla="*/ 50 w 101"/>
                <a:gd name="T73" fmla="*/ 63 h 63"/>
                <a:gd name="T74" fmla="*/ 50 w 101"/>
                <a:gd name="T75" fmla="*/ 56 h 63"/>
                <a:gd name="T76" fmla="*/ 42 w 101"/>
                <a:gd name="T77" fmla="*/ 56 h 63"/>
                <a:gd name="T78" fmla="*/ 42 w 101"/>
                <a:gd name="T79" fmla="*/ 44 h 63"/>
                <a:gd name="T80" fmla="*/ 50 w 101"/>
                <a:gd name="T81" fmla="*/ 44 h 63"/>
                <a:gd name="T82" fmla="*/ 50 w 101"/>
                <a:gd name="T83" fmla="*/ 35 h 63"/>
                <a:gd name="T84" fmla="*/ 21 w 101"/>
                <a:gd name="T85" fmla="*/ 35 h 63"/>
                <a:gd name="T86" fmla="*/ 0 w 101"/>
                <a:gd name="T87" fmla="*/ 35 h 63"/>
                <a:gd name="T88" fmla="*/ 0 w 101"/>
                <a:gd name="T89" fmla="*/ 63 h 63"/>
                <a:gd name="T90" fmla="*/ 21 w 101"/>
                <a:gd name="T91" fmla="*/ 63 h 63"/>
                <a:gd name="T92" fmla="*/ 21 w 101"/>
                <a:gd name="T93" fmla="*/ 56 h 63"/>
                <a:gd name="T94" fmla="*/ 12 w 101"/>
                <a:gd name="T95" fmla="*/ 56 h 63"/>
                <a:gd name="T96" fmla="*/ 12 w 101"/>
                <a:gd name="T97" fmla="*/ 44 h 63"/>
                <a:gd name="T98" fmla="*/ 21 w 101"/>
                <a:gd name="T99" fmla="*/ 44 h 63"/>
                <a:gd name="T100" fmla="*/ 21 w 101"/>
                <a:gd name="T101" fmla="*/ 3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63">
                  <a:moveTo>
                    <a:pt x="78" y="63"/>
                  </a:moveTo>
                  <a:lnTo>
                    <a:pt x="101" y="63"/>
                  </a:lnTo>
                  <a:lnTo>
                    <a:pt x="101" y="35"/>
                  </a:lnTo>
                  <a:lnTo>
                    <a:pt x="89" y="35"/>
                  </a:lnTo>
                  <a:lnTo>
                    <a:pt x="89" y="0"/>
                  </a:lnTo>
                  <a:lnTo>
                    <a:pt x="78" y="0"/>
                  </a:lnTo>
                  <a:lnTo>
                    <a:pt x="78" y="44"/>
                  </a:lnTo>
                  <a:lnTo>
                    <a:pt x="87" y="44"/>
                  </a:lnTo>
                  <a:lnTo>
                    <a:pt x="87" y="56"/>
                  </a:lnTo>
                  <a:lnTo>
                    <a:pt x="87" y="56"/>
                  </a:lnTo>
                  <a:lnTo>
                    <a:pt x="78" y="56"/>
                  </a:lnTo>
                  <a:lnTo>
                    <a:pt x="78" y="63"/>
                  </a:lnTo>
                  <a:close/>
                  <a:moveTo>
                    <a:pt x="64" y="0"/>
                  </a:moveTo>
                  <a:lnTo>
                    <a:pt x="64" y="35"/>
                  </a:lnTo>
                  <a:lnTo>
                    <a:pt x="50" y="35"/>
                  </a:lnTo>
                  <a:lnTo>
                    <a:pt x="50" y="44"/>
                  </a:lnTo>
                  <a:lnTo>
                    <a:pt x="59" y="44"/>
                  </a:lnTo>
                  <a:lnTo>
                    <a:pt x="59" y="56"/>
                  </a:lnTo>
                  <a:lnTo>
                    <a:pt x="59" y="56"/>
                  </a:lnTo>
                  <a:lnTo>
                    <a:pt x="50" y="56"/>
                  </a:lnTo>
                  <a:lnTo>
                    <a:pt x="50" y="63"/>
                  </a:lnTo>
                  <a:lnTo>
                    <a:pt x="78" y="63"/>
                  </a:lnTo>
                  <a:lnTo>
                    <a:pt x="78" y="56"/>
                  </a:lnTo>
                  <a:lnTo>
                    <a:pt x="69" y="56"/>
                  </a:lnTo>
                  <a:lnTo>
                    <a:pt x="69" y="44"/>
                  </a:lnTo>
                  <a:lnTo>
                    <a:pt x="78" y="44"/>
                  </a:lnTo>
                  <a:lnTo>
                    <a:pt x="78" y="0"/>
                  </a:lnTo>
                  <a:lnTo>
                    <a:pt x="64" y="0"/>
                  </a:lnTo>
                  <a:close/>
                  <a:moveTo>
                    <a:pt x="50" y="35"/>
                  </a:moveTo>
                  <a:lnTo>
                    <a:pt x="21" y="35"/>
                  </a:lnTo>
                  <a:lnTo>
                    <a:pt x="21" y="44"/>
                  </a:lnTo>
                  <a:lnTo>
                    <a:pt x="29" y="44"/>
                  </a:lnTo>
                  <a:lnTo>
                    <a:pt x="29" y="56"/>
                  </a:lnTo>
                  <a:lnTo>
                    <a:pt x="29" y="56"/>
                  </a:lnTo>
                  <a:lnTo>
                    <a:pt x="21" y="56"/>
                  </a:lnTo>
                  <a:lnTo>
                    <a:pt x="21" y="63"/>
                  </a:lnTo>
                  <a:lnTo>
                    <a:pt x="50" y="63"/>
                  </a:lnTo>
                  <a:lnTo>
                    <a:pt x="50" y="56"/>
                  </a:lnTo>
                  <a:lnTo>
                    <a:pt x="42" y="56"/>
                  </a:lnTo>
                  <a:lnTo>
                    <a:pt x="42" y="44"/>
                  </a:lnTo>
                  <a:lnTo>
                    <a:pt x="50" y="44"/>
                  </a:lnTo>
                  <a:lnTo>
                    <a:pt x="50" y="35"/>
                  </a:lnTo>
                  <a:close/>
                  <a:moveTo>
                    <a:pt x="21" y="35"/>
                  </a:moveTo>
                  <a:lnTo>
                    <a:pt x="0" y="35"/>
                  </a:lnTo>
                  <a:lnTo>
                    <a:pt x="0" y="63"/>
                  </a:lnTo>
                  <a:lnTo>
                    <a:pt x="21" y="63"/>
                  </a:lnTo>
                  <a:lnTo>
                    <a:pt x="21" y="56"/>
                  </a:lnTo>
                  <a:lnTo>
                    <a:pt x="12" y="56"/>
                  </a:lnTo>
                  <a:lnTo>
                    <a:pt x="12" y="44"/>
                  </a:lnTo>
                  <a:lnTo>
                    <a:pt x="21" y="44"/>
                  </a:lnTo>
                  <a:lnTo>
                    <a:pt x="21" y="3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10">
              <a:extLst>
                <a:ext uri="{FF2B5EF4-FFF2-40B4-BE49-F238E27FC236}">
                  <a16:creationId xmlns:a16="http://schemas.microsoft.com/office/drawing/2014/main" id="{92A4AC03-D150-3B6D-B8CC-108FC9D1E17C}"/>
                </a:ext>
              </a:extLst>
            </p:cNvPr>
            <p:cNvSpPr>
              <a:spLocks/>
            </p:cNvSpPr>
            <p:nvPr/>
          </p:nvSpPr>
          <p:spPr bwMode="auto">
            <a:xfrm>
              <a:off x="9279509" y="2221880"/>
              <a:ext cx="153939" cy="50173"/>
            </a:xfrm>
            <a:custGeom>
              <a:avLst/>
              <a:gdLst>
                <a:gd name="T0" fmla="*/ 130 w 135"/>
                <a:gd name="T1" fmla="*/ 44 h 44"/>
                <a:gd name="T2" fmla="*/ 135 w 135"/>
                <a:gd name="T3" fmla="*/ 0 h 44"/>
                <a:gd name="T4" fmla="*/ 0 w 135"/>
                <a:gd name="T5" fmla="*/ 0 h 44"/>
                <a:gd name="T6" fmla="*/ 15 w 135"/>
                <a:gd name="T7" fmla="*/ 44 h 44"/>
                <a:gd name="T8" fmla="*/ 130 w 135"/>
                <a:gd name="T9" fmla="*/ 44 h 44"/>
              </a:gdLst>
              <a:ahLst/>
              <a:cxnLst>
                <a:cxn ang="0">
                  <a:pos x="T0" y="T1"/>
                </a:cxn>
                <a:cxn ang="0">
                  <a:pos x="T2" y="T3"/>
                </a:cxn>
                <a:cxn ang="0">
                  <a:pos x="T4" y="T5"/>
                </a:cxn>
                <a:cxn ang="0">
                  <a:pos x="T6" y="T7"/>
                </a:cxn>
                <a:cxn ang="0">
                  <a:pos x="T8" y="T9"/>
                </a:cxn>
              </a:cxnLst>
              <a:rect l="0" t="0" r="r" b="b"/>
              <a:pathLst>
                <a:path w="135" h="44">
                  <a:moveTo>
                    <a:pt x="130" y="44"/>
                  </a:moveTo>
                  <a:lnTo>
                    <a:pt x="135" y="0"/>
                  </a:lnTo>
                  <a:lnTo>
                    <a:pt x="0" y="0"/>
                  </a:lnTo>
                  <a:lnTo>
                    <a:pt x="15" y="44"/>
                  </a:lnTo>
                  <a:lnTo>
                    <a:pt x="130" y="4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11">
              <a:extLst>
                <a:ext uri="{FF2B5EF4-FFF2-40B4-BE49-F238E27FC236}">
                  <a16:creationId xmlns:a16="http://schemas.microsoft.com/office/drawing/2014/main" id="{7D003D48-5A1D-F003-DC45-8628E4E4C4AC}"/>
                </a:ext>
              </a:extLst>
            </p:cNvPr>
            <p:cNvSpPr>
              <a:spLocks noEditPoints="1"/>
            </p:cNvSpPr>
            <p:nvPr/>
          </p:nvSpPr>
          <p:spPr bwMode="auto">
            <a:xfrm>
              <a:off x="8708224" y="3245858"/>
              <a:ext cx="144817" cy="115169"/>
            </a:xfrm>
            <a:custGeom>
              <a:avLst/>
              <a:gdLst>
                <a:gd name="T0" fmla="*/ 58 w 73"/>
                <a:gd name="T1" fmla="*/ 58 h 58"/>
                <a:gd name="T2" fmla="*/ 58 w 73"/>
                <a:gd name="T3" fmla="*/ 38 h 58"/>
                <a:gd name="T4" fmla="*/ 67 w 73"/>
                <a:gd name="T5" fmla="*/ 29 h 58"/>
                <a:gd name="T6" fmla="*/ 73 w 73"/>
                <a:gd name="T7" fmla="*/ 29 h 58"/>
                <a:gd name="T8" fmla="*/ 73 w 73"/>
                <a:gd name="T9" fmla="*/ 8 h 58"/>
                <a:gd name="T10" fmla="*/ 65 w 73"/>
                <a:gd name="T11" fmla="*/ 0 h 58"/>
                <a:gd name="T12" fmla="*/ 47 w 73"/>
                <a:gd name="T13" fmla="*/ 0 h 58"/>
                <a:gd name="T14" fmla="*/ 47 w 73"/>
                <a:gd name="T15" fmla="*/ 9 h 58"/>
                <a:gd name="T16" fmla="*/ 54 w 73"/>
                <a:gd name="T17" fmla="*/ 16 h 58"/>
                <a:gd name="T18" fmla="*/ 47 w 73"/>
                <a:gd name="T19" fmla="*/ 22 h 58"/>
                <a:gd name="T20" fmla="*/ 47 w 73"/>
                <a:gd name="T21" fmla="*/ 26 h 58"/>
                <a:gd name="T22" fmla="*/ 54 w 73"/>
                <a:gd name="T23" fmla="*/ 33 h 58"/>
                <a:gd name="T24" fmla="*/ 47 w 73"/>
                <a:gd name="T25" fmla="*/ 39 h 58"/>
                <a:gd name="T26" fmla="*/ 47 w 73"/>
                <a:gd name="T27" fmla="*/ 58 h 58"/>
                <a:gd name="T28" fmla="*/ 58 w 73"/>
                <a:gd name="T29" fmla="*/ 58 h 58"/>
                <a:gd name="T30" fmla="*/ 47 w 73"/>
                <a:gd name="T31" fmla="*/ 0 h 58"/>
                <a:gd name="T32" fmla="*/ 26 w 73"/>
                <a:gd name="T33" fmla="*/ 0 h 58"/>
                <a:gd name="T34" fmla="*/ 26 w 73"/>
                <a:gd name="T35" fmla="*/ 9 h 58"/>
                <a:gd name="T36" fmla="*/ 33 w 73"/>
                <a:gd name="T37" fmla="*/ 16 h 58"/>
                <a:gd name="T38" fmla="*/ 26 w 73"/>
                <a:gd name="T39" fmla="*/ 22 h 58"/>
                <a:gd name="T40" fmla="*/ 26 w 73"/>
                <a:gd name="T41" fmla="*/ 26 h 58"/>
                <a:gd name="T42" fmla="*/ 33 w 73"/>
                <a:gd name="T43" fmla="*/ 33 h 58"/>
                <a:gd name="T44" fmla="*/ 26 w 73"/>
                <a:gd name="T45" fmla="*/ 39 h 58"/>
                <a:gd name="T46" fmla="*/ 26 w 73"/>
                <a:gd name="T47" fmla="*/ 58 h 58"/>
                <a:gd name="T48" fmla="*/ 47 w 73"/>
                <a:gd name="T49" fmla="*/ 58 h 58"/>
                <a:gd name="T50" fmla="*/ 47 w 73"/>
                <a:gd name="T51" fmla="*/ 39 h 58"/>
                <a:gd name="T52" fmla="*/ 47 w 73"/>
                <a:gd name="T53" fmla="*/ 39 h 58"/>
                <a:gd name="T54" fmla="*/ 41 w 73"/>
                <a:gd name="T55" fmla="*/ 33 h 58"/>
                <a:gd name="T56" fmla="*/ 47 w 73"/>
                <a:gd name="T57" fmla="*/ 26 h 58"/>
                <a:gd name="T58" fmla="*/ 47 w 73"/>
                <a:gd name="T59" fmla="*/ 26 h 58"/>
                <a:gd name="T60" fmla="*/ 47 w 73"/>
                <a:gd name="T61" fmla="*/ 26 h 58"/>
                <a:gd name="T62" fmla="*/ 47 w 73"/>
                <a:gd name="T63" fmla="*/ 22 h 58"/>
                <a:gd name="T64" fmla="*/ 47 w 73"/>
                <a:gd name="T65" fmla="*/ 22 h 58"/>
                <a:gd name="T66" fmla="*/ 41 w 73"/>
                <a:gd name="T67" fmla="*/ 16 h 58"/>
                <a:gd name="T68" fmla="*/ 47 w 73"/>
                <a:gd name="T69" fmla="*/ 9 h 58"/>
                <a:gd name="T70" fmla="*/ 47 w 73"/>
                <a:gd name="T71" fmla="*/ 9 h 58"/>
                <a:gd name="T72" fmla="*/ 47 w 73"/>
                <a:gd name="T73" fmla="*/ 9 h 58"/>
                <a:gd name="T74" fmla="*/ 47 w 73"/>
                <a:gd name="T75" fmla="*/ 0 h 58"/>
                <a:gd name="T76" fmla="*/ 26 w 73"/>
                <a:gd name="T77" fmla="*/ 0 h 58"/>
                <a:gd name="T78" fmla="*/ 8 w 73"/>
                <a:gd name="T79" fmla="*/ 0 h 58"/>
                <a:gd name="T80" fmla="*/ 0 w 73"/>
                <a:gd name="T81" fmla="*/ 8 h 58"/>
                <a:gd name="T82" fmla="*/ 0 w 73"/>
                <a:gd name="T83" fmla="*/ 29 h 58"/>
                <a:gd name="T84" fmla="*/ 6 w 73"/>
                <a:gd name="T85" fmla="*/ 29 h 58"/>
                <a:gd name="T86" fmla="*/ 15 w 73"/>
                <a:gd name="T87" fmla="*/ 38 h 58"/>
                <a:gd name="T88" fmla="*/ 15 w 73"/>
                <a:gd name="T89" fmla="*/ 58 h 58"/>
                <a:gd name="T90" fmla="*/ 26 w 73"/>
                <a:gd name="T91" fmla="*/ 58 h 58"/>
                <a:gd name="T92" fmla="*/ 26 w 73"/>
                <a:gd name="T93" fmla="*/ 39 h 58"/>
                <a:gd name="T94" fmla="*/ 26 w 73"/>
                <a:gd name="T95" fmla="*/ 39 h 58"/>
                <a:gd name="T96" fmla="*/ 20 w 73"/>
                <a:gd name="T97" fmla="*/ 33 h 58"/>
                <a:gd name="T98" fmla="*/ 26 w 73"/>
                <a:gd name="T99" fmla="*/ 26 h 58"/>
                <a:gd name="T100" fmla="*/ 26 w 73"/>
                <a:gd name="T101" fmla="*/ 26 h 58"/>
                <a:gd name="T102" fmla="*/ 26 w 73"/>
                <a:gd name="T103" fmla="*/ 26 h 58"/>
                <a:gd name="T104" fmla="*/ 26 w 73"/>
                <a:gd name="T105" fmla="*/ 22 h 58"/>
                <a:gd name="T106" fmla="*/ 26 w 73"/>
                <a:gd name="T107" fmla="*/ 22 h 58"/>
                <a:gd name="T108" fmla="*/ 20 w 73"/>
                <a:gd name="T109" fmla="*/ 16 h 58"/>
                <a:gd name="T110" fmla="*/ 26 w 73"/>
                <a:gd name="T111" fmla="*/ 9 h 58"/>
                <a:gd name="T112" fmla="*/ 26 w 73"/>
                <a:gd name="T113" fmla="*/ 9 h 58"/>
                <a:gd name="T114" fmla="*/ 26 w 73"/>
                <a:gd name="T115" fmla="*/ 9 h 58"/>
                <a:gd name="T116" fmla="*/ 26 w 73"/>
                <a:gd name="T1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 h="58">
                  <a:moveTo>
                    <a:pt x="58" y="58"/>
                  </a:moveTo>
                  <a:cubicBezTo>
                    <a:pt x="58" y="38"/>
                    <a:pt x="58" y="38"/>
                    <a:pt x="58" y="38"/>
                  </a:cubicBezTo>
                  <a:cubicBezTo>
                    <a:pt x="58" y="32"/>
                    <a:pt x="61" y="29"/>
                    <a:pt x="67" y="29"/>
                  </a:cubicBezTo>
                  <a:cubicBezTo>
                    <a:pt x="73" y="29"/>
                    <a:pt x="73" y="29"/>
                    <a:pt x="73" y="29"/>
                  </a:cubicBezTo>
                  <a:cubicBezTo>
                    <a:pt x="73" y="8"/>
                    <a:pt x="73" y="8"/>
                    <a:pt x="73" y="8"/>
                  </a:cubicBezTo>
                  <a:cubicBezTo>
                    <a:pt x="73" y="3"/>
                    <a:pt x="70" y="0"/>
                    <a:pt x="65" y="0"/>
                  </a:cubicBezTo>
                  <a:cubicBezTo>
                    <a:pt x="47" y="0"/>
                    <a:pt x="47" y="0"/>
                    <a:pt x="47" y="0"/>
                  </a:cubicBezTo>
                  <a:cubicBezTo>
                    <a:pt x="47" y="9"/>
                    <a:pt x="47" y="9"/>
                    <a:pt x="47" y="9"/>
                  </a:cubicBezTo>
                  <a:cubicBezTo>
                    <a:pt x="51" y="9"/>
                    <a:pt x="54" y="12"/>
                    <a:pt x="54" y="16"/>
                  </a:cubicBezTo>
                  <a:cubicBezTo>
                    <a:pt x="54" y="19"/>
                    <a:pt x="51" y="22"/>
                    <a:pt x="47" y="22"/>
                  </a:cubicBezTo>
                  <a:cubicBezTo>
                    <a:pt x="47" y="26"/>
                    <a:pt x="47" y="26"/>
                    <a:pt x="47" y="26"/>
                  </a:cubicBezTo>
                  <a:cubicBezTo>
                    <a:pt x="51" y="26"/>
                    <a:pt x="54" y="29"/>
                    <a:pt x="54" y="33"/>
                  </a:cubicBezTo>
                  <a:cubicBezTo>
                    <a:pt x="54" y="37"/>
                    <a:pt x="51" y="39"/>
                    <a:pt x="47" y="39"/>
                  </a:cubicBezTo>
                  <a:cubicBezTo>
                    <a:pt x="47" y="58"/>
                    <a:pt x="47" y="58"/>
                    <a:pt x="47" y="58"/>
                  </a:cubicBezTo>
                  <a:lnTo>
                    <a:pt x="58" y="58"/>
                  </a:lnTo>
                  <a:close/>
                  <a:moveTo>
                    <a:pt x="47" y="0"/>
                  </a:moveTo>
                  <a:cubicBezTo>
                    <a:pt x="26" y="0"/>
                    <a:pt x="26" y="0"/>
                    <a:pt x="26" y="0"/>
                  </a:cubicBezTo>
                  <a:cubicBezTo>
                    <a:pt x="26" y="9"/>
                    <a:pt x="26" y="9"/>
                    <a:pt x="26" y="9"/>
                  </a:cubicBezTo>
                  <a:cubicBezTo>
                    <a:pt x="30" y="9"/>
                    <a:pt x="33" y="12"/>
                    <a:pt x="33" y="16"/>
                  </a:cubicBezTo>
                  <a:cubicBezTo>
                    <a:pt x="33" y="19"/>
                    <a:pt x="30" y="22"/>
                    <a:pt x="26" y="22"/>
                  </a:cubicBezTo>
                  <a:cubicBezTo>
                    <a:pt x="26" y="26"/>
                    <a:pt x="26" y="26"/>
                    <a:pt x="26" y="26"/>
                  </a:cubicBezTo>
                  <a:cubicBezTo>
                    <a:pt x="30" y="26"/>
                    <a:pt x="33" y="29"/>
                    <a:pt x="33" y="33"/>
                  </a:cubicBezTo>
                  <a:cubicBezTo>
                    <a:pt x="33" y="37"/>
                    <a:pt x="30" y="39"/>
                    <a:pt x="26" y="39"/>
                  </a:cubicBezTo>
                  <a:cubicBezTo>
                    <a:pt x="26" y="58"/>
                    <a:pt x="26" y="58"/>
                    <a:pt x="26" y="58"/>
                  </a:cubicBezTo>
                  <a:cubicBezTo>
                    <a:pt x="47" y="58"/>
                    <a:pt x="47" y="58"/>
                    <a:pt x="47" y="58"/>
                  </a:cubicBezTo>
                  <a:cubicBezTo>
                    <a:pt x="47" y="39"/>
                    <a:pt x="47" y="39"/>
                    <a:pt x="47" y="39"/>
                  </a:cubicBezTo>
                  <a:cubicBezTo>
                    <a:pt x="47" y="39"/>
                    <a:pt x="47" y="39"/>
                    <a:pt x="47" y="39"/>
                  </a:cubicBezTo>
                  <a:cubicBezTo>
                    <a:pt x="44" y="39"/>
                    <a:pt x="41" y="37"/>
                    <a:pt x="41" y="33"/>
                  </a:cubicBezTo>
                  <a:cubicBezTo>
                    <a:pt x="41" y="29"/>
                    <a:pt x="44" y="26"/>
                    <a:pt x="47" y="26"/>
                  </a:cubicBezTo>
                  <a:cubicBezTo>
                    <a:pt x="47" y="26"/>
                    <a:pt x="47" y="26"/>
                    <a:pt x="47" y="26"/>
                  </a:cubicBezTo>
                  <a:cubicBezTo>
                    <a:pt x="47" y="26"/>
                    <a:pt x="47" y="26"/>
                    <a:pt x="47" y="26"/>
                  </a:cubicBezTo>
                  <a:cubicBezTo>
                    <a:pt x="47" y="22"/>
                    <a:pt x="47" y="22"/>
                    <a:pt x="47" y="22"/>
                  </a:cubicBezTo>
                  <a:cubicBezTo>
                    <a:pt x="47" y="22"/>
                    <a:pt x="47" y="22"/>
                    <a:pt x="47" y="22"/>
                  </a:cubicBezTo>
                  <a:cubicBezTo>
                    <a:pt x="44" y="22"/>
                    <a:pt x="41" y="19"/>
                    <a:pt x="41" y="16"/>
                  </a:cubicBezTo>
                  <a:cubicBezTo>
                    <a:pt x="41" y="12"/>
                    <a:pt x="44" y="9"/>
                    <a:pt x="47" y="9"/>
                  </a:cubicBezTo>
                  <a:cubicBezTo>
                    <a:pt x="47" y="9"/>
                    <a:pt x="47" y="9"/>
                    <a:pt x="47" y="9"/>
                  </a:cubicBezTo>
                  <a:cubicBezTo>
                    <a:pt x="47" y="9"/>
                    <a:pt x="47" y="9"/>
                    <a:pt x="47" y="9"/>
                  </a:cubicBezTo>
                  <a:lnTo>
                    <a:pt x="47" y="0"/>
                  </a:lnTo>
                  <a:close/>
                  <a:moveTo>
                    <a:pt x="26" y="0"/>
                  </a:moveTo>
                  <a:cubicBezTo>
                    <a:pt x="8" y="0"/>
                    <a:pt x="8" y="0"/>
                    <a:pt x="8" y="0"/>
                  </a:cubicBezTo>
                  <a:cubicBezTo>
                    <a:pt x="4" y="0"/>
                    <a:pt x="0" y="3"/>
                    <a:pt x="0" y="8"/>
                  </a:cubicBezTo>
                  <a:cubicBezTo>
                    <a:pt x="0" y="29"/>
                    <a:pt x="0" y="29"/>
                    <a:pt x="0" y="29"/>
                  </a:cubicBezTo>
                  <a:cubicBezTo>
                    <a:pt x="6" y="29"/>
                    <a:pt x="6" y="29"/>
                    <a:pt x="6" y="29"/>
                  </a:cubicBezTo>
                  <a:cubicBezTo>
                    <a:pt x="12" y="29"/>
                    <a:pt x="15" y="32"/>
                    <a:pt x="15" y="38"/>
                  </a:cubicBezTo>
                  <a:cubicBezTo>
                    <a:pt x="15" y="58"/>
                    <a:pt x="15" y="58"/>
                    <a:pt x="15" y="58"/>
                  </a:cubicBezTo>
                  <a:cubicBezTo>
                    <a:pt x="26" y="58"/>
                    <a:pt x="26" y="58"/>
                    <a:pt x="26" y="58"/>
                  </a:cubicBezTo>
                  <a:cubicBezTo>
                    <a:pt x="26" y="39"/>
                    <a:pt x="26" y="39"/>
                    <a:pt x="26" y="39"/>
                  </a:cubicBezTo>
                  <a:cubicBezTo>
                    <a:pt x="26" y="39"/>
                    <a:pt x="26" y="39"/>
                    <a:pt x="26" y="39"/>
                  </a:cubicBezTo>
                  <a:cubicBezTo>
                    <a:pt x="23" y="39"/>
                    <a:pt x="20" y="37"/>
                    <a:pt x="20" y="33"/>
                  </a:cubicBezTo>
                  <a:cubicBezTo>
                    <a:pt x="20" y="29"/>
                    <a:pt x="23" y="26"/>
                    <a:pt x="26" y="26"/>
                  </a:cubicBezTo>
                  <a:cubicBezTo>
                    <a:pt x="26" y="26"/>
                    <a:pt x="26" y="26"/>
                    <a:pt x="26" y="26"/>
                  </a:cubicBezTo>
                  <a:cubicBezTo>
                    <a:pt x="26" y="26"/>
                    <a:pt x="26" y="26"/>
                    <a:pt x="26" y="26"/>
                  </a:cubicBezTo>
                  <a:cubicBezTo>
                    <a:pt x="26" y="22"/>
                    <a:pt x="26" y="22"/>
                    <a:pt x="26" y="22"/>
                  </a:cubicBezTo>
                  <a:cubicBezTo>
                    <a:pt x="26" y="22"/>
                    <a:pt x="26" y="22"/>
                    <a:pt x="26" y="22"/>
                  </a:cubicBezTo>
                  <a:cubicBezTo>
                    <a:pt x="23" y="22"/>
                    <a:pt x="20" y="19"/>
                    <a:pt x="20" y="16"/>
                  </a:cubicBezTo>
                  <a:cubicBezTo>
                    <a:pt x="20" y="12"/>
                    <a:pt x="23" y="9"/>
                    <a:pt x="26" y="9"/>
                  </a:cubicBezTo>
                  <a:cubicBezTo>
                    <a:pt x="26" y="9"/>
                    <a:pt x="26" y="9"/>
                    <a:pt x="26" y="9"/>
                  </a:cubicBezTo>
                  <a:cubicBezTo>
                    <a:pt x="26" y="9"/>
                    <a:pt x="26" y="9"/>
                    <a:pt x="26" y="9"/>
                  </a:cubicBez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12">
              <a:extLst>
                <a:ext uri="{FF2B5EF4-FFF2-40B4-BE49-F238E27FC236}">
                  <a16:creationId xmlns:a16="http://schemas.microsoft.com/office/drawing/2014/main" id="{FF1E707B-0407-C626-2406-5C737FC5A46C}"/>
                </a:ext>
              </a:extLst>
            </p:cNvPr>
            <p:cNvSpPr>
              <a:spLocks/>
            </p:cNvSpPr>
            <p:nvPr/>
          </p:nvSpPr>
          <p:spPr bwMode="auto">
            <a:xfrm>
              <a:off x="8683138" y="3309714"/>
              <a:ext cx="196130" cy="104906"/>
            </a:xfrm>
            <a:custGeom>
              <a:avLst/>
              <a:gdLst>
                <a:gd name="T0" fmla="*/ 93 w 99"/>
                <a:gd name="T1" fmla="*/ 0 h 53"/>
                <a:gd name="T2" fmla="*/ 86 w 99"/>
                <a:gd name="T3" fmla="*/ 0 h 53"/>
                <a:gd name="T4" fmla="*/ 80 w 99"/>
                <a:gd name="T5" fmla="*/ 0 h 53"/>
                <a:gd name="T6" fmla="*/ 73 w 99"/>
                <a:gd name="T7" fmla="*/ 6 h 53"/>
                <a:gd name="T8" fmla="*/ 73 w 99"/>
                <a:gd name="T9" fmla="*/ 28 h 53"/>
                <a:gd name="T10" fmla="*/ 26 w 99"/>
                <a:gd name="T11" fmla="*/ 28 h 53"/>
                <a:gd name="T12" fmla="*/ 26 w 99"/>
                <a:gd name="T13" fmla="*/ 6 h 53"/>
                <a:gd name="T14" fmla="*/ 19 w 99"/>
                <a:gd name="T15" fmla="*/ 0 h 53"/>
                <a:gd name="T16" fmla="*/ 13 w 99"/>
                <a:gd name="T17" fmla="*/ 0 h 53"/>
                <a:gd name="T18" fmla="*/ 7 w 99"/>
                <a:gd name="T19" fmla="*/ 0 h 53"/>
                <a:gd name="T20" fmla="*/ 0 w 99"/>
                <a:gd name="T21" fmla="*/ 6 h 53"/>
                <a:gd name="T22" fmla="*/ 0 w 99"/>
                <a:gd name="T23" fmla="*/ 39 h 53"/>
                <a:gd name="T24" fmla="*/ 10 w 99"/>
                <a:gd name="T25" fmla="*/ 48 h 53"/>
                <a:gd name="T26" fmla="*/ 10 w 99"/>
                <a:gd name="T27" fmla="*/ 49 h 53"/>
                <a:gd name="T28" fmla="*/ 10 w 99"/>
                <a:gd name="T29" fmla="*/ 51 h 53"/>
                <a:gd name="T30" fmla="*/ 14 w 99"/>
                <a:gd name="T31" fmla="*/ 53 h 53"/>
                <a:gd name="T32" fmla="*/ 15 w 99"/>
                <a:gd name="T33" fmla="*/ 53 h 53"/>
                <a:gd name="T34" fmla="*/ 19 w 99"/>
                <a:gd name="T35" fmla="*/ 51 h 53"/>
                <a:gd name="T36" fmla="*/ 19 w 99"/>
                <a:gd name="T37" fmla="*/ 49 h 53"/>
                <a:gd name="T38" fmla="*/ 19 w 99"/>
                <a:gd name="T39" fmla="*/ 48 h 53"/>
                <a:gd name="T40" fmla="*/ 80 w 99"/>
                <a:gd name="T41" fmla="*/ 48 h 53"/>
                <a:gd name="T42" fmla="*/ 80 w 99"/>
                <a:gd name="T43" fmla="*/ 49 h 53"/>
                <a:gd name="T44" fmla="*/ 81 w 99"/>
                <a:gd name="T45" fmla="*/ 51 h 53"/>
                <a:gd name="T46" fmla="*/ 84 w 99"/>
                <a:gd name="T47" fmla="*/ 53 h 53"/>
                <a:gd name="T48" fmla="*/ 86 w 99"/>
                <a:gd name="T49" fmla="*/ 53 h 53"/>
                <a:gd name="T50" fmla="*/ 89 w 99"/>
                <a:gd name="T51" fmla="*/ 51 h 53"/>
                <a:gd name="T52" fmla="*/ 90 w 99"/>
                <a:gd name="T53" fmla="*/ 49 h 53"/>
                <a:gd name="T54" fmla="*/ 90 w 99"/>
                <a:gd name="T55" fmla="*/ 48 h 53"/>
                <a:gd name="T56" fmla="*/ 93 w 99"/>
                <a:gd name="T57" fmla="*/ 48 h 53"/>
                <a:gd name="T58" fmla="*/ 99 w 99"/>
                <a:gd name="T59" fmla="*/ 39 h 53"/>
                <a:gd name="T60" fmla="*/ 99 w 99"/>
                <a:gd name="T61" fmla="*/ 6 h 53"/>
                <a:gd name="T62" fmla="*/ 93 w 99"/>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9" h="53">
                  <a:moveTo>
                    <a:pt x="93" y="0"/>
                  </a:moveTo>
                  <a:cubicBezTo>
                    <a:pt x="86" y="0"/>
                    <a:pt x="86" y="0"/>
                    <a:pt x="86" y="0"/>
                  </a:cubicBezTo>
                  <a:cubicBezTo>
                    <a:pt x="80" y="0"/>
                    <a:pt x="80" y="0"/>
                    <a:pt x="80" y="0"/>
                  </a:cubicBezTo>
                  <a:cubicBezTo>
                    <a:pt x="76" y="0"/>
                    <a:pt x="73" y="2"/>
                    <a:pt x="73" y="6"/>
                  </a:cubicBezTo>
                  <a:cubicBezTo>
                    <a:pt x="73" y="28"/>
                    <a:pt x="73" y="28"/>
                    <a:pt x="73" y="28"/>
                  </a:cubicBezTo>
                  <a:cubicBezTo>
                    <a:pt x="26" y="28"/>
                    <a:pt x="26" y="28"/>
                    <a:pt x="26" y="28"/>
                  </a:cubicBezTo>
                  <a:cubicBezTo>
                    <a:pt x="26" y="6"/>
                    <a:pt x="26" y="6"/>
                    <a:pt x="26" y="6"/>
                  </a:cubicBezTo>
                  <a:cubicBezTo>
                    <a:pt x="26" y="2"/>
                    <a:pt x="24" y="0"/>
                    <a:pt x="19" y="0"/>
                  </a:cubicBezTo>
                  <a:cubicBezTo>
                    <a:pt x="13" y="0"/>
                    <a:pt x="13" y="0"/>
                    <a:pt x="13" y="0"/>
                  </a:cubicBezTo>
                  <a:cubicBezTo>
                    <a:pt x="7" y="0"/>
                    <a:pt x="7" y="0"/>
                    <a:pt x="7" y="0"/>
                  </a:cubicBezTo>
                  <a:cubicBezTo>
                    <a:pt x="3" y="0"/>
                    <a:pt x="0" y="2"/>
                    <a:pt x="0" y="6"/>
                  </a:cubicBezTo>
                  <a:cubicBezTo>
                    <a:pt x="0" y="39"/>
                    <a:pt x="0" y="39"/>
                    <a:pt x="0" y="39"/>
                  </a:cubicBezTo>
                  <a:cubicBezTo>
                    <a:pt x="0" y="43"/>
                    <a:pt x="5" y="48"/>
                    <a:pt x="10" y="48"/>
                  </a:cubicBezTo>
                  <a:cubicBezTo>
                    <a:pt x="10" y="49"/>
                    <a:pt x="10" y="49"/>
                    <a:pt x="10" y="49"/>
                  </a:cubicBezTo>
                  <a:cubicBezTo>
                    <a:pt x="10" y="50"/>
                    <a:pt x="10" y="51"/>
                    <a:pt x="10" y="51"/>
                  </a:cubicBezTo>
                  <a:cubicBezTo>
                    <a:pt x="11" y="52"/>
                    <a:pt x="12" y="53"/>
                    <a:pt x="14" y="53"/>
                  </a:cubicBezTo>
                  <a:cubicBezTo>
                    <a:pt x="15" y="53"/>
                    <a:pt x="15" y="53"/>
                    <a:pt x="15" y="53"/>
                  </a:cubicBezTo>
                  <a:cubicBezTo>
                    <a:pt x="17" y="53"/>
                    <a:pt x="18" y="52"/>
                    <a:pt x="19" y="51"/>
                  </a:cubicBezTo>
                  <a:cubicBezTo>
                    <a:pt x="19" y="51"/>
                    <a:pt x="19" y="50"/>
                    <a:pt x="19" y="49"/>
                  </a:cubicBezTo>
                  <a:cubicBezTo>
                    <a:pt x="19" y="49"/>
                    <a:pt x="19" y="49"/>
                    <a:pt x="19" y="48"/>
                  </a:cubicBezTo>
                  <a:cubicBezTo>
                    <a:pt x="80" y="48"/>
                    <a:pt x="80" y="48"/>
                    <a:pt x="80" y="48"/>
                  </a:cubicBezTo>
                  <a:cubicBezTo>
                    <a:pt x="80" y="49"/>
                    <a:pt x="80" y="49"/>
                    <a:pt x="80" y="49"/>
                  </a:cubicBezTo>
                  <a:cubicBezTo>
                    <a:pt x="80" y="50"/>
                    <a:pt x="80" y="51"/>
                    <a:pt x="81" y="51"/>
                  </a:cubicBezTo>
                  <a:cubicBezTo>
                    <a:pt x="81" y="52"/>
                    <a:pt x="83" y="53"/>
                    <a:pt x="84" y="53"/>
                  </a:cubicBezTo>
                  <a:cubicBezTo>
                    <a:pt x="86" y="53"/>
                    <a:pt x="86" y="53"/>
                    <a:pt x="86" y="53"/>
                  </a:cubicBezTo>
                  <a:cubicBezTo>
                    <a:pt x="87" y="53"/>
                    <a:pt x="88" y="52"/>
                    <a:pt x="89" y="51"/>
                  </a:cubicBezTo>
                  <a:cubicBezTo>
                    <a:pt x="89" y="51"/>
                    <a:pt x="89" y="50"/>
                    <a:pt x="90" y="49"/>
                  </a:cubicBezTo>
                  <a:cubicBezTo>
                    <a:pt x="90" y="49"/>
                    <a:pt x="90" y="49"/>
                    <a:pt x="90" y="48"/>
                  </a:cubicBezTo>
                  <a:cubicBezTo>
                    <a:pt x="93" y="48"/>
                    <a:pt x="93" y="48"/>
                    <a:pt x="93" y="48"/>
                  </a:cubicBezTo>
                  <a:cubicBezTo>
                    <a:pt x="97" y="48"/>
                    <a:pt x="99" y="43"/>
                    <a:pt x="99" y="39"/>
                  </a:cubicBezTo>
                  <a:cubicBezTo>
                    <a:pt x="99" y="6"/>
                    <a:pt x="99" y="6"/>
                    <a:pt x="99" y="6"/>
                  </a:cubicBezTo>
                  <a:cubicBezTo>
                    <a:pt x="99" y="2"/>
                    <a:pt x="97" y="0"/>
                    <a:pt x="93" y="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13">
              <a:extLst>
                <a:ext uri="{FF2B5EF4-FFF2-40B4-BE49-F238E27FC236}">
                  <a16:creationId xmlns:a16="http://schemas.microsoft.com/office/drawing/2014/main" id="{F7B87097-7B71-4A37-198D-04494805272F}"/>
                </a:ext>
              </a:extLst>
            </p:cNvPr>
            <p:cNvSpPr>
              <a:spLocks noChangeArrowheads="1"/>
            </p:cNvSpPr>
            <p:nvPr/>
          </p:nvSpPr>
          <p:spPr bwMode="auto">
            <a:xfrm>
              <a:off x="8752695" y="3269804"/>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14">
              <a:extLst>
                <a:ext uri="{FF2B5EF4-FFF2-40B4-BE49-F238E27FC236}">
                  <a16:creationId xmlns:a16="http://schemas.microsoft.com/office/drawing/2014/main" id="{914C3CA5-856E-67E7-0518-6285E5BBD658}"/>
                </a:ext>
              </a:extLst>
            </p:cNvPr>
            <p:cNvSpPr>
              <a:spLocks noChangeArrowheads="1"/>
            </p:cNvSpPr>
            <p:nvPr/>
          </p:nvSpPr>
          <p:spPr bwMode="auto">
            <a:xfrm>
              <a:off x="8793746" y="3269804"/>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15">
              <a:extLst>
                <a:ext uri="{FF2B5EF4-FFF2-40B4-BE49-F238E27FC236}">
                  <a16:creationId xmlns:a16="http://schemas.microsoft.com/office/drawing/2014/main" id="{51CCE445-EF8A-C409-3D01-F6FA16F7C22F}"/>
                </a:ext>
              </a:extLst>
            </p:cNvPr>
            <p:cNvSpPr>
              <a:spLocks noChangeArrowheads="1"/>
            </p:cNvSpPr>
            <p:nvPr/>
          </p:nvSpPr>
          <p:spPr bwMode="auto">
            <a:xfrm>
              <a:off x="8752695" y="3304013"/>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16">
              <a:extLst>
                <a:ext uri="{FF2B5EF4-FFF2-40B4-BE49-F238E27FC236}">
                  <a16:creationId xmlns:a16="http://schemas.microsoft.com/office/drawing/2014/main" id="{9D0F749E-33FD-8450-D53B-F359D38027E2}"/>
                </a:ext>
              </a:extLst>
            </p:cNvPr>
            <p:cNvSpPr>
              <a:spLocks noChangeArrowheads="1"/>
            </p:cNvSpPr>
            <p:nvPr/>
          </p:nvSpPr>
          <p:spPr bwMode="auto">
            <a:xfrm>
              <a:off x="8793746" y="3304013"/>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17">
              <a:extLst>
                <a:ext uri="{FF2B5EF4-FFF2-40B4-BE49-F238E27FC236}">
                  <a16:creationId xmlns:a16="http://schemas.microsoft.com/office/drawing/2014/main" id="{590594B5-F2E8-35EB-AD1C-3FFB1C35E2D0}"/>
                </a:ext>
              </a:extLst>
            </p:cNvPr>
            <p:cNvSpPr>
              <a:spLocks/>
            </p:cNvSpPr>
            <p:nvPr/>
          </p:nvSpPr>
          <p:spPr bwMode="auto">
            <a:xfrm>
              <a:off x="9957980" y="1928826"/>
              <a:ext cx="147097" cy="150518"/>
            </a:xfrm>
            <a:custGeom>
              <a:avLst/>
              <a:gdLst>
                <a:gd name="T0" fmla="*/ 72 w 74"/>
                <a:gd name="T1" fmla="*/ 54 h 76"/>
                <a:gd name="T2" fmla="*/ 58 w 74"/>
                <a:gd name="T3" fmla="*/ 39 h 76"/>
                <a:gd name="T4" fmla="*/ 55 w 74"/>
                <a:gd name="T5" fmla="*/ 36 h 76"/>
                <a:gd name="T6" fmla="*/ 41 w 74"/>
                <a:gd name="T7" fmla="*/ 19 h 76"/>
                <a:gd name="T8" fmla="*/ 34 w 74"/>
                <a:gd name="T9" fmla="*/ 5 h 76"/>
                <a:gd name="T10" fmla="*/ 26 w 74"/>
                <a:gd name="T11" fmla="*/ 4 h 76"/>
                <a:gd name="T12" fmla="*/ 24 w 74"/>
                <a:gd name="T13" fmla="*/ 11 h 76"/>
                <a:gd name="T14" fmla="*/ 28 w 74"/>
                <a:gd name="T15" fmla="*/ 22 h 76"/>
                <a:gd name="T16" fmla="*/ 29 w 74"/>
                <a:gd name="T17" fmla="*/ 29 h 76"/>
                <a:gd name="T18" fmla="*/ 6 w 74"/>
                <a:gd name="T19" fmla="*/ 29 h 76"/>
                <a:gd name="T20" fmla="*/ 1 w 74"/>
                <a:gd name="T21" fmla="*/ 37 h 76"/>
                <a:gd name="T22" fmla="*/ 12 w 74"/>
                <a:gd name="T23" fmla="*/ 68 h 76"/>
                <a:gd name="T24" fmla="*/ 17 w 74"/>
                <a:gd name="T25" fmla="*/ 71 h 76"/>
                <a:gd name="T26" fmla="*/ 44 w 74"/>
                <a:gd name="T27" fmla="*/ 71 h 76"/>
                <a:gd name="T28" fmla="*/ 50 w 74"/>
                <a:gd name="T29" fmla="*/ 74 h 76"/>
                <a:gd name="T30" fmla="*/ 51 w 74"/>
                <a:gd name="T31" fmla="*/ 75 h 76"/>
                <a:gd name="T32" fmla="*/ 56 w 74"/>
                <a:gd name="T33" fmla="*/ 75 h 76"/>
                <a:gd name="T34" fmla="*/ 72 w 74"/>
                <a:gd name="T35" fmla="*/ 58 h 76"/>
                <a:gd name="T36" fmla="*/ 72 w 74"/>
                <a:gd name="T37" fmla="*/ 5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76">
                  <a:moveTo>
                    <a:pt x="72" y="54"/>
                  </a:moveTo>
                  <a:cubicBezTo>
                    <a:pt x="58" y="39"/>
                    <a:pt x="58" y="39"/>
                    <a:pt x="58" y="39"/>
                  </a:cubicBezTo>
                  <a:cubicBezTo>
                    <a:pt x="56" y="38"/>
                    <a:pt x="55" y="36"/>
                    <a:pt x="55" y="36"/>
                  </a:cubicBezTo>
                  <a:cubicBezTo>
                    <a:pt x="55" y="36"/>
                    <a:pt x="49" y="25"/>
                    <a:pt x="41" y="19"/>
                  </a:cubicBezTo>
                  <a:cubicBezTo>
                    <a:pt x="32" y="14"/>
                    <a:pt x="34" y="10"/>
                    <a:pt x="34" y="5"/>
                  </a:cubicBezTo>
                  <a:cubicBezTo>
                    <a:pt x="34" y="1"/>
                    <a:pt x="30" y="0"/>
                    <a:pt x="26" y="4"/>
                  </a:cubicBezTo>
                  <a:cubicBezTo>
                    <a:pt x="25" y="6"/>
                    <a:pt x="24" y="9"/>
                    <a:pt x="24" y="11"/>
                  </a:cubicBezTo>
                  <a:cubicBezTo>
                    <a:pt x="23" y="16"/>
                    <a:pt x="27" y="20"/>
                    <a:pt x="28" y="22"/>
                  </a:cubicBezTo>
                  <a:cubicBezTo>
                    <a:pt x="29" y="23"/>
                    <a:pt x="30" y="26"/>
                    <a:pt x="29" y="29"/>
                  </a:cubicBezTo>
                  <a:cubicBezTo>
                    <a:pt x="6" y="29"/>
                    <a:pt x="6" y="29"/>
                    <a:pt x="6" y="29"/>
                  </a:cubicBezTo>
                  <a:cubicBezTo>
                    <a:pt x="2" y="29"/>
                    <a:pt x="0" y="33"/>
                    <a:pt x="1" y="37"/>
                  </a:cubicBezTo>
                  <a:cubicBezTo>
                    <a:pt x="12" y="68"/>
                    <a:pt x="12" y="68"/>
                    <a:pt x="12" y="68"/>
                  </a:cubicBezTo>
                  <a:cubicBezTo>
                    <a:pt x="13" y="70"/>
                    <a:pt x="15" y="71"/>
                    <a:pt x="17" y="71"/>
                  </a:cubicBezTo>
                  <a:cubicBezTo>
                    <a:pt x="44" y="71"/>
                    <a:pt x="44" y="71"/>
                    <a:pt x="44" y="71"/>
                  </a:cubicBezTo>
                  <a:cubicBezTo>
                    <a:pt x="46" y="71"/>
                    <a:pt x="48" y="73"/>
                    <a:pt x="50" y="74"/>
                  </a:cubicBezTo>
                  <a:cubicBezTo>
                    <a:pt x="51" y="75"/>
                    <a:pt x="51" y="75"/>
                    <a:pt x="51" y="75"/>
                  </a:cubicBezTo>
                  <a:cubicBezTo>
                    <a:pt x="52" y="76"/>
                    <a:pt x="54" y="76"/>
                    <a:pt x="56" y="75"/>
                  </a:cubicBezTo>
                  <a:cubicBezTo>
                    <a:pt x="72" y="58"/>
                    <a:pt x="72" y="58"/>
                    <a:pt x="72" y="58"/>
                  </a:cubicBezTo>
                  <a:cubicBezTo>
                    <a:pt x="74" y="57"/>
                    <a:pt x="74" y="55"/>
                    <a:pt x="72" y="5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18">
              <a:extLst>
                <a:ext uri="{FF2B5EF4-FFF2-40B4-BE49-F238E27FC236}">
                  <a16:creationId xmlns:a16="http://schemas.microsoft.com/office/drawing/2014/main" id="{DFDC8461-8BBE-F093-84EA-CDC497BA86F9}"/>
                </a:ext>
              </a:extLst>
            </p:cNvPr>
            <p:cNvSpPr>
              <a:spLocks/>
            </p:cNvSpPr>
            <p:nvPr/>
          </p:nvSpPr>
          <p:spPr bwMode="auto">
            <a:xfrm>
              <a:off x="10069728" y="2046275"/>
              <a:ext cx="49032" cy="49032"/>
            </a:xfrm>
            <a:custGeom>
              <a:avLst/>
              <a:gdLst>
                <a:gd name="T0" fmla="*/ 8 w 43"/>
                <a:gd name="T1" fmla="*/ 43 h 43"/>
                <a:gd name="T2" fmla="*/ 0 w 43"/>
                <a:gd name="T3" fmla="*/ 34 h 43"/>
                <a:gd name="T4" fmla="*/ 34 w 43"/>
                <a:gd name="T5" fmla="*/ 0 h 43"/>
                <a:gd name="T6" fmla="*/ 43 w 43"/>
                <a:gd name="T7" fmla="*/ 8 h 43"/>
                <a:gd name="T8" fmla="*/ 8 w 43"/>
                <a:gd name="T9" fmla="*/ 43 h 43"/>
              </a:gdLst>
              <a:ahLst/>
              <a:cxnLst>
                <a:cxn ang="0">
                  <a:pos x="T0" y="T1"/>
                </a:cxn>
                <a:cxn ang="0">
                  <a:pos x="T2" y="T3"/>
                </a:cxn>
                <a:cxn ang="0">
                  <a:pos x="T4" y="T5"/>
                </a:cxn>
                <a:cxn ang="0">
                  <a:pos x="T6" y="T7"/>
                </a:cxn>
                <a:cxn ang="0">
                  <a:pos x="T8" y="T9"/>
                </a:cxn>
              </a:cxnLst>
              <a:rect l="0" t="0" r="r" b="b"/>
              <a:pathLst>
                <a:path w="43" h="43">
                  <a:moveTo>
                    <a:pt x="8" y="43"/>
                  </a:moveTo>
                  <a:lnTo>
                    <a:pt x="0" y="34"/>
                  </a:lnTo>
                  <a:lnTo>
                    <a:pt x="34" y="0"/>
                  </a:lnTo>
                  <a:lnTo>
                    <a:pt x="43" y="8"/>
                  </a:lnTo>
                  <a:lnTo>
                    <a:pt x="8" y="43"/>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9">
              <a:extLst>
                <a:ext uri="{FF2B5EF4-FFF2-40B4-BE49-F238E27FC236}">
                  <a16:creationId xmlns:a16="http://schemas.microsoft.com/office/drawing/2014/main" id="{485564CC-76EB-EF00-3307-61879978ED10}"/>
                </a:ext>
              </a:extLst>
            </p:cNvPr>
            <p:cNvSpPr>
              <a:spLocks/>
            </p:cNvSpPr>
            <p:nvPr/>
          </p:nvSpPr>
          <p:spPr bwMode="auto">
            <a:xfrm>
              <a:off x="9874739" y="3313135"/>
              <a:ext cx="44471" cy="77540"/>
            </a:xfrm>
            <a:custGeom>
              <a:avLst/>
              <a:gdLst>
                <a:gd name="T0" fmla="*/ 22 w 22"/>
                <a:gd name="T1" fmla="*/ 20 h 39"/>
                <a:gd name="T2" fmla="*/ 11 w 22"/>
                <a:gd name="T3" fmla="*/ 0 h 39"/>
                <a:gd name="T4" fmla="*/ 0 w 22"/>
                <a:gd name="T5" fmla="*/ 20 h 39"/>
                <a:gd name="T6" fmla="*/ 11 w 22"/>
                <a:gd name="T7" fmla="*/ 39 h 39"/>
                <a:gd name="T8" fmla="*/ 22 w 22"/>
                <a:gd name="T9" fmla="*/ 20 h 39"/>
              </a:gdLst>
              <a:ahLst/>
              <a:cxnLst>
                <a:cxn ang="0">
                  <a:pos x="T0" y="T1"/>
                </a:cxn>
                <a:cxn ang="0">
                  <a:pos x="T2" y="T3"/>
                </a:cxn>
                <a:cxn ang="0">
                  <a:pos x="T4" y="T5"/>
                </a:cxn>
                <a:cxn ang="0">
                  <a:pos x="T6" y="T7"/>
                </a:cxn>
                <a:cxn ang="0">
                  <a:pos x="T8" y="T9"/>
                </a:cxn>
              </a:cxnLst>
              <a:rect l="0" t="0" r="r" b="b"/>
              <a:pathLst>
                <a:path w="22" h="39">
                  <a:moveTo>
                    <a:pt x="22" y="20"/>
                  </a:moveTo>
                  <a:cubicBezTo>
                    <a:pt x="22" y="13"/>
                    <a:pt x="18" y="3"/>
                    <a:pt x="11" y="0"/>
                  </a:cubicBezTo>
                  <a:cubicBezTo>
                    <a:pt x="5" y="3"/>
                    <a:pt x="0" y="13"/>
                    <a:pt x="0" y="20"/>
                  </a:cubicBezTo>
                  <a:cubicBezTo>
                    <a:pt x="0" y="26"/>
                    <a:pt x="5" y="36"/>
                    <a:pt x="11" y="39"/>
                  </a:cubicBezTo>
                  <a:cubicBezTo>
                    <a:pt x="18" y="36"/>
                    <a:pt x="22" y="26"/>
                    <a:pt x="22" y="2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20">
              <a:extLst>
                <a:ext uri="{FF2B5EF4-FFF2-40B4-BE49-F238E27FC236}">
                  <a16:creationId xmlns:a16="http://schemas.microsoft.com/office/drawing/2014/main" id="{BD1D794C-E48A-B6E6-26A2-D7AA4DA7DD0E}"/>
                </a:ext>
              </a:extLst>
            </p:cNvPr>
            <p:cNvSpPr>
              <a:spLocks/>
            </p:cNvSpPr>
            <p:nvPr/>
          </p:nvSpPr>
          <p:spPr bwMode="auto">
            <a:xfrm>
              <a:off x="9906667" y="3363308"/>
              <a:ext cx="69558" cy="54734"/>
            </a:xfrm>
            <a:custGeom>
              <a:avLst/>
              <a:gdLst>
                <a:gd name="T0" fmla="*/ 1 w 35"/>
                <a:gd name="T1" fmla="*/ 23 h 28"/>
                <a:gd name="T2" fmla="*/ 23 w 35"/>
                <a:gd name="T3" fmla="*/ 24 h 28"/>
                <a:gd name="T4" fmla="*/ 34 w 35"/>
                <a:gd name="T5" fmla="*/ 4 h 28"/>
                <a:gd name="T6" fmla="*/ 12 w 35"/>
                <a:gd name="T7" fmla="*/ 4 h 28"/>
                <a:gd name="T8" fmla="*/ 1 w 35"/>
                <a:gd name="T9" fmla="*/ 23 h 28"/>
              </a:gdLst>
              <a:ahLst/>
              <a:cxnLst>
                <a:cxn ang="0">
                  <a:pos x="T0" y="T1"/>
                </a:cxn>
                <a:cxn ang="0">
                  <a:pos x="T2" y="T3"/>
                </a:cxn>
                <a:cxn ang="0">
                  <a:pos x="T4" y="T5"/>
                </a:cxn>
                <a:cxn ang="0">
                  <a:pos x="T6" y="T7"/>
                </a:cxn>
                <a:cxn ang="0">
                  <a:pos x="T8" y="T9"/>
                </a:cxn>
              </a:cxnLst>
              <a:rect l="0" t="0" r="r" b="b"/>
              <a:pathLst>
                <a:path w="35" h="28">
                  <a:moveTo>
                    <a:pt x="1" y="23"/>
                  </a:moveTo>
                  <a:cubicBezTo>
                    <a:pt x="6" y="28"/>
                    <a:pt x="17" y="27"/>
                    <a:pt x="23" y="24"/>
                  </a:cubicBezTo>
                  <a:cubicBezTo>
                    <a:pt x="29" y="20"/>
                    <a:pt x="35" y="12"/>
                    <a:pt x="34" y="4"/>
                  </a:cubicBezTo>
                  <a:cubicBezTo>
                    <a:pt x="29" y="0"/>
                    <a:pt x="18" y="1"/>
                    <a:pt x="12" y="4"/>
                  </a:cubicBezTo>
                  <a:cubicBezTo>
                    <a:pt x="6" y="8"/>
                    <a:pt x="0" y="16"/>
                    <a:pt x="1" y="23"/>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21">
              <a:extLst>
                <a:ext uri="{FF2B5EF4-FFF2-40B4-BE49-F238E27FC236}">
                  <a16:creationId xmlns:a16="http://schemas.microsoft.com/office/drawing/2014/main" id="{A643A465-07C7-AEE9-FD2D-440EB5739CB9}"/>
                </a:ext>
              </a:extLst>
            </p:cNvPr>
            <p:cNvSpPr>
              <a:spLocks/>
            </p:cNvSpPr>
            <p:nvPr/>
          </p:nvSpPr>
          <p:spPr bwMode="auto">
            <a:xfrm>
              <a:off x="9906667" y="3418042"/>
              <a:ext cx="69558" cy="55874"/>
            </a:xfrm>
            <a:custGeom>
              <a:avLst/>
              <a:gdLst>
                <a:gd name="T0" fmla="*/ 23 w 35"/>
                <a:gd name="T1" fmla="*/ 24 h 28"/>
                <a:gd name="T2" fmla="*/ 34 w 35"/>
                <a:gd name="T3" fmla="*/ 5 h 28"/>
                <a:gd name="T4" fmla="*/ 12 w 35"/>
                <a:gd name="T5" fmla="*/ 4 h 28"/>
                <a:gd name="T6" fmla="*/ 1 w 35"/>
                <a:gd name="T7" fmla="*/ 23 h 28"/>
                <a:gd name="T8" fmla="*/ 23 w 35"/>
                <a:gd name="T9" fmla="*/ 24 h 28"/>
              </a:gdLst>
              <a:ahLst/>
              <a:cxnLst>
                <a:cxn ang="0">
                  <a:pos x="T0" y="T1"/>
                </a:cxn>
                <a:cxn ang="0">
                  <a:pos x="T2" y="T3"/>
                </a:cxn>
                <a:cxn ang="0">
                  <a:pos x="T4" y="T5"/>
                </a:cxn>
                <a:cxn ang="0">
                  <a:pos x="T6" y="T7"/>
                </a:cxn>
                <a:cxn ang="0">
                  <a:pos x="T8" y="T9"/>
                </a:cxn>
              </a:cxnLst>
              <a:rect l="0" t="0" r="r" b="b"/>
              <a:pathLst>
                <a:path w="35" h="28">
                  <a:moveTo>
                    <a:pt x="23" y="24"/>
                  </a:moveTo>
                  <a:cubicBezTo>
                    <a:pt x="29" y="20"/>
                    <a:pt x="35" y="12"/>
                    <a:pt x="34" y="5"/>
                  </a:cubicBezTo>
                  <a:cubicBezTo>
                    <a:pt x="29" y="0"/>
                    <a:pt x="18" y="1"/>
                    <a:pt x="12" y="4"/>
                  </a:cubicBezTo>
                  <a:cubicBezTo>
                    <a:pt x="6" y="8"/>
                    <a:pt x="0" y="16"/>
                    <a:pt x="1" y="23"/>
                  </a:cubicBezTo>
                  <a:cubicBezTo>
                    <a:pt x="6" y="28"/>
                    <a:pt x="17" y="27"/>
                    <a:pt x="2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22">
              <a:extLst>
                <a:ext uri="{FF2B5EF4-FFF2-40B4-BE49-F238E27FC236}">
                  <a16:creationId xmlns:a16="http://schemas.microsoft.com/office/drawing/2014/main" id="{46D781E7-BCE1-93CB-5B4B-A889644D0694}"/>
                </a:ext>
              </a:extLst>
            </p:cNvPr>
            <p:cNvSpPr>
              <a:spLocks/>
            </p:cNvSpPr>
            <p:nvPr/>
          </p:nvSpPr>
          <p:spPr bwMode="auto">
            <a:xfrm>
              <a:off x="9817725" y="3363308"/>
              <a:ext cx="71838" cy="54734"/>
            </a:xfrm>
            <a:custGeom>
              <a:avLst/>
              <a:gdLst>
                <a:gd name="T0" fmla="*/ 13 w 36"/>
                <a:gd name="T1" fmla="*/ 24 h 28"/>
                <a:gd name="T2" fmla="*/ 35 w 36"/>
                <a:gd name="T3" fmla="*/ 23 h 28"/>
                <a:gd name="T4" fmla="*/ 24 w 36"/>
                <a:gd name="T5" fmla="*/ 4 h 28"/>
                <a:gd name="T6" fmla="*/ 1 w 36"/>
                <a:gd name="T7" fmla="*/ 4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3"/>
                  </a:cubicBezTo>
                  <a:cubicBezTo>
                    <a:pt x="36" y="16"/>
                    <a:pt x="30" y="8"/>
                    <a:pt x="24" y="4"/>
                  </a:cubicBezTo>
                  <a:cubicBezTo>
                    <a:pt x="18" y="1"/>
                    <a:pt x="7" y="0"/>
                    <a:pt x="1" y="4"/>
                  </a:cubicBezTo>
                  <a:cubicBezTo>
                    <a:pt x="0" y="12"/>
                    <a:pt x="7" y="20"/>
                    <a:pt x="1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23">
              <a:extLst>
                <a:ext uri="{FF2B5EF4-FFF2-40B4-BE49-F238E27FC236}">
                  <a16:creationId xmlns:a16="http://schemas.microsoft.com/office/drawing/2014/main" id="{52534A9C-DBAA-FAC5-F353-8DE4E930EC3C}"/>
                </a:ext>
              </a:extLst>
            </p:cNvPr>
            <p:cNvSpPr>
              <a:spLocks/>
            </p:cNvSpPr>
            <p:nvPr/>
          </p:nvSpPr>
          <p:spPr bwMode="auto">
            <a:xfrm>
              <a:off x="9817725" y="3418042"/>
              <a:ext cx="71838" cy="55874"/>
            </a:xfrm>
            <a:custGeom>
              <a:avLst/>
              <a:gdLst>
                <a:gd name="T0" fmla="*/ 13 w 36"/>
                <a:gd name="T1" fmla="*/ 24 h 28"/>
                <a:gd name="T2" fmla="*/ 35 w 36"/>
                <a:gd name="T3" fmla="*/ 23 h 28"/>
                <a:gd name="T4" fmla="*/ 24 w 36"/>
                <a:gd name="T5" fmla="*/ 4 h 28"/>
                <a:gd name="T6" fmla="*/ 1 w 36"/>
                <a:gd name="T7" fmla="*/ 5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3"/>
                  </a:cubicBezTo>
                  <a:cubicBezTo>
                    <a:pt x="36" y="16"/>
                    <a:pt x="30" y="8"/>
                    <a:pt x="24" y="4"/>
                  </a:cubicBezTo>
                  <a:cubicBezTo>
                    <a:pt x="18" y="1"/>
                    <a:pt x="7" y="0"/>
                    <a:pt x="1" y="5"/>
                  </a:cubicBezTo>
                  <a:cubicBezTo>
                    <a:pt x="0" y="12"/>
                    <a:pt x="7" y="20"/>
                    <a:pt x="1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24">
              <a:extLst>
                <a:ext uri="{FF2B5EF4-FFF2-40B4-BE49-F238E27FC236}">
                  <a16:creationId xmlns:a16="http://schemas.microsoft.com/office/drawing/2014/main" id="{12B64F24-833F-CE3B-1FAE-56213C92E60A}"/>
                </a:ext>
              </a:extLst>
            </p:cNvPr>
            <p:cNvSpPr>
              <a:spLocks/>
            </p:cNvSpPr>
            <p:nvPr/>
          </p:nvSpPr>
          <p:spPr bwMode="auto">
            <a:xfrm>
              <a:off x="9892984" y="3398657"/>
              <a:ext cx="7982" cy="88942"/>
            </a:xfrm>
            <a:custGeom>
              <a:avLst/>
              <a:gdLst>
                <a:gd name="T0" fmla="*/ 0 w 4"/>
                <a:gd name="T1" fmla="*/ 1 h 45"/>
                <a:gd name="T2" fmla="*/ 0 w 4"/>
                <a:gd name="T3" fmla="*/ 44 h 45"/>
                <a:gd name="T4" fmla="*/ 2 w 4"/>
                <a:gd name="T5" fmla="*/ 45 h 45"/>
                <a:gd name="T6" fmla="*/ 4 w 4"/>
                <a:gd name="T7" fmla="*/ 44 h 45"/>
                <a:gd name="T8" fmla="*/ 4 w 4"/>
                <a:gd name="T9" fmla="*/ 1 h 45"/>
                <a:gd name="T10" fmla="*/ 2 w 4"/>
                <a:gd name="T11" fmla="*/ 0 h 45"/>
                <a:gd name="T12" fmla="*/ 0 w 4"/>
                <a:gd name="T13" fmla="*/ 1 h 45"/>
              </a:gdLst>
              <a:ahLst/>
              <a:cxnLst>
                <a:cxn ang="0">
                  <a:pos x="T0" y="T1"/>
                </a:cxn>
                <a:cxn ang="0">
                  <a:pos x="T2" y="T3"/>
                </a:cxn>
                <a:cxn ang="0">
                  <a:pos x="T4" y="T5"/>
                </a:cxn>
                <a:cxn ang="0">
                  <a:pos x="T6" y="T7"/>
                </a:cxn>
                <a:cxn ang="0">
                  <a:pos x="T8" y="T9"/>
                </a:cxn>
                <a:cxn ang="0">
                  <a:pos x="T10" y="T11"/>
                </a:cxn>
                <a:cxn ang="0">
                  <a:pos x="T12" y="T13"/>
                </a:cxn>
              </a:cxnLst>
              <a:rect l="0" t="0" r="r" b="b"/>
              <a:pathLst>
                <a:path w="4" h="45">
                  <a:moveTo>
                    <a:pt x="0" y="1"/>
                  </a:moveTo>
                  <a:cubicBezTo>
                    <a:pt x="0" y="44"/>
                    <a:pt x="0" y="44"/>
                    <a:pt x="0" y="44"/>
                  </a:cubicBezTo>
                  <a:cubicBezTo>
                    <a:pt x="0" y="44"/>
                    <a:pt x="1" y="45"/>
                    <a:pt x="2" y="45"/>
                  </a:cubicBezTo>
                  <a:cubicBezTo>
                    <a:pt x="4" y="45"/>
                    <a:pt x="4" y="44"/>
                    <a:pt x="4" y="44"/>
                  </a:cubicBezTo>
                  <a:cubicBezTo>
                    <a:pt x="4" y="1"/>
                    <a:pt x="4" y="1"/>
                    <a:pt x="4" y="1"/>
                  </a:cubicBezTo>
                  <a:cubicBezTo>
                    <a:pt x="4" y="1"/>
                    <a:pt x="4" y="0"/>
                    <a:pt x="2" y="0"/>
                  </a:cubicBezTo>
                  <a:cubicBezTo>
                    <a:pt x="1" y="0"/>
                    <a:pt x="0" y="1"/>
                    <a:pt x="0" y="1"/>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25">
              <a:extLst>
                <a:ext uri="{FF2B5EF4-FFF2-40B4-BE49-F238E27FC236}">
                  <a16:creationId xmlns:a16="http://schemas.microsoft.com/office/drawing/2014/main" id="{7E7C527A-F797-F565-FC6B-0A8EFBD0F167}"/>
                </a:ext>
              </a:extLst>
            </p:cNvPr>
            <p:cNvSpPr>
              <a:spLocks/>
            </p:cNvSpPr>
            <p:nvPr/>
          </p:nvSpPr>
          <p:spPr bwMode="auto">
            <a:xfrm>
              <a:off x="8908915" y="3907225"/>
              <a:ext cx="104907" cy="95784"/>
            </a:xfrm>
            <a:custGeom>
              <a:avLst/>
              <a:gdLst>
                <a:gd name="T0" fmla="*/ 6 w 53"/>
                <a:gd name="T1" fmla="*/ 5 h 48"/>
                <a:gd name="T2" fmla="*/ 1 w 53"/>
                <a:gd name="T3" fmla="*/ 14 h 48"/>
                <a:gd name="T4" fmla="*/ 0 w 53"/>
                <a:gd name="T5" fmla="*/ 17 h 48"/>
                <a:gd name="T6" fmla="*/ 0 w 53"/>
                <a:gd name="T7" fmla="*/ 17 h 48"/>
                <a:gd name="T8" fmla="*/ 0 w 53"/>
                <a:gd name="T9" fmla="*/ 20 h 48"/>
                <a:gd name="T10" fmla="*/ 0 w 53"/>
                <a:gd name="T11" fmla="*/ 22 h 48"/>
                <a:gd name="T12" fmla="*/ 2 w 53"/>
                <a:gd name="T13" fmla="*/ 31 h 48"/>
                <a:gd name="T14" fmla="*/ 8 w 53"/>
                <a:gd name="T15" fmla="*/ 42 h 48"/>
                <a:gd name="T16" fmla="*/ 8 w 53"/>
                <a:gd name="T17" fmla="*/ 42 h 48"/>
                <a:gd name="T18" fmla="*/ 12 w 53"/>
                <a:gd name="T19" fmla="*/ 46 h 48"/>
                <a:gd name="T20" fmla="*/ 13 w 53"/>
                <a:gd name="T21" fmla="*/ 46 h 48"/>
                <a:gd name="T22" fmla="*/ 19 w 53"/>
                <a:gd name="T23" fmla="*/ 47 h 48"/>
                <a:gd name="T24" fmla="*/ 19 w 53"/>
                <a:gd name="T25" fmla="*/ 47 h 48"/>
                <a:gd name="T26" fmla="*/ 22 w 53"/>
                <a:gd name="T27" fmla="*/ 46 h 48"/>
                <a:gd name="T28" fmla="*/ 23 w 53"/>
                <a:gd name="T29" fmla="*/ 45 h 48"/>
                <a:gd name="T30" fmla="*/ 27 w 53"/>
                <a:gd name="T31" fmla="*/ 45 h 48"/>
                <a:gd name="T32" fmla="*/ 27 w 53"/>
                <a:gd name="T33" fmla="*/ 45 h 48"/>
                <a:gd name="T34" fmla="*/ 30 w 53"/>
                <a:gd name="T35" fmla="*/ 45 h 48"/>
                <a:gd name="T36" fmla="*/ 32 w 53"/>
                <a:gd name="T37" fmla="*/ 46 h 48"/>
                <a:gd name="T38" fmla="*/ 35 w 53"/>
                <a:gd name="T39" fmla="*/ 47 h 48"/>
                <a:gd name="T40" fmla="*/ 35 w 53"/>
                <a:gd name="T41" fmla="*/ 47 h 48"/>
                <a:gd name="T42" fmla="*/ 41 w 53"/>
                <a:gd name="T43" fmla="*/ 46 h 48"/>
                <a:gd name="T44" fmla="*/ 42 w 53"/>
                <a:gd name="T45" fmla="*/ 46 h 48"/>
                <a:gd name="T46" fmla="*/ 45 w 53"/>
                <a:gd name="T47" fmla="*/ 42 h 48"/>
                <a:gd name="T48" fmla="*/ 46 w 53"/>
                <a:gd name="T49" fmla="*/ 42 h 48"/>
                <a:gd name="T50" fmla="*/ 51 w 53"/>
                <a:gd name="T51" fmla="*/ 31 h 48"/>
                <a:gd name="T52" fmla="*/ 53 w 53"/>
                <a:gd name="T53" fmla="*/ 22 h 48"/>
                <a:gd name="T54" fmla="*/ 53 w 53"/>
                <a:gd name="T55" fmla="*/ 20 h 48"/>
                <a:gd name="T56" fmla="*/ 53 w 53"/>
                <a:gd name="T57" fmla="*/ 17 h 48"/>
                <a:gd name="T58" fmla="*/ 53 w 53"/>
                <a:gd name="T59" fmla="*/ 17 h 48"/>
                <a:gd name="T60" fmla="*/ 53 w 53"/>
                <a:gd name="T61" fmla="*/ 14 h 48"/>
                <a:gd name="T62" fmla="*/ 48 w 53"/>
                <a:gd name="T63" fmla="*/ 5 h 48"/>
                <a:gd name="T64" fmla="*/ 47 w 53"/>
                <a:gd name="T65" fmla="*/ 3 h 48"/>
                <a:gd name="T66" fmla="*/ 39 w 53"/>
                <a:gd name="T67" fmla="*/ 0 h 48"/>
                <a:gd name="T68" fmla="*/ 31 w 53"/>
                <a:gd name="T69" fmla="*/ 1 h 48"/>
                <a:gd name="T70" fmla="*/ 27 w 53"/>
                <a:gd name="T71" fmla="*/ 3 h 48"/>
                <a:gd name="T72" fmla="*/ 23 w 53"/>
                <a:gd name="T73" fmla="*/ 1 h 48"/>
                <a:gd name="T74" fmla="*/ 14 w 53"/>
                <a:gd name="T75" fmla="*/ 0 h 48"/>
                <a:gd name="T76" fmla="*/ 7 w 53"/>
                <a:gd name="T77" fmla="*/ 3 h 48"/>
                <a:gd name="T78" fmla="*/ 6 w 53"/>
                <a:gd name="T79"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48">
                  <a:moveTo>
                    <a:pt x="6" y="5"/>
                  </a:moveTo>
                  <a:cubicBezTo>
                    <a:pt x="3" y="7"/>
                    <a:pt x="1" y="11"/>
                    <a:pt x="1" y="14"/>
                  </a:cubicBezTo>
                  <a:cubicBezTo>
                    <a:pt x="0" y="15"/>
                    <a:pt x="0" y="16"/>
                    <a:pt x="0" y="17"/>
                  </a:cubicBezTo>
                  <a:cubicBezTo>
                    <a:pt x="0" y="17"/>
                    <a:pt x="0" y="17"/>
                    <a:pt x="0" y="17"/>
                  </a:cubicBezTo>
                  <a:cubicBezTo>
                    <a:pt x="0" y="18"/>
                    <a:pt x="0" y="19"/>
                    <a:pt x="0" y="20"/>
                  </a:cubicBezTo>
                  <a:cubicBezTo>
                    <a:pt x="0" y="21"/>
                    <a:pt x="0" y="22"/>
                    <a:pt x="0" y="22"/>
                  </a:cubicBezTo>
                  <a:cubicBezTo>
                    <a:pt x="1" y="25"/>
                    <a:pt x="1" y="28"/>
                    <a:pt x="2" y="31"/>
                  </a:cubicBezTo>
                  <a:cubicBezTo>
                    <a:pt x="4" y="35"/>
                    <a:pt x="6" y="38"/>
                    <a:pt x="8" y="42"/>
                  </a:cubicBezTo>
                  <a:cubicBezTo>
                    <a:pt x="8" y="42"/>
                    <a:pt x="8" y="42"/>
                    <a:pt x="8" y="42"/>
                  </a:cubicBezTo>
                  <a:cubicBezTo>
                    <a:pt x="9" y="43"/>
                    <a:pt x="11" y="45"/>
                    <a:pt x="12" y="46"/>
                  </a:cubicBezTo>
                  <a:cubicBezTo>
                    <a:pt x="12" y="46"/>
                    <a:pt x="13" y="46"/>
                    <a:pt x="13" y="46"/>
                  </a:cubicBezTo>
                  <a:cubicBezTo>
                    <a:pt x="15" y="48"/>
                    <a:pt x="17" y="48"/>
                    <a:pt x="19" y="47"/>
                  </a:cubicBezTo>
                  <a:cubicBezTo>
                    <a:pt x="19" y="47"/>
                    <a:pt x="19" y="47"/>
                    <a:pt x="19" y="47"/>
                  </a:cubicBezTo>
                  <a:cubicBezTo>
                    <a:pt x="20" y="47"/>
                    <a:pt x="21" y="46"/>
                    <a:pt x="22" y="46"/>
                  </a:cubicBezTo>
                  <a:cubicBezTo>
                    <a:pt x="22" y="46"/>
                    <a:pt x="23" y="46"/>
                    <a:pt x="23" y="45"/>
                  </a:cubicBezTo>
                  <a:cubicBezTo>
                    <a:pt x="25" y="45"/>
                    <a:pt x="27" y="45"/>
                    <a:pt x="27" y="45"/>
                  </a:cubicBezTo>
                  <a:cubicBezTo>
                    <a:pt x="27" y="45"/>
                    <a:pt x="27" y="45"/>
                    <a:pt x="27" y="45"/>
                  </a:cubicBezTo>
                  <a:cubicBezTo>
                    <a:pt x="28" y="45"/>
                    <a:pt x="29" y="45"/>
                    <a:pt x="30" y="45"/>
                  </a:cubicBezTo>
                  <a:cubicBezTo>
                    <a:pt x="31" y="46"/>
                    <a:pt x="31" y="46"/>
                    <a:pt x="32" y="46"/>
                  </a:cubicBezTo>
                  <a:cubicBezTo>
                    <a:pt x="33" y="46"/>
                    <a:pt x="34" y="47"/>
                    <a:pt x="35" y="47"/>
                  </a:cubicBezTo>
                  <a:cubicBezTo>
                    <a:pt x="35" y="47"/>
                    <a:pt x="35" y="47"/>
                    <a:pt x="35" y="47"/>
                  </a:cubicBezTo>
                  <a:cubicBezTo>
                    <a:pt x="37" y="48"/>
                    <a:pt x="39" y="48"/>
                    <a:pt x="41" y="46"/>
                  </a:cubicBezTo>
                  <a:cubicBezTo>
                    <a:pt x="41" y="46"/>
                    <a:pt x="41" y="46"/>
                    <a:pt x="42" y="46"/>
                  </a:cubicBezTo>
                  <a:cubicBezTo>
                    <a:pt x="43" y="45"/>
                    <a:pt x="44" y="43"/>
                    <a:pt x="45" y="42"/>
                  </a:cubicBezTo>
                  <a:cubicBezTo>
                    <a:pt x="45" y="42"/>
                    <a:pt x="45" y="42"/>
                    <a:pt x="46" y="42"/>
                  </a:cubicBezTo>
                  <a:cubicBezTo>
                    <a:pt x="48" y="38"/>
                    <a:pt x="50" y="35"/>
                    <a:pt x="51" y="31"/>
                  </a:cubicBezTo>
                  <a:cubicBezTo>
                    <a:pt x="52" y="28"/>
                    <a:pt x="53" y="25"/>
                    <a:pt x="53" y="22"/>
                  </a:cubicBezTo>
                  <a:cubicBezTo>
                    <a:pt x="53" y="22"/>
                    <a:pt x="53" y="21"/>
                    <a:pt x="53" y="20"/>
                  </a:cubicBezTo>
                  <a:cubicBezTo>
                    <a:pt x="53" y="19"/>
                    <a:pt x="53" y="18"/>
                    <a:pt x="53" y="17"/>
                  </a:cubicBezTo>
                  <a:cubicBezTo>
                    <a:pt x="53" y="17"/>
                    <a:pt x="53" y="17"/>
                    <a:pt x="53" y="17"/>
                  </a:cubicBezTo>
                  <a:cubicBezTo>
                    <a:pt x="53" y="16"/>
                    <a:pt x="53" y="15"/>
                    <a:pt x="53" y="14"/>
                  </a:cubicBezTo>
                  <a:cubicBezTo>
                    <a:pt x="52" y="11"/>
                    <a:pt x="51" y="7"/>
                    <a:pt x="48" y="5"/>
                  </a:cubicBezTo>
                  <a:cubicBezTo>
                    <a:pt x="48" y="4"/>
                    <a:pt x="47" y="4"/>
                    <a:pt x="47" y="3"/>
                  </a:cubicBezTo>
                  <a:cubicBezTo>
                    <a:pt x="45" y="2"/>
                    <a:pt x="42" y="1"/>
                    <a:pt x="39" y="0"/>
                  </a:cubicBezTo>
                  <a:cubicBezTo>
                    <a:pt x="36" y="0"/>
                    <a:pt x="34" y="0"/>
                    <a:pt x="31" y="1"/>
                  </a:cubicBezTo>
                  <a:cubicBezTo>
                    <a:pt x="30" y="2"/>
                    <a:pt x="27" y="3"/>
                    <a:pt x="27" y="3"/>
                  </a:cubicBezTo>
                  <a:cubicBezTo>
                    <a:pt x="27" y="3"/>
                    <a:pt x="24" y="2"/>
                    <a:pt x="23" y="1"/>
                  </a:cubicBezTo>
                  <a:cubicBezTo>
                    <a:pt x="20" y="0"/>
                    <a:pt x="17" y="0"/>
                    <a:pt x="14" y="0"/>
                  </a:cubicBezTo>
                  <a:cubicBezTo>
                    <a:pt x="11" y="1"/>
                    <a:pt x="9" y="2"/>
                    <a:pt x="7" y="3"/>
                  </a:cubicBezTo>
                  <a:cubicBezTo>
                    <a:pt x="6" y="4"/>
                    <a:pt x="6" y="4"/>
                    <a:pt x="6" y="5"/>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26">
              <a:extLst>
                <a:ext uri="{FF2B5EF4-FFF2-40B4-BE49-F238E27FC236}">
                  <a16:creationId xmlns:a16="http://schemas.microsoft.com/office/drawing/2014/main" id="{760FCB40-E5CE-23F2-EF22-67777499C0DA}"/>
                </a:ext>
              </a:extLst>
            </p:cNvPr>
            <p:cNvSpPr>
              <a:spLocks/>
            </p:cNvSpPr>
            <p:nvPr/>
          </p:nvSpPr>
          <p:spPr bwMode="auto">
            <a:xfrm>
              <a:off x="8936282" y="3877578"/>
              <a:ext cx="26227" cy="29647"/>
            </a:xfrm>
            <a:custGeom>
              <a:avLst/>
              <a:gdLst>
                <a:gd name="T0" fmla="*/ 4 w 13"/>
                <a:gd name="T1" fmla="*/ 11 h 15"/>
                <a:gd name="T2" fmla="*/ 9 w 13"/>
                <a:gd name="T3" fmla="*/ 14 h 15"/>
                <a:gd name="T4" fmla="*/ 12 w 13"/>
                <a:gd name="T5" fmla="*/ 14 h 15"/>
                <a:gd name="T6" fmla="*/ 13 w 13"/>
                <a:gd name="T7" fmla="*/ 14 h 15"/>
                <a:gd name="T8" fmla="*/ 10 w 13"/>
                <a:gd name="T9" fmla="*/ 6 h 15"/>
                <a:gd name="T10" fmla="*/ 1 w 13"/>
                <a:gd name="T11" fmla="*/ 0 h 15"/>
                <a:gd name="T12" fmla="*/ 1 w 13"/>
                <a:gd name="T13" fmla="*/ 0 h 15"/>
                <a:gd name="T14" fmla="*/ 0 w 13"/>
                <a:gd name="T15" fmla="*/ 0 h 15"/>
                <a:gd name="T16" fmla="*/ 0 w 13"/>
                <a:gd name="T17" fmla="*/ 4 h 15"/>
                <a:gd name="T18" fmla="*/ 4 w 13"/>
                <a:gd name="T1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5">
                  <a:moveTo>
                    <a:pt x="4" y="11"/>
                  </a:moveTo>
                  <a:cubicBezTo>
                    <a:pt x="6" y="12"/>
                    <a:pt x="7" y="14"/>
                    <a:pt x="9" y="14"/>
                  </a:cubicBezTo>
                  <a:cubicBezTo>
                    <a:pt x="10" y="14"/>
                    <a:pt x="11" y="15"/>
                    <a:pt x="12" y="14"/>
                  </a:cubicBezTo>
                  <a:cubicBezTo>
                    <a:pt x="13" y="14"/>
                    <a:pt x="13" y="14"/>
                    <a:pt x="13" y="14"/>
                  </a:cubicBezTo>
                  <a:cubicBezTo>
                    <a:pt x="13" y="11"/>
                    <a:pt x="12" y="8"/>
                    <a:pt x="10" y="6"/>
                  </a:cubicBezTo>
                  <a:cubicBezTo>
                    <a:pt x="8" y="3"/>
                    <a:pt x="5" y="1"/>
                    <a:pt x="1" y="0"/>
                  </a:cubicBezTo>
                  <a:cubicBezTo>
                    <a:pt x="1" y="0"/>
                    <a:pt x="1" y="0"/>
                    <a:pt x="1" y="0"/>
                  </a:cubicBezTo>
                  <a:cubicBezTo>
                    <a:pt x="1" y="0"/>
                    <a:pt x="0" y="0"/>
                    <a:pt x="0" y="0"/>
                  </a:cubicBezTo>
                  <a:cubicBezTo>
                    <a:pt x="0" y="1"/>
                    <a:pt x="0" y="2"/>
                    <a:pt x="0" y="4"/>
                  </a:cubicBezTo>
                  <a:cubicBezTo>
                    <a:pt x="1" y="6"/>
                    <a:pt x="2" y="9"/>
                    <a:pt x="4" y="11"/>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34">
              <a:extLst>
                <a:ext uri="{FF2B5EF4-FFF2-40B4-BE49-F238E27FC236}">
                  <a16:creationId xmlns:a16="http://schemas.microsoft.com/office/drawing/2014/main" id="{0C4B6744-6615-AF70-FBE5-EE7709283226}"/>
                </a:ext>
              </a:extLst>
            </p:cNvPr>
            <p:cNvSpPr>
              <a:spLocks/>
            </p:cNvSpPr>
            <p:nvPr/>
          </p:nvSpPr>
          <p:spPr bwMode="auto">
            <a:xfrm>
              <a:off x="11013887" y="2114693"/>
              <a:ext cx="91223" cy="98065"/>
            </a:xfrm>
            <a:custGeom>
              <a:avLst/>
              <a:gdLst>
                <a:gd name="T0" fmla="*/ 2 w 80"/>
                <a:gd name="T1" fmla="*/ 0 h 86"/>
                <a:gd name="T2" fmla="*/ 80 w 80"/>
                <a:gd name="T3" fmla="*/ 80 h 86"/>
                <a:gd name="T4" fmla="*/ 0 w 80"/>
                <a:gd name="T5" fmla="*/ 86 h 86"/>
                <a:gd name="T6" fmla="*/ 2 w 80"/>
                <a:gd name="T7" fmla="*/ 0 h 86"/>
              </a:gdLst>
              <a:ahLst/>
              <a:cxnLst>
                <a:cxn ang="0">
                  <a:pos x="T0" y="T1"/>
                </a:cxn>
                <a:cxn ang="0">
                  <a:pos x="T2" y="T3"/>
                </a:cxn>
                <a:cxn ang="0">
                  <a:pos x="T4" y="T5"/>
                </a:cxn>
                <a:cxn ang="0">
                  <a:pos x="T6" y="T7"/>
                </a:cxn>
              </a:cxnLst>
              <a:rect l="0" t="0" r="r" b="b"/>
              <a:pathLst>
                <a:path w="80" h="86">
                  <a:moveTo>
                    <a:pt x="2" y="0"/>
                  </a:moveTo>
                  <a:lnTo>
                    <a:pt x="80" y="80"/>
                  </a:lnTo>
                  <a:lnTo>
                    <a:pt x="0" y="86"/>
                  </a:lnTo>
                  <a:lnTo>
                    <a:pt x="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40">
              <a:extLst>
                <a:ext uri="{FF2B5EF4-FFF2-40B4-BE49-F238E27FC236}">
                  <a16:creationId xmlns:a16="http://schemas.microsoft.com/office/drawing/2014/main" id="{149FD38E-6C23-648F-EF5A-4C305CF6BBE3}"/>
                </a:ext>
              </a:extLst>
            </p:cNvPr>
            <p:cNvSpPr>
              <a:spLocks/>
            </p:cNvSpPr>
            <p:nvPr/>
          </p:nvSpPr>
          <p:spPr bwMode="auto">
            <a:xfrm>
              <a:off x="8422012" y="2114693"/>
              <a:ext cx="92363" cy="98065"/>
            </a:xfrm>
            <a:custGeom>
              <a:avLst/>
              <a:gdLst>
                <a:gd name="T0" fmla="*/ 80 w 81"/>
                <a:gd name="T1" fmla="*/ 0 h 86"/>
                <a:gd name="T2" fmla="*/ 0 w 81"/>
                <a:gd name="T3" fmla="*/ 80 h 86"/>
                <a:gd name="T4" fmla="*/ 81 w 81"/>
                <a:gd name="T5" fmla="*/ 86 h 86"/>
                <a:gd name="T6" fmla="*/ 80 w 81"/>
                <a:gd name="T7" fmla="*/ 0 h 86"/>
              </a:gdLst>
              <a:ahLst/>
              <a:cxnLst>
                <a:cxn ang="0">
                  <a:pos x="T0" y="T1"/>
                </a:cxn>
                <a:cxn ang="0">
                  <a:pos x="T2" y="T3"/>
                </a:cxn>
                <a:cxn ang="0">
                  <a:pos x="T4" y="T5"/>
                </a:cxn>
                <a:cxn ang="0">
                  <a:pos x="T6" y="T7"/>
                </a:cxn>
              </a:cxnLst>
              <a:rect l="0" t="0" r="r" b="b"/>
              <a:pathLst>
                <a:path w="81" h="86">
                  <a:moveTo>
                    <a:pt x="80" y="0"/>
                  </a:moveTo>
                  <a:lnTo>
                    <a:pt x="0" y="80"/>
                  </a:lnTo>
                  <a:lnTo>
                    <a:pt x="81" y="86"/>
                  </a:lnTo>
                  <a:lnTo>
                    <a:pt x="8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42">
              <a:extLst>
                <a:ext uri="{FF2B5EF4-FFF2-40B4-BE49-F238E27FC236}">
                  <a16:creationId xmlns:a16="http://schemas.microsoft.com/office/drawing/2014/main" id="{1FD76FF5-AAF5-7482-0D67-FB1E65871E7A}"/>
                </a:ext>
              </a:extLst>
            </p:cNvPr>
            <p:cNvSpPr>
              <a:spLocks/>
            </p:cNvSpPr>
            <p:nvPr/>
          </p:nvSpPr>
          <p:spPr bwMode="auto">
            <a:xfrm>
              <a:off x="11013887" y="4557189"/>
              <a:ext cx="91223" cy="96924"/>
            </a:xfrm>
            <a:custGeom>
              <a:avLst/>
              <a:gdLst>
                <a:gd name="T0" fmla="*/ 2 w 80"/>
                <a:gd name="T1" fmla="*/ 85 h 85"/>
                <a:gd name="T2" fmla="*/ 80 w 80"/>
                <a:gd name="T3" fmla="*/ 5 h 85"/>
                <a:gd name="T4" fmla="*/ 0 w 80"/>
                <a:gd name="T5" fmla="*/ 0 h 85"/>
                <a:gd name="T6" fmla="*/ 2 w 80"/>
                <a:gd name="T7" fmla="*/ 85 h 85"/>
              </a:gdLst>
              <a:ahLst/>
              <a:cxnLst>
                <a:cxn ang="0">
                  <a:pos x="T0" y="T1"/>
                </a:cxn>
                <a:cxn ang="0">
                  <a:pos x="T2" y="T3"/>
                </a:cxn>
                <a:cxn ang="0">
                  <a:pos x="T4" y="T5"/>
                </a:cxn>
                <a:cxn ang="0">
                  <a:pos x="T6" y="T7"/>
                </a:cxn>
              </a:cxnLst>
              <a:rect l="0" t="0" r="r" b="b"/>
              <a:pathLst>
                <a:path w="80" h="85">
                  <a:moveTo>
                    <a:pt x="2" y="85"/>
                  </a:moveTo>
                  <a:lnTo>
                    <a:pt x="80" y="5"/>
                  </a:lnTo>
                  <a:lnTo>
                    <a:pt x="0" y="0"/>
                  </a:lnTo>
                  <a:lnTo>
                    <a:pt x="2" y="85"/>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44">
              <a:extLst>
                <a:ext uri="{FF2B5EF4-FFF2-40B4-BE49-F238E27FC236}">
                  <a16:creationId xmlns:a16="http://schemas.microsoft.com/office/drawing/2014/main" id="{14EF2E49-D8D7-5037-9AFD-447FC3DC7838}"/>
                </a:ext>
              </a:extLst>
            </p:cNvPr>
            <p:cNvSpPr>
              <a:spLocks/>
            </p:cNvSpPr>
            <p:nvPr/>
          </p:nvSpPr>
          <p:spPr bwMode="auto">
            <a:xfrm>
              <a:off x="8422012" y="4557189"/>
              <a:ext cx="92363" cy="96924"/>
            </a:xfrm>
            <a:custGeom>
              <a:avLst/>
              <a:gdLst>
                <a:gd name="T0" fmla="*/ 80 w 81"/>
                <a:gd name="T1" fmla="*/ 85 h 85"/>
                <a:gd name="T2" fmla="*/ 0 w 81"/>
                <a:gd name="T3" fmla="*/ 5 h 85"/>
                <a:gd name="T4" fmla="*/ 81 w 81"/>
                <a:gd name="T5" fmla="*/ 0 h 85"/>
                <a:gd name="T6" fmla="*/ 80 w 81"/>
                <a:gd name="T7" fmla="*/ 85 h 85"/>
              </a:gdLst>
              <a:ahLst/>
              <a:cxnLst>
                <a:cxn ang="0">
                  <a:pos x="T0" y="T1"/>
                </a:cxn>
                <a:cxn ang="0">
                  <a:pos x="T2" y="T3"/>
                </a:cxn>
                <a:cxn ang="0">
                  <a:pos x="T4" y="T5"/>
                </a:cxn>
                <a:cxn ang="0">
                  <a:pos x="T6" y="T7"/>
                </a:cxn>
              </a:cxnLst>
              <a:rect l="0" t="0" r="r" b="b"/>
              <a:pathLst>
                <a:path w="81" h="85">
                  <a:moveTo>
                    <a:pt x="80" y="85"/>
                  </a:moveTo>
                  <a:lnTo>
                    <a:pt x="0" y="5"/>
                  </a:lnTo>
                  <a:lnTo>
                    <a:pt x="81" y="0"/>
                  </a:lnTo>
                  <a:lnTo>
                    <a:pt x="80" y="85"/>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7">
              <a:extLst>
                <a:ext uri="{FF2B5EF4-FFF2-40B4-BE49-F238E27FC236}">
                  <a16:creationId xmlns:a16="http://schemas.microsoft.com/office/drawing/2014/main" id="{84A536CC-3C2F-0C3E-962F-A778FAF52B57}"/>
                </a:ext>
              </a:extLst>
            </p:cNvPr>
            <p:cNvSpPr/>
            <p:nvPr/>
          </p:nvSpPr>
          <p:spPr>
            <a:xfrm>
              <a:off x="9144963" y="3324316"/>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 </a:t>
              </a:r>
              <a:endParaRPr lang="en-US" sz="3200" dirty="0">
                <a:solidFill>
                  <a:schemeClr val="bg1"/>
                </a:solidFill>
                <a:latin typeface="Sosa" pitchFamily="2" charset="0"/>
              </a:endParaRPr>
            </a:p>
          </p:txBody>
        </p:sp>
        <p:sp>
          <p:nvSpPr>
            <p:cNvPr id="140" name="Oval 8">
              <a:extLst>
                <a:ext uri="{FF2B5EF4-FFF2-40B4-BE49-F238E27FC236}">
                  <a16:creationId xmlns:a16="http://schemas.microsoft.com/office/drawing/2014/main" id="{DDAD11B0-DFE7-266F-B5C4-9162E3122CFD}"/>
                </a:ext>
              </a:extLst>
            </p:cNvPr>
            <p:cNvSpPr/>
            <p:nvPr/>
          </p:nvSpPr>
          <p:spPr>
            <a:xfrm>
              <a:off x="9708721" y="2256436"/>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Sosa" pitchFamily="2" charset="0"/>
              </a:endParaRPr>
            </a:p>
          </p:txBody>
        </p:sp>
        <p:sp>
          <p:nvSpPr>
            <p:cNvPr id="141" name="Oval 10">
              <a:extLst>
                <a:ext uri="{FF2B5EF4-FFF2-40B4-BE49-F238E27FC236}">
                  <a16:creationId xmlns:a16="http://schemas.microsoft.com/office/drawing/2014/main" id="{9112363E-C8B5-05B7-C7F9-C14BF4EA6972}"/>
                </a:ext>
              </a:extLst>
            </p:cNvPr>
            <p:cNvSpPr/>
            <p:nvPr/>
          </p:nvSpPr>
          <p:spPr>
            <a:xfrm>
              <a:off x="9097063" y="4179754"/>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sp>
          <p:nvSpPr>
            <p:cNvPr id="142" name="Oval 16">
              <a:extLst>
                <a:ext uri="{FF2B5EF4-FFF2-40B4-BE49-F238E27FC236}">
                  <a16:creationId xmlns:a16="http://schemas.microsoft.com/office/drawing/2014/main" id="{2F51C394-AA54-BD19-EAB8-457016A4E155}"/>
                </a:ext>
              </a:extLst>
            </p:cNvPr>
            <p:cNvSpPr/>
            <p:nvPr/>
          </p:nvSpPr>
          <p:spPr>
            <a:xfrm>
              <a:off x="8824153" y="2399149"/>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sp>
          <p:nvSpPr>
            <p:cNvPr id="143" name="Oval 17">
              <a:extLst>
                <a:ext uri="{FF2B5EF4-FFF2-40B4-BE49-F238E27FC236}">
                  <a16:creationId xmlns:a16="http://schemas.microsoft.com/office/drawing/2014/main" id="{32EC55FF-6C56-98FC-1989-AD9E02EAE916}"/>
                </a:ext>
              </a:extLst>
            </p:cNvPr>
            <p:cNvSpPr/>
            <p:nvPr/>
          </p:nvSpPr>
          <p:spPr>
            <a:xfrm>
              <a:off x="10033179" y="3153195"/>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grpSp>
      <p:sp>
        <p:nvSpPr>
          <p:cNvPr id="145" name="矩形 36">
            <a:extLst>
              <a:ext uri="{FF2B5EF4-FFF2-40B4-BE49-F238E27FC236}">
                <a16:creationId xmlns:a16="http://schemas.microsoft.com/office/drawing/2014/main" id="{E72C43B7-73C9-E132-5461-37F258B6AF64}"/>
              </a:ext>
            </a:extLst>
          </p:cNvPr>
          <p:cNvSpPr/>
          <p:nvPr/>
        </p:nvSpPr>
        <p:spPr>
          <a:xfrm>
            <a:off x="3446971" y="1717656"/>
            <a:ext cx="7975350" cy="3372077"/>
          </a:xfrm>
          <a:prstGeom prst="rect">
            <a:avLst/>
          </a:prstGeom>
        </p:spPr>
        <p:txBody>
          <a:bodyPr wrap="square">
            <a:spAutoFit/>
            <a:scene3d>
              <a:camera prst="orthographicFront"/>
              <a:lightRig rig="threePt" dir="t"/>
            </a:scene3d>
            <a:sp3d contourW="12700"/>
          </a:bodyPr>
          <a:lstStyle/>
          <a:p>
            <a:pPr>
              <a:lnSpc>
                <a:spcPct val="150000"/>
              </a:lnSpc>
            </a:pPr>
            <a:r>
              <a:rPr lang="pt-BR" altLang="zh-CN" dirty="0">
                <a:solidFill>
                  <a:schemeClr val="tx1">
                    <a:lumMod val="90000"/>
                    <a:lumOff val="10000"/>
                  </a:schemeClr>
                </a:solidFill>
              </a:rPr>
              <a:t>O uso das instalações sanitárias em trabalhos externos deve ser gratuito para os trabalhadores, e aos trabalhadores que levarem suas próprias refeições, devem ser oferecidos dispositivos térmicos para conservação e aquecimento dos alimentos. </a:t>
            </a:r>
          </a:p>
          <a:p>
            <a:pPr>
              <a:lnSpc>
                <a:spcPct val="150000"/>
              </a:lnSpc>
            </a:pPr>
            <a:endParaRPr lang="pt-BR" altLang="zh-CN" dirty="0">
              <a:solidFill>
                <a:schemeClr val="tx1">
                  <a:lumMod val="90000"/>
                  <a:lumOff val="10000"/>
                </a:schemeClr>
              </a:solidFill>
            </a:endParaRPr>
          </a:p>
          <a:p>
            <a:pPr>
              <a:lnSpc>
                <a:spcPct val="150000"/>
              </a:lnSpc>
            </a:pPr>
            <a:r>
              <a:rPr lang="pt-BR" altLang="zh-CN" dirty="0">
                <a:solidFill>
                  <a:schemeClr val="tx1">
                    <a:lumMod val="90000"/>
                    <a:lumOff val="10000"/>
                  </a:schemeClr>
                </a:solidFill>
              </a:rPr>
              <a:t>É permitido atender a este Anexo por meio de convênio com estabelecimentos próximos ao local de trabalho, garantindo o transporte de todos os trabalhadores até esse local.</a:t>
            </a:r>
            <a:endParaRPr lang="zh-CN" altLang="en-US" sz="1600" dirty="0">
              <a:solidFill>
                <a:schemeClr val="tx1">
                  <a:lumMod val="90000"/>
                  <a:lumOff val="10000"/>
                </a:schemeClr>
              </a:solidFill>
            </a:endParaRPr>
          </a:p>
        </p:txBody>
      </p:sp>
      <p:pic>
        <p:nvPicPr>
          <p:cNvPr id="2" name="Imagem 1">
            <a:extLst>
              <a:ext uri="{FF2B5EF4-FFF2-40B4-BE49-F238E27FC236}">
                <a16:creationId xmlns:a16="http://schemas.microsoft.com/office/drawing/2014/main" id="{162207D5-5CE1-D6E4-7422-28A449FA5B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4977" y="121539"/>
            <a:ext cx="2340372" cy="649753"/>
          </a:xfrm>
          <a:prstGeom prst="rect">
            <a:avLst/>
          </a:prstGeom>
        </p:spPr>
      </p:pic>
    </p:spTree>
    <p:extLst>
      <p:ext uri="{BB962C8B-B14F-4D97-AF65-F5344CB8AC3E}">
        <p14:creationId xmlns:p14="http://schemas.microsoft.com/office/powerpoint/2010/main" val="159715369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ais são os 3 agentes da higiene ocupacional? - Connapa">
            <a:extLst>
              <a:ext uri="{FF2B5EF4-FFF2-40B4-BE49-F238E27FC236}">
                <a16:creationId xmlns:a16="http://schemas.microsoft.com/office/drawing/2014/main" id="{C8A820B4-3863-7232-7F81-892F29D12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1" y="0"/>
            <a:ext cx="5311586" cy="6858000"/>
            <a:chOff x="-1" y="0"/>
            <a:chExt cx="5311586" cy="6858000"/>
          </a:xfrm>
          <a:solidFill>
            <a:schemeClr val="accent2">
              <a:alpha val="93000"/>
            </a:scheme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0" y="3482737"/>
            <a:ext cx="4961959" cy="32029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3200" b="1" dirty="0">
                <a:solidFill>
                  <a:schemeClr val="bg1"/>
                </a:solidFill>
                <a:latin typeface="Bebas Neue" panose="020B0606020202050201" pitchFamily="34" charset="0"/>
                <a:ea typeface="ＭＳ Ｐゴシック" charset="0"/>
                <a:cs typeface="League Gothic" charset="0"/>
                <a:sym typeface="League Gothic" charset="0"/>
              </a:rPr>
              <a:t>14. </a:t>
            </a:r>
            <a:r>
              <a:rPr lang="pt-BR" sz="3200" dirty="0">
                <a:solidFill>
                  <a:schemeClr val="bg1"/>
                </a:solidFill>
                <a:latin typeface="Bebas Neue" panose="020B0606020202050201" pitchFamily="34" charset="0"/>
                <a:ea typeface="ＭＳ Ｐゴシック" charset="0"/>
                <a:cs typeface="League Gothic" charset="0"/>
                <a:sym typeface="League Gothic" charset="0"/>
              </a:rPr>
              <a:t>Anexo III: Condições Sanitárias e de Conforto em Transporte Público Rodoviário Coletivo Urbano de Passageiros em Atividade Externa</a:t>
            </a: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441160" y="1346452"/>
            <a:ext cx="2230660" cy="2361874"/>
            <a:chOff x="1664677" y="1949380"/>
            <a:chExt cx="1195754" cy="1266093"/>
          </a:xfrm>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p:cNvSpPr/>
          <p:nvPr/>
        </p:nvSpPr>
        <p:spPr>
          <a:xfrm>
            <a:off x="2138104" y="2122710"/>
            <a:ext cx="768381" cy="70228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2" name="Imagem 1">
            <a:extLst>
              <a:ext uri="{FF2B5EF4-FFF2-40B4-BE49-F238E27FC236}">
                <a16:creationId xmlns:a16="http://schemas.microsoft.com/office/drawing/2014/main" id="{6262D50D-8BA0-41C2-A48C-AD2433A2F7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0091" y="374178"/>
            <a:ext cx="2340372" cy="649753"/>
          </a:xfrm>
          <a:prstGeom prst="rect">
            <a:avLst/>
          </a:prstGeom>
        </p:spPr>
      </p:pic>
    </p:spTree>
    <p:extLst>
      <p:ext uri="{BB962C8B-B14F-4D97-AF65-F5344CB8AC3E}">
        <p14:creationId xmlns:p14="http://schemas.microsoft.com/office/powerpoint/2010/main" val="1193386239"/>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ais são os 3 agentes da higiene ocupacional? - Connapa">
            <a:extLst>
              <a:ext uri="{FF2B5EF4-FFF2-40B4-BE49-F238E27FC236}">
                <a16:creationId xmlns:a16="http://schemas.microsoft.com/office/drawing/2014/main" id="{C8A820B4-3863-7232-7F81-892F29D12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1" y="0"/>
            <a:ext cx="5311586" cy="6858000"/>
            <a:chOff x="-1" y="0"/>
            <a:chExt cx="5311586" cy="6858000"/>
          </a:xfrm>
          <a:solidFill>
            <a:schemeClr val="accent2">
              <a:alpha val="93000"/>
            </a:scheme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457200" y="3018467"/>
            <a:ext cx="4155139" cy="36544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4800" b="1" dirty="0">
                <a:solidFill>
                  <a:schemeClr val="bg1"/>
                </a:solidFill>
                <a:latin typeface="Bebas Neue" panose="020B0606020202050201" pitchFamily="34" charset="0"/>
                <a:ea typeface="ＭＳ Ｐゴシック" charset="0"/>
                <a:cs typeface="League Gothic" charset="0"/>
                <a:sym typeface="League Gothic" charset="0"/>
              </a:rPr>
              <a:t>02. </a:t>
            </a:r>
            <a:r>
              <a:rPr lang="pt-BR" sz="4800" dirty="0">
                <a:solidFill>
                  <a:schemeClr val="bg1"/>
                </a:solidFill>
                <a:latin typeface="Bebas Neue" panose="020B0606020202050201" pitchFamily="34" charset="0"/>
                <a:ea typeface="ＭＳ Ｐゴシック" charset="0"/>
                <a:cs typeface="League Gothic" charset="0"/>
                <a:sym typeface="League Gothic" charset="0"/>
              </a:rPr>
              <a:t> Abrangência da NR 24</a:t>
            </a:r>
            <a:endParaRPr lang="es-ES" sz="4800" dirty="0">
              <a:solidFill>
                <a:schemeClr val="bg1"/>
              </a:solidFill>
              <a:latin typeface="Bebas Neue" panose="020B0606020202050201" pitchFamily="34" charset="0"/>
              <a:ea typeface="ＭＳ Ｐゴシック" charset="0"/>
              <a:cs typeface="League Gothic" charset="0"/>
              <a:sym typeface="League Gothic" charset="0"/>
            </a:endParaRP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441160" y="1346452"/>
            <a:ext cx="2230660" cy="2361874"/>
            <a:chOff x="1664677" y="1949380"/>
            <a:chExt cx="1195754" cy="1266093"/>
          </a:xfrm>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p:cNvSpPr/>
          <p:nvPr/>
        </p:nvSpPr>
        <p:spPr>
          <a:xfrm>
            <a:off x="2138104" y="2122710"/>
            <a:ext cx="768381" cy="70228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Tree>
    <p:extLst>
      <p:ext uri="{BB962C8B-B14F-4D97-AF65-F5344CB8AC3E}">
        <p14:creationId xmlns:p14="http://schemas.microsoft.com/office/powerpoint/2010/main" val="1637468089"/>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3">
            <a:extLst>
              <a:ext uri="{FF2B5EF4-FFF2-40B4-BE49-F238E27FC236}">
                <a16:creationId xmlns:a16="http://schemas.microsoft.com/office/drawing/2014/main" id="{3198D811-A54D-8025-F58D-14294E141FE5}"/>
              </a:ext>
            </a:extLst>
          </p:cNvPr>
          <p:cNvSpPr/>
          <p:nvPr/>
        </p:nvSpPr>
        <p:spPr>
          <a:xfrm>
            <a:off x="381000" y="1282700"/>
            <a:ext cx="11353800" cy="5232400"/>
          </a:xfrm>
          <a:prstGeom prst="roundRect">
            <a:avLst>
              <a:gd name="adj" fmla="val 9557"/>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26">
            <a:extLst>
              <a:ext uri="{FF2B5EF4-FFF2-40B4-BE49-F238E27FC236}">
                <a16:creationId xmlns:a16="http://schemas.microsoft.com/office/drawing/2014/main" id="{BDC64DA3-FC87-221D-18CF-8DD458917B34}"/>
              </a:ext>
            </a:extLst>
          </p:cNvPr>
          <p:cNvSpPr/>
          <p:nvPr/>
        </p:nvSpPr>
        <p:spPr>
          <a:xfrm>
            <a:off x="689429" y="2941432"/>
            <a:ext cx="644878" cy="670336"/>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 name="矩形 36">
            <a:extLst>
              <a:ext uri="{FF2B5EF4-FFF2-40B4-BE49-F238E27FC236}">
                <a16:creationId xmlns:a16="http://schemas.microsoft.com/office/drawing/2014/main" id="{B97EBD0F-B901-FE1D-2B80-EC66511AFD6E}"/>
              </a:ext>
            </a:extLst>
          </p:cNvPr>
          <p:cNvSpPr/>
          <p:nvPr/>
        </p:nvSpPr>
        <p:spPr>
          <a:xfrm>
            <a:off x="1454750" y="2425693"/>
            <a:ext cx="9746650" cy="3170099"/>
          </a:xfrm>
          <a:prstGeom prst="rect">
            <a:avLst/>
          </a:prstGeom>
        </p:spPr>
        <p:txBody>
          <a:bodyPr wrap="square">
            <a:spAutoFit/>
            <a:scene3d>
              <a:camera prst="orthographicFront"/>
              <a:lightRig rig="threePt" dir="t"/>
            </a:scene3d>
            <a:sp3d contourW="12700"/>
          </a:bodyPr>
          <a:lstStyle/>
          <a:p>
            <a:r>
              <a:rPr lang="pt-BR" altLang="zh-CN" sz="2000" b="1" dirty="0">
                <a:solidFill>
                  <a:schemeClr val="bg1"/>
                </a:solidFill>
                <a:latin typeface="+mn-ea"/>
              </a:rPr>
              <a:t>O texto do ANEXO III da NR-24 aborda as condições sanitárias e de conforto aplicáveis aos trabalhadores em transporte público rodoviário coletivo urbano em atividade externa. Define o trabalho nesse contexto como aquele desempenhado pelo pessoal de operação do transporte coletivo urbano por ônibus, incluindo motoristas, cobradores e fiscais de campo.</a:t>
            </a:r>
          </a:p>
          <a:p>
            <a:endParaRPr lang="pt-BR" altLang="zh-CN" sz="2000" b="1" dirty="0">
              <a:solidFill>
                <a:schemeClr val="bg1"/>
              </a:solidFill>
              <a:latin typeface="+mn-ea"/>
            </a:endParaRPr>
          </a:p>
          <a:p>
            <a:endParaRPr lang="pt-BR" altLang="zh-CN" sz="2000" b="1" dirty="0">
              <a:solidFill>
                <a:schemeClr val="bg1"/>
              </a:solidFill>
              <a:latin typeface="+mn-ea"/>
            </a:endParaRPr>
          </a:p>
          <a:p>
            <a:r>
              <a:rPr lang="pt-BR" altLang="zh-CN" sz="2000" b="1" dirty="0">
                <a:solidFill>
                  <a:schemeClr val="bg1"/>
                </a:solidFill>
                <a:latin typeface="+mn-ea"/>
              </a:rPr>
              <a:t>O anexo estabelece as condições mínimas aplicáveis às instalações sanitárias e locais para refeição que devem ser disponibilizados pelo empregador para o pessoal que realiza trabalho externo na operação desse transporte.</a:t>
            </a:r>
            <a:endParaRPr lang="zh-CN" altLang="en-US" sz="2000" dirty="0">
              <a:solidFill>
                <a:schemeClr val="bg1"/>
              </a:solidFill>
              <a:latin typeface="+mn-ea"/>
            </a:endParaRPr>
          </a:p>
        </p:txBody>
      </p:sp>
      <p:grpSp>
        <p:nvGrpSpPr>
          <p:cNvPr id="7" name="组合 4">
            <a:extLst>
              <a:ext uri="{FF2B5EF4-FFF2-40B4-BE49-F238E27FC236}">
                <a16:creationId xmlns:a16="http://schemas.microsoft.com/office/drawing/2014/main" id="{B60417E5-EC80-B0F2-E075-23A86FC32663}"/>
              </a:ext>
            </a:extLst>
          </p:cNvPr>
          <p:cNvGrpSpPr/>
          <p:nvPr/>
        </p:nvGrpSpPr>
        <p:grpSpPr>
          <a:xfrm flipH="1">
            <a:off x="10033000" y="5315274"/>
            <a:ext cx="1168400" cy="1542346"/>
            <a:chOff x="5507861" y="4977810"/>
            <a:chExt cx="925101" cy="1318872"/>
          </a:xfrm>
          <a:solidFill>
            <a:schemeClr val="tx2">
              <a:lumMod val="90000"/>
              <a:lumOff val="10000"/>
            </a:schemeClr>
          </a:solidFill>
        </p:grpSpPr>
        <p:sp>
          <p:nvSpPr>
            <p:cNvPr id="8" name="Oval 8">
              <a:extLst>
                <a:ext uri="{FF2B5EF4-FFF2-40B4-BE49-F238E27FC236}">
                  <a16:creationId xmlns:a16="http://schemas.microsoft.com/office/drawing/2014/main" id="{30B3345C-5F6A-7B57-E4F2-404152166F99}"/>
                </a:ext>
              </a:extLst>
            </p:cNvPr>
            <p:cNvSpPr>
              <a:spLocks noChangeArrowheads="1"/>
            </p:cNvSpPr>
            <p:nvPr/>
          </p:nvSpPr>
          <p:spPr bwMode="auto">
            <a:xfrm>
              <a:off x="5727959" y="4977810"/>
              <a:ext cx="228697" cy="226976"/>
            </a:xfrm>
            <a:prstGeom prst="ellipse">
              <a:avLst/>
            </a:pr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sp>
          <p:nvSpPr>
            <p:cNvPr id="9" name="Freeform 9">
              <a:extLst>
                <a:ext uri="{FF2B5EF4-FFF2-40B4-BE49-F238E27FC236}">
                  <a16:creationId xmlns:a16="http://schemas.microsoft.com/office/drawing/2014/main" id="{F0617E65-7750-8E7B-C2FB-3A0E67ECCE04}"/>
                </a:ext>
              </a:extLst>
            </p:cNvPr>
            <p:cNvSpPr>
              <a:spLocks/>
            </p:cNvSpPr>
            <p:nvPr/>
          </p:nvSpPr>
          <p:spPr bwMode="auto">
            <a:xfrm>
              <a:off x="5507861" y="5230581"/>
              <a:ext cx="925101" cy="1066101"/>
            </a:xfrm>
            <a:custGeom>
              <a:avLst/>
              <a:gdLst>
                <a:gd name="T0" fmla="*/ 437 w 444"/>
                <a:gd name="T1" fmla="*/ 25 h 512"/>
                <a:gd name="T2" fmla="*/ 401 w 444"/>
                <a:gd name="T3" fmla="*/ 16 h 512"/>
                <a:gd name="T4" fmla="*/ 326 w 444"/>
                <a:gd name="T5" fmla="*/ 62 h 512"/>
                <a:gd name="T6" fmla="*/ 239 w 444"/>
                <a:gd name="T7" fmla="*/ 4 h 512"/>
                <a:gd name="T8" fmla="*/ 230 w 444"/>
                <a:gd name="T9" fmla="*/ 1 h 512"/>
                <a:gd name="T10" fmla="*/ 230 w 444"/>
                <a:gd name="T11" fmla="*/ 0 h 512"/>
                <a:gd name="T12" fmla="*/ 224 w 444"/>
                <a:gd name="T13" fmla="*/ 0 h 512"/>
                <a:gd name="T14" fmla="*/ 224 w 444"/>
                <a:gd name="T15" fmla="*/ 0 h 512"/>
                <a:gd name="T16" fmla="*/ 94 w 444"/>
                <a:gd name="T17" fmla="*/ 0 h 512"/>
                <a:gd name="T18" fmla="*/ 94 w 444"/>
                <a:gd name="T19" fmla="*/ 0 h 512"/>
                <a:gd name="T20" fmla="*/ 89 w 444"/>
                <a:gd name="T21" fmla="*/ 0 h 512"/>
                <a:gd name="T22" fmla="*/ 89 w 444"/>
                <a:gd name="T23" fmla="*/ 0 h 512"/>
                <a:gd name="T24" fmla="*/ 72 w 444"/>
                <a:gd name="T25" fmla="*/ 11 h 512"/>
                <a:gd name="T26" fmla="*/ 5 w 444"/>
                <a:gd name="T27" fmla="*/ 109 h 512"/>
                <a:gd name="T28" fmla="*/ 1 w 444"/>
                <a:gd name="T29" fmla="*/ 124 h 512"/>
                <a:gd name="T30" fmla="*/ 4 w 444"/>
                <a:gd name="T31" fmla="*/ 139 h 512"/>
                <a:gd name="T32" fmla="*/ 55 w 444"/>
                <a:gd name="T33" fmla="*/ 229 h 512"/>
                <a:gd name="T34" fmla="*/ 91 w 444"/>
                <a:gd name="T35" fmla="*/ 238 h 512"/>
                <a:gd name="T36" fmla="*/ 100 w 444"/>
                <a:gd name="T37" fmla="*/ 203 h 512"/>
                <a:gd name="T38" fmla="*/ 56 w 444"/>
                <a:gd name="T39" fmla="*/ 126 h 512"/>
                <a:gd name="T40" fmla="*/ 89 w 444"/>
                <a:gd name="T41" fmla="*/ 78 h 512"/>
                <a:gd name="T42" fmla="*/ 89 w 444"/>
                <a:gd name="T43" fmla="*/ 149 h 512"/>
                <a:gd name="T44" fmla="*/ 114 w 444"/>
                <a:gd name="T45" fmla="*/ 192 h 512"/>
                <a:gd name="T46" fmla="*/ 97 w 444"/>
                <a:gd name="T47" fmla="*/ 253 h 512"/>
                <a:gd name="T48" fmla="*/ 89 w 444"/>
                <a:gd name="T49" fmla="*/ 256 h 512"/>
                <a:gd name="T50" fmla="*/ 89 w 444"/>
                <a:gd name="T51" fmla="*/ 268 h 512"/>
                <a:gd name="T52" fmla="*/ 89 w 444"/>
                <a:gd name="T53" fmla="*/ 275 h 512"/>
                <a:gd name="T54" fmla="*/ 89 w 444"/>
                <a:gd name="T55" fmla="*/ 485 h 512"/>
                <a:gd name="T56" fmla="*/ 116 w 444"/>
                <a:gd name="T57" fmla="*/ 512 h 512"/>
                <a:gd name="T58" fmla="*/ 143 w 444"/>
                <a:gd name="T59" fmla="*/ 485 h 512"/>
                <a:gd name="T60" fmla="*/ 143 w 444"/>
                <a:gd name="T61" fmla="*/ 275 h 512"/>
                <a:gd name="T62" fmla="*/ 159 w 444"/>
                <a:gd name="T63" fmla="*/ 259 h 512"/>
                <a:gd name="T64" fmla="*/ 177 w 444"/>
                <a:gd name="T65" fmla="*/ 275 h 512"/>
                <a:gd name="T66" fmla="*/ 177 w 444"/>
                <a:gd name="T67" fmla="*/ 485 h 512"/>
                <a:gd name="T68" fmla="*/ 203 w 444"/>
                <a:gd name="T69" fmla="*/ 512 h 512"/>
                <a:gd name="T70" fmla="*/ 230 w 444"/>
                <a:gd name="T71" fmla="*/ 485 h 512"/>
                <a:gd name="T72" fmla="*/ 230 w 444"/>
                <a:gd name="T73" fmla="*/ 275 h 512"/>
                <a:gd name="T74" fmla="*/ 230 w 444"/>
                <a:gd name="T75" fmla="*/ 268 h 512"/>
                <a:gd name="T76" fmla="*/ 230 w 444"/>
                <a:gd name="T77" fmla="*/ 60 h 512"/>
                <a:gd name="T78" fmla="*/ 309 w 444"/>
                <a:gd name="T79" fmla="*/ 113 h 512"/>
                <a:gd name="T80" fmla="*/ 325 w 444"/>
                <a:gd name="T81" fmla="*/ 117 h 512"/>
                <a:gd name="T82" fmla="*/ 339 w 444"/>
                <a:gd name="T83" fmla="*/ 114 h 512"/>
                <a:gd name="T84" fmla="*/ 428 w 444"/>
                <a:gd name="T85" fmla="*/ 61 h 512"/>
                <a:gd name="T86" fmla="*/ 437 w 444"/>
                <a:gd name="T87" fmla="*/ 2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4" h="512">
                  <a:moveTo>
                    <a:pt x="437" y="25"/>
                  </a:moveTo>
                  <a:cubicBezTo>
                    <a:pt x="430" y="13"/>
                    <a:pt x="414" y="9"/>
                    <a:pt x="401" y="16"/>
                  </a:cubicBezTo>
                  <a:cubicBezTo>
                    <a:pt x="326" y="62"/>
                    <a:pt x="326" y="62"/>
                    <a:pt x="326" y="62"/>
                  </a:cubicBezTo>
                  <a:cubicBezTo>
                    <a:pt x="239" y="4"/>
                    <a:pt x="239" y="4"/>
                    <a:pt x="239" y="4"/>
                  </a:cubicBezTo>
                  <a:cubicBezTo>
                    <a:pt x="236" y="2"/>
                    <a:pt x="233" y="1"/>
                    <a:pt x="230" y="1"/>
                  </a:cubicBezTo>
                  <a:cubicBezTo>
                    <a:pt x="230" y="0"/>
                    <a:pt x="230" y="0"/>
                    <a:pt x="230" y="0"/>
                  </a:cubicBezTo>
                  <a:cubicBezTo>
                    <a:pt x="224" y="0"/>
                    <a:pt x="224" y="0"/>
                    <a:pt x="224" y="0"/>
                  </a:cubicBezTo>
                  <a:cubicBezTo>
                    <a:pt x="224" y="0"/>
                    <a:pt x="224" y="0"/>
                    <a:pt x="224" y="0"/>
                  </a:cubicBezTo>
                  <a:cubicBezTo>
                    <a:pt x="94" y="0"/>
                    <a:pt x="94" y="0"/>
                    <a:pt x="94" y="0"/>
                  </a:cubicBezTo>
                  <a:cubicBezTo>
                    <a:pt x="94" y="0"/>
                    <a:pt x="94" y="0"/>
                    <a:pt x="94" y="0"/>
                  </a:cubicBezTo>
                  <a:cubicBezTo>
                    <a:pt x="89" y="0"/>
                    <a:pt x="89" y="0"/>
                    <a:pt x="89" y="0"/>
                  </a:cubicBezTo>
                  <a:cubicBezTo>
                    <a:pt x="89" y="0"/>
                    <a:pt x="89" y="0"/>
                    <a:pt x="89" y="0"/>
                  </a:cubicBezTo>
                  <a:cubicBezTo>
                    <a:pt x="83" y="1"/>
                    <a:pt x="77" y="5"/>
                    <a:pt x="72" y="11"/>
                  </a:cubicBezTo>
                  <a:cubicBezTo>
                    <a:pt x="5" y="109"/>
                    <a:pt x="5" y="109"/>
                    <a:pt x="5" y="109"/>
                  </a:cubicBezTo>
                  <a:cubicBezTo>
                    <a:pt x="2" y="114"/>
                    <a:pt x="1" y="119"/>
                    <a:pt x="1" y="124"/>
                  </a:cubicBezTo>
                  <a:cubicBezTo>
                    <a:pt x="0" y="129"/>
                    <a:pt x="1" y="134"/>
                    <a:pt x="4" y="139"/>
                  </a:cubicBezTo>
                  <a:cubicBezTo>
                    <a:pt x="55" y="229"/>
                    <a:pt x="55" y="229"/>
                    <a:pt x="55" y="229"/>
                  </a:cubicBezTo>
                  <a:cubicBezTo>
                    <a:pt x="62" y="241"/>
                    <a:pt x="78" y="245"/>
                    <a:pt x="91" y="238"/>
                  </a:cubicBezTo>
                  <a:cubicBezTo>
                    <a:pt x="103" y="231"/>
                    <a:pt x="107" y="215"/>
                    <a:pt x="100" y="203"/>
                  </a:cubicBezTo>
                  <a:cubicBezTo>
                    <a:pt x="56" y="126"/>
                    <a:pt x="56" y="126"/>
                    <a:pt x="56" y="126"/>
                  </a:cubicBezTo>
                  <a:cubicBezTo>
                    <a:pt x="89" y="78"/>
                    <a:pt x="89" y="78"/>
                    <a:pt x="89" y="78"/>
                  </a:cubicBezTo>
                  <a:cubicBezTo>
                    <a:pt x="89" y="149"/>
                    <a:pt x="89" y="149"/>
                    <a:pt x="89" y="149"/>
                  </a:cubicBezTo>
                  <a:cubicBezTo>
                    <a:pt x="114" y="192"/>
                    <a:pt x="114" y="192"/>
                    <a:pt x="114" y="192"/>
                  </a:cubicBezTo>
                  <a:cubicBezTo>
                    <a:pt x="126" y="213"/>
                    <a:pt x="119" y="241"/>
                    <a:pt x="97" y="253"/>
                  </a:cubicBezTo>
                  <a:cubicBezTo>
                    <a:pt x="95" y="254"/>
                    <a:pt x="92" y="255"/>
                    <a:pt x="89" y="256"/>
                  </a:cubicBezTo>
                  <a:cubicBezTo>
                    <a:pt x="89" y="268"/>
                    <a:pt x="89" y="268"/>
                    <a:pt x="89" y="268"/>
                  </a:cubicBezTo>
                  <a:cubicBezTo>
                    <a:pt x="89" y="275"/>
                    <a:pt x="89" y="275"/>
                    <a:pt x="89" y="275"/>
                  </a:cubicBezTo>
                  <a:cubicBezTo>
                    <a:pt x="89" y="485"/>
                    <a:pt x="89" y="485"/>
                    <a:pt x="89" y="485"/>
                  </a:cubicBezTo>
                  <a:cubicBezTo>
                    <a:pt x="89" y="500"/>
                    <a:pt x="101" y="512"/>
                    <a:pt x="116" y="512"/>
                  </a:cubicBezTo>
                  <a:cubicBezTo>
                    <a:pt x="131" y="512"/>
                    <a:pt x="143" y="500"/>
                    <a:pt x="143" y="485"/>
                  </a:cubicBezTo>
                  <a:cubicBezTo>
                    <a:pt x="143" y="275"/>
                    <a:pt x="143" y="275"/>
                    <a:pt x="143" y="275"/>
                  </a:cubicBezTo>
                  <a:cubicBezTo>
                    <a:pt x="143" y="266"/>
                    <a:pt x="150" y="259"/>
                    <a:pt x="159" y="259"/>
                  </a:cubicBezTo>
                  <a:cubicBezTo>
                    <a:pt x="168" y="259"/>
                    <a:pt x="177" y="266"/>
                    <a:pt x="177" y="275"/>
                  </a:cubicBezTo>
                  <a:cubicBezTo>
                    <a:pt x="177" y="485"/>
                    <a:pt x="177" y="485"/>
                    <a:pt x="177" y="485"/>
                  </a:cubicBezTo>
                  <a:cubicBezTo>
                    <a:pt x="177" y="500"/>
                    <a:pt x="188" y="512"/>
                    <a:pt x="203" y="512"/>
                  </a:cubicBezTo>
                  <a:cubicBezTo>
                    <a:pt x="218" y="512"/>
                    <a:pt x="230" y="500"/>
                    <a:pt x="230" y="485"/>
                  </a:cubicBezTo>
                  <a:cubicBezTo>
                    <a:pt x="230" y="275"/>
                    <a:pt x="230" y="275"/>
                    <a:pt x="230" y="275"/>
                  </a:cubicBezTo>
                  <a:cubicBezTo>
                    <a:pt x="230" y="268"/>
                    <a:pt x="230" y="268"/>
                    <a:pt x="230" y="268"/>
                  </a:cubicBezTo>
                  <a:cubicBezTo>
                    <a:pt x="230" y="60"/>
                    <a:pt x="230" y="60"/>
                    <a:pt x="230" y="60"/>
                  </a:cubicBezTo>
                  <a:cubicBezTo>
                    <a:pt x="309" y="113"/>
                    <a:pt x="309" y="113"/>
                    <a:pt x="309" y="113"/>
                  </a:cubicBezTo>
                  <a:cubicBezTo>
                    <a:pt x="314" y="116"/>
                    <a:pt x="319" y="117"/>
                    <a:pt x="325" y="117"/>
                  </a:cubicBezTo>
                  <a:cubicBezTo>
                    <a:pt x="330" y="117"/>
                    <a:pt x="335" y="116"/>
                    <a:pt x="339" y="114"/>
                  </a:cubicBezTo>
                  <a:cubicBezTo>
                    <a:pt x="428" y="61"/>
                    <a:pt x="428" y="61"/>
                    <a:pt x="428" y="61"/>
                  </a:cubicBezTo>
                  <a:cubicBezTo>
                    <a:pt x="440" y="53"/>
                    <a:pt x="444" y="37"/>
                    <a:pt x="437" y="25"/>
                  </a:cubicBezTo>
                  <a:close/>
                </a:path>
              </a:pathLst>
            </a:cu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grpSp>
      <p:sp>
        <p:nvSpPr>
          <p:cNvPr id="2" name="椭圆 26">
            <a:extLst>
              <a:ext uri="{FF2B5EF4-FFF2-40B4-BE49-F238E27FC236}">
                <a16:creationId xmlns:a16="http://schemas.microsoft.com/office/drawing/2014/main" id="{3B1B9653-DCC0-ECAF-DBF0-2278C6133B1B}"/>
              </a:ext>
            </a:extLst>
          </p:cNvPr>
          <p:cNvSpPr/>
          <p:nvPr/>
        </p:nvSpPr>
        <p:spPr>
          <a:xfrm>
            <a:off x="689429" y="4574456"/>
            <a:ext cx="644878" cy="670336"/>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3" name="Imagem 2">
            <a:extLst>
              <a:ext uri="{FF2B5EF4-FFF2-40B4-BE49-F238E27FC236}">
                <a16:creationId xmlns:a16="http://schemas.microsoft.com/office/drawing/2014/main" id="{26D89876-A00E-9D1E-AF0B-89E91D452E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059" y="151603"/>
            <a:ext cx="2340372" cy="649753"/>
          </a:xfrm>
          <a:prstGeom prst="rect">
            <a:avLst/>
          </a:prstGeom>
        </p:spPr>
      </p:pic>
    </p:spTree>
    <p:extLst>
      <p:ext uri="{BB962C8B-B14F-4D97-AF65-F5344CB8AC3E}">
        <p14:creationId xmlns:p14="http://schemas.microsoft.com/office/powerpoint/2010/main" val="4058603598"/>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6">
            <a:extLst>
              <a:ext uri="{FF2B5EF4-FFF2-40B4-BE49-F238E27FC236}">
                <a16:creationId xmlns:a16="http://schemas.microsoft.com/office/drawing/2014/main" id="{EB8CA16B-45DD-2543-A691-01762D6E1873}"/>
              </a:ext>
            </a:extLst>
          </p:cNvPr>
          <p:cNvSpPr/>
          <p:nvPr/>
        </p:nvSpPr>
        <p:spPr>
          <a:xfrm>
            <a:off x="2269185" y="1668753"/>
            <a:ext cx="9338615" cy="4659802"/>
          </a:xfrm>
          <a:prstGeom prst="rect">
            <a:avLst/>
          </a:prstGeom>
        </p:spPr>
        <p:txBody>
          <a:bodyPr wrap="square">
            <a:spAutoFit/>
            <a:scene3d>
              <a:camera prst="orthographicFront"/>
              <a:lightRig rig="threePt" dir="t"/>
            </a:scene3d>
            <a:sp3d contourW="12700"/>
          </a:bodyPr>
          <a:lstStyle/>
          <a:p>
            <a:pPr>
              <a:lnSpc>
                <a:spcPct val="150000"/>
              </a:lnSpc>
            </a:pPr>
            <a:r>
              <a:rPr lang="pt-BR" altLang="zh-CN" sz="2000" b="1" dirty="0">
                <a:solidFill>
                  <a:schemeClr val="tx1">
                    <a:lumMod val="90000"/>
                    <a:lumOff val="10000"/>
                  </a:schemeClr>
                </a:solidFill>
              </a:rPr>
              <a:t>1. </a:t>
            </a:r>
            <a:r>
              <a:rPr lang="pt-BR" altLang="zh-CN" sz="2000" dirty="0">
                <a:solidFill>
                  <a:schemeClr val="tx1">
                    <a:lumMod val="90000"/>
                    <a:lumOff val="10000"/>
                  </a:schemeClr>
                </a:solidFill>
              </a:rPr>
              <a:t>Definição do trabalho em transporte público: O anexo abrange o trabalho realizado por motoristas, cobradores e fiscais de campo no transporte público coletivo urbano por ônibus.</a:t>
            </a:r>
          </a:p>
          <a:p>
            <a:pPr>
              <a:lnSpc>
                <a:spcPct val="150000"/>
              </a:lnSpc>
            </a:pPr>
            <a:endParaRPr lang="pt-BR" altLang="zh-CN" sz="2000" dirty="0">
              <a:solidFill>
                <a:schemeClr val="tx1">
                  <a:lumMod val="90000"/>
                  <a:lumOff val="10000"/>
                </a:schemeClr>
              </a:solidFill>
            </a:endParaRPr>
          </a:p>
          <a:p>
            <a:pPr>
              <a:lnSpc>
                <a:spcPct val="150000"/>
              </a:lnSpc>
            </a:pPr>
            <a:r>
              <a:rPr lang="pt-BR" altLang="zh-CN" sz="2000" b="1" dirty="0">
                <a:solidFill>
                  <a:schemeClr val="tx1">
                    <a:lumMod val="90000"/>
                    <a:lumOff val="10000"/>
                  </a:schemeClr>
                </a:solidFill>
              </a:rPr>
              <a:t>2.</a:t>
            </a:r>
            <a:r>
              <a:rPr lang="pt-BR" altLang="zh-CN" sz="2000" dirty="0">
                <a:solidFill>
                  <a:schemeClr val="tx1">
                    <a:lumMod val="90000"/>
                    <a:lumOff val="10000"/>
                  </a:schemeClr>
                </a:solidFill>
              </a:rPr>
              <a:t> Pontos iniciais e finais de linhas: São estabelecidos os requisitos mínimos para instalações sanitárias e locais para refeição nos pontos iniciais e finais das linhas de ônibus urbanos, que devem ser próximos aos locais de trabalho dos trabalhadores.</a:t>
            </a:r>
          </a:p>
          <a:p>
            <a:pPr>
              <a:lnSpc>
                <a:spcPct val="150000"/>
              </a:lnSpc>
            </a:pPr>
            <a:endParaRPr lang="pt-BR" altLang="zh-CN" sz="2000" dirty="0">
              <a:solidFill>
                <a:schemeClr val="tx1">
                  <a:lumMod val="90000"/>
                  <a:lumOff val="10000"/>
                </a:schemeClr>
              </a:solidFill>
            </a:endParaRPr>
          </a:p>
          <a:p>
            <a:pPr>
              <a:lnSpc>
                <a:spcPct val="150000"/>
              </a:lnSpc>
            </a:pPr>
            <a:endParaRPr lang="zh-CN" altLang="en-US" dirty="0">
              <a:solidFill>
                <a:schemeClr val="tx1">
                  <a:lumMod val="90000"/>
                  <a:lumOff val="10000"/>
                </a:schemeClr>
              </a:solidFill>
            </a:endParaRPr>
          </a:p>
        </p:txBody>
      </p:sp>
      <p:grpSp>
        <p:nvGrpSpPr>
          <p:cNvPr id="5" name="组合 36">
            <a:extLst>
              <a:ext uri="{FF2B5EF4-FFF2-40B4-BE49-F238E27FC236}">
                <a16:creationId xmlns:a16="http://schemas.microsoft.com/office/drawing/2014/main" id="{A35F0148-46D4-A794-1274-2030A3E81D4F}"/>
              </a:ext>
            </a:extLst>
          </p:cNvPr>
          <p:cNvGrpSpPr/>
          <p:nvPr/>
        </p:nvGrpSpPr>
        <p:grpSpPr>
          <a:xfrm>
            <a:off x="562664" y="3794064"/>
            <a:ext cx="1431236" cy="1431236"/>
            <a:chOff x="5394896" y="2411559"/>
            <a:chExt cx="1431236" cy="1431236"/>
          </a:xfrm>
        </p:grpSpPr>
        <p:sp>
          <p:nvSpPr>
            <p:cNvPr id="6" name="椭圆 16">
              <a:extLst>
                <a:ext uri="{FF2B5EF4-FFF2-40B4-BE49-F238E27FC236}">
                  <a16:creationId xmlns:a16="http://schemas.microsoft.com/office/drawing/2014/main" id="{11888A0B-091C-BC54-B91C-8593EE0BB421}"/>
                </a:ext>
              </a:extLst>
            </p:cNvPr>
            <p:cNvSpPr/>
            <p:nvPr/>
          </p:nvSpPr>
          <p:spPr>
            <a:xfrm>
              <a:off x="5394896" y="2411559"/>
              <a:ext cx="1431236" cy="1431236"/>
            </a:xfrm>
            <a:prstGeom prst="ellipse">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25">
              <a:extLst>
                <a:ext uri="{FF2B5EF4-FFF2-40B4-BE49-F238E27FC236}">
                  <a16:creationId xmlns:a16="http://schemas.microsoft.com/office/drawing/2014/main" id="{EE384CD4-95E6-5DD3-5416-4717E0CA3C94}"/>
                </a:ext>
              </a:extLst>
            </p:cNvPr>
            <p:cNvSpPr/>
            <p:nvPr/>
          </p:nvSpPr>
          <p:spPr>
            <a:xfrm>
              <a:off x="5718628" y="2770140"/>
              <a:ext cx="783772" cy="714074"/>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8" name="组合 36">
            <a:extLst>
              <a:ext uri="{FF2B5EF4-FFF2-40B4-BE49-F238E27FC236}">
                <a16:creationId xmlns:a16="http://schemas.microsoft.com/office/drawing/2014/main" id="{2C68ACE0-217D-DD1A-6764-176744939A43}"/>
              </a:ext>
            </a:extLst>
          </p:cNvPr>
          <p:cNvGrpSpPr/>
          <p:nvPr/>
        </p:nvGrpSpPr>
        <p:grpSpPr>
          <a:xfrm>
            <a:off x="562664" y="1806965"/>
            <a:ext cx="1431236" cy="1431236"/>
            <a:chOff x="5394896" y="2411559"/>
            <a:chExt cx="1431236" cy="1431236"/>
          </a:xfrm>
        </p:grpSpPr>
        <p:sp>
          <p:nvSpPr>
            <p:cNvPr id="9" name="椭圆 16">
              <a:extLst>
                <a:ext uri="{FF2B5EF4-FFF2-40B4-BE49-F238E27FC236}">
                  <a16:creationId xmlns:a16="http://schemas.microsoft.com/office/drawing/2014/main" id="{DA0F802C-8E5B-650E-392D-EA18971FC804}"/>
                </a:ext>
              </a:extLst>
            </p:cNvPr>
            <p:cNvSpPr/>
            <p:nvPr/>
          </p:nvSpPr>
          <p:spPr>
            <a:xfrm>
              <a:off x="5394896" y="2411559"/>
              <a:ext cx="1431236" cy="1431236"/>
            </a:xfrm>
            <a:prstGeom prst="ellipse">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25">
              <a:extLst>
                <a:ext uri="{FF2B5EF4-FFF2-40B4-BE49-F238E27FC236}">
                  <a16:creationId xmlns:a16="http://schemas.microsoft.com/office/drawing/2014/main" id="{90958ED0-8E5F-6A0D-9517-03FF9CBC0240}"/>
                </a:ext>
              </a:extLst>
            </p:cNvPr>
            <p:cNvSpPr/>
            <p:nvPr/>
          </p:nvSpPr>
          <p:spPr>
            <a:xfrm>
              <a:off x="5718628" y="2770140"/>
              <a:ext cx="783772" cy="714074"/>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2" name="Imagem 1">
            <a:extLst>
              <a:ext uri="{FF2B5EF4-FFF2-40B4-BE49-F238E27FC236}">
                <a16:creationId xmlns:a16="http://schemas.microsoft.com/office/drawing/2014/main" id="{3875E8C3-D5F0-0279-8B8C-60B78507F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4977" y="121539"/>
            <a:ext cx="2340372" cy="649753"/>
          </a:xfrm>
          <a:prstGeom prst="rect">
            <a:avLst/>
          </a:prstGeom>
        </p:spPr>
      </p:pic>
    </p:spTree>
    <p:extLst>
      <p:ext uri="{BB962C8B-B14F-4D97-AF65-F5344CB8AC3E}">
        <p14:creationId xmlns:p14="http://schemas.microsoft.com/office/powerpoint/2010/main" val="360325068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0">
            <a:extLst>
              <a:ext uri="{FF2B5EF4-FFF2-40B4-BE49-F238E27FC236}">
                <a16:creationId xmlns:a16="http://schemas.microsoft.com/office/drawing/2014/main" id="{B62D40B8-DCFC-CE02-4430-DA0884C71FC2}"/>
              </a:ext>
            </a:extLst>
          </p:cNvPr>
          <p:cNvSpPr txBox="1"/>
          <p:nvPr/>
        </p:nvSpPr>
        <p:spPr>
          <a:xfrm>
            <a:off x="2327883" y="4148621"/>
            <a:ext cx="8835417" cy="2452687"/>
          </a:xfrm>
          <a:prstGeom prst="rect">
            <a:avLst/>
          </a:prstGeom>
        </p:spPr>
        <p:txBody>
          <a:bodyPr vert="horz" lIns="91440" tIns="45720" rIns="91440" bIns="45720" rtlCol="0" anchor="ctr">
            <a:normAutofit/>
          </a:bodyPr>
          <a:lstStyle/>
          <a:p>
            <a:pPr>
              <a:lnSpc>
                <a:spcPct val="150000"/>
              </a:lnSpc>
              <a:spcAft>
                <a:spcPts val="600"/>
              </a:spcAft>
            </a:pPr>
            <a:r>
              <a:rPr lang="pt-BR" b="1" dirty="0"/>
              <a:t>3.</a:t>
            </a:r>
            <a:r>
              <a:rPr lang="pt-BR" dirty="0"/>
              <a:t> Condições de satisfação das necessidades básicas: São estabelecidas diretrizes para garantir a disponibilidade de instalações sanitárias, locais para refeição e hidratação adequados aos trabalhadores. Isso inclui proporção de sanitários por grupo de trabalhadores, proteção contra intempéries nos locais de refeição e acesso a água potável.</a:t>
            </a:r>
          </a:p>
        </p:txBody>
      </p:sp>
      <p:pic>
        <p:nvPicPr>
          <p:cNvPr id="2050" name="Picture 2" descr="RoGivi | Segurança e Saúde do Trabalho">
            <a:extLst>
              <a:ext uri="{FF2B5EF4-FFF2-40B4-BE49-F238E27FC236}">
                <a16:creationId xmlns:a16="http://schemas.microsoft.com/office/drawing/2014/main" id="{47046370-11E2-F66D-066C-541725A25722}"/>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r="26298"/>
          <a:stretch/>
        </p:blipFill>
        <p:spPr bwMode="auto">
          <a:xfrm>
            <a:off x="445860" y="823429"/>
            <a:ext cx="3510047" cy="2709378"/>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pic>
        <p:nvPicPr>
          <p:cNvPr id="2052" name="Picture 4" descr="Nova NR-24: condições de higiene e conforto nos locais de trabalho - Nith  Treinamentos">
            <a:extLst>
              <a:ext uri="{FF2B5EF4-FFF2-40B4-BE49-F238E27FC236}">
                <a16:creationId xmlns:a16="http://schemas.microsoft.com/office/drawing/2014/main" id="{FD52096A-C0BD-914F-A595-F280B8895800}"/>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l="16475"/>
          <a:stretch/>
        </p:blipFill>
        <p:spPr bwMode="auto">
          <a:xfrm>
            <a:off x="8079378" y="823428"/>
            <a:ext cx="3712715" cy="2709379"/>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pic>
        <p:nvPicPr>
          <p:cNvPr id="2054" name="Picture 6" descr="NR 24: saiba tudo sobre ela + 4 passos para se adequar">
            <a:extLst>
              <a:ext uri="{FF2B5EF4-FFF2-40B4-BE49-F238E27FC236}">
                <a16:creationId xmlns:a16="http://schemas.microsoft.com/office/drawing/2014/main" id="{6ACAE998-12D1-14C0-019B-5A942AA29C2D}"/>
              </a:ext>
            </a:extLst>
          </p:cNvPr>
          <p:cNvPicPr>
            <a:picLocks noChangeAspect="1" noChangeArrowheads="1"/>
          </p:cNvPicPr>
          <p:nvPr/>
        </p:nvPicPr>
        <p:blipFill>
          <a:blip r:embed="rId5" cstate="print">
            <a:alphaModFix amt="50000"/>
            <a:extLst>
              <a:ext uri="{28A0092B-C50C-407E-A947-70E740481C1C}">
                <a14:useLocalDpi xmlns:a14="http://schemas.microsoft.com/office/drawing/2010/main" val="0"/>
              </a:ext>
            </a:extLst>
          </a:blip>
          <a:srcRect/>
          <a:stretch>
            <a:fillRect/>
          </a:stretch>
        </p:blipFill>
        <p:spPr bwMode="auto">
          <a:xfrm>
            <a:off x="4097785" y="823428"/>
            <a:ext cx="3827015" cy="2709379"/>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sp>
        <p:nvSpPr>
          <p:cNvPr id="9" name="Retângulo: Cantos Superiores Arredondados 8">
            <a:extLst>
              <a:ext uri="{FF2B5EF4-FFF2-40B4-BE49-F238E27FC236}">
                <a16:creationId xmlns:a16="http://schemas.microsoft.com/office/drawing/2014/main" id="{8E60043C-BE23-5D70-8161-05E60642A028}"/>
              </a:ext>
            </a:extLst>
          </p:cNvPr>
          <p:cNvSpPr/>
          <p:nvPr/>
        </p:nvSpPr>
        <p:spPr>
          <a:xfrm flipV="1">
            <a:off x="458560" y="3403599"/>
            <a:ext cx="3497347" cy="129204"/>
          </a:xfrm>
          <a:prstGeom prst="round2SameRect">
            <a:avLst>
              <a:gd name="adj1" fmla="val 39584"/>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Cantos Superiores Arredondados 9">
            <a:extLst>
              <a:ext uri="{FF2B5EF4-FFF2-40B4-BE49-F238E27FC236}">
                <a16:creationId xmlns:a16="http://schemas.microsoft.com/office/drawing/2014/main" id="{AC34F5E3-AA53-A6BD-7A8E-DD0A44F90366}"/>
              </a:ext>
            </a:extLst>
          </p:cNvPr>
          <p:cNvSpPr/>
          <p:nvPr/>
        </p:nvSpPr>
        <p:spPr>
          <a:xfrm flipV="1">
            <a:off x="4097784" y="3399255"/>
            <a:ext cx="3852000" cy="129204"/>
          </a:xfrm>
          <a:prstGeom prst="round2SameRect">
            <a:avLst>
              <a:gd name="adj1" fmla="val 39584"/>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Cantos Superiores Arredondados 10">
            <a:extLst>
              <a:ext uri="{FF2B5EF4-FFF2-40B4-BE49-F238E27FC236}">
                <a16:creationId xmlns:a16="http://schemas.microsoft.com/office/drawing/2014/main" id="{D58C3905-7800-2289-AAEE-C6D529BD378F}"/>
              </a:ext>
            </a:extLst>
          </p:cNvPr>
          <p:cNvSpPr/>
          <p:nvPr/>
        </p:nvSpPr>
        <p:spPr>
          <a:xfrm flipV="1">
            <a:off x="8092077" y="3399255"/>
            <a:ext cx="3708000" cy="129204"/>
          </a:xfrm>
          <a:prstGeom prst="round2SameRect">
            <a:avLst>
              <a:gd name="adj1" fmla="val 39584"/>
              <a:gd name="adj2" fmla="val 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eardrop 30">
            <a:extLst>
              <a:ext uri="{FF2B5EF4-FFF2-40B4-BE49-F238E27FC236}">
                <a16:creationId xmlns:a16="http://schemas.microsoft.com/office/drawing/2014/main" id="{2AE2F797-CE18-6066-6943-8C4AAA2989B8}"/>
              </a:ext>
            </a:extLst>
          </p:cNvPr>
          <p:cNvSpPr/>
          <p:nvPr/>
        </p:nvSpPr>
        <p:spPr>
          <a:xfrm>
            <a:off x="751818" y="4776626"/>
            <a:ext cx="1166846" cy="1195498"/>
          </a:xfrm>
          <a:prstGeom prst="teardrop">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Picture 32">
            <a:extLst>
              <a:ext uri="{FF2B5EF4-FFF2-40B4-BE49-F238E27FC236}">
                <a16:creationId xmlns:a16="http://schemas.microsoft.com/office/drawing/2014/main" id="{18962287-8996-9035-AD96-246B2B140D87}"/>
              </a:ext>
            </a:extLst>
          </p:cNvPr>
          <p:cNvPicPr>
            <a:picLocks noChangeAspect="1"/>
          </p:cNvPicPr>
          <p:nvPr/>
        </p:nvPicPr>
        <p:blipFill>
          <a:blip r:embed="rId6">
            <a:duotone>
              <a:prstClr val="black"/>
              <a:schemeClr val="accent2">
                <a:tint val="45000"/>
                <a:satMod val="400000"/>
              </a:schemeClr>
            </a:duotone>
          </a:blip>
          <a:stretch>
            <a:fillRect/>
          </a:stretch>
        </p:blipFill>
        <p:spPr>
          <a:xfrm>
            <a:off x="1028700" y="5074988"/>
            <a:ext cx="679368" cy="641612"/>
          </a:xfrm>
          <a:prstGeom prst="rect">
            <a:avLst/>
          </a:prstGeom>
        </p:spPr>
      </p:pic>
      <p:pic>
        <p:nvPicPr>
          <p:cNvPr id="2" name="Imagem 1">
            <a:extLst>
              <a:ext uri="{FF2B5EF4-FFF2-40B4-BE49-F238E27FC236}">
                <a16:creationId xmlns:a16="http://schemas.microsoft.com/office/drawing/2014/main" id="{700093E8-9C18-B03C-CE57-370D3560DA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4977" y="121539"/>
            <a:ext cx="2340372" cy="649753"/>
          </a:xfrm>
          <a:prstGeom prst="rect">
            <a:avLst/>
          </a:prstGeom>
        </p:spPr>
      </p:pic>
    </p:spTree>
    <p:extLst>
      <p:ext uri="{BB962C8B-B14F-4D97-AF65-F5344CB8AC3E}">
        <p14:creationId xmlns:p14="http://schemas.microsoft.com/office/powerpoint/2010/main" val="2912917298"/>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23EF7422-D759-6166-ADE3-2102ECE2F1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166" y="2362200"/>
            <a:ext cx="2627638" cy="2603954"/>
          </a:xfrm>
          <a:prstGeom prst="rect">
            <a:avLst/>
          </a:prstGeom>
        </p:spPr>
      </p:pic>
      <p:sp>
        <p:nvSpPr>
          <p:cNvPr id="6" name="矩形 36">
            <a:extLst>
              <a:ext uri="{FF2B5EF4-FFF2-40B4-BE49-F238E27FC236}">
                <a16:creationId xmlns:a16="http://schemas.microsoft.com/office/drawing/2014/main" id="{156B48B1-FAF5-2268-6832-50431DFEA25B}"/>
              </a:ext>
            </a:extLst>
          </p:cNvPr>
          <p:cNvSpPr/>
          <p:nvPr/>
        </p:nvSpPr>
        <p:spPr>
          <a:xfrm>
            <a:off x="2886804" y="1331469"/>
            <a:ext cx="8868617" cy="5121467"/>
          </a:xfrm>
          <a:prstGeom prst="rect">
            <a:avLst/>
          </a:prstGeom>
        </p:spPr>
        <p:txBody>
          <a:bodyPr wrap="square">
            <a:spAutoFit/>
            <a:scene3d>
              <a:camera prst="orthographicFront"/>
              <a:lightRig rig="threePt" dir="t"/>
            </a:scene3d>
            <a:sp3d contourW="12700"/>
          </a:bodyPr>
          <a:lstStyle/>
          <a:p>
            <a:pPr>
              <a:lnSpc>
                <a:spcPct val="150000"/>
              </a:lnSpc>
            </a:pPr>
            <a:r>
              <a:rPr lang="pt-BR" altLang="zh-CN" sz="2000" b="1" dirty="0">
                <a:solidFill>
                  <a:schemeClr val="tx1">
                    <a:lumMod val="90000"/>
                    <a:lumOff val="10000"/>
                  </a:schemeClr>
                </a:solidFill>
              </a:rPr>
              <a:t>4.</a:t>
            </a:r>
            <a:r>
              <a:rPr lang="pt-BR" altLang="zh-CN" sz="2000" dirty="0">
                <a:solidFill>
                  <a:schemeClr val="tx1">
                    <a:lumMod val="90000"/>
                    <a:lumOff val="10000"/>
                  </a:schemeClr>
                </a:solidFill>
              </a:rPr>
              <a:t> Alternativas de atendimento: É permitido o estabelecimento de convênios ou parcerias com estabelecimentos comerciais, industriais ou propriedades privadas para atender às exigências de instalações sanitárias e locais para refeição, desde que atendam aos padrões exigidos.</a:t>
            </a:r>
          </a:p>
          <a:p>
            <a:pPr>
              <a:lnSpc>
                <a:spcPct val="150000"/>
              </a:lnSpc>
            </a:pPr>
            <a:endParaRPr lang="pt-BR" altLang="zh-CN" sz="2000" dirty="0">
              <a:solidFill>
                <a:schemeClr val="tx1">
                  <a:lumMod val="90000"/>
                  <a:lumOff val="10000"/>
                </a:schemeClr>
              </a:solidFill>
            </a:endParaRPr>
          </a:p>
          <a:p>
            <a:pPr>
              <a:lnSpc>
                <a:spcPct val="150000"/>
              </a:lnSpc>
            </a:pPr>
            <a:r>
              <a:rPr lang="pt-BR" altLang="zh-CN" sz="2000" b="1" dirty="0">
                <a:solidFill>
                  <a:schemeClr val="tx1">
                    <a:lumMod val="90000"/>
                    <a:lumOff val="10000"/>
                  </a:schemeClr>
                </a:solidFill>
              </a:rPr>
              <a:t>5.</a:t>
            </a:r>
            <a:r>
              <a:rPr lang="pt-BR" altLang="zh-CN" sz="2000" dirty="0">
                <a:solidFill>
                  <a:schemeClr val="tx1">
                    <a:lumMod val="90000"/>
                    <a:lumOff val="10000"/>
                  </a:schemeClr>
                </a:solidFill>
              </a:rPr>
              <a:t> Gratuidade do uso das instalações sanitárias: O uso das instalações sanitárias em trabalhos externos de transporte público coletivo urbano rodoviário deve ser gratuito para os trabalhadores, sendo responsabilidade do empregador.</a:t>
            </a:r>
          </a:p>
          <a:p>
            <a:pPr>
              <a:lnSpc>
                <a:spcPct val="150000"/>
              </a:lnSpc>
            </a:pPr>
            <a:endParaRPr lang="pt-BR" altLang="zh-CN" sz="2000" b="1" dirty="0">
              <a:solidFill>
                <a:schemeClr val="tx1">
                  <a:lumMod val="90000"/>
                  <a:lumOff val="10000"/>
                </a:schemeClr>
              </a:solidFill>
            </a:endParaRPr>
          </a:p>
        </p:txBody>
      </p:sp>
      <p:sp>
        <p:nvSpPr>
          <p:cNvPr id="7" name="椭圆 26">
            <a:extLst>
              <a:ext uri="{FF2B5EF4-FFF2-40B4-BE49-F238E27FC236}">
                <a16:creationId xmlns:a16="http://schemas.microsoft.com/office/drawing/2014/main" id="{E758AE57-6360-CC9B-85E8-C63D7724328B}"/>
              </a:ext>
            </a:extLst>
          </p:cNvPr>
          <p:cNvSpPr/>
          <p:nvPr/>
        </p:nvSpPr>
        <p:spPr>
          <a:xfrm>
            <a:off x="1220349" y="3187700"/>
            <a:ext cx="506851" cy="529196"/>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rgbClr val="00A8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 name="Imagem 1">
            <a:extLst>
              <a:ext uri="{FF2B5EF4-FFF2-40B4-BE49-F238E27FC236}">
                <a16:creationId xmlns:a16="http://schemas.microsoft.com/office/drawing/2014/main" id="{D90C2761-A0A4-9424-B7B9-E4D6FB1E5C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166" y="225665"/>
            <a:ext cx="2340372" cy="649753"/>
          </a:xfrm>
          <a:prstGeom prst="rect">
            <a:avLst/>
          </a:prstGeom>
        </p:spPr>
      </p:pic>
    </p:spTree>
    <p:extLst>
      <p:ext uri="{BB962C8B-B14F-4D97-AF65-F5344CB8AC3E}">
        <p14:creationId xmlns:p14="http://schemas.microsoft.com/office/powerpoint/2010/main" val="99196242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va NR-24: condições de higiene e conforto nos locais de trabalho - Nith  Treinamentos">
            <a:extLst>
              <a:ext uri="{FF2B5EF4-FFF2-40B4-BE49-F238E27FC236}">
                <a16:creationId xmlns:a16="http://schemas.microsoft.com/office/drawing/2014/main" id="{31E9F217-2503-9BD7-0C95-12F18288A6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1" b="13090"/>
          <a:stretch/>
        </p:blipFill>
        <p:spPr bwMode="auto">
          <a:xfrm>
            <a:off x="0" y="1786036"/>
            <a:ext cx="12192000" cy="397976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1">
            <a:extLst>
              <a:ext uri="{FF2B5EF4-FFF2-40B4-BE49-F238E27FC236}">
                <a16:creationId xmlns:a16="http://schemas.microsoft.com/office/drawing/2014/main" id="{2302F512-C06A-2687-6F63-DBE289C0D94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AutoShape 1">
            <a:extLst>
              <a:ext uri="{FF2B5EF4-FFF2-40B4-BE49-F238E27FC236}">
                <a16:creationId xmlns:a16="http://schemas.microsoft.com/office/drawing/2014/main" id="{8DD2CA29-B1D3-9634-6B4C-5F28BBC5A603}"/>
              </a:ext>
            </a:extLst>
          </p:cNvPr>
          <p:cNvSpPr>
            <a:spLocks/>
          </p:cNvSpPr>
          <p:nvPr/>
        </p:nvSpPr>
        <p:spPr bwMode="auto">
          <a:xfrm>
            <a:off x="389008" y="218463"/>
            <a:ext cx="6294815"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Abrangência da </a:t>
            </a:r>
            <a:r>
              <a:rPr lang="pt-BR" sz="4800" dirty="0">
                <a:solidFill>
                  <a:srgbClr val="00A09D"/>
                </a:solidFill>
                <a:latin typeface="Bebas Neue" panose="020B0606020202050201" pitchFamily="34" charset="0"/>
                <a:ea typeface="ＭＳ Ｐゴシック" charset="0"/>
                <a:cs typeface="League Gothic" charset="0"/>
                <a:sym typeface="League Gothic" charset="0"/>
              </a:rPr>
              <a:t>NR 24</a:t>
            </a:r>
            <a:endParaRPr lang="es-ES" sz="4800" dirty="0">
              <a:solidFill>
                <a:srgbClr val="00A09D"/>
              </a:solidFill>
              <a:latin typeface="Bebas Neue" panose="020B0606020202050201" pitchFamily="34" charset="0"/>
              <a:ea typeface="ＭＳ Ｐゴシック" charset="0"/>
              <a:cs typeface="League Gothic" charset="0"/>
              <a:sym typeface="League Gothic" charset="0"/>
            </a:endParaRPr>
          </a:p>
        </p:txBody>
      </p:sp>
      <p:sp>
        <p:nvSpPr>
          <p:cNvPr id="10" name="Retângulo 9">
            <a:extLst>
              <a:ext uri="{FF2B5EF4-FFF2-40B4-BE49-F238E27FC236}">
                <a16:creationId xmlns:a16="http://schemas.microsoft.com/office/drawing/2014/main" id="{B7BC2C7A-A3FD-F67D-C416-EBC51B4899D3}"/>
              </a:ext>
            </a:extLst>
          </p:cNvPr>
          <p:cNvSpPr/>
          <p:nvPr/>
        </p:nvSpPr>
        <p:spPr>
          <a:xfrm>
            <a:off x="0" y="1786036"/>
            <a:ext cx="12191995" cy="3979764"/>
          </a:xfrm>
          <a:prstGeom prst="rect">
            <a:avLst/>
          </a:prstGeom>
          <a:gradFill>
            <a:gsLst>
              <a:gs pos="0">
                <a:schemeClr val="tx2"/>
              </a:gs>
              <a:gs pos="83000">
                <a:schemeClr val="tx2">
                  <a:lumMod val="75000"/>
                  <a:lumOff val="25000"/>
                  <a:alpha val="49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TextBox 30">
            <a:extLst>
              <a:ext uri="{FF2B5EF4-FFF2-40B4-BE49-F238E27FC236}">
                <a16:creationId xmlns:a16="http://schemas.microsoft.com/office/drawing/2014/main" id="{DA2A50BB-C3D3-F24F-9A7C-39324A23A789}"/>
              </a:ext>
            </a:extLst>
          </p:cNvPr>
          <p:cNvSpPr txBox="1"/>
          <p:nvPr/>
        </p:nvSpPr>
        <p:spPr>
          <a:xfrm>
            <a:off x="256649" y="2592931"/>
            <a:ext cx="5191652" cy="2351478"/>
          </a:xfrm>
          <a:prstGeom prst="rect">
            <a:avLst/>
          </a:prstGeom>
          <a:noFill/>
        </p:spPr>
        <p:txBody>
          <a:bodyPr wrap="square" rtlCol="0">
            <a:spAutoFit/>
          </a:bodyPr>
          <a:lstStyle/>
          <a:p>
            <a:pPr>
              <a:lnSpc>
                <a:spcPct val="150000"/>
              </a:lnSpc>
            </a:pPr>
            <a:r>
              <a:rPr lang="pt-BR" sz="2000" dirty="0">
                <a:solidFill>
                  <a:schemeClr val="bg1"/>
                </a:solidFill>
              </a:rPr>
              <a:t>O objetivo geral é garantir que os trabalhadores do transporte público rodoviário coletivo urbano tenham acesso adequado a condições sanitárias e de conforto durante sua jornada de trabalho.</a:t>
            </a:r>
          </a:p>
        </p:txBody>
      </p:sp>
      <p:sp>
        <p:nvSpPr>
          <p:cNvPr id="11" name="Retângulo 10">
            <a:extLst>
              <a:ext uri="{FF2B5EF4-FFF2-40B4-BE49-F238E27FC236}">
                <a16:creationId xmlns:a16="http://schemas.microsoft.com/office/drawing/2014/main" id="{86EF7BC7-A744-3BC7-73DE-7F1938962A21}"/>
              </a:ext>
            </a:extLst>
          </p:cNvPr>
          <p:cNvSpPr/>
          <p:nvPr/>
        </p:nvSpPr>
        <p:spPr>
          <a:xfrm>
            <a:off x="0" y="1651000"/>
            <a:ext cx="12204000" cy="15914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ED895A5A-CED8-8D38-0634-A441F10C6F47}"/>
              </a:ext>
            </a:extLst>
          </p:cNvPr>
          <p:cNvSpPr/>
          <p:nvPr/>
        </p:nvSpPr>
        <p:spPr>
          <a:xfrm>
            <a:off x="0" y="5708253"/>
            <a:ext cx="12204000" cy="15914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a:extLst>
              <a:ext uri="{FF2B5EF4-FFF2-40B4-BE49-F238E27FC236}">
                <a16:creationId xmlns:a16="http://schemas.microsoft.com/office/drawing/2014/main" id="{AEB34AA4-37D3-8777-928B-C7FC86B9A7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4977" y="121539"/>
            <a:ext cx="2340372" cy="649753"/>
          </a:xfrm>
          <a:prstGeom prst="rect">
            <a:avLst/>
          </a:prstGeom>
        </p:spPr>
      </p:pic>
    </p:spTree>
    <p:extLst>
      <p:ext uri="{BB962C8B-B14F-4D97-AF65-F5344CB8AC3E}">
        <p14:creationId xmlns:p14="http://schemas.microsoft.com/office/powerpoint/2010/main" val="932824344"/>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ais são os 3 agentes da higiene ocupacional? - Connapa">
            <a:extLst>
              <a:ext uri="{FF2B5EF4-FFF2-40B4-BE49-F238E27FC236}">
                <a16:creationId xmlns:a16="http://schemas.microsoft.com/office/drawing/2014/main" id="{C8A820B4-3863-7232-7F81-892F29D12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1" y="0"/>
            <a:ext cx="5311586" cy="6858000"/>
            <a:chOff x="-1" y="0"/>
            <a:chExt cx="5311586" cy="6858000"/>
          </a:xfrm>
          <a:solidFill>
            <a:schemeClr val="accent2">
              <a:alpha val="93000"/>
            </a:scheme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0" y="3482737"/>
            <a:ext cx="4961959" cy="32029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4400" b="1" dirty="0">
                <a:solidFill>
                  <a:schemeClr val="bg1"/>
                </a:solidFill>
                <a:latin typeface="Bebas Neue" panose="020B0606020202050201" pitchFamily="34" charset="0"/>
                <a:ea typeface="ＭＳ Ｐゴシック" charset="0"/>
                <a:cs typeface="League Gothic" charset="0"/>
                <a:sym typeface="League Gothic" charset="0"/>
              </a:rPr>
              <a:t>15. </a:t>
            </a:r>
            <a:r>
              <a:rPr lang="pt-BR" sz="4400" dirty="0">
                <a:solidFill>
                  <a:schemeClr val="bg1"/>
                </a:solidFill>
                <a:latin typeface="Bebas Neue" panose="020B0606020202050201" pitchFamily="34" charset="0"/>
                <a:ea typeface="ＭＳ Ｐゴシック" charset="0"/>
                <a:cs typeface="League Gothic" charset="0"/>
                <a:sym typeface="League Gothic" charset="0"/>
              </a:rPr>
              <a:t>Conclusão</a:t>
            </a: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441160" y="1346452"/>
            <a:ext cx="2230660" cy="2361874"/>
            <a:chOff x="1664677" y="1949380"/>
            <a:chExt cx="1195754" cy="1266093"/>
          </a:xfrm>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p:cNvSpPr/>
          <p:nvPr/>
        </p:nvSpPr>
        <p:spPr>
          <a:xfrm>
            <a:off x="2138104" y="2122710"/>
            <a:ext cx="768381" cy="70228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2" name="Imagem 1">
            <a:extLst>
              <a:ext uri="{FF2B5EF4-FFF2-40B4-BE49-F238E27FC236}">
                <a16:creationId xmlns:a16="http://schemas.microsoft.com/office/drawing/2014/main" id="{62A674D7-588E-38B8-F53B-82E025EDE2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118" y="79938"/>
            <a:ext cx="2340372" cy="649753"/>
          </a:xfrm>
          <a:prstGeom prst="rect">
            <a:avLst/>
          </a:prstGeom>
        </p:spPr>
      </p:pic>
    </p:spTree>
    <p:extLst>
      <p:ext uri="{BB962C8B-B14F-4D97-AF65-F5344CB8AC3E}">
        <p14:creationId xmlns:p14="http://schemas.microsoft.com/office/powerpoint/2010/main" val="338759634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09">
            <a:extLst>
              <a:ext uri="{FF2B5EF4-FFF2-40B4-BE49-F238E27FC236}">
                <a16:creationId xmlns:a16="http://schemas.microsoft.com/office/drawing/2014/main" id="{1604CE51-7B53-AA39-4585-1AB579E2345C}"/>
              </a:ext>
            </a:extLst>
          </p:cNvPr>
          <p:cNvGrpSpPr/>
          <p:nvPr/>
        </p:nvGrpSpPr>
        <p:grpSpPr>
          <a:xfrm>
            <a:off x="8396514" y="2271486"/>
            <a:ext cx="3083376" cy="3573744"/>
            <a:chOff x="830258" y="1540042"/>
            <a:chExt cx="4413250" cy="4739609"/>
          </a:xfrm>
        </p:grpSpPr>
        <p:grpSp>
          <p:nvGrpSpPr>
            <p:cNvPr id="5" name="Group 71"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AE1F733B-9DDB-376A-EF62-F05F4AC4CEEC}"/>
                </a:ext>
              </a:extLst>
            </p:cNvPr>
            <p:cNvGrpSpPr/>
            <p:nvPr/>
          </p:nvGrpSpPr>
          <p:grpSpPr>
            <a:xfrm>
              <a:off x="830258" y="3348548"/>
              <a:ext cx="3226955" cy="2249920"/>
              <a:chOff x="3412101" y="3132431"/>
              <a:chExt cx="3549650" cy="2474912"/>
            </a:xfrm>
          </p:grpSpPr>
          <p:sp>
            <p:nvSpPr>
              <p:cNvPr id="59" name="Freeform 8">
                <a:extLst>
                  <a:ext uri="{FF2B5EF4-FFF2-40B4-BE49-F238E27FC236}">
                    <a16:creationId xmlns:a16="http://schemas.microsoft.com/office/drawing/2014/main" id="{F41CBEA3-5A2A-8552-7DDE-FDF44F8726A9}"/>
                  </a:ext>
                </a:extLst>
              </p:cNvPr>
              <p:cNvSpPr>
                <a:spLocks/>
              </p:cNvSpPr>
              <p:nvPr/>
            </p:nvSpPr>
            <p:spPr bwMode="auto">
              <a:xfrm>
                <a:off x="3412101" y="4086518"/>
                <a:ext cx="3549650" cy="1454150"/>
              </a:xfrm>
              <a:custGeom>
                <a:avLst/>
                <a:gdLst>
                  <a:gd name="T0" fmla="*/ 944 w 944"/>
                  <a:gd name="T1" fmla="*/ 93 h 387"/>
                  <a:gd name="T2" fmla="*/ 886 w 944"/>
                  <a:gd name="T3" fmla="*/ 66 h 387"/>
                  <a:gd name="T4" fmla="*/ 88 w 944"/>
                  <a:gd name="T5" fmla="*/ 0 h 387"/>
                  <a:gd name="T6" fmla="*/ 45 w 944"/>
                  <a:gd name="T7" fmla="*/ 112 h 387"/>
                  <a:gd name="T8" fmla="*/ 469 w 944"/>
                  <a:gd name="T9" fmla="*/ 387 h 387"/>
                  <a:gd name="T10" fmla="*/ 944 w 944"/>
                  <a:gd name="T11" fmla="*/ 93 h 387"/>
                </a:gdLst>
                <a:ahLst/>
                <a:cxnLst>
                  <a:cxn ang="0">
                    <a:pos x="T0" y="T1"/>
                  </a:cxn>
                  <a:cxn ang="0">
                    <a:pos x="T2" y="T3"/>
                  </a:cxn>
                  <a:cxn ang="0">
                    <a:pos x="T4" y="T5"/>
                  </a:cxn>
                  <a:cxn ang="0">
                    <a:pos x="T6" y="T7"/>
                  </a:cxn>
                  <a:cxn ang="0">
                    <a:pos x="T8" y="T9"/>
                  </a:cxn>
                  <a:cxn ang="0">
                    <a:pos x="T10" y="T11"/>
                  </a:cxn>
                </a:cxnLst>
                <a:rect l="0" t="0" r="r" b="b"/>
                <a:pathLst>
                  <a:path w="944" h="387">
                    <a:moveTo>
                      <a:pt x="944" y="93"/>
                    </a:moveTo>
                    <a:cubicBezTo>
                      <a:pt x="886" y="66"/>
                      <a:pt x="886" y="66"/>
                      <a:pt x="886" y="66"/>
                    </a:cubicBezTo>
                    <a:cubicBezTo>
                      <a:pt x="88" y="0"/>
                      <a:pt x="88" y="0"/>
                      <a:pt x="88" y="0"/>
                    </a:cubicBezTo>
                    <a:cubicBezTo>
                      <a:pt x="88" y="0"/>
                      <a:pt x="0" y="38"/>
                      <a:pt x="45" y="112"/>
                    </a:cubicBezTo>
                    <a:cubicBezTo>
                      <a:pt x="107" y="211"/>
                      <a:pt x="469" y="387"/>
                      <a:pt x="469" y="387"/>
                    </a:cubicBezTo>
                    <a:lnTo>
                      <a:pt x="944" y="9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0" name="Freeform 9">
                <a:extLst>
                  <a:ext uri="{FF2B5EF4-FFF2-40B4-BE49-F238E27FC236}">
                    <a16:creationId xmlns:a16="http://schemas.microsoft.com/office/drawing/2014/main" id="{7A1E915C-D675-4398-03A9-58F21E480BD7}"/>
                  </a:ext>
                </a:extLst>
              </p:cNvPr>
              <p:cNvSpPr>
                <a:spLocks/>
              </p:cNvSpPr>
              <p:nvPr/>
            </p:nvSpPr>
            <p:spPr bwMode="auto">
              <a:xfrm>
                <a:off x="3793101" y="3969043"/>
                <a:ext cx="3082925" cy="1398588"/>
              </a:xfrm>
              <a:custGeom>
                <a:avLst/>
                <a:gdLst>
                  <a:gd name="T0" fmla="*/ 1942 w 1942"/>
                  <a:gd name="T1" fmla="*/ 34 h 881"/>
                  <a:gd name="T2" fmla="*/ 1942 w 1942"/>
                  <a:gd name="T3" fmla="*/ 266 h 881"/>
                  <a:gd name="T4" fmla="*/ 871 w 1942"/>
                  <a:gd name="T5" fmla="*/ 881 h 881"/>
                  <a:gd name="T6" fmla="*/ 4 w 1942"/>
                  <a:gd name="T7" fmla="*/ 398 h 881"/>
                  <a:gd name="T8" fmla="*/ 0 w 1942"/>
                  <a:gd name="T9" fmla="*/ 133 h 881"/>
                  <a:gd name="T10" fmla="*/ 893 w 1942"/>
                  <a:gd name="T11" fmla="*/ 606 h 881"/>
                  <a:gd name="T12" fmla="*/ 1937 w 1942"/>
                  <a:gd name="T13" fmla="*/ 0 h 881"/>
                  <a:gd name="T14" fmla="*/ 1942 w 1942"/>
                  <a:gd name="T15" fmla="*/ 34 h 8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2" h="881">
                    <a:moveTo>
                      <a:pt x="1942" y="34"/>
                    </a:moveTo>
                    <a:lnTo>
                      <a:pt x="1942" y="266"/>
                    </a:lnTo>
                    <a:lnTo>
                      <a:pt x="871" y="881"/>
                    </a:lnTo>
                    <a:lnTo>
                      <a:pt x="4" y="398"/>
                    </a:lnTo>
                    <a:lnTo>
                      <a:pt x="0" y="133"/>
                    </a:lnTo>
                    <a:lnTo>
                      <a:pt x="893" y="606"/>
                    </a:lnTo>
                    <a:lnTo>
                      <a:pt x="1937" y="0"/>
                    </a:lnTo>
                    <a:lnTo>
                      <a:pt x="1942" y="3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1" name="Freeform 10">
                <a:extLst>
                  <a:ext uri="{FF2B5EF4-FFF2-40B4-BE49-F238E27FC236}">
                    <a16:creationId xmlns:a16="http://schemas.microsoft.com/office/drawing/2014/main" id="{38E68507-C416-EB03-4ECB-72CD568EBC90}"/>
                  </a:ext>
                </a:extLst>
              </p:cNvPr>
              <p:cNvSpPr>
                <a:spLocks/>
              </p:cNvSpPr>
              <p:nvPr/>
            </p:nvSpPr>
            <p:spPr bwMode="auto">
              <a:xfrm>
                <a:off x="3626413" y="3132431"/>
                <a:ext cx="3335338" cy="1735138"/>
              </a:xfrm>
              <a:custGeom>
                <a:avLst/>
                <a:gdLst>
                  <a:gd name="T0" fmla="*/ 887 w 887"/>
                  <a:gd name="T1" fmla="*/ 194 h 462"/>
                  <a:gd name="T2" fmla="*/ 413 w 887"/>
                  <a:gd name="T3" fmla="*/ 462 h 462"/>
                  <a:gd name="T4" fmla="*/ 0 w 887"/>
                  <a:gd name="T5" fmla="*/ 250 h 462"/>
                  <a:gd name="T6" fmla="*/ 13 w 887"/>
                  <a:gd name="T7" fmla="*/ 244 h 462"/>
                  <a:gd name="T8" fmla="*/ 460 w 887"/>
                  <a:gd name="T9" fmla="*/ 18 h 462"/>
                  <a:gd name="T10" fmla="*/ 517 w 887"/>
                  <a:gd name="T11" fmla="*/ 10 h 462"/>
                  <a:gd name="T12" fmla="*/ 887 w 887"/>
                  <a:gd name="T13" fmla="*/ 194 h 462"/>
                </a:gdLst>
                <a:ahLst/>
                <a:cxnLst>
                  <a:cxn ang="0">
                    <a:pos x="T0" y="T1"/>
                  </a:cxn>
                  <a:cxn ang="0">
                    <a:pos x="T2" y="T3"/>
                  </a:cxn>
                  <a:cxn ang="0">
                    <a:pos x="T4" y="T5"/>
                  </a:cxn>
                  <a:cxn ang="0">
                    <a:pos x="T6" y="T7"/>
                  </a:cxn>
                  <a:cxn ang="0">
                    <a:pos x="T8" y="T9"/>
                  </a:cxn>
                  <a:cxn ang="0">
                    <a:pos x="T10" y="T11"/>
                  </a:cxn>
                  <a:cxn ang="0">
                    <a:pos x="T12" y="T13"/>
                  </a:cxn>
                </a:cxnLst>
                <a:rect l="0" t="0" r="r" b="b"/>
                <a:pathLst>
                  <a:path w="887" h="462">
                    <a:moveTo>
                      <a:pt x="887" y="194"/>
                    </a:moveTo>
                    <a:cubicBezTo>
                      <a:pt x="413" y="462"/>
                      <a:pt x="413" y="462"/>
                      <a:pt x="413" y="462"/>
                    </a:cubicBezTo>
                    <a:cubicBezTo>
                      <a:pt x="0" y="250"/>
                      <a:pt x="0" y="250"/>
                      <a:pt x="0" y="250"/>
                    </a:cubicBezTo>
                    <a:cubicBezTo>
                      <a:pt x="13" y="244"/>
                      <a:pt x="13" y="244"/>
                      <a:pt x="13" y="244"/>
                    </a:cubicBezTo>
                    <a:cubicBezTo>
                      <a:pt x="460" y="18"/>
                      <a:pt x="460" y="18"/>
                      <a:pt x="460" y="18"/>
                    </a:cubicBezTo>
                    <a:cubicBezTo>
                      <a:pt x="460" y="18"/>
                      <a:pt x="491" y="0"/>
                      <a:pt x="517" y="10"/>
                    </a:cubicBezTo>
                    <a:cubicBezTo>
                      <a:pt x="544" y="20"/>
                      <a:pt x="887" y="194"/>
                      <a:pt x="887" y="194"/>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2" name="Freeform 11">
                <a:extLst>
                  <a:ext uri="{FF2B5EF4-FFF2-40B4-BE49-F238E27FC236}">
                    <a16:creationId xmlns:a16="http://schemas.microsoft.com/office/drawing/2014/main" id="{55508FE2-6689-43E4-BED6-0356C351A601}"/>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3" name="Freeform 12">
                <a:extLst>
                  <a:ext uri="{FF2B5EF4-FFF2-40B4-BE49-F238E27FC236}">
                    <a16:creationId xmlns:a16="http://schemas.microsoft.com/office/drawing/2014/main" id="{E3E5D445-4E5B-EAC4-196B-3FD9E022396C}"/>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4" name="Freeform 13">
                <a:extLst>
                  <a:ext uri="{FF2B5EF4-FFF2-40B4-BE49-F238E27FC236}">
                    <a16:creationId xmlns:a16="http://schemas.microsoft.com/office/drawing/2014/main" id="{13BC9C99-6946-20C6-D6DD-501051CE28C2}"/>
                  </a:ext>
                </a:extLst>
              </p:cNvPr>
              <p:cNvSpPr>
                <a:spLocks/>
              </p:cNvSpPr>
              <p:nvPr/>
            </p:nvSpPr>
            <p:spPr bwMode="auto">
              <a:xfrm>
                <a:off x="5180576" y="4435768"/>
                <a:ext cx="1781175" cy="1171575"/>
              </a:xfrm>
              <a:custGeom>
                <a:avLst/>
                <a:gdLst>
                  <a:gd name="T0" fmla="*/ 1122 w 1122"/>
                  <a:gd name="T1" fmla="*/ 0 h 738"/>
                  <a:gd name="T2" fmla="*/ 1122 w 1122"/>
                  <a:gd name="T3" fmla="*/ 78 h 738"/>
                  <a:gd name="T4" fmla="*/ 0 w 1122"/>
                  <a:gd name="T5" fmla="*/ 738 h 738"/>
                  <a:gd name="T6" fmla="*/ 0 w 1122"/>
                  <a:gd name="T7" fmla="*/ 656 h 738"/>
                  <a:gd name="T8" fmla="*/ 1122 w 1122"/>
                  <a:gd name="T9" fmla="*/ 0 h 738"/>
                </a:gdLst>
                <a:ahLst/>
                <a:cxnLst>
                  <a:cxn ang="0">
                    <a:pos x="T0" y="T1"/>
                  </a:cxn>
                  <a:cxn ang="0">
                    <a:pos x="T2" y="T3"/>
                  </a:cxn>
                  <a:cxn ang="0">
                    <a:pos x="T4" y="T5"/>
                  </a:cxn>
                  <a:cxn ang="0">
                    <a:pos x="T6" y="T7"/>
                  </a:cxn>
                  <a:cxn ang="0">
                    <a:pos x="T8" y="T9"/>
                  </a:cxn>
                </a:cxnLst>
                <a:rect l="0" t="0" r="r" b="b"/>
                <a:pathLst>
                  <a:path w="1122" h="738">
                    <a:moveTo>
                      <a:pt x="1122" y="0"/>
                    </a:moveTo>
                    <a:lnTo>
                      <a:pt x="1122" y="78"/>
                    </a:lnTo>
                    <a:lnTo>
                      <a:pt x="0" y="738"/>
                    </a:lnTo>
                    <a:lnTo>
                      <a:pt x="0" y="656"/>
                    </a:lnTo>
                    <a:lnTo>
                      <a:pt x="1122"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5" name="Freeform 14">
                <a:extLst>
                  <a:ext uri="{FF2B5EF4-FFF2-40B4-BE49-F238E27FC236}">
                    <a16:creationId xmlns:a16="http://schemas.microsoft.com/office/drawing/2014/main" id="{868D054F-835F-E886-10DA-A3B46269A48A}"/>
                  </a:ext>
                </a:extLst>
              </p:cNvPr>
              <p:cNvSpPr>
                <a:spLocks/>
              </p:cNvSpPr>
              <p:nvPr/>
            </p:nvSpPr>
            <p:spPr bwMode="auto">
              <a:xfrm>
                <a:off x="3488301" y="4010318"/>
                <a:ext cx="1695450" cy="1597025"/>
              </a:xfrm>
              <a:custGeom>
                <a:avLst/>
                <a:gdLst>
                  <a:gd name="T0" fmla="*/ 451 w 451"/>
                  <a:gd name="T1" fmla="*/ 268 h 425"/>
                  <a:gd name="T2" fmla="*/ 87 w 451"/>
                  <a:gd name="T3" fmla="*/ 52 h 425"/>
                  <a:gd name="T4" fmla="*/ 31 w 451"/>
                  <a:gd name="T5" fmla="*/ 66 h 425"/>
                  <a:gd name="T6" fmla="*/ 79 w 451"/>
                  <a:gd name="T7" fmla="*/ 182 h 425"/>
                  <a:gd name="T8" fmla="*/ 450 w 451"/>
                  <a:gd name="T9" fmla="*/ 390 h 425"/>
                  <a:gd name="T10" fmla="*/ 450 w 451"/>
                  <a:gd name="T11" fmla="*/ 425 h 425"/>
                  <a:gd name="T12" fmla="*/ 70 w 451"/>
                  <a:gd name="T13" fmla="*/ 206 h 425"/>
                  <a:gd name="T14" fmla="*/ 2 w 451"/>
                  <a:gd name="T15" fmla="*/ 89 h 425"/>
                  <a:gd name="T16" fmla="*/ 79 w 451"/>
                  <a:gd name="T17" fmla="*/ 15 h 425"/>
                  <a:gd name="T18" fmla="*/ 450 w 451"/>
                  <a:gd name="T19" fmla="*/ 228 h 425"/>
                  <a:gd name="T20" fmla="*/ 451 w 451"/>
                  <a:gd name="T21" fmla="*/ 26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1" h="425">
                    <a:moveTo>
                      <a:pt x="451" y="268"/>
                    </a:moveTo>
                    <a:cubicBezTo>
                      <a:pt x="87" y="52"/>
                      <a:pt x="87" y="52"/>
                      <a:pt x="87" y="52"/>
                    </a:cubicBezTo>
                    <a:cubicBezTo>
                      <a:pt x="87" y="52"/>
                      <a:pt x="46" y="27"/>
                      <a:pt x="31" y="66"/>
                    </a:cubicBezTo>
                    <a:cubicBezTo>
                      <a:pt x="15" y="106"/>
                      <a:pt x="50" y="163"/>
                      <a:pt x="79" y="182"/>
                    </a:cubicBezTo>
                    <a:cubicBezTo>
                      <a:pt x="450" y="390"/>
                      <a:pt x="450" y="390"/>
                      <a:pt x="450" y="390"/>
                    </a:cubicBezTo>
                    <a:cubicBezTo>
                      <a:pt x="450" y="425"/>
                      <a:pt x="450" y="425"/>
                      <a:pt x="450" y="425"/>
                    </a:cubicBezTo>
                    <a:cubicBezTo>
                      <a:pt x="70" y="206"/>
                      <a:pt x="70" y="206"/>
                      <a:pt x="70" y="206"/>
                    </a:cubicBezTo>
                    <a:cubicBezTo>
                      <a:pt x="70" y="206"/>
                      <a:pt x="0" y="155"/>
                      <a:pt x="2" y="89"/>
                    </a:cubicBezTo>
                    <a:cubicBezTo>
                      <a:pt x="5" y="24"/>
                      <a:pt x="49" y="0"/>
                      <a:pt x="79" y="15"/>
                    </a:cubicBezTo>
                    <a:cubicBezTo>
                      <a:pt x="450" y="228"/>
                      <a:pt x="450" y="228"/>
                      <a:pt x="450" y="228"/>
                    </a:cubicBezTo>
                    <a:cubicBezTo>
                      <a:pt x="451" y="268"/>
                      <a:pt x="451" y="268"/>
                      <a:pt x="451" y="268"/>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6" name="Group 65"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CAE4BF72-ED85-29A6-63FE-F35898CBB914}"/>
                </a:ext>
              </a:extLst>
            </p:cNvPr>
            <p:cNvGrpSpPr/>
            <p:nvPr/>
          </p:nvGrpSpPr>
          <p:grpSpPr>
            <a:xfrm>
              <a:off x="3199963" y="4871105"/>
              <a:ext cx="2043545" cy="1408546"/>
              <a:chOff x="6018776" y="4807243"/>
              <a:chExt cx="2247900" cy="1549401"/>
            </a:xfrm>
          </p:grpSpPr>
          <p:sp>
            <p:nvSpPr>
              <p:cNvPr id="53" name="Freeform 17">
                <a:extLst>
                  <a:ext uri="{FF2B5EF4-FFF2-40B4-BE49-F238E27FC236}">
                    <a16:creationId xmlns:a16="http://schemas.microsoft.com/office/drawing/2014/main" id="{55986596-02DF-C8F1-71A2-9611294537F2}"/>
                  </a:ext>
                </a:extLst>
              </p:cNvPr>
              <p:cNvSpPr>
                <a:spLocks/>
              </p:cNvSpPr>
              <p:nvPr/>
            </p:nvSpPr>
            <p:spPr bwMode="auto">
              <a:xfrm>
                <a:off x="6037826" y="5356518"/>
                <a:ext cx="2228850" cy="958850"/>
              </a:xfrm>
              <a:custGeom>
                <a:avLst/>
                <a:gdLst>
                  <a:gd name="T0" fmla="*/ 0 w 593"/>
                  <a:gd name="T1" fmla="*/ 83 h 255"/>
                  <a:gd name="T2" fmla="*/ 36 w 593"/>
                  <a:gd name="T3" fmla="*/ 64 h 255"/>
                  <a:gd name="T4" fmla="*/ 536 w 593"/>
                  <a:gd name="T5" fmla="*/ 0 h 255"/>
                  <a:gd name="T6" fmla="*/ 566 w 593"/>
                  <a:gd name="T7" fmla="*/ 69 h 255"/>
                  <a:gd name="T8" fmla="*/ 308 w 593"/>
                  <a:gd name="T9" fmla="*/ 255 h 255"/>
                  <a:gd name="T10" fmla="*/ 0 w 593"/>
                  <a:gd name="T11" fmla="*/ 83 h 255"/>
                </a:gdLst>
                <a:ahLst/>
                <a:cxnLst>
                  <a:cxn ang="0">
                    <a:pos x="T0" y="T1"/>
                  </a:cxn>
                  <a:cxn ang="0">
                    <a:pos x="T2" y="T3"/>
                  </a:cxn>
                  <a:cxn ang="0">
                    <a:pos x="T4" y="T5"/>
                  </a:cxn>
                  <a:cxn ang="0">
                    <a:pos x="T6" y="T7"/>
                  </a:cxn>
                  <a:cxn ang="0">
                    <a:pos x="T8" y="T9"/>
                  </a:cxn>
                  <a:cxn ang="0">
                    <a:pos x="T10" y="T11"/>
                  </a:cxn>
                </a:cxnLst>
                <a:rect l="0" t="0" r="r" b="b"/>
                <a:pathLst>
                  <a:path w="593" h="255">
                    <a:moveTo>
                      <a:pt x="0" y="83"/>
                    </a:moveTo>
                    <a:cubicBezTo>
                      <a:pt x="36" y="64"/>
                      <a:pt x="36" y="64"/>
                      <a:pt x="36" y="64"/>
                    </a:cubicBezTo>
                    <a:cubicBezTo>
                      <a:pt x="536" y="0"/>
                      <a:pt x="536" y="0"/>
                      <a:pt x="536" y="0"/>
                    </a:cubicBezTo>
                    <a:cubicBezTo>
                      <a:pt x="536" y="0"/>
                      <a:pt x="593" y="22"/>
                      <a:pt x="566" y="69"/>
                    </a:cubicBezTo>
                    <a:cubicBezTo>
                      <a:pt x="530" y="133"/>
                      <a:pt x="308" y="255"/>
                      <a:pt x="308" y="255"/>
                    </a:cubicBezTo>
                    <a:lnTo>
                      <a:pt x="0" y="8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4" name="Freeform 18">
                <a:extLst>
                  <a:ext uri="{FF2B5EF4-FFF2-40B4-BE49-F238E27FC236}">
                    <a16:creationId xmlns:a16="http://schemas.microsoft.com/office/drawing/2014/main" id="{272F8B7E-0029-BF8E-A26D-634886CD6378}"/>
                  </a:ext>
                </a:extLst>
              </p:cNvPr>
              <p:cNvSpPr>
                <a:spLocks/>
              </p:cNvSpPr>
              <p:nvPr/>
            </p:nvSpPr>
            <p:spPr bwMode="auto">
              <a:xfrm>
                <a:off x="6082276" y="5375568"/>
                <a:ext cx="1951038" cy="825500"/>
              </a:xfrm>
              <a:custGeom>
                <a:avLst/>
                <a:gdLst>
                  <a:gd name="T0" fmla="*/ 0 w 1229"/>
                  <a:gd name="T1" fmla="*/ 19 h 520"/>
                  <a:gd name="T2" fmla="*/ 5 w 1229"/>
                  <a:gd name="T3" fmla="*/ 165 h 520"/>
                  <a:gd name="T4" fmla="*/ 696 w 1229"/>
                  <a:gd name="T5" fmla="*/ 520 h 520"/>
                  <a:gd name="T6" fmla="*/ 1229 w 1229"/>
                  <a:gd name="T7" fmla="*/ 194 h 520"/>
                  <a:gd name="T8" fmla="*/ 1225 w 1229"/>
                  <a:gd name="T9" fmla="*/ 26 h 520"/>
                  <a:gd name="T10" fmla="*/ 675 w 1229"/>
                  <a:gd name="T11" fmla="*/ 350 h 520"/>
                  <a:gd name="T12" fmla="*/ 0 w 1229"/>
                  <a:gd name="T13" fmla="*/ 0 h 520"/>
                  <a:gd name="T14" fmla="*/ 0 w 1229"/>
                  <a:gd name="T15" fmla="*/ 19 h 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9" h="520">
                    <a:moveTo>
                      <a:pt x="0" y="19"/>
                    </a:moveTo>
                    <a:lnTo>
                      <a:pt x="5" y="165"/>
                    </a:lnTo>
                    <a:lnTo>
                      <a:pt x="696" y="520"/>
                    </a:lnTo>
                    <a:lnTo>
                      <a:pt x="1229" y="194"/>
                    </a:lnTo>
                    <a:lnTo>
                      <a:pt x="1225" y="26"/>
                    </a:lnTo>
                    <a:lnTo>
                      <a:pt x="675" y="350"/>
                    </a:lnTo>
                    <a:lnTo>
                      <a:pt x="0" y="0"/>
                    </a:lnTo>
                    <a:lnTo>
                      <a:pt x="0"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5" name="Freeform 19">
                <a:extLst>
                  <a:ext uri="{FF2B5EF4-FFF2-40B4-BE49-F238E27FC236}">
                    <a16:creationId xmlns:a16="http://schemas.microsoft.com/office/drawing/2014/main" id="{D1CBF851-B6DB-9481-68EB-1B3A536B4DC8}"/>
                  </a:ext>
                </a:extLst>
              </p:cNvPr>
              <p:cNvSpPr>
                <a:spLocks/>
              </p:cNvSpPr>
              <p:nvPr/>
            </p:nvSpPr>
            <p:spPr bwMode="auto">
              <a:xfrm>
                <a:off x="6018776" y="4807243"/>
                <a:ext cx="2109788" cy="1082675"/>
              </a:xfrm>
              <a:custGeom>
                <a:avLst/>
                <a:gdLst>
                  <a:gd name="T0" fmla="*/ 0 w 561"/>
                  <a:gd name="T1" fmla="*/ 133 h 288"/>
                  <a:gd name="T2" fmla="*/ 307 w 561"/>
                  <a:gd name="T3" fmla="*/ 288 h 288"/>
                  <a:gd name="T4" fmla="*/ 561 w 561"/>
                  <a:gd name="T5" fmla="*/ 143 h 288"/>
                  <a:gd name="T6" fmla="*/ 552 w 561"/>
                  <a:gd name="T7" fmla="*/ 139 h 288"/>
                  <a:gd name="T8" fmla="*/ 265 w 561"/>
                  <a:gd name="T9" fmla="*/ 10 h 288"/>
                  <a:gd name="T10" fmla="*/ 228 w 561"/>
                  <a:gd name="T11" fmla="*/ 6 h 288"/>
                  <a:gd name="T12" fmla="*/ 0 w 561"/>
                  <a:gd name="T13" fmla="*/ 133 h 288"/>
                </a:gdLst>
                <a:ahLst/>
                <a:cxnLst>
                  <a:cxn ang="0">
                    <a:pos x="T0" y="T1"/>
                  </a:cxn>
                  <a:cxn ang="0">
                    <a:pos x="T2" y="T3"/>
                  </a:cxn>
                  <a:cxn ang="0">
                    <a:pos x="T4" y="T5"/>
                  </a:cxn>
                  <a:cxn ang="0">
                    <a:pos x="T6" y="T7"/>
                  </a:cxn>
                  <a:cxn ang="0">
                    <a:pos x="T8" y="T9"/>
                  </a:cxn>
                  <a:cxn ang="0">
                    <a:pos x="T10" y="T11"/>
                  </a:cxn>
                  <a:cxn ang="0">
                    <a:pos x="T12" y="T13"/>
                  </a:cxn>
                </a:cxnLst>
                <a:rect l="0" t="0" r="r" b="b"/>
                <a:pathLst>
                  <a:path w="561" h="288">
                    <a:moveTo>
                      <a:pt x="0" y="133"/>
                    </a:moveTo>
                    <a:cubicBezTo>
                      <a:pt x="307" y="288"/>
                      <a:pt x="307" y="288"/>
                      <a:pt x="307" y="288"/>
                    </a:cubicBezTo>
                    <a:cubicBezTo>
                      <a:pt x="561" y="143"/>
                      <a:pt x="561" y="143"/>
                      <a:pt x="561" y="143"/>
                    </a:cubicBezTo>
                    <a:cubicBezTo>
                      <a:pt x="552" y="139"/>
                      <a:pt x="552" y="139"/>
                      <a:pt x="552" y="139"/>
                    </a:cubicBezTo>
                    <a:cubicBezTo>
                      <a:pt x="265" y="10"/>
                      <a:pt x="265" y="10"/>
                      <a:pt x="265" y="10"/>
                    </a:cubicBezTo>
                    <a:cubicBezTo>
                      <a:pt x="265" y="10"/>
                      <a:pt x="245" y="0"/>
                      <a:pt x="228" y="6"/>
                    </a:cubicBezTo>
                    <a:cubicBezTo>
                      <a:pt x="211" y="13"/>
                      <a:pt x="0" y="133"/>
                      <a:pt x="0" y="133"/>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6" name="Freeform 20">
                <a:extLst>
                  <a:ext uri="{FF2B5EF4-FFF2-40B4-BE49-F238E27FC236}">
                    <a16:creationId xmlns:a16="http://schemas.microsoft.com/office/drawing/2014/main" id="{D531F956-F571-8297-3C99-36EC27DBA341}"/>
                  </a:ext>
                </a:extLst>
              </p:cNvPr>
              <p:cNvSpPr>
                <a:spLocks/>
              </p:cNvSpPr>
              <p:nvPr/>
            </p:nvSpPr>
            <p:spPr bwMode="auto">
              <a:xfrm>
                <a:off x="6018776" y="5307306"/>
                <a:ext cx="1157288" cy="676275"/>
              </a:xfrm>
              <a:custGeom>
                <a:avLst/>
                <a:gdLst>
                  <a:gd name="T0" fmla="*/ 727 w 729"/>
                  <a:gd name="T1" fmla="*/ 367 h 426"/>
                  <a:gd name="T2" fmla="*/ 0 w 729"/>
                  <a:gd name="T3" fmla="*/ 0 h 426"/>
                  <a:gd name="T4" fmla="*/ 5 w 729"/>
                  <a:gd name="T5" fmla="*/ 55 h 426"/>
                  <a:gd name="T6" fmla="*/ 729 w 729"/>
                  <a:gd name="T7" fmla="*/ 426 h 426"/>
                  <a:gd name="T8" fmla="*/ 727 w 729"/>
                  <a:gd name="T9" fmla="*/ 367 h 426"/>
                </a:gdLst>
                <a:ahLst/>
                <a:cxnLst>
                  <a:cxn ang="0">
                    <a:pos x="T0" y="T1"/>
                  </a:cxn>
                  <a:cxn ang="0">
                    <a:pos x="T2" y="T3"/>
                  </a:cxn>
                  <a:cxn ang="0">
                    <a:pos x="T4" y="T5"/>
                  </a:cxn>
                  <a:cxn ang="0">
                    <a:pos x="T6" y="T7"/>
                  </a:cxn>
                  <a:cxn ang="0">
                    <a:pos x="T8" y="T9"/>
                  </a:cxn>
                </a:cxnLst>
                <a:rect l="0" t="0" r="r" b="b"/>
                <a:pathLst>
                  <a:path w="729" h="426">
                    <a:moveTo>
                      <a:pt x="727" y="367"/>
                    </a:moveTo>
                    <a:lnTo>
                      <a:pt x="0" y="0"/>
                    </a:lnTo>
                    <a:lnTo>
                      <a:pt x="5" y="55"/>
                    </a:lnTo>
                    <a:lnTo>
                      <a:pt x="729" y="426"/>
                    </a:lnTo>
                    <a:lnTo>
                      <a:pt x="727" y="367"/>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7" name="Freeform 21">
                <a:extLst>
                  <a:ext uri="{FF2B5EF4-FFF2-40B4-BE49-F238E27FC236}">
                    <a16:creationId xmlns:a16="http://schemas.microsoft.com/office/drawing/2014/main" id="{E1187773-544A-6FF0-4497-E06591A329AD}"/>
                  </a:ext>
                </a:extLst>
              </p:cNvPr>
              <p:cNvSpPr>
                <a:spLocks/>
              </p:cNvSpPr>
              <p:nvPr/>
            </p:nvSpPr>
            <p:spPr bwMode="auto">
              <a:xfrm>
                <a:off x="6037826" y="5667668"/>
                <a:ext cx="1154113" cy="688975"/>
              </a:xfrm>
              <a:custGeom>
                <a:avLst/>
                <a:gdLst>
                  <a:gd name="T0" fmla="*/ 0 w 727"/>
                  <a:gd name="T1" fmla="*/ 0 h 434"/>
                  <a:gd name="T2" fmla="*/ 2 w 727"/>
                  <a:gd name="T3" fmla="*/ 50 h 434"/>
                  <a:gd name="T4" fmla="*/ 727 w 727"/>
                  <a:gd name="T5" fmla="*/ 434 h 434"/>
                  <a:gd name="T6" fmla="*/ 724 w 727"/>
                  <a:gd name="T7" fmla="*/ 381 h 434"/>
                  <a:gd name="T8" fmla="*/ 0 w 727"/>
                  <a:gd name="T9" fmla="*/ 0 h 434"/>
                </a:gdLst>
                <a:ahLst/>
                <a:cxnLst>
                  <a:cxn ang="0">
                    <a:pos x="T0" y="T1"/>
                  </a:cxn>
                  <a:cxn ang="0">
                    <a:pos x="T2" y="T3"/>
                  </a:cxn>
                  <a:cxn ang="0">
                    <a:pos x="T4" y="T5"/>
                  </a:cxn>
                  <a:cxn ang="0">
                    <a:pos x="T6" y="T7"/>
                  </a:cxn>
                  <a:cxn ang="0">
                    <a:pos x="T8" y="T9"/>
                  </a:cxn>
                </a:cxnLst>
                <a:rect l="0" t="0" r="r" b="b"/>
                <a:pathLst>
                  <a:path w="727" h="434">
                    <a:moveTo>
                      <a:pt x="0" y="0"/>
                    </a:moveTo>
                    <a:lnTo>
                      <a:pt x="2" y="50"/>
                    </a:lnTo>
                    <a:lnTo>
                      <a:pt x="727" y="434"/>
                    </a:lnTo>
                    <a:lnTo>
                      <a:pt x="724" y="381"/>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8" name="Freeform 22">
                <a:extLst>
                  <a:ext uri="{FF2B5EF4-FFF2-40B4-BE49-F238E27FC236}">
                    <a16:creationId xmlns:a16="http://schemas.microsoft.com/office/drawing/2014/main" id="{55DBF779-4428-9C6F-668D-7DC003D393F5}"/>
                  </a:ext>
                </a:extLst>
              </p:cNvPr>
              <p:cNvSpPr>
                <a:spLocks/>
              </p:cNvSpPr>
              <p:nvPr/>
            </p:nvSpPr>
            <p:spPr bwMode="auto">
              <a:xfrm>
                <a:off x="7172888" y="5307306"/>
                <a:ext cx="1055688" cy="1049338"/>
              </a:xfrm>
              <a:custGeom>
                <a:avLst/>
                <a:gdLst>
                  <a:gd name="T0" fmla="*/ 0 w 281"/>
                  <a:gd name="T1" fmla="*/ 180 h 279"/>
                  <a:gd name="T2" fmla="*/ 223 w 281"/>
                  <a:gd name="T3" fmla="*/ 34 h 279"/>
                  <a:gd name="T4" fmla="*/ 259 w 281"/>
                  <a:gd name="T5" fmla="*/ 41 h 279"/>
                  <a:gd name="T6" fmla="*/ 232 w 281"/>
                  <a:gd name="T7" fmla="*/ 115 h 279"/>
                  <a:gd name="T8" fmla="*/ 4 w 281"/>
                  <a:gd name="T9" fmla="*/ 257 h 279"/>
                  <a:gd name="T10" fmla="*/ 5 w 281"/>
                  <a:gd name="T11" fmla="*/ 279 h 279"/>
                  <a:gd name="T12" fmla="*/ 238 w 281"/>
                  <a:gd name="T13" fmla="*/ 130 h 279"/>
                  <a:gd name="T14" fmla="*/ 278 w 281"/>
                  <a:gd name="T15" fmla="*/ 55 h 279"/>
                  <a:gd name="T16" fmla="*/ 227 w 281"/>
                  <a:gd name="T17" fmla="*/ 10 h 279"/>
                  <a:gd name="T18" fmla="*/ 0 w 281"/>
                  <a:gd name="T19" fmla="*/ 155 h 279"/>
                  <a:gd name="T20" fmla="*/ 0 w 281"/>
                  <a:gd name="T21" fmla="*/ 18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1" h="279">
                    <a:moveTo>
                      <a:pt x="0" y="180"/>
                    </a:moveTo>
                    <a:cubicBezTo>
                      <a:pt x="223" y="34"/>
                      <a:pt x="223" y="34"/>
                      <a:pt x="223" y="34"/>
                    </a:cubicBezTo>
                    <a:cubicBezTo>
                      <a:pt x="223" y="34"/>
                      <a:pt x="248" y="17"/>
                      <a:pt x="259" y="41"/>
                    </a:cubicBezTo>
                    <a:cubicBezTo>
                      <a:pt x="270" y="66"/>
                      <a:pt x="250" y="102"/>
                      <a:pt x="232" y="115"/>
                    </a:cubicBezTo>
                    <a:cubicBezTo>
                      <a:pt x="4" y="257"/>
                      <a:pt x="4" y="257"/>
                      <a:pt x="4" y="257"/>
                    </a:cubicBezTo>
                    <a:cubicBezTo>
                      <a:pt x="5" y="279"/>
                      <a:pt x="5" y="279"/>
                      <a:pt x="5" y="279"/>
                    </a:cubicBezTo>
                    <a:cubicBezTo>
                      <a:pt x="238" y="130"/>
                      <a:pt x="238" y="130"/>
                      <a:pt x="238" y="130"/>
                    </a:cubicBezTo>
                    <a:cubicBezTo>
                      <a:pt x="238" y="130"/>
                      <a:pt x="281" y="96"/>
                      <a:pt x="278" y="55"/>
                    </a:cubicBezTo>
                    <a:cubicBezTo>
                      <a:pt x="274" y="14"/>
                      <a:pt x="246" y="0"/>
                      <a:pt x="227" y="10"/>
                    </a:cubicBezTo>
                    <a:cubicBezTo>
                      <a:pt x="0" y="155"/>
                      <a:pt x="0" y="155"/>
                      <a:pt x="0" y="155"/>
                    </a:cubicBezTo>
                    <a:lnTo>
                      <a:pt x="0" y="18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7" name="Group 67"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C8ECD740-00A9-67FC-DEA0-C75323BCCD2C}"/>
                </a:ext>
              </a:extLst>
            </p:cNvPr>
            <p:cNvGrpSpPr/>
            <p:nvPr/>
          </p:nvGrpSpPr>
          <p:grpSpPr>
            <a:xfrm>
              <a:off x="2700622" y="1540042"/>
              <a:ext cx="1870364" cy="1274529"/>
              <a:chOff x="5469501" y="1143074"/>
              <a:chExt cx="2057400" cy="1401982"/>
            </a:xfrm>
          </p:grpSpPr>
          <p:sp>
            <p:nvSpPr>
              <p:cNvPr id="42" name="Freeform 5">
                <a:extLst>
                  <a:ext uri="{FF2B5EF4-FFF2-40B4-BE49-F238E27FC236}">
                    <a16:creationId xmlns:a16="http://schemas.microsoft.com/office/drawing/2014/main" id="{60966B16-2B82-68C3-A53F-43705205F886}"/>
                  </a:ext>
                </a:extLst>
              </p:cNvPr>
              <p:cNvSpPr>
                <a:spLocks/>
              </p:cNvSpPr>
              <p:nvPr/>
            </p:nvSpPr>
            <p:spPr bwMode="auto">
              <a:xfrm>
                <a:off x="5947338" y="1579856"/>
                <a:ext cx="25400" cy="55563"/>
              </a:xfrm>
              <a:custGeom>
                <a:avLst/>
                <a:gdLst>
                  <a:gd name="T0" fmla="*/ 3 w 7"/>
                  <a:gd name="T1" fmla="*/ 0 h 15"/>
                  <a:gd name="T2" fmla="*/ 5 w 7"/>
                  <a:gd name="T3" fmla="*/ 3 h 15"/>
                  <a:gd name="T4" fmla="*/ 7 w 7"/>
                  <a:gd name="T5" fmla="*/ 15 h 15"/>
                  <a:gd name="T6" fmla="*/ 3 w 7"/>
                  <a:gd name="T7" fmla="*/ 0 h 15"/>
                </a:gdLst>
                <a:ahLst/>
                <a:cxnLst>
                  <a:cxn ang="0">
                    <a:pos x="T0" y="T1"/>
                  </a:cxn>
                  <a:cxn ang="0">
                    <a:pos x="T2" y="T3"/>
                  </a:cxn>
                  <a:cxn ang="0">
                    <a:pos x="T4" y="T5"/>
                  </a:cxn>
                  <a:cxn ang="0">
                    <a:pos x="T6" y="T7"/>
                  </a:cxn>
                </a:cxnLst>
                <a:rect l="0" t="0" r="r" b="b"/>
                <a:pathLst>
                  <a:path w="7" h="15">
                    <a:moveTo>
                      <a:pt x="3" y="0"/>
                    </a:moveTo>
                    <a:cubicBezTo>
                      <a:pt x="3" y="1"/>
                      <a:pt x="4" y="2"/>
                      <a:pt x="5" y="3"/>
                    </a:cubicBezTo>
                    <a:cubicBezTo>
                      <a:pt x="5" y="7"/>
                      <a:pt x="6" y="11"/>
                      <a:pt x="7" y="15"/>
                    </a:cubicBezTo>
                    <a:cubicBezTo>
                      <a:pt x="0" y="11"/>
                      <a:pt x="0" y="8"/>
                      <a:pt x="3" y="0"/>
                    </a:cubicBezTo>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3" name="Freeform 6">
                <a:extLst>
                  <a:ext uri="{FF2B5EF4-FFF2-40B4-BE49-F238E27FC236}">
                    <a16:creationId xmlns:a16="http://schemas.microsoft.com/office/drawing/2014/main" id="{5A738A73-B48F-5D9B-4C7A-45ABC4770C93}"/>
                  </a:ext>
                </a:extLst>
              </p:cNvPr>
              <p:cNvSpPr>
                <a:spLocks/>
              </p:cNvSpPr>
              <p:nvPr/>
            </p:nvSpPr>
            <p:spPr bwMode="auto">
              <a:xfrm>
                <a:off x="5969563" y="1651293"/>
                <a:ext cx="22225" cy="33338"/>
              </a:xfrm>
              <a:custGeom>
                <a:avLst/>
                <a:gdLst>
                  <a:gd name="T0" fmla="*/ 1 w 6"/>
                  <a:gd name="T1" fmla="*/ 0 h 9"/>
                  <a:gd name="T2" fmla="*/ 5 w 6"/>
                  <a:gd name="T3" fmla="*/ 9 h 9"/>
                  <a:gd name="T4" fmla="*/ 1 w 6"/>
                  <a:gd name="T5" fmla="*/ 0 h 9"/>
                </a:gdLst>
                <a:ahLst/>
                <a:cxnLst>
                  <a:cxn ang="0">
                    <a:pos x="T0" y="T1"/>
                  </a:cxn>
                  <a:cxn ang="0">
                    <a:pos x="T2" y="T3"/>
                  </a:cxn>
                  <a:cxn ang="0">
                    <a:pos x="T4" y="T5"/>
                  </a:cxn>
                </a:cxnLst>
                <a:rect l="0" t="0" r="r" b="b"/>
                <a:pathLst>
                  <a:path w="6" h="9">
                    <a:moveTo>
                      <a:pt x="1" y="0"/>
                    </a:moveTo>
                    <a:cubicBezTo>
                      <a:pt x="6" y="1"/>
                      <a:pt x="5" y="5"/>
                      <a:pt x="5" y="9"/>
                    </a:cubicBezTo>
                    <a:cubicBezTo>
                      <a:pt x="0" y="7"/>
                      <a:pt x="1" y="3"/>
                      <a:pt x="1" y="0"/>
                    </a:cubicBezTo>
                    <a:close/>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4" name="Freeform 7">
                <a:extLst>
                  <a:ext uri="{FF2B5EF4-FFF2-40B4-BE49-F238E27FC236}">
                    <a16:creationId xmlns:a16="http://schemas.microsoft.com/office/drawing/2014/main" id="{AF1AFFB3-DCBD-2E6D-2239-759CEE504A62}"/>
                  </a:ext>
                </a:extLst>
              </p:cNvPr>
              <p:cNvSpPr>
                <a:spLocks/>
              </p:cNvSpPr>
              <p:nvPr/>
            </p:nvSpPr>
            <p:spPr bwMode="auto">
              <a:xfrm>
                <a:off x="5961626" y="1530643"/>
                <a:ext cx="15875" cy="11113"/>
              </a:xfrm>
              <a:custGeom>
                <a:avLst/>
                <a:gdLst>
                  <a:gd name="T0" fmla="*/ 2 w 4"/>
                  <a:gd name="T1" fmla="*/ 3 h 3"/>
                  <a:gd name="T2" fmla="*/ 0 w 4"/>
                  <a:gd name="T3" fmla="*/ 2 h 3"/>
                  <a:gd name="T4" fmla="*/ 3 w 4"/>
                  <a:gd name="T5" fmla="*/ 0 h 3"/>
                  <a:gd name="T6" fmla="*/ 4 w 4"/>
                  <a:gd name="T7" fmla="*/ 1 h 3"/>
                  <a:gd name="T8" fmla="*/ 2 w 4"/>
                  <a:gd name="T9" fmla="*/ 3 h 3"/>
                </a:gdLst>
                <a:ahLst/>
                <a:cxnLst>
                  <a:cxn ang="0">
                    <a:pos x="T0" y="T1"/>
                  </a:cxn>
                  <a:cxn ang="0">
                    <a:pos x="T2" y="T3"/>
                  </a:cxn>
                  <a:cxn ang="0">
                    <a:pos x="T4" y="T5"/>
                  </a:cxn>
                  <a:cxn ang="0">
                    <a:pos x="T6" y="T7"/>
                  </a:cxn>
                  <a:cxn ang="0">
                    <a:pos x="T8" y="T9"/>
                  </a:cxn>
                </a:cxnLst>
                <a:rect l="0" t="0" r="r" b="b"/>
                <a:pathLst>
                  <a:path w="4" h="3">
                    <a:moveTo>
                      <a:pt x="2" y="3"/>
                    </a:moveTo>
                    <a:cubicBezTo>
                      <a:pt x="1" y="3"/>
                      <a:pt x="0" y="2"/>
                      <a:pt x="0" y="2"/>
                    </a:cubicBezTo>
                    <a:cubicBezTo>
                      <a:pt x="0" y="0"/>
                      <a:pt x="2" y="0"/>
                      <a:pt x="3" y="0"/>
                    </a:cubicBezTo>
                    <a:cubicBezTo>
                      <a:pt x="3" y="0"/>
                      <a:pt x="4" y="1"/>
                      <a:pt x="4" y="1"/>
                    </a:cubicBezTo>
                    <a:cubicBezTo>
                      <a:pt x="4" y="3"/>
                      <a:pt x="3" y="3"/>
                      <a:pt x="2" y="3"/>
                    </a:cubicBezTo>
                  </a:path>
                </a:pathLst>
              </a:custGeom>
              <a:solidFill>
                <a:srgbClr val="6577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5" name="Freeform 24">
                <a:extLst>
                  <a:ext uri="{FF2B5EF4-FFF2-40B4-BE49-F238E27FC236}">
                    <a16:creationId xmlns:a16="http://schemas.microsoft.com/office/drawing/2014/main" id="{64A824B9-194A-077B-D90C-959701B3F53D}"/>
                  </a:ext>
                </a:extLst>
              </p:cNvPr>
              <p:cNvSpPr>
                <a:spLocks/>
              </p:cNvSpPr>
              <p:nvPr/>
            </p:nvSpPr>
            <p:spPr bwMode="auto">
              <a:xfrm>
                <a:off x="5483788" y="1632243"/>
                <a:ext cx="2043113" cy="871538"/>
              </a:xfrm>
              <a:custGeom>
                <a:avLst/>
                <a:gdLst>
                  <a:gd name="T0" fmla="*/ 0 w 543"/>
                  <a:gd name="T1" fmla="*/ 75 h 232"/>
                  <a:gd name="T2" fmla="*/ 33 w 543"/>
                  <a:gd name="T3" fmla="*/ 58 h 232"/>
                  <a:gd name="T4" fmla="*/ 491 w 543"/>
                  <a:gd name="T5" fmla="*/ 0 h 232"/>
                  <a:gd name="T6" fmla="*/ 518 w 543"/>
                  <a:gd name="T7" fmla="*/ 63 h 232"/>
                  <a:gd name="T8" fmla="*/ 282 w 543"/>
                  <a:gd name="T9" fmla="*/ 232 h 232"/>
                  <a:gd name="T10" fmla="*/ 0 w 543"/>
                  <a:gd name="T11" fmla="*/ 75 h 232"/>
                </a:gdLst>
                <a:ahLst/>
                <a:cxnLst>
                  <a:cxn ang="0">
                    <a:pos x="T0" y="T1"/>
                  </a:cxn>
                  <a:cxn ang="0">
                    <a:pos x="T2" y="T3"/>
                  </a:cxn>
                  <a:cxn ang="0">
                    <a:pos x="T4" y="T5"/>
                  </a:cxn>
                  <a:cxn ang="0">
                    <a:pos x="T6" y="T7"/>
                  </a:cxn>
                  <a:cxn ang="0">
                    <a:pos x="T8" y="T9"/>
                  </a:cxn>
                  <a:cxn ang="0">
                    <a:pos x="T10" y="T11"/>
                  </a:cxn>
                </a:cxnLst>
                <a:rect l="0" t="0" r="r" b="b"/>
                <a:pathLst>
                  <a:path w="543" h="232">
                    <a:moveTo>
                      <a:pt x="0" y="75"/>
                    </a:moveTo>
                    <a:cubicBezTo>
                      <a:pt x="33" y="58"/>
                      <a:pt x="33" y="58"/>
                      <a:pt x="33" y="58"/>
                    </a:cubicBezTo>
                    <a:cubicBezTo>
                      <a:pt x="491" y="0"/>
                      <a:pt x="491" y="0"/>
                      <a:pt x="491" y="0"/>
                    </a:cubicBezTo>
                    <a:cubicBezTo>
                      <a:pt x="491" y="0"/>
                      <a:pt x="543" y="19"/>
                      <a:pt x="518" y="63"/>
                    </a:cubicBezTo>
                    <a:cubicBezTo>
                      <a:pt x="485" y="121"/>
                      <a:pt x="282" y="232"/>
                      <a:pt x="282" y="232"/>
                    </a:cubicBezTo>
                    <a:lnTo>
                      <a:pt x="0" y="75"/>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6" name="Freeform 25">
                <a:extLst>
                  <a:ext uri="{FF2B5EF4-FFF2-40B4-BE49-F238E27FC236}">
                    <a16:creationId xmlns:a16="http://schemas.microsoft.com/office/drawing/2014/main" id="{33376D85-E067-0D62-32CD-9C6B919FE0FA}"/>
                  </a:ext>
                </a:extLst>
              </p:cNvPr>
              <p:cNvSpPr>
                <a:spLocks/>
              </p:cNvSpPr>
              <p:nvPr/>
            </p:nvSpPr>
            <p:spPr bwMode="auto">
              <a:xfrm>
                <a:off x="5526651" y="1648118"/>
                <a:ext cx="1785938" cy="758825"/>
              </a:xfrm>
              <a:custGeom>
                <a:avLst/>
                <a:gdLst>
                  <a:gd name="T0" fmla="*/ 0 w 1125"/>
                  <a:gd name="T1" fmla="*/ 18 h 478"/>
                  <a:gd name="T2" fmla="*/ 7 w 1125"/>
                  <a:gd name="T3" fmla="*/ 151 h 478"/>
                  <a:gd name="T4" fmla="*/ 639 w 1125"/>
                  <a:gd name="T5" fmla="*/ 478 h 478"/>
                  <a:gd name="T6" fmla="*/ 1125 w 1125"/>
                  <a:gd name="T7" fmla="*/ 177 h 478"/>
                  <a:gd name="T8" fmla="*/ 1120 w 1125"/>
                  <a:gd name="T9" fmla="*/ 23 h 478"/>
                  <a:gd name="T10" fmla="*/ 618 w 1125"/>
                  <a:gd name="T11" fmla="*/ 319 h 478"/>
                  <a:gd name="T12" fmla="*/ 2 w 1125"/>
                  <a:gd name="T13" fmla="*/ 0 h 478"/>
                  <a:gd name="T14" fmla="*/ 0 w 1125"/>
                  <a:gd name="T15" fmla="*/ 18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5" h="478">
                    <a:moveTo>
                      <a:pt x="0" y="18"/>
                    </a:moveTo>
                    <a:lnTo>
                      <a:pt x="7" y="151"/>
                    </a:lnTo>
                    <a:lnTo>
                      <a:pt x="639" y="478"/>
                    </a:lnTo>
                    <a:lnTo>
                      <a:pt x="1125" y="177"/>
                    </a:lnTo>
                    <a:lnTo>
                      <a:pt x="1120" y="23"/>
                    </a:lnTo>
                    <a:lnTo>
                      <a:pt x="618" y="319"/>
                    </a:lnTo>
                    <a:lnTo>
                      <a:pt x="2" y="0"/>
                    </a:lnTo>
                    <a:lnTo>
                      <a:pt x="0" y="18"/>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7" name="Freeform 26">
                <a:extLst>
                  <a:ext uri="{FF2B5EF4-FFF2-40B4-BE49-F238E27FC236}">
                    <a16:creationId xmlns:a16="http://schemas.microsoft.com/office/drawing/2014/main" id="{2B5CB043-9F09-BF55-B650-A18624724149}"/>
                  </a:ext>
                </a:extLst>
              </p:cNvPr>
              <p:cNvSpPr>
                <a:spLocks/>
              </p:cNvSpPr>
              <p:nvPr/>
            </p:nvSpPr>
            <p:spPr bwMode="auto">
              <a:xfrm>
                <a:off x="5469501" y="1143074"/>
                <a:ext cx="1925638" cy="987425"/>
              </a:xfrm>
              <a:custGeom>
                <a:avLst/>
                <a:gdLst>
                  <a:gd name="T0" fmla="*/ 0 w 512"/>
                  <a:gd name="T1" fmla="*/ 121 h 263"/>
                  <a:gd name="T2" fmla="*/ 280 w 512"/>
                  <a:gd name="T3" fmla="*/ 263 h 263"/>
                  <a:gd name="T4" fmla="*/ 512 w 512"/>
                  <a:gd name="T5" fmla="*/ 131 h 263"/>
                  <a:gd name="T6" fmla="*/ 505 w 512"/>
                  <a:gd name="T7" fmla="*/ 127 h 263"/>
                  <a:gd name="T8" fmla="*/ 242 w 512"/>
                  <a:gd name="T9" fmla="*/ 9 h 263"/>
                  <a:gd name="T10" fmla="*/ 208 w 512"/>
                  <a:gd name="T11" fmla="*/ 6 h 263"/>
                  <a:gd name="T12" fmla="*/ 0 w 512"/>
                  <a:gd name="T13" fmla="*/ 121 h 263"/>
                </a:gdLst>
                <a:ahLst/>
                <a:cxnLst>
                  <a:cxn ang="0">
                    <a:pos x="T0" y="T1"/>
                  </a:cxn>
                  <a:cxn ang="0">
                    <a:pos x="T2" y="T3"/>
                  </a:cxn>
                  <a:cxn ang="0">
                    <a:pos x="T4" y="T5"/>
                  </a:cxn>
                  <a:cxn ang="0">
                    <a:pos x="T6" y="T7"/>
                  </a:cxn>
                  <a:cxn ang="0">
                    <a:pos x="T8" y="T9"/>
                  </a:cxn>
                  <a:cxn ang="0">
                    <a:pos x="T10" y="T11"/>
                  </a:cxn>
                  <a:cxn ang="0">
                    <a:pos x="T12" y="T13"/>
                  </a:cxn>
                </a:cxnLst>
                <a:rect l="0" t="0" r="r" b="b"/>
                <a:pathLst>
                  <a:path w="512" h="263">
                    <a:moveTo>
                      <a:pt x="0" y="121"/>
                    </a:moveTo>
                    <a:cubicBezTo>
                      <a:pt x="280" y="263"/>
                      <a:pt x="280" y="263"/>
                      <a:pt x="280" y="263"/>
                    </a:cubicBezTo>
                    <a:cubicBezTo>
                      <a:pt x="512" y="131"/>
                      <a:pt x="512" y="131"/>
                      <a:pt x="512" y="131"/>
                    </a:cubicBezTo>
                    <a:cubicBezTo>
                      <a:pt x="505" y="127"/>
                      <a:pt x="505" y="127"/>
                      <a:pt x="505" y="127"/>
                    </a:cubicBezTo>
                    <a:cubicBezTo>
                      <a:pt x="242" y="9"/>
                      <a:pt x="242" y="9"/>
                      <a:pt x="242" y="9"/>
                    </a:cubicBezTo>
                    <a:cubicBezTo>
                      <a:pt x="242" y="9"/>
                      <a:pt x="224" y="0"/>
                      <a:pt x="208" y="6"/>
                    </a:cubicBezTo>
                    <a:cubicBezTo>
                      <a:pt x="193" y="12"/>
                      <a:pt x="0" y="121"/>
                      <a:pt x="0" y="121"/>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48" name="Freeform 27">
                <a:extLst>
                  <a:ext uri="{FF2B5EF4-FFF2-40B4-BE49-F238E27FC236}">
                    <a16:creationId xmlns:a16="http://schemas.microsoft.com/office/drawing/2014/main" id="{CCEB7B0F-5480-D441-CA55-C9617A20B63D}"/>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9" name="Freeform 28">
                <a:extLst>
                  <a:ext uri="{FF2B5EF4-FFF2-40B4-BE49-F238E27FC236}">
                    <a16:creationId xmlns:a16="http://schemas.microsoft.com/office/drawing/2014/main" id="{1380231F-1B30-6D3C-D927-A633E3EEFF34}"/>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0" name="Freeform 29">
                <a:extLst>
                  <a:ext uri="{FF2B5EF4-FFF2-40B4-BE49-F238E27FC236}">
                    <a16:creationId xmlns:a16="http://schemas.microsoft.com/office/drawing/2014/main" id="{29C29CB5-925A-7905-A039-9397F0DB3967}"/>
                  </a:ext>
                </a:extLst>
              </p:cNvPr>
              <p:cNvSpPr>
                <a:spLocks/>
              </p:cNvSpPr>
              <p:nvPr/>
            </p:nvSpPr>
            <p:spPr bwMode="auto">
              <a:xfrm>
                <a:off x="5483788" y="1914818"/>
                <a:ext cx="1060450" cy="630238"/>
              </a:xfrm>
              <a:custGeom>
                <a:avLst/>
                <a:gdLst>
                  <a:gd name="T0" fmla="*/ 0 w 668"/>
                  <a:gd name="T1" fmla="*/ 0 h 397"/>
                  <a:gd name="T2" fmla="*/ 3 w 668"/>
                  <a:gd name="T3" fmla="*/ 45 h 397"/>
                  <a:gd name="T4" fmla="*/ 668 w 668"/>
                  <a:gd name="T5" fmla="*/ 397 h 397"/>
                  <a:gd name="T6" fmla="*/ 666 w 668"/>
                  <a:gd name="T7" fmla="*/ 348 h 397"/>
                  <a:gd name="T8" fmla="*/ 0 w 668"/>
                  <a:gd name="T9" fmla="*/ 0 h 397"/>
                </a:gdLst>
                <a:ahLst/>
                <a:cxnLst>
                  <a:cxn ang="0">
                    <a:pos x="T0" y="T1"/>
                  </a:cxn>
                  <a:cxn ang="0">
                    <a:pos x="T2" y="T3"/>
                  </a:cxn>
                  <a:cxn ang="0">
                    <a:pos x="T4" y="T5"/>
                  </a:cxn>
                  <a:cxn ang="0">
                    <a:pos x="T6" y="T7"/>
                  </a:cxn>
                  <a:cxn ang="0">
                    <a:pos x="T8" y="T9"/>
                  </a:cxn>
                </a:cxnLst>
                <a:rect l="0" t="0" r="r" b="b"/>
                <a:pathLst>
                  <a:path w="668" h="397">
                    <a:moveTo>
                      <a:pt x="0" y="0"/>
                    </a:moveTo>
                    <a:lnTo>
                      <a:pt x="3" y="45"/>
                    </a:lnTo>
                    <a:lnTo>
                      <a:pt x="668" y="397"/>
                    </a:lnTo>
                    <a:lnTo>
                      <a:pt x="666" y="348"/>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1" name="Freeform 30">
                <a:extLst>
                  <a:ext uri="{FF2B5EF4-FFF2-40B4-BE49-F238E27FC236}">
                    <a16:creationId xmlns:a16="http://schemas.microsoft.com/office/drawing/2014/main" id="{0ECBCE2F-B343-94DB-A5E0-CB0EBE55B267}"/>
                  </a:ext>
                </a:extLst>
              </p:cNvPr>
              <p:cNvSpPr>
                <a:spLocks/>
              </p:cNvSpPr>
              <p:nvPr/>
            </p:nvSpPr>
            <p:spPr bwMode="auto">
              <a:xfrm>
                <a:off x="6522013" y="1583031"/>
                <a:ext cx="969963" cy="962025"/>
              </a:xfrm>
              <a:custGeom>
                <a:avLst/>
                <a:gdLst>
                  <a:gd name="T0" fmla="*/ 1 w 258"/>
                  <a:gd name="T1" fmla="*/ 165 h 256"/>
                  <a:gd name="T2" fmla="*/ 205 w 258"/>
                  <a:gd name="T3" fmla="*/ 32 h 256"/>
                  <a:gd name="T4" fmla="*/ 237 w 258"/>
                  <a:gd name="T5" fmla="*/ 38 h 256"/>
                  <a:gd name="T6" fmla="*/ 212 w 258"/>
                  <a:gd name="T7" fmla="*/ 106 h 256"/>
                  <a:gd name="T8" fmla="*/ 5 w 258"/>
                  <a:gd name="T9" fmla="*/ 235 h 256"/>
                  <a:gd name="T10" fmla="*/ 6 w 258"/>
                  <a:gd name="T11" fmla="*/ 256 h 256"/>
                  <a:gd name="T12" fmla="*/ 218 w 258"/>
                  <a:gd name="T13" fmla="*/ 120 h 256"/>
                  <a:gd name="T14" fmla="*/ 254 w 258"/>
                  <a:gd name="T15" fmla="*/ 51 h 256"/>
                  <a:gd name="T16" fmla="*/ 208 w 258"/>
                  <a:gd name="T17" fmla="*/ 10 h 256"/>
                  <a:gd name="T18" fmla="*/ 0 w 258"/>
                  <a:gd name="T19" fmla="*/ 142 h 256"/>
                  <a:gd name="T20" fmla="*/ 1 w 258"/>
                  <a:gd name="T21" fmla="*/ 16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256">
                    <a:moveTo>
                      <a:pt x="1" y="165"/>
                    </a:moveTo>
                    <a:cubicBezTo>
                      <a:pt x="205" y="32"/>
                      <a:pt x="205" y="32"/>
                      <a:pt x="205" y="32"/>
                    </a:cubicBezTo>
                    <a:cubicBezTo>
                      <a:pt x="205" y="32"/>
                      <a:pt x="228" y="16"/>
                      <a:pt x="237" y="38"/>
                    </a:cubicBezTo>
                    <a:cubicBezTo>
                      <a:pt x="247" y="61"/>
                      <a:pt x="229" y="94"/>
                      <a:pt x="212" y="106"/>
                    </a:cubicBezTo>
                    <a:cubicBezTo>
                      <a:pt x="5" y="235"/>
                      <a:pt x="5" y="235"/>
                      <a:pt x="5" y="235"/>
                    </a:cubicBezTo>
                    <a:cubicBezTo>
                      <a:pt x="6" y="256"/>
                      <a:pt x="6" y="256"/>
                      <a:pt x="6" y="256"/>
                    </a:cubicBezTo>
                    <a:cubicBezTo>
                      <a:pt x="218" y="120"/>
                      <a:pt x="218" y="120"/>
                      <a:pt x="218" y="120"/>
                    </a:cubicBezTo>
                    <a:cubicBezTo>
                      <a:pt x="218" y="120"/>
                      <a:pt x="258" y="88"/>
                      <a:pt x="254" y="51"/>
                    </a:cubicBezTo>
                    <a:cubicBezTo>
                      <a:pt x="251" y="13"/>
                      <a:pt x="225" y="0"/>
                      <a:pt x="208" y="10"/>
                    </a:cubicBezTo>
                    <a:cubicBezTo>
                      <a:pt x="0" y="142"/>
                      <a:pt x="0" y="142"/>
                      <a:pt x="0" y="142"/>
                    </a:cubicBezTo>
                    <a:cubicBezTo>
                      <a:pt x="1" y="165"/>
                      <a:pt x="1" y="165"/>
                      <a:pt x="1" y="165"/>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2" name="Freeform 32">
                <a:extLst>
                  <a:ext uri="{FF2B5EF4-FFF2-40B4-BE49-F238E27FC236}">
                    <a16:creationId xmlns:a16="http://schemas.microsoft.com/office/drawing/2014/main" id="{531E7934-3F17-360A-2C15-289F9AD0C151}"/>
                  </a:ext>
                </a:extLst>
              </p:cNvPr>
              <p:cNvSpPr>
                <a:spLocks/>
              </p:cNvSpPr>
              <p:nvPr/>
            </p:nvSpPr>
            <p:spPr bwMode="auto">
              <a:xfrm>
                <a:off x="7326876" y="1610018"/>
                <a:ext cx="44450" cy="3175"/>
              </a:xfrm>
              <a:custGeom>
                <a:avLst/>
                <a:gdLst>
                  <a:gd name="T0" fmla="*/ 6 w 12"/>
                  <a:gd name="T1" fmla="*/ 0 h 1"/>
                  <a:gd name="T2" fmla="*/ 0 w 12"/>
                  <a:gd name="T3" fmla="*/ 1 h 1"/>
                  <a:gd name="T4" fmla="*/ 12 w 12"/>
                  <a:gd name="T5" fmla="*/ 1 h 1"/>
                  <a:gd name="T6" fmla="*/ 12 w 12"/>
                  <a:gd name="T7" fmla="*/ 1 h 1"/>
                  <a:gd name="T8" fmla="*/ 6 w 12"/>
                  <a:gd name="T9" fmla="*/ 0 h 1"/>
                </a:gdLst>
                <a:ahLst/>
                <a:cxnLst>
                  <a:cxn ang="0">
                    <a:pos x="T0" y="T1"/>
                  </a:cxn>
                  <a:cxn ang="0">
                    <a:pos x="T2" y="T3"/>
                  </a:cxn>
                  <a:cxn ang="0">
                    <a:pos x="T4" y="T5"/>
                  </a:cxn>
                  <a:cxn ang="0">
                    <a:pos x="T6" y="T7"/>
                  </a:cxn>
                  <a:cxn ang="0">
                    <a:pos x="T8" y="T9"/>
                  </a:cxn>
                </a:cxnLst>
                <a:rect l="0" t="0" r="r" b="b"/>
                <a:pathLst>
                  <a:path w="12" h="1">
                    <a:moveTo>
                      <a:pt x="6" y="0"/>
                    </a:moveTo>
                    <a:cubicBezTo>
                      <a:pt x="4" y="0"/>
                      <a:pt x="2" y="0"/>
                      <a:pt x="0" y="1"/>
                    </a:cubicBezTo>
                    <a:cubicBezTo>
                      <a:pt x="12" y="1"/>
                      <a:pt x="12" y="1"/>
                      <a:pt x="12" y="1"/>
                    </a:cubicBezTo>
                    <a:cubicBezTo>
                      <a:pt x="12" y="1"/>
                      <a:pt x="12" y="1"/>
                      <a:pt x="12" y="1"/>
                    </a:cubicBezTo>
                    <a:cubicBezTo>
                      <a:pt x="10" y="0"/>
                      <a:pt x="8" y="0"/>
                      <a:pt x="6" y="0"/>
                    </a:cubicBezTo>
                  </a:path>
                </a:pathLst>
              </a:custGeom>
              <a:solidFill>
                <a:srgbClr val="419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8" name="Group 69"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65B970C2-0280-1FFB-9218-FA153503AB01}"/>
                </a:ext>
              </a:extLst>
            </p:cNvPr>
            <p:cNvGrpSpPr/>
            <p:nvPr/>
          </p:nvGrpSpPr>
          <p:grpSpPr>
            <a:xfrm>
              <a:off x="1066940" y="2906935"/>
              <a:ext cx="2675659" cy="1421535"/>
              <a:chOff x="3672451" y="2646656"/>
              <a:chExt cx="2943225" cy="1563688"/>
            </a:xfrm>
          </p:grpSpPr>
          <p:grpSp>
            <p:nvGrpSpPr>
              <p:cNvPr id="34" name="Group 68">
                <a:extLst>
                  <a:ext uri="{FF2B5EF4-FFF2-40B4-BE49-F238E27FC236}">
                    <a16:creationId xmlns:a16="http://schemas.microsoft.com/office/drawing/2014/main" id="{322A4827-0218-0E6F-517F-1CF3091D8497}"/>
                  </a:ext>
                </a:extLst>
              </p:cNvPr>
              <p:cNvGrpSpPr/>
              <p:nvPr/>
            </p:nvGrpSpPr>
            <p:grpSpPr>
              <a:xfrm>
                <a:off x="3672451" y="2646656"/>
                <a:ext cx="2943225" cy="1519237"/>
                <a:chOff x="3672451" y="2646656"/>
                <a:chExt cx="2943225" cy="1519237"/>
              </a:xfrm>
            </p:grpSpPr>
            <p:sp>
              <p:nvSpPr>
                <p:cNvPr id="37" name="Freeform 16">
                  <a:extLst>
                    <a:ext uri="{FF2B5EF4-FFF2-40B4-BE49-F238E27FC236}">
                      <a16:creationId xmlns:a16="http://schemas.microsoft.com/office/drawing/2014/main" id="{B43BF1BD-736B-C345-E48C-F38D1E72AA03}"/>
                    </a:ext>
                  </a:extLst>
                </p:cNvPr>
                <p:cNvSpPr>
                  <a:spLocks/>
                </p:cNvSpPr>
                <p:nvPr/>
              </p:nvSpPr>
              <p:spPr bwMode="auto">
                <a:xfrm>
                  <a:off x="3672451" y="4051593"/>
                  <a:ext cx="71438" cy="7938"/>
                </a:xfrm>
                <a:custGeom>
                  <a:avLst/>
                  <a:gdLst>
                    <a:gd name="T0" fmla="*/ 11 w 19"/>
                    <a:gd name="T1" fmla="*/ 0 h 2"/>
                    <a:gd name="T2" fmla="*/ 0 w 19"/>
                    <a:gd name="T3" fmla="*/ 1 h 2"/>
                    <a:gd name="T4" fmla="*/ 0 w 19"/>
                    <a:gd name="T5" fmla="*/ 2 h 2"/>
                    <a:gd name="T6" fmla="*/ 19 w 19"/>
                    <a:gd name="T7" fmla="*/ 0 h 2"/>
                    <a:gd name="T8" fmla="*/ 11 w 19"/>
                    <a:gd name="T9" fmla="*/ 0 h 2"/>
                  </a:gdLst>
                  <a:ahLst/>
                  <a:cxnLst>
                    <a:cxn ang="0">
                      <a:pos x="T0" y="T1"/>
                    </a:cxn>
                    <a:cxn ang="0">
                      <a:pos x="T2" y="T3"/>
                    </a:cxn>
                    <a:cxn ang="0">
                      <a:pos x="T4" y="T5"/>
                    </a:cxn>
                    <a:cxn ang="0">
                      <a:pos x="T6" y="T7"/>
                    </a:cxn>
                    <a:cxn ang="0">
                      <a:pos x="T8" y="T9"/>
                    </a:cxn>
                  </a:cxnLst>
                  <a:rect l="0" t="0" r="r" b="b"/>
                  <a:pathLst>
                    <a:path w="19" h="2">
                      <a:moveTo>
                        <a:pt x="11" y="0"/>
                      </a:moveTo>
                      <a:cubicBezTo>
                        <a:pt x="8" y="0"/>
                        <a:pt x="4" y="0"/>
                        <a:pt x="0" y="1"/>
                      </a:cubicBezTo>
                      <a:cubicBezTo>
                        <a:pt x="0" y="2"/>
                        <a:pt x="0" y="2"/>
                        <a:pt x="0" y="2"/>
                      </a:cubicBezTo>
                      <a:cubicBezTo>
                        <a:pt x="19" y="0"/>
                        <a:pt x="19" y="0"/>
                        <a:pt x="19" y="0"/>
                      </a:cubicBezTo>
                      <a:cubicBezTo>
                        <a:pt x="17" y="0"/>
                        <a:pt x="14" y="0"/>
                        <a:pt x="11" y="0"/>
                      </a:cubicBezTo>
                    </a:path>
                  </a:pathLst>
                </a:custGeom>
                <a:solidFill>
                  <a:srgbClr val="0A8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8" name="Freeform 33">
                  <a:extLst>
                    <a:ext uri="{FF2B5EF4-FFF2-40B4-BE49-F238E27FC236}">
                      <a16:creationId xmlns:a16="http://schemas.microsoft.com/office/drawing/2014/main" id="{9FA6A7C9-E3FD-B3CA-EAE5-834180685027}"/>
                    </a:ext>
                  </a:extLst>
                </p:cNvPr>
                <p:cNvSpPr>
                  <a:spLocks/>
                </p:cNvSpPr>
                <p:nvPr/>
              </p:nvSpPr>
              <p:spPr bwMode="auto">
                <a:xfrm>
                  <a:off x="4375713" y="3248318"/>
                  <a:ext cx="2239963" cy="917575"/>
                </a:xfrm>
                <a:custGeom>
                  <a:avLst/>
                  <a:gdLst>
                    <a:gd name="T0" fmla="*/ 596 w 596"/>
                    <a:gd name="T1" fmla="*/ 59 h 244"/>
                    <a:gd name="T2" fmla="*/ 559 w 596"/>
                    <a:gd name="T3" fmla="*/ 42 h 244"/>
                    <a:gd name="T4" fmla="*/ 56 w 596"/>
                    <a:gd name="T5" fmla="*/ 0 h 244"/>
                    <a:gd name="T6" fmla="*/ 29 w 596"/>
                    <a:gd name="T7" fmla="*/ 71 h 244"/>
                    <a:gd name="T8" fmla="*/ 296 w 596"/>
                    <a:gd name="T9" fmla="*/ 244 h 244"/>
                    <a:gd name="T10" fmla="*/ 596 w 596"/>
                    <a:gd name="T11" fmla="*/ 59 h 244"/>
                  </a:gdLst>
                  <a:ahLst/>
                  <a:cxnLst>
                    <a:cxn ang="0">
                      <a:pos x="T0" y="T1"/>
                    </a:cxn>
                    <a:cxn ang="0">
                      <a:pos x="T2" y="T3"/>
                    </a:cxn>
                    <a:cxn ang="0">
                      <a:pos x="T4" y="T5"/>
                    </a:cxn>
                    <a:cxn ang="0">
                      <a:pos x="T6" y="T7"/>
                    </a:cxn>
                    <a:cxn ang="0">
                      <a:pos x="T8" y="T9"/>
                    </a:cxn>
                    <a:cxn ang="0">
                      <a:pos x="T10" y="T11"/>
                    </a:cxn>
                  </a:cxnLst>
                  <a:rect l="0" t="0" r="r" b="b"/>
                  <a:pathLst>
                    <a:path w="596" h="244">
                      <a:moveTo>
                        <a:pt x="596" y="59"/>
                      </a:moveTo>
                      <a:cubicBezTo>
                        <a:pt x="559" y="42"/>
                        <a:pt x="559" y="42"/>
                        <a:pt x="559" y="42"/>
                      </a:cubicBezTo>
                      <a:cubicBezTo>
                        <a:pt x="56" y="0"/>
                        <a:pt x="56" y="0"/>
                        <a:pt x="56" y="0"/>
                      </a:cubicBezTo>
                      <a:cubicBezTo>
                        <a:pt x="56" y="0"/>
                        <a:pt x="0" y="24"/>
                        <a:pt x="29" y="71"/>
                      </a:cubicBezTo>
                      <a:cubicBezTo>
                        <a:pt x="68" y="133"/>
                        <a:pt x="296" y="244"/>
                        <a:pt x="296" y="244"/>
                      </a:cubicBezTo>
                      <a:lnTo>
                        <a:pt x="596" y="59"/>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9" name="Freeform 34">
                  <a:extLst>
                    <a:ext uri="{FF2B5EF4-FFF2-40B4-BE49-F238E27FC236}">
                      <a16:creationId xmlns:a16="http://schemas.microsoft.com/office/drawing/2014/main" id="{C79C5A8A-4F1D-47DF-0FB5-85E931665D87}"/>
                    </a:ext>
                  </a:extLst>
                </p:cNvPr>
                <p:cNvSpPr>
                  <a:spLocks/>
                </p:cNvSpPr>
                <p:nvPr/>
              </p:nvSpPr>
              <p:spPr bwMode="auto">
                <a:xfrm>
                  <a:off x="4615426" y="3176881"/>
                  <a:ext cx="1944688" cy="879475"/>
                </a:xfrm>
                <a:custGeom>
                  <a:avLst/>
                  <a:gdLst>
                    <a:gd name="T0" fmla="*/ 1225 w 1225"/>
                    <a:gd name="T1" fmla="*/ 19 h 554"/>
                    <a:gd name="T2" fmla="*/ 1225 w 1225"/>
                    <a:gd name="T3" fmla="*/ 166 h 554"/>
                    <a:gd name="T4" fmla="*/ 550 w 1225"/>
                    <a:gd name="T5" fmla="*/ 554 h 554"/>
                    <a:gd name="T6" fmla="*/ 3 w 1225"/>
                    <a:gd name="T7" fmla="*/ 251 h 554"/>
                    <a:gd name="T8" fmla="*/ 0 w 1225"/>
                    <a:gd name="T9" fmla="*/ 83 h 554"/>
                    <a:gd name="T10" fmla="*/ 564 w 1225"/>
                    <a:gd name="T11" fmla="*/ 381 h 554"/>
                    <a:gd name="T12" fmla="*/ 1220 w 1225"/>
                    <a:gd name="T13" fmla="*/ 0 h 554"/>
                    <a:gd name="T14" fmla="*/ 1225 w 1225"/>
                    <a:gd name="T15" fmla="*/ 19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5" h="554">
                      <a:moveTo>
                        <a:pt x="1225" y="19"/>
                      </a:moveTo>
                      <a:lnTo>
                        <a:pt x="1225" y="166"/>
                      </a:lnTo>
                      <a:lnTo>
                        <a:pt x="550" y="554"/>
                      </a:lnTo>
                      <a:lnTo>
                        <a:pt x="3" y="251"/>
                      </a:lnTo>
                      <a:lnTo>
                        <a:pt x="0" y="83"/>
                      </a:lnTo>
                      <a:lnTo>
                        <a:pt x="564" y="381"/>
                      </a:lnTo>
                      <a:lnTo>
                        <a:pt x="1220" y="0"/>
                      </a:lnTo>
                      <a:lnTo>
                        <a:pt x="1225"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0" name="Freeform 35">
                  <a:extLst>
                    <a:ext uri="{FF2B5EF4-FFF2-40B4-BE49-F238E27FC236}">
                      <a16:creationId xmlns:a16="http://schemas.microsoft.com/office/drawing/2014/main" id="{01C4A7E9-A3F6-56FC-5C55-53DEDACC7274}"/>
                    </a:ext>
                  </a:extLst>
                </p:cNvPr>
                <p:cNvSpPr>
                  <a:spLocks/>
                </p:cNvSpPr>
                <p:nvPr/>
              </p:nvSpPr>
              <p:spPr bwMode="auto">
                <a:xfrm>
                  <a:off x="4510651" y="2646656"/>
                  <a:ext cx="2105025" cy="1093788"/>
                </a:xfrm>
                <a:custGeom>
                  <a:avLst/>
                  <a:gdLst>
                    <a:gd name="T0" fmla="*/ 560 w 560"/>
                    <a:gd name="T1" fmla="*/ 122 h 291"/>
                    <a:gd name="T2" fmla="*/ 260 w 560"/>
                    <a:gd name="T3" fmla="*/ 291 h 291"/>
                    <a:gd name="T4" fmla="*/ 0 w 560"/>
                    <a:gd name="T5" fmla="*/ 158 h 291"/>
                    <a:gd name="T6" fmla="*/ 9 w 560"/>
                    <a:gd name="T7" fmla="*/ 154 h 291"/>
                    <a:gd name="T8" fmla="*/ 290 w 560"/>
                    <a:gd name="T9" fmla="*/ 11 h 291"/>
                    <a:gd name="T10" fmla="*/ 326 w 560"/>
                    <a:gd name="T11" fmla="*/ 6 h 291"/>
                    <a:gd name="T12" fmla="*/ 560 w 560"/>
                    <a:gd name="T13" fmla="*/ 122 h 291"/>
                  </a:gdLst>
                  <a:ahLst/>
                  <a:cxnLst>
                    <a:cxn ang="0">
                      <a:pos x="T0" y="T1"/>
                    </a:cxn>
                    <a:cxn ang="0">
                      <a:pos x="T2" y="T3"/>
                    </a:cxn>
                    <a:cxn ang="0">
                      <a:pos x="T4" y="T5"/>
                    </a:cxn>
                    <a:cxn ang="0">
                      <a:pos x="T6" y="T7"/>
                    </a:cxn>
                    <a:cxn ang="0">
                      <a:pos x="T8" y="T9"/>
                    </a:cxn>
                    <a:cxn ang="0">
                      <a:pos x="T10" y="T11"/>
                    </a:cxn>
                    <a:cxn ang="0">
                      <a:pos x="T12" y="T13"/>
                    </a:cxn>
                  </a:cxnLst>
                  <a:rect l="0" t="0" r="r" b="b"/>
                  <a:pathLst>
                    <a:path w="560" h="291">
                      <a:moveTo>
                        <a:pt x="560" y="122"/>
                      </a:moveTo>
                      <a:cubicBezTo>
                        <a:pt x="260" y="291"/>
                        <a:pt x="260" y="291"/>
                        <a:pt x="260" y="291"/>
                      </a:cubicBezTo>
                      <a:cubicBezTo>
                        <a:pt x="0" y="158"/>
                        <a:pt x="0" y="158"/>
                        <a:pt x="0" y="158"/>
                      </a:cubicBezTo>
                      <a:cubicBezTo>
                        <a:pt x="9" y="154"/>
                        <a:pt x="9" y="154"/>
                        <a:pt x="9" y="154"/>
                      </a:cubicBezTo>
                      <a:cubicBezTo>
                        <a:pt x="290" y="11"/>
                        <a:pt x="290" y="11"/>
                        <a:pt x="290" y="11"/>
                      </a:cubicBezTo>
                      <a:cubicBezTo>
                        <a:pt x="290" y="11"/>
                        <a:pt x="309" y="0"/>
                        <a:pt x="326" y="6"/>
                      </a:cubicBezTo>
                      <a:cubicBezTo>
                        <a:pt x="343" y="12"/>
                        <a:pt x="560" y="122"/>
                        <a:pt x="560" y="122"/>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1" name="Freeform 36">
                  <a:extLst>
                    <a:ext uri="{FF2B5EF4-FFF2-40B4-BE49-F238E27FC236}">
                      <a16:creationId xmlns:a16="http://schemas.microsoft.com/office/drawing/2014/main" id="{AD548387-7BC4-FCEA-CE02-2178EE7709BC}"/>
                    </a:ext>
                  </a:extLst>
                </p:cNvPr>
                <p:cNvSpPr>
                  <a:spLocks/>
                </p:cNvSpPr>
                <p:nvPr/>
              </p:nvSpPr>
              <p:spPr bwMode="auto">
                <a:xfrm>
                  <a:off x="5491726" y="3105443"/>
                  <a:ext cx="1123950" cy="728663"/>
                </a:xfrm>
                <a:custGeom>
                  <a:avLst/>
                  <a:gdLst>
                    <a:gd name="T0" fmla="*/ 0 w 708"/>
                    <a:gd name="T1" fmla="*/ 400 h 459"/>
                    <a:gd name="T2" fmla="*/ 708 w 708"/>
                    <a:gd name="T3" fmla="*/ 0 h 459"/>
                    <a:gd name="T4" fmla="*/ 708 w 708"/>
                    <a:gd name="T5" fmla="*/ 57 h 459"/>
                    <a:gd name="T6" fmla="*/ 0 w 708"/>
                    <a:gd name="T7" fmla="*/ 459 h 459"/>
                    <a:gd name="T8" fmla="*/ 0 w 708"/>
                    <a:gd name="T9" fmla="*/ 400 h 459"/>
                  </a:gdLst>
                  <a:ahLst/>
                  <a:cxnLst>
                    <a:cxn ang="0">
                      <a:pos x="T0" y="T1"/>
                    </a:cxn>
                    <a:cxn ang="0">
                      <a:pos x="T2" y="T3"/>
                    </a:cxn>
                    <a:cxn ang="0">
                      <a:pos x="T4" y="T5"/>
                    </a:cxn>
                    <a:cxn ang="0">
                      <a:pos x="T6" y="T7"/>
                    </a:cxn>
                    <a:cxn ang="0">
                      <a:pos x="T8" y="T9"/>
                    </a:cxn>
                  </a:cxnLst>
                  <a:rect l="0" t="0" r="r" b="b"/>
                  <a:pathLst>
                    <a:path w="708" h="459">
                      <a:moveTo>
                        <a:pt x="0" y="400"/>
                      </a:moveTo>
                      <a:lnTo>
                        <a:pt x="708" y="0"/>
                      </a:lnTo>
                      <a:lnTo>
                        <a:pt x="708" y="57"/>
                      </a:lnTo>
                      <a:lnTo>
                        <a:pt x="0" y="459"/>
                      </a:lnTo>
                      <a:lnTo>
                        <a:pt x="0" y="40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sp>
            <p:nvSpPr>
              <p:cNvPr id="35" name="Freeform 37">
                <a:extLst>
                  <a:ext uri="{FF2B5EF4-FFF2-40B4-BE49-F238E27FC236}">
                    <a16:creationId xmlns:a16="http://schemas.microsoft.com/office/drawing/2014/main" id="{34D66B05-AE87-5C2F-12AC-6CF88D85113D}"/>
                  </a:ext>
                </a:extLst>
              </p:cNvPr>
              <p:cNvSpPr>
                <a:spLocks/>
              </p:cNvSpPr>
              <p:nvPr/>
            </p:nvSpPr>
            <p:spPr bwMode="auto">
              <a:xfrm>
                <a:off x="5491726" y="3470568"/>
                <a:ext cx="1123950" cy="739775"/>
              </a:xfrm>
              <a:custGeom>
                <a:avLst/>
                <a:gdLst>
                  <a:gd name="T0" fmla="*/ 708 w 708"/>
                  <a:gd name="T1" fmla="*/ 0 h 466"/>
                  <a:gd name="T2" fmla="*/ 708 w 708"/>
                  <a:gd name="T3" fmla="*/ 49 h 466"/>
                  <a:gd name="T4" fmla="*/ 0 w 708"/>
                  <a:gd name="T5" fmla="*/ 466 h 466"/>
                  <a:gd name="T6" fmla="*/ 0 w 708"/>
                  <a:gd name="T7" fmla="*/ 411 h 466"/>
                  <a:gd name="T8" fmla="*/ 708 w 708"/>
                  <a:gd name="T9" fmla="*/ 0 h 466"/>
                </a:gdLst>
                <a:ahLst/>
                <a:cxnLst>
                  <a:cxn ang="0">
                    <a:pos x="T0" y="T1"/>
                  </a:cxn>
                  <a:cxn ang="0">
                    <a:pos x="T2" y="T3"/>
                  </a:cxn>
                  <a:cxn ang="0">
                    <a:pos x="T4" y="T5"/>
                  </a:cxn>
                  <a:cxn ang="0">
                    <a:pos x="T6" y="T7"/>
                  </a:cxn>
                  <a:cxn ang="0">
                    <a:pos x="T8" y="T9"/>
                  </a:cxn>
                </a:cxnLst>
                <a:rect l="0" t="0" r="r" b="b"/>
                <a:pathLst>
                  <a:path w="708" h="466">
                    <a:moveTo>
                      <a:pt x="708" y="0"/>
                    </a:moveTo>
                    <a:lnTo>
                      <a:pt x="708" y="49"/>
                    </a:lnTo>
                    <a:lnTo>
                      <a:pt x="0" y="466"/>
                    </a:lnTo>
                    <a:lnTo>
                      <a:pt x="0" y="411"/>
                    </a:lnTo>
                    <a:lnTo>
                      <a:pt x="708"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6" name="Freeform 38">
                <a:extLst>
                  <a:ext uri="{FF2B5EF4-FFF2-40B4-BE49-F238E27FC236}">
                    <a16:creationId xmlns:a16="http://schemas.microsoft.com/office/drawing/2014/main" id="{D2464653-5BB6-C9B8-1F06-24B9D0D9C3E4}"/>
                  </a:ext>
                </a:extLst>
              </p:cNvPr>
              <p:cNvSpPr>
                <a:spLocks/>
              </p:cNvSpPr>
              <p:nvPr/>
            </p:nvSpPr>
            <p:spPr bwMode="auto">
              <a:xfrm>
                <a:off x="4424926" y="3199106"/>
                <a:ext cx="1066800" cy="1011238"/>
              </a:xfrm>
              <a:custGeom>
                <a:avLst/>
                <a:gdLst>
                  <a:gd name="T0" fmla="*/ 284 w 284"/>
                  <a:gd name="T1" fmla="*/ 169 h 269"/>
                  <a:gd name="T2" fmla="*/ 55 w 284"/>
                  <a:gd name="T3" fmla="*/ 34 h 269"/>
                  <a:gd name="T4" fmla="*/ 19 w 284"/>
                  <a:gd name="T5" fmla="*/ 42 h 269"/>
                  <a:gd name="T6" fmla="*/ 50 w 284"/>
                  <a:gd name="T7" fmla="*/ 115 h 269"/>
                  <a:gd name="T8" fmla="*/ 284 w 284"/>
                  <a:gd name="T9" fmla="*/ 246 h 269"/>
                  <a:gd name="T10" fmla="*/ 284 w 284"/>
                  <a:gd name="T11" fmla="*/ 269 h 269"/>
                  <a:gd name="T12" fmla="*/ 44 w 284"/>
                  <a:gd name="T13" fmla="*/ 131 h 269"/>
                  <a:gd name="T14" fmla="*/ 1 w 284"/>
                  <a:gd name="T15" fmla="*/ 57 h 269"/>
                  <a:gd name="T16" fmla="*/ 50 w 284"/>
                  <a:gd name="T17" fmla="*/ 10 h 269"/>
                  <a:gd name="T18" fmla="*/ 284 w 284"/>
                  <a:gd name="T19" fmla="*/ 144 h 269"/>
                  <a:gd name="T20" fmla="*/ 284 w 284"/>
                  <a:gd name="T21" fmla="*/ 1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69">
                    <a:moveTo>
                      <a:pt x="284" y="169"/>
                    </a:moveTo>
                    <a:cubicBezTo>
                      <a:pt x="55" y="34"/>
                      <a:pt x="55" y="34"/>
                      <a:pt x="55" y="34"/>
                    </a:cubicBezTo>
                    <a:cubicBezTo>
                      <a:pt x="55" y="34"/>
                      <a:pt x="29" y="17"/>
                      <a:pt x="19" y="42"/>
                    </a:cubicBezTo>
                    <a:cubicBezTo>
                      <a:pt x="10" y="67"/>
                      <a:pt x="31" y="103"/>
                      <a:pt x="50" y="115"/>
                    </a:cubicBezTo>
                    <a:cubicBezTo>
                      <a:pt x="284" y="246"/>
                      <a:pt x="284" y="246"/>
                      <a:pt x="284" y="246"/>
                    </a:cubicBezTo>
                    <a:cubicBezTo>
                      <a:pt x="284" y="269"/>
                      <a:pt x="284" y="269"/>
                      <a:pt x="284" y="269"/>
                    </a:cubicBezTo>
                    <a:cubicBezTo>
                      <a:pt x="44" y="131"/>
                      <a:pt x="44" y="131"/>
                      <a:pt x="44" y="131"/>
                    </a:cubicBezTo>
                    <a:cubicBezTo>
                      <a:pt x="44" y="131"/>
                      <a:pt x="0" y="98"/>
                      <a:pt x="1" y="57"/>
                    </a:cubicBezTo>
                    <a:cubicBezTo>
                      <a:pt x="3" y="16"/>
                      <a:pt x="31" y="0"/>
                      <a:pt x="50" y="10"/>
                    </a:cubicBezTo>
                    <a:cubicBezTo>
                      <a:pt x="284" y="144"/>
                      <a:pt x="284" y="144"/>
                      <a:pt x="284" y="144"/>
                    </a:cubicBezTo>
                    <a:lnTo>
                      <a:pt x="284" y="169"/>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9" name="Group 63"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B86A7C03-B2FF-08BA-3756-1D71056E39A0}"/>
                </a:ext>
              </a:extLst>
            </p:cNvPr>
            <p:cNvGrpSpPr/>
            <p:nvPr/>
          </p:nvGrpSpPr>
          <p:grpSpPr>
            <a:xfrm>
              <a:off x="3794553" y="4611332"/>
              <a:ext cx="1274329" cy="891887"/>
              <a:chOff x="6672826" y="4521493"/>
              <a:chExt cx="1401762" cy="981076"/>
            </a:xfrm>
          </p:grpSpPr>
          <p:sp>
            <p:nvSpPr>
              <p:cNvPr id="28" name="Freeform 40">
                <a:extLst>
                  <a:ext uri="{FF2B5EF4-FFF2-40B4-BE49-F238E27FC236}">
                    <a16:creationId xmlns:a16="http://schemas.microsoft.com/office/drawing/2014/main" id="{E6240DBA-9A65-A883-ECE8-4795C30C8C23}"/>
                  </a:ext>
                </a:extLst>
              </p:cNvPr>
              <p:cNvSpPr>
                <a:spLocks/>
              </p:cNvSpPr>
              <p:nvPr/>
            </p:nvSpPr>
            <p:spPr bwMode="auto">
              <a:xfrm>
                <a:off x="6672826" y="4939006"/>
                <a:ext cx="1398588" cy="538163"/>
              </a:xfrm>
              <a:custGeom>
                <a:avLst/>
                <a:gdLst>
                  <a:gd name="T0" fmla="*/ 372 w 372"/>
                  <a:gd name="T1" fmla="*/ 16 h 143"/>
                  <a:gd name="T2" fmla="*/ 349 w 372"/>
                  <a:gd name="T3" fmla="*/ 7 h 143"/>
                  <a:gd name="T4" fmla="*/ 34 w 372"/>
                  <a:gd name="T5" fmla="*/ 0 h 143"/>
                  <a:gd name="T6" fmla="*/ 20 w 372"/>
                  <a:gd name="T7" fmla="*/ 44 h 143"/>
                  <a:gd name="T8" fmla="*/ 192 w 372"/>
                  <a:gd name="T9" fmla="*/ 143 h 143"/>
                  <a:gd name="T10" fmla="*/ 372 w 372"/>
                  <a:gd name="T11" fmla="*/ 16 h 143"/>
                </a:gdLst>
                <a:ahLst/>
                <a:cxnLst>
                  <a:cxn ang="0">
                    <a:pos x="T0" y="T1"/>
                  </a:cxn>
                  <a:cxn ang="0">
                    <a:pos x="T2" y="T3"/>
                  </a:cxn>
                  <a:cxn ang="0">
                    <a:pos x="T4" y="T5"/>
                  </a:cxn>
                  <a:cxn ang="0">
                    <a:pos x="T6" y="T7"/>
                  </a:cxn>
                  <a:cxn ang="0">
                    <a:pos x="T8" y="T9"/>
                  </a:cxn>
                  <a:cxn ang="0">
                    <a:pos x="T10" y="T11"/>
                  </a:cxn>
                </a:cxnLst>
                <a:rect l="0" t="0" r="r" b="b"/>
                <a:pathLst>
                  <a:path w="372" h="143">
                    <a:moveTo>
                      <a:pt x="372" y="16"/>
                    </a:moveTo>
                    <a:cubicBezTo>
                      <a:pt x="349" y="7"/>
                      <a:pt x="349" y="7"/>
                      <a:pt x="349" y="7"/>
                    </a:cubicBezTo>
                    <a:cubicBezTo>
                      <a:pt x="34" y="0"/>
                      <a:pt x="34" y="0"/>
                      <a:pt x="34" y="0"/>
                    </a:cubicBezTo>
                    <a:cubicBezTo>
                      <a:pt x="34" y="0"/>
                      <a:pt x="0" y="17"/>
                      <a:pt x="20" y="44"/>
                    </a:cubicBezTo>
                    <a:cubicBezTo>
                      <a:pt x="46" y="82"/>
                      <a:pt x="192" y="143"/>
                      <a:pt x="192" y="143"/>
                    </a:cubicBezTo>
                    <a:lnTo>
                      <a:pt x="372" y="16"/>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9" name="Freeform 41">
                <a:extLst>
                  <a:ext uri="{FF2B5EF4-FFF2-40B4-BE49-F238E27FC236}">
                    <a16:creationId xmlns:a16="http://schemas.microsoft.com/office/drawing/2014/main" id="{CC7422C1-7AD7-B1C8-20CE-377D162C07D5}"/>
                  </a:ext>
                </a:extLst>
              </p:cNvPr>
              <p:cNvSpPr>
                <a:spLocks/>
              </p:cNvSpPr>
              <p:nvPr/>
            </p:nvSpPr>
            <p:spPr bwMode="auto">
              <a:xfrm>
                <a:off x="6823638" y="4818356"/>
                <a:ext cx="1214438" cy="590550"/>
              </a:xfrm>
              <a:custGeom>
                <a:avLst/>
                <a:gdLst>
                  <a:gd name="T0" fmla="*/ 760 w 765"/>
                  <a:gd name="T1" fmla="*/ 15 h 372"/>
                  <a:gd name="T2" fmla="*/ 765 w 765"/>
                  <a:gd name="T3" fmla="*/ 105 h 372"/>
                  <a:gd name="T4" fmla="*/ 357 w 765"/>
                  <a:gd name="T5" fmla="*/ 372 h 372"/>
                  <a:gd name="T6" fmla="*/ 7 w 765"/>
                  <a:gd name="T7" fmla="*/ 202 h 372"/>
                  <a:gd name="T8" fmla="*/ 0 w 765"/>
                  <a:gd name="T9" fmla="*/ 97 h 372"/>
                  <a:gd name="T10" fmla="*/ 360 w 765"/>
                  <a:gd name="T11" fmla="*/ 263 h 372"/>
                  <a:gd name="T12" fmla="*/ 758 w 765"/>
                  <a:gd name="T13" fmla="*/ 0 h 372"/>
                  <a:gd name="T14" fmla="*/ 760 w 765"/>
                  <a:gd name="T15" fmla="*/ 15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5" h="372">
                    <a:moveTo>
                      <a:pt x="760" y="15"/>
                    </a:moveTo>
                    <a:lnTo>
                      <a:pt x="765" y="105"/>
                    </a:lnTo>
                    <a:lnTo>
                      <a:pt x="357" y="372"/>
                    </a:lnTo>
                    <a:lnTo>
                      <a:pt x="7" y="202"/>
                    </a:lnTo>
                    <a:lnTo>
                      <a:pt x="0" y="97"/>
                    </a:lnTo>
                    <a:lnTo>
                      <a:pt x="360" y="263"/>
                    </a:lnTo>
                    <a:lnTo>
                      <a:pt x="758" y="0"/>
                    </a:lnTo>
                    <a:lnTo>
                      <a:pt x="760" y="15"/>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0" name="Freeform 42">
                <a:extLst>
                  <a:ext uri="{FF2B5EF4-FFF2-40B4-BE49-F238E27FC236}">
                    <a16:creationId xmlns:a16="http://schemas.microsoft.com/office/drawing/2014/main" id="{DE77742D-D8CC-DFA8-C296-147ED9AAF940}"/>
                  </a:ext>
                </a:extLst>
              </p:cNvPr>
              <p:cNvSpPr>
                <a:spLocks/>
              </p:cNvSpPr>
              <p:nvPr/>
            </p:nvSpPr>
            <p:spPr bwMode="auto">
              <a:xfrm>
                <a:off x="6755376" y="4521493"/>
                <a:ext cx="1304925" cy="688975"/>
              </a:xfrm>
              <a:custGeom>
                <a:avLst/>
                <a:gdLst>
                  <a:gd name="T0" fmla="*/ 347 w 347"/>
                  <a:gd name="T1" fmla="*/ 67 h 183"/>
                  <a:gd name="T2" fmla="*/ 167 w 347"/>
                  <a:gd name="T3" fmla="*/ 183 h 183"/>
                  <a:gd name="T4" fmla="*/ 0 w 347"/>
                  <a:gd name="T5" fmla="*/ 110 h 183"/>
                  <a:gd name="T6" fmla="*/ 5 w 347"/>
                  <a:gd name="T7" fmla="*/ 107 h 183"/>
                  <a:gd name="T8" fmla="*/ 175 w 347"/>
                  <a:gd name="T9" fmla="*/ 8 h 183"/>
                  <a:gd name="T10" fmla="*/ 197 w 347"/>
                  <a:gd name="T11" fmla="*/ 3 h 183"/>
                  <a:gd name="T12" fmla="*/ 347 w 347"/>
                  <a:gd name="T13" fmla="*/ 67 h 183"/>
                </a:gdLst>
                <a:ahLst/>
                <a:cxnLst>
                  <a:cxn ang="0">
                    <a:pos x="T0" y="T1"/>
                  </a:cxn>
                  <a:cxn ang="0">
                    <a:pos x="T2" y="T3"/>
                  </a:cxn>
                  <a:cxn ang="0">
                    <a:pos x="T4" y="T5"/>
                  </a:cxn>
                  <a:cxn ang="0">
                    <a:pos x="T6" y="T7"/>
                  </a:cxn>
                  <a:cxn ang="0">
                    <a:pos x="T8" y="T9"/>
                  </a:cxn>
                  <a:cxn ang="0">
                    <a:pos x="T10" y="T11"/>
                  </a:cxn>
                  <a:cxn ang="0">
                    <a:pos x="T12" y="T13"/>
                  </a:cxn>
                </a:cxnLst>
                <a:rect l="0" t="0" r="r" b="b"/>
                <a:pathLst>
                  <a:path w="347" h="183">
                    <a:moveTo>
                      <a:pt x="347" y="67"/>
                    </a:moveTo>
                    <a:cubicBezTo>
                      <a:pt x="167" y="183"/>
                      <a:pt x="167" y="183"/>
                      <a:pt x="167" y="183"/>
                    </a:cubicBezTo>
                    <a:cubicBezTo>
                      <a:pt x="0" y="110"/>
                      <a:pt x="0" y="110"/>
                      <a:pt x="0" y="110"/>
                    </a:cubicBezTo>
                    <a:cubicBezTo>
                      <a:pt x="5" y="107"/>
                      <a:pt x="5" y="107"/>
                      <a:pt x="5" y="107"/>
                    </a:cubicBezTo>
                    <a:cubicBezTo>
                      <a:pt x="175" y="8"/>
                      <a:pt x="175" y="8"/>
                      <a:pt x="175" y="8"/>
                    </a:cubicBezTo>
                    <a:cubicBezTo>
                      <a:pt x="175" y="8"/>
                      <a:pt x="186" y="0"/>
                      <a:pt x="197" y="3"/>
                    </a:cubicBezTo>
                    <a:cubicBezTo>
                      <a:pt x="208" y="7"/>
                      <a:pt x="347" y="67"/>
                      <a:pt x="347" y="67"/>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1" name="Freeform 43">
                <a:extLst>
                  <a:ext uri="{FF2B5EF4-FFF2-40B4-BE49-F238E27FC236}">
                    <a16:creationId xmlns:a16="http://schemas.microsoft.com/office/drawing/2014/main" id="{86DFAE91-6220-FBA1-BC0C-D75F95225D7D}"/>
                  </a:ext>
                </a:extLst>
              </p:cNvPr>
              <p:cNvSpPr>
                <a:spLocks/>
              </p:cNvSpPr>
              <p:nvPr/>
            </p:nvSpPr>
            <p:spPr bwMode="auto">
              <a:xfrm>
                <a:off x="7384026" y="4773906"/>
                <a:ext cx="679450" cy="495300"/>
              </a:xfrm>
              <a:custGeom>
                <a:avLst/>
                <a:gdLst>
                  <a:gd name="T0" fmla="*/ 0 w 428"/>
                  <a:gd name="T1" fmla="*/ 275 h 312"/>
                  <a:gd name="T2" fmla="*/ 426 w 428"/>
                  <a:gd name="T3" fmla="*/ 0 h 312"/>
                  <a:gd name="T4" fmla="*/ 428 w 428"/>
                  <a:gd name="T5" fmla="*/ 35 h 312"/>
                  <a:gd name="T6" fmla="*/ 2 w 428"/>
                  <a:gd name="T7" fmla="*/ 312 h 312"/>
                  <a:gd name="T8" fmla="*/ 0 w 428"/>
                  <a:gd name="T9" fmla="*/ 275 h 312"/>
                </a:gdLst>
                <a:ahLst/>
                <a:cxnLst>
                  <a:cxn ang="0">
                    <a:pos x="T0" y="T1"/>
                  </a:cxn>
                  <a:cxn ang="0">
                    <a:pos x="T2" y="T3"/>
                  </a:cxn>
                  <a:cxn ang="0">
                    <a:pos x="T4" y="T5"/>
                  </a:cxn>
                  <a:cxn ang="0">
                    <a:pos x="T6" y="T7"/>
                  </a:cxn>
                  <a:cxn ang="0">
                    <a:pos x="T8" y="T9"/>
                  </a:cxn>
                </a:cxnLst>
                <a:rect l="0" t="0" r="r" b="b"/>
                <a:pathLst>
                  <a:path w="428" h="312">
                    <a:moveTo>
                      <a:pt x="0" y="275"/>
                    </a:moveTo>
                    <a:lnTo>
                      <a:pt x="426" y="0"/>
                    </a:lnTo>
                    <a:lnTo>
                      <a:pt x="428" y="35"/>
                    </a:lnTo>
                    <a:lnTo>
                      <a:pt x="2" y="312"/>
                    </a:lnTo>
                    <a:lnTo>
                      <a:pt x="0" y="275"/>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2" name="Freeform 44">
                <a:extLst>
                  <a:ext uri="{FF2B5EF4-FFF2-40B4-BE49-F238E27FC236}">
                    <a16:creationId xmlns:a16="http://schemas.microsoft.com/office/drawing/2014/main" id="{D82770A8-EE6F-4B64-0EB0-886250D70B8A}"/>
                  </a:ext>
                </a:extLst>
              </p:cNvPr>
              <p:cNvSpPr>
                <a:spLocks/>
              </p:cNvSpPr>
              <p:nvPr/>
            </p:nvSpPr>
            <p:spPr bwMode="auto">
              <a:xfrm>
                <a:off x="7395138" y="4999331"/>
                <a:ext cx="679450" cy="503238"/>
              </a:xfrm>
              <a:custGeom>
                <a:avLst/>
                <a:gdLst>
                  <a:gd name="T0" fmla="*/ 426 w 428"/>
                  <a:gd name="T1" fmla="*/ 0 h 317"/>
                  <a:gd name="T2" fmla="*/ 428 w 428"/>
                  <a:gd name="T3" fmla="*/ 31 h 317"/>
                  <a:gd name="T4" fmla="*/ 2 w 428"/>
                  <a:gd name="T5" fmla="*/ 317 h 317"/>
                  <a:gd name="T6" fmla="*/ 0 w 428"/>
                  <a:gd name="T7" fmla="*/ 284 h 317"/>
                  <a:gd name="T8" fmla="*/ 426 w 428"/>
                  <a:gd name="T9" fmla="*/ 0 h 317"/>
                </a:gdLst>
                <a:ahLst/>
                <a:cxnLst>
                  <a:cxn ang="0">
                    <a:pos x="T0" y="T1"/>
                  </a:cxn>
                  <a:cxn ang="0">
                    <a:pos x="T2" y="T3"/>
                  </a:cxn>
                  <a:cxn ang="0">
                    <a:pos x="T4" y="T5"/>
                  </a:cxn>
                  <a:cxn ang="0">
                    <a:pos x="T6" y="T7"/>
                  </a:cxn>
                  <a:cxn ang="0">
                    <a:pos x="T8" y="T9"/>
                  </a:cxn>
                </a:cxnLst>
                <a:rect l="0" t="0" r="r" b="b"/>
                <a:pathLst>
                  <a:path w="428" h="317">
                    <a:moveTo>
                      <a:pt x="426" y="0"/>
                    </a:moveTo>
                    <a:lnTo>
                      <a:pt x="428" y="31"/>
                    </a:lnTo>
                    <a:lnTo>
                      <a:pt x="2" y="317"/>
                    </a:lnTo>
                    <a:lnTo>
                      <a:pt x="0" y="284"/>
                    </a:lnTo>
                    <a:lnTo>
                      <a:pt x="426"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3" name="Freeform 45">
                <a:extLst>
                  <a:ext uri="{FF2B5EF4-FFF2-40B4-BE49-F238E27FC236}">
                    <a16:creationId xmlns:a16="http://schemas.microsoft.com/office/drawing/2014/main" id="{22D0AD79-473C-8E39-3DC0-4269E4750DD1}"/>
                  </a:ext>
                </a:extLst>
              </p:cNvPr>
              <p:cNvSpPr>
                <a:spLocks/>
              </p:cNvSpPr>
              <p:nvPr/>
            </p:nvSpPr>
            <p:spPr bwMode="auto">
              <a:xfrm>
                <a:off x="6706163" y="4908843"/>
                <a:ext cx="692150" cy="593725"/>
              </a:xfrm>
              <a:custGeom>
                <a:avLst/>
                <a:gdLst>
                  <a:gd name="T0" fmla="*/ 181 w 184"/>
                  <a:gd name="T1" fmla="*/ 96 h 158"/>
                  <a:gd name="T2" fmla="*/ 33 w 184"/>
                  <a:gd name="T3" fmla="*/ 20 h 158"/>
                  <a:gd name="T4" fmla="*/ 11 w 184"/>
                  <a:gd name="T5" fmla="*/ 27 h 158"/>
                  <a:gd name="T6" fmla="*/ 33 w 184"/>
                  <a:gd name="T7" fmla="*/ 71 h 158"/>
                  <a:gd name="T8" fmla="*/ 183 w 184"/>
                  <a:gd name="T9" fmla="*/ 144 h 158"/>
                  <a:gd name="T10" fmla="*/ 184 w 184"/>
                  <a:gd name="T11" fmla="*/ 158 h 158"/>
                  <a:gd name="T12" fmla="*/ 30 w 184"/>
                  <a:gd name="T13" fmla="*/ 81 h 158"/>
                  <a:gd name="T14" fmla="*/ 1 w 184"/>
                  <a:gd name="T15" fmla="*/ 36 h 158"/>
                  <a:gd name="T16" fmla="*/ 29 w 184"/>
                  <a:gd name="T17" fmla="*/ 5 h 158"/>
                  <a:gd name="T18" fmla="*/ 180 w 184"/>
                  <a:gd name="T19" fmla="*/ 80 h 158"/>
                  <a:gd name="T20" fmla="*/ 181 w 184"/>
                  <a:gd name="T21" fmla="*/ 9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158">
                    <a:moveTo>
                      <a:pt x="181" y="96"/>
                    </a:moveTo>
                    <a:cubicBezTo>
                      <a:pt x="33" y="20"/>
                      <a:pt x="33" y="20"/>
                      <a:pt x="33" y="20"/>
                    </a:cubicBezTo>
                    <a:cubicBezTo>
                      <a:pt x="33" y="20"/>
                      <a:pt x="16" y="11"/>
                      <a:pt x="11" y="27"/>
                    </a:cubicBezTo>
                    <a:cubicBezTo>
                      <a:pt x="6" y="43"/>
                      <a:pt x="21" y="64"/>
                      <a:pt x="33" y="71"/>
                    </a:cubicBezTo>
                    <a:cubicBezTo>
                      <a:pt x="183" y="144"/>
                      <a:pt x="183" y="144"/>
                      <a:pt x="183" y="144"/>
                    </a:cubicBezTo>
                    <a:cubicBezTo>
                      <a:pt x="184" y="158"/>
                      <a:pt x="184" y="158"/>
                      <a:pt x="184" y="158"/>
                    </a:cubicBezTo>
                    <a:cubicBezTo>
                      <a:pt x="30" y="81"/>
                      <a:pt x="30" y="81"/>
                      <a:pt x="30" y="81"/>
                    </a:cubicBezTo>
                    <a:cubicBezTo>
                      <a:pt x="30" y="81"/>
                      <a:pt x="1" y="62"/>
                      <a:pt x="1" y="36"/>
                    </a:cubicBezTo>
                    <a:cubicBezTo>
                      <a:pt x="0" y="11"/>
                      <a:pt x="17" y="0"/>
                      <a:pt x="29" y="5"/>
                    </a:cubicBezTo>
                    <a:cubicBezTo>
                      <a:pt x="180" y="80"/>
                      <a:pt x="180" y="80"/>
                      <a:pt x="180" y="80"/>
                    </a:cubicBezTo>
                    <a:lnTo>
                      <a:pt x="181" y="96"/>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0" name="Group 66"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3129EDB9-6754-E461-05BF-E1AB385666AF}"/>
                </a:ext>
              </a:extLst>
            </p:cNvPr>
            <p:cNvGrpSpPr/>
            <p:nvPr/>
          </p:nvGrpSpPr>
          <p:grpSpPr>
            <a:xfrm>
              <a:off x="2710723" y="2142048"/>
              <a:ext cx="874569" cy="1271443"/>
              <a:chOff x="5480613" y="1805281"/>
              <a:chExt cx="962026" cy="1398587"/>
            </a:xfrm>
          </p:grpSpPr>
          <p:sp>
            <p:nvSpPr>
              <p:cNvPr id="20" name="Freeform 47">
                <a:extLst>
                  <a:ext uri="{FF2B5EF4-FFF2-40B4-BE49-F238E27FC236}">
                    <a16:creationId xmlns:a16="http://schemas.microsoft.com/office/drawing/2014/main" id="{C6862054-E250-3EBE-3251-B46216DC6ABE}"/>
                  </a:ext>
                </a:extLst>
              </p:cNvPr>
              <p:cNvSpPr>
                <a:spLocks/>
              </p:cNvSpPr>
              <p:nvPr/>
            </p:nvSpPr>
            <p:spPr bwMode="auto">
              <a:xfrm>
                <a:off x="5939401" y="2027531"/>
                <a:ext cx="387350" cy="225425"/>
              </a:xfrm>
              <a:custGeom>
                <a:avLst/>
                <a:gdLst>
                  <a:gd name="T0" fmla="*/ 1 w 103"/>
                  <a:gd name="T1" fmla="*/ 15 h 60"/>
                  <a:gd name="T2" fmla="*/ 3 w 103"/>
                  <a:gd name="T3" fmla="*/ 7 h 60"/>
                  <a:gd name="T4" fmla="*/ 7 w 103"/>
                  <a:gd name="T5" fmla="*/ 0 h 60"/>
                  <a:gd name="T6" fmla="*/ 103 w 103"/>
                  <a:gd name="T7" fmla="*/ 45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4"/>
                      <a:pt x="1" y="11"/>
                      <a:pt x="3" y="7"/>
                    </a:cubicBezTo>
                    <a:cubicBezTo>
                      <a:pt x="5" y="3"/>
                      <a:pt x="7" y="0"/>
                      <a:pt x="7" y="0"/>
                    </a:cubicBezTo>
                    <a:cubicBezTo>
                      <a:pt x="103" y="45"/>
                      <a:pt x="103" y="45"/>
                      <a:pt x="103" y="45"/>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1" name="Freeform 48">
                <a:extLst>
                  <a:ext uri="{FF2B5EF4-FFF2-40B4-BE49-F238E27FC236}">
                    <a16:creationId xmlns:a16="http://schemas.microsoft.com/office/drawing/2014/main" id="{4840CC9C-E181-0CD0-4083-6977C2031C24}"/>
                  </a:ext>
                </a:extLst>
              </p:cNvPr>
              <p:cNvSpPr>
                <a:spLocks/>
              </p:cNvSpPr>
              <p:nvPr/>
            </p:nvSpPr>
            <p:spPr bwMode="auto">
              <a:xfrm>
                <a:off x="5871138" y="2173581"/>
                <a:ext cx="387350" cy="225425"/>
              </a:xfrm>
              <a:custGeom>
                <a:avLst/>
                <a:gdLst>
                  <a:gd name="T0" fmla="*/ 0 w 103"/>
                  <a:gd name="T1" fmla="*/ 14 h 60"/>
                  <a:gd name="T2" fmla="*/ 3 w 103"/>
                  <a:gd name="T3" fmla="*/ 7 h 60"/>
                  <a:gd name="T4" fmla="*/ 7 w 103"/>
                  <a:gd name="T5" fmla="*/ 0 h 60"/>
                  <a:gd name="T6" fmla="*/ 103 w 103"/>
                  <a:gd name="T7" fmla="*/ 45 h 60"/>
                  <a:gd name="T8" fmla="*/ 100 w 103"/>
                  <a:gd name="T9" fmla="*/ 53 h 60"/>
                  <a:gd name="T10" fmla="*/ 96 w 103"/>
                  <a:gd name="T11" fmla="*/ 60 h 60"/>
                  <a:gd name="T12" fmla="*/ 0 w 103"/>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4"/>
                    </a:moveTo>
                    <a:cubicBezTo>
                      <a:pt x="0" y="14"/>
                      <a:pt x="1" y="11"/>
                      <a:pt x="3" y="7"/>
                    </a:cubicBezTo>
                    <a:cubicBezTo>
                      <a:pt x="4" y="3"/>
                      <a:pt x="6" y="0"/>
                      <a:pt x="7" y="0"/>
                    </a:cubicBezTo>
                    <a:cubicBezTo>
                      <a:pt x="103" y="45"/>
                      <a:pt x="103" y="45"/>
                      <a:pt x="103" y="45"/>
                    </a:cubicBezTo>
                    <a:cubicBezTo>
                      <a:pt x="103" y="45"/>
                      <a:pt x="102" y="49"/>
                      <a:pt x="100" y="53"/>
                    </a:cubicBezTo>
                    <a:cubicBezTo>
                      <a:pt x="98" y="57"/>
                      <a:pt x="96" y="60"/>
                      <a:pt x="96" y="60"/>
                    </a:cubicBezTo>
                    <a:lnTo>
                      <a:pt x="0"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2" name="Freeform 49">
                <a:extLst>
                  <a:ext uri="{FF2B5EF4-FFF2-40B4-BE49-F238E27FC236}">
                    <a16:creationId xmlns:a16="http://schemas.microsoft.com/office/drawing/2014/main" id="{0D020E3B-CF62-4E69-94B6-D376AF4D2F8F}"/>
                  </a:ext>
                </a:extLst>
              </p:cNvPr>
              <p:cNvSpPr>
                <a:spLocks/>
              </p:cNvSpPr>
              <p:nvPr/>
            </p:nvSpPr>
            <p:spPr bwMode="auto">
              <a:xfrm>
                <a:off x="5799701" y="2319631"/>
                <a:ext cx="392113" cy="225425"/>
              </a:xfrm>
              <a:custGeom>
                <a:avLst/>
                <a:gdLst>
                  <a:gd name="T0" fmla="*/ 1 w 104"/>
                  <a:gd name="T1" fmla="*/ 14 h 60"/>
                  <a:gd name="T2" fmla="*/ 3 w 104"/>
                  <a:gd name="T3" fmla="*/ 7 h 60"/>
                  <a:gd name="T4" fmla="*/ 8 w 104"/>
                  <a:gd name="T5" fmla="*/ 0 h 60"/>
                  <a:gd name="T6" fmla="*/ 103 w 104"/>
                  <a:gd name="T7" fmla="*/ 45 h 60"/>
                  <a:gd name="T8" fmla="*/ 101 w 104"/>
                  <a:gd name="T9" fmla="*/ 53 h 60"/>
                  <a:gd name="T10" fmla="*/ 97 w 104"/>
                  <a:gd name="T11" fmla="*/ 59 h 60"/>
                  <a:gd name="T12" fmla="*/ 1 w 104"/>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4"/>
                    </a:moveTo>
                    <a:cubicBezTo>
                      <a:pt x="0" y="14"/>
                      <a:pt x="1" y="11"/>
                      <a:pt x="3" y="7"/>
                    </a:cubicBezTo>
                    <a:cubicBezTo>
                      <a:pt x="5" y="3"/>
                      <a:pt x="7" y="0"/>
                      <a:pt x="8" y="0"/>
                    </a:cubicBezTo>
                    <a:cubicBezTo>
                      <a:pt x="103" y="45"/>
                      <a:pt x="103" y="45"/>
                      <a:pt x="103" y="45"/>
                    </a:cubicBezTo>
                    <a:cubicBezTo>
                      <a:pt x="104" y="45"/>
                      <a:pt x="103" y="49"/>
                      <a:pt x="101" y="53"/>
                    </a:cubicBezTo>
                    <a:cubicBezTo>
                      <a:pt x="99" y="57"/>
                      <a:pt x="97" y="60"/>
                      <a:pt x="97" y="59"/>
                    </a:cubicBezTo>
                    <a:lnTo>
                      <a:pt x="1"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3" name="Freeform 50">
                <a:extLst>
                  <a:ext uri="{FF2B5EF4-FFF2-40B4-BE49-F238E27FC236}">
                    <a16:creationId xmlns:a16="http://schemas.microsoft.com/office/drawing/2014/main" id="{262EE235-8A39-F4D2-0D67-EAC3F37EFD09}"/>
                  </a:ext>
                </a:extLst>
              </p:cNvPr>
              <p:cNvSpPr>
                <a:spLocks/>
              </p:cNvSpPr>
              <p:nvPr/>
            </p:nvSpPr>
            <p:spPr bwMode="auto">
              <a:xfrm>
                <a:off x="5733026" y="2462506"/>
                <a:ext cx="387350" cy="225425"/>
              </a:xfrm>
              <a:custGeom>
                <a:avLst/>
                <a:gdLst>
                  <a:gd name="T0" fmla="*/ 1 w 103"/>
                  <a:gd name="T1" fmla="*/ 15 h 60"/>
                  <a:gd name="T2" fmla="*/ 3 w 103"/>
                  <a:gd name="T3" fmla="*/ 7 h 60"/>
                  <a:gd name="T4" fmla="*/ 7 w 103"/>
                  <a:gd name="T5" fmla="*/ 1 h 60"/>
                  <a:gd name="T6" fmla="*/ 103 w 103"/>
                  <a:gd name="T7" fmla="*/ 46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5"/>
                      <a:pt x="1" y="11"/>
                      <a:pt x="3" y="7"/>
                    </a:cubicBezTo>
                    <a:cubicBezTo>
                      <a:pt x="5" y="3"/>
                      <a:pt x="7" y="0"/>
                      <a:pt x="7" y="1"/>
                    </a:cubicBezTo>
                    <a:cubicBezTo>
                      <a:pt x="103" y="46"/>
                      <a:pt x="103" y="46"/>
                      <a:pt x="103" y="46"/>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4" name="Freeform 51">
                <a:extLst>
                  <a:ext uri="{FF2B5EF4-FFF2-40B4-BE49-F238E27FC236}">
                    <a16:creationId xmlns:a16="http://schemas.microsoft.com/office/drawing/2014/main" id="{E20CD966-7A74-7E32-F710-4B31EBCFBCBF}"/>
                  </a:ext>
                </a:extLst>
              </p:cNvPr>
              <p:cNvSpPr>
                <a:spLocks/>
              </p:cNvSpPr>
              <p:nvPr/>
            </p:nvSpPr>
            <p:spPr bwMode="auto">
              <a:xfrm>
                <a:off x="5664763" y="2610143"/>
                <a:ext cx="387350" cy="225425"/>
              </a:xfrm>
              <a:custGeom>
                <a:avLst/>
                <a:gdLst>
                  <a:gd name="T0" fmla="*/ 0 w 103"/>
                  <a:gd name="T1" fmla="*/ 15 h 60"/>
                  <a:gd name="T2" fmla="*/ 3 w 103"/>
                  <a:gd name="T3" fmla="*/ 7 h 60"/>
                  <a:gd name="T4" fmla="*/ 7 w 103"/>
                  <a:gd name="T5" fmla="*/ 1 h 60"/>
                  <a:gd name="T6" fmla="*/ 103 w 103"/>
                  <a:gd name="T7" fmla="*/ 46 h 60"/>
                  <a:gd name="T8" fmla="*/ 100 w 103"/>
                  <a:gd name="T9" fmla="*/ 53 h 60"/>
                  <a:gd name="T10" fmla="*/ 96 w 103"/>
                  <a:gd name="T11" fmla="*/ 60 h 60"/>
                  <a:gd name="T12" fmla="*/ 0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5"/>
                    </a:moveTo>
                    <a:cubicBezTo>
                      <a:pt x="0" y="15"/>
                      <a:pt x="1" y="11"/>
                      <a:pt x="3" y="7"/>
                    </a:cubicBezTo>
                    <a:cubicBezTo>
                      <a:pt x="5" y="3"/>
                      <a:pt x="6" y="0"/>
                      <a:pt x="7" y="1"/>
                    </a:cubicBezTo>
                    <a:cubicBezTo>
                      <a:pt x="103" y="46"/>
                      <a:pt x="103" y="46"/>
                      <a:pt x="103" y="46"/>
                    </a:cubicBezTo>
                    <a:cubicBezTo>
                      <a:pt x="103" y="46"/>
                      <a:pt x="102" y="49"/>
                      <a:pt x="100" y="53"/>
                    </a:cubicBezTo>
                    <a:cubicBezTo>
                      <a:pt x="98" y="57"/>
                      <a:pt x="96" y="60"/>
                      <a:pt x="96" y="60"/>
                    </a:cubicBezTo>
                    <a:lnTo>
                      <a:pt x="0"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5" name="Freeform 52">
                <a:extLst>
                  <a:ext uri="{FF2B5EF4-FFF2-40B4-BE49-F238E27FC236}">
                    <a16:creationId xmlns:a16="http://schemas.microsoft.com/office/drawing/2014/main" id="{644B64AA-EAC8-03BD-74D8-D7B81BCBAA41}"/>
                  </a:ext>
                </a:extLst>
              </p:cNvPr>
              <p:cNvSpPr>
                <a:spLocks/>
              </p:cNvSpPr>
              <p:nvPr/>
            </p:nvSpPr>
            <p:spPr bwMode="auto">
              <a:xfrm>
                <a:off x="5593326" y="2756193"/>
                <a:ext cx="390525" cy="225425"/>
              </a:xfrm>
              <a:custGeom>
                <a:avLst/>
                <a:gdLst>
                  <a:gd name="T0" fmla="*/ 1 w 104"/>
                  <a:gd name="T1" fmla="*/ 15 h 60"/>
                  <a:gd name="T2" fmla="*/ 3 w 104"/>
                  <a:gd name="T3" fmla="*/ 7 h 60"/>
                  <a:gd name="T4" fmla="*/ 8 w 104"/>
                  <a:gd name="T5" fmla="*/ 0 h 60"/>
                  <a:gd name="T6" fmla="*/ 103 w 104"/>
                  <a:gd name="T7" fmla="*/ 45 h 60"/>
                  <a:gd name="T8" fmla="*/ 101 w 104"/>
                  <a:gd name="T9" fmla="*/ 53 h 60"/>
                  <a:gd name="T10" fmla="*/ 97 w 104"/>
                  <a:gd name="T11" fmla="*/ 60 h 60"/>
                  <a:gd name="T12" fmla="*/ 1 w 104"/>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5"/>
                    </a:moveTo>
                    <a:cubicBezTo>
                      <a:pt x="0" y="14"/>
                      <a:pt x="1" y="11"/>
                      <a:pt x="3" y="7"/>
                    </a:cubicBezTo>
                    <a:cubicBezTo>
                      <a:pt x="5" y="3"/>
                      <a:pt x="7" y="0"/>
                      <a:pt x="8" y="0"/>
                    </a:cubicBezTo>
                    <a:cubicBezTo>
                      <a:pt x="103" y="45"/>
                      <a:pt x="103" y="45"/>
                      <a:pt x="103" y="45"/>
                    </a:cubicBezTo>
                    <a:cubicBezTo>
                      <a:pt x="104" y="46"/>
                      <a:pt x="103" y="49"/>
                      <a:pt x="101" y="53"/>
                    </a:cubicBezTo>
                    <a:cubicBezTo>
                      <a:pt x="99" y="57"/>
                      <a:pt x="97" y="60"/>
                      <a:pt x="97"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6" name="Freeform 53">
                <a:extLst>
                  <a:ext uri="{FF2B5EF4-FFF2-40B4-BE49-F238E27FC236}">
                    <a16:creationId xmlns:a16="http://schemas.microsoft.com/office/drawing/2014/main" id="{BE52ADE8-B806-DD36-46DA-C41E55DF86C5}"/>
                  </a:ext>
                </a:extLst>
              </p:cNvPr>
              <p:cNvSpPr>
                <a:spLocks/>
              </p:cNvSpPr>
              <p:nvPr/>
            </p:nvSpPr>
            <p:spPr bwMode="auto">
              <a:xfrm>
                <a:off x="5480613" y="1805281"/>
                <a:ext cx="628650" cy="1243013"/>
              </a:xfrm>
              <a:custGeom>
                <a:avLst/>
                <a:gdLst>
                  <a:gd name="T0" fmla="*/ 15 w 167"/>
                  <a:gd name="T1" fmla="*/ 329 h 331"/>
                  <a:gd name="T2" fmla="*/ 6 w 167"/>
                  <a:gd name="T3" fmla="*/ 329 h 331"/>
                  <a:gd name="T4" fmla="*/ 1 w 167"/>
                  <a:gd name="T5" fmla="*/ 322 h 331"/>
                  <a:gd name="T6" fmla="*/ 152 w 167"/>
                  <a:gd name="T7" fmla="*/ 1 h 331"/>
                  <a:gd name="T8" fmla="*/ 161 w 167"/>
                  <a:gd name="T9" fmla="*/ 2 h 331"/>
                  <a:gd name="T10" fmla="*/ 166 w 167"/>
                  <a:gd name="T11" fmla="*/ 8 h 331"/>
                  <a:gd name="T12" fmla="*/ 15 w 167"/>
                  <a:gd name="T13" fmla="*/ 329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29"/>
                    </a:moveTo>
                    <a:cubicBezTo>
                      <a:pt x="14" y="331"/>
                      <a:pt x="10" y="331"/>
                      <a:pt x="6" y="329"/>
                    </a:cubicBezTo>
                    <a:cubicBezTo>
                      <a:pt x="2" y="327"/>
                      <a:pt x="0" y="324"/>
                      <a:pt x="1" y="322"/>
                    </a:cubicBezTo>
                    <a:cubicBezTo>
                      <a:pt x="152" y="1"/>
                      <a:pt x="152" y="1"/>
                      <a:pt x="152" y="1"/>
                    </a:cubicBezTo>
                    <a:cubicBezTo>
                      <a:pt x="153" y="0"/>
                      <a:pt x="157" y="0"/>
                      <a:pt x="161" y="2"/>
                    </a:cubicBezTo>
                    <a:cubicBezTo>
                      <a:pt x="165" y="3"/>
                      <a:pt x="167" y="6"/>
                      <a:pt x="166" y="8"/>
                    </a:cubicBezTo>
                    <a:lnTo>
                      <a:pt x="15" y="329"/>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7" name="Freeform 54">
                <a:extLst>
                  <a:ext uri="{FF2B5EF4-FFF2-40B4-BE49-F238E27FC236}">
                    <a16:creationId xmlns:a16="http://schemas.microsoft.com/office/drawing/2014/main" id="{7513FB05-A002-19E6-1DCB-573E43239174}"/>
                  </a:ext>
                </a:extLst>
              </p:cNvPr>
              <p:cNvSpPr>
                <a:spLocks/>
              </p:cNvSpPr>
              <p:nvPr/>
            </p:nvSpPr>
            <p:spPr bwMode="auto">
              <a:xfrm>
                <a:off x="5815576" y="1959268"/>
                <a:ext cx="627063" cy="1244600"/>
              </a:xfrm>
              <a:custGeom>
                <a:avLst/>
                <a:gdLst>
                  <a:gd name="T0" fmla="*/ 15 w 167"/>
                  <a:gd name="T1" fmla="*/ 330 h 331"/>
                  <a:gd name="T2" fmla="*/ 6 w 167"/>
                  <a:gd name="T3" fmla="*/ 330 h 331"/>
                  <a:gd name="T4" fmla="*/ 0 w 167"/>
                  <a:gd name="T5" fmla="*/ 323 h 331"/>
                  <a:gd name="T6" fmla="*/ 152 w 167"/>
                  <a:gd name="T7" fmla="*/ 2 h 331"/>
                  <a:gd name="T8" fmla="*/ 160 w 167"/>
                  <a:gd name="T9" fmla="*/ 2 h 331"/>
                  <a:gd name="T10" fmla="*/ 166 w 167"/>
                  <a:gd name="T11" fmla="*/ 9 h 331"/>
                  <a:gd name="T12" fmla="*/ 15 w 167"/>
                  <a:gd name="T13" fmla="*/ 330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30"/>
                    </a:moveTo>
                    <a:cubicBezTo>
                      <a:pt x="14" y="331"/>
                      <a:pt x="10" y="331"/>
                      <a:pt x="6" y="330"/>
                    </a:cubicBezTo>
                    <a:cubicBezTo>
                      <a:pt x="2" y="328"/>
                      <a:pt x="0" y="325"/>
                      <a:pt x="0" y="323"/>
                    </a:cubicBezTo>
                    <a:cubicBezTo>
                      <a:pt x="152" y="2"/>
                      <a:pt x="152" y="2"/>
                      <a:pt x="152" y="2"/>
                    </a:cubicBezTo>
                    <a:cubicBezTo>
                      <a:pt x="153" y="0"/>
                      <a:pt x="157" y="1"/>
                      <a:pt x="160" y="2"/>
                    </a:cubicBezTo>
                    <a:cubicBezTo>
                      <a:pt x="164" y="4"/>
                      <a:pt x="167" y="7"/>
                      <a:pt x="166" y="9"/>
                    </a:cubicBezTo>
                    <a:lnTo>
                      <a:pt x="15" y="33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1" name="Group 64"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80EAD617-8CED-FE3D-96BE-1D2BE5E10517}"/>
                </a:ext>
              </a:extLst>
            </p:cNvPr>
            <p:cNvGrpSpPr/>
            <p:nvPr/>
          </p:nvGrpSpPr>
          <p:grpSpPr>
            <a:xfrm>
              <a:off x="2892564" y="4136526"/>
              <a:ext cx="987136" cy="1241136"/>
              <a:chOff x="5680638" y="3999206"/>
              <a:chExt cx="1085850" cy="1365250"/>
            </a:xfrm>
          </p:grpSpPr>
          <p:sp>
            <p:nvSpPr>
              <p:cNvPr id="12" name="Freeform 55">
                <a:extLst>
                  <a:ext uri="{FF2B5EF4-FFF2-40B4-BE49-F238E27FC236}">
                    <a16:creationId xmlns:a16="http://schemas.microsoft.com/office/drawing/2014/main" id="{7973AD02-D5FC-E900-C85F-3B5BA82E6A8F}"/>
                  </a:ext>
                </a:extLst>
              </p:cNvPr>
              <p:cNvSpPr>
                <a:spLocks/>
              </p:cNvSpPr>
              <p:nvPr/>
            </p:nvSpPr>
            <p:spPr bwMode="auto">
              <a:xfrm>
                <a:off x="5818751" y="4207168"/>
                <a:ext cx="373063" cy="269875"/>
              </a:xfrm>
              <a:custGeom>
                <a:avLst/>
                <a:gdLst>
                  <a:gd name="T0" fmla="*/ 9 w 99"/>
                  <a:gd name="T1" fmla="*/ 71 h 72"/>
                  <a:gd name="T2" fmla="*/ 4 w 99"/>
                  <a:gd name="T3" fmla="*/ 65 h 72"/>
                  <a:gd name="T4" fmla="*/ 1 w 99"/>
                  <a:gd name="T5" fmla="*/ 58 h 72"/>
                  <a:gd name="T6" fmla="*/ 90 w 99"/>
                  <a:gd name="T7" fmla="*/ 1 h 72"/>
                  <a:gd name="T8" fmla="*/ 95 w 99"/>
                  <a:gd name="T9" fmla="*/ 7 h 72"/>
                  <a:gd name="T10" fmla="*/ 98 w 99"/>
                  <a:gd name="T11" fmla="*/ 14 h 72"/>
                  <a:gd name="T12" fmla="*/ 9 w 99"/>
                  <a:gd name="T13" fmla="*/ 71 h 72"/>
                </a:gdLst>
                <a:ahLst/>
                <a:cxnLst>
                  <a:cxn ang="0">
                    <a:pos x="T0" y="T1"/>
                  </a:cxn>
                  <a:cxn ang="0">
                    <a:pos x="T2" y="T3"/>
                  </a:cxn>
                  <a:cxn ang="0">
                    <a:pos x="T4" y="T5"/>
                  </a:cxn>
                  <a:cxn ang="0">
                    <a:pos x="T6" y="T7"/>
                  </a:cxn>
                  <a:cxn ang="0">
                    <a:pos x="T8" y="T9"/>
                  </a:cxn>
                  <a:cxn ang="0">
                    <a:pos x="T10" y="T11"/>
                  </a:cxn>
                  <a:cxn ang="0">
                    <a:pos x="T12" y="T13"/>
                  </a:cxn>
                </a:cxnLst>
                <a:rect l="0" t="0" r="r" b="b"/>
                <a:pathLst>
                  <a:path w="99" h="72">
                    <a:moveTo>
                      <a:pt x="9" y="71"/>
                    </a:moveTo>
                    <a:cubicBezTo>
                      <a:pt x="9" y="72"/>
                      <a:pt x="7" y="69"/>
                      <a:pt x="4" y="65"/>
                    </a:cubicBezTo>
                    <a:cubicBezTo>
                      <a:pt x="2" y="61"/>
                      <a:pt x="0" y="58"/>
                      <a:pt x="1" y="58"/>
                    </a:cubicBezTo>
                    <a:cubicBezTo>
                      <a:pt x="90" y="1"/>
                      <a:pt x="90" y="1"/>
                      <a:pt x="90" y="1"/>
                    </a:cubicBezTo>
                    <a:cubicBezTo>
                      <a:pt x="90" y="0"/>
                      <a:pt x="93" y="3"/>
                      <a:pt x="95" y="7"/>
                    </a:cubicBezTo>
                    <a:cubicBezTo>
                      <a:pt x="97" y="11"/>
                      <a:pt x="99" y="14"/>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 name="Freeform 56">
                <a:extLst>
                  <a:ext uri="{FF2B5EF4-FFF2-40B4-BE49-F238E27FC236}">
                    <a16:creationId xmlns:a16="http://schemas.microsoft.com/office/drawing/2014/main" id="{F17A372A-365A-EFFA-51D6-CF4164C70A70}"/>
                  </a:ext>
                </a:extLst>
              </p:cNvPr>
              <p:cNvSpPr>
                <a:spLocks/>
              </p:cNvSpPr>
              <p:nvPr/>
            </p:nvSpPr>
            <p:spPr bwMode="auto">
              <a:xfrm>
                <a:off x="5906063" y="4345281"/>
                <a:ext cx="371475" cy="266700"/>
              </a:xfrm>
              <a:custGeom>
                <a:avLst/>
                <a:gdLst>
                  <a:gd name="T0" fmla="*/ 10 w 99"/>
                  <a:gd name="T1" fmla="*/ 70 h 71"/>
                  <a:gd name="T2" fmla="*/ 4 w 99"/>
                  <a:gd name="T3" fmla="*/ 64 h 71"/>
                  <a:gd name="T4" fmla="*/ 1 w 99"/>
                  <a:gd name="T5" fmla="*/ 57 h 71"/>
                  <a:gd name="T6" fmla="*/ 90 w 99"/>
                  <a:gd name="T7" fmla="*/ 0 h 71"/>
                  <a:gd name="T8" fmla="*/ 95 w 99"/>
                  <a:gd name="T9" fmla="*/ 6 h 71"/>
                  <a:gd name="T10" fmla="*/ 99 w 99"/>
                  <a:gd name="T11" fmla="*/ 13 h 71"/>
                  <a:gd name="T12" fmla="*/ 10 w 99"/>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10" y="70"/>
                    </a:moveTo>
                    <a:cubicBezTo>
                      <a:pt x="9" y="71"/>
                      <a:pt x="7" y="68"/>
                      <a:pt x="4" y="64"/>
                    </a:cubicBezTo>
                    <a:cubicBezTo>
                      <a:pt x="2" y="61"/>
                      <a:pt x="0" y="57"/>
                      <a:pt x="1" y="57"/>
                    </a:cubicBezTo>
                    <a:cubicBezTo>
                      <a:pt x="90" y="0"/>
                      <a:pt x="90" y="0"/>
                      <a:pt x="90" y="0"/>
                    </a:cubicBezTo>
                    <a:cubicBezTo>
                      <a:pt x="91" y="0"/>
                      <a:pt x="93" y="2"/>
                      <a:pt x="95" y="6"/>
                    </a:cubicBezTo>
                    <a:cubicBezTo>
                      <a:pt x="98" y="10"/>
                      <a:pt x="99" y="13"/>
                      <a:pt x="99" y="13"/>
                    </a:cubicBezTo>
                    <a:lnTo>
                      <a:pt x="10"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4" name="Freeform 57">
                <a:extLst>
                  <a:ext uri="{FF2B5EF4-FFF2-40B4-BE49-F238E27FC236}">
                    <a16:creationId xmlns:a16="http://schemas.microsoft.com/office/drawing/2014/main" id="{43692B96-17E3-C51F-5FD3-415FD24C3B73}"/>
                  </a:ext>
                </a:extLst>
              </p:cNvPr>
              <p:cNvSpPr>
                <a:spLocks/>
              </p:cNvSpPr>
              <p:nvPr/>
            </p:nvSpPr>
            <p:spPr bwMode="auto">
              <a:xfrm>
                <a:off x="5996551" y="4480218"/>
                <a:ext cx="368300" cy="266700"/>
              </a:xfrm>
              <a:custGeom>
                <a:avLst/>
                <a:gdLst>
                  <a:gd name="T0" fmla="*/ 9 w 98"/>
                  <a:gd name="T1" fmla="*/ 70 h 71"/>
                  <a:gd name="T2" fmla="*/ 4 w 98"/>
                  <a:gd name="T3" fmla="*/ 64 h 71"/>
                  <a:gd name="T4" fmla="*/ 0 w 98"/>
                  <a:gd name="T5" fmla="*/ 57 h 71"/>
                  <a:gd name="T6" fmla="*/ 89 w 98"/>
                  <a:gd name="T7" fmla="*/ 0 h 71"/>
                  <a:gd name="T8" fmla="*/ 94 w 98"/>
                  <a:gd name="T9" fmla="*/ 6 h 71"/>
                  <a:gd name="T10" fmla="*/ 98 w 98"/>
                  <a:gd name="T11" fmla="*/ 13 h 71"/>
                  <a:gd name="T12" fmla="*/ 9 w 98"/>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0"/>
                    </a:moveTo>
                    <a:cubicBezTo>
                      <a:pt x="8" y="71"/>
                      <a:pt x="6" y="68"/>
                      <a:pt x="4" y="64"/>
                    </a:cubicBezTo>
                    <a:cubicBezTo>
                      <a:pt x="1" y="61"/>
                      <a:pt x="0" y="57"/>
                      <a:pt x="0" y="57"/>
                    </a:cubicBezTo>
                    <a:cubicBezTo>
                      <a:pt x="89" y="0"/>
                      <a:pt x="89" y="0"/>
                      <a:pt x="89" y="0"/>
                    </a:cubicBezTo>
                    <a:cubicBezTo>
                      <a:pt x="90" y="0"/>
                      <a:pt x="92" y="2"/>
                      <a:pt x="94" y="6"/>
                    </a:cubicBezTo>
                    <a:cubicBezTo>
                      <a:pt x="97" y="10"/>
                      <a:pt x="98" y="13"/>
                      <a:pt x="98" y="13"/>
                    </a:cubicBezTo>
                    <a:lnTo>
                      <a:pt x="9"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5" name="Freeform 58">
                <a:extLst>
                  <a:ext uri="{FF2B5EF4-FFF2-40B4-BE49-F238E27FC236}">
                    <a16:creationId xmlns:a16="http://schemas.microsoft.com/office/drawing/2014/main" id="{6126E7F6-8272-0631-2EFE-6E124E8779CB}"/>
                  </a:ext>
                </a:extLst>
              </p:cNvPr>
              <p:cNvSpPr>
                <a:spLocks/>
              </p:cNvSpPr>
              <p:nvPr/>
            </p:nvSpPr>
            <p:spPr bwMode="auto">
              <a:xfrm>
                <a:off x="6082276" y="4616743"/>
                <a:ext cx="368300" cy="266700"/>
              </a:xfrm>
              <a:custGeom>
                <a:avLst/>
                <a:gdLst>
                  <a:gd name="T0" fmla="*/ 9 w 98"/>
                  <a:gd name="T1" fmla="*/ 71 h 71"/>
                  <a:gd name="T2" fmla="*/ 4 w 98"/>
                  <a:gd name="T3" fmla="*/ 64 h 71"/>
                  <a:gd name="T4" fmla="*/ 0 w 98"/>
                  <a:gd name="T5" fmla="*/ 57 h 71"/>
                  <a:gd name="T6" fmla="*/ 89 w 98"/>
                  <a:gd name="T7" fmla="*/ 0 h 71"/>
                  <a:gd name="T8" fmla="*/ 95 w 98"/>
                  <a:gd name="T9" fmla="*/ 6 h 71"/>
                  <a:gd name="T10" fmla="*/ 98 w 98"/>
                  <a:gd name="T11" fmla="*/ 13 h 71"/>
                  <a:gd name="T12" fmla="*/ 9 w 98"/>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1"/>
                    </a:moveTo>
                    <a:cubicBezTo>
                      <a:pt x="8" y="71"/>
                      <a:pt x="6" y="68"/>
                      <a:pt x="4" y="64"/>
                    </a:cubicBezTo>
                    <a:cubicBezTo>
                      <a:pt x="1" y="61"/>
                      <a:pt x="0" y="58"/>
                      <a:pt x="0" y="57"/>
                    </a:cubicBezTo>
                    <a:cubicBezTo>
                      <a:pt x="89" y="0"/>
                      <a:pt x="89" y="0"/>
                      <a:pt x="89" y="0"/>
                    </a:cubicBezTo>
                    <a:cubicBezTo>
                      <a:pt x="90" y="0"/>
                      <a:pt x="92" y="3"/>
                      <a:pt x="95" y="6"/>
                    </a:cubicBezTo>
                    <a:cubicBezTo>
                      <a:pt x="97" y="10"/>
                      <a:pt x="98" y="13"/>
                      <a:pt x="98" y="13"/>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6" name="Freeform 59">
                <a:extLst>
                  <a:ext uri="{FF2B5EF4-FFF2-40B4-BE49-F238E27FC236}">
                    <a16:creationId xmlns:a16="http://schemas.microsoft.com/office/drawing/2014/main" id="{79F31D83-BCEA-6549-C3EA-2C4CC7C5F17E}"/>
                  </a:ext>
                </a:extLst>
              </p:cNvPr>
              <p:cNvSpPr>
                <a:spLocks/>
              </p:cNvSpPr>
              <p:nvPr/>
            </p:nvSpPr>
            <p:spPr bwMode="auto">
              <a:xfrm>
                <a:off x="6169588" y="4751681"/>
                <a:ext cx="371475"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2"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7" name="Freeform 60">
                <a:extLst>
                  <a:ext uri="{FF2B5EF4-FFF2-40B4-BE49-F238E27FC236}">
                    <a16:creationId xmlns:a16="http://schemas.microsoft.com/office/drawing/2014/main" id="{C014D11A-06E6-AA18-F562-DD586997C0A2}"/>
                  </a:ext>
                </a:extLst>
              </p:cNvPr>
              <p:cNvSpPr>
                <a:spLocks/>
              </p:cNvSpPr>
              <p:nvPr/>
            </p:nvSpPr>
            <p:spPr bwMode="auto">
              <a:xfrm>
                <a:off x="6255313" y="4886618"/>
                <a:ext cx="373063"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3"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8" name="Freeform 61">
                <a:extLst>
                  <a:ext uri="{FF2B5EF4-FFF2-40B4-BE49-F238E27FC236}">
                    <a16:creationId xmlns:a16="http://schemas.microsoft.com/office/drawing/2014/main" id="{7722D7D1-BCEC-02FF-0CB0-85DA830E161E}"/>
                  </a:ext>
                </a:extLst>
              </p:cNvPr>
              <p:cNvSpPr>
                <a:spLocks/>
              </p:cNvSpPr>
              <p:nvPr/>
            </p:nvSpPr>
            <p:spPr bwMode="auto">
              <a:xfrm>
                <a:off x="5680638" y="4199231"/>
                <a:ext cx="777875" cy="1165225"/>
              </a:xfrm>
              <a:custGeom>
                <a:avLst/>
                <a:gdLst>
                  <a:gd name="T0" fmla="*/ 206 w 207"/>
                  <a:gd name="T1" fmla="*/ 300 h 310"/>
                  <a:gd name="T2" fmla="*/ 201 w 207"/>
                  <a:gd name="T3" fmla="*/ 307 h 310"/>
                  <a:gd name="T4" fmla="*/ 192 w 207"/>
                  <a:gd name="T5" fmla="*/ 308 h 310"/>
                  <a:gd name="T6" fmla="*/ 1 w 207"/>
                  <a:gd name="T7" fmla="*/ 10 h 310"/>
                  <a:gd name="T8" fmla="*/ 6 w 207"/>
                  <a:gd name="T9" fmla="*/ 3 h 310"/>
                  <a:gd name="T10" fmla="*/ 14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7" y="309"/>
                      <a:pt x="193" y="310"/>
                      <a:pt x="192" y="308"/>
                    </a:cubicBezTo>
                    <a:cubicBezTo>
                      <a:pt x="1" y="10"/>
                      <a:pt x="1" y="10"/>
                      <a:pt x="1" y="10"/>
                    </a:cubicBezTo>
                    <a:cubicBezTo>
                      <a:pt x="0" y="8"/>
                      <a:pt x="2" y="5"/>
                      <a:pt x="6" y="3"/>
                    </a:cubicBezTo>
                    <a:cubicBezTo>
                      <a:pt x="9" y="0"/>
                      <a:pt x="13" y="0"/>
                      <a:pt x="14"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9" name="Freeform 62">
                <a:extLst>
                  <a:ext uri="{FF2B5EF4-FFF2-40B4-BE49-F238E27FC236}">
                    <a16:creationId xmlns:a16="http://schemas.microsoft.com/office/drawing/2014/main" id="{8E3B4E26-939D-F522-8898-40A158E73A04}"/>
                  </a:ext>
                </a:extLst>
              </p:cNvPr>
              <p:cNvSpPr>
                <a:spLocks/>
              </p:cNvSpPr>
              <p:nvPr/>
            </p:nvSpPr>
            <p:spPr bwMode="auto">
              <a:xfrm>
                <a:off x="5988613" y="3999206"/>
                <a:ext cx="777875" cy="1165225"/>
              </a:xfrm>
              <a:custGeom>
                <a:avLst/>
                <a:gdLst>
                  <a:gd name="T0" fmla="*/ 206 w 207"/>
                  <a:gd name="T1" fmla="*/ 300 h 310"/>
                  <a:gd name="T2" fmla="*/ 201 w 207"/>
                  <a:gd name="T3" fmla="*/ 307 h 310"/>
                  <a:gd name="T4" fmla="*/ 193 w 207"/>
                  <a:gd name="T5" fmla="*/ 308 h 310"/>
                  <a:gd name="T6" fmla="*/ 1 w 207"/>
                  <a:gd name="T7" fmla="*/ 10 h 310"/>
                  <a:gd name="T8" fmla="*/ 6 w 207"/>
                  <a:gd name="T9" fmla="*/ 3 h 310"/>
                  <a:gd name="T10" fmla="*/ 15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8" y="309"/>
                      <a:pt x="194" y="310"/>
                      <a:pt x="193" y="308"/>
                    </a:cubicBezTo>
                    <a:cubicBezTo>
                      <a:pt x="1" y="10"/>
                      <a:pt x="1" y="10"/>
                      <a:pt x="1" y="10"/>
                    </a:cubicBezTo>
                    <a:cubicBezTo>
                      <a:pt x="0" y="8"/>
                      <a:pt x="2" y="5"/>
                      <a:pt x="6" y="3"/>
                    </a:cubicBezTo>
                    <a:cubicBezTo>
                      <a:pt x="10" y="0"/>
                      <a:pt x="14" y="0"/>
                      <a:pt x="15"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sp>
        <p:nvSpPr>
          <p:cNvPr id="66" name="TextBox 30">
            <a:extLst>
              <a:ext uri="{FF2B5EF4-FFF2-40B4-BE49-F238E27FC236}">
                <a16:creationId xmlns:a16="http://schemas.microsoft.com/office/drawing/2014/main" id="{2A01F8F5-AB5F-4C78-1509-7B1A4D66118E}"/>
              </a:ext>
            </a:extLst>
          </p:cNvPr>
          <p:cNvSpPr txBox="1"/>
          <p:nvPr/>
        </p:nvSpPr>
        <p:spPr>
          <a:xfrm>
            <a:off x="470255" y="1953751"/>
            <a:ext cx="7375452" cy="4198137"/>
          </a:xfrm>
          <a:prstGeom prst="rect">
            <a:avLst/>
          </a:prstGeom>
          <a:noFill/>
        </p:spPr>
        <p:txBody>
          <a:bodyPr wrap="square" rtlCol="0">
            <a:spAutoFit/>
          </a:bodyPr>
          <a:lstStyle/>
          <a:p>
            <a:pPr algn="just">
              <a:lnSpc>
                <a:spcPct val="150000"/>
              </a:lnSpc>
            </a:pPr>
            <a:r>
              <a:rPr lang="pt-BR" sz="2000" dirty="0">
                <a:solidFill>
                  <a:schemeClr val="tx1">
                    <a:lumMod val="90000"/>
                    <a:lumOff val="10000"/>
                  </a:schemeClr>
                </a:solidFill>
              </a:rPr>
              <a:t>Além disso, abordamos os benefícios da Higiene Ocupacional, que se estendem tanto às empresas quanto aos trabalhadores. </a:t>
            </a:r>
          </a:p>
          <a:p>
            <a:pPr algn="just">
              <a:lnSpc>
                <a:spcPct val="150000"/>
              </a:lnSpc>
            </a:pPr>
            <a:endParaRPr lang="pt-BR" sz="2000" dirty="0">
              <a:solidFill>
                <a:schemeClr val="tx1">
                  <a:lumMod val="90000"/>
                  <a:lumOff val="10000"/>
                </a:schemeClr>
              </a:solidFill>
            </a:endParaRPr>
          </a:p>
          <a:p>
            <a:pPr algn="just">
              <a:lnSpc>
                <a:spcPct val="150000"/>
              </a:lnSpc>
            </a:pPr>
            <a:r>
              <a:rPr lang="pt-BR" sz="2000" dirty="0">
                <a:solidFill>
                  <a:schemeClr val="tx1">
                    <a:lumMod val="90000"/>
                    <a:lumOff val="10000"/>
                  </a:schemeClr>
                </a:solidFill>
              </a:rPr>
              <a:t>Ambientes de trabalho seguros e saudáveis resultam em colaboradores mais motivados e produtivos, redução de custos com afastamentos e tratamentos médicos, melhoria da imagem corporativa e uma atuação alinhada com a sustentabilidade organizacional.</a:t>
            </a:r>
            <a:endParaRPr lang="id-ID" sz="2000" b="1" dirty="0">
              <a:solidFill>
                <a:schemeClr val="tx1">
                  <a:lumMod val="90000"/>
                  <a:lumOff val="10000"/>
                </a:schemeClr>
              </a:solidFill>
            </a:endParaRPr>
          </a:p>
        </p:txBody>
      </p:sp>
      <p:pic>
        <p:nvPicPr>
          <p:cNvPr id="67" name="Picture 2" descr="Como a limpeza e a higiene influenciam no ambiente de trabalho? - DB Rio  Distribuidora">
            <a:extLst>
              <a:ext uri="{FF2B5EF4-FFF2-40B4-BE49-F238E27FC236}">
                <a16:creationId xmlns:a16="http://schemas.microsoft.com/office/drawing/2014/main" id="{CC9E45CC-104A-8860-D5AA-DB74903168B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
            <a:extLst>
              <a:ext uri="{FF2B5EF4-FFF2-40B4-BE49-F238E27FC236}">
                <a16:creationId xmlns:a16="http://schemas.microsoft.com/office/drawing/2014/main" id="{95D3E987-22C5-26F5-48DC-33D84E1E10F1}"/>
              </a:ext>
            </a:extLst>
          </p:cNvPr>
          <p:cNvSpPr/>
          <p:nvPr/>
        </p:nvSpPr>
        <p:spPr>
          <a:xfrm>
            <a:off x="0" y="0"/>
            <a:ext cx="12192000" cy="6858000"/>
          </a:xfrm>
          <a:prstGeom prst="rect">
            <a:avLst/>
          </a:prstGeom>
          <a:solidFill>
            <a:schemeClr val="tx1">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9" name="TextBox 30">
            <a:extLst>
              <a:ext uri="{FF2B5EF4-FFF2-40B4-BE49-F238E27FC236}">
                <a16:creationId xmlns:a16="http://schemas.microsoft.com/office/drawing/2014/main" id="{A74BF5E3-DD68-BA30-FC3E-4E9C1D93173A}"/>
              </a:ext>
            </a:extLst>
          </p:cNvPr>
          <p:cNvSpPr txBox="1"/>
          <p:nvPr/>
        </p:nvSpPr>
        <p:spPr>
          <a:xfrm>
            <a:off x="2142884" y="1895884"/>
            <a:ext cx="9212985" cy="3539430"/>
          </a:xfrm>
          <a:prstGeom prst="rect">
            <a:avLst/>
          </a:prstGeom>
          <a:noFill/>
        </p:spPr>
        <p:txBody>
          <a:bodyPr wrap="square" rtlCol="0">
            <a:spAutoFit/>
          </a:bodyPr>
          <a:lstStyle/>
          <a:p>
            <a:r>
              <a:rPr lang="pt-BR" sz="2800" b="1" dirty="0">
                <a:solidFill>
                  <a:schemeClr val="bg1"/>
                </a:solidFill>
                <a:effectLst>
                  <a:outerShdw blurRad="38100" dist="38100" dir="2700000" algn="tl">
                    <a:srgbClr val="000000">
                      <a:alpha val="43137"/>
                    </a:srgbClr>
                  </a:outerShdw>
                </a:effectLst>
              </a:rPr>
              <a:t>Aqui abordamos de maneira abrangente a importância da conformidade com a NR-24 para garantir condições sanitárias e de conforto adequadas no local de trabalho. </a:t>
            </a:r>
          </a:p>
          <a:p>
            <a:endParaRPr lang="pt-BR" sz="2800" b="1" dirty="0">
              <a:solidFill>
                <a:schemeClr val="bg1"/>
              </a:solidFill>
              <a:effectLst>
                <a:outerShdw blurRad="38100" dist="38100" dir="2700000" algn="tl">
                  <a:srgbClr val="000000">
                    <a:alpha val="43137"/>
                  </a:srgbClr>
                </a:outerShdw>
              </a:effectLst>
            </a:endParaRPr>
          </a:p>
          <a:p>
            <a:r>
              <a:rPr lang="pt-BR" sz="2800" b="1" dirty="0">
                <a:solidFill>
                  <a:schemeClr val="bg1"/>
                </a:solidFill>
                <a:effectLst>
                  <a:outerShdw blurRad="38100" dist="38100" dir="2700000" algn="tl">
                    <a:srgbClr val="000000">
                      <a:alpha val="43137"/>
                    </a:srgbClr>
                  </a:outerShdw>
                </a:effectLst>
              </a:rPr>
              <a:t>Discutimos os requisitos essenciais e os aspectos fundamentais para assegurar um ambiente saudável e propício ao bem-estar dos funcionários.</a:t>
            </a:r>
            <a:endParaRPr lang="id-ID" sz="2800" b="1" dirty="0">
              <a:solidFill>
                <a:schemeClr val="bg1"/>
              </a:solidFill>
              <a:effectLst>
                <a:outerShdw blurRad="38100" dist="38100" dir="2700000" algn="tl">
                  <a:srgbClr val="000000">
                    <a:alpha val="43137"/>
                  </a:srgbClr>
                </a:outerShdw>
              </a:effectLst>
            </a:endParaRPr>
          </a:p>
        </p:txBody>
      </p:sp>
      <p:grpSp>
        <p:nvGrpSpPr>
          <p:cNvPr id="73" name="Agrupar 72">
            <a:extLst>
              <a:ext uri="{FF2B5EF4-FFF2-40B4-BE49-F238E27FC236}">
                <a16:creationId xmlns:a16="http://schemas.microsoft.com/office/drawing/2014/main" id="{52443C81-1507-E947-5838-6BDB057B77BE}"/>
              </a:ext>
            </a:extLst>
          </p:cNvPr>
          <p:cNvGrpSpPr/>
          <p:nvPr/>
        </p:nvGrpSpPr>
        <p:grpSpPr>
          <a:xfrm rot="10800000">
            <a:off x="728693" y="2766171"/>
            <a:ext cx="1156347" cy="2048522"/>
            <a:chOff x="3927281" y="2914790"/>
            <a:chExt cx="2408706" cy="2932953"/>
          </a:xfrm>
        </p:grpSpPr>
        <p:sp>
          <p:nvSpPr>
            <p:cNvPr id="74" name="Freeform 14">
              <a:extLst>
                <a:ext uri="{FF2B5EF4-FFF2-40B4-BE49-F238E27FC236}">
                  <a16:creationId xmlns:a16="http://schemas.microsoft.com/office/drawing/2014/main" id="{F27A4A3B-FD4D-0884-3A91-C89DD714682C}"/>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rgbClr val="00A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5" name="Freeform 15">
              <a:extLst>
                <a:ext uri="{FF2B5EF4-FFF2-40B4-BE49-F238E27FC236}">
                  <a16:creationId xmlns:a16="http://schemas.microsoft.com/office/drawing/2014/main" id="{A8F2DBE7-DEE5-14CF-286C-97EBC58FDE6C}"/>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6" name="Freeform 16">
              <a:extLst>
                <a:ext uri="{FF2B5EF4-FFF2-40B4-BE49-F238E27FC236}">
                  <a16:creationId xmlns:a16="http://schemas.microsoft.com/office/drawing/2014/main" id="{84DF4BAF-F98A-6456-D96F-BDB570B9BB45}"/>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2" name="Imagem 1">
            <a:extLst>
              <a:ext uri="{FF2B5EF4-FFF2-40B4-BE49-F238E27FC236}">
                <a16:creationId xmlns:a16="http://schemas.microsoft.com/office/drawing/2014/main" id="{8D2BA7F5-82DE-CB1A-C911-2247E07BBF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4977" y="121539"/>
            <a:ext cx="2340372" cy="649753"/>
          </a:xfrm>
          <a:prstGeom prst="rect">
            <a:avLst/>
          </a:prstGeom>
        </p:spPr>
      </p:pic>
    </p:spTree>
    <p:extLst>
      <p:ext uri="{BB962C8B-B14F-4D97-AF65-F5344CB8AC3E}">
        <p14:creationId xmlns:p14="http://schemas.microsoft.com/office/powerpoint/2010/main" val="1824225263"/>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ais são os 3 agentes da higiene ocupacional? - Connapa">
            <a:extLst>
              <a:ext uri="{FF2B5EF4-FFF2-40B4-BE49-F238E27FC236}">
                <a16:creationId xmlns:a16="http://schemas.microsoft.com/office/drawing/2014/main" id="{C8A820B4-3863-7232-7F81-892F29D12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1" y="0"/>
            <a:ext cx="5311586" cy="6858000"/>
            <a:chOff x="-1" y="0"/>
            <a:chExt cx="5311586" cy="6858000"/>
          </a:xfrm>
          <a:solidFill>
            <a:schemeClr val="accent2">
              <a:alpha val="93000"/>
            </a:scheme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0" y="3482737"/>
            <a:ext cx="4961959" cy="32029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4400" b="1" dirty="0">
                <a:solidFill>
                  <a:schemeClr val="bg1"/>
                </a:solidFill>
                <a:latin typeface="Bebas Neue" panose="020B0606020202050201" pitchFamily="34" charset="0"/>
                <a:ea typeface="ＭＳ Ｐゴシック" charset="0"/>
                <a:cs typeface="League Gothic" charset="0"/>
                <a:sym typeface="League Gothic" charset="0"/>
              </a:rPr>
              <a:t>16. </a:t>
            </a:r>
            <a:r>
              <a:rPr lang="pt-BR" sz="4400" dirty="0">
                <a:solidFill>
                  <a:schemeClr val="bg1"/>
                </a:solidFill>
                <a:latin typeface="Bebas Neue" panose="020B0606020202050201" pitchFamily="34" charset="0"/>
                <a:ea typeface="ＭＳ Ｐゴシック" charset="0"/>
                <a:cs typeface="League Gothic" charset="0"/>
                <a:sym typeface="League Gothic" charset="0"/>
              </a:rPr>
              <a:t>Perguntas Frequentes</a:t>
            </a: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441160" y="1346452"/>
            <a:ext cx="2230660" cy="2361874"/>
            <a:chOff x="1664677" y="1949380"/>
            <a:chExt cx="1195754" cy="1266093"/>
          </a:xfrm>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p:cNvSpPr/>
          <p:nvPr/>
        </p:nvSpPr>
        <p:spPr>
          <a:xfrm>
            <a:off x="2138104" y="2122710"/>
            <a:ext cx="768381" cy="70228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2" name="Imagem 1">
            <a:extLst>
              <a:ext uri="{FF2B5EF4-FFF2-40B4-BE49-F238E27FC236}">
                <a16:creationId xmlns:a16="http://schemas.microsoft.com/office/drawing/2014/main" id="{2A78BFCF-85A9-C621-5CCF-F30A1D885B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2108" y="220145"/>
            <a:ext cx="2340372" cy="649753"/>
          </a:xfrm>
          <a:prstGeom prst="rect">
            <a:avLst/>
          </a:prstGeom>
        </p:spPr>
      </p:pic>
    </p:spTree>
    <p:extLst>
      <p:ext uri="{BB962C8B-B14F-4D97-AF65-F5344CB8AC3E}">
        <p14:creationId xmlns:p14="http://schemas.microsoft.com/office/powerpoint/2010/main" val="172532086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NR-24 Vestimenta de trabalho">
            <a:extLst>
              <a:ext uri="{FF2B5EF4-FFF2-40B4-BE49-F238E27FC236}">
                <a16:creationId xmlns:a16="http://schemas.microsoft.com/office/drawing/2014/main" id="{B855B95C-44E7-381D-8C84-F0566ED0DF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803"/>
          <a:stretch/>
        </p:blipFill>
        <p:spPr bwMode="auto">
          <a:xfrm>
            <a:off x="1792101" y="-1"/>
            <a:ext cx="10387199"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Fluxograma: Entrada Manual 3">
            <a:extLst>
              <a:ext uri="{FF2B5EF4-FFF2-40B4-BE49-F238E27FC236}">
                <a16:creationId xmlns:a16="http://schemas.microsoft.com/office/drawing/2014/main" id="{318CDF85-09F5-F1ED-B3BA-E49D3D0B831C}"/>
              </a:ext>
            </a:extLst>
          </p:cNvPr>
          <p:cNvSpPr/>
          <p:nvPr/>
        </p:nvSpPr>
        <p:spPr>
          <a:xfrm rot="5400000" flipH="1">
            <a:off x="317500" y="-317501"/>
            <a:ext cx="6858000" cy="7493000"/>
          </a:xfrm>
          <a:prstGeom prst="flowChartManualInp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Shape 2540">
            <a:extLst>
              <a:ext uri="{FF2B5EF4-FFF2-40B4-BE49-F238E27FC236}">
                <a16:creationId xmlns:a16="http://schemas.microsoft.com/office/drawing/2014/main" id="{4FD7C450-C1C1-83C8-27F5-0068CE7B820F}"/>
              </a:ext>
            </a:extLst>
          </p:cNvPr>
          <p:cNvSpPr>
            <a:spLocks noChangeAspect="1"/>
          </p:cNvSpPr>
          <p:nvPr/>
        </p:nvSpPr>
        <p:spPr>
          <a:xfrm>
            <a:off x="307451" y="4011873"/>
            <a:ext cx="396000" cy="39600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00A09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lumMod val="50000"/>
                </a:schemeClr>
              </a:solidFill>
            </a:endParaRPr>
          </a:p>
        </p:txBody>
      </p:sp>
      <p:sp>
        <p:nvSpPr>
          <p:cNvPr id="8" name="Rectangle 4">
            <a:extLst>
              <a:ext uri="{FF2B5EF4-FFF2-40B4-BE49-F238E27FC236}">
                <a16:creationId xmlns:a16="http://schemas.microsoft.com/office/drawing/2014/main" id="{8087208F-262F-43A8-1515-570350B0605F}"/>
              </a:ext>
            </a:extLst>
          </p:cNvPr>
          <p:cNvSpPr/>
          <p:nvPr/>
        </p:nvSpPr>
        <p:spPr>
          <a:xfrm>
            <a:off x="819150" y="1276283"/>
            <a:ext cx="5429250" cy="4618572"/>
          </a:xfrm>
          <a:prstGeom prst="rect">
            <a:avLst/>
          </a:prstGeom>
        </p:spPr>
        <p:txBody>
          <a:bodyPr wrap="square">
            <a:spAutoFit/>
          </a:bodyPr>
          <a:lstStyle/>
          <a:p>
            <a:pPr>
              <a:lnSpc>
                <a:spcPct val="150000"/>
              </a:lnSpc>
            </a:pPr>
            <a:r>
              <a:rPr lang="pt-BR" b="1" dirty="0">
                <a:solidFill>
                  <a:schemeClr val="tx1">
                    <a:lumMod val="90000"/>
                    <a:lumOff val="10000"/>
                  </a:schemeClr>
                </a:solidFill>
              </a:rPr>
              <a:t>Qual é o objetivo da NR-24?</a:t>
            </a:r>
          </a:p>
          <a:p>
            <a:pPr>
              <a:lnSpc>
                <a:spcPct val="150000"/>
              </a:lnSpc>
            </a:pPr>
            <a:endParaRPr lang="pt-BR" dirty="0">
              <a:solidFill>
                <a:schemeClr val="tx1">
                  <a:lumMod val="90000"/>
                  <a:lumOff val="10000"/>
                </a:schemeClr>
              </a:solidFill>
            </a:endParaRPr>
          </a:p>
          <a:p>
            <a:pPr>
              <a:lnSpc>
                <a:spcPct val="150000"/>
              </a:lnSpc>
            </a:pPr>
            <a:endParaRPr lang="pt-BR" dirty="0">
              <a:solidFill>
                <a:schemeClr val="tx1">
                  <a:lumMod val="90000"/>
                  <a:lumOff val="10000"/>
                </a:schemeClr>
              </a:solidFill>
            </a:endParaRPr>
          </a:p>
          <a:p>
            <a:pPr>
              <a:lnSpc>
                <a:spcPct val="150000"/>
              </a:lnSpc>
            </a:pPr>
            <a:r>
              <a:rPr lang="pt-BR" dirty="0">
                <a:solidFill>
                  <a:schemeClr val="accent2"/>
                </a:solidFill>
              </a:rPr>
              <a:t>O objetivo da NR-24 é estabelecer requisitos e diretrizes para garantir condições sanitárias e de conforto adequadas no local de trabalho. Visa proteger a saúde e o bem-estar dos trabalhadores, estabelecendo normas para instalações sanitárias, vestiários, refeitórios e outros ambientes relacionados à higiene e ao conforto no ambiente laboral.</a:t>
            </a:r>
            <a:endParaRPr lang="en-US" b="1" dirty="0">
              <a:solidFill>
                <a:schemeClr val="accent2"/>
              </a:solidFill>
            </a:endParaRPr>
          </a:p>
        </p:txBody>
      </p:sp>
      <p:pic>
        <p:nvPicPr>
          <p:cNvPr id="2" name="Imagem 1">
            <a:extLst>
              <a:ext uri="{FF2B5EF4-FFF2-40B4-BE49-F238E27FC236}">
                <a16:creationId xmlns:a16="http://schemas.microsoft.com/office/drawing/2014/main" id="{CF4593B0-7821-561D-6602-AF9716D620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440" y="163742"/>
            <a:ext cx="2340372" cy="649753"/>
          </a:xfrm>
          <a:prstGeom prst="rect">
            <a:avLst/>
          </a:prstGeom>
        </p:spPr>
      </p:pic>
    </p:spTree>
    <p:extLst>
      <p:ext uri="{BB962C8B-B14F-4D97-AF65-F5344CB8AC3E}">
        <p14:creationId xmlns:p14="http://schemas.microsoft.com/office/powerpoint/2010/main" val="1906922338"/>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EPI">
            <a:extLst>
              <a:ext uri="{FF2B5EF4-FFF2-40B4-BE49-F238E27FC236}">
                <a16:creationId xmlns:a16="http://schemas.microsoft.com/office/drawing/2014/main" id="{969DFF3F-FEAB-F87D-7721-022EB38011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833"/>
          <a:stretch/>
        </p:blipFill>
        <p:spPr bwMode="auto">
          <a:xfrm>
            <a:off x="5448300" y="0"/>
            <a:ext cx="6731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luxograma: Entrada Manual 3">
            <a:extLst>
              <a:ext uri="{FF2B5EF4-FFF2-40B4-BE49-F238E27FC236}">
                <a16:creationId xmlns:a16="http://schemas.microsoft.com/office/drawing/2014/main" id="{318CDF85-09F5-F1ED-B3BA-E49D3D0B831C}"/>
              </a:ext>
            </a:extLst>
          </p:cNvPr>
          <p:cNvSpPr/>
          <p:nvPr/>
        </p:nvSpPr>
        <p:spPr>
          <a:xfrm rot="5400000" flipH="1">
            <a:off x="317500" y="-317501"/>
            <a:ext cx="6858000" cy="7493000"/>
          </a:xfrm>
          <a:prstGeom prst="flowChartManualInp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Shape 2540">
            <a:extLst>
              <a:ext uri="{FF2B5EF4-FFF2-40B4-BE49-F238E27FC236}">
                <a16:creationId xmlns:a16="http://schemas.microsoft.com/office/drawing/2014/main" id="{4FD7C450-C1C1-83C8-27F5-0068CE7B820F}"/>
              </a:ext>
            </a:extLst>
          </p:cNvPr>
          <p:cNvSpPr>
            <a:spLocks noChangeAspect="1"/>
          </p:cNvSpPr>
          <p:nvPr/>
        </p:nvSpPr>
        <p:spPr>
          <a:xfrm>
            <a:off x="307451" y="2906973"/>
            <a:ext cx="396000" cy="39600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6"/>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lumMod val="50000"/>
                </a:schemeClr>
              </a:solidFill>
            </a:endParaRPr>
          </a:p>
        </p:txBody>
      </p:sp>
      <p:sp>
        <p:nvSpPr>
          <p:cNvPr id="8" name="Rectangle 4">
            <a:extLst>
              <a:ext uri="{FF2B5EF4-FFF2-40B4-BE49-F238E27FC236}">
                <a16:creationId xmlns:a16="http://schemas.microsoft.com/office/drawing/2014/main" id="{8087208F-262F-43A8-1515-570350B0605F}"/>
              </a:ext>
            </a:extLst>
          </p:cNvPr>
          <p:cNvSpPr/>
          <p:nvPr/>
        </p:nvSpPr>
        <p:spPr>
          <a:xfrm>
            <a:off x="703451" y="1110962"/>
            <a:ext cx="5262898" cy="5449569"/>
          </a:xfrm>
          <a:prstGeom prst="rect">
            <a:avLst/>
          </a:prstGeom>
        </p:spPr>
        <p:txBody>
          <a:bodyPr wrap="square">
            <a:spAutoFit/>
          </a:bodyPr>
          <a:lstStyle/>
          <a:p>
            <a:pPr>
              <a:lnSpc>
                <a:spcPct val="150000"/>
              </a:lnSpc>
            </a:pPr>
            <a:r>
              <a:rPr lang="pt-BR" b="1" dirty="0">
                <a:solidFill>
                  <a:schemeClr val="tx1">
                    <a:lumMod val="90000"/>
                    <a:lumOff val="10000"/>
                  </a:schemeClr>
                </a:solidFill>
              </a:rPr>
              <a:t>O que são instalações sanitárias?</a:t>
            </a:r>
          </a:p>
          <a:p>
            <a:pPr>
              <a:lnSpc>
                <a:spcPct val="150000"/>
              </a:lnSpc>
            </a:pPr>
            <a:endParaRPr lang="pt-BR" dirty="0">
              <a:solidFill>
                <a:schemeClr val="tx1">
                  <a:lumMod val="90000"/>
                  <a:lumOff val="10000"/>
                </a:schemeClr>
              </a:solidFill>
            </a:endParaRPr>
          </a:p>
          <a:p>
            <a:pPr>
              <a:lnSpc>
                <a:spcPct val="150000"/>
              </a:lnSpc>
            </a:pPr>
            <a:r>
              <a:rPr lang="pt-BR" dirty="0">
                <a:solidFill>
                  <a:schemeClr val="accent6"/>
                </a:solidFill>
              </a:rPr>
              <a:t>Instalações sanitárias referem-se a espaços projetados para a higiene pessoal, como banheiros, lavatórios e chuveiros, disponibilizados em locais de trabalho. </a:t>
            </a:r>
          </a:p>
          <a:p>
            <a:pPr>
              <a:lnSpc>
                <a:spcPct val="150000"/>
              </a:lnSpc>
            </a:pPr>
            <a:endParaRPr lang="pt-BR" dirty="0">
              <a:solidFill>
                <a:schemeClr val="accent6"/>
              </a:solidFill>
            </a:endParaRPr>
          </a:p>
          <a:p>
            <a:pPr>
              <a:lnSpc>
                <a:spcPct val="150000"/>
              </a:lnSpc>
            </a:pPr>
            <a:r>
              <a:rPr lang="pt-BR" dirty="0">
                <a:solidFill>
                  <a:schemeClr val="accent6"/>
                </a:solidFill>
              </a:rPr>
              <a:t>Essas instalações têm como objetivo atender às necessidades básicas de higiene dos trabalhadores, proporcionando condições adequadas para a realização de atividades sanitárias, promovendo a saúde e o bem-estar no ambiente laboral.</a:t>
            </a:r>
            <a:endParaRPr lang="en-US" b="1" dirty="0">
              <a:solidFill>
                <a:schemeClr val="accent6"/>
              </a:solidFill>
            </a:endParaRPr>
          </a:p>
        </p:txBody>
      </p:sp>
      <p:pic>
        <p:nvPicPr>
          <p:cNvPr id="2" name="Imagem 1">
            <a:extLst>
              <a:ext uri="{FF2B5EF4-FFF2-40B4-BE49-F238E27FC236}">
                <a16:creationId xmlns:a16="http://schemas.microsoft.com/office/drawing/2014/main" id="{B3C0AA0F-C14C-DD97-8B78-DB2E3652FA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440" y="163742"/>
            <a:ext cx="2340372" cy="649753"/>
          </a:xfrm>
          <a:prstGeom prst="rect">
            <a:avLst/>
          </a:prstGeom>
        </p:spPr>
      </p:pic>
    </p:spTree>
    <p:extLst>
      <p:ext uri="{BB962C8B-B14F-4D97-AF65-F5344CB8AC3E}">
        <p14:creationId xmlns:p14="http://schemas.microsoft.com/office/powerpoint/2010/main" val="333750416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va NR-24: condições de higiene e conforto nos locais de trabalho - Nith  Treinamentos">
            <a:extLst>
              <a:ext uri="{FF2B5EF4-FFF2-40B4-BE49-F238E27FC236}">
                <a16:creationId xmlns:a16="http://schemas.microsoft.com/office/drawing/2014/main" id="{31E9F217-2503-9BD7-0C95-12F18288A6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1" b="13090"/>
          <a:stretch/>
        </p:blipFill>
        <p:spPr bwMode="auto">
          <a:xfrm>
            <a:off x="0" y="1786036"/>
            <a:ext cx="12192000" cy="397976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1">
            <a:extLst>
              <a:ext uri="{FF2B5EF4-FFF2-40B4-BE49-F238E27FC236}">
                <a16:creationId xmlns:a16="http://schemas.microsoft.com/office/drawing/2014/main" id="{2302F512-C06A-2687-6F63-DBE289C0D94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AutoShape 1">
            <a:extLst>
              <a:ext uri="{FF2B5EF4-FFF2-40B4-BE49-F238E27FC236}">
                <a16:creationId xmlns:a16="http://schemas.microsoft.com/office/drawing/2014/main" id="{8DD2CA29-B1D3-9634-6B4C-5F28BBC5A603}"/>
              </a:ext>
            </a:extLst>
          </p:cNvPr>
          <p:cNvSpPr>
            <a:spLocks/>
          </p:cNvSpPr>
          <p:nvPr/>
        </p:nvSpPr>
        <p:spPr bwMode="auto">
          <a:xfrm>
            <a:off x="389008" y="218463"/>
            <a:ext cx="6294815"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Abrangência da </a:t>
            </a:r>
            <a:r>
              <a:rPr lang="pt-BR" sz="4800" dirty="0">
                <a:solidFill>
                  <a:srgbClr val="00A09D"/>
                </a:solidFill>
                <a:latin typeface="Bebas Neue" panose="020B0606020202050201" pitchFamily="34" charset="0"/>
                <a:ea typeface="ＭＳ Ｐゴシック" charset="0"/>
                <a:cs typeface="League Gothic" charset="0"/>
                <a:sym typeface="League Gothic" charset="0"/>
              </a:rPr>
              <a:t>NR 24</a:t>
            </a:r>
            <a:endParaRPr lang="es-ES" sz="4800" dirty="0">
              <a:solidFill>
                <a:srgbClr val="00A09D"/>
              </a:solidFill>
              <a:latin typeface="Bebas Neue" panose="020B0606020202050201" pitchFamily="34" charset="0"/>
              <a:ea typeface="ＭＳ Ｐゴシック" charset="0"/>
              <a:cs typeface="League Gothic" charset="0"/>
              <a:sym typeface="League Gothic" charset="0"/>
            </a:endParaRPr>
          </a:p>
        </p:txBody>
      </p:sp>
      <p:sp>
        <p:nvSpPr>
          <p:cNvPr id="10" name="Retângulo 9">
            <a:extLst>
              <a:ext uri="{FF2B5EF4-FFF2-40B4-BE49-F238E27FC236}">
                <a16:creationId xmlns:a16="http://schemas.microsoft.com/office/drawing/2014/main" id="{B7BC2C7A-A3FD-F67D-C416-EBC51B4899D3}"/>
              </a:ext>
            </a:extLst>
          </p:cNvPr>
          <p:cNvSpPr/>
          <p:nvPr/>
        </p:nvSpPr>
        <p:spPr>
          <a:xfrm>
            <a:off x="0" y="1786036"/>
            <a:ext cx="12191995" cy="3979764"/>
          </a:xfrm>
          <a:prstGeom prst="rect">
            <a:avLst/>
          </a:prstGeom>
          <a:gradFill>
            <a:gsLst>
              <a:gs pos="0">
                <a:schemeClr val="tx2"/>
              </a:gs>
              <a:gs pos="83000">
                <a:schemeClr val="tx2">
                  <a:lumMod val="75000"/>
                  <a:lumOff val="25000"/>
                  <a:alpha val="49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TextBox 30">
            <a:extLst>
              <a:ext uri="{FF2B5EF4-FFF2-40B4-BE49-F238E27FC236}">
                <a16:creationId xmlns:a16="http://schemas.microsoft.com/office/drawing/2014/main" id="{DA2A50BB-C3D3-F24F-9A7C-39324A23A789}"/>
              </a:ext>
            </a:extLst>
          </p:cNvPr>
          <p:cNvSpPr txBox="1"/>
          <p:nvPr/>
        </p:nvSpPr>
        <p:spPr>
          <a:xfrm>
            <a:off x="256648" y="2592931"/>
            <a:ext cx="5839349" cy="2554545"/>
          </a:xfrm>
          <a:prstGeom prst="rect">
            <a:avLst/>
          </a:prstGeom>
          <a:noFill/>
        </p:spPr>
        <p:txBody>
          <a:bodyPr wrap="square" rtlCol="0">
            <a:spAutoFit/>
          </a:bodyPr>
          <a:lstStyle/>
          <a:p>
            <a:r>
              <a:rPr lang="pt-BR" sz="2000" dirty="0">
                <a:solidFill>
                  <a:schemeClr val="bg1"/>
                </a:solidFill>
              </a:rPr>
              <a:t>A NR-24 tem uma abrangência ampla e se aplica a todas as empresas e organizações que possuam trabalhadores formalmente contratados, independentemente do setor de atividade econômica em que atuam. </a:t>
            </a:r>
          </a:p>
          <a:p>
            <a:endParaRPr lang="pt-BR" sz="2000" dirty="0">
              <a:solidFill>
                <a:schemeClr val="bg1"/>
              </a:solidFill>
            </a:endParaRPr>
          </a:p>
          <a:p>
            <a:r>
              <a:rPr lang="pt-BR" sz="2000" dirty="0">
                <a:solidFill>
                  <a:schemeClr val="bg1"/>
                </a:solidFill>
              </a:rPr>
              <a:t>Isso inclui empresas dos setores industrial, comercial, de serviços, agrícola, entre outros.</a:t>
            </a:r>
          </a:p>
        </p:txBody>
      </p:sp>
      <p:sp>
        <p:nvSpPr>
          <p:cNvPr id="11" name="Retângulo 10">
            <a:extLst>
              <a:ext uri="{FF2B5EF4-FFF2-40B4-BE49-F238E27FC236}">
                <a16:creationId xmlns:a16="http://schemas.microsoft.com/office/drawing/2014/main" id="{86EF7BC7-A744-3BC7-73DE-7F1938962A21}"/>
              </a:ext>
            </a:extLst>
          </p:cNvPr>
          <p:cNvSpPr/>
          <p:nvPr/>
        </p:nvSpPr>
        <p:spPr>
          <a:xfrm>
            <a:off x="0" y="1651000"/>
            <a:ext cx="12204000" cy="15914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ED895A5A-CED8-8D38-0634-A441F10C6F47}"/>
              </a:ext>
            </a:extLst>
          </p:cNvPr>
          <p:cNvSpPr/>
          <p:nvPr/>
        </p:nvSpPr>
        <p:spPr>
          <a:xfrm>
            <a:off x="0" y="5708253"/>
            <a:ext cx="12204000" cy="15914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7261166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Afinal de contas, o que a NR 24 atualizada diz? Veja - Blog Delta Plus  Brasil">
            <a:extLst>
              <a:ext uri="{FF2B5EF4-FFF2-40B4-BE49-F238E27FC236}">
                <a16:creationId xmlns:a16="http://schemas.microsoft.com/office/drawing/2014/main" id="{2C1ACEB4-CCE2-8340-0BD3-140FE28EFD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975"/>
          <a:stretch/>
        </p:blipFill>
        <p:spPr bwMode="auto">
          <a:xfrm>
            <a:off x="3136900" y="-1"/>
            <a:ext cx="9055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luxograma: Entrada Manual 3">
            <a:extLst>
              <a:ext uri="{FF2B5EF4-FFF2-40B4-BE49-F238E27FC236}">
                <a16:creationId xmlns:a16="http://schemas.microsoft.com/office/drawing/2014/main" id="{318CDF85-09F5-F1ED-B3BA-E49D3D0B831C}"/>
              </a:ext>
            </a:extLst>
          </p:cNvPr>
          <p:cNvSpPr/>
          <p:nvPr/>
        </p:nvSpPr>
        <p:spPr>
          <a:xfrm rot="5400000" flipH="1">
            <a:off x="650631" y="-650632"/>
            <a:ext cx="6858000" cy="8159262"/>
          </a:xfrm>
          <a:prstGeom prst="flowChartManualInp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Shape 2540">
            <a:extLst>
              <a:ext uri="{FF2B5EF4-FFF2-40B4-BE49-F238E27FC236}">
                <a16:creationId xmlns:a16="http://schemas.microsoft.com/office/drawing/2014/main" id="{4FD7C450-C1C1-83C8-27F5-0068CE7B820F}"/>
              </a:ext>
            </a:extLst>
          </p:cNvPr>
          <p:cNvSpPr>
            <a:spLocks noChangeAspect="1"/>
          </p:cNvSpPr>
          <p:nvPr/>
        </p:nvSpPr>
        <p:spPr>
          <a:xfrm>
            <a:off x="193151" y="4062673"/>
            <a:ext cx="396000" cy="39600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4"/>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lumMod val="50000"/>
                </a:schemeClr>
              </a:solidFill>
            </a:endParaRPr>
          </a:p>
        </p:txBody>
      </p:sp>
      <p:sp>
        <p:nvSpPr>
          <p:cNvPr id="8" name="Rectangle 4">
            <a:extLst>
              <a:ext uri="{FF2B5EF4-FFF2-40B4-BE49-F238E27FC236}">
                <a16:creationId xmlns:a16="http://schemas.microsoft.com/office/drawing/2014/main" id="{8087208F-262F-43A8-1515-570350B0605F}"/>
              </a:ext>
            </a:extLst>
          </p:cNvPr>
          <p:cNvSpPr/>
          <p:nvPr/>
        </p:nvSpPr>
        <p:spPr>
          <a:xfrm>
            <a:off x="589151" y="1752746"/>
            <a:ext cx="6459025" cy="4619854"/>
          </a:xfrm>
          <a:prstGeom prst="rect">
            <a:avLst/>
          </a:prstGeom>
        </p:spPr>
        <p:txBody>
          <a:bodyPr wrap="square">
            <a:spAutoFit/>
          </a:bodyPr>
          <a:lstStyle/>
          <a:p>
            <a:pPr>
              <a:lnSpc>
                <a:spcPct val="150000"/>
              </a:lnSpc>
            </a:pPr>
            <a:r>
              <a:rPr lang="pt-BR" b="1" dirty="0">
                <a:solidFill>
                  <a:schemeClr val="tx1">
                    <a:lumMod val="90000"/>
                    <a:lumOff val="10000"/>
                  </a:schemeClr>
                </a:solidFill>
              </a:rPr>
              <a:t>Quais são as responsabilidades da administração central em relação às condições sanitárias e de conforto?</a:t>
            </a:r>
          </a:p>
          <a:p>
            <a:pPr>
              <a:lnSpc>
                <a:spcPct val="150000"/>
              </a:lnSpc>
            </a:pPr>
            <a:endParaRPr lang="pt-BR" b="1" dirty="0">
              <a:solidFill>
                <a:schemeClr val="tx1">
                  <a:lumMod val="90000"/>
                  <a:lumOff val="10000"/>
                </a:schemeClr>
              </a:solidFill>
            </a:endParaRPr>
          </a:p>
          <a:p>
            <a:pPr>
              <a:lnSpc>
                <a:spcPct val="150000"/>
              </a:lnSpc>
            </a:pPr>
            <a:r>
              <a:rPr lang="pt-BR" dirty="0">
                <a:solidFill>
                  <a:schemeClr val="accent4"/>
                </a:solidFill>
              </a:rPr>
              <a:t>A administração central é responsável por disponibilizar instalações sanitárias, vestiários e ambientes para refeições aos trabalhadores, tanto os que estão diretamente vinculados a ela quanto aos trabalhadores dos estabelecimentos que não possuam espaço construtivo para atender a essas exigências. </a:t>
            </a:r>
          </a:p>
          <a:p>
            <a:pPr>
              <a:lnSpc>
                <a:spcPct val="150000"/>
              </a:lnSpc>
            </a:pPr>
            <a:r>
              <a:rPr lang="pt-BR" dirty="0">
                <a:solidFill>
                  <a:schemeClr val="accent4"/>
                </a:solidFill>
              </a:rPr>
              <a:t>Além disso, ela deve oferecer local para conservação e aquecimento de alimentos, bem como vestiários para troca de roupa e guarda de pertences dos trabalhadores.</a:t>
            </a:r>
            <a:endParaRPr lang="en-US" b="1" dirty="0">
              <a:solidFill>
                <a:schemeClr val="accent4"/>
              </a:solidFill>
            </a:endParaRPr>
          </a:p>
        </p:txBody>
      </p:sp>
      <p:pic>
        <p:nvPicPr>
          <p:cNvPr id="2" name="Imagem 1">
            <a:extLst>
              <a:ext uri="{FF2B5EF4-FFF2-40B4-BE49-F238E27FC236}">
                <a16:creationId xmlns:a16="http://schemas.microsoft.com/office/drawing/2014/main" id="{BD4FDB63-E3C4-F0FB-B880-2C566784AA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440" y="163742"/>
            <a:ext cx="2340372" cy="649753"/>
          </a:xfrm>
          <a:prstGeom prst="rect">
            <a:avLst/>
          </a:prstGeom>
        </p:spPr>
      </p:pic>
    </p:spTree>
    <p:extLst>
      <p:ext uri="{BB962C8B-B14F-4D97-AF65-F5344CB8AC3E}">
        <p14:creationId xmlns:p14="http://schemas.microsoft.com/office/powerpoint/2010/main" val="330261443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CCA228B-D636-1F51-6FBE-01DE2EFD2398}"/>
              </a:ext>
            </a:extLst>
          </p:cNvPr>
          <p:cNvSpPr/>
          <p:nvPr/>
        </p:nvSpPr>
        <p:spPr>
          <a:xfrm>
            <a:off x="-90742" y="0"/>
            <a:ext cx="12255610"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11" name="Content Placeholder 6">
            <a:extLst>
              <a:ext uri="{FF2B5EF4-FFF2-40B4-BE49-F238E27FC236}">
                <a16:creationId xmlns:a16="http://schemas.microsoft.com/office/drawing/2014/main" id="{8E7C29AA-89D2-3078-236E-A0D899084727}"/>
              </a:ext>
            </a:extLst>
          </p:cNvPr>
          <p:cNvSpPr txBox="1">
            <a:spLocks/>
          </p:cNvSpPr>
          <p:nvPr/>
        </p:nvSpPr>
        <p:spPr>
          <a:xfrm>
            <a:off x="5977108" y="6029447"/>
            <a:ext cx="5941471" cy="6733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微软雅黑" panose="020F0502020204030204"/>
                <a:ea typeface="微软雅黑"/>
                <a:cs typeface="+mn-cs"/>
              </a:rPr>
              <a:t>contato@centraldecursosdobrasil.com.br</a:t>
            </a:r>
          </a:p>
        </p:txBody>
      </p:sp>
      <p:sp>
        <p:nvSpPr>
          <p:cNvPr id="13" name="Rectangle 2">
            <a:extLst>
              <a:ext uri="{FF2B5EF4-FFF2-40B4-BE49-F238E27FC236}">
                <a16:creationId xmlns:a16="http://schemas.microsoft.com/office/drawing/2014/main" id="{213E900B-9D94-E952-8D15-8085105CCA9F}"/>
              </a:ext>
            </a:extLst>
          </p:cNvPr>
          <p:cNvSpPr/>
          <p:nvPr/>
        </p:nvSpPr>
        <p:spPr>
          <a:xfrm>
            <a:off x="-63610" y="2333200"/>
            <a:ext cx="12255610" cy="1004858"/>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17" name="Title 4">
            <a:extLst>
              <a:ext uri="{FF2B5EF4-FFF2-40B4-BE49-F238E27FC236}">
                <a16:creationId xmlns:a16="http://schemas.microsoft.com/office/drawing/2014/main" id="{96A125D6-65C1-BF8D-453E-799F9ADB303D}"/>
              </a:ext>
            </a:extLst>
          </p:cNvPr>
          <p:cNvSpPr txBox="1">
            <a:spLocks/>
          </p:cNvSpPr>
          <p:nvPr/>
        </p:nvSpPr>
        <p:spPr>
          <a:xfrm>
            <a:off x="5481700" y="2485769"/>
            <a:ext cx="6212115" cy="950664"/>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prstClr val="white">
                    <a:lumMod val="95000"/>
                  </a:prstClr>
                </a:solidFill>
                <a:effectLst/>
                <a:uLnTx/>
                <a:uFillTx/>
                <a:latin typeface="微软雅黑" panose="020F0502020204030204"/>
                <a:ea typeface="微软雅黑"/>
                <a:cs typeface="+mj-cs"/>
              </a:rPr>
              <a:t>Central de Cursos</a:t>
            </a:r>
          </a:p>
        </p:txBody>
      </p:sp>
      <p:sp>
        <p:nvSpPr>
          <p:cNvPr id="21" name="Rectangle 11">
            <a:extLst>
              <a:ext uri="{FF2B5EF4-FFF2-40B4-BE49-F238E27FC236}">
                <a16:creationId xmlns:a16="http://schemas.microsoft.com/office/drawing/2014/main" id="{1CED3AE6-3962-F1AB-664D-5B90E33F5889}"/>
              </a:ext>
            </a:extLst>
          </p:cNvPr>
          <p:cNvSpPr/>
          <p:nvPr/>
        </p:nvSpPr>
        <p:spPr>
          <a:xfrm>
            <a:off x="-63610" y="2333200"/>
            <a:ext cx="2655735" cy="1004858"/>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2" name="Picture 5">
            <a:extLst>
              <a:ext uri="{FF2B5EF4-FFF2-40B4-BE49-F238E27FC236}">
                <a16:creationId xmlns:a16="http://schemas.microsoft.com/office/drawing/2014/main" id="{1D274DA4-3F8B-BA30-24C5-AD4A1E06F8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669" y="753221"/>
            <a:ext cx="7135410" cy="5351557"/>
          </a:xfrm>
          <a:prstGeom prst="rect">
            <a:avLst/>
          </a:prstGeom>
        </p:spPr>
      </p:pic>
      <p:pic>
        <p:nvPicPr>
          <p:cNvPr id="26" name="Imagem 25" descr="Fundo preto com letras brancas&#10;&#10;Descrição gerada automaticamente com confiança média">
            <a:extLst>
              <a:ext uri="{FF2B5EF4-FFF2-40B4-BE49-F238E27FC236}">
                <a16:creationId xmlns:a16="http://schemas.microsoft.com/office/drawing/2014/main" id="{A236C3B0-EDEC-0962-D595-3FF02FE212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8719" y="3165413"/>
            <a:ext cx="2676149" cy="1252731"/>
          </a:xfrm>
          <a:prstGeom prst="rect">
            <a:avLst/>
          </a:prstGeom>
        </p:spPr>
      </p:pic>
      <p:pic>
        <p:nvPicPr>
          <p:cNvPr id="27" name="Picture 8">
            <a:extLst>
              <a:ext uri="{FF2B5EF4-FFF2-40B4-BE49-F238E27FC236}">
                <a16:creationId xmlns:a16="http://schemas.microsoft.com/office/drawing/2014/main" id="{013BB10D-4DD7-3B9F-21CC-E60A6D5AEA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526" y="128448"/>
            <a:ext cx="903053" cy="981630"/>
          </a:xfrm>
          <a:prstGeom prst="rect">
            <a:avLst/>
          </a:prstGeom>
        </p:spPr>
      </p:pic>
      <p:sp>
        <p:nvSpPr>
          <p:cNvPr id="28" name="Content Placeholder 6">
            <a:extLst>
              <a:ext uri="{FF2B5EF4-FFF2-40B4-BE49-F238E27FC236}">
                <a16:creationId xmlns:a16="http://schemas.microsoft.com/office/drawing/2014/main" id="{27CCE978-E7F1-D85C-5C23-BA48134C9A39}"/>
              </a:ext>
            </a:extLst>
          </p:cNvPr>
          <p:cNvSpPr txBox="1">
            <a:spLocks/>
          </p:cNvSpPr>
          <p:nvPr/>
        </p:nvSpPr>
        <p:spPr>
          <a:xfrm>
            <a:off x="5938075" y="5016211"/>
            <a:ext cx="6521407" cy="3152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微软雅黑" panose="020F0502020204030204"/>
                <a:ea typeface="微软雅黑"/>
                <a:cs typeface="+mn-cs"/>
              </a:rPr>
              <a:t>Av. Floriano Peixoto, 615 - Centro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微软雅黑" panose="020F0502020204030204"/>
                <a:ea typeface="微软雅黑"/>
                <a:cs typeface="+mn-cs"/>
              </a:rPr>
              <a:t>CEP 38402-100 – Uberlândia/MG</a:t>
            </a:r>
          </a:p>
        </p:txBody>
      </p:sp>
      <p:sp>
        <p:nvSpPr>
          <p:cNvPr id="29" name="Subtitle 5">
            <a:extLst>
              <a:ext uri="{FF2B5EF4-FFF2-40B4-BE49-F238E27FC236}">
                <a16:creationId xmlns:a16="http://schemas.microsoft.com/office/drawing/2014/main" id="{3271064F-9A18-70E0-9B66-53DFBC1FA54A}"/>
              </a:ext>
            </a:extLst>
          </p:cNvPr>
          <p:cNvSpPr txBox="1">
            <a:spLocks/>
          </p:cNvSpPr>
          <p:nvPr/>
        </p:nvSpPr>
        <p:spPr>
          <a:xfrm>
            <a:off x="8627676" y="1712610"/>
            <a:ext cx="4496463" cy="5918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微软雅黑" panose="020F0502020204030204"/>
                <a:ea typeface="微软雅黑"/>
                <a:cs typeface="+mn-cs"/>
              </a:rPr>
              <a:t>FALE CONOSCO</a:t>
            </a:r>
          </a:p>
        </p:txBody>
      </p:sp>
    </p:spTree>
    <p:extLst>
      <p:ext uri="{BB962C8B-B14F-4D97-AF65-F5344CB8AC3E}">
        <p14:creationId xmlns:p14="http://schemas.microsoft.com/office/powerpoint/2010/main" val="2731868271"/>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41000">
                                      <p:stCondLst>
                                        <p:cond delay="1200"/>
                                      </p:stCondLst>
                                      <p:childTnLst>
                                        <p:set>
                                          <p:cBhvr>
                                            <p:cTn id="6" dur="1" fill="hold">
                                              <p:stCondLst>
                                                <p:cond delay="0"/>
                                              </p:stCondLst>
                                            </p:cTn>
                                            <p:tgtEl>
                                              <p:spTgt spid="17"/>
                                            </p:tgtEl>
                                            <p:attrNameLst>
                                              <p:attrName>style.visibility</p:attrName>
                                            </p:attrNameLst>
                                          </p:cBhvr>
                                          <p:to>
                                            <p:strVal val="visible"/>
                                          </p:to>
                                        </p:set>
                                        <p:anim calcmode="lin" valueType="num" p14:bounceEnd="41000">
                                          <p:cBhvr additive="base">
                                            <p:cTn id="7" dur="1300" fill="hold"/>
                                            <p:tgtEl>
                                              <p:spTgt spid="17"/>
                                            </p:tgtEl>
                                            <p:attrNameLst>
                                              <p:attrName>ppt_x</p:attrName>
                                            </p:attrNameLst>
                                          </p:cBhvr>
                                          <p:tavLst>
                                            <p:tav tm="0">
                                              <p:val>
                                                <p:strVal val="0-#ppt_w/2"/>
                                              </p:val>
                                            </p:tav>
                                            <p:tav tm="100000">
                                              <p:val>
                                                <p:strVal val="#ppt_x"/>
                                              </p:val>
                                            </p:tav>
                                          </p:tavLst>
                                        </p:anim>
                                        <p:anim calcmode="lin" valueType="num" p14:bounceEnd="41000">
                                          <p:cBhvr additive="base">
                                            <p:cTn id="8" dur="1300" fill="hold"/>
                                            <p:tgtEl>
                                              <p:spTgt spid="1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400"/>
                                      </p:stCondLst>
                                      <p:childTnLst>
                                        <p:set>
                                          <p:cBhvr>
                                            <p:cTn id="10" dur="1" fill="hold">
                                              <p:stCondLst>
                                                <p:cond delay="0"/>
                                              </p:stCondLst>
                                            </p:cTn>
                                            <p:tgtEl>
                                              <p:spTgt spid="27"/>
                                            </p:tgtEl>
                                            <p:attrNameLst>
                                              <p:attrName>style.visibility</p:attrName>
                                            </p:attrNameLst>
                                          </p:cBhvr>
                                          <p:to>
                                            <p:strVal val="visible"/>
                                          </p:to>
                                        </p:set>
                                        <p:anim calcmode="lin" valueType="num">
                                          <p:cBhvr>
                                            <p:cTn id="11" dur="300" fill="hold"/>
                                            <p:tgtEl>
                                              <p:spTgt spid="27"/>
                                            </p:tgtEl>
                                            <p:attrNameLst>
                                              <p:attrName>ppt_w</p:attrName>
                                            </p:attrNameLst>
                                          </p:cBhvr>
                                          <p:tavLst>
                                            <p:tav tm="0">
                                              <p:val>
                                                <p:fltVal val="0"/>
                                              </p:val>
                                            </p:tav>
                                            <p:tav tm="100000">
                                              <p:val>
                                                <p:strVal val="#ppt_w"/>
                                              </p:val>
                                            </p:tav>
                                          </p:tavLst>
                                        </p:anim>
                                        <p:anim calcmode="lin" valueType="num">
                                          <p:cBhvr>
                                            <p:cTn id="12" dur="300" fill="hold"/>
                                            <p:tgtEl>
                                              <p:spTgt spid="27"/>
                                            </p:tgtEl>
                                            <p:attrNameLst>
                                              <p:attrName>ppt_h</p:attrName>
                                            </p:attrNameLst>
                                          </p:cBhvr>
                                          <p:tavLst>
                                            <p:tav tm="0">
                                              <p:val>
                                                <p:fltVal val="0"/>
                                              </p:val>
                                            </p:tav>
                                            <p:tav tm="100000">
                                              <p:val>
                                                <p:strVal val="#ppt_h"/>
                                              </p:val>
                                            </p:tav>
                                          </p:tavLst>
                                        </p:anim>
                                        <p:animEffect transition="in" filter="fade">
                                          <p:cBhvr>
                                            <p:cTn id="13" dur="300"/>
                                            <p:tgtEl>
                                              <p:spTgt spid="27"/>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fade">
                                          <p:cBhvr>
                                            <p:cTn id="1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9"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2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300" fill="hold"/>
                                            <p:tgtEl>
                                              <p:spTgt spid="17"/>
                                            </p:tgtEl>
                                            <p:attrNameLst>
                                              <p:attrName>ppt_x</p:attrName>
                                            </p:attrNameLst>
                                          </p:cBhvr>
                                          <p:tavLst>
                                            <p:tav tm="0">
                                              <p:val>
                                                <p:strVal val="0-#ppt_w/2"/>
                                              </p:val>
                                            </p:tav>
                                            <p:tav tm="100000">
                                              <p:val>
                                                <p:strVal val="#ppt_x"/>
                                              </p:val>
                                            </p:tav>
                                          </p:tavLst>
                                        </p:anim>
                                        <p:anim calcmode="lin" valueType="num">
                                          <p:cBhvr additive="base">
                                            <p:cTn id="8" dur="1300" fill="hold"/>
                                            <p:tgtEl>
                                              <p:spTgt spid="1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400"/>
                                      </p:stCondLst>
                                      <p:childTnLst>
                                        <p:set>
                                          <p:cBhvr>
                                            <p:cTn id="10" dur="1" fill="hold">
                                              <p:stCondLst>
                                                <p:cond delay="0"/>
                                              </p:stCondLst>
                                            </p:cTn>
                                            <p:tgtEl>
                                              <p:spTgt spid="27"/>
                                            </p:tgtEl>
                                            <p:attrNameLst>
                                              <p:attrName>style.visibility</p:attrName>
                                            </p:attrNameLst>
                                          </p:cBhvr>
                                          <p:to>
                                            <p:strVal val="visible"/>
                                          </p:to>
                                        </p:set>
                                        <p:anim calcmode="lin" valueType="num">
                                          <p:cBhvr>
                                            <p:cTn id="11" dur="300" fill="hold"/>
                                            <p:tgtEl>
                                              <p:spTgt spid="27"/>
                                            </p:tgtEl>
                                            <p:attrNameLst>
                                              <p:attrName>ppt_w</p:attrName>
                                            </p:attrNameLst>
                                          </p:cBhvr>
                                          <p:tavLst>
                                            <p:tav tm="0">
                                              <p:val>
                                                <p:fltVal val="0"/>
                                              </p:val>
                                            </p:tav>
                                            <p:tav tm="100000">
                                              <p:val>
                                                <p:strVal val="#ppt_w"/>
                                              </p:val>
                                            </p:tav>
                                          </p:tavLst>
                                        </p:anim>
                                        <p:anim calcmode="lin" valueType="num">
                                          <p:cBhvr>
                                            <p:cTn id="12" dur="300" fill="hold"/>
                                            <p:tgtEl>
                                              <p:spTgt spid="27"/>
                                            </p:tgtEl>
                                            <p:attrNameLst>
                                              <p:attrName>ppt_h</p:attrName>
                                            </p:attrNameLst>
                                          </p:cBhvr>
                                          <p:tavLst>
                                            <p:tav tm="0">
                                              <p:val>
                                                <p:fltVal val="0"/>
                                              </p:val>
                                            </p:tav>
                                            <p:tav tm="100000">
                                              <p:val>
                                                <p:strVal val="#ppt_h"/>
                                              </p:val>
                                            </p:tav>
                                          </p:tavLst>
                                        </p:anim>
                                        <p:animEffect transition="in" filter="fade">
                                          <p:cBhvr>
                                            <p:cTn id="13" dur="300"/>
                                            <p:tgtEl>
                                              <p:spTgt spid="27"/>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fade">
                                          <p:cBhvr>
                                            <p:cTn id="1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9" grpId="0" build="p"/>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177479B1-5B86-1160-B670-771D2CE06E7B}"/>
              </a:ext>
            </a:extLst>
          </p:cNvPr>
          <p:cNvGrpSpPr/>
          <p:nvPr/>
        </p:nvGrpSpPr>
        <p:grpSpPr>
          <a:xfrm>
            <a:off x="1065574" y="4461351"/>
            <a:ext cx="2369874" cy="1403847"/>
            <a:chOff x="4808051" y="1842051"/>
            <a:chExt cx="2369874" cy="1403847"/>
          </a:xfrm>
        </p:grpSpPr>
        <p:sp>
          <p:nvSpPr>
            <p:cNvPr id="5" name="Freeform 17">
              <a:extLst>
                <a:ext uri="{FF2B5EF4-FFF2-40B4-BE49-F238E27FC236}">
                  <a16:creationId xmlns:a16="http://schemas.microsoft.com/office/drawing/2014/main" id="{0966BAC0-B3A3-C556-3CED-EFC84A4CD4B0}"/>
                </a:ext>
              </a:extLst>
            </p:cNvPr>
            <p:cNvSpPr>
              <a:spLocks/>
            </p:cNvSpPr>
            <p:nvPr/>
          </p:nvSpPr>
          <p:spPr bwMode="auto">
            <a:xfrm>
              <a:off x="4808051" y="2337526"/>
              <a:ext cx="1133501" cy="908371"/>
            </a:xfrm>
            <a:custGeom>
              <a:avLst/>
              <a:gdLst>
                <a:gd name="T0" fmla="*/ 595 w 595"/>
                <a:gd name="T1" fmla="*/ 671 h 671"/>
                <a:gd name="T2" fmla="*/ 0 w 595"/>
                <a:gd name="T3" fmla="*/ 328 h 671"/>
                <a:gd name="T4" fmla="*/ 0 w 595"/>
                <a:gd name="T5" fmla="*/ 0 h 671"/>
                <a:gd name="T6" fmla="*/ 595 w 595"/>
                <a:gd name="T7" fmla="*/ 343 h 671"/>
                <a:gd name="T8" fmla="*/ 595 w 595"/>
                <a:gd name="T9" fmla="*/ 671 h 671"/>
              </a:gdLst>
              <a:ahLst/>
              <a:cxnLst>
                <a:cxn ang="0">
                  <a:pos x="T0" y="T1"/>
                </a:cxn>
                <a:cxn ang="0">
                  <a:pos x="T2" y="T3"/>
                </a:cxn>
                <a:cxn ang="0">
                  <a:pos x="T4" y="T5"/>
                </a:cxn>
                <a:cxn ang="0">
                  <a:pos x="T6" y="T7"/>
                </a:cxn>
                <a:cxn ang="0">
                  <a:pos x="T8" y="T9"/>
                </a:cxn>
              </a:cxnLst>
              <a:rect l="0" t="0" r="r" b="b"/>
              <a:pathLst>
                <a:path w="595" h="671">
                  <a:moveTo>
                    <a:pt x="595" y="671"/>
                  </a:moveTo>
                  <a:lnTo>
                    <a:pt x="0" y="328"/>
                  </a:lnTo>
                  <a:lnTo>
                    <a:pt x="0" y="0"/>
                  </a:lnTo>
                  <a:lnTo>
                    <a:pt x="595" y="343"/>
                  </a:lnTo>
                  <a:lnTo>
                    <a:pt x="595" y="671"/>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18">
              <a:extLst>
                <a:ext uri="{FF2B5EF4-FFF2-40B4-BE49-F238E27FC236}">
                  <a16:creationId xmlns:a16="http://schemas.microsoft.com/office/drawing/2014/main" id="{B57C1F41-0F3A-522F-E267-52B95A59799D}"/>
                </a:ext>
              </a:extLst>
            </p:cNvPr>
            <p:cNvSpPr>
              <a:spLocks/>
            </p:cNvSpPr>
            <p:nvPr/>
          </p:nvSpPr>
          <p:spPr bwMode="auto">
            <a:xfrm>
              <a:off x="4808051" y="1842051"/>
              <a:ext cx="2369874" cy="959814"/>
            </a:xfrm>
            <a:custGeom>
              <a:avLst/>
              <a:gdLst>
                <a:gd name="T0" fmla="*/ 595 w 1244"/>
                <a:gd name="T1" fmla="*/ 709 h 709"/>
                <a:gd name="T2" fmla="*/ 0 w 1244"/>
                <a:gd name="T3" fmla="*/ 366 h 709"/>
                <a:gd name="T4" fmla="*/ 649 w 1244"/>
                <a:gd name="T5" fmla="*/ 0 h 709"/>
                <a:gd name="T6" fmla="*/ 1244 w 1244"/>
                <a:gd name="T7" fmla="*/ 343 h 709"/>
                <a:gd name="T8" fmla="*/ 595 w 1244"/>
                <a:gd name="T9" fmla="*/ 709 h 709"/>
              </a:gdLst>
              <a:ahLst/>
              <a:cxnLst>
                <a:cxn ang="0">
                  <a:pos x="T0" y="T1"/>
                </a:cxn>
                <a:cxn ang="0">
                  <a:pos x="T2" y="T3"/>
                </a:cxn>
                <a:cxn ang="0">
                  <a:pos x="T4" y="T5"/>
                </a:cxn>
                <a:cxn ang="0">
                  <a:pos x="T6" y="T7"/>
                </a:cxn>
                <a:cxn ang="0">
                  <a:pos x="T8" y="T9"/>
                </a:cxn>
              </a:cxnLst>
              <a:rect l="0" t="0" r="r" b="b"/>
              <a:pathLst>
                <a:path w="1244" h="709">
                  <a:moveTo>
                    <a:pt x="595" y="709"/>
                  </a:moveTo>
                  <a:lnTo>
                    <a:pt x="0" y="366"/>
                  </a:lnTo>
                  <a:lnTo>
                    <a:pt x="649" y="0"/>
                  </a:lnTo>
                  <a:lnTo>
                    <a:pt x="1244" y="343"/>
                  </a:lnTo>
                  <a:lnTo>
                    <a:pt x="595" y="709"/>
                  </a:lnTo>
                  <a:close/>
                </a:path>
              </a:pathLst>
            </a:custGeom>
            <a:solidFill>
              <a:srgbClr val="00C4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9">
              <a:extLst>
                <a:ext uri="{FF2B5EF4-FFF2-40B4-BE49-F238E27FC236}">
                  <a16:creationId xmlns:a16="http://schemas.microsoft.com/office/drawing/2014/main" id="{C18F7F51-35CD-25C1-A776-CD2933EE4477}"/>
                </a:ext>
              </a:extLst>
            </p:cNvPr>
            <p:cNvSpPr>
              <a:spLocks/>
            </p:cNvSpPr>
            <p:nvPr/>
          </p:nvSpPr>
          <p:spPr bwMode="auto">
            <a:xfrm>
              <a:off x="5941552" y="2306390"/>
              <a:ext cx="1236373" cy="939508"/>
            </a:xfrm>
            <a:custGeom>
              <a:avLst/>
              <a:gdLst>
                <a:gd name="T0" fmla="*/ 649 w 649"/>
                <a:gd name="T1" fmla="*/ 0 h 694"/>
                <a:gd name="T2" fmla="*/ 649 w 649"/>
                <a:gd name="T3" fmla="*/ 328 h 694"/>
                <a:gd name="T4" fmla="*/ 0 w 649"/>
                <a:gd name="T5" fmla="*/ 694 h 694"/>
                <a:gd name="T6" fmla="*/ 0 w 649"/>
                <a:gd name="T7" fmla="*/ 366 h 694"/>
                <a:gd name="T8" fmla="*/ 649 w 649"/>
                <a:gd name="T9" fmla="*/ 0 h 694"/>
              </a:gdLst>
              <a:ahLst/>
              <a:cxnLst>
                <a:cxn ang="0">
                  <a:pos x="T0" y="T1"/>
                </a:cxn>
                <a:cxn ang="0">
                  <a:pos x="T2" y="T3"/>
                </a:cxn>
                <a:cxn ang="0">
                  <a:pos x="T4" y="T5"/>
                </a:cxn>
                <a:cxn ang="0">
                  <a:pos x="T6" y="T7"/>
                </a:cxn>
                <a:cxn ang="0">
                  <a:pos x="T8" y="T9"/>
                </a:cxn>
              </a:cxnLst>
              <a:rect l="0" t="0" r="r" b="b"/>
              <a:pathLst>
                <a:path w="649" h="694">
                  <a:moveTo>
                    <a:pt x="649" y="0"/>
                  </a:moveTo>
                  <a:lnTo>
                    <a:pt x="649" y="328"/>
                  </a:lnTo>
                  <a:lnTo>
                    <a:pt x="0" y="694"/>
                  </a:lnTo>
                  <a:lnTo>
                    <a:pt x="0" y="366"/>
                  </a:lnTo>
                  <a:lnTo>
                    <a:pt x="64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7">
            <a:extLst>
              <a:ext uri="{FF2B5EF4-FFF2-40B4-BE49-F238E27FC236}">
                <a16:creationId xmlns:a16="http://schemas.microsoft.com/office/drawing/2014/main" id="{49CA5E0C-F594-1CB0-279B-0B367F378069}"/>
              </a:ext>
            </a:extLst>
          </p:cNvPr>
          <p:cNvGrpSpPr/>
          <p:nvPr/>
        </p:nvGrpSpPr>
        <p:grpSpPr>
          <a:xfrm>
            <a:off x="1090274" y="2024667"/>
            <a:ext cx="2369874" cy="1403847"/>
            <a:chOff x="4808051" y="3515295"/>
            <a:chExt cx="2369874" cy="1403847"/>
          </a:xfrm>
        </p:grpSpPr>
        <p:sp>
          <p:nvSpPr>
            <p:cNvPr id="17" name="Freeform 11">
              <a:extLst>
                <a:ext uri="{FF2B5EF4-FFF2-40B4-BE49-F238E27FC236}">
                  <a16:creationId xmlns:a16="http://schemas.microsoft.com/office/drawing/2014/main" id="{C14EF151-43E3-3B56-2392-776982839628}"/>
                </a:ext>
              </a:extLst>
            </p:cNvPr>
            <p:cNvSpPr>
              <a:spLocks/>
            </p:cNvSpPr>
            <p:nvPr/>
          </p:nvSpPr>
          <p:spPr bwMode="auto">
            <a:xfrm>
              <a:off x="4808051" y="4010770"/>
              <a:ext cx="1133501" cy="908371"/>
            </a:xfrm>
            <a:custGeom>
              <a:avLst/>
              <a:gdLst>
                <a:gd name="T0" fmla="*/ 595 w 595"/>
                <a:gd name="T1" fmla="*/ 671 h 671"/>
                <a:gd name="T2" fmla="*/ 0 w 595"/>
                <a:gd name="T3" fmla="*/ 328 h 671"/>
                <a:gd name="T4" fmla="*/ 0 w 595"/>
                <a:gd name="T5" fmla="*/ 0 h 671"/>
                <a:gd name="T6" fmla="*/ 595 w 595"/>
                <a:gd name="T7" fmla="*/ 343 h 671"/>
                <a:gd name="T8" fmla="*/ 595 w 595"/>
                <a:gd name="T9" fmla="*/ 671 h 671"/>
              </a:gdLst>
              <a:ahLst/>
              <a:cxnLst>
                <a:cxn ang="0">
                  <a:pos x="T0" y="T1"/>
                </a:cxn>
                <a:cxn ang="0">
                  <a:pos x="T2" y="T3"/>
                </a:cxn>
                <a:cxn ang="0">
                  <a:pos x="T4" y="T5"/>
                </a:cxn>
                <a:cxn ang="0">
                  <a:pos x="T6" y="T7"/>
                </a:cxn>
                <a:cxn ang="0">
                  <a:pos x="T8" y="T9"/>
                </a:cxn>
              </a:cxnLst>
              <a:rect l="0" t="0" r="r" b="b"/>
              <a:pathLst>
                <a:path w="595" h="671">
                  <a:moveTo>
                    <a:pt x="595" y="671"/>
                  </a:moveTo>
                  <a:lnTo>
                    <a:pt x="0" y="328"/>
                  </a:lnTo>
                  <a:lnTo>
                    <a:pt x="0" y="0"/>
                  </a:lnTo>
                  <a:lnTo>
                    <a:pt x="595" y="343"/>
                  </a:lnTo>
                  <a:lnTo>
                    <a:pt x="595" y="671"/>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2">
              <a:extLst>
                <a:ext uri="{FF2B5EF4-FFF2-40B4-BE49-F238E27FC236}">
                  <a16:creationId xmlns:a16="http://schemas.microsoft.com/office/drawing/2014/main" id="{850233AE-DD03-B3DC-8DA1-627CCDD9E39E}"/>
                </a:ext>
              </a:extLst>
            </p:cNvPr>
            <p:cNvSpPr>
              <a:spLocks/>
            </p:cNvSpPr>
            <p:nvPr/>
          </p:nvSpPr>
          <p:spPr bwMode="auto">
            <a:xfrm>
              <a:off x="4808051" y="3515295"/>
              <a:ext cx="2369874" cy="959814"/>
            </a:xfrm>
            <a:custGeom>
              <a:avLst/>
              <a:gdLst>
                <a:gd name="T0" fmla="*/ 595 w 1244"/>
                <a:gd name="T1" fmla="*/ 709 h 709"/>
                <a:gd name="T2" fmla="*/ 0 w 1244"/>
                <a:gd name="T3" fmla="*/ 366 h 709"/>
                <a:gd name="T4" fmla="*/ 649 w 1244"/>
                <a:gd name="T5" fmla="*/ 0 h 709"/>
                <a:gd name="T6" fmla="*/ 1244 w 1244"/>
                <a:gd name="T7" fmla="*/ 343 h 709"/>
                <a:gd name="T8" fmla="*/ 595 w 1244"/>
                <a:gd name="T9" fmla="*/ 709 h 709"/>
              </a:gdLst>
              <a:ahLst/>
              <a:cxnLst>
                <a:cxn ang="0">
                  <a:pos x="T0" y="T1"/>
                </a:cxn>
                <a:cxn ang="0">
                  <a:pos x="T2" y="T3"/>
                </a:cxn>
                <a:cxn ang="0">
                  <a:pos x="T4" y="T5"/>
                </a:cxn>
                <a:cxn ang="0">
                  <a:pos x="T6" y="T7"/>
                </a:cxn>
                <a:cxn ang="0">
                  <a:pos x="T8" y="T9"/>
                </a:cxn>
              </a:cxnLst>
              <a:rect l="0" t="0" r="r" b="b"/>
              <a:pathLst>
                <a:path w="1244" h="709">
                  <a:moveTo>
                    <a:pt x="595" y="709"/>
                  </a:moveTo>
                  <a:lnTo>
                    <a:pt x="0" y="366"/>
                  </a:lnTo>
                  <a:lnTo>
                    <a:pt x="649" y="0"/>
                  </a:lnTo>
                  <a:lnTo>
                    <a:pt x="1244" y="343"/>
                  </a:lnTo>
                  <a:lnTo>
                    <a:pt x="595" y="709"/>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3">
              <a:extLst>
                <a:ext uri="{FF2B5EF4-FFF2-40B4-BE49-F238E27FC236}">
                  <a16:creationId xmlns:a16="http://schemas.microsoft.com/office/drawing/2014/main" id="{3E4E3A42-F2B6-6E10-4B72-FB011C6AE885}"/>
                </a:ext>
              </a:extLst>
            </p:cNvPr>
            <p:cNvSpPr>
              <a:spLocks/>
            </p:cNvSpPr>
            <p:nvPr/>
          </p:nvSpPr>
          <p:spPr bwMode="auto">
            <a:xfrm>
              <a:off x="5941552" y="3979634"/>
              <a:ext cx="1236373" cy="939508"/>
            </a:xfrm>
            <a:custGeom>
              <a:avLst/>
              <a:gdLst>
                <a:gd name="T0" fmla="*/ 649 w 649"/>
                <a:gd name="T1" fmla="*/ 0 h 694"/>
                <a:gd name="T2" fmla="*/ 649 w 649"/>
                <a:gd name="T3" fmla="*/ 328 h 694"/>
                <a:gd name="T4" fmla="*/ 0 w 649"/>
                <a:gd name="T5" fmla="*/ 694 h 694"/>
                <a:gd name="T6" fmla="*/ 0 w 649"/>
                <a:gd name="T7" fmla="*/ 366 h 694"/>
                <a:gd name="T8" fmla="*/ 649 w 649"/>
                <a:gd name="T9" fmla="*/ 0 h 694"/>
              </a:gdLst>
              <a:ahLst/>
              <a:cxnLst>
                <a:cxn ang="0">
                  <a:pos x="T0" y="T1"/>
                </a:cxn>
                <a:cxn ang="0">
                  <a:pos x="T2" y="T3"/>
                </a:cxn>
                <a:cxn ang="0">
                  <a:pos x="T4" y="T5"/>
                </a:cxn>
                <a:cxn ang="0">
                  <a:pos x="T6" y="T7"/>
                </a:cxn>
                <a:cxn ang="0">
                  <a:pos x="T8" y="T9"/>
                </a:cxn>
              </a:cxnLst>
              <a:rect l="0" t="0" r="r" b="b"/>
              <a:pathLst>
                <a:path w="649" h="694">
                  <a:moveTo>
                    <a:pt x="649" y="0"/>
                  </a:moveTo>
                  <a:lnTo>
                    <a:pt x="649" y="328"/>
                  </a:lnTo>
                  <a:lnTo>
                    <a:pt x="0" y="694"/>
                  </a:lnTo>
                  <a:lnTo>
                    <a:pt x="0" y="366"/>
                  </a:lnTo>
                  <a:lnTo>
                    <a:pt x="649"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 name="Group 21">
            <a:extLst>
              <a:ext uri="{FF2B5EF4-FFF2-40B4-BE49-F238E27FC236}">
                <a16:creationId xmlns:a16="http://schemas.microsoft.com/office/drawing/2014/main" id="{C2C098C9-9627-66C9-CF34-03F07B4C8E5D}"/>
              </a:ext>
            </a:extLst>
          </p:cNvPr>
          <p:cNvGrpSpPr/>
          <p:nvPr/>
        </p:nvGrpSpPr>
        <p:grpSpPr>
          <a:xfrm>
            <a:off x="2006444" y="4732382"/>
            <a:ext cx="488133" cy="448886"/>
            <a:chOff x="995082" y="2316441"/>
            <a:chExt cx="612000" cy="612001"/>
          </a:xfrm>
        </p:grpSpPr>
        <p:sp>
          <p:nvSpPr>
            <p:cNvPr id="21" name="Oval 22">
              <a:extLst>
                <a:ext uri="{FF2B5EF4-FFF2-40B4-BE49-F238E27FC236}">
                  <a16:creationId xmlns:a16="http://schemas.microsoft.com/office/drawing/2014/main" id="{0A513D7C-282E-D906-74D1-AFFE566B2988}"/>
                </a:ext>
              </a:extLst>
            </p:cNvPr>
            <p:cNvSpPr>
              <a:spLocks noChangeAspect="1" noChangeArrowheads="1"/>
            </p:cNvSpPr>
            <p:nvPr/>
          </p:nvSpPr>
          <p:spPr bwMode="auto">
            <a:xfrm>
              <a:off x="995082" y="2316441"/>
              <a:ext cx="612000" cy="612001"/>
            </a:xfrm>
            <a:prstGeom prst="ellipse">
              <a:avLst/>
            </a:prstGeom>
            <a:solidFill>
              <a:schemeClr val="accent1"/>
            </a:solidFill>
            <a:ln w="28575">
              <a:solidFill>
                <a:schemeClr val="accent1"/>
              </a:solidFill>
            </a:ln>
          </p:spPr>
          <p:txBody>
            <a:bodyPr vert="horz" wrap="square" lIns="91440" tIns="45720" rIns="91440" bIns="45720" numCol="1" anchor="t" anchorCtr="0" compatLnSpc="1">
              <a:prstTxWarp prst="textNoShape">
                <a:avLst/>
              </a:prstTxWarp>
            </a:bodyPr>
            <a:lstStyle/>
            <a:p>
              <a:endParaRPr lang="id-ID">
                <a:solidFill>
                  <a:schemeClr val="bg2"/>
                </a:solidFill>
              </a:endParaRPr>
            </a:p>
          </p:txBody>
        </p:sp>
        <p:grpSp>
          <p:nvGrpSpPr>
            <p:cNvPr id="22" name="Group 4">
              <a:extLst>
                <a:ext uri="{FF2B5EF4-FFF2-40B4-BE49-F238E27FC236}">
                  <a16:creationId xmlns:a16="http://schemas.microsoft.com/office/drawing/2014/main" id="{A86185EE-B3A4-E4CA-3541-C94596AC23D7}"/>
                </a:ext>
              </a:extLst>
            </p:cNvPr>
            <p:cNvGrpSpPr>
              <a:grpSpLocks noChangeAspect="1"/>
            </p:cNvGrpSpPr>
            <p:nvPr/>
          </p:nvGrpSpPr>
          <p:grpSpPr bwMode="auto">
            <a:xfrm>
              <a:off x="1096971" y="2373327"/>
              <a:ext cx="338140" cy="514353"/>
              <a:chOff x="691" y="1495"/>
              <a:chExt cx="213" cy="324"/>
            </a:xfrm>
          </p:grpSpPr>
          <p:sp>
            <p:nvSpPr>
              <p:cNvPr id="23" name="Freeform 5">
                <a:extLst>
                  <a:ext uri="{FF2B5EF4-FFF2-40B4-BE49-F238E27FC236}">
                    <a16:creationId xmlns:a16="http://schemas.microsoft.com/office/drawing/2014/main" id="{D40EE9C1-E166-9FA6-0423-B7BFA6743D11}"/>
                  </a:ext>
                </a:extLst>
              </p:cNvPr>
              <p:cNvSpPr>
                <a:spLocks/>
              </p:cNvSpPr>
              <p:nvPr/>
            </p:nvSpPr>
            <p:spPr bwMode="auto">
              <a:xfrm>
                <a:off x="831" y="1495"/>
                <a:ext cx="59" cy="51"/>
              </a:xfrm>
              <a:custGeom>
                <a:avLst/>
                <a:gdLst>
                  <a:gd name="T0" fmla="*/ 24 w 24"/>
                  <a:gd name="T1" fmla="*/ 21 h 21"/>
                  <a:gd name="T2" fmla="*/ 18 w 24"/>
                  <a:gd name="T3" fmla="*/ 0 h 21"/>
                  <a:gd name="T4" fmla="*/ 0 w 24"/>
                  <a:gd name="T5" fmla="*/ 12 h 21"/>
                  <a:gd name="T6" fmla="*/ 24 w 24"/>
                  <a:gd name="T7" fmla="*/ 21 h 21"/>
                </a:gdLst>
                <a:ahLst/>
                <a:cxnLst>
                  <a:cxn ang="0">
                    <a:pos x="T0" y="T1"/>
                  </a:cxn>
                  <a:cxn ang="0">
                    <a:pos x="T2" y="T3"/>
                  </a:cxn>
                  <a:cxn ang="0">
                    <a:pos x="T4" y="T5"/>
                  </a:cxn>
                  <a:cxn ang="0">
                    <a:pos x="T6" y="T7"/>
                  </a:cxn>
                </a:cxnLst>
                <a:rect l="0" t="0" r="r" b="b"/>
                <a:pathLst>
                  <a:path w="24" h="21">
                    <a:moveTo>
                      <a:pt x="24" y="21"/>
                    </a:moveTo>
                    <a:cubicBezTo>
                      <a:pt x="21" y="9"/>
                      <a:pt x="18" y="0"/>
                      <a:pt x="18" y="0"/>
                    </a:cubicBezTo>
                    <a:cubicBezTo>
                      <a:pt x="18" y="0"/>
                      <a:pt x="10" y="5"/>
                      <a:pt x="0" y="12"/>
                    </a:cubicBezTo>
                    <a:lnTo>
                      <a:pt x="24" y="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 name="Freeform 6">
                <a:extLst>
                  <a:ext uri="{FF2B5EF4-FFF2-40B4-BE49-F238E27FC236}">
                    <a16:creationId xmlns:a16="http://schemas.microsoft.com/office/drawing/2014/main" id="{47EE1D0E-6AB7-8F07-035C-86B5B23EFD81}"/>
                  </a:ext>
                </a:extLst>
              </p:cNvPr>
              <p:cNvSpPr>
                <a:spLocks noEditPoints="1"/>
              </p:cNvSpPr>
              <p:nvPr/>
            </p:nvSpPr>
            <p:spPr bwMode="auto">
              <a:xfrm>
                <a:off x="691" y="1541"/>
                <a:ext cx="213" cy="278"/>
              </a:xfrm>
              <a:custGeom>
                <a:avLst/>
                <a:gdLst>
                  <a:gd name="T0" fmla="*/ 69 w 87"/>
                  <a:gd name="T1" fmla="*/ 79 h 115"/>
                  <a:gd name="T2" fmla="*/ 82 w 87"/>
                  <a:gd name="T3" fmla="*/ 57 h 115"/>
                  <a:gd name="T4" fmla="*/ 83 w 87"/>
                  <a:gd name="T5" fmla="*/ 12 h 115"/>
                  <a:gd name="T6" fmla="*/ 50 w 87"/>
                  <a:gd name="T7" fmla="*/ 0 h 115"/>
                  <a:gd name="T8" fmla="*/ 21 w 87"/>
                  <a:gd name="T9" fmla="*/ 35 h 115"/>
                  <a:gd name="T10" fmla="*/ 17 w 87"/>
                  <a:gd name="T11" fmla="*/ 60 h 115"/>
                  <a:gd name="T12" fmla="*/ 2 w 87"/>
                  <a:gd name="T13" fmla="*/ 78 h 115"/>
                  <a:gd name="T14" fmla="*/ 0 w 87"/>
                  <a:gd name="T15" fmla="*/ 93 h 115"/>
                  <a:gd name="T16" fmla="*/ 24 w 87"/>
                  <a:gd name="T17" fmla="*/ 81 h 115"/>
                  <a:gd name="T18" fmla="*/ 33 w 87"/>
                  <a:gd name="T19" fmla="*/ 97 h 115"/>
                  <a:gd name="T20" fmla="*/ 50 w 87"/>
                  <a:gd name="T21" fmla="*/ 91 h 115"/>
                  <a:gd name="T22" fmla="*/ 61 w 87"/>
                  <a:gd name="T23" fmla="*/ 115 h 115"/>
                  <a:gd name="T24" fmla="*/ 69 w 87"/>
                  <a:gd name="T25" fmla="*/ 103 h 115"/>
                  <a:gd name="T26" fmla="*/ 69 w 87"/>
                  <a:gd name="T27" fmla="*/ 79 h 115"/>
                  <a:gd name="T28" fmla="*/ 63 w 87"/>
                  <a:gd name="T29" fmla="*/ 16 h 115"/>
                  <a:gd name="T30" fmla="*/ 68 w 87"/>
                  <a:gd name="T31" fmla="*/ 26 h 115"/>
                  <a:gd name="T32" fmla="*/ 57 w 87"/>
                  <a:gd name="T33" fmla="*/ 31 h 115"/>
                  <a:gd name="T34" fmla="*/ 52 w 87"/>
                  <a:gd name="T35" fmla="*/ 20 h 115"/>
                  <a:gd name="T36" fmla="*/ 63 w 87"/>
                  <a:gd name="T37" fmla="*/ 16 h 115"/>
                  <a:gd name="T38" fmla="*/ 46 w 87"/>
                  <a:gd name="T39" fmla="*/ 60 h 115"/>
                  <a:gd name="T40" fmla="*/ 39 w 87"/>
                  <a:gd name="T41" fmla="*/ 45 h 115"/>
                  <a:gd name="T42" fmla="*/ 54 w 87"/>
                  <a:gd name="T43" fmla="*/ 38 h 115"/>
                  <a:gd name="T44" fmla="*/ 61 w 87"/>
                  <a:gd name="T45" fmla="*/ 53 h 115"/>
                  <a:gd name="T46" fmla="*/ 46 w 87"/>
                  <a:gd name="T47"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7" h="115">
                    <a:moveTo>
                      <a:pt x="69" y="79"/>
                    </a:moveTo>
                    <a:cubicBezTo>
                      <a:pt x="74" y="73"/>
                      <a:pt x="79" y="66"/>
                      <a:pt x="82" y="57"/>
                    </a:cubicBezTo>
                    <a:cubicBezTo>
                      <a:pt x="87" y="44"/>
                      <a:pt x="86" y="27"/>
                      <a:pt x="83" y="12"/>
                    </a:cubicBezTo>
                    <a:cubicBezTo>
                      <a:pt x="50" y="0"/>
                      <a:pt x="50" y="0"/>
                      <a:pt x="50" y="0"/>
                    </a:cubicBezTo>
                    <a:cubicBezTo>
                      <a:pt x="38" y="9"/>
                      <a:pt x="26" y="22"/>
                      <a:pt x="21" y="35"/>
                    </a:cubicBezTo>
                    <a:cubicBezTo>
                      <a:pt x="18" y="44"/>
                      <a:pt x="17" y="52"/>
                      <a:pt x="17" y="60"/>
                    </a:cubicBezTo>
                    <a:cubicBezTo>
                      <a:pt x="11" y="64"/>
                      <a:pt x="5" y="70"/>
                      <a:pt x="2" y="78"/>
                    </a:cubicBezTo>
                    <a:cubicBezTo>
                      <a:pt x="0" y="83"/>
                      <a:pt x="0" y="88"/>
                      <a:pt x="0" y="93"/>
                    </a:cubicBezTo>
                    <a:cubicBezTo>
                      <a:pt x="6" y="86"/>
                      <a:pt x="15" y="82"/>
                      <a:pt x="24" y="81"/>
                    </a:cubicBezTo>
                    <a:cubicBezTo>
                      <a:pt x="26" y="87"/>
                      <a:pt x="29" y="92"/>
                      <a:pt x="33" y="97"/>
                    </a:cubicBezTo>
                    <a:cubicBezTo>
                      <a:pt x="39" y="95"/>
                      <a:pt x="45" y="93"/>
                      <a:pt x="50" y="91"/>
                    </a:cubicBezTo>
                    <a:cubicBezTo>
                      <a:pt x="57" y="97"/>
                      <a:pt x="61" y="106"/>
                      <a:pt x="61" y="115"/>
                    </a:cubicBezTo>
                    <a:cubicBezTo>
                      <a:pt x="64" y="111"/>
                      <a:pt x="67" y="107"/>
                      <a:pt x="69" y="103"/>
                    </a:cubicBezTo>
                    <a:cubicBezTo>
                      <a:pt x="72" y="95"/>
                      <a:pt x="71" y="86"/>
                      <a:pt x="69" y="79"/>
                    </a:cubicBezTo>
                    <a:close/>
                    <a:moveTo>
                      <a:pt x="63" y="16"/>
                    </a:moveTo>
                    <a:cubicBezTo>
                      <a:pt x="67" y="17"/>
                      <a:pt x="69" y="22"/>
                      <a:pt x="68" y="26"/>
                    </a:cubicBezTo>
                    <a:cubicBezTo>
                      <a:pt x="66" y="30"/>
                      <a:pt x="61" y="33"/>
                      <a:pt x="57" y="31"/>
                    </a:cubicBezTo>
                    <a:cubicBezTo>
                      <a:pt x="53" y="30"/>
                      <a:pt x="50" y="25"/>
                      <a:pt x="52" y="20"/>
                    </a:cubicBezTo>
                    <a:cubicBezTo>
                      <a:pt x="54" y="16"/>
                      <a:pt x="58" y="14"/>
                      <a:pt x="63" y="16"/>
                    </a:cubicBezTo>
                    <a:close/>
                    <a:moveTo>
                      <a:pt x="46" y="60"/>
                    </a:moveTo>
                    <a:cubicBezTo>
                      <a:pt x="40" y="58"/>
                      <a:pt x="37" y="51"/>
                      <a:pt x="39" y="45"/>
                    </a:cubicBezTo>
                    <a:cubicBezTo>
                      <a:pt x="42" y="39"/>
                      <a:pt x="48" y="36"/>
                      <a:pt x="54" y="38"/>
                    </a:cubicBezTo>
                    <a:cubicBezTo>
                      <a:pt x="60" y="41"/>
                      <a:pt x="64" y="47"/>
                      <a:pt x="61" y="53"/>
                    </a:cubicBezTo>
                    <a:cubicBezTo>
                      <a:pt x="59" y="59"/>
                      <a:pt x="52" y="63"/>
                      <a:pt x="46" y="6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34" name="Group 35">
            <a:extLst>
              <a:ext uri="{FF2B5EF4-FFF2-40B4-BE49-F238E27FC236}">
                <a16:creationId xmlns:a16="http://schemas.microsoft.com/office/drawing/2014/main" id="{310B56F7-D69F-4EAA-F850-568DD556D4A4}"/>
              </a:ext>
            </a:extLst>
          </p:cNvPr>
          <p:cNvGrpSpPr/>
          <p:nvPr/>
        </p:nvGrpSpPr>
        <p:grpSpPr>
          <a:xfrm>
            <a:off x="1969211" y="2280213"/>
            <a:ext cx="510176" cy="479855"/>
            <a:chOff x="10072729" y="2689543"/>
            <a:chExt cx="612000" cy="612001"/>
          </a:xfrm>
        </p:grpSpPr>
        <p:sp>
          <p:nvSpPr>
            <p:cNvPr id="35" name="Oval 36">
              <a:extLst>
                <a:ext uri="{FF2B5EF4-FFF2-40B4-BE49-F238E27FC236}">
                  <a16:creationId xmlns:a16="http://schemas.microsoft.com/office/drawing/2014/main" id="{5FA702F6-95C0-D7E7-FDAE-0E5BB2964A87}"/>
                </a:ext>
              </a:extLst>
            </p:cNvPr>
            <p:cNvSpPr>
              <a:spLocks noChangeAspect="1" noChangeArrowheads="1"/>
            </p:cNvSpPr>
            <p:nvPr/>
          </p:nvSpPr>
          <p:spPr bwMode="auto">
            <a:xfrm>
              <a:off x="10072729" y="2689543"/>
              <a:ext cx="612000" cy="612001"/>
            </a:xfrm>
            <a:prstGeom prst="ellipse">
              <a:avLst/>
            </a:prstGeom>
            <a:solidFill>
              <a:schemeClr val="accent5"/>
            </a:solidFill>
            <a:ln w="28575">
              <a:solidFill>
                <a:schemeClr val="accent5"/>
              </a:solidFill>
            </a:ln>
          </p:spPr>
          <p:txBody>
            <a:bodyPr vert="horz" wrap="square" lIns="91440" tIns="45720" rIns="91440" bIns="45720" numCol="1" anchor="t" anchorCtr="0" compatLnSpc="1">
              <a:prstTxWarp prst="textNoShape">
                <a:avLst/>
              </a:prstTxWarp>
            </a:bodyPr>
            <a:lstStyle/>
            <a:p>
              <a:endParaRPr lang="id-ID">
                <a:solidFill>
                  <a:schemeClr val="bg2"/>
                </a:solidFill>
              </a:endParaRPr>
            </a:p>
          </p:txBody>
        </p:sp>
        <p:grpSp>
          <p:nvGrpSpPr>
            <p:cNvPr id="36" name="Group 24">
              <a:extLst>
                <a:ext uri="{FF2B5EF4-FFF2-40B4-BE49-F238E27FC236}">
                  <a16:creationId xmlns:a16="http://schemas.microsoft.com/office/drawing/2014/main" id="{035549AA-E5C5-9503-4CE4-91897BA4E0C2}"/>
                </a:ext>
              </a:extLst>
            </p:cNvPr>
            <p:cNvGrpSpPr>
              <a:grpSpLocks noChangeAspect="1"/>
            </p:cNvGrpSpPr>
            <p:nvPr/>
          </p:nvGrpSpPr>
          <p:grpSpPr bwMode="auto">
            <a:xfrm>
              <a:off x="10156172" y="2778551"/>
              <a:ext cx="465137" cy="430213"/>
              <a:chOff x="6999" y="2886"/>
              <a:chExt cx="293" cy="271"/>
            </a:xfrm>
            <a:solidFill>
              <a:schemeClr val="bg1"/>
            </a:solidFill>
          </p:grpSpPr>
          <p:sp>
            <p:nvSpPr>
              <p:cNvPr id="37" name="Freeform 25">
                <a:extLst>
                  <a:ext uri="{FF2B5EF4-FFF2-40B4-BE49-F238E27FC236}">
                    <a16:creationId xmlns:a16="http://schemas.microsoft.com/office/drawing/2014/main" id="{23492B38-99FB-8517-D8DE-8EAC56448C19}"/>
                  </a:ext>
                </a:extLst>
              </p:cNvPr>
              <p:cNvSpPr>
                <a:spLocks/>
              </p:cNvSpPr>
              <p:nvPr/>
            </p:nvSpPr>
            <p:spPr bwMode="auto">
              <a:xfrm>
                <a:off x="7190" y="2907"/>
                <a:ext cx="70" cy="83"/>
              </a:xfrm>
              <a:custGeom>
                <a:avLst/>
                <a:gdLst>
                  <a:gd name="T0" fmla="*/ 9 w 29"/>
                  <a:gd name="T1" fmla="*/ 33 h 34"/>
                  <a:gd name="T2" fmla="*/ 15 w 29"/>
                  <a:gd name="T3" fmla="*/ 34 h 34"/>
                  <a:gd name="T4" fmla="*/ 9 w 29"/>
                  <a:gd name="T5" fmla="*/ 33 h 34"/>
                  <a:gd name="T6" fmla="*/ 7 w 29"/>
                  <a:gd name="T7" fmla="*/ 31 h 34"/>
                  <a:gd name="T8" fmla="*/ 5 w 29"/>
                  <a:gd name="T9" fmla="*/ 29 h 34"/>
                  <a:gd name="T10" fmla="*/ 3 w 29"/>
                  <a:gd name="T11" fmla="*/ 28 h 34"/>
                  <a:gd name="T12" fmla="*/ 2 w 29"/>
                  <a:gd name="T13" fmla="*/ 25 h 34"/>
                  <a:gd name="T14" fmla="*/ 1 w 29"/>
                  <a:gd name="T15" fmla="*/ 23 h 34"/>
                  <a:gd name="T16" fmla="*/ 0 w 29"/>
                  <a:gd name="T17" fmla="*/ 20 h 34"/>
                  <a:gd name="T18" fmla="*/ 0 w 29"/>
                  <a:gd name="T19" fmla="*/ 16 h 34"/>
                  <a:gd name="T20" fmla="*/ 0 w 29"/>
                  <a:gd name="T21" fmla="*/ 13 h 34"/>
                  <a:gd name="T22" fmla="*/ 1 w 29"/>
                  <a:gd name="T23" fmla="*/ 10 h 34"/>
                  <a:gd name="T24" fmla="*/ 4 w 29"/>
                  <a:gd name="T25" fmla="*/ 6 h 34"/>
                  <a:gd name="T26" fmla="*/ 8 w 29"/>
                  <a:gd name="T27" fmla="*/ 2 h 34"/>
                  <a:gd name="T28" fmla="*/ 12 w 29"/>
                  <a:gd name="T29" fmla="*/ 0 h 34"/>
                  <a:gd name="T30" fmla="*/ 16 w 29"/>
                  <a:gd name="T31" fmla="*/ 0 h 34"/>
                  <a:gd name="T32" fmla="*/ 20 w 29"/>
                  <a:gd name="T33" fmla="*/ 2 h 34"/>
                  <a:gd name="T34" fmla="*/ 24 w 29"/>
                  <a:gd name="T35" fmla="*/ 4 h 34"/>
                  <a:gd name="T36" fmla="*/ 26 w 29"/>
                  <a:gd name="T37" fmla="*/ 6 h 34"/>
                  <a:gd name="T38" fmla="*/ 27 w 29"/>
                  <a:gd name="T39" fmla="*/ 8 h 34"/>
                  <a:gd name="T40" fmla="*/ 28 w 29"/>
                  <a:gd name="T41" fmla="*/ 10 h 34"/>
                  <a:gd name="T42" fmla="*/ 29 w 29"/>
                  <a:gd name="T43" fmla="*/ 13 h 34"/>
                  <a:gd name="T44" fmla="*/ 29 w 29"/>
                  <a:gd name="T45" fmla="*/ 17 h 34"/>
                  <a:gd name="T46" fmla="*/ 29 w 29"/>
                  <a:gd name="T47" fmla="*/ 20 h 34"/>
                  <a:gd name="T48" fmla="*/ 28 w 29"/>
                  <a:gd name="T49" fmla="*/ 23 h 34"/>
                  <a:gd name="T50" fmla="*/ 26 w 29"/>
                  <a:gd name="T51" fmla="*/ 27 h 34"/>
                  <a:gd name="T52" fmla="*/ 18 w 29"/>
                  <a:gd name="T53" fmla="*/ 33 h 34"/>
                  <a:gd name="T54" fmla="*/ 14 w 29"/>
                  <a:gd name="T55" fmla="*/ 34 h 34"/>
                  <a:gd name="T56" fmla="*/ 11 w 29"/>
                  <a:gd name="T57" fmla="*/ 33 h 34"/>
                  <a:gd name="T58" fmla="*/ 10 w 29"/>
                  <a:gd name="T59" fmla="*/ 33 h 34"/>
                  <a:gd name="T60" fmla="*/ 9 w 29"/>
                  <a:gd name="T61"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 h="34">
                    <a:moveTo>
                      <a:pt x="9" y="33"/>
                    </a:moveTo>
                    <a:cubicBezTo>
                      <a:pt x="11" y="33"/>
                      <a:pt x="12" y="34"/>
                      <a:pt x="15" y="34"/>
                    </a:cubicBezTo>
                    <a:cubicBezTo>
                      <a:pt x="12" y="34"/>
                      <a:pt x="11" y="33"/>
                      <a:pt x="9" y="33"/>
                    </a:cubicBezTo>
                    <a:cubicBezTo>
                      <a:pt x="8" y="32"/>
                      <a:pt x="7" y="32"/>
                      <a:pt x="7" y="31"/>
                    </a:cubicBezTo>
                    <a:cubicBezTo>
                      <a:pt x="6" y="31"/>
                      <a:pt x="6" y="30"/>
                      <a:pt x="5" y="29"/>
                    </a:cubicBezTo>
                    <a:cubicBezTo>
                      <a:pt x="4" y="29"/>
                      <a:pt x="4" y="29"/>
                      <a:pt x="3" y="28"/>
                    </a:cubicBezTo>
                    <a:cubicBezTo>
                      <a:pt x="2" y="27"/>
                      <a:pt x="2" y="26"/>
                      <a:pt x="2" y="25"/>
                    </a:cubicBezTo>
                    <a:cubicBezTo>
                      <a:pt x="2" y="25"/>
                      <a:pt x="1" y="24"/>
                      <a:pt x="1" y="23"/>
                    </a:cubicBezTo>
                    <a:cubicBezTo>
                      <a:pt x="0" y="22"/>
                      <a:pt x="0" y="21"/>
                      <a:pt x="0" y="20"/>
                    </a:cubicBezTo>
                    <a:cubicBezTo>
                      <a:pt x="0" y="19"/>
                      <a:pt x="0" y="17"/>
                      <a:pt x="0" y="16"/>
                    </a:cubicBezTo>
                    <a:cubicBezTo>
                      <a:pt x="0" y="14"/>
                      <a:pt x="0" y="14"/>
                      <a:pt x="0" y="13"/>
                    </a:cubicBezTo>
                    <a:cubicBezTo>
                      <a:pt x="1" y="12"/>
                      <a:pt x="1" y="11"/>
                      <a:pt x="1" y="10"/>
                    </a:cubicBezTo>
                    <a:cubicBezTo>
                      <a:pt x="2" y="9"/>
                      <a:pt x="3" y="7"/>
                      <a:pt x="4" y="6"/>
                    </a:cubicBezTo>
                    <a:cubicBezTo>
                      <a:pt x="5" y="4"/>
                      <a:pt x="7" y="3"/>
                      <a:pt x="8" y="2"/>
                    </a:cubicBezTo>
                    <a:cubicBezTo>
                      <a:pt x="8" y="2"/>
                      <a:pt x="10" y="1"/>
                      <a:pt x="12" y="0"/>
                    </a:cubicBezTo>
                    <a:cubicBezTo>
                      <a:pt x="13" y="0"/>
                      <a:pt x="15" y="0"/>
                      <a:pt x="16" y="0"/>
                    </a:cubicBezTo>
                    <a:cubicBezTo>
                      <a:pt x="18" y="1"/>
                      <a:pt x="19" y="1"/>
                      <a:pt x="20" y="2"/>
                    </a:cubicBezTo>
                    <a:cubicBezTo>
                      <a:pt x="22" y="3"/>
                      <a:pt x="24" y="4"/>
                      <a:pt x="24" y="4"/>
                    </a:cubicBezTo>
                    <a:cubicBezTo>
                      <a:pt x="25" y="5"/>
                      <a:pt x="25" y="5"/>
                      <a:pt x="26" y="6"/>
                    </a:cubicBezTo>
                    <a:cubicBezTo>
                      <a:pt x="26" y="7"/>
                      <a:pt x="27" y="8"/>
                      <a:pt x="27" y="8"/>
                    </a:cubicBezTo>
                    <a:cubicBezTo>
                      <a:pt x="27" y="9"/>
                      <a:pt x="28" y="9"/>
                      <a:pt x="28" y="10"/>
                    </a:cubicBezTo>
                    <a:cubicBezTo>
                      <a:pt x="28" y="11"/>
                      <a:pt x="28" y="11"/>
                      <a:pt x="29" y="13"/>
                    </a:cubicBezTo>
                    <a:cubicBezTo>
                      <a:pt x="29" y="14"/>
                      <a:pt x="29" y="16"/>
                      <a:pt x="29" y="17"/>
                    </a:cubicBezTo>
                    <a:cubicBezTo>
                      <a:pt x="29" y="19"/>
                      <a:pt x="29" y="19"/>
                      <a:pt x="29" y="20"/>
                    </a:cubicBezTo>
                    <a:cubicBezTo>
                      <a:pt x="29" y="21"/>
                      <a:pt x="29" y="22"/>
                      <a:pt x="28" y="23"/>
                    </a:cubicBezTo>
                    <a:cubicBezTo>
                      <a:pt x="28" y="24"/>
                      <a:pt x="27" y="26"/>
                      <a:pt x="26" y="27"/>
                    </a:cubicBezTo>
                    <a:cubicBezTo>
                      <a:pt x="24" y="30"/>
                      <a:pt x="21" y="32"/>
                      <a:pt x="18" y="33"/>
                    </a:cubicBezTo>
                    <a:cubicBezTo>
                      <a:pt x="17" y="34"/>
                      <a:pt x="15" y="34"/>
                      <a:pt x="14" y="34"/>
                    </a:cubicBezTo>
                    <a:cubicBezTo>
                      <a:pt x="12" y="34"/>
                      <a:pt x="11" y="34"/>
                      <a:pt x="11" y="33"/>
                    </a:cubicBezTo>
                    <a:cubicBezTo>
                      <a:pt x="11" y="33"/>
                      <a:pt x="10" y="33"/>
                      <a:pt x="10" y="33"/>
                    </a:cubicBezTo>
                    <a:cubicBezTo>
                      <a:pt x="10" y="33"/>
                      <a:pt x="9" y="33"/>
                      <a:pt x="9"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8" name="Freeform 26">
                <a:extLst>
                  <a:ext uri="{FF2B5EF4-FFF2-40B4-BE49-F238E27FC236}">
                    <a16:creationId xmlns:a16="http://schemas.microsoft.com/office/drawing/2014/main" id="{E5DF0A51-0A8B-62F9-69E0-16B71C947925}"/>
                  </a:ext>
                </a:extLst>
              </p:cNvPr>
              <p:cNvSpPr>
                <a:spLocks noEditPoints="1"/>
              </p:cNvSpPr>
              <p:nvPr/>
            </p:nvSpPr>
            <p:spPr bwMode="auto">
              <a:xfrm>
                <a:off x="7159" y="2999"/>
                <a:ext cx="133" cy="158"/>
              </a:xfrm>
              <a:custGeom>
                <a:avLst/>
                <a:gdLst>
                  <a:gd name="T0" fmla="*/ 55 w 55"/>
                  <a:gd name="T1" fmla="*/ 42 h 65"/>
                  <a:gd name="T2" fmla="*/ 55 w 55"/>
                  <a:gd name="T3" fmla="*/ 39 h 65"/>
                  <a:gd name="T4" fmla="*/ 54 w 55"/>
                  <a:gd name="T5" fmla="*/ 33 h 65"/>
                  <a:gd name="T6" fmla="*/ 54 w 55"/>
                  <a:gd name="T7" fmla="*/ 27 h 65"/>
                  <a:gd name="T8" fmla="*/ 53 w 55"/>
                  <a:gd name="T9" fmla="*/ 25 h 65"/>
                  <a:gd name="T10" fmla="*/ 52 w 55"/>
                  <a:gd name="T11" fmla="*/ 20 h 65"/>
                  <a:gd name="T12" fmla="*/ 50 w 55"/>
                  <a:gd name="T13" fmla="*/ 15 h 65"/>
                  <a:gd name="T14" fmla="*/ 48 w 55"/>
                  <a:gd name="T15" fmla="*/ 11 h 65"/>
                  <a:gd name="T16" fmla="*/ 47 w 55"/>
                  <a:gd name="T17" fmla="*/ 9 h 65"/>
                  <a:gd name="T18" fmla="*/ 45 w 55"/>
                  <a:gd name="T19" fmla="*/ 5 h 65"/>
                  <a:gd name="T20" fmla="*/ 44 w 55"/>
                  <a:gd name="T21" fmla="*/ 3 h 65"/>
                  <a:gd name="T22" fmla="*/ 41 w 55"/>
                  <a:gd name="T23" fmla="*/ 0 h 65"/>
                  <a:gd name="T24" fmla="*/ 34 w 55"/>
                  <a:gd name="T25" fmla="*/ 5 h 65"/>
                  <a:gd name="T26" fmla="*/ 15 w 55"/>
                  <a:gd name="T27" fmla="*/ 3 h 65"/>
                  <a:gd name="T28" fmla="*/ 14 w 55"/>
                  <a:gd name="T29" fmla="*/ 0 h 65"/>
                  <a:gd name="T30" fmla="*/ 2 w 55"/>
                  <a:gd name="T31" fmla="*/ 25 h 65"/>
                  <a:gd name="T32" fmla="*/ 1 w 55"/>
                  <a:gd name="T33" fmla="*/ 30 h 65"/>
                  <a:gd name="T34" fmla="*/ 0 w 55"/>
                  <a:gd name="T35" fmla="*/ 36 h 65"/>
                  <a:gd name="T36" fmla="*/ 0 w 55"/>
                  <a:gd name="T37" fmla="*/ 48 h 65"/>
                  <a:gd name="T38" fmla="*/ 0 w 55"/>
                  <a:gd name="T39" fmla="*/ 49 h 65"/>
                  <a:gd name="T40" fmla="*/ 0 w 55"/>
                  <a:gd name="T41" fmla="*/ 51 h 65"/>
                  <a:gd name="T42" fmla="*/ 0 w 55"/>
                  <a:gd name="T43" fmla="*/ 51 h 65"/>
                  <a:gd name="T44" fmla="*/ 0 w 55"/>
                  <a:gd name="T45" fmla="*/ 54 h 65"/>
                  <a:gd name="T46" fmla="*/ 0 w 55"/>
                  <a:gd name="T47" fmla="*/ 56 h 65"/>
                  <a:gd name="T48" fmla="*/ 3 w 55"/>
                  <a:gd name="T49" fmla="*/ 59 h 65"/>
                  <a:gd name="T50" fmla="*/ 40 w 55"/>
                  <a:gd name="T51" fmla="*/ 63 h 65"/>
                  <a:gd name="T52" fmla="*/ 55 w 55"/>
                  <a:gd name="T53" fmla="*/ 56 h 65"/>
                  <a:gd name="T54" fmla="*/ 55 w 55"/>
                  <a:gd name="T55" fmla="*/ 56 h 65"/>
                  <a:gd name="T56" fmla="*/ 55 w 55"/>
                  <a:gd name="T57" fmla="*/ 55 h 65"/>
                  <a:gd name="T58" fmla="*/ 55 w 55"/>
                  <a:gd name="T59" fmla="*/ 55 h 65"/>
                  <a:gd name="T60" fmla="*/ 55 w 55"/>
                  <a:gd name="T61" fmla="*/ 54 h 65"/>
                  <a:gd name="T62" fmla="*/ 55 w 55"/>
                  <a:gd name="T63" fmla="*/ 52 h 65"/>
                  <a:gd name="T64" fmla="*/ 55 w 55"/>
                  <a:gd name="T65" fmla="*/ 50 h 65"/>
                  <a:gd name="T66" fmla="*/ 55 w 55"/>
                  <a:gd name="T67" fmla="*/ 50 h 65"/>
                  <a:gd name="T68" fmla="*/ 55 w 55"/>
                  <a:gd name="T69" fmla="*/ 48 h 65"/>
                  <a:gd name="T70" fmla="*/ 55 w 55"/>
                  <a:gd name="T71" fmla="*/ 42 h 65"/>
                  <a:gd name="T72" fmla="*/ 20 w 55"/>
                  <a:gd name="T73" fmla="*/ 8 h 65"/>
                  <a:gd name="T74" fmla="*/ 27 w 55"/>
                  <a:gd name="T75" fmla="*/ 8 h 65"/>
                  <a:gd name="T76" fmla="*/ 29 w 55"/>
                  <a:gd name="T77" fmla="*/ 10 h 65"/>
                  <a:gd name="T78" fmla="*/ 28 w 55"/>
                  <a:gd name="T79" fmla="*/ 14 h 65"/>
                  <a:gd name="T80" fmla="*/ 24 w 55"/>
                  <a:gd name="T81" fmla="*/ 16 h 65"/>
                  <a:gd name="T82" fmla="*/ 23 w 55"/>
                  <a:gd name="T83" fmla="*/ 16 h 65"/>
                  <a:gd name="T84" fmla="*/ 19 w 55"/>
                  <a:gd name="T85" fmla="*/ 13 h 65"/>
                  <a:gd name="T86" fmla="*/ 18 w 55"/>
                  <a:gd name="T87" fmla="*/ 9 h 65"/>
                  <a:gd name="T88" fmla="*/ 20 w 55"/>
                  <a:gd name="T89" fmla="*/ 8 h 65"/>
                  <a:gd name="T90" fmla="*/ 31 w 55"/>
                  <a:gd name="T91" fmla="*/ 52 h 65"/>
                  <a:gd name="T92" fmla="*/ 16 w 55"/>
                  <a:gd name="T93" fmla="*/ 51 h 65"/>
                  <a:gd name="T94" fmla="*/ 14 w 55"/>
                  <a:gd name="T95" fmla="*/ 48 h 65"/>
                  <a:gd name="T96" fmla="*/ 19 w 55"/>
                  <a:gd name="T97" fmla="*/ 20 h 65"/>
                  <a:gd name="T98" fmla="*/ 22 w 55"/>
                  <a:gd name="T99" fmla="*/ 18 h 65"/>
                  <a:gd name="T100" fmla="*/ 25 w 55"/>
                  <a:gd name="T101" fmla="*/ 18 h 65"/>
                  <a:gd name="T102" fmla="*/ 27 w 55"/>
                  <a:gd name="T103" fmla="*/ 20 h 65"/>
                  <a:gd name="T104" fmla="*/ 33 w 55"/>
                  <a:gd name="T105" fmla="*/ 50 h 65"/>
                  <a:gd name="T106" fmla="*/ 31 w 55"/>
                  <a:gd name="T107" fmla="*/ 5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65">
                    <a:moveTo>
                      <a:pt x="55" y="42"/>
                    </a:moveTo>
                    <a:cubicBezTo>
                      <a:pt x="55" y="41"/>
                      <a:pt x="55" y="39"/>
                      <a:pt x="55" y="39"/>
                    </a:cubicBezTo>
                    <a:cubicBezTo>
                      <a:pt x="55" y="35"/>
                      <a:pt x="55" y="35"/>
                      <a:pt x="54" y="33"/>
                    </a:cubicBezTo>
                    <a:cubicBezTo>
                      <a:pt x="54" y="30"/>
                      <a:pt x="54" y="27"/>
                      <a:pt x="54" y="27"/>
                    </a:cubicBezTo>
                    <a:cubicBezTo>
                      <a:pt x="53" y="27"/>
                      <a:pt x="53" y="25"/>
                      <a:pt x="53" y="25"/>
                    </a:cubicBezTo>
                    <a:cubicBezTo>
                      <a:pt x="53" y="23"/>
                      <a:pt x="52" y="21"/>
                      <a:pt x="52" y="20"/>
                    </a:cubicBezTo>
                    <a:cubicBezTo>
                      <a:pt x="51" y="18"/>
                      <a:pt x="50" y="16"/>
                      <a:pt x="50" y="15"/>
                    </a:cubicBezTo>
                    <a:cubicBezTo>
                      <a:pt x="49" y="14"/>
                      <a:pt x="49" y="12"/>
                      <a:pt x="48" y="11"/>
                    </a:cubicBezTo>
                    <a:cubicBezTo>
                      <a:pt x="48" y="10"/>
                      <a:pt x="47" y="9"/>
                      <a:pt x="47" y="9"/>
                    </a:cubicBezTo>
                    <a:cubicBezTo>
                      <a:pt x="46" y="7"/>
                      <a:pt x="45" y="5"/>
                      <a:pt x="45" y="5"/>
                    </a:cubicBezTo>
                    <a:cubicBezTo>
                      <a:pt x="45" y="5"/>
                      <a:pt x="44" y="4"/>
                      <a:pt x="44" y="3"/>
                    </a:cubicBezTo>
                    <a:cubicBezTo>
                      <a:pt x="43" y="2"/>
                      <a:pt x="42" y="1"/>
                      <a:pt x="41" y="0"/>
                    </a:cubicBezTo>
                    <a:cubicBezTo>
                      <a:pt x="43" y="2"/>
                      <a:pt x="40" y="4"/>
                      <a:pt x="34" y="5"/>
                    </a:cubicBezTo>
                    <a:cubicBezTo>
                      <a:pt x="27" y="6"/>
                      <a:pt x="18" y="5"/>
                      <a:pt x="15" y="3"/>
                    </a:cubicBezTo>
                    <a:cubicBezTo>
                      <a:pt x="14" y="2"/>
                      <a:pt x="13" y="1"/>
                      <a:pt x="14" y="0"/>
                    </a:cubicBezTo>
                    <a:cubicBezTo>
                      <a:pt x="6" y="9"/>
                      <a:pt x="3" y="21"/>
                      <a:pt x="2" y="25"/>
                    </a:cubicBezTo>
                    <a:cubicBezTo>
                      <a:pt x="2" y="25"/>
                      <a:pt x="2" y="27"/>
                      <a:pt x="1" y="30"/>
                    </a:cubicBezTo>
                    <a:cubicBezTo>
                      <a:pt x="1" y="32"/>
                      <a:pt x="1" y="34"/>
                      <a:pt x="0" y="36"/>
                    </a:cubicBezTo>
                    <a:cubicBezTo>
                      <a:pt x="0" y="41"/>
                      <a:pt x="0" y="45"/>
                      <a:pt x="0" y="48"/>
                    </a:cubicBezTo>
                    <a:cubicBezTo>
                      <a:pt x="0" y="48"/>
                      <a:pt x="0" y="48"/>
                      <a:pt x="0" y="49"/>
                    </a:cubicBezTo>
                    <a:cubicBezTo>
                      <a:pt x="0" y="50"/>
                      <a:pt x="0" y="51"/>
                      <a:pt x="0" y="51"/>
                    </a:cubicBezTo>
                    <a:cubicBezTo>
                      <a:pt x="0" y="51"/>
                      <a:pt x="0" y="51"/>
                      <a:pt x="0" y="51"/>
                    </a:cubicBezTo>
                    <a:cubicBezTo>
                      <a:pt x="0" y="51"/>
                      <a:pt x="0" y="53"/>
                      <a:pt x="0" y="54"/>
                    </a:cubicBezTo>
                    <a:cubicBezTo>
                      <a:pt x="0" y="54"/>
                      <a:pt x="0" y="55"/>
                      <a:pt x="0" y="56"/>
                    </a:cubicBezTo>
                    <a:cubicBezTo>
                      <a:pt x="0" y="57"/>
                      <a:pt x="1" y="58"/>
                      <a:pt x="3" y="59"/>
                    </a:cubicBezTo>
                    <a:cubicBezTo>
                      <a:pt x="10" y="63"/>
                      <a:pt x="26" y="65"/>
                      <a:pt x="40" y="63"/>
                    </a:cubicBezTo>
                    <a:cubicBezTo>
                      <a:pt x="49" y="62"/>
                      <a:pt x="55" y="59"/>
                      <a:pt x="55" y="56"/>
                    </a:cubicBezTo>
                    <a:cubicBezTo>
                      <a:pt x="55" y="56"/>
                      <a:pt x="55" y="56"/>
                      <a:pt x="55" y="56"/>
                    </a:cubicBezTo>
                    <a:cubicBezTo>
                      <a:pt x="55" y="56"/>
                      <a:pt x="55" y="56"/>
                      <a:pt x="55" y="55"/>
                    </a:cubicBezTo>
                    <a:cubicBezTo>
                      <a:pt x="55" y="55"/>
                      <a:pt x="55" y="55"/>
                      <a:pt x="55" y="55"/>
                    </a:cubicBezTo>
                    <a:cubicBezTo>
                      <a:pt x="55" y="54"/>
                      <a:pt x="55" y="54"/>
                      <a:pt x="55" y="54"/>
                    </a:cubicBezTo>
                    <a:cubicBezTo>
                      <a:pt x="55" y="53"/>
                      <a:pt x="55" y="52"/>
                      <a:pt x="55" y="52"/>
                    </a:cubicBezTo>
                    <a:cubicBezTo>
                      <a:pt x="55" y="51"/>
                      <a:pt x="55" y="51"/>
                      <a:pt x="55" y="50"/>
                    </a:cubicBezTo>
                    <a:cubicBezTo>
                      <a:pt x="55" y="50"/>
                      <a:pt x="55" y="50"/>
                      <a:pt x="55" y="50"/>
                    </a:cubicBezTo>
                    <a:cubicBezTo>
                      <a:pt x="55" y="50"/>
                      <a:pt x="55" y="49"/>
                      <a:pt x="55" y="48"/>
                    </a:cubicBezTo>
                    <a:cubicBezTo>
                      <a:pt x="55" y="45"/>
                      <a:pt x="55" y="42"/>
                      <a:pt x="55" y="42"/>
                    </a:cubicBezTo>
                    <a:close/>
                    <a:moveTo>
                      <a:pt x="20" y="8"/>
                    </a:moveTo>
                    <a:cubicBezTo>
                      <a:pt x="22" y="8"/>
                      <a:pt x="25" y="9"/>
                      <a:pt x="27" y="8"/>
                    </a:cubicBezTo>
                    <a:cubicBezTo>
                      <a:pt x="28" y="8"/>
                      <a:pt x="29" y="9"/>
                      <a:pt x="29" y="10"/>
                    </a:cubicBezTo>
                    <a:cubicBezTo>
                      <a:pt x="29" y="11"/>
                      <a:pt x="28" y="12"/>
                      <a:pt x="28" y="14"/>
                    </a:cubicBezTo>
                    <a:cubicBezTo>
                      <a:pt x="28" y="15"/>
                      <a:pt x="26" y="16"/>
                      <a:pt x="24" y="16"/>
                    </a:cubicBezTo>
                    <a:cubicBezTo>
                      <a:pt x="24" y="16"/>
                      <a:pt x="23" y="16"/>
                      <a:pt x="23" y="16"/>
                    </a:cubicBezTo>
                    <a:cubicBezTo>
                      <a:pt x="21" y="15"/>
                      <a:pt x="19" y="14"/>
                      <a:pt x="19" y="13"/>
                    </a:cubicBezTo>
                    <a:cubicBezTo>
                      <a:pt x="19" y="12"/>
                      <a:pt x="18" y="10"/>
                      <a:pt x="18" y="9"/>
                    </a:cubicBezTo>
                    <a:cubicBezTo>
                      <a:pt x="18" y="8"/>
                      <a:pt x="19" y="7"/>
                      <a:pt x="20" y="8"/>
                    </a:cubicBezTo>
                    <a:close/>
                    <a:moveTo>
                      <a:pt x="31" y="52"/>
                    </a:moveTo>
                    <a:cubicBezTo>
                      <a:pt x="29" y="52"/>
                      <a:pt x="20" y="52"/>
                      <a:pt x="16" y="51"/>
                    </a:cubicBezTo>
                    <a:cubicBezTo>
                      <a:pt x="15" y="50"/>
                      <a:pt x="14" y="50"/>
                      <a:pt x="14" y="48"/>
                    </a:cubicBezTo>
                    <a:cubicBezTo>
                      <a:pt x="19" y="20"/>
                      <a:pt x="19" y="20"/>
                      <a:pt x="19" y="20"/>
                    </a:cubicBezTo>
                    <a:cubicBezTo>
                      <a:pt x="20" y="19"/>
                      <a:pt x="21" y="18"/>
                      <a:pt x="22" y="18"/>
                    </a:cubicBezTo>
                    <a:cubicBezTo>
                      <a:pt x="25" y="18"/>
                      <a:pt x="25" y="18"/>
                      <a:pt x="25" y="18"/>
                    </a:cubicBezTo>
                    <a:cubicBezTo>
                      <a:pt x="26" y="18"/>
                      <a:pt x="27" y="19"/>
                      <a:pt x="27" y="20"/>
                    </a:cubicBezTo>
                    <a:cubicBezTo>
                      <a:pt x="33" y="50"/>
                      <a:pt x="33" y="50"/>
                      <a:pt x="33" y="50"/>
                    </a:cubicBezTo>
                    <a:cubicBezTo>
                      <a:pt x="33" y="51"/>
                      <a:pt x="32" y="52"/>
                      <a:pt x="31"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9" name="Freeform 27">
                <a:extLst>
                  <a:ext uri="{FF2B5EF4-FFF2-40B4-BE49-F238E27FC236}">
                    <a16:creationId xmlns:a16="http://schemas.microsoft.com/office/drawing/2014/main" id="{C11EF424-EACA-6BDF-2351-AD9513E6466E}"/>
                  </a:ext>
                </a:extLst>
              </p:cNvPr>
              <p:cNvSpPr>
                <a:spLocks/>
              </p:cNvSpPr>
              <p:nvPr/>
            </p:nvSpPr>
            <p:spPr bwMode="auto">
              <a:xfrm>
                <a:off x="7028" y="2886"/>
                <a:ext cx="70" cy="80"/>
              </a:xfrm>
              <a:custGeom>
                <a:avLst/>
                <a:gdLst>
                  <a:gd name="T0" fmla="*/ 20 w 29"/>
                  <a:gd name="T1" fmla="*/ 32 h 33"/>
                  <a:gd name="T2" fmla="*/ 15 w 29"/>
                  <a:gd name="T3" fmla="*/ 33 h 33"/>
                  <a:gd name="T4" fmla="*/ 20 w 29"/>
                  <a:gd name="T5" fmla="*/ 32 h 33"/>
                  <a:gd name="T6" fmla="*/ 22 w 29"/>
                  <a:gd name="T7" fmla="*/ 30 h 33"/>
                  <a:gd name="T8" fmla="*/ 24 w 29"/>
                  <a:gd name="T9" fmla="*/ 29 h 33"/>
                  <a:gd name="T10" fmla="*/ 26 w 29"/>
                  <a:gd name="T11" fmla="*/ 27 h 33"/>
                  <a:gd name="T12" fmla="*/ 27 w 29"/>
                  <a:gd name="T13" fmla="*/ 25 h 33"/>
                  <a:gd name="T14" fmla="*/ 28 w 29"/>
                  <a:gd name="T15" fmla="*/ 22 h 33"/>
                  <a:gd name="T16" fmla="*/ 28 w 29"/>
                  <a:gd name="T17" fmla="*/ 20 h 33"/>
                  <a:gd name="T18" fmla="*/ 29 w 29"/>
                  <a:gd name="T19" fmla="*/ 15 h 33"/>
                  <a:gd name="T20" fmla="*/ 28 w 29"/>
                  <a:gd name="T21" fmla="*/ 13 h 33"/>
                  <a:gd name="T22" fmla="*/ 28 w 29"/>
                  <a:gd name="T23" fmla="*/ 10 h 33"/>
                  <a:gd name="T24" fmla="*/ 25 w 29"/>
                  <a:gd name="T25" fmla="*/ 6 h 33"/>
                  <a:gd name="T26" fmla="*/ 21 w 29"/>
                  <a:gd name="T27" fmla="*/ 2 h 33"/>
                  <a:gd name="T28" fmla="*/ 17 w 29"/>
                  <a:gd name="T29" fmla="*/ 1 h 33"/>
                  <a:gd name="T30" fmla="*/ 13 w 29"/>
                  <a:gd name="T31" fmla="*/ 0 h 33"/>
                  <a:gd name="T32" fmla="*/ 9 w 29"/>
                  <a:gd name="T33" fmla="*/ 2 h 33"/>
                  <a:gd name="T34" fmla="*/ 5 w 29"/>
                  <a:gd name="T35" fmla="*/ 4 h 33"/>
                  <a:gd name="T36" fmla="*/ 4 w 29"/>
                  <a:gd name="T37" fmla="*/ 6 h 33"/>
                  <a:gd name="T38" fmla="*/ 2 w 29"/>
                  <a:gd name="T39" fmla="*/ 8 h 33"/>
                  <a:gd name="T40" fmla="*/ 1 w 29"/>
                  <a:gd name="T41" fmla="*/ 10 h 33"/>
                  <a:gd name="T42" fmla="*/ 1 w 29"/>
                  <a:gd name="T43" fmla="*/ 13 h 33"/>
                  <a:gd name="T44" fmla="*/ 0 w 29"/>
                  <a:gd name="T45" fmla="*/ 17 h 33"/>
                  <a:gd name="T46" fmla="*/ 1 w 29"/>
                  <a:gd name="T47" fmla="*/ 19 h 33"/>
                  <a:gd name="T48" fmla="*/ 1 w 29"/>
                  <a:gd name="T49" fmla="*/ 22 h 33"/>
                  <a:gd name="T50" fmla="*/ 3 w 29"/>
                  <a:gd name="T51" fmla="*/ 27 h 33"/>
                  <a:gd name="T52" fmla="*/ 11 w 29"/>
                  <a:gd name="T53" fmla="*/ 32 h 33"/>
                  <a:gd name="T54" fmla="*/ 16 w 29"/>
                  <a:gd name="T55" fmla="*/ 33 h 33"/>
                  <a:gd name="T56" fmla="*/ 18 w 29"/>
                  <a:gd name="T57" fmla="*/ 32 h 33"/>
                  <a:gd name="T58" fmla="*/ 19 w 29"/>
                  <a:gd name="T59" fmla="*/ 32 h 33"/>
                  <a:gd name="T60" fmla="*/ 20 w 29"/>
                  <a:gd name="T61"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 h="33">
                    <a:moveTo>
                      <a:pt x="20" y="32"/>
                    </a:moveTo>
                    <a:cubicBezTo>
                      <a:pt x="18" y="32"/>
                      <a:pt x="17" y="33"/>
                      <a:pt x="15" y="33"/>
                    </a:cubicBezTo>
                    <a:cubicBezTo>
                      <a:pt x="17" y="33"/>
                      <a:pt x="18" y="32"/>
                      <a:pt x="20" y="32"/>
                    </a:cubicBezTo>
                    <a:cubicBezTo>
                      <a:pt x="21" y="31"/>
                      <a:pt x="21" y="31"/>
                      <a:pt x="22" y="30"/>
                    </a:cubicBezTo>
                    <a:cubicBezTo>
                      <a:pt x="23" y="30"/>
                      <a:pt x="23" y="29"/>
                      <a:pt x="24" y="29"/>
                    </a:cubicBezTo>
                    <a:cubicBezTo>
                      <a:pt x="24" y="28"/>
                      <a:pt x="25" y="28"/>
                      <a:pt x="26" y="27"/>
                    </a:cubicBezTo>
                    <a:cubicBezTo>
                      <a:pt x="26" y="26"/>
                      <a:pt x="26" y="25"/>
                      <a:pt x="27" y="25"/>
                    </a:cubicBezTo>
                    <a:cubicBezTo>
                      <a:pt x="27" y="25"/>
                      <a:pt x="27" y="24"/>
                      <a:pt x="28" y="22"/>
                    </a:cubicBezTo>
                    <a:cubicBezTo>
                      <a:pt x="28" y="21"/>
                      <a:pt x="28" y="21"/>
                      <a:pt x="28" y="20"/>
                    </a:cubicBezTo>
                    <a:cubicBezTo>
                      <a:pt x="29" y="19"/>
                      <a:pt x="29" y="17"/>
                      <a:pt x="29" y="15"/>
                    </a:cubicBezTo>
                    <a:cubicBezTo>
                      <a:pt x="29" y="14"/>
                      <a:pt x="28" y="14"/>
                      <a:pt x="28" y="13"/>
                    </a:cubicBezTo>
                    <a:cubicBezTo>
                      <a:pt x="28" y="11"/>
                      <a:pt x="28" y="10"/>
                      <a:pt x="28" y="10"/>
                    </a:cubicBezTo>
                    <a:cubicBezTo>
                      <a:pt x="27" y="9"/>
                      <a:pt x="26" y="7"/>
                      <a:pt x="25" y="6"/>
                    </a:cubicBezTo>
                    <a:cubicBezTo>
                      <a:pt x="23" y="4"/>
                      <a:pt x="22" y="3"/>
                      <a:pt x="21" y="2"/>
                    </a:cubicBezTo>
                    <a:cubicBezTo>
                      <a:pt x="21" y="2"/>
                      <a:pt x="19" y="1"/>
                      <a:pt x="17" y="1"/>
                    </a:cubicBezTo>
                    <a:cubicBezTo>
                      <a:pt x="16" y="0"/>
                      <a:pt x="14" y="0"/>
                      <a:pt x="13" y="0"/>
                    </a:cubicBezTo>
                    <a:cubicBezTo>
                      <a:pt x="11" y="1"/>
                      <a:pt x="10" y="1"/>
                      <a:pt x="9" y="2"/>
                    </a:cubicBezTo>
                    <a:cubicBezTo>
                      <a:pt x="7" y="3"/>
                      <a:pt x="6" y="4"/>
                      <a:pt x="5" y="4"/>
                    </a:cubicBezTo>
                    <a:cubicBezTo>
                      <a:pt x="5" y="5"/>
                      <a:pt x="4" y="5"/>
                      <a:pt x="4" y="6"/>
                    </a:cubicBezTo>
                    <a:cubicBezTo>
                      <a:pt x="3" y="7"/>
                      <a:pt x="3" y="8"/>
                      <a:pt x="2" y="8"/>
                    </a:cubicBezTo>
                    <a:cubicBezTo>
                      <a:pt x="2" y="9"/>
                      <a:pt x="2" y="9"/>
                      <a:pt x="1" y="10"/>
                    </a:cubicBezTo>
                    <a:cubicBezTo>
                      <a:pt x="1" y="11"/>
                      <a:pt x="1" y="11"/>
                      <a:pt x="1" y="13"/>
                    </a:cubicBezTo>
                    <a:cubicBezTo>
                      <a:pt x="0" y="14"/>
                      <a:pt x="0" y="16"/>
                      <a:pt x="0" y="17"/>
                    </a:cubicBezTo>
                    <a:cubicBezTo>
                      <a:pt x="0" y="19"/>
                      <a:pt x="0" y="19"/>
                      <a:pt x="1" y="19"/>
                    </a:cubicBezTo>
                    <a:cubicBezTo>
                      <a:pt x="1" y="21"/>
                      <a:pt x="1" y="22"/>
                      <a:pt x="1" y="22"/>
                    </a:cubicBezTo>
                    <a:cubicBezTo>
                      <a:pt x="1" y="23"/>
                      <a:pt x="2" y="25"/>
                      <a:pt x="3" y="27"/>
                    </a:cubicBezTo>
                    <a:cubicBezTo>
                      <a:pt x="5" y="29"/>
                      <a:pt x="8" y="32"/>
                      <a:pt x="11" y="32"/>
                    </a:cubicBezTo>
                    <a:cubicBezTo>
                      <a:pt x="12" y="33"/>
                      <a:pt x="14" y="33"/>
                      <a:pt x="16" y="33"/>
                    </a:cubicBezTo>
                    <a:cubicBezTo>
                      <a:pt x="17" y="33"/>
                      <a:pt x="18" y="33"/>
                      <a:pt x="18" y="32"/>
                    </a:cubicBezTo>
                    <a:cubicBezTo>
                      <a:pt x="18" y="32"/>
                      <a:pt x="19" y="32"/>
                      <a:pt x="19" y="32"/>
                    </a:cubicBezTo>
                    <a:cubicBezTo>
                      <a:pt x="19" y="32"/>
                      <a:pt x="20" y="32"/>
                      <a:pt x="20"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0" name="Freeform 28">
                <a:extLst>
                  <a:ext uri="{FF2B5EF4-FFF2-40B4-BE49-F238E27FC236}">
                    <a16:creationId xmlns:a16="http://schemas.microsoft.com/office/drawing/2014/main" id="{A01D0575-CA78-81F0-37DE-EF7D28E9DDFF}"/>
                  </a:ext>
                </a:extLst>
              </p:cNvPr>
              <p:cNvSpPr>
                <a:spLocks noEditPoints="1"/>
              </p:cNvSpPr>
              <p:nvPr/>
            </p:nvSpPr>
            <p:spPr bwMode="auto">
              <a:xfrm>
                <a:off x="6999" y="2973"/>
                <a:ext cx="128" cy="150"/>
              </a:xfrm>
              <a:custGeom>
                <a:avLst/>
                <a:gdLst>
                  <a:gd name="T0" fmla="*/ 0 w 53"/>
                  <a:gd name="T1" fmla="*/ 46 h 62"/>
                  <a:gd name="T2" fmla="*/ 0 w 53"/>
                  <a:gd name="T3" fmla="*/ 48 h 62"/>
                  <a:gd name="T4" fmla="*/ 0 w 53"/>
                  <a:gd name="T5" fmla="*/ 48 h 62"/>
                  <a:gd name="T6" fmla="*/ 0 w 53"/>
                  <a:gd name="T7" fmla="*/ 50 h 62"/>
                  <a:gd name="T8" fmla="*/ 0 w 53"/>
                  <a:gd name="T9" fmla="*/ 52 h 62"/>
                  <a:gd name="T10" fmla="*/ 0 w 53"/>
                  <a:gd name="T11" fmla="*/ 52 h 62"/>
                  <a:gd name="T12" fmla="*/ 0 w 53"/>
                  <a:gd name="T13" fmla="*/ 53 h 62"/>
                  <a:gd name="T14" fmla="*/ 0 w 53"/>
                  <a:gd name="T15" fmla="*/ 54 h 62"/>
                  <a:gd name="T16" fmla="*/ 0 w 53"/>
                  <a:gd name="T17" fmla="*/ 54 h 62"/>
                  <a:gd name="T18" fmla="*/ 15 w 53"/>
                  <a:gd name="T19" fmla="*/ 60 h 62"/>
                  <a:gd name="T20" fmla="*/ 50 w 53"/>
                  <a:gd name="T21" fmla="*/ 57 h 62"/>
                  <a:gd name="T22" fmla="*/ 53 w 53"/>
                  <a:gd name="T23" fmla="*/ 54 h 62"/>
                  <a:gd name="T24" fmla="*/ 53 w 53"/>
                  <a:gd name="T25" fmla="*/ 51 h 62"/>
                  <a:gd name="T26" fmla="*/ 53 w 53"/>
                  <a:gd name="T27" fmla="*/ 49 h 62"/>
                  <a:gd name="T28" fmla="*/ 53 w 53"/>
                  <a:gd name="T29" fmla="*/ 49 h 62"/>
                  <a:gd name="T30" fmla="*/ 53 w 53"/>
                  <a:gd name="T31" fmla="*/ 47 h 62"/>
                  <a:gd name="T32" fmla="*/ 53 w 53"/>
                  <a:gd name="T33" fmla="*/ 46 h 62"/>
                  <a:gd name="T34" fmla="*/ 53 w 53"/>
                  <a:gd name="T35" fmla="*/ 34 h 62"/>
                  <a:gd name="T36" fmla="*/ 52 w 53"/>
                  <a:gd name="T37" fmla="*/ 29 h 62"/>
                  <a:gd name="T38" fmla="*/ 51 w 53"/>
                  <a:gd name="T39" fmla="*/ 23 h 62"/>
                  <a:gd name="T40" fmla="*/ 40 w 53"/>
                  <a:gd name="T41" fmla="*/ 0 h 62"/>
                  <a:gd name="T42" fmla="*/ 39 w 53"/>
                  <a:gd name="T43" fmla="*/ 2 h 62"/>
                  <a:gd name="T44" fmla="*/ 20 w 53"/>
                  <a:gd name="T45" fmla="*/ 4 h 62"/>
                  <a:gd name="T46" fmla="*/ 13 w 53"/>
                  <a:gd name="T47" fmla="*/ 0 h 62"/>
                  <a:gd name="T48" fmla="*/ 11 w 53"/>
                  <a:gd name="T49" fmla="*/ 3 h 62"/>
                  <a:gd name="T50" fmla="*/ 10 w 53"/>
                  <a:gd name="T51" fmla="*/ 5 h 62"/>
                  <a:gd name="T52" fmla="*/ 8 w 53"/>
                  <a:gd name="T53" fmla="*/ 8 h 62"/>
                  <a:gd name="T54" fmla="*/ 7 w 53"/>
                  <a:gd name="T55" fmla="*/ 10 h 62"/>
                  <a:gd name="T56" fmla="*/ 5 w 53"/>
                  <a:gd name="T57" fmla="*/ 14 h 62"/>
                  <a:gd name="T58" fmla="*/ 3 w 53"/>
                  <a:gd name="T59" fmla="*/ 19 h 62"/>
                  <a:gd name="T60" fmla="*/ 2 w 53"/>
                  <a:gd name="T61" fmla="*/ 24 h 62"/>
                  <a:gd name="T62" fmla="*/ 1 w 53"/>
                  <a:gd name="T63" fmla="*/ 26 h 62"/>
                  <a:gd name="T64" fmla="*/ 1 w 53"/>
                  <a:gd name="T65" fmla="*/ 31 h 62"/>
                  <a:gd name="T66" fmla="*/ 0 w 53"/>
                  <a:gd name="T67" fmla="*/ 37 h 62"/>
                  <a:gd name="T68" fmla="*/ 0 w 53"/>
                  <a:gd name="T69" fmla="*/ 40 h 62"/>
                  <a:gd name="T70" fmla="*/ 0 w 53"/>
                  <a:gd name="T71" fmla="*/ 46 h 62"/>
                  <a:gd name="T72" fmla="*/ 36 w 53"/>
                  <a:gd name="T73" fmla="*/ 8 h 62"/>
                  <a:gd name="T74" fmla="*/ 35 w 53"/>
                  <a:gd name="T75" fmla="*/ 12 h 62"/>
                  <a:gd name="T76" fmla="*/ 31 w 53"/>
                  <a:gd name="T77" fmla="*/ 15 h 62"/>
                  <a:gd name="T78" fmla="*/ 30 w 53"/>
                  <a:gd name="T79" fmla="*/ 15 h 62"/>
                  <a:gd name="T80" fmla="*/ 26 w 53"/>
                  <a:gd name="T81" fmla="*/ 13 h 62"/>
                  <a:gd name="T82" fmla="*/ 25 w 53"/>
                  <a:gd name="T83" fmla="*/ 10 h 62"/>
                  <a:gd name="T84" fmla="*/ 27 w 53"/>
                  <a:gd name="T85" fmla="*/ 8 h 62"/>
                  <a:gd name="T86" fmla="*/ 34 w 53"/>
                  <a:gd name="T87" fmla="*/ 7 h 62"/>
                  <a:gd name="T88" fmla="*/ 36 w 53"/>
                  <a:gd name="T89" fmla="*/ 8 h 62"/>
                  <a:gd name="T90" fmla="*/ 21 w 53"/>
                  <a:gd name="T91" fmla="*/ 48 h 62"/>
                  <a:gd name="T92" fmla="*/ 27 w 53"/>
                  <a:gd name="T93" fmla="*/ 19 h 62"/>
                  <a:gd name="T94" fmla="*/ 29 w 53"/>
                  <a:gd name="T95" fmla="*/ 17 h 62"/>
                  <a:gd name="T96" fmla="*/ 32 w 53"/>
                  <a:gd name="T97" fmla="*/ 17 h 62"/>
                  <a:gd name="T98" fmla="*/ 35 w 53"/>
                  <a:gd name="T99" fmla="*/ 19 h 62"/>
                  <a:gd name="T100" fmla="*/ 40 w 53"/>
                  <a:gd name="T101" fmla="*/ 46 h 62"/>
                  <a:gd name="T102" fmla="*/ 38 w 53"/>
                  <a:gd name="T103" fmla="*/ 49 h 62"/>
                  <a:gd name="T104" fmla="*/ 23 w 53"/>
                  <a:gd name="T105" fmla="*/ 50 h 62"/>
                  <a:gd name="T106" fmla="*/ 21 w 53"/>
                  <a:gd name="T107"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 h="62">
                    <a:moveTo>
                      <a:pt x="0" y="46"/>
                    </a:moveTo>
                    <a:cubicBezTo>
                      <a:pt x="0" y="47"/>
                      <a:pt x="0" y="48"/>
                      <a:pt x="0" y="48"/>
                    </a:cubicBezTo>
                    <a:cubicBezTo>
                      <a:pt x="0" y="48"/>
                      <a:pt x="0" y="48"/>
                      <a:pt x="0" y="48"/>
                    </a:cubicBezTo>
                    <a:cubicBezTo>
                      <a:pt x="0" y="49"/>
                      <a:pt x="0" y="49"/>
                      <a:pt x="0" y="50"/>
                    </a:cubicBezTo>
                    <a:cubicBezTo>
                      <a:pt x="0" y="50"/>
                      <a:pt x="0" y="51"/>
                      <a:pt x="0" y="52"/>
                    </a:cubicBezTo>
                    <a:cubicBezTo>
                      <a:pt x="0" y="52"/>
                      <a:pt x="0" y="52"/>
                      <a:pt x="0" y="52"/>
                    </a:cubicBezTo>
                    <a:cubicBezTo>
                      <a:pt x="0" y="53"/>
                      <a:pt x="0" y="53"/>
                      <a:pt x="0" y="53"/>
                    </a:cubicBezTo>
                    <a:cubicBezTo>
                      <a:pt x="0" y="53"/>
                      <a:pt x="0" y="53"/>
                      <a:pt x="0" y="54"/>
                    </a:cubicBezTo>
                    <a:cubicBezTo>
                      <a:pt x="0" y="54"/>
                      <a:pt x="0" y="54"/>
                      <a:pt x="0" y="54"/>
                    </a:cubicBezTo>
                    <a:cubicBezTo>
                      <a:pt x="0" y="57"/>
                      <a:pt x="6" y="59"/>
                      <a:pt x="15" y="60"/>
                    </a:cubicBezTo>
                    <a:cubicBezTo>
                      <a:pt x="28" y="62"/>
                      <a:pt x="44" y="61"/>
                      <a:pt x="50" y="57"/>
                    </a:cubicBezTo>
                    <a:cubicBezTo>
                      <a:pt x="52" y="56"/>
                      <a:pt x="53" y="55"/>
                      <a:pt x="53" y="54"/>
                    </a:cubicBezTo>
                    <a:cubicBezTo>
                      <a:pt x="53" y="53"/>
                      <a:pt x="53" y="52"/>
                      <a:pt x="53" y="51"/>
                    </a:cubicBezTo>
                    <a:cubicBezTo>
                      <a:pt x="53" y="51"/>
                      <a:pt x="53" y="49"/>
                      <a:pt x="53" y="49"/>
                    </a:cubicBezTo>
                    <a:cubicBezTo>
                      <a:pt x="53" y="49"/>
                      <a:pt x="53" y="49"/>
                      <a:pt x="53" y="49"/>
                    </a:cubicBezTo>
                    <a:cubicBezTo>
                      <a:pt x="53" y="48"/>
                      <a:pt x="53" y="48"/>
                      <a:pt x="53" y="47"/>
                    </a:cubicBezTo>
                    <a:cubicBezTo>
                      <a:pt x="53" y="46"/>
                      <a:pt x="53" y="46"/>
                      <a:pt x="53" y="46"/>
                    </a:cubicBezTo>
                    <a:cubicBezTo>
                      <a:pt x="53" y="43"/>
                      <a:pt x="53" y="39"/>
                      <a:pt x="53" y="34"/>
                    </a:cubicBezTo>
                    <a:cubicBezTo>
                      <a:pt x="53" y="33"/>
                      <a:pt x="52" y="31"/>
                      <a:pt x="52" y="29"/>
                    </a:cubicBezTo>
                    <a:cubicBezTo>
                      <a:pt x="52" y="26"/>
                      <a:pt x="51" y="24"/>
                      <a:pt x="51" y="23"/>
                    </a:cubicBezTo>
                    <a:cubicBezTo>
                      <a:pt x="50" y="20"/>
                      <a:pt x="47" y="9"/>
                      <a:pt x="40" y="0"/>
                    </a:cubicBezTo>
                    <a:cubicBezTo>
                      <a:pt x="40" y="1"/>
                      <a:pt x="40" y="2"/>
                      <a:pt x="39" y="2"/>
                    </a:cubicBezTo>
                    <a:cubicBezTo>
                      <a:pt x="35" y="4"/>
                      <a:pt x="27" y="5"/>
                      <a:pt x="20" y="4"/>
                    </a:cubicBezTo>
                    <a:cubicBezTo>
                      <a:pt x="15" y="3"/>
                      <a:pt x="12" y="2"/>
                      <a:pt x="13" y="0"/>
                    </a:cubicBezTo>
                    <a:cubicBezTo>
                      <a:pt x="12" y="1"/>
                      <a:pt x="12" y="2"/>
                      <a:pt x="11" y="3"/>
                    </a:cubicBezTo>
                    <a:cubicBezTo>
                      <a:pt x="11" y="3"/>
                      <a:pt x="10" y="4"/>
                      <a:pt x="10" y="5"/>
                    </a:cubicBezTo>
                    <a:cubicBezTo>
                      <a:pt x="10" y="5"/>
                      <a:pt x="9" y="6"/>
                      <a:pt x="8" y="8"/>
                    </a:cubicBezTo>
                    <a:cubicBezTo>
                      <a:pt x="7" y="9"/>
                      <a:pt x="7" y="10"/>
                      <a:pt x="7" y="10"/>
                    </a:cubicBezTo>
                    <a:cubicBezTo>
                      <a:pt x="6" y="11"/>
                      <a:pt x="5" y="13"/>
                      <a:pt x="5" y="14"/>
                    </a:cubicBezTo>
                    <a:cubicBezTo>
                      <a:pt x="5" y="15"/>
                      <a:pt x="4" y="17"/>
                      <a:pt x="3" y="19"/>
                    </a:cubicBezTo>
                    <a:cubicBezTo>
                      <a:pt x="3" y="20"/>
                      <a:pt x="2" y="22"/>
                      <a:pt x="2" y="24"/>
                    </a:cubicBezTo>
                    <a:cubicBezTo>
                      <a:pt x="2" y="24"/>
                      <a:pt x="2" y="25"/>
                      <a:pt x="1" y="26"/>
                    </a:cubicBezTo>
                    <a:cubicBezTo>
                      <a:pt x="1" y="26"/>
                      <a:pt x="1" y="29"/>
                      <a:pt x="1" y="31"/>
                    </a:cubicBezTo>
                    <a:cubicBezTo>
                      <a:pt x="0" y="33"/>
                      <a:pt x="0" y="33"/>
                      <a:pt x="0" y="37"/>
                    </a:cubicBezTo>
                    <a:cubicBezTo>
                      <a:pt x="0" y="38"/>
                      <a:pt x="0" y="39"/>
                      <a:pt x="0" y="40"/>
                    </a:cubicBezTo>
                    <a:cubicBezTo>
                      <a:pt x="0" y="40"/>
                      <a:pt x="0" y="43"/>
                      <a:pt x="0" y="46"/>
                    </a:cubicBezTo>
                    <a:close/>
                    <a:moveTo>
                      <a:pt x="36" y="8"/>
                    </a:moveTo>
                    <a:cubicBezTo>
                      <a:pt x="36" y="10"/>
                      <a:pt x="35" y="11"/>
                      <a:pt x="35" y="12"/>
                    </a:cubicBezTo>
                    <a:cubicBezTo>
                      <a:pt x="34" y="13"/>
                      <a:pt x="33" y="14"/>
                      <a:pt x="31" y="15"/>
                    </a:cubicBezTo>
                    <a:cubicBezTo>
                      <a:pt x="31" y="15"/>
                      <a:pt x="30" y="15"/>
                      <a:pt x="30" y="15"/>
                    </a:cubicBezTo>
                    <a:cubicBezTo>
                      <a:pt x="28" y="15"/>
                      <a:pt x="27" y="14"/>
                      <a:pt x="26" y="13"/>
                    </a:cubicBezTo>
                    <a:cubicBezTo>
                      <a:pt x="26" y="12"/>
                      <a:pt x="25" y="11"/>
                      <a:pt x="25" y="10"/>
                    </a:cubicBezTo>
                    <a:cubicBezTo>
                      <a:pt x="25" y="8"/>
                      <a:pt x="26" y="8"/>
                      <a:pt x="27" y="8"/>
                    </a:cubicBezTo>
                    <a:cubicBezTo>
                      <a:pt x="29" y="8"/>
                      <a:pt x="32" y="8"/>
                      <a:pt x="34" y="7"/>
                    </a:cubicBezTo>
                    <a:cubicBezTo>
                      <a:pt x="35" y="7"/>
                      <a:pt x="36" y="7"/>
                      <a:pt x="36" y="8"/>
                    </a:cubicBezTo>
                    <a:close/>
                    <a:moveTo>
                      <a:pt x="21" y="48"/>
                    </a:moveTo>
                    <a:cubicBezTo>
                      <a:pt x="27" y="19"/>
                      <a:pt x="27" y="19"/>
                      <a:pt x="27" y="19"/>
                    </a:cubicBezTo>
                    <a:cubicBezTo>
                      <a:pt x="27" y="18"/>
                      <a:pt x="28" y="17"/>
                      <a:pt x="29" y="17"/>
                    </a:cubicBezTo>
                    <a:cubicBezTo>
                      <a:pt x="32" y="17"/>
                      <a:pt x="32" y="17"/>
                      <a:pt x="32" y="17"/>
                    </a:cubicBezTo>
                    <a:cubicBezTo>
                      <a:pt x="33" y="17"/>
                      <a:pt x="34" y="18"/>
                      <a:pt x="35" y="19"/>
                    </a:cubicBezTo>
                    <a:cubicBezTo>
                      <a:pt x="40" y="46"/>
                      <a:pt x="40" y="46"/>
                      <a:pt x="40" y="46"/>
                    </a:cubicBezTo>
                    <a:cubicBezTo>
                      <a:pt x="40" y="48"/>
                      <a:pt x="39" y="48"/>
                      <a:pt x="38" y="49"/>
                    </a:cubicBezTo>
                    <a:cubicBezTo>
                      <a:pt x="34" y="50"/>
                      <a:pt x="25" y="50"/>
                      <a:pt x="23" y="50"/>
                    </a:cubicBezTo>
                    <a:cubicBezTo>
                      <a:pt x="22" y="50"/>
                      <a:pt x="21" y="49"/>
                      <a:pt x="2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41" name="TextBox 30">
            <a:extLst>
              <a:ext uri="{FF2B5EF4-FFF2-40B4-BE49-F238E27FC236}">
                <a16:creationId xmlns:a16="http://schemas.microsoft.com/office/drawing/2014/main" id="{DA2A50BB-C3D3-F24F-9A7C-39324A23A789}"/>
              </a:ext>
            </a:extLst>
          </p:cNvPr>
          <p:cNvSpPr txBox="1"/>
          <p:nvPr/>
        </p:nvSpPr>
        <p:spPr>
          <a:xfrm>
            <a:off x="3905912" y="1923067"/>
            <a:ext cx="7765388" cy="4198137"/>
          </a:xfrm>
          <a:prstGeom prst="rect">
            <a:avLst/>
          </a:prstGeom>
          <a:noFill/>
        </p:spPr>
        <p:txBody>
          <a:bodyPr wrap="square" rtlCol="0">
            <a:spAutoFit/>
          </a:bodyPr>
          <a:lstStyle/>
          <a:p>
            <a:pPr>
              <a:lnSpc>
                <a:spcPct val="150000"/>
              </a:lnSpc>
            </a:pPr>
            <a:r>
              <a:rPr lang="pt-BR" sz="2000" dirty="0">
                <a:solidFill>
                  <a:schemeClr val="tx1">
                    <a:lumMod val="90000"/>
                    <a:lumOff val="10000"/>
                  </a:schemeClr>
                </a:solidFill>
              </a:rPr>
              <a:t>A norma é aplicável a todos os locais de trabalho onde haja a presença de trabalhadores, independentemente do tamanho da empresa. </a:t>
            </a:r>
          </a:p>
          <a:p>
            <a:pPr>
              <a:lnSpc>
                <a:spcPct val="150000"/>
              </a:lnSpc>
            </a:pPr>
            <a:endParaRPr lang="pt-BR" sz="2000" dirty="0">
              <a:solidFill>
                <a:schemeClr val="tx1">
                  <a:lumMod val="90000"/>
                  <a:lumOff val="10000"/>
                </a:schemeClr>
              </a:solidFill>
            </a:endParaRPr>
          </a:p>
          <a:p>
            <a:pPr>
              <a:lnSpc>
                <a:spcPct val="150000"/>
              </a:lnSpc>
            </a:pPr>
            <a:endParaRPr lang="pt-BR" sz="2000" dirty="0">
              <a:solidFill>
                <a:schemeClr val="tx1">
                  <a:lumMod val="90000"/>
                  <a:lumOff val="10000"/>
                </a:schemeClr>
              </a:solidFill>
            </a:endParaRPr>
          </a:p>
          <a:p>
            <a:pPr>
              <a:lnSpc>
                <a:spcPct val="150000"/>
              </a:lnSpc>
            </a:pPr>
            <a:r>
              <a:rPr lang="pt-BR" sz="2000" dirty="0">
                <a:solidFill>
                  <a:schemeClr val="tx1">
                    <a:lumMod val="90000"/>
                    <a:lumOff val="10000"/>
                  </a:schemeClr>
                </a:solidFill>
              </a:rPr>
              <a:t>A NR-24 considera o número de trabalhadores usuários do turno com maior contingente como base para o dimensionamento das instalações sanitárias e demais requisitos estabelecidos na norma. </a:t>
            </a:r>
            <a:endParaRPr lang="id-ID" sz="2000" b="1" dirty="0">
              <a:solidFill>
                <a:schemeClr val="tx1">
                  <a:lumMod val="90000"/>
                  <a:lumOff val="10000"/>
                </a:schemeClr>
              </a:solidFill>
            </a:endParaRPr>
          </a:p>
        </p:txBody>
      </p:sp>
      <p:cxnSp>
        <p:nvCxnSpPr>
          <p:cNvPr id="8" name="Straight Connector 1">
            <a:extLst>
              <a:ext uri="{FF2B5EF4-FFF2-40B4-BE49-F238E27FC236}">
                <a16:creationId xmlns:a16="http://schemas.microsoft.com/office/drawing/2014/main" id="{2302F512-C06A-2687-6F63-DBE289C0D94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AutoShape 1">
            <a:extLst>
              <a:ext uri="{FF2B5EF4-FFF2-40B4-BE49-F238E27FC236}">
                <a16:creationId xmlns:a16="http://schemas.microsoft.com/office/drawing/2014/main" id="{8DD2CA29-B1D3-9634-6B4C-5F28BBC5A603}"/>
              </a:ext>
            </a:extLst>
          </p:cNvPr>
          <p:cNvSpPr>
            <a:spLocks/>
          </p:cNvSpPr>
          <p:nvPr/>
        </p:nvSpPr>
        <p:spPr bwMode="auto">
          <a:xfrm>
            <a:off x="389008" y="218463"/>
            <a:ext cx="6294815"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Abrangência da </a:t>
            </a:r>
            <a:r>
              <a:rPr lang="pt-BR" sz="4800" dirty="0">
                <a:solidFill>
                  <a:srgbClr val="00A09D"/>
                </a:solidFill>
                <a:latin typeface="Bebas Neue" panose="020B0606020202050201" pitchFamily="34" charset="0"/>
                <a:ea typeface="ＭＳ Ｐゴシック" charset="0"/>
                <a:cs typeface="League Gothic" charset="0"/>
                <a:sym typeface="League Gothic" charset="0"/>
              </a:rPr>
              <a:t>NR 24</a:t>
            </a:r>
            <a:endParaRPr lang="es-ES" sz="4800" dirty="0">
              <a:solidFill>
                <a:srgbClr val="00A09D"/>
              </a:solidFill>
              <a:latin typeface="Bebas Neue" panose="020B0606020202050201" pitchFamily="34" charset="0"/>
              <a:ea typeface="ＭＳ Ｐゴシック" charset="0"/>
              <a:cs typeface="League Gothic" charset="0"/>
              <a:sym typeface="League Gothic" charset="0"/>
            </a:endParaRPr>
          </a:p>
        </p:txBody>
      </p:sp>
      <p:pic>
        <p:nvPicPr>
          <p:cNvPr id="2" name="Imagem 1">
            <a:extLst>
              <a:ext uri="{FF2B5EF4-FFF2-40B4-BE49-F238E27FC236}">
                <a16:creationId xmlns:a16="http://schemas.microsoft.com/office/drawing/2014/main" id="{2AB0B2BD-F966-D6B7-6C81-54FEA91615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4978" y="85492"/>
            <a:ext cx="2340372" cy="649753"/>
          </a:xfrm>
          <a:prstGeom prst="rect">
            <a:avLst/>
          </a:prstGeom>
        </p:spPr>
      </p:pic>
    </p:spTree>
    <p:extLst>
      <p:ext uri="{BB962C8B-B14F-4D97-AF65-F5344CB8AC3E}">
        <p14:creationId xmlns:p14="http://schemas.microsoft.com/office/powerpoint/2010/main" val="551799295"/>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109">
            <a:extLst>
              <a:ext uri="{FF2B5EF4-FFF2-40B4-BE49-F238E27FC236}">
                <a16:creationId xmlns:a16="http://schemas.microsoft.com/office/drawing/2014/main" id="{6F9E5C2B-A719-970A-7F0E-35810856D137}"/>
              </a:ext>
            </a:extLst>
          </p:cNvPr>
          <p:cNvGrpSpPr/>
          <p:nvPr/>
        </p:nvGrpSpPr>
        <p:grpSpPr>
          <a:xfrm>
            <a:off x="8345714" y="2613902"/>
            <a:ext cx="3083376" cy="3573744"/>
            <a:chOff x="830258" y="1540042"/>
            <a:chExt cx="4413250" cy="4739609"/>
          </a:xfrm>
        </p:grpSpPr>
        <p:grpSp>
          <p:nvGrpSpPr>
            <p:cNvPr id="11" name="Group 71"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99516379-6294-68CA-D02F-B6B697564B94}"/>
                </a:ext>
              </a:extLst>
            </p:cNvPr>
            <p:cNvGrpSpPr/>
            <p:nvPr/>
          </p:nvGrpSpPr>
          <p:grpSpPr>
            <a:xfrm>
              <a:off x="830258" y="3348548"/>
              <a:ext cx="3226955" cy="2249920"/>
              <a:chOff x="3412101" y="3132431"/>
              <a:chExt cx="3549650" cy="2474912"/>
            </a:xfrm>
          </p:grpSpPr>
          <p:sp>
            <p:nvSpPr>
              <p:cNvPr id="65" name="Freeform 8">
                <a:extLst>
                  <a:ext uri="{FF2B5EF4-FFF2-40B4-BE49-F238E27FC236}">
                    <a16:creationId xmlns:a16="http://schemas.microsoft.com/office/drawing/2014/main" id="{60258E6E-965E-4E0A-5A18-705B0715CB6A}"/>
                  </a:ext>
                </a:extLst>
              </p:cNvPr>
              <p:cNvSpPr>
                <a:spLocks/>
              </p:cNvSpPr>
              <p:nvPr/>
            </p:nvSpPr>
            <p:spPr bwMode="auto">
              <a:xfrm>
                <a:off x="3412101" y="4086518"/>
                <a:ext cx="3549650" cy="1454150"/>
              </a:xfrm>
              <a:custGeom>
                <a:avLst/>
                <a:gdLst>
                  <a:gd name="T0" fmla="*/ 944 w 944"/>
                  <a:gd name="T1" fmla="*/ 93 h 387"/>
                  <a:gd name="T2" fmla="*/ 886 w 944"/>
                  <a:gd name="T3" fmla="*/ 66 h 387"/>
                  <a:gd name="T4" fmla="*/ 88 w 944"/>
                  <a:gd name="T5" fmla="*/ 0 h 387"/>
                  <a:gd name="T6" fmla="*/ 45 w 944"/>
                  <a:gd name="T7" fmla="*/ 112 h 387"/>
                  <a:gd name="T8" fmla="*/ 469 w 944"/>
                  <a:gd name="T9" fmla="*/ 387 h 387"/>
                  <a:gd name="T10" fmla="*/ 944 w 944"/>
                  <a:gd name="T11" fmla="*/ 93 h 387"/>
                </a:gdLst>
                <a:ahLst/>
                <a:cxnLst>
                  <a:cxn ang="0">
                    <a:pos x="T0" y="T1"/>
                  </a:cxn>
                  <a:cxn ang="0">
                    <a:pos x="T2" y="T3"/>
                  </a:cxn>
                  <a:cxn ang="0">
                    <a:pos x="T4" y="T5"/>
                  </a:cxn>
                  <a:cxn ang="0">
                    <a:pos x="T6" y="T7"/>
                  </a:cxn>
                  <a:cxn ang="0">
                    <a:pos x="T8" y="T9"/>
                  </a:cxn>
                  <a:cxn ang="0">
                    <a:pos x="T10" y="T11"/>
                  </a:cxn>
                </a:cxnLst>
                <a:rect l="0" t="0" r="r" b="b"/>
                <a:pathLst>
                  <a:path w="944" h="387">
                    <a:moveTo>
                      <a:pt x="944" y="93"/>
                    </a:moveTo>
                    <a:cubicBezTo>
                      <a:pt x="886" y="66"/>
                      <a:pt x="886" y="66"/>
                      <a:pt x="886" y="66"/>
                    </a:cubicBezTo>
                    <a:cubicBezTo>
                      <a:pt x="88" y="0"/>
                      <a:pt x="88" y="0"/>
                      <a:pt x="88" y="0"/>
                    </a:cubicBezTo>
                    <a:cubicBezTo>
                      <a:pt x="88" y="0"/>
                      <a:pt x="0" y="38"/>
                      <a:pt x="45" y="112"/>
                    </a:cubicBezTo>
                    <a:cubicBezTo>
                      <a:pt x="107" y="211"/>
                      <a:pt x="469" y="387"/>
                      <a:pt x="469" y="387"/>
                    </a:cubicBezTo>
                    <a:lnTo>
                      <a:pt x="944" y="9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6" name="Freeform 9">
                <a:extLst>
                  <a:ext uri="{FF2B5EF4-FFF2-40B4-BE49-F238E27FC236}">
                    <a16:creationId xmlns:a16="http://schemas.microsoft.com/office/drawing/2014/main" id="{8C4E4EE4-82E9-D1D0-6DC9-9CFD18932C43}"/>
                  </a:ext>
                </a:extLst>
              </p:cNvPr>
              <p:cNvSpPr>
                <a:spLocks/>
              </p:cNvSpPr>
              <p:nvPr/>
            </p:nvSpPr>
            <p:spPr bwMode="auto">
              <a:xfrm>
                <a:off x="3793101" y="3969043"/>
                <a:ext cx="3082925" cy="1398588"/>
              </a:xfrm>
              <a:custGeom>
                <a:avLst/>
                <a:gdLst>
                  <a:gd name="T0" fmla="*/ 1942 w 1942"/>
                  <a:gd name="T1" fmla="*/ 34 h 881"/>
                  <a:gd name="T2" fmla="*/ 1942 w 1942"/>
                  <a:gd name="T3" fmla="*/ 266 h 881"/>
                  <a:gd name="T4" fmla="*/ 871 w 1942"/>
                  <a:gd name="T5" fmla="*/ 881 h 881"/>
                  <a:gd name="T6" fmla="*/ 4 w 1942"/>
                  <a:gd name="T7" fmla="*/ 398 h 881"/>
                  <a:gd name="T8" fmla="*/ 0 w 1942"/>
                  <a:gd name="T9" fmla="*/ 133 h 881"/>
                  <a:gd name="T10" fmla="*/ 893 w 1942"/>
                  <a:gd name="T11" fmla="*/ 606 h 881"/>
                  <a:gd name="T12" fmla="*/ 1937 w 1942"/>
                  <a:gd name="T13" fmla="*/ 0 h 881"/>
                  <a:gd name="T14" fmla="*/ 1942 w 1942"/>
                  <a:gd name="T15" fmla="*/ 34 h 8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2" h="881">
                    <a:moveTo>
                      <a:pt x="1942" y="34"/>
                    </a:moveTo>
                    <a:lnTo>
                      <a:pt x="1942" y="266"/>
                    </a:lnTo>
                    <a:lnTo>
                      <a:pt x="871" y="881"/>
                    </a:lnTo>
                    <a:lnTo>
                      <a:pt x="4" y="398"/>
                    </a:lnTo>
                    <a:lnTo>
                      <a:pt x="0" y="133"/>
                    </a:lnTo>
                    <a:lnTo>
                      <a:pt x="893" y="606"/>
                    </a:lnTo>
                    <a:lnTo>
                      <a:pt x="1937" y="0"/>
                    </a:lnTo>
                    <a:lnTo>
                      <a:pt x="1942" y="3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7" name="Freeform 10">
                <a:extLst>
                  <a:ext uri="{FF2B5EF4-FFF2-40B4-BE49-F238E27FC236}">
                    <a16:creationId xmlns:a16="http://schemas.microsoft.com/office/drawing/2014/main" id="{5064C674-A9B0-E7E2-167C-26D33BB9E356}"/>
                  </a:ext>
                </a:extLst>
              </p:cNvPr>
              <p:cNvSpPr>
                <a:spLocks/>
              </p:cNvSpPr>
              <p:nvPr/>
            </p:nvSpPr>
            <p:spPr bwMode="auto">
              <a:xfrm>
                <a:off x="3626413" y="3132431"/>
                <a:ext cx="3335338" cy="1735138"/>
              </a:xfrm>
              <a:custGeom>
                <a:avLst/>
                <a:gdLst>
                  <a:gd name="T0" fmla="*/ 887 w 887"/>
                  <a:gd name="T1" fmla="*/ 194 h 462"/>
                  <a:gd name="T2" fmla="*/ 413 w 887"/>
                  <a:gd name="T3" fmla="*/ 462 h 462"/>
                  <a:gd name="T4" fmla="*/ 0 w 887"/>
                  <a:gd name="T5" fmla="*/ 250 h 462"/>
                  <a:gd name="T6" fmla="*/ 13 w 887"/>
                  <a:gd name="T7" fmla="*/ 244 h 462"/>
                  <a:gd name="T8" fmla="*/ 460 w 887"/>
                  <a:gd name="T9" fmla="*/ 18 h 462"/>
                  <a:gd name="T10" fmla="*/ 517 w 887"/>
                  <a:gd name="T11" fmla="*/ 10 h 462"/>
                  <a:gd name="T12" fmla="*/ 887 w 887"/>
                  <a:gd name="T13" fmla="*/ 194 h 462"/>
                </a:gdLst>
                <a:ahLst/>
                <a:cxnLst>
                  <a:cxn ang="0">
                    <a:pos x="T0" y="T1"/>
                  </a:cxn>
                  <a:cxn ang="0">
                    <a:pos x="T2" y="T3"/>
                  </a:cxn>
                  <a:cxn ang="0">
                    <a:pos x="T4" y="T5"/>
                  </a:cxn>
                  <a:cxn ang="0">
                    <a:pos x="T6" y="T7"/>
                  </a:cxn>
                  <a:cxn ang="0">
                    <a:pos x="T8" y="T9"/>
                  </a:cxn>
                  <a:cxn ang="0">
                    <a:pos x="T10" y="T11"/>
                  </a:cxn>
                  <a:cxn ang="0">
                    <a:pos x="T12" y="T13"/>
                  </a:cxn>
                </a:cxnLst>
                <a:rect l="0" t="0" r="r" b="b"/>
                <a:pathLst>
                  <a:path w="887" h="462">
                    <a:moveTo>
                      <a:pt x="887" y="194"/>
                    </a:moveTo>
                    <a:cubicBezTo>
                      <a:pt x="413" y="462"/>
                      <a:pt x="413" y="462"/>
                      <a:pt x="413" y="462"/>
                    </a:cubicBezTo>
                    <a:cubicBezTo>
                      <a:pt x="0" y="250"/>
                      <a:pt x="0" y="250"/>
                      <a:pt x="0" y="250"/>
                    </a:cubicBezTo>
                    <a:cubicBezTo>
                      <a:pt x="13" y="244"/>
                      <a:pt x="13" y="244"/>
                      <a:pt x="13" y="244"/>
                    </a:cubicBezTo>
                    <a:cubicBezTo>
                      <a:pt x="460" y="18"/>
                      <a:pt x="460" y="18"/>
                      <a:pt x="460" y="18"/>
                    </a:cubicBezTo>
                    <a:cubicBezTo>
                      <a:pt x="460" y="18"/>
                      <a:pt x="491" y="0"/>
                      <a:pt x="517" y="10"/>
                    </a:cubicBezTo>
                    <a:cubicBezTo>
                      <a:pt x="544" y="20"/>
                      <a:pt x="887" y="194"/>
                      <a:pt x="887" y="194"/>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8" name="Freeform 11">
                <a:extLst>
                  <a:ext uri="{FF2B5EF4-FFF2-40B4-BE49-F238E27FC236}">
                    <a16:creationId xmlns:a16="http://schemas.microsoft.com/office/drawing/2014/main" id="{03AE71B9-9DDE-FD2F-E14A-B4C7B0202A0D}"/>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9" name="Freeform 12">
                <a:extLst>
                  <a:ext uri="{FF2B5EF4-FFF2-40B4-BE49-F238E27FC236}">
                    <a16:creationId xmlns:a16="http://schemas.microsoft.com/office/drawing/2014/main" id="{D47D760B-81E2-C71C-7D84-0EFABA7048F5}"/>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0" name="Freeform 13">
                <a:extLst>
                  <a:ext uri="{FF2B5EF4-FFF2-40B4-BE49-F238E27FC236}">
                    <a16:creationId xmlns:a16="http://schemas.microsoft.com/office/drawing/2014/main" id="{D483FD4E-3397-08AE-20DB-029D8000309A}"/>
                  </a:ext>
                </a:extLst>
              </p:cNvPr>
              <p:cNvSpPr>
                <a:spLocks/>
              </p:cNvSpPr>
              <p:nvPr/>
            </p:nvSpPr>
            <p:spPr bwMode="auto">
              <a:xfrm>
                <a:off x="5180576" y="4435768"/>
                <a:ext cx="1781175" cy="1171575"/>
              </a:xfrm>
              <a:custGeom>
                <a:avLst/>
                <a:gdLst>
                  <a:gd name="T0" fmla="*/ 1122 w 1122"/>
                  <a:gd name="T1" fmla="*/ 0 h 738"/>
                  <a:gd name="T2" fmla="*/ 1122 w 1122"/>
                  <a:gd name="T3" fmla="*/ 78 h 738"/>
                  <a:gd name="T4" fmla="*/ 0 w 1122"/>
                  <a:gd name="T5" fmla="*/ 738 h 738"/>
                  <a:gd name="T6" fmla="*/ 0 w 1122"/>
                  <a:gd name="T7" fmla="*/ 656 h 738"/>
                  <a:gd name="T8" fmla="*/ 1122 w 1122"/>
                  <a:gd name="T9" fmla="*/ 0 h 738"/>
                </a:gdLst>
                <a:ahLst/>
                <a:cxnLst>
                  <a:cxn ang="0">
                    <a:pos x="T0" y="T1"/>
                  </a:cxn>
                  <a:cxn ang="0">
                    <a:pos x="T2" y="T3"/>
                  </a:cxn>
                  <a:cxn ang="0">
                    <a:pos x="T4" y="T5"/>
                  </a:cxn>
                  <a:cxn ang="0">
                    <a:pos x="T6" y="T7"/>
                  </a:cxn>
                  <a:cxn ang="0">
                    <a:pos x="T8" y="T9"/>
                  </a:cxn>
                </a:cxnLst>
                <a:rect l="0" t="0" r="r" b="b"/>
                <a:pathLst>
                  <a:path w="1122" h="738">
                    <a:moveTo>
                      <a:pt x="1122" y="0"/>
                    </a:moveTo>
                    <a:lnTo>
                      <a:pt x="1122" y="78"/>
                    </a:lnTo>
                    <a:lnTo>
                      <a:pt x="0" y="738"/>
                    </a:lnTo>
                    <a:lnTo>
                      <a:pt x="0" y="656"/>
                    </a:lnTo>
                    <a:lnTo>
                      <a:pt x="1122"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1" name="Freeform 14">
                <a:extLst>
                  <a:ext uri="{FF2B5EF4-FFF2-40B4-BE49-F238E27FC236}">
                    <a16:creationId xmlns:a16="http://schemas.microsoft.com/office/drawing/2014/main" id="{2A762BA3-75BC-B42E-49E9-39EF157ED4BE}"/>
                  </a:ext>
                </a:extLst>
              </p:cNvPr>
              <p:cNvSpPr>
                <a:spLocks/>
              </p:cNvSpPr>
              <p:nvPr/>
            </p:nvSpPr>
            <p:spPr bwMode="auto">
              <a:xfrm>
                <a:off x="3488301" y="4010318"/>
                <a:ext cx="1695450" cy="1597025"/>
              </a:xfrm>
              <a:custGeom>
                <a:avLst/>
                <a:gdLst>
                  <a:gd name="T0" fmla="*/ 451 w 451"/>
                  <a:gd name="T1" fmla="*/ 268 h 425"/>
                  <a:gd name="T2" fmla="*/ 87 w 451"/>
                  <a:gd name="T3" fmla="*/ 52 h 425"/>
                  <a:gd name="T4" fmla="*/ 31 w 451"/>
                  <a:gd name="T5" fmla="*/ 66 h 425"/>
                  <a:gd name="T6" fmla="*/ 79 w 451"/>
                  <a:gd name="T7" fmla="*/ 182 h 425"/>
                  <a:gd name="T8" fmla="*/ 450 w 451"/>
                  <a:gd name="T9" fmla="*/ 390 h 425"/>
                  <a:gd name="T10" fmla="*/ 450 w 451"/>
                  <a:gd name="T11" fmla="*/ 425 h 425"/>
                  <a:gd name="T12" fmla="*/ 70 w 451"/>
                  <a:gd name="T13" fmla="*/ 206 h 425"/>
                  <a:gd name="T14" fmla="*/ 2 w 451"/>
                  <a:gd name="T15" fmla="*/ 89 h 425"/>
                  <a:gd name="T16" fmla="*/ 79 w 451"/>
                  <a:gd name="T17" fmla="*/ 15 h 425"/>
                  <a:gd name="T18" fmla="*/ 450 w 451"/>
                  <a:gd name="T19" fmla="*/ 228 h 425"/>
                  <a:gd name="T20" fmla="*/ 451 w 451"/>
                  <a:gd name="T21" fmla="*/ 26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1" h="425">
                    <a:moveTo>
                      <a:pt x="451" y="268"/>
                    </a:moveTo>
                    <a:cubicBezTo>
                      <a:pt x="87" y="52"/>
                      <a:pt x="87" y="52"/>
                      <a:pt x="87" y="52"/>
                    </a:cubicBezTo>
                    <a:cubicBezTo>
                      <a:pt x="87" y="52"/>
                      <a:pt x="46" y="27"/>
                      <a:pt x="31" y="66"/>
                    </a:cubicBezTo>
                    <a:cubicBezTo>
                      <a:pt x="15" y="106"/>
                      <a:pt x="50" y="163"/>
                      <a:pt x="79" y="182"/>
                    </a:cubicBezTo>
                    <a:cubicBezTo>
                      <a:pt x="450" y="390"/>
                      <a:pt x="450" y="390"/>
                      <a:pt x="450" y="390"/>
                    </a:cubicBezTo>
                    <a:cubicBezTo>
                      <a:pt x="450" y="425"/>
                      <a:pt x="450" y="425"/>
                      <a:pt x="450" y="425"/>
                    </a:cubicBezTo>
                    <a:cubicBezTo>
                      <a:pt x="70" y="206"/>
                      <a:pt x="70" y="206"/>
                      <a:pt x="70" y="206"/>
                    </a:cubicBezTo>
                    <a:cubicBezTo>
                      <a:pt x="70" y="206"/>
                      <a:pt x="0" y="155"/>
                      <a:pt x="2" y="89"/>
                    </a:cubicBezTo>
                    <a:cubicBezTo>
                      <a:pt x="5" y="24"/>
                      <a:pt x="49" y="0"/>
                      <a:pt x="79" y="15"/>
                    </a:cubicBezTo>
                    <a:cubicBezTo>
                      <a:pt x="450" y="228"/>
                      <a:pt x="450" y="228"/>
                      <a:pt x="450" y="228"/>
                    </a:cubicBezTo>
                    <a:cubicBezTo>
                      <a:pt x="451" y="268"/>
                      <a:pt x="451" y="268"/>
                      <a:pt x="451" y="268"/>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2" name="Group 65"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62263CF8-C27F-1C07-7272-CDB47DE87620}"/>
                </a:ext>
              </a:extLst>
            </p:cNvPr>
            <p:cNvGrpSpPr/>
            <p:nvPr/>
          </p:nvGrpSpPr>
          <p:grpSpPr>
            <a:xfrm>
              <a:off x="3199963" y="4871105"/>
              <a:ext cx="2043545" cy="1408546"/>
              <a:chOff x="6018776" y="4807243"/>
              <a:chExt cx="2247900" cy="1549401"/>
            </a:xfrm>
          </p:grpSpPr>
          <p:sp>
            <p:nvSpPr>
              <p:cNvPr id="59" name="Freeform 17">
                <a:extLst>
                  <a:ext uri="{FF2B5EF4-FFF2-40B4-BE49-F238E27FC236}">
                    <a16:creationId xmlns:a16="http://schemas.microsoft.com/office/drawing/2014/main" id="{147B0D27-EFF8-58C1-60C7-CDA4167DD7EC}"/>
                  </a:ext>
                </a:extLst>
              </p:cNvPr>
              <p:cNvSpPr>
                <a:spLocks/>
              </p:cNvSpPr>
              <p:nvPr/>
            </p:nvSpPr>
            <p:spPr bwMode="auto">
              <a:xfrm>
                <a:off x="6037826" y="5356518"/>
                <a:ext cx="2228850" cy="958850"/>
              </a:xfrm>
              <a:custGeom>
                <a:avLst/>
                <a:gdLst>
                  <a:gd name="T0" fmla="*/ 0 w 593"/>
                  <a:gd name="T1" fmla="*/ 83 h 255"/>
                  <a:gd name="T2" fmla="*/ 36 w 593"/>
                  <a:gd name="T3" fmla="*/ 64 h 255"/>
                  <a:gd name="T4" fmla="*/ 536 w 593"/>
                  <a:gd name="T5" fmla="*/ 0 h 255"/>
                  <a:gd name="T6" fmla="*/ 566 w 593"/>
                  <a:gd name="T7" fmla="*/ 69 h 255"/>
                  <a:gd name="T8" fmla="*/ 308 w 593"/>
                  <a:gd name="T9" fmla="*/ 255 h 255"/>
                  <a:gd name="T10" fmla="*/ 0 w 593"/>
                  <a:gd name="T11" fmla="*/ 83 h 255"/>
                </a:gdLst>
                <a:ahLst/>
                <a:cxnLst>
                  <a:cxn ang="0">
                    <a:pos x="T0" y="T1"/>
                  </a:cxn>
                  <a:cxn ang="0">
                    <a:pos x="T2" y="T3"/>
                  </a:cxn>
                  <a:cxn ang="0">
                    <a:pos x="T4" y="T5"/>
                  </a:cxn>
                  <a:cxn ang="0">
                    <a:pos x="T6" y="T7"/>
                  </a:cxn>
                  <a:cxn ang="0">
                    <a:pos x="T8" y="T9"/>
                  </a:cxn>
                  <a:cxn ang="0">
                    <a:pos x="T10" y="T11"/>
                  </a:cxn>
                </a:cxnLst>
                <a:rect l="0" t="0" r="r" b="b"/>
                <a:pathLst>
                  <a:path w="593" h="255">
                    <a:moveTo>
                      <a:pt x="0" y="83"/>
                    </a:moveTo>
                    <a:cubicBezTo>
                      <a:pt x="36" y="64"/>
                      <a:pt x="36" y="64"/>
                      <a:pt x="36" y="64"/>
                    </a:cubicBezTo>
                    <a:cubicBezTo>
                      <a:pt x="536" y="0"/>
                      <a:pt x="536" y="0"/>
                      <a:pt x="536" y="0"/>
                    </a:cubicBezTo>
                    <a:cubicBezTo>
                      <a:pt x="536" y="0"/>
                      <a:pt x="593" y="22"/>
                      <a:pt x="566" y="69"/>
                    </a:cubicBezTo>
                    <a:cubicBezTo>
                      <a:pt x="530" y="133"/>
                      <a:pt x="308" y="255"/>
                      <a:pt x="308" y="255"/>
                    </a:cubicBezTo>
                    <a:lnTo>
                      <a:pt x="0" y="8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0" name="Freeform 18">
                <a:extLst>
                  <a:ext uri="{FF2B5EF4-FFF2-40B4-BE49-F238E27FC236}">
                    <a16:creationId xmlns:a16="http://schemas.microsoft.com/office/drawing/2014/main" id="{69A19CB0-EC58-38CB-3B91-C1E3C8431332}"/>
                  </a:ext>
                </a:extLst>
              </p:cNvPr>
              <p:cNvSpPr>
                <a:spLocks/>
              </p:cNvSpPr>
              <p:nvPr/>
            </p:nvSpPr>
            <p:spPr bwMode="auto">
              <a:xfrm>
                <a:off x="6082276" y="5375568"/>
                <a:ext cx="1951038" cy="825500"/>
              </a:xfrm>
              <a:custGeom>
                <a:avLst/>
                <a:gdLst>
                  <a:gd name="T0" fmla="*/ 0 w 1229"/>
                  <a:gd name="T1" fmla="*/ 19 h 520"/>
                  <a:gd name="T2" fmla="*/ 5 w 1229"/>
                  <a:gd name="T3" fmla="*/ 165 h 520"/>
                  <a:gd name="T4" fmla="*/ 696 w 1229"/>
                  <a:gd name="T5" fmla="*/ 520 h 520"/>
                  <a:gd name="T6" fmla="*/ 1229 w 1229"/>
                  <a:gd name="T7" fmla="*/ 194 h 520"/>
                  <a:gd name="T8" fmla="*/ 1225 w 1229"/>
                  <a:gd name="T9" fmla="*/ 26 h 520"/>
                  <a:gd name="T10" fmla="*/ 675 w 1229"/>
                  <a:gd name="T11" fmla="*/ 350 h 520"/>
                  <a:gd name="T12" fmla="*/ 0 w 1229"/>
                  <a:gd name="T13" fmla="*/ 0 h 520"/>
                  <a:gd name="T14" fmla="*/ 0 w 1229"/>
                  <a:gd name="T15" fmla="*/ 19 h 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9" h="520">
                    <a:moveTo>
                      <a:pt x="0" y="19"/>
                    </a:moveTo>
                    <a:lnTo>
                      <a:pt x="5" y="165"/>
                    </a:lnTo>
                    <a:lnTo>
                      <a:pt x="696" y="520"/>
                    </a:lnTo>
                    <a:lnTo>
                      <a:pt x="1229" y="194"/>
                    </a:lnTo>
                    <a:lnTo>
                      <a:pt x="1225" y="26"/>
                    </a:lnTo>
                    <a:lnTo>
                      <a:pt x="675" y="350"/>
                    </a:lnTo>
                    <a:lnTo>
                      <a:pt x="0" y="0"/>
                    </a:lnTo>
                    <a:lnTo>
                      <a:pt x="0"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1" name="Freeform 19">
                <a:extLst>
                  <a:ext uri="{FF2B5EF4-FFF2-40B4-BE49-F238E27FC236}">
                    <a16:creationId xmlns:a16="http://schemas.microsoft.com/office/drawing/2014/main" id="{81F9703A-F36E-40E8-0DDC-2C82917BC7EE}"/>
                  </a:ext>
                </a:extLst>
              </p:cNvPr>
              <p:cNvSpPr>
                <a:spLocks/>
              </p:cNvSpPr>
              <p:nvPr/>
            </p:nvSpPr>
            <p:spPr bwMode="auto">
              <a:xfrm>
                <a:off x="6018776" y="4807243"/>
                <a:ext cx="2109788" cy="1082675"/>
              </a:xfrm>
              <a:custGeom>
                <a:avLst/>
                <a:gdLst>
                  <a:gd name="T0" fmla="*/ 0 w 561"/>
                  <a:gd name="T1" fmla="*/ 133 h 288"/>
                  <a:gd name="T2" fmla="*/ 307 w 561"/>
                  <a:gd name="T3" fmla="*/ 288 h 288"/>
                  <a:gd name="T4" fmla="*/ 561 w 561"/>
                  <a:gd name="T5" fmla="*/ 143 h 288"/>
                  <a:gd name="T6" fmla="*/ 552 w 561"/>
                  <a:gd name="T7" fmla="*/ 139 h 288"/>
                  <a:gd name="T8" fmla="*/ 265 w 561"/>
                  <a:gd name="T9" fmla="*/ 10 h 288"/>
                  <a:gd name="T10" fmla="*/ 228 w 561"/>
                  <a:gd name="T11" fmla="*/ 6 h 288"/>
                  <a:gd name="T12" fmla="*/ 0 w 561"/>
                  <a:gd name="T13" fmla="*/ 133 h 288"/>
                </a:gdLst>
                <a:ahLst/>
                <a:cxnLst>
                  <a:cxn ang="0">
                    <a:pos x="T0" y="T1"/>
                  </a:cxn>
                  <a:cxn ang="0">
                    <a:pos x="T2" y="T3"/>
                  </a:cxn>
                  <a:cxn ang="0">
                    <a:pos x="T4" y="T5"/>
                  </a:cxn>
                  <a:cxn ang="0">
                    <a:pos x="T6" y="T7"/>
                  </a:cxn>
                  <a:cxn ang="0">
                    <a:pos x="T8" y="T9"/>
                  </a:cxn>
                  <a:cxn ang="0">
                    <a:pos x="T10" y="T11"/>
                  </a:cxn>
                  <a:cxn ang="0">
                    <a:pos x="T12" y="T13"/>
                  </a:cxn>
                </a:cxnLst>
                <a:rect l="0" t="0" r="r" b="b"/>
                <a:pathLst>
                  <a:path w="561" h="288">
                    <a:moveTo>
                      <a:pt x="0" y="133"/>
                    </a:moveTo>
                    <a:cubicBezTo>
                      <a:pt x="307" y="288"/>
                      <a:pt x="307" y="288"/>
                      <a:pt x="307" y="288"/>
                    </a:cubicBezTo>
                    <a:cubicBezTo>
                      <a:pt x="561" y="143"/>
                      <a:pt x="561" y="143"/>
                      <a:pt x="561" y="143"/>
                    </a:cubicBezTo>
                    <a:cubicBezTo>
                      <a:pt x="552" y="139"/>
                      <a:pt x="552" y="139"/>
                      <a:pt x="552" y="139"/>
                    </a:cubicBezTo>
                    <a:cubicBezTo>
                      <a:pt x="265" y="10"/>
                      <a:pt x="265" y="10"/>
                      <a:pt x="265" y="10"/>
                    </a:cubicBezTo>
                    <a:cubicBezTo>
                      <a:pt x="265" y="10"/>
                      <a:pt x="245" y="0"/>
                      <a:pt x="228" y="6"/>
                    </a:cubicBezTo>
                    <a:cubicBezTo>
                      <a:pt x="211" y="13"/>
                      <a:pt x="0" y="133"/>
                      <a:pt x="0" y="133"/>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2" name="Freeform 20">
                <a:extLst>
                  <a:ext uri="{FF2B5EF4-FFF2-40B4-BE49-F238E27FC236}">
                    <a16:creationId xmlns:a16="http://schemas.microsoft.com/office/drawing/2014/main" id="{E35CC6F4-780E-7C08-694C-40E702DB9D22}"/>
                  </a:ext>
                </a:extLst>
              </p:cNvPr>
              <p:cNvSpPr>
                <a:spLocks/>
              </p:cNvSpPr>
              <p:nvPr/>
            </p:nvSpPr>
            <p:spPr bwMode="auto">
              <a:xfrm>
                <a:off x="6018776" y="5307306"/>
                <a:ext cx="1157288" cy="676275"/>
              </a:xfrm>
              <a:custGeom>
                <a:avLst/>
                <a:gdLst>
                  <a:gd name="T0" fmla="*/ 727 w 729"/>
                  <a:gd name="T1" fmla="*/ 367 h 426"/>
                  <a:gd name="T2" fmla="*/ 0 w 729"/>
                  <a:gd name="T3" fmla="*/ 0 h 426"/>
                  <a:gd name="T4" fmla="*/ 5 w 729"/>
                  <a:gd name="T5" fmla="*/ 55 h 426"/>
                  <a:gd name="T6" fmla="*/ 729 w 729"/>
                  <a:gd name="T7" fmla="*/ 426 h 426"/>
                  <a:gd name="T8" fmla="*/ 727 w 729"/>
                  <a:gd name="T9" fmla="*/ 367 h 426"/>
                </a:gdLst>
                <a:ahLst/>
                <a:cxnLst>
                  <a:cxn ang="0">
                    <a:pos x="T0" y="T1"/>
                  </a:cxn>
                  <a:cxn ang="0">
                    <a:pos x="T2" y="T3"/>
                  </a:cxn>
                  <a:cxn ang="0">
                    <a:pos x="T4" y="T5"/>
                  </a:cxn>
                  <a:cxn ang="0">
                    <a:pos x="T6" y="T7"/>
                  </a:cxn>
                  <a:cxn ang="0">
                    <a:pos x="T8" y="T9"/>
                  </a:cxn>
                </a:cxnLst>
                <a:rect l="0" t="0" r="r" b="b"/>
                <a:pathLst>
                  <a:path w="729" h="426">
                    <a:moveTo>
                      <a:pt x="727" y="367"/>
                    </a:moveTo>
                    <a:lnTo>
                      <a:pt x="0" y="0"/>
                    </a:lnTo>
                    <a:lnTo>
                      <a:pt x="5" y="55"/>
                    </a:lnTo>
                    <a:lnTo>
                      <a:pt x="729" y="426"/>
                    </a:lnTo>
                    <a:lnTo>
                      <a:pt x="727" y="367"/>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3" name="Freeform 21">
                <a:extLst>
                  <a:ext uri="{FF2B5EF4-FFF2-40B4-BE49-F238E27FC236}">
                    <a16:creationId xmlns:a16="http://schemas.microsoft.com/office/drawing/2014/main" id="{F922CF3D-1E6C-BFBE-8C1B-44C40C259C6A}"/>
                  </a:ext>
                </a:extLst>
              </p:cNvPr>
              <p:cNvSpPr>
                <a:spLocks/>
              </p:cNvSpPr>
              <p:nvPr/>
            </p:nvSpPr>
            <p:spPr bwMode="auto">
              <a:xfrm>
                <a:off x="6037826" y="5667668"/>
                <a:ext cx="1154113" cy="688975"/>
              </a:xfrm>
              <a:custGeom>
                <a:avLst/>
                <a:gdLst>
                  <a:gd name="T0" fmla="*/ 0 w 727"/>
                  <a:gd name="T1" fmla="*/ 0 h 434"/>
                  <a:gd name="T2" fmla="*/ 2 w 727"/>
                  <a:gd name="T3" fmla="*/ 50 h 434"/>
                  <a:gd name="T4" fmla="*/ 727 w 727"/>
                  <a:gd name="T5" fmla="*/ 434 h 434"/>
                  <a:gd name="T6" fmla="*/ 724 w 727"/>
                  <a:gd name="T7" fmla="*/ 381 h 434"/>
                  <a:gd name="T8" fmla="*/ 0 w 727"/>
                  <a:gd name="T9" fmla="*/ 0 h 434"/>
                </a:gdLst>
                <a:ahLst/>
                <a:cxnLst>
                  <a:cxn ang="0">
                    <a:pos x="T0" y="T1"/>
                  </a:cxn>
                  <a:cxn ang="0">
                    <a:pos x="T2" y="T3"/>
                  </a:cxn>
                  <a:cxn ang="0">
                    <a:pos x="T4" y="T5"/>
                  </a:cxn>
                  <a:cxn ang="0">
                    <a:pos x="T6" y="T7"/>
                  </a:cxn>
                  <a:cxn ang="0">
                    <a:pos x="T8" y="T9"/>
                  </a:cxn>
                </a:cxnLst>
                <a:rect l="0" t="0" r="r" b="b"/>
                <a:pathLst>
                  <a:path w="727" h="434">
                    <a:moveTo>
                      <a:pt x="0" y="0"/>
                    </a:moveTo>
                    <a:lnTo>
                      <a:pt x="2" y="50"/>
                    </a:lnTo>
                    <a:lnTo>
                      <a:pt x="727" y="434"/>
                    </a:lnTo>
                    <a:lnTo>
                      <a:pt x="724" y="381"/>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4" name="Freeform 22">
                <a:extLst>
                  <a:ext uri="{FF2B5EF4-FFF2-40B4-BE49-F238E27FC236}">
                    <a16:creationId xmlns:a16="http://schemas.microsoft.com/office/drawing/2014/main" id="{0FE2918D-0412-A811-7E24-0CF1C4609811}"/>
                  </a:ext>
                </a:extLst>
              </p:cNvPr>
              <p:cNvSpPr>
                <a:spLocks/>
              </p:cNvSpPr>
              <p:nvPr/>
            </p:nvSpPr>
            <p:spPr bwMode="auto">
              <a:xfrm>
                <a:off x="7172888" y="5307306"/>
                <a:ext cx="1055688" cy="1049338"/>
              </a:xfrm>
              <a:custGeom>
                <a:avLst/>
                <a:gdLst>
                  <a:gd name="T0" fmla="*/ 0 w 281"/>
                  <a:gd name="T1" fmla="*/ 180 h 279"/>
                  <a:gd name="T2" fmla="*/ 223 w 281"/>
                  <a:gd name="T3" fmla="*/ 34 h 279"/>
                  <a:gd name="T4" fmla="*/ 259 w 281"/>
                  <a:gd name="T5" fmla="*/ 41 h 279"/>
                  <a:gd name="T6" fmla="*/ 232 w 281"/>
                  <a:gd name="T7" fmla="*/ 115 h 279"/>
                  <a:gd name="T8" fmla="*/ 4 w 281"/>
                  <a:gd name="T9" fmla="*/ 257 h 279"/>
                  <a:gd name="T10" fmla="*/ 5 w 281"/>
                  <a:gd name="T11" fmla="*/ 279 h 279"/>
                  <a:gd name="T12" fmla="*/ 238 w 281"/>
                  <a:gd name="T13" fmla="*/ 130 h 279"/>
                  <a:gd name="T14" fmla="*/ 278 w 281"/>
                  <a:gd name="T15" fmla="*/ 55 h 279"/>
                  <a:gd name="T16" fmla="*/ 227 w 281"/>
                  <a:gd name="T17" fmla="*/ 10 h 279"/>
                  <a:gd name="T18" fmla="*/ 0 w 281"/>
                  <a:gd name="T19" fmla="*/ 155 h 279"/>
                  <a:gd name="T20" fmla="*/ 0 w 281"/>
                  <a:gd name="T21" fmla="*/ 18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1" h="279">
                    <a:moveTo>
                      <a:pt x="0" y="180"/>
                    </a:moveTo>
                    <a:cubicBezTo>
                      <a:pt x="223" y="34"/>
                      <a:pt x="223" y="34"/>
                      <a:pt x="223" y="34"/>
                    </a:cubicBezTo>
                    <a:cubicBezTo>
                      <a:pt x="223" y="34"/>
                      <a:pt x="248" y="17"/>
                      <a:pt x="259" y="41"/>
                    </a:cubicBezTo>
                    <a:cubicBezTo>
                      <a:pt x="270" y="66"/>
                      <a:pt x="250" y="102"/>
                      <a:pt x="232" y="115"/>
                    </a:cubicBezTo>
                    <a:cubicBezTo>
                      <a:pt x="4" y="257"/>
                      <a:pt x="4" y="257"/>
                      <a:pt x="4" y="257"/>
                    </a:cubicBezTo>
                    <a:cubicBezTo>
                      <a:pt x="5" y="279"/>
                      <a:pt x="5" y="279"/>
                      <a:pt x="5" y="279"/>
                    </a:cubicBezTo>
                    <a:cubicBezTo>
                      <a:pt x="238" y="130"/>
                      <a:pt x="238" y="130"/>
                      <a:pt x="238" y="130"/>
                    </a:cubicBezTo>
                    <a:cubicBezTo>
                      <a:pt x="238" y="130"/>
                      <a:pt x="281" y="96"/>
                      <a:pt x="278" y="55"/>
                    </a:cubicBezTo>
                    <a:cubicBezTo>
                      <a:pt x="274" y="14"/>
                      <a:pt x="246" y="0"/>
                      <a:pt x="227" y="10"/>
                    </a:cubicBezTo>
                    <a:cubicBezTo>
                      <a:pt x="0" y="155"/>
                      <a:pt x="0" y="155"/>
                      <a:pt x="0" y="155"/>
                    </a:cubicBezTo>
                    <a:lnTo>
                      <a:pt x="0" y="18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3" name="Group 67"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31D0D9AE-CCFD-3356-02D8-72EFA6C820BC}"/>
                </a:ext>
              </a:extLst>
            </p:cNvPr>
            <p:cNvGrpSpPr/>
            <p:nvPr/>
          </p:nvGrpSpPr>
          <p:grpSpPr>
            <a:xfrm>
              <a:off x="2700622" y="1540042"/>
              <a:ext cx="1870364" cy="1274529"/>
              <a:chOff x="5469501" y="1143074"/>
              <a:chExt cx="2057400" cy="1401982"/>
            </a:xfrm>
          </p:grpSpPr>
          <p:sp>
            <p:nvSpPr>
              <p:cNvPr id="48" name="Freeform 5">
                <a:extLst>
                  <a:ext uri="{FF2B5EF4-FFF2-40B4-BE49-F238E27FC236}">
                    <a16:creationId xmlns:a16="http://schemas.microsoft.com/office/drawing/2014/main" id="{26774932-954B-B3F1-5306-6ED8274085F6}"/>
                  </a:ext>
                </a:extLst>
              </p:cNvPr>
              <p:cNvSpPr>
                <a:spLocks/>
              </p:cNvSpPr>
              <p:nvPr/>
            </p:nvSpPr>
            <p:spPr bwMode="auto">
              <a:xfrm>
                <a:off x="5947338" y="1579856"/>
                <a:ext cx="25400" cy="55563"/>
              </a:xfrm>
              <a:custGeom>
                <a:avLst/>
                <a:gdLst>
                  <a:gd name="T0" fmla="*/ 3 w 7"/>
                  <a:gd name="T1" fmla="*/ 0 h 15"/>
                  <a:gd name="T2" fmla="*/ 5 w 7"/>
                  <a:gd name="T3" fmla="*/ 3 h 15"/>
                  <a:gd name="T4" fmla="*/ 7 w 7"/>
                  <a:gd name="T5" fmla="*/ 15 h 15"/>
                  <a:gd name="T6" fmla="*/ 3 w 7"/>
                  <a:gd name="T7" fmla="*/ 0 h 15"/>
                </a:gdLst>
                <a:ahLst/>
                <a:cxnLst>
                  <a:cxn ang="0">
                    <a:pos x="T0" y="T1"/>
                  </a:cxn>
                  <a:cxn ang="0">
                    <a:pos x="T2" y="T3"/>
                  </a:cxn>
                  <a:cxn ang="0">
                    <a:pos x="T4" y="T5"/>
                  </a:cxn>
                  <a:cxn ang="0">
                    <a:pos x="T6" y="T7"/>
                  </a:cxn>
                </a:cxnLst>
                <a:rect l="0" t="0" r="r" b="b"/>
                <a:pathLst>
                  <a:path w="7" h="15">
                    <a:moveTo>
                      <a:pt x="3" y="0"/>
                    </a:moveTo>
                    <a:cubicBezTo>
                      <a:pt x="3" y="1"/>
                      <a:pt x="4" y="2"/>
                      <a:pt x="5" y="3"/>
                    </a:cubicBezTo>
                    <a:cubicBezTo>
                      <a:pt x="5" y="7"/>
                      <a:pt x="6" y="11"/>
                      <a:pt x="7" y="15"/>
                    </a:cubicBezTo>
                    <a:cubicBezTo>
                      <a:pt x="0" y="11"/>
                      <a:pt x="0" y="8"/>
                      <a:pt x="3" y="0"/>
                    </a:cubicBezTo>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9" name="Freeform 6">
                <a:extLst>
                  <a:ext uri="{FF2B5EF4-FFF2-40B4-BE49-F238E27FC236}">
                    <a16:creationId xmlns:a16="http://schemas.microsoft.com/office/drawing/2014/main" id="{9AF149C1-2F24-42A2-C840-A57EA3953A6A}"/>
                  </a:ext>
                </a:extLst>
              </p:cNvPr>
              <p:cNvSpPr>
                <a:spLocks/>
              </p:cNvSpPr>
              <p:nvPr/>
            </p:nvSpPr>
            <p:spPr bwMode="auto">
              <a:xfrm>
                <a:off x="5969563" y="1651293"/>
                <a:ext cx="22225" cy="33338"/>
              </a:xfrm>
              <a:custGeom>
                <a:avLst/>
                <a:gdLst>
                  <a:gd name="T0" fmla="*/ 1 w 6"/>
                  <a:gd name="T1" fmla="*/ 0 h 9"/>
                  <a:gd name="T2" fmla="*/ 5 w 6"/>
                  <a:gd name="T3" fmla="*/ 9 h 9"/>
                  <a:gd name="T4" fmla="*/ 1 w 6"/>
                  <a:gd name="T5" fmla="*/ 0 h 9"/>
                </a:gdLst>
                <a:ahLst/>
                <a:cxnLst>
                  <a:cxn ang="0">
                    <a:pos x="T0" y="T1"/>
                  </a:cxn>
                  <a:cxn ang="0">
                    <a:pos x="T2" y="T3"/>
                  </a:cxn>
                  <a:cxn ang="0">
                    <a:pos x="T4" y="T5"/>
                  </a:cxn>
                </a:cxnLst>
                <a:rect l="0" t="0" r="r" b="b"/>
                <a:pathLst>
                  <a:path w="6" h="9">
                    <a:moveTo>
                      <a:pt x="1" y="0"/>
                    </a:moveTo>
                    <a:cubicBezTo>
                      <a:pt x="6" y="1"/>
                      <a:pt x="5" y="5"/>
                      <a:pt x="5" y="9"/>
                    </a:cubicBezTo>
                    <a:cubicBezTo>
                      <a:pt x="0" y="7"/>
                      <a:pt x="1" y="3"/>
                      <a:pt x="1" y="0"/>
                    </a:cubicBezTo>
                    <a:close/>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0" name="Freeform 7">
                <a:extLst>
                  <a:ext uri="{FF2B5EF4-FFF2-40B4-BE49-F238E27FC236}">
                    <a16:creationId xmlns:a16="http://schemas.microsoft.com/office/drawing/2014/main" id="{3C47C365-4BED-EA53-9BE1-ECF7B30A1520}"/>
                  </a:ext>
                </a:extLst>
              </p:cNvPr>
              <p:cNvSpPr>
                <a:spLocks/>
              </p:cNvSpPr>
              <p:nvPr/>
            </p:nvSpPr>
            <p:spPr bwMode="auto">
              <a:xfrm>
                <a:off x="5961626" y="1530643"/>
                <a:ext cx="15875" cy="11113"/>
              </a:xfrm>
              <a:custGeom>
                <a:avLst/>
                <a:gdLst>
                  <a:gd name="T0" fmla="*/ 2 w 4"/>
                  <a:gd name="T1" fmla="*/ 3 h 3"/>
                  <a:gd name="T2" fmla="*/ 0 w 4"/>
                  <a:gd name="T3" fmla="*/ 2 h 3"/>
                  <a:gd name="T4" fmla="*/ 3 w 4"/>
                  <a:gd name="T5" fmla="*/ 0 h 3"/>
                  <a:gd name="T6" fmla="*/ 4 w 4"/>
                  <a:gd name="T7" fmla="*/ 1 h 3"/>
                  <a:gd name="T8" fmla="*/ 2 w 4"/>
                  <a:gd name="T9" fmla="*/ 3 h 3"/>
                </a:gdLst>
                <a:ahLst/>
                <a:cxnLst>
                  <a:cxn ang="0">
                    <a:pos x="T0" y="T1"/>
                  </a:cxn>
                  <a:cxn ang="0">
                    <a:pos x="T2" y="T3"/>
                  </a:cxn>
                  <a:cxn ang="0">
                    <a:pos x="T4" y="T5"/>
                  </a:cxn>
                  <a:cxn ang="0">
                    <a:pos x="T6" y="T7"/>
                  </a:cxn>
                  <a:cxn ang="0">
                    <a:pos x="T8" y="T9"/>
                  </a:cxn>
                </a:cxnLst>
                <a:rect l="0" t="0" r="r" b="b"/>
                <a:pathLst>
                  <a:path w="4" h="3">
                    <a:moveTo>
                      <a:pt x="2" y="3"/>
                    </a:moveTo>
                    <a:cubicBezTo>
                      <a:pt x="1" y="3"/>
                      <a:pt x="0" y="2"/>
                      <a:pt x="0" y="2"/>
                    </a:cubicBezTo>
                    <a:cubicBezTo>
                      <a:pt x="0" y="0"/>
                      <a:pt x="2" y="0"/>
                      <a:pt x="3" y="0"/>
                    </a:cubicBezTo>
                    <a:cubicBezTo>
                      <a:pt x="3" y="0"/>
                      <a:pt x="4" y="1"/>
                      <a:pt x="4" y="1"/>
                    </a:cubicBezTo>
                    <a:cubicBezTo>
                      <a:pt x="4" y="3"/>
                      <a:pt x="3" y="3"/>
                      <a:pt x="2" y="3"/>
                    </a:cubicBezTo>
                  </a:path>
                </a:pathLst>
              </a:custGeom>
              <a:solidFill>
                <a:srgbClr val="6577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1" name="Freeform 24">
                <a:extLst>
                  <a:ext uri="{FF2B5EF4-FFF2-40B4-BE49-F238E27FC236}">
                    <a16:creationId xmlns:a16="http://schemas.microsoft.com/office/drawing/2014/main" id="{D33F62BD-A30C-25D9-D3B7-1E81FA4B20EE}"/>
                  </a:ext>
                </a:extLst>
              </p:cNvPr>
              <p:cNvSpPr>
                <a:spLocks/>
              </p:cNvSpPr>
              <p:nvPr/>
            </p:nvSpPr>
            <p:spPr bwMode="auto">
              <a:xfrm>
                <a:off x="5483788" y="1632243"/>
                <a:ext cx="2043113" cy="871538"/>
              </a:xfrm>
              <a:custGeom>
                <a:avLst/>
                <a:gdLst>
                  <a:gd name="T0" fmla="*/ 0 w 543"/>
                  <a:gd name="T1" fmla="*/ 75 h 232"/>
                  <a:gd name="T2" fmla="*/ 33 w 543"/>
                  <a:gd name="T3" fmla="*/ 58 h 232"/>
                  <a:gd name="T4" fmla="*/ 491 w 543"/>
                  <a:gd name="T5" fmla="*/ 0 h 232"/>
                  <a:gd name="T6" fmla="*/ 518 w 543"/>
                  <a:gd name="T7" fmla="*/ 63 h 232"/>
                  <a:gd name="T8" fmla="*/ 282 w 543"/>
                  <a:gd name="T9" fmla="*/ 232 h 232"/>
                  <a:gd name="T10" fmla="*/ 0 w 543"/>
                  <a:gd name="T11" fmla="*/ 75 h 232"/>
                </a:gdLst>
                <a:ahLst/>
                <a:cxnLst>
                  <a:cxn ang="0">
                    <a:pos x="T0" y="T1"/>
                  </a:cxn>
                  <a:cxn ang="0">
                    <a:pos x="T2" y="T3"/>
                  </a:cxn>
                  <a:cxn ang="0">
                    <a:pos x="T4" y="T5"/>
                  </a:cxn>
                  <a:cxn ang="0">
                    <a:pos x="T6" y="T7"/>
                  </a:cxn>
                  <a:cxn ang="0">
                    <a:pos x="T8" y="T9"/>
                  </a:cxn>
                  <a:cxn ang="0">
                    <a:pos x="T10" y="T11"/>
                  </a:cxn>
                </a:cxnLst>
                <a:rect l="0" t="0" r="r" b="b"/>
                <a:pathLst>
                  <a:path w="543" h="232">
                    <a:moveTo>
                      <a:pt x="0" y="75"/>
                    </a:moveTo>
                    <a:cubicBezTo>
                      <a:pt x="33" y="58"/>
                      <a:pt x="33" y="58"/>
                      <a:pt x="33" y="58"/>
                    </a:cubicBezTo>
                    <a:cubicBezTo>
                      <a:pt x="491" y="0"/>
                      <a:pt x="491" y="0"/>
                      <a:pt x="491" y="0"/>
                    </a:cubicBezTo>
                    <a:cubicBezTo>
                      <a:pt x="491" y="0"/>
                      <a:pt x="543" y="19"/>
                      <a:pt x="518" y="63"/>
                    </a:cubicBezTo>
                    <a:cubicBezTo>
                      <a:pt x="485" y="121"/>
                      <a:pt x="282" y="232"/>
                      <a:pt x="282" y="232"/>
                    </a:cubicBezTo>
                    <a:lnTo>
                      <a:pt x="0" y="75"/>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2" name="Freeform 25">
                <a:extLst>
                  <a:ext uri="{FF2B5EF4-FFF2-40B4-BE49-F238E27FC236}">
                    <a16:creationId xmlns:a16="http://schemas.microsoft.com/office/drawing/2014/main" id="{0C0A3E13-B01A-6AE8-42B3-A09C7F75EE0E}"/>
                  </a:ext>
                </a:extLst>
              </p:cNvPr>
              <p:cNvSpPr>
                <a:spLocks/>
              </p:cNvSpPr>
              <p:nvPr/>
            </p:nvSpPr>
            <p:spPr bwMode="auto">
              <a:xfrm>
                <a:off x="5526651" y="1648118"/>
                <a:ext cx="1785938" cy="758825"/>
              </a:xfrm>
              <a:custGeom>
                <a:avLst/>
                <a:gdLst>
                  <a:gd name="T0" fmla="*/ 0 w 1125"/>
                  <a:gd name="T1" fmla="*/ 18 h 478"/>
                  <a:gd name="T2" fmla="*/ 7 w 1125"/>
                  <a:gd name="T3" fmla="*/ 151 h 478"/>
                  <a:gd name="T4" fmla="*/ 639 w 1125"/>
                  <a:gd name="T5" fmla="*/ 478 h 478"/>
                  <a:gd name="T6" fmla="*/ 1125 w 1125"/>
                  <a:gd name="T7" fmla="*/ 177 h 478"/>
                  <a:gd name="T8" fmla="*/ 1120 w 1125"/>
                  <a:gd name="T9" fmla="*/ 23 h 478"/>
                  <a:gd name="T10" fmla="*/ 618 w 1125"/>
                  <a:gd name="T11" fmla="*/ 319 h 478"/>
                  <a:gd name="T12" fmla="*/ 2 w 1125"/>
                  <a:gd name="T13" fmla="*/ 0 h 478"/>
                  <a:gd name="T14" fmla="*/ 0 w 1125"/>
                  <a:gd name="T15" fmla="*/ 18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5" h="478">
                    <a:moveTo>
                      <a:pt x="0" y="18"/>
                    </a:moveTo>
                    <a:lnTo>
                      <a:pt x="7" y="151"/>
                    </a:lnTo>
                    <a:lnTo>
                      <a:pt x="639" y="478"/>
                    </a:lnTo>
                    <a:lnTo>
                      <a:pt x="1125" y="177"/>
                    </a:lnTo>
                    <a:lnTo>
                      <a:pt x="1120" y="23"/>
                    </a:lnTo>
                    <a:lnTo>
                      <a:pt x="618" y="319"/>
                    </a:lnTo>
                    <a:lnTo>
                      <a:pt x="2" y="0"/>
                    </a:lnTo>
                    <a:lnTo>
                      <a:pt x="0" y="18"/>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3" name="Freeform 26">
                <a:extLst>
                  <a:ext uri="{FF2B5EF4-FFF2-40B4-BE49-F238E27FC236}">
                    <a16:creationId xmlns:a16="http://schemas.microsoft.com/office/drawing/2014/main" id="{C547E132-507F-6625-3C49-C95375EA915A}"/>
                  </a:ext>
                </a:extLst>
              </p:cNvPr>
              <p:cNvSpPr>
                <a:spLocks/>
              </p:cNvSpPr>
              <p:nvPr/>
            </p:nvSpPr>
            <p:spPr bwMode="auto">
              <a:xfrm>
                <a:off x="5469501" y="1143074"/>
                <a:ext cx="1925638" cy="987425"/>
              </a:xfrm>
              <a:custGeom>
                <a:avLst/>
                <a:gdLst>
                  <a:gd name="T0" fmla="*/ 0 w 512"/>
                  <a:gd name="T1" fmla="*/ 121 h 263"/>
                  <a:gd name="T2" fmla="*/ 280 w 512"/>
                  <a:gd name="T3" fmla="*/ 263 h 263"/>
                  <a:gd name="T4" fmla="*/ 512 w 512"/>
                  <a:gd name="T5" fmla="*/ 131 h 263"/>
                  <a:gd name="T6" fmla="*/ 505 w 512"/>
                  <a:gd name="T7" fmla="*/ 127 h 263"/>
                  <a:gd name="T8" fmla="*/ 242 w 512"/>
                  <a:gd name="T9" fmla="*/ 9 h 263"/>
                  <a:gd name="T10" fmla="*/ 208 w 512"/>
                  <a:gd name="T11" fmla="*/ 6 h 263"/>
                  <a:gd name="T12" fmla="*/ 0 w 512"/>
                  <a:gd name="T13" fmla="*/ 121 h 263"/>
                </a:gdLst>
                <a:ahLst/>
                <a:cxnLst>
                  <a:cxn ang="0">
                    <a:pos x="T0" y="T1"/>
                  </a:cxn>
                  <a:cxn ang="0">
                    <a:pos x="T2" y="T3"/>
                  </a:cxn>
                  <a:cxn ang="0">
                    <a:pos x="T4" y="T5"/>
                  </a:cxn>
                  <a:cxn ang="0">
                    <a:pos x="T6" y="T7"/>
                  </a:cxn>
                  <a:cxn ang="0">
                    <a:pos x="T8" y="T9"/>
                  </a:cxn>
                  <a:cxn ang="0">
                    <a:pos x="T10" y="T11"/>
                  </a:cxn>
                  <a:cxn ang="0">
                    <a:pos x="T12" y="T13"/>
                  </a:cxn>
                </a:cxnLst>
                <a:rect l="0" t="0" r="r" b="b"/>
                <a:pathLst>
                  <a:path w="512" h="263">
                    <a:moveTo>
                      <a:pt x="0" y="121"/>
                    </a:moveTo>
                    <a:cubicBezTo>
                      <a:pt x="280" y="263"/>
                      <a:pt x="280" y="263"/>
                      <a:pt x="280" y="263"/>
                    </a:cubicBezTo>
                    <a:cubicBezTo>
                      <a:pt x="512" y="131"/>
                      <a:pt x="512" y="131"/>
                      <a:pt x="512" y="131"/>
                    </a:cubicBezTo>
                    <a:cubicBezTo>
                      <a:pt x="505" y="127"/>
                      <a:pt x="505" y="127"/>
                      <a:pt x="505" y="127"/>
                    </a:cubicBezTo>
                    <a:cubicBezTo>
                      <a:pt x="242" y="9"/>
                      <a:pt x="242" y="9"/>
                      <a:pt x="242" y="9"/>
                    </a:cubicBezTo>
                    <a:cubicBezTo>
                      <a:pt x="242" y="9"/>
                      <a:pt x="224" y="0"/>
                      <a:pt x="208" y="6"/>
                    </a:cubicBezTo>
                    <a:cubicBezTo>
                      <a:pt x="193" y="12"/>
                      <a:pt x="0" y="121"/>
                      <a:pt x="0" y="121"/>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54" name="Freeform 27">
                <a:extLst>
                  <a:ext uri="{FF2B5EF4-FFF2-40B4-BE49-F238E27FC236}">
                    <a16:creationId xmlns:a16="http://schemas.microsoft.com/office/drawing/2014/main" id="{AABDD5D8-D50E-1D7D-66B0-508FF0A2FBF1}"/>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5" name="Freeform 28">
                <a:extLst>
                  <a:ext uri="{FF2B5EF4-FFF2-40B4-BE49-F238E27FC236}">
                    <a16:creationId xmlns:a16="http://schemas.microsoft.com/office/drawing/2014/main" id="{340D9FD5-B3A5-237A-C07E-D58718455A4A}"/>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6" name="Freeform 29">
                <a:extLst>
                  <a:ext uri="{FF2B5EF4-FFF2-40B4-BE49-F238E27FC236}">
                    <a16:creationId xmlns:a16="http://schemas.microsoft.com/office/drawing/2014/main" id="{407E6ABC-D6F2-01B2-E363-0160CFB96E9F}"/>
                  </a:ext>
                </a:extLst>
              </p:cNvPr>
              <p:cNvSpPr>
                <a:spLocks/>
              </p:cNvSpPr>
              <p:nvPr/>
            </p:nvSpPr>
            <p:spPr bwMode="auto">
              <a:xfrm>
                <a:off x="5483788" y="1914818"/>
                <a:ext cx="1060450" cy="630238"/>
              </a:xfrm>
              <a:custGeom>
                <a:avLst/>
                <a:gdLst>
                  <a:gd name="T0" fmla="*/ 0 w 668"/>
                  <a:gd name="T1" fmla="*/ 0 h 397"/>
                  <a:gd name="T2" fmla="*/ 3 w 668"/>
                  <a:gd name="T3" fmla="*/ 45 h 397"/>
                  <a:gd name="T4" fmla="*/ 668 w 668"/>
                  <a:gd name="T5" fmla="*/ 397 h 397"/>
                  <a:gd name="T6" fmla="*/ 666 w 668"/>
                  <a:gd name="T7" fmla="*/ 348 h 397"/>
                  <a:gd name="T8" fmla="*/ 0 w 668"/>
                  <a:gd name="T9" fmla="*/ 0 h 397"/>
                </a:gdLst>
                <a:ahLst/>
                <a:cxnLst>
                  <a:cxn ang="0">
                    <a:pos x="T0" y="T1"/>
                  </a:cxn>
                  <a:cxn ang="0">
                    <a:pos x="T2" y="T3"/>
                  </a:cxn>
                  <a:cxn ang="0">
                    <a:pos x="T4" y="T5"/>
                  </a:cxn>
                  <a:cxn ang="0">
                    <a:pos x="T6" y="T7"/>
                  </a:cxn>
                  <a:cxn ang="0">
                    <a:pos x="T8" y="T9"/>
                  </a:cxn>
                </a:cxnLst>
                <a:rect l="0" t="0" r="r" b="b"/>
                <a:pathLst>
                  <a:path w="668" h="397">
                    <a:moveTo>
                      <a:pt x="0" y="0"/>
                    </a:moveTo>
                    <a:lnTo>
                      <a:pt x="3" y="45"/>
                    </a:lnTo>
                    <a:lnTo>
                      <a:pt x="668" y="397"/>
                    </a:lnTo>
                    <a:lnTo>
                      <a:pt x="666" y="348"/>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7" name="Freeform 30">
                <a:extLst>
                  <a:ext uri="{FF2B5EF4-FFF2-40B4-BE49-F238E27FC236}">
                    <a16:creationId xmlns:a16="http://schemas.microsoft.com/office/drawing/2014/main" id="{3F43B494-7306-E86F-92DF-800071F6B208}"/>
                  </a:ext>
                </a:extLst>
              </p:cNvPr>
              <p:cNvSpPr>
                <a:spLocks/>
              </p:cNvSpPr>
              <p:nvPr/>
            </p:nvSpPr>
            <p:spPr bwMode="auto">
              <a:xfrm>
                <a:off x="6522013" y="1583031"/>
                <a:ext cx="969963" cy="962025"/>
              </a:xfrm>
              <a:custGeom>
                <a:avLst/>
                <a:gdLst>
                  <a:gd name="T0" fmla="*/ 1 w 258"/>
                  <a:gd name="T1" fmla="*/ 165 h 256"/>
                  <a:gd name="T2" fmla="*/ 205 w 258"/>
                  <a:gd name="T3" fmla="*/ 32 h 256"/>
                  <a:gd name="T4" fmla="*/ 237 w 258"/>
                  <a:gd name="T5" fmla="*/ 38 h 256"/>
                  <a:gd name="T6" fmla="*/ 212 w 258"/>
                  <a:gd name="T7" fmla="*/ 106 h 256"/>
                  <a:gd name="T8" fmla="*/ 5 w 258"/>
                  <a:gd name="T9" fmla="*/ 235 h 256"/>
                  <a:gd name="T10" fmla="*/ 6 w 258"/>
                  <a:gd name="T11" fmla="*/ 256 h 256"/>
                  <a:gd name="T12" fmla="*/ 218 w 258"/>
                  <a:gd name="T13" fmla="*/ 120 h 256"/>
                  <a:gd name="T14" fmla="*/ 254 w 258"/>
                  <a:gd name="T15" fmla="*/ 51 h 256"/>
                  <a:gd name="T16" fmla="*/ 208 w 258"/>
                  <a:gd name="T17" fmla="*/ 10 h 256"/>
                  <a:gd name="T18" fmla="*/ 0 w 258"/>
                  <a:gd name="T19" fmla="*/ 142 h 256"/>
                  <a:gd name="T20" fmla="*/ 1 w 258"/>
                  <a:gd name="T21" fmla="*/ 16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256">
                    <a:moveTo>
                      <a:pt x="1" y="165"/>
                    </a:moveTo>
                    <a:cubicBezTo>
                      <a:pt x="205" y="32"/>
                      <a:pt x="205" y="32"/>
                      <a:pt x="205" y="32"/>
                    </a:cubicBezTo>
                    <a:cubicBezTo>
                      <a:pt x="205" y="32"/>
                      <a:pt x="228" y="16"/>
                      <a:pt x="237" y="38"/>
                    </a:cubicBezTo>
                    <a:cubicBezTo>
                      <a:pt x="247" y="61"/>
                      <a:pt x="229" y="94"/>
                      <a:pt x="212" y="106"/>
                    </a:cubicBezTo>
                    <a:cubicBezTo>
                      <a:pt x="5" y="235"/>
                      <a:pt x="5" y="235"/>
                      <a:pt x="5" y="235"/>
                    </a:cubicBezTo>
                    <a:cubicBezTo>
                      <a:pt x="6" y="256"/>
                      <a:pt x="6" y="256"/>
                      <a:pt x="6" y="256"/>
                    </a:cubicBezTo>
                    <a:cubicBezTo>
                      <a:pt x="218" y="120"/>
                      <a:pt x="218" y="120"/>
                      <a:pt x="218" y="120"/>
                    </a:cubicBezTo>
                    <a:cubicBezTo>
                      <a:pt x="218" y="120"/>
                      <a:pt x="258" y="88"/>
                      <a:pt x="254" y="51"/>
                    </a:cubicBezTo>
                    <a:cubicBezTo>
                      <a:pt x="251" y="13"/>
                      <a:pt x="225" y="0"/>
                      <a:pt x="208" y="10"/>
                    </a:cubicBezTo>
                    <a:cubicBezTo>
                      <a:pt x="0" y="142"/>
                      <a:pt x="0" y="142"/>
                      <a:pt x="0" y="142"/>
                    </a:cubicBezTo>
                    <a:cubicBezTo>
                      <a:pt x="1" y="165"/>
                      <a:pt x="1" y="165"/>
                      <a:pt x="1" y="165"/>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8" name="Freeform 32">
                <a:extLst>
                  <a:ext uri="{FF2B5EF4-FFF2-40B4-BE49-F238E27FC236}">
                    <a16:creationId xmlns:a16="http://schemas.microsoft.com/office/drawing/2014/main" id="{7E4385A0-3234-3D38-773A-1995181BA049}"/>
                  </a:ext>
                </a:extLst>
              </p:cNvPr>
              <p:cNvSpPr>
                <a:spLocks/>
              </p:cNvSpPr>
              <p:nvPr/>
            </p:nvSpPr>
            <p:spPr bwMode="auto">
              <a:xfrm>
                <a:off x="7326876" y="1610018"/>
                <a:ext cx="44450" cy="3175"/>
              </a:xfrm>
              <a:custGeom>
                <a:avLst/>
                <a:gdLst>
                  <a:gd name="T0" fmla="*/ 6 w 12"/>
                  <a:gd name="T1" fmla="*/ 0 h 1"/>
                  <a:gd name="T2" fmla="*/ 0 w 12"/>
                  <a:gd name="T3" fmla="*/ 1 h 1"/>
                  <a:gd name="T4" fmla="*/ 12 w 12"/>
                  <a:gd name="T5" fmla="*/ 1 h 1"/>
                  <a:gd name="T6" fmla="*/ 12 w 12"/>
                  <a:gd name="T7" fmla="*/ 1 h 1"/>
                  <a:gd name="T8" fmla="*/ 6 w 12"/>
                  <a:gd name="T9" fmla="*/ 0 h 1"/>
                </a:gdLst>
                <a:ahLst/>
                <a:cxnLst>
                  <a:cxn ang="0">
                    <a:pos x="T0" y="T1"/>
                  </a:cxn>
                  <a:cxn ang="0">
                    <a:pos x="T2" y="T3"/>
                  </a:cxn>
                  <a:cxn ang="0">
                    <a:pos x="T4" y="T5"/>
                  </a:cxn>
                  <a:cxn ang="0">
                    <a:pos x="T6" y="T7"/>
                  </a:cxn>
                  <a:cxn ang="0">
                    <a:pos x="T8" y="T9"/>
                  </a:cxn>
                </a:cxnLst>
                <a:rect l="0" t="0" r="r" b="b"/>
                <a:pathLst>
                  <a:path w="12" h="1">
                    <a:moveTo>
                      <a:pt x="6" y="0"/>
                    </a:moveTo>
                    <a:cubicBezTo>
                      <a:pt x="4" y="0"/>
                      <a:pt x="2" y="0"/>
                      <a:pt x="0" y="1"/>
                    </a:cubicBezTo>
                    <a:cubicBezTo>
                      <a:pt x="12" y="1"/>
                      <a:pt x="12" y="1"/>
                      <a:pt x="12" y="1"/>
                    </a:cubicBezTo>
                    <a:cubicBezTo>
                      <a:pt x="12" y="1"/>
                      <a:pt x="12" y="1"/>
                      <a:pt x="12" y="1"/>
                    </a:cubicBezTo>
                    <a:cubicBezTo>
                      <a:pt x="10" y="0"/>
                      <a:pt x="8" y="0"/>
                      <a:pt x="6" y="0"/>
                    </a:cubicBezTo>
                  </a:path>
                </a:pathLst>
              </a:custGeom>
              <a:solidFill>
                <a:srgbClr val="419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4" name="Group 69"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D87A49F3-23D8-EB25-4978-C410E2F7390A}"/>
                </a:ext>
              </a:extLst>
            </p:cNvPr>
            <p:cNvGrpSpPr/>
            <p:nvPr/>
          </p:nvGrpSpPr>
          <p:grpSpPr>
            <a:xfrm>
              <a:off x="1066940" y="2906935"/>
              <a:ext cx="2675659" cy="1421535"/>
              <a:chOff x="3672451" y="2646656"/>
              <a:chExt cx="2943225" cy="1563688"/>
            </a:xfrm>
          </p:grpSpPr>
          <p:grpSp>
            <p:nvGrpSpPr>
              <p:cNvPr id="40" name="Group 68">
                <a:extLst>
                  <a:ext uri="{FF2B5EF4-FFF2-40B4-BE49-F238E27FC236}">
                    <a16:creationId xmlns:a16="http://schemas.microsoft.com/office/drawing/2014/main" id="{431B432B-6B22-4A9D-A071-D6308CC26592}"/>
                  </a:ext>
                </a:extLst>
              </p:cNvPr>
              <p:cNvGrpSpPr/>
              <p:nvPr/>
            </p:nvGrpSpPr>
            <p:grpSpPr>
              <a:xfrm>
                <a:off x="3672451" y="2646656"/>
                <a:ext cx="2943225" cy="1519237"/>
                <a:chOff x="3672451" y="2646656"/>
                <a:chExt cx="2943225" cy="1519237"/>
              </a:xfrm>
            </p:grpSpPr>
            <p:sp>
              <p:nvSpPr>
                <p:cNvPr id="43" name="Freeform 16">
                  <a:extLst>
                    <a:ext uri="{FF2B5EF4-FFF2-40B4-BE49-F238E27FC236}">
                      <a16:creationId xmlns:a16="http://schemas.microsoft.com/office/drawing/2014/main" id="{368FB179-EDF8-9AE1-C4B8-B376C397F5D3}"/>
                    </a:ext>
                  </a:extLst>
                </p:cNvPr>
                <p:cNvSpPr>
                  <a:spLocks/>
                </p:cNvSpPr>
                <p:nvPr/>
              </p:nvSpPr>
              <p:spPr bwMode="auto">
                <a:xfrm>
                  <a:off x="3672451" y="4051593"/>
                  <a:ext cx="71438" cy="7938"/>
                </a:xfrm>
                <a:custGeom>
                  <a:avLst/>
                  <a:gdLst>
                    <a:gd name="T0" fmla="*/ 11 w 19"/>
                    <a:gd name="T1" fmla="*/ 0 h 2"/>
                    <a:gd name="T2" fmla="*/ 0 w 19"/>
                    <a:gd name="T3" fmla="*/ 1 h 2"/>
                    <a:gd name="T4" fmla="*/ 0 w 19"/>
                    <a:gd name="T5" fmla="*/ 2 h 2"/>
                    <a:gd name="T6" fmla="*/ 19 w 19"/>
                    <a:gd name="T7" fmla="*/ 0 h 2"/>
                    <a:gd name="T8" fmla="*/ 11 w 19"/>
                    <a:gd name="T9" fmla="*/ 0 h 2"/>
                  </a:gdLst>
                  <a:ahLst/>
                  <a:cxnLst>
                    <a:cxn ang="0">
                      <a:pos x="T0" y="T1"/>
                    </a:cxn>
                    <a:cxn ang="0">
                      <a:pos x="T2" y="T3"/>
                    </a:cxn>
                    <a:cxn ang="0">
                      <a:pos x="T4" y="T5"/>
                    </a:cxn>
                    <a:cxn ang="0">
                      <a:pos x="T6" y="T7"/>
                    </a:cxn>
                    <a:cxn ang="0">
                      <a:pos x="T8" y="T9"/>
                    </a:cxn>
                  </a:cxnLst>
                  <a:rect l="0" t="0" r="r" b="b"/>
                  <a:pathLst>
                    <a:path w="19" h="2">
                      <a:moveTo>
                        <a:pt x="11" y="0"/>
                      </a:moveTo>
                      <a:cubicBezTo>
                        <a:pt x="8" y="0"/>
                        <a:pt x="4" y="0"/>
                        <a:pt x="0" y="1"/>
                      </a:cubicBezTo>
                      <a:cubicBezTo>
                        <a:pt x="0" y="2"/>
                        <a:pt x="0" y="2"/>
                        <a:pt x="0" y="2"/>
                      </a:cubicBezTo>
                      <a:cubicBezTo>
                        <a:pt x="19" y="0"/>
                        <a:pt x="19" y="0"/>
                        <a:pt x="19" y="0"/>
                      </a:cubicBezTo>
                      <a:cubicBezTo>
                        <a:pt x="17" y="0"/>
                        <a:pt x="14" y="0"/>
                        <a:pt x="11" y="0"/>
                      </a:cubicBezTo>
                    </a:path>
                  </a:pathLst>
                </a:custGeom>
                <a:solidFill>
                  <a:srgbClr val="0A8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4" name="Freeform 33">
                  <a:extLst>
                    <a:ext uri="{FF2B5EF4-FFF2-40B4-BE49-F238E27FC236}">
                      <a16:creationId xmlns:a16="http://schemas.microsoft.com/office/drawing/2014/main" id="{E1EEC168-9294-332B-74F9-59C3D4427CB5}"/>
                    </a:ext>
                  </a:extLst>
                </p:cNvPr>
                <p:cNvSpPr>
                  <a:spLocks/>
                </p:cNvSpPr>
                <p:nvPr/>
              </p:nvSpPr>
              <p:spPr bwMode="auto">
                <a:xfrm>
                  <a:off x="4375713" y="3248318"/>
                  <a:ext cx="2239963" cy="917575"/>
                </a:xfrm>
                <a:custGeom>
                  <a:avLst/>
                  <a:gdLst>
                    <a:gd name="T0" fmla="*/ 596 w 596"/>
                    <a:gd name="T1" fmla="*/ 59 h 244"/>
                    <a:gd name="T2" fmla="*/ 559 w 596"/>
                    <a:gd name="T3" fmla="*/ 42 h 244"/>
                    <a:gd name="T4" fmla="*/ 56 w 596"/>
                    <a:gd name="T5" fmla="*/ 0 h 244"/>
                    <a:gd name="T6" fmla="*/ 29 w 596"/>
                    <a:gd name="T7" fmla="*/ 71 h 244"/>
                    <a:gd name="T8" fmla="*/ 296 w 596"/>
                    <a:gd name="T9" fmla="*/ 244 h 244"/>
                    <a:gd name="T10" fmla="*/ 596 w 596"/>
                    <a:gd name="T11" fmla="*/ 59 h 244"/>
                  </a:gdLst>
                  <a:ahLst/>
                  <a:cxnLst>
                    <a:cxn ang="0">
                      <a:pos x="T0" y="T1"/>
                    </a:cxn>
                    <a:cxn ang="0">
                      <a:pos x="T2" y="T3"/>
                    </a:cxn>
                    <a:cxn ang="0">
                      <a:pos x="T4" y="T5"/>
                    </a:cxn>
                    <a:cxn ang="0">
                      <a:pos x="T6" y="T7"/>
                    </a:cxn>
                    <a:cxn ang="0">
                      <a:pos x="T8" y="T9"/>
                    </a:cxn>
                    <a:cxn ang="0">
                      <a:pos x="T10" y="T11"/>
                    </a:cxn>
                  </a:cxnLst>
                  <a:rect l="0" t="0" r="r" b="b"/>
                  <a:pathLst>
                    <a:path w="596" h="244">
                      <a:moveTo>
                        <a:pt x="596" y="59"/>
                      </a:moveTo>
                      <a:cubicBezTo>
                        <a:pt x="559" y="42"/>
                        <a:pt x="559" y="42"/>
                        <a:pt x="559" y="42"/>
                      </a:cubicBezTo>
                      <a:cubicBezTo>
                        <a:pt x="56" y="0"/>
                        <a:pt x="56" y="0"/>
                        <a:pt x="56" y="0"/>
                      </a:cubicBezTo>
                      <a:cubicBezTo>
                        <a:pt x="56" y="0"/>
                        <a:pt x="0" y="24"/>
                        <a:pt x="29" y="71"/>
                      </a:cubicBezTo>
                      <a:cubicBezTo>
                        <a:pt x="68" y="133"/>
                        <a:pt x="296" y="244"/>
                        <a:pt x="296" y="244"/>
                      </a:cubicBezTo>
                      <a:lnTo>
                        <a:pt x="596" y="59"/>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5" name="Freeform 34">
                  <a:extLst>
                    <a:ext uri="{FF2B5EF4-FFF2-40B4-BE49-F238E27FC236}">
                      <a16:creationId xmlns:a16="http://schemas.microsoft.com/office/drawing/2014/main" id="{31AB5383-1AF3-66BA-C9C2-DEBC6A776652}"/>
                    </a:ext>
                  </a:extLst>
                </p:cNvPr>
                <p:cNvSpPr>
                  <a:spLocks/>
                </p:cNvSpPr>
                <p:nvPr/>
              </p:nvSpPr>
              <p:spPr bwMode="auto">
                <a:xfrm>
                  <a:off x="4615426" y="3176881"/>
                  <a:ext cx="1944688" cy="879475"/>
                </a:xfrm>
                <a:custGeom>
                  <a:avLst/>
                  <a:gdLst>
                    <a:gd name="T0" fmla="*/ 1225 w 1225"/>
                    <a:gd name="T1" fmla="*/ 19 h 554"/>
                    <a:gd name="T2" fmla="*/ 1225 w 1225"/>
                    <a:gd name="T3" fmla="*/ 166 h 554"/>
                    <a:gd name="T4" fmla="*/ 550 w 1225"/>
                    <a:gd name="T5" fmla="*/ 554 h 554"/>
                    <a:gd name="T6" fmla="*/ 3 w 1225"/>
                    <a:gd name="T7" fmla="*/ 251 h 554"/>
                    <a:gd name="T8" fmla="*/ 0 w 1225"/>
                    <a:gd name="T9" fmla="*/ 83 h 554"/>
                    <a:gd name="T10" fmla="*/ 564 w 1225"/>
                    <a:gd name="T11" fmla="*/ 381 h 554"/>
                    <a:gd name="T12" fmla="*/ 1220 w 1225"/>
                    <a:gd name="T13" fmla="*/ 0 h 554"/>
                    <a:gd name="T14" fmla="*/ 1225 w 1225"/>
                    <a:gd name="T15" fmla="*/ 19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5" h="554">
                      <a:moveTo>
                        <a:pt x="1225" y="19"/>
                      </a:moveTo>
                      <a:lnTo>
                        <a:pt x="1225" y="166"/>
                      </a:lnTo>
                      <a:lnTo>
                        <a:pt x="550" y="554"/>
                      </a:lnTo>
                      <a:lnTo>
                        <a:pt x="3" y="251"/>
                      </a:lnTo>
                      <a:lnTo>
                        <a:pt x="0" y="83"/>
                      </a:lnTo>
                      <a:lnTo>
                        <a:pt x="564" y="381"/>
                      </a:lnTo>
                      <a:lnTo>
                        <a:pt x="1220" y="0"/>
                      </a:lnTo>
                      <a:lnTo>
                        <a:pt x="1225"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6" name="Freeform 35">
                  <a:extLst>
                    <a:ext uri="{FF2B5EF4-FFF2-40B4-BE49-F238E27FC236}">
                      <a16:creationId xmlns:a16="http://schemas.microsoft.com/office/drawing/2014/main" id="{0FFB6977-CE76-1FE1-DD69-BE8EDD04B864}"/>
                    </a:ext>
                  </a:extLst>
                </p:cNvPr>
                <p:cNvSpPr>
                  <a:spLocks/>
                </p:cNvSpPr>
                <p:nvPr/>
              </p:nvSpPr>
              <p:spPr bwMode="auto">
                <a:xfrm>
                  <a:off x="4510651" y="2646656"/>
                  <a:ext cx="2105025" cy="1093788"/>
                </a:xfrm>
                <a:custGeom>
                  <a:avLst/>
                  <a:gdLst>
                    <a:gd name="T0" fmla="*/ 560 w 560"/>
                    <a:gd name="T1" fmla="*/ 122 h 291"/>
                    <a:gd name="T2" fmla="*/ 260 w 560"/>
                    <a:gd name="T3" fmla="*/ 291 h 291"/>
                    <a:gd name="T4" fmla="*/ 0 w 560"/>
                    <a:gd name="T5" fmla="*/ 158 h 291"/>
                    <a:gd name="T6" fmla="*/ 9 w 560"/>
                    <a:gd name="T7" fmla="*/ 154 h 291"/>
                    <a:gd name="T8" fmla="*/ 290 w 560"/>
                    <a:gd name="T9" fmla="*/ 11 h 291"/>
                    <a:gd name="T10" fmla="*/ 326 w 560"/>
                    <a:gd name="T11" fmla="*/ 6 h 291"/>
                    <a:gd name="T12" fmla="*/ 560 w 560"/>
                    <a:gd name="T13" fmla="*/ 122 h 291"/>
                  </a:gdLst>
                  <a:ahLst/>
                  <a:cxnLst>
                    <a:cxn ang="0">
                      <a:pos x="T0" y="T1"/>
                    </a:cxn>
                    <a:cxn ang="0">
                      <a:pos x="T2" y="T3"/>
                    </a:cxn>
                    <a:cxn ang="0">
                      <a:pos x="T4" y="T5"/>
                    </a:cxn>
                    <a:cxn ang="0">
                      <a:pos x="T6" y="T7"/>
                    </a:cxn>
                    <a:cxn ang="0">
                      <a:pos x="T8" y="T9"/>
                    </a:cxn>
                    <a:cxn ang="0">
                      <a:pos x="T10" y="T11"/>
                    </a:cxn>
                    <a:cxn ang="0">
                      <a:pos x="T12" y="T13"/>
                    </a:cxn>
                  </a:cxnLst>
                  <a:rect l="0" t="0" r="r" b="b"/>
                  <a:pathLst>
                    <a:path w="560" h="291">
                      <a:moveTo>
                        <a:pt x="560" y="122"/>
                      </a:moveTo>
                      <a:cubicBezTo>
                        <a:pt x="260" y="291"/>
                        <a:pt x="260" y="291"/>
                        <a:pt x="260" y="291"/>
                      </a:cubicBezTo>
                      <a:cubicBezTo>
                        <a:pt x="0" y="158"/>
                        <a:pt x="0" y="158"/>
                        <a:pt x="0" y="158"/>
                      </a:cubicBezTo>
                      <a:cubicBezTo>
                        <a:pt x="9" y="154"/>
                        <a:pt x="9" y="154"/>
                        <a:pt x="9" y="154"/>
                      </a:cubicBezTo>
                      <a:cubicBezTo>
                        <a:pt x="290" y="11"/>
                        <a:pt x="290" y="11"/>
                        <a:pt x="290" y="11"/>
                      </a:cubicBezTo>
                      <a:cubicBezTo>
                        <a:pt x="290" y="11"/>
                        <a:pt x="309" y="0"/>
                        <a:pt x="326" y="6"/>
                      </a:cubicBezTo>
                      <a:cubicBezTo>
                        <a:pt x="343" y="12"/>
                        <a:pt x="560" y="122"/>
                        <a:pt x="560" y="122"/>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7" name="Freeform 36">
                  <a:extLst>
                    <a:ext uri="{FF2B5EF4-FFF2-40B4-BE49-F238E27FC236}">
                      <a16:creationId xmlns:a16="http://schemas.microsoft.com/office/drawing/2014/main" id="{91BA908B-C4E3-FDD0-A986-310AB7A01CD9}"/>
                    </a:ext>
                  </a:extLst>
                </p:cNvPr>
                <p:cNvSpPr>
                  <a:spLocks/>
                </p:cNvSpPr>
                <p:nvPr/>
              </p:nvSpPr>
              <p:spPr bwMode="auto">
                <a:xfrm>
                  <a:off x="5491726" y="3105443"/>
                  <a:ext cx="1123950" cy="728663"/>
                </a:xfrm>
                <a:custGeom>
                  <a:avLst/>
                  <a:gdLst>
                    <a:gd name="T0" fmla="*/ 0 w 708"/>
                    <a:gd name="T1" fmla="*/ 400 h 459"/>
                    <a:gd name="T2" fmla="*/ 708 w 708"/>
                    <a:gd name="T3" fmla="*/ 0 h 459"/>
                    <a:gd name="T4" fmla="*/ 708 w 708"/>
                    <a:gd name="T5" fmla="*/ 57 h 459"/>
                    <a:gd name="T6" fmla="*/ 0 w 708"/>
                    <a:gd name="T7" fmla="*/ 459 h 459"/>
                    <a:gd name="T8" fmla="*/ 0 w 708"/>
                    <a:gd name="T9" fmla="*/ 400 h 459"/>
                  </a:gdLst>
                  <a:ahLst/>
                  <a:cxnLst>
                    <a:cxn ang="0">
                      <a:pos x="T0" y="T1"/>
                    </a:cxn>
                    <a:cxn ang="0">
                      <a:pos x="T2" y="T3"/>
                    </a:cxn>
                    <a:cxn ang="0">
                      <a:pos x="T4" y="T5"/>
                    </a:cxn>
                    <a:cxn ang="0">
                      <a:pos x="T6" y="T7"/>
                    </a:cxn>
                    <a:cxn ang="0">
                      <a:pos x="T8" y="T9"/>
                    </a:cxn>
                  </a:cxnLst>
                  <a:rect l="0" t="0" r="r" b="b"/>
                  <a:pathLst>
                    <a:path w="708" h="459">
                      <a:moveTo>
                        <a:pt x="0" y="400"/>
                      </a:moveTo>
                      <a:lnTo>
                        <a:pt x="708" y="0"/>
                      </a:lnTo>
                      <a:lnTo>
                        <a:pt x="708" y="57"/>
                      </a:lnTo>
                      <a:lnTo>
                        <a:pt x="0" y="459"/>
                      </a:lnTo>
                      <a:lnTo>
                        <a:pt x="0" y="40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sp>
            <p:nvSpPr>
              <p:cNvPr id="41" name="Freeform 37">
                <a:extLst>
                  <a:ext uri="{FF2B5EF4-FFF2-40B4-BE49-F238E27FC236}">
                    <a16:creationId xmlns:a16="http://schemas.microsoft.com/office/drawing/2014/main" id="{D4F366C4-146F-DFD9-9111-EC75E229AF2A}"/>
                  </a:ext>
                </a:extLst>
              </p:cNvPr>
              <p:cNvSpPr>
                <a:spLocks/>
              </p:cNvSpPr>
              <p:nvPr/>
            </p:nvSpPr>
            <p:spPr bwMode="auto">
              <a:xfrm>
                <a:off x="5491726" y="3470568"/>
                <a:ext cx="1123950" cy="739775"/>
              </a:xfrm>
              <a:custGeom>
                <a:avLst/>
                <a:gdLst>
                  <a:gd name="T0" fmla="*/ 708 w 708"/>
                  <a:gd name="T1" fmla="*/ 0 h 466"/>
                  <a:gd name="T2" fmla="*/ 708 w 708"/>
                  <a:gd name="T3" fmla="*/ 49 h 466"/>
                  <a:gd name="T4" fmla="*/ 0 w 708"/>
                  <a:gd name="T5" fmla="*/ 466 h 466"/>
                  <a:gd name="T6" fmla="*/ 0 w 708"/>
                  <a:gd name="T7" fmla="*/ 411 h 466"/>
                  <a:gd name="T8" fmla="*/ 708 w 708"/>
                  <a:gd name="T9" fmla="*/ 0 h 466"/>
                </a:gdLst>
                <a:ahLst/>
                <a:cxnLst>
                  <a:cxn ang="0">
                    <a:pos x="T0" y="T1"/>
                  </a:cxn>
                  <a:cxn ang="0">
                    <a:pos x="T2" y="T3"/>
                  </a:cxn>
                  <a:cxn ang="0">
                    <a:pos x="T4" y="T5"/>
                  </a:cxn>
                  <a:cxn ang="0">
                    <a:pos x="T6" y="T7"/>
                  </a:cxn>
                  <a:cxn ang="0">
                    <a:pos x="T8" y="T9"/>
                  </a:cxn>
                </a:cxnLst>
                <a:rect l="0" t="0" r="r" b="b"/>
                <a:pathLst>
                  <a:path w="708" h="466">
                    <a:moveTo>
                      <a:pt x="708" y="0"/>
                    </a:moveTo>
                    <a:lnTo>
                      <a:pt x="708" y="49"/>
                    </a:lnTo>
                    <a:lnTo>
                      <a:pt x="0" y="466"/>
                    </a:lnTo>
                    <a:lnTo>
                      <a:pt x="0" y="411"/>
                    </a:lnTo>
                    <a:lnTo>
                      <a:pt x="708"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2" name="Freeform 38">
                <a:extLst>
                  <a:ext uri="{FF2B5EF4-FFF2-40B4-BE49-F238E27FC236}">
                    <a16:creationId xmlns:a16="http://schemas.microsoft.com/office/drawing/2014/main" id="{75EFDB15-CE55-6F28-FCBD-16D7EDBCED43}"/>
                  </a:ext>
                </a:extLst>
              </p:cNvPr>
              <p:cNvSpPr>
                <a:spLocks/>
              </p:cNvSpPr>
              <p:nvPr/>
            </p:nvSpPr>
            <p:spPr bwMode="auto">
              <a:xfrm>
                <a:off x="4424926" y="3199106"/>
                <a:ext cx="1066800" cy="1011238"/>
              </a:xfrm>
              <a:custGeom>
                <a:avLst/>
                <a:gdLst>
                  <a:gd name="T0" fmla="*/ 284 w 284"/>
                  <a:gd name="T1" fmla="*/ 169 h 269"/>
                  <a:gd name="T2" fmla="*/ 55 w 284"/>
                  <a:gd name="T3" fmla="*/ 34 h 269"/>
                  <a:gd name="T4" fmla="*/ 19 w 284"/>
                  <a:gd name="T5" fmla="*/ 42 h 269"/>
                  <a:gd name="T6" fmla="*/ 50 w 284"/>
                  <a:gd name="T7" fmla="*/ 115 h 269"/>
                  <a:gd name="T8" fmla="*/ 284 w 284"/>
                  <a:gd name="T9" fmla="*/ 246 h 269"/>
                  <a:gd name="T10" fmla="*/ 284 w 284"/>
                  <a:gd name="T11" fmla="*/ 269 h 269"/>
                  <a:gd name="T12" fmla="*/ 44 w 284"/>
                  <a:gd name="T13" fmla="*/ 131 h 269"/>
                  <a:gd name="T14" fmla="*/ 1 w 284"/>
                  <a:gd name="T15" fmla="*/ 57 h 269"/>
                  <a:gd name="T16" fmla="*/ 50 w 284"/>
                  <a:gd name="T17" fmla="*/ 10 h 269"/>
                  <a:gd name="T18" fmla="*/ 284 w 284"/>
                  <a:gd name="T19" fmla="*/ 144 h 269"/>
                  <a:gd name="T20" fmla="*/ 284 w 284"/>
                  <a:gd name="T21" fmla="*/ 1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69">
                    <a:moveTo>
                      <a:pt x="284" y="169"/>
                    </a:moveTo>
                    <a:cubicBezTo>
                      <a:pt x="55" y="34"/>
                      <a:pt x="55" y="34"/>
                      <a:pt x="55" y="34"/>
                    </a:cubicBezTo>
                    <a:cubicBezTo>
                      <a:pt x="55" y="34"/>
                      <a:pt x="29" y="17"/>
                      <a:pt x="19" y="42"/>
                    </a:cubicBezTo>
                    <a:cubicBezTo>
                      <a:pt x="10" y="67"/>
                      <a:pt x="31" y="103"/>
                      <a:pt x="50" y="115"/>
                    </a:cubicBezTo>
                    <a:cubicBezTo>
                      <a:pt x="284" y="246"/>
                      <a:pt x="284" y="246"/>
                      <a:pt x="284" y="246"/>
                    </a:cubicBezTo>
                    <a:cubicBezTo>
                      <a:pt x="284" y="269"/>
                      <a:pt x="284" y="269"/>
                      <a:pt x="284" y="269"/>
                    </a:cubicBezTo>
                    <a:cubicBezTo>
                      <a:pt x="44" y="131"/>
                      <a:pt x="44" y="131"/>
                      <a:pt x="44" y="131"/>
                    </a:cubicBezTo>
                    <a:cubicBezTo>
                      <a:pt x="44" y="131"/>
                      <a:pt x="0" y="98"/>
                      <a:pt x="1" y="57"/>
                    </a:cubicBezTo>
                    <a:cubicBezTo>
                      <a:pt x="3" y="16"/>
                      <a:pt x="31" y="0"/>
                      <a:pt x="50" y="10"/>
                    </a:cubicBezTo>
                    <a:cubicBezTo>
                      <a:pt x="284" y="144"/>
                      <a:pt x="284" y="144"/>
                      <a:pt x="284" y="144"/>
                    </a:cubicBezTo>
                    <a:lnTo>
                      <a:pt x="284" y="169"/>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5" name="Group 63"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14C6BE0A-B006-2A31-D3FA-F673E52DE2B4}"/>
                </a:ext>
              </a:extLst>
            </p:cNvPr>
            <p:cNvGrpSpPr/>
            <p:nvPr/>
          </p:nvGrpSpPr>
          <p:grpSpPr>
            <a:xfrm>
              <a:off x="3794553" y="4611332"/>
              <a:ext cx="1274329" cy="891887"/>
              <a:chOff x="6672826" y="4521493"/>
              <a:chExt cx="1401762" cy="981076"/>
            </a:xfrm>
          </p:grpSpPr>
          <p:sp>
            <p:nvSpPr>
              <p:cNvPr id="34" name="Freeform 40">
                <a:extLst>
                  <a:ext uri="{FF2B5EF4-FFF2-40B4-BE49-F238E27FC236}">
                    <a16:creationId xmlns:a16="http://schemas.microsoft.com/office/drawing/2014/main" id="{54EBC445-53FE-4CE3-4A01-AFED127B7355}"/>
                  </a:ext>
                </a:extLst>
              </p:cNvPr>
              <p:cNvSpPr>
                <a:spLocks/>
              </p:cNvSpPr>
              <p:nvPr/>
            </p:nvSpPr>
            <p:spPr bwMode="auto">
              <a:xfrm>
                <a:off x="6672826" y="4939006"/>
                <a:ext cx="1398588" cy="538163"/>
              </a:xfrm>
              <a:custGeom>
                <a:avLst/>
                <a:gdLst>
                  <a:gd name="T0" fmla="*/ 372 w 372"/>
                  <a:gd name="T1" fmla="*/ 16 h 143"/>
                  <a:gd name="T2" fmla="*/ 349 w 372"/>
                  <a:gd name="T3" fmla="*/ 7 h 143"/>
                  <a:gd name="T4" fmla="*/ 34 w 372"/>
                  <a:gd name="T5" fmla="*/ 0 h 143"/>
                  <a:gd name="T6" fmla="*/ 20 w 372"/>
                  <a:gd name="T7" fmla="*/ 44 h 143"/>
                  <a:gd name="T8" fmla="*/ 192 w 372"/>
                  <a:gd name="T9" fmla="*/ 143 h 143"/>
                  <a:gd name="T10" fmla="*/ 372 w 372"/>
                  <a:gd name="T11" fmla="*/ 16 h 143"/>
                </a:gdLst>
                <a:ahLst/>
                <a:cxnLst>
                  <a:cxn ang="0">
                    <a:pos x="T0" y="T1"/>
                  </a:cxn>
                  <a:cxn ang="0">
                    <a:pos x="T2" y="T3"/>
                  </a:cxn>
                  <a:cxn ang="0">
                    <a:pos x="T4" y="T5"/>
                  </a:cxn>
                  <a:cxn ang="0">
                    <a:pos x="T6" y="T7"/>
                  </a:cxn>
                  <a:cxn ang="0">
                    <a:pos x="T8" y="T9"/>
                  </a:cxn>
                  <a:cxn ang="0">
                    <a:pos x="T10" y="T11"/>
                  </a:cxn>
                </a:cxnLst>
                <a:rect l="0" t="0" r="r" b="b"/>
                <a:pathLst>
                  <a:path w="372" h="143">
                    <a:moveTo>
                      <a:pt x="372" y="16"/>
                    </a:moveTo>
                    <a:cubicBezTo>
                      <a:pt x="349" y="7"/>
                      <a:pt x="349" y="7"/>
                      <a:pt x="349" y="7"/>
                    </a:cubicBezTo>
                    <a:cubicBezTo>
                      <a:pt x="34" y="0"/>
                      <a:pt x="34" y="0"/>
                      <a:pt x="34" y="0"/>
                    </a:cubicBezTo>
                    <a:cubicBezTo>
                      <a:pt x="34" y="0"/>
                      <a:pt x="0" y="17"/>
                      <a:pt x="20" y="44"/>
                    </a:cubicBezTo>
                    <a:cubicBezTo>
                      <a:pt x="46" y="82"/>
                      <a:pt x="192" y="143"/>
                      <a:pt x="192" y="143"/>
                    </a:cubicBezTo>
                    <a:lnTo>
                      <a:pt x="372" y="16"/>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5" name="Freeform 41">
                <a:extLst>
                  <a:ext uri="{FF2B5EF4-FFF2-40B4-BE49-F238E27FC236}">
                    <a16:creationId xmlns:a16="http://schemas.microsoft.com/office/drawing/2014/main" id="{7F549E8C-81AB-D3B2-9142-D44C5D605DA1}"/>
                  </a:ext>
                </a:extLst>
              </p:cNvPr>
              <p:cNvSpPr>
                <a:spLocks/>
              </p:cNvSpPr>
              <p:nvPr/>
            </p:nvSpPr>
            <p:spPr bwMode="auto">
              <a:xfrm>
                <a:off x="6823638" y="4818356"/>
                <a:ext cx="1214438" cy="590550"/>
              </a:xfrm>
              <a:custGeom>
                <a:avLst/>
                <a:gdLst>
                  <a:gd name="T0" fmla="*/ 760 w 765"/>
                  <a:gd name="T1" fmla="*/ 15 h 372"/>
                  <a:gd name="T2" fmla="*/ 765 w 765"/>
                  <a:gd name="T3" fmla="*/ 105 h 372"/>
                  <a:gd name="T4" fmla="*/ 357 w 765"/>
                  <a:gd name="T5" fmla="*/ 372 h 372"/>
                  <a:gd name="T6" fmla="*/ 7 w 765"/>
                  <a:gd name="T7" fmla="*/ 202 h 372"/>
                  <a:gd name="T8" fmla="*/ 0 w 765"/>
                  <a:gd name="T9" fmla="*/ 97 h 372"/>
                  <a:gd name="T10" fmla="*/ 360 w 765"/>
                  <a:gd name="T11" fmla="*/ 263 h 372"/>
                  <a:gd name="T12" fmla="*/ 758 w 765"/>
                  <a:gd name="T13" fmla="*/ 0 h 372"/>
                  <a:gd name="T14" fmla="*/ 760 w 765"/>
                  <a:gd name="T15" fmla="*/ 15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5" h="372">
                    <a:moveTo>
                      <a:pt x="760" y="15"/>
                    </a:moveTo>
                    <a:lnTo>
                      <a:pt x="765" y="105"/>
                    </a:lnTo>
                    <a:lnTo>
                      <a:pt x="357" y="372"/>
                    </a:lnTo>
                    <a:lnTo>
                      <a:pt x="7" y="202"/>
                    </a:lnTo>
                    <a:lnTo>
                      <a:pt x="0" y="97"/>
                    </a:lnTo>
                    <a:lnTo>
                      <a:pt x="360" y="263"/>
                    </a:lnTo>
                    <a:lnTo>
                      <a:pt x="758" y="0"/>
                    </a:lnTo>
                    <a:lnTo>
                      <a:pt x="760" y="15"/>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6" name="Freeform 42">
                <a:extLst>
                  <a:ext uri="{FF2B5EF4-FFF2-40B4-BE49-F238E27FC236}">
                    <a16:creationId xmlns:a16="http://schemas.microsoft.com/office/drawing/2014/main" id="{C258C373-F56E-BFB7-CC23-1E9C29EAA05C}"/>
                  </a:ext>
                </a:extLst>
              </p:cNvPr>
              <p:cNvSpPr>
                <a:spLocks/>
              </p:cNvSpPr>
              <p:nvPr/>
            </p:nvSpPr>
            <p:spPr bwMode="auto">
              <a:xfrm>
                <a:off x="6755376" y="4521493"/>
                <a:ext cx="1304925" cy="688975"/>
              </a:xfrm>
              <a:custGeom>
                <a:avLst/>
                <a:gdLst>
                  <a:gd name="T0" fmla="*/ 347 w 347"/>
                  <a:gd name="T1" fmla="*/ 67 h 183"/>
                  <a:gd name="T2" fmla="*/ 167 w 347"/>
                  <a:gd name="T3" fmla="*/ 183 h 183"/>
                  <a:gd name="T4" fmla="*/ 0 w 347"/>
                  <a:gd name="T5" fmla="*/ 110 h 183"/>
                  <a:gd name="T6" fmla="*/ 5 w 347"/>
                  <a:gd name="T7" fmla="*/ 107 h 183"/>
                  <a:gd name="T8" fmla="*/ 175 w 347"/>
                  <a:gd name="T9" fmla="*/ 8 h 183"/>
                  <a:gd name="T10" fmla="*/ 197 w 347"/>
                  <a:gd name="T11" fmla="*/ 3 h 183"/>
                  <a:gd name="T12" fmla="*/ 347 w 347"/>
                  <a:gd name="T13" fmla="*/ 67 h 183"/>
                </a:gdLst>
                <a:ahLst/>
                <a:cxnLst>
                  <a:cxn ang="0">
                    <a:pos x="T0" y="T1"/>
                  </a:cxn>
                  <a:cxn ang="0">
                    <a:pos x="T2" y="T3"/>
                  </a:cxn>
                  <a:cxn ang="0">
                    <a:pos x="T4" y="T5"/>
                  </a:cxn>
                  <a:cxn ang="0">
                    <a:pos x="T6" y="T7"/>
                  </a:cxn>
                  <a:cxn ang="0">
                    <a:pos x="T8" y="T9"/>
                  </a:cxn>
                  <a:cxn ang="0">
                    <a:pos x="T10" y="T11"/>
                  </a:cxn>
                  <a:cxn ang="0">
                    <a:pos x="T12" y="T13"/>
                  </a:cxn>
                </a:cxnLst>
                <a:rect l="0" t="0" r="r" b="b"/>
                <a:pathLst>
                  <a:path w="347" h="183">
                    <a:moveTo>
                      <a:pt x="347" y="67"/>
                    </a:moveTo>
                    <a:cubicBezTo>
                      <a:pt x="167" y="183"/>
                      <a:pt x="167" y="183"/>
                      <a:pt x="167" y="183"/>
                    </a:cubicBezTo>
                    <a:cubicBezTo>
                      <a:pt x="0" y="110"/>
                      <a:pt x="0" y="110"/>
                      <a:pt x="0" y="110"/>
                    </a:cubicBezTo>
                    <a:cubicBezTo>
                      <a:pt x="5" y="107"/>
                      <a:pt x="5" y="107"/>
                      <a:pt x="5" y="107"/>
                    </a:cubicBezTo>
                    <a:cubicBezTo>
                      <a:pt x="175" y="8"/>
                      <a:pt x="175" y="8"/>
                      <a:pt x="175" y="8"/>
                    </a:cubicBezTo>
                    <a:cubicBezTo>
                      <a:pt x="175" y="8"/>
                      <a:pt x="186" y="0"/>
                      <a:pt x="197" y="3"/>
                    </a:cubicBezTo>
                    <a:cubicBezTo>
                      <a:pt x="208" y="7"/>
                      <a:pt x="347" y="67"/>
                      <a:pt x="347" y="67"/>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7" name="Freeform 43">
                <a:extLst>
                  <a:ext uri="{FF2B5EF4-FFF2-40B4-BE49-F238E27FC236}">
                    <a16:creationId xmlns:a16="http://schemas.microsoft.com/office/drawing/2014/main" id="{E4734DF4-18FF-5DFA-617E-36B08F6823D3}"/>
                  </a:ext>
                </a:extLst>
              </p:cNvPr>
              <p:cNvSpPr>
                <a:spLocks/>
              </p:cNvSpPr>
              <p:nvPr/>
            </p:nvSpPr>
            <p:spPr bwMode="auto">
              <a:xfrm>
                <a:off x="7384026" y="4773906"/>
                <a:ext cx="679450" cy="495300"/>
              </a:xfrm>
              <a:custGeom>
                <a:avLst/>
                <a:gdLst>
                  <a:gd name="T0" fmla="*/ 0 w 428"/>
                  <a:gd name="T1" fmla="*/ 275 h 312"/>
                  <a:gd name="T2" fmla="*/ 426 w 428"/>
                  <a:gd name="T3" fmla="*/ 0 h 312"/>
                  <a:gd name="T4" fmla="*/ 428 w 428"/>
                  <a:gd name="T5" fmla="*/ 35 h 312"/>
                  <a:gd name="T6" fmla="*/ 2 w 428"/>
                  <a:gd name="T7" fmla="*/ 312 h 312"/>
                  <a:gd name="T8" fmla="*/ 0 w 428"/>
                  <a:gd name="T9" fmla="*/ 275 h 312"/>
                </a:gdLst>
                <a:ahLst/>
                <a:cxnLst>
                  <a:cxn ang="0">
                    <a:pos x="T0" y="T1"/>
                  </a:cxn>
                  <a:cxn ang="0">
                    <a:pos x="T2" y="T3"/>
                  </a:cxn>
                  <a:cxn ang="0">
                    <a:pos x="T4" y="T5"/>
                  </a:cxn>
                  <a:cxn ang="0">
                    <a:pos x="T6" y="T7"/>
                  </a:cxn>
                  <a:cxn ang="0">
                    <a:pos x="T8" y="T9"/>
                  </a:cxn>
                </a:cxnLst>
                <a:rect l="0" t="0" r="r" b="b"/>
                <a:pathLst>
                  <a:path w="428" h="312">
                    <a:moveTo>
                      <a:pt x="0" y="275"/>
                    </a:moveTo>
                    <a:lnTo>
                      <a:pt x="426" y="0"/>
                    </a:lnTo>
                    <a:lnTo>
                      <a:pt x="428" y="35"/>
                    </a:lnTo>
                    <a:lnTo>
                      <a:pt x="2" y="312"/>
                    </a:lnTo>
                    <a:lnTo>
                      <a:pt x="0" y="275"/>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8" name="Freeform 44">
                <a:extLst>
                  <a:ext uri="{FF2B5EF4-FFF2-40B4-BE49-F238E27FC236}">
                    <a16:creationId xmlns:a16="http://schemas.microsoft.com/office/drawing/2014/main" id="{77A5B3DC-1A08-6FEC-5815-0D3A81425993}"/>
                  </a:ext>
                </a:extLst>
              </p:cNvPr>
              <p:cNvSpPr>
                <a:spLocks/>
              </p:cNvSpPr>
              <p:nvPr/>
            </p:nvSpPr>
            <p:spPr bwMode="auto">
              <a:xfrm>
                <a:off x="7395138" y="4999331"/>
                <a:ext cx="679450" cy="503238"/>
              </a:xfrm>
              <a:custGeom>
                <a:avLst/>
                <a:gdLst>
                  <a:gd name="T0" fmla="*/ 426 w 428"/>
                  <a:gd name="T1" fmla="*/ 0 h 317"/>
                  <a:gd name="T2" fmla="*/ 428 w 428"/>
                  <a:gd name="T3" fmla="*/ 31 h 317"/>
                  <a:gd name="T4" fmla="*/ 2 w 428"/>
                  <a:gd name="T5" fmla="*/ 317 h 317"/>
                  <a:gd name="T6" fmla="*/ 0 w 428"/>
                  <a:gd name="T7" fmla="*/ 284 h 317"/>
                  <a:gd name="T8" fmla="*/ 426 w 428"/>
                  <a:gd name="T9" fmla="*/ 0 h 317"/>
                </a:gdLst>
                <a:ahLst/>
                <a:cxnLst>
                  <a:cxn ang="0">
                    <a:pos x="T0" y="T1"/>
                  </a:cxn>
                  <a:cxn ang="0">
                    <a:pos x="T2" y="T3"/>
                  </a:cxn>
                  <a:cxn ang="0">
                    <a:pos x="T4" y="T5"/>
                  </a:cxn>
                  <a:cxn ang="0">
                    <a:pos x="T6" y="T7"/>
                  </a:cxn>
                  <a:cxn ang="0">
                    <a:pos x="T8" y="T9"/>
                  </a:cxn>
                </a:cxnLst>
                <a:rect l="0" t="0" r="r" b="b"/>
                <a:pathLst>
                  <a:path w="428" h="317">
                    <a:moveTo>
                      <a:pt x="426" y="0"/>
                    </a:moveTo>
                    <a:lnTo>
                      <a:pt x="428" y="31"/>
                    </a:lnTo>
                    <a:lnTo>
                      <a:pt x="2" y="317"/>
                    </a:lnTo>
                    <a:lnTo>
                      <a:pt x="0" y="284"/>
                    </a:lnTo>
                    <a:lnTo>
                      <a:pt x="426"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9" name="Freeform 45">
                <a:extLst>
                  <a:ext uri="{FF2B5EF4-FFF2-40B4-BE49-F238E27FC236}">
                    <a16:creationId xmlns:a16="http://schemas.microsoft.com/office/drawing/2014/main" id="{C6E98ECA-27CE-69B4-44F2-6E2BF1FC3C3F}"/>
                  </a:ext>
                </a:extLst>
              </p:cNvPr>
              <p:cNvSpPr>
                <a:spLocks/>
              </p:cNvSpPr>
              <p:nvPr/>
            </p:nvSpPr>
            <p:spPr bwMode="auto">
              <a:xfrm>
                <a:off x="6706163" y="4908843"/>
                <a:ext cx="692150" cy="593725"/>
              </a:xfrm>
              <a:custGeom>
                <a:avLst/>
                <a:gdLst>
                  <a:gd name="T0" fmla="*/ 181 w 184"/>
                  <a:gd name="T1" fmla="*/ 96 h 158"/>
                  <a:gd name="T2" fmla="*/ 33 w 184"/>
                  <a:gd name="T3" fmla="*/ 20 h 158"/>
                  <a:gd name="T4" fmla="*/ 11 w 184"/>
                  <a:gd name="T5" fmla="*/ 27 h 158"/>
                  <a:gd name="T6" fmla="*/ 33 w 184"/>
                  <a:gd name="T7" fmla="*/ 71 h 158"/>
                  <a:gd name="T8" fmla="*/ 183 w 184"/>
                  <a:gd name="T9" fmla="*/ 144 h 158"/>
                  <a:gd name="T10" fmla="*/ 184 w 184"/>
                  <a:gd name="T11" fmla="*/ 158 h 158"/>
                  <a:gd name="T12" fmla="*/ 30 w 184"/>
                  <a:gd name="T13" fmla="*/ 81 h 158"/>
                  <a:gd name="T14" fmla="*/ 1 w 184"/>
                  <a:gd name="T15" fmla="*/ 36 h 158"/>
                  <a:gd name="T16" fmla="*/ 29 w 184"/>
                  <a:gd name="T17" fmla="*/ 5 h 158"/>
                  <a:gd name="T18" fmla="*/ 180 w 184"/>
                  <a:gd name="T19" fmla="*/ 80 h 158"/>
                  <a:gd name="T20" fmla="*/ 181 w 184"/>
                  <a:gd name="T21" fmla="*/ 9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158">
                    <a:moveTo>
                      <a:pt x="181" y="96"/>
                    </a:moveTo>
                    <a:cubicBezTo>
                      <a:pt x="33" y="20"/>
                      <a:pt x="33" y="20"/>
                      <a:pt x="33" y="20"/>
                    </a:cubicBezTo>
                    <a:cubicBezTo>
                      <a:pt x="33" y="20"/>
                      <a:pt x="16" y="11"/>
                      <a:pt x="11" y="27"/>
                    </a:cubicBezTo>
                    <a:cubicBezTo>
                      <a:pt x="6" y="43"/>
                      <a:pt x="21" y="64"/>
                      <a:pt x="33" y="71"/>
                    </a:cubicBezTo>
                    <a:cubicBezTo>
                      <a:pt x="183" y="144"/>
                      <a:pt x="183" y="144"/>
                      <a:pt x="183" y="144"/>
                    </a:cubicBezTo>
                    <a:cubicBezTo>
                      <a:pt x="184" y="158"/>
                      <a:pt x="184" y="158"/>
                      <a:pt x="184" y="158"/>
                    </a:cubicBezTo>
                    <a:cubicBezTo>
                      <a:pt x="30" y="81"/>
                      <a:pt x="30" y="81"/>
                      <a:pt x="30" y="81"/>
                    </a:cubicBezTo>
                    <a:cubicBezTo>
                      <a:pt x="30" y="81"/>
                      <a:pt x="1" y="62"/>
                      <a:pt x="1" y="36"/>
                    </a:cubicBezTo>
                    <a:cubicBezTo>
                      <a:pt x="0" y="11"/>
                      <a:pt x="17" y="0"/>
                      <a:pt x="29" y="5"/>
                    </a:cubicBezTo>
                    <a:cubicBezTo>
                      <a:pt x="180" y="80"/>
                      <a:pt x="180" y="80"/>
                      <a:pt x="180" y="80"/>
                    </a:cubicBezTo>
                    <a:lnTo>
                      <a:pt x="181" y="96"/>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6" name="Group 66"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B278C3B0-B2F2-3530-15A2-46EDD039488E}"/>
                </a:ext>
              </a:extLst>
            </p:cNvPr>
            <p:cNvGrpSpPr/>
            <p:nvPr/>
          </p:nvGrpSpPr>
          <p:grpSpPr>
            <a:xfrm>
              <a:off x="2710723" y="2142048"/>
              <a:ext cx="874569" cy="1271443"/>
              <a:chOff x="5480613" y="1805281"/>
              <a:chExt cx="962026" cy="1398587"/>
            </a:xfrm>
          </p:grpSpPr>
          <p:sp>
            <p:nvSpPr>
              <p:cNvPr id="26" name="Freeform 47">
                <a:extLst>
                  <a:ext uri="{FF2B5EF4-FFF2-40B4-BE49-F238E27FC236}">
                    <a16:creationId xmlns:a16="http://schemas.microsoft.com/office/drawing/2014/main" id="{F474794C-DAEC-DEB6-7DB5-54A5CE4A9922}"/>
                  </a:ext>
                </a:extLst>
              </p:cNvPr>
              <p:cNvSpPr>
                <a:spLocks/>
              </p:cNvSpPr>
              <p:nvPr/>
            </p:nvSpPr>
            <p:spPr bwMode="auto">
              <a:xfrm>
                <a:off x="5939401" y="2027531"/>
                <a:ext cx="387350" cy="225425"/>
              </a:xfrm>
              <a:custGeom>
                <a:avLst/>
                <a:gdLst>
                  <a:gd name="T0" fmla="*/ 1 w 103"/>
                  <a:gd name="T1" fmla="*/ 15 h 60"/>
                  <a:gd name="T2" fmla="*/ 3 w 103"/>
                  <a:gd name="T3" fmla="*/ 7 h 60"/>
                  <a:gd name="T4" fmla="*/ 7 w 103"/>
                  <a:gd name="T5" fmla="*/ 0 h 60"/>
                  <a:gd name="T6" fmla="*/ 103 w 103"/>
                  <a:gd name="T7" fmla="*/ 45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4"/>
                      <a:pt x="1" y="11"/>
                      <a:pt x="3" y="7"/>
                    </a:cubicBezTo>
                    <a:cubicBezTo>
                      <a:pt x="5" y="3"/>
                      <a:pt x="7" y="0"/>
                      <a:pt x="7" y="0"/>
                    </a:cubicBezTo>
                    <a:cubicBezTo>
                      <a:pt x="103" y="45"/>
                      <a:pt x="103" y="45"/>
                      <a:pt x="103" y="45"/>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7" name="Freeform 48">
                <a:extLst>
                  <a:ext uri="{FF2B5EF4-FFF2-40B4-BE49-F238E27FC236}">
                    <a16:creationId xmlns:a16="http://schemas.microsoft.com/office/drawing/2014/main" id="{0952BF96-9745-92D7-189F-4BC432A6DEF4}"/>
                  </a:ext>
                </a:extLst>
              </p:cNvPr>
              <p:cNvSpPr>
                <a:spLocks/>
              </p:cNvSpPr>
              <p:nvPr/>
            </p:nvSpPr>
            <p:spPr bwMode="auto">
              <a:xfrm>
                <a:off x="5871138" y="2173581"/>
                <a:ext cx="387350" cy="225425"/>
              </a:xfrm>
              <a:custGeom>
                <a:avLst/>
                <a:gdLst>
                  <a:gd name="T0" fmla="*/ 0 w 103"/>
                  <a:gd name="T1" fmla="*/ 14 h 60"/>
                  <a:gd name="T2" fmla="*/ 3 w 103"/>
                  <a:gd name="T3" fmla="*/ 7 h 60"/>
                  <a:gd name="T4" fmla="*/ 7 w 103"/>
                  <a:gd name="T5" fmla="*/ 0 h 60"/>
                  <a:gd name="T6" fmla="*/ 103 w 103"/>
                  <a:gd name="T7" fmla="*/ 45 h 60"/>
                  <a:gd name="T8" fmla="*/ 100 w 103"/>
                  <a:gd name="T9" fmla="*/ 53 h 60"/>
                  <a:gd name="T10" fmla="*/ 96 w 103"/>
                  <a:gd name="T11" fmla="*/ 60 h 60"/>
                  <a:gd name="T12" fmla="*/ 0 w 103"/>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4"/>
                    </a:moveTo>
                    <a:cubicBezTo>
                      <a:pt x="0" y="14"/>
                      <a:pt x="1" y="11"/>
                      <a:pt x="3" y="7"/>
                    </a:cubicBezTo>
                    <a:cubicBezTo>
                      <a:pt x="4" y="3"/>
                      <a:pt x="6" y="0"/>
                      <a:pt x="7" y="0"/>
                    </a:cubicBezTo>
                    <a:cubicBezTo>
                      <a:pt x="103" y="45"/>
                      <a:pt x="103" y="45"/>
                      <a:pt x="103" y="45"/>
                    </a:cubicBezTo>
                    <a:cubicBezTo>
                      <a:pt x="103" y="45"/>
                      <a:pt x="102" y="49"/>
                      <a:pt x="100" y="53"/>
                    </a:cubicBezTo>
                    <a:cubicBezTo>
                      <a:pt x="98" y="57"/>
                      <a:pt x="96" y="60"/>
                      <a:pt x="96" y="60"/>
                    </a:cubicBezTo>
                    <a:lnTo>
                      <a:pt x="0"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8" name="Freeform 49">
                <a:extLst>
                  <a:ext uri="{FF2B5EF4-FFF2-40B4-BE49-F238E27FC236}">
                    <a16:creationId xmlns:a16="http://schemas.microsoft.com/office/drawing/2014/main" id="{4ECBBF4A-D752-42F2-1864-3045DEDFA5ED}"/>
                  </a:ext>
                </a:extLst>
              </p:cNvPr>
              <p:cNvSpPr>
                <a:spLocks/>
              </p:cNvSpPr>
              <p:nvPr/>
            </p:nvSpPr>
            <p:spPr bwMode="auto">
              <a:xfrm>
                <a:off x="5799701" y="2319631"/>
                <a:ext cx="392113" cy="225425"/>
              </a:xfrm>
              <a:custGeom>
                <a:avLst/>
                <a:gdLst>
                  <a:gd name="T0" fmla="*/ 1 w 104"/>
                  <a:gd name="T1" fmla="*/ 14 h 60"/>
                  <a:gd name="T2" fmla="*/ 3 w 104"/>
                  <a:gd name="T3" fmla="*/ 7 h 60"/>
                  <a:gd name="T4" fmla="*/ 8 w 104"/>
                  <a:gd name="T5" fmla="*/ 0 h 60"/>
                  <a:gd name="T6" fmla="*/ 103 w 104"/>
                  <a:gd name="T7" fmla="*/ 45 h 60"/>
                  <a:gd name="T8" fmla="*/ 101 w 104"/>
                  <a:gd name="T9" fmla="*/ 53 h 60"/>
                  <a:gd name="T10" fmla="*/ 97 w 104"/>
                  <a:gd name="T11" fmla="*/ 59 h 60"/>
                  <a:gd name="T12" fmla="*/ 1 w 104"/>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4"/>
                    </a:moveTo>
                    <a:cubicBezTo>
                      <a:pt x="0" y="14"/>
                      <a:pt x="1" y="11"/>
                      <a:pt x="3" y="7"/>
                    </a:cubicBezTo>
                    <a:cubicBezTo>
                      <a:pt x="5" y="3"/>
                      <a:pt x="7" y="0"/>
                      <a:pt x="8" y="0"/>
                    </a:cubicBezTo>
                    <a:cubicBezTo>
                      <a:pt x="103" y="45"/>
                      <a:pt x="103" y="45"/>
                      <a:pt x="103" y="45"/>
                    </a:cubicBezTo>
                    <a:cubicBezTo>
                      <a:pt x="104" y="45"/>
                      <a:pt x="103" y="49"/>
                      <a:pt x="101" y="53"/>
                    </a:cubicBezTo>
                    <a:cubicBezTo>
                      <a:pt x="99" y="57"/>
                      <a:pt x="97" y="60"/>
                      <a:pt x="97" y="59"/>
                    </a:cubicBezTo>
                    <a:lnTo>
                      <a:pt x="1"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9" name="Freeform 50">
                <a:extLst>
                  <a:ext uri="{FF2B5EF4-FFF2-40B4-BE49-F238E27FC236}">
                    <a16:creationId xmlns:a16="http://schemas.microsoft.com/office/drawing/2014/main" id="{E2F0D1FC-6F61-948B-2478-35B7F5EB8B08}"/>
                  </a:ext>
                </a:extLst>
              </p:cNvPr>
              <p:cNvSpPr>
                <a:spLocks/>
              </p:cNvSpPr>
              <p:nvPr/>
            </p:nvSpPr>
            <p:spPr bwMode="auto">
              <a:xfrm>
                <a:off x="5733026" y="2462506"/>
                <a:ext cx="387350" cy="225425"/>
              </a:xfrm>
              <a:custGeom>
                <a:avLst/>
                <a:gdLst>
                  <a:gd name="T0" fmla="*/ 1 w 103"/>
                  <a:gd name="T1" fmla="*/ 15 h 60"/>
                  <a:gd name="T2" fmla="*/ 3 w 103"/>
                  <a:gd name="T3" fmla="*/ 7 h 60"/>
                  <a:gd name="T4" fmla="*/ 7 w 103"/>
                  <a:gd name="T5" fmla="*/ 1 h 60"/>
                  <a:gd name="T6" fmla="*/ 103 w 103"/>
                  <a:gd name="T7" fmla="*/ 46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5"/>
                      <a:pt x="1" y="11"/>
                      <a:pt x="3" y="7"/>
                    </a:cubicBezTo>
                    <a:cubicBezTo>
                      <a:pt x="5" y="3"/>
                      <a:pt x="7" y="0"/>
                      <a:pt x="7" y="1"/>
                    </a:cubicBezTo>
                    <a:cubicBezTo>
                      <a:pt x="103" y="46"/>
                      <a:pt x="103" y="46"/>
                      <a:pt x="103" y="46"/>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0" name="Freeform 51">
                <a:extLst>
                  <a:ext uri="{FF2B5EF4-FFF2-40B4-BE49-F238E27FC236}">
                    <a16:creationId xmlns:a16="http://schemas.microsoft.com/office/drawing/2014/main" id="{E8389231-534F-54F8-560C-9A8C7F466AA1}"/>
                  </a:ext>
                </a:extLst>
              </p:cNvPr>
              <p:cNvSpPr>
                <a:spLocks/>
              </p:cNvSpPr>
              <p:nvPr/>
            </p:nvSpPr>
            <p:spPr bwMode="auto">
              <a:xfrm>
                <a:off x="5664763" y="2610143"/>
                <a:ext cx="387350" cy="225425"/>
              </a:xfrm>
              <a:custGeom>
                <a:avLst/>
                <a:gdLst>
                  <a:gd name="T0" fmla="*/ 0 w 103"/>
                  <a:gd name="T1" fmla="*/ 15 h 60"/>
                  <a:gd name="T2" fmla="*/ 3 w 103"/>
                  <a:gd name="T3" fmla="*/ 7 h 60"/>
                  <a:gd name="T4" fmla="*/ 7 w 103"/>
                  <a:gd name="T5" fmla="*/ 1 h 60"/>
                  <a:gd name="T6" fmla="*/ 103 w 103"/>
                  <a:gd name="T7" fmla="*/ 46 h 60"/>
                  <a:gd name="T8" fmla="*/ 100 w 103"/>
                  <a:gd name="T9" fmla="*/ 53 h 60"/>
                  <a:gd name="T10" fmla="*/ 96 w 103"/>
                  <a:gd name="T11" fmla="*/ 60 h 60"/>
                  <a:gd name="T12" fmla="*/ 0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5"/>
                    </a:moveTo>
                    <a:cubicBezTo>
                      <a:pt x="0" y="15"/>
                      <a:pt x="1" y="11"/>
                      <a:pt x="3" y="7"/>
                    </a:cubicBezTo>
                    <a:cubicBezTo>
                      <a:pt x="5" y="3"/>
                      <a:pt x="6" y="0"/>
                      <a:pt x="7" y="1"/>
                    </a:cubicBezTo>
                    <a:cubicBezTo>
                      <a:pt x="103" y="46"/>
                      <a:pt x="103" y="46"/>
                      <a:pt x="103" y="46"/>
                    </a:cubicBezTo>
                    <a:cubicBezTo>
                      <a:pt x="103" y="46"/>
                      <a:pt x="102" y="49"/>
                      <a:pt x="100" y="53"/>
                    </a:cubicBezTo>
                    <a:cubicBezTo>
                      <a:pt x="98" y="57"/>
                      <a:pt x="96" y="60"/>
                      <a:pt x="96" y="60"/>
                    </a:cubicBezTo>
                    <a:lnTo>
                      <a:pt x="0"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1" name="Freeform 52">
                <a:extLst>
                  <a:ext uri="{FF2B5EF4-FFF2-40B4-BE49-F238E27FC236}">
                    <a16:creationId xmlns:a16="http://schemas.microsoft.com/office/drawing/2014/main" id="{E15F94A8-2437-731E-5F2A-B3605BD16C2A}"/>
                  </a:ext>
                </a:extLst>
              </p:cNvPr>
              <p:cNvSpPr>
                <a:spLocks/>
              </p:cNvSpPr>
              <p:nvPr/>
            </p:nvSpPr>
            <p:spPr bwMode="auto">
              <a:xfrm>
                <a:off x="5593326" y="2756193"/>
                <a:ext cx="390525" cy="225425"/>
              </a:xfrm>
              <a:custGeom>
                <a:avLst/>
                <a:gdLst>
                  <a:gd name="T0" fmla="*/ 1 w 104"/>
                  <a:gd name="T1" fmla="*/ 15 h 60"/>
                  <a:gd name="T2" fmla="*/ 3 w 104"/>
                  <a:gd name="T3" fmla="*/ 7 h 60"/>
                  <a:gd name="T4" fmla="*/ 8 w 104"/>
                  <a:gd name="T5" fmla="*/ 0 h 60"/>
                  <a:gd name="T6" fmla="*/ 103 w 104"/>
                  <a:gd name="T7" fmla="*/ 45 h 60"/>
                  <a:gd name="T8" fmla="*/ 101 w 104"/>
                  <a:gd name="T9" fmla="*/ 53 h 60"/>
                  <a:gd name="T10" fmla="*/ 97 w 104"/>
                  <a:gd name="T11" fmla="*/ 60 h 60"/>
                  <a:gd name="T12" fmla="*/ 1 w 104"/>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5"/>
                    </a:moveTo>
                    <a:cubicBezTo>
                      <a:pt x="0" y="14"/>
                      <a:pt x="1" y="11"/>
                      <a:pt x="3" y="7"/>
                    </a:cubicBezTo>
                    <a:cubicBezTo>
                      <a:pt x="5" y="3"/>
                      <a:pt x="7" y="0"/>
                      <a:pt x="8" y="0"/>
                    </a:cubicBezTo>
                    <a:cubicBezTo>
                      <a:pt x="103" y="45"/>
                      <a:pt x="103" y="45"/>
                      <a:pt x="103" y="45"/>
                    </a:cubicBezTo>
                    <a:cubicBezTo>
                      <a:pt x="104" y="46"/>
                      <a:pt x="103" y="49"/>
                      <a:pt x="101" y="53"/>
                    </a:cubicBezTo>
                    <a:cubicBezTo>
                      <a:pt x="99" y="57"/>
                      <a:pt x="97" y="60"/>
                      <a:pt x="97"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2" name="Freeform 53">
                <a:extLst>
                  <a:ext uri="{FF2B5EF4-FFF2-40B4-BE49-F238E27FC236}">
                    <a16:creationId xmlns:a16="http://schemas.microsoft.com/office/drawing/2014/main" id="{3FEE42DF-AF2F-AE75-0EEE-AC36ADAE003F}"/>
                  </a:ext>
                </a:extLst>
              </p:cNvPr>
              <p:cNvSpPr>
                <a:spLocks/>
              </p:cNvSpPr>
              <p:nvPr/>
            </p:nvSpPr>
            <p:spPr bwMode="auto">
              <a:xfrm>
                <a:off x="5480613" y="1805281"/>
                <a:ext cx="628650" cy="1243013"/>
              </a:xfrm>
              <a:custGeom>
                <a:avLst/>
                <a:gdLst>
                  <a:gd name="T0" fmla="*/ 15 w 167"/>
                  <a:gd name="T1" fmla="*/ 329 h 331"/>
                  <a:gd name="T2" fmla="*/ 6 w 167"/>
                  <a:gd name="T3" fmla="*/ 329 h 331"/>
                  <a:gd name="T4" fmla="*/ 1 w 167"/>
                  <a:gd name="T5" fmla="*/ 322 h 331"/>
                  <a:gd name="T6" fmla="*/ 152 w 167"/>
                  <a:gd name="T7" fmla="*/ 1 h 331"/>
                  <a:gd name="T8" fmla="*/ 161 w 167"/>
                  <a:gd name="T9" fmla="*/ 2 h 331"/>
                  <a:gd name="T10" fmla="*/ 166 w 167"/>
                  <a:gd name="T11" fmla="*/ 8 h 331"/>
                  <a:gd name="T12" fmla="*/ 15 w 167"/>
                  <a:gd name="T13" fmla="*/ 329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29"/>
                    </a:moveTo>
                    <a:cubicBezTo>
                      <a:pt x="14" y="331"/>
                      <a:pt x="10" y="331"/>
                      <a:pt x="6" y="329"/>
                    </a:cubicBezTo>
                    <a:cubicBezTo>
                      <a:pt x="2" y="327"/>
                      <a:pt x="0" y="324"/>
                      <a:pt x="1" y="322"/>
                    </a:cubicBezTo>
                    <a:cubicBezTo>
                      <a:pt x="152" y="1"/>
                      <a:pt x="152" y="1"/>
                      <a:pt x="152" y="1"/>
                    </a:cubicBezTo>
                    <a:cubicBezTo>
                      <a:pt x="153" y="0"/>
                      <a:pt x="157" y="0"/>
                      <a:pt x="161" y="2"/>
                    </a:cubicBezTo>
                    <a:cubicBezTo>
                      <a:pt x="165" y="3"/>
                      <a:pt x="167" y="6"/>
                      <a:pt x="166" y="8"/>
                    </a:cubicBezTo>
                    <a:lnTo>
                      <a:pt x="15" y="329"/>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3" name="Freeform 54">
                <a:extLst>
                  <a:ext uri="{FF2B5EF4-FFF2-40B4-BE49-F238E27FC236}">
                    <a16:creationId xmlns:a16="http://schemas.microsoft.com/office/drawing/2014/main" id="{2E8EF87B-8771-1D4A-A094-FE98B6F32C91}"/>
                  </a:ext>
                </a:extLst>
              </p:cNvPr>
              <p:cNvSpPr>
                <a:spLocks/>
              </p:cNvSpPr>
              <p:nvPr/>
            </p:nvSpPr>
            <p:spPr bwMode="auto">
              <a:xfrm>
                <a:off x="5815576" y="1959268"/>
                <a:ext cx="627063" cy="1244600"/>
              </a:xfrm>
              <a:custGeom>
                <a:avLst/>
                <a:gdLst>
                  <a:gd name="T0" fmla="*/ 15 w 167"/>
                  <a:gd name="T1" fmla="*/ 330 h 331"/>
                  <a:gd name="T2" fmla="*/ 6 w 167"/>
                  <a:gd name="T3" fmla="*/ 330 h 331"/>
                  <a:gd name="T4" fmla="*/ 0 w 167"/>
                  <a:gd name="T5" fmla="*/ 323 h 331"/>
                  <a:gd name="T6" fmla="*/ 152 w 167"/>
                  <a:gd name="T7" fmla="*/ 2 h 331"/>
                  <a:gd name="T8" fmla="*/ 160 w 167"/>
                  <a:gd name="T9" fmla="*/ 2 h 331"/>
                  <a:gd name="T10" fmla="*/ 166 w 167"/>
                  <a:gd name="T11" fmla="*/ 9 h 331"/>
                  <a:gd name="T12" fmla="*/ 15 w 167"/>
                  <a:gd name="T13" fmla="*/ 330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30"/>
                    </a:moveTo>
                    <a:cubicBezTo>
                      <a:pt x="14" y="331"/>
                      <a:pt x="10" y="331"/>
                      <a:pt x="6" y="330"/>
                    </a:cubicBezTo>
                    <a:cubicBezTo>
                      <a:pt x="2" y="328"/>
                      <a:pt x="0" y="325"/>
                      <a:pt x="0" y="323"/>
                    </a:cubicBezTo>
                    <a:cubicBezTo>
                      <a:pt x="152" y="2"/>
                      <a:pt x="152" y="2"/>
                      <a:pt x="152" y="2"/>
                    </a:cubicBezTo>
                    <a:cubicBezTo>
                      <a:pt x="153" y="0"/>
                      <a:pt x="157" y="1"/>
                      <a:pt x="160" y="2"/>
                    </a:cubicBezTo>
                    <a:cubicBezTo>
                      <a:pt x="164" y="4"/>
                      <a:pt x="167" y="7"/>
                      <a:pt x="166" y="9"/>
                    </a:cubicBezTo>
                    <a:lnTo>
                      <a:pt x="15" y="33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7" name="Group 64"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FD76D538-8594-45B9-3CA2-955AF7CB9A6B}"/>
                </a:ext>
              </a:extLst>
            </p:cNvPr>
            <p:cNvGrpSpPr/>
            <p:nvPr/>
          </p:nvGrpSpPr>
          <p:grpSpPr>
            <a:xfrm>
              <a:off x="2892564" y="4136526"/>
              <a:ext cx="987136" cy="1241136"/>
              <a:chOff x="5680638" y="3999206"/>
              <a:chExt cx="1085850" cy="1365250"/>
            </a:xfrm>
          </p:grpSpPr>
          <p:sp>
            <p:nvSpPr>
              <p:cNvPr id="18" name="Freeform 55">
                <a:extLst>
                  <a:ext uri="{FF2B5EF4-FFF2-40B4-BE49-F238E27FC236}">
                    <a16:creationId xmlns:a16="http://schemas.microsoft.com/office/drawing/2014/main" id="{BFF1BBFB-13A4-A3F5-2C24-B21780B35E5F}"/>
                  </a:ext>
                </a:extLst>
              </p:cNvPr>
              <p:cNvSpPr>
                <a:spLocks/>
              </p:cNvSpPr>
              <p:nvPr/>
            </p:nvSpPr>
            <p:spPr bwMode="auto">
              <a:xfrm>
                <a:off x="5818751" y="4207168"/>
                <a:ext cx="373063" cy="269875"/>
              </a:xfrm>
              <a:custGeom>
                <a:avLst/>
                <a:gdLst>
                  <a:gd name="T0" fmla="*/ 9 w 99"/>
                  <a:gd name="T1" fmla="*/ 71 h 72"/>
                  <a:gd name="T2" fmla="*/ 4 w 99"/>
                  <a:gd name="T3" fmla="*/ 65 h 72"/>
                  <a:gd name="T4" fmla="*/ 1 w 99"/>
                  <a:gd name="T5" fmla="*/ 58 h 72"/>
                  <a:gd name="T6" fmla="*/ 90 w 99"/>
                  <a:gd name="T7" fmla="*/ 1 h 72"/>
                  <a:gd name="T8" fmla="*/ 95 w 99"/>
                  <a:gd name="T9" fmla="*/ 7 h 72"/>
                  <a:gd name="T10" fmla="*/ 98 w 99"/>
                  <a:gd name="T11" fmla="*/ 14 h 72"/>
                  <a:gd name="T12" fmla="*/ 9 w 99"/>
                  <a:gd name="T13" fmla="*/ 71 h 72"/>
                </a:gdLst>
                <a:ahLst/>
                <a:cxnLst>
                  <a:cxn ang="0">
                    <a:pos x="T0" y="T1"/>
                  </a:cxn>
                  <a:cxn ang="0">
                    <a:pos x="T2" y="T3"/>
                  </a:cxn>
                  <a:cxn ang="0">
                    <a:pos x="T4" y="T5"/>
                  </a:cxn>
                  <a:cxn ang="0">
                    <a:pos x="T6" y="T7"/>
                  </a:cxn>
                  <a:cxn ang="0">
                    <a:pos x="T8" y="T9"/>
                  </a:cxn>
                  <a:cxn ang="0">
                    <a:pos x="T10" y="T11"/>
                  </a:cxn>
                  <a:cxn ang="0">
                    <a:pos x="T12" y="T13"/>
                  </a:cxn>
                </a:cxnLst>
                <a:rect l="0" t="0" r="r" b="b"/>
                <a:pathLst>
                  <a:path w="99" h="72">
                    <a:moveTo>
                      <a:pt x="9" y="71"/>
                    </a:moveTo>
                    <a:cubicBezTo>
                      <a:pt x="9" y="72"/>
                      <a:pt x="7" y="69"/>
                      <a:pt x="4" y="65"/>
                    </a:cubicBezTo>
                    <a:cubicBezTo>
                      <a:pt x="2" y="61"/>
                      <a:pt x="0" y="58"/>
                      <a:pt x="1" y="58"/>
                    </a:cubicBezTo>
                    <a:cubicBezTo>
                      <a:pt x="90" y="1"/>
                      <a:pt x="90" y="1"/>
                      <a:pt x="90" y="1"/>
                    </a:cubicBezTo>
                    <a:cubicBezTo>
                      <a:pt x="90" y="0"/>
                      <a:pt x="93" y="3"/>
                      <a:pt x="95" y="7"/>
                    </a:cubicBezTo>
                    <a:cubicBezTo>
                      <a:pt x="97" y="11"/>
                      <a:pt x="99" y="14"/>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9" name="Freeform 56">
                <a:extLst>
                  <a:ext uri="{FF2B5EF4-FFF2-40B4-BE49-F238E27FC236}">
                    <a16:creationId xmlns:a16="http://schemas.microsoft.com/office/drawing/2014/main" id="{4768053E-D0A6-B6DB-3D5A-8A23CEDD80AC}"/>
                  </a:ext>
                </a:extLst>
              </p:cNvPr>
              <p:cNvSpPr>
                <a:spLocks/>
              </p:cNvSpPr>
              <p:nvPr/>
            </p:nvSpPr>
            <p:spPr bwMode="auto">
              <a:xfrm>
                <a:off x="5906063" y="4345281"/>
                <a:ext cx="371475" cy="266700"/>
              </a:xfrm>
              <a:custGeom>
                <a:avLst/>
                <a:gdLst>
                  <a:gd name="T0" fmla="*/ 10 w 99"/>
                  <a:gd name="T1" fmla="*/ 70 h 71"/>
                  <a:gd name="T2" fmla="*/ 4 w 99"/>
                  <a:gd name="T3" fmla="*/ 64 h 71"/>
                  <a:gd name="T4" fmla="*/ 1 w 99"/>
                  <a:gd name="T5" fmla="*/ 57 h 71"/>
                  <a:gd name="T6" fmla="*/ 90 w 99"/>
                  <a:gd name="T7" fmla="*/ 0 h 71"/>
                  <a:gd name="T8" fmla="*/ 95 w 99"/>
                  <a:gd name="T9" fmla="*/ 6 h 71"/>
                  <a:gd name="T10" fmla="*/ 99 w 99"/>
                  <a:gd name="T11" fmla="*/ 13 h 71"/>
                  <a:gd name="T12" fmla="*/ 10 w 99"/>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10" y="70"/>
                    </a:moveTo>
                    <a:cubicBezTo>
                      <a:pt x="9" y="71"/>
                      <a:pt x="7" y="68"/>
                      <a:pt x="4" y="64"/>
                    </a:cubicBezTo>
                    <a:cubicBezTo>
                      <a:pt x="2" y="61"/>
                      <a:pt x="0" y="57"/>
                      <a:pt x="1" y="57"/>
                    </a:cubicBezTo>
                    <a:cubicBezTo>
                      <a:pt x="90" y="0"/>
                      <a:pt x="90" y="0"/>
                      <a:pt x="90" y="0"/>
                    </a:cubicBezTo>
                    <a:cubicBezTo>
                      <a:pt x="91" y="0"/>
                      <a:pt x="93" y="2"/>
                      <a:pt x="95" y="6"/>
                    </a:cubicBezTo>
                    <a:cubicBezTo>
                      <a:pt x="98" y="10"/>
                      <a:pt x="99" y="13"/>
                      <a:pt x="99" y="13"/>
                    </a:cubicBezTo>
                    <a:lnTo>
                      <a:pt x="10"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0" name="Freeform 57">
                <a:extLst>
                  <a:ext uri="{FF2B5EF4-FFF2-40B4-BE49-F238E27FC236}">
                    <a16:creationId xmlns:a16="http://schemas.microsoft.com/office/drawing/2014/main" id="{44BB35D3-DF08-1DA9-3F1E-F383241FF308}"/>
                  </a:ext>
                </a:extLst>
              </p:cNvPr>
              <p:cNvSpPr>
                <a:spLocks/>
              </p:cNvSpPr>
              <p:nvPr/>
            </p:nvSpPr>
            <p:spPr bwMode="auto">
              <a:xfrm>
                <a:off x="5996551" y="4480218"/>
                <a:ext cx="368300" cy="266700"/>
              </a:xfrm>
              <a:custGeom>
                <a:avLst/>
                <a:gdLst>
                  <a:gd name="T0" fmla="*/ 9 w 98"/>
                  <a:gd name="T1" fmla="*/ 70 h 71"/>
                  <a:gd name="T2" fmla="*/ 4 w 98"/>
                  <a:gd name="T3" fmla="*/ 64 h 71"/>
                  <a:gd name="T4" fmla="*/ 0 w 98"/>
                  <a:gd name="T5" fmla="*/ 57 h 71"/>
                  <a:gd name="T6" fmla="*/ 89 w 98"/>
                  <a:gd name="T7" fmla="*/ 0 h 71"/>
                  <a:gd name="T8" fmla="*/ 94 w 98"/>
                  <a:gd name="T9" fmla="*/ 6 h 71"/>
                  <a:gd name="T10" fmla="*/ 98 w 98"/>
                  <a:gd name="T11" fmla="*/ 13 h 71"/>
                  <a:gd name="T12" fmla="*/ 9 w 98"/>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0"/>
                    </a:moveTo>
                    <a:cubicBezTo>
                      <a:pt x="8" y="71"/>
                      <a:pt x="6" y="68"/>
                      <a:pt x="4" y="64"/>
                    </a:cubicBezTo>
                    <a:cubicBezTo>
                      <a:pt x="1" y="61"/>
                      <a:pt x="0" y="57"/>
                      <a:pt x="0" y="57"/>
                    </a:cubicBezTo>
                    <a:cubicBezTo>
                      <a:pt x="89" y="0"/>
                      <a:pt x="89" y="0"/>
                      <a:pt x="89" y="0"/>
                    </a:cubicBezTo>
                    <a:cubicBezTo>
                      <a:pt x="90" y="0"/>
                      <a:pt x="92" y="2"/>
                      <a:pt x="94" y="6"/>
                    </a:cubicBezTo>
                    <a:cubicBezTo>
                      <a:pt x="97" y="10"/>
                      <a:pt x="98" y="13"/>
                      <a:pt x="98" y="13"/>
                    </a:cubicBezTo>
                    <a:lnTo>
                      <a:pt x="9"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1" name="Freeform 58">
                <a:extLst>
                  <a:ext uri="{FF2B5EF4-FFF2-40B4-BE49-F238E27FC236}">
                    <a16:creationId xmlns:a16="http://schemas.microsoft.com/office/drawing/2014/main" id="{3310FDA2-D862-F1D1-AF49-EF3339BC222B}"/>
                  </a:ext>
                </a:extLst>
              </p:cNvPr>
              <p:cNvSpPr>
                <a:spLocks/>
              </p:cNvSpPr>
              <p:nvPr/>
            </p:nvSpPr>
            <p:spPr bwMode="auto">
              <a:xfrm>
                <a:off x="6082276" y="4616743"/>
                <a:ext cx="368300" cy="266700"/>
              </a:xfrm>
              <a:custGeom>
                <a:avLst/>
                <a:gdLst>
                  <a:gd name="T0" fmla="*/ 9 w 98"/>
                  <a:gd name="T1" fmla="*/ 71 h 71"/>
                  <a:gd name="T2" fmla="*/ 4 w 98"/>
                  <a:gd name="T3" fmla="*/ 64 h 71"/>
                  <a:gd name="T4" fmla="*/ 0 w 98"/>
                  <a:gd name="T5" fmla="*/ 57 h 71"/>
                  <a:gd name="T6" fmla="*/ 89 w 98"/>
                  <a:gd name="T7" fmla="*/ 0 h 71"/>
                  <a:gd name="T8" fmla="*/ 95 w 98"/>
                  <a:gd name="T9" fmla="*/ 6 h 71"/>
                  <a:gd name="T10" fmla="*/ 98 w 98"/>
                  <a:gd name="T11" fmla="*/ 13 h 71"/>
                  <a:gd name="T12" fmla="*/ 9 w 98"/>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1"/>
                    </a:moveTo>
                    <a:cubicBezTo>
                      <a:pt x="8" y="71"/>
                      <a:pt x="6" y="68"/>
                      <a:pt x="4" y="64"/>
                    </a:cubicBezTo>
                    <a:cubicBezTo>
                      <a:pt x="1" y="61"/>
                      <a:pt x="0" y="58"/>
                      <a:pt x="0" y="57"/>
                    </a:cubicBezTo>
                    <a:cubicBezTo>
                      <a:pt x="89" y="0"/>
                      <a:pt x="89" y="0"/>
                      <a:pt x="89" y="0"/>
                    </a:cubicBezTo>
                    <a:cubicBezTo>
                      <a:pt x="90" y="0"/>
                      <a:pt x="92" y="3"/>
                      <a:pt x="95" y="6"/>
                    </a:cubicBezTo>
                    <a:cubicBezTo>
                      <a:pt x="97" y="10"/>
                      <a:pt x="98" y="13"/>
                      <a:pt x="98" y="13"/>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2" name="Freeform 59">
                <a:extLst>
                  <a:ext uri="{FF2B5EF4-FFF2-40B4-BE49-F238E27FC236}">
                    <a16:creationId xmlns:a16="http://schemas.microsoft.com/office/drawing/2014/main" id="{00ED9906-436E-3370-1701-855A9A0D06B4}"/>
                  </a:ext>
                </a:extLst>
              </p:cNvPr>
              <p:cNvSpPr>
                <a:spLocks/>
              </p:cNvSpPr>
              <p:nvPr/>
            </p:nvSpPr>
            <p:spPr bwMode="auto">
              <a:xfrm>
                <a:off x="6169588" y="4751681"/>
                <a:ext cx="371475"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2"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3" name="Freeform 60">
                <a:extLst>
                  <a:ext uri="{FF2B5EF4-FFF2-40B4-BE49-F238E27FC236}">
                    <a16:creationId xmlns:a16="http://schemas.microsoft.com/office/drawing/2014/main" id="{3A125A8A-8539-B26A-84EA-0D85721607AC}"/>
                  </a:ext>
                </a:extLst>
              </p:cNvPr>
              <p:cNvSpPr>
                <a:spLocks/>
              </p:cNvSpPr>
              <p:nvPr/>
            </p:nvSpPr>
            <p:spPr bwMode="auto">
              <a:xfrm>
                <a:off x="6255313" y="4886618"/>
                <a:ext cx="373063"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3"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4" name="Freeform 61">
                <a:extLst>
                  <a:ext uri="{FF2B5EF4-FFF2-40B4-BE49-F238E27FC236}">
                    <a16:creationId xmlns:a16="http://schemas.microsoft.com/office/drawing/2014/main" id="{FF9A8F34-22D4-7E24-99C1-7F995595456B}"/>
                  </a:ext>
                </a:extLst>
              </p:cNvPr>
              <p:cNvSpPr>
                <a:spLocks/>
              </p:cNvSpPr>
              <p:nvPr/>
            </p:nvSpPr>
            <p:spPr bwMode="auto">
              <a:xfrm>
                <a:off x="5680638" y="4199231"/>
                <a:ext cx="777875" cy="1165225"/>
              </a:xfrm>
              <a:custGeom>
                <a:avLst/>
                <a:gdLst>
                  <a:gd name="T0" fmla="*/ 206 w 207"/>
                  <a:gd name="T1" fmla="*/ 300 h 310"/>
                  <a:gd name="T2" fmla="*/ 201 w 207"/>
                  <a:gd name="T3" fmla="*/ 307 h 310"/>
                  <a:gd name="T4" fmla="*/ 192 w 207"/>
                  <a:gd name="T5" fmla="*/ 308 h 310"/>
                  <a:gd name="T6" fmla="*/ 1 w 207"/>
                  <a:gd name="T7" fmla="*/ 10 h 310"/>
                  <a:gd name="T8" fmla="*/ 6 w 207"/>
                  <a:gd name="T9" fmla="*/ 3 h 310"/>
                  <a:gd name="T10" fmla="*/ 14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7" y="309"/>
                      <a:pt x="193" y="310"/>
                      <a:pt x="192" y="308"/>
                    </a:cubicBezTo>
                    <a:cubicBezTo>
                      <a:pt x="1" y="10"/>
                      <a:pt x="1" y="10"/>
                      <a:pt x="1" y="10"/>
                    </a:cubicBezTo>
                    <a:cubicBezTo>
                      <a:pt x="0" y="8"/>
                      <a:pt x="2" y="5"/>
                      <a:pt x="6" y="3"/>
                    </a:cubicBezTo>
                    <a:cubicBezTo>
                      <a:pt x="9" y="0"/>
                      <a:pt x="13" y="0"/>
                      <a:pt x="14"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5" name="Freeform 62">
                <a:extLst>
                  <a:ext uri="{FF2B5EF4-FFF2-40B4-BE49-F238E27FC236}">
                    <a16:creationId xmlns:a16="http://schemas.microsoft.com/office/drawing/2014/main" id="{E22825BC-DD1D-C7F7-01B0-0D2F79E24F3E}"/>
                  </a:ext>
                </a:extLst>
              </p:cNvPr>
              <p:cNvSpPr>
                <a:spLocks/>
              </p:cNvSpPr>
              <p:nvPr/>
            </p:nvSpPr>
            <p:spPr bwMode="auto">
              <a:xfrm>
                <a:off x="5988613" y="3999206"/>
                <a:ext cx="777875" cy="1165225"/>
              </a:xfrm>
              <a:custGeom>
                <a:avLst/>
                <a:gdLst>
                  <a:gd name="T0" fmla="*/ 206 w 207"/>
                  <a:gd name="T1" fmla="*/ 300 h 310"/>
                  <a:gd name="T2" fmla="*/ 201 w 207"/>
                  <a:gd name="T3" fmla="*/ 307 h 310"/>
                  <a:gd name="T4" fmla="*/ 193 w 207"/>
                  <a:gd name="T5" fmla="*/ 308 h 310"/>
                  <a:gd name="T6" fmla="*/ 1 w 207"/>
                  <a:gd name="T7" fmla="*/ 10 h 310"/>
                  <a:gd name="T8" fmla="*/ 6 w 207"/>
                  <a:gd name="T9" fmla="*/ 3 h 310"/>
                  <a:gd name="T10" fmla="*/ 15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8" y="309"/>
                      <a:pt x="194" y="310"/>
                      <a:pt x="193" y="308"/>
                    </a:cubicBezTo>
                    <a:cubicBezTo>
                      <a:pt x="1" y="10"/>
                      <a:pt x="1" y="10"/>
                      <a:pt x="1" y="10"/>
                    </a:cubicBezTo>
                    <a:cubicBezTo>
                      <a:pt x="0" y="8"/>
                      <a:pt x="2" y="5"/>
                      <a:pt x="6" y="3"/>
                    </a:cubicBezTo>
                    <a:cubicBezTo>
                      <a:pt x="10" y="0"/>
                      <a:pt x="14" y="0"/>
                      <a:pt x="15"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sp>
        <p:nvSpPr>
          <p:cNvPr id="72" name="TextBox 30">
            <a:extLst>
              <a:ext uri="{FF2B5EF4-FFF2-40B4-BE49-F238E27FC236}">
                <a16:creationId xmlns:a16="http://schemas.microsoft.com/office/drawing/2014/main" id="{BE3DFCC0-6343-4464-C629-369515AB67D2}"/>
              </a:ext>
            </a:extLst>
          </p:cNvPr>
          <p:cNvSpPr txBox="1"/>
          <p:nvPr/>
        </p:nvSpPr>
        <p:spPr>
          <a:xfrm>
            <a:off x="513015" y="2632196"/>
            <a:ext cx="7424824" cy="3372077"/>
          </a:xfrm>
          <a:prstGeom prst="rect">
            <a:avLst/>
          </a:prstGeom>
          <a:noFill/>
        </p:spPr>
        <p:txBody>
          <a:bodyPr wrap="square" rtlCol="0">
            <a:spAutoFit/>
          </a:bodyPr>
          <a:lstStyle/>
          <a:p>
            <a:pPr>
              <a:lnSpc>
                <a:spcPct val="150000"/>
              </a:lnSpc>
            </a:pPr>
            <a:r>
              <a:rPr lang="pt-BR" dirty="0">
                <a:solidFill>
                  <a:schemeClr val="tx1">
                    <a:lumMod val="90000"/>
                    <a:lumOff val="10000"/>
                  </a:schemeClr>
                </a:solidFill>
              </a:rPr>
              <a:t>Ou seja, as empresas devem levar em conta a quantidade de trabalhadores que estarão utilizando essas instalações simultaneamente para garantir a disponibilidade adequada. </a:t>
            </a:r>
          </a:p>
          <a:p>
            <a:pPr>
              <a:lnSpc>
                <a:spcPct val="150000"/>
              </a:lnSpc>
            </a:pPr>
            <a:endParaRPr lang="pt-BR" dirty="0">
              <a:solidFill>
                <a:schemeClr val="tx1">
                  <a:lumMod val="90000"/>
                  <a:lumOff val="10000"/>
                </a:schemeClr>
              </a:solidFill>
            </a:endParaRPr>
          </a:p>
          <a:p>
            <a:pPr>
              <a:lnSpc>
                <a:spcPct val="150000"/>
              </a:lnSpc>
            </a:pPr>
            <a:r>
              <a:rPr lang="pt-BR" dirty="0">
                <a:solidFill>
                  <a:schemeClr val="tx1">
                    <a:lumMod val="90000"/>
                    <a:lumOff val="10000"/>
                  </a:schemeClr>
                </a:solidFill>
              </a:rPr>
              <a:t>Além disso, a NR-24 também prevê anexos que estabelecem condições específicas para determinados setores ou atividades, como mencionado anteriormente. </a:t>
            </a:r>
          </a:p>
          <a:p>
            <a:pPr>
              <a:lnSpc>
                <a:spcPct val="150000"/>
              </a:lnSpc>
            </a:pPr>
            <a:endParaRPr lang="pt-BR" dirty="0">
              <a:solidFill>
                <a:schemeClr val="tx1">
                  <a:lumMod val="90000"/>
                  <a:lumOff val="10000"/>
                </a:schemeClr>
              </a:solidFill>
            </a:endParaRPr>
          </a:p>
        </p:txBody>
      </p:sp>
      <p:cxnSp>
        <p:nvCxnSpPr>
          <p:cNvPr id="4" name="Straight Connector 1">
            <a:extLst>
              <a:ext uri="{FF2B5EF4-FFF2-40B4-BE49-F238E27FC236}">
                <a16:creationId xmlns:a16="http://schemas.microsoft.com/office/drawing/2014/main" id="{AF810CB4-3C2B-674D-D912-62834742BA8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AutoShape 1">
            <a:extLst>
              <a:ext uri="{FF2B5EF4-FFF2-40B4-BE49-F238E27FC236}">
                <a16:creationId xmlns:a16="http://schemas.microsoft.com/office/drawing/2014/main" id="{29C58474-E3CE-D8F6-F649-A39646781134}"/>
              </a:ext>
            </a:extLst>
          </p:cNvPr>
          <p:cNvSpPr>
            <a:spLocks/>
          </p:cNvSpPr>
          <p:nvPr/>
        </p:nvSpPr>
        <p:spPr bwMode="auto">
          <a:xfrm>
            <a:off x="389008" y="218463"/>
            <a:ext cx="6294815"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Abrangência da </a:t>
            </a:r>
            <a:r>
              <a:rPr lang="pt-BR" sz="4800" dirty="0">
                <a:solidFill>
                  <a:srgbClr val="00A09D"/>
                </a:solidFill>
                <a:latin typeface="Bebas Neue" panose="020B0606020202050201" pitchFamily="34" charset="0"/>
                <a:ea typeface="ＭＳ Ｐゴシック" charset="0"/>
                <a:cs typeface="League Gothic" charset="0"/>
                <a:sym typeface="League Gothic" charset="0"/>
              </a:rPr>
              <a:t>NR 24</a:t>
            </a:r>
            <a:endParaRPr lang="es-ES" sz="4800" dirty="0">
              <a:solidFill>
                <a:srgbClr val="00A09D"/>
              </a:solidFill>
              <a:latin typeface="Bebas Neue" panose="020B0606020202050201" pitchFamily="34" charset="0"/>
              <a:ea typeface="ＭＳ Ｐゴシック" charset="0"/>
              <a:cs typeface="League Gothic" charset="0"/>
              <a:sym typeface="League Gothic" charset="0"/>
            </a:endParaRPr>
          </a:p>
        </p:txBody>
      </p:sp>
      <p:pic>
        <p:nvPicPr>
          <p:cNvPr id="2" name="Imagem 1">
            <a:extLst>
              <a:ext uri="{FF2B5EF4-FFF2-40B4-BE49-F238E27FC236}">
                <a16:creationId xmlns:a16="http://schemas.microsoft.com/office/drawing/2014/main" id="{464B9CFC-C7D9-AE77-EC9A-F72F116FD9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4978" y="85492"/>
            <a:ext cx="2340372" cy="649753"/>
          </a:xfrm>
          <a:prstGeom prst="rect">
            <a:avLst/>
          </a:prstGeom>
        </p:spPr>
      </p:pic>
    </p:spTree>
    <p:extLst>
      <p:ext uri="{BB962C8B-B14F-4D97-AF65-F5344CB8AC3E}">
        <p14:creationId xmlns:p14="http://schemas.microsoft.com/office/powerpoint/2010/main" val="3595434743"/>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0">
            <a:extLst>
              <a:ext uri="{FF2B5EF4-FFF2-40B4-BE49-F238E27FC236}">
                <a16:creationId xmlns:a16="http://schemas.microsoft.com/office/drawing/2014/main" id="{B62D40B8-DCFC-CE02-4430-DA0884C71FC2}"/>
              </a:ext>
            </a:extLst>
          </p:cNvPr>
          <p:cNvSpPr txBox="1"/>
          <p:nvPr/>
        </p:nvSpPr>
        <p:spPr>
          <a:xfrm>
            <a:off x="2327883" y="4148621"/>
            <a:ext cx="8835417" cy="2452687"/>
          </a:xfrm>
          <a:prstGeom prst="rect">
            <a:avLst/>
          </a:prstGeom>
        </p:spPr>
        <p:txBody>
          <a:bodyPr vert="horz" lIns="91440" tIns="45720" rIns="91440" bIns="45720" rtlCol="0" anchor="ctr">
            <a:normAutofit/>
          </a:bodyPr>
          <a:lstStyle/>
          <a:p>
            <a:pPr>
              <a:lnSpc>
                <a:spcPct val="150000"/>
              </a:lnSpc>
              <a:spcAft>
                <a:spcPts val="600"/>
              </a:spcAft>
            </a:pPr>
            <a:r>
              <a:rPr lang="pt-BR" dirty="0"/>
              <a:t>Esses anexos detalham requisitos adicionais a serem observados pelas empresas que atuam em áreas específicas, como shopping centers, trabalho externo de prestação de serviços e transporte público rodoviário coletivo urbano de passageiros em atividade externa.</a:t>
            </a:r>
          </a:p>
        </p:txBody>
      </p:sp>
      <p:pic>
        <p:nvPicPr>
          <p:cNvPr id="2050" name="Picture 2" descr="RoGivi | Segurança e Saúde do Trabalho">
            <a:extLst>
              <a:ext uri="{FF2B5EF4-FFF2-40B4-BE49-F238E27FC236}">
                <a16:creationId xmlns:a16="http://schemas.microsoft.com/office/drawing/2014/main" id="{47046370-11E2-F66D-066C-541725A25722}"/>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r="26298"/>
          <a:stretch/>
        </p:blipFill>
        <p:spPr bwMode="auto">
          <a:xfrm>
            <a:off x="445860" y="823429"/>
            <a:ext cx="3510047" cy="2709378"/>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pic>
        <p:nvPicPr>
          <p:cNvPr id="2052" name="Picture 4" descr="Nova NR-24: condições de higiene e conforto nos locais de trabalho - Nith  Treinamentos">
            <a:extLst>
              <a:ext uri="{FF2B5EF4-FFF2-40B4-BE49-F238E27FC236}">
                <a16:creationId xmlns:a16="http://schemas.microsoft.com/office/drawing/2014/main" id="{FD52096A-C0BD-914F-A595-F280B8895800}"/>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l="16475"/>
          <a:stretch/>
        </p:blipFill>
        <p:spPr bwMode="auto">
          <a:xfrm>
            <a:off x="8079378" y="823428"/>
            <a:ext cx="3712715" cy="2709379"/>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pic>
        <p:nvPicPr>
          <p:cNvPr id="2054" name="Picture 6" descr="NR 24: saiba tudo sobre ela + 4 passos para se adequar">
            <a:extLst>
              <a:ext uri="{FF2B5EF4-FFF2-40B4-BE49-F238E27FC236}">
                <a16:creationId xmlns:a16="http://schemas.microsoft.com/office/drawing/2014/main" id="{6ACAE998-12D1-14C0-019B-5A942AA29C2D}"/>
              </a:ext>
            </a:extLst>
          </p:cNvPr>
          <p:cNvPicPr>
            <a:picLocks noChangeAspect="1" noChangeArrowheads="1"/>
          </p:cNvPicPr>
          <p:nvPr/>
        </p:nvPicPr>
        <p:blipFill>
          <a:blip r:embed="rId5" cstate="print">
            <a:alphaModFix amt="50000"/>
            <a:extLst>
              <a:ext uri="{28A0092B-C50C-407E-A947-70E740481C1C}">
                <a14:useLocalDpi xmlns:a14="http://schemas.microsoft.com/office/drawing/2010/main" val="0"/>
              </a:ext>
            </a:extLst>
          </a:blip>
          <a:srcRect/>
          <a:stretch>
            <a:fillRect/>
          </a:stretch>
        </p:blipFill>
        <p:spPr bwMode="auto">
          <a:xfrm>
            <a:off x="4097785" y="823428"/>
            <a:ext cx="3827015" cy="2709379"/>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sp>
        <p:nvSpPr>
          <p:cNvPr id="9" name="Retângulo: Cantos Superiores Arredondados 8">
            <a:extLst>
              <a:ext uri="{FF2B5EF4-FFF2-40B4-BE49-F238E27FC236}">
                <a16:creationId xmlns:a16="http://schemas.microsoft.com/office/drawing/2014/main" id="{8E60043C-BE23-5D70-8161-05E60642A028}"/>
              </a:ext>
            </a:extLst>
          </p:cNvPr>
          <p:cNvSpPr/>
          <p:nvPr/>
        </p:nvSpPr>
        <p:spPr>
          <a:xfrm flipV="1">
            <a:off x="458560" y="3403599"/>
            <a:ext cx="3497347" cy="129204"/>
          </a:xfrm>
          <a:prstGeom prst="round2SameRect">
            <a:avLst>
              <a:gd name="adj1" fmla="val 39584"/>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Cantos Superiores Arredondados 9">
            <a:extLst>
              <a:ext uri="{FF2B5EF4-FFF2-40B4-BE49-F238E27FC236}">
                <a16:creationId xmlns:a16="http://schemas.microsoft.com/office/drawing/2014/main" id="{AC34F5E3-AA53-A6BD-7A8E-DD0A44F90366}"/>
              </a:ext>
            </a:extLst>
          </p:cNvPr>
          <p:cNvSpPr/>
          <p:nvPr/>
        </p:nvSpPr>
        <p:spPr>
          <a:xfrm flipV="1">
            <a:off x="4097784" y="3399255"/>
            <a:ext cx="3852000" cy="129204"/>
          </a:xfrm>
          <a:prstGeom prst="round2SameRect">
            <a:avLst>
              <a:gd name="adj1" fmla="val 39584"/>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Cantos Superiores Arredondados 10">
            <a:extLst>
              <a:ext uri="{FF2B5EF4-FFF2-40B4-BE49-F238E27FC236}">
                <a16:creationId xmlns:a16="http://schemas.microsoft.com/office/drawing/2014/main" id="{D58C3905-7800-2289-AAEE-C6D529BD378F}"/>
              </a:ext>
            </a:extLst>
          </p:cNvPr>
          <p:cNvSpPr/>
          <p:nvPr/>
        </p:nvSpPr>
        <p:spPr>
          <a:xfrm flipV="1">
            <a:off x="8092077" y="3399255"/>
            <a:ext cx="3708000" cy="129204"/>
          </a:xfrm>
          <a:prstGeom prst="round2SameRect">
            <a:avLst>
              <a:gd name="adj1" fmla="val 39584"/>
              <a:gd name="adj2" fmla="val 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eardrop 30">
            <a:extLst>
              <a:ext uri="{FF2B5EF4-FFF2-40B4-BE49-F238E27FC236}">
                <a16:creationId xmlns:a16="http://schemas.microsoft.com/office/drawing/2014/main" id="{2AE2F797-CE18-6066-6943-8C4AAA2989B8}"/>
              </a:ext>
            </a:extLst>
          </p:cNvPr>
          <p:cNvSpPr/>
          <p:nvPr/>
        </p:nvSpPr>
        <p:spPr>
          <a:xfrm>
            <a:off x="751818" y="4776626"/>
            <a:ext cx="1166846" cy="1195498"/>
          </a:xfrm>
          <a:prstGeom prst="teardrop">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Picture 32">
            <a:extLst>
              <a:ext uri="{FF2B5EF4-FFF2-40B4-BE49-F238E27FC236}">
                <a16:creationId xmlns:a16="http://schemas.microsoft.com/office/drawing/2014/main" id="{18962287-8996-9035-AD96-246B2B140D87}"/>
              </a:ext>
            </a:extLst>
          </p:cNvPr>
          <p:cNvPicPr>
            <a:picLocks noChangeAspect="1"/>
          </p:cNvPicPr>
          <p:nvPr/>
        </p:nvPicPr>
        <p:blipFill>
          <a:blip r:embed="rId6"/>
          <a:stretch>
            <a:fillRect/>
          </a:stretch>
        </p:blipFill>
        <p:spPr>
          <a:xfrm>
            <a:off x="1028700" y="5074988"/>
            <a:ext cx="679368" cy="641612"/>
          </a:xfrm>
          <a:prstGeom prst="rect">
            <a:avLst/>
          </a:prstGeom>
        </p:spPr>
      </p:pic>
    </p:spTree>
    <p:extLst>
      <p:ext uri="{BB962C8B-B14F-4D97-AF65-F5344CB8AC3E}">
        <p14:creationId xmlns:p14="http://schemas.microsoft.com/office/powerpoint/2010/main" val="3701771293"/>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ais são os 3 agentes da higiene ocupacional? - Connapa">
            <a:extLst>
              <a:ext uri="{FF2B5EF4-FFF2-40B4-BE49-F238E27FC236}">
                <a16:creationId xmlns:a16="http://schemas.microsoft.com/office/drawing/2014/main" id="{C8A820B4-3863-7232-7F81-892F29D12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1" y="0"/>
            <a:ext cx="5311586" cy="6858000"/>
            <a:chOff x="-1" y="0"/>
            <a:chExt cx="5311586" cy="6858000"/>
          </a:xfrm>
          <a:solidFill>
            <a:schemeClr val="accent2">
              <a:alpha val="93000"/>
            </a:scheme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457200" y="4025901"/>
            <a:ext cx="4155139" cy="26470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4000" b="1" dirty="0">
                <a:solidFill>
                  <a:schemeClr val="bg1"/>
                </a:solidFill>
                <a:latin typeface="Bebas Neue" panose="020B0606020202050201" pitchFamily="34" charset="0"/>
                <a:ea typeface="ＭＳ Ｐゴシック" charset="0"/>
                <a:cs typeface="League Gothic" charset="0"/>
                <a:sym typeface="League Gothic" charset="0"/>
              </a:rPr>
              <a:t>03. </a:t>
            </a:r>
            <a:r>
              <a:rPr lang="pt-BR" sz="4000" dirty="0">
                <a:solidFill>
                  <a:schemeClr val="bg1"/>
                </a:solidFill>
                <a:latin typeface="Bebas Neue" panose="020B0606020202050201" pitchFamily="34" charset="0"/>
                <a:ea typeface="ＭＳ Ｐゴシック" charset="0"/>
                <a:cs typeface="League Gothic" charset="0"/>
                <a:sym typeface="League Gothic" charset="0"/>
              </a:rPr>
              <a:t>Responsabilidades dos Empregadores e dos Trabalhadores na NR-24</a:t>
            </a:r>
            <a:endParaRPr lang="es-ES" sz="4000" dirty="0">
              <a:solidFill>
                <a:schemeClr val="bg1"/>
              </a:solidFill>
              <a:latin typeface="Bebas Neue" panose="020B0606020202050201" pitchFamily="34" charset="0"/>
              <a:ea typeface="ＭＳ Ｐゴシック" charset="0"/>
              <a:cs typeface="League Gothic" charset="0"/>
              <a:sym typeface="League Gothic" charset="0"/>
            </a:endParaRP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441160" y="1346452"/>
            <a:ext cx="2230660" cy="2361874"/>
            <a:chOff x="1664677" y="1949380"/>
            <a:chExt cx="1195754" cy="1266093"/>
          </a:xfrm>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p:cNvSpPr/>
          <p:nvPr/>
        </p:nvSpPr>
        <p:spPr>
          <a:xfrm>
            <a:off x="2138104" y="2122710"/>
            <a:ext cx="768381" cy="70228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Tree>
    <p:extLst>
      <p:ext uri="{BB962C8B-B14F-4D97-AF65-F5344CB8AC3E}">
        <p14:creationId xmlns:p14="http://schemas.microsoft.com/office/powerpoint/2010/main" val="419899902"/>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p:cNvSpPr>
            <a:spLocks/>
          </p:cNvSpPr>
          <p:nvPr/>
        </p:nvSpPr>
        <p:spPr bwMode="auto">
          <a:xfrm>
            <a:off x="389008" y="218463"/>
            <a:ext cx="118029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3600" dirty="0">
                <a:latin typeface="Bebas Neue" panose="020B0606020202050201" pitchFamily="34" charset="0"/>
                <a:ea typeface="ＭＳ Ｐゴシック" charset="0"/>
                <a:cs typeface="League Gothic" charset="0"/>
                <a:sym typeface="League Gothic" charset="0"/>
              </a:rPr>
              <a:t>Responsabilidades dos Empregadores e dos Trabalhadores na </a:t>
            </a:r>
            <a:r>
              <a:rPr lang="pt-BR" sz="3600" dirty="0">
                <a:solidFill>
                  <a:srgbClr val="00A09D"/>
                </a:solidFill>
                <a:latin typeface="Bebas Neue" panose="020B0606020202050201" pitchFamily="34" charset="0"/>
                <a:ea typeface="ＭＳ Ｐゴシック" charset="0"/>
                <a:cs typeface="League Gothic" charset="0"/>
                <a:sym typeface="League Gothic" charset="0"/>
              </a:rPr>
              <a:t>NR-24</a:t>
            </a:r>
            <a:endParaRPr lang="es-ES" sz="3600" dirty="0">
              <a:solidFill>
                <a:srgbClr val="00A09D"/>
              </a:solidFill>
              <a:latin typeface="Bebas Neue" panose="020B0606020202050201" pitchFamily="34" charset="0"/>
              <a:ea typeface="ＭＳ Ｐゴシック" charset="0"/>
              <a:cs typeface="League Gothic" charset="0"/>
              <a:sym typeface="League Gothic" charset="0"/>
            </a:endParaRPr>
          </a:p>
        </p:txBody>
      </p:sp>
      <p:sp>
        <p:nvSpPr>
          <p:cNvPr id="4" name="矩形 36">
            <a:extLst>
              <a:ext uri="{FF2B5EF4-FFF2-40B4-BE49-F238E27FC236}">
                <a16:creationId xmlns:a16="http://schemas.microsoft.com/office/drawing/2014/main" id="{38430899-7119-1356-6B9F-25AC51DE5FAA}"/>
              </a:ext>
            </a:extLst>
          </p:cNvPr>
          <p:cNvSpPr/>
          <p:nvPr/>
        </p:nvSpPr>
        <p:spPr>
          <a:xfrm>
            <a:off x="3916930" y="1850108"/>
            <a:ext cx="7068570" cy="3911264"/>
          </a:xfrm>
          <a:prstGeom prst="rect">
            <a:avLst/>
          </a:prstGeom>
        </p:spPr>
        <p:txBody>
          <a:bodyPr wrap="square">
            <a:spAutoFit/>
            <a:scene3d>
              <a:camera prst="orthographicFront"/>
              <a:lightRig rig="threePt" dir="t"/>
            </a:scene3d>
            <a:sp3d contourW="12700"/>
          </a:bodyPr>
          <a:lstStyle/>
          <a:p>
            <a:pPr>
              <a:lnSpc>
                <a:spcPct val="150000"/>
              </a:lnSpc>
            </a:pPr>
            <a:r>
              <a:rPr lang="pt-BR" altLang="zh-CN" sz="2400" dirty="0">
                <a:solidFill>
                  <a:schemeClr val="tx1">
                    <a:lumMod val="90000"/>
                    <a:lumOff val="10000"/>
                  </a:schemeClr>
                </a:solidFill>
              </a:rPr>
              <a:t>A NR-24 estabelece responsabilidades tanto para os empregadores quanto para os trabalhadores no que diz respeito à promoção de condições adequadas de higiene e conforto no ambiente de trabalho. </a:t>
            </a:r>
          </a:p>
          <a:p>
            <a:pPr>
              <a:lnSpc>
                <a:spcPct val="150000"/>
              </a:lnSpc>
            </a:pPr>
            <a:r>
              <a:rPr lang="pt-BR" altLang="zh-CN" sz="2400" b="1" dirty="0">
                <a:solidFill>
                  <a:schemeClr val="tx1">
                    <a:lumMod val="90000"/>
                    <a:lumOff val="10000"/>
                  </a:schemeClr>
                </a:solidFill>
              </a:rPr>
              <a:t>Vejamos as responsabilidades de cada um, a começar pelos empregadores:</a:t>
            </a:r>
            <a:endParaRPr lang="zh-CN" altLang="en-US" sz="2000" b="1" dirty="0">
              <a:solidFill>
                <a:schemeClr val="tx1">
                  <a:lumMod val="90000"/>
                  <a:lumOff val="10000"/>
                </a:schemeClr>
              </a:solidFill>
            </a:endParaRPr>
          </a:p>
        </p:txBody>
      </p:sp>
      <p:grpSp>
        <p:nvGrpSpPr>
          <p:cNvPr id="6" name="组合 36">
            <a:extLst>
              <a:ext uri="{FF2B5EF4-FFF2-40B4-BE49-F238E27FC236}">
                <a16:creationId xmlns:a16="http://schemas.microsoft.com/office/drawing/2014/main" id="{C0CD236E-2D83-E909-08CC-617296CC3528}"/>
              </a:ext>
            </a:extLst>
          </p:cNvPr>
          <p:cNvGrpSpPr/>
          <p:nvPr/>
        </p:nvGrpSpPr>
        <p:grpSpPr>
          <a:xfrm>
            <a:off x="1404119" y="2739592"/>
            <a:ext cx="2132296" cy="2132296"/>
            <a:chOff x="5044366" y="2061029"/>
            <a:chExt cx="2132296" cy="2132296"/>
          </a:xfrm>
        </p:grpSpPr>
        <p:sp>
          <p:nvSpPr>
            <p:cNvPr id="7" name="椭圆 16">
              <a:extLst>
                <a:ext uri="{FF2B5EF4-FFF2-40B4-BE49-F238E27FC236}">
                  <a16:creationId xmlns:a16="http://schemas.microsoft.com/office/drawing/2014/main" id="{D0276BD2-411A-131D-623D-34DE2C559A74}"/>
                </a:ext>
              </a:extLst>
            </p:cNvPr>
            <p:cNvSpPr/>
            <p:nvPr/>
          </p:nvSpPr>
          <p:spPr>
            <a:xfrm>
              <a:off x="5044366" y="2061029"/>
              <a:ext cx="2132296" cy="2132296"/>
            </a:xfrm>
            <a:prstGeom prst="ellipse">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25">
              <a:extLst>
                <a:ext uri="{FF2B5EF4-FFF2-40B4-BE49-F238E27FC236}">
                  <a16:creationId xmlns:a16="http://schemas.microsoft.com/office/drawing/2014/main" id="{5A651042-0BA9-1908-CBEF-8BFA0A710C6F}"/>
                </a:ext>
              </a:extLst>
            </p:cNvPr>
            <p:cNvSpPr/>
            <p:nvPr/>
          </p:nvSpPr>
          <p:spPr>
            <a:xfrm>
              <a:off x="5718628" y="2770140"/>
              <a:ext cx="783772" cy="714074"/>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5" name="Imagem 4">
            <a:extLst>
              <a:ext uri="{FF2B5EF4-FFF2-40B4-BE49-F238E27FC236}">
                <a16:creationId xmlns:a16="http://schemas.microsoft.com/office/drawing/2014/main" id="{1647EEAF-D462-88A1-F31C-07163E2B1C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0678" y="5761372"/>
            <a:ext cx="2340372" cy="649753"/>
          </a:xfrm>
          <a:prstGeom prst="rect">
            <a:avLst/>
          </a:prstGeom>
        </p:spPr>
      </p:pic>
    </p:spTree>
    <p:extLst>
      <p:ext uri="{BB962C8B-B14F-4D97-AF65-F5344CB8AC3E}">
        <p14:creationId xmlns:p14="http://schemas.microsoft.com/office/powerpoint/2010/main" val="2655764673"/>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FF4D4675-1560-A88B-4823-275F5135D8F4}"/>
              </a:ext>
            </a:extLst>
          </p:cNvPr>
          <p:cNvSpPr/>
          <p:nvPr/>
        </p:nvSpPr>
        <p:spPr>
          <a:xfrm>
            <a:off x="0" y="2161575"/>
            <a:ext cx="2440219" cy="3197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5">
            <a:extLst>
              <a:ext uri="{FF2B5EF4-FFF2-40B4-BE49-F238E27FC236}">
                <a16:creationId xmlns:a16="http://schemas.microsoft.com/office/drawing/2014/main" id="{45CAAE81-E639-00AD-603F-829FDBDD6930}"/>
              </a:ext>
            </a:extLst>
          </p:cNvPr>
          <p:cNvSpPr/>
          <p:nvPr/>
        </p:nvSpPr>
        <p:spPr>
          <a:xfrm>
            <a:off x="2440218" y="2160973"/>
            <a:ext cx="2440219" cy="31976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6">
            <a:extLst>
              <a:ext uri="{FF2B5EF4-FFF2-40B4-BE49-F238E27FC236}">
                <a16:creationId xmlns:a16="http://schemas.microsoft.com/office/drawing/2014/main" id="{7FEE1655-C47D-8BEC-14E3-297E86CD079F}"/>
              </a:ext>
            </a:extLst>
          </p:cNvPr>
          <p:cNvSpPr/>
          <p:nvPr/>
        </p:nvSpPr>
        <p:spPr>
          <a:xfrm>
            <a:off x="4880437" y="2161593"/>
            <a:ext cx="2440219" cy="31976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7">
            <a:extLst>
              <a:ext uri="{FF2B5EF4-FFF2-40B4-BE49-F238E27FC236}">
                <a16:creationId xmlns:a16="http://schemas.microsoft.com/office/drawing/2014/main" id="{925D1F55-1FAD-2A1A-0D2B-D7A58ED0E2FB}"/>
              </a:ext>
            </a:extLst>
          </p:cNvPr>
          <p:cNvSpPr/>
          <p:nvPr/>
        </p:nvSpPr>
        <p:spPr>
          <a:xfrm>
            <a:off x="7320656" y="2161593"/>
            <a:ext cx="2440219" cy="31976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8">
            <a:extLst>
              <a:ext uri="{FF2B5EF4-FFF2-40B4-BE49-F238E27FC236}">
                <a16:creationId xmlns:a16="http://schemas.microsoft.com/office/drawing/2014/main" id="{0A4A1426-C60B-C6CF-268D-C96C619FD316}"/>
              </a:ext>
            </a:extLst>
          </p:cNvPr>
          <p:cNvSpPr/>
          <p:nvPr/>
        </p:nvSpPr>
        <p:spPr>
          <a:xfrm>
            <a:off x="9738656" y="2161593"/>
            <a:ext cx="2462438" cy="3197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Content Placeholder 2">
            <a:extLst>
              <a:ext uri="{FF2B5EF4-FFF2-40B4-BE49-F238E27FC236}">
                <a16:creationId xmlns:a16="http://schemas.microsoft.com/office/drawing/2014/main" id="{45BA655A-4F6A-3B81-609B-2F3168B1080F}"/>
              </a:ext>
            </a:extLst>
          </p:cNvPr>
          <p:cNvSpPr txBox="1">
            <a:spLocks/>
          </p:cNvSpPr>
          <p:nvPr/>
        </p:nvSpPr>
        <p:spPr>
          <a:xfrm>
            <a:off x="171998" y="2494206"/>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01</a:t>
            </a:r>
            <a:endParaRPr lang="en-US" sz="1600" dirty="0">
              <a:solidFill>
                <a:schemeClr val="bg1"/>
              </a:solidFill>
              <a:latin typeface="+mj-lt"/>
            </a:endParaRPr>
          </a:p>
        </p:txBody>
      </p:sp>
      <p:sp>
        <p:nvSpPr>
          <p:cNvPr id="15" name="Content Placeholder 2">
            <a:extLst>
              <a:ext uri="{FF2B5EF4-FFF2-40B4-BE49-F238E27FC236}">
                <a16:creationId xmlns:a16="http://schemas.microsoft.com/office/drawing/2014/main" id="{11419A04-E004-FF6A-398C-6FCD43EBD644}"/>
              </a:ext>
            </a:extLst>
          </p:cNvPr>
          <p:cNvSpPr txBox="1">
            <a:spLocks/>
          </p:cNvSpPr>
          <p:nvPr/>
        </p:nvSpPr>
        <p:spPr>
          <a:xfrm>
            <a:off x="2646445" y="2493231"/>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02</a:t>
            </a:r>
            <a:endParaRPr lang="en-US" sz="1600" dirty="0">
              <a:solidFill>
                <a:schemeClr val="bg1"/>
              </a:solidFill>
              <a:latin typeface="+mj-lt"/>
            </a:endParaRPr>
          </a:p>
        </p:txBody>
      </p:sp>
      <p:sp>
        <p:nvSpPr>
          <p:cNvPr id="16" name="Content Placeholder 2">
            <a:extLst>
              <a:ext uri="{FF2B5EF4-FFF2-40B4-BE49-F238E27FC236}">
                <a16:creationId xmlns:a16="http://schemas.microsoft.com/office/drawing/2014/main" id="{E115E0A3-9E49-47AC-8A93-7CEB140A5F9C}"/>
              </a:ext>
            </a:extLst>
          </p:cNvPr>
          <p:cNvSpPr txBox="1">
            <a:spLocks/>
          </p:cNvSpPr>
          <p:nvPr/>
        </p:nvSpPr>
        <p:spPr>
          <a:xfrm>
            <a:off x="5016821" y="2536200"/>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03</a:t>
            </a:r>
            <a:endParaRPr lang="en-US" sz="1600" dirty="0">
              <a:solidFill>
                <a:schemeClr val="bg1"/>
              </a:solidFill>
              <a:latin typeface="+mj-lt"/>
            </a:endParaRPr>
          </a:p>
        </p:txBody>
      </p:sp>
      <p:sp>
        <p:nvSpPr>
          <p:cNvPr id="17" name="Content Placeholder 2">
            <a:extLst>
              <a:ext uri="{FF2B5EF4-FFF2-40B4-BE49-F238E27FC236}">
                <a16:creationId xmlns:a16="http://schemas.microsoft.com/office/drawing/2014/main" id="{EA602A4A-D2A1-7F49-6BCE-1674CA0A240A}"/>
              </a:ext>
            </a:extLst>
          </p:cNvPr>
          <p:cNvSpPr txBox="1">
            <a:spLocks/>
          </p:cNvSpPr>
          <p:nvPr/>
        </p:nvSpPr>
        <p:spPr>
          <a:xfrm>
            <a:off x="7431468" y="2536200"/>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04</a:t>
            </a:r>
            <a:endParaRPr lang="en-US" sz="1600" dirty="0">
              <a:solidFill>
                <a:schemeClr val="bg1"/>
              </a:solidFill>
              <a:latin typeface="+mj-lt"/>
            </a:endParaRPr>
          </a:p>
        </p:txBody>
      </p:sp>
      <p:sp>
        <p:nvSpPr>
          <p:cNvPr id="18" name="Content Placeholder 2">
            <a:extLst>
              <a:ext uri="{FF2B5EF4-FFF2-40B4-BE49-F238E27FC236}">
                <a16:creationId xmlns:a16="http://schemas.microsoft.com/office/drawing/2014/main" id="{D4CF12D4-5CB4-794C-1212-F730927EA001}"/>
              </a:ext>
            </a:extLst>
          </p:cNvPr>
          <p:cNvSpPr txBox="1">
            <a:spLocks/>
          </p:cNvSpPr>
          <p:nvPr/>
        </p:nvSpPr>
        <p:spPr>
          <a:xfrm>
            <a:off x="9907148" y="2487177"/>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05</a:t>
            </a:r>
            <a:endParaRPr lang="en-US" sz="1600" dirty="0">
              <a:solidFill>
                <a:schemeClr val="bg1"/>
              </a:solidFill>
              <a:latin typeface="+mj-lt"/>
            </a:endParaRPr>
          </a:p>
        </p:txBody>
      </p:sp>
      <p:sp>
        <p:nvSpPr>
          <p:cNvPr id="20" name="矩形 36">
            <a:extLst>
              <a:ext uri="{FF2B5EF4-FFF2-40B4-BE49-F238E27FC236}">
                <a16:creationId xmlns:a16="http://schemas.microsoft.com/office/drawing/2014/main" id="{916BE0B5-18F4-45D5-5996-FD54BAD75FF9}"/>
              </a:ext>
            </a:extLst>
          </p:cNvPr>
          <p:cNvSpPr/>
          <p:nvPr/>
        </p:nvSpPr>
        <p:spPr>
          <a:xfrm>
            <a:off x="14291" y="3491834"/>
            <a:ext cx="2440219" cy="1569660"/>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Garantir o cumprimento das normas estabelecidas</a:t>
            </a:r>
            <a:endParaRPr lang="zh-CN" altLang="en-US" sz="2000" b="1" dirty="0">
              <a:solidFill>
                <a:schemeClr val="bg1"/>
              </a:solidFill>
            </a:endParaRPr>
          </a:p>
        </p:txBody>
      </p:sp>
      <p:sp>
        <p:nvSpPr>
          <p:cNvPr id="21" name="矩形 36">
            <a:extLst>
              <a:ext uri="{FF2B5EF4-FFF2-40B4-BE49-F238E27FC236}">
                <a16:creationId xmlns:a16="http://schemas.microsoft.com/office/drawing/2014/main" id="{629EF1B1-EE4C-CE36-BA5E-D97F439549DE}"/>
              </a:ext>
            </a:extLst>
          </p:cNvPr>
          <p:cNvSpPr/>
          <p:nvPr/>
        </p:nvSpPr>
        <p:spPr>
          <a:xfrm>
            <a:off x="2451328" y="3491834"/>
            <a:ext cx="2440219" cy="1569660"/>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Prover instalações sanitárias adequadas</a:t>
            </a:r>
            <a:endParaRPr lang="zh-CN" altLang="en-US" sz="2000" b="1" dirty="0">
              <a:solidFill>
                <a:schemeClr val="bg1"/>
              </a:solidFill>
            </a:endParaRPr>
          </a:p>
        </p:txBody>
      </p:sp>
      <p:sp>
        <p:nvSpPr>
          <p:cNvPr id="22" name="矩形 36">
            <a:extLst>
              <a:ext uri="{FF2B5EF4-FFF2-40B4-BE49-F238E27FC236}">
                <a16:creationId xmlns:a16="http://schemas.microsoft.com/office/drawing/2014/main" id="{350A2F4C-13A8-B768-3978-763838A2C0BE}"/>
              </a:ext>
            </a:extLst>
          </p:cNvPr>
          <p:cNvSpPr/>
          <p:nvPr/>
        </p:nvSpPr>
        <p:spPr>
          <a:xfrm>
            <a:off x="4891546" y="3491834"/>
            <a:ext cx="2440219" cy="1569660"/>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Manter os componentes sanitários em bom estado</a:t>
            </a:r>
            <a:endParaRPr lang="zh-CN" altLang="en-US" sz="2000" b="1" dirty="0">
              <a:solidFill>
                <a:schemeClr val="bg1"/>
              </a:solidFill>
            </a:endParaRPr>
          </a:p>
        </p:txBody>
      </p:sp>
      <p:sp>
        <p:nvSpPr>
          <p:cNvPr id="23" name="矩形 36">
            <a:extLst>
              <a:ext uri="{FF2B5EF4-FFF2-40B4-BE49-F238E27FC236}">
                <a16:creationId xmlns:a16="http://schemas.microsoft.com/office/drawing/2014/main" id="{2897D7A9-1680-544E-03C9-C4BCCABCC107}"/>
              </a:ext>
            </a:extLst>
          </p:cNvPr>
          <p:cNvSpPr/>
          <p:nvPr/>
        </p:nvSpPr>
        <p:spPr>
          <a:xfrm>
            <a:off x="7328583" y="3491834"/>
            <a:ext cx="2440219" cy="1569660"/>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Disponibilizar vestiários e locais para refeições</a:t>
            </a:r>
            <a:endParaRPr lang="zh-CN" altLang="en-US" sz="2000" b="1" dirty="0">
              <a:solidFill>
                <a:schemeClr val="bg1"/>
              </a:solidFill>
            </a:endParaRPr>
          </a:p>
        </p:txBody>
      </p:sp>
      <p:sp>
        <p:nvSpPr>
          <p:cNvPr id="24" name="矩形 36">
            <a:extLst>
              <a:ext uri="{FF2B5EF4-FFF2-40B4-BE49-F238E27FC236}">
                <a16:creationId xmlns:a16="http://schemas.microsoft.com/office/drawing/2014/main" id="{29C6FC76-CACC-087E-5704-2A686CDF663C}"/>
              </a:ext>
            </a:extLst>
          </p:cNvPr>
          <p:cNvSpPr/>
          <p:nvPr/>
        </p:nvSpPr>
        <p:spPr>
          <a:xfrm>
            <a:off x="9727547" y="3307168"/>
            <a:ext cx="2440219" cy="1938992"/>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Observar as condições de alojamento e vestimenta de trabalho </a:t>
            </a:r>
            <a:endParaRPr lang="zh-CN" altLang="en-US" sz="2000" b="1" dirty="0">
              <a:solidFill>
                <a:schemeClr val="bg1"/>
              </a:solidFill>
            </a:endParaRPr>
          </a:p>
        </p:txBody>
      </p:sp>
      <p:cxnSp>
        <p:nvCxnSpPr>
          <p:cNvPr id="9" name="Straight Connector 1">
            <a:extLst>
              <a:ext uri="{FF2B5EF4-FFF2-40B4-BE49-F238E27FC236}">
                <a16:creationId xmlns:a16="http://schemas.microsoft.com/office/drawing/2014/main" id="{025BE4B3-8266-8449-4385-5BEA43A98B01}"/>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AutoShape 1">
            <a:extLst>
              <a:ext uri="{FF2B5EF4-FFF2-40B4-BE49-F238E27FC236}">
                <a16:creationId xmlns:a16="http://schemas.microsoft.com/office/drawing/2014/main" id="{6F28ACE0-F537-9A6E-473C-2792C40B29C5}"/>
              </a:ext>
            </a:extLst>
          </p:cNvPr>
          <p:cNvSpPr>
            <a:spLocks/>
          </p:cNvSpPr>
          <p:nvPr/>
        </p:nvSpPr>
        <p:spPr bwMode="auto">
          <a:xfrm>
            <a:off x="389008" y="218463"/>
            <a:ext cx="118029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3600" dirty="0">
                <a:latin typeface="Bebas Neue" panose="020B0606020202050201" pitchFamily="34" charset="0"/>
                <a:ea typeface="ＭＳ Ｐゴシック" charset="0"/>
                <a:cs typeface="League Gothic" charset="0"/>
                <a:sym typeface="League Gothic" charset="0"/>
              </a:rPr>
              <a:t>Responsabilidades dos Empregadores e dos Trabalhadores na </a:t>
            </a:r>
            <a:r>
              <a:rPr lang="pt-BR" sz="3600" dirty="0">
                <a:solidFill>
                  <a:srgbClr val="00A09D"/>
                </a:solidFill>
                <a:latin typeface="Bebas Neue" panose="020B0606020202050201" pitchFamily="34" charset="0"/>
                <a:ea typeface="ＭＳ Ｐゴシック" charset="0"/>
                <a:cs typeface="League Gothic" charset="0"/>
                <a:sym typeface="League Gothic" charset="0"/>
              </a:rPr>
              <a:t>NR-24</a:t>
            </a:r>
            <a:endParaRPr lang="es-ES" sz="3600" dirty="0">
              <a:solidFill>
                <a:srgbClr val="00A09D"/>
              </a:solidFill>
              <a:latin typeface="Bebas Neue" panose="020B0606020202050201" pitchFamily="34" charset="0"/>
              <a:ea typeface="ＭＳ Ｐゴシック" charset="0"/>
              <a:cs typeface="League Gothic" charset="0"/>
              <a:sym typeface="League Gothic" charset="0"/>
            </a:endParaRPr>
          </a:p>
        </p:txBody>
      </p:sp>
      <p:pic>
        <p:nvPicPr>
          <p:cNvPr id="2" name="Imagem 1">
            <a:extLst>
              <a:ext uri="{FF2B5EF4-FFF2-40B4-BE49-F238E27FC236}">
                <a16:creationId xmlns:a16="http://schemas.microsoft.com/office/drawing/2014/main" id="{D5A21744-6484-027C-040C-2BF1F5F9CE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0046" y="5708015"/>
            <a:ext cx="2340372" cy="649753"/>
          </a:xfrm>
          <a:prstGeom prst="rect">
            <a:avLst/>
          </a:prstGeom>
        </p:spPr>
      </p:pic>
    </p:spTree>
    <p:extLst>
      <p:ext uri="{BB962C8B-B14F-4D97-AF65-F5344CB8AC3E}">
        <p14:creationId xmlns:p14="http://schemas.microsoft.com/office/powerpoint/2010/main" val="639963897"/>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p:cNvSpPr>
            <a:spLocks/>
          </p:cNvSpPr>
          <p:nvPr/>
        </p:nvSpPr>
        <p:spPr bwMode="auto">
          <a:xfrm>
            <a:off x="389009" y="218463"/>
            <a:ext cx="3133164"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Conteúdo</a:t>
            </a:r>
            <a:endParaRPr lang="es-ES" sz="4800" dirty="0">
              <a:latin typeface="Bebas Neue" panose="020B0606020202050201" pitchFamily="34" charset="0"/>
              <a:ea typeface="ＭＳ Ｐゴシック" charset="0"/>
              <a:cs typeface="League Gothic" charset="0"/>
              <a:sym typeface="League Gothic" charset="0"/>
            </a:endParaRPr>
          </a:p>
        </p:txBody>
      </p:sp>
      <p:sp>
        <p:nvSpPr>
          <p:cNvPr id="64" name="TextBox 4">
            <a:extLst>
              <a:ext uri="{FF2B5EF4-FFF2-40B4-BE49-F238E27FC236}">
                <a16:creationId xmlns:a16="http://schemas.microsoft.com/office/drawing/2014/main" id="{A897AC2A-C8D8-3BEA-0764-87AC9D419587}"/>
              </a:ext>
            </a:extLst>
          </p:cNvPr>
          <p:cNvSpPr txBox="1"/>
          <p:nvPr/>
        </p:nvSpPr>
        <p:spPr>
          <a:xfrm>
            <a:off x="1657323" y="1217678"/>
            <a:ext cx="10534677" cy="6118983"/>
          </a:xfrm>
          <a:prstGeom prst="rect">
            <a:avLst/>
          </a:prstGeom>
          <a:noFill/>
        </p:spPr>
        <p:txBody>
          <a:bodyPr wrap="square" lIns="0" tIns="0" rIns="0" bIns="0" rtlCol="0">
            <a:spAutoFit/>
          </a:bodyPr>
          <a:lstStyle/>
          <a:p>
            <a:pPr>
              <a:lnSpc>
                <a:spcPct val="250000"/>
              </a:lnSpc>
            </a:pPr>
            <a:r>
              <a:rPr lang="pt-BR" dirty="0"/>
              <a:t>O que é a NR-24?</a:t>
            </a:r>
          </a:p>
          <a:p>
            <a:pPr>
              <a:lnSpc>
                <a:spcPct val="250000"/>
              </a:lnSpc>
            </a:pPr>
            <a:r>
              <a:rPr lang="pt-BR" dirty="0"/>
              <a:t>Abrangência da NR-24</a:t>
            </a:r>
          </a:p>
          <a:p>
            <a:pPr>
              <a:lnSpc>
                <a:spcPct val="250000"/>
              </a:lnSpc>
            </a:pPr>
            <a:r>
              <a:rPr lang="pt-BR" dirty="0"/>
              <a:t>Responsabilidades dos Empregadores e dos Trabalhadores na NR-24</a:t>
            </a:r>
          </a:p>
          <a:p>
            <a:pPr>
              <a:lnSpc>
                <a:spcPct val="250000"/>
              </a:lnSpc>
            </a:pPr>
            <a:r>
              <a:rPr lang="pt-BR" dirty="0"/>
              <a:t>Instalações sanitárias: requisitos mínimos e cuidados necessários</a:t>
            </a:r>
          </a:p>
          <a:p>
            <a:pPr>
              <a:lnSpc>
                <a:spcPct val="250000"/>
              </a:lnSpc>
            </a:pPr>
            <a:r>
              <a:rPr lang="pt-BR" dirty="0"/>
              <a:t>Componentes sanitários: garantindo condições adequadas de higiene</a:t>
            </a:r>
          </a:p>
          <a:p>
            <a:pPr>
              <a:lnSpc>
                <a:spcPct val="250000"/>
              </a:lnSpc>
            </a:pPr>
            <a:r>
              <a:rPr lang="pt-BR" dirty="0"/>
              <a:t>Vestiários: espaços adequados para troca de roupa e privacidade dos trabalhadores</a:t>
            </a:r>
          </a:p>
          <a:p>
            <a:pPr>
              <a:lnSpc>
                <a:spcPct val="250000"/>
              </a:lnSpc>
            </a:pPr>
            <a:r>
              <a:rPr lang="pt-BR" dirty="0"/>
              <a:t>Locais para refeições: promovendo ambientes confortáveis e higiênicos</a:t>
            </a:r>
          </a:p>
          <a:p>
            <a:pPr>
              <a:lnSpc>
                <a:spcPct val="250000"/>
              </a:lnSpc>
            </a:pPr>
            <a:r>
              <a:rPr lang="pt-BR" dirty="0"/>
              <a:t>Cozinhas: segurança alimentar e boas práticas de manipulação de alimentos</a:t>
            </a:r>
          </a:p>
          <a:p>
            <a:pPr>
              <a:lnSpc>
                <a:spcPct val="250000"/>
              </a:lnSpc>
            </a:pPr>
            <a:endParaRPr lang="en-US" dirty="0">
              <a:solidFill>
                <a:schemeClr val="bg1">
                  <a:lumMod val="50000"/>
                </a:schemeClr>
              </a:solidFill>
            </a:endParaRPr>
          </a:p>
        </p:txBody>
      </p:sp>
      <p:grpSp>
        <p:nvGrpSpPr>
          <p:cNvPr id="24" name="Group 11">
            <a:extLst>
              <a:ext uri="{FF2B5EF4-FFF2-40B4-BE49-F238E27FC236}">
                <a16:creationId xmlns:a16="http://schemas.microsoft.com/office/drawing/2014/main" id="{33B2E669-C1FD-74FF-8A76-09E5878367E6}"/>
              </a:ext>
            </a:extLst>
          </p:cNvPr>
          <p:cNvGrpSpPr/>
          <p:nvPr/>
        </p:nvGrpSpPr>
        <p:grpSpPr>
          <a:xfrm>
            <a:off x="633103" y="1371600"/>
            <a:ext cx="714988" cy="566732"/>
            <a:chOff x="1664677" y="1949380"/>
            <a:chExt cx="1195754" cy="1266093"/>
          </a:xfrm>
        </p:grpSpPr>
        <p:sp>
          <p:nvSpPr>
            <p:cNvPr id="25" name="Rounded Rectangle 16">
              <a:extLst>
                <a:ext uri="{FF2B5EF4-FFF2-40B4-BE49-F238E27FC236}">
                  <a16:creationId xmlns:a16="http://schemas.microsoft.com/office/drawing/2014/main" id="{5C24CC4D-E09B-347B-5E67-4F6BC315520B}"/>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26" name="Rounded Rectangle 17">
              <a:extLst>
                <a:ext uri="{FF2B5EF4-FFF2-40B4-BE49-F238E27FC236}">
                  <a16:creationId xmlns:a16="http://schemas.microsoft.com/office/drawing/2014/main" id="{EB075BCD-2B63-F52A-CD3F-C04841780A97}"/>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01</a:t>
              </a:r>
              <a:endParaRPr lang="id-ID" sz="1600" b="1" dirty="0"/>
            </a:p>
          </p:txBody>
        </p:sp>
      </p:grpSp>
      <p:grpSp>
        <p:nvGrpSpPr>
          <p:cNvPr id="27" name="Group 11">
            <a:extLst>
              <a:ext uri="{FF2B5EF4-FFF2-40B4-BE49-F238E27FC236}">
                <a16:creationId xmlns:a16="http://schemas.microsoft.com/office/drawing/2014/main" id="{5795E802-4EA3-5319-712D-CED0DAE227C4}"/>
              </a:ext>
            </a:extLst>
          </p:cNvPr>
          <p:cNvGrpSpPr/>
          <p:nvPr/>
        </p:nvGrpSpPr>
        <p:grpSpPr>
          <a:xfrm>
            <a:off x="633103" y="2059434"/>
            <a:ext cx="714988" cy="566732"/>
            <a:chOff x="1664677" y="1949380"/>
            <a:chExt cx="1195754" cy="1266093"/>
          </a:xfrm>
        </p:grpSpPr>
        <p:sp>
          <p:nvSpPr>
            <p:cNvPr id="28" name="Rounded Rectangle 16">
              <a:extLst>
                <a:ext uri="{FF2B5EF4-FFF2-40B4-BE49-F238E27FC236}">
                  <a16:creationId xmlns:a16="http://schemas.microsoft.com/office/drawing/2014/main" id="{B4C4992C-058B-A2B7-9427-FB33740C0573}"/>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29" name="Rounded Rectangle 17">
              <a:extLst>
                <a:ext uri="{FF2B5EF4-FFF2-40B4-BE49-F238E27FC236}">
                  <a16:creationId xmlns:a16="http://schemas.microsoft.com/office/drawing/2014/main" id="{EDBC81C4-0999-9927-3C1B-0AAA81549EB9}"/>
                </a:ext>
              </a:extLst>
            </p:cNvPr>
            <p:cNvSpPr/>
            <p:nvPr/>
          </p:nvSpPr>
          <p:spPr>
            <a:xfrm>
              <a:off x="1664677" y="1949380"/>
              <a:ext cx="1195754" cy="119575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02</a:t>
              </a:r>
              <a:endParaRPr lang="id-ID" sz="1600" b="1" dirty="0"/>
            </a:p>
          </p:txBody>
        </p:sp>
      </p:grpSp>
      <p:grpSp>
        <p:nvGrpSpPr>
          <p:cNvPr id="30" name="Group 8">
            <a:extLst>
              <a:ext uri="{FF2B5EF4-FFF2-40B4-BE49-F238E27FC236}">
                <a16:creationId xmlns:a16="http://schemas.microsoft.com/office/drawing/2014/main" id="{0D0A9E30-6000-0076-7B17-990979B28841}"/>
              </a:ext>
            </a:extLst>
          </p:cNvPr>
          <p:cNvGrpSpPr/>
          <p:nvPr/>
        </p:nvGrpSpPr>
        <p:grpSpPr>
          <a:xfrm>
            <a:off x="633104" y="2747268"/>
            <a:ext cx="714984" cy="566732"/>
            <a:chOff x="1664677" y="1949379"/>
            <a:chExt cx="1195754" cy="1266094"/>
          </a:xfrm>
        </p:grpSpPr>
        <p:sp>
          <p:nvSpPr>
            <p:cNvPr id="31" name="Rounded Rectangle 22">
              <a:extLst>
                <a:ext uri="{FF2B5EF4-FFF2-40B4-BE49-F238E27FC236}">
                  <a16:creationId xmlns:a16="http://schemas.microsoft.com/office/drawing/2014/main" id="{8A7B40D6-F4B0-88A0-99C7-4CDF506DE04C}"/>
                </a:ext>
              </a:extLst>
            </p:cNvPr>
            <p:cNvSpPr/>
            <p:nvPr/>
          </p:nvSpPr>
          <p:spPr>
            <a:xfrm>
              <a:off x="1664677" y="2019719"/>
              <a:ext cx="1195754" cy="1195754"/>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32" name="Rounded Rectangle 23">
              <a:extLst>
                <a:ext uri="{FF2B5EF4-FFF2-40B4-BE49-F238E27FC236}">
                  <a16:creationId xmlns:a16="http://schemas.microsoft.com/office/drawing/2014/main" id="{08100D45-083D-070F-DB9C-B6A27D5AE8E7}"/>
                </a:ext>
              </a:extLst>
            </p:cNvPr>
            <p:cNvSpPr/>
            <p:nvPr/>
          </p:nvSpPr>
          <p:spPr>
            <a:xfrm>
              <a:off x="1664677" y="1949380"/>
              <a:ext cx="1195754" cy="119575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03</a:t>
              </a:r>
              <a:endParaRPr lang="id-ID" sz="1600" b="1" dirty="0"/>
            </a:p>
          </p:txBody>
        </p:sp>
      </p:grpSp>
      <p:grpSp>
        <p:nvGrpSpPr>
          <p:cNvPr id="33" name="Group 9">
            <a:extLst>
              <a:ext uri="{FF2B5EF4-FFF2-40B4-BE49-F238E27FC236}">
                <a16:creationId xmlns:a16="http://schemas.microsoft.com/office/drawing/2014/main" id="{BB7EAB5F-FB39-BED2-0529-9071E90B17D6}"/>
              </a:ext>
            </a:extLst>
          </p:cNvPr>
          <p:cNvGrpSpPr/>
          <p:nvPr/>
        </p:nvGrpSpPr>
        <p:grpSpPr>
          <a:xfrm>
            <a:off x="633103" y="3435102"/>
            <a:ext cx="714988" cy="566732"/>
            <a:chOff x="1664677" y="1949380"/>
            <a:chExt cx="1195754" cy="1266093"/>
          </a:xfrm>
        </p:grpSpPr>
        <p:sp>
          <p:nvSpPr>
            <p:cNvPr id="34" name="Rounded Rectangle 20">
              <a:extLst>
                <a:ext uri="{FF2B5EF4-FFF2-40B4-BE49-F238E27FC236}">
                  <a16:creationId xmlns:a16="http://schemas.microsoft.com/office/drawing/2014/main" id="{84095860-CA6E-2934-4E42-6C879CCCA5A7}"/>
                </a:ext>
              </a:extLst>
            </p:cNvPr>
            <p:cNvSpPr/>
            <p:nvPr/>
          </p:nvSpPr>
          <p:spPr>
            <a:xfrm>
              <a:off x="1664677" y="2019719"/>
              <a:ext cx="1195754" cy="119575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35" name="Rounded Rectangle 21">
              <a:extLst>
                <a:ext uri="{FF2B5EF4-FFF2-40B4-BE49-F238E27FC236}">
                  <a16:creationId xmlns:a16="http://schemas.microsoft.com/office/drawing/2014/main" id="{9982A24A-AB0E-3407-5BD1-D5FECDCCEA78}"/>
                </a:ext>
              </a:extLst>
            </p:cNvPr>
            <p:cNvSpPr/>
            <p:nvPr/>
          </p:nvSpPr>
          <p:spPr>
            <a:xfrm>
              <a:off x="1664677" y="1949380"/>
              <a:ext cx="1195754" cy="119575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04</a:t>
              </a:r>
              <a:endParaRPr lang="id-ID" sz="1600" b="1" dirty="0"/>
            </a:p>
          </p:txBody>
        </p:sp>
      </p:grpSp>
      <p:grpSp>
        <p:nvGrpSpPr>
          <p:cNvPr id="36" name="Group 10">
            <a:extLst>
              <a:ext uri="{FF2B5EF4-FFF2-40B4-BE49-F238E27FC236}">
                <a16:creationId xmlns:a16="http://schemas.microsoft.com/office/drawing/2014/main" id="{48C17C3E-52B7-E4D4-1BB3-274CFE8F97AE}"/>
              </a:ext>
            </a:extLst>
          </p:cNvPr>
          <p:cNvGrpSpPr/>
          <p:nvPr/>
        </p:nvGrpSpPr>
        <p:grpSpPr>
          <a:xfrm>
            <a:off x="633103" y="4122936"/>
            <a:ext cx="714988" cy="566732"/>
            <a:chOff x="1664677" y="1949380"/>
            <a:chExt cx="1195754" cy="1266093"/>
          </a:xfrm>
        </p:grpSpPr>
        <p:sp>
          <p:nvSpPr>
            <p:cNvPr id="37" name="Rounded Rectangle 18">
              <a:extLst>
                <a:ext uri="{FF2B5EF4-FFF2-40B4-BE49-F238E27FC236}">
                  <a16:creationId xmlns:a16="http://schemas.microsoft.com/office/drawing/2014/main" id="{9D996960-4DF4-1E1E-9AA5-18DC4C27E484}"/>
                </a:ext>
              </a:extLst>
            </p:cNvPr>
            <p:cNvSpPr/>
            <p:nvPr/>
          </p:nvSpPr>
          <p:spPr>
            <a:xfrm>
              <a:off x="1664677" y="2019719"/>
              <a:ext cx="1195754" cy="119575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38" name="Rounded Rectangle 19">
              <a:extLst>
                <a:ext uri="{FF2B5EF4-FFF2-40B4-BE49-F238E27FC236}">
                  <a16:creationId xmlns:a16="http://schemas.microsoft.com/office/drawing/2014/main" id="{ABF4E330-2785-E2BC-65F7-7DDEE94FD0B9}"/>
                </a:ext>
              </a:extLst>
            </p:cNvPr>
            <p:cNvSpPr/>
            <p:nvPr/>
          </p:nvSpPr>
          <p:spPr>
            <a:xfrm>
              <a:off x="1664677" y="1949380"/>
              <a:ext cx="1195754" cy="119575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05</a:t>
              </a:r>
              <a:endParaRPr lang="id-ID" sz="1600" b="1" dirty="0"/>
            </a:p>
          </p:txBody>
        </p:sp>
      </p:grpSp>
      <p:grpSp>
        <p:nvGrpSpPr>
          <p:cNvPr id="39" name="Group 11">
            <a:extLst>
              <a:ext uri="{FF2B5EF4-FFF2-40B4-BE49-F238E27FC236}">
                <a16:creationId xmlns:a16="http://schemas.microsoft.com/office/drawing/2014/main" id="{02758ECB-C06F-4065-20FF-B690E1F1E3A5}"/>
              </a:ext>
            </a:extLst>
          </p:cNvPr>
          <p:cNvGrpSpPr/>
          <p:nvPr/>
        </p:nvGrpSpPr>
        <p:grpSpPr>
          <a:xfrm>
            <a:off x="633103" y="4810770"/>
            <a:ext cx="714988" cy="566732"/>
            <a:chOff x="1664677" y="1949380"/>
            <a:chExt cx="1195754" cy="1266093"/>
          </a:xfrm>
        </p:grpSpPr>
        <p:sp>
          <p:nvSpPr>
            <p:cNvPr id="40" name="Rounded Rectangle 16">
              <a:extLst>
                <a:ext uri="{FF2B5EF4-FFF2-40B4-BE49-F238E27FC236}">
                  <a16:creationId xmlns:a16="http://schemas.microsoft.com/office/drawing/2014/main" id="{A41DFC16-FA84-2E3E-D2E7-B0CED142E335}"/>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42" name="Rounded Rectangle 17">
              <a:extLst>
                <a:ext uri="{FF2B5EF4-FFF2-40B4-BE49-F238E27FC236}">
                  <a16:creationId xmlns:a16="http://schemas.microsoft.com/office/drawing/2014/main" id="{131D676C-491E-7B86-39FD-E9A8C0DA8BE4}"/>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06</a:t>
              </a:r>
              <a:endParaRPr lang="id-ID" sz="1600" b="1" dirty="0"/>
            </a:p>
          </p:txBody>
        </p:sp>
      </p:grpSp>
      <p:grpSp>
        <p:nvGrpSpPr>
          <p:cNvPr id="43" name="Group 11">
            <a:extLst>
              <a:ext uri="{FF2B5EF4-FFF2-40B4-BE49-F238E27FC236}">
                <a16:creationId xmlns:a16="http://schemas.microsoft.com/office/drawing/2014/main" id="{B7E6B188-8189-9385-BF0C-8FB4F548B1ED}"/>
              </a:ext>
            </a:extLst>
          </p:cNvPr>
          <p:cNvGrpSpPr/>
          <p:nvPr/>
        </p:nvGrpSpPr>
        <p:grpSpPr>
          <a:xfrm>
            <a:off x="633103" y="5498604"/>
            <a:ext cx="714988" cy="566732"/>
            <a:chOff x="1664677" y="1949380"/>
            <a:chExt cx="1195754" cy="1266093"/>
          </a:xfrm>
        </p:grpSpPr>
        <p:sp>
          <p:nvSpPr>
            <p:cNvPr id="44" name="Rounded Rectangle 16">
              <a:extLst>
                <a:ext uri="{FF2B5EF4-FFF2-40B4-BE49-F238E27FC236}">
                  <a16:creationId xmlns:a16="http://schemas.microsoft.com/office/drawing/2014/main" id="{592DE343-CCBA-4603-9DA2-E2D653833F10}"/>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45" name="Rounded Rectangle 17">
              <a:extLst>
                <a:ext uri="{FF2B5EF4-FFF2-40B4-BE49-F238E27FC236}">
                  <a16:creationId xmlns:a16="http://schemas.microsoft.com/office/drawing/2014/main" id="{A48B6FC0-B870-FB55-A91A-905200862F5F}"/>
                </a:ext>
              </a:extLst>
            </p:cNvPr>
            <p:cNvSpPr/>
            <p:nvPr/>
          </p:nvSpPr>
          <p:spPr>
            <a:xfrm>
              <a:off x="1664677" y="1949380"/>
              <a:ext cx="1195754" cy="119575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07</a:t>
              </a:r>
              <a:endParaRPr lang="id-ID" sz="1600" b="1" dirty="0"/>
            </a:p>
          </p:txBody>
        </p:sp>
      </p:grpSp>
      <p:grpSp>
        <p:nvGrpSpPr>
          <p:cNvPr id="66" name="Group 8">
            <a:extLst>
              <a:ext uri="{FF2B5EF4-FFF2-40B4-BE49-F238E27FC236}">
                <a16:creationId xmlns:a16="http://schemas.microsoft.com/office/drawing/2014/main" id="{427F5FC3-B757-262C-06AC-E51D9427E50D}"/>
              </a:ext>
            </a:extLst>
          </p:cNvPr>
          <p:cNvGrpSpPr/>
          <p:nvPr/>
        </p:nvGrpSpPr>
        <p:grpSpPr>
          <a:xfrm>
            <a:off x="633104" y="6186437"/>
            <a:ext cx="714984" cy="566732"/>
            <a:chOff x="1664677" y="1949379"/>
            <a:chExt cx="1195754" cy="1266094"/>
          </a:xfrm>
        </p:grpSpPr>
        <p:sp>
          <p:nvSpPr>
            <p:cNvPr id="67" name="Rounded Rectangle 22">
              <a:extLst>
                <a:ext uri="{FF2B5EF4-FFF2-40B4-BE49-F238E27FC236}">
                  <a16:creationId xmlns:a16="http://schemas.microsoft.com/office/drawing/2014/main" id="{62E7073A-6DEE-CE62-53CA-80EE1F26C21C}"/>
                </a:ext>
              </a:extLst>
            </p:cNvPr>
            <p:cNvSpPr/>
            <p:nvPr/>
          </p:nvSpPr>
          <p:spPr>
            <a:xfrm>
              <a:off x="1664677" y="2019719"/>
              <a:ext cx="1195754" cy="1195754"/>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68" name="Rounded Rectangle 23">
              <a:extLst>
                <a:ext uri="{FF2B5EF4-FFF2-40B4-BE49-F238E27FC236}">
                  <a16:creationId xmlns:a16="http://schemas.microsoft.com/office/drawing/2014/main" id="{CCA63F6A-67F2-B692-520A-19D53B6688E7}"/>
                </a:ext>
              </a:extLst>
            </p:cNvPr>
            <p:cNvSpPr/>
            <p:nvPr/>
          </p:nvSpPr>
          <p:spPr>
            <a:xfrm>
              <a:off x="1664677" y="1949380"/>
              <a:ext cx="1195754" cy="119575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08</a:t>
              </a:r>
              <a:endParaRPr lang="id-ID" sz="1600" b="1" dirty="0"/>
            </a:p>
          </p:txBody>
        </p:sp>
      </p:grpSp>
      <p:pic>
        <p:nvPicPr>
          <p:cNvPr id="4" name="Imagem 3">
            <a:extLst>
              <a:ext uri="{FF2B5EF4-FFF2-40B4-BE49-F238E27FC236}">
                <a16:creationId xmlns:a16="http://schemas.microsoft.com/office/drawing/2014/main" id="{800620AF-1224-9344-E16E-678823882D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4978" y="85492"/>
            <a:ext cx="2340372" cy="649753"/>
          </a:xfrm>
          <a:prstGeom prst="rect">
            <a:avLst/>
          </a:prstGeom>
        </p:spPr>
      </p:pic>
    </p:spTree>
    <p:extLst>
      <p:ext uri="{BB962C8B-B14F-4D97-AF65-F5344CB8AC3E}">
        <p14:creationId xmlns:p14="http://schemas.microsoft.com/office/powerpoint/2010/main" val="2513517472"/>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FF4D4675-1560-A88B-4823-275F5135D8F4}"/>
              </a:ext>
            </a:extLst>
          </p:cNvPr>
          <p:cNvSpPr/>
          <p:nvPr/>
        </p:nvSpPr>
        <p:spPr>
          <a:xfrm>
            <a:off x="0" y="3647475"/>
            <a:ext cx="2440219" cy="3197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5">
            <a:extLst>
              <a:ext uri="{FF2B5EF4-FFF2-40B4-BE49-F238E27FC236}">
                <a16:creationId xmlns:a16="http://schemas.microsoft.com/office/drawing/2014/main" id="{45CAAE81-E639-00AD-603F-829FDBDD6930}"/>
              </a:ext>
            </a:extLst>
          </p:cNvPr>
          <p:cNvSpPr/>
          <p:nvPr/>
        </p:nvSpPr>
        <p:spPr>
          <a:xfrm>
            <a:off x="2440218" y="3646873"/>
            <a:ext cx="2440219" cy="31976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6">
            <a:extLst>
              <a:ext uri="{FF2B5EF4-FFF2-40B4-BE49-F238E27FC236}">
                <a16:creationId xmlns:a16="http://schemas.microsoft.com/office/drawing/2014/main" id="{7FEE1655-C47D-8BEC-14E3-297E86CD079F}"/>
              </a:ext>
            </a:extLst>
          </p:cNvPr>
          <p:cNvSpPr/>
          <p:nvPr/>
        </p:nvSpPr>
        <p:spPr>
          <a:xfrm>
            <a:off x="4880437" y="3647493"/>
            <a:ext cx="2440219" cy="31976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7">
            <a:extLst>
              <a:ext uri="{FF2B5EF4-FFF2-40B4-BE49-F238E27FC236}">
                <a16:creationId xmlns:a16="http://schemas.microsoft.com/office/drawing/2014/main" id="{925D1F55-1FAD-2A1A-0D2B-D7A58ED0E2FB}"/>
              </a:ext>
            </a:extLst>
          </p:cNvPr>
          <p:cNvSpPr/>
          <p:nvPr/>
        </p:nvSpPr>
        <p:spPr>
          <a:xfrm>
            <a:off x="7320656" y="3647493"/>
            <a:ext cx="2440219" cy="31976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8">
            <a:extLst>
              <a:ext uri="{FF2B5EF4-FFF2-40B4-BE49-F238E27FC236}">
                <a16:creationId xmlns:a16="http://schemas.microsoft.com/office/drawing/2014/main" id="{0A4A1426-C60B-C6CF-268D-C96C619FD316}"/>
              </a:ext>
            </a:extLst>
          </p:cNvPr>
          <p:cNvSpPr/>
          <p:nvPr/>
        </p:nvSpPr>
        <p:spPr>
          <a:xfrm>
            <a:off x="9738656" y="3647493"/>
            <a:ext cx="2462438" cy="31976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Content Placeholder 2">
            <a:extLst>
              <a:ext uri="{FF2B5EF4-FFF2-40B4-BE49-F238E27FC236}">
                <a16:creationId xmlns:a16="http://schemas.microsoft.com/office/drawing/2014/main" id="{45BA655A-4F6A-3B81-609B-2F3168B1080F}"/>
              </a:ext>
            </a:extLst>
          </p:cNvPr>
          <p:cNvSpPr txBox="1">
            <a:spLocks/>
          </p:cNvSpPr>
          <p:nvPr/>
        </p:nvSpPr>
        <p:spPr>
          <a:xfrm>
            <a:off x="171998" y="3980106"/>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01</a:t>
            </a:r>
            <a:endParaRPr lang="en-US" sz="1600" dirty="0">
              <a:solidFill>
                <a:schemeClr val="bg1"/>
              </a:solidFill>
              <a:latin typeface="+mj-lt"/>
            </a:endParaRPr>
          </a:p>
        </p:txBody>
      </p:sp>
      <p:sp>
        <p:nvSpPr>
          <p:cNvPr id="15" name="Content Placeholder 2">
            <a:extLst>
              <a:ext uri="{FF2B5EF4-FFF2-40B4-BE49-F238E27FC236}">
                <a16:creationId xmlns:a16="http://schemas.microsoft.com/office/drawing/2014/main" id="{11419A04-E004-FF6A-398C-6FCD43EBD644}"/>
              </a:ext>
            </a:extLst>
          </p:cNvPr>
          <p:cNvSpPr txBox="1">
            <a:spLocks/>
          </p:cNvSpPr>
          <p:nvPr/>
        </p:nvSpPr>
        <p:spPr>
          <a:xfrm>
            <a:off x="2646445" y="3979131"/>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02</a:t>
            </a:r>
            <a:endParaRPr lang="en-US" sz="1600" dirty="0">
              <a:solidFill>
                <a:schemeClr val="bg1"/>
              </a:solidFill>
              <a:latin typeface="+mj-lt"/>
            </a:endParaRPr>
          </a:p>
        </p:txBody>
      </p:sp>
      <p:sp>
        <p:nvSpPr>
          <p:cNvPr id="16" name="Content Placeholder 2">
            <a:extLst>
              <a:ext uri="{FF2B5EF4-FFF2-40B4-BE49-F238E27FC236}">
                <a16:creationId xmlns:a16="http://schemas.microsoft.com/office/drawing/2014/main" id="{E115E0A3-9E49-47AC-8A93-7CEB140A5F9C}"/>
              </a:ext>
            </a:extLst>
          </p:cNvPr>
          <p:cNvSpPr txBox="1">
            <a:spLocks/>
          </p:cNvSpPr>
          <p:nvPr/>
        </p:nvSpPr>
        <p:spPr>
          <a:xfrm>
            <a:off x="5016821" y="4022100"/>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03</a:t>
            </a:r>
            <a:endParaRPr lang="en-US" sz="1600" dirty="0">
              <a:solidFill>
                <a:schemeClr val="bg1"/>
              </a:solidFill>
              <a:latin typeface="+mj-lt"/>
            </a:endParaRPr>
          </a:p>
        </p:txBody>
      </p:sp>
      <p:sp>
        <p:nvSpPr>
          <p:cNvPr id="17" name="Content Placeholder 2">
            <a:extLst>
              <a:ext uri="{FF2B5EF4-FFF2-40B4-BE49-F238E27FC236}">
                <a16:creationId xmlns:a16="http://schemas.microsoft.com/office/drawing/2014/main" id="{EA602A4A-D2A1-7F49-6BCE-1674CA0A240A}"/>
              </a:ext>
            </a:extLst>
          </p:cNvPr>
          <p:cNvSpPr txBox="1">
            <a:spLocks/>
          </p:cNvSpPr>
          <p:nvPr/>
        </p:nvSpPr>
        <p:spPr>
          <a:xfrm>
            <a:off x="7431468" y="4022100"/>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04</a:t>
            </a:r>
            <a:endParaRPr lang="en-US" sz="1600" dirty="0">
              <a:solidFill>
                <a:schemeClr val="bg1"/>
              </a:solidFill>
              <a:latin typeface="+mj-lt"/>
            </a:endParaRPr>
          </a:p>
        </p:txBody>
      </p:sp>
      <p:sp>
        <p:nvSpPr>
          <p:cNvPr id="18" name="Content Placeholder 2">
            <a:extLst>
              <a:ext uri="{FF2B5EF4-FFF2-40B4-BE49-F238E27FC236}">
                <a16:creationId xmlns:a16="http://schemas.microsoft.com/office/drawing/2014/main" id="{D4CF12D4-5CB4-794C-1212-F730927EA001}"/>
              </a:ext>
            </a:extLst>
          </p:cNvPr>
          <p:cNvSpPr txBox="1">
            <a:spLocks/>
          </p:cNvSpPr>
          <p:nvPr/>
        </p:nvSpPr>
        <p:spPr>
          <a:xfrm>
            <a:off x="9907148" y="3973077"/>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05</a:t>
            </a:r>
            <a:endParaRPr lang="en-US" sz="1600" dirty="0">
              <a:solidFill>
                <a:schemeClr val="bg1"/>
              </a:solidFill>
              <a:latin typeface="+mj-lt"/>
            </a:endParaRPr>
          </a:p>
        </p:txBody>
      </p:sp>
      <p:sp>
        <p:nvSpPr>
          <p:cNvPr id="20" name="矩形 36">
            <a:extLst>
              <a:ext uri="{FF2B5EF4-FFF2-40B4-BE49-F238E27FC236}">
                <a16:creationId xmlns:a16="http://schemas.microsoft.com/office/drawing/2014/main" id="{916BE0B5-18F4-45D5-5996-FD54BAD75FF9}"/>
              </a:ext>
            </a:extLst>
          </p:cNvPr>
          <p:cNvSpPr/>
          <p:nvPr/>
        </p:nvSpPr>
        <p:spPr>
          <a:xfrm>
            <a:off x="14291" y="4977734"/>
            <a:ext cx="2440219" cy="1569660"/>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Garantir o cumprimento das normas estabelecidas</a:t>
            </a:r>
            <a:endParaRPr lang="zh-CN" altLang="en-US" sz="2000" b="1" dirty="0">
              <a:solidFill>
                <a:schemeClr val="bg1"/>
              </a:solidFill>
            </a:endParaRPr>
          </a:p>
        </p:txBody>
      </p:sp>
      <p:sp>
        <p:nvSpPr>
          <p:cNvPr id="21" name="矩形 36">
            <a:extLst>
              <a:ext uri="{FF2B5EF4-FFF2-40B4-BE49-F238E27FC236}">
                <a16:creationId xmlns:a16="http://schemas.microsoft.com/office/drawing/2014/main" id="{629EF1B1-EE4C-CE36-BA5E-D97F439549DE}"/>
              </a:ext>
            </a:extLst>
          </p:cNvPr>
          <p:cNvSpPr/>
          <p:nvPr/>
        </p:nvSpPr>
        <p:spPr>
          <a:xfrm>
            <a:off x="2451328" y="4977734"/>
            <a:ext cx="2440219" cy="1569660"/>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Prover instalações sanitárias adequadas</a:t>
            </a:r>
            <a:endParaRPr lang="zh-CN" altLang="en-US" sz="2000" b="1" dirty="0">
              <a:solidFill>
                <a:schemeClr val="bg1"/>
              </a:solidFill>
            </a:endParaRPr>
          </a:p>
        </p:txBody>
      </p:sp>
      <p:sp>
        <p:nvSpPr>
          <p:cNvPr id="22" name="矩形 36">
            <a:extLst>
              <a:ext uri="{FF2B5EF4-FFF2-40B4-BE49-F238E27FC236}">
                <a16:creationId xmlns:a16="http://schemas.microsoft.com/office/drawing/2014/main" id="{350A2F4C-13A8-B768-3978-763838A2C0BE}"/>
              </a:ext>
            </a:extLst>
          </p:cNvPr>
          <p:cNvSpPr/>
          <p:nvPr/>
        </p:nvSpPr>
        <p:spPr>
          <a:xfrm>
            <a:off x="4891546" y="4977734"/>
            <a:ext cx="2440219" cy="1569660"/>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Manter os componentes sanitários em bom estado</a:t>
            </a:r>
            <a:endParaRPr lang="zh-CN" altLang="en-US" sz="2000" b="1" dirty="0">
              <a:solidFill>
                <a:schemeClr val="bg1"/>
              </a:solidFill>
            </a:endParaRPr>
          </a:p>
        </p:txBody>
      </p:sp>
      <p:sp>
        <p:nvSpPr>
          <p:cNvPr id="23" name="矩形 36">
            <a:extLst>
              <a:ext uri="{FF2B5EF4-FFF2-40B4-BE49-F238E27FC236}">
                <a16:creationId xmlns:a16="http://schemas.microsoft.com/office/drawing/2014/main" id="{2897D7A9-1680-544E-03C9-C4BCCABCC107}"/>
              </a:ext>
            </a:extLst>
          </p:cNvPr>
          <p:cNvSpPr/>
          <p:nvPr/>
        </p:nvSpPr>
        <p:spPr>
          <a:xfrm>
            <a:off x="7328583" y="4977734"/>
            <a:ext cx="2440219" cy="1569660"/>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Disponibilizar vestiários e locais para refeições</a:t>
            </a:r>
            <a:endParaRPr lang="zh-CN" altLang="en-US" sz="2000" b="1" dirty="0">
              <a:solidFill>
                <a:schemeClr val="bg1"/>
              </a:solidFill>
            </a:endParaRPr>
          </a:p>
        </p:txBody>
      </p:sp>
      <p:sp>
        <p:nvSpPr>
          <p:cNvPr id="24" name="矩形 36">
            <a:extLst>
              <a:ext uri="{FF2B5EF4-FFF2-40B4-BE49-F238E27FC236}">
                <a16:creationId xmlns:a16="http://schemas.microsoft.com/office/drawing/2014/main" id="{29C6FC76-CACC-087E-5704-2A686CDF663C}"/>
              </a:ext>
            </a:extLst>
          </p:cNvPr>
          <p:cNvSpPr/>
          <p:nvPr/>
        </p:nvSpPr>
        <p:spPr>
          <a:xfrm>
            <a:off x="9727547" y="4793068"/>
            <a:ext cx="2440219" cy="1938992"/>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Observar as condições de alojamento e vestimenta de trabalho </a:t>
            </a:r>
            <a:endParaRPr lang="zh-CN" altLang="en-US" sz="2000" b="1" dirty="0">
              <a:solidFill>
                <a:schemeClr val="bg1"/>
              </a:solidFill>
            </a:endParaRPr>
          </a:p>
        </p:txBody>
      </p:sp>
      <p:sp>
        <p:nvSpPr>
          <p:cNvPr id="2" name="矩形 36">
            <a:extLst>
              <a:ext uri="{FF2B5EF4-FFF2-40B4-BE49-F238E27FC236}">
                <a16:creationId xmlns:a16="http://schemas.microsoft.com/office/drawing/2014/main" id="{785E5063-C9C7-60C4-3C92-1C4DBA9CEF37}"/>
              </a:ext>
            </a:extLst>
          </p:cNvPr>
          <p:cNvSpPr/>
          <p:nvPr/>
        </p:nvSpPr>
        <p:spPr>
          <a:xfrm>
            <a:off x="653030" y="753733"/>
            <a:ext cx="11196070" cy="2249270"/>
          </a:xfrm>
          <a:prstGeom prst="rect">
            <a:avLst/>
          </a:prstGeom>
        </p:spPr>
        <p:txBody>
          <a:bodyPr wrap="square">
            <a:spAutoFit/>
            <a:scene3d>
              <a:camera prst="orthographicFront"/>
              <a:lightRig rig="threePt" dir="t"/>
            </a:scene3d>
            <a:sp3d contourW="12700"/>
          </a:bodyPr>
          <a:lstStyle/>
          <a:p>
            <a:pPr>
              <a:lnSpc>
                <a:spcPct val="150000"/>
              </a:lnSpc>
            </a:pPr>
            <a:r>
              <a:rPr lang="pt-BR" altLang="zh-CN" sz="2400" dirty="0">
                <a:solidFill>
                  <a:schemeClr val="tx1">
                    <a:lumMod val="90000"/>
                    <a:lumOff val="10000"/>
                  </a:schemeClr>
                </a:solidFill>
              </a:rPr>
              <a:t>Os empregadores têm a responsabilidade de conhecer e cumprir as diretrizes estabelecidas na NR-24, implementando as medidas necessárias para assegurar as condições mínimas de higiene e conforto aos trabalhadores.</a:t>
            </a:r>
            <a:endParaRPr lang="zh-CN" altLang="en-US" sz="2000" b="1" dirty="0">
              <a:solidFill>
                <a:schemeClr val="tx1">
                  <a:lumMod val="90000"/>
                  <a:lumOff val="10000"/>
                </a:schemeClr>
              </a:solidFill>
            </a:endParaRPr>
          </a:p>
        </p:txBody>
      </p:sp>
      <p:sp>
        <p:nvSpPr>
          <p:cNvPr id="3" name="Teardrop 30">
            <a:extLst>
              <a:ext uri="{FF2B5EF4-FFF2-40B4-BE49-F238E27FC236}">
                <a16:creationId xmlns:a16="http://schemas.microsoft.com/office/drawing/2014/main" id="{5ED5286E-25CC-D49F-4546-3BF5692D4EBA}"/>
              </a:ext>
            </a:extLst>
          </p:cNvPr>
          <p:cNvSpPr/>
          <p:nvPr/>
        </p:nvSpPr>
        <p:spPr>
          <a:xfrm>
            <a:off x="939255" y="3352102"/>
            <a:ext cx="576000" cy="590145"/>
          </a:xfrm>
          <a:prstGeom prst="teardrop">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Picture 32">
            <a:extLst>
              <a:ext uri="{FF2B5EF4-FFF2-40B4-BE49-F238E27FC236}">
                <a16:creationId xmlns:a16="http://schemas.microsoft.com/office/drawing/2014/main" id="{4D38B866-A404-EA56-4715-9A8BFA1E883C}"/>
              </a:ext>
            </a:extLst>
          </p:cNvPr>
          <p:cNvPicPr>
            <a:picLocks noChangeAspect="1"/>
          </p:cNvPicPr>
          <p:nvPr/>
        </p:nvPicPr>
        <p:blipFill>
          <a:blip r:embed="rId3"/>
          <a:stretch>
            <a:fillRect/>
          </a:stretch>
        </p:blipFill>
        <p:spPr>
          <a:xfrm>
            <a:off x="1092717" y="3510231"/>
            <a:ext cx="335362" cy="316725"/>
          </a:xfrm>
          <a:prstGeom prst="rect">
            <a:avLst/>
          </a:prstGeom>
        </p:spPr>
      </p:pic>
      <p:pic>
        <p:nvPicPr>
          <p:cNvPr id="10" name="Imagem 9">
            <a:extLst>
              <a:ext uri="{FF2B5EF4-FFF2-40B4-BE49-F238E27FC236}">
                <a16:creationId xmlns:a16="http://schemas.microsoft.com/office/drawing/2014/main" id="{0BF33BD5-D728-3083-410F-CFC4B7BCEA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4978" y="85492"/>
            <a:ext cx="2340372" cy="649753"/>
          </a:xfrm>
          <a:prstGeom prst="rect">
            <a:avLst/>
          </a:prstGeom>
        </p:spPr>
      </p:pic>
    </p:spTree>
    <p:extLst>
      <p:ext uri="{BB962C8B-B14F-4D97-AF65-F5344CB8AC3E}">
        <p14:creationId xmlns:p14="http://schemas.microsoft.com/office/powerpoint/2010/main" val="3800145327"/>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FF4D4675-1560-A88B-4823-275F5135D8F4}"/>
              </a:ext>
            </a:extLst>
          </p:cNvPr>
          <p:cNvSpPr/>
          <p:nvPr/>
        </p:nvSpPr>
        <p:spPr>
          <a:xfrm>
            <a:off x="0" y="3647475"/>
            <a:ext cx="2440219" cy="31976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5">
            <a:extLst>
              <a:ext uri="{FF2B5EF4-FFF2-40B4-BE49-F238E27FC236}">
                <a16:creationId xmlns:a16="http://schemas.microsoft.com/office/drawing/2014/main" id="{45CAAE81-E639-00AD-603F-829FDBDD6930}"/>
              </a:ext>
            </a:extLst>
          </p:cNvPr>
          <p:cNvSpPr/>
          <p:nvPr/>
        </p:nvSpPr>
        <p:spPr>
          <a:xfrm>
            <a:off x="2440218" y="3646873"/>
            <a:ext cx="2440219" cy="31976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6">
            <a:extLst>
              <a:ext uri="{FF2B5EF4-FFF2-40B4-BE49-F238E27FC236}">
                <a16:creationId xmlns:a16="http://schemas.microsoft.com/office/drawing/2014/main" id="{7FEE1655-C47D-8BEC-14E3-297E86CD079F}"/>
              </a:ext>
            </a:extLst>
          </p:cNvPr>
          <p:cNvSpPr/>
          <p:nvPr/>
        </p:nvSpPr>
        <p:spPr>
          <a:xfrm>
            <a:off x="4880437" y="3647493"/>
            <a:ext cx="2440219" cy="31976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7">
            <a:extLst>
              <a:ext uri="{FF2B5EF4-FFF2-40B4-BE49-F238E27FC236}">
                <a16:creationId xmlns:a16="http://schemas.microsoft.com/office/drawing/2014/main" id="{925D1F55-1FAD-2A1A-0D2B-D7A58ED0E2FB}"/>
              </a:ext>
            </a:extLst>
          </p:cNvPr>
          <p:cNvSpPr/>
          <p:nvPr/>
        </p:nvSpPr>
        <p:spPr>
          <a:xfrm>
            <a:off x="7320656" y="3647493"/>
            <a:ext cx="2440219" cy="31976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8">
            <a:extLst>
              <a:ext uri="{FF2B5EF4-FFF2-40B4-BE49-F238E27FC236}">
                <a16:creationId xmlns:a16="http://schemas.microsoft.com/office/drawing/2014/main" id="{0A4A1426-C60B-C6CF-268D-C96C619FD316}"/>
              </a:ext>
            </a:extLst>
          </p:cNvPr>
          <p:cNvSpPr/>
          <p:nvPr/>
        </p:nvSpPr>
        <p:spPr>
          <a:xfrm>
            <a:off x="9738656" y="3647493"/>
            <a:ext cx="2462438" cy="31976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Content Placeholder 2">
            <a:extLst>
              <a:ext uri="{FF2B5EF4-FFF2-40B4-BE49-F238E27FC236}">
                <a16:creationId xmlns:a16="http://schemas.microsoft.com/office/drawing/2014/main" id="{45BA655A-4F6A-3B81-609B-2F3168B1080F}"/>
              </a:ext>
            </a:extLst>
          </p:cNvPr>
          <p:cNvSpPr txBox="1">
            <a:spLocks/>
          </p:cNvSpPr>
          <p:nvPr/>
        </p:nvSpPr>
        <p:spPr>
          <a:xfrm>
            <a:off x="171998" y="3980106"/>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01</a:t>
            </a:r>
            <a:endParaRPr lang="en-US" sz="1600" dirty="0">
              <a:solidFill>
                <a:schemeClr val="bg1"/>
              </a:solidFill>
              <a:latin typeface="+mj-lt"/>
            </a:endParaRPr>
          </a:p>
        </p:txBody>
      </p:sp>
      <p:sp>
        <p:nvSpPr>
          <p:cNvPr id="15" name="Content Placeholder 2">
            <a:extLst>
              <a:ext uri="{FF2B5EF4-FFF2-40B4-BE49-F238E27FC236}">
                <a16:creationId xmlns:a16="http://schemas.microsoft.com/office/drawing/2014/main" id="{11419A04-E004-FF6A-398C-6FCD43EBD644}"/>
              </a:ext>
            </a:extLst>
          </p:cNvPr>
          <p:cNvSpPr txBox="1">
            <a:spLocks/>
          </p:cNvSpPr>
          <p:nvPr/>
        </p:nvSpPr>
        <p:spPr>
          <a:xfrm>
            <a:off x="2646445" y="3979131"/>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02</a:t>
            </a:r>
            <a:endParaRPr lang="en-US" sz="1600" dirty="0">
              <a:solidFill>
                <a:schemeClr val="bg1"/>
              </a:solidFill>
              <a:latin typeface="+mj-lt"/>
            </a:endParaRPr>
          </a:p>
        </p:txBody>
      </p:sp>
      <p:sp>
        <p:nvSpPr>
          <p:cNvPr id="16" name="Content Placeholder 2">
            <a:extLst>
              <a:ext uri="{FF2B5EF4-FFF2-40B4-BE49-F238E27FC236}">
                <a16:creationId xmlns:a16="http://schemas.microsoft.com/office/drawing/2014/main" id="{E115E0A3-9E49-47AC-8A93-7CEB140A5F9C}"/>
              </a:ext>
            </a:extLst>
          </p:cNvPr>
          <p:cNvSpPr txBox="1">
            <a:spLocks/>
          </p:cNvSpPr>
          <p:nvPr/>
        </p:nvSpPr>
        <p:spPr>
          <a:xfrm>
            <a:off x="5016821" y="4022100"/>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03</a:t>
            </a:r>
            <a:endParaRPr lang="en-US" sz="1600" dirty="0">
              <a:solidFill>
                <a:schemeClr val="bg1"/>
              </a:solidFill>
              <a:latin typeface="+mj-lt"/>
            </a:endParaRPr>
          </a:p>
        </p:txBody>
      </p:sp>
      <p:sp>
        <p:nvSpPr>
          <p:cNvPr id="17" name="Content Placeholder 2">
            <a:extLst>
              <a:ext uri="{FF2B5EF4-FFF2-40B4-BE49-F238E27FC236}">
                <a16:creationId xmlns:a16="http://schemas.microsoft.com/office/drawing/2014/main" id="{EA602A4A-D2A1-7F49-6BCE-1674CA0A240A}"/>
              </a:ext>
            </a:extLst>
          </p:cNvPr>
          <p:cNvSpPr txBox="1">
            <a:spLocks/>
          </p:cNvSpPr>
          <p:nvPr/>
        </p:nvSpPr>
        <p:spPr>
          <a:xfrm>
            <a:off x="7431468" y="4022100"/>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04</a:t>
            </a:r>
            <a:endParaRPr lang="en-US" sz="1600" dirty="0">
              <a:solidFill>
                <a:schemeClr val="bg1"/>
              </a:solidFill>
              <a:latin typeface="+mj-lt"/>
            </a:endParaRPr>
          </a:p>
        </p:txBody>
      </p:sp>
      <p:sp>
        <p:nvSpPr>
          <p:cNvPr id="18" name="Content Placeholder 2">
            <a:extLst>
              <a:ext uri="{FF2B5EF4-FFF2-40B4-BE49-F238E27FC236}">
                <a16:creationId xmlns:a16="http://schemas.microsoft.com/office/drawing/2014/main" id="{D4CF12D4-5CB4-794C-1212-F730927EA001}"/>
              </a:ext>
            </a:extLst>
          </p:cNvPr>
          <p:cNvSpPr txBox="1">
            <a:spLocks/>
          </p:cNvSpPr>
          <p:nvPr/>
        </p:nvSpPr>
        <p:spPr>
          <a:xfrm>
            <a:off x="9907148" y="3973077"/>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05</a:t>
            </a:r>
            <a:endParaRPr lang="en-US" sz="1600" dirty="0">
              <a:solidFill>
                <a:schemeClr val="bg1"/>
              </a:solidFill>
              <a:latin typeface="+mj-lt"/>
            </a:endParaRPr>
          </a:p>
        </p:txBody>
      </p:sp>
      <p:sp>
        <p:nvSpPr>
          <p:cNvPr id="20" name="矩形 36">
            <a:extLst>
              <a:ext uri="{FF2B5EF4-FFF2-40B4-BE49-F238E27FC236}">
                <a16:creationId xmlns:a16="http://schemas.microsoft.com/office/drawing/2014/main" id="{916BE0B5-18F4-45D5-5996-FD54BAD75FF9}"/>
              </a:ext>
            </a:extLst>
          </p:cNvPr>
          <p:cNvSpPr/>
          <p:nvPr/>
        </p:nvSpPr>
        <p:spPr>
          <a:xfrm>
            <a:off x="14291" y="4977734"/>
            <a:ext cx="2440219" cy="1569660"/>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Garantir o cumprimento das normas estabelecidas</a:t>
            </a:r>
            <a:endParaRPr lang="zh-CN" altLang="en-US" sz="2000" b="1" dirty="0">
              <a:solidFill>
                <a:schemeClr val="bg1"/>
              </a:solidFill>
            </a:endParaRPr>
          </a:p>
        </p:txBody>
      </p:sp>
      <p:sp>
        <p:nvSpPr>
          <p:cNvPr id="21" name="矩形 36">
            <a:extLst>
              <a:ext uri="{FF2B5EF4-FFF2-40B4-BE49-F238E27FC236}">
                <a16:creationId xmlns:a16="http://schemas.microsoft.com/office/drawing/2014/main" id="{629EF1B1-EE4C-CE36-BA5E-D97F439549DE}"/>
              </a:ext>
            </a:extLst>
          </p:cNvPr>
          <p:cNvSpPr/>
          <p:nvPr/>
        </p:nvSpPr>
        <p:spPr>
          <a:xfrm>
            <a:off x="2451328" y="4977734"/>
            <a:ext cx="2440219" cy="1569660"/>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Prover instalações sanitárias adequadas</a:t>
            </a:r>
            <a:endParaRPr lang="zh-CN" altLang="en-US" sz="2000" b="1" dirty="0">
              <a:solidFill>
                <a:schemeClr val="bg1"/>
              </a:solidFill>
            </a:endParaRPr>
          </a:p>
        </p:txBody>
      </p:sp>
      <p:sp>
        <p:nvSpPr>
          <p:cNvPr id="22" name="矩形 36">
            <a:extLst>
              <a:ext uri="{FF2B5EF4-FFF2-40B4-BE49-F238E27FC236}">
                <a16:creationId xmlns:a16="http://schemas.microsoft.com/office/drawing/2014/main" id="{350A2F4C-13A8-B768-3978-763838A2C0BE}"/>
              </a:ext>
            </a:extLst>
          </p:cNvPr>
          <p:cNvSpPr/>
          <p:nvPr/>
        </p:nvSpPr>
        <p:spPr>
          <a:xfrm>
            <a:off x="4891546" y="4977734"/>
            <a:ext cx="2440219" cy="1569660"/>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Manter os componentes sanitários em bom estado</a:t>
            </a:r>
            <a:endParaRPr lang="zh-CN" altLang="en-US" sz="2000" b="1" dirty="0">
              <a:solidFill>
                <a:schemeClr val="bg1"/>
              </a:solidFill>
            </a:endParaRPr>
          </a:p>
        </p:txBody>
      </p:sp>
      <p:sp>
        <p:nvSpPr>
          <p:cNvPr id="23" name="矩形 36">
            <a:extLst>
              <a:ext uri="{FF2B5EF4-FFF2-40B4-BE49-F238E27FC236}">
                <a16:creationId xmlns:a16="http://schemas.microsoft.com/office/drawing/2014/main" id="{2897D7A9-1680-544E-03C9-C4BCCABCC107}"/>
              </a:ext>
            </a:extLst>
          </p:cNvPr>
          <p:cNvSpPr/>
          <p:nvPr/>
        </p:nvSpPr>
        <p:spPr>
          <a:xfrm>
            <a:off x="7328583" y="4977734"/>
            <a:ext cx="2440219" cy="1569660"/>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Disponibilizar vestiários e locais para refeições</a:t>
            </a:r>
            <a:endParaRPr lang="zh-CN" altLang="en-US" sz="2000" b="1" dirty="0">
              <a:solidFill>
                <a:schemeClr val="bg1"/>
              </a:solidFill>
            </a:endParaRPr>
          </a:p>
        </p:txBody>
      </p:sp>
      <p:sp>
        <p:nvSpPr>
          <p:cNvPr id="24" name="矩形 36">
            <a:extLst>
              <a:ext uri="{FF2B5EF4-FFF2-40B4-BE49-F238E27FC236}">
                <a16:creationId xmlns:a16="http://schemas.microsoft.com/office/drawing/2014/main" id="{29C6FC76-CACC-087E-5704-2A686CDF663C}"/>
              </a:ext>
            </a:extLst>
          </p:cNvPr>
          <p:cNvSpPr/>
          <p:nvPr/>
        </p:nvSpPr>
        <p:spPr>
          <a:xfrm>
            <a:off x="9727547" y="4793068"/>
            <a:ext cx="2440219" cy="1938992"/>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Observar as condições de alojamento e vestimenta de trabalho </a:t>
            </a:r>
            <a:endParaRPr lang="zh-CN" altLang="en-US" sz="2000" b="1" dirty="0">
              <a:solidFill>
                <a:schemeClr val="bg1"/>
              </a:solidFill>
            </a:endParaRPr>
          </a:p>
        </p:txBody>
      </p:sp>
      <p:sp>
        <p:nvSpPr>
          <p:cNvPr id="2" name="矩形 36">
            <a:extLst>
              <a:ext uri="{FF2B5EF4-FFF2-40B4-BE49-F238E27FC236}">
                <a16:creationId xmlns:a16="http://schemas.microsoft.com/office/drawing/2014/main" id="{9C708E94-6781-2125-D522-CF7594B34CB3}"/>
              </a:ext>
            </a:extLst>
          </p:cNvPr>
          <p:cNvSpPr/>
          <p:nvPr/>
        </p:nvSpPr>
        <p:spPr>
          <a:xfrm>
            <a:off x="627630" y="363193"/>
            <a:ext cx="11196070" cy="2803268"/>
          </a:xfrm>
          <a:prstGeom prst="rect">
            <a:avLst/>
          </a:prstGeom>
        </p:spPr>
        <p:txBody>
          <a:bodyPr wrap="square">
            <a:spAutoFit/>
            <a:scene3d>
              <a:camera prst="orthographicFront"/>
              <a:lightRig rig="threePt" dir="t"/>
            </a:scene3d>
            <a:sp3d contourW="12700"/>
          </a:bodyPr>
          <a:lstStyle/>
          <a:p>
            <a:pPr>
              <a:lnSpc>
                <a:spcPct val="150000"/>
              </a:lnSpc>
            </a:pPr>
            <a:r>
              <a:rPr lang="pt-BR" altLang="zh-CN" sz="2400" dirty="0">
                <a:solidFill>
                  <a:schemeClr val="tx1">
                    <a:lumMod val="90000"/>
                    <a:lumOff val="10000"/>
                  </a:schemeClr>
                </a:solidFill>
              </a:rPr>
              <a:t>Os empregadores devem disponibilizar instalações sanitárias em número suficiente, de acordo com o número de trabalhadores, garantindo que elas estejam limpas, em boas condições de funcionamento, ventiladas e iluminadas adequadamente. Além disso, quando houver trabalhadores de ambos os sexos, devem ser separadas por sexo.</a:t>
            </a:r>
            <a:endParaRPr lang="zh-CN" altLang="en-US" sz="2000" b="1" dirty="0">
              <a:solidFill>
                <a:schemeClr val="tx1">
                  <a:lumMod val="90000"/>
                  <a:lumOff val="10000"/>
                </a:schemeClr>
              </a:solidFill>
            </a:endParaRPr>
          </a:p>
        </p:txBody>
      </p:sp>
      <p:sp>
        <p:nvSpPr>
          <p:cNvPr id="3" name="Teardrop 30">
            <a:extLst>
              <a:ext uri="{FF2B5EF4-FFF2-40B4-BE49-F238E27FC236}">
                <a16:creationId xmlns:a16="http://schemas.microsoft.com/office/drawing/2014/main" id="{09D338AE-C07A-BE9B-66E1-A87444687B57}"/>
              </a:ext>
            </a:extLst>
          </p:cNvPr>
          <p:cNvSpPr/>
          <p:nvPr/>
        </p:nvSpPr>
        <p:spPr>
          <a:xfrm>
            <a:off x="3390355" y="3352102"/>
            <a:ext cx="576000" cy="590145"/>
          </a:xfrm>
          <a:prstGeom prst="teardrop">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Picture 32">
            <a:extLst>
              <a:ext uri="{FF2B5EF4-FFF2-40B4-BE49-F238E27FC236}">
                <a16:creationId xmlns:a16="http://schemas.microsoft.com/office/drawing/2014/main" id="{B359B510-50B1-18AE-A64E-831466EE089E}"/>
              </a:ext>
            </a:extLst>
          </p:cNvPr>
          <p:cNvPicPr>
            <a:picLocks noChangeAspect="1"/>
          </p:cNvPicPr>
          <p:nvPr/>
        </p:nvPicPr>
        <p:blipFill>
          <a:blip r:embed="rId3"/>
          <a:stretch>
            <a:fillRect/>
          </a:stretch>
        </p:blipFill>
        <p:spPr>
          <a:xfrm>
            <a:off x="3543817" y="3510231"/>
            <a:ext cx="335362" cy="316725"/>
          </a:xfrm>
          <a:prstGeom prst="rect">
            <a:avLst/>
          </a:prstGeom>
        </p:spPr>
      </p:pic>
      <p:pic>
        <p:nvPicPr>
          <p:cNvPr id="10" name="Imagem 9">
            <a:extLst>
              <a:ext uri="{FF2B5EF4-FFF2-40B4-BE49-F238E27FC236}">
                <a16:creationId xmlns:a16="http://schemas.microsoft.com/office/drawing/2014/main" id="{9D49B5E8-17A3-4C19-B0D9-4431050555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5516" y="6200775"/>
            <a:ext cx="1913657" cy="531285"/>
          </a:xfrm>
          <a:prstGeom prst="rect">
            <a:avLst/>
          </a:prstGeom>
        </p:spPr>
      </p:pic>
    </p:spTree>
    <p:extLst>
      <p:ext uri="{BB962C8B-B14F-4D97-AF65-F5344CB8AC3E}">
        <p14:creationId xmlns:p14="http://schemas.microsoft.com/office/powerpoint/2010/main" val="484995043"/>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FF4D4675-1560-A88B-4823-275F5135D8F4}"/>
              </a:ext>
            </a:extLst>
          </p:cNvPr>
          <p:cNvSpPr/>
          <p:nvPr/>
        </p:nvSpPr>
        <p:spPr>
          <a:xfrm>
            <a:off x="0" y="3647475"/>
            <a:ext cx="2440219" cy="31976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5">
            <a:extLst>
              <a:ext uri="{FF2B5EF4-FFF2-40B4-BE49-F238E27FC236}">
                <a16:creationId xmlns:a16="http://schemas.microsoft.com/office/drawing/2014/main" id="{45CAAE81-E639-00AD-603F-829FDBDD6930}"/>
              </a:ext>
            </a:extLst>
          </p:cNvPr>
          <p:cNvSpPr/>
          <p:nvPr/>
        </p:nvSpPr>
        <p:spPr>
          <a:xfrm>
            <a:off x="2440218" y="3646873"/>
            <a:ext cx="2440219" cy="31976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6">
            <a:extLst>
              <a:ext uri="{FF2B5EF4-FFF2-40B4-BE49-F238E27FC236}">
                <a16:creationId xmlns:a16="http://schemas.microsoft.com/office/drawing/2014/main" id="{7FEE1655-C47D-8BEC-14E3-297E86CD079F}"/>
              </a:ext>
            </a:extLst>
          </p:cNvPr>
          <p:cNvSpPr/>
          <p:nvPr/>
        </p:nvSpPr>
        <p:spPr>
          <a:xfrm>
            <a:off x="4880437" y="3647493"/>
            <a:ext cx="2440219" cy="31976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7">
            <a:extLst>
              <a:ext uri="{FF2B5EF4-FFF2-40B4-BE49-F238E27FC236}">
                <a16:creationId xmlns:a16="http://schemas.microsoft.com/office/drawing/2014/main" id="{925D1F55-1FAD-2A1A-0D2B-D7A58ED0E2FB}"/>
              </a:ext>
            </a:extLst>
          </p:cNvPr>
          <p:cNvSpPr/>
          <p:nvPr/>
        </p:nvSpPr>
        <p:spPr>
          <a:xfrm>
            <a:off x="7320656" y="3647493"/>
            <a:ext cx="2440219" cy="31976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8">
            <a:extLst>
              <a:ext uri="{FF2B5EF4-FFF2-40B4-BE49-F238E27FC236}">
                <a16:creationId xmlns:a16="http://schemas.microsoft.com/office/drawing/2014/main" id="{0A4A1426-C60B-C6CF-268D-C96C619FD316}"/>
              </a:ext>
            </a:extLst>
          </p:cNvPr>
          <p:cNvSpPr/>
          <p:nvPr/>
        </p:nvSpPr>
        <p:spPr>
          <a:xfrm>
            <a:off x="9738656" y="3647493"/>
            <a:ext cx="2462438" cy="31976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Content Placeholder 2">
            <a:extLst>
              <a:ext uri="{FF2B5EF4-FFF2-40B4-BE49-F238E27FC236}">
                <a16:creationId xmlns:a16="http://schemas.microsoft.com/office/drawing/2014/main" id="{45BA655A-4F6A-3B81-609B-2F3168B1080F}"/>
              </a:ext>
            </a:extLst>
          </p:cNvPr>
          <p:cNvSpPr txBox="1">
            <a:spLocks/>
          </p:cNvSpPr>
          <p:nvPr/>
        </p:nvSpPr>
        <p:spPr>
          <a:xfrm>
            <a:off x="171998" y="3980106"/>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01</a:t>
            </a:r>
            <a:endParaRPr lang="en-US" sz="1600" dirty="0">
              <a:solidFill>
                <a:schemeClr val="bg1"/>
              </a:solidFill>
              <a:latin typeface="+mj-lt"/>
            </a:endParaRPr>
          </a:p>
        </p:txBody>
      </p:sp>
      <p:sp>
        <p:nvSpPr>
          <p:cNvPr id="15" name="Content Placeholder 2">
            <a:extLst>
              <a:ext uri="{FF2B5EF4-FFF2-40B4-BE49-F238E27FC236}">
                <a16:creationId xmlns:a16="http://schemas.microsoft.com/office/drawing/2014/main" id="{11419A04-E004-FF6A-398C-6FCD43EBD644}"/>
              </a:ext>
            </a:extLst>
          </p:cNvPr>
          <p:cNvSpPr txBox="1">
            <a:spLocks/>
          </p:cNvSpPr>
          <p:nvPr/>
        </p:nvSpPr>
        <p:spPr>
          <a:xfrm>
            <a:off x="2646445" y="3979131"/>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02</a:t>
            </a:r>
            <a:endParaRPr lang="en-US" sz="1600" dirty="0">
              <a:solidFill>
                <a:schemeClr val="bg1"/>
              </a:solidFill>
              <a:latin typeface="+mj-lt"/>
            </a:endParaRPr>
          </a:p>
        </p:txBody>
      </p:sp>
      <p:sp>
        <p:nvSpPr>
          <p:cNvPr id="16" name="Content Placeholder 2">
            <a:extLst>
              <a:ext uri="{FF2B5EF4-FFF2-40B4-BE49-F238E27FC236}">
                <a16:creationId xmlns:a16="http://schemas.microsoft.com/office/drawing/2014/main" id="{E115E0A3-9E49-47AC-8A93-7CEB140A5F9C}"/>
              </a:ext>
            </a:extLst>
          </p:cNvPr>
          <p:cNvSpPr txBox="1">
            <a:spLocks/>
          </p:cNvSpPr>
          <p:nvPr/>
        </p:nvSpPr>
        <p:spPr>
          <a:xfrm>
            <a:off x="5016821" y="4022100"/>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03</a:t>
            </a:r>
            <a:endParaRPr lang="en-US" sz="1600" dirty="0">
              <a:solidFill>
                <a:schemeClr val="bg1"/>
              </a:solidFill>
              <a:latin typeface="+mj-lt"/>
            </a:endParaRPr>
          </a:p>
        </p:txBody>
      </p:sp>
      <p:sp>
        <p:nvSpPr>
          <p:cNvPr id="17" name="Content Placeholder 2">
            <a:extLst>
              <a:ext uri="{FF2B5EF4-FFF2-40B4-BE49-F238E27FC236}">
                <a16:creationId xmlns:a16="http://schemas.microsoft.com/office/drawing/2014/main" id="{EA602A4A-D2A1-7F49-6BCE-1674CA0A240A}"/>
              </a:ext>
            </a:extLst>
          </p:cNvPr>
          <p:cNvSpPr txBox="1">
            <a:spLocks/>
          </p:cNvSpPr>
          <p:nvPr/>
        </p:nvSpPr>
        <p:spPr>
          <a:xfrm>
            <a:off x="7431468" y="4022100"/>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04</a:t>
            </a:r>
            <a:endParaRPr lang="en-US" sz="1600" dirty="0">
              <a:solidFill>
                <a:schemeClr val="bg1"/>
              </a:solidFill>
              <a:latin typeface="+mj-lt"/>
            </a:endParaRPr>
          </a:p>
        </p:txBody>
      </p:sp>
      <p:sp>
        <p:nvSpPr>
          <p:cNvPr id="18" name="Content Placeholder 2">
            <a:extLst>
              <a:ext uri="{FF2B5EF4-FFF2-40B4-BE49-F238E27FC236}">
                <a16:creationId xmlns:a16="http://schemas.microsoft.com/office/drawing/2014/main" id="{D4CF12D4-5CB4-794C-1212-F730927EA001}"/>
              </a:ext>
            </a:extLst>
          </p:cNvPr>
          <p:cNvSpPr txBox="1">
            <a:spLocks/>
          </p:cNvSpPr>
          <p:nvPr/>
        </p:nvSpPr>
        <p:spPr>
          <a:xfrm>
            <a:off x="9907148" y="3973077"/>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05</a:t>
            </a:r>
            <a:endParaRPr lang="en-US" sz="1600" dirty="0">
              <a:solidFill>
                <a:schemeClr val="bg1"/>
              </a:solidFill>
              <a:latin typeface="+mj-lt"/>
            </a:endParaRPr>
          </a:p>
        </p:txBody>
      </p:sp>
      <p:sp>
        <p:nvSpPr>
          <p:cNvPr id="20" name="矩形 36">
            <a:extLst>
              <a:ext uri="{FF2B5EF4-FFF2-40B4-BE49-F238E27FC236}">
                <a16:creationId xmlns:a16="http://schemas.microsoft.com/office/drawing/2014/main" id="{916BE0B5-18F4-45D5-5996-FD54BAD75FF9}"/>
              </a:ext>
            </a:extLst>
          </p:cNvPr>
          <p:cNvSpPr/>
          <p:nvPr/>
        </p:nvSpPr>
        <p:spPr>
          <a:xfrm>
            <a:off x="14291" y="4977734"/>
            <a:ext cx="2440219" cy="1569660"/>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Garantir o cumprimento das normas estabelecidas</a:t>
            </a:r>
            <a:endParaRPr lang="zh-CN" altLang="en-US" sz="2000" b="1" dirty="0">
              <a:solidFill>
                <a:schemeClr val="bg1"/>
              </a:solidFill>
            </a:endParaRPr>
          </a:p>
        </p:txBody>
      </p:sp>
      <p:sp>
        <p:nvSpPr>
          <p:cNvPr id="21" name="矩形 36">
            <a:extLst>
              <a:ext uri="{FF2B5EF4-FFF2-40B4-BE49-F238E27FC236}">
                <a16:creationId xmlns:a16="http://schemas.microsoft.com/office/drawing/2014/main" id="{629EF1B1-EE4C-CE36-BA5E-D97F439549DE}"/>
              </a:ext>
            </a:extLst>
          </p:cNvPr>
          <p:cNvSpPr/>
          <p:nvPr/>
        </p:nvSpPr>
        <p:spPr>
          <a:xfrm>
            <a:off x="2451328" y="4977734"/>
            <a:ext cx="2440219" cy="1569660"/>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Prover instalações sanitárias adequadas</a:t>
            </a:r>
            <a:endParaRPr lang="zh-CN" altLang="en-US" sz="2000" b="1" dirty="0">
              <a:solidFill>
                <a:schemeClr val="bg1"/>
              </a:solidFill>
            </a:endParaRPr>
          </a:p>
        </p:txBody>
      </p:sp>
      <p:sp>
        <p:nvSpPr>
          <p:cNvPr id="22" name="矩形 36">
            <a:extLst>
              <a:ext uri="{FF2B5EF4-FFF2-40B4-BE49-F238E27FC236}">
                <a16:creationId xmlns:a16="http://schemas.microsoft.com/office/drawing/2014/main" id="{350A2F4C-13A8-B768-3978-763838A2C0BE}"/>
              </a:ext>
            </a:extLst>
          </p:cNvPr>
          <p:cNvSpPr/>
          <p:nvPr/>
        </p:nvSpPr>
        <p:spPr>
          <a:xfrm>
            <a:off x="4891546" y="4977734"/>
            <a:ext cx="2440219" cy="1569660"/>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Manter os componentes sanitários em bom estado</a:t>
            </a:r>
            <a:endParaRPr lang="zh-CN" altLang="en-US" sz="2000" b="1" dirty="0">
              <a:solidFill>
                <a:schemeClr val="bg1"/>
              </a:solidFill>
            </a:endParaRPr>
          </a:p>
        </p:txBody>
      </p:sp>
      <p:sp>
        <p:nvSpPr>
          <p:cNvPr id="23" name="矩形 36">
            <a:extLst>
              <a:ext uri="{FF2B5EF4-FFF2-40B4-BE49-F238E27FC236}">
                <a16:creationId xmlns:a16="http://schemas.microsoft.com/office/drawing/2014/main" id="{2897D7A9-1680-544E-03C9-C4BCCABCC107}"/>
              </a:ext>
            </a:extLst>
          </p:cNvPr>
          <p:cNvSpPr/>
          <p:nvPr/>
        </p:nvSpPr>
        <p:spPr>
          <a:xfrm>
            <a:off x="7328583" y="4977734"/>
            <a:ext cx="2440219" cy="1569660"/>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Disponibilizar vestiários e locais para refeições</a:t>
            </a:r>
            <a:endParaRPr lang="zh-CN" altLang="en-US" sz="2000" b="1" dirty="0">
              <a:solidFill>
                <a:schemeClr val="bg1"/>
              </a:solidFill>
            </a:endParaRPr>
          </a:p>
        </p:txBody>
      </p:sp>
      <p:sp>
        <p:nvSpPr>
          <p:cNvPr id="24" name="矩形 36">
            <a:extLst>
              <a:ext uri="{FF2B5EF4-FFF2-40B4-BE49-F238E27FC236}">
                <a16:creationId xmlns:a16="http://schemas.microsoft.com/office/drawing/2014/main" id="{29C6FC76-CACC-087E-5704-2A686CDF663C}"/>
              </a:ext>
            </a:extLst>
          </p:cNvPr>
          <p:cNvSpPr/>
          <p:nvPr/>
        </p:nvSpPr>
        <p:spPr>
          <a:xfrm>
            <a:off x="9727547" y="4793068"/>
            <a:ext cx="2440219" cy="1938992"/>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Observar as condições de alojamento e vestimenta de trabalho </a:t>
            </a:r>
            <a:endParaRPr lang="zh-CN" altLang="en-US" sz="2000" b="1" dirty="0">
              <a:solidFill>
                <a:schemeClr val="bg1"/>
              </a:solidFill>
            </a:endParaRPr>
          </a:p>
        </p:txBody>
      </p:sp>
      <p:sp>
        <p:nvSpPr>
          <p:cNvPr id="2" name="矩形 36">
            <a:extLst>
              <a:ext uri="{FF2B5EF4-FFF2-40B4-BE49-F238E27FC236}">
                <a16:creationId xmlns:a16="http://schemas.microsoft.com/office/drawing/2014/main" id="{D7EAF45E-E09F-EB21-3D14-696DC92AE11A}"/>
              </a:ext>
            </a:extLst>
          </p:cNvPr>
          <p:cNvSpPr/>
          <p:nvPr/>
        </p:nvSpPr>
        <p:spPr>
          <a:xfrm>
            <a:off x="653030" y="753733"/>
            <a:ext cx="11196070" cy="2249270"/>
          </a:xfrm>
          <a:prstGeom prst="rect">
            <a:avLst/>
          </a:prstGeom>
        </p:spPr>
        <p:txBody>
          <a:bodyPr wrap="square">
            <a:spAutoFit/>
            <a:scene3d>
              <a:camera prst="orthographicFront"/>
              <a:lightRig rig="threePt" dir="t"/>
            </a:scene3d>
            <a:sp3d contourW="12700"/>
          </a:bodyPr>
          <a:lstStyle/>
          <a:p>
            <a:pPr>
              <a:lnSpc>
                <a:spcPct val="150000"/>
              </a:lnSpc>
            </a:pPr>
            <a:r>
              <a:rPr lang="pt-BR" altLang="zh-CN" sz="2400" dirty="0">
                <a:solidFill>
                  <a:schemeClr val="tx1">
                    <a:lumMod val="90000"/>
                    <a:lumOff val="10000"/>
                  </a:schemeClr>
                </a:solidFill>
              </a:rPr>
              <a:t>Os empregadores devem garantir que os componentes sanitários, como vasos sanitários, pias e chuveiros, estejam em bom estado de funcionamento, limpos e em condições adequadas de uso, oferecendo privacidade aos usuários.</a:t>
            </a:r>
            <a:endParaRPr lang="zh-CN" altLang="en-US" sz="2000" b="1" dirty="0">
              <a:solidFill>
                <a:schemeClr val="tx1">
                  <a:lumMod val="90000"/>
                  <a:lumOff val="10000"/>
                </a:schemeClr>
              </a:solidFill>
            </a:endParaRPr>
          </a:p>
        </p:txBody>
      </p:sp>
      <p:sp>
        <p:nvSpPr>
          <p:cNvPr id="3" name="Teardrop 30">
            <a:extLst>
              <a:ext uri="{FF2B5EF4-FFF2-40B4-BE49-F238E27FC236}">
                <a16:creationId xmlns:a16="http://schemas.microsoft.com/office/drawing/2014/main" id="{615C65EA-CEE9-E9DD-D0C5-96FE368832AF}"/>
              </a:ext>
            </a:extLst>
          </p:cNvPr>
          <p:cNvSpPr/>
          <p:nvPr/>
        </p:nvSpPr>
        <p:spPr>
          <a:xfrm>
            <a:off x="5816055" y="3352102"/>
            <a:ext cx="576000" cy="590145"/>
          </a:xfrm>
          <a:prstGeom prst="teardrop">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Picture 32">
            <a:extLst>
              <a:ext uri="{FF2B5EF4-FFF2-40B4-BE49-F238E27FC236}">
                <a16:creationId xmlns:a16="http://schemas.microsoft.com/office/drawing/2014/main" id="{8830884F-E289-A20E-AB34-8BD22E9C24EF}"/>
              </a:ext>
            </a:extLst>
          </p:cNvPr>
          <p:cNvPicPr>
            <a:picLocks noChangeAspect="1"/>
          </p:cNvPicPr>
          <p:nvPr/>
        </p:nvPicPr>
        <p:blipFill>
          <a:blip r:embed="rId3"/>
          <a:stretch>
            <a:fillRect/>
          </a:stretch>
        </p:blipFill>
        <p:spPr>
          <a:xfrm>
            <a:off x="5969517" y="3510231"/>
            <a:ext cx="335362" cy="316725"/>
          </a:xfrm>
          <a:prstGeom prst="rect">
            <a:avLst/>
          </a:prstGeom>
        </p:spPr>
      </p:pic>
      <p:pic>
        <p:nvPicPr>
          <p:cNvPr id="10" name="Imagem 9">
            <a:extLst>
              <a:ext uri="{FF2B5EF4-FFF2-40B4-BE49-F238E27FC236}">
                <a16:creationId xmlns:a16="http://schemas.microsoft.com/office/drawing/2014/main" id="{4B8AD413-E73E-BC4B-E3B1-728B4C741E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4978" y="85492"/>
            <a:ext cx="2340372" cy="649753"/>
          </a:xfrm>
          <a:prstGeom prst="rect">
            <a:avLst/>
          </a:prstGeom>
        </p:spPr>
      </p:pic>
    </p:spTree>
    <p:extLst>
      <p:ext uri="{BB962C8B-B14F-4D97-AF65-F5344CB8AC3E}">
        <p14:creationId xmlns:p14="http://schemas.microsoft.com/office/powerpoint/2010/main" val="3987876913"/>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FF4D4675-1560-A88B-4823-275F5135D8F4}"/>
              </a:ext>
            </a:extLst>
          </p:cNvPr>
          <p:cNvSpPr/>
          <p:nvPr/>
        </p:nvSpPr>
        <p:spPr>
          <a:xfrm>
            <a:off x="0" y="3647475"/>
            <a:ext cx="2440219" cy="31976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5">
            <a:extLst>
              <a:ext uri="{FF2B5EF4-FFF2-40B4-BE49-F238E27FC236}">
                <a16:creationId xmlns:a16="http://schemas.microsoft.com/office/drawing/2014/main" id="{45CAAE81-E639-00AD-603F-829FDBDD6930}"/>
              </a:ext>
            </a:extLst>
          </p:cNvPr>
          <p:cNvSpPr/>
          <p:nvPr/>
        </p:nvSpPr>
        <p:spPr>
          <a:xfrm>
            <a:off x="2440218" y="3646873"/>
            <a:ext cx="2440219" cy="31976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6">
            <a:extLst>
              <a:ext uri="{FF2B5EF4-FFF2-40B4-BE49-F238E27FC236}">
                <a16:creationId xmlns:a16="http://schemas.microsoft.com/office/drawing/2014/main" id="{7FEE1655-C47D-8BEC-14E3-297E86CD079F}"/>
              </a:ext>
            </a:extLst>
          </p:cNvPr>
          <p:cNvSpPr/>
          <p:nvPr/>
        </p:nvSpPr>
        <p:spPr>
          <a:xfrm>
            <a:off x="4880437" y="3647493"/>
            <a:ext cx="2440219" cy="31976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7">
            <a:extLst>
              <a:ext uri="{FF2B5EF4-FFF2-40B4-BE49-F238E27FC236}">
                <a16:creationId xmlns:a16="http://schemas.microsoft.com/office/drawing/2014/main" id="{925D1F55-1FAD-2A1A-0D2B-D7A58ED0E2FB}"/>
              </a:ext>
            </a:extLst>
          </p:cNvPr>
          <p:cNvSpPr/>
          <p:nvPr/>
        </p:nvSpPr>
        <p:spPr>
          <a:xfrm>
            <a:off x="7320656" y="3647493"/>
            <a:ext cx="2440219" cy="31976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8">
            <a:extLst>
              <a:ext uri="{FF2B5EF4-FFF2-40B4-BE49-F238E27FC236}">
                <a16:creationId xmlns:a16="http://schemas.microsoft.com/office/drawing/2014/main" id="{0A4A1426-C60B-C6CF-268D-C96C619FD316}"/>
              </a:ext>
            </a:extLst>
          </p:cNvPr>
          <p:cNvSpPr/>
          <p:nvPr/>
        </p:nvSpPr>
        <p:spPr>
          <a:xfrm>
            <a:off x="9738656" y="3647493"/>
            <a:ext cx="2462438" cy="31976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Content Placeholder 2">
            <a:extLst>
              <a:ext uri="{FF2B5EF4-FFF2-40B4-BE49-F238E27FC236}">
                <a16:creationId xmlns:a16="http://schemas.microsoft.com/office/drawing/2014/main" id="{45BA655A-4F6A-3B81-609B-2F3168B1080F}"/>
              </a:ext>
            </a:extLst>
          </p:cNvPr>
          <p:cNvSpPr txBox="1">
            <a:spLocks/>
          </p:cNvSpPr>
          <p:nvPr/>
        </p:nvSpPr>
        <p:spPr>
          <a:xfrm>
            <a:off x="171998" y="3980106"/>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01</a:t>
            </a:r>
            <a:endParaRPr lang="en-US" sz="1600" dirty="0">
              <a:solidFill>
                <a:schemeClr val="bg1"/>
              </a:solidFill>
              <a:latin typeface="+mj-lt"/>
            </a:endParaRPr>
          </a:p>
        </p:txBody>
      </p:sp>
      <p:sp>
        <p:nvSpPr>
          <p:cNvPr id="15" name="Content Placeholder 2">
            <a:extLst>
              <a:ext uri="{FF2B5EF4-FFF2-40B4-BE49-F238E27FC236}">
                <a16:creationId xmlns:a16="http://schemas.microsoft.com/office/drawing/2014/main" id="{11419A04-E004-FF6A-398C-6FCD43EBD644}"/>
              </a:ext>
            </a:extLst>
          </p:cNvPr>
          <p:cNvSpPr txBox="1">
            <a:spLocks/>
          </p:cNvSpPr>
          <p:nvPr/>
        </p:nvSpPr>
        <p:spPr>
          <a:xfrm>
            <a:off x="2646445" y="3979131"/>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02</a:t>
            </a:r>
            <a:endParaRPr lang="en-US" sz="1600" dirty="0">
              <a:solidFill>
                <a:schemeClr val="bg1"/>
              </a:solidFill>
              <a:latin typeface="+mj-lt"/>
            </a:endParaRPr>
          </a:p>
        </p:txBody>
      </p:sp>
      <p:sp>
        <p:nvSpPr>
          <p:cNvPr id="16" name="Content Placeholder 2">
            <a:extLst>
              <a:ext uri="{FF2B5EF4-FFF2-40B4-BE49-F238E27FC236}">
                <a16:creationId xmlns:a16="http://schemas.microsoft.com/office/drawing/2014/main" id="{E115E0A3-9E49-47AC-8A93-7CEB140A5F9C}"/>
              </a:ext>
            </a:extLst>
          </p:cNvPr>
          <p:cNvSpPr txBox="1">
            <a:spLocks/>
          </p:cNvSpPr>
          <p:nvPr/>
        </p:nvSpPr>
        <p:spPr>
          <a:xfrm>
            <a:off x="5016821" y="4022100"/>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03</a:t>
            </a:r>
            <a:endParaRPr lang="en-US" sz="1600" dirty="0">
              <a:solidFill>
                <a:schemeClr val="bg1"/>
              </a:solidFill>
              <a:latin typeface="+mj-lt"/>
            </a:endParaRPr>
          </a:p>
        </p:txBody>
      </p:sp>
      <p:sp>
        <p:nvSpPr>
          <p:cNvPr id="17" name="Content Placeholder 2">
            <a:extLst>
              <a:ext uri="{FF2B5EF4-FFF2-40B4-BE49-F238E27FC236}">
                <a16:creationId xmlns:a16="http://schemas.microsoft.com/office/drawing/2014/main" id="{EA602A4A-D2A1-7F49-6BCE-1674CA0A240A}"/>
              </a:ext>
            </a:extLst>
          </p:cNvPr>
          <p:cNvSpPr txBox="1">
            <a:spLocks/>
          </p:cNvSpPr>
          <p:nvPr/>
        </p:nvSpPr>
        <p:spPr>
          <a:xfrm>
            <a:off x="7431468" y="4022100"/>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04</a:t>
            </a:r>
            <a:endParaRPr lang="en-US" sz="1600" dirty="0">
              <a:solidFill>
                <a:schemeClr val="bg1"/>
              </a:solidFill>
              <a:latin typeface="+mj-lt"/>
            </a:endParaRPr>
          </a:p>
        </p:txBody>
      </p:sp>
      <p:sp>
        <p:nvSpPr>
          <p:cNvPr id="18" name="Content Placeholder 2">
            <a:extLst>
              <a:ext uri="{FF2B5EF4-FFF2-40B4-BE49-F238E27FC236}">
                <a16:creationId xmlns:a16="http://schemas.microsoft.com/office/drawing/2014/main" id="{D4CF12D4-5CB4-794C-1212-F730927EA001}"/>
              </a:ext>
            </a:extLst>
          </p:cNvPr>
          <p:cNvSpPr txBox="1">
            <a:spLocks/>
          </p:cNvSpPr>
          <p:nvPr/>
        </p:nvSpPr>
        <p:spPr>
          <a:xfrm>
            <a:off x="9907148" y="3973077"/>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05</a:t>
            </a:r>
            <a:endParaRPr lang="en-US" sz="1600" dirty="0">
              <a:solidFill>
                <a:schemeClr val="bg1"/>
              </a:solidFill>
              <a:latin typeface="+mj-lt"/>
            </a:endParaRPr>
          </a:p>
        </p:txBody>
      </p:sp>
      <p:sp>
        <p:nvSpPr>
          <p:cNvPr id="20" name="矩形 36">
            <a:extLst>
              <a:ext uri="{FF2B5EF4-FFF2-40B4-BE49-F238E27FC236}">
                <a16:creationId xmlns:a16="http://schemas.microsoft.com/office/drawing/2014/main" id="{916BE0B5-18F4-45D5-5996-FD54BAD75FF9}"/>
              </a:ext>
            </a:extLst>
          </p:cNvPr>
          <p:cNvSpPr/>
          <p:nvPr/>
        </p:nvSpPr>
        <p:spPr>
          <a:xfrm>
            <a:off x="14291" y="4977734"/>
            <a:ext cx="2440219" cy="1569660"/>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Garantir o cumprimento das normas estabelecidas</a:t>
            </a:r>
            <a:endParaRPr lang="zh-CN" altLang="en-US" sz="2000" b="1" dirty="0">
              <a:solidFill>
                <a:schemeClr val="bg1"/>
              </a:solidFill>
            </a:endParaRPr>
          </a:p>
        </p:txBody>
      </p:sp>
      <p:sp>
        <p:nvSpPr>
          <p:cNvPr id="21" name="矩形 36">
            <a:extLst>
              <a:ext uri="{FF2B5EF4-FFF2-40B4-BE49-F238E27FC236}">
                <a16:creationId xmlns:a16="http://schemas.microsoft.com/office/drawing/2014/main" id="{629EF1B1-EE4C-CE36-BA5E-D97F439549DE}"/>
              </a:ext>
            </a:extLst>
          </p:cNvPr>
          <p:cNvSpPr/>
          <p:nvPr/>
        </p:nvSpPr>
        <p:spPr>
          <a:xfrm>
            <a:off x="2451328" y="4977734"/>
            <a:ext cx="2440219" cy="1569660"/>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Prover instalações sanitárias adequadas</a:t>
            </a:r>
            <a:endParaRPr lang="zh-CN" altLang="en-US" sz="2000" b="1" dirty="0">
              <a:solidFill>
                <a:schemeClr val="bg1"/>
              </a:solidFill>
            </a:endParaRPr>
          </a:p>
        </p:txBody>
      </p:sp>
      <p:sp>
        <p:nvSpPr>
          <p:cNvPr id="22" name="矩形 36">
            <a:extLst>
              <a:ext uri="{FF2B5EF4-FFF2-40B4-BE49-F238E27FC236}">
                <a16:creationId xmlns:a16="http://schemas.microsoft.com/office/drawing/2014/main" id="{350A2F4C-13A8-B768-3978-763838A2C0BE}"/>
              </a:ext>
            </a:extLst>
          </p:cNvPr>
          <p:cNvSpPr/>
          <p:nvPr/>
        </p:nvSpPr>
        <p:spPr>
          <a:xfrm>
            <a:off x="4891546" y="4977734"/>
            <a:ext cx="2440219" cy="1569660"/>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Manter os componentes sanitários em bom estado</a:t>
            </a:r>
            <a:endParaRPr lang="zh-CN" altLang="en-US" sz="2000" b="1" dirty="0">
              <a:solidFill>
                <a:schemeClr val="bg1"/>
              </a:solidFill>
            </a:endParaRPr>
          </a:p>
        </p:txBody>
      </p:sp>
      <p:sp>
        <p:nvSpPr>
          <p:cNvPr id="23" name="矩形 36">
            <a:extLst>
              <a:ext uri="{FF2B5EF4-FFF2-40B4-BE49-F238E27FC236}">
                <a16:creationId xmlns:a16="http://schemas.microsoft.com/office/drawing/2014/main" id="{2897D7A9-1680-544E-03C9-C4BCCABCC107}"/>
              </a:ext>
            </a:extLst>
          </p:cNvPr>
          <p:cNvSpPr/>
          <p:nvPr/>
        </p:nvSpPr>
        <p:spPr>
          <a:xfrm>
            <a:off x="7328583" y="4977734"/>
            <a:ext cx="2440219" cy="1569660"/>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Disponibilizar vestiários e locais para refeições</a:t>
            </a:r>
            <a:endParaRPr lang="zh-CN" altLang="en-US" sz="2000" b="1" dirty="0">
              <a:solidFill>
                <a:schemeClr val="bg1"/>
              </a:solidFill>
            </a:endParaRPr>
          </a:p>
        </p:txBody>
      </p:sp>
      <p:sp>
        <p:nvSpPr>
          <p:cNvPr id="24" name="矩形 36">
            <a:extLst>
              <a:ext uri="{FF2B5EF4-FFF2-40B4-BE49-F238E27FC236}">
                <a16:creationId xmlns:a16="http://schemas.microsoft.com/office/drawing/2014/main" id="{29C6FC76-CACC-087E-5704-2A686CDF663C}"/>
              </a:ext>
            </a:extLst>
          </p:cNvPr>
          <p:cNvSpPr/>
          <p:nvPr/>
        </p:nvSpPr>
        <p:spPr>
          <a:xfrm>
            <a:off x="9727547" y="4793068"/>
            <a:ext cx="2440219" cy="1938992"/>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Observar as condições de alojamento e vestimenta de trabalho </a:t>
            </a:r>
            <a:endParaRPr lang="zh-CN" altLang="en-US" sz="2000" b="1" dirty="0">
              <a:solidFill>
                <a:schemeClr val="bg1"/>
              </a:solidFill>
            </a:endParaRPr>
          </a:p>
        </p:txBody>
      </p:sp>
      <p:sp>
        <p:nvSpPr>
          <p:cNvPr id="2" name="矩形 36">
            <a:extLst>
              <a:ext uri="{FF2B5EF4-FFF2-40B4-BE49-F238E27FC236}">
                <a16:creationId xmlns:a16="http://schemas.microsoft.com/office/drawing/2014/main" id="{DFF8507D-B166-66D7-BAEF-05358B465755}"/>
              </a:ext>
            </a:extLst>
          </p:cNvPr>
          <p:cNvSpPr/>
          <p:nvPr/>
        </p:nvSpPr>
        <p:spPr>
          <a:xfrm>
            <a:off x="653030" y="753733"/>
            <a:ext cx="11196070" cy="2249270"/>
          </a:xfrm>
          <a:prstGeom prst="rect">
            <a:avLst/>
          </a:prstGeom>
        </p:spPr>
        <p:txBody>
          <a:bodyPr wrap="square">
            <a:spAutoFit/>
            <a:scene3d>
              <a:camera prst="orthographicFront"/>
              <a:lightRig rig="threePt" dir="t"/>
            </a:scene3d>
            <a:sp3d contourW="12700"/>
          </a:bodyPr>
          <a:lstStyle/>
          <a:p>
            <a:pPr>
              <a:lnSpc>
                <a:spcPct val="150000"/>
              </a:lnSpc>
            </a:pPr>
            <a:r>
              <a:rPr lang="pt-BR" altLang="zh-CN" sz="2400" dirty="0">
                <a:solidFill>
                  <a:schemeClr val="tx1">
                    <a:lumMod val="90000"/>
                    <a:lumOff val="10000"/>
                  </a:schemeClr>
                </a:solidFill>
              </a:rPr>
              <a:t>Quando necessário, os empregadores devem fornecer vestiários para os trabalhadores que precisem trocar de roupa no local de trabalho, com separação por sexo. Além disso, devem destinar espaços adequados para as refeições, com mesas, cadeiras e condições de higiene adequadas.</a:t>
            </a:r>
            <a:endParaRPr lang="zh-CN" altLang="en-US" sz="2000" b="1" dirty="0">
              <a:solidFill>
                <a:schemeClr val="tx1">
                  <a:lumMod val="90000"/>
                  <a:lumOff val="10000"/>
                </a:schemeClr>
              </a:solidFill>
            </a:endParaRPr>
          </a:p>
        </p:txBody>
      </p:sp>
      <p:sp>
        <p:nvSpPr>
          <p:cNvPr id="3" name="Teardrop 30">
            <a:extLst>
              <a:ext uri="{FF2B5EF4-FFF2-40B4-BE49-F238E27FC236}">
                <a16:creationId xmlns:a16="http://schemas.microsoft.com/office/drawing/2014/main" id="{A16D23D7-5358-3637-33A1-7A872DBF7051}"/>
              </a:ext>
            </a:extLst>
          </p:cNvPr>
          <p:cNvSpPr/>
          <p:nvPr/>
        </p:nvSpPr>
        <p:spPr>
          <a:xfrm>
            <a:off x="8216355" y="3352102"/>
            <a:ext cx="576000" cy="590145"/>
          </a:xfrm>
          <a:prstGeom prst="teardrop">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Picture 32">
            <a:extLst>
              <a:ext uri="{FF2B5EF4-FFF2-40B4-BE49-F238E27FC236}">
                <a16:creationId xmlns:a16="http://schemas.microsoft.com/office/drawing/2014/main" id="{7370EE2B-70C7-BD5C-0B8B-718D5CD5346B}"/>
              </a:ext>
            </a:extLst>
          </p:cNvPr>
          <p:cNvPicPr>
            <a:picLocks noChangeAspect="1"/>
          </p:cNvPicPr>
          <p:nvPr/>
        </p:nvPicPr>
        <p:blipFill>
          <a:blip r:embed="rId3"/>
          <a:stretch>
            <a:fillRect/>
          </a:stretch>
        </p:blipFill>
        <p:spPr>
          <a:xfrm>
            <a:off x="8369817" y="3510231"/>
            <a:ext cx="335362" cy="316725"/>
          </a:xfrm>
          <a:prstGeom prst="rect">
            <a:avLst/>
          </a:prstGeom>
        </p:spPr>
      </p:pic>
      <p:pic>
        <p:nvPicPr>
          <p:cNvPr id="10" name="Imagem 9">
            <a:extLst>
              <a:ext uri="{FF2B5EF4-FFF2-40B4-BE49-F238E27FC236}">
                <a16:creationId xmlns:a16="http://schemas.microsoft.com/office/drawing/2014/main" id="{E9A28B42-B9DA-836A-8B2D-51C1A1961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4978" y="85492"/>
            <a:ext cx="2340372" cy="649753"/>
          </a:xfrm>
          <a:prstGeom prst="rect">
            <a:avLst/>
          </a:prstGeom>
        </p:spPr>
      </p:pic>
    </p:spTree>
    <p:extLst>
      <p:ext uri="{BB962C8B-B14F-4D97-AF65-F5344CB8AC3E}">
        <p14:creationId xmlns:p14="http://schemas.microsoft.com/office/powerpoint/2010/main" val="123718320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FF4D4675-1560-A88B-4823-275F5135D8F4}"/>
              </a:ext>
            </a:extLst>
          </p:cNvPr>
          <p:cNvSpPr/>
          <p:nvPr/>
        </p:nvSpPr>
        <p:spPr>
          <a:xfrm>
            <a:off x="0" y="3647475"/>
            <a:ext cx="2440219" cy="31976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5">
            <a:extLst>
              <a:ext uri="{FF2B5EF4-FFF2-40B4-BE49-F238E27FC236}">
                <a16:creationId xmlns:a16="http://schemas.microsoft.com/office/drawing/2014/main" id="{45CAAE81-E639-00AD-603F-829FDBDD6930}"/>
              </a:ext>
            </a:extLst>
          </p:cNvPr>
          <p:cNvSpPr/>
          <p:nvPr/>
        </p:nvSpPr>
        <p:spPr>
          <a:xfrm>
            <a:off x="2440218" y="3646873"/>
            <a:ext cx="2440219" cy="31976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6">
            <a:extLst>
              <a:ext uri="{FF2B5EF4-FFF2-40B4-BE49-F238E27FC236}">
                <a16:creationId xmlns:a16="http://schemas.microsoft.com/office/drawing/2014/main" id="{7FEE1655-C47D-8BEC-14E3-297E86CD079F}"/>
              </a:ext>
            </a:extLst>
          </p:cNvPr>
          <p:cNvSpPr/>
          <p:nvPr/>
        </p:nvSpPr>
        <p:spPr>
          <a:xfrm>
            <a:off x="4880437" y="3647493"/>
            <a:ext cx="2440219" cy="31976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7">
            <a:extLst>
              <a:ext uri="{FF2B5EF4-FFF2-40B4-BE49-F238E27FC236}">
                <a16:creationId xmlns:a16="http://schemas.microsoft.com/office/drawing/2014/main" id="{925D1F55-1FAD-2A1A-0D2B-D7A58ED0E2FB}"/>
              </a:ext>
            </a:extLst>
          </p:cNvPr>
          <p:cNvSpPr/>
          <p:nvPr/>
        </p:nvSpPr>
        <p:spPr>
          <a:xfrm>
            <a:off x="7320656" y="3647493"/>
            <a:ext cx="2440219" cy="31976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8">
            <a:extLst>
              <a:ext uri="{FF2B5EF4-FFF2-40B4-BE49-F238E27FC236}">
                <a16:creationId xmlns:a16="http://schemas.microsoft.com/office/drawing/2014/main" id="{0A4A1426-C60B-C6CF-268D-C96C619FD316}"/>
              </a:ext>
            </a:extLst>
          </p:cNvPr>
          <p:cNvSpPr/>
          <p:nvPr/>
        </p:nvSpPr>
        <p:spPr>
          <a:xfrm>
            <a:off x="9738656" y="3647493"/>
            <a:ext cx="2462438" cy="3197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Content Placeholder 2">
            <a:extLst>
              <a:ext uri="{FF2B5EF4-FFF2-40B4-BE49-F238E27FC236}">
                <a16:creationId xmlns:a16="http://schemas.microsoft.com/office/drawing/2014/main" id="{45BA655A-4F6A-3B81-609B-2F3168B1080F}"/>
              </a:ext>
            </a:extLst>
          </p:cNvPr>
          <p:cNvSpPr txBox="1">
            <a:spLocks/>
          </p:cNvSpPr>
          <p:nvPr/>
        </p:nvSpPr>
        <p:spPr>
          <a:xfrm>
            <a:off x="171998" y="3980106"/>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01</a:t>
            </a:r>
            <a:endParaRPr lang="en-US" sz="1600" dirty="0">
              <a:solidFill>
                <a:schemeClr val="bg1"/>
              </a:solidFill>
              <a:latin typeface="+mj-lt"/>
            </a:endParaRPr>
          </a:p>
        </p:txBody>
      </p:sp>
      <p:sp>
        <p:nvSpPr>
          <p:cNvPr id="15" name="Content Placeholder 2">
            <a:extLst>
              <a:ext uri="{FF2B5EF4-FFF2-40B4-BE49-F238E27FC236}">
                <a16:creationId xmlns:a16="http://schemas.microsoft.com/office/drawing/2014/main" id="{11419A04-E004-FF6A-398C-6FCD43EBD644}"/>
              </a:ext>
            </a:extLst>
          </p:cNvPr>
          <p:cNvSpPr txBox="1">
            <a:spLocks/>
          </p:cNvSpPr>
          <p:nvPr/>
        </p:nvSpPr>
        <p:spPr>
          <a:xfrm>
            <a:off x="2646445" y="3979131"/>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02</a:t>
            </a:r>
            <a:endParaRPr lang="en-US" sz="1600" dirty="0">
              <a:solidFill>
                <a:schemeClr val="bg1"/>
              </a:solidFill>
              <a:latin typeface="+mj-lt"/>
            </a:endParaRPr>
          </a:p>
        </p:txBody>
      </p:sp>
      <p:sp>
        <p:nvSpPr>
          <p:cNvPr id="16" name="Content Placeholder 2">
            <a:extLst>
              <a:ext uri="{FF2B5EF4-FFF2-40B4-BE49-F238E27FC236}">
                <a16:creationId xmlns:a16="http://schemas.microsoft.com/office/drawing/2014/main" id="{E115E0A3-9E49-47AC-8A93-7CEB140A5F9C}"/>
              </a:ext>
            </a:extLst>
          </p:cNvPr>
          <p:cNvSpPr txBox="1">
            <a:spLocks/>
          </p:cNvSpPr>
          <p:nvPr/>
        </p:nvSpPr>
        <p:spPr>
          <a:xfrm>
            <a:off x="5016821" y="4022100"/>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03</a:t>
            </a:r>
            <a:endParaRPr lang="en-US" sz="1600" dirty="0">
              <a:solidFill>
                <a:schemeClr val="bg1"/>
              </a:solidFill>
              <a:latin typeface="+mj-lt"/>
            </a:endParaRPr>
          </a:p>
        </p:txBody>
      </p:sp>
      <p:sp>
        <p:nvSpPr>
          <p:cNvPr id="17" name="Content Placeholder 2">
            <a:extLst>
              <a:ext uri="{FF2B5EF4-FFF2-40B4-BE49-F238E27FC236}">
                <a16:creationId xmlns:a16="http://schemas.microsoft.com/office/drawing/2014/main" id="{EA602A4A-D2A1-7F49-6BCE-1674CA0A240A}"/>
              </a:ext>
            </a:extLst>
          </p:cNvPr>
          <p:cNvSpPr txBox="1">
            <a:spLocks/>
          </p:cNvSpPr>
          <p:nvPr/>
        </p:nvSpPr>
        <p:spPr>
          <a:xfrm>
            <a:off x="7431468" y="4022100"/>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04</a:t>
            </a:r>
            <a:endParaRPr lang="en-US" sz="1600" dirty="0">
              <a:solidFill>
                <a:schemeClr val="bg1"/>
              </a:solidFill>
              <a:latin typeface="+mj-lt"/>
            </a:endParaRPr>
          </a:p>
        </p:txBody>
      </p:sp>
      <p:sp>
        <p:nvSpPr>
          <p:cNvPr id="18" name="Content Placeholder 2">
            <a:extLst>
              <a:ext uri="{FF2B5EF4-FFF2-40B4-BE49-F238E27FC236}">
                <a16:creationId xmlns:a16="http://schemas.microsoft.com/office/drawing/2014/main" id="{D4CF12D4-5CB4-794C-1212-F730927EA001}"/>
              </a:ext>
            </a:extLst>
          </p:cNvPr>
          <p:cNvSpPr txBox="1">
            <a:spLocks/>
          </p:cNvSpPr>
          <p:nvPr/>
        </p:nvSpPr>
        <p:spPr>
          <a:xfrm>
            <a:off x="9907148" y="3973077"/>
            <a:ext cx="2138578" cy="5181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2800" dirty="0">
                <a:solidFill>
                  <a:schemeClr val="bg1"/>
                </a:solidFill>
                <a:latin typeface="+mj-lt"/>
              </a:rPr>
              <a:t>05</a:t>
            </a:r>
            <a:endParaRPr lang="en-US" sz="1600" dirty="0">
              <a:solidFill>
                <a:schemeClr val="bg1"/>
              </a:solidFill>
              <a:latin typeface="+mj-lt"/>
            </a:endParaRPr>
          </a:p>
        </p:txBody>
      </p:sp>
      <p:sp>
        <p:nvSpPr>
          <p:cNvPr id="20" name="矩形 36">
            <a:extLst>
              <a:ext uri="{FF2B5EF4-FFF2-40B4-BE49-F238E27FC236}">
                <a16:creationId xmlns:a16="http://schemas.microsoft.com/office/drawing/2014/main" id="{916BE0B5-18F4-45D5-5996-FD54BAD75FF9}"/>
              </a:ext>
            </a:extLst>
          </p:cNvPr>
          <p:cNvSpPr/>
          <p:nvPr/>
        </p:nvSpPr>
        <p:spPr>
          <a:xfrm>
            <a:off x="14291" y="4977734"/>
            <a:ext cx="2440219" cy="1569660"/>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Garantir o cumprimento das normas estabelecidas</a:t>
            </a:r>
            <a:endParaRPr lang="zh-CN" altLang="en-US" sz="2000" b="1" dirty="0">
              <a:solidFill>
                <a:schemeClr val="bg1"/>
              </a:solidFill>
            </a:endParaRPr>
          </a:p>
        </p:txBody>
      </p:sp>
      <p:sp>
        <p:nvSpPr>
          <p:cNvPr id="21" name="矩形 36">
            <a:extLst>
              <a:ext uri="{FF2B5EF4-FFF2-40B4-BE49-F238E27FC236}">
                <a16:creationId xmlns:a16="http://schemas.microsoft.com/office/drawing/2014/main" id="{629EF1B1-EE4C-CE36-BA5E-D97F439549DE}"/>
              </a:ext>
            </a:extLst>
          </p:cNvPr>
          <p:cNvSpPr/>
          <p:nvPr/>
        </p:nvSpPr>
        <p:spPr>
          <a:xfrm>
            <a:off x="2451328" y="4977734"/>
            <a:ext cx="2440219" cy="1569660"/>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Prover instalações sanitárias adequadas</a:t>
            </a:r>
            <a:endParaRPr lang="zh-CN" altLang="en-US" sz="2000" b="1" dirty="0">
              <a:solidFill>
                <a:schemeClr val="bg1"/>
              </a:solidFill>
            </a:endParaRPr>
          </a:p>
        </p:txBody>
      </p:sp>
      <p:sp>
        <p:nvSpPr>
          <p:cNvPr id="22" name="矩形 36">
            <a:extLst>
              <a:ext uri="{FF2B5EF4-FFF2-40B4-BE49-F238E27FC236}">
                <a16:creationId xmlns:a16="http://schemas.microsoft.com/office/drawing/2014/main" id="{350A2F4C-13A8-B768-3978-763838A2C0BE}"/>
              </a:ext>
            </a:extLst>
          </p:cNvPr>
          <p:cNvSpPr/>
          <p:nvPr/>
        </p:nvSpPr>
        <p:spPr>
          <a:xfrm>
            <a:off x="4891546" y="4977734"/>
            <a:ext cx="2440219" cy="1569660"/>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Manter os componentes sanitários em bom estado</a:t>
            </a:r>
            <a:endParaRPr lang="zh-CN" altLang="en-US" sz="2000" b="1" dirty="0">
              <a:solidFill>
                <a:schemeClr val="bg1"/>
              </a:solidFill>
            </a:endParaRPr>
          </a:p>
        </p:txBody>
      </p:sp>
      <p:sp>
        <p:nvSpPr>
          <p:cNvPr id="23" name="矩形 36">
            <a:extLst>
              <a:ext uri="{FF2B5EF4-FFF2-40B4-BE49-F238E27FC236}">
                <a16:creationId xmlns:a16="http://schemas.microsoft.com/office/drawing/2014/main" id="{2897D7A9-1680-544E-03C9-C4BCCABCC107}"/>
              </a:ext>
            </a:extLst>
          </p:cNvPr>
          <p:cNvSpPr/>
          <p:nvPr/>
        </p:nvSpPr>
        <p:spPr>
          <a:xfrm>
            <a:off x="7328583" y="4977734"/>
            <a:ext cx="2440219" cy="1569660"/>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Disponibilizar vestiários e locais para refeições</a:t>
            </a:r>
            <a:endParaRPr lang="zh-CN" altLang="en-US" sz="2000" b="1" dirty="0">
              <a:solidFill>
                <a:schemeClr val="bg1"/>
              </a:solidFill>
            </a:endParaRPr>
          </a:p>
        </p:txBody>
      </p:sp>
      <p:sp>
        <p:nvSpPr>
          <p:cNvPr id="24" name="矩形 36">
            <a:extLst>
              <a:ext uri="{FF2B5EF4-FFF2-40B4-BE49-F238E27FC236}">
                <a16:creationId xmlns:a16="http://schemas.microsoft.com/office/drawing/2014/main" id="{29C6FC76-CACC-087E-5704-2A686CDF663C}"/>
              </a:ext>
            </a:extLst>
          </p:cNvPr>
          <p:cNvSpPr/>
          <p:nvPr/>
        </p:nvSpPr>
        <p:spPr>
          <a:xfrm>
            <a:off x="9727547" y="4793068"/>
            <a:ext cx="2440219" cy="1938992"/>
          </a:xfrm>
          <a:prstGeom prst="rect">
            <a:avLst/>
          </a:prstGeom>
        </p:spPr>
        <p:txBody>
          <a:bodyPr wrap="square">
            <a:spAutoFit/>
            <a:scene3d>
              <a:camera prst="orthographicFront"/>
              <a:lightRig rig="threePt" dir="t"/>
            </a:scene3d>
            <a:sp3d contourW="12700"/>
          </a:bodyPr>
          <a:lstStyle/>
          <a:p>
            <a:pPr algn="ctr"/>
            <a:r>
              <a:rPr lang="pt-BR" altLang="zh-CN" sz="2400" b="1" dirty="0">
                <a:solidFill>
                  <a:schemeClr val="bg1"/>
                </a:solidFill>
              </a:rPr>
              <a:t>Observar as condições de alojamento e vestimenta de trabalho </a:t>
            </a:r>
            <a:endParaRPr lang="zh-CN" altLang="en-US" sz="2000" b="1" dirty="0">
              <a:solidFill>
                <a:schemeClr val="bg1"/>
              </a:solidFill>
            </a:endParaRPr>
          </a:p>
        </p:txBody>
      </p:sp>
      <p:sp>
        <p:nvSpPr>
          <p:cNvPr id="2" name="矩形 36">
            <a:extLst>
              <a:ext uri="{FF2B5EF4-FFF2-40B4-BE49-F238E27FC236}">
                <a16:creationId xmlns:a16="http://schemas.microsoft.com/office/drawing/2014/main" id="{1E708972-3D9E-BA60-EC3F-CFB8826092AA}"/>
              </a:ext>
            </a:extLst>
          </p:cNvPr>
          <p:cNvSpPr/>
          <p:nvPr/>
        </p:nvSpPr>
        <p:spPr>
          <a:xfrm>
            <a:off x="653030" y="512117"/>
            <a:ext cx="11196070" cy="2803268"/>
          </a:xfrm>
          <a:prstGeom prst="rect">
            <a:avLst/>
          </a:prstGeom>
        </p:spPr>
        <p:txBody>
          <a:bodyPr wrap="square">
            <a:spAutoFit/>
            <a:scene3d>
              <a:camera prst="orthographicFront"/>
              <a:lightRig rig="threePt" dir="t"/>
            </a:scene3d>
            <a:sp3d contourW="12700"/>
          </a:bodyPr>
          <a:lstStyle/>
          <a:p>
            <a:pPr>
              <a:lnSpc>
                <a:spcPct val="150000"/>
              </a:lnSpc>
            </a:pPr>
            <a:r>
              <a:rPr lang="pt-BR" altLang="zh-CN" sz="2400" dirty="0">
                <a:solidFill>
                  <a:schemeClr val="tx1">
                    <a:lumMod val="90000"/>
                    <a:lumOff val="10000"/>
                  </a:schemeClr>
                </a:solidFill>
              </a:rPr>
              <a:t>Caso a empresa forneça alojamento para os trabalhadores, é responsabilidade dos empregadores garantir condições mínimas de higiene, segurança e conforto, como ventilação adequada, camas individuais, armários e espaços para lazer. Além disso, quando necessário, devem fornecer vestimentas de trabalho adequadas.</a:t>
            </a:r>
            <a:endParaRPr lang="zh-CN" altLang="en-US" sz="2000" b="1" dirty="0">
              <a:solidFill>
                <a:schemeClr val="tx1">
                  <a:lumMod val="90000"/>
                  <a:lumOff val="10000"/>
                </a:schemeClr>
              </a:solidFill>
            </a:endParaRPr>
          </a:p>
        </p:txBody>
      </p:sp>
      <p:sp>
        <p:nvSpPr>
          <p:cNvPr id="3" name="Teardrop 30">
            <a:extLst>
              <a:ext uri="{FF2B5EF4-FFF2-40B4-BE49-F238E27FC236}">
                <a16:creationId xmlns:a16="http://schemas.microsoft.com/office/drawing/2014/main" id="{78DA29AD-B490-CCD4-95ED-FE65716198EE}"/>
              </a:ext>
            </a:extLst>
          </p:cNvPr>
          <p:cNvSpPr/>
          <p:nvPr/>
        </p:nvSpPr>
        <p:spPr>
          <a:xfrm>
            <a:off x="10680155" y="3352102"/>
            <a:ext cx="576000" cy="590145"/>
          </a:xfrm>
          <a:prstGeom prst="teardrop">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Picture 32">
            <a:extLst>
              <a:ext uri="{FF2B5EF4-FFF2-40B4-BE49-F238E27FC236}">
                <a16:creationId xmlns:a16="http://schemas.microsoft.com/office/drawing/2014/main" id="{8FEE61A5-5DAC-4C47-4952-168D9DFC1BF0}"/>
              </a:ext>
            </a:extLst>
          </p:cNvPr>
          <p:cNvPicPr>
            <a:picLocks noChangeAspect="1"/>
          </p:cNvPicPr>
          <p:nvPr/>
        </p:nvPicPr>
        <p:blipFill>
          <a:blip r:embed="rId3"/>
          <a:stretch>
            <a:fillRect/>
          </a:stretch>
        </p:blipFill>
        <p:spPr>
          <a:xfrm>
            <a:off x="10833617" y="3510231"/>
            <a:ext cx="335362" cy="316725"/>
          </a:xfrm>
          <a:prstGeom prst="rect">
            <a:avLst/>
          </a:prstGeom>
        </p:spPr>
      </p:pic>
      <p:pic>
        <p:nvPicPr>
          <p:cNvPr id="10" name="Imagem 9">
            <a:extLst>
              <a:ext uri="{FF2B5EF4-FFF2-40B4-BE49-F238E27FC236}">
                <a16:creationId xmlns:a16="http://schemas.microsoft.com/office/drawing/2014/main" id="{B359A4C2-C3BE-B636-AEB5-651EE84C1F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4978" y="85492"/>
            <a:ext cx="2340372" cy="649753"/>
          </a:xfrm>
          <a:prstGeom prst="rect">
            <a:avLst/>
          </a:prstGeom>
        </p:spPr>
      </p:pic>
    </p:spTree>
    <p:extLst>
      <p:ext uri="{BB962C8B-B14F-4D97-AF65-F5344CB8AC3E}">
        <p14:creationId xmlns:p14="http://schemas.microsoft.com/office/powerpoint/2010/main" val="101967378"/>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O que é preciso saber sobre higiene ocupacional?">
            <a:extLst>
              <a:ext uri="{FF2B5EF4-FFF2-40B4-BE49-F238E27FC236}">
                <a16:creationId xmlns:a16="http://schemas.microsoft.com/office/drawing/2014/main" id="{9A3EB7C8-9237-E65C-A7C3-1CA5A746C9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9770" r="33640"/>
          <a:stretch/>
        </p:blipFill>
        <p:spPr bwMode="auto">
          <a:xfrm>
            <a:off x="0" y="0"/>
            <a:ext cx="7416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A4A6D0A6-4815-55DE-BD41-98134351E634}"/>
              </a:ext>
            </a:extLst>
          </p:cNvPr>
          <p:cNvSpPr/>
          <p:nvPr/>
        </p:nvSpPr>
        <p:spPr>
          <a:xfrm>
            <a:off x="-1" y="0"/>
            <a:ext cx="7416799" cy="6858000"/>
          </a:xfrm>
          <a:prstGeom prst="rect">
            <a:avLst/>
          </a:prstGeom>
          <a:gradFill>
            <a:gsLst>
              <a:gs pos="90400">
                <a:srgbClr val="1C8EAB">
                  <a:alpha val="74000"/>
                </a:srgbClr>
              </a:gs>
              <a:gs pos="0">
                <a:schemeClr val="accent5">
                  <a:alpha val="98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p:cNvSpPr>
            <a:spLocks/>
          </p:cNvSpPr>
          <p:nvPr/>
        </p:nvSpPr>
        <p:spPr bwMode="auto">
          <a:xfrm>
            <a:off x="389007" y="218463"/>
            <a:ext cx="10761593"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000" dirty="0">
                <a:latin typeface="Bebas Neue" panose="020B0606020202050201" pitchFamily="34" charset="0"/>
                <a:ea typeface="ＭＳ Ｐゴシック" charset="0"/>
                <a:cs typeface="League Gothic" charset="0"/>
                <a:sym typeface="League Gothic" charset="0"/>
              </a:rPr>
              <a:t>Responsabilidades dos Trabalhadores:</a:t>
            </a:r>
            <a:endParaRPr lang="pt-BR" sz="4000" dirty="0">
              <a:solidFill>
                <a:schemeClr val="bg1"/>
              </a:solidFill>
              <a:latin typeface="Bebas Neue" panose="020B0606020202050201" pitchFamily="34" charset="0"/>
              <a:ea typeface="ＭＳ Ｐゴシック" charset="0"/>
              <a:cs typeface="League Gothic" charset="0"/>
              <a:sym typeface="League Gothic" charset="0"/>
            </a:endParaRPr>
          </a:p>
        </p:txBody>
      </p:sp>
      <p:sp>
        <p:nvSpPr>
          <p:cNvPr id="6" name="TextBox 30">
            <a:extLst>
              <a:ext uri="{FF2B5EF4-FFF2-40B4-BE49-F238E27FC236}">
                <a16:creationId xmlns:a16="http://schemas.microsoft.com/office/drawing/2014/main" id="{74BAC776-6BB9-3324-7911-49A2FC45795A}"/>
              </a:ext>
            </a:extLst>
          </p:cNvPr>
          <p:cNvSpPr txBox="1"/>
          <p:nvPr/>
        </p:nvSpPr>
        <p:spPr>
          <a:xfrm>
            <a:off x="256651" y="1465947"/>
            <a:ext cx="7045848" cy="4431983"/>
          </a:xfrm>
          <a:prstGeom prst="rect">
            <a:avLst/>
          </a:prstGeom>
          <a:noFill/>
        </p:spPr>
        <p:txBody>
          <a:bodyPr wrap="square" rtlCol="0">
            <a:spAutoFit/>
          </a:bodyPr>
          <a:lstStyle/>
          <a:p>
            <a:pPr marL="457200" indent="-457200">
              <a:lnSpc>
                <a:spcPct val="200000"/>
              </a:lnSpc>
              <a:buFont typeface="+mj-lt"/>
              <a:buAutoNum type="arabicPeriod"/>
            </a:pPr>
            <a:r>
              <a:rPr lang="pt-BR" sz="2400" dirty="0">
                <a:solidFill>
                  <a:schemeClr val="bg1"/>
                </a:solidFill>
                <a:latin typeface="Bebas Neue" panose="020B0606020202050201" pitchFamily="34" charset="0"/>
                <a:ea typeface="ＭＳ Ｐゴシック" charset="0"/>
              </a:rPr>
              <a:t>Utilizar corretamente as instalações sanitárias</a:t>
            </a:r>
          </a:p>
          <a:p>
            <a:pPr marL="457200" indent="-457200">
              <a:lnSpc>
                <a:spcPct val="200000"/>
              </a:lnSpc>
              <a:buFont typeface="+mj-lt"/>
              <a:buAutoNum type="arabicPeriod"/>
            </a:pPr>
            <a:r>
              <a:rPr lang="pt-BR" sz="2400" dirty="0">
                <a:solidFill>
                  <a:schemeClr val="bg1"/>
                </a:solidFill>
                <a:latin typeface="Bebas Neue" panose="020B0606020202050201" pitchFamily="34" charset="0"/>
                <a:ea typeface="ＭＳ Ｐゴシック" charset="0"/>
              </a:rPr>
              <a:t>Contribuir para a conservação dos componentes sanitários</a:t>
            </a:r>
          </a:p>
          <a:p>
            <a:pPr marL="457200" indent="-457200">
              <a:lnSpc>
                <a:spcPct val="200000"/>
              </a:lnSpc>
              <a:buFont typeface="+mj-lt"/>
              <a:buAutoNum type="arabicPeriod"/>
            </a:pPr>
            <a:r>
              <a:rPr lang="pt-BR" sz="2400" dirty="0">
                <a:solidFill>
                  <a:schemeClr val="bg1"/>
                </a:solidFill>
                <a:latin typeface="Bebas Neue" panose="020B0606020202050201" pitchFamily="34" charset="0"/>
                <a:ea typeface="ＭＳ Ｐゴシック" charset="0"/>
              </a:rPr>
              <a:t>Cuidar dos vestiários e locais para refeições</a:t>
            </a:r>
          </a:p>
          <a:p>
            <a:pPr marL="457200" indent="-457200">
              <a:lnSpc>
                <a:spcPct val="200000"/>
              </a:lnSpc>
              <a:buFont typeface="+mj-lt"/>
              <a:buAutoNum type="arabicPeriod"/>
            </a:pPr>
            <a:r>
              <a:rPr lang="pt-BR" sz="2400" dirty="0">
                <a:solidFill>
                  <a:schemeClr val="bg1"/>
                </a:solidFill>
                <a:latin typeface="Bebas Neue" panose="020B0606020202050201" pitchFamily="34" charset="0"/>
                <a:ea typeface="ＭＳ Ｐゴシック" charset="0"/>
              </a:rPr>
              <a:t>Colaborar na manutenção das condições de alojamento e vestimenta de trabalho</a:t>
            </a:r>
          </a:p>
          <a:p>
            <a:pPr marL="457200" indent="-457200">
              <a:lnSpc>
                <a:spcPct val="200000"/>
              </a:lnSpc>
              <a:buFont typeface="+mj-lt"/>
              <a:buAutoNum type="arabicPeriod"/>
            </a:pPr>
            <a:r>
              <a:rPr lang="pt-BR" sz="2400" dirty="0">
                <a:solidFill>
                  <a:schemeClr val="bg1"/>
                </a:solidFill>
                <a:latin typeface="Bebas Neue" panose="020B0606020202050201" pitchFamily="34" charset="0"/>
                <a:ea typeface="ＭＳ Ｐゴシック" charset="0"/>
              </a:rPr>
              <a:t>Comunicar eventuais problemas ou irregularidades</a:t>
            </a:r>
            <a:endParaRPr lang="id-ID" sz="1000" b="1" dirty="0">
              <a:solidFill>
                <a:schemeClr val="bg1"/>
              </a:solidFill>
            </a:endParaRPr>
          </a:p>
        </p:txBody>
      </p:sp>
      <p:pic>
        <p:nvPicPr>
          <p:cNvPr id="4" name="Imagem 3">
            <a:extLst>
              <a:ext uri="{FF2B5EF4-FFF2-40B4-BE49-F238E27FC236}">
                <a16:creationId xmlns:a16="http://schemas.microsoft.com/office/drawing/2014/main" id="{67D30639-EF17-BCE0-ED7F-ECCC3490E4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4978" y="85492"/>
            <a:ext cx="2340372" cy="649753"/>
          </a:xfrm>
          <a:prstGeom prst="rect">
            <a:avLst/>
          </a:prstGeom>
        </p:spPr>
      </p:pic>
    </p:spTree>
    <p:extLst>
      <p:ext uri="{BB962C8B-B14F-4D97-AF65-F5344CB8AC3E}">
        <p14:creationId xmlns:p14="http://schemas.microsoft.com/office/powerpoint/2010/main" val="320954390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O que é preciso saber sobre higiene ocupacional?">
            <a:extLst>
              <a:ext uri="{FF2B5EF4-FFF2-40B4-BE49-F238E27FC236}">
                <a16:creationId xmlns:a16="http://schemas.microsoft.com/office/drawing/2014/main" id="{9A3EB7C8-9237-E65C-A7C3-1CA5A746C9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9770" r="33640"/>
          <a:stretch/>
        </p:blipFill>
        <p:spPr bwMode="auto">
          <a:xfrm>
            <a:off x="0" y="0"/>
            <a:ext cx="7416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A4A6D0A6-4815-55DE-BD41-98134351E634}"/>
              </a:ext>
            </a:extLst>
          </p:cNvPr>
          <p:cNvSpPr/>
          <p:nvPr/>
        </p:nvSpPr>
        <p:spPr>
          <a:xfrm>
            <a:off x="-1" y="0"/>
            <a:ext cx="7416799" cy="6858000"/>
          </a:xfrm>
          <a:prstGeom prst="rect">
            <a:avLst/>
          </a:prstGeom>
          <a:gradFill>
            <a:gsLst>
              <a:gs pos="90400">
                <a:srgbClr val="1C8EAB">
                  <a:alpha val="74000"/>
                </a:srgbClr>
              </a:gs>
              <a:gs pos="0">
                <a:schemeClr val="accent5">
                  <a:alpha val="98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p:cNvSpPr>
            <a:spLocks/>
          </p:cNvSpPr>
          <p:nvPr/>
        </p:nvSpPr>
        <p:spPr bwMode="auto">
          <a:xfrm>
            <a:off x="389007" y="218463"/>
            <a:ext cx="10761593"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000" dirty="0">
                <a:latin typeface="Bebas Neue" panose="020B0606020202050201" pitchFamily="34" charset="0"/>
                <a:ea typeface="ＭＳ Ｐゴシック" charset="0"/>
                <a:cs typeface="League Gothic" charset="0"/>
                <a:sym typeface="League Gothic" charset="0"/>
              </a:rPr>
              <a:t>Responsabilidades dos Trabalhadores:</a:t>
            </a:r>
            <a:endParaRPr lang="pt-BR" sz="4000" dirty="0">
              <a:solidFill>
                <a:schemeClr val="bg1"/>
              </a:solidFill>
              <a:latin typeface="Bebas Neue" panose="020B0606020202050201" pitchFamily="34" charset="0"/>
              <a:ea typeface="ＭＳ Ｐゴシック" charset="0"/>
              <a:cs typeface="League Gothic" charset="0"/>
              <a:sym typeface="League Gothic" charset="0"/>
            </a:endParaRPr>
          </a:p>
        </p:txBody>
      </p:sp>
      <p:sp>
        <p:nvSpPr>
          <p:cNvPr id="6" name="TextBox 30">
            <a:extLst>
              <a:ext uri="{FF2B5EF4-FFF2-40B4-BE49-F238E27FC236}">
                <a16:creationId xmlns:a16="http://schemas.microsoft.com/office/drawing/2014/main" id="{74BAC776-6BB9-3324-7911-49A2FC45795A}"/>
              </a:ext>
            </a:extLst>
          </p:cNvPr>
          <p:cNvSpPr txBox="1"/>
          <p:nvPr/>
        </p:nvSpPr>
        <p:spPr>
          <a:xfrm>
            <a:off x="256651" y="1465947"/>
            <a:ext cx="7045848" cy="4431983"/>
          </a:xfrm>
          <a:prstGeom prst="rect">
            <a:avLst/>
          </a:prstGeom>
          <a:noFill/>
        </p:spPr>
        <p:txBody>
          <a:bodyPr wrap="square" rtlCol="0">
            <a:spAutoFit/>
          </a:bodyPr>
          <a:lstStyle/>
          <a:p>
            <a:pPr marL="457200" indent="-457200">
              <a:lnSpc>
                <a:spcPct val="200000"/>
              </a:lnSpc>
              <a:buFont typeface="+mj-lt"/>
              <a:buAutoNum type="arabicPeriod"/>
            </a:pPr>
            <a:r>
              <a:rPr lang="pt-BR" sz="2400" dirty="0">
                <a:solidFill>
                  <a:schemeClr val="bg1"/>
                </a:solidFill>
                <a:latin typeface="Bebas Neue" panose="020B0606020202050201" pitchFamily="34" charset="0"/>
                <a:ea typeface="ＭＳ Ｐゴシック" charset="0"/>
              </a:rPr>
              <a:t>Utilizar corretamente as instalações sanitárias</a:t>
            </a:r>
          </a:p>
          <a:p>
            <a:pPr marL="457200" indent="-457200">
              <a:lnSpc>
                <a:spcPct val="200000"/>
              </a:lnSpc>
              <a:buFont typeface="+mj-lt"/>
              <a:buAutoNum type="arabicPeriod"/>
            </a:pPr>
            <a:r>
              <a:rPr lang="pt-BR" sz="2400" dirty="0">
                <a:latin typeface="Bebas Neue" panose="020B0606020202050201" pitchFamily="34" charset="0"/>
                <a:ea typeface="ＭＳ Ｐゴシック" charset="0"/>
              </a:rPr>
              <a:t>Contribuir para a conservação dos componentes sanitários</a:t>
            </a:r>
          </a:p>
          <a:p>
            <a:pPr marL="457200" indent="-457200">
              <a:lnSpc>
                <a:spcPct val="200000"/>
              </a:lnSpc>
              <a:buFont typeface="+mj-lt"/>
              <a:buAutoNum type="arabicPeriod"/>
            </a:pPr>
            <a:r>
              <a:rPr lang="pt-BR" sz="2400" dirty="0">
                <a:latin typeface="Bebas Neue" panose="020B0606020202050201" pitchFamily="34" charset="0"/>
                <a:ea typeface="ＭＳ Ｐゴシック" charset="0"/>
              </a:rPr>
              <a:t>Cuidar dos vestiários e locais para refeições</a:t>
            </a:r>
          </a:p>
          <a:p>
            <a:pPr marL="457200" indent="-457200">
              <a:lnSpc>
                <a:spcPct val="200000"/>
              </a:lnSpc>
              <a:buFont typeface="+mj-lt"/>
              <a:buAutoNum type="arabicPeriod"/>
            </a:pPr>
            <a:r>
              <a:rPr lang="pt-BR" sz="2400" dirty="0">
                <a:latin typeface="Bebas Neue" panose="020B0606020202050201" pitchFamily="34" charset="0"/>
                <a:ea typeface="ＭＳ Ｐゴシック" charset="0"/>
              </a:rPr>
              <a:t>Colaborar na manutenção das condições de alojamento e vestimenta de trabalho</a:t>
            </a:r>
          </a:p>
          <a:p>
            <a:pPr marL="457200" indent="-457200">
              <a:lnSpc>
                <a:spcPct val="200000"/>
              </a:lnSpc>
              <a:buFont typeface="+mj-lt"/>
              <a:buAutoNum type="arabicPeriod"/>
            </a:pPr>
            <a:r>
              <a:rPr lang="pt-BR" sz="2400" dirty="0">
                <a:latin typeface="Bebas Neue" panose="020B0606020202050201" pitchFamily="34" charset="0"/>
                <a:ea typeface="ＭＳ Ｐゴシック" charset="0"/>
              </a:rPr>
              <a:t>Comunicar eventuais problemas ou irregularidades</a:t>
            </a:r>
            <a:endParaRPr lang="id-ID" sz="1000" b="1" dirty="0"/>
          </a:p>
        </p:txBody>
      </p:sp>
      <p:grpSp>
        <p:nvGrpSpPr>
          <p:cNvPr id="4" name="Agrupar 3">
            <a:extLst>
              <a:ext uri="{FF2B5EF4-FFF2-40B4-BE49-F238E27FC236}">
                <a16:creationId xmlns:a16="http://schemas.microsoft.com/office/drawing/2014/main" id="{3ED1CF03-7A9D-C963-0BF4-20B5027413CB}"/>
              </a:ext>
            </a:extLst>
          </p:cNvPr>
          <p:cNvGrpSpPr/>
          <p:nvPr/>
        </p:nvGrpSpPr>
        <p:grpSpPr>
          <a:xfrm rot="10800000">
            <a:off x="6991024" y="1435100"/>
            <a:ext cx="679776" cy="861890"/>
            <a:chOff x="3927281" y="2914790"/>
            <a:chExt cx="2408706" cy="2932953"/>
          </a:xfrm>
        </p:grpSpPr>
        <p:sp>
          <p:nvSpPr>
            <p:cNvPr id="7" name="Freeform 14">
              <a:extLst>
                <a:ext uri="{FF2B5EF4-FFF2-40B4-BE49-F238E27FC236}">
                  <a16:creationId xmlns:a16="http://schemas.microsoft.com/office/drawing/2014/main" id="{9EED9D9D-2C75-B96D-AFEF-F2ED3BAE506D}"/>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chemeClr val="tx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 name="Freeform 15">
              <a:extLst>
                <a:ext uri="{FF2B5EF4-FFF2-40B4-BE49-F238E27FC236}">
                  <a16:creationId xmlns:a16="http://schemas.microsoft.com/office/drawing/2014/main" id="{745C1636-7F57-39D3-0806-FD0DC81F99D1}"/>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 name="Freeform 16">
              <a:extLst>
                <a:ext uri="{FF2B5EF4-FFF2-40B4-BE49-F238E27FC236}">
                  <a16:creationId xmlns:a16="http://schemas.microsoft.com/office/drawing/2014/main" id="{317D5569-5053-069C-5167-C990AE6C0DFF}"/>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0" name="矩形 36">
            <a:extLst>
              <a:ext uri="{FF2B5EF4-FFF2-40B4-BE49-F238E27FC236}">
                <a16:creationId xmlns:a16="http://schemas.microsoft.com/office/drawing/2014/main" id="{9C1EFC6C-D43C-78E0-C9B2-BC79E5016D25}"/>
              </a:ext>
            </a:extLst>
          </p:cNvPr>
          <p:cNvSpPr/>
          <p:nvPr/>
        </p:nvSpPr>
        <p:spPr>
          <a:xfrm>
            <a:off x="7925964" y="1435100"/>
            <a:ext cx="4027440" cy="3911264"/>
          </a:xfrm>
          <a:prstGeom prst="rect">
            <a:avLst/>
          </a:prstGeom>
        </p:spPr>
        <p:txBody>
          <a:bodyPr wrap="square">
            <a:spAutoFit/>
            <a:scene3d>
              <a:camera prst="orthographicFront"/>
              <a:lightRig rig="threePt" dir="t"/>
            </a:scene3d>
            <a:sp3d contourW="12700"/>
          </a:bodyPr>
          <a:lstStyle/>
          <a:p>
            <a:pPr>
              <a:lnSpc>
                <a:spcPct val="150000"/>
              </a:lnSpc>
            </a:pPr>
            <a:r>
              <a:rPr lang="pt-BR" altLang="zh-CN" sz="2400" dirty="0">
                <a:solidFill>
                  <a:schemeClr val="tx1">
                    <a:lumMod val="90000"/>
                    <a:lumOff val="10000"/>
                  </a:schemeClr>
                </a:solidFill>
              </a:rPr>
              <a:t>Os trabalhadores têm a responsabilidade de utilizar corretamente as instalações sanitárias disponibilizadas pela empresa, mantendo-as limpas e conservadas.</a:t>
            </a:r>
            <a:endParaRPr lang="zh-CN" altLang="en-US" sz="2000" b="1" dirty="0">
              <a:solidFill>
                <a:schemeClr val="tx1">
                  <a:lumMod val="90000"/>
                  <a:lumOff val="10000"/>
                </a:schemeClr>
              </a:solidFill>
            </a:endParaRPr>
          </a:p>
        </p:txBody>
      </p:sp>
      <p:pic>
        <p:nvPicPr>
          <p:cNvPr id="11" name="Imagem 10">
            <a:extLst>
              <a:ext uri="{FF2B5EF4-FFF2-40B4-BE49-F238E27FC236}">
                <a16:creationId xmlns:a16="http://schemas.microsoft.com/office/drawing/2014/main" id="{CA2193AC-66CD-3056-058E-E8980514D3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4978" y="85492"/>
            <a:ext cx="2340372" cy="649753"/>
          </a:xfrm>
          <a:prstGeom prst="rect">
            <a:avLst/>
          </a:prstGeom>
        </p:spPr>
      </p:pic>
    </p:spTree>
    <p:extLst>
      <p:ext uri="{BB962C8B-B14F-4D97-AF65-F5344CB8AC3E}">
        <p14:creationId xmlns:p14="http://schemas.microsoft.com/office/powerpoint/2010/main" val="1162282869"/>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O que é preciso saber sobre higiene ocupacional?">
            <a:extLst>
              <a:ext uri="{FF2B5EF4-FFF2-40B4-BE49-F238E27FC236}">
                <a16:creationId xmlns:a16="http://schemas.microsoft.com/office/drawing/2014/main" id="{9A3EB7C8-9237-E65C-A7C3-1CA5A746C9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9770" r="33640"/>
          <a:stretch/>
        </p:blipFill>
        <p:spPr bwMode="auto">
          <a:xfrm>
            <a:off x="0" y="0"/>
            <a:ext cx="7416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A4A6D0A6-4815-55DE-BD41-98134351E634}"/>
              </a:ext>
            </a:extLst>
          </p:cNvPr>
          <p:cNvSpPr/>
          <p:nvPr/>
        </p:nvSpPr>
        <p:spPr>
          <a:xfrm>
            <a:off x="-1" y="0"/>
            <a:ext cx="7416799" cy="6858000"/>
          </a:xfrm>
          <a:prstGeom prst="rect">
            <a:avLst/>
          </a:prstGeom>
          <a:gradFill>
            <a:gsLst>
              <a:gs pos="90400">
                <a:srgbClr val="1C8EAB">
                  <a:alpha val="74000"/>
                </a:srgbClr>
              </a:gs>
              <a:gs pos="0">
                <a:schemeClr val="accent5">
                  <a:alpha val="98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p:cNvSpPr>
            <a:spLocks/>
          </p:cNvSpPr>
          <p:nvPr/>
        </p:nvSpPr>
        <p:spPr bwMode="auto">
          <a:xfrm>
            <a:off x="389007" y="218463"/>
            <a:ext cx="10761593"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000" dirty="0">
                <a:latin typeface="Bebas Neue" panose="020B0606020202050201" pitchFamily="34" charset="0"/>
                <a:ea typeface="ＭＳ Ｐゴシック" charset="0"/>
                <a:cs typeface="League Gothic" charset="0"/>
                <a:sym typeface="League Gothic" charset="0"/>
              </a:rPr>
              <a:t>Responsabilidades dos Trabalhadores:</a:t>
            </a:r>
            <a:endParaRPr lang="pt-BR" sz="4000" dirty="0">
              <a:solidFill>
                <a:schemeClr val="bg1"/>
              </a:solidFill>
              <a:latin typeface="Bebas Neue" panose="020B0606020202050201" pitchFamily="34" charset="0"/>
              <a:ea typeface="ＭＳ Ｐゴシック" charset="0"/>
              <a:cs typeface="League Gothic" charset="0"/>
              <a:sym typeface="League Gothic" charset="0"/>
            </a:endParaRPr>
          </a:p>
        </p:txBody>
      </p:sp>
      <p:sp>
        <p:nvSpPr>
          <p:cNvPr id="6" name="TextBox 30">
            <a:extLst>
              <a:ext uri="{FF2B5EF4-FFF2-40B4-BE49-F238E27FC236}">
                <a16:creationId xmlns:a16="http://schemas.microsoft.com/office/drawing/2014/main" id="{74BAC776-6BB9-3324-7911-49A2FC45795A}"/>
              </a:ext>
            </a:extLst>
          </p:cNvPr>
          <p:cNvSpPr txBox="1"/>
          <p:nvPr/>
        </p:nvSpPr>
        <p:spPr>
          <a:xfrm>
            <a:off x="256651" y="1465947"/>
            <a:ext cx="7045848" cy="4431983"/>
          </a:xfrm>
          <a:prstGeom prst="rect">
            <a:avLst/>
          </a:prstGeom>
          <a:noFill/>
        </p:spPr>
        <p:txBody>
          <a:bodyPr wrap="square" rtlCol="0">
            <a:spAutoFit/>
          </a:bodyPr>
          <a:lstStyle/>
          <a:p>
            <a:pPr marL="457200" indent="-457200">
              <a:lnSpc>
                <a:spcPct val="200000"/>
              </a:lnSpc>
              <a:buFont typeface="+mj-lt"/>
              <a:buAutoNum type="arabicPeriod"/>
            </a:pPr>
            <a:r>
              <a:rPr lang="pt-BR" sz="2400" dirty="0">
                <a:latin typeface="Bebas Neue" panose="020B0606020202050201" pitchFamily="34" charset="0"/>
                <a:ea typeface="ＭＳ Ｐゴシック" charset="0"/>
              </a:rPr>
              <a:t>Utilizar corretamente as instalações sanitárias</a:t>
            </a:r>
          </a:p>
          <a:p>
            <a:pPr marL="457200" indent="-457200">
              <a:lnSpc>
                <a:spcPct val="200000"/>
              </a:lnSpc>
              <a:buFont typeface="+mj-lt"/>
              <a:buAutoNum type="arabicPeriod"/>
            </a:pPr>
            <a:r>
              <a:rPr lang="pt-BR" sz="2400" dirty="0">
                <a:solidFill>
                  <a:schemeClr val="bg1"/>
                </a:solidFill>
                <a:latin typeface="Bebas Neue" panose="020B0606020202050201" pitchFamily="34" charset="0"/>
                <a:ea typeface="ＭＳ Ｐゴシック" charset="0"/>
              </a:rPr>
              <a:t>Contribuir para a conservação dos componentes sanitários</a:t>
            </a:r>
          </a:p>
          <a:p>
            <a:pPr marL="457200" indent="-457200">
              <a:lnSpc>
                <a:spcPct val="200000"/>
              </a:lnSpc>
              <a:buFont typeface="+mj-lt"/>
              <a:buAutoNum type="arabicPeriod"/>
            </a:pPr>
            <a:r>
              <a:rPr lang="pt-BR" sz="2400" dirty="0">
                <a:latin typeface="Bebas Neue" panose="020B0606020202050201" pitchFamily="34" charset="0"/>
                <a:ea typeface="ＭＳ Ｐゴシック" charset="0"/>
              </a:rPr>
              <a:t>Cuidar dos vestiários e locais para refeições</a:t>
            </a:r>
          </a:p>
          <a:p>
            <a:pPr marL="457200" indent="-457200">
              <a:lnSpc>
                <a:spcPct val="200000"/>
              </a:lnSpc>
              <a:buFont typeface="+mj-lt"/>
              <a:buAutoNum type="arabicPeriod"/>
            </a:pPr>
            <a:r>
              <a:rPr lang="pt-BR" sz="2400" dirty="0">
                <a:latin typeface="Bebas Neue" panose="020B0606020202050201" pitchFamily="34" charset="0"/>
                <a:ea typeface="ＭＳ Ｐゴシック" charset="0"/>
              </a:rPr>
              <a:t>Colaborar na manutenção das condições de alojamento e vestimenta de trabalho</a:t>
            </a:r>
          </a:p>
          <a:p>
            <a:pPr marL="457200" indent="-457200">
              <a:lnSpc>
                <a:spcPct val="200000"/>
              </a:lnSpc>
              <a:buFont typeface="+mj-lt"/>
              <a:buAutoNum type="arabicPeriod"/>
            </a:pPr>
            <a:r>
              <a:rPr lang="pt-BR" sz="2400" dirty="0">
                <a:latin typeface="Bebas Neue" panose="020B0606020202050201" pitchFamily="34" charset="0"/>
                <a:ea typeface="ＭＳ Ｐゴシック" charset="0"/>
              </a:rPr>
              <a:t>Comunicar eventuais problemas ou irregularidades</a:t>
            </a:r>
            <a:endParaRPr lang="id-ID" sz="1000" b="1" dirty="0"/>
          </a:p>
        </p:txBody>
      </p:sp>
      <p:grpSp>
        <p:nvGrpSpPr>
          <p:cNvPr id="4" name="Agrupar 3">
            <a:extLst>
              <a:ext uri="{FF2B5EF4-FFF2-40B4-BE49-F238E27FC236}">
                <a16:creationId xmlns:a16="http://schemas.microsoft.com/office/drawing/2014/main" id="{3ED1CF03-7A9D-C963-0BF4-20B5027413CB}"/>
              </a:ext>
            </a:extLst>
          </p:cNvPr>
          <p:cNvGrpSpPr/>
          <p:nvPr/>
        </p:nvGrpSpPr>
        <p:grpSpPr>
          <a:xfrm rot="10800000">
            <a:off x="6991024" y="2171700"/>
            <a:ext cx="679776" cy="861890"/>
            <a:chOff x="3927281" y="2914790"/>
            <a:chExt cx="2408706" cy="2932953"/>
          </a:xfrm>
        </p:grpSpPr>
        <p:sp>
          <p:nvSpPr>
            <p:cNvPr id="7" name="Freeform 14">
              <a:extLst>
                <a:ext uri="{FF2B5EF4-FFF2-40B4-BE49-F238E27FC236}">
                  <a16:creationId xmlns:a16="http://schemas.microsoft.com/office/drawing/2014/main" id="{9EED9D9D-2C75-B96D-AFEF-F2ED3BAE506D}"/>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chemeClr val="tx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 name="Freeform 15">
              <a:extLst>
                <a:ext uri="{FF2B5EF4-FFF2-40B4-BE49-F238E27FC236}">
                  <a16:creationId xmlns:a16="http://schemas.microsoft.com/office/drawing/2014/main" id="{745C1636-7F57-39D3-0806-FD0DC81F99D1}"/>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 name="Freeform 16">
              <a:extLst>
                <a:ext uri="{FF2B5EF4-FFF2-40B4-BE49-F238E27FC236}">
                  <a16:creationId xmlns:a16="http://schemas.microsoft.com/office/drawing/2014/main" id="{317D5569-5053-069C-5167-C990AE6C0DFF}"/>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0" name="矩形 36">
            <a:extLst>
              <a:ext uri="{FF2B5EF4-FFF2-40B4-BE49-F238E27FC236}">
                <a16:creationId xmlns:a16="http://schemas.microsoft.com/office/drawing/2014/main" id="{C00E1AF5-2558-A4FF-0AD8-86B6E7BD75DD}"/>
              </a:ext>
            </a:extLst>
          </p:cNvPr>
          <p:cNvSpPr/>
          <p:nvPr/>
        </p:nvSpPr>
        <p:spPr>
          <a:xfrm>
            <a:off x="7925964" y="1435100"/>
            <a:ext cx="4027440" cy="4465261"/>
          </a:xfrm>
          <a:prstGeom prst="rect">
            <a:avLst/>
          </a:prstGeom>
        </p:spPr>
        <p:txBody>
          <a:bodyPr wrap="square">
            <a:spAutoFit/>
            <a:scene3d>
              <a:camera prst="orthographicFront"/>
              <a:lightRig rig="threePt" dir="t"/>
            </a:scene3d>
            <a:sp3d contourW="12700"/>
          </a:bodyPr>
          <a:lstStyle/>
          <a:p>
            <a:pPr>
              <a:lnSpc>
                <a:spcPct val="150000"/>
              </a:lnSpc>
            </a:pPr>
            <a:r>
              <a:rPr lang="pt-BR" altLang="zh-CN" sz="2400" dirty="0">
                <a:solidFill>
                  <a:schemeClr val="tx1">
                    <a:lumMod val="90000"/>
                    <a:lumOff val="10000"/>
                  </a:schemeClr>
                </a:solidFill>
              </a:rPr>
              <a:t>É responsabilidade dos trabalhadores utilizar corretamente os componentes sanitários, como vasos sanitários, pias e chuveiros, e contribuir para a sua conservação e limpeza.</a:t>
            </a:r>
            <a:endParaRPr lang="zh-CN" altLang="en-US" sz="2000" b="1" dirty="0">
              <a:solidFill>
                <a:schemeClr val="tx1">
                  <a:lumMod val="90000"/>
                  <a:lumOff val="10000"/>
                </a:schemeClr>
              </a:solidFill>
            </a:endParaRPr>
          </a:p>
        </p:txBody>
      </p:sp>
      <p:pic>
        <p:nvPicPr>
          <p:cNvPr id="11" name="Imagem 10">
            <a:extLst>
              <a:ext uri="{FF2B5EF4-FFF2-40B4-BE49-F238E27FC236}">
                <a16:creationId xmlns:a16="http://schemas.microsoft.com/office/drawing/2014/main" id="{A272408C-F078-F8F4-CD84-842DE56B73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4978" y="85492"/>
            <a:ext cx="2340372" cy="649753"/>
          </a:xfrm>
          <a:prstGeom prst="rect">
            <a:avLst/>
          </a:prstGeom>
        </p:spPr>
      </p:pic>
    </p:spTree>
    <p:extLst>
      <p:ext uri="{BB962C8B-B14F-4D97-AF65-F5344CB8AC3E}">
        <p14:creationId xmlns:p14="http://schemas.microsoft.com/office/powerpoint/2010/main" val="2791865368"/>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O que é preciso saber sobre higiene ocupacional?">
            <a:extLst>
              <a:ext uri="{FF2B5EF4-FFF2-40B4-BE49-F238E27FC236}">
                <a16:creationId xmlns:a16="http://schemas.microsoft.com/office/drawing/2014/main" id="{9A3EB7C8-9237-E65C-A7C3-1CA5A746C9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9770" r="33640"/>
          <a:stretch/>
        </p:blipFill>
        <p:spPr bwMode="auto">
          <a:xfrm>
            <a:off x="0" y="0"/>
            <a:ext cx="7416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A4A6D0A6-4815-55DE-BD41-98134351E634}"/>
              </a:ext>
            </a:extLst>
          </p:cNvPr>
          <p:cNvSpPr/>
          <p:nvPr/>
        </p:nvSpPr>
        <p:spPr>
          <a:xfrm>
            <a:off x="-1" y="0"/>
            <a:ext cx="7416799" cy="6858000"/>
          </a:xfrm>
          <a:prstGeom prst="rect">
            <a:avLst/>
          </a:prstGeom>
          <a:gradFill>
            <a:gsLst>
              <a:gs pos="90400">
                <a:srgbClr val="1C8EAB">
                  <a:alpha val="74000"/>
                </a:srgbClr>
              </a:gs>
              <a:gs pos="0">
                <a:schemeClr val="accent5">
                  <a:alpha val="98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p:cNvSpPr>
            <a:spLocks/>
          </p:cNvSpPr>
          <p:nvPr/>
        </p:nvSpPr>
        <p:spPr bwMode="auto">
          <a:xfrm>
            <a:off x="389007" y="218463"/>
            <a:ext cx="10761593"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000" dirty="0">
                <a:latin typeface="Bebas Neue" panose="020B0606020202050201" pitchFamily="34" charset="0"/>
                <a:ea typeface="ＭＳ Ｐゴシック" charset="0"/>
                <a:cs typeface="League Gothic" charset="0"/>
                <a:sym typeface="League Gothic" charset="0"/>
              </a:rPr>
              <a:t>Responsabilidades dos Trabalhadores:</a:t>
            </a:r>
            <a:endParaRPr lang="pt-BR" sz="4000" dirty="0">
              <a:solidFill>
                <a:schemeClr val="bg1"/>
              </a:solidFill>
              <a:latin typeface="Bebas Neue" panose="020B0606020202050201" pitchFamily="34" charset="0"/>
              <a:ea typeface="ＭＳ Ｐゴシック" charset="0"/>
              <a:cs typeface="League Gothic" charset="0"/>
              <a:sym typeface="League Gothic" charset="0"/>
            </a:endParaRPr>
          </a:p>
        </p:txBody>
      </p:sp>
      <p:sp>
        <p:nvSpPr>
          <p:cNvPr id="6" name="TextBox 30">
            <a:extLst>
              <a:ext uri="{FF2B5EF4-FFF2-40B4-BE49-F238E27FC236}">
                <a16:creationId xmlns:a16="http://schemas.microsoft.com/office/drawing/2014/main" id="{74BAC776-6BB9-3324-7911-49A2FC45795A}"/>
              </a:ext>
            </a:extLst>
          </p:cNvPr>
          <p:cNvSpPr txBox="1"/>
          <p:nvPr/>
        </p:nvSpPr>
        <p:spPr>
          <a:xfrm>
            <a:off x="256651" y="1465947"/>
            <a:ext cx="7045848" cy="4431983"/>
          </a:xfrm>
          <a:prstGeom prst="rect">
            <a:avLst/>
          </a:prstGeom>
          <a:noFill/>
        </p:spPr>
        <p:txBody>
          <a:bodyPr wrap="square" rtlCol="0">
            <a:spAutoFit/>
          </a:bodyPr>
          <a:lstStyle/>
          <a:p>
            <a:pPr marL="457200" indent="-457200">
              <a:lnSpc>
                <a:spcPct val="200000"/>
              </a:lnSpc>
              <a:buFont typeface="+mj-lt"/>
              <a:buAutoNum type="arabicPeriod"/>
            </a:pPr>
            <a:r>
              <a:rPr lang="pt-BR" sz="2400" dirty="0">
                <a:latin typeface="Bebas Neue" panose="020B0606020202050201" pitchFamily="34" charset="0"/>
                <a:ea typeface="ＭＳ Ｐゴシック" charset="0"/>
              </a:rPr>
              <a:t>Utilizar corretamente as instalações sanitárias</a:t>
            </a:r>
          </a:p>
          <a:p>
            <a:pPr marL="457200" indent="-457200">
              <a:lnSpc>
                <a:spcPct val="200000"/>
              </a:lnSpc>
              <a:buFont typeface="+mj-lt"/>
              <a:buAutoNum type="arabicPeriod"/>
            </a:pPr>
            <a:r>
              <a:rPr lang="pt-BR" sz="2400" dirty="0">
                <a:latin typeface="Bebas Neue" panose="020B0606020202050201" pitchFamily="34" charset="0"/>
                <a:ea typeface="ＭＳ Ｐゴシック" charset="0"/>
              </a:rPr>
              <a:t>Contribuir para a conservação dos componentes sanitários</a:t>
            </a:r>
          </a:p>
          <a:p>
            <a:pPr marL="457200" indent="-457200">
              <a:lnSpc>
                <a:spcPct val="200000"/>
              </a:lnSpc>
              <a:buFont typeface="+mj-lt"/>
              <a:buAutoNum type="arabicPeriod"/>
            </a:pPr>
            <a:r>
              <a:rPr lang="pt-BR" sz="2400" dirty="0">
                <a:solidFill>
                  <a:schemeClr val="bg1"/>
                </a:solidFill>
                <a:latin typeface="Bebas Neue" panose="020B0606020202050201" pitchFamily="34" charset="0"/>
                <a:ea typeface="ＭＳ Ｐゴシック" charset="0"/>
              </a:rPr>
              <a:t>Cuidar dos vestiários e locais para refeições</a:t>
            </a:r>
          </a:p>
          <a:p>
            <a:pPr marL="457200" indent="-457200">
              <a:lnSpc>
                <a:spcPct val="200000"/>
              </a:lnSpc>
              <a:buFont typeface="+mj-lt"/>
              <a:buAutoNum type="arabicPeriod"/>
            </a:pPr>
            <a:r>
              <a:rPr lang="pt-BR" sz="2400" dirty="0">
                <a:latin typeface="Bebas Neue" panose="020B0606020202050201" pitchFamily="34" charset="0"/>
                <a:ea typeface="ＭＳ Ｐゴシック" charset="0"/>
              </a:rPr>
              <a:t>Colaborar na manutenção das condições de alojamento e vestimenta de trabalho</a:t>
            </a:r>
          </a:p>
          <a:p>
            <a:pPr marL="457200" indent="-457200">
              <a:lnSpc>
                <a:spcPct val="200000"/>
              </a:lnSpc>
              <a:buFont typeface="+mj-lt"/>
              <a:buAutoNum type="arabicPeriod"/>
            </a:pPr>
            <a:r>
              <a:rPr lang="pt-BR" sz="2400" dirty="0">
                <a:latin typeface="Bebas Neue" panose="020B0606020202050201" pitchFamily="34" charset="0"/>
                <a:ea typeface="ＭＳ Ｐゴシック" charset="0"/>
              </a:rPr>
              <a:t>Comunicar eventuais problemas ou irregularidades</a:t>
            </a:r>
            <a:endParaRPr lang="id-ID" sz="1000" b="1" dirty="0"/>
          </a:p>
        </p:txBody>
      </p:sp>
      <p:grpSp>
        <p:nvGrpSpPr>
          <p:cNvPr id="4" name="Agrupar 3">
            <a:extLst>
              <a:ext uri="{FF2B5EF4-FFF2-40B4-BE49-F238E27FC236}">
                <a16:creationId xmlns:a16="http://schemas.microsoft.com/office/drawing/2014/main" id="{3ED1CF03-7A9D-C963-0BF4-20B5027413CB}"/>
              </a:ext>
            </a:extLst>
          </p:cNvPr>
          <p:cNvGrpSpPr/>
          <p:nvPr/>
        </p:nvGrpSpPr>
        <p:grpSpPr>
          <a:xfrm rot="10800000">
            <a:off x="6991024" y="2933700"/>
            <a:ext cx="679776" cy="861890"/>
            <a:chOff x="3927281" y="2914790"/>
            <a:chExt cx="2408706" cy="2932953"/>
          </a:xfrm>
        </p:grpSpPr>
        <p:sp>
          <p:nvSpPr>
            <p:cNvPr id="7" name="Freeform 14">
              <a:extLst>
                <a:ext uri="{FF2B5EF4-FFF2-40B4-BE49-F238E27FC236}">
                  <a16:creationId xmlns:a16="http://schemas.microsoft.com/office/drawing/2014/main" id="{9EED9D9D-2C75-B96D-AFEF-F2ED3BAE506D}"/>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chemeClr val="tx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 name="Freeform 15">
              <a:extLst>
                <a:ext uri="{FF2B5EF4-FFF2-40B4-BE49-F238E27FC236}">
                  <a16:creationId xmlns:a16="http://schemas.microsoft.com/office/drawing/2014/main" id="{745C1636-7F57-39D3-0806-FD0DC81F99D1}"/>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 name="Freeform 16">
              <a:extLst>
                <a:ext uri="{FF2B5EF4-FFF2-40B4-BE49-F238E27FC236}">
                  <a16:creationId xmlns:a16="http://schemas.microsoft.com/office/drawing/2014/main" id="{317D5569-5053-069C-5167-C990AE6C0DFF}"/>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2" name="矩形 36">
            <a:extLst>
              <a:ext uri="{FF2B5EF4-FFF2-40B4-BE49-F238E27FC236}">
                <a16:creationId xmlns:a16="http://schemas.microsoft.com/office/drawing/2014/main" id="{BAB66B01-E96E-A851-7C22-38017147B436}"/>
              </a:ext>
            </a:extLst>
          </p:cNvPr>
          <p:cNvSpPr/>
          <p:nvPr/>
        </p:nvSpPr>
        <p:spPr>
          <a:xfrm>
            <a:off x="7925964" y="1435100"/>
            <a:ext cx="4027440" cy="4465261"/>
          </a:xfrm>
          <a:prstGeom prst="rect">
            <a:avLst/>
          </a:prstGeom>
        </p:spPr>
        <p:txBody>
          <a:bodyPr wrap="square">
            <a:spAutoFit/>
            <a:scene3d>
              <a:camera prst="orthographicFront"/>
              <a:lightRig rig="threePt" dir="t"/>
            </a:scene3d>
            <a:sp3d contourW="12700"/>
          </a:bodyPr>
          <a:lstStyle/>
          <a:p>
            <a:pPr>
              <a:lnSpc>
                <a:spcPct val="150000"/>
              </a:lnSpc>
            </a:pPr>
            <a:r>
              <a:rPr lang="pt-BR" altLang="zh-CN" sz="2400" dirty="0">
                <a:solidFill>
                  <a:schemeClr val="tx1">
                    <a:lumMod val="90000"/>
                    <a:lumOff val="10000"/>
                  </a:schemeClr>
                </a:solidFill>
              </a:rPr>
              <a:t>Os trabalhadores devem utilizar adequadamente os vestiários, respeitando as normas de separação por sexo, e zelar pelos espaços destinados às refeições, mantendo a limpeza e conservação dos mesmos.</a:t>
            </a:r>
            <a:endParaRPr lang="zh-CN" altLang="en-US" sz="2000" b="1" dirty="0">
              <a:solidFill>
                <a:schemeClr val="tx1">
                  <a:lumMod val="90000"/>
                  <a:lumOff val="10000"/>
                </a:schemeClr>
              </a:solidFill>
            </a:endParaRPr>
          </a:p>
        </p:txBody>
      </p:sp>
      <p:pic>
        <p:nvPicPr>
          <p:cNvPr id="10" name="Imagem 9">
            <a:extLst>
              <a:ext uri="{FF2B5EF4-FFF2-40B4-BE49-F238E27FC236}">
                <a16:creationId xmlns:a16="http://schemas.microsoft.com/office/drawing/2014/main" id="{488D942D-5763-8557-9AA1-23F557769C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4978" y="85492"/>
            <a:ext cx="2340372" cy="649753"/>
          </a:xfrm>
          <a:prstGeom prst="rect">
            <a:avLst/>
          </a:prstGeom>
        </p:spPr>
      </p:pic>
    </p:spTree>
    <p:extLst>
      <p:ext uri="{BB962C8B-B14F-4D97-AF65-F5344CB8AC3E}">
        <p14:creationId xmlns:p14="http://schemas.microsoft.com/office/powerpoint/2010/main" val="410711747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O que é preciso saber sobre higiene ocupacional?">
            <a:extLst>
              <a:ext uri="{FF2B5EF4-FFF2-40B4-BE49-F238E27FC236}">
                <a16:creationId xmlns:a16="http://schemas.microsoft.com/office/drawing/2014/main" id="{9A3EB7C8-9237-E65C-A7C3-1CA5A746C9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9770" r="33640"/>
          <a:stretch/>
        </p:blipFill>
        <p:spPr bwMode="auto">
          <a:xfrm>
            <a:off x="0" y="0"/>
            <a:ext cx="7416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A4A6D0A6-4815-55DE-BD41-98134351E634}"/>
              </a:ext>
            </a:extLst>
          </p:cNvPr>
          <p:cNvSpPr/>
          <p:nvPr/>
        </p:nvSpPr>
        <p:spPr>
          <a:xfrm>
            <a:off x="-1" y="0"/>
            <a:ext cx="7416799" cy="6858000"/>
          </a:xfrm>
          <a:prstGeom prst="rect">
            <a:avLst/>
          </a:prstGeom>
          <a:gradFill>
            <a:gsLst>
              <a:gs pos="90400">
                <a:srgbClr val="1C8EAB">
                  <a:alpha val="74000"/>
                </a:srgbClr>
              </a:gs>
              <a:gs pos="0">
                <a:schemeClr val="accent5">
                  <a:alpha val="98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p:cNvSpPr>
            <a:spLocks/>
          </p:cNvSpPr>
          <p:nvPr/>
        </p:nvSpPr>
        <p:spPr bwMode="auto">
          <a:xfrm>
            <a:off x="389007" y="218463"/>
            <a:ext cx="10761593"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000" dirty="0">
                <a:latin typeface="Bebas Neue" panose="020B0606020202050201" pitchFamily="34" charset="0"/>
                <a:ea typeface="ＭＳ Ｐゴシック" charset="0"/>
                <a:cs typeface="League Gothic" charset="0"/>
                <a:sym typeface="League Gothic" charset="0"/>
              </a:rPr>
              <a:t>Responsabilidades dos Trabalhadores:</a:t>
            </a:r>
            <a:endParaRPr lang="pt-BR" sz="4000" dirty="0">
              <a:solidFill>
                <a:schemeClr val="bg1"/>
              </a:solidFill>
              <a:latin typeface="Bebas Neue" panose="020B0606020202050201" pitchFamily="34" charset="0"/>
              <a:ea typeface="ＭＳ Ｐゴシック" charset="0"/>
              <a:cs typeface="League Gothic" charset="0"/>
              <a:sym typeface="League Gothic" charset="0"/>
            </a:endParaRPr>
          </a:p>
        </p:txBody>
      </p:sp>
      <p:sp>
        <p:nvSpPr>
          <p:cNvPr id="6" name="TextBox 30">
            <a:extLst>
              <a:ext uri="{FF2B5EF4-FFF2-40B4-BE49-F238E27FC236}">
                <a16:creationId xmlns:a16="http://schemas.microsoft.com/office/drawing/2014/main" id="{74BAC776-6BB9-3324-7911-49A2FC45795A}"/>
              </a:ext>
            </a:extLst>
          </p:cNvPr>
          <p:cNvSpPr txBox="1"/>
          <p:nvPr/>
        </p:nvSpPr>
        <p:spPr>
          <a:xfrm>
            <a:off x="256651" y="1465947"/>
            <a:ext cx="7045848" cy="4431983"/>
          </a:xfrm>
          <a:prstGeom prst="rect">
            <a:avLst/>
          </a:prstGeom>
          <a:noFill/>
        </p:spPr>
        <p:txBody>
          <a:bodyPr wrap="square" rtlCol="0">
            <a:spAutoFit/>
          </a:bodyPr>
          <a:lstStyle/>
          <a:p>
            <a:pPr marL="457200" indent="-457200">
              <a:lnSpc>
                <a:spcPct val="200000"/>
              </a:lnSpc>
              <a:buFont typeface="+mj-lt"/>
              <a:buAutoNum type="arabicPeriod"/>
            </a:pPr>
            <a:r>
              <a:rPr lang="pt-BR" sz="2400" dirty="0">
                <a:latin typeface="Bebas Neue" panose="020B0606020202050201" pitchFamily="34" charset="0"/>
                <a:ea typeface="ＭＳ Ｐゴシック" charset="0"/>
              </a:rPr>
              <a:t>Utilizar corretamente as instalações sanitárias</a:t>
            </a:r>
          </a:p>
          <a:p>
            <a:pPr marL="457200" indent="-457200">
              <a:lnSpc>
                <a:spcPct val="200000"/>
              </a:lnSpc>
              <a:buFont typeface="+mj-lt"/>
              <a:buAutoNum type="arabicPeriod"/>
            </a:pPr>
            <a:r>
              <a:rPr lang="pt-BR" sz="2400" dirty="0">
                <a:latin typeface="Bebas Neue" panose="020B0606020202050201" pitchFamily="34" charset="0"/>
                <a:ea typeface="ＭＳ Ｐゴシック" charset="0"/>
              </a:rPr>
              <a:t>Contribuir para a conservação dos componentes sanitários</a:t>
            </a:r>
          </a:p>
          <a:p>
            <a:pPr marL="457200" indent="-457200">
              <a:lnSpc>
                <a:spcPct val="200000"/>
              </a:lnSpc>
              <a:buFont typeface="+mj-lt"/>
              <a:buAutoNum type="arabicPeriod"/>
            </a:pPr>
            <a:r>
              <a:rPr lang="pt-BR" sz="2400" dirty="0">
                <a:latin typeface="Bebas Neue" panose="020B0606020202050201" pitchFamily="34" charset="0"/>
                <a:ea typeface="ＭＳ Ｐゴシック" charset="0"/>
              </a:rPr>
              <a:t>Cuidar dos vestiários e locais para refeições</a:t>
            </a:r>
          </a:p>
          <a:p>
            <a:pPr marL="457200" indent="-457200">
              <a:lnSpc>
                <a:spcPct val="200000"/>
              </a:lnSpc>
              <a:buFont typeface="+mj-lt"/>
              <a:buAutoNum type="arabicPeriod"/>
            </a:pPr>
            <a:r>
              <a:rPr lang="pt-BR" sz="2400" dirty="0">
                <a:solidFill>
                  <a:schemeClr val="bg1"/>
                </a:solidFill>
                <a:latin typeface="Bebas Neue" panose="020B0606020202050201" pitchFamily="34" charset="0"/>
                <a:ea typeface="ＭＳ Ｐゴシック" charset="0"/>
              </a:rPr>
              <a:t>Colaborar na manutenção das condições de alojamento e vestimenta de trabalho</a:t>
            </a:r>
          </a:p>
          <a:p>
            <a:pPr marL="457200" indent="-457200">
              <a:lnSpc>
                <a:spcPct val="200000"/>
              </a:lnSpc>
              <a:buFont typeface="+mj-lt"/>
              <a:buAutoNum type="arabicPeriod"/>
            </a:pPr>
            <a:r>
              <a:rPr lang="pt-BR" sz="2400" dirty="0">
                <a:latin typeface="Bebas Neue" panose="020B0606020202050201" pitchFamily="34" charset="0"/>
                <a:ea typeface="ＭＳ Ｐゴシック" charset="0"/>
              </a:rPr>
              <a:t>Comunicar eventuais problemas ou irregularidades</a:t>
            </a:r>
            <a:endParaRPr lang="id-ID" sz="1000" b="1" dirty="0"/>
          </a:p>
        </p:txBody>
      </p:sp>
      <p:grpSp>
        <p:nvGrpSpPr>
          <p:cNvPr id="4" name="Agrupar 3">
            <a:extLst>
              <a:ext uri="{FF2B5EF4-FFF2-40B4-BE49-F238E27FC236}">
                <a16:creationId xmlns:a16="http://schemas.microsoft.com/office/drawing/2014/main" id="{3ED1CF03-7A9D-C963-0BF4-20B5027413CB}"/>
              </a:ext>
            </a:extLst>
          </p:cNvPr>
          <p:cNvGrpSpPr/>
          <p:nvPr/>
        </p:nvGrpSpPr>
        <p:grpSpPr>
          <a:xfrm rot="10800000">
            <a:off x="6991024" y="4102100"/>
            <a:ext cx="679776" cy="861890"/>
            <a:chOff x="3927281" y="2914790"/>
            <a:chExt cx="2408706" cy="2932953"/>
          </a:xfrm>
        </p:grpSpPr>
        <p:sp>
          <p:nvSpPr>
            <p:cNvPr id="7" name="Freeform 14">
              <a:extLst>
                <a:ext uri="{FF2B5EF4-FFF2-40B4-BE49-F238E27FC236}">
                  <a16:creationId xmlns:a16="http://schemas.microsoft.com/office/drawing/2014/main" id="{9EED9D9D-2C75-B96D-AFEF-F2ED3BAE506D}"/>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chemeClr val="tx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 name="Freeform 15">
              <a:extLst>
                <a:ext uri="{FF2B5EF4-FFF2-40B4-BE49-F238E27FC236}">
                  <a16:creationId xmlns:a16="http://schemas.microsoft.com/office/drawing/2014/main" id="{745C1636-7F57-39D3-0806-FD0DC81F99D1}"/>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 name="Freeform 16">
              <a:extLst>
                <a:ext uri="{FF2B5EF4-FFF2-40B4-BE49-F238E27FC236}">
                  <a16:creationId xmlns:a16="http://schemas.microsoft.com/office/drawing/2014/main" id="{317D5569-5053-069C-5167-C990AE6C0DFF}"/>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0" name="矩形 36">
            <a:extLst>
              <a:ext uri="{FF2B5EF4-FFF2-40B4-BE49-F238E27FC236}">
                <a16:creationId xmlns:a16="http://schemas.microsoft.com/office/drawing/2014/main" id="{28AEB6E7-95D8-FB86-AFCD-661E817B8730}"/>
              </a:ext>
            </a:extLst>
          </p:cNvPr>
          <p:cNvSpPr/>
          <p:nvPr/>
        </p:nvSpPr>
        <p:spPr>
          <a:xfrm>
            <a:off x="7907909" y="779155"/>
            <a:ext cx="4027440" cy="5583131"/>
          </a:xfrm>
          <a:prstGeom prst="rect">
            <a:avLst/>
          </a:prstGeom>
        </p:spPr>
        <p:txBody>
          <a:bodyPr wrap="square">
            <a:spAutoFit/>
            <a:scene3d>
              <a:camera prst="orthographicFront"/>
              <a:lightRig rig="threePt" dir="t"/>
            </a:scene3d>
            <a:sp3d contourW="12700"/>
          </a:bodyPr>
          <a:lstStyle/>
          <a:p>
            <a:pPr>
              <a:lnSpc>
                <a:spcPct val="150000"/>
              </a:lnSpc>
            </a:pPr>
            <a:r>
              <a:rPr lang="pt-BR" altLang="zh-CN" sz="2000" dirty="0">
                <a:solidFill>
                  <a:schemeClr val="tx1">
                    <a:lumMod val="90000"/>
                    <a:lumOff val="10000"/>
                  </a:schemeClr>
                </a:solidFill>
              </a:rPr>
              <a:t>Caso haja alojamento fornecido pela empresa, os trabalhadores devem colaborar para a manutenção da higiene, segurança e conservação desses espaços. </a:t>
            </a:r>
          </a:p>
          <a:p>
            <a:pPr>
              <a:lnSpc>
                <a:spcPct val="150000"/>
              </a:lnSpc>
            </a:pPr>
            <a:endParaRPr lang="pt-BR" altLang="zh-CN" sz="2000" dirty="0">
              <a:solidFill>
                <a:schemeClr val="tx1">
                  <a:lumMod val="90000"/>
                  <a:lumOff val="10000"/>
                </a:schemeClr>
              </a:solidFill>
            </a:endParaRPr>
          </a:p>
          <a:p>
            <a:pPr>
              <a:lnSpc>
                <a:spcPct val="150000"/>
              </a:lnSpc>
            </a:pPr>
            <a:r>
              <a:rPr lang="pt-BR" altLang="zh-CN" sz="2000" dirty="0">
                <a:solidFill>
                  <a:schemeClr val="tx1">
                    <a:lumMod val="90000"/>
                    <a:lumOff val="10000"/>
                  </a:schemeClr>
                </a:solidFill>
              </a:rPr>
              <a:t>Da mesma forma, devem zelar pelas vestimentas de trabalho fornecidas, utilizando-as corretamente e contribuindo para a sua conservação.</a:t>
            </a:r>
            <a:endParaRPr lang="zh-CN" altLang="en-US" b="1" dirty="0">
              <a:solidFill>
                <a:schemeClr val="tx1">
                  <a:lumMod val="90000"/>
                  <a:lumOff val="10000"/>
                </a:schemeClr>
              </a:solidFill>
            </a:endParaRPr>
          </a:p>
        </p:txBody>
      </p:sp>
      <p:pic>
        <p:nvPicPr>
          <p:cNvPr id="11" name="Imagem 10">
            <a:extLst>
              <a:ext uri="{FF2B5EF4-FFF2-40B4-BE49-F238E27FC236}">
                <a16:creationId xmlns:a16="http://schemas.microsoft.com/office/drawing/2014/main" id="{42DE44F2-6E9C-6925-2B84-8635D3B5F4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4978" y="85492"/>
            <a:ext cx="2340372" cy="649753"/>
          </a:xfrm>
          <a:prstGeom prst="rect">
            <a:avLst/>
          </a:prstGeom>
        </p:spPr>
      </p:pic>
    </p:spTree>
    <p:extLst>
      <p:ext uri="{BB962C8B-B14F-4D97-AF65-F5344CB8AC3E}">
        <p14:creationId xmlns:p14="http://schemas.microsoft.com/office/powerpoint/2010/main" val="3293011917"/>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p:cNvSpPr>
            <a:spLocks/>
          </p:cNvSpPr>
          <p:nvPr/>
        </p:nvSpPr>
        <p:spPr bwMode="auto">
          <a:xfrm>
            <a:off x="389009" y="218463"/>
            <a:ext cx="3133164"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Conteúdo</a:t>
            </a:r>
            <a:endParaRPr lang="es-ES" sz="4800" dirty="0">
              <a:latin typeface="Bebas Neue" panose="020B0606020202050201" pitchFamily="34" charset="0"/>
              <a:ea typeface="ＭＳ Ｐゴシック" charset="0"/>
              <a:cs typeface="League Gothic" charset="0"/>
              <a:sym typeface="League Gothic" charset="0"/>
            </a:endParaRPr>
          </a:p>
        </p:txBody>
      </p:sp>
      <p:sp>
        <p:nvSpPr>
          <p:cNvPr id="64" name="TextBox 4">
            <a:extLst>
              <a:ext uri="{FF2B5EF4-FFF2-40B4-BE49-F238E27FC236}">
                <a16:creationId xmlns:a16="http://schemas.microsoft.com/office/drawing/2014/main" id="{A897AC2A-C8D8-3BEA-0764-87AC9D419587}"/>
              </a:ext>
            </a:extLst>
          </p:cNvPr>
          <p:cNvSpPr txBox="1"/>
          <p:nvPr/>
        </p:nvSpPr>
        <p:spPr>
          <a:xfrm>
            <a:off x="1657323" y="1217678"/>
            <a:ext cx="10534677" cy="5426486"/>
          </a:xfrm>
          <a:prstGeom prst="rect">
            <a:avLst/>
          </a:prstGeom>
          <a:noFill/>
        </p:spPr>
        <p:txBody>
          <a:bodyPr wrap="square" lIns="0" tIns="0" rIns="0" bIns="0" rtlCol="0">
            <a:spAutoFit/>
          </a:bodyPr>
          <a:lstStyle/>
          <a:p>
            <a:pPr>
              <a:lnSpc>
                <a:spcPct val="250000"/>
              </a:lnSpc>
            </a:pPr>
            <a:r>
              <a:rPr lang="pt-BR" dirty="0"/>
              <a:t>Alojamento: condições adequadas para o descanso dos trabalhadores</a:t>
            </a:r>
          </a:p>
          <a:p>
            <a:pPr>
              <a:lnSpc>
                <a:spcPct val="250000"/>
              </a:lnSpc>
            </a:pPr>
            <a:r>
              <a:rPr lang="pt-BR" dirty="0"/>
              <a:t>Vestimenta de trabalho: importância da proteção e adequação das roupas laborais</a:t>
            </a:r>
          </a:p>
          <a:p>
            <a:pPr>
              <a:lnSpc>
                <a:spcPct val="250000"/>
              </a:lnSpc>
            </a:pPr>
            <a:r>
              <a:rPr lang="pt-BR" dirty="0"/>
              <a:t>Disposições gerais da NR-24: responsabilidades e requisitos adicionais</a:t>
            </a:r>
          </a:p>
          <a:p>
            <a:pPr>
              <a:lnSpc>
                <a:spcPct val="250000"/>
              </a:lnSpc>
            </a:pPr>
            <a:r>
              <a:rPr lang="pt-BR" dirty="0"/>
              <a:t>Anexo I: Condições Sanitárias e de Conforto em “Shopping Center”</a:t>
            </a:r>
          </a:p>
          <a:p>
            <a:pPr>
              <a:lnSpc>
                <a:spcPct val="250000"/>
              </a:lnSpc>
            </a:pPr>
            <a:r>
              <a:rPr lang="pt-BR" dirty="0"/>
              <a:t>Anexo II: Condições Sanitárias e de Conforto em Trabalho Externo de Prestação de Serviços</a:t>
            </a:r>
          </a:p>
          <a:p>
            <a:pPr>
              <a:lnSpc>
                <a:spcPct val="250000"/>
              </a:lnSpc>
            </a:pPr>
            <a:r>
              <a:rPr lang="pt-BR" dirty="0"/>
              <a:t>Anexo III: Condições Sanitárias e de Conforto em Transporte Público Rodoviário Coletivo Urbano</a:t>
            </a:r>
          </a:p>
          <a:p>
            <a:pPr>
              <a:lnSpc>
                <a:spcPct val="250000"/>
              </a:lnSpc>
            </a:pPr>
            <a:r>
              <a:rPr lang="pt-BR" dirty="0"/>
              <a:t>Conclusão</a:t>
            </a:r>
          </a:p>
          <a:p>
            <a:pPr>
              <a:lnSpc>
                <a:spcPct val="250000"/>
              </a:lnSpc>
            </a:pPr>
            <a:r>
              <a:rPr lang="pt-BR" dirty="0"/>
              <a:t>Perguntas frequentes</a:t>
            </a:r>
            <a:endParaRPr lang="en-US" dirty="0"/>
          </a:p>
        </p:txBody>
      </p:sp>
      <p:grpSp>
        <p:nvGrpSpPr>
          <p:cNvPr id="24" name="Group 11">
            <a:extLst>
              <a:ext uri="{FF2B5EF4-FFF2-40B4-BE49-F238E27FC236}">
                <a16:creationId xmlns:a16="http://schemas.microsoft.com/office/drawing/2014/main" id="{33B2E669-C1FD-74FF-8A76-09E5878367E6}"/>
              </a:ext>
            </a:extLst>
          </p:cNvPr>
          <p:cNvGrpSpPr/>
          <p:nvPr/>
        </p:nvGrpSpPr>
        <p:grpSpPr>
          <a:xfrm>
            <a:off x="633103" y="1371600"/>
            <a:ext cx="714988" cy="566732"/>
            <a:chOff x="1664677" y="1949380"/>
            <a:chExt cx="1195754" cy="1266093"/>
          </a:xfrm>
        </p:grpSpPr>
        <p:sp>
          <p:nvSpPr>
            <p:cNvPr id="25" name="Rounded Rectangle 16">
              <a:extLst>
                <a:ext uri="{FF2B5EF4-FFF2-40B4-BE49-F238E27FC236}">
                  <a16:creationId xmlns:a16="http://schemas.microsoft.com/office/drawing/2014/main" id="{5C24CC4D-E09B-347B-5E67-4F6BC315520B}"/>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26" name="Rounded Rectangle 17">
              <a:extLst>
                <a:ext uri="{FF2B5EF4-FFF2-40B4-BE49-F238E27FC236}">
                  <a16:creationId xmlns:a16="http://schemas.microsoft.com/office/drawing/2014/main" id="{EB075BCD-2B63-F52A-CD3F-C04841780A97}"/>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09</a:t>
              </a:r>
              <a:endParaRPr lang="id-ID" sz="1600" b="1" dirty="0"/>
            </a:p>
          </p:txBody>
        </p:sp>
      </p:grpSp>
      <p:grpSp>
        <p:nvGrpSpPr>
          <p:cNvPr id="27" name="Group 11">
            <a:extLst>
              <a:ext uri="{FF2B5EF4-FFF2-40B4-BE49-F238E27FC236}">
                <a16:creationId xmlns:a16="http://schemas.microsoft.com/office/drawing/2014/main" id="{5795E802-4EA3-5319-712D-CED0DAE227C4}"/>
              </a:ext>
            </a:extLst>
          </p:cNvPr>
          <p:cNvGrpSpPr/>
          <p:nvPr/>
        </p:nvGrpSpPr>
        <p:grpSpPr>
          <a:xfrm>
            <a:off x="633103" y="2059434"/>
            <a:ext cx="714988" cy="566732"/>
            <a:chOff x="1664677" y="1949380"/>
            <a:chExt cx="1195754" cy="1266093"/>
          </a:xfrm>
        </p:grpSpPr>
        <p:sp>
          <p:nvSpPr>
            <p:cNvPr id="28" name="Rounded Rectangle 16">
              <a:extLst>
                <a:ext uri="{FF2B5EF4-FFF2-40B4-BE49-F238E27FC236}">
                  <a16:creationId xmlns:a16="http://schemas.microsoft.com/office/drawing/2014/main" id="{B4C4992C-058B-A2B7-9427-FB33740C0573}"/>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29" name="Rounded Rectangle 17">
              <a:extLst>
                <a:ext uri="{FF2B5EF4-FFF2-40B4-BE49-F238E27FC236}">
                  <a16:creationId xmlns:a16="http://schemas.microsoft.com/office/drawing/2014/main" id="{EDBC81C4-0999-9927-3C1B-0AAA81549EB9}"/>
                </a:ext>
              </a:extLst>
            </p:cNvPr>
            <p:cNvSpPr/>
            <p:nvPr/>
          </p:nvSpPr>
          <p:spPr>
            <a:xfrm>
              <a:off x="1664677" y="1949380"/>
              <a:ext cx="1195754" cy="119575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10</a:t>
              </a:r>
              <a:endParaRPr lang="id-ID" sz="1600" b="1" dirty="0"/>
            </a:p>
          </p:txBody>
        </p:sp>
      </p:grpSp>
      <p:grpSp>
        <p:nvGrpSpPr>
          <p:cNvPr id="30" name="Group 8">
            <a:extLst>
              <a:ext uri="{FF2B5EF4-FFF2-40B4-BE49-F238E27FC236}">
                <a16:creationId xmlns:a16="http://schemas.microsoft.com/office/drawing/2014/main" id="{0D0A9E30-6000-0076-7B17-990979B28841}"/>
              </a:ext>
            </a:extLst>
          </p:cNvPr>
          <p:cNvGrpSpPr/>
          <p:nvPr/>
        </p:nvGrpSpPr>
        <p:grpSpPr>
          <a:xfrm>
            <a:off x="633104" y="2747268"/>
            <a:ext cx="714984" cy="566732"/>
            <a:chOff x="1664677" y="1949379"/>
            <a:chExt cx="1195754" cy="1266094"/>
          </a:xfrm>
        </p:grpSpPr>
        <p:sp>
          <p:nvSpPr>
            <p:cNvPr id="31" name="Rounded Rectangle 22">
              <a:extLst>
                <a:ext uri="{FF2B5EF4-FFF2-40B4-BE49-F238E27FC236}">
                  <a16:creationId xmlns:a16="http://schemas.microsoft.com/office/drawing/2014/main" id="{8A7B40D6-F4B0-88A0-99C7-4CDF506DE04C}"/>
                </a:ext>
              </a:extLst>
            </p:cNvPr>
            <p:cNvSpPr/>
            <p:nvPr/>
          </p:nvSpPr>
          <p:spPr>
            <a:xfrm>
              <a:off x="1664677" y="2019719"/>
              <a:ext cx="1195754" cy="1195754"/>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32" name="Rounded Rectangle 23">
              <a:extLst>
                <a:ext uri="{FF2B5EF4-FFF2-40B4-BE49-F238E27FC236}">
                  <a16:creationId xmlns:a16="http://schemas.microsoft.com/office/drawing/2014/main" id="{08100D45-083D-070F-DB9C-B6A27D5AE8E7}"/>
                </a:ext>
              </a:extLst>
            </p:cNvPr>
            <p:cNvSpPr/>
            <p:nvPr/>
          </p:nvSpPr>
          <p:spPr>
            <a:xfrm>
              <a:off x="1664677" y="1949380"/>
              <a:ext cx="1195754" cy="119575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11</a:t>
              </a:r>
              <a:endParaRPr lang="id-ID" sz="1600" b="1" dirty="0"/>
            </a:p>
          </p:txBody>
        </p:sp>
      </p:grpSp>
      <p:grpSp>
        <p:nvGrpSpPr>
          <p:cNvPr id="33" name="Group 9">
            <a:extLst>
              <a:ext uri="{FF2B5EF4-FFF2-40B4-BE49-F238E27FC236}">
                <a16:creationId xmlns:a16="http://schemas.microsoft.com/office/drawing/2014/main" id="{BB7EAB5F-FB39-BED2-0529-9071E90B17D6}"/>
              </a:ext>
            </a:extLst>
          </p:cNvPr>
          <p:cNvGrpSpPr/>
          <p:nvPr/>
        </p:nvGrpSpPr>
        <p:grpSpPr>
          <a:xfrm>
            <a:off x="633103" y="3435102"/>
            <a:ext cx="714988" cy="566732"/>
            <a:chOff x="1664677" y="1949380"/>
            <a:chExt cx="1195754" cy="1266093"/>
          </a:xfrm>
        </p:grpSpPr>
        <p:sp>
          <p:nvSpPr>
            <p:cNvPr id="34" name="Rounded Rectangle 20">
              <a:extLst>
                <a:ext uri="{FF2B5EF4-FFF2-40B4-BE49-F238E27FC236}">
                  <a16:creationId xmlns:a16="http://schemas.microsoft.com/office/drawing/2014/main" id="{84095860-CA6E-2934-4E42-6C879CCCA5A7}"/>
                </a:ext>
              </a:extLst>
            </p:cNvPr>
            <p:cNvSpPr/>
            <p:nvPr/>
          </p:nvSpPr>
          <p:spPr>
            <a:xfrm>
              <a:off x="1664677" y="2019719"/>
              <a:ext cx="1195754" cy="119575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35" name="Rounded Rectangle 21">
              <a:extLst>
                <a:ext uri="{FF2B5EF4-FFF2-40B4-BE49-F238E27FC236}">
                  <a16:creationId xmlns:a16="http://schemas.microsoft.com/office/drawing/2014/main" id="{9982A24A-AB0E-3407-5BD1-D5FECDCCEA78}"/>
                </a:ext>
              </a:extLst>
            </p:cNvPr>
            <p:cNvSpPr/>
            <p:nvPr/>
          </p:nvSpPr>
          <p:spPr>
            <a:xfrm>
              <a:off x="1664677" y="1949380"/>
              <a:ext cx="1195754" cy="119575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12</a:t>
              </a:r>
              <a:endParaRPr lang="id-ID" sz="1600" b="1" dirty="0"/>
            </a:p>
          </p:txBody>
        </p:sp>
      </p:grpSp>
      <p:grpSp>
        <p:nvGrpSpPr>
          <p:cNvPr id="36" name="Group 10">
            <a:extLst>
              <a:ext uri="{FF2B5EF4-FFF2-40B4-BE49-F238E27FC236}">
                <a16:creationId xmlns:a16="http://schemas.microsoft.com/office/drawing/2014/main" id="{48C17C3E-52B7-E4D4-1BB3-274CFE8F97AE}"/>
              </a:ext>
            </a:extLst>
          </p:cNvPr>
          <p:cNvGrpSpPr/>
          <p:nvPr/>
        </p:nvGrpSpPr>
        <p:grpSpPr>
          <a:xfrm>
            <a:off x="633103" y="4122936"/>
            <a:ext cx="714988" cy="566732"/>
            <a:chOff x="1664677" y="1949380"/>
            <a:chExt cx="1195754" cy="1266093"/>
          </a:xfrm>
        </p:grpSpPr>
        <p:sp>
          <p:nvSpPr>
            <p:cNvPr id="37" name="Rounded Rectangle 18">
              <a:extLst>
                <a:ext uri="{FF2B5EF4-FFF2-40B4-BE49-F238E27FC236}">
                  <a16:creationId xmlns:a16="http://schemas.microsoft.com/office/drawing/2014/main" id="{9D996960-4DF4-1E1E-9AA5-18DC4C27E484}"/>
                </a:ext>
              </a:extLst>
            </p:cNvPr>
            <p:cNvSpPr/>
            <p:nvPr/>
          </p:nvSpPr>
          <p:spPr>
            <a:xfrm>
              <a:off x="1664677" y="2019719"/>
              <a:ext cx="1195754" cy="119575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38" name="Rounded Rectangle 19">
              <a:extLst>
                <a:ext uri="{FF2B5EF4-FFF2-40B4-BE49-F238E27FC236}">
                  <a16:creationId xmlns:a16="http://schemas.microsoft.com/office/drawing/2014/main" id="{ABF4E330-2785-E2BC-65F7-7DDEE94FD0B9}"/>
                </a:ext>
              </a:extLst>
            </p:cNvPr>
            <p:cNvSpPr/>
            <p:nvPr/>
          </p:nvSpPr>
          <p:spPr>
            <a:xfrm>
              <a:off x="1664677" y="1949380"/>
              <a:ext cx="1195754" cy="119575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13</a:t>
              </a:r>
              <a:endParaRPr lang="id-ID" sz="1600" b="1" dirty="0"/>
            </a:p>
          </p:txBody>
        </p:sp>
      </p:grpSp>
      <p:grpSp>
        <p:nvGrpSpPr>
          <p:cNvPr id="39" name="Group 11">
            <a:extLst>
              <a:ext uri="{FF2B5EF4-FFF2-40B4-BE49-F238E27FC236}">
                <a16:creationId xmlns:a16="http://schemas.microsoft.com/office/drawing/2014/main" id="{02758ECB-C06F-4065-20FF-B690E1F1E3A5}"/>
              </a:ext>
            </a:extLst>
          </p:cNvPr>
          <p:cNvGrpSpPr/>
          <p:nvPr/>
        </p:nvGrpSpPr>
        <p:grpSpPr>
          <a:xfrm>
            <a:off x="633103" y="4810770"/>
            <a:ext cx="714988" cy="566732"/>
            <a:chOff x="1664677" y="1949380"/>
            <a:chExt cx="1195754" cy="1266093"/>
          </a:xfrm>
        </p:grpSpPr>
        <p:sp>
          <p:nvSpPr>
            <p:cNvPr id="40" name="Rounded Rectangle 16">
              <a:extLst>
                <a:ext uri="{FF2B5EF4-FFF2-40B4-BE49-F238E27FC236}">
                  <a16:creationId xmlns:a16="http://schemas.microsoft.com/office/drawing/2014/main" id="{A41DFC16-FA84-2E3E-D2E7-B0CED142E335}"/>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42" name="Rounded Rectangle 17">
              <a:extLst>
                <a:ext uri="{FF2B5EF4-FFF2-40B4-BE49-F238E27FC236}">
                  <a16:creationId xmlns:a16="http://schemas.microsoft.com/office/drawing/2014/main" id="{131D676C-491E-7B86-39FD-E9A8C0DA8BE4}"/>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14</a:t>
              </a:r>
              <a:endParaRPr lang="id-ID" sz="1600" b="1" dirty="0"/>
            </a:p>
          </p:txBody>
        </p:sp>
      </p:grpSp>
      <p:grpSp>
        <p:nvGrpSpPr>
          <p:cNvPr id="43" name="Group 11">
            <a:extLst>
              <a:ext uri="{FF2B5EF4-FFF2-40B4-BE49-F238E27FC236}">
                <a16:creationId xmlns:a16="http://schemas.microsoft.com/office/drawing/2014/main" id="{B7E6B188-8189-9385-BF0C-8FB4F548B1ED}"/>
              </a:ext>
            </a:extLst>
          </p:cNvPr>
          <p:cNvGrpSpPr/>
          <p:nvPr/>
        </p:nvGrpSpPr>
        <p:grpSpPr>
          <a:xfrm>
            <a:off x="633103" y="5498604"/>
            <a:ext cx="714988" cy="566732"/>
            <a:chOff x="1664677" y="1949380"/>
            <a:chExt cx="1195754" cy="1266093"/>
          </a:xfrm>
        </p:grpSpPr>
        <p:sp>
          <p:nvSpPr>
            <p:cNvPr id="44" name="Rounded Rectangle 16">
              <a:extLst>
                <a:ext uri="{FF2B5EF4-FFF2-40B4-BE49-F238E27FC236}">
                  <a16:creationId xmlns:a16="http://schemas.microsoft.com/office/drawing/2014/main" id="{592DE343-CCBA-4603-9DA2-E2D653833F10}"/>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45" name="Rounded Rectangle 17">
              <a:extLst>
                <a:ext uri="{FF2B5EF4-FFF2-40B4-BE49-F238E27FC236}">
                  <a16:creationId xmlns:a16="http://schemas.microsoft.com/office/drawing/2014/main" id="{A48B6FC0-B870-FB55-A91A-905200862F5F}"/>
                </a:ext>
              </a:extLst>
            </p:cNvPr>
            <p:cNvSpPr/>
            <p:nvPr/>
          </p:nvSpPr>
          <p:spPr>
            <a:xfrm>
              <a:off x="1664677" y="1949380"/>
              <a:ext cx="1195754" cy="119575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15</a:t>
              </a:r>
              <a:endParaRPr lang="id-ID" sz="1600" b="1" dirty="0"/>
            </a:p>
          </p:txBody>
        </p:sp>
      </p:grpSp>
      <p:grpSp>
        <p:nvGrpSpPr>
          <p:cNvPr id="66" name="Group 8">
            <a:extLst>
              <a:ext uri="{FF2B5EF4-FFF2-40B4-BE49-F238E27FC236}">
                <a16:creationId xmlns:a16="http://schemas.microsoft.com/office/drawing/2014/main" id="{427F5FC3-B757-262C-06AC-E51D9427E50D}"/>
              </a:ext>
            </a:extLst>
          </p:cNvPr>
          <p:cNvGrpSpPr/>
          <p:nvPr/>
        </p:nvGrpSpPr>
        <p:grpSpPr>
          <a:xfrm>
            <a:off x="633104" y="6186437"/>
            <a:ext cx="714984" cy="566732"/>
            <a:chOff x="1664677" y="1949379"/>
            <a:chExt cx="1195754" cy="1266094"/>
          </a:xfrm>
        </p:grpSpPr>
        <p:sp>
          <p:nvSpPr>
            <p:cNvPr id="67" name="Rounded Rectangle 22">
              <a:extLst>
                <a:ext uri="{FF2B5EF4-FFF2-40B4-BE49-F238E27FC236}">
                  <a16:creationId xmlns:a16="http://schemas.microsoft.com/office/drawing/2014/main" id="{62E7073A-6DEE-CE62-53CA-80EE1F26C21C}"/>
                </a:ext>
              </a:extLst>
            </p:cNvPr>
            <p:cNvSpPr/>
            <p:nvPr/>
          </p:nvSpPr>
          <p:spPr>
            <a:xfrm>
              <a:off x="1664677" y="2019719"/>
              <a:ext cx="1195754" cy="1195754"/>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sp>
          <p:nvSpPr>
            <p:cNvPr id="68" name="Rounded Rectangle 23">
              <a:extLst>
                <a:ext uri="{FF2B5EF4-FFF2-40B4-BE49-F238E27FC236}">
                  <a16:creationId xmlns:a16="http://schemas.microsoft.com/office/drawing/2014/main" id="{CCA63F6A-67F2-B692-520A-19D53B6688E7}"/>
                </a:ext>
              </a:extLst>
            </p:cNvPr>
            <p:cNvSpPr/>
            <p:nvPr/>
          </p:nvSpPr>
          <p:spPr>
            <a:xfrm>
              <a:off x="1664677" y="1949380"/>
              <a:ext cx="1195754" cy="119575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t>16</a:t>
              </a:r>
              <a:endParaRPr lang="id-ID" sz="1600" b="1" dirty="0"/>
            </a:p>
          </p:txBody>
        </p:sp>
      </p:grpSp>
      <p:pic>
        <p:nvPicPr>
          <p:cNvPr id="4" name="Imagem 3">
            <a:extLst>
              <a:ext uri="{FF2B5EF4-FFF2-40B4-BE49-F238E27FC236}">
                <a16:creationId xmlns:a16="http://schemas.microsoft.com/office/drawing/2014/main" id="{E48196B4-896C-CC6F-AC64-E5A5358E86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4978" y="85492"/>
            <a:ext cx="2340372" cy="649753"/>
          </a:xfrm>
          <a:prstGeom prst="rect">
            <a:avLst/>
          </a:prstGeom>
        </p:spPr>
      </p:pic>
    </p:spTree>
    <p:extLst>
      <p:ext uri="{BB962C8B-B14F-4D97-AF65-F5344CB8AC3E}">
        <p14:creationId xmlns:p14="http://schemas.microsoft.com/office/powerpoint/2010/main" val="203141432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O que é preciso saber sobre higiene ocupacional?">
            <a:extLst>
              <a:ext uri="{FF2B5EF4-FFF2-40B4-BE49-F238E27FC236}">
                <a16:creationId xmlns:a16="http://schemas.microsoft.com/office/drawing/2014/main" id="{9A3EB7C8-9237-E65C-A7C3-1CA5A746C9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9770" r="33640"/>
          <a:stretch/>
        </p:blipFill>
        <p:spPr bwMode="auto">
          <a:xfrm>
            <a:off x="0" y="0"/>
            <a:ext cx="7416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A4A6D0A6-4815-55DE-BD41-98134351E634}"/>
              </a:ext>
            </a:extLst>
          </p:cNvPr>
          <p:cNvSpPr/>
          <p:nvPr/>
        </p:nvSpPr>
        <p:spPr>
          <a:xfrm>
            <a:off x="-1" y="0"/>
            <a:ext cx="7416799" cy="6858000"/>
          </a:xfrm>
          <a:prstGeom prst="rect">
            <a:avLst/>
          </a:prstGeom>
          <a:gradFill>
            <a:gsLst>
              <a:gs pos="90400">
                <a:srgbClr val="1C8EAB">
                  <a:alpha val="74000"/>
                </a:srgbClr>
              </a:gs>
              <a:gs pos="0">
                <a:schemeClr val="accent5">
                  <a:alpha val="98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p:cNvSpPr>
            <a:spLocks/>
          </p:cNvSpPr>
          <p:nvPr/>
        </p:nvSpPr>
        <p:spPr bwMode="auto">
          <a:xfrm>
            <a:off x="389007" y="218463"/>
            <a:ext cx="10761593"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000" dirty="0">
                <a:latin typeface="Bebas Neue" panose="020B0606020202050201" pitchFamily="34" charset="0"/>
                <a:ea typeface="ＭＳ Ｐゴシック" charset="0"/>
                <a:cs typeface="League Gothic" charset="0"/>
                <a:sym typeface="League Gothic" charset="0"/>
              </a:rPr>
              <a:t>Responsabilidades dos Trabalhadores:</a:t>
            </a:r>
            <a:endParaRPr lang="pt-BR" sz="4000" dirty="0">
              <a:solidFill>
                <a:schemeClr val="bg1"/>
              </a:solidFill>
              <a:latin typeface="Bebas Neue" panose="020B0606020202050201" pitchFamily="34" charset="0"/>
              <a:ea typeface="ＭＳ Ｐゴシック" charset="0"/>
              <a:cs typeface="League Gothic" charset="0"/>
              <a:sym typeface="League Gothic" charset="0"/>
            </a:endParaRPr>
          </a:p>
        </p:txBody>
      </p:sp>
      <p:sp>
        <p:nvSpPr>
          <p:cNvPr id="6" name="TextBox 30">
            <a:extLst>
              <a:ext uri="{FF2B5EF4-FFF2-40B4-BE49-F238E27FC236}">
                <a16:creationId xmlns:a16="http://schemas.microsoft.com/office/drawing/2014/main" id="{74BAC776-6BB9-3324-7911-49A2FC45795A}"/>
              </a:ext>
            </a:extLst>
          </p:cNvPr>
          <p:cNvSpPr txBox="1"/>
          <p:nvPr/>
        </p:nvSpPr>
        <p:spPr>
          <a:xfrm>
            <a:off x="256651" y="1465947"/>
            <a:ext cx="7045848" cy="4431983"/>
          </a:xfrm>
          <a:prstGeom prst="rect">
            <a:avLst/>
          </a:prstGeom>
          <a:noFill/>
        </p:spPr>
        <p:txBody>
          <a:bodyPr wrap="square" rtlCol="0">
            <a:spAutoFit/>
          </a:bodyPr>
          <a:lstStyle/>
          <a:p>
            <a:pPr marL="457200" indent="-457200">
              <a:lnSpc>
                <a:spcPct val="200000"/>
              </a:lnSpc>
              <a:buFont typeface="+mj-lt"/>
              <a:buAutoNum type="arabicPeriod"/>
            </a:pPr>
            <a:r>
              <a:rPr lang="pt-BR" sz="2400" dirty="0">
                <a:latin typeface="Bebas Neue" panose="020B0606020202050201" pitchFamily="34" charset="0"/>
                <a:ea typeface="ＭＳ Ｐゴシック" charset="0"/>
              </a:rPr>
              <a:t>Utilizar corretamente as instalações sanitárias</a:t>
            </a:r>
          </a:p>
          <a:p>
            <a:pPr marL="457200" indent="-457200">
              <a:lnSpc>
                <a:spcPct val="200000"/>
              </a:lnSpc>
              <a:buFont typeface="+mj-lt"/>
              <a:buAutoNum type="arabicPeriod"/>
            </a:pPr>
            <a:r>
              <a:rPr lang="pt-BR" sz="2400" dirty="0">
                <a:latin typeface="Bebas Neue" panose="020B0606020202050201" pitchFamily="34" charset="0"/>
                <a:ea typeface="ＭＳ Ｐゴシック" charset="0"/>
              </a:rPr>
              <a:t>Contribuir para a conservação dos componentes sanitários</a:t>
            </a:r>
          </a:p>
          <a:p>
            <a:pPr marL="457200" indent="-457200">
              <a:lnSpc>
                <a:spcPct val="200000"/>
              </a:lnSpc>
              <a:buFont typeface="+mj-lt"/>
              <a:buAutoNum type="arabicPeriod"/>
            </a:pPr>
            <a:r>
              <a:rPr lang="pt-BR" sz="2400" dirty="0">
                <a:latin typeface="Bebas Neue" panose="020B0606020202050201" pitchFamily="34" charset="0"/>
                <a:ea typeface="ＭＳ Ｐゴシック" charset="0"/>
              </a:rPr>
              <a:t>Cuidar dos vestiários e locais para refeições</a:t>
            </a:r>
          </a:p>
          <a:p>
            <a:pPr marL="457200" indent="-457200">
              <a:lnSpc>
                <a:spcPct val="200000"/>
              </a:lnSpc>
              <a:buFont typeface="+mj-lt"/>
              <a:buAutoNum type="arabicPeriod"/>
            </a:pPr>
            <a:r>
              <a:rPr lang="pt-BR" sz="2400" dirty="0">
                <a:latin typeface="Bebas Neue" panose="020B0606020202050201" pitchFamily="34" charset="0"/>
                <a:ea typeface="ＭＳ Ｐゴシック" charset="0"/>
              </a:rPr>
              <a:t>Colaborar na manutenção das condições de alojamento e vestimenta de trabalho</a:t>
            </a:r>
          </a:p>
          <a:p>
            <a:pPr marL="457200" indent="-457200">
              <a:lnSpc>
                <a:spcPct val="200000"/>
              </a:lnSpc>
              <a:buFont typeface="+mj-lt"/>
              <a:buAutoNum type="arabicPeriod"/>
            </a:pPr>
            <a:r>
              <a:rPr lang="pt-BR" sz="2400" dirty="0">
                <a:solidFill>
                  <a:schemeClr val="bg1"/>
                </a:solidFill>
                <a:latin typeface="Bebas Neue" panose="020B0606020202050201" pitchFamily="34" charset="0"/>
                <a:ea typeface="ＭＳ Ｐゴシック" charset="0"/>
              </a:rPr>
              <a:t>Comunicar eventuais problemas ou irregularidades</a:t>
            </a:r>
            <a:endParaRPr lang="id-ID" sz="1000" b="1" dirty="0">
              <a:solidFill>
                <a:schemeClr val="bg1"/>
              </a:solidFill>
            </a:endParaRPr>
          </a:p>
        </p:txBody>
      </p:sp>
      <p:grpSp>
        <p:nvGrpSpPr>
          <p:cNvPr id="4" name="Agrupar 3">
            <a:extLst>
              <a:ext uri="{FF2B5EF4-FFF2-40B4-BE49-F238E27FC236}">
                <a16:creationId xmlns:a16="http://schemas.microsoft.com/office/drawing/2014/main" id="{3ED1CF03-7A9D-C963-0BF4-20B5027413CB}"/>
              </a:ext>
            </a:extLst>
          </p:cNvPr>
          <p:cNvGrpSpPr/>
          <p:nvPr/>
        </p:nvGrpSpPr>
        <p:grpSpPr>
          <a:xfrm rot="10800000">
            <a:off x="6991024" y="5143500"/>
            <a:ext cx="679776" cy="861890"/>
            <a:chOff x="3927281" y="2914790"/>
            <a:chExt cx="2408706" cy="2932953"/>
          </a:xfrm>
        </p:grpSpPr>
        <p:sp>
          <p:nvSpPr>
            <p:cNvPr id="7" name="Freeform 14">
              <a:extLst>
                <a:ext uri="{FF2B5EF4-FFF2-40B4-BE49-F238E27FC236}">
                  <a16:creationId xmlns:a16="http://schemas.microsoft.com/office/drawing/2014/main" id="{9EED9D9D-2C75-B96D-AFEF-F2ED3BAE506D}"/>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chemeClr val="tx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 name="Freeform 15">
              <a:extLst>
                <a:ext uri="{FF2B5EF4-FFF2-40B4-BE49-F238E27FC236}">
                  <a16:creationId xmlns:a16="http://schemas.microsoft.com/office/drawing/2014/main" id="{745C1636-7F57-39D3-0806-FD0DC81F99D1}"/>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 name="Freeform 16">
              <a:extLst>
                <a:ext uri="{FF2B5EF4-FFF2-40B4-BE49-F238E27FC236}">
                  <a16:creationId xmlns:a16="http://schemas.microsoft.com/office/drawing/2014/main" id="{317D5569-5053-069C-5167-C990AE6C0DFF}"/>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0" name="矩形 36">
            <a:extLst>
              <a:ext uri="{FF2B5EF4-FFF2-40B4-BE49-F238E27FC236}">
                <a16:creationId xmlns:a16="http://schemas.microsoft.com/office/drawing/2014/main" id="{019FF1BA-E003-4E69-6138-7D0D6A1937A0}"/>
              </a:ext>
            </a:extLst>
          </p:cNvPr>
          <p:cNvSpPr/>
          <p:nvPr/>
        </p:nvSpPr>
        <p:spPr>
          <a:xfrm>
            <a:off x="7907909" y="779155"/>
            <a:ext cx="4027440" cy="5583131"/>
          </a:xfrm>
          <a:prstGeom prst="rect">
            <a:avLst/>
          </a:prstGeom>
        </p:spPr>
        <p:txBody>
          <a:bodyPr wrap="square">
            <a:spAutoFit/>
            <a:scene3d>
              <a:camera prst="orthographicFront"/>
              <a:lightRig rig="threePt" dir="t"/>
            </a:scene3d>
            <a:sp3d contourW="12700"/>
          </a:bodyPr>
          <a:lstStyle/>
          <a:p>
            <a:pPr>
              <a:lnSpc>
                <a:spcPct val="150000"/>
              </a:lnSpc>
            </a:pPr>
            <a:r>
              <a:rPr lang="pt-BR" altLang="zh-CN" sz="2000" dirty="0">
                <a:solidFill>
                  <a:schemeClr val="tx1">
                    <a:lumMod val="90000"/>
                    <a:lumOff val="10000"/>
                  </a:schemeClr>
                </a:solidFill>
              </a:rPr>
              <a:t>É responsabilidade dos trabalhadores comunicar aos empregadores qualquer problema, irregularidade ou condição inadequada relacionada às instalações sanitárias, vestiários, locais para refeições, alojamentos ou vestimentas de trabalho, a fim de que sejam tomadas as medidas necessárias para corrigir tais situações.</a:t>
            </a:r>
            <a:endParaRPr lang="zh-CN" altLang="en-US" b="1" dirty="0">
              <a:solidFill>
                <a:schemeClr val="tx1">
                  <a:lumMod val="90000"/>
                  <a:lumOff val="10000"/>
                </a:schemeClr>
              </a:solidFill>
            </a:endParaRPr>
          </a:p>
        </p:txBody>
      </p:sp>
      <p:pic>
        <p:nvPicPr>
          <p:cNvPr id="11" name="Imagem 10">
            <a:extLst>
              <a:ext uri="{FF2B5EF4-FFF2-40B4-BE49-F238E27FC236}">
                <a16:creationId xmlns:a16="http://schemas.microsoft.com/office/drawing/2014/main" id="{B36ACF09-7CE2-D0F2-7F0F-0F2124DC8F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4978" y="85492"/>
            <a:ext cx="2340372" cy="649753"/>
          </a:xfrm>
          <a:prstGeom prst="rect">
            <a:avLst/>
          </a:prstGeom>
        </p:spPr>
      </p:pic>
    </p:spTree>
    <p:extLst>
      <p:ext uri="{BB962C8B-B14F-4D97-AF65-F5344CB8AC3E}">
        <p14:creationId xmlns:p14="http://schemas.microsoft.com/office/powerpoint/2010/main" val="1565223783"/>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09">
            <a:extLst>
              <a:ext uri="{FF2B5EF4-FFF2-40B4-BE49-F238E27FC236}">
                <a16:creationId xmlns:a16="http://schemas.microsoft.com/office/drawing/2014/main" id="{1604CE51-7B53-AA39-4585-1AB579E2345C}"/>
              </a:ext>
            </a:extLst>
          </p:cNvPr>
          <p:cNvGrpSpPr/>
          <p:nvPr/>
        </p:nvGrpSpPr>
        <p:grpSpPr>
          <a:xfrm>
            <a:off x="8396514" y="2271486"/>
            <a:ext cx="3083376" cy="3573744"/>
            <a:chOff x="830258" y="1540042"/>
            <a:chExt cx="4413250" cy="4739609"/>
          </a:xfrm>
        </p:grpSpPr>
        <p:grpSp>
          <p:nvGrpSpPr>
            <p:cNvPr id="5" name="Group 71"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AE1F733B-9DDB-376A-EF62-F05F4AC4CEEC}"/>
                </a:ext>
              </a:extLst>
            </p:cNvPr>
            <p:cNvGrpSpPr/>
            <p:nvPr/>
          </p:nvGrpSpPr>
          <p:grpSpPr>
            <a:xfrm>
              <a:off x="830258" y="3348548"/>
              <a:ext cx="3226955" cy="2249920"/>
              <a:chOff x="3412101" y="3132431"/>
              <a:chExt cx="3549650" cy="2474912"/>
            </a:xfrm>
          </p:grpSpPr>
          <p:sp>
            <p:nvSpPr>
              <p:cNvPr id="59" name="Freeform 8">
                <a:extLst>
                  <a:ext uri="{FF2B5EF4-FFF2-40B4-BE49-F238E27FC236}">
                    <a16:creationId xmlns:a16="http://schemas.microsoft.com/office/drawing/2014/main" id="{F41CBEA3-5A2A-8552-7DDE-FDF44F8726A9}"/>
                  </a:ext>
                </a:extLst>
              </p:cNvPr>
              <p:cNvSpPr>
                <a:spLocks/>
              </p:cNvSpPr>
              <p:nvPr/>
            </p:nvSpPr>
            <p:spPr bwMode="auto">
              <a:xfrm>
                <a:off x="3412101" y="4086518"/>
                <a:ext cx="3549650" cy="1454150"/>
              </a:xfrm>
              <a:custGeom>
                <a:avLst/>
                <a:gdLst>
                  <a:gd name="T0" fmla="*/ 944 w 944"/>
                  <a:gd name="T1" fmla="*/ 93 h 387"/>
                  <a:gd name="T2" fmla="*/ 886 w 944"/>
                  <a:gd name="T3" fmla="*/ 66 h 387"/>
                  <a:gd name="T4" fmla="*/ 88 w 944"/>
                  <a:gd name="T5" fmla="*/ 0 h 387"/>
                  <a:gd name="T6" fmla="*/ 45 w 944"/>
                  <a:gd name="T7" fmla="*/ 112 h 387"/>
                  <a:gd name="T8" fmla="*/ 469 w 944"/>
                  <a:gd name="T9" fmla="*/ 387 h 387"/>
                  <a:gd name="T10" fmla="*/ 944 w 944"/>
                  <a:gd name="T11" fmla="*/ 93 h 387"/>
                </a:gdLst>
                <a:ahLst/>
                <a:cxnLst>
                  <a:cxn ang="0">
                    <a:pos x="T0" y="T1"/>
                  </a:cxn>
                  <a:cxn ang="0">
                    <a:pos x="T2" y="T3"/>
                  </a:cxn>
                  <a:cxn ang="0">
                    <a:pos x="T4" y="T5"/>
                  </a:cxn>
                  <a:cxn ang="0">
                    <a:pos x="T6" y="T7"/>
                  </a:cxn>
                  <a:cxn ang="0">
                    <a:pos x="T8" y="T9"/>
                  </a:cxn>
                  <a:cxn ang="0">
                    <a:pos x="T10" y="T11"/>
                  </a:cxn>
                </a:cxnLst>
                <a:rect l="0" t="0" r="r" b="b"/>
                <a:pathLst>
                  <a:path w="944" h="387">
                    <a:moveTo>
                      <a:pt x="944" y="93"/>
                    </a:moveTo>
                    <a:cubicBezTo>
                      <a:pt x="886" y="66"/>
                      <a:pt x="886" y="66"/>
                      <a:pt x="886" y="66"/>
                    </a:cubicBezTo>
                    <a:cubicBezTo>
                      <a:pt x="88" y="0"/>
                      <a:pt x="88" y="0"/>
                      <a:pt x="88" y="0"/>
                    </a:cubicBezTo>
                    <a:cubicBezTo>
                      <a:pt x="88" y="0"/>
                      <a:pt x="0" y="38"/>
                      <a:pt x="45" y="112"/>
                    </a:cubicBezTo>
                    <a:cubicBezTo>
                      <a:pt x="107" y="211"/>
                      <a:pt x="469" y="387"/>
                      <a:pt x="469" y="387"/>
                    </a:cubicBezTo>
                    <a:lnTo>
                      <a:pt x="944" y="9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0" name="Freeform 9">
                <a:extLst>
                  <a:ext uri="{FF2B5EF4-FFF2-40B4-BE49-F238E27FC236}">
                    <a16:creationId xmlns:a16="http://schemas.microsoft.com/office/drawing/2014/main" id="{7A1E915C-D675-4398-03A9-58F21E480BD7}"/>
                  </a:ext>
                </a:extLst>
              </p:cNvPr>
              <p:cNvSpPr>
                <a:spLocks/>
              </p:cNvSpPr>
              <p:nvPr/>
            </p:nvSpPr>
            <p:spPr bwMode="auto">
              <a:xfrm>
                <a:off x="3793101" y="3969043"/>
                <a:ext cx="3082925" cy="1398588"/>
              </a:xfrm>
              <a:custGeom>
                <a:avLst/>
                <a:gdLst>
                  <a:gd name="T0" fmla="*/ 1942 w 1942"/>
                  <a:gd name="T1" fmla="*/ 34 h 881"/>
                  <a:gd name="T2" fmla="*/ 1942 w 1942"/>
                  <a:gd name="T3" fmla="*/ 266 h 881"/>
                  <a:gd name="T4" fmla="*/ 871 w 1942"/>
                  <a:gd name="T5" fmla="*/ 881 h 881"/>
                  <a:gd name="T6" fmla="*/ 4 w 1942"/>
                  <a:gd name="T7" fmla="*/ 398 h 881"/>
                  <a:gd name="T8" fmla="*/ 0 w 1942"/>
                  <a:gd name="T9" fmla="*/ 133 h 881"/>
                  <a:gd name="T10" fmla="*/ 893 w 1942"/>
                  <a:gd name="T11" fmla="*/ 606 h 881"/>
                  <a:gd name="T12" fmla="*/ 1937 w 1942"/>
                  <a:gd name="T13" fmla="*/ 0 h 881"/>
                  <a:gd name="T14" fmla="*/ 1942 w 1942"/>
                  <a:gd name="T15" fmla="*/ 34 h 8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2" h="881">
                    <a:moveTo>
                      <a:pt x="1942" y="34"/>
                    </a:moveTo>
                    <a:lnTo>
                      <a:pt x="1942" y="266"/>
                    </a:lnTo>
                    <a:lnTo>
                      <a:pt x="871" y="881"/>
                    </a:lnTo>
                    <a:lnTo>
                      <a:pt x="4" y="398"/>
                    </a:lnTo>
                    <a:lnTo>
                      <a:pt x="0" y="133"/>
                    </a:lnTo>
                    <a:lnTo>
                      <a:pt x="893" y="606"/>
                    </a:lnTo>
                    <a:lnTo>
                      <a:pt x="1937" y="0"/>
                    </a:lnTo>
                    <a:lnTo>
                      <a:pt x="1942" y="3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1" name="Freeform 10">
                <a:extLst>
                  <a:ext uri="{FF2B5EF4-FFF2-40B4-BE49-F238E27FC236}">
                    <a16:creationId xmlns:a16="http://schemas.microsoft.com/office/drawing/2014/main" id="{38E68507-C416-EB03-4ECB-72CD568EBC90}"/>
                  </a:ext>
                </a:extLst>
              </p:cNvPr>
              <p:cNvSpPr>
                <a:spLocks/>
              </p:cNvSpPr>
              <p:nvPr/>
            </p:nvSpPr>
            <p:spPr bwMode="auto">
              <a:xfrm>
                <a:off x="3626413" y="3132431"/>
                <a:ext cx="3335338" cy="1735138"/>
              </a:xfrm>
              <a:custGeom>
                <a:avLst/>
                <a:gdLst>
                  <a:gd name="T0" fmla="*/ 887 w 887"/>
                  <a:gd name="T1" fmla="*/ 194 h 462"/>
                  <a:gd name="T2" fmla="*/ 413 w 887"/>
                  <a:gd name="T3" fmla="*/ 462 h 462"/>
                  <a:gd name="T4" fmla="*/ 0 w 887"/>
                  <a:gd name="T5" fmla="*/ 250 h 462"/>
                  <a:gd name="T6" fmla="*/ 13 w 887"/>
                  <a:gd name="T7" fmla="*/ 244 h 462"/>
                  <a:gd name="T8" fmla="*/ 460 w 887"/>
                  <a:gd name="T9" fmla="*/ 18 h 462"/>
                  <a:gd name="T10" fmla="*/ 517 w 887"/>
                  <a:gd name="T11" fmla="*/ 10 h 462"/>
                  <a:gd name="T12" fmla="*/ 887 w 887"/>
                  <a:gd name="T13" fmla="*/ 194 h 462"/>
                </a:gdLst>
                <a:ahLst/>
                <a:cxnLst>
                  <a:cxn ang="0">
                    <a:pos x="T0" y="T1"/>
                  </a:cxn>
                  <a:cxn ang="0">
                    <a:pos x="T2" y="T3"/>
                  </a:cxn>
                  <a:cxn ang="0">
                    <a:pos x="T4" y="T5"/>
                  </a:cxn>
                  <a:cxn ang="0">
                    <a:pos x="T6" y="T7"/>
                  </a:cxn>
                  <a:cxn ang="0">
                    <a:pos x="T8" y="T9"/>
                  </a:cxn>
                  <a:cxn ang="0">
                    <a:pos x="T10" y="T11"/>
                  </a:cxn>
                  <a:cxn ang="0">
                    <a:pos x="T12" y="T13"/>
                  </a:cxn>
                </a:cxnLst>
                <a:rect l="0" t="0" r="r" b="b"/>
                <a:pathLst>
                  <a:path w="887" h="462">
                    <a:moveTo>
                      <a:pt x="887" y="194"/>
                    </a:moveTo>
                    <a:cubicBezTo>
                      <a:pt x="413" y="462"/>
                      <a:pt x="413" y="462"/>
                      <a:pt x="413" y="462"/>
                    </a:cubicBezTo>
                    <a:cubicBezTo>
                      <a:pt x="0" y="250"/>
                      <a:pt x="0" y="250"/>
                      <a:pt x="0" y="250"/>
                    </a:cubicBezTo>
                    <a:cubicBezTo>
                      <a:pt x="13" y="244"/>
                      <a:pt x="13" y="244"/>
                      <a:pt x="13" y="244"/>
                    </a:cubicBezTo>
                    <a:cubicBezTo>
                      <a:pt x="460" y="18"/>
                      <a:pt x="460" y="18"/>
                      <a:pt x="460" y="18"/>
                    </a:cubicBezTo>
                    <a:cubicBezTo>
                      <a:pt x="460" y="18"/>
                      <a:pt x="491" y="0"/>
                      <a:pt x="517" y="10"/>
                    </a:cubicBezTo>
                    <a:cubicBezTo>
                      <a:pt x="544" y="20"/>
                      <a:pt x="887" y="194"/>
                      <a:pt x="887" y="194"/>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2" name="Freeform 11">
                <a:extLst>
                  <a:ext uri="{FF2B5EF4-FFF2-40B4-BE49-F238E27FC236}">
                    <a16:creationId xmlns:a16="http://schemas.microsoft.com/office/drawing/2014/main" id="{55508FE2-6689-43E4-BED6-0356C351A601}"/>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3" name="Freeform 12">
                <a:extLst>
                  <a:ext uri="{FF2B5EF4-FFF2-40B4-BE49-F238E27FC236}">
                    <a16:creationId xmlns:a16="http://schemas.microsoft.com/office/drawing/2014/main" id="{E3E5D445-4E5B-EAC4-196B-3FD9E022396C}"/>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4" name="Freeform 13">
                <a:extLst>
                  <a:ext uri="{FF2B5EF4-FFF2-40B4-BE49-F238E27FC236}">
                    <a16:creationId xmlns:a16="http://schemas.microsoft.com/office/drawing/2014/main" id="{13BC9C99-6946-20C6-D6DD-501051CE28C2}"/>
                  </a:ext>
                </a:extLst>
              </p:cNvPr>
              <p:cNvSpPr>
                <a:spLocks/>
              </p:cNvSpPr>
              <p:nvPr/>
            </p:nvSpPr>
            <p:spPr bwMode="auto">
              <a:xfrm>
                <a:off x="5180576" y="4435768"/>
                <a:ext cx="1781175" cy="1171575"/>
              </a:xfrm>
              <a:custGeom>
                <a:avLst/>
                <a:gdLst>
                  <a:gd name="T0" fmla="*/ 1122 w 1122"/>
                  <a:gd name="T1" fmla="*/ 0 h 738"/>
                  <a:gd name="T2" fmla="*/ 1122 w 1122"/>
                  <a:gd name="T3" fmla="*/ 78 h 738"/>
                  <a:gd name="T4" fmla="*/ 0 w 1122"/>
                  <a:gd name="T5" fmla="*/ 738 h 738"/>
                  <a:gd name="T6" fmla="*/ 0 w 1122"/>
                  <a:gd name="T7" fmla="*/ 656 h 738"/>
                  <a:gd name="T8" fmla="*/ 1122 w 1122"/>
                  <a:gd name="T9" fmla="*/ 0 h 738"/>
                </a:gdLst>
                <a:ahLst/>
                <a:cxnLst>
                  <a:cxn ang="0">
                    <a:pos x="T0" y="T1"/>
                  </a:cxn>
                  <a:cxn ang="0">
                    <a:pos x="T2" y="T3"/>
                  </a:cxn>
                  <a:cxn ang="0">
                    <a:pos x="T4" y="T5"/>
                  </a:cxn>
                  <a:cxn ang="0">
                    <a:pos x="T6" y="T7"/>
                  </a:cxn>
                  <a:cxn ang="0">
                    <a:pos x="T8" y="T9"/>
                  </a:cxn>
                </a:cxnLst>
                <a:rect l="0" t="0" r="r" b="b"/>
                <a:pathLst>
                  <a:path w="1122" h="738">
                    <a:moveTo>
                      <a:pt x="1122" y="0"/>
                    </a:moveTo>
                    <a:lnTo>
                      <a:pt x="1122" y="78"/>
                    </a:lnTo>
                    <a:lnTo>
                      <a:pt x="0" y="738"/>
                    </a:lnTo>
                    <a:lnTo>
                      <a:pt x="0" y="656"/>
                    </a:lnTo>
                    <a:lnTo>
                      <a:pt x="1122"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5" name="Freeform 14">
                <a:extLst>
                  <a:ext uri="{FF2B5EF4-FFF2-40B4-BE49-F238E27FC236}">
                    <a16:creationId xmlns:a16="http://schemas.microsoft.com/office/drawing/2014/main" id="{868D054F-835F-E886-10DA-A3B46269A48A}"/>
                  </a:ext>
                </a:extLst>
              </p:cNvPr>
              <p:cNvSpPr>
                <a:spLocks/>
              </p:cNvSpPr>
              <p:nvPr/>
            </p:nvSpPr>
            <p:spPr bwMode="auto">
              <a:xfrm>
                <a:off x="3488301" y="4010318"/>
                <a:ext cx="1695450" cy="1597025"/>
              </a:xfrm>
              <a:custGeom>
                <a:avLst/>
                <a:gdLst>
                  <a:gd name="T0" fmla="*/ 451 w 451"/>
                  <a:gd name="T1" fmla="*/ 268 h 425"/>
                  <a:gd name="T2" fmla="*/ 87 w 451"/>
                  <a:gd name="T3" fmla="*/ 52 h 425"/>
                  <a:gd name="T4" fmla="*/ 31 w 451"/>
                  <a:gd name="T5" fmla="*/ 66 h 425"/>
                  <a:gd name="T6" fmla="*/ 79 w 451"/>
                  <a:gd name="T7" fmla="*/ 182 h 425"/>
                  <a:gd name="T8" fmla="*/ 450 w 451"/>
                  <a:gd name="T9" fmla="*/ 390 h 425"/>
                  <a:gd name="T10" fmla="*/ 450 w 451"/>
                  <a:gd name="T11" fmla="*/ 425 h 425"/>
                  <a:gd name="T12" fmla="*/ 70 w 451"/>
                  <a:gd name="T13" fmla="*/ 206 h 425"/>
                  <a:gd name="T14" fmla="*/ 2 w 451"/>
                  <a:gd name="T15" fmla="*/ 89 h 425"/>
                  <a:gd name="T16" fmla="*/ 79 w 451"/>
                  <a:gd name="T17" fmla="*/ 15 h 425"/>
                  <a:gd name="T18" fmla="*/ 450 w 451"/>
                  <a:gd name="T19" fmla="*/ 228 h 425"/>
                  <a:gd name="T20" fmla="*/ 451 w 451"/>
                  <a:gd name="T21" fmla="*/ 26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1" h="425">
                    <a:moveTo>
                      <a:pt x="451" y="268"/>
                    </a:moveTo>
                    <a:cubicBezTo>
                      <a:pt x="87" y="52"/>
                      <a:pt x="87" y="52"/>
                      <a:pt x="87" y="52"/>
                    </a:cubicBezTo>
                    <a:cubicBezTo>
                      <a:pt x="87" y="52"/>
                      <a:pt x="46" y="27"/>
                      <a:pt x="31" y="66"/>
                    </a:cubicBezTo>
                    <a:cubicBezTo>
                      <a:pt x="15" y="106"/>
                      <a:pt x="50" y="163"/>
                      <a:pt x="79" y="182"/>
                    </a:cubicBezTo>
                    <a:cubicBezTo>
                      <a:pt x="450" y="390"/>
                      <a:pt x="450" y="390"/>
                      <a:pt x="450" y="390"/>
                    </a:cubicBezTo>
                    <a:cubicBezTo>
                      <a:pt x="450" y="425"/>
                      <a:pt x="450" y="425"/>
                      <a:pt x="450" y="425"/>
                    </a:cubicBezTo>
                    <a:cubicBezTo>
                      <a:pt x="70" y="206"/>
                      <a:pt x="70" y="206"/>
                      <a:pt x="70" y="206"/>
                    </a:cubicBezTo>
                    <a:cubicBezTo>
                      <a:pt x="70" y="206"/>
                      <a:pt x="0" y="155"/>
                      <a:pt x="2" y="89"/>
                    </a:cubicBezTo>
                    <a:cubicBezTo>
                      <a:pt x="5" y="24"/>
                      <a:pt x="49" y="0"/>
                      <a:pt x="79" y="15"/>
                    </a:cubicBezTo>
                    <a:cubicBezTo>
                      <a:pt x="450" y="228"/>
                      <a:pt x="450" y="228"/>
                      <a:pt x="450" y="228"/>
                    </a:cubicBezTo>
                    <a:cubicBezTo>
                      <a:pt x="451" y="268"/>
                      <a:pt x="451" y="268"/>
                      <a:pt x="451" y="268"/>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6" name="Group 65"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CAE4BF72-ED85-29A6-63FE-F35898CBB914}"/>
                </a:ext>
              </a:extLst>
            </p:cNvPr>
            <p:cNvGrpSpPr/>
            <p:nvPr/>
          </p:nvGrpSpPr>
          <p:grpSpPr>
            <a:xfrm>
              <a:off x="3199963" y="4871105"/>
              <a:ext cx="2043545" cy="1408546"/>
              <a:chOff x="6018776" y="4807243"/>
              <a:chExt cx="2247900" cy="1549401"/>
            </a:xfrm>
          </p:grpSpPr>
          <p:sp>
            <p:nvSpPr>
              <p:cNvPr id="53" name="Freeform 17">
                <a:extLst>
                  <a:ext uri="{FF2B5EF4-FFF2-40B4-BE49-F238E27FC236}">
                    <a16:creationId xmlns:a16="http://schemas.microsoft.com/office/drawing/2014/main" id="{55986596-02DF-C8F1-71A2-9611294537F2}"/>
                  </a:ext>
                </a:extLst>
              </p:cNvPr>
              <p:cNvSpPr>
                <a:spLocks/>
              </p:cNvSpPr>
              <p:nvPr/>
            </p:nvSpPr>
            <p:spPr bwMode="auto">
              <a:xfrm>
                <a:off x="6037826" y="5356518"/>
                <a:ext cx="2228850" cy="958850"/>
              </a:xfrm>
              <a:custGeom>
                <a:avLst/>
                <a:gdLst>
                  <a:gd name="T0" fmla="*/ 0 w 593"/>
                  <a:gd name="T1" fmla="*/ 83 h 255"/>
                  <a:gd name="T2" fmla="*/ 36 w 593"/>
                  <a:gd name="T3" fmla="*/ 64 h 255"/>
                  <a:gd name="T4" fmla="*/ 536 w 593"/>
                  <a:gd name="T5" fmla="*/ 0 h 255"/>
                  <a:gd name="T6" fmla="*/ 566 w 593"/>
                  <a:gd name="T7" fmla="*/ 69 h 255"/>
                  <a:gd name="T8" fmla="*/ 308 w 593"/>
                  <a:gd name="T9" fmla="*/ 255 h 255"/>
                  <a:gd name="T10" fmla="*/ 0 w 593"/>
                  <a:gd name="T11" fmla="*/ 83 h 255"/>
                </a:gdLst>
                <a:ahLst/>
                <a:cxnLst>
                  <a:cxn ang="0">
                    <a:pos x="T0" y="T1"/>
                  </a:cxn>
                  <a:cxn ang="0">
                    <a:pos x="T2" y="T3"/>
                  </a:cxn>
                  <a:cxn ang="0">
                    <a:pos x="T4" y="T5"/>
                  </a:cxn>
                  <a:cxn ang="0">
                    <a:pos x="T6" y="T7"/>
                  </a:cxn>
                  <a:cxn ang="0">
                    <a:pos x="T8" y="T9"/>
                  </a:cxn>
                  <a:cxn ang="0">
                    <a:pos x="T10" y="T11"/>
                  </a:cxn>
                </a:cxnLst>
                <a:rect l="0" t="0" r="r" b="b"/>
                <a:pathLst>
                  <a:path w="593" h="255">
                    <a:moveTo>
                      <a:pt x="0" y="83"/>
                    </a:moveTo>
                    <a:cubicBezTo>
                      <a:pt x="36" y="64"/>
                      <a:pt x="36" y="64"/>
                      <a:pt x="36" y="64"/>
                    </a:cubicBezTo>
                    <a:cubicBezTo>
                      <a:pt x="536" y="0"/>
                      <a:pt x="536" y="0"/>
                      <a:pt x="536" y="0"/>
                    </a:cubicBezTo>
                    <a:cubicBezTo>
                      <a:pt x="536" y="0"/>
                      <a:pt x="593" y="22"/>
                      <a:pt x="566" y="69"/>
                    </a:cubicBezTo>
                    <a:cubicBezTo>
                      <a:pt x="530" y="133"/>
                      <a:pt x="308" y="255"/>
                      <a:pt x="308" y="255"/>
                    </a:cubicBezTo>
                    <a:lnTo>
                      <a:pt x="0" y="8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4" name="Freeform 18">
                <a:extLst>
                  <a:ext uri="{FF2B5EF4-FFF2-40B4-BE49-F238E27FC236}">
                    <a16:creationId xmlns:a16="http://schemas.microsoft.com/office/drawing/2014/main" id="{272F8B7E-0029-BF8E-A26D-634886CD6378}"/>
                  </a:ext>
                </a:extLst>
              </p:cNvPr>
              <p:cNvSpPr>
                <a:spLocks/>
              </p:cNvSpPr>
              <p:nvPr/>
            </p:nvSpPr>
            <p:spPr bwMode="auto">
              <a:xfrm>
                <a:off x="6082276" y="5375568"/>
                <a:ext cx="1951038" cy="825500"/>
              </a:xfrm>
              <a:custGeom>
                <a:avLst/>
                <a:gdLst>
                  <a:gd name="T0" fmla="*/ 0 w 1229"/>
                  <a:gd name="T1" fmla="*/ 19 h 520"/>
                  <a:gd name="T2" fmla="*/ 5 w 1229"/>
                  <a:gd name="T3" fmla="*/ 165 h 520"/>
                  <a:gd name="T4" fmla="*/ 696 w 1229"/>
                  <a:gd name="T5" fmla="*/ 520 h 520"/>
                  <a:gd name="T6" fmla="*/ 1229 w 1229"/>
                  <a:gd name="T7" fmla="*/ 194 h 520"/>
                  <a:gd name="T8" fmla="*/ 1225 w 1229"/>
                  <a:gd name="T9" fmla="*/ 26 h 520"/>
                  <a:gd name="T10" fmla="*/ 675 w 1229"/>
                  <a:gd name="T11" fmla="*/ 350 h 520"/>
                  <a:gd name="T12" fmla="*/ 0 w 1229"/>
                  <a:gd name="T13" fmla="*/ 0 h 520"/>
                  <a:gd name="T14" fmla="*/ 0 w 1229"/>
                  <a:gd name="T15" fmla="*/ 19 h 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9" h="520">
                    <a:moveTo>
                      <a:pt x="0" y="19"/>
                    </a:moveTo>
                    <a:lnTo>
                      <a:pt x="5" y="165"/>
                    </a:lnTo>
                    <a:lnTo>
                      <a:pt x="696" y="520"/>
                    </a:lnTo>
                    <a:lnTo>
                      <a:pt x="1229" y="194"/>
                    </a:lnTo>
                    <a:lnTo>
                      <a:pt x="1225" y="26"/>
                    </a:lnTo>
                    <a:lnTo>
                      <a:pt x="675" y="350"/>
                    </a:lnTo>
                    <a:lnTo>
                      <a:pt x="0" y="0"/>
                    </a:lnTo>
                    <a:lnTo>
                      <a:pt x="0"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5" name="Freeform 19">
                <a:extLst>
                  <a:ext uri="{FF2B5EF4-FFF2-40B4-BE49-F238E27FC236}">
                    <a16:creationId xmlns:a16="http://schemas.microsoft.com/office/drawing/2014/main" id="{D1CBF851-B6DB-9481-68EB-1B3A536B4DC8}"/>
                  </a:ext>
                </a:extLst>
              </p:cNvPr>
              <p:cNvSpPr>
                <a:spLocks/>
              </p:cNvSpPr>
              <p:nvPr/>
            </p:nvSpPr>
            <p:spPr bwMode="auto">
              <a:xfrm>
                <a:off x="6018776" y="4807243"/>
                <a:ext cx="2109788" cy="1082675"/>
              </a:xfrm>
              <a:custGeom>
                <a:avLst/>
                <a:gdLst>
                  <a:gd name="T0" fmla="*/ 0 w 561"/>
                  <a:gd name="T1" fmla="*/ 133 h 288"/>
                  <a:gd name="T2" fmla="*/ 307 w 561"/>
                  <a:gd name="T3" fmla="*/ 288 h 288"/>
                  <a:gd name="T4" fmla="*/ 561 w 561"/>
                  <a:gd name="T5" fmla="*/ 143 h 288"/>
                  <a:gd name="T6" fmla="*/ 552 w 561"/>
                  <a:gd name="T7" fmla="*/ 139 h 288"/>
                  <a:gd name="T8" fmla="*/ 265 w 561"/>
                  <a:gd name="T9" fmla="*/ 10 h 288"/>
                  <a:gd name="T10" fmla="*/ 228 w 561"/>
                  <a:gd name="T11" fmla="*/ 6 h 288"/>
                  <a:gd name="T12" fmla="*/ 0 w 561"/>
                  <a:gd name="T13" fmla="*/ 133 h 288"/>
                </a:gdLst>
                <a:ahLst/>
                <a:cxnLst>
                  <a:cxn ang="0">
                    <a:pos x="T0" y="T1"/>
                  </a:cxn>
                  <a:cxn ang="0">
                    <a:pos x="T2" y="T3"/>
                  </a:cxn>
                  <a:cxn ang="0">
                    <a:pos x="T4" y="T5"/>
                  </a:cxn>
                  <a:cxn ang="0">
                    <a:pos x="T6" y="T7"/>
                  </a:cxn>
                  <a:cxn ang="0">
                    <a:pos x="T8" y="T9"/>
                  </a:cxn>
                  <a:cxn ang="0">
                    <a:pos x="T10" y="T11"/>
                  </a:cxn>
                  <a:cxn ang="0">
                    <a:pos x="T12" y="T13"/>
                  </a:cxn>
                </a:cxnLst>
                <a:rect l="0" t="0" r="r" b="b"/>
                <a:pathLst>
                  <a:path w="561" h="288">
                    <a:moveTo>
                      <a:pt x="0" y="133"/>
                    </a:moveTo>
                    <a:cubicBezTo>
                      <a:pt x="307" y="288"/>
                      <a:pt x="307" y="288"/>
                      <a:pt x="307" y="288"/>
                    </a:cubicBezTo>
                    <a:cubicBezTo>
                      <a:pt x="561" y="143"/>
                      <a:pt x="561" y="143"/>
                      <a:pt x="561" y="143"/>
                    </a:cubicBezTo>
                    <a:cubicBezTo>
                      <a:pt x="552" y="139"/>
                      <a:pt x="552" y="139"/>
                      <a:pt x="552" y="139"/>
                    </a:cubicBezTo>
                    <a:cubicBezTo>
                      <a:pt x="265" y="10"/>
                      <a:pt x="265" y="10"/>
                      <a:pt x="265" y="10"/>
                    </a:cubicBezTo>
                    <a:cubicBezTo>
                      <a:pt x="265" y="10"/>
                      <a:pt x="245" y="0"/>
                      <a:pt x="228" y="6"/>
                    </a:cubicBezTo>
                    <a:cubicBezTo>
                      <a:pt x="211" y="13"/>
                      <a:pt x="0" y="133"/>
                      <a:pt x="0" y="133"/>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6" name="Freeform 20">
                <a:extLst>
                  <a:ext uri="{FF2B5EF4-FFF2-40B4-BE49-F238E27FC236}">
                    <a16:creationId xmlns:a16="http://schemas.microsoft.com/office/drawing/2014/main" id="{D531F956-F571-8297-3C99-36EC27DBA341}"/>
                  </a:ext>
                </a:extLst>
              </p:cNvPr>
              <p:cNvSpPr>
                <a:spLocks/>
              </p:cNvSpPr>
              <p:nvPr/>
            </p:nvSpPr>
            <p:spPr bwMode="auto">
              <a:xfrm>
                <a:off x="6018776" y="5307306"/>
                <a:ext cx="1157288" cy="676275"/>
              </a:xfrm>
              <a:custGeom>
                <a:avLst/>
                <a:gdLst>
                  <a:gd name="T0" fmla="*/ 727 w 729"/>
                  <a:gd name="T1" fmla="*/ 367 h 426"/>
                  <a:gd name="T2" fmla="*/ 0 w 729"/>
                  <a:gd name="T3" fmla="*/ 0 h 426"/>
                  <a:gd name="T4" fmla="*/ 5 w 729"/>
                  <a:gd name="T5" fmla="*/ 55 h 426"/>
                  <a:gd name="T6" fmla="*/ 729 w 729"/>
                  <a:gd name="T7" fmla="*/ 426 h 426"/>
                  <a:gd name="T8" fmla="*/ 727 w 729"/>
                  <a:gd name="T9" fmla="*/ 367 h 426"/>
                </a:gdLst>
                <a:ahLst/>
                <a:cxnLst>
                  <a:cxn ang="0">
                    <a:pos x="T0" y="T1"/>
                  </a:cxn>
                  <a:cxn ang="0">
                    <a:pos x="T2" y="T3"/>
                  </a:cxn>
                  <a:cxn ang="0">
                    <a:pos x="T4" y="T5"/>
                  </a:cxn>
                  <a:cxn ang="0">
                    <a:pos x="T6" y="T7"/>
                  </a:cxn>
                  <a:cxn ang="0">
                    <a:pos x="T8" y="T9"/>
                  </a:cxn>
                </a:cxnLst>
                <a:rect l="0" t="0" r="r" b="b"/>
                <a:pathLst>
                  <a:path w="729" h="426">
                    <a:moveTo>
                      <a:pt x="727" y="367"/>
                    </a:moveTo>
                    <a:lnTo>
                      <a:pt x="0" y="0"/>
                    </a:lnTo>
                    <a:lnTo>
                      <a:pt x="5" y="55"/>
                    </a:lnTo>
                    <a:lnTo>
                      <a:pt x="729" y="426"/>
                    </a:lnTo>
                    <a:lnTo>
                      <a:pt x="727" y="367"/>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7" name="Freeform 21">
                <a:extLst>
                  <a:ext uri="{FF2B5EF4-FFF2-40B4-BE49-F238E27FC236}">
                    <a16:creationId xmlns:a16="http://schemas.microsoft.com/office/drawing/2014/main" id="{E1187773-544A-6FF0-4497-E06591A329AD}"/>
                  </a:ext>
                </a:extLst>
              </p:cNvPr>
              <p:cNvSpPr>
                <a:spLocks/>
              </p:cNvSpPr>
              <p:nvPr/>
            </p:nvSpPr>
            <p:spPr bwMode="auto">
              <a:xfrm>
                <a:off x="6037826" y="5667668"/>
                <a:ext cx="1154113" cy="688975"/>
              </a:xfrm>
              <a:custGeom>
                <a:avLst/>
                <a:gdLst>
                  <a:gd name="T0" fmla="*/ 0 w 727"/>
                  <a:gd name="T1" fmla="*/ 0 h 434"/>
                  <a:gd name="T2" fmla="*/ 2 w 727"/>
                  <a:gd name="T3" fmla="*/ 50 h 434"/>
                  <a:gd name="T4" fmla="*/ 727 w 727"/>
                  <a:gd name="T5" fmla="*/ 434 h 434"/>
                  <a:gd name="T6" fmla="*/ 724 w 727"/>
                  <a:gd name="T7" fmla="*/ 381 h 434"/>
                  <a:gd name="T8" fmla="*/ 0 w 727"/>
                  <a:gd name="T9" fmla="*/ 0 h 434"/>
                </a:gdLst>
                <a:ahLst/>
                <a:cxnLst>
                  <a:cxn ang="0">
                    <a:pos x="T0" y="T1"/>
                  </a:cxn>
                  <a:cxn ang="0">
                    <a:pos x="T2" y="T3"/>
                  </a:cxn>
                  <a:cxn ang="0">
                    <a:pos x="T4" y="T5"/>
                  </a:cxn>
                  <a:cxn ang="0">
                    <a:pos x="T6" y="T7"/>
                  </a:cxn>
                  <a:cxn ang="0">
                    <a:pos x="T8" y="T9"/>
                  </a:cxn>
                </a:cxnLst>
                <a:rect l="0" t="0" r="r" b="b"/>
                <a:pathLst>
                  <a:path w="727" h="434">
                    <a:moveTo>
                      <a:pt x="0" y="0"/>
                    </a:moveTo>
                    <a:lnTo>
                      <a:pt x="2" y="50"/>
                    </a:lnTo>
                    <a:lnTo>
                      <a:pt x="727" y="434"/>
                    </a:lnTo>
                    <a:lnTo>
                      <a:pt x="724" y="381"/>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8" name="Freeform 22">
                <a:extLst>
                  <a:ext uri="{FF2B5EF4-FFF2-40B4-BE49-F238E27FC236}">
                    <a16:creationId xmlns:a16="http://schemas.microsoft.com/office/drawing/2014/main" id="{55DBF779-4428-9C6F-668D-7DC003D393F5}"/>
                  </a:ext>
                </a:extLst>
              </p:cNvPr>
              <p:cNvSpPr>
                <a:spLocks/>
              </p:cNvSpPr>
              <p:nvPr/>
            </p:nvSpPr>
            <p:spPr bwMode="auto">
              <a:xfrm>
                <a:off x="7172888" y="5307306"/>
                <a:ext cx="1055688" cy="1049338"/>
              </a:xfrm>
              <a:custGeom>
                <a:avLst/>
                <a:gdLst>
                  <a:gd name="T0" fmla="*/ 0 w 281"/>
                  <a:gd name="T1" fmla="*/ 180 h 279"/>
                  <a:gd name="T2" fmla="*/ 223 w 281"/>
                  <a:gd name="T3" fmla="*/ 34 h 279"/>
                  <a:gd name="T4" fmla="*/ 259 w 281"/>
                  <a:gd name="T5" fmla="*/ 41 h 279"/>
                  <a:gd name="T6" fmla="*/ 232 w 281"/>
                  <a:gd name="T7" fmla="*/ 115 h 279"/>
                  <a:gd name="T8" fmla="*/ 4 w 281"/>
                  <a:gd name="T9" fmla="*/ 257 h 279"/>
                  <a:gd name="T10" fmla="*/ 5 w 281"/>
                  <a:gd name="T11" fmla="*/ 279 h 279"/>
                  <a:gd name="T12" fmla="*/ 238 w 281"/>
                  <a:gd name="T13" fmla="*/ 130 h 279"/>
                  <a:gd name="T14" fmla="*/ 278 w 281"/>
                  <a:gd name="T15" fmla="*/ 55 h 279"/>
                  <a:gd name="T16" fmla="*/ 227 w 281"/>
                  <a:gd name="T17" fmla="*/ 10 h 279"/>
                  <a:gd name="T18" fmla="*/ 0 w 281"/>
                  <a:gd name="T19" fmla="*/ 155 h 279"/>
                  <a:gd name="T20" fmla="*/ 0 w 281"/>
                  <a:gd name="T21" fmla="*/ 18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1" h="279">
                    <a:moveTo>
                      <a:pt x="0" y="180"/>
                    </a:moveTo>
                    <a:cubicBezTo>
                      <a:pt x="223" y="34"/>
                      <a:pt x="223" y="34"/>
                      <a:pt x="223" y="34"/>
                    </a:cubicBezTo>
                    <a:cubicBezTo>
                      <a:pt x="223" y="34"/>
                      <a:pt x="248" y="17"/>
                      <a:pt x="259" y="41"/>
                    </a:cubicBezTo>
                    <a:cubicBezTo>
                      <a:pt x="270" y="66"/>
                      <a:pt x="250" y="102"/>
                      <a:pt x="232" y="115"/>
                    </a:cubicBezTo>
                    <a:cubicBezTo>
                      <a:pt x="4" y="257"/>
                      <a:pt x="4" y="257"/>
                      <a:pt x="4" y="257"/>
                    </a:cubicBezTo>
                    <a:cubicBezTo>
                      <a:pt x="5" y="279"/>
                      <a:pt x="5" y="279"/>
                      <a:pt x="5" y="279"/>
                    </a:cubicBezTo>
                    <a:cubicBezTo>
                      <a:pt x="238" y="130"/>
                      <a:pt x="238" y="130"/>
                      <a:pt x="238" y="130"/>
                    </a:cubicBezTo>
                    <a:cubicBezTo>
                      <a:pt x="238" y="130"/>
                      <a:pt x="281" y="96"/>
                      <a:pt x="278" y="55"/>
                    </a:cubicBezTo>
                    <a:cubicBezTo>
                      <a:pt x="274" y="14"/>
                      <a:pt x="246" y="0"/>
                      <a:pt x="227" y="10"/>
                    </a:cubicBezTo>
                    <a:cubicBezTo>
                      <a:pt x="0" y="155"/>
                      <a:pt x="0" y="155"/>
                      <a:pt x="0" y="155"/>
                    </a:cubicBezTo>
                    <a:lnTo>
                      <a:pt x="0" y="18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7" name="Group 67"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C8ECD740-00A9-67FC-DEA0-C75323BCCD2C}"/>
                </a:ext>
              </a:extLst>
            </p:cNvPr>
            <p:cNvGrpSpPr/>
            <p:nvPr/>
          </p:nvGrpSpPr>
          <p:grpSpPr>
            <a:xfrm>
              <a:off x="2700622" y="1540042"/>
              <a:ext cx="1870364" cy="1274529"/>
              <a:chOff x="5469501" y="1143074"/>
              <a:chExt cx="2057400" cy="1401982"/>
            </a:xfrm>
          </p:grpSpPr>
          <p:sp>
            <p:nvSpPr>
              <p:cNvPr id="42" name="Freeform 5">
                <a:extLst>
                  <a:ext uri="{FF2B5EF4-FFF2-40B4-BE49-F238E27FC236}">
                    <a16:creationId xmlns:a16="http://schemas.microsoft.com/office/drawing/2014/main" id="{60966B16-2B82-68C3-A53F-43705205F886}"/>
                  </a:ext>
                </a:extLst>
              </p:cNvPr>
              <p:cNvSpPr>
                <a:spLocks/>
              </p:cNvSpPr>
              <p:nvPr/>
            </p:nvSpPr>
            <p:spPr bwMode="auto">
              <a:xfrm>
                <a:off x="5947338" y="1579856"/>
                <a:ext cx="25400" cy="55563"/>
              </a:xfrm>
              <a:custGeom>
                <a:avLst/>
                <a:gdLst>
                  <a:gd name="T0" fmla="*/ 3 w 7"/>
                  <a:gd name="T1" fmla="*/ 0 h 15"/>
                  <a:gd name="T2" fmla="*/ 5 w 7"/>
                  <a:gd name="T3" fmla="*/ 3 h 15"/>
                  <a:gd name="T4" fmla="*/ 7 w 7"/>
                  <a:gd name="T5" fmla="*/ 15 h 15"/>
                  <a:gd name="T6" fmla="*/ 3 w 7"/>
                  <a:gd name="T7" fmla="*/ 0 h 15"/>
                </a:gdLst>
                <a:ahLst/>
                <a:cxnLst>
                  <a:cxn ang="0">
                    <a:pos x="T0" y="T1"/>
                  </a:cxn>
                  <a:cxn ang="0">
                    <a:pos x="T2" y="T3"/>
                  </a:cxn>
                  <a:cxn ang="0">
                    <a:pos x="T4" y="T5"/>
                  </a:cxn>
                  <a:cxn ang="0">
                    <a:pos x="T6" y="T7"/>
                  </a:cxn>
                </a:cxnLst>
                <a:rect l="0" t="0" r="r" b="b"/>
                <a:pathLst>
                  <a:path w="7" h="15">
                    <a:moveTo>
                      <a:pt x="3" y="0"/>
                    </a:moveTo>
                    <a:cubicBezTo>
                      <a:pt x="3" y="1"/>
                      <a:pt x="4" y="2"/>
                      <a:pt x="5" y="3"/>
                    </a:cubicBezTo>
                    <a:cubicBezTo>
                      <a:pt x="5" y="7"/>
                      <a:pt x="6" y="11"/>
                      <a:pt x="7" y="15"/>
                    </a:cubicBezTo>
                    <a:cubicBezTo>
                      <a:pt x="0" y="11"/>
                      <a:pt x="0" y="8"/>
                      <a:pt x="3" y="0"/>
                    </a:cubicBezTo>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3" name="Freeform 6">
                <a:extLst>
                  <a:ext uri="{FF2B5EF4-FFF2-40B4-BE49-F238E27FC236}">
                    <a16:creationId xmlns:a16="http://schemas.microsoft.com/office/drawing/2014/main" id="{5A738A73-B48F-5D9B-4C7A-45ABC4770C93}"/>
                  </a:ext>
                </a:extLst>
              </p:cNvPr>
              <p:cNvSpPr>
                <a:spLocks/>
              </p:cNvSpPr>
              <p:nvPr/>
            </p:nvSpPr>
            <p:spPr bwMode="auto">
              <a:xfrm>
                <a:off x="5969563" y="1651293"/>
                <a:ext cx="22225" cy="33338"/>
              </a:xfrm>
              <a:custGeom>
                <a:avLst/>
                <a:gdLst>
                  <a:gd name="T0" fmla="*/ 1 w 6"/>
                  <a:gd name="T1" fmla="*/ 0 h 9"/>
                  <a:gd name="T2" fmla="*/ 5 w 6"/>
                  <a:gd name="T3" fmla="*/ 9 h 9"/>
                  <a:gd name="T4" fmla="*/ 1 w 6"/>
                  <a:gd name="T5" fmla="*/ 0 h 9"/>
                </a:gdLst>
                <a:ahLst/>
                <a:cxnLst>
                  <a:cxn ang="0">
                    <a:pos x="T0" y="T1"/>
                  </a:cxn>
                  <a:cxn ang="0">
                    <a:pos x="T2" y="T3"/>
                  </a:cxn>
                  <a:cxn ang="0">
                    <a:pos x="T4" y="T5"/>
                  </a:cxn>
                </a:cxnLst>
                <a:rect l="0" t="0" r="r" b="b"/>
                <a:pathLst>
                  <a:path w="6" h="9">
                    <a:moveTo>
                      <a:pt x="1" y="0"/>
                    </a:moveTo>
                    <a:cubicBezTo>
                      <a:pt x="6" y="1"/>
                      <a:pt x="5" y="5"/>
                      <a:pt x="5" y="9"/>
                    </a:cubicBezTo>
                    <a:cubicBezTo>
                      <a:pt x="0" y="7"/>
                      <a:pt x="1" y="3"/>
                      <a:pt x="1" y="0"/>
                    </a:cubicBezTo>
                    <a:close/>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4" name="Freeform 7">
                <a:extLst>
                  <a:ext uri="{FF2B5EF4-FFF2-40B4-BE49-F238E27FC236}">
                    <a16:creationId xmlns:a16="http://schemas.microsoft.com/office/drawing/2014/main" id="{AF1AFFB3-DCBD-2E6D-2239-759CEE504A62}"/>
                  </a:ext>
                </a:extLst>
              </p:cNvPr>
              <p:cNvSpPr>
                <a:spLocks/>
              </p:cNvSpPr>
              <p:nvPr/>
            </p:nvSpPr>
            <p:spPr bwMode="auto">
              <a:xfrm>
                <a:off x="5961626" y="1530643"/>
                <a:ext cx="15875" cy="11113"/>
              </a:xfrm>
              <a:custGeom>
                <a:avLst/>
                <a:gdLst>
                  <a:gd name="T0" fmla="*/ 2 w 4"/>
                  <a:gd name="T1" fmla="*/ 3 h 3"/>
                  <a:gd name="T2" fmla="*/ 0 w 4"/>
                  <a:gd name="T3" fmla="*/ 2 h 3"/>
                  <a:gd name="T4" fmla="*/ 3 w 4"/>
                  <a:gd name="T5" fmla="*/ 0 h 3"/>
                  <a:gd name="T6" fmla="*/ 4 w 4"/>
                  <a:gd name="T7" fmla="*/ 1 h 3"/>
                  <a:gd name="T8" fmla="*/ 2 w 4"/>
                  <a:gd name="T9" fmla="*/ 3 h 3"/>
                </a:gdLst>
                <a:ahLst/>
                <a:cxnLst>
                  <a:cxn ang="0">
                    <a:pos x="T0" y="T1"/>
                  </a:cxn>
                  <a:cxn ang="0">
                    <a:pos x="T2" y="T3"/>
                  </a:cxn>
                  <a:cxn ang="0">
                    <a:pos x="T4" y="T5"/>
                  </a:cxn>
                  <a:cxn ang="0">
                    <a:pos x="T6" y="T7"/>
                  </a:cxn>
                  <a:cxn ang="0">
                    <a:pos x="T8" y="T9"/>
                  </a:cxn>
                </a:cxnLst>
                <a:rect l="0" t="0" r="r" b="b"/>
                <a:pathLst>
                  <a:path w="4" h="3">
                    <a:moveTo>
                      <a:pt x="2" y="3"/>
                    </a:moveTo>
                    <a:cubicBezTo>
                      <a:pt x="1" y="3"/>
                      <a:pt x="0" y="2"/>
                      <a:pt x="0" y="2"/>
                    </a:cubicBezTo>
                    <a:cubicBezTo>
                      <a:pt x="0" y="0"/>
                      <a:pt x="2" y="0"/>
                      <a:pt x="3" y="0"/>
                    </a:cubicBezTo>
                    <a:cubicBezTo>
                      <a:pt x="3" y="0"/>
                      <a:pt x="4" y="1"/>
                      <a:pt x="4" y="1"/>
                    </a:cubicBezTo>
                    <a:cubicBezTo>
                      <a:pt x="4" y="3"/>
                      <a:pt x="3" y="3"/>
                      <a:pt x="2" y="3"/>
                    </a:cubicBezTo>
                  </a:path>
                </a:pathLst>
              </a:custGeom>
              <a:solidFill>
                <a:srgbClr val="6577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5" name="Freeform 24">
                <a:extLst>
                  <a:ext uri="{FF2B5EF4-FFF2-40B4-BE49-F238E27FC236}">
                    <a16:creationId xmlns:a16="http://schemas.microsoft.com/office/drawing/2014/main" id="{64A824B9-194A-077B-D90C-959701B3F53D}"/>
                  </a:ext>
                </a:extLst>
              </p:cNvPr>
              <p:cNvSpPr>
                <a:spLocks/>
              </p:cNvSpPr>
              <p:nvPr/>
            </p:nvSpPr>
            <p:spPr bwMode="auto">
              <a:xfrm>
                <a:off x="5483788" y="1632243"/>
                <a:ext cx="2043113" cy="871538"/>
              </a:xfrm>
              <a:custGeom>
                <a:avLst/>
                <a:gdLst>
                  <a:gd name="T0" fmla="*/ 0 w 543"/>
                  <a:gd name="T1" fmla="*/ 75 h 232"/>
                  <a:gd name="T2" fmla="*/ 33 w 543"/>
                  <a:gd name="T3" fmla="*/ 58 h 232"/>
                  <a:gd name="T4" fmla="*/ 491 w 543"/>
                  <a:gd name="T5" fmla="*/ 0 h 232"/>
                  <a:gd name="T6" fmla="*/ 518 w 543"/>
                  <a:gd name="T7" fmla="*/ 63 h 232"/>
                  <a:gd name="T8" fmla="*/ 282 w 543"/>
                  <a:gd name="T9" fmla="*/ 232 h 232"/>
                  <a:gd name="T10" fmla="*/ 0 w 543"/>
                  <a:gd name="T11" fmla="*/ 75 h 232"/>
                </a:gdLst>
                <a:ahLst/>
                <a:cxnLst>
                  <a:cxn ang="0">
                    <a:pos x="T0" y="T1"/>
                  </a:cxn>
                  <a:cxn ang="0">
                    <a:pos x="T2" y="T3"/>
                  </a:cxn>
                  <a:cxn ang="0">
                    <a:pos x="T4" y="T5"/>
                  </a:cxn>
                  <a:cxn ang="0">
                    <a:pos x="T6" y="T7"/>
                  </a:cxn>
                  <a:cxn ang="0">
                    <a:pos x="T8" y="T9"/>
                  </a:cxn>
                  <a:cxn ang="0">
                    <a:pos x="T10" y="T11"/>
                  </a:cxn>
                </a:cxnLst>
                <a:rect l="0" t="0" r="r" b="b"/>
                <a:pathLst>
                  <a:path w="543" h="232">
                    <a:moveTo>
                      <a:pt x="0" y="75"/>
                    </a:moveTo>
                    <a:cubicBezTo>
                      <a:pt x="33" y="58"/>
                      <a:pt x="33" y="58"/>
                      <a:pt x="33" y="58"/>
                    </a:cubicBezTo>
                    <a:cubicBezTo>
                      <a:pt x="491" y="0"/>
                      <a:pt x="491" y="0"/>
                      <a:pt x="491" y="0"/>
                    </a:cubicBezTo>
                    <a:cubicBezTo>
                      <a:pt x="491" y="0"/>
                      <a:pt x="543" y="19"/>
                      <a:pt x="518" y="63"/>
                    </a:cubicBezTo>
                    <a:cubicBezTo>
                      <a:pt x="485" y="121"/>
                      <a:pt x="282" y="232"/>
                      <a:pt x="282" y="232"/>
                    </a:cubicBezTo>
                    <a:lnTo>
                      <a:pt x="0" y="75"/>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6" name="Freeform 25">
                <a:extLst>
                  <a:ext uri="{FF2B5EF4-FFF2-40B4-BE49-F238E27FC236}">
                    <a16:creationId xmlns:a16="http://schemas.microsoft.com/office/drawing/2014/main" id="{33376D85-E067-0D62-32CD-9C6B919FE0FA}"/>
                  </a:ext>
                </a:extLst>
              </p:cNvPr>
              <p:cNvSpPr>
                <a:spLocks/>
              </p:cNvSpPr>
              <p:nvPr/>
            </p:nvSpPr>
            <p:spPr bwMode="auto">
              <a:xfrm>
                <a:off x="5526651" y="1648118"/>
                <a:ext cx="1785938" cy="758825"/>
              </a:xfrm>
              <a:custGeom>
                <a:avLst/>
                <a:gdLst>
                  <a:gd name="T0" fmla="*/ 0 w 1125"/>
                  <a:gd name="T1" fmla="*/ 18 h 478"/>
                  <a:gd name="T2" fmla="*/ 7 w 1125"/>
                  <a:gd name="T3" fmla="*/ 151 h 478"/>
                  <a:gd name="T4" fmla="*/ 639 w 1125"/>
                  <a:gd name="T5" fmla="*/ 478 h 478"/>
                  <a:gd name="T6" fmla="*/ 1125 w 1125"/>
                  <a:gd name="T7" fmla="*/ 177 h 478"/>
                  <a:gd name="T8" fmla="*/ 1120 w 1125"/>
                  <a:gd name="T9" fmla="*/ 23 h 478"/>
                  <a:gd name="T10" fmla="*/ 618 w 1125"/>
                  <a:gd name="T11" fmla="*/ 319 h 478"/>
                  <a:gd name="T12" fmla="*/ 2 w 1125"/>
                  <a:gd name="T13" fmla="*/ 0 h 478"/>
                  <a:gd name="T14" fmla="*/ 0 w 1125"/>
                  <a:gd name="T15" fmla="*/ 18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5" h="478">
                    <a:moveTo>
                      <a:pt x="0" y="18"/>
                    </a:moveTo>
                    <a:lnTo>
                      <a:pt x="7" y="151"/>
                    </a:lnTo>
                    <a:lnTo>
                      <a:pt x="639" y="478"/>
                    </a:lnTo>
                    <a:lnTo>
                      <a:pt x="1125" y="177"/>
                    </a:lnTo>
                    <a:lnTo>
                      <a:pt x="1120" y="23"/>
                    </a:lnTo>
                    <a:lnTo>
                      <a:pt x="618" y="319"/>
                    </a:lnTo>
                    <a:lnTo>
                      <a:pt x="2" y="0"/>
                    </a:lnTo>
                    <a:lnTo>
                      <a:pt x="0" y="18"/>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7" name="Freeform 26">
                <a:extLst>
                  <a:ext uri="{FF2B5EF4-FFF2-40B4-BE49-F238E27FC236}">
                    <a16:creationId xmlns:a16="http://schemas.microsoft.com/office/drawing/2014/main" id="{2B5CB043-9F09-BF55-B650-A18624724149}"/>
                  </a:ext>
                </a:extLst>
              </p:cNvPr>
              <p:cNvSpPr>
                <a:spLocks/>
              </p:cNvSpPr>
              <p:nvPr/>
            </p:nvSpPr>
            <p:spPr bwMode="auto">
              <a:xfrm>
                <a:off x="5469501" y="1143074"/>
                <a:ext cx="1925638" cy="987425"/>
              </a:xfrm>
              <a:custGeom>
                <a:avLst/>
                <a:gdLst>
                  <a:gd name="T0" fmla="*/ 0 w 512"/>
                  <a:gd name="T1" fmla="*/ 121 h 263"/>
                  <a:gd name="T2" fmla="*/ 280 w 512"/>
                  <a:gd name="T3" fmla="*/ 263 h 263"/>
                  <a:gd name="T4" fmla="*/ 512 w 512"/>
                  <a:gd name="T5" fmla="*/ 131 h 263"/>
                  <a:gd name="T6" fmla="*/ 505 w 512"/>
                  <a:gd name="T7" fmla="*/ 127 h 263"/>
                  <a:gd name="T8" fmla="*/ 242 w 512"/>
                  <a:gd name="T9" fmla="*/ 9 h 263"/>
                  <a:gd name="T10" fmla="*/ 208 w 512"/>
                  <a:gd name="T11" fmla="*/ 6 h 263"/>
                  <a:gd name="T12" fmla="*/ 0 w 512"/>
                  <a:gd name="T13" fmla="*/ 121 h 263"/>
                </a:gdLst>
                <a:ahLst/>
                <a:cxnLst>
                  <a:cxn ang="0">
                    <a:pos x="T0" y="T1"/>
                  </a:cxn>
                  <a:cxn ang="0">
                    <a:pos x="T2" y="T3"/>
                  </a:cxn>
                  <a:cxn ang="0">
                    <a:pos x="T4" y="T5"/>
                  </a:cxn>
                  <a:cxn ang="0">
                    <a:pos x="T6" y="T7"/>
                  </a:cxn>
                  <a:cxn ang="0">
                    <a:pos x="T8" y="T9"/>
                  </a:cxn>
                  <a:cxn ang="0">
                    <a:pos x="T10" y="T11"/>
                  </a:cxn>
                  <a:cxn ang="0">
                    <a:pos x="T12" y="T13"/>
                  </a:cxn>
                </a:cxnLst>
                <a:rect l="0" t="0" r="r" b="b"/>
                <a:pathLst>
                  <a:path w="512" h="263">
                    <a:moveTo>
                      <a:pt x="0" y="121"/>
                    </a:moveTo>
                    <a:cubicBezTo>
                      <a:pt x="280" y="263"/>
                      <a:pt x="280" y="263"/>
                      <a:pt x="280" y="263"/>
                    </a:cubicBezTo>
                    <a:cubicBezTo>
                      <a:pt x="512" y="131"/>
                      <a:pt x="512" y="131"/>
                      <a:pt x="512" y="131"/>
                    </a:cubicBezTo>
                    <a:cubicBezTo>
                      <a:pt x="505" y="127"/>
                      <a:pt x="505" y="127"/>
                      <a:pt x="505" y="127"/>
                    </a:cubicBezTo>
                    <a:cubicBezTo>
                      <a:pt x="242" y="9"/>
                      <a:pt x="242" y="9"/>
                      <a:pt x="242" y="9"/>
                    </a:cubicBezTo>
                    <a:cubicBezTo>
                      <a:pt x="242" y="9"/>
                      <a:pt x="224" y="0"/>
                      <a:pt x="208" y="6"/>
                    </a:cubicBezTo>
                    <a:cubicBezTo>
                      <a:pt x="193" y="12"/>
                      <a:pt x="0" y="121"/>
                      <a:pt x="0" y="121"/>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48" name="Freeform 27">
                <a:extLst>
                  <a:ext uri="{FF2B5EF4-FFF2-40B4-BE49-F238E27FC236}">
                    <a16:creationId xmlns:a16="http://schemas.microsoft.com/office/drawing/2014/main" id="{CCEB7B0F-5480-D441-CA55-C9617A20B63D}"/>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9" name="Freeform 28">
                <a:extLst>
                  <a:ext uri="{FF2B5EF4-FFF2-40B4-BE49-F238E27FC236}">
                    <a16:creationId xmlns:a16="http://schemas.microsoft.com/office/drawing/2014/main" id="{1380231F-1B30-6D3C-D927-A633E3EEFF34}"/>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0" name="Freeform 29">
                <a:extLst>
                  <a:ext uri="{FF2B5EF4-FFF2-40B4-BE49-F238E27FC236}">
                    <a16:creationId xmlns:a16="http://schemas.microsoft.com/office/drawing/2014/main" id="{29C29CB5-925A-7905-A039-9397F0DB3967}"/>
                  </a:ext>
                </a:extLst>
              </p:cNvPr>
              <p:cNvSpPr>
                <a:spLocks/>
              </p:cNvSpPr>
              <p:nvPr/>
            </p:nvSpPr>
            <p:spPr bwMode="auto">
              <a:xfrm>
                <a:off x="5483788" y="1914818"/>
                <a:ext cx="1060450" cy="630238"/>
              </a:xfrm>
              <a:custGeom>
                <a:avLst/>
                <a:gdLst>
                  <a:gd name="T0" fmla="*/ 0 w 668"/>
                  <a:gd name="T1" fmla="*/ 0 h 397"/>
                  <a:gd name="T2" fmla="*/ 3 w 668"/>
                  <a:gd name="T3" fmla="*/ 45 h 397"/>
                  <a:gd name="T4" fmla="*/ 668 w 668"/>
                  <a:gd name="T5" fmla="*/ 397 h 397"/>
                  <a:gd name="T6" fmla="*/ 666 w 668"/>
                  <a:gd name="T7" fmla="*/ 348 h 397"/>
                  <a:gd name="T8" fmla="*/ 0 w 668"/>
                  <a:gd name="T9" fmla="*/ 0 h 397"/>
                </a:gdLst>
                <a:ahLst/>
                <a:cxnLst>
                  <a:cxn ang="0">
                    <a:pos x="T0" y="T1"/>
                  </a:cxn>
                  <a:cxn ang="0">
                    <a:pos x="T2" y="T3"/>
                  </a:cxn>
                  <a:cxn ang="0">
                    <a:pos x="T4" y="T5"/>
                  </a:cxn>
                  <a:cxn ang="0">
                    <a:pos x="T6" y="T7"/>
                  </a:cxn>
                  <a:cxn ang="0">
                    <a:pos x="T8" y="T9"/>
                  </a:cxn>
                </a:cxnLst>
                <a:rect l="0" t="0" r="r" b="b"/>
                <a:pathLst>
                  <a:path w="668" h="397">
                    <a:moveTo>
                      <a:pt x="0" y="0"/>
                    </a:moveTo>
                    <a:lnTo>
                      <a:pt x="3" y="45"/>
                    </a:lnTo>
                    <a:lnTo>
                      <a:pt x="668" y="397"/>
                    </a:lnTo>
                    <a:lnTo>
                      <a:pt x="666" y="348"/>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1" name="Freeform 30">
                <a:extLst>
                  <a:ext uri="{FF2B5EF4-FFF2-40B4-BE49-F238E27FC236}">
                    <a16:creationId xmlns:a16="http://schemas.microsoft.com/office/drawing/2014/main" id="{0ECBCE2F-B343-94DB-A5E0-CB0EBE55B267}"/>
                  </a:ext>
                </a:extLst>
              </p:cNvPr>
              <p:cNvSpPr>
                <a:spLocks/>
              </p:cNvSpPr>
              <p:nvPr/>
            </p:nvSpPr>
            <p:spPr bwMode="auto">
              <a:xfrm>
                <a:off x="6522013" y="1583031"/>
                <a:ext cx="969963" cy="962025"/>
              </a:xfrm>
              <a:custGeom>
                <a:avLst/>
                <a:gdLst>
                  <a:gd name="T0" fmla="*/ 1 w 258"/>
                  <a:gd name="T1" fmla="*/ 165 h 256"/>
                  <a:gd name="T2" fmla="*/ 205 w 258"/>
                  <a:gd name="T3" fmla="*/ 32 h 256"/>
                  <a:gd name="T4" fmla="*/ 237 w 258"/>
                  <a:gd name="T5" fmla="*/ 38 h 256"/>
                  <a:gd name="T6" fmla="*/ 212 w 258"/>
                  <a:gd name="T7" fmla="*/ 106 h 256"/>
                  <a:gd name="T8" fmla="*/ 5 w 258"/>
                  <a:gd name="T9" fmla="*/ 235 h 256"/>
                  <a:gd name="T10" fmla="*/ 6 w 258"/>
                  <a:gd name="T11" fmla="*/ 256 h 256"/>
                  <a:gd name="T12" fmla="*/ 218 w 258"/>
                  <a:gd name="T13" fmla="*/ 120 h 256"/>
                  <a:gd name="T14" fmla="*/ 254 w 258"/>
                  <a:gd name="T15" fmla="*/ 51 h 256"/>
                  <a:gd name="T16" fmla="*/ 208 w 258"/>
                  <a:gd name="T17" fmla="*/ 10 h 256"/>
                  <a:gd name="T18" fmla="*/ 0 w 258"/>
                  <a:gd name="T19" fmla="*/ 142 h 256"/>
                  <a:gd name="T20" fmla="*/ 1 w 258"/>
                  <a:gd name="T21" fmla="*/ 16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256">
                    <a:moveTo>
                      <a:pt x="1" y="165"/>
                    </a:moveTo>
                    <a:cubicBezTo>
                      <a:pt x="205" y="32"/>
                      <a:pt x="205" y="32"/>
                      <a:pt x="205" y="32"/>
                    </a:cubicBezTo>
                    <a:cubicBezTo>
                      <a:pt x="205" y="32"/>
                      <a:pt x="228" y="16"/>
                      <a:pt x="237" y="38"/>
                    </a:cubicBezTo>
                    <a:cubicBezTo>
                      <a:pt x="247" y="61"/>
                      <a:pt x="229" y="94"/>
                      <a:pt x="212" y="106"/>
                    </a:cubicBezTo>
                    <a:cubicBezTo>
                      <a:pt x="5" y="235"/>
                      <a:pt x="5" y="235"/>
                      <a:pt x="5" y="235"/>
                    </a:cubicBezTo>
                    <a:cubicBezTo>
                      <a:pt x="6" y="256"/>
                      <a:pt x="6" y="256"/>
                      <a:pt x="6" y="256"/>
                    </a:cubicBezTo>
                    <a:cubicBezTo>
                      <a:pt x="218" y="120"/>
                      <a:pt x="218" y="120"/>
                      <a:pt x="218" y="120"/>
                    </a:cubicBezTo>
                    <a:cubicBezTo>
                      <a:pt x="218" y="120"/>
                      <a:pt x="258" y="88"/>
                      <a:pt x="254" y="51"/>
                    </a:cubicBezTo>
                    <a:cubicBezTo>
                      <a:pt x="251" y="13"/>
                      <a:pt x="225" y="0"/>
                      <a:pt x="208" y="10"/>
                    </a:cubicBezTo>
                    <a:cubicBezTo>
                      <a:pt x="0" y="142"/>
                      <a:pt x="0" y="142"/>
                      <a:pt x="0" y="142"/>
                    </a:cubicBezTo>
                    <a:cubicBezTo>
                      <a:pt x="1" y="165"/>
                      <a:pt x="1" y="165"/>
                      <a:pt x="1" y="165"/>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2" name="Freeform 32">
                <a:extLst>
                  <a:ext uri="{FF2B5EF4-FFF2-40B4-BE49-F238E27FC236}">
                    <a16:creationId xmlns:a16="http://schemas.microsoft.com/office/drawing/2014/main" id="{531E7934-3F17-360A-2C15-289F9AD0C151}"/>
                  </a:ext>
                </a:extLst>
              </p:cNvPr>
              <p:cNvSpPr>
                <a:spLocks/>
              </p:cNvSpPr>
              <p:nvPr/>
            </p:nvSpPr>
            <p:spPr bwMode="auto">
              <a:xfrm>
                <a:off x="7326876" y="1610018"/>
                <a:ext cx="44450" cy="3175"/>
              </a:xfrm>
              <a:custGeom>
                <a:avLst/>
                <a:gdLst>
                  <a:gd name="T0" fmla="*/ 6 w 12"/>
                  <a:gd name="T1" fmla="*/ 0 h 1"/>
                  <a:gd name="T2" fmla="*/ 0 w 12"/>
                  <a:gd name="T3" fmla="*/ 1 h 1"/>
                  <a:gd name="T4" fmla="*/ 12 w 12"/>
                  <a:gd name="T5" fmla="*/ 1 h 1"/>
                  <a:gd name="T6" fmla="*/ 12 w 12"/>
                  <a:gd name="T7" fmla="*/ 1 h 1"/>
                  <a:gd name="T8" fmla="*/ 6 w 12"/>
                  <a:gd name="T9" fmla="*/ 0 h 1"/>
                </a:gdLst>
                <a:ahLst/>
                <a:cxnLst>
                  <a:cxn ang="0">
                    <a:pos x="T0" y="T1"/>
                  </a:cxn>
                  <a:cxn ang="0">
                    <a:pos x="T2" y="T3"/>
                  </a:cxn>
                  <a:cxn ang="0">
                    <a:pos x="T4" y="T5"/>
                  </a:cxn>
                  <a:cxn ang="0">
                    <a:pos x="T6" y="T7"/>
                  </a:cxn>
                  <a:cxn ang="0">
                    <a:pos x="T8" y="T9"/>
                  </a:cxn>
                </a:cxnLst>
                <a:rect l="0" t="0" r="r" b="b"/>
                <a:pathLst>
                  <a:path w="12" h="1">
                    <a:moveTo>
                      <a:pt x="6" y="0"/>
                    </a:moveTo>
                    <a:cubicBezTo>
                      <a:pt x="4" y="0"/>
                      <a:pt x="2" y="0"/>
                      <a:pt x="0" y="1"/>
                    </a:cubicBezTo>
                    <a:cubicBezTo>
                      <a:pt x="12" y="1"/>
                      <a:pt x="12" y="1"/>
                      <a:pt x="12" y="1"/>
                    </a:cubicBezTo>
                    <a:cubicBezTo>
                      <a:pt x="12" y="1"/>
                      <a:pt x="12" y="1"/>
                      <a:pt x="12" y="1"/>
                    </a:cubicBezTo>
                    <a:cubicBezTo>
                      <a:pt x="10" y="0"/>
                      <a:pt x="8" y="0"/>
                      <a:pt x="6" y="0"/>
                    </a:cubicBezTo>
                  </a:path>
                </a:pathLst>
              </a:custGeom>
              <a:solidFill>
                <a:srgbClr val="419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8" name="Group 69"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65B970C2-0280-1FFB-9218-FA153503AB01}"/>
                </a:ext>
              </a:extLst>
            </p:cNvPr>
            <p:cNvGrpSpPr/>
            <p:nvPr/>
          </p:nvGrpSpPr>
          <p:grpSpPr>
            <a:xfrm>
              <a:off x="1066940" y="2906935"/>
              <a:ext cx="2675659" cy="1421535"/>
              <a:chOff x="3672451" y="2646656"/>
              <a:chExt cx="2943225" cy="1563688"/>
            </a:xfrm>
          </p:grpSpPr>
          <p:grpSp>
            <p:nvGrpSpPr>
              <p:cNvPr id="34" name="Group 68">
                <a:extLst>
                  <a:ext uri="{FF2B5EF4-FFF2-40B4-BE49-F238E27FC236}">
                    <a16:creationId xmlns:a16="http://schemas.microsoft.com/office/drawing/2014/main" id="{322A4827-0218-0E6F-517F-1CF3091D8497}"/>
                  </a:ext>
                </a:extLst>
              </p:cNvPr>
              <p:cNvGrpSpPr/>
              <p:nvPr/>
            </p:nvGrpSpPr>
            <p:grpSpPr>
              <a:xfrm>
                <a:off x="3672451" y="2646656"/>
                <a:ext cx="2943225" cy="1519237"/>
                <a:chOff x="3672451" y="2646656"/>
                <a:chExt cx="2943225" cy="1519237"/>
              </a:xfrm>
            </p:grpSpPr>
            <p:sp>
              <p:nvSpPr>
                <p:cNvPr id="37" name="Freeform 16">
                  <a:extLst>
                    <a:ext uri="{FF2B5EF4-FFF2-40B4-BE49-F238E27FC236}">
                      <a16:creationId xmlns:a16="http://schemas.microsoft.com/office/drawing/2014/main" id="{B43BF1BD-736B-C345-E48C-F38D1E72AA03}"/>
                    </a:ext>
                  </a:extLst>
                </p:cNvPr>
                <p:cNvSpPr>
                  <a:spLocks/>
                </p:cNvSpPr>
                <p:nvPr/>
              </p:nvSpPr>
              <p:spPr bwMode="auto">
                <a:xfrm>
                  <a:off x="3672451" y="4051593"/>
                  <a:ext cx="71438" cy="7938"/>
                </a:xfrm>
                <a:custGeom>
                  <a:avLst/>
                  <a:gdLst>
                    <a:gd name="T0" fmla="*/ 11 w 19"/>
                    <a:gd name="T1" fmla="*/ 0 h 2"/>
                    <a:gd name="T2" fmla="*/ 0 w 19"/>
                    <a:gd name="T3" fmla="*/ 1 h 2"/>
                    <a:gd name="T4" fmla="*/ 0 w 19"/>
                    <a:gd name="T5" fmla="*/ 2 h 2"/>
                    <a:gd name="T6" fmla="*/ 19 w 19"/>
                    <a:gd name="T7" fmla="*/ 0 h 2"/>
                    <a:gd name="T8" fmla="*/ 11 w 19"/>
                    <a:gd name="T9" fmla="*/ 0 h 2"/>
                  </a:gdLst>
                  <a:ahLst/>
                  <a:cxnLst>
                    <a:cxn ang="0">
                      <a:pos x="T0" y="T1"/>
                    </a:cxn>
                    <a:cxn ang="0">
                      <a:pos x="T2" y="T3"/>
                    </a:cxn>
                    <a:cxn ang="0">
                      <a:pos x="T4" y="T5"/>
                    </a:cxn>
                    <a:cxn ang="0">
                      <a:pos x="T6" y="T7"/>
                    </a:cxn>
                    <a:cxn ang="0">
                      <a:pos x="T8" y="T9"/>
                    </a:cxn>
                  </a:cxnLst>
                  <a:rect l="0" t="0" r="r" b="b"/>
                  <a:pathLst>
                    <a:path w="19" h="2">
                      <a:moveTo>
                        <a:pt x="11" y="0"/>
                      </a:moveTo>
                      <a:cubicBezTo>
                        <a:pt x="8" y="0"/>
                        <a:pt x="4" y="0"/>
                        <a:pt x="0" y="1"/>
                      </a:cubicBezTo>
                      <a:cubicBezTo>
                        <a:pt x="0" y="2"/>
                        <a:pt x="0" y="2"/>
                        <a:pt x="0" y="2"/>
                      </a:cubicBezTo>
                      <a:cubicBezTo>
                        <a:pt x="19" y="0"/>
                        <a:pt x="19" y="0"/>
                        <a:pt x="19" y="0"/>
                      </a:cubicBezTo>
                      <a:cubicBezTo>
                        <a:pt x="17" y="0"/>
                        <a:pt x="14" y="0"/>
                        <a:pt x="11" y="0"/>
                      </a:cubicBezTo>
                    </a:path>
                  </a:pathLst>
                </a:custGeom>
                <a:solidFill>
                  <a:srgbClr val="0A8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8" name="Freeform 33">
                  <a:extLst>
                    <a:ext uri="{FF2B5EF4-FFF2-40B4-BE49-F238E27FC236}">
                      <a16:creationId xmlns:a16="http://schemas.microsoft.com/office/drawing/2014/main" id="{9FA6A7C9-E3FD-B3CA-EAE5-834180685027}"/>
                    </a:ext>
                  </a:extLst>
                </p:cNvPr>
                <p:cNvSpPr>
                  <a:spLocks/>
                </p:cNvSpPr>
                <p:nvPr/>
              </p:nvSpPr>
              <p:spPr bwMode="auto">
                <a:xfrm>
                  <a:off x="4375713" y="3248318"/>
                  <a:ext cx="2239963" cy="917575"/>
                </a:xfrm>
                <a:custGeom>
                  <a:avLst/>
                  <a:gdLst>
                    <a:gd name="T0" fmla="*/ 596 w 596"/>
                    <a:gd name="T1" fmla="*/ 59 h 244"/>
                    <a:gd name="T2" fmla="*/ 559 w 596"/>
                    <a:gd name="T3" fmla="*/ 42 h 244"/>
                    <a:gd name="T4" fmla="*/ 56 w 596"/>
                    <a:gd name="T5" fmla="*/ 0 h 244"/>
                    <a:gd name="T6" fmla="*/ 29 w 596"/>
                    <a:gd name="T7" fmla="*/ 71 h 244"/>
                    <a:gd name="T8" fmla="*/ 296 w 596"/>
                    <a:gd name="T9" fmla="*/ 244 h 244"/>
                    <a:gd name="T10" fmla="*/ 596 w 596"/>
                    <a:gd name="T11" fmla="*/ 59 h 244"/>
                  </a:gdLst>
                  <a:ahLst/>
                  <a:cxnLst>
                    <a:cxn ang="0">
                      <a:pos x="T0" y="T1"/>
                    </a:cxn>
                    <a:cxn ang="0">
                      <a:pos x="T2" y="T3"/>
                    </a:cxn>
                    <a:cxn ang="0">
                      <a:pos x="T4" y="T5"/>
                    </a:cxn>
                    <a:cxn ang="0">
                      <a:pos x="T6" y="T7"/>
                    </a:cxn>
                    <a:cxn ang="0">
                      <a:pos x="T8" y="T9"/>
                    </a:cxn>
                    <a:cxn ang="0">
                      <a:pos x="T10" y="T11"/>
                    </a:cxn>
                  </a:cxnLst>
                  <a:rect l="0" t="0" r="r" b="b"/>
                  <a:pathLst>
                    <a:path w="596" h="244">
                      <a:moveTo>
                        <a:pt x="596" y="59"/>
                      </a:moveTo>
                      <a:cubicBezTo>
                        <a:pt x="559" y="42"/>
                        <a:pt x="559" y="42"/>
                        <a:pt x="559" y="42"/>
                      </a:cubicBezTo>
                      <a:cubicBezTo>
                        <a:pt x="56" y="0"/>
                        <a:pt x="56" y="0"/>
                        <a:pt x="56" y="0"/>
                      </a:cubicBezTo>
                      <a:cubicBezTo>
                        <a:pt x="56" y="0"/>
                        <a:pt x="0" y="24"/>
                        <a:pt x="29" y="71"/>
                      </a:cubicBezTo>
                      <a:cubicBezTo>
                        <a:pt x="68" y="133"/>
                        <a:pt x="296" y="244"/>
                        <a:pt x="296" y="244"/>
                      </a:cubicBezTo>
                      <a:lnTo>
                        <a:pt x="596" y="59"/>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9" name="Freeform 34">
                  <a:extLst>
                    <a:ext uri="{FF2B5EF4-FFF2-40B4-BE49-F238E27FC236}">
                      <a16:creationId xmlns:a16="http://schemas.microsoft.com/office/drawing/2014/main" id="{C79C5A8A-4F1D-47DF-0FB5-85E931665D87}"/>
                    </a:ext>
                  </a:extLst>
                </p:cNvPr>
                <p:cNvSpPr>
                  <a:spLocks/>
                </p:cNvSpPr>
                <p:nvPr/>
              </p:nvSpPr>
              <p:spPr bwMode="auto">
                <a:xfrm>
                  <a:off x="4615426" y="3176881"/>
                  <a:ext cx="1944688" cy="879475"/>
                </a:xfrm>
                <a:custGeom>
                  <a:avLst/>
                  <a:gdLst>
                    <a:gd name="T0" fmla="*/ 1225 w 1225"/>
                    <a:gd name="T1" fmla="*/ 19 h 554"/>
                    <a:gd name="T2" fmla="*/ 1225 w 1225"/>
                    <a:gd name="T3" fmla="*/ 166 h 554"/>
                    <a:gd name="T4" fmla="*/ 550 w 1225"/>
                    <a:gd name="T5" fmla="*/ 554 h 554"/>
                    <a:gd name="T6" fmla="*/ 3 w 1225"/>
                    <a:gd name="T7" fmla="*/ 251 h 554"/>
                    <a:gd name="T8" fmla="*/ 0 w 1225"/>
                    <a:gd name="T9" fmla="*/ 83 h 554"/>
                    <a:gd name="T10" fmla="*/ 564 w 1225"/>
                    <a:gd name="T11" fmla="*/ 381 h 554"/>
                    <a:gd name="T12" fmla="*/ 1220 w 1225"/>
                    <a:gd name="T13" fmla="*/ 0 h 554"/>
                    <a:gd name="T14" fmla="*/ 1225 w 1225"/>
                    <a:gd name="T15" fmla="*/ 19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5" h="554">
                      <a:moveTo>
                        <a:pt x="1225" y="19"/>
                      </a:moveTo>
                      <a:lnTo>
                        <a:pt x="1225" y="166"/>
                      </a:lnTo>
                      <a:lnTo>
                        <a:pt x="550" y="554"/>
                      </a:lnTo>
                      <a:lnTo>
                        <a:pt x="3" y="251"/>
                      </a:lnTo>
                      <a:lnTo>
                        <a:pt x="0" y="83"/>
                      </a:lnTo>
                      <a:lnTo>
                        <a:pt x="564" y="381"/>
                      </a:lnTo>
                      <a:lnTo>
                        <a:pt x="1220" y="0"/>
                      </a:lnTo>
                      <a:lnTo>
                        <a:pt x="1225"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0" name="Freeform 35">
                  <a:extLst>
                    <a:ext uri="{FF2B5EF4-FFF2-40B4-BE49-F238E27FC236}">
                      <a16:creationId xmlns:a16="http://schemas.microsoft.com/office/drawing/2014/main" id="{01C4A7E9-A3F6-56FC-5C55-53DEDACC7274}"/>
                    </a:ext>
                  </a:extLst>
                </p:cNvPr>
                <p:cNvSpPr>
                  <a:spLocks/>
                </p:cNvSpPr>
                <p:nvPr/>
              </p:nvSpPr>
              <p:spPr bwMode="auto">
                <a:xfrm>
                  <a:off x="4510651" y="2646656"/>
                  <a:ext cx="2105025" cy="1093788"/>
                </a:xfrm>
                <a:custGeom>
                  <a:avLst/>
                  <a:gdLst>
                    <a:gd name="T0" fmla="*/ 560 w 560"/>
                    <a:gd name="T1" fmla="*/ 122 h 291"/>
                    <a:gd name="T2" fmla="*/ 260 w 560"/>
                    <a:gd name="T3" fmla="*/ 291 h 291"/>
                    <a:gd name="T4" fmla="*/ 0 w 560"/>
                    <a:gd name="T5" fmla="*/ 158 h 291"/>
                    <a:gd name="T6" fmla="*/ 9 w 560"/>
                    <a:gd name="T7" fmla="*/ 154 h 291"/>
                    <a:gd name="T8" fmla="*/ 290 w 560"/>
                    <a:gd name="T9" fmla="*/ 11 h 291"/>
                    <a:gd name="T10" fmla="*/ 326 w 560"/>
                    <a:gd name="T11" fmla="*/ 6 h 291"/>
                    <a:gd name="T12" fmla="*/ 560 w 560"/>
                    <a:gd name="T13" fmla="*/ 122 h 291"/>
                  </a:gdLst>
                  <a:ahLst/>
                  <a:cxnLst>
                    <a:cxn ang="0">
                      <a:pos x="T0" y="T1"/>
                    </a:cxn>
                    <a:cxn ang="0">
                      <a:pos x="T2" y="T3"/>
                    </a:cxn>
                    <a:cxn ang="0">
                      <a:pos x="T4" y="T5"/>
                    </a:cxn>
                    <a:cxn ang="0">
                      <a:pos x="T6" y="T7"/>
                    </a:cxn>
                    <a:cxn ang="0">
                      <a:pos x="T8" y="T9"/>
                    </a:cxn>
                    <a:cxn ang="0">
                      <a:pos x="T10" y="T11"/>
                    </a:cxn>
                    <a:cxn ang="0">
                      <a:pos x="T12" y="T13"/>
                    </a:cxn>
                  </a:cxnLst>
                  <a:rect l="0" t="0" r="r" b="b"/>
                  <a:pathLst>
                    <a:path w="560" h="291">
                      <a:moveTo>
                        <a:pt x="560" y="122"/>
                      </a:moveTo>
                      <a:cubicBezTo>
                        <a:pt x="260" y="291"/>
                        <a:pt x="260" y="291"/>
                        <a:pt x="260" y="291"/>
                      </a:cubicBezTo>
                      <a:cubicBezTo>
                        <a:pt x="0" y="158"/>
                        <a:pt x="0" y="158"/>
                        <a:pt x="0" y="158"/>
                      </a:cubicBezTo>
                      <a:cubicBezTo>
                        <a:pt x="9" y="154"/>
                        <a:pt x="9" y="154"/>
                        <a:pt x="9" y="154"/>
                      </a:cubicBezTo>
                      <a:cubicBezTo>
                        <a:pt x="290" y="11"/>
                        <a:pt x="290" y="11"/>
                        <a:pt x="290" y="11"/>
                      </a:cubicBezTo>
                      <a:cubicBezTo>
                        <a:pt x="290" y="11"/>
                        <a:pt x="309" y="0"/>
                        <a:pt x="326" y="6"/>
                      </a:cubicBezTo>
                      <a:cubicBezTo>
                        <a:pt x="343" y="12"/>
                        <a:pt x="560" y="122"/>
                        <a:pt x="560" y="122"/>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1" name="Freeform 36">
                  <a:extLst>
                    <a:ext uri="{FF2B5EF4-FFF2-40B4-BE49-F238E27FC236}">
                      <a16:creationId xmlns:a16="http://schemas.microsoft.com/office/drawing/2014/main" id="{AD548387-7BC4-FCEA-CE02-2178EE7709BC}"/>
                    </a:ext>
                  </a:extLst>
                </p:cNvPr>
                <p:cNvSpPr>
                  <a:spLocks/>
                </p:cNvSpPr>
                <p:nvPr/>
              </p:nvSpPr>
              <p:spPr bwMode="auto">
                <a:xfrm>
                  <a:off x="5491726" y="3105443"/>
                  <a:ext cx="1123950" cy="728663"/>
                </a:xfrm>
                <a:custGeom>
                  <a:avLst/>
                  <a:gdLst>
                    <a:gd name="T0" fmla="*/ 0 w 708"/>
                    <a:gd name="T1" fmla="*/ 400 h 459"/>
                    <a:gd name="T2" fmla="*/ 708 w 708"/>
                    <a:gd name="T3" fmla="*/ 0 h 459"/>
                    <a:gd name="T4" fmla="*/ 708 w 708"/>
                    <a:gd name="T5" fmla="*/ 57 h 459"/>
                    <a:gd name="T6" fmla="*/ 0 w 708"/>
                    <a:gd name="T7" fmla="*/ 459 h 459"/>
                    <a:gd name="T8" fmla="*/ 0 w 708"/>
                    <a:gd name="T9" fmla="*/ 400 h 459"/>
                  </a:gdLst>
                  <a:ahLst/>
                  <a:cxnLst>
                    <a:cxn ang="0">
                      <a:pos x="T0" y="T1"/>
                    </a:cxn>
                    <a:cxn ang="0">
                      <a:pos x="T2" y="T3"/>
                    </a:cxn>
                    <a:cxn ang="0">
                      <a:pos x="T4" y="T5"/>
                    </a:cxn>
                    <a:cxn ang="0">
                      <a:pos x="T6" y="T7"/>
                    </a:cxn>
                    <a:cxn ang="0">
                      <a:pos x="T8" y="T9"/>
                    </a:cxn>
                  </a:cxnLst>
                  <a:rect l="0" t="0" r="r" b="b"/>
                  <a:pathLst>
                    <a:path w="708" h="459">
                      <a:moveTo>
                        <a:pt x="0" y="400"/>
                      </a:moveTo>
                      <a:lnTo>
                        <a:pt x="708" y="0"/>
                      </a:lnTo>
                      <a:lnTo>
                        <a:pt x="708" y="57"/>
                      </a:lnTo>
                      <a:lnTo>
                        <a:pt x="0" y="459"/>
                      </a:lnTo>
                      <a:lnTo>
                        <a:pt x="0" y="40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sp>
            <p:nvSpPr>
              <p:cNvPr id="35" name="Freeform 37">
                <a:extLst>
                  <a:ext uri="{FF2B5EF4-FFF2-40B4-BE49-F238E27FC236}">
                    <a16:creationId xmlns:a16="http://schemas.microsoft.com/office/drawing/2014/main" id="{34D66B05-AE87-5C2F-12AC-6CF88D85113D}"/>
                  </a:ext>
                </a:extLst>
              </p:cNvPr>
              <p:cNvSpPr>
                <a:spLocks/>
              </p:cNvSpPr>
              <p:nvPr/>
            </p:nvSpPr>
            <p:spPr bwMode="auto">
              <a:xfrm>
                <a:off x="5491726" y="3470568"/>
                <a:ext cx="1123950" cy="739775"/>
              </a:xfrm>
              <a:custGeom>
                <a:avLst/>
                <a:gdLst>
                  <a:gd name="T0" fmla="*/ 708 w 708"/>
                  <a:gd name="T1" fmla="*/ 0 h 466"/>
                  <a:gd name="T2" fmla="*/ 708 w 708"/>
                  <a:gd name="T3" fmla="*/ 49 h 466"/>
                  <a:gd name="T4" fmla="*/ 0 w 708"/>
                  <a:gd name="T5" fmla="*/ 466 h 466"/>
                  <a:gd name="T6" fmla="*/ 0 w 708"/>
                  <a:gd name="T7" fmla="*/ 411 h 466"/>
                  <a:gd name="T8" fmla="*/ 708 w 708"/>
                  <a:gd name="T9" fmla="*/ 0 h 466"/>
                </a:gdLst>
                <a:ahLst/>
                <a:cxnLst>
                  <a:cxn ang="0">
                    <a:pos x="T0" y="T1"/>
                  </a:cxn>
                  <a:cxn ang="0">
                    <a:pos x="T2" y="T3"/>
                  </a:cxn>
                  <a:cxn ang="0">
                    <a:pos x="T4" y="T5"/>
                  </a:cxn>
                  <a:cxn ang="0">
                    <a:pos x="T6" y="T7"/>
                  </a:cxn>
                  <a:cxn ang="0">
                    <a:pos x="T8" y="T9"/>
                  </a:cxn>
                </a:cxnLst>
                <a:rect l="0" t="0" r="r" b="b"/>
                <a:pathLst>
                  <a:path w="708" h="466">
                    <a:moveTo>
                      <a:pt x="708" y="0"/>
                    </a:moveTo>
                    <a:lnTo>
                      <a:pt x="708" y="49"/>
                    </a:lnTo>
                    <a:lnTo>
                      <a:pt x="0" y="466"/>
                    </a:lnTo>
                    <a:lnTo>
                      <a:pt x="0" y="411"/>
                    </a:lnTo>
                    <a:lnTo>
                      <a:pt x="708"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6" name="Freeform 38">
                <a:extLst>
                  <a:ext uri="{FF2B5EF4-FFF2-40B4-BE49-F238E27FC236}">
                    <a16:creationId xmlns:a16="http://schemas.microsoft.com/office/drawing/2014/main" id="{D2464653-5BB6-C9B8-1F06-24B9D0D9C3E4}"/>
                  </a:ext>
                </a:extLst>
              </p:cNvPr>
              <p:cNvSpPr>
                <a:spLocks/>
              </p:cNvSpPr>
              <p:nvPr/>
            </p:nvSpPr>
            <p:spPr bwMode="auto">
              <a:xfrm>
                <a:off x="4424926" y="3199106"/>
                <a:ext cx="1066800" cy="1011238"/>
              </a:xfrm>
              <a:custGeom>
                <a:avLst/>
                <a:gdLst>
                  <a:gd name="T0" fmla="*/ 284 w 284"/>
                  <a:gd name="T1" fmla="*/ 169 h 269"/>
                  <a:gd name="T2" fmla="*/ 55 w 284"/>
                  <a:gd name="T3" fmla="*/ 34 h 269"/>
                  <a:gd name="T4" fmla="*/ 19 w 284"/>
                  <a:gd name="T5" fmla="*/ 42 h 269"/>
                  <a:gd name="T6" fmla="*/ 50 w 284"/>
                  <a:gd name="T7" fmla="*/ 115 h 269"/>
                  <a:gd name="T8" fmla="*/ 284 w 284"/>
                  <a:gd name="T9" fmla="*/ 246 h 269"/>
                  <a:gd name="T10" fmla="*/ 284 w 284"/>
                  <a:gd name="T11" fmla="*/ 269 h 269"/>
                  <a:gd name="T12" fmla="*/ 44 w 284"/>
                  <a:gd name="T13" fmla="*/ 131 h 269"/>
                  <a:gd name="T14" fmla="*/ 1 w 284"/>
                  <a:gd name="T15" fmla="*/ 57 h 269"/>
                  <a:gd name="T16" fmla="*/ 50 w 284"/>
                  <a:gd name="T17" fmla="*/ 10 h 269"/>
                  <a:gd name="T18" fmla="*/ 284 w 284"/>
                  <a:gd name="T19" fmla="*/ 144 h 269"/>
                  <a:gd name="T20" fmla="*/ 284 w 284"/>
                  <a:gd name="T21" fmla="*/ 1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69">
                    <a:moveTo>
                      <a:pt x="284" y="169"/>
                    </a:moveTo>
                    <a:cubicBezTo>
                      <a:pt x="55" y="34"/>
                      <a:pt x="55" y="34"/>
                      <a:pt x="55" y="34"/>
                    </a:cubicBezTo>
                    <a:cubicBezTo>
                      <a:pt x="55" y="34"/>
                      <a:pt x="29" y="17"/>
                      <a:pt x="19" y="42"/>
                    </a:cubicBezTo>
                    <a:cubicBezTo>
                      <a:pt x="10" y="67"/>
                      <a:pt x="31" y="103"/>
                      <a:pt x="50" y="115"/>
                    </a:cubicBezTo>
                    <a:cubicBezTo>
                      <a:pt x="284" y="246"/>
                      <a:pt x="284" y="246"/>
                      <a:pt x="284" y="246"/>
                    </a:cubicBezTo>
                    <a:cubicBezTo>
                      <a:pt x="284" y="269"/>
                      <a:pt x="284" y="269"/>
                      <a:pt x="284" y="269"/>
                    </a:cubicBezTo>
                    <a:cubicBezTo>
                      <a:pt x="44" y="131"/>
                      <a:pt x="44" y="131"/>
                      <a:pt x="44" y="131"/>
                    </a:cubicBezTo>
                    <a:cubicBezTo>
                      <a:pt x="44" y="131"/>
                      <a:pt x="0" y="98"/>
                      <a:pt x="1" y="57"/>
                    </a:cubicBezTo>
                    <a:cubicBezTo>
                      <a:pt x="3" y="16"/>
                      <a:pt x="31" y="0"/>
                      <a:pt x="50" y="10"/>
                    </a:cubicBezTo>
                    <a:cubicBezTo>
                      <a:pt x="284" y="144"/>
                      <a:pt x="284" y="144"/>
                      <a:pt x="284" y="144"/>
                    </a:cubicBezTo>
                    <a:lnTo>
                      <a:pt x="284" y="169"/>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9" name="Group 63"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B86A7C03-B2FF-08BA-3756-1D71056E39A0}"/>
                </a:ext>
              </a:extLst>
            </p:cNvPr>
            <p:cNvGrpSpPr/>
            <p:nvPr/>
          </p:nvGrpSpPr>
          <p:grpSpPr>
            <a:xfrm>
              <a:off x="3794553" y="4611332"/>
              <a:ext cx="1274329" cy="891887"/>
              <a:chOff x="6672826" y="4521493"/>
              <a:chExt cx="1401762" cy="981076"/>
            </a:xfrm>
          </p:grpSpPr>
          <p:sp>
            <p:nvSpPr>
              <p:cNvPr id="28" name="Freeform 40">
                <a:extLst>
                  <a:ext uri="{FF2B5EF4-FFF2-40B4-BE49-F238E27FC236}">
                    <a16:creationId xmlns:a16="http://schemas.microsoft.com/office/drawing/2014/main" id="{E6240DBA-9A65-A883-ECE8-4795C30C8C23}"/>
                  </a:ext>
                </a:extLst>
              </p:cNvPr>
              <p:cNvSpPr>
                <a:spLocks/>
              </p:cNvSpPr>
              <p:nvPr/>
            </p:nvSpPr>
            <p:spPr bwMode="auto">
              <a:xfrm>
                <a:off x="6672826" y="4939006"/>
                <a:ext cx="1398588" cy="538163"/>
              </a:xfrm>
              <a:custGeom>
                <a:avLst/>
                <a:gdLst>
                  <a:gd name="T0" fmla="*/ 372 w 372"/>
                  <a:gd name="T1" fmla="*/ 16 h 143"/>
                  <a:gd name="T2" fmla="*/ 349 w 372"/>
                  <a:gd name="T3" fmla="*/ 7 h 143"/>
                  <a:gd name="T4" fmla="*/ 34 w 372"/>
                  <a:gd name="T5" fmla="*/ 0 h 143"/>
                  <a:gd name="T6" fmla="*/ 20 w 372"/>
                  <a:gd name="T7" fmla="*/ 44 h 143"/>
                  <a:gd name="T8" fmla="*/ 192 w 372"/>
                  <a:gd name="T9" fmla="*/ 143 h 143"/>
                  <a:gd name="T10" fmla="*/ 372 w 372"/>
                  <a:gd name="T11" fmla="*/ 16 h 143"/>
                </a:gdLst>
                <a:ahLst/>
                <a:cxnLst>
                  <a:cxn ang="0">
                    <a:pos x="T0" y="T1"/>
                  </a:cxn>
                  <a:cxn ang="0">
                    <a:pos x="T2" y="T3"/>
                  </a:cxn>
                  <a:cxn ang="0">
                    <a:pos x="T4" y="T5"/>
                  </a:cxn>
                  <a:cxn ang="0">
                    <a:pos x="T6" y="T7"/>
                  </a:cxn>
                  <a:cxn ang="0">
                    <a:pos x="T8" y="T9"/>
                  </a:cxn>
                  <a:cxn ang="0">
                    <a:pos x="T10" y="T11"/>
                  </a:cxn>
                </a:cxnLst>
                <a:rect l="0" t="0" r="r" b="b"/>
                <a:pathLst>
                  <a:path w="372" h="143">
                    <a:moveTo>
                      <a:pt x="372" y="16"/>
                    </a:moveTo>
                    <a:cubicBezTo>
                      <a:pt x="349" y="7"/>
                      <a:pt x="349" y="7"/>
                      <a:pt x="349" y="7"/>
                    </a:cubicBezTo>
                    <a:cubicBezTo>
                      <a:pt x="34" y="0"/>
                      <a:pt x="34" y="0"/>
                      <a:pt x="34" y="0"/>
                    </a:cubicBezTo>
                    <a:cubicBezTo>
                      <a:pt x="34" y="0"/>
                      <a:pt x="0" y="17"/>
                      <a:pt x="20" y="44"/>
                    </a:cubicBezTo>
                    <a:cubicBezTo>
                      <a:pt x="46" y="82"/>
                      <a:pt x="192" y="143"/>
                      <a:pt x="192" y="143"/>
                    </a:cubicBezTo>
                    <a:lnTo>
                      <a:pt x="372" y="16"/>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9" name="Freeform 41">
                <a:extLst>
                  <a:ext uri="{FF2B5EF4-FFF2-40B4-BE49-F238E27FC236}">
                    <a16:creationId xmlns:a16="http://schemas.microsoft.com/office/drawing/2014/main" id="{CC7422C1-7AD7-B1C8-20CE-377D162C07D5}"/>
                  </a:ext>
                </a:extLst>
              </p:cNvPr>
              <p:cNvSpPr>
                <a:spLocks/>
              </p:cNvSpPr>
              <p:nvPr/>
            </p:nvSpPr>
            <p:spPr bwMode="auto">
              <a:xfrm>
                <a:off x="6823638" y="4818356"/>
                <a:ext cx="1214438" cy="590550"/>
              </a:xfrm>
              <a:custGeom>
                <a:avLst/>
                <a:gdLst>
                  <a:gd name="T0" fmla="*/ 760 w 765"/>
                  <a:gd name="T1" fmla="*/ 15 h 372"/>
                  <a:gd name="T2" fmla="*/ 765 w 765"/>
                  <a:gd name="T3" fmla="*/ 105 h 372"/>
                  <a:gd name="T4" fmla="*/ 357 w 765"/>
                  <a:gd name="T5" fmla="*/ 372 h 372"/>
                  <a:gd name="T6" fmla="*/ 7 w 765"/>
                  <a:gd name="T7" fmla="*/ 202 h 372"/>
                  <a:gd name="T8" fmla="*/ 0 w 765"/>
                  <a:gd name="T9" fmla="*/ 97 h 372"/>
                  <a:gd name="T10" fmla="*/ 360 w 765"/>
                  <a:gd name="T11" fmla="*/ 263 h 372"/>
                  <a:gd name="T12" fmla="*/ 758 w 765"/>
                  <a:gd name="T13" fmla="*/ 0 h 372"/>
                  <a:gd name="T14" fmla="*/ 760 w 765"/>
                  <a:gd name="T15" fmla="*/ 15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5" h="372">
                    <a:moveTo>
                      <a:pt x="760" y="15"/>
                    </a:moveTo>
                    <a:lnTo>
                      <a:pt x="765" y="105"/>
                    </a:lnTo>
                    <a:lnTo>
                      <a:pt x="357" y="372"/>
                    </a:lnTo>
                    <a:lnTo>
                      <a:pt x="7" y="202"/>
                    </a:lnTo>
                    <a:lnTo>
                      <a:pt x="0" y="97"/>
                    </a:lnTo>
                    <a:lnTo>
                      <a:pt x="360" y="263"/>
                    </a:lnTo>
                    <a:lnTo>
                      <a:pt x="758" y="0"/>
                    </a:lnTo>
                    <a:lnTo>
                      <a:pt x="760" y="15"/>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0" name="Freeform 42">
                <a:extLst>
                  <a:ext uri="{FF2B5EF4-FFF2-40B4-BE49-F238E27FC236}">
                    <a16:creationId xmlns:a16="http://schemas.microsoft.com/office/drawing/2014/main" id="{DE77742D-D8CC-DFA8-C296-147ED9AAF940}"/>
                  </a:ext>
                </a:extLst>
              </p:cNvPr>
              <p:cNvSpPr>
                <a:spLocks/>
              </p:cNvSpPr>
              <p:nvPr/>
            </p:nvSpPr>
            <p:spPr bwMode="auto">
              <a:xfrm>
                <a:off x="6755376" y="4521493"/>
                <a:ext cx="1304925" cy="688975"/>
              </a:xfrm>
              <a:custGeom>
                <a:avLst/>
                <a:gdLst>
                  <a:gd name="T0" fmla="*/ 347 w 347"/>
                  <a:gd name="T1" fmla="*/ 67 h 183"/>
                  <a:gd name="T2" fmla="*/ 167 w 347"/>
                  <a:gd name="T3" fmla="*/ 183 h 183"/>
                  <a:gd name="T4" fmla="*/ 0 w 347"/>
                  <a:gd name="T5" fmla="*/ 110 h 183"/>
                  <a:gd name="T6" fmla="*/ 5 w 347"/>
                  <a:gd name="T7" fmla="*/ 107 h 183"/>
                  <a:gd name="T8" fmla="*/ 175 w 347"/>
                  <a:gd name="T9" fmla="*/ 8 h 183"/>
                  <a:gd name="T10" fmla="*/ 197 w 347"/>
                  <a:gd name="T11" fmla="*/ 3 h 183"/>
                  <a:gd name="T12" fmla="*/ 347 w 347"/>
                  <a:gd name="T13" fmla="*/ 67 h 183"/>
                </a:gdLst>
                <a:ahLst/>
                <a:cxnLst>
                  <a:cxn ang="0">
                    <a:pos x="T0" y="T1"/>
                  </a:cxn>
                  <a:cxn ang="0">
                    <a:pos x="T2" y="T3"/>
                  </a:cxn>
                  <a:cxn ang="0">
                    <a:pos x="T4" y="T5"/>
                  </a:cxn>
                  <a:cxn ang="0">
                    <a:pos x="T6" y="T7"/>
                  </a:cxn>
                  <a:cxn ang="0">
                    <a:pos x="T8" y="T9"/>
                  </a:cxn>
                  <a:cxn ang="0">
                    <a:pos x="T10" y="T11"/>
                  </a:cxn>
                  <a:cxn ang="0">
                    <a:pos x="T12" y="T13"/>
                  </a:cxn>
                </a:cxnLst>
                <a:rect l="0" t="0" r="r" b="b"/>
                <a:pathLst>
                  <a:path w="347" h="183">
                    <a:moveTo>
                      <a:pt x="347" y="67"/>
                    </a:moveTo>
                    <a:cubicBezTo>
                      <a:pt x="167" y="183"/>
                      <a:pt x="167" y="183"/>
                      <a:pt x="167" y="183"/>
                    </a:cubicBezTo>
                    <a:cubicBezTo>
                      <a:pt x="0" y="110"/>
                      <a:pt x="0" y="110"/>
                      <a:pt x="0" y="110"/>
                    </a:cubicBezTo>
                    <a:cubicBezTo>
                      <a:pt x="5" y="107"/>
                      <a:pt x="5" y="107"/>
                      <a:pt x="5" y="107"/>
                    </a:cubicBezTo>
                    <a:cubicBezTo>
                      <a:pt x="175" y="8"/>
                      <a:pt x="175" y="8"/>
                      <a:pt x="175" y="8"/>
                    </a:cubicBezTo>
                    <a:cubicBezTo>
                      <a:pt x="175" y="8"/>
                      <a:pt x="186" y="0"/>
                      <a:pt x="197" y="3"/>
                    </a:cubicBezTo>
                    <a:cubicBezTo>
                      <a:pt x="208" y="7"/>
                      <a:pt x="347" y="67"/>
                      <a:pt x="347" y="67"/>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1" name="Freeform 43">
                <a:extLst>
                  <a:ext uri="{FF2B5EF4-FFF2-40B4-BE49-F238E27FC236}">
                    <a16:creationId xmlns:a16="http://schemas.microsoft.com/office/drawing/2014/main" id="{86DFAE91-6220-FBA1-BC0C-D75F95225D7D}"/>
                  </a:ext>
                </a:extLst>
              </p:cNvPr>
              <p:cNvSpPr>
                <a:spLocks/>
              </p:cNvSpPr>
              <p:nvPr/>
            </p:nvSpPr>
            <p:spPr bwMode="auto">
              <a:xfrm>
                <a:off x="7384026" y="4773906"/>
                <a:ext cx="679450" cy="495300"/>
              </a:xfrm>
              <a:custGeom>
                <a:avLst/>
                <a:gdLst>
                  <a:gd name="T0" fmla="*/ 0 w 428"/>
                  <a:gd name="T1" fmla="*/ 275 h 312"/>
                  <a:gd name="T2" fmla="*/ 426 w 428"/>
                  <a:gd name="T3" fmla="*/ 0 h 312"/>
                  <a:gd name="T4" fmla="*/ 428 w 428"/>
                  <a:gd name="T5" fmla="*/ 35 h 312"/>
                  <a:gd name="T6" fmla="*/ 2 w 428"/>
                  <a:gd name="T7" fmla="*/ 312 h 312"/>
                  <a:gd name="T8" fmla="*/ 0 w 428"/>
                  <a:gd name="T9" fmla="*/ 275 h 312"/>
                </a:gdLst>
                <a:ahLst/>
                <a:cxnLst>
                  <a:cxn ang="0">
                    <a:pos x="T0" y="T1"/>
                  </a:cxn>
                  <a:cxn ang="0">
                    <a:pos x="T2" y="T3"/>
                  </a:cxn>
                  <a:cxn ang="0">
                    <a:pos x="T4" y="T5"/>
                  </a:cxn>
                  <a:cxn ang="0">
                    <a:pos x="T6" y="T7"/>
                  </a:cxn>
                  <a:cxn ang="0">
                    <a:pos x="T8" y="T9"/>
                  </a:cxn>
                </a:cxnLst>
                <a:rect l="0" t="0" r="r" b="b"/>
                <a:pathLst>
                  <a:path w="428" h="312">
                    <a:moveTo>
                      <a:pt x="0" y="275"/>
                    </a:moveTo>
                    <a:lnTo>
                      <a:pt x="426" y="0"/>
                    </a:lnTo>
                    <a:lnTo>
                      <a:pt x="428" y="35"/>
                    </a:lnTo>
                    <a:lnTo>
                      <a:pt x="2" y="312"/>
                    </a:lnTo>
                    <a:lnTo>
                      <a:pt x="0" y="275"/>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2" name="Freeform 44">
                <a:extLst>
                  <a:ext uri="{FF2B5EF4-FFF2-40B4-BE49-F238E27FC236}">
                    <a16:creationId xmlns:a16="http://schemas.microsoft.com/office/drawing/2014/main" id="{D82770A8-EE6F-4B64-0EB0-886250D70B8A}"/>
                  </a:ext>
                </a:extLst>
              </p:cNvPr>
              <p:cNvSpPr>
                <a:spLocks/>
              </p:cNvSpPr>
              <p:nvPr/>
            </p:nvSpPr>
            <p:spPr bwMode="auto">
              <a:xfrm>
                <a:off x="7395138" y="4999331"/>
                <a:ext cx="679450" cy="503238"/>
              </a:xfrm>
              <a:custGeom>
                <a:avLst/>
                <a:gdLst>
                  <a:gd name="T0" fmla="*/ 426 w 428"/>
                  <a:gd name="T1" fmla="*/ 0 h 317"/>
                  <a:gd name="T2" fmla="*/ 428 w 428"/>
                  <a:gd name="T3" fmla="*/ 31 h 317"/>
                  <a:gd name="T4" fmla="*/ 2 w 428"/>
                  <a:gd name="T5" fmla="*/ 317 h 317"/>
                  <a:gd name="T6" fmla="*/ 0 w 428"/>
                  <a:gd name="T7" fmla="*/ 284 h 317"/>
                  <a:gd name="T8" fmla="*/ 426 w 428"/>
                  <a:gd name="T9" fmla="*/ 0 h 317"/>
                </a:gdLst>
                <a:ahLst/>
                <a:cxnLst>
                  <a:cxn ang="0">
                    <a:pos x="T0" y="T1"/>
                  </a:cxn>
                  <a:cxn ang="0">
                    <a:pos x="T2" y="T3"/>
                  </a:cxn>
                  <a:cxn ang="0">
                    <a:pos x="T4" y="T5"/>
                  </a:cxn>
                  <a:cxn ang="0">
                    <a:pos x="T6" y="T7"/>
                  </a:cxn>
                  <a:cxn ang="0">
                    <a:pos x="T8" y="T9"/>
                  </a:cxn>
                </a:cxnLst>
                <a:rect l="0" t="0" r="r" b="b"/>
                <a:pathLst>
                  <a:path w="428" h="317">
                    <a:moveTo>
                      <a:pt x="426" y="0"/>
                    </a:moveTo>
                    <a:lnTo>
                      <a:pt x="428" y="31"/>
                    </a:lnTo>
                    <a:lnTo>
                      <a:pt x="2" y="317"/>
                    </a:lnTo>
                    <a:lnTo>
                      <a:pt x="0" y="284"/>
                    </a:lnTo>
                    <a:lnTo>
                      <a:pt x="426"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3" name="Freeform 45">
                <a:extLst>
                  <a:ext uri="{FF2B5EF4-FFF2-40B4-BE49-F238E27FC236}">
                    <a16:creationId xmlns:a16="http://schemas.microsoft.com/office/drawing/2014/main" id="{22D0AD79-473C-8E39-3DC0-4269E4750DD1}"/>
                  </a:ext>
                </a:extLst>
              </p:cNvPr>
              <p:cNvSpPr>
                <a:spLocks/>
              </p:cNvSpPr>
              <p:nvPr/>
            </p:nvSpPr>
            <p:spPr bwMode="auto">
              <a:xfrm>
                <a:off x="6706163" y="4908843"/>
                <a:ext cx="692150" cy="593725"/>
              </a:xfrm>
              <a:custGeom>
                <a:avLst/>
                <a:gdLst>
                  <a:gd name="T0" fmla="*/ 181 w 184"/>
                  <a:gd name="T1" fmla="*/ 96 h 158"/>
                  <a:gd name="T2" fmla="*/ 33 w 184"/>
                  <a:gd name="T3" fmla="*/ 20 h 158"/>
                  <a:gd name="T4" fmla="*/ 11 w 184"/>
                  <a:gd name="T5" fmla="*/ 27 h 158"/>
                  <a:gd name="T6" fmla="*/ 33 w 184"/>
                  <a:gd name="T7" fmla="*/ 71 h 158"/>
                  <a:gd name="T8" fmla="*/ 183 w 184"/>
                  <a:gd name="T9" fmla="*/ 144 h 158"/>
                  <a:gd name="T10" fmla="*/ 184 w 184"/>
                  <a:gd name="T11" fmla="*/ 158 h 158"/>
                  <a:gd name="T12" fmla="*/ 30 w 184"/>
                  <a:gd name="T13" fmla="*/ 81 h 158"/>
                  <a:gd name="T14" fmla="*/ 1 w 184"/>
                  <a:gd name="T15" fmla="*/ 36 h 158"/>
                  <a:gd name="T16" fmla="*/ 29 w 184"/>
                  <a:gd name="T17" fmla="*/ 5 h 158"/>
                  <a:gd name="T18" fmla="*/ 180 w 184"/>
                  <a:gd name="T19" fmla="*/ 80 h 158"/>
                  <a:gd name="T20" fmla="*/ 181 w 184"/>
                  <a:gd name="T21" fmla="*/ 9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158">
                    <a:moveTo>
                      <a:pt x="181" y="96"/>
                    </a:moveTo>
                    <a:cubicBezTo>
                      <a:pt x="33" y="20"/>
                      <a:pt x="33" y="20"/>
                      <a:pt x="33" y="20"/>
                    </a:cubicBezTo>
                    <a:cubicBezTo>
                      <a:pt x="33" y="20"/>
                      <a:pt x="16" y="11"/>
                      <a:pt x="11" y="27"/>
                    </a:cubicBezTo>
                    <a:cubicBezTo>
                      <a:pt x="6" y="43"/>
                      <a:pt x="21" y="64"/>
                      <a:pt x="33" y="71"/>
                    </a:cubicBezTo>
                    <a:cubicBezTo>
                      <a:pt x="183" y="144"/>
                      <a:pt x="183" y="144"/>
                      <a:pt x="183" y="144"/>
                    </a:cubicBezTo>
                    <a:cubicBezTo>
                      <a:pt x="184" y="158"/>
                      <a:pt x="184" y="158"/>
                      <a:pt x="184" y="158"/>
                    </a:cubicBezTo>
                    <a:cubicBezTo>
                      <a:pt x="30" y="81"/>
                      <a:pt x="30" y="81"/>
                      <a:pt x="30" y="81"/>
                    </a:cubicBezTo>
                    <a:cubicBezTo>
                      <a:pt x="30" y="81"/>
                      <a:pt x="1" y="62"/>
                      <a:pt x="1" y="36"/>
                    </a:cubicBezTo>
                    <a:cubicBezTo>
                      <a:pt x="0" y="11"/>
                      <a:pt x="17" y="0"/>
                      <a:pt x="29" y="5"/>
                    </a:cubicBezTo>
                    <a:cubicBezTo>
                      <a:pt x="180" y="80"/>
                      <a:pt x="180" y="80"/>
                      <a:pt x="180" y="80"/>
                    </a:cubicBezTo>
                    <a:lnTo>
                      <a:pt x="181" y="96"/>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0" name="Group 66"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3129EDB9-6754-E461-05BF-E1AB385666AF}"/>
                </a:ext>
              </a:extLst>
            </p:cNvPr>
            <p:cNvGrpSpPr/>
            <p:nvPr/>
          </p:nvGrpSpPr>
          <p:grpSpPr>
            <a:xfrm>
              <a:off x="2710723" y="2142048"/>
              <a:ext cx="874569" cy="1271443"/>
              <a:chOff x="5480613" y="1805281"/>
              <a:chExt cx="962026" cy="1398587"/>
            </a:xfrm>
          </p:grpSpPr>
          <p:sp>
            <p:nvSpPr>
              <p:cNvPr id="20" name="Freeform 47">
                <a:extLst>
                  <a:ext uri="{FF2B5EF4-FFF2-40B4-BE49-F238E27FC236}">
                    <a16:creationId xmlns:a16="http://schemas.microsoft.com/office/drawing/2014/main" id="{C6862054-E250-3EBE-3251-B46216DC6ABE}"/>
                  </a:ext>
                </a:extLst>
              </p:cNvPr>
              <p:cNvSpPr>
                <a:spLocks/>
              </p:cNvSpPr>
              <p:nvPr/>
            </p:nvSpPr>
            <p:spPr bwMode="auto">
              <a:xfrm>
                <a:off x="5939401" y="2027531"/>
                <a:ext cx="387350" cy="225425"/>
              </a:xfrm>
              <a:custGeom>
                <a:avLst/>
                <a:gdLst>
                  <a:gd name="T0" fmla="*/ 1 w 103"/>
                  <a:gd name="T1" fmla="*/ 15 h 60"/>
                  <a:gd name="T2" fmla="*/ 3 w 103"/>
                  <a:gd name="T3" fmla="*/ 7 h 60"/>
                  <a:gd name="T4" fmla="*/ 7 w 103"/>
                  <a:gd name="T5" fmla="*/ 0 h 60"/>
                  <a:gd name="T6" fmla="*/ 103 w 103"/>
                  <a:gd name="T7" fmla="*/ 45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4"/>
                      <a:pt x="1" y="11"/>
                      <a:pt x="3" y="7"/>
                    </a:cubicBezTo>
                    <a:cubicBezTo>
                      <a:pt x="5" y="3"/>
                      <a:pt x="7" y="0"/>
                      <a:pt x="7" y="0"/>
                    </a:cubicBezTo>
                    <a:cubicBezTo>
                      <a:pt x="103" y="45"/>
                      <a:pt x="103" y="45"/>
                      <a:pt x="103" y="45"/>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1" name="Freeform 48">
                <a:extLst>
                  <a:ext uri="{FF2B5EF4-FFF2-40B4-BE49-F238E27FC236}">
                    <a16:creationId xmlns:a16="http://schemas.microsoft.com/office/drawing/2014/main" id="{4840CC9C-E181-0CD0-4083-6977C2031C24}"/>
                  </a:ext>
                </a:extLst>
              </p:cNvPr>
              <p:cNvSpPr>
                <a:spLocks/>
              </p:cNvSpPr>
              <p:nvPr/>
            </p:nvSpPr>
            <p:spPr bwMode="auto">
              <a:xfrm>
                <a:off x="5871138" y="2173581"/>
                <a:ext cx="387350" cy="225425"/>
              </a:xfrm>
              <a:custGeom>
                <a:avLst/>
                <a:gdLst>
                  <a:gd name="T0" fmla="*/ 0 w 103"/>
                  <a:gd name="T1" fmla="*/ 14 h 60"/>
                  <a:gd name="T2" fmla="*/ 3 w 103"/>
                  <a:gd name="T3" fmla="*/ 7 h 60"/>
                  <a:gd name="T4" fmla="*/ 7 w 103"/>
                  <a:gd name="T5" fmla="*/ 0 h 60"/>
                  <a:gd name="T6" fmla="*/ 103 w 103"/>
                  <a:gd name="T7" fmla="*/ 45 h 60"/>
                  <a:gd name="T8" fmla="*/ 100 w 103"/>
                  <a:gd name="T9" fmla="*/ 53 h 60"/>
                  <a:gd name="T10" fmla="*/ 96 w 103"/>
                  <a:gd name="T11" fmla="*/ 60 h 60"/>
                  <a:gd name="T12" fmla="*/ 0 w 103"/>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4"/>
                    </a:moveTo>
                    <a:cubicBezTo>
                      <a:pt x="0" y="14"/>
                      <a:pt x="1" y="11"/>
                      <a:pt x="3" y="7"/>
                    </a:cubicBezTo>
                    <a:cubicBezTo>
                      <a:pt x="4" y="3"/>
                      <a:pt x="6" y="0"/>
                      <a:pt x="7" y="0"/>
                    </a:cubicBezTo>
                    <a:cubicBezTo>
                      <a:pt x="103" y="45"/>
                      <a:pt x="103" y="45"/>
                      <a:pt x="103" y="45"/>
                    </a:cubicBezTo>
                    <a:cubicBezTo>
                      <a:pt x="103" y="45"/>
                      <a:pt x="102" y="49"/>
                      <a:pt x="100" y="53"/>
                    </a:cubicBezTo>
                    <a:cubicBezTo>
                      <a:pt x="98" y="57"/>
                      <a:pt x="96" y="60"/>
                      <a:pt x="96" y="60"/>
                    </a:cubicBezTo>
                    <a:lnTo>
                      <a:pt x="0"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2" name="Freeform 49">
                <a:extLst>
                  <a:ext uri="{FF2B5EF4-FFF2-40B4-BE49-F238E27FC236}">
                    <a16:creationId xmlns:a16="http://schemas.microsoft.com/office/drawing/2014/main" id="{0D020E3B-CF62-4E69-94B6-D376AF4D2F8F}"/>
                  </a:ext>
                </a:extLst>
              </p:cNvPr>
              <p:cNvSpPr>
                <a:spLocks/>
              </p:cNvSpPr>
              <p:nvPr/>
            </p:nvSpPr>
            <p:spPr bwMode="auto">
              <a:xfrm>
                <a:off x="5799701" y="2319631"/>
                <a:ext cx="392113" cy="225425"/>
              </a:xfrm>
              <a:custGeom>
                <a:avLst/>
                <a:gdLst>
                  <a:gd name="T0" fmla="*/ 1 w 104"/>
                  <a:gd name="T1" fmla="*/ 14 h 60"/>
                  <a:gd name="T2" fmla="*/ 3 w 104"/>
                  <a:gd name="T3" fmla="*/ 7 h 60"/>
                  <a:gd name="T4" fmla="*/ 8 w 104"/>
                  <a:gd name="T5" fmla="*/ 0 h 60"/>
                  <a:gd name="T6" fmla="*/ 103 w 104"/>
                  <a:gd name="T7" fmla="*/ 45 h 60"/>
                  <a:gd name="T8" fmla="*/ 101 w 104"/>
                  <a:gd name="T9" fmla="*/ 53 h 60"/>
                  <a:gd name="T10" fmla="*/ 97 w 104"/>
                  <a:gd name="T11" fmla="*/ 59 h 60"/>
                  <a:gd name="T12" fmla="*/ 1 w 104"/>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4"/>
                    </a:moveTo>
                    <a:cubicBezTo>
                      <a:pt x="0" y="14"/>
                      <a:pt x="1" y="11"/>
                      <a:pt x="3" y="7"/>
                    </a:cubicBezTo>
                    <a:cubicBezTo>
                      <a:pt x="5" y="3"/>
                      <a:pt x="7" y="0"/>
                      <a:pt x="8" y="0"/>
                    </a:cubicBezTo>
                    <a:cubicBezTo>
                      <a:pt x="103" y="45"/>
                      <a:pt x="103" y="45"/>
                      <a:pt x="103" y="45"/>
                    </a:cubicBezTo>
                    <a:cubicBezTo>
                      <a:pt x="104" y="45"/>
                      <a:pt x="103" y="49"/>
                      <a:pt x="101" y="53"/>
                    </a:cubicBezTo>
                    <a:cubicBezTo>
                      <a:pt x="99" y="57"/>
                      <a:pt x="97" y="60"/>
                      <a:pt x="97" y="59"/>
                    </a:cubicBezTo>
                    <a:lnTo>
                      <a:pt x="1"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3" name="Freeform 50">
                <a:extLst>
                  <a:ext uri="{FF2B5EF4-FFF2-40B4-BE49-F238E27FC236}">
                    <a16:creationId xmlns:a16="http://schemas.microsoft.com/office/drawing/2014/main" id="{262EE235-8A39-F4D2-0D67-EAC3F37EFD09}"/>
                  </a:ext>
                </a:extLst>
              </p:cNvPr>
              <p:cNvSpPr>
                <a:spLocks/>
              </p:cNvSpPr>
              <p:nvPr/>
            </p:nvSpPr>
            <p:spPr bwMode="auto">
              <a:xfrm>
                <a:off x="5733026" y="2462506"/>
                <a:ext cx="387350" cy="225425"/>
              </a:xfrm>
              <a:custGeom>
                <a:avLst/>
                <a:gdLst>
                  <a:gd name="T0" fmla="*/ 1 w 103"/>
                  <a:gd name="T1" fmla="*/ 15 h 60"/>
                  <a:gd name="T2" fmla="*/ 3 w 103"/>
                  <a:gd name="T3" fmla="*/ 7 h 60"/>
                  <a:gd name="T4" fmla="*/ 7 w 103"/>
                  <a:gd name="T5" fmla="*/ 1 h 60"/>
                  <a:gd name="T6" fmla="*/ 103 w 103"/>
                  <a:gd name="T7" fmla="*/ 46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5"/>
                      <a:pt x="1" y="11"/>
                      <a:pt x="3" y="7"/>
                    </a:cubicBezTo>
                    <a:cubicBezTo>
                      <a:pt x="5" y="3"/>
                      <a:pt x="7" y="0"/>
                      <a:pt x="7" y="1"/>
                    </a:cubicBezTo>
                    <a:cubicBezTo>
                      <a:pt x="103" y="46"/>
                      <a:pt x="103" y="46"/>
                      <a:pt x="103" y="46"/>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4" name="Freeform 51">
                <a:extLst>
                  <a:ext uri="{FF2B5EF4-FFF2-40B4-BE49-F238E27FC236}">
                    <a16:creationId xmlns:a16="http://schemas.microsoft.com/office/drawing/2014/main" id="{E20CD966-7A74-7E32-F710-4B31EBCFBCBF}"/>
                  </a:ext>
                </a:extLst>
              </p:cNvPr>
              <p:cNvSpPr>
                <a:spLocks/>
              </p:cNvSpPr>
              <p:nvPr/>
            </p:nvSpPr>
            <p:spPr bwMode="auto">
              <a:xfrm>
                <a:off x="5664763" y="2610143"/>
                <a:ext cx="387350" cy="225425"/>
              </a:xfrm>
              <a:custGeom>
                <a:avLst/>
                <a:gdLst>
                  <a:gd name="T0" fmla="*/ 0 w 103"/>
                  <a:gd name="T1" fmla="*/ 15 h 60"/>
                  <a:gd name="T2" fmla="*/ 3 w 103"/>
                  <a:gd name="T3" fmla="*/ 7 h 60"/>
                  <a:gd name="T4" fmla="*/ 7 w 103"/>
                  <a:gd name="T5" fmla="*/ 1 h 60"/>
                  <a:gd name="T6" fmla="*/ 103 w 103"/>
                  <a:gd name="T7" fmla="*/ 46 h 60"/>
                  <a:gd name="T8" fmla="*/ 100 w 103"/>
                  <a:gd name="T9" fmla="*/ 53 h 60"/>
                  <a:gd name="T10" fmla="*/ 96 w 103"/>
                  <a:gd name="T11" fmla="*/ 60 h 60"/>
                  <a:gd name="T12" fmla="*/ 0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5"/>
                    </a:moveTo>
                    <a:cubicBezTo>
                      <a:pt x="0" y="15"/>
                      <a:pt x="1" y="11"/>
                      <a:pt x="3" y="7"/>
                    </a:cubicBezTo>
                    <a:cubicBezTo>
                      <a:pt x="5" y="3"/>
                      <a:pt x="6" y="0"/>
                      <a:pt x="7" y="1"/>
                    </a:cubicBezTo>
                    <a:cubicBezTo>
                      <a:pt x="103" y="46"/>
                      <a:pt x="103" y="46"/>
                      <a:pt x="103" y="46"/>
                    </a:cubicBezTo>
                    <a:cubicBezTo>
                      <a:pt x="103" y="46"/>
                      <a:pt x="102" y="49"/>
                      <a:pt x="100" y="53"/>
                    </a:cubicBezTo>
                    <a:cubicBezTo>
                      <a:pt x="98" y="57"/>
                      <a:pt x="96" y="60"/>
                      <a:pt x="96" y="60"/>
                    </a:cubicBezTo>
                    <a:lnTo>
                      <a:pt x="0"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5" name="Freeform 52">
                <a:extLst>
                  <a:ext uri="{FF2B5EF4-FFF2-40B4-BE49-F238E27FC236}">
                    <a16:creationId xmlns:a16="http://schemas.microsoft.com/office/drawing/2014/main" id="{644B64AA-EAC8-03BD-74D8-D7B81BCBAA41}"/>
                  </a:ext>
                </a:extLst>
              </p:cNvPr>
              <p:cNvSpPr>
                <a:spLocks/>
              </p:cNvSpPr>
              <p:nvPr/>
            </p:nvSpPr>
            <p:spPr bwMode="auto">
              <a:xfrm>
                <a:off x="5593326" y="2756193"/>
                <a:ext cx="390525" cy="225425"/>
              </a:xfrm>
              <a:custGeom>
                <a:avLst/>
                <a:gdLst>
                  <a:gd name="T0" fmla="*/ 1 w 104"/>
                  <a:gd name="T1" fmla="*/ 15 h 60"/>
                  <a:gd name="T2" fmla="*/ 3 w 104"/>
                  <a:gd name="T3" fmla="*/ 7 h 60"/>
                  <a:gd name="T4" fmla="*/ 8 w 104"/>
                  <a:gd name="T5" fmla="*/ 0 h 60"/>
                  <a:gd name="T6" fmla="*/ 103 w 104"/>
                  <a:gd name="T7" fmla="*/ 45 h 60"/>
                  <a:gd name="T8" fmla="*/ 101 w 104"/>
                  <a:gd name="T9" fmla="*/ 53 h 60"/>
                  <a:gd name="T10" fmla="*/ 97 w 104"/>
                  <a:gd name="T11" fmla="*/ 60 h 60"/>
                  <a:gd name="T12" fmla="*/ 1 w 104"/>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5"/>
                    </a:moveTo>
                    <a:cubicBezTo>
                      <a:pt x="0" y="14"/>
                      <a:pt x="1" y="11"/>
                      <a:pt x="3" y="7"/>
                    </a:cubicBezTo>
                    <a:cubicBezTo>
                      <a:pt x="5" y="3"/>
                      <a:pt x="7" y="0"/>
                      <a:pt x="8" y="0"/>
                    </a:cubicBezTo>
                    <a:cubicBezTo>
                      <a:pt x="103" y="45"/>
                      <a:pt x="103" y="45"/>
                      <a:pt x="103" y="45"/>
                    </a:cubicBezTo>
                    <a:cubicBezTo>
                      <a:pt x="104" y="46"/>
                      <a:pt x="103" y="49"/>
                      <a:pt x="101" y="53"/>
                    </a:cubicBezTo>
                    <a:cubicBezTo>
                      <a:pt x="99" y="57"/>
                      <a:pt x="97" y="60"/>
                      <a:pt x="97"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6" name="Freeform 53">
                <a:extLst>
                  <a:ext uri="{FF2B5EF4-FFF2-40B4-BE49-F238E27FC236}">
                    <a16:creationId xmlns:a16="http://schemas.microsoft.com/office/drawing/2014/main" id="{BE52ADE8-B806-DD36-46DA-C41E55DF86C5}"/>
                  </a:ext>
                </a:extLst>
              </p:cNvPr>
              <p:cNvSpPr>
                <a:spLocks/>
              </p:cNvSpPr>
              <p:nvPr/>
            </p:nvSpPr>
            <p:spPr bwMode="auto">
              <a:xfrm>
                <a:off x="5480613" y="1805281"/>
                <a:ext cx="628650" cy="1243013"/>
              </a:xfrm>
              <a:custGeom>
                <a:avLst/>
                <a:gdLst>
                  <a:gd name="T0" fmla="*/ 15 w 167"/>
                  <a:gd name="T1" fmla="*/ 329 h 331"/>
                  <a:gd name="T2" fmla="*/ 6 w 167"/>
                  <a:gd name="T3" fmla="*/ 329 h 331"/>
                  <a:gd name="T4" fmla="*/ 1 w 167"/>
                  <a:gd name="T5" fmla="*/ 322 h 331"/>
                  <a:gd name="T6" fmla="*/ 152 w 167"/>
                  <a:gd name="T7" fmla="*/ 1 h 331"/>
                  <a:gd name="T8" fmla="*/ 161 w 167"/>
                  <a:gd name="T9" fmla="*/ 2 h 331"/>
                  <a:gd name="T10" fmla="*/ 166 w 167"/>
                  <a:gd name="T11" fmla="*/ 8 h 331"/>
                  <a:gd name="T12" fmla="*/ 15 w 167"/>
                  <a:gd name="T13" fmla="*/ 329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29"/>
                    </a:moveTo>
                    <a:cubicBezTo>
                      <a:pt x="14" y="331"/>
                      <a:pt x="10" y="331"/>
                      <a:pt x="6" y="329"/>
                    </a:cubicBezTo>
                    <a:cubicBezTo>
                      <a:pt x="2" y="327"/>
                      <a:pt x="0" y="324"/>
                      <a:pt x="1" y="322"/>
                    </a:cubicBezTo>
                    <a:cubicBezTo>
                      <a:pt x="152" y="1"/>
                      <a:pt x="152" y="1"/>
                      <a:pt x="152" y="1"/>
                    </a:cubicBezTo>
                    <a:cubicBezTo>
                      <a:pt x="153" y="0"/>
                      <a:pt x="157" y="0"/>
                      <a:pt x="161" y="2"/>
                    </a:cubicBezTo>
                    <a:cubicBezTo>
                      <a:pt x="165" y="3"/>
                      <a:pt x="167" y="6"/>
                      <a:pt x="166" y="8"/>
                    </a:cubicBezTo>
                    <a:lnTo>
                      <a:pt x="15" y="329"/>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7" name="Freeform 54">
                <a:extLst>
                  <a:ext uri="{FF2B5EF4-FFF2-40B4-BE49-F238E27FC236}">
                    <a16:creationId xmlns:a16="http://schemas.microsoft.com/office/drawing/2014/main" id="{7513FB05-A002-19E6-1DCB-573E43239174}"/>
                  </a:ext>
                </a:extLst>
              </p:cNvPr>
              <p:cNvSpPr>
                <a:spLocks/>
              </p:cNvSpPr>
              <p:nvPr/>
            </p:nvSpPr>
            <p:spPr bwMode="auto">
              <a:xfrm>
                <a:off x="5815576" y="1959268"/>
                <a:ext cx="627063" cy="1244600"/>
              </a:xfrm>
              <a:custGeom>
                <a:avLst/>
                <a:gdLst>
                  <a:gd name="T0" fmla="*/ 15 w 167"/>
                  <a:gd name="T1" fmla="*/ 330 h 331"/>
                  <a:gd name="T2" fmla="*/ 6 w 167"/>
                  <a:gd name="T3" fmla="*/ 330 h 331"/>
                  <a:gd name="T4" fmla="*/ 0 w 167"/>
                  <a:gd name="T5" fmla="*/ 323 h 331"/>
                  <a:gd name="T6" fmla="*/ 152 w 167"/>
                  <a:gd name="T7" fmla="*/ 2 h 331"/>
                  <a:gd name="T8" fmla="*/ 160 w 167"/>
                  <a:gd name="T9" fmla="*/ 2 h 331"/>
                  <a:gd name="T10" fmla="*/ 166 w 167"/>
                  <a:gd name="T11" fmla="*/ 9 h 331"/>
                  <a:gd name="T12" fmla="*/ 15 w 167"/>
                  <a:gd name="T13" fmla="*/ 330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30"/>
                    </a:moveTo>
                    <a:cubicBezTo>
                      <a:pt x="14" y="331"/>
                      <a:pt x="10" y="331"/>
                      <a:pt x="6" y="330"/>
                    </a:cubicBezTo>
                    <a:cubicBezTo>
                      <a:pt x="2" y="328"/>
                      <a:pt x="0" y="325"/>
                      <a:pt x="0" y="323"/>
                    </a:cubicBezTo>
                    <a:cubicBezTo>
                      <a:pt x="152" y="2"/>
                      <a:pt x="152" y="2"/>
                      <a:pt x="152" y="2"/>
                    </a:cubicBezTo>
                    <a:cubicBezTo>
                      <a:pt x="153" y="0"/>
                      <a:pt x="157" y="1"/>
                      <a:pt x="160" y="2"/>
                    </a:cubicBezTo>
                    <a:cubicBezTo>
                      <a:pt x="164" y="4"/>
                      <a:pt x="167" y="7"/>
                      <a:pt x="166" y="9"/>
                    </a:cubicBezTo>
                    <a:lnTo>
                      <a:pt x="15" y="33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1" name="Group 64"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80EAD617-8CED-FE3D-96BE-1D2BE5E10517}"/>
                </a:ext>
              </a:extLst>
            </p:cNvPr>
            <p:cNvGrpSpPr/>
            <p:nvPr/>
          </p:nvGrpSpPr>
          <p:grpSpPr>
            <a:xfrm>
              <a:off x="2892564" y="4136526"/>
              <a:ext cx="987136" cy="1241136"/>
              <a:chOff x="5680638" y="3999206"/>
              <a:chExt cx="1085850" cy="1365250"/>
            </a:xfrm>
          </p:grpSpPr>
          <p:sp>
            <p:nvSpPr>
              <p:cNvPr id="12" name="Freeform 55">
                <a:extLst>
                  <a:ext uri="{FF2B5EF4-FFF2-40B4-BE49-F238E27FC236}">
                    <a16:creationId xmlns:a16="http://schemas.microsoft.com/office/drawing/2014/main" id="{7973AD02-D5FC-E900-C85F-3B5BA82E6A8F}"/>
                  </a:ext>
                </a:extLst>
              </p:cNvPr>
              <p:cNvSpPr>
                <a:spLocks/>
              </p:cNvSpPr>
              <p:nvPr/>
            </p:nvSpPr>
            <p:spPr bwMode="auto">
              <a:xfrm>
                <a:off x="5818751" y="4207168"/>
                <a:ext cx="373063" cy="269875"/>
              </a:xfrm>
              <a:custGeom>
                <a:avLst/>
                <a:gdLst>
                  <a:gd name="T0" fmla="*/ 9 w 99"/>
                  <a:gd name="T1" fmla="*/ 71 h 72"/>
                  <a:gd name="T2" fmla="*/ 4 w 99"/>
                  <a:gd name="T3" fmla="*/ 65 h 72"/>
                  <a:gd name="T4" fmla="*/ 1 w 99"/>
                  <a:gd name="T5" fmla="*/ 58 h 72"/>
                  <a:gd name="T6" fmla="*/ 90 w 99"/>
                  <a:gd name="T7" fmla="*/ 1 h 72"/>
                  <a:gd name="T8" fmla="*/ 95 w 99"/>
                  <a:gd name="T9" fmla="*/ 7 h 72"/>
                  <a:gd name="T10" fmla="*/ 98 w 99"/>
                  <a:gd name="T11" fmla="*/ 14 h 72"/>
                  <a:gd name="T12" fmla="*/ 9 w 99"/>
                  <a:gd name="T13" fmla="*/ 71 h 72"/>
                </a:gdLst>
                <a:ahLst/>
                <a:cxnLst>
                  <a:cxn ang="0">
                    <a:pos x="T0" y="T1"/>
                  </a:cxn>
                  <a:cxn ang="0">
                    <a:pos x="T2" y="T3"/>
                  </a:cxn>
                  <a:cxn ang="0">
                    <a:pos x="T4" y="T5"/>
                  </a:cxn>
                  <a:cxn ang="0">
                    <a:pos x="T6" y="T7"/>
                  </a:cxn>
                  <a:cxn ang="0">
                    <a:pos x="T8" y="T9"/>
                  </a:cxn>
                  <a:cxn ang="0">
                    <a:pos x="T10" y="T11"/>
                  </a:cxn>
                  <a:cxn ang="0">
                    <a:pos x="T12" y="T13"/>
                  </a:cxn>
                </a:cxnLst>
                <a:rect l="0" t="0" r="r" b="b"/>
                <a:pathLst>
                  <a:path w="99" h="72">
                    <a:moveTo>
                      <a:pt x="9" y="71"/>
                    </a:moveTo>
                    <a:cubicBezTo>
                      <a:pt x="9" y="72"/>
                      <a:pt x="7" y="69"/>
                      <a:pt x="4" y="65"/>
                    </a:cubicBezTo>
                    <a:cubicBezTo>
                      <a:pt x="2" y="61"/>
                      <a:pt x="0" y="58"/>
                      <a:pt x="1" y="58"/>
                    </a:cubicBezTo>
                    <a:cubicBezTo>
                      <a:pt x="90" y="1"/>
                      <a:pt x="90" y="1"/>
                      <a:pt x="90" y="1"/>
                    </a:cubicBezTo>
                    <a:cubicBezTo>
                      <a:pt x="90" y="0"/>
                      <a:pt x="93" y="3"/>
                      <a:pt x="95" y="7"/>
                    </a:cubicBezTo>
                    <a:cubicBezTo>
                      <a:pt x="97" y="11"/>
                      <a:pt x="99" y="14"/>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 name="Freeform 56">
                <a:extLst>
                  <a:ext uri="{FF2B5EF4-FFF2-40B4-BE49-F238E27FC236}">
                    <a16:creationId xmlns:a16="http://schemas.microsoft.com/office/drawing/2014/main" id="{F17A372A-365A-EFFA-51D6-CF4164C70A70}"/>
                  </a:ext>
                </a:extLst>
              </p:cNvPr>
              <p:cNvSpPr>
                <a:spLocks/>
              </p:cNvSpPr>
              <p:nvPr/>
            </p:nvSpPr>
            <p:spPr bwMode="auto">
              <a:xfrm>
                <a:off x="5906063" y="4345281"/>
                <a:ext cx="371475" cy="266700"/>
              </a:xfrm>
              <a:custGeom>
                <a:avLst/>
                <a:gdLst>
                  <a:gd name="T0" fmla="*/ 10 w 99"/>
                  <a:gd name="T1" fmla="*/ 70 h 71"/>
                  <a:gd name="T2" fmla="*/ 4 w 99"/>
                  <a:gd name="T3" fmla="*/ 64 h 71"/>
                  <a:gd name="T4" fmla="*/ 1 w 99"/>
                  <a:gd name="T5" fmla="*/ 57 h 71"/>
                  <a:gd name="T6" fmla="*/ 90 w 99"/>
                  <a:gd name="T7" fmla="*/ 0 h 71"/>
                  <a:gd name="T8" fmla="*/ 95 w 99"/>
                  <a:gd name="T9" fmla="*/ 6 h 71"/>
                  <a:gd name="T10" fmla="*/ 99 w 99"/>
                  <a:gd name="T11" fmla="*/ 13 h 71"/>
                  <a:gd name="T12" fmla="*/ 10 w 99"/>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10" y="70"/>
                    </a:moveTo>
                    <a:cubicBezTo>
                      <a:pt x="9" y="71"/>
                      <a:pt x="7" y="68"/>
                      <a:pt x="4" y="64"/>
                    </a:cubicBezTo>
                    <a:cubicBezTo>
                      <a:pt x="2" y="61"/>
                      <a:pt x="0" y="57"/>
                      <a:pt x="1" y="57"/>
                    </a:cubicBezTo>
                    <a:cubicBezTo>
                      <a:pt x="90" y="0"/>
                      <a:pt x="90" y="0"/>
                      <a:pt x="90" y="0"/>
                    </a:cubicBezTo>
                    <a:cubicBezTo>
                      <a:pt x="91" y="0"/>
                      <a:pt x="93" y="2"/>
                      <a:pt x="95" y="6"/>
                    </a:cubicBezTo>
                    <a:cubicBezTo>
                      <a:pt x="98" y="10"/>
                      <a:pt x="99" y="13"/>
                      <a:pt x="99" y="13"/>
                    </a:cubicBezTo>
                    <a:lnTo>
                      <a:pt x="10"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4" name="Freeform 57">
                <a:extLst>
                  <a:ext uri="{FF2B5EF4-FFF2-40B4-BE49-F238E27FC236}">
                    <a16:creationId xmlns:a16="http://schemas.microsoft.com/office/drawing/2014/main" id="{43692B96-17E3-C51F-5FD3-415FD24C3B73}"/>
                  </a:ext>
                </a:extLst>
              </p:cNvPr>
              <p:cNvSpPr>
                <a:spLocks/>
              </p:cNvSpPr>
              <p:nvPr/>
            </p:nvSpPr>
            <p:spPr bwMode="auto">
              <a:xfrm>
                <a:off x="5996551" y="4480218"/>
                <a:ext cx="368300" cy="266700"/>
              </a:xfrm>
              <a:custGeom>
                <a:avLst/>
                <a:gdLst>
                  <a:gd name="T0" fmla="*/ 9 w 98"/>
                  <a:gd name="T1" fmla="*/ 70 h 71"/>
                  <a:gd name="T2" fmla="*/ 4 w 98"/>
                  <a:gd name="T3" fmla="*/ 64 h 71"/>
                  <a:gd name="T4" fmla="*/ 0 w 98"/>
                  <a:gd name="T5" fmla="*/ 57 h 71"/>
                  <a:gd name="T6" fmla="*/ 89 w 98"/>
                  <a:gd name="T7" fmla="*/ 0 h 71"/>
                  <a:gd name="T8" fmla="*/ 94 w 98"/>
                  <a:gd name="T9" fmla="*/ 6 h 71"/>
                  <a:gd name="T10" fmla="*/ 98 w 98"/>
                  <a:gd name="T11" fmla="*/ 13 h 71"/>
                  <a:gd name="T12" fmla="*/ 9 w 98"/>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0"/>
                    </a:moveTo>
                    <a:cubicBezTo>
                      <a:pt x="8" y="71"/>
                      <a:pt x="6" y="68"/>
                      <a:pt x="4" y="64"/>
                    </a:cubicBezTo>
                    <a:cubicBezTo>
                      <a:pt x="1" y="61"/>
                      <a:pt x="0" y="57"/>
                      <a:pt x="0" y="57"/>
                    </a:cubicBezTo>
                    <a:cubicBezTo>
                      <a:pt x="89" y="0"/>
                      <a:pt x="89" y="0"/>
                      <a:pt x="89" y="0"/>
                    </a:cubicBezTo>
                    <a:cubicBezTo>
                      <a:pt x="90" y="0"/>
                      <a:pt x="92" y="2"/>
                      <a:pt x="94" y="6"/>
                    </a:cubicBezTo>
                    <a:cubicBezTo>
                      <a:pt x="97" y="10"/>
                      <a:pt x="98" y="13"/>
                      <a:pt x="98" y="13"/>
                    </a:cubicBezTo>
                    <a:lnTo>
                      <a:pt x="9"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5" name="Freeform 58">
                <a:extLst>
                  <a:ext uri="{FF2B5EF4-FFF2-40B4-BE49-F238E27FC236}">
                    <a16:creationId xmlns:a16="http://schemas.microsoft.com/office/drawing/2014/main" id="{6126E7F6-8272-0631-2EFE-6E124E8779CB}"/>
                  </a:ext>
                </a:extLst>
              </p:cNvPr>
              <p:cNvSpPr>
                <a:spLocks/>
              </p:cNvSpPr>
              <p:nvPr/>
            </p:nvSpPr>
            <p:spPr bwMode="auto">
              <a:xfrm>
                <a:off x="6082276" y="4616743"/>
                <a:ext cx="368300" cy="266700"/>
              </a:xfrm>
              <a:custGeom>
                <a:avLst/>
                <a:gdLst>
                  <a:gd name="T0" fmla="*/ 9 w 98"/>
                  <a:gd name="T1" fmla="*/ 71 h 71"/>
                  <a:gd name="T2" fmla="*/ 4 w 98"/>
                  <a:gd name="T3" fmla="*/ 64 h 71"/>
                  <a:gd name="T4" fmla="*/ 0 w 98"/>
                  <a:gd name="T5" fmla="*/ 57 h 71"/>
                  <a:gd name="T6" fmla="*/ 89 w 98"/>
                  <a:gd name="T7" fmla="*/ 0 h 71"/>
                  <a:gd name="T8" fmla="*/ 95 w 98"/>
                  <a:gd name="T9" fmla="*/ 6 h 71"/>
                  <a:gd name="T10" fmla="*/ 98 w 98"/>
                  <a:gd name="T11" fmla="*/ 13 h 71"/>
                  <a:gd name="T12" fmla="*/ 9 w 98"/>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1"/>
                    </a:moveTo>
                    <a:cubicBezTo>
                      <a:pt x="8" y="71"/>
                      <a:pt x="6" y="68"/>
                      <a:pt x="4" y="64"/>
                    </a:cubicBezTo>
                    <a:cubicBezTo>
                      <a:pt x="1" y="61"/>
                      <a:pt x="0" y="58"/>
                      <a:pt x="0" y="57"/>
                    </a:cubicBezTo>
                    <a:cubicBezTo>
                      <a:pt x="89" y="0"/>
                      <a:pt x="89" y="0"/>
                      <a:pt x="89" y="0"/>
                    </a:cubicBezTo>
                    <a:cubicBezTo>
                      <a:pt x="90" y="0"/>
                      <a:pt x="92" y="3"/>
                      <a:pt x="95" y="6"/>
                    </a:cubicBezTo>
                    <a:cubicBezTo>
                      <a:pt x="97" y="10"/>
                      <a:pt x="98" y="13"/>
                      <a:pt x="98" y="13"/>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6" name="Freeform 59">
                <a:extLst>
                  <a:ext uri="{FF2B5EF4-FFF2-40B4-BE49-F238E27FC236}">
                    <a16:creationId xmlns:a16="http://schemas.microsoft.com/office/drawing/2014/main" id="{79F31D83-BCEA-6549-C3EA-2C4CC7C5F17E}"/>
                  </a:ext>
                </a:extLst>
              </p:cNvPr>
              <p:cNvSpPr>
                <a:spLocks/>
              </p:cNvSpPr>
              <p:nvPr/>
            </p:nvSpPr>
            <p:spPr bwMode="auto">
              <a:xfrm>
                <a:off x="6169588" y="4751681"/>
                <a:ext cx="371475"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2"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7" name="Freeform 60">
                <a:extLst>
                  <a:ext uri="{FF2B5EF4-FFF2-40B4-BE49-F238E27FC236}">
                    <a16:creationId xmlns:a16="http://schemas.microsoft.com/office/drawing/2014/main" id="{C014D11A-06E6-AA18-F562-DD586997C0A2}"/>
                  </a:ext>
                </a:extLst>
              </p:cNvPr>
              <p:cNvSpPr>
                <a:spLocks/>
              </p:cNvSpPr>
              <p:nvPr/>
            </p:nvSpPr>
            <p:spPr bwMode="auto">
              <a:xfrm>
                <a:off x="6255313" y="4886618"/>
                <a:ext cx="373063"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3"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8" name="Freeform 61">
                <a:extLst>
                  <a:ext uri="{FF2B5EF4-FFF2-40B4-BE49-F238E27FC236}">
                    <a16:creationId xmlns:a16="http://schemas.microsoft.com/office/drawing/2014/main" id="{7722D7D1-BCEC-02FF-0CB0-85DA830E161E}"/>
                  </a:ext>
                </a:extLst>
              </p:cNvPr>
              <p:cNvSpPr>
                <a:spLocks/>
              </p:cNvSpPr>
              <p:nvPr/>
            </p:nvSpPr>
            <p:spPr bwMode="auto">
              <a:xfrm>
                <a:off x="5680638" y="4199231"/>
                <a:ext cx="777875" cy="1165225"/>
              </a:xfrm>
              <a:custGeom>
                <a:avLst/>
                <a:gdLst>
                  <a:gd name="T0" fmla="*/ 206 w 207"/>
                  <a:gd name="T1" fmla="*/ 300 h 310"/>
                  <a:gd name="T2" fmla="*/ 201 w 207"/>
                  <a:gd name="T3" fmla="*/ 307 h 310"/>
                  <a:gd name="T4" fmla="*/ 192 w 207"/>
                  <a:gd name="T5" fmla="*/ 308 h 310"/>
                  <a:gd name="T6" fmla="*/ 1 w 207"/>
                  <a:gd name="T7" fmla="*/ 10 h 310"/>
                  <a:gd name="T8" fmla="*/ 6 w 207"/>
                  <a:gd name="T9" fmla="*/ 3 h 310"/>
                  <a:gd name="T10" fmla="*/ 14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7" y="309"/>
                      <a:pt x="193" y="310"/>
                      <a:pt x="192" y="308"/>
                    </a:cubicBezTo>
                    <a:cubicBezTo>
                      <a:pt x="1" y="10"/>
                      <a:pt x="1" y="10"/>
                      <a:pt x="1" y="10"/>
                    </a:cubicBezTo>
                    <a:cubicBezTo>
                      <a:pt x="0" y="8"/>
                      <a:pt x="2" y="5"/>
                      <a:pt x="6" y="3"/>
                    </a:cubicBezTo>
                    <a:cubicBezTo>
                      <a:pt x="9" y="0"/>
                      <a:pt x="13" y="0"/>
                      <a:pt x="14"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9" name="Freeform 62">
                <a:extLst>
                  <a:ext uri="{FF2B5EF4-FFF2-40B4-BE49-F238E27FC236}">
                    <a16:creationId xmlns:a16="http://schemas.microsoft.com/office/drawing/2014/main" id="{8E3B4E26-939D-F522-8898-40A158E73A04}"/>
                  </a:ext>
                </a:extLst>
              </p:cNvPr>
              <p:cNvSpPr>
                <a:spLocks/>
              </p:cNvSpPr>
              <p:nvPr/>
            </p:nvSpPr>
            <p:spPr bwMode="auto">
              <a:xfrm>
                <a:off x="5988613" y="3999206"/>
                <a:ext cx="777875" cy="1165225"/>
              </a:xfrm>
              <a:custGeom>
                <a:avLst/>
                <a:gdLst>
                  <a:gd name="T0" fmla="*/ 206 w 207"/>
                  <a:gd name="T1" fmla="*/ 300 h 310"/>
                  <a:gd name="T2" fmla="*/ 201 w 207"/>
                  <a:gd name="T3" fmla="*/ 307 h 310"/>
                  <a:gd name="T4" fmla="*/ 193 w 207"/>
                  <a:gd name="T5" fmla="*/ 308 h 310"/>
                  <a:gd name="T6" fmla="*/ 1 w 207"/>
                  <a:gd name="T7" fmla="*/ 10 h 310"/>
                  <a:gd name="T8" fmla="*/ 6 w 207"/>
                  <a:gd name="T9" fmla="*/ 3 h 310"/>
                  <a:gd name="T10" fmla="*/ 15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8" y="309"/>
                      <a:pt x="194" y="310"/>
                      <a:pt x="193" y="308"/>
                    </a:cubicBezTo>
                    <a:cubicBezTo>
                      <a:pt x="1" y="10"/>
                      <a:pt x="1" y="10"/>
                      <a:pt x="1" y="10"/>
                    </a:cubicBezTo>
                    <a:cubicBezTo>
                      <a:pt x="0" y="8"/>
                      <a:pt x="2" y="5"/>
                      <a:pt x="6" y="3"/>
                    </a:cubicBezTo>
                    <a:cubicBezTo>
                      <a:pt x="10" y="0"/>
                      <a:pt x="14" y="0"/>
                      <a:pt x="15"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sp>
        <p:nvSpPr>
          <p:cNvPr id="66" name="TextBox 30">
            <a:extLst>
              <a:ext uri="{FF2B5EF4-FFF2-40B4-BE49-F238E27FC236}">
                <a16:creationId xmlns:a16="http://schemas.microsoft.com/office/drawing/2014/main" id="{2A01F8F5-AB5F-4C78-1509-7B1A4D66118E}"/>
              </a:ext>
            </a:extLst>
          </p:cNvPr>
          <p:cNvSpPr txBox="1"/>
          <p:nvPr/>
        </p:nvSpPr>
        <p:spPr>
          <a:xfrm>
            <a:off x="470255" y="1953751"/>
            <a:ext cx="7375452" cy="4198137"/>
          </a:xfrm>
          <a:prstGeom prst="rect">
            <a:avLst/>
          </a:prstGeom>
          <a:noFill/>
        </p:spPr>
        <p:txBody>
          <a:bodyPr wrap="square" rtlCol="0">
            <a:spAutoFit/>
          </a:bodyPr>
          <a:lstStyle/>
          <a:p>
            <a:pPr algn="just">
              <a:lnSpc>
                <a:spcPct val="150000"/>
              </a:lnSpc>
            </a:pPr>
            <a:r>
              <a:rPr lang="pt-BR" sz="2000" dirty="0">
                <a:solidFill>
                  <a:schemeClr val="tx1">
                    <a:lumMod val="90000"/>
                    <a:lumOff val="10000"/>
                  </a:schemeClr>
                </a:solidFill>
              </a:rPr>
              <a:t>Além disso, abordamos os benefícios da Higiene Ocupacional, que se estendem tanto às empresas quanto aos trabalhadores. </a:t>
            </a:r>
          </a:p>
          <a:p>
            <a:pPr algn="just">
              <a:lnSpc>
                <a:spcPct val="150000"/>
              </a:lnSpc>
            </a:pPr>
            <a:endParaRPr lang="pt-BR" sz="2000" dirty="0">
              <a:solidFill>
                <a:schemeClr val="tx1">
                  <a:lumMod val="90000"/>
                  <a:lumOff val="10000"/>
                </a:schemeClr>
              </a:solidFill>
            </a:endParaRPr>
          </a:p>
          <a:p>
            <a:pPr algn="just">
              <a:lnSpc>
                <a:spcPct val="150000"/>
              </a:lnSpc>
            </a:pPr>
            <a:r>
              <a:rPr lang="pt-BR" sz="2000" dirty="0">
                <a:solidFill>
                  <a:schemeClr val="tx1">
                    <a:lumMod val="90000"/>
                    <a:lumOff val="10000"/>
                  </a:schemeClr>
                </a:solidFill>
              </a:rPr>
              <a:t>Ambientes de trabalho seguros e saudáveis resultam em colaboradores mais motivados e produtivos, redução de custos com afastamentos e tratamentos médicos, melhoria da imagem corporativa e uma atuação alinhada com a sustentabilidade organizacional.</a:t>
            </a:r>
            <a:endParaRPr lang="id-ID" sz="2000" b="1" dirty="0">
              <a:solidFill>
                <a:schemeClr val="tx1">
                  <a:lumMod val="90000"/>
                  <a:lumOff val="10000"/>
                </a:schemeClr>
              </a:solidFill>
            </a:endParaRPr>
          </a:p>
        </p:txBody>
      </p:sp>
      <p:pic>
        <p:nvPicPr>
          <p:cNvPr id="67" name="Picture 2" descr="Como a limpeza e a higiene influenciam no ambiente de trabalho? - DB Rio  Distribuidora">
            <a:extLst>
              <a:ext uri="{FF2B5EF4-FFF2-40B4-BE49-F238E27FC236}">
                <a16:creationId xmlns:a16="http://schemas.microsoft.com/office/drawing/2014/main" id="{CC9E45CC-104A-8860-D5AA-DB74903168B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
            <a:extLst>
              <a:ext uri="{FF2B5EF4-FFF2-40B4-BE49-F238E27FC236}">
                <a16:creationId xmlns:a16="http://schemas.microsoft.com/office/drawing/2014/main" id="{95D3E987-22C5-26F5-48DC-33D84E1E10F1}"/>
              </a:ext>
            </a:extLst>
          </p:cNvPr>
          <p:cNvSpPr/>
          <p:nvPr/>
        </p:nvSpPr>
        <p:spPr>
          <a:xfrm>
            <a:off x="0" y="0"/>
            <a:ext cx="12192000" cy="6858000"/>
          </a:xfrm>
          <a:prstGeom prst="rect">
            <a:avLst/>
          </a:prstGeom>
          <a:solidFill>
            <a:schemeClr val="tx1">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9" name="TextBox 30">
            <a:extLst>
              <a:ext uri="{FF2B5EF4-FFF2-40B4-BE49-F238E27FC236}">
                <a16:creationId xmlns:a16="http://schemas.microsoft.com/office/drawing/2014/main" id="{A74BF5E3-DD68-BA30-FC3E-4E9C1D93173A}"/>
              </a:ext>
            </a:extLst>
          </p:cNvPr>
          <p:cNvSpPr txBox="1"/>
          <p:nvPr/>
        </p:nvSpPr>
        <p:spPr>
          <a:xfrm>
            <a:off x="2474616" y="1945790"/>
            <a:ext cx="8685227" cy="3274807"/>
          </a:xfrm>
          <a:prstGeom prst="rect">
            <a:avLst/>
          </a:prstGeom>
          <a:noFill/>
        </p:spPr>
        <p:txBody>
          <a:bodyPr wrap="square" rtlCol="0">
            <a:spAutoFit/>
          </a:bodyPr>
          <a:lstStyle/>
          <a:p>
            <a:pPr algn="just">
              <a:lnSpc>
                <a:spcPct val="150000"/>
              </a:lnSpc>
            </a:pPr>
            <a:r>
              <a:rPr lang="pt-BR" sz="2000" dirty="0">
                <a:solidFill>
                  <a:schemeClr val="bg1"/>
                </a:solidFill>
                <a:effectLst>
                  <a:outerShdw blurRad="38100" dist="38100" dir="2700000" algn="tl">
                    <a:srgbClr val="000000">
                      <a:alpha val="43137"/>
                    </a:srgbClr>
                  </a:outerShdw>
                </a:effectLst>
              </a:rPr>
              <a:t>É importante destacar que tanto os empregadores quanto os trabalhadores devem colaborar de forma conjunta para garantir o cumprimento das diretrizes estabelecidas na NR-24 e promover um ambiente de trabalho saudável, seguro e com condições adequadas de higiene e conforto. O cumprimento dessas responsabilidades contribui para a saúde e o bem-estar dos trabalhadores, além de promover um ambiente laboral mais produtivo.</a:t>
            </a:r>
            <a:endParaRPr lang="id-ID" sz="2000" dirty="0">
              <a:solidFill>
                <a:schemeClr val="bg1"/>
              </a:solidFill>
              <a:effectLst>
                <a:outerShdw blurRad="38100" dist="38100" dir="2700000" algn="tl">
                  <a:srgbClr val="000000">
                    <a:alpha val="43137"/>
                  </a:srgbClr>
                </a:outerShdw>
              </a:effectLst>
            </a:endParaRPr>
          </a:p>
        </p:txBody>
      </p:sp>
      <p:grpSp>
        <p:nvGrpSpPr>
          <p:cNvPr id="73" name="Agrupar 72">
            <a:extLst>
              <a:ext uri="{FF2B5EF4-FFF2-40B4-BE49-F238E27FC236}">
                <a16:creationId xmlns:a16="http://schemas.microsoft.com/office/drawing/2014/main" id="{52443C81-1507-E947-5838-6BDB057B77BE}"/>
              </a:ext>
            </a:extLst>
          </p:cNvPr>
          <p:cNvGrpSpPr/>
          <p:nvPr/>
        </p:nvGrpSpPr>
        <p:grpSpPr>
          <a:xfrm rot="10800000">
            <a:off x="728693" y="2766171"/>
            <a:ext cx="1156347" cy="2048522"/>
            <a:chOff x="3927281" y="2914790"/>
            <a:chExt cx="2408706" cy="2932953"/>
          </a:xfrm>
        </p:grpSpPr>
        <p:sp>
          <p:nvSpPr>
            <p:cNvPr id="74" name="Freeform 14">
              <a:extLst>
                <a:ext uri="{FF2B5EF4-FFF2-40B4-BE49-F238E27FC236}">
                  <a16:creationId xmlns:a16="http://schemas.microsoft.com/office/drawing/2014/main" id="{F27A4A3B-FD4D-0884-3A91-C89DD714682C}"/>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rgbClr val="00A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5" name="Freeform 15">
              <a:extLst>
                <a:ext uri="{FF2B5EF4-FFF2-40B4-BE49-F238E27FC236}">
                  <a16:creationId xmlns:a16="http://schemas.microsoft.com/office/drawing/2014/main" id="{A8F2DBE7-DEE5-14CF-286C-97EBC58FDE6C}"/>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6" name="Freeform 16">
              <a:extLst>
                <a:ext uri="{FF2B5EF4-FFF2-40B4-BE49-F238E27FC236}">
                  <a16:creationId xmlns:a16="http://schemas.microsoft.com/office/drawing/2014/main" id="{84DF4BAF-F98A-6456-D96F-BDB570B9BB45}"/>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cxnSp>
        <p:nvCxnSpPr>
          <p:cNvPr id="77" name="Straight Connector 1">
            <a:extLst>
              <a:ext uri="{FF2B5EF4-FFF2-40B4-BE49-F238E27FC236}">
                <a16:creationId xmlns:a16="http://schemas.microsoft.com/office/drawing/2014/main" id="{DF983FB5-F6BE-7978-3698-0CDB605D5A31}"/>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8" name="AutoShape 1">
            <a:extLst>
              <a:ext uri="{FF2B5EF4-FFF2-40B4-BE49-F238E27FC236}">
                <a16:creationId xmlns:a16="http://schemas.microsoft.com/office/drawing/2014/main" id="{FC523884-235C-443A-4C8B-114690118435}"/>
              </a:ext>
            </a:extLst>
          </p:cNvPr>
          <p:cNvSpPr>
            <a:spLocks/>
          </p:cNvSpPr>
          <p:nvPr/>
        </p:nvSpPr>
        <p:spPr bwMode="auto">
          <a:xfrm>
            <a:off x="389007" y="218463"/>
            <a:ext cx="10761593"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solidFill>
                  <a:schemeClr val="bg1"/>
                </a:solidFill>
                <a:latin typeface="Bebas Neue" panose="020B0606020202050201" pitchFamily="34" charset="0"/>
                <a:ea typeface="ＭＳ Ｐゴシック" charset="0"/>
                <a:cs typeface="League Gothic" charset="0"/>
                <a:sym typeface="League Gothic" charset="0"/>
              </a:rPr>
              <a:t>NR 24</a:t>
            </a:r>
          </a:p>
        </p:txBody>
      </p:sp>
    </p:spTree>
    <p:extLst>
      <p:ext uri="{BB962C8B-B14F-4D97-AF65-F5344CB8AC3E}">
        <p14:creationId xmlns:p14="http://schemas.microsoft.com/office/powerpoint/2010/main" val="1085673053"/>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ais são os 3 agentes da higiene ocupacional? - Connapa">
            <a:extLst>
              <a:ext uri="{FF2B5EF4-FFF2-40B4-BE49-F238E27FC236}">
                <a16:creationId xmlns:a16="http://schemas.microsoft.com/office/drawing/2014/main" id="{C8A820B4-3863-7232-7F81-892F29D12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1" y="0"/>
            <a:ext cx="5311586" cy="6858000"/>
            <a:chOff x="-1" y="0"/>
            <a:chExt cx="5311586" cy="6858000"/>
          </a:xfrm>
          <a:solidFill>
            <a:schemeClr val="accent2">
              <a:alpha val="93000"/>
            </a:scheme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457200" y="3482737"/>
            <a:ext cx="4155139" cy="32029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4000" b="1" dirty="0">
                <a:solidFill>
                  <a:schemeClr val="bg1"/>
                </a:solidFill>
                <a:latin typeface="Bebas Neue" panose="020B0606020202050201" pitchFamily="34" charset="0"/>
                <a:ea typeface="ＭＳ Ｐゴシック" charset="0"/>
                <a:cs typeface="League Gothic" charset="0"/>
                <a:sym typeface="League Gothic" charset="0"/>
              </a:rPr>
              <a:t>04. </a:t>
            </a:r>
            <a:r>
              <a:rPr lang="pt-BR" sz="4000" dirty="0">
                <a:solidFill>
                  <a:schemeClr val="bg1"/>
                </a:solidFill>
                <a:latin typeface="Bebas Neue" panose="020B0606020202050201" pitchFamily="34" charset="0"/>
                <a:ea typeface="ＭＳ Ｐゴシック" charset="0"/>
                <a:cs typeface="League Gothic" charset="0"/>
                <a:sym typeface="League Gothic" charset="0"/>
              </a:rPr>
              <a:t>Instalações sanitárias: requisitos mínimos e cuidados necessários</a:t>
            </a: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441160" y="1346452"/>
            <a:ext cx="2230660" cy="2361874"/>
            <a:chOff x="1664677" y="1949380"/>
            <a:chExt cx="1195754" cy="1266093"/>
          </a:xfrm>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p:cNvSpPr/>
          <p:nvPr/>
        </p:nvSpPr>
        <p:spPr>
          <a:xfrm>
            <a:off x="2138104" y="2122710"/>
            <a:ext cx="768381" cy="70228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2" name="Imagem 1">
            <a:extLst>
              <a:ext uri="{FF2B5EF4-FFF2-40B4-BE49-F238E27FC236}">
                <a16:creationId xmlns:a16="http://schemas.microsoft.com/office/drawing/2014/main" id="{BE282203-77E5-0586-CCF2-477C5A4143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1407" y="363833"/>
            <a:ext cx="2340372" cy="649753"/>
          </a:xfrm>
          <a:prstGeom prst="rect">
            <a:avLst/>
          </a:prstGeom>
        </p:spPr>
      </p:pic>
    </p:spTree>
    <p:extLst>
      <p:ext uri="{BB962C8B-B14F-4D97-AF65-F5344CB8AC3E}">
        <p14:creationId xmlns:p14="http://schemas.microsoft.com/office/powerpoint/2010/main" val="336071066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5">
            <a:extLst>
              <a:ext uri="{FF2B5EF4-FFF2-40B4-BE49-F238E27FC236}">
                <a16:creationId xmlns:a16="http://schemas.microsoft.com/office/drawing/2014/main" id="{DEF9903C-FEE7-D79A-0294-B94C90FCD997}"/>
              </a:ext>
            </a:extLst>
          </p:cNvPr>
          <p:cNvSpPr/>
          <p:nvPr/>
        </p:nvSpPr>
        <p:spPr>
          <a:xfrm>
            <a:off x="0" y="1939472"/>
            <a:ext cx="12191999" cy="3813628"/>
          </a:xfrm>
          <a:prstGeom prst="rect">
            <a:avLst/>
          </a:prstGeom>
          <a:gradFill>
            <a:gsLst>
              <a:gs pos="90400">
                <a:srgbClr val="1C8EAB"/>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p:cNvSpPr>
            <a:spLocks/>
          </p:cNvSpPr>
          <p:nvPr/>
        </p:nvSpPr>
        <p:spPr bwMode="auto">
          <a:xfrm>
            <a:off x="389007" y="218463"/>
            <a:ext cx="1154634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000" dirty="0">
                <a:latin typeface="Bebas Neue" panose="020B0606020202050201" pitchFamily="34" charset="0"/>
                <a:ea typeface="ＭＳ Ｐゴシック" charset="0"/>
                <a:cs typeface="League Gothic" charset="0"/>
                <a:sym typeface="League Gothic" charset="0"/>
              </a:rPr>
              <a:t>Instalações sanitárias: </a:t>
            </a:r>
            <a:r>
              <a:rPr lang="pt-BR" sz="4000" dirty="0">
                <a:solidFill>
                  <a:srgbClr val="00A09D"/>
                </a:solidFill>
                <a:latin typeface="Bebas Neue" panose="020B0606020202050201" pitchFamily="34" charset="0"/>
                <a:ea typeface="ＭＳ Ｐゴシック" charset="0"/>
                <a:cs typeface="League Gothic" charset="0"/>
                <a:sym typeface="League Gothic" charset="0"/>
              </a:rPr>
              <a:t>requisitos mínimos e cuidados necessários</a:t>
            </a:r>
          </a:p>
        </p:txBody>
      </p:sp>
      <p:sp>
        <p:nvSpPr>
          <p:cNvPr id="19" name="Rectangle 4">
            <a:extLst>
              <a:ext uri="{FF2B5EF4-FFF2-40B4-BE49-F238E27FC236}">
                <a16:creationId xmlns:a16="http://schemas.microsoft.com/office/drawing/2014/main" id="{FF42C124-A015-9149-22CA-E293E5DA8281}"/>
              </a:ext>
            </a:extLst>
          </p:cNvPr>
          <p:cNvSpPr/>
          <p:nvPr/>
        </p:nvSpPr>
        <p:spPr>
          <a:xfrm>
            <a:off x="256651" y="2315382"/>
            <a:ext cx="3896249" cy="2956579"/>
          </a:xfrm>
          <a:prstGeom prst="rect">
            <a:avLst/>
          </a:prstGeom>
        </p:spPr>
        <p:txBody>
          <a:bodyPr wrap="square">
            <a:spAutoFit/>
          </a:bodyPr>
          <a:lstStyle/>
          <a:p>
            <a:pPr>
              <a:lnSpc>
                <a:spcPct val="150000"/>
              </a:lnSpc>
            </a:pPr>
            <a:r>
              <a:rPr lang="pt-BR" dirty="0">
                <a:solidFill>
                  <a:schemeClr val="bg1"/>
                </a:solidFill>
              </a:rPr>
              <a:t>A disposição adequada das instalações sanitárias tem um papel fundamental nos locais de trabalho, pois garantem a satisfação das necessidades básicas dos trabalhadores em seu horário de atividade. </a:t>
            </a:r>
            <a:endParaRPr lang="en-US" dirty="0">
              <a:solidFill>
                <a:schemeClr val="bg1"/>
              </a:solidFill>
            </a:endParaRPr>
          </a:p>
        </p:txBody>
      </p:sp>
      <p:pic>
        <p:nvPicPr>
          <p:cNvPr id="2050" name="Picture 2" descr="NR-24 Lavabos">
            <a:extLst>
              <a:ext uri="{FF2B5EF4-FFF2-40B4-BE49-F238E27FC236}">
                <a16:creationId xmlns:a16="http://schemas.microsoft.com/office/drawing/2014/main" id="{3CA9BF2C-BD29-5FE4-5F98-0C46750B4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20" y="1642383"/>
            <a:ext cx="7649028" cy="430257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85029B8D-124F-73AB-2973-F85F88A527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874" y="5944961"/>
            <a:ext cx="2340372" cy="649753"/>
          </a:xfrm>
          <a:prstGeom prst="rect">
            <a:avLst/>
          </a:prstGeom>
        </p:spPr>
      </p:pic>
    </p:spTree>
    <p:extLst>
      <p:ext uri="{BB962C8B-B14F-4D97-AF65-F5344CB8AC3E}">
        <p14:creationId xmlns:p14="http://schemas.microsoft.com/office/powerpoint/2010/main" val="607397888"/>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EPI">
            <a:extLst>
              <a:ext uri="{FF2B5EF4-FFF2-40B4-BE49-F238E27FC236}">
                <a16:creationId xmlns:a16="http://schemas.microsoft.com/office/drawing/2014/main" id="{969DFF3F-FEAB-F87D-7721-022EB38011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833"/>
          <a:stretch/>
        </p:blipFill>
        <p:spPr bwMode="auto">
          <a:xfrm>
            <a:off x="5448300" y="0"/>
            <a:ext cx="6731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luxograma: Entrada Manual 3">
            <a:extLst>
              <a:ext uri="{FF2B5EF4-FFF2-40B4-BE49-F238E27FC236}">
                <a16:creationId xmlns:a16="http://schemas.microsoft.com/office/drawing/2014/main" id="{318CDF85-09F5-F1ED-B3BA-E49D3D0B831C}"/>
              </a:ext>
            </a:extLst>
          </p:cNvPr>
          <p:cNvSpPr/>
          <p:nvPr/>
        </p:nvSpPr>
        <p:spPr>
          <a:xfrm rot="5400000" flipH="1">
            <a:off x="317500" y="-317501"/>
            <a:ext cx="6858000" cy="7493000"/>
          </a:xfrm>
          <a:prstGeom prst="flowChartManualInp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Shape 2540">
            <a:extLst>
              <a:ext uri="{FF2B5EF4-FFF2-40B4-BE49-F238E27FC236}">
                <a16:creationId xmlns:a16="http://schemas.microsoft.com/office/drawing/2014/main" id="{4FD7C450-C1C1-83C8-27F5-0068CE7B820F}"/>
              </a:ext>
            </a:extLst>
          </p:cNvPr>
          <p:cNvSpPr>
            <a:spLocks noChangeAspect="1"/>
          </p:cNvSpPr>
          <p:nvPr/>
        </p:nvSpPr>
        <p:spPr>
          <a:xfrm>
            <a:off x="307451" y="3846773"/>
            <a:ext cx="396000" cy="39600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00A09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lumMod val="50000"/>
                </a:schemeClr>
              </a:solidFill>
            </a:endParaRPr>
          </a:p>
        </p:txBody>
      </p:sp>
      <p:sp>
        <p:nvSpPr>
          <p:cNvPr id="8" name="Rectangle 4">
            <a:extLst>
              <a:ext uri="{FF2B5EF4-FFF2-40B4-BE49-F238E27FC236}">
                <a16:creationId xmlns:a16="http://schemas.microsoft.com/office/drawing/2014/main" id="{8087208F-262F-43A8-1515-570350B0605F}"/>
              </a:ext>
            </a:extLst>
          </p:cNvPr>
          <p:cNvSpPr/>
          <p:nvPr/>
        </p:nvSpPr>
        <p:spPr>
          <a:xfrm>
            <a:off x="833102" y="1492183"/>
            <a:ext cx="5854700" cy="2956579"/>
          </a:xfrm>
          <a:prstGeom prst="rect">
            <a:avLst/>
          </a:prstGeom>
        </p:spPr>
        <p:txBody>
          <a:bodyPr wrap="square">
            <a:spAutoFit/>
          </a:bodyPr>
          <a:lstStyle/>
          <a:p>
            <a:pPr>
              <a:lnSpc>
                <a:spcPct val="150000"/>
              </a:lnSpc>
            </a:pPr>
            <a:r>
              <a:rPr lang="pt-BR" dirty="0">
                <a:solidFill>
                  <a:schemeClr val="tx1">
                    <a:lumMod val="90000"/>
                    <a:lumOff val="10000"/>
                  </a:schemeClr>
                </a:solidFill>
              </a:rPr>
              <a:t>São essenciais na promoção do bem-estar e na prevenção de doenças, promovendo um ambiente laboral adequado e confortável. </a:t>
            </a:r>
          </a:p>
          <a:p>
            <a:pPr>
              <a:lnSpc>
                <a:spcPct val="150000"/>
              </a:lnSpc>
            </a:pPr>
            <a:endParaRPr lang="pt-BR" dirty="0">
              <a:solidFill>
                <a:schemeClr val="tx1">
                  <a:lumMod val="90000"/>
                  <a:lumOff val="10000"/>
                </a:schemeClr>
              </a:solidFill>
            </a:endParaRPr>
          </a:p>
          <a:p>
            <a:pPr>
              <a:lnSpc>
                <a:spcPct val="150000"/>
              </a:lnSpc>
            </a:pPr>
            <a:endParaRPr lang="pt-BR" dirty="0">
              <a:solidFill>
                <a:schemeClr val="tx1">
                  <a:lumMod val="90000"/>
                  <a:lumOff val="10000"/>
                </a:schemeClr>
              </a:solidFill>
            </a:endParaRPr>
          </a:p>
          <a:p>
            <a:pPr>
              <a:lnSpc>
                <a:spcPct val="150000"/>
              </a:lnSpc>
            </a:pPr>
            <a:r>
              <a:rPr lang="pt-BR" b="1" dirty="0">
                <a:solidFill>
                  <a:srgbClr val="00A09D"/>
                </a:solidFill>
              </a:rPr>
              <a:t>Veja o que a NR-24 diz sobre as instalações sanitárias:</a:t>
            </a:r>
            <a:endParaRPr lang="en-US" b="1" dirty="0">
              <a:solidFill>
                <a:srgbClr val="00A09D"/>
              </a:solidFill>
            </a:endParaRPr>
          </a:p>
        </p:txBody>
      </p:sp>
      <p:pic>
        <p:nvPicPr>
          <p:cNvPr id="2" name="Imagem 1">
            <a:extLst>
              <a:ext uri="{FF2B5EF4-FFF2-40B4-BE49-F238E27FC236}">
                <a16:creationId xmlns:a16="http://schemas.microsoft.com/office/drawing/2014/main" id="{3ED85280-243A-9215-C503-74C96819BC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778" y="96338"/>
            <a:ext cx="2340372" cy="649753"/>
          </a:xfrm>
          <a:prstGeom prst="rect">
            <a:avLst/>
          </a:prstGeom>
        </p:spPr>
      </p:pic>
    </p:spTree>
    <p:extLst>
      <p:ext uri="{BB962C8B-B14F-4D97-AF65-F5344CB8AC3E}">
        <p14:creationId xmlns:p14="http://schemas.microsoft.com/office/powerpoint/2010/main" val="369389202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Agrupar 143">
            <a:extLst>
              <a:ext uri="{FF2B5EF4-FFF2-40B4-BE49-F238E27FC236}">
                <a16:creationId xmlns:a16="http://schemas.microsoft.com/office/drawing/2014/main" id="{52BCDC48-8531-53D1-1907-8C528D814B30}"/>
              </a:ext>
            </a:extLst>
          </p:cNvPr>
          <p:cNvGrpSpPr/>
          <p:nvPr/>
        </p:nvGrpSpPr>
        <p:grpSpPr>
          <a:xfrm>
            <a:off x="1331079" y="1959430"/>
            <a:ext cx="2205336" cy="3797714"/>
            <a:chOff x="8422012" y="1646034"/>
            <a:chExt cx="2683098" cy="4620447"/>
          </a:xfrm>
        </p:grpSpPr>
        <p:sp>
          <p:nvSpPr>
            <p:cNvPr id="4" name="Oval 5">
              <a:extLst>
                <a:ext uri="{FF2B5EF4-FFF2-40B4-BE49-F238E27FC236}">
                  <a16:creationId xmlns:a16="http://schemas.microsoft.com/office/drawing/2014/main" id="{44605A44-3007-9BD2-8110-F8FAB135F20F}"/>
                </a:ext>
              </a:extLst>
            </p:cNvPr>
            <p:cNvSpPr>
              <a:spLocks noChangeArrowheads="1"/>
            </p:cNvSpPr>
            <p:nvPr/>
          </p:nvSpPr>
          <p:spPr bwMode="auto">
            <a:xfrm>
              <a:off x="9483620" y="2632383"/>
              <a:ext cx="594090" cy="59409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a:extLst>
                <a:ext uri="{FF2B5EF4-FFF2-40B4-BE49-F238E27FC236}">
                  <a16:creationId xmlns:a16="http://schemas.microsoft.com/office/drawing/2014/main" id="{7AE97600-D949-2AA2-A6ED-6EB57505C5F8}"/>
                </a:ext>
              </a:extLst>
            </p:cNvPr>
            <p:cNvSpPr>
              <a:spLocks/>
            </p:cNvSpPr>
            <p:nvPr/>
          </p:nvSpPr>
          <p:spPr bwMode="auto">
            <a:xfrm>
              <a:off x="9075397" y="2049696"/>
              <a:ext cx="102626" cy="697856"/>
            </a:xfrm>
            <a:custGeom>
              <a:avLst/>
              <a:gdLst>
                <a:gd name="T0" fmla="*/ 62 w 90"/>
                <a:gd name="T1" fmla="*/ 612 h 612"/>
                <a:gd name="T2" fmla="*/ 0 w 90"/>
                <a:gd name="T3" fmla="*/ 4 h 612"/>
                <a:gd name="T4" fmla="*/ 26 w 90"/>
                <a:gd name="T5" fmla="*/ 0 h 612"/>
                <a:gd name="T6" fmla="*/ 90 w 90"/>
                <a:gd name="T7" fmla="*/ 610 h 612"/>
                <a:gd name="T8" fmla="*/ 62 w 90"/>
                <a:gd name="T9" fmla="*/ 612 h 612"/>
              </a:gdLst>
              <a:ahLst/>
              <a:cxnLst>
                <a:cxn ang="0">
                  <a:pos x="T0" y="T1"/>
                </a:cxn>
                <a:cxn ang="0">
                  <a:pos x="T2" y="T3"/>
                </a:cxn>
                <a:cxn ang="0">
                  <a:pos x="T4" y="T5"/>
                </a:cxn>
                <a:cxn ang="0">
                  <a:pos x="T6" y="T7"/>
                </a:cxn>
                <a:cxn ang="0">
                  <a:pos x="T8" y="T9"/>
                </a:cxn>
              </a:cxnLst>
              <a:rect l="0" t="0" r="r" b="b"/>
              <a:pathLst>
                <a:path w="90" h="612">
                  <a:moveTo>
                    <a:pt x="62" y="612"/>
                  </a:moveTo>
                  <a:lnTo>
                    <a:pt x="0" y="4"/>
                  </a:lnTo>
                  <a:lnTo>
                    <a:pt x="26" y="0"/>
                  </a:lnTo>
                  <a:lnTo>
                    <a:pt x="90" y="610"/>
                  </a:lnTo>
                  <a:lnTo>
                    <a:pt x="62" y="6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a:extLst>
                <a:ext uri="{FF2B5EF4-FFF2-40B4-BE49-F238E27FC236}">
                  <a16:creationId xmlns:a16="http://schemas.microsoft.com/office/drawing/2014/main" id="{FE50F80F-23F5-7AAE-C37C-A173440E115F}"/>
                </a:ext>
              </a:extLst>
            </p:cNvPr>
            <p:cNvSpPr>
              <a:spLocks/>
            </p:cNvSpPr>
            <p:nvPr/>
          </p:nvSpPr>
          <p:spPr bwMode="auto">
            <a:xfrm>
              <a:off x="8572530" y="2731588"/>
              <a:ext cx="595230" cy="263407"/>
            </a:xfrm>
            <a:custGeom>
              <a:avLst/>
              <a:gdLst>
                <a:gd name="T0" fmla="*/ 522 w 522"/>
                <a:gd name="T1" fmla="*/ 26 h 231"/>
                <a:gd name="T2" fmla="*/ 10 w 522"/>
                <a:gd name="T3" fmla="*/ 231 h 231"/>
                <a:gd name="T4" fmla="*/ 0 w 522"/>
                <a:gd name="T5" fmla="*/ 206 h 231"/>
                <a:gd name="T6" fmla="*/ 512 w 522"/>
                <a:gd name="T7" fmla="*/ 0 h 231"/>
                <a:gd name="T8" fmla="*/ 522 w 522"/>
                <a:gd name="T9" fmla="*/ 26 h 231"/>
              </a:gdLst>
              <a:ahLst/>
              <a:cxnLst>
                <a:cxn ang="0">
                  <a:pos x="T0" y="T1"/>
                </a:cxn>
                <a:cxn ang="0">
                  <a:pos x="T2" y="T3"/>
                </a:cxn>
                <a:cxn ang="0">
                  <a:pos x="T4" y="T5"/>
                </a:cxn>
                <a:cxn ang="0">
                  <a:pos x="T6" y="T7"/>
                </a:cxn>
                <a:cxn ang="0">
                  <a:pos x="T8" y="T9"/>
                </a:cxn>
              </a:cxnLst>
              <a:rect l="0" t="0" r="r" b="b"/>
              <a:pathLst>
                <a:path w="522" h="231">
                  <a:moveTo>
                    <a:pt x="522" y="26"/>
                  </a:moveTo>
                  <a:lnTo>
                    <a:pt x="10" y="231"/>
                  </a:lnTo>
                  <a:lnTo>
                    <a:pt x="0" y="206"/>
                  </a:lnTo>
                  <a:lnTo>
                    <a:pt x="512" y="0"/>
                  </a:lnTo>
                  <a:lnTo>
                    <a:pt x="522" y="2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8">
              <a:extLst>
                <a:ext uri="{FF2B5EF4-FFF2-40B4-BE49-F238E27FC236}">
                  <a16:creationId xmlns:a16="http://schemas.microsoft.com/office/drawing/2014/main" id="{52F3AAC4-EB2F-84A5-2789-A19276D4A211}"/>
                </a:ext>
              </a:extLst>
            </p:cNvPr>
            <p:cNvSpPr>
              <a:spLocks/>
            </p:cNvSpPr>
            <p:nvPr/>
          </p:nvSpPr>
          <p:spPr bwMode="auto">
            <a:xfrm>
              <a:off x="9148375" y="2740711"/>
              <a:ext cx="360331" cy="1018277"/>
            </a:xfrm>
            <a:custGeom>
              <a:avLst/>
              <a:gdLst>
                <a:gd name="T0" fmla="*/ 24 w 316"/>
                <a:gd name="T1" fmla="*/ 0 h 893"/>
                <a:gd name="T2" fmla="*/ 316 w 316"/>
                <a:gd name="T3" fmla="*/ 884 h 893"/>
                <a:gd name="T4" fmla="*/ 290 w 316"/>
                <a:gd name="T5" fmla="*/ 893 h 893"/>
                <a:gd name="T6" fmla="*/ 0 w 316"/>
                <a:gd name="T7" fmla="*/ 9 h 893"/>
                <a:gd name="T8" fmla="*/ 24 w 316"/>
                <a:gd name="T9" fmla="*/ 0 h 893"/>
              </a:gdLst>
              <a:ahLst/>
              <a:cxnLst>
                <a:cxn ang="0">
                  <a:pos x="T0" y="T1"/>
                </a:cxn>
                <a:cxn ang="0">
                  <a:pos x="T2" y="T3"/>
                </a:cxn>
                <a:cxn ang="0">
                  <a:pos x="T4" y="T5"/>
                </a:cxn>
                <a:cxn ang="0">
                  <a:pos x="T6" y="T7"/>
                </a:cxn>
                <a:cxn ang="0">
                  <a:pos x="T8" y="T9"/>
                </a:cxn>
              </a:cxnLst>
              <a:rect l="0" t="0" r="r" b="b"/>
              <a:pathLst>
                <a:path w="316" h="893">
                  <a:moveTo>
                    <a:pt x="24" y="0"/>
                  </a:moveTo>
                  <a:lnTo>
                    <a:pt x="316" y="884"/>
                  </a:lnTo>
                  <a:lnTo>
                    <a:pt x="290" y="893"/>
                  </a:lnTo>
                  <a:lnTo>
                    <a:pt x="0" y="9"/>
                  </a:lnTo>
                  <a:lnTo>
                    <a:pt x="24"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9">
              <a:extLst>
                <a:ext uri="{FF2B5EF4-FFF2-40B4-BE49-F238E27FC236}">
                  <a16:creationId xmlns:a16="http://schemas.microsoft.com/office/drawing/2014/main" id="{8DFFD5A4-6F77-AA37-30E6-5DEAAE286344}"/>
                </a:ext>
              </a:extLst>
            </p:cNvPr>
            <p:cNvSpPr>
              <a:spLocks/>
            </p:cNvSpPr>
            <p:nvPr/>
          </p:nvSpPr>
          <p:spPr bwMode="auto">
            <a:xfrm>
              <a:off x="9423185" y="3753286"/>
              <a:ext cx="85522" cy="832410"/>
            </a:xfrm>
            <a:custGeom>
              <a:avLst/>
              <a:gdLst>
                <a:gd name="T0" fmla="*/ 75 w 75"/>
                <a:gd name="T1" fmla="*/ 2 h 730"/>
                <a:gd name="T2" fmla="*/ 28 w 75"/>
                <a:gd name="T3" fmla="*/ 730 h 730"/>
                <a:gd name="T4" fmla="*/ 0 w 75"/>
                <a:gd name="T5" fmla="*/ 728 h 730"/>
                <a:gd name="T6" fmla="*/ 49 w 75"/>
                <a:gd name="T7" fmla="*/ 0 h 730"/>
                <a:gd name="T8" fmla="*/ 75 w 75"/>
                <a:gd name="T9" fmla="*/ 2 h 730"/>
              </a:gdLst>
              <a:ahLst/>
              <a:cxnLst>
                <a:cxn ang="0">
                  <a:pos x="T0" y="T1"/>
                </a:cxn>
                <a:cxn ang="0">
                  <a:pos x="T2" y="T3"/>
                </a:cxn>
                <a:cxn ang="0">
                  <a:pos x="T4" y="T5"/>
                </a:cxn>
                <a:cxn ang="0">
                  <a:pos x="T6" y="T7"/>
                </a:cxn>
                <a:cxn ang="0">
                  <a:pos x="T8" y="T9"/>
                </a:cxn>
              </a:cxnLst>
              <a:rect l="0" t="0" r="r" b="b"/>
              <a:pathLst>
                <a:path w="75" h="730">
                  <a:moveTo>
                    <a:pt x="75" y="2"/>
                  </a:moveTo>
                  <a:lnTo>
                    <a:pt x="28" y="730"/>
                  </a:lnTo>
                  <a:lnTo>
                    <a:pt x="0" y="728"/>
                  </a:lnTo>
                  <a:lnTo>
                    <a:pt x="49" y="0"/>
                  </a:lnTo>
                  <a:lnTo>
                    <a:pt x="75"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0">
              <a:extLst>
                <a:ext uri="{FF2B5EF4-FFF2-40B4-BE49-F238E27FC236}">
                  <a16:creationId xmlns:a16="http://schemas.microsoft.com/office/drawing/2014/main" id="{14AB1F16-60F5-0E5F-9363-1D7618FA0E8D}"/>
                </a:ext>
              </a:extLst>
            </p:cNvPr>
            <p:cNvSpPr>
              <a:spLocks/>
            </p:cNvSpPr>
            <p:nvPr/>
          </p:nvSpPr>
          <p:spPr bwMode="auto">
            <a:xfrm>
              <a:off x="10330854" y="2960786"/>
              <a:ext cx="556461" cy="558741"/>
            </a:xfrm>
            <a:custGeom>
              <a:avLst/>
              <a:gdLst>
                <a:gd name="T0" fmla="*/ 488 w 488"/>
                <a:gd name="T1" fmla="*/ 19 h 490"/>
                <a:gd name="T2" fmla="*/ 19 w 488"/>
                <a:gd name="T3" fmla="*/ 490 h 490"/>
                <a:gd name="T4" fmla="*/ 0 w 488"/>
                <a:gd name="T5" fmla="*/ 471 h 490"/>
                <a:gd name="T6" fmla="*/ 469 w 488"/>
                <a:gd name="T7" fmla="*/ 0 h 490"/>
                <a:gd name="T8" fmla="*/ 488 w 488"/>
                <a:gd name="T9" fmla="*/ 19 h 490"/>
              </a:gdLst>
              <a:ahLst/>
              <a:cxnLst>
                <a:cxn ang="0">
                  <a:pos x="T0" y="T1"/>
                </a:cxn>
                <a:cxn ang="0">
                  <a:pos x="T2" y="T3"/>
                </a:cxn>
                <a:cxn ang="0">
                  <a:pos x="T4" y="T5"/>
                </a:cxn>
                <a:cxn ang="0">
                  <a:pos x="T6" y="T7"/>
                </a:cxn>
                <a:cxn ang="0">
                  <a:pos x="T8" y="T9"/>
                </a:cxn>
              </a:cxnLst>
              <a:rect l="0" t="0" r="r" b="b"/>
              <a:pathLst>
                <a:path w="488" h="490">
                  <a:moveTo>
                    <a:pt x="488" y="19"/>
                  </a:moveTo>
                  <a:lnTo>
                    <a:pt x="19" y="490"/>
                  </a:lnTo>
                  <a:lnTo>
                    <a:pt x="0" y="471"/>
                  </a:lnTo>
                  <a:lnTo>
                    <a:pt x="469" y="0"/>
                  </a:lnTo>
                  <a:lnTo>
                    <a:pt x="488" y="1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1">
              <a:extLst>
                <a:ext uri="{FF2B5EF4-FFF2-40B4-BE49-F238E27FC236}">
                  <a16:creationId xmlns:a16="http://schemas.microsoft.com/office/drawing/2014/main" id="{D10986B7-953C-14E8-B0D0-8B367F0DDC7E}"/>
                </a:ext>
              </a:extLst>
            </p:cNvPr>
            <p:cNvSpPr>
              <a:spLocks/>
            </p:cNvSpPr>
            <p:nvPr/>
          </p:nvSpPr>
          <p:spPr bwMode="auto">
            <a:xfrm>
              <a:off x="9481340" y="2586772"/>
              <a:ext cx="599792" cy="1174497"/>
            </a:xfrm>
            <a:custGeom>
              <a:avLst/>
              <a:gdLst>
                <a:gd name="T0" fmla="*/ 0 w 526"/>
                <a:gd name="T1" fmla="*/ 1018 h 1030"/>
                <a:gd name="T2" fmla="*/ 502 w 526"/>
                <a:gd name="T3" fmla="*/ 0 h 1030"/>
                <a:gd name="T4" fmla="*/ 526 w 526"/>
                <a:gd name="T5" fmla="*/ 10 h 1030"/>
                <a:gd name="T6" fmla="*/ 24 w 526"/>
                <a:gd name="T7" fmla="*/ 1030 h 1030"/>
                <a:gd name="T8" fmla="*/ 0 w 526"/>
                <a:gd name="T9" fmla="*/ 1018 h 1030"/>
              </a:gdLst>
              <a:ahLst/>
              <a:cxnLst>
                <a:cxn ang="0">
                  <a:pos x="T0" y="T1"/>
                </a:cxn>
                <a:cxn ang="0">
                  <a:pos x="T2" y="T3"/>
                </a:cxn>
                <a:cxn ang="0">
                  <a:pos x="T4" y="T5"/>
                </a:cxn>
                <a:cxn ang="0">
                  <a:pos x="T6" y="T7"/>
                </a:cxn>
                <a:cxn ang="0">
                  <a:pos x="T8" y="T9"/>
                </a:cxn>
              </a:cxnLst>
              <a:rect l="0" t="0" r="r" b="b"/>
              <a:pathLst>
                <a:path w="526" h="1030">
                  <a:moveTo>
                    <a:pt x="0" y="1018"/>
                  </a:moveTo>
                  <a:lnTo>
                    <a:pt x="502" y="0"/>
                  </a:lnTo>
                  <a:lnTo>
                    <a:pt x="526" y="10"/>
                  </a:lnTo>
                  <a:lnTo>
                    <a:pt x="24" y="1030"/>
                  </a:lnTo>
                  <a:lnTo>
                    <a:pt x="0" y="101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2">
              <a:extLst>
                <a:ext uri="{FF2B5EF4-FFF2-40B4-BE49-F238E27FC236}">
                  <a16:creationId xmlns:a16="http://schemas.microsoft.com/office/drawing/2014/main" id="{716F2557-2ABD-D1EC-AF89-8BB28495F6F6}"/>
                </a:ext>
              </a:extLst>
            </p:cNvPr>
            <p:cNvSpPr>
              <a:spLocks/>
            </p:cNvSpPr>
            <p:nvPr/>
          </p:nvSpPr>
          <p:spPr bwMode="auto">
            <a:xfrm>
              <a:off x="9490462" y="3493301"/>
              <a:ext cx="856356" cy="275950"/>
            </a:xfrm>
            <a:custGeom>
              <a:avLst/>
              <a:gdLst>
                <a:gd name="T0" fmla="*/ 0 w 751"/>
                <a:gd name="T1" fmla="*/ 216 h 242"/>
                <a:gd name="T2" fmla="*/ 742 w 751"/>
                <a:gd name="T3" fmla="*/ 0 h 242"/>
                <a:gd name="T4" fmla="*/ 751 w 751"/>
                <a:gd name="T5" fmla="*/ 26 h 242"/>
                <a:gd name="T6" fmla="*/ 7 w 751"/>
                <a:gd name="T7" fmla="*/ 242 h 242"/>
                <a:gd name="T8" fmla="*/ 0 w 751"/>
                <a:gd name="T9" fmla="*/ 216 h 242"/>
              </a:gdLst>
              <a:ahLst/>
              <a:cxnLst>
                <a:cxn ang="0">
                  <a:pos x="T0" y="T1"/>
                </a:cxn>
                <a:cxn ang="0">
                  <a:pos x="T2" y="T3"/>
                </a:cxn>
                <a:cxn ang="0">
                  <a:pos x="T4" y="T5"/>
                </a:cxn>
                <a:cxn ang="0">
                  <a:pos x="T6" y="T7"/>
                </a:cxn>
                <a:cxn ang="0">
                  <a:pos x="T8" y="T9"/>
                </a:cxn>
              </a:cxnLst>
              <a:rect l="0" t="0" r="r" b="b"/>
              <a:pathLst>
                <a:path w="751" h="242">
                  <a:moveTo>
                    <a:pt x="0" y="216"/>
                  </a:moveTo>
                  <a:lnTo>
                    <a:pt x="742" y="0"/>
                  </a:lnTo>
                  <a:lnTo>
                    <a:pt x="751" y="26"/>
                  </a:lnTo>
                  <a:lnTo>
                    <a:pt x="7" y="242"/>
                  </a:lnTo>
                  <a:lnTo>
                    <a:pt x="0" y="21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3">
              <a:extLst>
                <a:ext uri="{FF2B5EF4-FFF2-40B4-BE49-F238E27FC236}">
                  <a16:creationId xmlns:a16="http://schemas.microsoft.com/office/drawing/2014/main" id="{E39AB756-6D30-B005-3698-60D388582C31}"/>
                </a:ext>
              </a:extLst>
            </p:cNvPr>
            <p:cNvSpPr>
              <a:spLocks/>
            </p:cNvSpPr>
            <p:nvPr/>
          </p:nvSpPr>
          <p:spPr bwMode="auto">
            <a:xfrm>
              <a:off x="9150656" y="1774887"/>
              <a:ext cx="706979" cy="979507"/>
            </a:xfrm>
            <a:custGeom>
              <a:avLst/>
              <a:gdLst>
                <a:gd name="T0" fmla="*/ 620 w 620"/>
                <a:gd name="T1" fmla="*/ 15 h 859"/>
                <a:gd name="T2" fmla="*/ 21 w 620"/>
                <a:gd name="T3" fmla="*/ 859 h 859"/>
                <a:gd name="T4" fmla="*/ 0 w 620"/>
                <a:gd name="T5" fmla="*/ 844 h 859"/>
                <a:gd name="T6" fmla="*/ 597 w 620"/>
                <a:gd name="T7" fmla="*/ 0 h 859"/>
                <a:gd name="T8" fmla="*/ 620 w 620"/>
                <a:gd name="T9" fmla="*/ 15 h 859"/>
              </a:gdLst>
              <a:ahLst/>
              <a:cxnLst>
                <a:cxn ang="0">
                  <a:pos x="T0" y="T1"/>
                </a:cxn>
                <a:cxn ang="0">
                  <a:pos x="T2" y="T3"/>
                </a:cxn>
                <a:cxn ang="0">
                  <a:pos x="T4" y="T5"/>
                </a:cxn>
                <a:cxn ang="0">
                  <a:pos x="T6" y="T7"/>
                </a:cxn>
                <a:cxn ang="0">
                  <a:pos x="T8" y="T9"/>
                </a:cxn>
              </a:cxnLst>
              <a:rect l="0" t="0" r="r" b="b"/>
              <a:pathLst>
                <a:path w="620" h="859">
                  <a:moveTo>
                    <a:pt x="620" y="15"/>
                  </a:moveTo>
                  <a:lnTo>
                    <a:pt x="21" y="859"/>
                  </a:lnTo>
                  <a:lnTo>
                    <a:pt x="0" y="844"/>
                  </a:lnTo>
                  <a:lnTo>
                    <a:pt x="597" y="0"/>
                  </a:lnTo>
                  <a:lnTo>
                    <a:pt x="620" y="1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ACBE017F-9B46-0080-03C8-667BB2B795EA}"/>
                </a:ext>
              </a:extLst>
            </p:cNvPr>
            <p:cNvSpPr>
              <a:spLocks/>
            </p:cNvSpPr>
            <p:nvPr/>
          </p:nvSpPr>
          <p:spPr bwMode="auto">
            <a:xfrm>
              <a:off x="9484760" y="3743024"/>
              <a:ext cx="604353" cy="574705"/>
            </a:xfrm>
            <a:custGeom>
              <a:avLst/>
              <a:gdLst>
                <a:gd name="T0" fmla="*/ 513 w 530"/>
                <a:gd name="T1" fmla="*/ 504 h 504"/>
                <a:gd name="T2" fmla="*/ 0 w 530"/>
                <a:gd name="T3" fmla="*/ 19 h 504"/>
                <a:gd name="T4" fmla="*/ 18 w 530"/>
                <a:gd name="T5" fmla="*/ 0 h 504"/>
                <a:gd name="T6" fmla="*/ 530 w 530"/>
                <a:gd name="T7" fmla="*/ 485 h 504"/>
                <a:gd name="T8" fmla="*/ 513 w 530"/>
                <a:gd name="T9" fmla="*/ 504 h 504"/>
              </a:gdLst>
              <a:ahLst/>
              <a:cxnLst>
                <a:cxn ang="0">
                  <a:pos x="T0" y="T1"/>
                </a:cxn>
                <a:cxn ang="0">
                  <a:pos x="T2" y="T3"/>
                </a:cxn>
                <a:cxn ang="0">
                  <a:pos x="T4" y="T5"/>
                </a:cxn>
                <a:cxn ang="0">
                  <a:pos x="T6" y="T7"/>
                </a:cxn>
                <a:cxn ang="0">
                  <a:pos x="T8" y="T9"/>
                </a:cxn>
              </a:cxnLst>
              <a:rect l="0" t="0" r="r" b="b"/>
              <a:pathLst>
                <a:path w="530" h="504">
                  <a:moveTo>
                    <a:pt x="513" y="504"/>
                  </a:moveTo>
                  <a:lnTo>
                    <a:pt x="0" y="19"/>
                  </a:lnTo>
                  <a:lnTo>
                    <a:pt x="18" y="0"/>
                  </a:lnTo>
                  <a:lnTo>
                    <a:pt x="530" y="485"/>
                  </a:lnTo>
                  <a:lnTo>
                    <a:pt x="513" y="50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5">
              <a:extLst>
                <a:ext uri="{FF2B5EF4-FFF2-40B4-BE49-F238E27FC236}">
                  <a16:creationId xmlns:a16="http://schemas.microsoft.com/office/drawing/2014/main" id="{846F87CA-400A-9A2A-3ADE-A855AB93F584}"/>
                </a:ext>
              </a:extLst>
            </p:cNvPr>
            <p:cNvSpPr>
              <a:spLocks/>
            </p:cNvSpPr>
            <p:nvPr/>
          </p:nvSpPr>
          <p:spPr bwMode="auto">
            <a:xfrm>
              <a:off x="10661538" y="2213898"/>
              <a:ext cx="229198" cy="760572"/>
            </a:xfrm>
            <a:custGeom>
              <a:avLst/>
              <a:gdLst>
                <a:gd name="T0" fmla="*/ 26 w 201"/>
                <a:gd name="T1" fmla="*/ 0 h 667"/>
                <a:gd name="T2" fmla="*/ 201 w 201"/>
                <a:gd name="T3" fmla="*/ 660 h 667"/>
                <a:gd name="T4" fmla="*/ 175 w 201"/>
                <a:gd name="T5" fmla="*/ 667 h 667"/>
                <a:gd name="T6" fmla="*/ 0 w 201"/>
                <a:gd name="T7" fmla="*/ 7 h 667"/>
                <a:gd name="T8" fmla="*/ 26 w 201"/>
                <a:gd name="T9" fmla="*/ 0 h 667"/>
              </a:gdLst>
              <a:ahLst/>
              <a:cxnLst>
                <a:cxn ang="0">
                  <a:pos x="T0" y="T1"/>
                </a:cxn>
                <a:cxn ang="0">
                  <a:pos x="T2" y="T3"/>
                </a:cxn>
                <a:cxn ang="0">
                  <a:pos x="T4" y="T5"/>
                </a:cxn>
                <a:cxn ang="0">
                  <a:pos x="T6" y="T7"/>
                </a:cxn>
                <a:cxn ang="0">
                  <a:pos x="T8" y="T9"/>
                </a:cxn>
              </a:cxnLst>
              <a:rect l="0" t="0" r="r" b="b"/>
              <a:pathLst>
                <a:path w="201" h="667">
                  <a:moveTo>
                    <a:pt x="26" y="0"/>
                  </a:moveTo>
                  <a:lnTo>
                    <a:pt x="201" y="660"/>
                  </a:lnTo>
                  <a:lnTo>
                    <a:pt x="175" y="667"/>
                  </a:lnTo>
                  <a:lnTo>
                    <a:pt x="0" y="7"/>
                  </a:ln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6">
              <a:extLst>
                <a:ext uri="{FF2B5EF4-FFF2-40B4-BE49-F238E27FC236}">
                  <a16:creationId xmlns:a16="http://schemas.microsoft.com/office/drawing/2014/main" id="{CA04C0FA-1F46-9956-30F6-63D8FE527A84}"/>
                </a:ext>
              </a:extLst>
            </p:cNvPr>
            <p:cNvSpPr>
              <a:spLocks/>
            </p:cNvSpPr>
            <p:nvPr/>
          </p:nvSpPr>
          <p:spPr bwMode="auto">
            <a:xfrm>
              <a:off x="10067448" y="4298344"/>
              <a:ext cx="360331" cy="443572"/>
            </a:xfrm>
            <a:custGeom>
              <a:avLst/>
              <a:gdLst>
                <a:gd name="T0" fmla="*/ 295 w 316"/>
                <a:gd name="T1" fmla="*/ 389 h 389"/>
                <a:gd name="T2" fmla="*/ 0 w 316"/>
                <a:gd name="T3" fmla="*/ 15 h 389"/>
                <a:gd name="T4" fmla="*/ 21 w 316"/>
                <a:gd name="T5" fmla="*/ 0 h 389"/>
                <a:gd name="T6" fmla="*/ 316 w 316"/>
                <a:gd name="T7" fmla="*/ 373 h 389"/>
                <a:gd name="T8" fmla="*/ 295 w 316"/>
                <a:gd name="T9" fmla="*/ 389 h 389"/>
              </a:gdLst>
              <a:ahLst/>
              <a:cxnLst>
                <a:cxn ang="0">
                  <a:pos x="T0" y="T1"/>
                </a:cxn>
                <a:cxn ang="0">
                  <a:pos x="T2" y="T3"/>
                </a:cxn>
                <a:cxn ang="0">
                  <a:pos x="T4" y="T5"/>
                </a:cxn>
                <a:cxn ang="0">
                  <a:pos x="T6" y="T7"/>
                </a:cxn>
                <a:cxn ang="0">
                  <a:pos x="T8" y="T9"/>
                </a:cxn>
              </a:cxnLst>
              <a:rect l="0" t="0" r="r" b="b"/>
              <a:pathLst>
                <a:path w="316" h="389">
                  <a:moveTo>
                    <a:pt x="295" y="389"/>
                  </a:moveTo>
                  <a:lnTo>
                    <a:pt x="0" y="15"/>
                  </a:lnTo>
                  <a:lnTo>
                    <a:pt x="21" y="0"/>
                  </a:lnTo>
                  <a:lnTo>
                    <a:pt x="316" y="373"/>
                  </a:lnTo>
                  <a:lnTo>
                    <a:pt x="295" y="38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7">
              <a:extLst>
                <a:ext uri="{FF2B5EF4-FFF2-40B4-BE49-F238E27FC236}">
                  <a16:creationId xmlns:a16="http://schemas.microsoft.com/office/drawing/2014/main" id="{39C0B153-3D35-FC9A-F562-650F9E86B45E}"/>
                </a:ext>
              </a:extLst>
            </p:cNvPr>
            <p:cNvSpPr>
              <a:spLocks/>
            </p:cNvSpPr>
            <p:nvPr/>
          </p:nvSpPr>
          <p:spPr bwMode="auto">
            <a:xfrm>
              <a:off x="8768659" y="3659783"/>
              <a:ext cx="728644" cy="109468"/>
            </a:xfrm>
            <a:custGeom>
              <a:avLst/>
              <a:gdLst>
                <a:gd name="T0" fmla="*/ 1 w 639"/>
                <a:gd name="T1" fmla="*/ 0 h 96"/>
                <a:gd name="T2" fmla="*/ 639 w 639"/>
                <a:gd name="T3" fmla="*/ 70 h 96"/>
                <a:gd name="T4" fmla="*/ 635 w 639"/>
                <a:gd name="T5" fmla="*/ 96 h 96"/>
                <a:gd name="T6" fmla="*/ 0 w 639"/>
                <a:gd name="T7" fmla="*/ 26 h 96"/>
                <a:gd name="T8" fmla="*/ 1 w 639"/>
                <a:gd name="T9" fmla="*/ 0 h 96"/>
              </a:gdLst>
              <a:ahLst/>
              <a:cxnLst>
                <a:cxn ang="0">
                  <a:pos x="T0" y="T1"/>
                </a:cxn>
                <a:cxn ang="0">
                  <a:pos x="T2" y="T3"/>
                </a:cxn>
                <a:cxn ang="0">
                  <a:pos x="T4" y="T5"/>
                </a:cxn>
                <a:cxn ang="0">
                  <a:pos x="T6" y="T7"/>
                </a:cxn>
                <a:cxn ang="0">
                  <a:pos x="T8" y="T9"/>
                </a:cxn>
              </a:cxnLst>
              <a:rect l="0" t="0" r="r" b="b"/>
              <a:pathLst>
                <a:path w="639" h="96">
                  <a:moveTo>
                    <a:pt x="1" y="0"/>
                  </a:moveTo>
                  <a:lnTo>
                    <a:pt x="639" y="70"/>
                  </a:lnTo>
                  <a:lnTo>
                    <a:pt x="635" y="96"/>
                  </a:lnTo>
                  <a:lnTo>
                    <a:pt x="0" y="26"/>
                  </a:lnTo>
                  <a:lnTo>
                    <a:pt x="1"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8">
              <a:extLst>
                <a:ext uri="{FF2B5EF4-FFF2-40B4-BE49-F238E27FC236}">
                  <a16:creationId xmlns:a16="http://schemas.microsoft.com/office/drawing/2014/main" id="{39F52911-0DE6-E2FB-4704-5BDF7E102933}"/>
                </a:ext>
              </a:extLst>
            </p:cNvPr>
            <p:cNvSpPr>
              <a:spLocks/>
            </p:cNvSpPr>
            <p:nvPr/>
          </p:nvSpPr>
          <p:spPr bwMode="auto">
            <a:xfrm>
              <a:off x="10053764" y="1867250"/>
              <a:ext cx="354630" cy="730925"/>
            </a:xfrm>
            <a:custGeom>
              <a:avLst/>
              <a:gdLst>
                <a:gd name="T0" fmla="*/ 311 w 311"/>
                <a:gd name="T1" fmla="*/ 12 h 641"/>
                <a:gd name="T2" fmla="*/ 24 w 311"/>
                <a:gd name="T3" fmla="*/ 641 h 641"/>
                <a:gd name="T4" fmla="*/ 0 w 311"/>
                <a:gd name="T5" fmla="*/ 631 h 641"/>
                <a:gd name="T6" fmla="*/ 286 w 311"/>
                <a:gd name="T7" fmla="*/ 0 h 641"/>
                <a:gd name="T8" fmla="*/ 311 w 311"/>
                <a:gd name="T9" fmla="*/ 12 h 641"/>
              </a:gdLst>
              <a:ahLst/>
              <a:cxnLst>
                <a:cxn ang="0">
                  <a:pos x="T0" y="T1"/>
                </a:cxn>
                <a:cxn ang="0">
                  <a:pos x="T2" y="T3"/>
                </a:cxn>
                <a:cxn ang="0">
                  <a:pos x="T4" y="T5"/>
                </a:cxn>
                <a:cxn ang="0">
                  <a:pos x="T6" y="T7"/>
                </a:cxn>
                <a:cxn ang="0">
                  <a:pos x="T8" y="T9"/>
                </a:cxn>
              </a:cxnLst>
              <a:rect l="0" t="0" r="r" b="b"/>
              <a:pathLst>
                <a:path w="311" h="641">
                  <a:moveTo>
                    <a:pt x="311" y="12"/>
                  </a:moveTo>
                  <a:lnTo>
                    <a:pt x="24" y="641"/>
                  </a:lnTo>
                  <a:lnTo>
                    <a:pt x="0" y="631"/>
                  </a:lnTo>
                  <a:lnTo>
                    <a:pt x="286" y="0"/>
                  </a:lnTo>
                  <a:lnTo>
                    <a:pt x="311" y="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9">
              <a:extLst>
                <a:ext uri="{FF2B5EF4-FFF2-40B4-BE49-F238E27FC236}">
                  <a16:creationId xmlns:a16="http://schemas.microsoft.com/office/drawing/2014/main" id="{240EE0BB-AF26-53CE-978F-CA0DD7835B00}"/>
                </a:ext>
              </a:extLst>
            </p:cNvPr>
            <p:cNvSpPr>
              <a:spLocks/>
            </p:cNvSpPr>
            <p:nvPr/>
          </p:nvSpPr>
          <p:spPr bwMode="auto">
            <a:xfrm>
              <a:off x="9479059" y="2994995"/>
              <a:ext cx="109468" cy="761712"/>
            </a:xfrm>
            <a:custGeom>
              <a:avLst/>
              <a:gdLst>
                <a:gd name="T0" fmla="*/ 96 w 96"/>
                <a:gd name="T1" fmla="*/ 1 h 668"/>
                <a:gd name="T2" fmla="*/ 26 w 96"/>
                <a:gd name="T3" fmla="*/ 668 h 668"/>
                <a:gd name="T4" fmla="*/ 0 w 96"/>
                <a:gd name="T5" fmla="*/ 665 h 668"/>
                <a:gd name="T6" fmla="*/ 70 w 96"/>
                <a:gd name="T7" fmla="*/ 0 h 668"/>
                <a:gd name="T8" fmla="*/ 96 w 96"/>
                <a:gd name="T9" fmla="*/ 1 h 668"/>
              </a:gdLst>
              <a:ahLst/>
              <a:cxnLst>
                <a:cxn ang="0">
                  <a:pos x="T0" y="T1"/>
                </a:cxn>
                <a:cxn ang="0">
                  <a:pos x="T2" y="T3"/>
                </a:cxn>
                <a:cxn ang="0">
                  <a:pos x="T4" y="T5"/>
                </a:cxn>
                <a:cxn ang="0">
                  <a:pos x="T6" y="T7"/>
                </a:cxn>
                <a:cxn ang="0">
                  <a:pos x="T8" y="T9"/>
                </a:cxn>
              </a:cxnLst>
              <a:rect l="0" t="0" r="r" b="b"/>
              <a:pathLst>
                <a:path w="96" h="668">
                  <a:moveTo>
                    <a:pt x="96" y="1"/>
                  </a:moveTo>
                  <a:lnTo>
                    <a:pt x="26" y="668"/>
                  </a:lnTo>
                  <a:lnTo>
                    <a:pt x="0" y="665"/>
                  </a:lnTo>
                  <a:lnTo>
                    <a:pt x="70" y="0"/>
                  </a:lnTo>
                  <a:lnTo>
                    <a:pt x="96" y="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0">
              <a:extLst>
                <a:ext uri="{FF2B5EF4-FFF2-40B4-BE49-F238E27FC236}">
                  <a16:creationId xmlns:a16="http://schemas.microsoft.com/office/drawing/2014/main" id="{FC7D0A4E-F11C-27F4-7980-1F8BEAF6FAEA}"/>
                </a:ext>
              </a:extLst>
            </p:cNvPr>
            <p:cNvSpPr>
              <a:spLocks/>
            </p:cNvSpPr>
            <p:nvPr/>
          </p:nvSpPr>
          <p:spPr bwMode="auto">
            <a:xfrm>
              <a:off x="9487041" y="1722433"/>
              <a:ext cx="358050" cy="75259"/>
            </a:xfrm>
            <a:custGeom>
              <a:avLst/>
              <a:gdLst>
                <a:gd name="T0" fmla="*/ 3 w 314"/>
                <a:gd name="T1" fmla="*/ 0 h 66"/>
                <a:gd name="T2" fmla="*/ 314 w 314"/>
                <a:gd name="T3" fmla="*/ 40 h 66"/>
                <a:gd name="T4" fmla="*/ 311 w 314"/>
                <a:gd name="T5" fmla="*/ 66 h 66"/>
                <a:gd name="T6" fmla="*/ 0 w 314"/>
                <a:gd name="T7" fmla="*/ 27 h 66"/>
                <a:gd name="T8" fmla="*/ 3 w 314"/>
                <a:gd name="T9" fmla="*/ 0 h 66"/>
              </a:gdLst>
              <a:ahLst/>
              <a:cxnLst>
                <a:cxn ang="0">
                  <a:pos x="T0" y="T1"/>
                </a:cxn>
                <a:cxn ang="0">
                  <a:pos x="T2" y="T3"/>
                </a:cxn>
                <a:cxn ang="0">
                  <a:pos x="T4" y="T5"/>
                </a:cxn>
                <a:cxn ang="0">
                  <a:pos x="T6" y="T7"/>
                </a:cxn>
                <a:cxn ang="0">
                  <a:pos x="T8" y="T9"/>
                </a:cxn>
              </a:cxnLst>
              <a:rect l="0" t="0" r="r" b="b"/>
              <a:pathLst>
                <a:path w="314" h="66">
                  <a:moveTo>
                    <a:pt x="3" y="0"/>
                  </a:moveTo>
                  <a:lnTo>
                    <a:pt x="314" y="40"/>
                  </a:lnTo>
                  <a:lnTo>
                    <a:pt x="311" y="66"/>
                  </a:lnTo>
                  <a:lnTo>
                    <a:pt x="0" y="27"/>
                  </a:lnTo>
                  <a:lnTo>
                    <a:pt x="3"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1">
              <a:extLst>
                <a:ext uri="{FF2B5EF4-FFF2-40B4-BE49-F238E27FC236}">
                  <a16:creationId xmlns:a16="http://schemas.microsoft.com/office/drawing/2014/main" id="{A2FB09A9-FDFD-D392-79E3-AA7A3E85C919}"/>
                </a:ext>
              </a:extLst>
            </p:cNvPr>
            <p:cNvSpPr>
              <a:spLocks/>
            </p:cNvSpPr>
            <p:nvPr/>
          </p:nvSpPr>
          <p:spPr bwMode="auto">
            <a:xfrm>
              <a:off x="10263577" y="3508124"/>
              <a:ext cx="92363" cy="454975"/>
            </a:xfrm>
            <a:custGeom>
              <a:avLst/>
              <a:gdLst>
                <a:gd name="T0" fmla="*/ 0 w 81"/>
                <a:gd name="T1" fmla="*/ 396 h 399"/>
                <a:gd name="T2" fmla="*/ 55 w 81"/>
                <a:gd name="T3" fmla="*/ 0 h 399"/>
                <a:gd name="T4" fmla="*/ 81 w 81"/>
                <a:gd name="T5" fmla="*/ 3 h 399"/>
                <a:gd name="T6" fmla="*/ 26 w 81"/>
                <a:gd name="T7" fmla="*/ 399 h 399"/>
                <a:gd name="T8" fmla="*/ 0 w 81"/>
                <a:gd name="T9" fmla="*/ 396 h 399"/>
              </a:gdLst>
              <a:ahLst/>
              <a:cxnLst>
                <a:cxn ang="0">
                  <a:pos x="T0" y="T1"/>
                </a:cxn>
                <a:cxn ang="0">
                  <a:pos x="T2" y="T3"/>
                </a:cxn>
                <a:cxn ang="0">
                  <a:pos x="T4" y="T5"/>
                </a:cxn>
                <a:cxn ang="0">
                  <a:pos x="T6" y="T7"/>
                </a:cxn>
                <a:cxn ang="0">
                  <a:pos x="T8" y="T9"/>
                </a:cxn>
              </a:cxnLst>
              <a:rect l="0" t="0" r="r" b="b"/>
              <a:pathLst>
                <a:path w="81" h="399">
                  <a:moveTo>
                    <a:pt x="0" y="396"/>
                  </a:moveTo>
                  <a:lnTo>
                    <a:pt x="55" y="0"/>
                  </a:lnTo>
                  <a:lnTo>
                    <a:pt x="81" y="3"/>
                  </a:lnTo>
                  <a:lnTo>
                    <a:pt x="26" y="399"/>
                  </a:lnTo>
                  <a:lnTo>
                    <a:pt x="0" y="39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2">
              <a:extLst>
                <a:ext uri="{FF2B5EF4-FFF2-40B4-BE49-F238E27FC236}">
                  <a16:creationId xmlns:a16="http://schemas.microsoft.com/office/drawing/2014/main" id="{804FDB23-9CE0-2449-1414-EFA27BD53C39}"/>
                </a:ext>
              </a:extLst>
            </p:cNvPr>
            <p:cNvSpPr>
              <a:spLocks/>
            </p:cNvSpPr>
            <p:nvPr/>
          </p:nvSpPr>
          <p:spPr bwMode="auto">
            <a:xfrm>
              <a:off x="10333135" y="3495581"/>
              <a:ext cx="486903" cy="324982"/>
            </a:xfrm>
            <a:custGeom>
              <a:avLst/>
              <a:gdLst>
                <a:gd name="T0" fmla="*/ 413 w 427"/>
                <a:gd name="T1" fmla="*/ 285 h 285"/>
                <a:gd name="T2" fmla="*/ 0 w 427"/>
                <a:gd name="T3" fmla="*/ 23 h 285"/>
                <a:gd name="T4" fmla="*/ 15 w 427"/>
                <a:gd name="T5" fmla="*/ 0 h 285"/>
                <a:gd name="T6" fmla="*/ 427 w 427"/>
                <a:gd name="T7" fmla="*/ 262 h 285"/>
                <a:gd name="T8" fmla="*/ 413 w 427"/>
                <a:gd name="T9" fmla="*/ 285 h 285"/>
              </a:gdLst>
              <a:ahLst/>
              <a:cxnLst>
                <a:cxn ang="0">
                  <a:pos x="T0" y="T1"/>
                </a:cxn>
                <a:cxn ang="0">
                  <a:pos x="T2" y="T3"/>
                </a:cxn>
                <a:cxn ang="0">
                  <a:pos x="T4" y="T5"/>
                </a:cxn>
                <a:cxn ang="0">
                  <a:pos x="T6" y="T7"/>
                </a:cxn>
                <a:cxn ang="0">
                  <a:pos x="T8" y="T9"/>
                </a:cxn>
              </a:cxnLst>
              <a:rect l="0" t="0" r="r" b="b"/>
              <a:pathLst>
                <a:path w="427" h="285">
                  <a:moveTo>
                    <a:pt x="413" y="285"/>
                  </a:moveTo>
                  <a:lnTo>
                    <a:pt x="0" y="23"/>
                  </a:lnTo>
                  <a:lnTo>
                    <a:pt x="15" y="0"/>
                  </a:lnTo>
                  <a:lnTo>
                    <a:pt x="427" y="262"/>
                  </a:lnTo>
                  <a:lnTo>
                    <a:pt x="413" y="28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3">
              <a:extLst>
                <a:ext uri="{FF2B5EF4-FFF2-40B4-BE49-F238E27FC236}">
                  <a16:creationId xmlns:a16="http://schemas.microsoft.com/office/drawing/2014/main" id="{116233BF-F7F1-CA4F-3F86-28739C375A60}"/>
                </a:ext>
              </a:extLst>
            </p:cNvPr>
            <p:cNvSpPr>
              <a:spLocks/>
            </p:cNvSpPr>
            <p:nvPr/>
          </p:nvSpPr>
          <p:spPr bwMode="auto">
            <a:xfrm>
              <a:off x="8570249" y="2968768"/>
              <a:ext cx="439011" cy="306737"/>
            </a:xfrm>
            <a:custGeom>
              <a:avLst/>
              <a:gdLst>
                <a:gd name="T0" fmla="*/ 14 w 385"/>
                <a:gd name="T1" fmla="*/ 0 h 269"/>
                <a:gd name="T2" fmla="*/ 385 w 385"/>
                <a:gd name="T3" fmla="*/ 247 h 269"/>
                <a:gd name="T4" fmla="*/ 372 w 385"/>
                <a:gd name="T5" fmla="*/ 269 h 269"/>
                <a:gd name="T6" fmla="*/ 0 w 385"/>
                <a:gd name="T7" fmla="*/ 21 h 269"/>
                <a:gd name="T8" fmla="*/ 14 w 385"/>
                <a:gd name="T9" fmla="*/ 0 h 269"/>
              </a:gdLst>
              <a:ahLst/>
              <a:cxnLst>
                <a:cxn ang="0">
                  <a:pos x="T0" y="T1"/>
                </a:cxn>
                <a:cxn ang="0">
                  <a:pos x="T2" y="T3"/>
                </a:cxn>
                <a:cxn ang="0">
                  <a:pos x="T4" y="T5"/>
                </a:cxn>
                <a:cxn ang="0">
                  <a:pos x="T6" y="T7"/>
                </a:cxn>
                <a:cxn ang="0">
                  <a:pos x="T8" y="T9"/>
                </a:cxn>
              </a:cxnLst>
              <a:rect l="0" t="0" r="r" b="b"/>
              <a:pathLst>
                <a:path w="385" h="269">
                  <a:moveTo>
                    <a:pt x="14" y="0"/>
                  </a:moveTo>
                  <a:lnTo>
                    <a:pt x="385" y="247"/>
                  </a:lnTo>
                  <a:lnTo>
                    <a:pt x="372" y="269"/>
                  </a:lnTo>
                  <a:lnTo>
                    <a:pt x="0" y="21"/>
                  </a:lnTo>
                  <a:lnTo>
                    <a:pt x="14"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4">
              <a:extLst>
                <a:ext uri="{FF2B5EF4-FFF2-40B4-BE49-F238E27FC236}">
                  <a16:creationId xmlns:a16="http://schemas.microsoft.com/office/drawing/2014/main" id="{230E51F9-7E95-4749-D129-B9E0D492AC87}"/>
                </a:ext>
              </a:extLst>
            </p:cNvPr>
            <p:cNvSpPr>
              <a:spLocks/>
            </p:cNvSpPr>
            <p:nvPr/>
          </p:nvSpPr>
          <p:spPr bwMode="auto">
            <a:xfrm>
              <a:off x="8602177" y="2039434"/>
              <a:ext cx="497166" cy="388838"/>
            </a:xfrm>
            <a:custGeom>
              <a:avLst/>
              <a:gdLst>
                <a:gd name="T0" fmla="*/ 0 w 436"/>
                <a:gd name="T1" fmla="*/ 320 h 341"/>
                <a:gd name="T2" fmla="*/ 420 w 436"/>
                <a:gd name="T3" fmla="*/ 0 h 341"/>
                <a:gd name="T4" fmla="*/ 436 w 436"/>
                <a:gd name="T5" fmla="*/ 21 h 341"/>
                <a:gd name="T6" fmla="*/ 15 w 436"/>
                <a:gd name="T7" fmla="*/ 341 h 341"/>
                <a:gd name="T8" fmla="*/ 0 w 436"/>
                <a:gd name="T9" fmla="*/ 320 h 341"/>
              </a:gdLst>
              <a:ahLst/>
              <a:cxnLst>
                <a:cxn ang="0">
                  <a:pos x="T0" y="T1"/>
                </a:cxn>
                <a:cxn ang="0">
                  <a:pos x="T2" y="T3"/>
                </a:cxn>
                <a:cxn ang="0">
                  <a:pos x="T4" y="T5"/>
                </a:cxn>
                <a:cxn ang="0">
                  <a:pos x="T6" y="T7"/>
                </a:cxn>
                <a:cxn ang="0">
                  <a:pos x="T8" y="T9"/>
                </a:cxn>
              </a:cxnLst>
              <a:rect l="0" t="0" r="r" b="b"/>
              <a:pathLst>
                <a:path w="436" h="341">
                  <a:moveTo>
                    <a:pt x="0" y="320"/>
                  </a:moveTo>
                  <a:lnTo>
                    <a:pt x="420" y="0"/>
                  </a:lnTo>
                  <a:lnTo>
                    <a:pt x="436" y="21"/>
                  </a:lnTo>
                  <a:lnTo>
                    <a:pt x="15" y="341"/>
                  </a:lnTo>
                  <a:lnTo>
                    <a:pt x="0" y="32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5">
              <a:extLst>
                <a:ext uri="{FF2B5EF4-FFF2-40B4-BE49-F238E27FC236}">
                  <a16:creationId xmlns:a16="http://schemas.microsoft.com/office/drawing/2014/main" id="{EA2EF8E7-A74E-048E-6CC9-946DD74E3810}"/>
                </a:ext>
              </a:extLst>
            </p:cNvPr>
            <p:cNvSpPr>
              <a:spLocks/>
            </p:cNvSpPr>
            <p:nvPr/>
          </p:nvSpPr>
          <p:spPr bwMode="auto">
            <a:xfrm>
              <a:off x="8521217" y="3390675"/>
              <a:ext cx="258845" cy="293054"/>
            </a:xfrm>
            <a:custGeom>
              <a:avLst/>
              <a:gdLst>
                <a:gd name="T0" fmla="*/ 20 w 227"/>
                <a:gd name="T1" fmla="*/ 0 h 257"/>
                <a:gd name="T2" fmla="*/ 227 w 227"/>
                <a:gd name="T3" fmla="*/ 240 h 257"/>
                <a:gd name="T4" fmla="*/ 208 w 227"/>
                <a:gd name="T5" fmla="*/ 257 h 257"/>
                <a:gd name="T6" fmla="*/ 0 w 227"/>
                <a:gd name="T7" fmla="*/ 17 h 257"/>
                <a:gd name="T8" fmla="*/ 20 w 227"/>
                <a:gd name="T9" fmla="*/ 0 h 257"/>
              </a:gdLst>
              <a:ahLst/>
              <a:cxnLst>
                <a:cxn ang="0">
                  <a:pos x="T0" y="T1"/>
                </a:cxn>
                <a:cxn ang="0">
                  <a:pos x="T2" y="T3"/>
                </a:cxn>
                <a:cxn ang="0">
                  <a:pos x="T4" y="T5"/>
                </a:cxn>
                <a:cxn ang="0">
                  <a:pos x="T6" y="T7"/>
                </a:cxn>
                <a:cxn ang="0">
                  <a:pos x="T8" y="T9"/>
                </a:cxn>
              </a:cxnLst>
              <a:rect l="0" t="0" r="r" b="b"/>
              <a:pathLst>
                <a:path w="227" h="257">
                  <a:moveTo>
                    <a:pt x="20" y="0"/>
                  </a:moveTo>
                  <a:lnTo>
                    <a:pt x="227" y="240"/>
                  </a:lnTo>
                  <a:lnTo>
                    <a:pt x="208" y="257"/>
                  </a:lnTo>
                  <a:lnTo>
                    <a:pt x="0" y="17"/>
                  </a:lnTo>
                  <a:lnTo>
                    <a:pt x="20"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6">
              <a:extLst>
                <a:ext uri="{FF2B5EF4-FFF2-40B4-BE49-F238E27FC236}">
                  <a16:creationId xmlns:a16="http://schemas.microsoft.com/office/drawing/2014/main" id="{E6C75450-65A1-A860-EF2A-559017B963C8}"/>
                </a:ext>
              </a:extLst>
            </p:cNvPr>
            <p:cNvSpPr>
              <a:spLocks/>
            </p:cNvSpPr>
            <p:nvPr/>
          </p:nvSpPr>
          <p:spPr bwMode="auto">
            <a:xfrm>
              <a:off x="10033239" y="4306326"/>
              <a:ext cx="61576" cy="683032"/>
            </a:xfrm>
            <a:custGeom>
              <a:avLst/>
              <a:gdLst>
                <a:gd name="T0" fmla="*/ 0 w 54"/>
                <a:gd name="T1" fmla="*/ 597 h 599"/>
                <a:gd name="T2" fmla="*/ 26 w 54"/>
                <a:gd name="T3" fmla="*/ 0 h 599"/>
                <a:gd name="T4" fmla="*/ 54 w 54"/>
                <a:gd name="T5" fmla="*/ 1 h 599"/>
                <a:gd name="T6" fmla="*/ 26 w 54"/>
                <a:gd name="T7" fmla="*/ 599 h 599"/>
                <a:gd name="T8" fmla="*/ 0 w 54"/>
                <a:gd name="T9" fmla="*/ 597 h 599"/>
              </a:gdLst>
              <a:ahLst/>
              <a:cxnLst>
                <a:cxn ang="0">
                  <a:pos x="T0" y="T1"/>
                </a:cxn>
                <a:cxn ang="0">
                  <a:pos x="T2" y="T3"/>
                </a:cxn>
                <a:cxn ang="0">
                  <a:pos x="T4" y="T5"/>
                </a:cxn>
                <a:cxn ang="0">
                  <a:pos x="T6" y="T7"/>
                </a:cxn>
                <a:cxn ang="0">
                  <a:pos x="T8" y="T9"/>
                </a:cxn>
              </a:cxnLst>
              <a:rect l="0" t="0" r="r" b="b"/>
              <a:pathLst>
                <a:path w="54" h="599">
                  <a:moveTo>
                    <a:pt x="0" y="597"/>
                  </a:moveTo>
                  <a:lnTo>
                    <a:pt x="26" y="0"/>
                  </a:lnTo>
                  <a:lnTo>
                    <a:pt x="54" y="1"/>
                  </a:lnTo>
                  <a:lnTo>
                    <a:pt x="26" y="599"/>
                  </a:lnTo>
                  <a:lnTo>
                    <a:pt x="0" y="597"/>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7">
              <a:extLst>
                <a:ext uri="{FF2B5EF4-FFF2-40B4-BE49-F238E27FC236}">
                  <a16:creationId xmlns:a16="http://schemas.microsoft.com/office/drawing/2014/main" id="{10496990-65A9-5F45-F902-1CED1672D445}"/>
                </a:ext>
              </a:extLst>
            </p:cNvPr>
            <p:cNvSpPr>
              <a:spLocks/>
            </p:cNvSpPr>
            <p:nvPr/>
          </p:nvSpPr>
          <p:spPr bwMode="auto">
            <a:xfrm>
              <a:off x="8920318" y="3743024"/>
              <a:ext cx="584968" cy="523392"/>
            </a:xfrm>
            <a:custGeom>
              <a:avLst/>
              <a:gdLst>
                <a:gd name="T0" fmla="*/ 513 w 513"/>
                <a:gd name="T1" fmla="*/ 19 h 459"/>
                <a:gd name="T2" fmla="*/ 18 w 513"/>
                <a:gd name="T3" fmla="*/ 459 h 459"/>
                <a:gd name="T4" fmla="*/ 0 w 513"/>
                <a:gd name="T5" fmla="*/ 438 h 459"/>
                <a:gd name="T6" fmla="*/ 495 w 513"/>
                <a:gd name="T7" fmla="*/ 0 h 459"/>
                <a:gd name="T8" fmla="*/ 513 w 513"/>
                <a:gd name="T9" fmla="*/ 19 h 459"/>
              </a:gdLst>
              <a:ahLst/>
              <a:cxnLst>
                <a:cxn ang="0">
                  <a:pos x="T0" y="T1"/>
                </a:cxn>
                <a:cxn ang="0">
                  <a:pos x="T2" y="T3"/>
                </a:cxn>
                <a:cxn ang="0">
                  <a:pos x="T4" y="T5"/>
                </a:cxn>
                <a:cxn ang="0">
                  <a:pos x="T6" y="T7"/>
                </a:cxn>
                <a:cxn ang="0">
                  <a:pos x="T8" y="T9"/>
                </a:cxn>
              </a:cxnLst>
              <a:rect l="0" t="0" r="r" b="b"/>
              <a:pathLst>
                <a:path w="513" h="459">
                  <a:moveTo>
                    <a:pt x="513" y="19"/>
                  </a:moveTo>
                  <a:lnTo>
                    <a:pt x="18" y="459"/>
                  </a:lnTo>
                  <a:lnTo>
                    <a:pt x="0" y="438"/>
                  </a:lnTo>
                  <a:lnTo>
                    <a:pt x="495" y="0"/>
                  </a:lnTo>
                  <a:lnTo>
                    <a:pt x="513" y="1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8">
              <a:extLst>
                <a:ext uri="{FF2B5EF4-FFF2-40B4-BE49-F238E27FC236}">
                  <a16:creationId xmlns:a16="http://schemas.microsoft.com/office/drawing/2014/main" id="{F8555ABF-527C-64E9-499C-F3F2A031410A}"/>
                </a:ext>
              </a:extLst>
            </p:cNvPr>
            <p:cNvSpPr>
              <a:spLocks/>
            </p:cNvSpPr>
            <p:nvPr/>
          </p:nvSpPr>
          <p:spPr bwMode="auto">
            <a:xfrm>
              <a:off x="9207670" y="4577715"/>
              <a:ext cx="245162" cy="427608"/>
            </a:xfrm>
            <a:custGeom>
              <a:avLst/>
              <a:gdLst>
                <a:gd name="T0" fmla="*/ 215 w 215"/>
                <a:gd name="T1" fmla="*/ 12 h 375"/>
                <a:gd name="T2" fmla="*/ 24 w 215"/>
                <a:gd name="T3" fmla="*/ 375 h 375"/>
                <a:gd name="T4" fmla="*/ 0 w 215"/>
                <a:gd name="T5" fmla="*/ 363 h 375"/>
                <a:gd name="T6" fmla="*/ 191 w 215"/>
                <a:gd name="T7" fmla="*/ 0 h 375"/>
                <a:gd name="T8" fmla="*/ 215 w 215"/>
                <a:gd name="T9" fmla="*/ 12 h 375"/>
              </a:gdLst>
              <a:ahLst/>
              <a:cxnLst>
                <a:cxn ang="0">
                  <a:pos x="T0" y="T1"/>
                </a:cxn>
                <a:cxn ang="0">
                  <a:pos x="T2" y="T3"/>
                </a:cxn>
                <a:cxn ang="0">
                  <a:pos x="T4" y="T5"/>
                </a:cxn>
                <a:cxn ang="0">
                  <a:pos x="T6" y="T7"/>
                </a:cxn>
                <a:cxn ang="0">
                  <a:pos x="T8" y="T9"/>
                </a:cxn>
              </a:cxnLst>
              <a:rect l="0" t="0" r="r" b="b"/>
              <a:pathLst>
                <a:path w="215" h="375">
                  <a:moveTo>
                    <a:pt x="215" y="12"/>
                  </a:moveTo>
                  <a:lnTo>
                    <a:pt x="24" y="375"/>
                  </a:lnTo>
                  <a:lnTo>
                    <a:pt x="0" y="363"/>
                  </a:lnTo>
                  <a:lnTo>
                    <a:pt x="191" y="0"/>
                  </a:lnTo>
                  <a:lnTo>
                    <a:pt x="215" y="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9">
              <a:extLst>
                <a:ext uri="{FF2B5EF4-FFF2-40B4-BE49-F238E27FC236}">
                  <a16:creationId xmlns:a16="http://schemas.microsoft.com/office/drawing/2014/main" id="{6684FB91-D2F6-5A6B-68E2-0238BCA628D1}"/>
                </a:ext>
              </a:extLst>
            </p:cNvPr>
            <p:cNvSpPr>
              <a:spLocks/>
            </p:cNvSpPr>
            <p:nvPr/>
          </p:nvSpPr>
          <p:spPr bwMode="auto">
            <a:xfrm>
              <a:off x="10180336" y="1758923"/>
              <a:ext cx="225777" cy="145957"/>
            </a:xfrm>
            <a:custGeom>
              <a:avLst/>
              <a:gdLst>
                <a:gd name="T0" fmla="*/ 186 w 198"/>
                <a:gd name="T1" fmla="*/ 128 h 128"/>
                <a:gd name="T2" fmla="*/ 0 w 198"/>
                <a:gd name="T3" fmla="*/ 24 h 128"/>
                <a:gd name="T4" fmla="*/ 14 w 198"/>
                <a:gd name="T5" fmla="*/ 0 h 128"/>
                <a:gd name="T6" fmla="*/ 198 w 198"/>
                <a:gd name="T7" fmla="*/ 106 h 128"/>
                <a:gd name="T8" fmla="*/ 186 w 198"/>
                <a:gd name="T9" fmla="*/ 128 h 128"/>
              </a:gdLst>
              <a:ahLst/>
              <a:cxnLst>
                <a:cxn ang="0">
                  <a:pos x="T0" y="T1"/>
                </a:cxn>
                <a:cxn ang="0">
                  <a:pos x="T2" y="T3"/>
                </a:cxn>
                <a:cxn ang="0">
                  <a:pos x="T4" y="T5"/>
                </a:cxn>
                <a:cxn ang="0">
                  <a:pos x="T6" y="T7"/>
                </a:cxn>
                <a:cxn ang="0">
                  <a:pos x="T8" y="T9"/>
                </a:cxn>
              </a:cxnLst>
              <a:rect l="0" t="0" r="r" b="b"/>
              <a:pathLst>
                <a:path w="198" h="128">
                  <a:moveTo>
                    <a:pt x="186" y="128"/>
                  </a:moveTo>
                  <a:lnTo>
                    <a:pt x="0" y="24"/>
                  </a:lnTo>
                  <a:lnTo>
                    <a:pt x="14" y="0"/>
                  </a:lnTo>
                  <a:lnTo>
                    <a:pt x="198" y="106"/>
                  </a:lnTo>
                  <a:lnTo>
                    <a:pt x="186" y="12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0">
              <a:extLst>
                <a:ext uri="{FF2B5EF4-FFF2-40B4-BE49-F238E27FC236}">
                  <a16:creationId xmlns:a16="http://schemas.microsoft.com/office/drawing/2014/main" id="{2A6414CA-FC9F-AD40-DB61-6E070CBB0626}"/>
                </a:ext>
              </a:extLst>
            </p:cNvPr>
            <p:cNvSpPr>
              <a:spLocks/>
            </p:cNvSpPr>
            <p:nvPr/>
          </p:nvSpPr>
          <p:spPr bwMode="auto">
            <a:xfrm>
              <a:off x="10861088" y="2521775"/>
              <a:ext cx="103766" cy="452694"/>
            </a:xfrm>
            <a:custGeom>
              <a:avLst/>
              <a:gdLst>
                <a:gd name="T0" fmla="*/ 91 w 91"/>
                <a:gd name="T1" fmla="*/ 5 h 397"/>
                <a:gd name="T2" fmla="*/ 26 w 91"/>
                <a:gd name="T3" fmla="*/ 397 h 397"/>
                <a:gd name="T4" fmla="*/ 0 w 91"/>
                <a:gd name="T5" fmla="*/ 392 h 397"/>
                <a:gd name="T6" fmla="*/ 64 w 91"/>
                <a:gd name="T7" fmla="*/ 0 h 397"/>
                <a:gd name="T8" fmla="*/ 91 w 91"/>
                <a:gd name="T9" fmla="*/ 5 h 397"/>
              </a:gdLst>
              <a:ahLst/>
              <a:cxnLst>
                <a:cxn ang="0">
                  <a:pos x="T0" y="T1"/>
                </a:cxn>
                <a:cxn ang="0">
                  <a:pos x="T2" y="T3"/>
                </a:cxn>
                <a:cxn ang="0">
                  <a:pos x="T4" y="T5"/>
                </a:cxn>
                <a:cxn ang="0">
                  <a:pos x="T6" y="T7"/>
                </a:cxn>
                <a:cxn ang="0">
                  <a:pos x="T8" y="T9"/>
                </a:cxn>
              </a:cxnLst>
              <a:rect l="0" t="0" r="r" b="b"/>
              <a:pathLst>
                <a:path w="91" h="397">
                  <a:moveTo>
                    <a:pt x="91" y="5"/>
                  </a:moveTo>
                  <a:lnTo>
                    <a:pt x="26" y="397"/>
                  </a:lnTo>
                  <a:lnTo>
                    <a:pt x="0" y="392"/>
                  </a:lnTo>
                  <a:lnTo>
                    <a:pt x="64" y="0"/>
                  </a:lnTo>
                  <a:lnTo>
                    <a:pt x="91" y="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1">
              <a:extLst>
                <a:ext uri="{FF2B5EF4-FFF2-40B4-BE49-F238E27FC236}">
                  <a16:creationId xmlns:a16="http://schemas.microsoft.com/office/drawing/2014/main" id="{188FA8F6-BEB5-CF3A-7F54-2D32D20803F2}"/>
                </a:ext>
              </a:extLst>
            </p:cNvPr>
            <p:cNvSpPr>
              <a:spLocks/>
            </p:cNvSpPr>
            <p:nvPr/>
          </p:nvSpPr>
          <p:spPr bwMode="auto">
            <a:xfrm>
              <a:off x="10320592" y="3044027"/>
              <a:ext cx="139115" cy="469799"/>
            </a:xfrm>
            <a:custGeom>
              <a:avLst/>
              <a:gdLst>
                <a:gd name="T0" fmla="*/ 122 w 122"/>
                <a:gd name="T1" fmla="*/ 5 h 412"/>
                <a:gd name="T2" fmla="*/ 26 w 122"/>
                <a:gd name="T3" fmla="*/ 412 h 412"/>
                <a:gd name="T4" fmla="*/ 0 w 122"/>
                <a:gd name="T5" fmla="*/ 407 h 412"/>
                <a:gd name="T6" fmla="*/ 96 w 122"/>
                <a:gd name="T7" fmla="*/ 0 h 412"/>
                <a:gd name="T8" fmla="*/ 122 w 122"/>
                <a:gd name="T9" fmla="*/ 5 h 412"/>
              </a:gdLst>
              <a:ahLst/>
              <a:cxnLst>
                <a:cxn ang="0">
                  <a:pos x="T0" y="T1"/>
                </a:cxn>
                <a:cxn ang="0">
                  <a:pos x="T2" y="T3"/>
                </a:cxn>
                <a:cxn ang="0">
                  <a:pos x="T4" y="T5"/>
                </a:cxn>
                <a:cxn ang="0">
                  <a:pos x="T6" y="T7"/>
                </a:cxn>
                <a:cxn ang="0">
                  <a:pos x="T8" y="T9"/>
                </a:cxn>
              </a:cxnLst>
              <a:rect l="0" t="0" r="r" b="b"/>
              <a:pathLst>
                <a:path w="122" h="412">
                  <a:moveTo>
                    <a:pt x="122" y="5"/>
                  </a:moveTo>
                  <a:lnTo>
                    <a:pt x="26" y="412"/>
                  </a:lnTo>
                  <a:lnTo>
                    <a:pt x="0" y="407"/>
                  </a:lnTo>
                  <a:lnTo>
                    <a:pt x="96" y="0"/>
                  </a:lnTo>
                  <a:lnTo>
                    <a:pt x="122" y="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2">
              <a:extLst>
                <a:ext uri="{FF2B5EF4-FFF2-40B4-BE49-F238E27FC236}">
                  <a16:creationId xmlns:a16="http://schemas.microsoft.com/office/drawing/2014/main" id="{DF2E9FA0-838C-D00C-C2A7-EAC03B3367BE}"/>
                </a:ext>
              </a:extLst>
            </p:cNvPr>
            <p:cNvSpPr>
              <a:spLocks/>
            </p:cNvSpPr>
            <p:nvPr/>
          </p:nvSpPr>
          <p:spPr bwMode="auto">
            <a:xfrm>
              <a:off x="10339976" y="3309714"/>
              <a:ext cx="655666" cy="215514"/>
            </a:xfrm>
            <a:custGeom>
              <a:avLst/>
              <a:gdLst>
                <a:gd name="T0" fmla="*/ 575 w 575"/>
                <a:gd name="T1" fmla="*/ 24 h 189"/>
                <a:gd name="T2" fmla="*/ 9 w 575"/>
                <a:gd name="T3" fmla="*/ 189 h 189"/>
                <a:gd name="T4" fmla="*/ 0 w 575"/>
                <a:gd name="T5" fmla="*/ 163 h 189"/>
                <a:gd name="T6" fmla="*/ 567 w 575"/>
                <a:gd name="T7" fmla="*/ 0 h 189"/>
                <a:gd name="T8" fmla="*/ 575 w 575"/>
                <a:gd name="T9" fmla="*/ 24 h 189"/>
              </a:gdLst>
              <a:ahLst/>
              <a:cxnLst>
                <a:cxn ang="0">
                  <a:pos x="T0" y="T1"/>
                </a:cxn>
                <a:cxn ang="0">
                  <a:pos x="T2" y="T3"/>
                </a:cxn>
                <a:cxn ang="0">
                  <a:pos x="T4" y="T5"/>
                </a:cxn>
                <a:cxn ang="0">
                  <a:pos x="T6" y="T7"/>
                </a:cxn>
                <a:cxn ang="0">
                  <a:pos x="T8" y="T9"/>
                </a:cxn>
              </a:cxnLst>
              <a:rect l="0" t="0" r="r" b="b"/>
              <a:pathLst>
                <a:path w="575" h="189">
                  <a:moveTo>
                    <a:pt x="575" y="24"/>
                  </a:moveTo>
                  <a:lnTo>
                    <a:pt x="9" y="189"/>
                  </a:lnTo>
                  <a:lnTo>
                    <a:pt x="0" y="163"/>
                  </a:lnTo>
                  <a:lnTo>
                    <a:pt x="567" y="0"/>
                  </a:lnTo>
                  <a:lnTo>
                    <a:pt x="575" y="2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3">
              <a:extLst>
                <a:ext uri="{FF2B5EF4-FFF2-40B4-BE49-F238E27FC236}">
                  <a16:creationId xmlns:a16="http://schemas.microsoft.com/office/drawing/2014/main" id="{6357919B-624B-7D12-4C38-0390A0F9AAA8}"/>
                </a:ext>
              </a:extLst>
            </p:cNvPr>
            <p:cNvSpPr>
              <a:spLocks/>
            </p:cNvSpPr>
            <p:nvPr/>
          </p:nvSpPr>
          <p:spPr bwMode="auto">
            <a:xfrm>
              <a:off x="10002451" y="2589052"/>
              <a:ext cx="82101" cy="554180"/>
            </a:xfrm>
            <a:custGeom>
              <a:avLst/>
              <a:gdLst>
                <a:gd name="T0" fmla="*/ 0 w 72"/>
                <a:gd name="T1" fmla="*/ 484 h 486"/>
                <a:gd name="T2" fmla="*/ 45 w 72"/>
                <a:gd name="T3" fmla="*/ 0 h 486"/>
                <a:gd name="T4" fmla="*/ 72 w 72"/>
                <a:gd name="T5" fmla="*/ 1 h 486"/>
                <a:gd name="T6" fmla="*/ 26 w 72"/>
                <a:gd name="T7" fmla="*/ 486 h 486"/>
                <a:gd name="T8" fmla="*/ 0 w 72"/>
                <a:gd name="T9" fmla="*/ 484 h 486"/>
              </a:gdLst>
              <a:ahLst/>
              <a:cxnLst>
                <a:cxn ang="0">
                  <a:pos x="T0" y="T1"/>
                </a:cxn>
                <a:cxn ang="0">
                  <a:pos x="T2" y="T3"/>
                </a:cxn>
                <a:cxn ang="0">
                  <a:pos x="T4" y="T5"/>
                </a:cxn>
                <a:cxn ang="0">
                  <a:pos x="T6" y="T7"/>
                </a:cxn>
                <a:cxn ang="0">
                  <a:pos x="T8" y="T9"/>
                </a:cxn>
              </a:cxnLst>
              <a:rect l="0" t="0" r="r" b="b"/>
              <a:pathLst>
                <a:path w="72" h="486">
                  <a:moveTo>
                    <a:pt x="0" y="484"/>
                  </a:moveTo>
                  <a:lnTo>
                    <a:pt x="45" y="0"/>
                  </a:lnTo>
                  <a:lnTo>
                    <a:pt x="72" y="1"/>
                  </a:lnTo>
                  <a:lnTo>
                    <a:pt x="26" y="486"/>
                  </a:lnTo>
                  <a:lnTo>
                    <a:pt x="0" y="48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4">
              <a:extLst>
                <a:ext uri="{FF2B5EF4-FFF2-40B4-BE49-F238E27FC236}">
                  <a16:creationId xmlns:a16="http://schemas.microsoft.com/office/drawing/2014/main" id="{C9EB7FA1-77E0-7B19-2C30-85DA810E92BC}"/>
                </a:ext>
              </a:extLst>
            </p:cNvPr>
            <p:cNvSpPr>
              <a:spLocks/>
            </p:cNvSpPr>
            <p:nvPr/>
          </p:nvSpPr>
          <p:spPr bwMode="auto">
            <a:xfrm>
              <a:off x="9094782" y="2012067"/>
              <a:ext cx="319281" cy="57014"/>
            </a:xfrm>
            <a:custGeom>
              <a:avLst/>
              <a:gdLst>
                <a:gd name="T0" fmla="*/ 280 w 280"/>
                <a:gd name="T1" fmla="*/ 28 h 50"/>
                <a:gd name="T2" fmla="*/ 4 w 280"/>
                <a:gd name="T3" fmla="*/ 50 h 50"/>
                <a:gd name="T4" fmla="*/ 0 w 280"/>
                <a:gd name="T5" fmla="*/ 24 h 50"/>
                <a:gd name="T6" fmla="*/ 278 w 280"/>
                <a:gd name="T7" fmla="*/ 0 h 50"/>
                <a:gd name="T8" fmla="*/ 280 w 280"/>
                <a:gd name="T9" fmla="*/ 28 h 50"/>
              </a:gdLst>
              <a:ahLst/>
              <a:cxnLst>
                <a:cxn ang="0">
                  <a:pos x="T0" y="T1"/>
                </a:cxn>
                <a:cxn ang="0">
                  <a:pos x="T2" y="T3"/>
                </a:cxn>
                <a:cxn ang="0">
                  <a:pos x="T4" y="T5"/>
                </a:cxn>
                <a:cxn ang="0">
                  <a:pos x="T6" y="T7"/>
                </a:cxn>
                <a:cxn ang="0">
                  <a:pos x="T8" y="T9"/>
                </a:cxn>
              </a:cxnLst>
              <a:rect l="0" t="0" r="r" b="b"/>
              <a:pathLst>
                <a:path w="280" h="50">
                  <a:moveTo>
                    <a:pt x="280" y="28"/>
                  </a:moveTo>
                  <a:lnTo>
                    <a:pt x="4" y="50"/>
                  </a:lnTo>
                  <a:lnTo>
                    <a:pt x="0" y="24"/>
                  </a:lnTo>
                  <a:lnTo>
                    <a:pt x="278" y="0"/>
                  </a:lnTo>
                  <a:lnTo>
                    <a:pt x="280" y="2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5">
              <a:extLst>
                <a:ext uri="{FF2B5EF4-FFF2-40B4-BE49-F238E27FC236}">
                  <a16:creationId xmlns:a16="http://schemas.microsoft.com/office/drawing/2014/main" id="{CBECBE2C-14F6-C77D-7860-4AF2E8A46105}"/>
                </a:ext>
              </a:extLst>
            </p:cNvPr>
            <p:cNvSpPr>
              <a:spLocks/>
            </p:cNvSpPr>
            <p:nvPr/>
          </p:nvSpPr>
          <p:spPr bwMode="auto">
            <a:xfrm>
              <a:off x="8484728" y="2723606"/>
              <a:ext cx="85522" cy="272529"/>
            </a:xfrm>
            <a:custGeom>
              <a:avLst/>
              <a:gdLst>
                <a:gd name="T0" fmla="*/ 49 w 75"/>
                <a:gd name="T1" fmla="*/ 239 h 239"/>
                <a:gd name="T2" fmla="*/ 0 w 75"/>
                <a:gd name="T3" fmla="*/ 5 h 239"/>
                <a:gd name="T4" fmla="*/ 26 w 75"/>
                <a:gd name="T5" fmla="*/ 0 h 239"/>
                <a:gd name="T6" fmla="*/ 75 w 75"/>
                <a:gd name="T7" fmla="*/ 234 h 239"/>
                <a:gd name="T8" fmla="*/ 49 w 75"/>
                <a:gd name="T9" fmla="*/ 239 h 239"/>
              </a:gdLst>
              <a:ahLst/>
              <a:cxnLst>
                <a:cxn ang="0">
                  <a:pos x="T0" y="T1"/>
                </a:cxn>
                <a:cxn ang="0">
                  <a:pos x="T2" y="T3"/>
                </a:cxn>
                <a:cxn ang="0">
                  <a:pos x="T4" y="T5"/>
                </a:cxn>
                <a:cxn ang="0">
                  <a:pos x="T6" y="T7"/>
                </a:cxn>
                <a:cxn ang="0">
                  <a:pos x="T8" y="T9"/>
                </a:cxn>
              </a:cxnLst>
              <a:rect l="0" t="0" r="r" b="b"/>
              <a:pathLst>
                <a:path w="75" h="239">
                  <a:moveTo>
                    <a:pt x="49" y="239"/>
                  </a:moveTo>
                  <a:lnTo>
                    <a:pt x="0" y="5"/>
                  </a:lnTo>
                  <a:lnTo>
                    <a:pt x="26" y="0"/>
                  </a:lnTo>
                  <a:lnTo>
                    <a:pt x="75" y="234"/>
                  </a:lnTo>
                  <a:lnTo>
                    <a:pt x="49" y="23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6">
              <a:extLst>
                <a:ext uri="{FF2B5EF4-FFF2-40B4-BE49-F238E27FC236}">
                  <a16:creationId xmlns:a16="http://schemas.microsoft.com/office/drawing/2014/main" id="{856D1F4E-F56F-FFC7-1590-3445C33AE18C}"/>
                </a:ext>
              </a:extLst>
            </p:cNvPr>
            <p:cNvSpPr>
              <a:spLocks/>
            </p:cNvSpPr>
            <p:nvPr/>
          </p:nvSpPr>
          <p:spPr bwMode="auto">
            <a:xfrm>
              <a:off x="10017275" y="3914067"/>
              <a:ext cx="77540" cy="355770"/>
            </a:xfrm>
            <a:custGeom>
              <a:avLst/>
              <a:gdLst>
                <a:gd name="T0" fmla="*/ 26 w 68"/>
                <a:gd name="T1" fmla="*/ 0 h 312"/>
                <a:gd name="T2" fmla="*/ 68 w 68"/>
                <a:gd name="T3" fmla="*/ 309 h 312"/>
                <a:gd name="T4" fmla="*/ 40 w 68"/>
                <a:gd name="T5" fmla="*/ 312 h 312"/>
                <a:gd name="T6" fmla="*/ 0 w 68"/>
                <a:gd name="T7" fmla="*/ 3 h 312"/>
                <a:gd name="T8" fmla="*/ 26 w 68"/>
                <a:gd name="T9" fmla="*/ 0 h 312"/>
              </a:gdLst>
              <a:ahLst/>
              <a:cxnLst>
                <a:cxn ang="0">
                  <a:pos x="T0" y="T1"/>
                </a:cxn>
                <a:cxn ang="0">
                  <a:pos x="T2" y="T3"/>
                </a:cxn>
                <a:cxn ang="0">
                  <a:pos x="T4" y="T5"/>
                </a:cxn>
                <a:cxn ang="0">
                  <a:pos x="T6" y="T7"/>
                </a:cxn>
                <a:cxn ang="0">
                  <a:pos x="T8" y="T9"/>
                </a:cxn>
              </a:cxnLst>
              <a:rect l="0" t="0" r="r" b="b"/>
              <a:pathLst>
                <a:path w="68" h="312">
                  <a:moveTo>
                    <a:pt x="26" y="0"/>
                  </a:moveTo>
                  <a:lnTo>
                    <a:pt x="68" y="309"/>
                  </a:lnTo>
                  <a:lnTo>
                    <a:pt x="40" y="312"/>
                  </a:lnTo>
                  <a:lnTo>
                    <a:pt x="0" y="3"/>
                  </a:ln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7">
              <a:extLst>
                <a:ext uri="{FF2B5EF4-FFF2-40B4-BE49-F238E27FC236}">
                  <a16:creationId xmlns:a16="http://schemas.microsoft.com/office/drawing/2014/main" id="{BD737873-4C7F-C9BB-13C6-DBDB23C187B8}"/>
                </a:ext>
              </a:extLst>
            </p:cNvPr>
            <p:cNvSpPr>
              <a:spLocks/>
            </p:cNvSpPr>
            <p:nvPr/>
          </p:nvSpPr>
          <p:spPr bwMode="auto">
            <a:xfrm>
              <a:off x="9430027" y="4569733"/>
              <a:ext cx="253144" cy="339806"/>
            </a:xfrm>
            <a:custGeom>
              <a:avLst/>
              <a:gdLst>
                <a:gd name="T0" fmla="*/ 22 w 222"/>
                <a:gd name="T1" fmla="*/ 0 h 298"/>
                <a:gd name="T2" fmla="*/ 222 w 222"/>
                <a:gd name="T3" fmla="*/ 283 h 298"/>
                <a:gd name="T4" fmla="*/ 201 w 222"/>
                <a:gd name="T5" fmla="*/ 298 h 298"/>
                <a:gd name="T6" fmla="*/ 0 w 222"/>
                <a:gd name="T7" fmla="*/ 14 h 298"/>
                <a:gd name="T8" fmla="*/ 22 w 222"/>
                <a:gd name="T9" fmla="*/ 0 h 298"/>
              </a:gdLst>
              <a:ahLst/>
              <a:cxnLst>
                <a:cxn ang="0">
                  <a:pos x="T0" y="T1"/>
                </a:cxn>
                <a:cxn ang="0">
                  <a:pos x="T2" y="T3"/>
                </a:cxn>
                <a:cxn ang="0">
                  <a:pos x="T4" y="T5"/>
                </a:cxn>
                <a:cxn ang="0">
                  <a:pos x="T6" y="T7"/>
                </a:cxn>
                <a:cxn ang="0">
                  <a:pos x="T8" y="T9"/>
                </a:cxn>
              </a:cxnLst>
              <a:rect l="0" t="0" r="r" b="b"/>
              <a:pathLst>
                <a:path w="222" h="298">
                  <a:moveTo>
                    <a:pt x="22" y="0"/>
                  </a:moveTo>
                  <a:lnTo>
                    <a:pt x="222" y="283"/>
                  </a:lnTo>
                  <a:lnTo>
                    <a:pt x="201" y="298"/>
                  </a:lnTo>
                  <a:lnTo>
                    <a:pt x="0" y="14"/>
                  </a:lnTo>
                  <a:lnTo>
                    <a:pt x="22"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8">
              <a:extLst>
                <a:ext uri="{FF2B5EF4-FFF2-40B4-BE49-F238E27FC236}">
                  <a16:creationId xmlns:a16="http://schemas.microsoft.com/office/drawing/2014/main" id="{3A0E9697-8730-AA50-E318-7A6C845FDB51}"/>
                </a:ext>
              </a:extLst>
            </p:cNvPr>
            <p:cNvSpPr>
              <a:spLocks/>
            </p:cNvSpPr>
            <p:nvPr/>
          </p:nvSpPr>
          <p:spPr bwMode="auto">
            <a:xfrm>
              <a:off x="9083379" y="4559470"/>
              <a:ext cx="350068" cy="41050"/>
            </a:xfrm>
            <a:custGeom>
              <a:avLst/>
              <a:gdLst>
                <a:gd name="T0" fmla="*/ 305 w 307"/>
                <a:gd name="T1" fmla="*/ 36 h 36"/>
                <a:gd name="T2" fmla="*/ 0 w 307"/>
                <a:gd name="T3" fmla="*/ 28 h 36"/>
                <a:gd name="T4" fmla="*/ 0 w 307"/>
                <a:gd name="T5" fmla="*/ 0 h 36"/>
                <a:gd name="T6" fmla="*/ 307 w 307"/>
                <a:gd name="T7" fmla="*/ 10 h 36"/>
                <a:gd name="T8" fmla="*/ 305 w 307"/>
                <a:gd name="T9" fmla="*/ 36 h 36"/>
              </a:gdLst>
              <a:ahLst/>
              <a:cxnLst>
                <a:cxn ang="0">
                  <a:pos x="T0" y="T1"/>
                </a:cxn>
                <a:cxn ang="0">
                  <a:pos x="T2" y="T3"/>
                </a:cxn>
                <a:cxn ang="0">
                  <a:pos x="T4" y="T5"/>
                </a:cxn>
                <a:cxn ang="0">
                  <a:pos x="T6" y="T7"/>
                </a:cxn>
                <a:cxn ang="0">
                  <a:pos x="T8" y="T9"/>
                </a:cxn>
              </a:cxnLst>
              <a:rect l="0" t="0" r="r" b="b"/>
              <a:pathLst>
                <a:path w="307" h="36">
                  <a:moveTo>
                    <a:pt x="305" y="36"/>
                  </a:moveTo>
                  <a:lnTo>
                    <a:pt x="0" y="28"/>
                  </a:lnTo>
                  <a:lnTo>
                    <a:pt x="0" y="0"/>
                  </a:lnTo>
                  <a:lnTo>
                    <a:pt x="307" y="10"/>
                  </a:lnTo>
                  <a:lnTo>
                    <a:pt x="305" y="3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9">
              <a:extLst>
                <a:ext uri="{FF2B5EF4-FFF2-40B4-BE49-F238E27FC236}">
                  <a16:creationId xmlns:a16="http://schemas.microsoft.com/office/drawing/2014/main" id="{4243501A-5E20-1C5C-FF99-95E05E495EDA}"/>
                </a:ext>
              </a:extLst>
            </p:cNvPr>
            <p:cNvSpPr>
              <a:spLocks/>
            </p:cNvSpPr>
            <p:nvPr/>
          </p:nvSpPr>
          <p:spPr bwMode="auto">
            <a:xfrm>
              <a:off x="8756116" y="3513826"/>
              <a:ext cx="246302" cy="180165"/>
            </a:xfrm>
            <a:custGeom>
              <a:avLst/>
              <a:gdLst>
                <a:gd name="T0" fmla="*/ 0 w 216"/>
                <a:gd name="T1" fmla="*/ 135 h 158"/>
                <a:gd name="T2" fmla="*/ 200 w 216"/>
                <a:gd name="T3" fmla="*/ 0 h 158"/>
                <a:gd name="T4" fmla="*/ 216 w 216"/>
                <a:gd name="T5" fmla="*/ 21 h 158"/>
                <a:gd name="T6" fmla="*/ 16 w 216"/>
                <a:gd name="T7" fmla="*/ 158 h 158"/>
                <a:gd name="T8" fmla="*/ 0 w 216"/>
                <a:gd name="T9" fmla="*/ 135 h 158"/>
              </a:gdLst>
              <a:ahLst/>
              <a:cxnLst>
                <a:cxn ang="0">
                  <a:pos x="T0" y="T1"/>
                </a:cxn>
                <a:cxn ang="0">
                  <a:pos x="T2" y="T3"/>
                </a:cxn>
                <a:cxn ang="0">
                  <a:pos x="T4" y="T5"/>
                </a:cxn>
                <a:cxn ang="0">
                  <a:pos x="T6" y="T7"/>
                </a:cxn>
                <a:cxn ang="0">
                  <a:pos x="T8" y="T9"/>
                </a:cxn>
              </a:cxnLst>
              <a:rect l="0" t="0" r="r" b="b"/>
              <a:pathLst>
                <a:path w="216" h="158">
                  <a:moveTo>
                    <a:pt x="0" y="135"/>
                  </a:moveTo>
                  <a:lnTo>
                    <a:pt x="200" y="0"/>
                  </a:lnTo>
                  <a:lnTo>
                    <a:pt x="216" y="21"/>
                  </a:lnTo>
                  <a:lnTo>
                    <a:pt x="16" y="158"/>
                  </a:lnTo>
                  <a:lnTo>
                    <a:pt x="0" y="13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0">
              <a:extLst>
                <a:ext uri="{FF2B5EF4-FFF2-40B4-BE49-F238E27FC236}">
                  <a16:creationId xmlns:a16="http://schemas.microsoft.com/office/drawing/2014/main" id="{026B8A10-2DBB-B915-F234-B6BDF26B52A6}"/>
                </a:ext>
              </a:extLst>
            </p:cNvPr>
            <p:cNvSpPr>
              <a:spLocks/>
            </p:cNvSpPr>
            <p:nvPr/>
          </p:nvSpPr>
          <p:spPr bwMode="auto">
            <a:xfrm>
              <a:off x="10099376" y="4253873"/>
              <a:ext cx="470939" cy="50173"/>
            </a:xfrm>
            <a:custGeom>
              <a:avLst/>
              <a:gdLst>
                <a:gd name="T0" fmla="*/ 413 w 413"/>
                <a:gd name="T1" fmla="*/ 26 h 44"/>
                <a:gd name="T2" fmla="*/ 1 w 413"/>
                <a:gd name="T3" fmla="*/ 44 h 44"/>
                <a:gd name="T4" fmla="*/ 0 w 413"/>
                <a:gd name="T5" fmla="*/ 16 h 44"/>
                <a:gd name="T6" fmla="*/ 411 w 413"/>
                <a:gd name="T7" fmla="*/ 0 h 44"/>
                <a:gd name="T8" fmla="*/ 413 w 413"/>
                <a:gd name="T9" fmla="*/ 26 h 44"/>
              </a:gdLst>
              <a:ahLst/>
              <a:cxnLst>
                <a:cxn ang="0">
                  <a:pos x="T0" y="T1"/>
                </a:cxn>
                <a:cxn ang="0">
                  <a:pos x="T2" y="T3"/>
                </a:cxn>
                <a:cxn ang="0">
                  <a:pos x="T4" y="T5"/>
                </a:cxn>
                <a:cxn ang="0">
                  <a:pos x="T6" y="T7"/>
                </a:cxn>
                <a:cxn ang="0">
                  <a:pos x="T8" y="T9"/>
                </a:cxn>
              </a:cxnLst>
              <a:rect l="0" t="0" r="r" b="b"/>
              <a:pathLst>
                <a:path w="413" h="44">
                  <a:moveTo>
                    <a:pt x="413" y="26"/>
                  </a:moveTo>
                  <a:lnTo>
                    <a:pt x="1" y="44"/>
                  </a:lnTo>
                  <a:lnTo>
                    <a:pt x="0" y="16"/>
                  </a:lnTo>
                  <a:lnTo>
                    <a:pt x="411" y="0"/>
                  </a:lnTo>
                  <a:lnTo>
                    <a:pt x="413" y="2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1">
              <a:extLst>
                <a:ext uri="{FF2B5EF4-FFF2-40B4-BE49-F238E27FC236}">
                  <a16:creationId xmlns:a16="http://schemas.microsoft.com/office/drawing/2014/main" id="{4C2CEF8D-833B-20DE-B6BF-BB3DFE96C563}"/>
                </a:ext>
              </a:extLst>
            </p:cNvPr>
            <p:cNvSpPr>
              <a:spLocks/>
            </p:cNvSpPr>
            <p:nvPr/>
          </p:nvSpPr>
          <p:spPr bwMode="auto">
            <a:xfrm>
              <a:off x="9182584" y="5096546"/>
              <a:ext cx="1191601" cy="1059328"/>
            </a:xfrm>
            <a:custGeom>
              <a:avLst/>
              <a:gdLst>
                <a:gd name="T0" fmla="*/ 293 w 602"/>
                <a:gd name="T1" fmla="*/ 535 h 535"/>
                <a:gd name="T2" fmla="*/ 143 w 602"/>
                <a:gd name="T3" fmla="*/ 515 h 535"/>
                <a:gd name="T4" fmla="*/ 87 w 602"/>
                <a:gd name="T5" fmla="*/ 469 h 535"/>
                <a:gd name="T6" fmla="*/ 38 w 602"/>
                <a:gd name="T7" fmla="*/ 403 h 535"/>
                <a:gd name="T8" fmla="*/ 31 w 602"/>
                <a:gd name="T9" fmla="*/ 368 h 535"/>
                <a:gd name="T10" fmla="*/ 32 w 602"/>
                <a:gd name="T11" fmla="*/ 347 h 535"/>
                <a:gd name="T12" fmla="*/ 38 w 602"/>
                <a:gd name="T13" fmla="*/ 314 h 535"/>
                <a:gd name="T14" fmla="*/ 32 w 602"/>
                <a:gd name="T15" fmla="*/ 293 h 535"/>
                <a:gd name="T16" fmla="*/ 29 w 602"/>
                <a:gd name="T17" fmla="*/ 270 h 535"/>
                <a:gd name="T18" fmla="*/ 37 w 602"/>
                <a:gd name="T19" fmla="*/ 241 h 535"/>
                <a:gd name="T20" fmla="*/ 31 w 602"/>
                <a:gd name="T21" fmla="*/ 214 h 535"/>
                <a:gd name="T22" fmla="*/ 35 w 602"/>
                <a:gd name="T23" fmla="*/ 191 h 535"/>
                <a:gd name="T24" fmla="*/ 41 w 602"/>
                <a:gd name="T25" fmla="*/ 169 h 535"/>
                <a:gd name="T26" fmla="*/ 44 w 602"/>
                <a:gd name="T27" fmla="*/ 145 h 535"/>
                <a:gd name="T28" fmla="*/ 17 w 602"/>
                <a:gd name="T29" fmla="*/ 126 h 535"/>
                <a:gd name="T30" fmla="*/ 0 w 602"/>
                <a:gd name="T31" fmla="*/ 0 h 535"/>
                <a:gd name="T32" fmla="*/ 602 w 602"/>
                <a:gd name="T33" fmla="*/ 0 h 535"/>
                <a:gd name="T34" fmla="*/ 590 w 602"/>
                <a:gd name="T35" fmla="*/ 94 h 535"/>
                <a:gd name="T36" fmla="*/ 563 w 602"/>
                <a:gd name="T37" fmla="*/ 114 h 535"/>
                <a:gd name="T38" fmla="*/ 566 w 602"/>
                <a:gd name="T39" fmla="*/ 138 h 535"/>
                <a:gd name="T40" fmla="*/ 572 w 602"/>
                <a:gd name="T41" fmla="*/ 160 h 535"/>
                <a:gd name="T42" fmla="*/ 577 w 602"/>
                <a:gd name="T43" fmla="*/ 182 h 535"/>
                <a:gd name="T44" fmla="*/ 571 w 602"/>
                <a:gd name="T45" fmla="*/ 209 h 535"/>
                <a:gd name="T46" fmla="*/ 578 w 602"/>
                <a:gd name="T47" fmla="*/ 239 h 535"/>
                <a:gd name="T48" fmla="*/ 575 w 602"/>
                <a:gd name="T49" fmla="*/ 261 h 535"/>
                <a:gd name="T50" fmla="*/ 569 w 602"/>
                <a:gd name="T51" fmla="*/ 282 h 535"/>
                <a:gd name="T52" fmla="*/ 575 w 602"/>
                <a:gd name="T53" fmla="*/ 315 h 535"/>
                <a:gd name="T54" fmla="*/ 577 w 602"/>
                <a:gd name="T55" fmla="*/ 336 h 535"/>
                <a:gd name="T56" fmla="*/ 569 w 602"/>
                <a:gd name="T57" fmla="*/ 372 h 535"/>
                <a:gd name="T58" fmla="*/ 580 w 602"/>
                <a:gd name="T59" fmla="*/ 392 h 535"/>
                <a:gd name="T60" fmla="*/ 524 w 602"/>
                <a:gd name="T61" fmla="*/ 469 h 535"/>
                <a:gd name="T62" fmla="*/ 469 w 602"/>
                <a:gd name="T63" fmla="*/ 515 h 535"/>
                <a:gd name="T64" fmla="*/ 293 w 602"/>
                <a:gd name="T65"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2" h="535">
                  <a:moveTo>
                    <a:pt x="293" y="535"/>
                  </a:moveTo>
                  <a:cubicBezTo>
                    <a:pt x="246" y="535"/>
                    <a:pt x="146" y="530"/>
                    <a:pt x="143" y="515"/>
                  </a:cubicBezTo>
                  <a:cubicBezTo>
                    <a:pt x="140" y="500"/>
                    <a:pt x="125" y="491"/>
                    <a:pt x="87" y="469"/>
                  </a:cubicBezTo>
                  <a:cubicBezTo>
                    <a:pt x="50" y="447"/>
                    <a:pt x="38" y="420"/>
                    <a:pt x="38" y="403"/>
                  </a:cubicBezTo>
                  <a:cubicBezTo>
                    <a:pt x="38" y="387"/>
                    <a:pt x="50" y="375"/>
                    <a:pt x="31" y="368"/>
                  </a:cubicBezTo>
                  <a:cubicBezTo>
                    <a:pt x="11" y="360"/>
                    <a:pt x="16" y="353"/>
                    <a:pt x="32" y="347"/>
                  </a:cubicBezTo>
                  <a:cubicBezTo>
                    <a:pt x="48" y="341"/>
                    <a:pt x="38" y="330"/>
                    <a:pt x="38" y="314"/>
                  </a:cubicBezTo>
                  <a:cubicBezTo>
                    <a:pt x="38" y="297"/>
                    <a:pt x="56" y="294"/>
                    <a:pt x="32" y="293"/>
                  </a:cubicBezTo>
                  <a:cubicBezTo>
                    <a:pt x="8" y="291"/>
                    <a:pt x="11" y="276"/>
                    <a:pt x="29" y="270"/>
                  </a:cubicBezTo>
                  <a:cubicBezTo>
                    <a:pt x="47" y="264"/>
                    <a:pt x="37" y="254"/>
                    <a:pt x="37" y="241"/>
                  </a:cubicBezTo>
                  <a:cubicBezTo>
                    <a:pt x="37" y="227"/>
                    <a:pt x="47" y="218"/>
                    <a:pt x="31" y="214"/>
                  </a:cubicBezTo>
                  <a:cubicBezTo>
                    <a:pt x="14" y="209"/>
                    <a:pt x="16" y="196"/>
                    <a:pt x="35" y="191"/>
                  </a:cubicBezTo>
                  <a:cubicBezTo>
                    <a:pt x="54" y="187"/>
                    <a:pt x="43" y="179"/>
                    <a:pt x="41" y="169"/>
                  </a:cubicBezTo>
                  <a:cubicBezTo>
                    <a:pt x="40" y="158"/>
                    <a:pt x="54" y="145"/>
                    <a:pt x="44" y="145"/>
                  </a:cubicBezTo>
                  <a:cubicBezTo>
                    <a:pt x="34" y="145"/>
                    <a:pt x="19" y="137"/>
                    <a:pt x="17" y="126"/>
                  </a:cubicBezTo>
                  <a:cubicBezTo>
                    <a:pt x="0" y="0"/>
                    <a:pt x="0" y="0"/>
                    <a:pt x="0" y="0"/>
                  </a:cubicBezTo>
                  <a:cubicBezTo>
                    <a:pt x="602" y="0"/>
                    <a:pt x="602" y="0"/>
                    <a:pt x="602" y="0"/>
                  </a:cubicBezTo>
                  <a:cubicBezTo>
                    <a:pt x="590" y="94"/>
                    <a:pt x="590" y="94"/>
                    <a:pt x="590" y="94"/>
                  </a:cubicBezTo>
                  <a:cubicBezTo>
                    <a:pt x="589" y="106"/>
                    <a:pt x="574" y="114"/>
                    <a:pt x="563" y="114"/>
                  </a:cubicBezTo>
                  <a:cubicBezTo>
                    <a:pt x="553" y="114"/>
                    <a:pt x="568" y="127"/>
                    <a:pt x="566" y="138"/>
                  </a:cubicBezTo>
                  <a:cubicBezTo>
                    <a:pt x="565" y="148"/>
                    <a:pt x="553" y="155"/>
                    <a:pt x="572" y="160"/>
                  </a:cubicBezTo>
                  <a:cubicBezTo>
                    <a:pt x="592" y="164"/>
                    <a:pt x="593" y="178"/>
                    <a:pt x="577" y="182"/>
                  </a:cubicBezTo>
                  <a:cubicBezTo>
                    <a:pt x="560" y="187"/>
                    <a:pt x="571" y="196"/>
                    <a:pt x="571" y="209"/>
                  </a:cubicBezTo>
                  <a:cubicBezTo>
                    <a:pt x="571" y="223"/>
                    <a:pt x="560" y="233"/>
                    <a:pt x="578" y="239"/>
                  </a:cubicBezTo>
                  <a:cubicBezTo>
                    <a:pt x="596" y="245"/>
                    <a:pt x="599" y="260"/>
                    <a:pt x="575" y="261"/>
                  </a:cubicBezTo>
                  <a:cubicBezTo>
                    <a:pt x="551" y="263"/>
                    <a:pt x="569" y="266"/>
                    <a:pt x="569" y="282"/>
                  </a:cubicBezTo>
                  <a:cubicBezTo>
                    <a:pt x="569" y="299"/>
                    <a:pt x="559" y="309"/>
                    <a:pt x="575" y="315"/>
                  </a:cubicBezTo>
                  <a:cubicBezTo>
                    <a:pt x="592" y="321"/>
                    <a:pt x="596" y="329"/>
                    <a:pt x="577" y="336"/>
                  </a:cubicBezTo>
                  <a:cubicBezTo>
                    <a:pt x="557" y="344"/>
                    <a:pt x="569" y="356"/>
                    <a:pt x="569" y="372"/>
                  </a:cubicBezTo>
                  <a:cubicBezTo>
                    <a:pt x="569" y="377"/>
                    <a:pt x="582" y="382"/>
                    <a:pt x="580" y="392"/>
                  </a:cubicBezTo>
                  <a:cubicBezTo>
                    <a:pt x="576" y="416"/>
                    <a:pt x="553" y="445"/>
                    <a:pt x="524" y="469"/>
                  </a:cubicBezTo>
                  <a:cubicBezTo>
                    <a:pt x="496" y="493"/>
                    <a:pt x="472" y="500"/>
                    <a:pt x="469" y="515"/>
                  </a:cubicBezTo>
                  <a:cubicBezTo>
                    <a:pt x="466" y="530"/>
                    <a:pt x="341" y="535"/>
                    <a:pt x="293" y="535"/>
                  </a:cubicBezTo>
                  <a:close/>
                </a:path>
              </a:pathLst>
            </a:custGeom>
            <a:solidFill>
              <a:srgbClr val="93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2">
              <a:extLst>
                <a:ext uri="{FF2B5EF4-FFF2-40B4-BE49-F238E27FC236}">
                  <a16:creationId xmlns:a16="http://schemas.microsoft.com/office/drawing/2014/main" id="{7B580018-1339-97C1-62F9-9701D6959875}"/>
                </a:ext>
              </a:extLst>
            </p:cNvPr>
            <p:cNvSpPr>
              <a:spLocks/>
            </p:cNvSpPr>
            <p:nvPr/>
          </p:nvSpPr>
          <p:spPr bwMode="auto">
            <a:xfrm>
              <a:off x="9438009" y="5096546"/>
              <a:ext cx="336385" cy="1059328"/>
            </a:xfrm>
            <a:custGeom>
              <a:avLst/>
              <a:gdLst>
                <a:gd name="T0" fmla="*/ 82 w 170"/>
                <a:gd name="T1" fmla="*/ 535 h 535"/>
                <a:gd name="T2" fmla="*/ 38 w 170"/>
                <a:gd name="T3" fmla="*/ 515 h 535"/>
                <a:gd name="T4" fmla="*/ 22 w 170"/>
                <a:gd name="T5" fmla="*/ 469 h 535"/>
                <a:gd name="T6" fmla="*/ 8 w 170"/>
                <a:gd name="T7" fmla="*/ 403 h 535"/>
                <a:gd name="T8" fmla="*/ 6 w 170"/>
                <a:gd name="T9" fmla="*/ 368 h 535"/>
                <a:gd name="T10" fmla="*/ 7 w 170"/>
                <a:gd name="T11" fmla="*/ 347 h 535"/>
                <a:gd name="T12" fmla="*/ 8 w 170"/>
                <a:gd name="T13" fmla="*/ 314 h 535"/>
                <a:gd name="T14" fmla="*/ 7 w 170"/>
                <a:gd name="T15" fmla="*/ 293 h 535"/>
                <a:gd name="T16" fmla="*/ 6 w 170"/>
                <a:gd name="T17" fmla="*/ 270 h 535"/>
                <a:gd name="T18" fmla="*/ 8 w 170"/>
                <a:gd name="T19" fmla="*/ 241 h 535"/>
                <a:gd name="T20" fmla="*/ 6 w 170"/>
                <a:gd name="T21" fmla="*/ 214 h 535"/>
                <a:gd name="T22" fmla="*/ 7 w 170"/>
                <a:gd name="T23" fmla="*/ 191 h 535"/>
                <a:gd name="T24" fmla="*/ 9 w 170"/>
                <a:gd name="T25" fmla="*/ 169 h 535"/>
                <a:gd name="T26" fmla="*/ 10 w 170"/>
                <a:gd name="T27" fmla="*/ 145 h 535"/>
                <a:gd name="T28" fmla="*/ 2 w 170"/>
                <a:gd name="T29" fmla="*/ 126 h 535"/>
                <a:gd name="T30" fmla="*/ 5 w 170"/>
                <a:gd name="T31" fmla="*/ 90 h 535"/>
                <a:gd name="T32" fmla="*/ 4 w 170"/>
                <a:gd name="T33" fmla="*/ 43 h 535"/>
                <a:gd name="T34" fmla="*/ 0 w 170"/>
                <a:gd name="T35" fmla="*/ 0 h 535"/>
                <a:gd name="T36" fmla="*/ 170 w 170"/>
                <a:gd name="T37" fmla="*/ 0 h 535"/>
                <a:gd name="T38" fmla="*/ 168 w 170"/>
                <a:gd name="T39" fmla="*/ 23 h 535"/>
                <a:gd name="T40" fmla="*/ 164 w 170"/>
                <a:gd name="T41" fmla="*/ 58 h 535"/>
                <a:gd name="T42" fmla="*/ 167 w 170"/>
                <a:gd name="T43" fmla="*/ 94 h 535"/>
                <a:gd name="T44" fmla="*/ 159 w 170"/>
                <a:gd name="T45" fmla="*/ 114 h 535"/>
                <a:gd name="T46" fmla="*/ 160 w 170"/>
                <a:gd name="T47" fmla="*/ 138 h 535"/>
                <a:gd name="T48" fmla="*/ 162 w 170"/>
                <a:gd name="T49" fmla="*/ 160 h 535"/>
                <a:gd name="T50" fmla="*/ 163 w 170"/>
                <a:gd name="T51" fmla="*/ 182 h 535"/>
                <a:gd name="T52" fmla="*/ 161 w 170"/>
                <a:gd name="T53" fmla="*/ 209 h 535"/>
                <a:gd name="T54" fmla="*/ 163 w 170"/>
                <a:gd name="T55" fmla="*/ 239 h 535"/>
                <a:gd name="T56" fmla="*/ 163 w 170"/>
                <a:gd name="T57" fmla="*/ 261 h 535"/>
                <a:gd name="T58" fmla="*/ 161 w 170"/>
                <a:gd name="T59" fmla="*/ 282 h 535"/>
                <a:gd name="T60" fmla="*/ 163 w 170"/>
                <a:gd name="T61" fmla="*/ 315 h 535"/>
                <a:gd name="T62" fmla="*/ 163 w 170"/>
                <a:gd name="T63" fmla="*/ 336 h 535"/>
                <a:gd name="T64" fmla="*/ 161 w 170"/>
                <a:gd name="T65" fmla="*/ 372 h 535"/>
                <a:gd name="T66" fmla="*/ 164 w 170"/>
                <a:gd name="T67" fmla="*/ 392 h 535"/>
                <a:gd name="T68" fmla="*/ 148 w 170"/>
                <a:gd name="T69" fmla="*/ 469 h 535"/>
                <a:gd name="T70" fmla="*/ 132 w 170"/>
                <a:gd name="T71" fmla="*/ 515 h 535"/>
                <a:gd name="T72" fmla="*/ 82 w 170"/>
                <a:gd name="T73"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0" h="535">
                  <a:moveTo>
                    <a:pt x="82" y="535"/>
                  </a:moveTo>
                  <a:cubicBezTo>
                    <a:pt x="68" y="535"/>
                    <a:pt x="39" y="530"/>
                    <a:pt x="38" y="515"/>
                  </a:cubicBezTo>
                  <a:cubicBezTo>
                    <a:pt x="37" y="500"/>
                    <a:pt x="33" y="491"/>
                    <a:pt x="22" y="469"/>
                  </a:cubicBezTo>
                  <a:cubicBezTo>
                    <a:pt x="12" y="447"/>
                    <a:pt x="8" y="420"/>
                    <a:pt x="8" y="403"/>
                  </a:cubicBezTo>
                  <a:cubicBezTo>
                    <a:pt x="8" y="387"/>
                    <a:pt x="12" y="375"/>
                    <a:pt x="6" y="368"/>
                  </a:cubicBezTo>
                  <a:cubicBezTo>
                    <a:pt x="1" y="360"/>
                    <a:pt x="2" y="353"/>
                    <a:pt x="7" y="347"/>
                  </a:cubicBezTo>
                  <a:cubicBezTo>
                    <a:pt x="11" y="341"/>
                    <a:pt x="8" y="330"/>
                    <a:pt x="8" y="314"/>
                  </a:cubicBezTo>
                  <a:cubicBezTo>
                    <a:pt x="8" y="297"/>
                    <a:pt x="13" y="294"/>
                    <a:pt x="7" y="293"/>
                  </a:cubicBezTo>
                  <a:cubicBezTo>
                    <a:pt x="0" y="291"/>
                    <a:pt x="1" y="276"/>
                    <a:pt x="6" y="270"/>
                  </a:cubicBezTo>
                  <a:cubicBezTo>
                    <a:pt x="11" y="264"/>
                    <a:pt x="8" y="254"/>
                    <a:pt x="8" y="241"/>
                  </a:cubicBezTo>
                  <a:cubicBezTo>
                    <a:pt x="8" y="227"/>
                    <a:pt x="11" y="218"/>
                    <a:pt x="6" y="214"/>
                  </a:cubicBezTo>
                  <a:cubicBezTo>
                    <a:pt x="1" y="209"/>
                    <a:pt x="2" y="196"/>
                    <a:pt x="7" y="191"/>
                  </a:cubicBezTo>
                  <a:cubicBezTo>
                    <a:pt x="13" y="187"/>
                    <a:pt x="10" y="179"/>
                    <a:pt x="9" y="169"/>
                  </a:cubicBezTo>
                  <a:cubicBezTo>
                    <a:pt x="9" y="158"/>
                    <a:pt x="13" y="145"/>
                    <a:pt x="10" y="145"/>
                  </a:cubicBezTo>
                  <a:cubicBezTo>
                    <a:pt x="7" y="145"/>
                    <a:pt x="2" y="138"/>
                    <a:pt x="2" y="126"/>
                  </a:cubicBezTo>
                  <a:cubicBezTo>
                    <a:pt x="2" y="114"/>
                    <a:pt x="5" y="106"/>
                    <a:pt x="5" y="90"/>
                  </a:cubicBezTo>
                  <a:cubicBezTo>
                    <a:pt x="5" y="73"/>
                    <a:pt x="6" y="55"/>
                    <a:pt x="4" y="43"/>
                  </a:cubicBezTo>
                  <a:cubicBezTo>
                    <a:pt x="3" y="33"/>
                    <a:pt x="1" y="13"/>
                    <a:pt x="0" y="0"/>
                  </a:cubicBezTo>
                  <a:cubicBezTo>
                    <a:pt x="170" y="0"/>
                    <a:pt x="170" y="0"/>
                    <a:pt x="170" y="0"/>
                  </a:cubicBezTo>
                  <a:cubicBezTo>
                    <a:pt x="170" y="9"/>
                    <a:pt x="170" y="18"/>
                    <a:pt x="168" y="23"/>
                  </a:cubicBezTo>
                  <a:cubicBezTo>
                    <a:pt x="164" y="35"/>
                    <a:pt x="164" y="42"/>
                    <a:pt x="164" y="58"/>
                  </a:cubicBezTo>
                  <a:cubicBezTo>
                    <a:pt x="164" y="75"/>
                    <a:pt x="167" y="82"/>
                    <a:pt x="167" y="94"/>
                  </a:cubicBezTo>
                  <a:cubicBezTo>
                    <a:pt x="167" y="106"/>
                    <a:pt x="162" y="114"/>
                    <a:pt x="159" y="114"/>
                  </a:cubicBezTo>
                  <a:cubicBezTo>
                    <a:pt x="156" y="114"/>
                    <a:pt x="160" y="127"/>
                    <a:pt x="160" y="138"/>
                  </a:cubicBezTo>
                  <a:cubicBezTo>
                    <a:pt x="160" y="148"/>
                    <a:pt x="156" y="155"/>
                    <a:pt x="162" y="160"/>
                  </a:cubicBezTo>
                  <a:cubicBezTo>
                    <a:pt x="167" y="164"/>
                    <a:pt x="168" y="178"/>
                    <a:pt x="163" y="182"/>
                  </a:cubicBezTo>
                  <a:cubicBezTo>
                    <a:pt x="158" y="187"/>
                    <a:pt x="161" y="196"/>
                    <a:pt x="161" y="209"/>
                  </a:cubicBezTo>
                  <a:cubicBezTo>
                    <a:pt x="161" y="223"/>
                    <a:pt x="158" y="233"/>
                    <a:pt x="163" y="239"/>
                  </a:cubicBezTo>
                  <a:cubicBezTo>
                    <a:pt x="169" y="245"/>
                    <a:pt x="169" y="260"/>
                    <a:pt x="163" y="261"/>
                  </a:cubicBezTo>
                  <a:cubicBezTo>
                    <a:pt x="156" y="263"/>
                    <a:pt x="161" y="266"/>
                    <a:pt x="161" y="282"/>
                  </a:cubicBezTo>
                  <a:cubicBezTo>
                    <a:pt x="161" y="299"/>
                    <a:pt x="158" y="309"/>
                    <a:pt x="163" y="315"/>
                  </a:cubicBezTo>
                  <a:cubicBezTo>
                    <a:pt x="167" y="321"/>
                    <a:pt x="169" y="329"/>
                    <a:pt x="163" y="336"/>
                  </a:cubicBezTo>
                  <a:cubicBezTo>
                    <a:pt x="157" y="344"/>
                    <a:pt x="161" y="356"/>
                    <a:pt x="161" y="372"/>
                  </a:cubicBezTo>
                  <a:cubicBezTo>
                    <a:pt x="161" y="377"/>
                    <a:pt x="165" y="382"/>
                    <a:pt x="164" y="392"/>
                  </a:cubicBezTo>
                  <a:cubicBezTo>
                    <a:pt x="163" y="416"/>
                    <a:pt x="156" y="445"/>
                    <a:pt x="148" y="469"/>
                  </a:cubicBezTo>
                  <a:cubicBezTo>
                    <a:pt x="140" y="493"/>
                    <a:pt x="133" y="500"/>
                    <a:pt x="132" y="515"/>
                  </a:cubicBezTo>
                  <a:cubicBezTo>
                    <a:pt x="131" y="530"/>
                    <a:pt x="95" y="535"/>
                    <a:pt x="82" y="535"/>
                  </a:cubicBezTo>
                  <a:close/>
                </a:path>
              </a:pathLst>
            </a:custGeom>
            <a:solidFill>
              <a:srgbClr val="B2B1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43">
              <a:extLst>
                <a:ext uri="{FF2B5EF4-FFF2-40B4-BE49-F238E27FC236}">
                  <a16:creationId xmlns:a16="http://schemas.microsoft.com/office/drawing/2014/main" id="{0D9A79E5-F88F-EEA9-69DC-D80A3972666F}"/>
                </a:ext>
              </a:extLst>
            </p:cNvPr>
            <p:cNvSpPr>
              <a:spLocks noChangeArrowheads="1"/>
            </p:cNvSpPr>
            <p:nvPr/>
          </p:nvSpPr>
          <p:spPr bwMode="auto">
            <a:xfrm>
              <a:off x="9651242" y="6145610"/>
              <a:ext cx="271389" cy="120871"/>
            </a:xfrm>
            <a:prstGeom prst="ellipse">
              <a:avLst/>
            </a:pr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44">
              <a:extLst>
                <a:ext uri="{FF2B5EF4-FFF2-40B4-BE49-F238E27FC236}">
                  <a16:creationId xmlns:a16="http://schemas.microsoft.com/office/drawing/2014/main" id="{89319B39-2364-184E-735F-33F057720B51}"/>
                </a:ext>
              </a:extLst>
            </p:cNvPr>
            <p:cNvSpPr>
              <a:spLocks noChangeArrowheads="1"/>
            </p:cNvSpPr>
            <p:nvPr/>
          </p:nvSpPr>
          <p:spPr bwMode="auto">
            <a:xfrm>
              <a:off x="9550897" y="6092017"/>
              <a:ext cx="473220" cy="131133"/>
            </a:xfrm>
            <a:prstGeom prst="ellipse">
              <a:avLst/>
            </a:prstGeom>
            <a:solidFill>
              <a:srgbClr val="5757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5">
              <a:extLst>
                <a:ext uri="{FF2B5EF4-FFF2-40B4-BE49-F238E27FC236}">
                  <a16:creationId xmlns:a16="http://schemas.microsoft.com/office/drawing/2014/main" id="{3B523BAD-B41B-C24D-FD32-98D13AF1E61F}"/>
                </a:ext>
              </a:extLst>
            </p:cNvPr>
            <p:cNvSpPr>
              <a:spLocks/>
            </p:cNvSpPr>
            <p:nvPr/>
          </p:nvSpPr>
          <p:spPr bwMode="auto">
            <a:xfrm>
              <a:off x="9487041" y="6129646"/>
              <a:ext cx="599792" cy="50173"/>
            </a:xfrm>
            <a:custGeom>
              <a:avLst/>
              <a:gdLst>
                <a:gd name="T0" fmla="*/ 140 w 303"/>
                <a:gd name="T1" fmla="*/ 25 h 25"/>
                <a:gd name="T2" fmla="*/ 2 w 303"/>
                <a:gd name="T3" fmla="*/ 7 h 25"/>
                <a:gd name="T4" fmla="*/ 0 w 303"/>
                <a:gd name="T5" fmla="*/ 1 h 25"/>
                <a:gd name="T6" fmla="*/ 139 w 303"/>
                <a:gd name="T7" fmla="*/ 13 h 25"/>
                <a:gd name="T8" fmla="*/ 303 w 303"/>
                <a:gd name="T9" fmla="*/ 0 h 25"/>
                <a:gd name="T10" fmla="*/ 301 w 303"/>
                <a:gd name="T11" fmla="*/ 7 h 25"/>
                <a:gd name="T12" fmla="*/ 140 w 303"/>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303" h="25">
                  <a:moveTo>
                    <a:pt x="140" y="25"/>
                  </a:moveTo>
                  <a:cubicBezTo>
                    <a:pt x="96" y="25"/>
                    <a:pt x="4" y="21"/>
                    <a:pt x="2" y="7"/>
                  </a:cubicBezTo>
                  <a:cubicBezTo>
                    <a:pt x="1" y="6"/>
                    <a:pt x="1" y="3"/>
                    <a:pt x="0" y="1"/>
                  </a:cubicBezTo>
                  <a:cubicBezTo>
                    <a:pt x="28" y="10"/>
                    <a:pt x="101" y="13"/>
                    <a:pt x="139" y="13"/>
                  </a:cubicBezTo>
                  <a:cubicBezTo>
                    <a:pt x="179" y="13"/>
                    <a:pt x="271" y="10"/>
                    <a:pt x="303" y="0"/>
                  </a:cubicBezTo>
                  <a:cubicBezTo>
                    <a:pt x="302" y="3"/>
                    <a:pt x="302" y="5"/>
                    <a:pt x="301" y="7"/>
                  </a:cubicBezTo>
                  <a:cubicBezTo>
                    <a:pt x="299" y="21"/>
                    <a:pt x="184" y="25"/>
                    <a:pt x="140" y="25"/>
                  </a:cubicBezTo>
                  <a:close/>
                </a:path>
              </a:pathLst>
            </a:custGeom>
            <a:solidFill>
              <a:srgbClr val="4B4B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6">
              <a:extLst>
                <a:ext uri="{FF2B5EF4-FFF2-40B4-BE49-F238E27FC236}">
                  <a16:creationId xmlns:a16="http://schemas.microsoft.com/office/drawing/2014/main" id="{60AC3CBD-28C5-A780-8172-60B2F659D99A}"/>
                </a:ext>
              </a:extLst>
            </p:cNvPr>
            <p:cNvSpPr>
              <a:spLocks/>
            </p:cNvSpPr>
            <p:nvPr/>
          </p:nvSpPr>
          <p:spPr bwMode="auto">
            <a:xfrm>
              <a:off x="9241879" y="5397582"/>
              <a:ext cx="1100378" cy="80960"/>
            </a:xfrm>
            <a:custGeom>
              <a:avLst/>
              <a:gdLst>
                <a:gd name="T0" fmla="*/ 13 w 556"/>
                <a:gd name="T1" fmla="*/ 24 h 41"/>
                <a:gd name="T2" fmla="*/ 531 w 556"/>
                <a:gd name="T3" fmla="*/ 0 h 41"/>
                <a:gd name="T4" fmla="*/ 542 w 556"/>
                <a:gd name="T5" fmla="*/ 8 h 41"/>
                <a:gd name="T6" fmla="*/ 556 w 556"/>
                <a:gd name="T7" fmla="*/ 15 h 41"/>
                <a:gd name="T8" fmla="*/ 0 w 556"/>
                <a:gd name="T9" fmla="*/ 41 h 41"/>
                <a:gd name="T10" fmla="*/ 5 w 556"/>
                <a:gd name="T11" fmla="*/ 39 h 41"/>
                <a:gd name="T12" fmla="*/ 13 w 556"/>
                <a:gd name="T13" fmla="*/ 24 h 41"/>
              </a:gdLst>
              <a:ahLst/>
              <a:cxnLst>
                <a:cxn ang="0">
                  <a:pos x="T0" y="T1"/>
                </a:cxn>
                <a:cxn ang="0">
                  <a:pos x="T2" y="T3"/>
                </a:cxn>
                <a:cxn ang="0">
                  <a:pos x="T4" y="T5"/>
                </a:cxn>
                <a:cxn ang="0">
                  <a:pos x="T6" y="T7"/>
                </a:cxn>
                <a:cxn ang="0">
                  <a:pos x="T8" y="T9"/>
                </a:cxn>
                <a:cxn ang="0">
                  <a:pos x="T10" y="T11"/>
                </a:cxn>
                <a:cxn ang="0">
                  <a:pos x="T12" y="T13"/>
                </a:cxn>
              </a:cxnLst>
              <a:rect l="0" t="0" r="r" b="b"/>
              <a:pathLst>
                <a:path w="556" h="41">
                  <a:moveTo>
                    <a:pt x="13" y="24"/>
                  </a:moveTo>
                  <a:cubicBezTo>
                    <a:pt x="531" y="0"/>
                    <a:pt x="531" y="0"/>
                    <a:pt x="531" y="0"/>
                  </a:cubicBezTo>
                  <a:cubicBezTo>
                    <a:pt x="531" y="3"/>
                    <a:pt x="533" y="6"/>
                    <a:pt x="542" y="8"/>
                  </a:cubicBezTo>
                  <a:cubicBezTo>
                    <a:pt x="549" y="9"/>
                    <a:pt x="553" y="12"/>
                    <a:pt x="556" y="15"/>
                  </a:cubicBezTo>
                  <a:cubicBezTo>
                    <a:pt x="0" y="41"/>
                    <a:pt x="0" y="41"/>
                    <a:pt x="0" y="41"/>
                  </a:cubicBezTo>
                  <a:cubicBezTo>
                    <a:pt x="1" y="40"/>
                    <a:pt x="3" y="40"/>
                    <a:pt x="5" y="39"/>
                  </a:cubicBezTo>
                  <a:cubicBezTo>
                    <a:pt x="20" y="36"/>
                    <a:pt x="16" y="31"/>
                    <a:pt x="13" y="24"/>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7">
              <a:extLst>
                <a:ext uri="{FF2B5EF4-FFF2-40B4-BE49-F238E27FC236}">
                  <a16:creationId xmlns:a16="http://schemas.microsoft.com/office/drawing/2014/main" id="{1697D619-5B77-6BF2-8DAC-E87E74AB41B1}"/>
                </a:ext>
              </a:extLst>
            </p:cNvPr>
            <p:cNvSpPr>
              <a:spLocks/>
            </p:cNvSpPr>
            <p:nvPr/>
          </p:nvSpPr>
          <p:spPr bwMode="auto">
            <a:xfrm>
              <a:off x="9220214" y="5306359"/>
              <a:ext cx="1118623" cy="83241"/>
            </a:xfrm>
            <a:custGeom>
              <a:avLst/>
              <a:gdLst>
                <a:gd name="T0" fmla="*/ 0 w 565"/>
                <a:gd name="T1" fmla="*/ 27 h 42"/>
                <a:gd name="T2" fmla="*/ 565 w 565"/>
                <a:gd name="T3" fmla="*/ 0 h 42"/>
                <a:gd name="T4" fmla="*/ 544 w 565"/>
                <a:gd name="T5" fmla="*/ 8 h 42"/>
                <a:gd name="T6" fmla="*/ 543 w 565"/>
                <a:gd name="T7" fmla="*/ 17 h 42"/>
                <a:gd name="T8" fmla="*/ 29 w 565"/>
                <a:gd name="T9" fmla="*/ 42 h 42"/>
                <a:gd name="T10" fmla="*/ 25 w 565"/>
                <a:gd name="T11" fmla="*/ 39 h 42"/>
                <a:gd name="T12" fmla="*/ 0 w 565"/>
                <a:gd name="T13" fmla="*/ 27 h 42"/>
              </a:gdLst>
              <a:ahLst/>
              <a:cxnLst>
                <a:cxn ang="0">
                  <a:pos x="T0" y="T1"/>
                </a:cxn>
                <a:cxn ang="0">
                  <a:pos x="T2" y="T3"/>
                </a:cxn>
                <a:cxn ang="0">
                  <a:pos x="T4" y="T5"/>
                </a:cxn>
                <a:cxn ang="0">
                  <a:pos x="T6" y="T7"/>
                </a:cxn>
                <a:cxn ang="0">
                  <a:pos x="T8" y="T9"/>
                </a:cxn>
                <a:cxn ang="0">
                  <a:pos x="T10" y="T11"/>
                </a:cxn>
                <a:cxn ang="0">
                  <a:pos x="T12" y="T13"/>
                </a:cxn>
              </a:cxnLst>
              <a:rect l="0" t="0" r="r" b="b"/>
              <a:pathLst>
                <a:path w="565" h="42">
                  <a:moveTo>
                    <a:pt x="0" y="27"/>
                  </a:moveTo>
                  <a:cubicBezTo>
                    <a:pt x="565" y="0"/>
                    <a:pt x="565" y="0"/>
                    <a:pt x="565" y="0"/>
                  </a:cubicBezTo>
                  <a:cubicBezTo>
                    <a:pt x="559" y="5"/>
                    <a:pt x="551" y="8"/>
                    <a:pt x="544" y="8"/>
                  </a:cubicBezTo>
                  <a:cubicBezTo>
                    <a:pt x="538" y="8"/>
                    <a:pt x="540" y="12"/>
                    <a:pt x="543" y="17"/>
                  </a:cubicBezTo>
                  <a:cubicBezTo>
                    <a:pt x="29" y="42"/>
                    <a:pt x="29" y="42"/>
                    <a:pt x="29" y="42"/>
                  </a:cubicBezTo>
                  <a:cubicBezTo>
                    <a:pt x="29" y="40"/>
                    <a:pt x="28" y="39"/>
                    <a:pt x="25" y="39"/>
                  </a:cubicBezTo>
                  <a:cubicBezTo>
                    <a:pt x="17" y="39"/>
                    <a:pt x="5" y="34"/>
                    <a:pt x="0" y="27"/>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8">
              <a:extLst>
                <a:ext uri="{FF2B5EF4-FFF2-40B4-BE49-F238E27FC236}">
                  <a16:creationId xmlns:a16="http://schemas.microsoft.com/office/drawing/2014/main" id="{0B5DC676-1412-3BF2-19DC-6576E20FA691}"/>
                </a:ext>
              </a:extLst>
            </p:cNvPr>
            <p:cNvSpPr>
              <a:spLocks/>
            </p:cNvSpPr>
            <p:nvPr/>
          </p:nvSpPr>
          <p:spPr bwMode="auto">
            <a:xfrm>
              <a:off x="9245300" y="5470560"/>
              <a:ext cx="1065029" cy="80960"/>
            </a:xfrm>
            <a:custGeom>
              <a:avLst/>
              <a:gdLst>
                <a:gd name="T0" fmla="*/ 0 w 538"/>
                <a:gd name="T1" fmla="*/ 25 h 41"/>
                <a:gd name="T2" fmla="*/ 536 w 538"/>
                <a:gd name="T3" fmla="*/ 0 h 41"/>
                <a:gd name="T4" fmla="*/ 538 w 538"/>
                <a:gd name="T5" fmla="*/ 16 h 41"/>
                <a:gd name="T6" fmla="*/ 6 w 538"/>
                <a:gd name="T7" fmla="*/ 41 h 41"/>
                <a:gd name="T8" fmla="*/ 0 w 538"/>
                <a:gd name="T9" fmla="*/ 25 h 41"/>
              </a:gdLst>
              <a:ahLst/>
              <a:cxnLst>
                <a:cxn ang="0">
                  <a:pos x="T0" y="T1"/>
                </a:cxn>
                <a:cxn ang="0">
                  <a:pos x="T2" y="T3"/>
                </a:cxn>
                <a:cxn ang="0">
                  <a:pos x="T4" y="T5"/>
                </a:cxn>
                <a:cxn ang="0">
                  <a:pos x="T6" y="T7"/>
                </a:cxn>
                <a:cxn ang="0">
                  <a:pos x="T8" y="T9"/>
                </a:cxn>
              </a:cxnLst>
              <a:rect l="0" t="0" r="r" b="b"/>
              <a:pathLst>
                <a:path w="538" h="41">
                  <a:moveTo>
                    <a:pt x="0" y="25"/>
                  </a:moveTo>
                  <a:cubicBezTo>
                    <a:pt x="536" y="0"/>
                    <a:pt x="536" y="0"/>
                    <a:pt x="536" y="0"/>
                  </a:cubicBezTo>
                  <a:cubicBezTo>
                    <a:pt x="535" y="4"/>
                    <a:pt x="537" y="9"/>
                    <a:pt x="538" y="16"/>
                  </a:cubicBezTo>
                  <a:cubicBezTo>
                    <a:pt x="6" y="41"/>
                    <a:pt x="6" y="41"/>
                    <a:pt x="6" y="41"/>
                  </a:cubicBezTo>
                  <a:cubicBezTo>
                    <a:pt x="8" y="34"/>
                    <a:pt x="10" y="28"/>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9">
              <a:extLst>
                <a:ext uri="{FF2B5EF4-FFF2-40B4-BE49-F238E27FC236}">
                  <a16:creationId xmlns:a16="http://schemas.microsoft.com/office/drawing/2014/main" id="{2CCE44D0-B99A-3DA5-63E2-B1743A3F936D}"/>
                </a:ext>
              </a:extLst>
            </p:cNvPr>
            <p:cNvSpPr>
              <a:spLocks/>
            </p:cNvSpPr>
            <p:nvPr/>
          </p:nvSpPr>
          <p:spPr bwMode="auto">
            <a:xfrm>
              <a:off x="9253282" y="5542398"/>
              <a:ext cx="1083274" cy="82101"/>
            </a:xfrm>
            <a:custGeom>
              <a:avLst/>
              <a:gdLst>
                <a:gd name="T0" fmla="*/ 2 w 547"/>
                <a:gd name="T1" fmla="*/ 25 h 42"/>
                <a:gd name="T2" fmla="*/ 532 w 547"/>
                <a:gd name="T3" fmla="*/ 0 h 42"/>
                <a:gd name="T4" fmla="*/ 542 w 547"/>
                <a:gd name="T5" fmla="*/ 14 h 42"/>
                <a:gd name="T6" fmla="*/ 547 w 547"/>
                <a:gd name="T7" fmla="*/ 16 h 42"/>
                <a:gd name="T8" fmla="*/ 0 w 547"/>
                <a:gd name="T9" fmla="*/ 42 h 42"/>
                <a:gd name="T10" fmla="*/ 2 w 547"/>
                <a:gd name="T11" fmla="*/ 25 h 42"/>
              </a:gdLst>
              <a:ahLst/>
              <a:cxnLst>
                <a:cxn ang="0">
                  <a:pos x="T0" y="T1"/>
                </a:cxn>
                <a:cxn ang="0">
                  <a:pos x="T2" y="T3"/>
                </a:cxn>
                <a:cxn ang="0">
                  <a:pos x="T4" y="T5"/>
                </a:cxn>
                <a:cxn ang="0">
                  <a:pos x="T6" y="T7"/>
                </a:cxn>
                <a:cxn ang="0">
                  <a:pos x="T8" y="T9"/>
                </a:cxn>
                <a:cxn ang="0">
                  <a:pos x="T10" y="T11"/>
                </a:cxn>
              </a:cxnLst>
              <a:rect l="0" t="0" r="r" b="b"/>
              <a:pathLst>
                <a:path w="547" h="42">
                  <a:moveTo>
                    <a:pt x="2" y="25"/>
                  </a:moveTo>
                  <a:cubicBezTo>
                    <a:pt x="532" y="0"/>
                    <a:pt x="532" y="0"/>
                    <a:pt x="532" y="0"/>
                  </a:cubicBezTo>
                  <a:cubicBezTo>
                    <a:pt x="531" y="6"/>
                    <a:pt x="532" y="11"/>
                    <a:pt x="542" y="14"/>
                  </a:cubicBezTo>
                  <a:cubicBezTo>
                    <a:pt x="544" y="15"/>
                    <a:pt x="545" y="15"/>
                    <a:pt x="547" y="16"/>
                  </a:cubicBezTo>
                  <a:cubicBezTo>
                    <a:pt x="0" y="42"/>
                    <a:pt x="0" y="42"/>
                    <a:pt x="0" y="42"/>
                  </a:cubicBezTo>
                  <a:cubicBezTo>
                    <a:pt x="5" y="38"/>
                    <a:pt x="4" y="32"/>
                    <a:pt x="2"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0">
              <a:extLst>
                <a:ext uri="{FF2B5EF4-FFF2-40B4-BE49-F238E27FC236}">
                  <a16:creationId xmlns:a16="http://schemas.microsoft.com/office/drawing/2014/main" id="{F95F9BC5-39F2-9673-F5BF-DBA729D5C21C}"/>
                </a:ext>
              </a:extLst>
            </p:cNvPr>
            <p:cNvSpPr>
              <a:spLocks/>
            </p:cNvSpPr>
            <p:nvPr/>
          </p:nvSpPr>
          <p:spPr bwMode="auto">
            <a:xfrm>
              <a:off x="9245300" y="5626779"/>
              <a:ext cx="1063889" cy="80960"/>
            </a:xfrm>
            <a:custGeom>
              <a:avLst/>
              <a:gdLst>
                <a:gd name="T0" fmla="*/ 0 w 537"/>
                <a:gd name="T1" fmla="*/ 25 h 41"/>
                <a:gd name="T2" fmla="*/ 532 w 537"/>
                <a:gd name="T3" fmla="*/ 0 h 41"/>
                <a:gd name="T4" fmla="*/ 537 w 537"/>
                <a:gd name="T5" fmla="*/ 14 h 41"/>
                <a:gd name="T6" fmla="*/ 537 w 537"/>
                <a:gd name="T7" fmla="*/ 16 h 41"/>
                <a:gd name="T8" fmla="*/ 7 w 537"/>
                <a:gd name="T9" fmla="*/ 41 h 41"/>
                <a:gd name="T10" fmla="*/ 0 w 537"/>
                <a:gd name="T11" fmla="*/ 25 h 41"/>
              </a:gdLst>
              <a:ahLst/>
              <a:cxnLst>
                <a:cxn ang="0">
                  <a:pos x="T0" y="T1"/>
                </a:cxn>
                <a:cxn ang="0">
                  <a:pos x="T2" y="T3"/>
                </a:cxn>
                <a:cxn ang="0">
                  <a:pos x="T4" y="T5"/>
                </a:cxn>
                <a:cxn ang="0">
                  <a:pos x="T6" y="T7"/>
                </a:cxn>
                <a:cxn ang="0">
                  <a:pos x="T8" y="T9"/>
                </a:cxn>
                <a:cxn ang="0">
                  <a:pos x="T10" y="T11"/>
                </a:cxn>
              </a:cxnLst>
              <a:rect l="0" t="0" r="r" b="b"/>
              <a:pathLst>
                <a:path w="537" h="41">
                  <a:moveTo>
                    <a:pt x="0" y="25"/>
                  </a:moveTo>
                  <a:cubicBezTo>
                    <a:pt x="532" y="0"/>
                    <a:pt x="532" y="0"/>
                    <a:pt x="532" y="0"/>
                  </a:cubicBezTo>
                  <a:cubicBezTo>
                    <a:pt x="534" y="3"/>
                    <a:pt x="537" y="7"/>
                    <a:pt x="537" y="14"/>
                  </a:cubicBezTo>
                  <a:cubicBezTo>
                    <a:pt x="537" y="15"/>
                    <a:pt x="537" y="15"/>
                    <a:pt x="537" y="16"/>
                  </a:cubicBezTo>
                  <a:cubicBezTo>
                    <a:pt x="7" y="41"/>
                    <a:pt x="7" y="41"/>
                    <a:pt x="7" y="41"/>
                  </a:cubicBezTo>
                  <a:cubicBezTo>
                    <a:pt x="9" y="29"/>
                    <a:pt x="21" y="26"/>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1">
              <a:extLst>
                <a:ext uri="{FF2B5EF4-FFF2-40B4-BE49-F238E27FC236}">
                  <a16:creationId xmlns:a16="http://schemas.microsoft.com/office/drawing/2014/main" id="{B0039DF7-2BED-C09C-095E-7B66E79A6D64}"/>
                </a:ext>
              </a:extLst>
            </p:cNvPr>
            <p:cNvSpPr>
              <a:spLocks/>
            </p:cNvSpPr>
            <p:nvPr/>
          </p:nvSpPr>
          <p:spPr bwMode="auto">
            <a:xfrm>
              <a:off x="9241879" y="5702038"/>
              <a:ext cx="1102659" cy="80960"/>
            </a:xfrm>
            <a:custGeom>
              <a:avLst/>
              <a:gdLst>
                <a:gd name="T0" fmla="*/ 11 w 557"/>
                <a:gd name="T1" fmla="*/ 25 h 41"/>
                <a:gd name="T2" fmla="*/ 536 w 557"/>
                <a:gd name="T3" fmla="*/ 0 h 41"/>
                <a:gd name="T4" fmla="*/ 545 w 557"/>
                <a:gd name="T5" fmla="*/ 9 h 41"/>
                <a:gd name="T6" fmla="*/ 557 w 557"/>
                <a:gd name="T7" fmla="*/ 15 h 41"/>
                <a:gd name="T8" fmla="*/ 0 w 557"/>
                <a:gd name="T9" fmla="*/ 41 h 41"/>
                <a:gd name="T10" fmla="*/ 2 w 557"/>
                <a:gd name="T11" fmla="*/ 41 h 41"/>
                <a:gd name="T12" fmla="*/ 11 w 557"/>
                <a:gd name="T13" fmla="*/ 25 h 41"/>
              </a:gdLst>
              <a:ahLst/>
              <a:cxnLst>
                <a:cxn ang="0">
                  <a:pos x="T0" y="T1"/>
                </a:cxn>
                <a:cxn ang="0">
                  <a:pos x="T2" y="T3"/>
                </a:cxn>
                <a:cxn ang="0">
                  <a:pos x="T4" y="T5"/>
                </a:cxn>
                <a:cxn ang="0">
                  <a:pos x="T6" y="T7"/>
                </a:cxn>
                <a:cxn ang="0">
                  <a:pos x="T8" y="T9"/>
                </a:cxn>
                <a:cxn ang="0">
                  <a:pos x="T10" y="T11"/>
                </a:cxn>
                <a:cxn ang="0">
                  <a:pos x="T12" y="T13"/>
                </a:cxn>
              </a:cxnLst>
              <a:rect l="0" t="0" r="r" b="b"/>
              <a:pathLst>
                <a:path w="557" h="41">
                  <a:moveTo>
                    <a:pt x="11" y="25"/>
                  </a:moveTo>
                  <a:cubicBezTo>
                    <a:pt x="536" y="0"/>
                    <a:pt x="536" y="0"/>
                    <a:pt x="536" y="0"/>
                  </a:cubicBezTo>
                  <a:cubicBezTo>
                    <a:pt x="536" y="4"/>
                    <a:pt x="539" y="7"/>
                    <a:pt x="545" y="9"/>
                  </a:cubicBezTo>
                  <a:cubicBezTo>
                    <a:pt x="550" y="11"/>
                    <a:pt x="554" y="13"/>
                    <a:pt x="557" y="15"/>
                  </a:cubicBezTo>
                  <a:cubicBezTo>
                    <a:pt x="0" y="41"/>
                    <a:pt x="0" y="41"/>
                    <a:pt x="0" y="41"/>
                  </a:cubicBezTo>
                  <a:cubicBezTo>
                    <a:pt x="1" y="41"/>
                    <a:pt x="1" y="41"/>
                    <a:pt x="2" y="41"/>
                  </a:cubicBezTo>
                  <a:cubicBezTo>
                    <a:pt x="12" y="37"/>
                    <a:pt x="12" y="32"/>
                    <a:pt x="11"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2">
              <a:extLst>
                <a:ext uri="{FF2B5EF4-FFF2-40B4-BE49-F238E27FC236}">
                  <a16:creationId xmlns:a16="http://schemas.microsoft.com/office/drawing/2014/main" id="{EF4B39AA-9569-E6B1-8AA5-953B103B8D20}"/>
                </a:ext>
              </a:extLst>
            </p:cNvPr>
            <p:cNvSpPr>
              <a:spLocks/>
            </p:cNvSpPr>
            <p:nvPr/>
          </p:nvSpPr>
          <p:spPr bwMode="auto">
            <a:xfrm>
              <a:off x="9253282" y="5779578"/>
              <a:ext cx="1053626" cy="80960"/>
            </a:xfrm>
            <a:custGeom>
              <a:avLst/>
              <a:gdLst>
                <a:gd name="T0" fmla="*/ 0 w 532"/>
                <a:gd name="T1" fmla="*/ 25 h 41"/>
                <a:gd name="T2" fmla="*/ 530 w 532"/>
                <a:gd name="T3" fmla="*/ 0 h 41"/>
                <a:gd name="T4" fmla="*/ 532 w 532"/>
                <a:gd name="T5" fmla="*/ 17 h 41"/>
                <a:gd name="T6" fmla="*/ 5 w 532"/>
                <a:gd name="T7" fmla="*/ 41 h 41"/>
                <a:gd name="T8" fmla="*/ 0 w 532"/>
                <a:gd name="T9" fmla="*/ 25 h 41"/>
              </a:gdLst>
              <a:ahLst/>
              <a:cxnLst>
                <a:cxn ang="0">
                  <a:pos x="T0" y="T1"/>
                </a:cxn>
                <a:cxn ang="0">
                  <a:pos x="T2" y="T3"/>
                </a:cxn>
                <a:cxn ang="0">
                  <a:pos x="T4" y="T5"/>
                </a:cxn>
                <a:cxn ang="0">
                  <a:pos x="T6" y="T7"/>
                </a:cxn>
                <a:cxn ang="0">
                  <a:pos x="T8" y="T9"/>
                </a:cxn>
              </a:cxnLst>
              <a:rect l="0" t="0" r="r" b="b"/>
              <a:pathLst>
                <a:path w="532" h="41">
                  <a:moveTo>
                    <a:pt x="0" y="25"/>
                  </a:moveTo>
                  <a:cubicBezTo>
                    <a:pt x="530" y="0"/>
                    <a:pt x="530" y="0"/>
                    <a:pt x="530" y="0"/>
                  </a:cubicBezTo>
                  <a:cubicBezTo>
                    <a:pt x="529" y="5"/>
                    <a:pt x="530" y="10"/>
                    <a:pt x="532" y="17"/>
                  </a:cubicBezTo>
                  <a:cubicBezTo>
                    <a:pt x="5" y="41"/>
                    <a:pt x="5" y="41"/>
                    <a:pt x="5" y="41"/>
                  </a:cubicBezTo>
                  <a:cubicBezTo>
                    <a:pt x="6" y="35"/>
                    <a:pt x="6" y="30"/>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3">
              <a:extLst>
                <a:ext uri="{FF2B5EF4-FFF2-40B4-BE49-F238E27FC236}">
                  <a16:creationId xmlns:a16="http://schemas.microsoft.com/office/drawing/2014/main" id="{7523A76C-6098-0DB7-F34C-F9848B8FC627}"/>
                </a:ext>
              </a:extLst>
            </p:cNvPr>
            <p:cNvSpPr>
              <a:spLocks/>
            </p:cNvSpPr>
            <p:nvPr/>
          </p:nvSpPr>
          <p:spPr bwMode="auto">
            <a:xfrm>
              <a:off x="9271527" y="5892467"/>
              <a:ext cx="1053626" cy="263407"/>
            </a:xfrm>
            <a:custGeom>
              <a:avLst/>
              <a:gdLst>
                <a:gd name="T0" fmla="*/ 248 w 532"/>
                <a:gd name="T1" fmla="*/ 133 h 133"/>
                <a:gd name="T2" fmla="*/ 98 w 532"/>
                <a:gd name="T3" fmla="*/ 113 h 133"/>
                <a:gd name="T4" fmla="*/ 42 w 532"/>
                <a:gd name="T5" fmla="*/ 67 h 133"/>
                <a:gd name="T6" fmla="*/ 0 w 532"/>
                <a:gd name="T7" fmla="*/ 25 h 133"/>
                <a:gd name="T8" fmla="*/ 532 w 532"/>
                <a:gd name="T9" fmla="*/ 0 h 133"/>
                <a:gd name="T10" fmla="*/ 479 w 532"/>
                <a:gd name="T11" fmla="*/ 67 h 133"/>
                <a:gd name="T12" fmla="*/ 424 w 532"/>
                <a:gd name="T13" fmla="*/ 113 h 133"/>
                <a:gd name="T14" fmla="*/ 248 w 53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2" h="133">
                  <a:moveTo>
                    <a:pt x="248" y="133"/>
                  </a:moveTo>
                  <a:cubicBezTo>
                    <a:pt x="201" y="133"/>
                    <a:pt x="101" y="128"/>
                    <a:pt x="98" y="113"/>
                  </a:cubicBezTo>
                  <a:cubicBezTo>
                    <a:pt x="95" y="98"/>
                    <a:pt x="80" y="89"/>
                    <a:pt x="42" y="67"/>
                  </a:cubicBezTo>
                  <a:cubicBezTo>
                    <a:pt x="20" y="54"/>
                    <a:pt x="7" y="38"/>
                    <a:pt x="0" y="25"/>
                  </a:cubicBezTo>
                  <a:cubicBezTo>
                    <a:pt x="532" y="0"/>
                    <a:pt x="532" y="0"/>
                    <a:pt x="532" y="0"/>
                  </a:cubicBezTo>
                  <a:cubicBezTo>
                    <a:pt x="525" y="22"/>
                    <a:pt x="504" y="46"/>
                    <a:pt x="479" y="67"/>
                  </a:cubicBezTo>
                  <a:cubicBezTo>
                    <a:pt x="451" y="91"/>
                    <a:pt x="427" y="98"/>
                    <a:pt x="424" y="113"/>
                  </a:cubicBezTo>
                  <a:cubicBezTo>
                    <a:pt x="421" y="128"/>
                    <a:pt x="296" y="133"/>
                    <a:pt x="248" y="133"/>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4">
              <a:extLst>
                <a:ext uri="{FF2B5EF4-FFF2-40B4-BE49-F238E27FC236}">
                  <a16:creationId xmlns:a16="http://schemas.microsoft.com/office/drawing/2014/main" id="{E89795CD-278E-DB73-2350-D4197D1BD988}"/>
                </a:ext>
              </a:extLst>
            </p:cNvPr>
            <p:cNvSpPr>
              <a:spLocks/>
            </p:cNvSpPr>
            <p:nvPr/>
          </p:nvSpPr>
          <p:spPr bwMode="auto">
            <a:xfrm>
              <a:off x="9457393" y="5918693"/>
              <a:ext cx="304457" cy="237180"/>
            </a:xfrm>
            <a:custGeom>
              <a:avLst/>
              <a:gdLst>
                <a:gd name="T0" fmla="*/ 55 w 154"/>
                <a:gd name="T1" fmla="*/ 115 h 120"/>
                <a:gd name="T2" fmla="*/ 24 w 154"/>
                <a:gd name="T3" fmla="*/ 55 h 120"/>
                <a:gd name="T4" fmla="*/ 0 w 154"/>
                <a:gd name="T5" fmla="*/ 8 h 120"/>
                <a:gd name="T6" fmla="*/ 152 w 154"/>
                <a:gd name="T7" fmla="*/ 0 h 120"/>
                <a:gd name="T8" fmla="*/ 154 w 154"/>
                <a:gd name="T9" fmla="*/ 55 h 120"/>
                <a:gd name="T10" fmla="*/ 153 w 154"/>
                <a:gd name="T11" fmla="*/ 117 h 120"/>
                <a:gd name="T12" fmla="*/ 153 w 154"/>
                <a:gd name="T13" fmla="*/ 120 h 120"/>
                <a:gd name="T14" fmla="*/ 55 w 154"/>
                <a:gd name="T15" fmla="*/ 115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20">
                  <a:moveTo>
                    <a:pt x="55" y="115"/>
                  </a:moveTo>
                  <a:cubicBezTo>
                    <a:pt x="49" y="96"/>
                    <a:pt x="41" y="84"/>
                    <a:pt x="24" y="55"/>
                  </a:cubicBezTo>
                  <a:cubicBezTo>
                    <a:pt x="14" y="40"/>
                    <a:pt x="6" y="23"/>
                    <a:pt x="0" y="8"/>
                  </a:cubicBezTo>
                  <a:cubicBezTo>
                    <a:pt x="152" y="0"/>
                    <a:pt x="152" y="0"/>
                    <a:pt x="152" y="0"/>
                  </a:cubicBezTo>
                  <a:cubicBezTo>
                    <a:pt x="154" y="19"/>
                    <a:pt x="154" y="38"/>
                    <a:pt x="154" y="55"/>
                  </a:cubicBezTo>
                  <a:cubicBezTo>
                    <a:pt x="153" y="87"/>
                    <a:pt x="149" y="97"/>
                    <a:pt x="153" y="117"/>
                  </a:cubicBezTo>
                  <a:cubicBezTo>
                    <a:pt x="153" y="118"/>
                    <a:pt x="153" y="119"/>
                    <a:pt x="153" y="120"/>
                  </a:cubicBezTo>
                  <a:cubicBezTo>
                    <a:pt x="127" y="120"/>
                    <a:pt x="87" y="118"/>
                    <a:pt x="55" y="115"/>
                  </a:cubicBezTo>
                  <a:close/>
                </a:path>
              </a:pathLst>
            </a:custGeom>
            <a:solidFill>
              <a:srgbClr val="93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55">
              <a:extLst>
                <a:ext uri="{FF2B5EF4-FFF2-40B4-BE49-F238E27FC236}">
                  <a16:creationId xmlns:a16="http://schemas.microsoft.com/office/drawing/2014/main" id="{75EC22FF-F5B9-514D-9B80-14194A47AEB7}"/>
                </a:ext>
              </a:extLst>
            </p:cNvPr>
            <p:cNvSpPr>
              <a:spLocks noChangeArrowheads="1"/>
            </p:cNvSpPr>
            <p:nvPr/>
          </p:nvSpPr>
          <p:spPr bwMode="auto">
            <a:xfrm>
              <a:off x="9180303" y="4323430"/>
              <a:ext cx="521112" cy="52111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56">
              <a:extLst>
                <a:ext uri="{FF2B5EF4-FFF2-40B4-BE49-F238E27FC236}">
                  <a16:creationId xmlns:a16="http://schemas.microsoft.com/office/drawing/2014/main" id="{7627F79A-9268-EFC8-6E26-11D3AB9A3EEB}"/>
                </a:ext>
              </a:extLst>
            </p:cNvPr>
            <p:cNvSpPr>
              <a:spLocks noChangeArrowheads="1"/>
            </p:cNvSpPr>
            <p:nvPr/>
          </p:nvSpPr>
          <p:spPr bwMode="auto">
            <a:xfrm>
              <a:off x="9879300" y="4107916"/>
              <a:ext cx="397961" cy="39796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57">
              <a:extLst>
                <a:ext uri="{FF2B5EF4-FFF2-40B4-BE49-F238E27FC236}">
                  <a16:creationId xmlns:a16="http://schemas.microsoft.com/office/drawing/2014/main" id="{FCD38A47-D21F-35CB-0251-BC5B0E2A38C2}"/>
                </a:ext>
              </a:extLst>
            </p:cNvPr>
            <p:cNvSpPr>
              <a:spLocks noChangeArrowheads="1"/>
            </p:cNvSpPr>
            <p:nvPr/>
          </p:nvSpPr>
          <p:spPr bwMode="auto">
            <a:xfrm>
              <a:off x="9132411" y="3392955"/>
              <a:ext cx="722943" cy="722943"/>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58">
              <a:extLst>
                <a:ext uri="{FF2B5EF4-FFF2-40B4-BE49-F238E27FC236}">
                  <a16:creationId xmlns:a16="http://schemas.microsoft.com/office/drawing/2014/main" id="{5E0A72AF-8B7D-D227-08B4-E5B9372AC534}"/>
                </a:ext>
              </a:extLst>
            </p:cNvPr>
            <p:cNvSpPr>
              <a:spLocks noChangeArrowheads="1"/>
            </p:cNvSpPr>
            <p:nvPr/>
          </p:nvSpPr>
          <p:spPr bwMode="auto">
            <a:xfrm>
              <a:off x="10081131" y="3248139"/>
              <a:ext cx="521112" cy="521112"/>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59">
              <a:extLst>
                <a:ext uri="{FF2B5EF4-FFF2-40B4-BE49-F238E27FC236}">
                  <a16:creationId xmlns:a16="http://schemas.microsoft.com/office/drawing/2014/main" id="{BF8408F2-1B3D-E2F5-7E10-611918089DD5}"/>
                </a:ext>
              </a:extLst>
            </p:cNvPr>
            <p:cNvSpPr>
              <a:spLocks noChangeArrowheads="1"/>
            </p:cNvSpPr>
            <p:nvPr/>
          </p:nvSpPr>
          <p:spPr bwMode="auto">
            <a:xfrm>
              <a:off x="10677502" y="2772639"/>
              <a:ext cx="397961" cy="397960"/>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60">
              <a:extLst>
                <a:ext uri="{FF2B5EF4-FFF2-40B4-BE49-F238E27FC236}">
                  <a16:creationId xmlns:a16="http://schemas.microsoft.com/office/drawing/2014/main" id="{4D704B9B-3D4E-3746-1020-F8207CBC660A}"/>
                </a:ext>
              </a:extLst>
            </p:cNvPr>
            <p:cNvSpPr>
              <a:spLocks noChangeArrowheads="1"/>
            </p:cNvSpPr>
            <p:nvPr/>
          </p:nvSpPr>
          <p:spPr bwMode="auto">
            <a:xfrm>
              <a:off x="10538387" y="2079344"/>
              <a:ext cx="277090" cy="277090"/>
            </a:xfrm>
            <a:prstGeom prst="ellipse">
              <a:avLst/>
            </a:prstGeom>
            <a:solidFill>
              <a:srgbClr val="449E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61">
              <a:extLst>
                <a:ext uri="{FF2B5EF4-FFF2-40B4-BE49-F238E27FC236}">
                  <a16:creationId xmlns:a16="http://schemas.microsoft.com/office/drawing/2014/main" id="{4D2BF6C7-C13F-ADCA-1600-7D79F7AB9927}"/>
                </a:ext>
              </a:extLst>
            </p:cNvPr>
            <p:cNvSpPr>
              <a:spLocks noChangeArrowheads="1"/>
            </p:cNvSpPr>
            <p:nvPr/>
          </p:nvSpPr>
          <p:spPr bwMode="auto">
            <a:xfrm>
              <a:off x="9704836" y="2229862"/>
              <a:ext cx="722943" cy="72522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62">
              <a:extLst>
                <a:ext uri="{FF2B5EF4-FFF2-40B4-BE49-F238E27FC236}">
                  <a16:creationId xmlns:a16="http://schemas.microsoft.com/office/drawing/2014/main" id="{D336E7E8-BF6E-2356-2DA7-7149CBA9A135}"/>
                </a:ext>
              </a:extLst>
            </p:cNvPr>
            <p:cNvSpPr>
              <a:spLocks noChangeArrowheads="1"/>
            </p:cNvSpPr>
            <p:nvPr/>
          </p:nvSpPr>
          <p:spPr bwMode="auto">
            <a:xfrm>
              <a:off x="8903213" y="2485286"/>
              <a:ext cx="518831" cy="52111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3">
              <a:extLst>
                <a:ext uri="{FF2B5EF4-FFF2-40B4-BE49-F238E27FC236}">
                  <a16:creationId xmlns:a16="http://schemas.microsoft.com/office/drawing/2014/main" id="{7FA8328D-FAF6-8AE9-5272-EFB91DAB7E32}"/>
                </a:ext>
              </a:extLst>
            </p:cNvPr>
            <p:cNvSpPr>
              <a:spLocks noChangeArrowheads="1"/>
            </p:cNvSpPr>
            <p:nvPr/>
          </p:nvSpPr>
          <p:spPr bwMode="auto">
            <a:xfrm>
              <a:off x="8890670" y="1853567"/>
              <a:ext cx="397961" cy="397960"/>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4">
              <a:extLst>
                <a:ext uri="{FF2B5EF4-FFF2-40B4-BE49-F238E27FC236}">
                  <a16:creationId xmlns:a16="http://schemas.microsoft.com/office/drawing/2014/main" id="{C7F69B27-4900-81D0-CCEB-8E6E1158FAFB}"/>
                </a:ext>
              </a:extLst>
            </p:cNvPr>
            <p:cNvSpPr>
              <a:spLocks noChangeArrowheads="1"/>
            </p:cNvSpPr>
            <p:nvPr/>
          </p:nvSpPr>
          <p:spPr bwMode="auto">
            <a:xfrm>
              <a:off x="8629544" y="3535491"/>
              <a:ext cx="277090" cy="27709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5">
              <a:extLst>
                <a:ext uri="{FF2B5EF4-FFF2-40B4-BE49-F238E27FC236}">
                  <a16:creationId xmlns:a16="http://schemas.microsoft.com/office/drawing/2014/main" id="{1D7BC902-7628-63E0-0894-73997D36AAE2}"/>
                </a:ext>
              </a:extLst>
            </p:cNvPr>
            <p:cNvSpPr>
              <a:spLocks noChangeArrowheads="1"/>
            </p:cNvSpPr>
            <p:nvPr/>
          </p:nvSpPr>
          <p:spPr bwMode="auto">
            <a:xfrm>
              <a:off x="9704836" y="1646034"/>
              <a:ext cx="277090" cy="277090"/>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6">
              <a:extLst>
                <a:ext uri="{FF2B5EF4-FFF2-40B4-BE49-F238E27FC236}">
                  <a16:creationId xmlns:a16="http://schemas.microsoft.com/office/drawing/2014/main" id="{5CBF609C-4370-36E6-A6A2-E70F8D610FB5}"/>
                </a:ext>
              </a:extLst>
            </p:cNvPr>
            <p:cNvSpPr>
              <a:spLocks noChangeArrowheads="1"/>
            </p:cNvSpPr>
            <p:nvPr/>
          </p:nvSpPr>
          <p:spPr bwMode="auto">
            <a:xfrm>
              <a:off x="8439116" y="2842196"/>
              <a:ext cx="277090" cy="27709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7">
              <a:extLst>
                <a:ext uri="{FF2B5EF4-FFF2-40B4-BE49-F238E27FC236}">
                  <a16:creationId xmlns:a16="http://schemas.microsoft.com/office/drawing/2014/main" id="{E9AB60DA-346A-AEF6-DD6A-A39F8710AF8D}"/>
                </a:ext>
              </a:extLst>
            </p:cNvPr>
            <p:cNvSpPr>
              <a:spLocks noChangeArrowheads="1"/>
            </p:cNvSpPr>
            <p:nvPr/>
          </p:nvSpPr>
          <p:spPr bwMode="auto">
            <a:xfrm>
              <a:off x="10277261" y="4592538"/>
              <a:ext cx="277090" cy="27823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8">
              <a:extLst>
                <a:ext uri="{FF2B5EF4-FFF2-40B4-BE49-F238E27FC236}">
                  <a16:creationId xmlns:a16="http://schemas.microsoft.com/office/drawing/2014/main" id="{BC338971-441B-4E3E-DA25-701E96F28194}"/>
                </a:ext>
              </a:extLst>
            </p:cNvPr>
            <p:cNvSpPr>
              <a:spLocks noChangeArrowheads="1"/>
            </p:cNvSpPr>
            <p:nvPr/>
          </p:nvSpPr>
          <p:spPr bwMode="auto">
            <a:xfrm>
              <a:off x="10742498" y="3739603"/>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9">
              <a:extLst>
                <a:ext uri="{FF2B5EF4-FFF2-40B4-BE49-F238E27FC236}">
                  <a16:creationId xmlns:a16="http://schemas.microsoft.com/office/drawing/2014/main" id="{F0DF5994-BF66-3D7D-8EEB-EC47D72588E1}"/>
                </a:ext>
              </a:extLst>
            </p:cNvPr>
            <p:cNvSpPr>
              <a:spLocks noChangeArrowheads="1"/>
            </p:cNvSpPr>
            <p:nvPr/>
          </p:nvSpPr>
          <p:spPr bwMode="auto">
            <a:xfrm>
              <a:off x="9419764" y="1669980"/>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70">
              <a:extLst>
                <a:ext uri="{FF2B5EF4-FFF2-40B4-BE49-F238E27FC236}">
                  <a16:creationId xmlns:a16="http://schemas.microsoft.com/office/drawing/2014/main" id="{497FFBD9-08F3-AB61-0AEA-D096E123B358}"/>
                </a:ext>
              </a:extLst>
            </p:cNvPr>
            <p:cNvSpPr>
              <a:spLocks noChangeArrowheads="1"/>
            </p:cNvSpPr>
            <p:nvPr/>
          </p:nvSpPr>
          <p:spPr bwMode="auto">
            <a:xfrm>
              <a:off x="8463062" y="3331380"/>
              <a:ext cx="13911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71">
              <a:extLst>
                <a:ext uri="{FF2B5EF4-FFF2-40B4-BE49-F238E27FC236}">
                  <a16:creationId xmlns:a16="http://schemas.microsoft.com/office/drawing/2014/main" id="{61FE7818-F519-B8FD-7702-C6B611D04EB3}"/>
                </a:ext>
              </a:extLst>
            </p:cNvPr>
            <p:cNvSpPr>
              <a:spLocks noChangeArrowheads="1"/>
            </p:cNvSpPr>
            <p:nvPr/>
          </p:nvSpPr>
          <p:spPr bwMode="auto">
            <a:xfrm>
              <a:off x="8540602" y="2347311"/>
              <a:ext cx="13797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72">
              <a:extLst>
                <a:ext uri="{FF2B5EF4-FFF2-40B4-BE49-F238E27FC236}">
                  <a16:creationId xmlns:a16="http://schemas.microsoft.com/office/drawing/2014/main" id="{4D57B559-F282-7ACC-F2FE-606D3B0DD2CC}"/>
                </a:ext>
              </a:extLst>
            </p:cNvPr>
            <p:cNvSpPr>
              <a:spLocks noChangeArrowheads="1"/>
            </p:cNvSpPr>
            <p:nvPr/>
          </p:nvSpPr>
          <p:spPr bwMode="auto">
            <a:xfrm>
              <a:off x="10325153" y="1804534"/>
              <a:ext cx="137975" cy="14025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3">
              <a:extLst>
                <a:ext uri="{FF2B5EF4-FFF2-40B4-BE49-F238E27FC236}">
                  <a16:creationId xmlns:a16="http://schemas.microsoft.com/office/drawing/2014/main" id="{39B5C36B-86C5-790A-1A7D-621046FCC97F}"/>
                </a:ext>
              </a:extLst>
            </p:cNvPr>
            <p:cNvSpPr>
              <a:spLocks noChangeArrowheads="1"/>
            </p:cNvSpPr>
            <p:nvPr/>
          </p:nvSpPr>
          <p:spPr bwMode="auto">
            <a:xfrm>
              <a:off x="9152937" y="4930064"/>
              <a:ext cx="13797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4">
              <a:extLst>
                <a:ext uri="{FF2B5EF4-FFF2-40B4-BE49-F238E27FC236}">
                  <a16:creationId xmlns:a16="http://schemas.microsoft.com/office/drawing/2014/main" id="{22C81D6D-6119-D5A4-DCB2-88EEEAB43A1B}"/>
                </a:ext>
              </a:extLst>
            </p:cNvPr>
            <p:cNvSpPr>
              <a:spLocks noChangeArrowheads="1"/>
            </p:cNvSpPr>
            <p:nvPr/>
          </p:nvSpPr>
          <p:spPr bwMode="auto">
            <a:xfrm>
              <a:off x="9978505" y="4917520"/>
              <a:ext cx="13797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5">
              <a:extLst>
                <a:ext uri="{FF2B5EF4-FFF2-40B4-BE49-F238E27FC236}">
                  <a16:creationId xmlns:a16="http://schemas.microsoft.com/office/drawing/2014/main" id="{4F6F009B-9187-6FA0-9D1D-9E6DE5818EA4}"/>
                </a:ext>
              </a:extLst>
            </p:cNvPr>
            <p:cNvSpPr>
              <a:spLocks noChangeArrowheads="1"/>
            </p:cNvSpPr>
            <p:nvPr/>
          </p:nvSpPr>
          <p:spPr bwMode="auto">
            <a:xfrm>
              <a:off x="8861023" y="4185455"/>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6">
              <a:extLst>
                <a:ext uri="{FF2B5EF4-FFF2-40B4-BE49-F238E27FC236}">
                  <a16:creationId xmlns:a16="http://schemas.microsoft.com/office/drawing/2014/main" id="{A2E68BA4-BD16-4FBF-B66E-A4583F688BA9}"/>
                </a:ext>
              </a:extLst>
            </p:cNvPr>
            <p:cNvSpPr>
              <a:spLocks noChangeArrowheads="1"/>
            </p:cNvSpPr>
            <p:nvPr/>
          </p:nvSpPr>
          <p:spPr bwMode="auto">
            <a:xfrm>
              <a:off x="9503005" y="2925437"/>
              <a:ext cx="140255" cy="14025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7">
              <a:extLst>
                <a:ext uri="{FF2B5EF4-FFF2-40B4-BE49-F238E27FC236}">
                  <a16:creationId xmlns:a16="http://schemas.microsoft.com/office/drawing/2014/main" id="{7C869B3B-259A-27C6-BA86-181D0F943510}"/>
                </a:ext>
              </a:extLst>
            </p:cNvPr>
            <p:cNvSpPr>
              <a:spLocks noChangeArrowheads="1"/>
            </p:cNvSpPr>
            <p:nvPr/>
          </p:nvSpPr>
          <p:spPr bwMode="auto">
            <a:xfrm>
              <a:off x="10207703" y="3892401"/>
              <a:ext cx="14025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8">
              <a:extLst>
                <a:ext uri="{FF2B5EF4-FFF2-40B4-BE49-F238E27FC236}">
                  <a16:creationId xmlns:a16="http://schemas.microsoft.com/office/drawing/2014/main" id="{2637DDB6-4C70-529A-0784-70D01AD90D0E}"/>
                </a:ext>
              </a:extLst>
            </p:cNvPr>
            <p:cNvSpPr>
              <a:spLocks noChangeArrowheads="1"/>
            </p:cNvSpPr>
            <p:nvPr/>
          </p:nvSpPr>
          <p:spPr bwMode="auto">
            <a:xfrm>
              <a:off x="8932861" y="3192265"/>
              <a:ext cx="13797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9">
              <a:extLst>
                <a:ext uri="{FF2B5EF4-FFF2-40B4-BE49-F238E27FC236}">
                  <a16:creationId xmlns:a16="http://schemas.microsoft.com/office/drawing/2014/main" id="{06C70996-0C2F-1808-5E61-BE6D85B63C1C}"/>
                </a:ext>
              </a:extLst>
            </p:cNvPr>
            <p:cNvSpPr>
              <a:spLocks noEditPoints="1"/>
            </p:cNvSpPr>
            <p:nvPr/>
          </p:nvSpPr>
          <p:spPr bwMode="auto">
            <a:xfrm>
              <a:off x="10097095" y="1705329"/>
              <a:ext cx="100345" cy="102626"/>
            </a:xfrm>
            <a:custGeom>
              <a:avLst/>
              <a:gdLst>
                <a:gd name="T0" fmla="*/ 26 w 51"/>
                <a:gd name="T1" fmla="*/ 0 h 52"/>
                <a:gd name="T2" fmla="*/ 51 w 51"/>
                <a:gd name="T3" fmla="*/ 26 h 52"/>
                <a:gd name="T4" fmla="*/ 26 w 51"/>
                <a:gd name="T5" fmla="*/ 52 h 52"/>
                <a:gd name="T6" fmla="*/ 26 w 51"/>
                <a:gd name="T7" fmla="*/ 52 h 52"/>
                <a:gd name="T8" fmla="*/ 26 w 51"/>
                <a:gd name="T9" fmla="*/ 46 h 52"/>
                <a:gd name="T10" fmla="*/ 26 w 51"/>
                <a:gd name="T11" fmla="*/ 46 h 52"/>
                <a:gd name="T12" fmla="*/ 45 w 51"/>
                <a:gd name="T13" fmla="*/ 26 h 52"/>
                <a:gd name="T14" fmla="*/ 26 w 51"/>
                <a:gd name="T15" fmla="*/ 6 h 52"/>
                <a:gd name="T16" fmla="*/ 26 w 51"/>
                <a:gd name="T17" fmla="*/ 6 h 52"/>
                <a:gd name="T18" fmla="*/ 26 w 51"/>
                <a:gd name="T19" fmla="*/ 0 h 52"/>
                <a:gd name="T20" fmla="*/ 26 w 51"/>
                <a:gd name="T21" fmla="*/ 52 h 52"/>
                <a:gd name="T22" fmla="*/ 0 w 51"/>
                <a:gd name="T23" fmla="*/ 26 h 52"/>
                <a:gd name="T24" fmla="*/ 26 w 51"/>
                <a:gd name="T25" fmla="*/ 0 h 52"/>
                <a:gd name="T26" fmla="*/ 26 w 51"/>
                <a:gd name="T27" fmla="*/ 6 h 52"/>
                <a:gd name="T28" fmla="*/ 6 w 51"/>
                <a:gd name="T29" fmla="*/ 26 h 52"/>
                <a:gd name="T30" fmla="*/ 26 w 51"/>
                <a:gd name="T31" fmla="*/ 46 h 52"/>
                <a:gd name="T32" fmla="*/ 26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6" y="0"/>
                  </a:moveTo>
                  <a:cubicBezTo>
                    <a:pt x="40" y="0"/>
                    <a:pt x="51" y="12"/>
                    <a:pt x="51" y="26"/>
                  </a:cubicBezTo>
                  <a:cubicBezTo>
                    <a:pt x="51" y="40"/>
                    <a:pt x="40" y="52"/>
                    <a:pt x="26" y="52"/>
                  </a:cubicBezTo>
                  <a:cubicBezTo>
                    <a:pt x="26" y="52"/>
                    <a:pt x="26" y="52"/>
                    <a:pt x="26" y="52"/>
                  </a:cubicBezTo>
                  <a:cubicBezTo>
                    <a:pt x="26" y="46"/>
                    <a:pt x="26" y="46"/>
                    <a:pt x="26" y="46"/>
                  </a:cubicBezTo>
                  <a:cubicBezTo>
                    <a:pt x="26" y="46"/>
                    <a:pt x="26" y="46"/>
                    <a:pt x="26" y="46"/>
                  </a:cubicBezTo>
                  <a:cubicBezTo>
                    <a:pt x="37" y="46"/>
                    <a:pt x="45" y="37"/>
                    <a:pt x="45" y="26"/>
                  </a:cubicBezTo>
                  <a:cubicBezTo>
                    <a:pt x="45" y="15"/>
                    <a:pt x="37" y="6"/>
                    <a:pt x="26" y="6"/>
                  </a:cubicBezTo>
                  <a:cubicBezTo>
                    <a:pt x="26" y="6"/>
                    <a:pt x="26" y="6"/>
                    <a:pt x="26" y="6"/>
                  </a:cubicBezTo>
                  <a:cubicBezTo>
                    <a:pt x="26" y="0"/>
                    <a:pt x="26" y="0"/>
                    <a:pt x="26" y="0"/>
                  </a:cubicBezTo>
                  <a:close/>
                  <a:moveTo>
                    <a:pt x="26" y="52"/>
                  </a:moveTo>
                  <a:cubicBezTo>
                    <a:pt x="12" y="52"/>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80">
              <a:extLst>
                <a:ext uri="{FF2B5EF4-FFF2-40B4-BE49-F238E27FC236}">
                  <a16:creationId xmlns:a16="http://schemas.microsoft.com/office/drawing/2014/main" id="{44D42692-C8E1-9ADC-246E-E4264D1B535A}"/>
                </a:ext>
              </a:extLst>
            </p:cNvPr>
            <p:cNvSpPr>
              <a:spLocks noEditPoints="1"/>
            </p:cNvSpPr>
            <p:nvPr/>
          </p:nvSpPr>
          <p:spPr bwMode="auto">
            <a:xfrm>
              <a:off x="8441397" y="2630103"/>
              <a:ext cx="101486" cy="101486"/>
            </a:xfrm>
            <a:custGeom>
              <a:avLst/>
              <a:gdLst>
                <a:gd name="T0" fmla="*/ 26 w 51"/>
                <a:gd name="T1" fmla="*/ 0 h 51"/>
                <a:gd name="T2" fmla="*/ 51 w 51"/>
                <a:gd name="T3" fmla="*/ 26 h 51"/>
                <a:gd name="T4" fmla="*/ 26 w 51"/>
                <a:gd name="T5" fmla="*/ 51 h 51"/>
                <a:gd name="T6" fmla="*/ 26 w 51"/>
                <a:gd name="T7" fmla="*/ 45 h 51"/>
                <a:gd name="T8" fmla="*/ 45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1"/>
                    <a:pt x="51" y="26"/>
                  </a:cubicBezTo>
                  <a:cubicBezTo>
                    <a:pt x="51" y="40"/>
                    <a:pt x="40" y="51"/>
                    <a:pt x="26" y="51"/>
                  </a:cubicBezTo>
                  <a:cubicBezTo>
                    <a:pt x="26" y="45"/>
                    <a:pt x="26" y="45"/>
                    <a:pt x="26" y="45"/>
                  </a:cubicBezTo>
                  <a:cubicBezTo>
                    <a:pt x="37" y="45"/>
                    <a:pt x="45" y="36"/>
                    <a:pt x="45" y="26"/>
                  </a:cubicBezTo>
                  <a:cubicBezTo>
                    <a:pt x="45" y="15"/>
                    <a:pt x="37" y="6"/>
                    <a:pt x="26" y="6"/>
                  </a:cubicBezTo>
                  <a:lnTo>
                    <a:pt x="26" y="0"/>
                  </a:lnTo>
                  <a:close/>
                  <a:moveTo>
                    <a:pt x="26" y="51"/>
                  </a:moveTo>
                  <a:cubicBezTo>
                    <a:pt x="12" y="51"/>
                    <a:pt x="0" y="40"/>
                    <a:pt x="0" y="26"/>
                  </a:cubicBezTo>
                  <a:cubicBezTo>
                    <a:pt x="0" y="11"/>
                    <a:pt x="12" y="0"/>
                    <a:pt x="26" y="0"/>
                  </a:cubicBezTo>
                  <a:cubicBezTo>
                    <a:pt x="26" y="6"/>
                    <a:pt x="26" y="6"/>
                    <a:pt x="26" y="6"/>
                  </a:cubicBezTo>
                  <a:cubicBezTo>
                    <a:pt x="15" y="6"/>
                    <a:pt x="6" y="15"/>
                    <a:pt x="6" y="26"/>
                  </a:cubicBezTo>
                  <a:cubicBezTo>
                    <a:pt x="6" y="36"/>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81">
              <a:extLst>
                <a:ext uri="{FF2B5EF4-FFF2-40B4-BE49-F238E27FC236}">
                  <a16:creationId xmlns:a16="http://schemas.microsoft.com/office/drawing/2014/main" id="{B28305C6-2B8B-65D9-E2DD-24C625E26FA4}"/>
                </a:ext>
              </a:extLst>
            </p:cNvPr>
            <p:cNvSpPr>
              <a:spLocks noEditPoints="1"/>
            </p:cNvSpPr>
            <p:nvPr/>
          </p:nvSpPr>
          <p:spPr bwMode="auto">
            <a:xfrm>
              <a:off x="8989875" y="4525261"/>
              <a:ext cx="101486" cy="101486"/>
            </a:xfrm>
            <a:custGeom>
              <a:avLst/>
              <a:gdLst>
                <a:gd name="T0" fmla="*/ 25 w 51"/>
                <a:gd name="T1" fmla="*/ 0 h 51"/>
                <a:gd name="T2" fmla="*/ 51 w 51"/>
                <a:gd name="T3" fmla="*/ 26 h 51"/>
                <a:gd name="T4" fmla="*/ 25 w 51"/>
                <a:gd name="T5" fmla="*/ 51 h 51"/>
                <a:gd name="T6" fmla="*/ 25 w 51"/>
                <a:gd name="T7" fmla="*/ 45 h 51"/>
                <a:gd name="T8" fmla="*/ 45 w 51"/>
                <a:gd name="T9" fmla="*/ 26 h 51"/>
                <a:gd name="T10" fmla="*/ 25 w 51"/>
                <a:gd name="T11" fmla="*/ 6 h 51"/>
                <a:gd name="T12" fmla="*/ 25 w 51"/>
                <a:gd name="T13" fmla="*/ 0 h 51"/>
                <a:gd name="T14" fmla="*/ 25 w 51"/>
                <a:gd name="T15" fmla="*/ 51 h 51"/>
                <a:gd name="T16" fmla="*/ 0 w 51"/>
                <a:gd name="T17" fmla="*/ 26 h 51"/>
                <a:gd name="T18" fmla="*/ 25 w 51"/>
                <a:gd name="T19" fmla="*/ 0 h 51"/>
                <a:gd name="T20" fmla="*/ 25 w 51"/>
                <a:gd name="T21" fmla="*/ 6 h 51"/>
                <a:gd name="T22" fmla="*/ 6 w 51"/>
                <a:gd name="T23" fmla="*/ 26 h 51"/>
                <a:gd name="T24" fmla="*/ 25 w 51"/>
                <a:gd name="T25" fmla="*/ 45 h 51"/>
                <a:gd name="T26" fmla="*/ 25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5" y="0"/>
                  </a:moveTo>
                  <a:cubicBezTo>
                    <a:pt x="40" y="0"/>
                    <a:pt x="51" y="11"/>
                    <a:pt x="51" y="26"/>
                  </a:cubicBezTo>
                  <a:cubicBezTo>
                    <a:pt x="51" y="40"/>
                    <a:pt x="40" y="51"/>
                    <a:pt x="25" y="51"/>
                  </a:cubicBezTo>
                  <a:cubicBezTo>
                    <a:pt x="25" y="45"/>
                    <a:pt x="25" y="45"/>
                    <a:pt x="25" y="45"/>
                  </a:cubicBezTo>
                  <a:cubicBezTo>
                    <a:pt x="36" y="45"/>
                    <a:pt x="45" y="36"/>
                    <a:pt x="45" y="26"/>
                  </a:cubicBezTo>
                  <a:cubicBezTo>
                    <a:pt x="45" y="15"/>
                    <a:pt x="36" y="6"/>
                    <a:pt x="25" y="6"/>
                  </a:cubicBezTo>
                  <a:lnTo>
                    <a:pt x="25" y="0"/>
                  </a:lnTo>
                  <a:close/>
                  <a:moveTo>
                    <a:pt x="25" y="51"/>
                  </a:moveTo>
                  <a:cubicBezTo>
                    <a:pt x="11" y="51"/>
                    <a:pt x="0" y="40"/>
                    <a:pt x="0" y="26"/>
                  </a:cubicBezTo>
                  <a:cubicBezTo>
                    <a:pt x="0" y="11"/>
                    <a:pt x="11" y="0"/>
                    <a:pt x="25" y="0"/>
                  </a:cubicBezTo>
                  <a:cubicBezTo>
                    <a:pt x="25" y="6"/>
                    <a:pt x="25" y="6"/>
                    <a:pt x="25" y="6"/>
                  </a:cubicBezTo>
                  <a:cubicBezTo>
                    <a:pt x="15" y="6"/>
                    <a:pt x="6" y="15"/>
                    <a:pt x="6" y="26"/>
                  </a:cubicBezTo>
                  <a:cubicBezTo>
                    <a:pt x="6" y="36"/>
                    <a:pt x="15"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2">
              <a:extLst>
                <a:ext uri="{FF2B5EF4-FFF2-40B4-BE49-F238E27FC236}">
                  <a16:creationId xmlns:a16="http://schemas.microsoft.com/office/drawing/2014/main" id="{E11A6652-B7A4-345C-1C3C-C0D256DE72F0}"/>
                </a:ext>
              </a:extLst>
            </p:cNvPr>
            <p:cNvSpPr>
              <a:spLocks noEditPoints="1"/>
            </p:cNvSpPr>
            <p:nvPr/>
          </p:nvSpPr>
          <p:spPr bwMode="auto">
            <a:xfrm>
              <a:off x="9640980" y="4882171"/>
              <a:ext cx="101486" cy="101486"/>
            </a:xfrm>
            <a:custGeom>
              <a:avLst/>
              <a:gdLst>
                <a:gd name="T0" fmla="*/ 26 w 51"/>
                <a:gd name="T1" fmla="*/ 0 h 51"/>
                <a:gd name="T2" fmla="*/ 51 w 51"/>
                <a:gd name="T3" fmla="*/ 25 h 51"/>
                <a:gd name="T4" fmla="*/ 26 w 51"/>
                <a:gd name="T5" fmla="*/ 51 h 51"/>
                <a:gd name="T6" fmla="*/ 26 w 51"/>
                <a:gd name="T7" fmla="*/ 45 h 51"/>
                <a:gd name="T8" fmla="*/ 45 w 51"/>
                <a:gd name="T9" fmla="*/ 25 h 51"/>
                <a:gd name="T10" fmla="*/ 26 w 51"/>
                <a:gd name="T11" fmla="*/ 6 h 51"/>
                <a:gd name="T12" fmla="*/ 26 w 51"/>
                <a:gd name="T13" fmla="*/ 0 h 51"/>
                <a:gd name="T14" fmla="*/ 26 w 51"/>
                <a:gd name="T15" fmla="*/ 51 h 51"/>
                <a:gd name="T16" fmla="*/ 0 w 51"/>
                <a:gd name="T17" fmla="*/ 25 h 51"/>
                <a:gd name="T18" fmla="*/ 26 w 51"/>
                <a:gd name="T19" fmla="*/ 0 h 51"/>
                <a:gd name="T20" fmla="*/ 26 w 51"/>
                <a:gd name="T21" fmla="*/ 6 h 51"/>
                <a:gd name="T22" fmla="*/ 6 w 51"/>
                <a:gd name="T23" fmla="*/ 25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1"/>
                    <a:pt x="51" y="25"/>
                  </a:cubicBezTo>
                  <a:cubicBezTo>
                    <a:pt x="51" y="40"/>
                    <a:pt x="40" y="51"/>
                    <a:pt x="26" y="51"/>
                  </a:cubicBezTo>
                  <a:cubicBezTo>
                    <a:pt x="26" y="45"/>
                    <a:pt x="26" y="45"/>
                    <a:pt x="26" y="45"/>
                  </a:cubicBezTo>
                  <a:cubicBezTo>
                    <a:pt x="36" y="45"/>
                    <a:pt x="45" y="36"/>
                    <a:pt x="45" y="25"/>
                  </a:cubicBezTo>
                  <a:cubicBezTo>
                    <a:pt x="45" y="14"/>
                    <a:pt x="36" y="6"/>
                    <a:pt x="26" y="6"/>
                  </a:cubicBezTo>
                  <a:lnTo>
                    <a:pt x="26" y="0"/>
                  </a:lnTo>
                  <a:close/>
                  <a:moveTo>
                    <a:pt x="26" y="51"/>
                  </a:moveTo>
                  <a:cubicBezTo>
                    <a:pt x="11" y="51"/>
                    <a:pt x="0" y="40"/>
                    <a:pt x="0" y="25"/>
                  </a:cubicBezTo>
                  <a:cubicBezTo>
                    <a:pt x="0" y="11"/>
                    <a:pt x="11" y="0"/>
                    <a:pt x="26" y="0"/>
                  </a:cubicBezTo>
                  <a:cubicBezTo>
                    <a:pt x="26" y="6"/>
                    <a:pt x="26" y="6"/>
                    <a:pt x="26" y="6"/>
                  </a:cubicBezTo>
                  <a:cubicBezTo>
                    <a:pt x="15" y="6"/>
                    <a:pt x="6" y="14"/>
                    <a:pt x="6" y="25"/>
                  </a:cubicBezTo>
                  <a:cubicBezTo>
                    <a:pt x="6" y="36"/>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3">
              <a:extLst>
                <a:ext uri="{FF2B5EF4-FFF2-40B4-BE49-F238E27FC236}">
                  <a16:creationId xmlns:a16="http://schemas.microsoft.com/office/drawing/2014/main" id="{D444D15A-E4E2-1412-7470-77E942EF9BFE}"/>
                </a:ext>
              </a:extLst>
            </p:cNvPr>
            <p:cNvSpPr>
              <a:spLocks noEditPoints="1"/>
            </p:cNvSpPr>
            <p:nvPr/>
          </p:nvSpPr>
          <p:spPr bwMode="auto">
            <a:xfrm>
              <a:off x="10562333" y="4218524"/>
              <a:ext cx="101486"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2"/>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7"/>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2"/>
                    <a:pt x="11" y="0"/>
                    <a:pt x="25" y="0"/>
                  </a:cubicBezTo>
                  <a:cubicBezTo>
                    <a:pt x="25" y="6"/>
                    <a:pt x="25" y="6"/>
                    <a:pt x="25" y="6"/>
                  </a:cubicBezTo>
                  <a:cubicBezTo>
                    <a:pt x="14" y="6"/>
                    <a:pt x="6" y="15"/>
                    <a:pt x="6" y="26"/>
                  </a:cubicBezTo>
                  <a:cubicBezTo>
                    <a:pt x="6" y="37"/>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4">
              <a:extLst>
                <a:ext uri="{FF2B5EF4-FFF2-40B4-BE49-F238E27FC236}">
                  <a16:creationId xmlns:a16="http://schemas.microsoft.com/office/drawing/2014/main" id="{2BA87E24-A5A6-A235-2A13-97B44DC01715}"/>
                </a:ext>
              </a:extLst>
            </p:cNvPr>
            <p:cNvSpPr>
              <a:spLocks noEditPoints="1"/>
            </p:cNvSpPr>
            <p:nvPr/>
          </p:nvSpPr>
          <p:spPr bwMode="auto">
            <a:xfrm>
              <a:off x="10984239" y="3259542"/>
              <a:ext cx="100345"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6"/>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1"/>
                    <a:pt x="11" y="0"/>
                    <a:pt x="25" y="0"/>
                  </a:cubicBezTo>
                  <a:cubicBezTo>
                    <a:pt x="25" y="6"/>
                    <a:pt x="25" y="6"/>
                    <a:pt x="25" y="6"/>
                  </a:cubicBezTo>
                  <a:cubicBezTo>
                    <a:pt x="14" y="6"/>
                    <a:pt x="6" y="15"/>
                    <a:pt x="6" y="26"/>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5">
              <a:extLst>
                <a:ext uri="{FF2B5EF4-FFF2-40B4-BE49-F238E27FC236}">
                  <a16:creationId xmlns:a16="http://schemas.microsoft.com/office/drawing/2014/main" id="{859BDCF8-8082-073C-BCC1-ABD7000FC20C}"/>
                </a:ext>
              </a:extLst>
            </p:cNvPr>
            <p:cNvSpPr>
              <a:spLocks noEditPoints="1"/>
            </p:cNvSpPr>
            <p:nvPr/>
          </p:nvSpPr>
          <p:spPr bwMode="auto">
            <a:xfrm>
              <a:off x="10906700" y="2431693"/>
              <a:ext cx="101486" cy="103766"/>
            </a:xfrm>
            <a:custGeom>
              <a:avLst/>
              <a:gdLst>
                <a:gd name="T0" fmla="*/ 26 w 51"/>
                <a:gd name="T1" fmla="*/ 0 h 52"/>
                <a:gd name="T2" fmla="*/ 51 w 51"/>
                <a:gd name="T3" fmla="*/ 26 h 52"/>
                <a:gd name="T4" fmla="*/ 26 w 51"/>
                <a:gd name="T5" fmla="*/ 52 h 52"/>
                <a:gd name="T6" fmla="*/ 26 w 51"/>
                <a:gd name="T7" fmla="*/ 52 h 52"/>
                <a:gd name="T8" fmla="*/ 26 w 51"/>
                <a:gd name="T9" fmla="*/ 46 h 52"/>
                <a:gd name="T10" fmla="*/ 26 w 51"/>
                <a:gd name="T11" fmla="*/ 46 h 52"/>
                <a:gd name="T12" fmla="*/ 45 w 51"/>
                <a:gd name="T13" fmla="*/ 26 h 52"/>
                <a:gd name="T14" fmla="*/ 26 w 51"/>
                <a:gd name="T15" fmla="*/ 6 h 52"/>
                <a:gd name="T16" fmla="*/ 26 w 51"/>
                <a:gd name="T17" fmla="*/ 6 h 52"/>
                <a:gd name="T18" fmla="*/ 26 w 51"/>
                <a:gd name="T19" fmla="*/ 0 h 52"/>
                <a:gd name="T20" fmla="*/ 26 w 51"/>
                <a:gd name="T21" fmla="*/ 52 h 52"/>
                <a:gd name="T22" fmla="*/ 0 w 51"/>
                <a:gd name="T23" fmla="*/ 26 h 52"/>
                <a:gd name="T24" fmla="*/ 26 w 51"/>
                <a:gd name="T25" fmla="*/ 0 h 52"/>
                <a:gd name="T26" fmla="*/ 26 w 51"/>
                <a:gd name="T27" fmla="*/ 6 h 52"/>
                <a:gd name="T28" fmla="*/ 6 w 51"/>
                <a:gd name="T29" fmla="*/ 26 h 52"/>
                <a:gd name="T30" fmla="*/ 26 w 51"/>
                <a:gd name="T31" fmla="*/ 46 h 52"/>
                <a:gd name="T32" fmla="*/ 26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6" y="0"/>
                  </a:moveTo>
                  <a:cubicBezTo>
                    <a:pt x="40" y="0"/>
                    <a:pt x="51" y="12"/>
                    <a:pt x="51" y="26"/>
                  </a:cubicBezTo>
                  <a:cubicBezTo>
                    <a:pt x="51" y="40"/>
                    <a:pt x="40" y="52"/>
                    <a:pt x="26" y="52"/>
                  </a:cubicBezTo>
                  <a:cubicBezTo>
                    <a:pt x="26" y="52"/>
                    <a:pt x="26" y="52"/>
                    <a:pt x="26" y="52"/>
                  </a:cubicBezTo>
                  <a:cubicBezTo>
                    <a:pt x="26" y="46"/>
                    <a:pt x="26" y="46"/>
                    <a:pt x="26" y="46"/>
                  </a:cubicBezTo>
                  <a:cubicBezTo>
                    <a:pt x="26" y="46"/>
                    <a:pt x="26" y="46"/>
                    <a:pt x="26" y="46"/>
                  </a:cubicBezTo>
                  <a:cubicBezTo>
                    <a:pt x="36" y="46"/>
                    <a:pt x="45" y="37"/>
                    <a:pt x="45" y="26"/>
                  </a:cubicBezTo>
                  <a:cubicBezTo>
                    <a:pt x="45" y="15"/>
                    <a:pt x="36" y="6"/>
                    <a:pt x="26" y="6"/>
                  </a:cubicBezTo>
                  <a:cubicBezTo>
                    <a:pt x="26" y="6"/>
                    <a:pt x="26" y="6"/>
                    <a:pt x="26" y="6"/>
                  </a:cubicBezTo>
                  <a:cubicBezTo>
                    <a:pt x="26" y="0"/>
                    <a:pt x="26" y="0"/>
                    <a:pt x="26" y="0"/>
                  </a:cubicBezTo>
                  <a:close/>
                  <a:moveTo>
                    <a:pt x="26" y="52"/>
                  </a:moveTo>
                  <a:cubicBezTo>
                    <a:pt x="11" y="52"/>
                    <a:pt x="0" y="40"/>
                    <a:pt x="0" y="26"/>
                  </a:cubicBezTo>
                  <a:cubicBezTo>
                    <a:pt x="0" y="12"/>
                    <a:pt x="11"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6">
              <a:extLst>
                <a:ext uri="{FF2B5EF4-FFF2-40B4-BE49-F238E27FC236}">
                  <a16:creationId xmlns:a16="http://schemas.microsoft.com/office/drawing/2014/main" id="{6AC57176-BBDD-4520-735B-ABFF0CF19434}"/>
                </a:ext>
              </a:extLst>
            </p:cNvPr>
            <p:cNvSpPr>
              <a:spLocks noEditPoints="1"/>
            </p:cNvSpPr>
            <p:nvPr/>
          </p:nvSpPr>
          <p:spPr bwMode="auto">
            <a:xfrm>
              <a:off x="9962541" y="3132970"/>
              <a:ext cx="100345"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6"/>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1"/>
                    <a:pt x="11" y="0"/>
                    <a:pt x="25" y="0"/>
                  </a:cubicBezTo>
                  <a:cubicBezTo>
                    <a:pt x="25" y="6"/>
                    <a:pt x="25" y="6"/>
                    <a:pt x="25" y="6"/>
                  </a:cubicBezTo>
                  <a:cubicBezTo>
                    <a:pt x="14" y="6"/>
                    <a:pt x="6" y="15"/>
                    <a:pt x="6" y="26"/>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7">
              <a:extLst>
                <a:ext uri="{FF2B5EF4-FFF2-40B4-BE49-F238E27FC236}">
                  <a16:creationId xmlns:a16="http://schemas.microsoft.com/office/drawing/2014/main" id="{81FB1AD2-B057-432A-998F-91C6DA307582}"/>
                </a:ext>
              </a:extLst>
            </p:cNvPr>
            <p:cNvSpPr>
              <a:spLocks noEditPoints="1"/>
            </p:cNvSpPr>
            <p:nvPr/>
          </p:nvSpPr>
          <p:spPr bwMode="auto">
            <a:xfrm>
              <a:off x="9403800" y="1976718"/>
              <a:ext cx="101486" cy="102626"/>
            </a:xfrm>
            <a:custGeom>
              <a:avLst/>
              <a:gdLst>
                <a:gd name="T0" fmla="*/ 25 w 51"/>
                <a:gd name="T1" fmla="*/ 0 h 52"/>
                <a:gd name="T2" fmla="*/ 51 w 51"/>
                <a:gd name="T3" fmla="*/ 26 h 52"/>
                <a:gd name="T4" fmla="*/ 25 w 51"/>
                <a:gd name="T5" fmla="*/ 52 h 52"/>
                <a:gd name="T6" fmla="*/ 25 w 51"/>
                <a:gd name="T7" fmla="*/ 46 h 52"/>
                <a:gd name="T8" fmla="*/ 45 w 51"/>
                <a:gd name="T9" fmla="*/ 26 h 52"/>
                <a:gd name="T10" fmla="*/ 25 w 51"/>
                <a:gd name="T11" fmla="*/ 6 h 52"/>
                <a:gd name="T12" fmla="*/ 25 w 51"/>
                <a:gd name="T13" fmla="*/ 0 h 52"/>
                <a:gd name="T14" fmla="*/ 25 w 51"/>
                <a:gd name="T15" fmla="*/ 52 h 52"/>
                <a:gd name="T16" fmla="*/ 0 w 51"/>
                <a:gd name="T17" fmla="*/ 26 h 52"/>
                <a:gd name="T18" fmla="*/ 25 w 51"/>
                <a:gd name="T19" fmla="*/ 0 h 52"/>
                <a:gd name="T20" fmla="*/ 25 w 51"/>
                <a:gd name="T21" fmla="*/ 6 h 52"/>
                <a:gd name="T22" fmla="*/ 6 w 51"/>
                <a:gd name="T23" fmla="*/ 26 h 52"/>
                <a:gd name="T24" fmla="*/ 25 w 51"/>
                <a:gd name="T25" fmla="*/ 46 h 52"/>
                <a:gd name="T26" fmla="*/ 25 w 51"/>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2">
                  <a:moveTo>
                    <a:pt x="25" y="0"/>
                  </a:moveTo>
                  <a:cubicBezTo>
                    <a:pt x="40" y="0"/>
                    <a:pt x="51" y="12"/>
                    <a:pt x="51" y="26"/>
                  </a:cubicBezTo>
                  <a:cubicBezTo>
                    <a:pt x="51" y="40"/>
                    <a:pt x="40" y="52"/>
                    <a:pt x="25" y="52"/>
                  </a:cubicBezTo>
                  <a:cubicBezTo>
                    <a:pt x="25" y="46"/>
                    <a:pt x="25" y="46"/>
                    <a:pt x="25" y="46"/>
                  </a:cubicBezTo>
                  <a:cubicBezTo>
                    <a:pt x="36" y="46"/>
                    <a:pt x="45" y="37"/>
                    <a:pt x="45" y="26"/>
                  </a:cubicBezTo>
                  <a:cubicBezTo>
                    <a:pt x="45" y="15"/>
                    <a:pt x="36" y="6"/>
                    <a:pt x="25" y="6"/>
                  </a:cubicBezTo>
                  <a:lnTo>
                    <a:pt x="25" y="0"/>
                  </a:lnTo>
                  <a:close/>
                  <a:moveTo>
                    <a:pt x="25" y="52"/>
                  </a:moveTo>
                  <a:cubicBezTo>
                    <a:pt x="11" y="52"/>
                    <a:pt x="0" y="40"/>
                    <a:pt x="0" y="26"/>
                  </a:cubicBezTo>
                  <a:cubicBezTo>
                    <a:pt x="0" y="12"/>
                    <a:pt x="11" y="0"/>
                    <a:pt x="25" y="0"/>
                  </a:cubicBezTo>
                  <a:cubicBezTo>
                    <a:pt x="25" y="6"/>
                    <a:pt x="25" y="6"/>
                    <a:pt x="25" y="6"/>
                  </a:cubicBezTo>
                  <a:cubicBezTo>
                    <a:pt x="15" y="6"/>
                    <a:pt x="6" y="15"/>
                    <a:pt x="6" y="26"/>
                  </a:cubicBezTo>
                  <a:cubicBezTo>
                    <a:pt x="6" y="37"/>
                    <a:pt x="15" y="46"/>
                    <a:pt x="25" y="46"/>
                  </a:cubicBezTo>
                  <a:lnTo>
                    <a:pt x="25"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8">
              <a:extLst>
                <a:ext uri="{FF2B5EF4-FFF2-40B4-BE49-F238E27FC236}">
                  <a16:creationId xmlns:a16="http://schemas.microsoft.com/office/drawing/2014/main" id="{A62D9999-B522-0093-2743-83A1236791EA}"/>
                </a:ext>
              </a:extLst>
            </p:cNvPr>
            <p:cNvSpPr>
              <a:spLocks noEditPoints="1"/>
            </p:cNvSpPr>
            <p:nvPr/>
          </p:nvSpPr>
          <p:spPr bwMode="auto">
            <a:xfrm>
              <a:off x="8971631" y="3455671"/>
              <a:ext cx="101486" cy="101486"/>
            </a:xfrm>
            <a:custGeom>
              <a:avLst/>
              <a:gdLst>
                <a:gd name="T0" fmla="*/ 26 w 51"/>
                <a:gd name="T1" fmla="*/ 0 h 51"/>
                <a:gd name="T2" fmla="*/ 51 w 51"/>
                <a:gd name="T3" fmla="*/ 26 h 51"/>
                <a:gd name="T4" fmla="*/ 26 w 51"/>
                <a:gd name="T5" fmla="*/ 51 h 51"/>
                <a:gd name="T6" fmla="*/ 26 w 51"/>
                <a:gd name="T7" fmla="*/ 45 h 51"/>
                <a:gd name="T8" fmla="*/ 46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2"/>
                    <a:pt x="51" y="26"/>
                  </a:cubicBezTo>
                  <a:cubicBezTo>
                    <a:pt x="51" y="40"/>
                    <a:pt x="40" y="51"/>
                    <a:pt x="26" y="51"/>
                  </a:cubicBezTo>
                  <a:cubicBezTo>
                    <a:pt x="26" y="45"/>
                    <a:pt x="26" y="45"/>
                    <a:pt x="26" y="45"/>
                  </a:cubicBezTo>
                  <a:cubicBezTo>
                    <a:pt x="37" y="45"/>
                    <a:pt x="46" y="37"/>
                    <a:pt x="46" y="26"/>
                  </a:cubicBezTo>
                  <a:cubicBezTo>
                    <a:pt x="46" y="15"/>
                    <a:pt x="37" y="6"/>
                    <a:pt x="26" y="6"/>
                  </a:cubicBezTo>
                  <a:lnTo>
                    <a:pt x="26" y="0"/>
                  </a:lnTo>
                  <a:close/>
                  <a:moveTo>
                    <a:pt x="26" y="51"/>
                  </a:moveTo>
                  <a:cubicBezTo>
                    <a:pt x="12" y="51"/>
                    <a:pt x="0" y="40"/>
                    <a:pt x="0" y="26"/>
                  </a:cubicBezTo>
                  <a:cubicBezTo>
                    <a:pt x="0" y="12"/>
                    <a:pt x="12" y="0"/>
                    <a:pt x="26" y="0"/>
                  </a:cubicBezTo>
                  <a:cubicBezTo>
                    <a:pt x="26" y="6"/>
                    <a:pt x="26" y="6"/>
                    <a:pt x="26" y="6"/>
                  </a:cubicBezTo>
                  <a:cubicBezTo>
                    <a:pt x="15" y="6"/>
                    <a:pt x="6" y="15"/>
                    <a:pt x="6" y="26"/>
                  </a:cubicBezTo>
                  <a:cubicBezTo>
                    <a:pt x="6" y="37"/>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9">
              <a:extLst>
                <a:ext uri="{FF2B5EF4-FFF2-40B4-BE49-F238E27FC236}">
                  <a16:creationId xmlns:a16="http://schemas.microsoft.com/office/drawing/2014/main" id="{B8930A0E-5703-BFA0-E50A-4534785F3919}"/>
                </a:ext>
              </a:extLst>
            </p:cNvPr>
            <p:cNvSpPr>
              <a:spLocks noEditPoints="1"/>
            </p:cNvSpPr>
            <p:nvPr/>
          </p:nvSpPr>
          <p:spPr bwMode="auto">
            <a:xfrm>
              <a:off x="10401552" y="2950524"/>
              <a:ext cx="103766" cy="103766"/>
            </a:xfrm>
            <a:custGeom>
              <a:avLst/>
              <a:gdLst>
                <a:gd name="T0" fmla="*/ 26 w 52"/>
                <a:gd name="T1" fmla="*/ 0 h 52"/>
                <a:gd name="T2" fmla="*/ 52 w 52"/>
                <a:gd name="T3" fmla="*/ 26 h 52"/>
                <a:gd name="T4" fmla="*/ 26 w 52"/>
                <a:gd name="T5" fmla="*/ 52 h 52"/>
                <a:gd name="T6" fmla="*/ 26 w 52"/>
                <a:gd name="T7" fmla="*/ 52 h 52"/>
                <a:gd name="T8" fmla="*/ 26 w 52"/>
                <a:gd name="T9" fmla="*/ 46 h 52"/>
                <a:gd name="T10" fmla="*/ 26 w 52"/>
                <a:gd name="T11" fmla="*/ 46 h 52"/>
                <a:gd name="T12" fmla="*/ 46 w 52"/>
                <a:gd name="T13" fmla="*/ 26 h 52"/>
                <a:gd name="T14" fmla="*/ 26 w 52"/>
                <a:gd name="T15" fmla="*/ 6 h 52"/>
                <a:gd name="T16" fmla="*/ 26 w 52"/>
                <a:gd name="T17" fmla="*/ 6 h 52"/>
                <a:gd name="T18" fmla="*/ 26 w 52"/>
                <a:gd name="T19" fmla="*/ 0 h 52"/>
                <a:gd name="T20" fmla="*/ 26 w 52"/>
                <a:gd name="T21" fmla="*/ 52 h 52"/>
                <a:gd name="T22" fmla="*/ 0 w 52"/>
                <a:gd name="T23" fmla="*/ 26 h 52"/>
                <a:gd name="T24" fmla="*/ 26 w 52"/>
                <a:gd name="T25" fmla="*/ 0 h 52"/>
                <a:gd name="T26" fmla="*/ 26 w 52"/>
                <a:gd name="T27" fmla="*/ 6 h 52"/>
                <a:gd name="T28" fmla="*/ 6 w 52"/>
                <a:gd name="T29" fmla="*/ 26 h 52"/>
                <a:gd name="T30" fmla="*/ 26 w 52"/>
                <a:gd name="T31" fmla="*/ 46 h 52"/>
                <a:gd name="T32" fmla="*/ 26 w 52"/>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52">
                  <a:moveTo>
                    <a:pt x="26" y="0"/>
                  </a:moveTo>
                  <a:cubicBezTo>
                    <a:pt x="40" y="0"/>
                    <a:pt x="52" y="12"/>
                    <a:pt x="52" y="26"/>
                  </a:cubicBezTo>
                  <a:cubicBezTo>
                    <a:pt x="52" y="40"/>
                    <a:pt x="40" y="52"/>
                    <a:pt x="26" y="52"/>
                  </a:cubicBezTo>
                  <a:cubicBezTo>
                    <a:pt x="26" y="52"/>
                    <a:pt x="26" y="52"/>
                    <a:pt x="26" y="52"/>
                  </a:cubicBezTo>
                  <a:cubicBezTo>
                    <a:pt x="26" y="46"/>
                    <a:pt x="26" y="46"/>
                    <a:pt x="26" y="46"/>
                  </a:cubicBezTo>
                  <a:cubicBezTo>
                    <a:pt x="26" y="46"/>
                    <a:pt x="26" y="46"/>
                    <a:pt x="26" y="46"/>
                  </a:cubicBezTo>
                  <a:cubicBezTo>
                    <a:pt x="37" y="46"/>
                    <a:pt x="46" y="37"/>
                    <a:pt x="46" y="26"/>
                  </a:cubicBezTo>
                  <a:cubicBezTo>
                    <a:pt x="46" y="15"/>
                    <a:pt x="37" y="6"/>
                    <a:pt x="26" y="6"/>
                  </a:cubicBezTo>
                  <a:cubicBezTo>
                    <a:pt x="26" y="6"/>
                    <a:pt x="26" y="6"/>
                    <a:pt x="26" y="6"/>
                  </a:cubicBezTo>
                  <a:cubicBezTo>
                    <a:pt x="26" y="0"/>
                    <a:pt x="26" y="0"/>
                    <a:pt x="26" y="0"/>
                  </a:cubicBezTo>
                  <a:close/>
                  <a:moveTo>
                    <a:pt x="26" y="52"/>
                  </a:moveTo>
                  <a:cubicBezTo>
                    <a:pt x="12" y="52"/>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90">
              <a:extLst>
                <a:ext uri="{FF2B5EF4-FFF2-40B4-BE49-F238E27FC236}">
                  <a16:creationId xmlns:a16="http://schemas.microsoft.com/office/drawing/2014/main" id="{9FABFF94-7604-735B-643B-BC14CB3E7095}"/>
                </a:ext>
              </a:extLst>
            </p:cNvPr>
            <p:cNvSpPr>
              <a:spLocks noEditPoints="1"/>
            </p:cNvSpPr>
            <p:nvPr/>
          </p:nvSpPr>
          <p:spPr bwMode="auto">
            <a:xfrm>
              <a:off x="9971663" y="3823984"/>
              <a:ext cx="101486" cy="101486"/>
            </a:xfrm>
            <a:custGeom>
              <a:avLst/>
              <a:gdLst>
                <a:gd name="T0" fmla="*/ 25 w 51"/>
                <a:gd name="T1" fmla="*/ 0 h 51"/>
                <a:gd name="T2" fmla="*/ 51 w 51"/>
                <a:gd name="T3" fmla="*/ 25 h 51"/>
                <a:gd name="T4" fmla="*/ 25 w 51"/>
                <a:gd name="T5" fmla="*/ 51 h 51"/>
                <a:gd name="T6" fmla="*/ 25 w 51"/>
                <a:gd name="T7" fmla="*/ 51 h 51"/>
                <a:gd name="T8" fmla="*/ 25 w 51"/>
                <a:gd name="T9" fmla="*/ 45 h 51"/>
                <a:gd name="T10" fmla="*/ 25 w 51"/>
                <a:gd name="T11" fmla="*/ 45 h 51"/>
                <a:gd name="T12" fmla="*/ 45 w 51"/>
                <a:gd name="T13" fmla="*/ 25 h 51"/>
                <a:gd name="T14" fmla="*/ 25 w 51"/>
                <a:gd name="T15" fmla="*/ 5 h 51"/>
                <a:gd name="T16" fmla="*/ 25 w 51"/>
                <a:gd name="T17" fmla="*/ 5 h 51"/>
                <a:gd name="T18" fmla="*/ 25 w 51"/>
                <a:gd name="T19" fmla="*/ 0 h 51"/>
                <a:gd name="T20" fmla="*/ 25 w 51"/>
                <a:gd name="T21" fmla="*/ 51 h 51"/>
                <a:gd name="T22" fmla="*/ 0 w 51"/>
                <a:gd name="T23" fmla="*/ 25 h 51"/>
                <a:gd name="T24" fmla="*/ 25 w 51"/>
                <a:gd name="T25" fmla="*/ 0 h 51"/>
                <a:gd name="T26" fmla="*/ 25 w 51"/>
                <a:gd name="T27" fmla="*/ 5 h 51"/>
                <a:gd name="T28" fmla="*/ 6 w 51"/>
                <a:gd name="T29" fmla="*/ 25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5"/>
                  </a:cubicBezTo>
                  <a:cubicBezTo>
                    <a:pt x="51" y="39"/>
                    <a:pt x="39" y="51"/>
                    <a:pt x="25" y="51"/>
                  </a:cubicBezTo>
                  <a:cubicBezTo>
                    <a:pt x="25" y="51"/>
                    <a:pt x="25" y="51"/>
                    <a:pt x="25" y="51"/>
                  </a:cubicBezTo>
                  <a:cubicBezTo>
                    <a:pt x="25" y="45"/>
                    <a:pt x="25" y="45"/>
                    <a:pt x="25" y="45"/>
                  </a:cubicBezTo>
                  <a:cubicBezTo>
                    <a:pt x="25" y="45"/>
                    <a:pt x="25" y="45"/>
                    <a:pt x="25" y="45"/>
                  </a:cubicBezTo>
                  <a:cubicBezTo>
                    <a:pt x="36" y="45"/>
                    <a:pt x="45" y="36"/>
                    <a:pt x="45" y="25"/>
                  </a:cubicBezTo>
                  <a:cubicBezTo>
                    <a:pt x="45" y="14"/>
                    <a:pt x="36" y="5"/>
                    <a:pt x="25" y="5"/>
                  </a:cubicBezTo>
                  <a:cubicBezTo>
                    <a:pt x="25" y="5"/>
                    <a:pt x="25" y="5"/>
                    <a:pt x="25" y="5"/>
                  </a:cubicBezTo>
                  <a:cubicBezTo>
                    <a:pt x="25" y="0"/>
                    <a:pt x="25" y="0"/>
                    <a:pt x="25" y="0"/>
                  </a:cubicBezTo>
                  <a:close/>
                  <a:moveTo>
                    <a:pt x="25" y="51"/>
                  </a:moveTo>
                  <a:cubicBezTo>
                    <a:pt x="11" y="51"/>
                    <a:pt x="0" y="39"/>
                    <a:pt x="0" y="25"/>
                  </a:cubicBezTo>
                  <a:cubicBezTo>
                    <a:pt x="0" y="11"/>
                    <a:pt x="11" y="0"/>
                    <a:pt x="25" y="0"/>
                  </a:cubicBezTo>
                  <a:cubicBezTo>
                    <a:pt x="25" y="5"/>
                    <a:pt x="25" y="5"/>
                    <a:pt x="25" y="5"/>
                  </a:cubicBezTo>
                  <a:cubicBezTo>
                    <a:pt x="14" y="5"/>
                    <a:pt x="6" y="14"/>
                    <a:pt x="6" y="25"/>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91">
              <a:extLst>
                <a:ext uri="{FF2B5EF4-FFF2-40B4-BE49-F238E27FC236}">
                  <a16:creationId xmlns:a16="http://schemas.microsoft.com/office/drawing/2014/main" id="{0EFBEAA1-1206-BA8B-FCE3-147F325FDD70}"/>
                </a:ext>
              </a:extLst>
            </p:cNvPr>
            <p:cNvSpPr>
              <a:spLocks/>
            </p:cNvSpPr>
            <p:nvPr/>
          </p:nvSpPr>
          <p:spPr bwMode="auto">
            <a:xfrm>
              <a:off x="9463095" y="2501250"/>
              <a:ext cx="168763" cy="126572"/>
            </a:xfrm>
            <a:custGeom>
              <a:avLst/>
              <a:gdLst>
                <a:gd name="T0" fmla="*/ 43 w 85"/>
                <a:gd name="T1" fmla="*/ 0 h 64"/>
                <a:gd name="T2" fmla="*/ 0 w 85"/>
                <a:gd name="T3" fmla="*/ 43 h 64"/>
                <a:gd name="T4" fmla="*/ 5 w 85"/>
                <a:gd name="T5" fmla="*/ 63 h 64"/>
                <a:gd name="T6" fmla="*/ 5 w 85"/>
                <a:gd name="T7" fmla="*/ 52 h 64"/>
                <a:gd name="T8" fmla="*/ 7 w 85"/>
                <a:gd name="T9" fmla="*/ 46 h 64"/>
                <a:gd name="T10" fmla="*/ 7 w 85"/>
                <a:gd name="T11" fmla="*/ 43 h 64"/>
                <a:gd name="T12" fmla="*/ 43 w 85"/>
                <a:gd name="T13" fmla="*/ 7 h 64"/>
                <a:gd name="T14" fmla="*/ 78 w 85"/>
                <a:gd name="T15" fmla="*/ 43 h 64"/>
                <a:gd name="T16" fmla="*/ 78 w 85"/>
                <a:gd name="T17" fmla="*/ 47 h 64"/>
                <a:gd name="T18" fmla="*/ 80 w 85"/>
                <a:gd name="T19" fmla="*/ 52 h 64"/>
                <a:gd name="T20" fmla="*/ 80 w 85"/>
                <a:gd name="T21" fmla="*/ 64 h 64"/>
                <a:gd name="T22" fmla="*/ 85 w 85"/>
                <a:gd name="T23" fmla="*/ 43 h 64"/>
                <a:gd name="T24" fmla="*/ 43 w 8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64">
                  <a:moveTo>
                    <a:pt x="43" y="0"/>
                  </a:moveTo>
                  <a:cubicBezTo>
                    <a:pt x="19" y="0"/>
                    <a:pt x="0" y="19"/>
                    <a:pt x="0" y="43"/>
                  </a:cubicBezTo>
                  <a:cubicBezTo>
                    <a:pt x="0" y="50"/>
                    <a:pt x="2" y="57"/>
                    <a:pt x="5" y="63"/>
                  </a:cubicBezTo>
                  <a:cubicBezTo>
                    <a:pt x="5" y="52"/>
                    <a:pt x="5" y="52"/>
                    <a:pt x="5" y="52"/>
                  </a:cubicBezTo>
                  <a:cubicBezTo>
                    <a:pt x="5" y="50"/>
                    <a:pt x="6" y="48"/>
                    <a:pt x="7" y="46"/>
                  </a:cubicBezTo>
                  <a:cubicBezTo>
                    <a:pt x="7" y="45"/>
                    <a:pt x="7" y="44"/>
                    <a:pt x="7" y="43"/>
                  </a:cubicBezTo>
                  <a:cubicBezTo>
                    <a:pt x="7" y="23"/>
                    <a:pt x="23" y="7"/>
                    <a:pt x="43" y="7"/>
                  </a:cubicBezTo>
                  <a:cubicBezTo>
                    <a:pt x="62" y="7"/>
                    <a:pt x="78" y="23"/>
                    <a:pt x="78" y="43"/>
                  </a:cubicBezTo>
                  <a:cubicBezTo>
                    <a:pt x="78" y="44"/>
                    <a:pt x="78" y="46"/>
                    <a:pt x="78" y="47"/>
                  </a:cubicBezTo>
                  <a:cubicBezTo>
                    <a:pt x="79" y="48"/>
                    <a:pt x="80" y="50"/>
                    <a:pt x="80" y="52"/>
                  </a:cubicBezTo>
                  <a:cubicBezTo>
                    <a:pt x="80" y="64"/>
                    <a:pt x="80" y="64"/>
                    <a:pt x="80" y="64"/>
                  </a:cubicBezTo>
                  <a:cubicBezTo>
                    <a:pt x="83" y="58"/>
                    <a:pt x="85" y="50"/>
                    <a:pt x="85" y="43"/>
                  </a:cubicBezTo>
                  <a:cubicBezTo>
                    <a:pt x="85" y="19"/>
                    <a:pt x="66" y="0"/>
                    <a:pt x="43" y="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92">
              <a:extLst>
                <a:ext uri="{FF2B5EF4-FFF2-40B4-BE49-F238E27FC236}">
                  <a16:creationId xmlns:a16="http://schemas.microsoft.com/office/drawing/2014/main" id="{ABFF433A-2829-31F3-B296-63034C677F01}"/>
                </a:ext>
              </a:extLst>
            </p:cNvPr>
            <p:cNvSpPr>
              <a:spLocks/>
            </p:cNvSpPr>
            <p:nvPr/>
          </p:nvSpPr>
          <p:spPr bwMode="auto">
            <a:xfrm>
              <a:off x="9476778" y="2586772"/>
              <a:ext cx="37630" cy="67277"/>
            </a:xfrm>
            <a:custGeom>
              <a:avLst/>
              <a:gdLst>
                <a:gd name="T0" fmla="*/ 1 w 19"/>
                <a:gd name="T1" fmla="*/ 7 h 34"/>
                <a:gd name="T2" fmla="*/ 0 w 19"/>
                <a:gd name="T3" fmla="*/ 9 h 34"/>
                <a:gd name="T4" fmla="*/ 0 w 19"/>
                <a:gd name="T5" fmla="*/ 20 h 34"/>
                <a:gd name="T6" fmla="*/ 0 w 19"/>
                <a:gd name="T7" fmla="*/ 25 h 34"/>
                <a:gd name="T8" fmla="*/ 14 w 19"/>
                <a:gd name="T9" fmla="*/ 34 h 34"/>
                <a:gd name="T10" fmla="*/ 19 w 19"/>
                <a:gd name="T11" fmla="*/ 34 h 34"/>
                <a:gd name="T12" fmla="*/ 19 w 19"/>
                <a:gd name="T13" fmla="*/ 0 h 34"/>
                <a:gd name="T14" fmla="*/ 14 w 19"/>
                <a:gd name="T15" fmla="*/ 0 h 34"/>
                <a:gd name="T16" fmla="*/ 1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1" y="7"/>
                  </a:moveTo>
                  <a:cubicBezTo>
                    <a:pt x="1" y="8"/>
                    <a:pt x="0" y="8"/>
                    <a:pt x="0" y="9"/>
                  </a:cubicBezTo>
                  <a:cubicBezTo>
                    <a:pt x="0" y="20"/>
                    <a:pt x="0" y="20"/>
                    <a:pt x="0" y="20"/>
                  </a:cubicBezTo>
                  <a:cubicBezTo>
                    <a:pt x="0" y="25"/>
                    <a:pt x="0" y="25"/>
                    <a:pt x="0" y="25"/>
                  </a:cubicBezTo>
                  <a:cubicBezTo>
                    <a:pt x="0" y="30"/>
                    <a:pt x="6" y="34"/>
                    <a:pt x="14" y="34"/>
                  </a:cubicBezTo>
                  <a:cubicBezTo>
                    <a:pt x="19" y="34"/>
                    <a:pt x="19" y="34"/>
                    <a:pt x="19" y="34"/>
                  </a:cubicBezTo>
                  <a:cubicBezTo>
                    <a:pt x="19" y="0"/>
                    <a:pt x="19" y="0"/>
                    <a:pt x="19" y="0"/>
                  </a:cubicBezTo>
                  <a:cubicBezTo>
                    <a:pt x="14" y="0"/>
                    <a:pt x="14" y="0"/>
                    <a:pt x="14" y="0"/>
                  </a:cubicBezTo>
                  <a:cubicBezTo>
                    <a:pt x="7" y="0"/>
                    <a:pt x="2" y="3"/>
                    <a:pt x="1" y="7"/>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93">
              <a:extLst>
                <a:ext uri="{FF2B5EF4-FFF2-40B4-BE49-F238E27FC236}">
                  <a16:creationId xmlns:a16="http://schemas.microsoft.com/office/drawing/2014/main" id="{A5216580-4C4B-B01A-6259-D5BB26C67F92}"/>
                </a:ext>
              </a:extLst>
            </p:cNvPr>
            <p:cNvSpPr>
              <a:spLocks/>
            </p:cNvSpPr>
            <p:nvPr/>
          </p:nvSpPr>
          <p:spPr bwMode="auto">
            <a:xfrm>
              <a:off x="9580545" y="2586772"/>
              <a:ext cx="35349" cy="67277"/>
            </a:xfrm>
            <a:custGeom>
              <a:avLst/>
              <a:gdLst>
                <a:gd name="T0" fmla="*/ 18 w 18"/>
                <a:gd name="T1" fmla="*/ 25 h 34"/>
                <a:gd name="T2" fmla="*/ 18 w 18"/>
                <a:gd name="T3" fmla="*/ 20 h 34"/>
                <a:gd name="T4" fmla="*/ 18 w 18"/>
                <a:gd name="T5" fmla="*/ 9 h 34"/>
                <a:gd name="T6" fmla="*/ 18 w 18"/>
                <a:gd name="T7" fmla="*/ 8 h 34"/>
                <a:gd name="T8" fmla="*/ 5 w 18"/>
                <a:gd name="T9" fmla="*/ 0 h 34"/>
                <a:gd name="T10" fmla="*/ 0 w 18"/>
                <a:gd name="T11" fmla="*/ 0 h 34"/>
                <a:gd name="T12" fmla="*/ 0 w 18"/>
                <a:gd name="T13" fmla="*/ 34 h 34"/>
                <a:gd name="T14" fmla="*/ 5 w 18"/>
                <a:gd name="T15" fmla="*/ 34 h 34"/>
                <a:gd name="T16" fmla="*/ 18 w 18"/>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4">
                  <a:moveTo>
                    <a:pt x="18" y="25"/>
                  </a:moveTo>
                  <a:cubicBezTo>
                    <a:pt x="18" y="20"/>
                    <a:pt x="18" y="20"/>
                    <a:pt x="18" y="20"/>
                  </a:cubicBezTo>
                  <a:cubicBezTo>
                    <a:pt x="18" y="9"/>
                    <a:pt x="18" y="9"/>
                    <a:pt x="18" y="9"/>
                  </a:cubicBezTo>
                  <a:cubicBezTo>
                    <a:pt x="18" y="9"/>
                    <a:pt x="18" y="8"/>
                    <a:pt x="18" y="8"/>
                  </a:cubicBezTo>
                  <a:cubicBezTo>
                    <a:pt x="18" y="4"/>
                    <a:pt x="12" y="0"/>
                    <a:pt x="5" y="0"/>
                  </a:cubicBezTo>
                  <a:cubicBezTo>
                    <a:pt x="0" y="0"/>
                    <a:pt x="0" y="0"/>
                    <a:pt x="0" y="0"/>
                  </a:cubicBezTo>
                  <a:cubicBezTo>
                    <a:pt x="0" y="34"/>
                    <a:pt x="0" y="34"/>
                    <a:pt x="0" y="34"/>
                  </a:cubicBezTo>
                  <a:cubicBezTo>
                    <a:pt x="5" y="34"/>
                    <a:pt x="5" y="34"/>
                    <a:pt x="5" y="34"/>
                  </a:cubicBezTo>
                  <a:cubicBezTo>
                    <a:pt x="13" y="34"/>
                    <a:pt x="18" y="30"/>
                    <a:pt x="18" y="25"/>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94">
              <a:extLst>
                <a:ext uri="{FF2B5EF4-FFF2-40B4-BE49-F238E27FC236}">
                  <a16:creationId xmlns:a16="http://schemas.microsoft.com/office/drawing/2014/main" id="{A24865FF-EB37-67E3-B9D4-B9E4BE8BF542}"/>
                </a:ext>
              </a:extLst>
            </p:cNvPr>
            <p:cNvSpPr>
              <a:spLocks/>
            </p:cNvSpPr>
            <p:nvPr/>
          </p:nvSpPr>
          <p:spPr bwMode="auto">
            <a:xfrm>
              <a:off x="10467689" y="3931171"/>
              <a:ext cx="43331" cy="88942"/>
            </a:xfrm>
            <a:custGeom>
              <a:avLst/>
              <a:gdLst>
                <a:gd name="T0" fmla="*/ 0 w 38"/>
                <a:gd name="T1" fmla="*/ 78 h 78"/>
                <a:gd name="T2" fmla="*/ 38 w 38"/>
                <a:gd name="T3" fmla="*/ 32 h 78"/>
                <a:gd name="T4" fmla="*/ 0 w 38"/>
                <a:gd name="T5" fmla="*/ 0 h 78"/>
                <a:gd name="T6" fmla="*/ 0 w 38"/>
                <a:gd name="T7" fmla="*/ 78 h 78"/>
              </a:gdLst>
              <a:ahLst/>
              <a:cxnLst>
                <a:cxn ang="0">
                  <a:pos x="T0" y="T1"/>
                </a:cxn>
                <a:cxn ang="0">
                  <a:pos x="T2" y="T3"/>
                </a:cxn>
                <a:cxn ang="0">
                  <a:pos x="T4" y="T5"/>
                </a:cxn>
                <a:cxn ang="0">
                  <a:pos x="T6" y="T7"/>
                </a:cxn>
              </a:cxnLst>
              <a:rect l="0" t="0" r="r" b="b"/>
              <a:pathLst>
                <a:path w="38" h="78">
                  <a:moveTo>
                    <a:pt x="0" y="78"/>
                  </a:moveTo>
                  <a:lnTo>
                    <a:pt x="38" y="32"/>
                  </a:lnTo>
                  <a:lnTo>
                    <a:pt x="0" y="0"/>
                  </a:lnTo>
                  <a:lnTo>
                    <a:pt x="0" y="7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95">
              <a:extLst>
                <a:ext uri="{FF2B5EF4-FFF2-40B4-BE49-F238E27FC236}">
                  <a16:creationId xmlns:a16="http://schemas.microsoft.com/office/drawing/2014/main" id="{9DD34443-5E30-6822-7217-C27A68D47C2B}"/>
                </a:ext>
              </a:extLst>
            </p:cNvPr>
            <p:cNvSpPr>
              <a:spLocks/>
            </p:cNvSpPr>
            <p:nvPr/>
          </p:nvSpPr>
          <p:spPr bwMode="auto">
            <a:xfrm>
              <a:off x="10572595" y="3931171"/>
              <a:ext cx="45612" cy="88942"/>
            </a:xfrm>
            <a:custGeom>
              <a:avLst/>
              <a:gdLst>
                <a:gd name="T0" fmla="*/ 40 w 40"/>
                <a:gd name="T1" fmla="*/ 78 h 78"/>
                <a:gd name="T2" fmla="*/ 40 w 40"/>
                <a:gd name="T3" fmla="*/ 0 h 78"/>
                <a:gd name="T4" fmla="*/ 0 w 40"/>
                <a:gd name="T5" fmla="*/ 32 h 78"/>
                <a:gd name="T6" fmla="*/ 40 w 40"/>
                <a:gd name="T7" fmla="*/ 78 h 78"/>
              </a:gdLst>
              <a:ahLst/>
              <a:cxnLst>
                <a:cxn ang="0">
                  <a:pos x="T0" y="T1"/>
                </a:cxn>
                <a:cxn ang="0">
                  <a:pos x="T2" y="T3"/>
                </a:cxn>
                <a:cxn ang="0">
                  <a:pos x="T4" y="T5"/>
                </a:cxn>
                <a:cxn ang="0">
                  <a:pos x="T6" y="T7"/>
                </a:cxn>
              </a:cxnLst>
              <a:rect l="0" t="0" r="r" b="b"/>
              <a:pathLst>
                <a:path w="40" h="78">
                  <a:moveTo>
                    <a:pt x="40" y="78"/>
                  </a:moveTo>
                  <a:lnTo>
                    <a:pt x="40" y="0"/>
                  </a:lnTo>
                  <a:lnTo>
                    <a:pt x="0" y="32"/>
                  </a:lnTo>
                  <a:lnTo>
                    <a:pt x="40" y="7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6">
              <a:extLst>
                <a:ext uri="{FF2B5EF4-FFF2-40B4-BE49-F238E27FC236}">
                  <a16:creationId xmlns:a16="http://schemas.microsoft.com/office/drawing/2014/main" id="{6DFA5885-7FC7-94BB-2D3E-E74034E1F357}"/>
                </a:ext>
              </a:extLst>
            </p:cNvPr>
            <p:cNvSpPr>
              <a:spLocks/>
            </p:cNvSpPr>
            <p:nvPr/>
          </p:nvSpPr>
          <p:spPr bwMode="auto">
            <a:xfrm>
              <a:off x="10618207" y="4022394"/>
              <a:ext cx="0" cy="228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97">
              <a:extLst>
                <a:ext uri="{FF2B5EF4-FFF2-40B4-BE49-F238E27FC236}">
                  <a16:creationId xmlns:a16="http://schemas.microsoft.com/office/drawing/2014/main" id="{6EFBEBF7-52EF-04C3-D14B-30AA3D3DBAF6}"/>
                </a:ext>
              </a:extLst>
            </p:cNvPr>
            <p:cNvSpPr>
              <a:spLocks/>
            </p:cNvSpPr>
            <p:nvPr/>
          </p:nvSpPr>
          <p:spPr bwMode="auto">
            <a:xfrm>
              <a:off x="10467689" y="4022394"/>
              <a:ext cx="0" cy="228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98">
              <a:extLst>
                <a:ext uri="{FF2B5EF4-FFF2-40B4-BE49-F238E27FC236}">
                  <a16:creationId xmlns:a16="http://schemas.microsoft.com/office/drawing/2014/main" id="{C4417429-7B35-77B6-6CF8-7545F3FB2695}"/>
                </a:ext>
              </a:extLst>
            </p:cNvPr>
            <p:cNvSpPr>
              <a:spLocks/>
            </p:cNvSpPr>
            <p:nvPr/>
          </p:nvSpPr>
          <p:spPr bwMode="auto">
            <a:xfrm>
              <a:off x="10468829" y="3968801"/>
              <a:ext cx="144817" cy="55874"/>
            </a:xfrm>
            <a:custGeom>
              <a:avLst/>
              <a:gdLst>
                <a:gd name="T0" fmla="*/ 127 w 127"/>
                <a:gd name="T1" fmla="*/ 49 h 49"/>
                <a:gd name="T2" fmla="*/ 127 w 127"/>
                <a:gd name="T3" fmla="*/ 47 h 49"/>
                <a:gd name="T4" fmla="*/ 89 w 127"/>
                <a:gd name="T5" fmla="*/ 0 h 49"/>
                <a:gd name="T6" fmla="*/ 65 w 127"/>
                <a:gd name="T7" fmla="*/ 21 h 49"/>
                <a:gd name="T8" fmla="*/ 40 w 127"/>
                <a:gd name="T9" fmla="*/ 0 h 49"/>
                <a:gd name="T10" fmla="*/ 0 w 127"/>
                <a:gd name="T11" fmla="*/ 47 h 49"/>
                <a:gd name="T12" fmla="*/ 0 w 127"/>
                <a:gd name="T13" fmla="*/ 49 h 49"/>
                <a:gd name="T14" fmla="*/ 127 w 127"/>
                <a:gd name="T15" fmla="*/ 4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49">
                  <a:moveTo>
                    <a:pt x="127" y="49"/>
                  </a:moveTo>
                  <a:lnTo>
                    <a:pt x="127" y="47"/>
                  </a:lnTo>
                  <a:lnTo>
                    <a:pt x="89" y="0"/>
                  </a:lnTo>
                  <a:lnTo>
                    <a:pt x="65" y="21"/>
                  </a:lnTo>
                  <a:lnTo>
                    <a:pt x="40" y="0"/>
                  </a:lnTo>
                  <a:lnTo>
                    <a:pt x="0" y="47"/>
                  </a:lnTo>
                  <a:lnTo>
                    <a:pt x="0" y="49"/>
                  </a:lnTo>
                  <a:lnTo>
                    <a:pt x="127" y="4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99">
              <a:extLst>
                <a:ext uri="{FF2B5EF4-FFF2-40B4-BE49-F238E27FC236}">
                  <a16:creationId xmlns:a16="http://schemas.microsoft.com/office/drawing/2014/main" id="{81AE8D4F-96EF-887D-B8D6-EAFD1AE116A4}"/>
                </a:ext>
              </a:extLst>
            </p:cNvPr>
            <p:cNvSpPr>
              <a:spLocks/>
            </p:cNvSpPr>
            <p:nvPr/>
          </p:nvSpPr>
          <p:spPr bwMode="auto">
            <a:xfrm>
              <a:off x="10471110" y="3930031"/>
              <a:ext cx="142536" cy="57014"/>
            </a:xfrm>
            <a:custGeom>
              <a:avLst/>
              <a:gdLst>
                <a:gd name="T0" fmla="*/ 37 w 125"/>
                <a:gd name="T1" fmla="*/ 29 h 50"/>
                <a:gd name="T2" fmla="*/ 38 w 125"/>
                <a:gd name="T3" fmla="*/ 31 h 50"/>
                <a:gd name="T4" fmla="*/ 40 w 125"/>
                <a:gd name="T5" fmla="*/ 33 h 50"/>
                <a:gd name="T6" fmla="*/ 63 w 125"/>
                <a:gd name="T7" fmla="*/ 50 h 50"/>
                <a:gd name="T8" fmla="*/ 83 w 125"/>
                <a:gd name="T9" fmla="*/ 33 h 50"/>
                <a:gd name="T10" fmla="*/ 85 w 125"/>
                <a:gd name="T11" fmla="*/ 31 h 50"/>
                <a:gd name="T12" fmla="*/ 87 w 125"/>
                <a:gd name="T13" fmla="*/ 29 h 50"/>
                <a:gd name="T14" fmla="*/ 125 w 125"/>
                <a:gd name="T15" fmla="*/ 0 h 50"/>
                <a:gd name="T16" fmla="*/ 0 w 125"/>
                <a:gd name="T17" fmla="*/ 0 h 50"/>
                <a:gd name="T18" fmla="*/ 37 w 125"/>
                <a:gd name="T1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50">
                  <a:moveTo>
                    <a:pt x="37" y="29"/>
                  </a:moveTo>
                  <a:lnTo>
                    <a:pt x="38" y="31"/>
                  </a:lnTo>
                  <a:lnTo>
                    <a:pt x="40" y="33"/>
                  </a:lnTo>
                  <a:lnTo>
                    <a:pt x="63" y="50"/>
                  </a:lnTo>
                  <a:lnTo>
                    <a:pt x="83" y="33"/>
                  </a:lnTo>
                  <a:lnTo>
                    <a:pt x="85" y="31"/>
                  </a:lnTo>
                  <a:lnTo>
                    <a:pt x="87" y="29"/>
                  </a:lnTo>
                  <a:lnTo>
                    <a:pt x="125" y="0"/>
                  </a:lnTo>
                  <a:lnTo>
                    <a:pt x="0" y="0"/>
                  </a:lnTo>
                  <a:lnTo>
                    <a:pt x="37" y="2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00">
              <a:extLst>
                <a:ext uri="{FF2B5EF4-FFF2-40B4-BE49-F238E27FC236}">
                  <a16:creationId xmlns:a16="http://schemas.microsoft.com/office/drawing/2014/main" id="{130D0576-9D18-79D1-BCB0-9983F37BC3ED}"/>
                </a:ext>
              </a:extLst>
            </p:cNvPr>
            <p:cNvSpPr>
              <a:spLocks/>
            </p:cNvSpPr>
            <p:nvPr/>
          </p:nvSpPr>
          <p:spPr bwMode="auto">
            <a:xfrm>
              <a:off x="8656911" y="2543441"/>
              <a:ext cx="155079" cy="145957"/>
            </a:xfrm>
            <a:custGeom>
              <a:avLst/>
              <a:gdLst>
                <a:gd name="T0" fmla="*/ 13 w 78"/>
                <a:gd name="T1" fmla="*/ 74 h 74"/>
                <a:gd name="T2" fmla="*/ 27 w 78"/>
                <a:gd name="T3" fmla="*/ 61 h 74"/>
                <a:gd name="T4" fmla="*/ 27 w 78"/>
                <a:gd name="T5" fmla="*/ 61 h 74"/>
                <a:gd name="T6" fmla="*/ 27 w 78"/>
                <a:gd name="T7" fmla="*/ 17 h 74"/>
                <a:gd name="T8" fmla="*/ 70 w 78"/>
                <a:gd name="T9" fmla="*/ 17 h 74"/>
                <a:gd name="T10" fmla="*/ 70 w 78"/>
                <a:gd name="T11" fmla="*/ 48 h 74"/>
                <a:gd name="T12" fmla="*/ 65 w 78"/>
                <a:gd name="T13" fmla="*/ 47 h 74"/>
                <a:gd name="T14" fmla="*/ 51 w 78"/>
                <a:gd name="T15" fmla="*/ 61 h 74"/>
                <a:gd name="T16" fmla="*/ 65 w 78"/>
                <a:gd name="T17" fmla="*/ 74 h 74"/>
                <a:gd name="T18" fmla="*/ 78 w 78"/>
                <a:gd name="T19" fmla="*/ 61 h 74"/>
                <a:gd name="T20" fmla="*/ 78 w 78"/>
                <a:gd name="T21" fmla="*/ 61 h 74"/>
                <a:gd name="T22" fmla="*/ 78 w 78"/>
                <a:gd name="T23" fmla="*/ 61 h 74"/>
                <a:gd name="T24" fmla="*/ 78 w 78"/>
                <a:gd name="T25" fmla="*/ 17 h 74"/>
                <a:gd name="T26" fmla="*/ 78 w 78"/>
                <a:gd name="T27" fmla="*/ 0 h 74"/>
                <a:gd name="T28" fmla="*/ 70 w 78"/>
                <a:gd name="T29" fmla="*/ 0 h 74"/>
                <a:gd name="T30" fmla="*/ 27 w 78"/>
                <a:gd name="T31" fmla="*/ 0 h 74"/>
                <a:gd name="T32" fmla="*/ 18 w 78"/>
                <a:gd name="T33" fmla="*/ 0 h 74"/>
                <a:gd name="T34" fmla="*/ 18 w 78"/>
                <a:gd name="T35" fmla="*/ 17 h 74"/>
                <a:gd name="T36" fmla="*/ 18 w 78"/>
                <a:gd name="T37" fmla="*/ 48 h 74"/>
                <a:gd name="T38" fmla="*/ 13 w 78"/>
                <a:gd name="T39" fmla="*/ 47 h 74"/>
                <a:gd name="T40" fmla="*/ 0 w 78"/>
                <a:gd name="T41" fmla="*/ 61 h 74"/>
                <a:gd name="T42" fmla="*/ 13 w 78"/>
                <a:gd name="T4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74">
                  <a:moveTo>
                    <a:pt x="13" y="74"/>
                  </a:moveTo>
                  <a:cubicBezTo>
                    <a:pt x="21" y="74"/>
                    <a:pt x="27" y="68"/>
                    <a:pt x="27" y="61"/>
                  </a:cubicBezTo>
                  <a:cubicBezTo>
                    <a:pt x="27" y="61"/>
                    <a:pt x="27" y="61"/>
                    <a:pt x="27" y="61"/>
                  </a:cubicBezTo>
                  <a:cubicBezTo>
                    <a:pt x="27" y="17"/>
                    <a:pt x="27" y="17"/>
                    <a:pt x="27" y="17"/>
                  </a:cubicBezTo>
                  <a:cubicBezTo>
                    <a:pt x="70" y="17"/>
                    <a:pt x="70" y="17"/>
                    <a:pt x="70" y="17"/>
                  </a:cubicBezTo>
                  <a:cubicBezTo>
                    <a:pt x="70" y="48"/>
                    <a:pt x="70" y="48"/>
                    <a:pt x="70" y="48"/>
                  </a:cubicBezTo>
                  <a:cubicBezTo>
                    <a:pt x="68" y="48"/>
                    <a:pt x="66" y="47"/>
                    <a:pt x="65" y="47"/>
                  </a:cubicBezTo>
                  <a:cubicBezTo>
                    <a:pt x="57" y="47"/>
                    <a:pt x="51" y="53"/>
                    <a:pt x="51" y="61"/>
                  </a:cubicBezTo>
                  <a:cubicBezTo>
                    <a:pt x="51" y="68"/>
                    <a:pt x="57" y="74"/>
                    <a:pt x="65" y="74"/>
                  </a:cubicBezTo>
                  <a:cubicBezTo>
                    <a:pt x="72" y="74"/>
                    <a:pt x="78" y="68"/>
                    <a:pt x="78" y="61"/>
                  </a:cubicBezTo>
                  <a:cubicBezTo>
                    <a:pt x="78" y="61"/>
                    <a:pt x="78" y="61"/>
                    <a:pt x="78" y="61"/>
                  </a:cubicBezTo>
                  <a:cubicBezTo>
                    <a:pt x="78" y="61"/>
                    <a:pt x="78" y="61"/>
                    <a:pt x="78" y="61"/>
                  </a:cubicBezTo>
                  <a:cubicBezTo>
                    <a:pt x="78" y="17"/>
                    <a:pt x="78" y="17"/>
                    <a:pt x="78" y="17"/>
                  </a:cubicBezTo>
                  <a:cubicBezTo>
                    <a:pt x="78" y="0"/>
                    <a:pt x="78" y="0"/>
                    <a:pt x="78" y="0"/>
                  </a:cubicBezTo>
                  <a:cubicBezTo>
                    <a:pt x="70" y="0"/>
                    <a:pt x="70" y="0"/>
                    <a:pt x="70" y="0"/>
                  </a:cubicBezTo>
                  <a:cubicBezTo>
                    <a:pt x="27" y="0"/>
                    <a:pt x="27" y="0"/>
                    <a:pt x="27" y="0"/>
                  </a:cubicBezTo>
                  <a:cubicBezTo>
                    <a:pt x="18" y="0"/>
                    <a:pt x="18" y="0"/>
                    <a:pt x="18" y="0"/>
                  </a:cubicBezTo>
                  <a:cubicBezTo>
                    <a:pt x="18" y="17"/>
                    <a:pt x="18" y="17"/>
                    <a:pt x="18" y="17"/>
                  </a:cubicBezTo>
                  <a:cubicBezTo>
                    <a:pt x="18" y="48"/>
                    <a:pt x="18" y="48"/>
                    <a:pt x="18" y="48"/>
                  </a:cubicBezTo>
                  <a:cubicBezTo>
                    <a:pt x="17" y="48"/>
                    <a:pt x="15" y="47"/>
                    <a:pt x="13" y="47"/>
                  </a:cubicBezTo>
                  <a:cubicBezTo>
                    <a:pt x="6" y="47"/>
                    <a:pt x="0" y="53"/>
                    <a:pt x="0" y="61"/>
                  </a:cubicBezTo>
                  <a:cubicBezTo>
                    <a:pt x="0" y="68"/>
                    <a:pt x="6" y="74"/>
                    <a:pt x="13" y="7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01">
              <a:extLst>
                <a:ext uri="{FF2B5EF4-FFF2-40B4-BE49-F238E27FC236}">
                  <a16:creationId xmlns:a16="http://schemas.microsoft.com/office/drawing/2014/main" id="{2A7F1F2C-08CF-E116-6FF9-9BE701F7687A}"/>
                </a:ext>
              </a:extLst>
            </p:cNvPr>
            <p:cNvSpPr>
              <a:spLocks/>
            </p:cNvSpPr>
            <p:nvPr/>
          </p:nvSpPr>
          <p:spPr bwMode="auto">
            <a:xfrm>
              <a:off x="10150689" y="3016660"/>
              <a:ext cx="76399" cy="129993"/>
            </a:xfrm>
            <a:custGeom>
              <a:avLst/>
              <a:gdLst>
                <a:gd name="T0" fmla="*/ 0 w 39"/>
                <a:gd name="T1" fmla="*/ 46 h 66"/>
                <a:gd name="T2" fmla="*/ 0 w 39"/>
                <a:gd name="T3" fmla="*/ 55 h 66"/>
                <a:gd name="T4" fmla="*/ 11 w 39"/>
                <a:gd name="T5" fmla="*/ 66 h 66"/>
                <a:gd name="T6" fmla="*/ 27 w 39"/>
                <a:gd name="T7" fmla="*/ 66 h 66"/>
                <a:gd name="T8" fmla="*/ 39 w 39"/>
                <a:gd name="T9" fmla="*/ 55 h 66"/>
                <a:gd name="T10" fmla="*/ 39 w 39"/>
                <a:gd name="T11" fmla="*/ 46 h 66"/>
                <a:gd name="T12" fmla="*/ 25 w 39"/>
                <a:gd name="T13" fmla="*/ 46 h 66"/>
                <a:gd name="T14" fmla="*/ 25 w 39"/>
                <a:gd name="T15" fmla="*/ 38 h 66"/>
                <a:gd name="T16" fmla="*/ 39 w 39"/>
                <a:gd name="T17" fmla="*/ 38 h 66"/>
                <a:gd name="T18" fmla="*/ 39 w 39"/>
                <a:gd name="T19" fmla="*/ 25 h 66"/>
                <a:gd name="T20" fmla="*/ 25 w 39"/>
                <a:gd name="T21" fmla="*/ 25 h 66"/>
                <a:gd name="T22" fmla="*/ 25 w 39"/>
                <a:gd name="T23" fmla="*/ 17 h 66"/>
                <a:gd name="T24" fmla="*/ 39 w 39"/>
                <a:gd name="T25" fmla="*/ 17 h 66"/>
                <a:gd name="T26" fmla="*/ 39 w 39"/>
                <a:gd name="T27" fmla="*/ 11 h 66"/>
                <a:gd name="T28" fmla="*/ 27 w 39"/>
                <a:gd name="T29" fmla="*/ 0 h 66"/>
                <a:gd name="T30" fmla="*/ 11 w 39"/>
                <a:gd name="T31" fmla="*/ 0 h 66"/>
                <a:gd name="T32" fmla="*/ 0 w 39"/>
                <a:gd name="T33" fmla="*/ 11 h 66"/>
                <a:gd name="T34" fmla="*/ 0 w 39"/>
                <a:gd name="T35" fmla="*/ 17 h 66"/>
                <a:gd name="T36" fmla="*/ 14 w 39"/>
                <a:gd name="T37" fmla="*/ 17 h 66"/>
                <a:gd name="T38" fmla="*/ 14 w 39"/>
                <a:gd name="T39" fmla="*/ 25 h 66"/>
                <a:gd name="T40" fmla="*/ 0 w 39"/>
                <a:gd name="T41" fmla="*/ 25 h 66"/>
                <a:gd name="T42" fmla="*/ 0 w 39"/>
                <a:gd name="T43" fmla="*/ 38 h 66"/>
                <a:gd name="T44" fmla="*/ 14 w 39"/>
                <a:gd name="T45" fmla="*/ 38 h 66"/>
                <a:gd name="T46" fmla="*/ 14 w 39"/>
                <a:gd name="T47" fmla="*/ 46 h 66"/>
                <a:gd name="T48" fmla="*/ 0 w 39"/>
                <a:gd name="T49" fmla="*/ 4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66">
                  <a:moveTo>
                    <a:pt x="0" y="46"/>
                  </a:moveTo>
                  <a:cubicBezTo>
                    <a:pt x="0" y="55"/>
                    <a:pt x="0" y="55"/>
                    <a:pt x="0" y="55"/>
                  </a:cubicBezTo>
                  <a:cubicBezTo>
                    <a:pt x="0" y="61"/>
                    <a:pt x="5" y="66"/>
                    <a:pt x="11" y="66"/>
                  </a:cubicBezTo>
                  <a:cubicBezTo>
                    <a:pt x="27" y="66"/>
                    <a:pt x="27" y="66"/>
                    <a:pt x="27" y="66"/>
                  </a:cubicBezTo>
                  <a:cubicBezTo>
                    <a:pt x="34" y="66"/>
                    <a:pt x="39" y="61"/>
                    <a:pt x="39" y="55"/>
                  </a:cubicBezTo>
                  <a:cubicBezTo>
                    <a:pt x="39" y="46"/>
                    <a:pt x="39" y="46"/>
                    <a:pt x="39" y="46"/>
                  </a:cubicBezTo>
                  <a:cubicBezTo>
                    <a:pt x="25" y="46"/>
                    <a:pt x="25" y="46"/>
                    <a:pt x="25" y="46"/>
                  </a:cubicBezTo>
                  <a:cubicBezTo>
                    <a:pt x="25" y="38"/>
                    <a:pt x="25" y="38"/>
                    <a:pt x="25" y="38"/>
                  </a:cubicBezTo>
                  <a:cubicBezTo>
                    <a:pt x="39" y="38"/>
                    <a:pt x="39" y="38"/>
                    <a:pt x="39" y="38"/>
                  </a:cubicBezTo>
                  <a:cubicBezTo>
                    <a:pt x="39" y="25"/>
                    <a:pt x="39" y="25"/>
                    <a:pt x="39" y="25"/>
                  </a:cubicBezTo>
                  <a:cubicBezTo>
                    <a:pt x="25" y="25"/>
                    <a:pt x="25" y="25"/>
                    <a:pt x="25" y="25"/>
                  </a:cubicBezTo>
                  <a:cubicBezTo>
                    <a:pt x="25" y="17"/>
                    <a:pt x="25" y="17"/>
                    <a:pt x="25" y="17"/>
                  </a:cubicBezTo>
                  <a:cubicBezTo>
                    <a:pt x="39" y="17"/>
                    <a:pt x="39" y="17"/>
                    <a:pt x="39" y="17"/>
                  </a:cubicBezTo>
                  <a:cubicBezTo>
                    <a:pt x="39" y="11"/>
                    <a:pt x="39" y="11"/>
                    <a:pt x="39" y="11"/>
                  </a:cubicBezTo>
                  <a:cubicBezTo>
                    <a:pt x="39" y="5"/>
                    <a:pt x="34" y="0"/>
                    <a:pt x="27" y="0"/>
                  </a:cubicBezTo>
                  <a:cubicBezTo>
                    <a:pt x="11" y="0"/>
                    <a:pt x="11" y="0"/>
                    <a:pt x="11" y="0"/>
                  </a:cubicBezTo>
                  <a:cubicBezTo>
                    <a:pt x="5" y="0"/>
                    <a:pt x="0" y="5"/>
                    <a:pt x="0" y="11"/>
                  </a:cubicBezTo>
                  <a:cubicBezTo>
                    <a:pt x="0" y="17"/>
                    <a:pt x="0" y="17"/>
                    <a:pt x="0" y="17"/>
                  </a:cubicBezTo>
                  <a:cubicBezTo>
                    <a:pt x="14" y="17"/>
                    <a:pt x="14" y="17"/>
                    <a:pt x="14" y="17"/>
                  </a:cubicBezTo>
                  <a:cubicBezTo>
                    <a:pt x="14" y="25"/>
                    <a:pt x="14" y="25"/>
                    <a:pt x="14" y="25"/>
                  </a:cubicBezTo>
                  <a:cubicBezTo>
                    <a:pt x="0" y="25"/>
                    <a:pt x="0" y="25"/>
                    <a:pt x="0" y="25"/>
                  </a:cubicBezTo>
                  <a:cubicBezTo>
                    <a:pt x="0" y="38"/>
                    <a:pt x="0" y="38"/>
                    <a:pt x="0" y="38"/>
                  </a:cubicBezTo>
                  <a:cubicBezTo>
                    <a:pt x="14" y="38"/>
                    <a:pt x="14" y="38"/>
                    <a:pt x="14" y="38"/>
                  </a:cubicBezTo>
                  <a:cubicBezTo>
                    <a:pt x="14" y="46"/>
                    <a:pt x="14" y="46"/>
                    <a:pt x="14" y="46"/>
                  </a:cubicBezTo>
                  <a:lnTo>
                    <a:pt x="0" y="4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02">
              <a:extLst>
                <a:ext uri="{FF2B5EF4-FFF2-40B4-BE49-F238E27FC236}">
                  <a16:creationId xmlns:a16="http://schemas.microsoft.com/office/drawing/2014/main" id="{5D56E377-AC6E-3EA5-8071-A4D0269F93A7}"/>
                </a:ext>
              </a:extLst>
            </p:cNvPr>
            <p:cNvSpPr>
              <a:spLocks/>
            </p:cNvSpPr>
            <p:nvPr/>
          </p:nvSpPr>
          <p:spPr bwMode="auto">
            <a:xfrm>
              <a:off x="10126743" y="3132970"/>
              <a:ext cx="123151" cy="80960"/>
            </a:xfrm>
            <a:custGeom>
              <a:avLst/>
              <a:gdLst>
                <a:gd name="T0" fmla="*/ 0 w 62"/>
                <a:gd name="T1" fmla="*/ 2 h 41"/>
                <a:gd name="T2" fmla="*/ 20 w 62"/>
                <a:gd name="T3" fmla="*/ 19 h 41"/>
                <a:gd name="T4" fmla="*/ 27 w 62"/>
                <a:gd name="T5" fmla="*/ 19 h 41"/>
                <a:gd name="T6" fmla="*/ 27 w 62"/>
                <a:gd name="T7" fmla="*/ 32 h 41"/>
                <a:gd name="T8" fmla="*/ 19 w 62"/>
                <a:gd name="T9" fmla="*/ 32 h 41"/>
                <a:gd name="T10" fmla="*/ 19 w 62"/>
                <a:gd name="T11" fmla="*/ 41 h 41"/>
                <a:gd name="T12" fmla="*/ 43 w 62"/>
                <a:gd name="T13" fmla="*/ 41 h 41"/>
                <a:gd name="T14" fmla="*/ 43 w 62"/>
                <a:gd name="T15" fmla="*/ 32 h 41"/>
                <a:gd name="T16" fmla="*/ 35 w 62"/>
                <a:gd name="T17" fmla="*/ 32 h 41"/>
                <a:gd name="T18" fmla="*/ 35 w 62"/>
                <a:gd name="T19" fmla="*/ 19 h 41"/>
                <a:gd name="T20" fmla="*/ 42 w 62"/>
                <a:gd name="T21" fmla="*/ 19 h 41"/>
                <a:gd name="T22" fmla="*/ 62 w 62"/>
                <a:gd name="T23" fmla="*/ 2 h 41"/>
                <a:gd name="T24" fmla="*/ 54 w 62"/>
                <a:gd name="T25" fmla="*/ 0 h 41"/>
                <a:gd name="T26" fmla="*/ 42 w 62"/>
                <a:gd name="T27" fmla="*/ 11 h 41"/>
                <a:gd name="T28" fmla="*/ 20 w 62"/>
                <a:gd name="T29" fmla="*/ 11 h 41"/>
                <a:gd name="T30" fmla="*/ 8 w 62"/>
                <a:gd name="T31" fmla="*/ 0 h 41"/>
                <a:gd name="T32" fmla="*/ 0 w 62"/>
                <a:gd name="T33"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41">
                  <a:moveTo>
                    <a:pt x="0" y="2"/>
                  </a:moveTo>
                  <a:cubicBezTo>
                    <a:pt x="2" y="12"/>
                    <a:pt x="11" y="19"/>
                    <a:pt x="20" y="19"/>
                  </a:cubicBezTo>
                  <a:cubicBezTo>
                    <a:pt x="27" y="19"/>
                    <a:pt x="27" y="19"/>
                    <a:pt x="27" y="19"/>
                  </a:cubicBezTo>
                  <a:cubicBezTo>
                    <a:pt x="27" y="32"/>
                    <a:pt x="27" y="32"/>
                    <a:pt x="27" y="32"/>
                  </a:cubicBezTo>
                  <a:cubicBezTo>
                    <a:pt x="19" y="32"/>
                    <a:pt x="19" y="32"/>
                    <a:pt x="19" y="32"/>
                  </a:cubicBezTo>
                  <a:cubicBezTo>
                    <a:pt x="19" y="41"/>
                    <a:pt x="19" y="41"/>
                    <a:pt x="19" y="41"/>
                  </a:cubicBezTo>
                  <a:cubicBezTo>
                    <a:pt x="43" y="41"/>
                    <a:pt x="43" y="41"/>
                    <a:pt x="43" y="41"/>
                  </a:cubicBezTo>
                  <a:cubicBezTo>
                    <a:pt x="43" y="32"/>
                    <a:pt x="43" y="32"/>
                    <a:pt x="43" y="32"/>
                  </a:cubicBezTo>
                  <a:cubicBezTo>
                    <a:pt x="35" y="32"/>
                    <a:pt x="35" y="32"/>
                    <a:pt x="35" y="32"/>
                  </a:cubicBezTo>
                  <a:cubicBezTo>
                    <a:pt x="35" y="19"/>
                    <a:pt x="35" y="19"/>
                    <a:pt x="35" y="19"/>
                  </a:cubicBezTo>
                  <a:cubicBezTo>
                    <a:pt x="42" y="19"/>
                    <a:pt x="42" y="19"/>
                    <a:pt x="42" y="19"/>
                  </a:cubicBezTo>
                  <a:cubicBezTo>
                    <a:pt x="52" y="19"/>
                    <a:pt x="60" y="10"/>
                    <a:pt x="62" y="2"/>
                  </a:cubicBezTo>
                  <a:cubicBezTo>
                    <a:pt x="54" y="0"/>
                    <a:pt x="54" y="0"/>
                    <a:pt x="54" y="0"/>
                  </a:cubicBezTo>
                  <a:cubicBezTo>
                    <a:pt x="53" y="5"/>
                    <a:pt x="48" y="11"/>
                    <a:pt x="42" y="11"/>
                  </a:cubicBezTo>
                  <a:cubicBezTo>
                    <a:pt x="20" y="11"/>
                    <a:pt x="20" y="11"/>
                    <a:pt x="20" y="11"/>
                  </a:cubicBezTo>
                  <a:cubicBezTo>
                    <a:pt x="15" y="11"/>
                    <a:pt x="9" y="6"/>
                    <a:pt x="8" y="0"/>
                  </a:cubicBez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3">
              <a:extLst>
                <a:ext uri="{FF2B5EF4-FFF2-40B4-BE49-F238E27FC236}">
                  <a16:creationId xmlns:a16="http://schemas.microsoft.com/office/drawing/2014/main" id="{D705DD70-637B-E889-6F97-544ED0B118E9}"/>
                </a:ext>
              </a:extLst>
            </p:cNvPr>
            <p:cNvSpPr>
              <a:spLocks noEditPoints="1"/>
            </p:cNvSpPr>
            <p:nvPr/>
          </p:nvSpPr>
          <p:spPr bwMode="auto">
            <a:xfrm>
              <a:off x="9148375" y="4172912"/>
              <a:ext cx="147097" cy="136835"/>
            </a:xfrm>
            <a:custGeom>
              <a:avLst/>
              <a:gdLst>
                <a:gd name="T0" fmla="*/ 70 w 74"/>
                <a:gd name="T1" fmla="*/ 69 h 69"/>
                <a:gd name="T2" fmla="*/ 70 w 74"/>
                <a:gd name="T3" fmla="*/ 64 h 69"/>
                <a:gd name="T4" fmla="*/ 74 w 74"/>
                <a:gd name="T5" fmla="*/ 10 h 69"/>
                <a:gd name="T6" fmla="*/ 65 w 74"/>
                <a:gd name="T7" fmla="*/ 18 h 69"/>
                <a:gd name="T8" fmla="*/ 65 w 74"/>
                <a:gd name="T9" fmla="*/ 27 h 69"/>
                <a:gd name="T10" fmla="*/ 65 w 74"/>
                <a:gd name="T11" fmla="*/ 33 h 69"/>
                <a:gd name="T12" fmla="*/ 65 w 74"/>
                <a:gd name="T13" fmla="*/ 41 h 69"/>
                <a:gd name="T14" fmla="*/ 32 w 74"/>
                <a:gd name="T15" fmla="*/ 3 h 69"/>
                <a:gd name="T16" fmla="*/ 31 w 74"/>
                <a:gd name="T17" fmla="*/ 4 h 69"/>
                <a:gd name="T18" fmla="*/ 31 w 74"/>
                <a:gd name="T19" fmla="*/ 64 h 69"/>
                <a:gd name="T20" fmla="*/ 61 w 74"/>
                <a:gd name="T21" fmla="*/ 64 h 69"/>
                <a:gd name="T22" fmla="*/ 65 w 74"/>
                <a:gd name="T23" fmla="*/ 69 h 69"/>
                <a:gd name="T24" fmla="*/ 61 w 74"/>
                <a:gd name="T25" fmla="*/ 37 h 69"/>
                <a:gd name="T26" fmla="*/ 65 w 74"/>
                <a:gd name="T27" fmla="*/ 27 h 69"/>
                <a:gd name="T28" fmla="*/ 61 w 74"/>
                <a:gd name="T29" fmla="*/ 23 h 69"/>
                <a:gd name="T30" fmla="*/ 65 w 74"/>
                <a:gd name="T31" fmla="*/ 10 h 69"/>
                <a:gd name="T32" fmla="*/ 31 w 74"/>
                <a:gd name="T33" fmla="*/ 17 h 69"/>
                <a:gd name="T34" fmla="*/ 53 w 74"/>
                <a:gd name="T35" fmla="*/ 57 h 69"/>
                <a:gd name="T36" fmla="*/ 31 w 74"/>
                <a:gd name="T37" fmla="*/ 57 h 69"/>
                <a:gd name="T38" fmla="*/ 65 w 74"/>
                <a:gd name="T39" fmla="*/ 33 h 69"/>
                <a:gd name="T40" fmla="*/ 31 w 74"/>
                <a:gd name="T41" fmla="*/ 2 h 69"/>
                <a:gd name="T42" fmla="*/ 16 w 74"/>
                <a:gd name="T43" fmla="*/ 10 h 69"/>
                <a:gd name="T44" fmla="*/ 0 w 74"/>
                <a:gd name="T45" fmla="*/ 3 h 69"/>
                <a:gd name="T46" fmla="*/ 10 w 74"/>
                <a:gd name="T47" fmla="*/ 10 h 69"/>
                <a:gd name="T48" fmla="*/ 1 w 74"/>
                <a:gd name="T49" fmla="*/ 64 h 69"/>
                <a:gd name="T50" fmla="*/ 7 w 74"/>
                <a:gd name="T51" fmla="*/ 64 h 69"/>
                <a:gd name="T52" fmla="*/ 16 w 74"/>
                <a:gd name="T53" fmla="*/ 69 h 69"/>
                <a:gd name="T54" fmla="*/ 16 w 74"/>
                <a:gd name="T55" fmla="*/ 64 h 69"/>
                <a:gd name="T56" fmla="*/ 31 w 74"/>
                <a:gd name="T57" fmla="*/ 57 h 69"/>
                <a:gd name="T58" fmla="*/ 8 w 74"/>
                <a:gd name="T59" fmla="*/ 17 h 69"/>
                <a:gd name="T60" fmla="*/ 31 w 74"/>
                <a:gd name="T61" fmla="*/ 10 h 69"/>
                <a:gd name="T62" fmla="*/ 23 w 74"/>
                <a:gd name="T63" fmla="*/ 10 h 69"/>
                <a:gd name="T64" fmla="*/ 31 w 74"/>
                <a:gd name="T65"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9">
                  <a:moveTo>
                    <a:pt x="65" y="69"/>
                  </a:moveTo>
                  <a:cubicBezTo>
                    <a:pt x="70" y="69"/>
                    <a:pt x="70" y="69"/>
                    <a:pt x="70" y="69"/>
                  </a:cubicBezTo>
                  <a:cubicBezTo>
                    <a:pt x="70" y="64"/>
                    <a:pt x="70" y="64"/>
                    <a:pt x="70" y="64"/>
                  </a:cubicBezTo>
                  <a:cubicBezTo>
                    <a:pt x="70" y="64"/>
                    <a:pt x="70" y="64"/>
                    <a:pt x="70" y="64"/>
                  </a:cubicBezTo>
                  <a:cubicBezTo>
                    <a:pt x="74" y="64"/>
                    <a:pt x="74" y="64"/>
                    <a:pt x="74" y="64"/>
                  </a:cubicBezTo>
                  <a:cubicBezTo>
                    <a:pt x="74" y="10"/>
                    <a:pt x="74" y="10"/>
                    <a:pt x="74" y="10"/>
                  </a:cubicBezTo>
                  <a:cubicBezTo>
                    <a:pt x="65" y="10"/>
                    <a:pt x="65" y="10"/>
                    <a:pt x="65" y="10"/>
                  </a:cubicBezTo>
                  <a:cubicBezTo>
                    <a:pt x="65" y="18"/>
                    <a:pt x="65" y="18"/>
                    <a:pt x="65" y="18"/>
                  </a:cubicBezTo>
                  <a:cubicBezTo>
                    <a:pt x="67" y="18"/>
                    <a:pt x="69" y="20"/>
                    <a:pt x="69" y="23"/>
                  </a:cubicBezTo>
                  <a:cubicBezTo>
                    <a:pt x="69" y="25"/>
                    <a:pt x="67" y="27"/>
                    <a:pt x="65" y="27"/>
                  </a:cubicBezTo>
                  <a:cubicBezTo>
                    <a:pt x="65" y="33"/>
                    <a:pt x="65" y="33"/>
                    <a:pt x="65" y="33"/>
                  </a:cubicBezTo>
                  <a:cubicBezTo>
                    <a:pt x="65" y="33"/>
                    <a:pt x="65" y="33"/>
                    <a:pt x="65" y="33"/>
                  </a:cubicBezTo>
                  <a:cubicBezTo>
                    <a:pt x="67" y="33"/>
                    <a:pt x="69" y="35"/>
                    <a:pt x="69" y="37"/>
                  </a:cubicBezTo>
                  <a:cubicBezTo>
                    <a:pt x="69" y="39"/>
                    <a:pt x="67" y="41"/>
                    <a:pt x="65" y="41"/>
                  </a:cubicBezTo>
                  <a:lnTo>
                    <a:pt x="65" y="69"/>
                  </a:lnTo>
                  <a:close/>
                  <a:moveTo>
                    <a:pt x="32" y="3"/>
                  </a:moveTo>
                  <a:cubicBezTo>
                    <a:pt x="31" y="2"/>
                    <a:pt x="31" y="2"/>
                    <a:pt x="31" y="2"/>
                  </a:cubicBezTo>
                  <a:cubicBezTo>
                    <a:pt x="31" y="4"/>
                    <a:pt x="31" y="4"/>
                    <a:pt x="31" y="4"/>
                  </a:cubicBezTo>
                  <a:cubicBezTo>
                    <a:pt x="32" y="3"/>
                    <a:pt x="32" y="3"/>
                    <a:pt x="32" y="3"/>
                  </a:cubicBezTo>
                  <a:close/>
                  <a:moveTo>
                    <a:pt x="31" y="64"/>
                  </a:moveTo>
                  <a:cubicBezTo>
                    <a:pt x="61" y="64"/>
                    <a:pt x="61" y="64"/>
                    <a:pt x="61" y="64"/>
                  </a:cubicBezTo>
                  <a:cubicBezTo>
                    <a:pt x="61" y="64"/>
                    <a:pt x="61" y="64"/>
                    <a:pt x="61" y="64"/>
                  </a:cubicBezTo>
                  <a:cubicBezTo>
                    <a:pt x="61" y="69"/>
                    <a:pt x="61" y="69"/>
                    <a:pt x="61" y="69"/>
                  </a:cubicBezTo>
                  <a:cubicBezTo>
                    <a:pt x="65" y="69"/>
                    <a:pt x="65" y="69"/>
                    <a:pt x="65" y="69"/>
                  </a:cubicBezTo>
                  <a:cubicBezTo>
                    <a:pt x="65" y="41"/>
                    <a:pt x="65" y="41"/>
                    <a:pt x="65" y="41"/>
                  </a:cubicBezTo>
                  <a:cubicBezTo>
                    <a:pt x="63" y="41"/>
                    <a:pt x="61" y="39"/>
                    <a:pt x="61" y="37"/>
                  </a:cubicBezTo>
                  <a:cubicBezTo>
                    <a:pt x="61" y="35"/>
                    <a:pt x="63" y="33"/>
                    <a:pt x="65" y="33"/>
                  </a:cubicBezTo>
                  <a:cubicBezTo>
                    <a:pt x="65" y="27"/>
                    <a:pt x="65" y="27"/>
                    <a:pt x="65" y="27"/>
                  </a:cubicBezTo>
                  <a:cubicBezTo>
                    <a:pt x="63" y="27"/>
                    <a:pt x="61" y="25"/>
                    <a:pt x="61" y="23"/>
                  </a:cubicBezTo>
                  <a:cubicBezTo>
                    <a:pt x="61" y="23"/>
                    <a:pt x="61" y="23"/>
                    <a:pt x="61" y="23"/>
                  </a:cubicBezTo>
                  <a:cubicBezTo>
                    <a:pt x="61" y="20"/>
                    <a:pt x="63" y="18"/>
                    <a:pt x="65" y="18"/>
                  </a:cubicBezTo>
                  <a:cubicBezTo>
                    <a:pt x="65" y="10"/>
                    <a:pt x="65" y="10"/>
                    <a:pt x="65" y="10"/>
                  </a:cubicBezTo>
                  <a:cubicBezTo>
                    <a:pt x="31" y="10"/>
                    <a:pt x="31" y="10"/>
                    <a:pt x="31" y="10"/>
                  </a:cubicBezTo>
                  <a:cubicBezTo>
                    <a:pt x="31" y="17"/>
                    <a:pt x="31" y="17"/>
                    <a:pt x="31" y="17"/>
                  </a:cubicBezTo>
                  <a:cubicBezTo>
                    <a:pt x="53" y="17"/>
                    <a:pt x="53" y="17"/>
                    <a:pt x="53" y="17"/>
                  </a:cubicBezTo>
                  <a:cubicBezTo>
                    <a:pt x="53" y="57"/>
                    <a:pt x="53" y="57"/>
                    <a:pt x="53" y="57"/>
                  </a:cubicBezTo>
                  <a:cubicBezTo>
                    <a:pt x="53" y="57"/>
                    <a:pt x="53" y="57"/>
                    <a:pt x="53" y="57"/>
                  </a:cubicBezTo>
                  <a:cubicBezTo>
                    <a:pt x="31" y="57"/>
                    <a:pt x="31" y="57"/>
                    <a:pt x="31" y="57"/>
                  </a:cubicBezTo>
                  <a:cubicBezTo>
                    <a:pt x="31" y="64"/>
                    <a:pt x="31" y="64"/>
                    <a:pt x="31" y="64"/>
                  </a:cubicBezTo>
                  <a:close/>
                  <a:moveTo>
                    <a:pt x="65" y="33"/>
                  </a:moveTo>
                  <a:cubicBezTo>
                    <a:pt x="65" y="33"/>
                    <a:pt x="65" y="33"/>
                    <a:pt x="65" y="33"/>
                  </a:cubicBezTo>
                  <a:moveTo>
                    <a:pt x="31" y="2"/>
                  </a:moveTo>
                  <a:cubicBezTo>
                    <a:pt x="29" y="0"/>
                    <a:pt x="29" y="0"/>
                    <a:pt x="29" y="0"/>
                  </a:cubicBezTo>
                  <a:cubicBezTo>
                    <a:pt x="16" y="10"/>
                    <a:pt x="16" y="10"/>
                    <a:pt x="16" y="10"/>
                  </a:cubicBezTo>
                  <a:cubicBezTo>
                    <a:pt x="3" y="0"/>
                    <a:pt x="3" y="0"/>
                    <a:pt x="3" y="0"/>
                  </a:cubicBezTo>
                  <a:cubicBezTo>
                    <a:pt x="0" y="3"/>
                    <a:pt x="0" y="3"/>
                    <a:pt x="0" y="3"/>
                  </a:cubicBezTo>
                  <a:cubicBezTo>
                    <a:pt x="9" y="10"/>
                    <a:pt x="9" y="10"/>
                    <a:pt x="9" y="10"/>
                  </a:cubicBezTo>
                  <a:cubicBezTo>
                    <a:pt x="10" y="10"/>
                    <a:pt x="10" y="10"/>
                    <a:pt x="10" y="10"/>
                  </a:cubicBezTo>
                  <a:cubicBezTo>
                    <a:pt x="1" y="10"/>
                    <a:pt x="1" y="10"/>
                    <a:pt x="1" y="10"/>
                  </a:cubicBezTo>
                  <a:cubicBezTo>
                    <a:pt x="1" y="64"/>
                    <a:pt x="1" y="64"/>
                    <a:pt x="1" y="64"/>
                  </a:cubicBezTo>
                  <a:cubicBezTo>
                    <a:pt x="7" y="64"/>
                    <a:pt x="7" y="64"/>
                    <a:pt x="7" y="64"/>
                  </a:cubicBezTo>
                  <a:cubicBezTo>
                    <a:pt x="7" y="64"/>
                    <a:pt x="7" y="64"/>
                    <a:pt x="7" y="64"/>
                  </a:cubicBezTo>
                  <a:cubicBezTo>
                    <a:pt x="7" y="69"/>
                    <a:pt x="7" y="69"/>
                    <a:pt x="7" y="69"/>
                  </a:cubicBezTo>
                  <a:cubicBezTo>
                    <a:pt x="16" y="69"/>
                    <a:pt x="16" y="69"/>
                    <a:pt x="16" y="69"/>
                  </a:cubicBezTo>
                  <a:cubicBezTo>
                    <a:pt x="16" y="64"/>
                    <a:pt x="16" y="64"/>
                    <a:pt x="16" y="64"/>
                  </a:cubicBezTo>
                  <a:cubicBezTo>
                    <a:pt x="16" y="64"/>
                    <a:pt x="16" y="64"/>
                    <a:pt x="16" y="64"/>
                  </a:cubicBezTo>
                  <a:cubicBezTo>
                    <a:pt x="31" y="64"/>
                    <a:pt x="31" y="64"/>
                    <a:pt x="31" y="64"/>
                  </a:cubicBezTo>
                  <a:cubicBezTo>
                    <a:pt x="31" y="57"/>
                    <a:pt x="31" y="57"/>
                    <a:pt x="31" y="57"/>
                  </a:cubicBezTo>
                  <a:cubicBezTo>
                    <a:pt x="8" y="57"/>
                    <a:pt x="8" y="57"/>
                    <a:pt x="8" y="57"/>
                  </a:cubicBezTo>
                  <a:cubicBezTo>
                    <a:pt x="8" y="17"/>
                    <a:pt x="8" y="17"/>
                    <a:pt x="8" y="17"/>
                  </a:cubicBezTo>
                  <a:cubicBezTo>
                    <a:pt x="31" y="17"/>
                    <a:pt x="31" y="17"/>
                    <a:pt x="31" y="17"/>
                  </a:cubicBezTo>
                  <a:cubicBezTo>
                    <a:pt x="31" y="10"/>
                    <a:pt x="31" y="10"/>
                    <a:pt x="31" y="10"/>
                  </a:cubicBezTo>
                  <a:cubicBezTo>
                    <a:pt x="22" y="10"/>
                    <a:pt x="22" y="10"/>
                    <a:pt x="22" y="10"/>
                  </a:cubicBezTo>
                  <a:cubicBezTo>
                    <a:pt x="23" y="10"/>
                    <a:pt x="23" y="10"/>
                    <a:pt x="23" y="10"/>
                  </a:cubicBezTo>
                  <a:cubicBezTo>
                    <a:pt x="31" y="4"/>
                    <a:pt x="31" y="4"/>
                    <a:pt x="31" y="4"/>
                  </a:cubicBezTo>
                  <a:lnTo>
                    <a:pt x="31"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04">
              <a:extLst>
                <a:ext uri="{FF2B5EF4-FFF2-40B4-BE49-F238E27FC236}">
                  <a16:creationId xmlns:a16="http://schemas.microsoft.com/office/drawing/2014/main" id="{D4545F4D-BD34-F749-B791-129B507677B3}"/>
                </a:ext>
              </a:extLst>
            </p:cNvPr>
            <p:cNvSpPr>
              <a:spLocks noChangeArrowheads="1"/>
            </p:cNvSpPr>
            <p:nvPr/>
          </p:nvSpPr>
          <p:spPr bwMode="auto">
            <a:xfrm>
              <a:off x="10530405" y="2565106"/>
              <a:ext cx="39910" cy="38770"/>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5">
              <a:extLst>
                <a:ext uri="{FF2B5EF4-FFF2-40B4-BE49-F238E27FC236}">
                  <a16:creationId xmlns:a16="http://schemas.microsoft.com/office/drawing/2014/main" id="{ED509E1B-D6CE-EBFF-2F76-28A94C25A4A7}"/>
                </a:ext>
              </a:extLst>
            </p:cNvPr>
            <p:cNvSpPr>
              <a:spLocks/>
            </p:cNvSpPr>
            <p:nvPr/>
          </p:nvSpPr>
          <p:spPr bwMode="auto">
            <a:xfrm>
              <a:off x="10503038" y="2611858"/>
              <a:ext cx="93504" cy="142536"/>
            </a:xfrm>
            <a:custGeom>
              <a:avLst/>
              <a:gdLst>
                <a:gd name="T0" fmla="*/ 14 w 82"/>
                <a:gd name="T1" fmla="*/ 23 h 125"/>
                <a:gd name="T2" fmla="*/ 19 w 82"/>
                <a:gd name="T3" fmla="*/ 23 h 125"/>
                <a:gd name="T4" fmla="*/ 19 w 82"/>
                <a:gd name="T5" fmla="*/ 65 h 125"/>
                <a:gd name="T6" fmla="*/ 19 w 82"/>
                <a:gd name="T7" fmla="*/ 65 h 125"/>
                <a:gd name="T8" fmla="*/ 19 w 82"/>
                <a:gd name="T9" fmla="*/ 125 h 125"/>
                <a:gd name="T10" fmla="*/ 38 w 82"/>
                <a:gd name="T11" fmla="*/ 125 h 125"/>
                <a:gd name="T12" fmla="*/ 38 w 82"/>
                <a:gd name="T13" fmla="*/ 59 h 125"/>
                <a:gd name="T14" fmla="*/ 45 w 82"/>
                <a:gd name="T15" fmla="*/ 59 h 125"/>
                <a:gd name="T16" fmla="*/ 45 w 82"/>
                <a:gd name="T17" fmla="*/ 125 h 125"/>
                <a:gd name="T18" fmla="*/ 64 w 82"/>
                <a:gd name="T19" fmla="*/ 125 h 125"/>
                <a:gd name="T20" fmla="*/ 64 w 82"/>
                <a:gd name="T21" fmla="*/ 59 h 125"/>
                <a:gd name="T22" fmla="*/ 64 w 82"/>
                <a:gd name="T23" fmla="*/ 59 h 125"/>
                <a:gd name="T24" fmla="*/ 64 w 82"/>
                <a:gd name="T25" fmla="*/ 23 h 125"/>
                <a:gd name="T26" fmla="*/ 69 w 82"/>
                <a:gd name="T27" fmla="*/ 23 h 125"/>
                <a:gd name="T28" fmla="*/ 69 w 82"/>
                <a:gd name="T29" fmla="*/ 59 h 125"/>
                <a:gd name="T30" fmla="*/ 82 w 82"/>
                <a:gd name="T31" fmla="*/ 59 h 125"/>
                <a:gd name="T32" fmla="*/ 82 w 82"/>
                <a:gd name="T33" fmla="*/ 0 h 125"/>
                <a:gd name="T34" fmla="*/ 0 w 82"/>
                <a:gd name="T35" fmla="*/ 0 h 125"/>
                <a:gd name="T36" fmla="*/ 0 w 82"/>
                <a:gd name="T37" fmla="*/ 59 h 125"/>
                <a:gd name="T38" fmla="*/ 14 w 82"/>
                <a:gd name="T39" fmla="*/ 59 h 125"/>
                <a:gd name="T40" fmla="*/ 14 w 82"/>
                <a:gd name="T41" fmla="*/ 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125">
                  <a:moveTo>
                    <a:pt x="14" y="23"/>
                  </a:moveTo>
                  <a:lnTo>
                    <a:pt x="19" y="23"/>
                  </a:lnTo>
                  <a:lnTo>
                    <a:pt x="19" y="65"/>
                  </a:lnTo>
                  <a:lnTo>
                    <a:pt x="19" y="65"/>
                  </a:lnTo>
                  <a:lnTo>
                    <a:pt x="19" y="125"/>
                  </a:lnTo>
                  <a:lnTo>
                    <a:pt x="38" y="125"/>
                  </a:lnTo>
                  <a:lnTo>
                    <a:pt x="38" y="59"/>
                  </a:lnTo>
                  <a:lnTo>
                    <a:pt x="45" y="59"/>
                  </a:lnTo>
                  <a:lnTo>
                    <a:pt x="45" y="125"/>
                  </a:lnTo>
                  <a:lnTo>
                    <a:pt x="64" y="125"/>
                  </a:lnTo>
                  <a:lnTo>
                    <a:pt x="64" y="59"/>
                  </a:lnTo>
                  <a:lnTo>
                    <a:pt x="64" y="59"/>
                  </a:lnTo>
                  <a:lnTo>
                    <a:pt x="64" y="23"/>
                  </a:lnTo>
                  <a:lnTo>
                    <a:pt x="69" y="23"/>
                  </a:lnTo>
                  <a:lnTo>
                    <a:pt x="69" y="59"/>
                  </a:lnTo>
                  <a:lnTo>
                    <a:pt x="82" y="59"/>
                  </a:lnTo>
                  <a:lnTo>
                    <a:pt x="82" y="0"/>
                  </a:lnTo>
                  <a:lnTo>
                    <a:pt x="0" y="0"/>
                  </a:lnTo>
                  <a:lnTo>
                    <a:pt x="0" y="59"/>
                  </a:lnTo>
                  <a:lnTo>
                    <a:pt x="14" y="59"/>
                  </a:lnTo>
                  <a:lnTo>
                    <a:pt x="14" y="23"/>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06">
              <a:extLst>
                <a:ext uri="{FF2B5EF4-FFF2-40B4-BE49-F238E27FC236}">
                  <a16:creationId xmlns:a16="http://schemas.microsoft.com/office/drawing/2014/main" id="{C4A2E940-A9CF-B35D-7981-F05BCF97E3D0}"/>
                </a:ext>
              </a:extLst>
            </p:cNvPr>
            <p:cNvSpPr>
              <a:spLocks noChangeArrowheads="1"/>
            </p:cNvSpPr>
            <p:nvPr/>
          </p:nvSpPr>
          <p:spPr bwMode="auto">
            <a:xfrm>
              <a:off x="10637592" y="2565106"/>
              <a:ext cx="37630" cy="38770"/>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07">
              <a:extLst>
                <a:ext uri="{FF2B5EF4-FFF2-40B4-BE49-F238E27FC236}">
                  <a16:creationId xmlns:a16="http://schemas.microsoft.com/office/drawing/2014/main" id="{68AF79AD-C5F0-FED7-E3AE-10F9A963061F}"/>
                </a:ext>
              </a:extLst>
            </p:cNvPr>
            <p:cNvSpPr>
              <a:spLocks/>
            </p:cNvSpPr>
            <p:nvPr/>
          </p:nvSpPr>
          <p:spPr bwMode="auto">
            <a:xfrm>
              <a:off x="10602243" y="2611858"/>
              <a:ext cx="106047" cy="142536"/>
            </a:xfrm>
            <a:custGeom>
              <a:avLst/>
              <a:gdLst>
                <a:gd name="T0" fmla="*/ 81 w 93"/>
                <a:gd name="T1" fmla="*/ 59 h 125"/>
                <a:gd name="T2" fmla="*/ 93 w 93"/>
                <a:gd name="T3" fmla="*/ 59 h 125"/>
                <a:gd name="T4" fmla="*/ 78 w 93"/>
                <a:gd name="T5" fmla="*/ 0 h 125"/>
                <a:gd name="T6" fmla="*/ 17 w 93"/>
                <a:gd name="T7" fmla="*/ 0 h 125"/>
                <a:gd name="T8" fmla="*/ 0 w 93"/>
                <a:gd name="T9" fmla="*/ 59 h 125"/>
                <a:gd name="T10" fmla="*/ 14 w 93"/>
                <a:gd name="T11" fmla="*/ 59 h 125"/>
                <a:gd name="T12" fmla="*/ 24 w 93"/>
                <a:gd name="T13" fmla="*/ 23 h 125"/>
                <a:gd name="T14" fmla="*/ 28 w 93"/>
                <a:gd name="T15" fmla="*/ 23 h 125"/>
                <a:gd name="T16" fmla="*/ 10 w 93"/>
                <a:gd name="T17" fmla="*/ 89 h 125"/>
                <a:gd name="T18" fmla="*/ 24 w 93"/>
                <a:gd name="T19" fmla="*/ 89 h 125"/>
                <a:gd name="T20" fmla="*/ 24 w 93"/>
                <a:gd name="T21" fmla="*/ 125 h 125"/>
                <a:gd name="T22" fmla="*/ 45 w 93"/>
                <a:gd name="T23" fmla="*/ 125 h 125"/>
                <a:gd name="T24" fmla="*/ 45 w 93"/>
                <a:gd name="T25" fmla="*/ 89 h 125"/>
                <a:gd name="T26" fmla="*/ 50 w 93"/>
                <a:gd name="T27" fmla="*/ 89 h 125"/>
                <a:gd name="T28" fmla="*/ 50 w 93"/>
                <a:gd name="T29" fmla="*/ 125 h 125"/>
                <a:gd name="T30" fmla="*/ 69 w 93"/>
                <a:gd name="T31" fmla="*/ 125 h 125"/>
                <a:gd name="T32" fmla="*/ 69 w 93"/>
                <a:gd name="T33" fmla="*/ 89 h 125"/>
                <a:gd name="T34" fmla="*/ 85 w 93"/>
                <a:gd name="T35" fmla="*/ 89 h 125"/>
                <a:gd name="T36" fmla="*/ 66 w 93"/>
                <a:gd name="T37" fmla="*/ 23 h 125"/>
                <a:gd name="T38" fmla="*/ 71 w 93"/>
                <a:gd name="T39" fmla="*/ 23 h 125"/>
                <a:gd name="T40" fmla="*/ 81 w 93"/>
                <a:gd name="T41" fmla="*/ 5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125">
                  <a:moveTo>
                    <a:pt x="81" y="59"/>
                  </a:moveTo>
                  <a:lnTo>
                    <a:pt x="93" y="59"/>
                  </a:lnTo>
                  <a:lnTo>
                    <a:pt x="78" y="0"/>
                  </a:lnTo>
                  <a:lnTo>
                    <a:pt x="17" y="0"/>
                  </a:lnTo>
                  <a:lnTo>
                    <a:pt x="0" y="59"/>
                  </a:lnTo>
                  <a:lnTo>
                    <a:pt x="14" y="59"/>
                  </a:lnTo>
                  <a:lnTo>
                    <a:pt x="24" y="23"/>
                  </a:lnTo>
                  <a:lnTo>
                    <a:pt x="28" y="23"/>
                  </a:lnTo>
                  <a:lnTo>
                    <a:pt x="10" y="89"/>
                  </a:lnTo>
                  <a:lnTo>
                    <a:pt x="24" y="89"/>
                  </a:lnTo>
                  <a:lnTo>
                    <a:pt x="24" y="125"/>
                  </a:lnTo>
                  <a:lnTo>
                    <a:pt x="45" y="125"/>
                  </a:lnTo>
                  <a:lnTo>
                    <a:pt x="45" y="89"/>
                  </a:lnTo>
                  <a:lnTo>
                    <a:pt x="50" y="89"/>
                  </a:lnTo>
                  <a:lnTo>
                    <a:pt x="50" y="125"/>
                  </a:lnTo>
                  <a:lnTo>
                    <a:pt x="69" y="125"/>
                  </a:lnTo>
                  <a:lnTo>
                    <a:pt x="69" y="89"/>
                  </a:lnTo>
                  <a:lnTo>
                    <a:pt x="85" y="89"/>
                  </a:lnTo>
                  <a:lnTo>
                    <a:pt x="66" y="23"/>
                  </a:lnTo>
                  <a:lnTo>
                    <a:pt x="71" y="23"/>
                  </a:lnTo>
                  <a:lnTo>
                    <a:pt x="81" y="5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8">
              <a:extLst>
                <a:ext uri="{FF2B5EF4-FFF2-40B4-BE49-F238E27FC236}">
                  <a16:creationId xmlns:a16="http://schemas.microsoft.com/office/drawing/2014/main" id="{162CAF67-E430-75FB-1E09-5F0582FBA64B}"/>
                </a:ext>
              </a:extLst>
            </p:cNvPr>
            <p:cNvSpPr>
              <a:spLocks noEditPoints="1"/>
            </p:cNvSpPr>
            <p:nvPr/>
          </p:nvSpPr>
          <p:spPr bwMode="auto">
            <a:xfrm>
              <a:off x="9769832" y="4543506"/>
              <a:ext cx="149378" cy="182446"/>
            </a:xfrm>
            <a:custGeom>
              <a:avLst/>
              <a:gdLst>
                <a:gd name="T0" fmla="*/ 52 w 75"/>
                <a:gd name="T1" fmla="*/ 84 h 92"/>
                <a:gd name="T2" fmla="*/ 75 w 75"/>
                <a:gd name="T3" fmla="*/ 92 h 92"/>
                <a:gd name="T4" fmla="*/ 52 w 75"/>
                <a:gd name="T5" fmla="*/ 52 h 92"/>
                <a:gd name="T6" fmla="*/ 47 w 75"/>
                <a:gd name="T7" fmla="*/ 45 h 92"/>
                <a:gd name="T8" fmla="*/ 43 w 75"/>
                <a:gd name="T9" fmla="*/ 63 h 92"/>
                <a:gd name="T10" fmla="*/ 45 w 75"/>
                <a:gd name="T11" fmla="*/ 69 h 92"/>
                <a:gd name="T12" fmla="*/ 43 w 75"/>
                <a:gd name="T13" fmla="*/ 67 h 92"/>
                <a:gd name="T14" fmla="*/ 46 w 75"/>
                <a:gd name="T15" fmla="*/ 78 h 92"/>
                <a:gd name="T16" fmla="*/ 43 w 75"/>
                <a:gd name="T17" fmla="*/ 84 h 92"/>
                <a:gd name="T18" fmla="*/ 43 w 75"/>
                <a:gd name="T19" fmla="*/ 84 h 92"/>
                <a:gd name="T20" fmla="*/ 37 w 75"/>
                <a:gd name="T21" fmla="*/ 78 h 92"/>
                <a:gd name="T22" fmla="*/ 43 w 75"/>
                <a:gd name="T23" fmla="*/ 24 h 92"/>
                <a:gd name="T24" fmla="*/ 40 w 75"/>
                <a:gd name="T25" fmla="*/ 14 h 92"/>
                <a:gd name="T26" fmla="*/ 37 w 75"/>
                <a:gd name="T27" fmla="*/ 27 h 92"/>
                <a:gd name="T28" fmla="*/ 37 w 75"/>
                <a:gd name="T29" fmla="*/ 45 h 92"/>
                <a:gd name="T30" fmla="*/ 41 w 75"/>
                <a:gd name="T31" fmla="*/ 52 h 92"/>
                <a:gd name="T32" fmla="*/ 37 w 75"/>
                <a:gd name="T33" fmla="*/ 62 h 92"/>
                <a:gd name="T34" fmla="*/ 43 w 75"/>
                <a:gd name="T35" fmla="*/ 74 h 92"/>
                <a:gd name="T36" fmla="*/ 41 w 75"/>
                <a:gd name="T37" fmla="*/ 65 h 92"/>
                <a:gd name="T38" fmla="*/ 43 w 75"/>
                <a:gd name="T39" fmla="*/ 24 h 92"/>
                <a:gd name="T40" fmla="*/ 37 w 75"/>
                <a:gd name="T41" fmla="*/ 84 h 92"/>
                <a:gd name="T42" fmla="*/ 37 w 75"/>
                <a:gd name="T43" fmla="*/ 78 h 92"/>
                <a:gd name="T44" fmla="*/ 37 w 75"/>
                <a:gd name="T45" fmla="*/ 78 h 92"/>
                <a:gd name="T46" fmla="*/ 32 w 75"/>
                <a:gd name="T47" fmla="*/ 84 h 92"/>
                <a:gd name="T48" fmla="*/ 37 w 75"/>
                <a:gd name="T49" fmla="*/ 0 h 92"/>
                <a:gd name="T50" fmla="*/ 34 w 75"/>
                <a:gd name="T51" fmla="*/ 14 h 92"/>
                <a:gd name="T52" fmla="*/ 32 w 75"/>
                <a:gd name="T53" fmla="*/ 63 h 92"/>
                <a:gd name="T54" fmla="*/ 32 w 75"/>
                <a:gd name="T55" fmla="*/ 67 h 92"/>
                <a:gd name="T56" fmla="*/ 37 w 75"/>
                <a:gd name="T57" fmla="*/ 69 h 92"/>
                <a:gd name="T58" fmla="*/ 37 w 75"/>
                <a:gd name="T59" fmla="*/ 62 h 92"/>
                <a:gd name="T60" fmla="*/ 33 w 75"/>
                <a:gd name="T61" fmla="*/ 58 h 92"/>
                <a:gd name="T62" fmla="*/ 37 w 75"/>
                <a:gd name="T63" fmla="*/ 52 h 92"/>
                <a:gd name="T64" fmla="*/ 37 w 75"/>
                <a:gd name="T65" fmla="*/ 52 h 92"/>
                <a:gd name="T66" fmla="*/ 37 w 75"/>
                <a:gd name="T67" fmla="*/ 45 h 92"/>
                <a:gd name="T68" fmla="*/ 37 w 75"/>
                <a:gd name="T69" fmla="*/ 27 h 92"/>
                <a:gd name="T70" fmla="*/ 37 w 75"/>
                <a:gd name="T71" fmla="*/ 27 h 92"/>
                <a:gd name="T72" fmla="*/ 0 w 75"/>
                <a:gd name="T73" fmla="*/ 92 h 92"/>
                <a:gd name="T74" fmla="*/ 23 w 75"/>
                <a:gd name="T75" fmla="*/ 84 h 92"/>
                <a:gd name="T76" fmla="*/ 32 w 75"/>
                <a:gd name="T77" fmla="*/ 78 h 92"/>
                <a:gd name="T78" fmla="*/ 32 w 75"/>
                <a:gd name="T79" fmla="*/ 74 h 92"/>
                <a:gd name="T80" fmla="*/ 30 w 75"/>
                <a:gd name="T81" fmla="*/ 69 h 92"/>
                <a:gd name="T82" fmla="*/ 32 w 75"/>
                <a:gd name="T83" fmla="*/ 63 h 92"/>
                <a:gd name="T84" fmla="*/ 32 w 75"/>
                <a:gd name="T85" fmla="*/ 24 h 92"/>
                <a:gd name="T86" fmla="*/ 23 w 75"/>
                <a:gd name="T87" fmla="*/ 45 h 92"/>
                <a:gd name="T88" fmla="*/ 25 w 75"/>
                <a:gd name="T89"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 h="92">
                  <a:moveTo>
                    <a:pt x="43" y="84"/>
                  </a:moveTo>
                  <a:cubicBezTo>
                    <a:pt x="52" y="84"/>
                    <a:pt x="52" y="84"/>
                    <a:pt x="52" y="84"/>
                  </a:cubicBezTo>
                  <a:cubicBezTo>
                    <a:pt x="60" y="92"/>
                    <a:pt x="60" y="92"/>
                    <a:pt x="60" y="92"/>
                  </a:cubicBezTo>
                  <a:cubicBezTo>
                    <a:pt x="75" y="92"/>
                    <a:pt x="75" y="92"/>
                    <a:pt x="75" y="92"/>
                  </a:cubicBezTo>
                  <a:cubicBezTo>
                    <a:pt x="63" y="85"/>
                    <a:pt x="55" y="69"/>
                    <a:pt x="50" y="52"/>
                  </a:cubicBezTo>
                  <a:cubicBezTo>
                    <a:pt x="52" y="52"/>
                    <a:pt x="52" y="52"/>
                    <a:pt x="52" y="52"/>
                  </a:cubicBezTo>
                  <a:cubicBezTo>
                    <a:pt x="52" y="45"/>
                    <a:pt x="52" y="45"/>
                    <a:pt x="52" y="45"/>
                  </a:cubicBezTo>
                  <a:cubicBezTo>
                    <a:pt x="47" y="45"/>
                    <a:pt x="47" y="45"/>
                    <a:pt x="47" y="45"/>
                  </a:cubicBezTo>
                  <a:cubicBezTo>
                    <a:pt x="45" y="37"/>
                    <a:pt x="44" y="30"/>
                    <a:pt x="43" y="24"/>
                  </a:cubicBezTo>
                  <a:cubicBezTo>
                    <a:pt x="43" y="63"/>
                    <a:pt x="43" y="63"/>
                    <a:pt x="43" y="63"/>
                  </a:cubicBezTo>
                  <a:cubicBezTo>
                    <a:pt x="43" y="63"/>
                    <a:pt x="43" y="63"/>
                    <a:pt x="43" y="63"/>
                  </a:cubicBezTo>
                  <a:cubicBezTo>
                    <a:pt x="44" y="65"/>
                    <a:pt x="44" y="67"/>
                    <a:pt x="45" y="69"/>
                  </a:cubicBezTo>
                  <a:cubicBezTo>
                    <a:pt x="45" y="69"/>
                    <a:pt x="45" y="69"/>
                    <a:pt x="45" y="69"/>
                  </a:cubicBezTo>
                  <a:cubicBezTo>
                    <a:pt x="43" y="67"/>
                    <a:pt x="43" y="67"/>
                    <a:pt x="43" y="67"/>
                  </a:cubicBezTo>
                  <a:cubicBezTo>
                    <a:pt x="43" y="74"/>
                    <a:pt x="43" y="74"/>
                    <a:pt x="43" y="74"/>
                  </a:cubicBezTo>
                  <a:cubicBezTo>
                    <a:pt x="46" y="78"/>
                    <a:pt x="46" y="78"/>
                    <a:pt x="46" y="78"/>
                  </a:cubicBezTo>
                  <a:cubicBezTo>
                    <a:pt x="43" y="78"/>
                    <a:pt x="43" y="78"/>
                    <a:pt x="43" y="78"/>
                  </a:cubicBezTo>
                  <a:lnTo>
                    <a:pt x="43" y="84"/>
                  </a:lnTo>
                  <a:close/>
                  <a:moveTo>
                    <a:pt x="37" y="84"/>
                  </a:moveTo>
                  <a:cubicBezTo>
                    <a:pt x="43" y="84"/>
                    <a:pt x="43" y="84"/>
                    <a:pt x="43" y="84"/>
                  </a:cubicBezTo>
                  <a:cubicBezTo>
                    <a:pt x="43" y="78"/>
                    <a:pt x="43" y="78"/>
                    <a:pt x="43" y="78"/>
                  </a:cubicBezTo>
                  <a:cubicBezTo>
                    <a:pt x="37" y="78"/>
                    <a:pt x="37" y="78"/>
                    <a:pt x="37" y="78"/>
                  </a:cubicBezTo>
                  <a:cubicBezTo>
                    <a:pt x="37" y="84"/>
                    <a:pt x="37" y="84"/>
                    <a:pt x="37" y="84"/>
                  </a:cubicBezTo>
                  <a:close/>
                  <a:moveTo>
                    <a:pt x="43" y="24"/>
                  </a:moveTo>
                  <a:cubicBezTo>
                    <a:pt x="42" y="18"/>
                    <a:pt x="41" y="14"/>
                    <a:pt x="41" y="14"/>
                  </a:cubicBezTo>
                  <a:cubicBezTo>
                    <a:pt x="40" y="14"/>
                    <a:pt x="40" y="14"/>
                    <a:pt x="40" y="14"/>
                  </a:cubicBezTo>
                  <a:cubicBezTo>
                    <a:pt x="37" y="0"/>
                    <a:pt x="37" y="0"/>
                    <a:pt x="37" y="0"/>
                  </a:cubicBezTo>
                  <a:cubicBezTo>
                    <a:pt x="37" y="27"/>
                    <a:pt x="37" y="27"/>
                    <a:pt x="37" y="27"/>
                  </a:cubicBezTo>
                  <a:cubicBezTo>
                    <a:pt x="38" y="28"/>
                    <a:pt x="38" y="41"/>
                    <a:pt x="39" y="45"/>
                  </a:cubicBezTo>
                  <a:cubicBezTo>
                    <a:pt x="37" y="45"/>
                    <a:pt x="37" y="45"/>
                    <a:pt x="37" y="45"/>
                  </a:cubicBezTo>
                  <a:cubicBezTo>
                    <a:pt x="37" y="52"/>
                    <a:pt x="37" y="52"/>
                    <a:pt x="37" y="52"/>
                  </a:cubicBezTo>
                  <a:cubicBezTo>
                    <a:pt x="41" y="52"/>
                    <a:pt x="41" y="52"/>
                    <a:pt x="41" y="52"/>
                  </a:cubicBezTo>
                  <a:cubicBezTo>
                    <a:pt x="41" y="52"/>
                    <a:pt x="41" y="54"/>
                    <a:pt x="42" y="58"/>
                  </a:cubicBezTo>
                  <a:cubicBezTo>
                    <a:pt x="37" y="62"/>
                    <a:pt x="37" y="62"/>
                    <a:pt x="37" y="62"/>
                  </a:cubicBezTo>
                  <a:cubicBezTo>
                    <a:pt x="37" y="69"/>
                    <a:pt x="37" y="69"/>
                    <a:pt x="37" y="69"/>
                  </a:cubicBezTo>
                  <a:cubicBezTo>
                    <a:pt x="43" y="74"/>
                    <a:pt x="43" y="74"/>
                    <a:pt x="43" y="74"/>
                  </a:cubicBezTo>
                  <a:cubicBezTo>
                    <a:pt x="43" y="67"/>
                    <a:pt x="43" y="67"/>
                    <a:pt x="43" y="67"/>
                  </a:cubicBezTo>
                  <a:cubicBezTo>
                    <a:pt x="41" y="65"/>
                    <a:pt x="41" y="65"/>
                    <a:pt x="41" y="65"/>
                  </a:cubicBezTo>
                  <a:cubicBezTo>
                    <a:pt x="43" y="63"/>
                    <a:pt x="43" y="63"/>
                    <a:pt x="43" y="63"/>
                  </a:cubicBezTo>
                  <a:lnTo>
                    <a:pt x="43" y="24"/>
                  </a:lnTo>
                  <a:close/>
                  <a:moveTo>
                    <a:pt x="32" y="84"/>
                  </a:moveTo>
                  <a:cubicBezTo>
                    <a:pt x="37" y="84"/>
                    <a:pt x="37" y="84"/>
                    <a:pt x="37" y="84"/>
                  </a:cubicBezTo>
                  <a:cubicBezTo>
                    <a:pt x="37" y="84"/>
                    <a:pt x="37" y="84"/>
                    <a:pt x="37" y="84"/>
                  </a:cubicBezTo>
                  <a:cubicBezTo>
                    <a:pt x="37" y="78"/>
                    <a:pt x="37" y="78"/>
                    <a:pt x="37" y="78"/>
                  </a:cubicBezTo>
                  <a:cubicBezTo>
                    <a:pt x="37" y="78"/>
                    <a:pt x="37" y="78"/>
                    <a:pt x="37" y="78"/>
                  </a:cubicBezTo>
                  <a:cubicBezTo>
                    <a:pt x="37" y="78"/>
                    <a:pt x="37" y="78"/>
                    <a:pt x="37" y="78"/>
                  </a:cubicBezTo>
                  <a:cubicBezTo>
                    <a:pt x="32" y="78"/>
                    <a:pt x="32" y="78"/>
                    <a:pt x="32" y="78"/>
                  </a:cubicBezTo>
                  <a:cubicBezTo>
                    <a:pt x="32" y="84"/>
                    <a:pt x="32" y="84"/>
                    <a:pt x="32" y="84"/>
                  </a:cubicBezTo>
                  <a:close/>
                  <a:moveTo>
                    <a:pt x="37" y="0"/>
                  </a:moveTo>
                  <a:cubicBezTo>
                    <a:pt x="37" y="0"/>
                    <a:pt x="37" y="0"/>
                    <a:pt x="37" y="0"/>
                  </a:cubicBezTo>
                  <a:cubicBezTo>
                    <a:pt x="35" y="14"/>
                    <a:pt x="35" y="14"/>
                    <a:pt x="35" y="14"/>
                  </a:cubicBezTo>
                  <a:cubicBezTo>
                    <a:pt x="34" y="14"/>
                    <a:pt x="34" y="14"/>
                    <a:pt x="34" y="14"/>
                  </a:cubicBezTo>
                  <a:cubicBezTo>
                    <a:pt x="34" y="14"/>
                    <a:pt x="33" y="18"/>
                    <a:pt x="32" y="24"/>
                  </a:cubicBezTo>
                  <a:cubicBezTo>
                    <a:pt x="32" y="63"/>
                    <a:pt x="32" y="63"/>
                    <a:pt x="32" y="63"/>
                  </a:cubicBezTo>
                  <a:cubicBezTo>
                    <a:pt x="34" y="65"/>
                    <a:pt x="34" y="65"/>
                    <a:pt x="34" y="65"/>
                  </a:cubicBezTo>
                  <a:cubicBezTo>
                    <a:pt x="32" y="67"/>
                    <a:pt x="32" y="67"/>
                    <a:pt x="32" y="67"/>
                  </a:cubicBezTo>
                  <a:cubicBezTo>
                    <a:pt x="32" y="74"/>
                    <a:pt x="32" y="74"/>
                    <a:pt x="32" y="74"/>
                  </a:cubicBezTo>
                  <a:cubicBezTo>
                    <a:pt x="37" y="69"/>
                    <a:pt x="37" y="69"/>
                    <a:pt x="37" y="69"/>
                  </a:cubicBezTo>
                  <a:cubicBezTo>
                    <a:pt x="37" y="69"/>
                    <a:pt x="37" y="69"/>
                    <a:pt x="37" y="69"/>
                  </a:cubicBezTo>
                  <a:cubicBezTo>
                    <a:pt x="37" y="62"/>
                    <a:pt x="37" y="62"/>
                    <a:pt x="37" y="62"/>
                  </a:cubicBezTo>
                  <a:cubicBezTo>
                    <a:pt x="37" y="62"/>
                    <a:pt x="37" y="62"/>
                    <a:pt x="37" y="62"/>
                  </a:cubicBezTo>
                  <a:cubicBezTo>
                    <a:pt x="33" y="58"/>
                    <a:pt x="33" y="58"/>
                    <a:pt x="33" y="58"/>
                  </a:cubicBezTo>
                  <a:cubicBezTo>
                    <a:pt x="34" y="54"/>
                    <a:pt x="34" y="52"/>
                    <a:pt x="34" y="52"/>
                  </a:cubicBezTo>
                  <a:cubicBezTo>
                    <a:pt x="37" y="52"/>
                    <a:pt x="37" y="52"/>
                    <a:pt x="37" y="52"/>
                  </a:cubicBezTo>
                  <a:cubicBezTo>
                    <a:pt x="37" y="52"/>
                    <a:pt x="37" y="52"/>
                    <a:pt x="37" y="52"/>
                  </a:cubicBezTo>
                  <a:cubicBezTo>
                    <a:pt x="37" y="52"/>
                    <a:pt x="37" y="52"/>
                    <a:pt x="37" y="52"/>
                  </a:cubicBezTo>
                  <a:cubicBezTo>
                    <a:pt x="37" y="45"/>
                    <a:pt x="37" y="45"/>
                    <a:pt x="37" y="45"/>
                  </a:cubicBezTo>
                  <a:cubicBezTo>
                    <a:pt x="37" y="45"/>
                    <a:pt x="37" y="45"/>
                    <a:pt x="37" y="45"/>
                  </a:cubicBezTo>
                  <a:cubicBezTo>
                    <a:pt x="36" y="45"/>
                    <a:pt x="36" y="45"/>
                    <a:pt x="36" y="45"/>
                  </a:cubicBezTo>
                  <a:cubicBezTo>
                    <a:pt x="37" y="40"/>
                    <a:pt x="37" y="27"/>
                    <a:pt x="37" y="27"/>
                  </a:cubicBezTo>
                  <a:cubicBezTo>
                    <a:pt x="37" y="27"/>
                    <a:pt x="37" y="27"/>
                    <a:pt x="37" y="27"/>
                  </a:cubicBezTo>
                  <a:cubicBezTo>
                    <a:pt x="37" y="27"/>
                    <a:pt x="37" y="27"/>
                    <a:pt x="37" y="27"/>
                  </a:cubicBezTo>
                  <a:lnTo>
                    <a:pt x="37" y="0"/>
                  </a:lnTo>
                  <a:close/>
                  <a:moveTo>
                    <a:pt x="0" y="92"/>
                  </a:moveTo>
                  <a:cubicBezTo>
                    <a:pt x="15" y="92"/>
                    <a:pt x="15" y="92"/>
                    <a:pt x="15" y="92"/>
                  </a:cubicBezTo>
                  <a:cubicBezTo>
                    <a:pt x="23" y="84"/>
                    <a:pt x="23" y="84"/>
                    <a:pt x="23" y="84"/>
                  </a:cubicBezTo>
                  <a:cubicBezTo>
                    <a:pt x="32" y="84"/>
                    <a:pt x="32" y="84"/>
                    <a:pt x="32" y="84"/>
                  </a:cubicBezTo>
                  <a:cubicBezTo>
                    <a:pt x="32" y="78"/>
                    <a:pt x="32" y="78"/>
                    <a:pt x="32" y="78"/>
                  </a:cubicBezTo>
                  <a:cubicBezTo>
                    <a:pt x="29" y="78"/>
                    <a:pt x="29" y="78"/>
                    <a:pt x="29" y="78"/>
                  </a:cubicBezTo>
                  <a:cubicBezTo>
                    <a:pt x="32" y="74"/>
                    <a:pt x="32" y="74"/>
                    <a:pt x="32" y="74"/>
                  </a:cubicBezTo>
                  <a:cubicBezTo>
                    <a:pt x="32" y="67"/>
                    <a:pt x="32" y="67"/>
                    <a:pt x="32" y="67"/>
                  </a:cubicBezTo>
                  <a:cubicBezTo>
                    <a:pt x="30" y="69"/>
                    <a:pt x="30" y="69"/>
                    <a:pt x="30" y="69"/>
                  </a:cubicBezTo>
                  <a:cubicBezTo>
                    <a:pt x="31" y="67"/>
                    <a:pt x="31" y="65"/>
                    <a:pt x="32" y="63"/>
                  </a:cubicBezTo>
                  <a:cubicBezTo>
                    <a:pt x="32" y="63"/>
                    <a:pt x="32" y="63"/>
                    <a:pt x="32" y="63"/>
                  </a:cubicBezTo>
                  <a:cubicBezTo>
                    <a:pt x="32" y="63"/>
                    <a:pt x="32" y="63"/>
                    <a:pt x="32" y="63"/>
                  </a:cubicBezTo>
                  <a:cubicBezTo>
                    <a:pt x="32" y="24"/>
                    <a:pt x="32" y="24"/>
                    <a:pt x="32" y="24"/>
                  </a:cubicBezTo>
                  <a:cubicBezTo>
                    <a:pt x="31" y="30"/>
                    <a:pt x="30" y="37"/>
                    <a:pt x="28" y="45"/>
                  </a:cubicBezTo>
                  <a:cubicBezTo>
                    <a:pt x="23" y="45"/>
                    <a:pt x="23" y="45"/>
                    <a:pt x="23" y="45"/>
                  </a:cubicBezTo>
                  <a:cubicBezTo>
                    <a:pt x="23" y="52"/>
                    <a:pt x="23" y="52"/>
                    <a:pt x="23" y="52"/>
                  </a:cubicBezTo>
                  <a:cubicBezTo>
                    <a:pt x="25" y="52"/>
                    <a:pt x="25" y="52"/>
                    <a:pt x="25" y="52"/>
                  </a:cubicBezTo>
                  <a:cubicBezTo>
                    <a:pt x="20" y="69"/>
                    <a:pt x="12" y="85"/>
                    <a:pt x="0" y="92"/>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09">
              <a:extLst>
                <a:ext uri="{FF2B5EF4-FFF2-40B4-BE49-F238E27FC236}">
                  <a16:creationId xmlns:a16="http://schemas.microsoft.com/office/drawing/2014/main" id="{85199317-104C-A3C9-6C29-AEEBF58C503A}"/>
                </a:ext>
              </a:extLst>
            </p:cNvPr>
            <p:cNvSpPr>
              <a:spLocks noEditPoints="1"/>
            </p:cNvSpPr>
            <p:nvPr/>
          </p:nvSpPr>
          <p:spPr bwMode="auto">
            <a:xfrm>
              <a:off x="9306875" y="2146621"/>
              <a:ext cx="115169" cy="71838"/>
            </a:xfrm>
            <a:custGeom>
              <a:avLst/>
              <a:gdLst>
                <a:gd name="T0" fmla="*/ 78 w 101"/>
                <a:gd name="T1" fmla="*/ 63 h 63"/>
                <a:gd name="T2" fmla="*/ 101 w 101"/>
                <a:gd name="T3" fmla="*/ 63 h 63"/>
                <a:gd name="T4" fmla="*/ 101 w 101"/>
                <a:gd name="T5" fmla="*/ 35 h 63"/>
                <a:gd name="T6" fmla="*/ 89 w 101"/>
                <a:gd name="T7" fmla="*/ 35 h 63"/>
                <a:gd name="T8" fmla="*/ 89 w 101"/>
                <a:gd name="T9" fmla="*/ 0 h 63"/>
                <a:gd name="T10" fmla="*/ 78 w 101"/>
                <a:gd name="T11" fmla="*/ 0 h 63"/>
                <a:gd name="T12" fmla="*/ 78 w 101"/>
                <a:gd name="T13" fmla="*/ 44 h 63"/>
                <a:gd name="T14" fmla="*/ 87 w 101"/>
                <a:gd name="T15" fmla="*/ 44 h 63"/>
                <a:gd name="T16" fmla="*/ 87 w 101"/>
                <a:gd name="T17" fmla="*/ 56 h 63"/>
                <a:gd name="T18" fmla="*/ 87 w 101"/>
                <a:gd name="T19" fmla="*/ 56 h 63"/>
                <a:gd name="T20" fmla="*/ 78 w 101"/>
                <a:gd name="T21" fmla="*/ 56 h 63"/>
                <a:gd name="T22" fmla="*/ 78 w 101"/>
                <a:gd name="T23" fmla="*/ 63 h 63"/>
                <a:gd name="T24" fmla="*/ 64 w 101"/>
                <a:gd name="T25" fmla="*/ 0 h 63"/>
                <a:gd name="T26" fmla="*/ 64 w 101"/>
                <a:gd name="T27" fmla="*/ 35 h 63"/>
                <a:gd name="T28" fmla="*/ 50 w 101"/>
                <a:gd name="T29" fmla="*/ 35 h 63"/>
                <a:gd name="T30" fmla="*/ 50 w 101"/>
                <a:gd name="T31" fmla="*/ 44 h 63"/>
                <a:gd name="T32" fmla="*/ 59 w 101"/>
                <a:gd name="T33" fmla="*/ 44 h 63"/>
                <a:gd name="T34" fmla="*/ 59 w 101"/>
                <a:gd name="T35" fmla="*/ 56 h 63"/>
                <a:gd name="T36" fmla="*/ 59 w 101"/>
                <a:gd name="T37" fmla="*/ 56 h 63"/>
                <a:gd name="T38" fmla="*/ 50 w 101"/>
                <a:gd name="T39" fmla="*/ 56 h 63"/>
                <a:gd name="T40" fmla="*/ 50 w 101"/>
                <a:gd name="T41" fmla="*/ 63 h 63"/>
                <a:gd name="T42" fmla="*/ 78 w 101"/>
                <a:gd name="T43" fmla="*/ 63 h 63"/>
                <a:gd name="T44" fmla="*/ 78 w 101"/>
                <a:gd name="T45" fmla="*/ 56 h 63"/>
                <a:gd name="T46" fmla="*/ 69 w 101"/>
                <a:gd name="T47" fmla="*/ 56 h 63"/>
                <a:gd name="T48" fmla="*/ 69 w 101"/>
                <a:gd name="T49" fmla="*/ 44 h 63"/>
                <a:gd name="T50" fmla="*/ 78 w 101"/>
                <a:gd name="T51" fmla="*/ 44 h 63"/>
                <a:gd name="T52" fmla="*/ 78 w 101"/>
                <a:gd name="T53" fmla="*/ 0 h 63"/>
                <a:gd name="T54" fmla="*/ 64 w 101"/>
                <a:gd name="T55" fmla="*/ 0 h 63"/>
                <a:gd name="T56" fmla="*/ 50 w 101"/>
                <a:gd name="T57" fmla="*/ 35 h 63"/>
                <a:gd name="T58" fmla="*/ 21 w 101"/>
                <a:gd name="T59" fmla="*/ 35 h 63"/>
                <a:gd name="T60" fmla="*/ 21 w 101"/>
                <a:gd name="T61" fmla="*/ 44 h 63"/>
                <a:gd name="T62" fmla="*/ 29 w 101"/>
                <a:gd name="T63" fmla="*/ 44 h 63"/>
                <a:gd name="T64" fmla="*/ 29 w 101"/>
                <a:gd name="T65" fmla="*/ 56 h 63"/>
                <a:gd name="T66" fmla="*/ 29 w 101"/>
                <a:gd name="T67" fmla="*/ 56 h 63"/>
                <a:gd name="T68" fmla="*/ 21 w 101"/>
                <a:gd name="T69" fmla="*/ 56 h 63"/>
                <a:gd name="T70" fmla="*/ 21 w 101"/>
                <a:gd name="T71" fmla="*/ 63 h 63"/>
                <a:gd name="T72" fmla="*/ 50 w 101"/>
                <a:gd name="T73" fmla="*/ 63 h 63"/>
                <a:gd name="T74" fmla="*/ 50 w 101"/>
                <a:gd name="T75" fmla="*/ 56 h 63"/>
                <a:gd name="T76" fmla="*/ 42 w 101"/>
                <a:gd name="T77" fmla="*/ 56 h 63"/>
                <a:gd name="T78" fmla="*/ 42 w 101"/>
                <a:gd name="T79" fmla="*/ 44 h 63"/>
                <a:gd name="T80" fmla="*/ 50 w 101"/>
                <a:gd name="T81" fmla="*/ 44 h 63"/>
                <a:gd name="T82" fmla="*/ 50 w 101"/>
                <a:gd name="T83" fmla="*/ 35 h 63"/>
                <a:gd name="T84" fmla="*/ 21 w 101"/>
                <a:gd name="T85" fmla="*/ 35 h 63"/>
                <a:gd name="T86" fmla="*/ 0 w 101"/>
                <a:gd name="T87" fmla="*/ 35 h 63"/>
                <a:gd name="T88" fmla="*/ 0 w 101"/>
                <a:gd name="T89" fmla="*/ 63 h 63"/>
                <a:gd name="T90" fmla="*/ 21 w 101"/>
                <a:gd name="T91" fmla="*/ 63 h 63"/>
                <a:gd name="T92" fmla="*/ 21 w 101"/>
                <a:gd name="T93" fmla="*/ 56 h 63"/>
                <a:gd name="T94" fmla="*/ 12 w 101"/>
                <a:gd name="T95" fmla="*/ 56 h 63"/>
                <a:gd name="T96" fmla="*/ 12 w 101"/>
                <a:gd name="T97" fmla="*/ 44 h 63"/>
                <a:gd name="T98" fmla="*/ 21 w 101"/>
                <a:gd name="T99" fmla="*/ 44 h 63"/>
                <a:gd name="T100" fmla="*/ 21 w 101"/>
                <a:gd name="T101" fmla="*/ 3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63">
                  <a:moveTo>
                    <a:pt x="78" y="63"/>
                  </a:moveTo>
                  <a:lnTo>
                    <a:pt x="101" y="63"/>
                  </a:lnTo>
                  <a:lnTo>
                    <a:pt x="101" y="35"/>
                  </a:lnTo>
                  <a:lnTo>
                    <a:pt x="89" y="35"/>
                  </a:lnTo>
                  <a:lnTo>
                    <a:pt x="89" y="0"/>
                  </a:lnTo>
                  <a:lnTo>
                    <a:pt x="78" y="0"/>
                  </a:lnTo>
                  <a:lnTo>
                    <a:pt x="78" y="44"/>
                  </a:lnTo>
                  <a:lnTo>
                    <a:pt x="87" y="44"/>
                  </a:lnTo>
                  <a:lnTo>
                    <a:pt x="87" y="56"/>
                  </a:lnTo>
                  <a:lnTo>
                    <a:pt x="87" y="56"/>
                  </a:lnTo>
                  <a:lnTo>
                    <a:pt x="78" y="56"/>
                  </a:lnTo>
                  <a:lnTo>
                    <a:pt x="78" y="63"/>
                  </a:lnTo>
                  <a:close/>
                  <a:moveTo>
                    <a:pt x="64" y="0"/>
                  </a:moveTo>
                  <a:lnTo>
                    <a:pt x="64" y="35"/>
                  </a:lnTo>
                  <a:lnTo>
                    <a:pt x="50" y="35"/>
                  </a:lnTo>
                  <a:lnTo>
                    <a:pt x="50" y="44"/>
                  </a:lnTo>
                  <a:lnTo>
                    <a:pt x="59" y="44"/>
                  </a:lnTo>
                  <a:lnTo>
                    <a:pt x="59" y="56"/>
                  </a:lnTo>
                  <a:lnTo>
                    <a:pt x="59" y="56"/>
                  </a:lnTo>
                  <a:lnTo>
                    <a:pt x="50" y="56"/>
                  </a:lnTo>
                  <a:lnTo>
                    <a:pt x="50" y="63"/>
                  </a:lnTo>
                  <a:lnTo>
                    <a:pt x="78" y="63"/>
                  </a:lnTo>
                  <a:lnTo>
                    <a:pt x="78" y="56"/>
                  </a:lnTo>
                  <a:lnTo>
                    <a:pt x="69" y="56"/>
                  </a:lnTo>
                  <a:lnTo>
                    <a:pt x="69" y="44"/>
                  </a:lnTo>
                  <a:lnTo>
                    <a:pt x="78" y="44"/>
                  </a:lnTo>
                  <a:lnTo>
                    <a:pt x="78" y="0"/>
                  </a:lnTo>
                  <a:lnTo>
                    <a:pt x="64" y="0"/>
                  </a:lnTo>
                  <a:close/>
                  <a:moveTo>
                    <a:pt x="50" y="35"/>
                  </a:moveTo>
                  <a:lnTo>
                    <a:pt x="21" y="35"/>
                  </a:lnTo>
                  <a:lnTo>
                    <a:pt x="21" y="44"/>
                  </a:lnTo>
                  <a:lnTo>
                    <a:pt x="29" y="44"/>
                  </a:lnTo>
                  <a:lnTo>
                    <a:pt x="29" y="56"/>
                  </a:lnTo>
                  <a:lnTo>
                    <a:pt x="29" y="56"/>
                  </a:lnTo>
                  <a:lnTo>
                    <a:pt x="21" y="56"/>
                  </a:lnTo>
                  <a:lnTo>
                    <a:pt x="21" y="63"/>
                  </a:lnTo>
                  <a:lnTo>
                    <a:pt x="50" y="63"/>
                  </a:lnTo>
                  <a:lnTo>
                    <a:pt x="50" y="56"/>
                  </a:lnTo>
                  <a:lnTo>
                    <a:pt x="42" y="56"/>
                  </a:lnTo>
                  <a:lnTo>
                    <a:pt x="42" y="44"/>
                  </a:lnTo>
                  <a:lnTo>
                    <a:pt x="50" y="44"/>
                  </a:lnTo>
                  <a:lnTo>
                    <a:pt x="50" y="35"/>
                  </a:lnTo>
                  <a:close/>
                  <a:moveTo>
                    <a:pt x="21" y="35"/>
                  </a:moveTo>
                  <a:lnTo>
                    <a:pt x="0" y="35"/>
                  </a:lnTo>
                  <a:lnTo>
                    <a:pt x="0" y="63"/>
                  </a:lnTo>
                  <a:lnTo>
                    <a:pt x="21" y="63"/>
                  </a:lnTo>
                  <a:lnTo>
                    <a:pt x="21" y="56"/>
                  </a:lnTo>
                  <a:lnTo>
                    <a:pt x="12" y="56"/>
                  </a:lnTo>
                  <a:lnTo>
                    <a:pt x="12" y="44"/>
                  </a:lnTo>
                  <a:lnTo>
                    <a:pt x="21" y="44"/>
                  </a:lnTo>
                  <a:lnTo>
                    <a:pt x="21" y="3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10">
              <a:extLst>
                <a:ext uri="{FF2B5EF4-FFF2-40B4-BE49-F238E27FC236}">
                  <a16:creationId xmlns:a16="http://schemas.microsoft.com/office/drawing/2014/main" id="{92A4AC03-D150-3B6D-B8CC-108FC9D1E17C}"/>
                </a:ext>
              </a:extLst>
            </p:cNvPr>
            <p:cNvSpPr>
              <a:spLocks/>
            </p:cNvSpPr>
            <p:nvPr/>
          </p:nvSpPr>
          <p:spPr bwMode="auto">
            <a:xfrm>
              <a:off x="9279509" y="2221880"/>
              <a:ext cx="153939" cy="50173"/>
            </a:xfrm>
            <a:custGeom>
              <a:avLst/>
              <a:gdLst>
                <a:gd name="T0" fmla="*/ 130 w 135"/>
                <a:gd name="T1" fmla="*/ 44 h 44"/>
                <a:gd name="T2" fmla="*/ 135 w 135"/>
                <a:gd name="T3" fmla="*/ 0 h 44"/>
                <a:gd name="T4" fmla="*/ 0 w 135"/>
                <a:gd name="T5" fmla="*/ 0 h 44"/>
                <a:gd name="T6" fmla="*/ 15 w 135"/>
                <a:gd name="T7" fmla="*/ 44 h 44"/>
                <a:gd name="T8" fmla="*/ 130 w 135"/>
                <a:gd name="T9" fmla="*/ 44 h 44"/>
              </a:gdLst>
              <a:ahLst/>
              <a:cxnLst>
                <a:cxn ang="0">
                  <a:pos x="T0" y="T1"/>
                </a:cxn>
                <a:cxn ang="0">
                  <a:pos x="T2" y="T3"/>
                </a:cxn>
                <a:cxn ang="0">
                  <a:pos x="T4" y="T5"/>
                </a:cxn>
                <a:cxn ang="0">
                  <a:pos x="T6" y="T7"/>
                </a:cxn>
                <a:cxn ang="0">
                  <a:pos x="T8" y="T9"/>
                </a:cxn>
              </a:cxnLst>
              <a:rect l="0" t="0" r="r" b="b"/>
              <a:pathLst>
                <a:path w="135" h="44">
                  <a:moveTo>
                    <a:pt x="130" y="44"/>
                  </a:moveTo>
                  <a:lnTo>
                    <a:pt x="135" y="0"/>
                  </a:lnTo>
                  <a:lnTo>
                    <a:pt x="0" y="0"/>
                  </a:lnTo>
                  <a:lnTo>
                    <a:pt x="15" y="44"/>
                  </a:lnTo>
                  <a:lnTo>
                    <a:pt x="130" y="4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11">
              <a:extLst>
                <a:ext uri="{FF2B5EF4-FFF2-40B4-BE49-F238E27FC236}">
                  <a16:creationId xmlns:a16="http://schemas.microsoft.com/office/drawing/2014/main" id="{7D003D48-5A1D-F003-DC45-8628E4E4C4AC}"/>
                </a:ext>
              </a:extLst>
            </p:cNvPr>
            <p:cNvSpPr>
              <a:spLocks noEditPoints="1"/>
            </p:cNvSpPr>
            <p:nvPr/>
          </p:nvSpPr>
          <p:spPr bwMode="auto">
            <a:xfrm>
              <a:off x="8708224" y="3245858"/>
              <a:ext cx="144817" cy="115169"/>
            </a:xfrm>
            <a:custGeom>
              <a:avLst/>
              <a:gdLst>
                <a:gd name="T0" fmla="*/ 58 w 73"/>
                <a:gd name="T1" fmla="*/ 58 h 58"/>
                <a:gd name="T2" fmla="*/ 58 w 73"/>
                <a:gd name="T3" fmla="*/ 38 h 58"/>
                <a:gd name="T4" fmla="*/ 67 w 73"/>
                <a:gd name="T5" fmla="*/ 29 h 58"/>
                <a:gd name="T6" fmla="*/ 73 w 73"/>
                <a:gd name="T7" fmla="*/ 29 h 58"/>
                <a:gd name="T8" fmla="*/ 73 w 73"/>
                <a:gd name="T9" fmla="*/ 8 h 58"/>
                <a:gd name="T10" fmla="*/ 65 w 73"/>
                <a:gd name="T11" fmla="*/ 0 h 58"/>
                <a:gd name="T12" fmla="*/ 47 w 73"/>
                <a:gd name="T13" fmla="*/ 0 h 58"/>
                <a:gd name="T14" fmla="*/ 47 w 73"/>
                <a:gd name="T15" fmla="*/ 9 h 58"/>
                <a:gd name="T16" fmla="*/ 54 w 73"/>
                <a:gd name="T17" fmla="*/ 16 h 58"/>
                <a:gd name="T18" fmla="*/ 47 w 73"/>
                <a:gd name="T19" fmla="*/ 22 h 58"/>
                <a:gd name="T20" fmla="*/ 47 w 73"/>
                <a:gd name="T21" fmla="*/ 26 h 58"/>
                <a:gd name="T22" fmla="*/ 54 w 73"/>
                <a:gd name="T23" fmla="*/ 33 h 58"/>
                <a:gd name="T24" fmla="*/ 47 w 73"/>
                <a:gd name="T25" fmla="*/ 39 h 58"/>
                <a:gd name="T26" fmla="*/ 47 w 73"/>
                <a:gd name="T27" fmla="*/ 58 h 58"/>
                <a:gd name="T28" fmla="*/ 58 w 73"/>
                <a:gd name="T29" fmla="*/ 58 h 58"/>
                <a:gd name="T30" fmla="*/ 47 w 73"/>
                <a:gd name="T31" fmla="*/ 0 h 58"/>
                <a:gd name="T32" fmla="*/ 26 w 73"/>
                <a:gd name="T33" fmla="*/ 0 h 58"/>
                <a:gd name="T34" fmla="*/ 26 w 73"/>
                <a:gd name="T35" fmla="*/ 9 h 58"/>
                <a:gd name="T36" fmla="*/ 33 w 73"/>
                <a:gd name="T37" fmla="*/ 16 h 58"/>
                <a:gd name="T38" fmla="*/ 26 w 73"/>
                <a:gd name="T39" fmla="*/ 22 h 58"/>
                <a:gd name="T40" fmla="*/ 26 w 73"/>
                <a:gd name="T41" fmla="*/ 26 h 58"/>
                <a:gd name="T42" fmla="*/ 33 w 73"/>
                <a:gd name="T43" fmla="*/ 33 h 58"/>
                <a:gd name="T44" fmla="*/ 26 w 73"/>
                <a:gd name="T45" fmla="*/ 39 h 58"/>
                <a:gd name="T46" fmla="*/ 26 w 73"/>
                <a:gd name="T47" fmla="*/ 58 h 58"/>
                <a:gd name="T48" fmla="*/ 47 w 73"/>
                <a:gd name="T49" fmla="*/ 58 h 58"/>
                <a:gd name="T50" fmla="*/ 47 w 73"/>
                <a:gd name="T51" fmla="*/ 39 h 58"/>
                <a:gd name="T52" fmla="*/ 47 w 73"/>
                <a:gd name="T53" fmla="*/ 39 h 58"/>
                <a:gd name="T54" fmla="*/ 41 w 73"/>
                <a:gd name="T55" fmla="*/ 33 h 58"/>
                <a:gd name="T56" fmla="*/ 47 w 73"/>
                <a:gd name="T57" fmla="*/ 26 h 58"/>
                <a:gd name="T58" fmla="*/ 47 w 73"/>
                <a:gd name="T59" fmla="*/ 26 h 58"/>
                <a:gd name="T60" fmla="*/ 47 w 73"/>
                <a:gd name="T61" fmla="*/ 26 h 58"/>
                <a:gd name="T62" fmla="*/ 47 w 73"/>
                <a:gd name="T63" fmla="*/ 22 h 58"/>
                <a:gd name="T64" fmla="*/ 47 w 73"/>
                <a:gd name="T65" fmla="*/ 22 h 58"/>
                <a:gd name="T66" fmla="*/ 41 w 73"/>
                <a:gd name="T67" fmla="*/ 16 h 58"/>
                <a:gd name="T68" fmla="*/ 47 w 73"/>
                <a:gd name="T69" fmla="*/ 9 h 58"/>
                <a:gd name="T70" fmla="*/ 47 w 73"/>
                <a:gd name="T71" fmla="*/ 9 h 58"/>
                <a:gd name="T72" fmla="*/ 47 w 73"/>
                <a:gd name="T73" fmla="*/ 9 h 58"/>
                <a:gd name="T74" fmla="*/ 47 w 73"/>
                <a:gd name="T75" fmla="*/ 0 h 58"/>
                <a:gd name="T76" fmla="*/ 26 w 73"/>
                <a:gd name="T77" fmla="*/ 0 h 58"/>
                <a:gd name="T78" fmla="*/ 8 w 73"/>
                <a:gd name="T79" fmla="*/ 0 h 58"/>
                <a:gd name="T80" fmla="*/ 0 w 73"/>
                <a:gd name="T81" fmla="*/ 8 h 58"/>
                <a:gd name="T82" fmla="*/ 0 w 73"/>
                <a:gd name="T83" fmla="*/ 29 h 58"/>
                <a:gd name="T84" fmla="*/ 6 w 73"/>
                <a:gd name="T85" fmla="*/ 29 h 58"/>
                <a:gd name="T86" fmla="*/ 15 w 73"/>
                <a:gd name="T87" fmla="*/ 38 h 58"/>
                <a:gd name="T88" fmla="*/ 15 w 73"/>
                <a:gd name="T89" fmla="*/ 58 h 58"/>
                <a:gd name="T90" fmla="*/ 26 w 73"/>
                <a:gd name="T91" fmla="*/ 58 h 58"/>
                <a:gd name="T92" fmla="*/ 26 w 73"/>
                <a:gd name="T93" fmla="*/ 39 h 58"/>
                <a:gd name="T94" fmla="*/ 26 w 73"/>
                <a:gd name="T95" fmla="*/ 39 h 58"/>
                <a:gd name="T96" fmla="*/ 20 w 73"/>
                <a:gd name="T97" fmla="*/ 33 h 58"/>
                <a:gd name="T98" fmla="*/ 26 w 73"/>
                <a:gd name="T99" fmla="*/ 26 h 58"/>
                <a:gd name="T100" fmla="*/ 26 w 73"/>
                <a:gd name="T101" fmla="*/ 26 h 58"/>
                <a:gd name="T102" fmla="*/ 26 w 73"/>
                <a:gd name="T103" fmla="*/ 26 h 58"/>
                <a:gd name="T104" fmla="*/ 26 w 73"/>
                <a:gd name="T105" fmla="*/ 22 h 58"/>
                <a:gd name="T106" fmla="*/ 26 w 73"/>
                <a:gd name="T107" fmla="*/ 22 h 58"/>
                <a:gd name="T108" fmla="*/ 20 w 73"/>
                <a:gd name="T109" fmla="*/ 16 h 58"/>
                <a:gd name="T110" fmla="*/ 26 w 73"/>
                <a:gd name="T111" fmla="*/ 9 h 58"/>
                <a:gd name="T112" fmla="*/ 26 w 73"/>
                <a:gd name="T113" fmla="*/ 9 h 58"/>
                <a:gd name="T114" fmla="*/ 26 w 73"/>
                <a:gd name="T115" fmla="*/ 9 h 58"/>
                <a:gd name="T116" fmla="*/ 26 w 73"/>
                <a:gd name="T1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 h="58">
                  <a:moveTo>
                    <a:pt x="58" y="58"/>
                  </a:moveTo>
                  <a:cubicBezTo>
                    <a:pt x="58" y="38"/>
                    <a:pt x="58" y="38"/>
                    <a:pt x="58" y="38"/>
                  </a:cubicBezTo>
                  <a:cubicBezTo>
                    <a:pt x="58" y="32"/>
                    <a:pt x="61" y="29"/>
                    <a:pt x="67" y="29"/>
                  </a:cubicBezTo>
                  <a:cubicBezTo>
                    <a:pt x="73" y="29"/>
                    <a:pt x="73" y="29"/>
                    <a:pt x="73" y="29"/>
                  </a:cubicBezTo>
                  <a:cubicBezTo>
                    <a:pt x="73" y="8"/>
                    <a:pt x="73" y="8"/>
                    <a:pt x="73" y="8"/>
                  </a:cubicBezTo>
                  <a:cubicBezTo>
                    <a:pt x="73" y="3"/>
                    <a:pt x="70" y="0"/>
                    <a:pt x="65" y="0"/>
                  </a:cubicBezTo>
                  <a:cubicBezTo>
                    <a:pt x="47" y="0"/>
                    <a:pt x="47" y="0"/>
                    <a:pt x="47" y="0"/>
                  </a:cubicBezTo>
                  <a:cubicBezTo>
                    <a:pt x="47" y="9"/>
                    <a:pt x="47" y="9"/>
                    <a:pt x="47" y="9"/>
                  </a:cubicBezTo>
                  <a:cubicBezTo>
                    <a:pt x="51" y="9"/>
                    <a:pt x="54" y="12"/>
                    <a:pt x="54" y="16"/>
                  </a:cubicBezTo>
                  <a:cubicBezTo>
                    <a:pt x="54" y="19"/>
                    <a:pt x="51" y="22"/>
                    <a:pt x="47" y="22"/>
                  </a:cubicBezTo>
                  <a:cubicBezTo>
                    <a:pt x="47" y="26"/>
                    <a:pt x="47" y="26"/>
                    <a:pt x="47" y="26"/>
                  </a:cubicBezTo>
                  <a:cubicBezTo>
                    <a:pt x="51" y="26"/>
                    <a:pt x="54" y="29"/>
                    <a:pt x="54" y="33"/>
                  </a:cubicBezTo>
                  <a:cubicBezTo>
                    <a:pt x="54" y="37"/>
                    <a:pt x="51" y="39"/>
                    <a:pt x="47" y="39"/>
                  </a:cubicBezTo>
                  <a:cubicBezTo>
                    <a:pt x="47" y="58"/>
                    <a:pt x="47" y="58"/>
                    <a:pt x="47" y="58"/>
                  </a:cubicBezTo>
                  <a:lnTo>
                    <a:pt x="58" y="58"/>
                  </a:lnTo>
                  <a:close/>
                  <a:moveTo>
                    <a:pt x="47" y="0"/>
                  </a:moveTo>
                  <a:cubicBezTo>
                    <a:pt x="26" y="0"/>
                    <a:pt x="26" y="0"/>
                    <a:pt x="26" y="0"/>
                  </a:cubicBezTo>
                  <a:cubicBezTo>
                    <a:pt x="26" y="9"/>
                    <a:pt x="26" y="9"/>
                    <a:pt x="26" y="9"/>
                  </a:cubicBezTo>
                  <a:cubicBezTo>
                    <a:pt x="30" y="9"/>
                    <a:pt x="33" y="12"/>
                    <a:pt x="33" y="16"/>
                  </a:cubicBezTo>
                  <a:cubicBezTo>
                    <a:pt x="33" y="19"/>
                    <a:pt x="30" y="22"/>
                    <a:pt x="26" y="22"/>
                  </a:cubicBezTo>
                  <a:cubicBezTo>
                    <a:pt x="26" y="26"/>
                    <a:pt x="26" y="26"/>
                    <a:pt x="26" y="26"/>
                  </a:cubicBezTo>
                  <a:cubicBezTo>
                    <a:pt x="30" y="26"/>
                    <a:pt x="33" y="29"/>
                    <a:pt x="33" y="33"/>
                  </a:cubicBezTo>
                  <a:cubicBezTo>
                    <a:pt x="33" y="37"/>
                    <a:pt x="30" y="39"/>
                    <a:pt x="26" y="39"/>
                  </a:cubicBezTo>
                  <a:cubicBezTo>
                    <a:pt x="26" y="58"/>
                    <a:pt x="26" y="58"/>
                    <a:pt x="26" y="58"/>
                  </a:cubicBezTo>
                  <a:cubicBezTo>
                    <a:pt x="47" y="58"/>
                    <a:pt x="47" y="58"/>
                    <a:pt x="47" y="58"/>
                  </a:cubicBezTo>
                  <a:cubicBezTo>
                    <a:pt x="47" y="39"/>
                    <a:pt x="47" y="39"/>
                    <a:pt x="47" y="39"/>
                  </a:cubicBezTo>
                  <a:cubicBezTo>
                    <a:pt x="47" y="39"/>
                    <a:pt x="47" y="39"/>
                    <a:pt x="47" y="39"/>
                  </a:cubicBezTo>
                  <a:cubicBezTo>
                    <a:pt x="44" y="39"/>
                    <a:pt x="41" y="37"/>
                    <a:pt x="41" y="33"/>
                  </a:cubicBezTo>
                  <a:cubicBezTo>
                    <a:pt x="41" y="29"/>
                    <a:pt x="44" y="26"/>
                    <a:pt x="47" y="26"/>
                  </a:cubicBezTo>
                  <a:cubicBezTo>
                    <a:pt x="47" y="26"/>
                    <a:pt x="47" y="26"/>
                    <a:pt x="47" y="26"/>
                  </a:cubicBezTo>
                  <a:cubicBezTo>
                    <a:pt x="47" y="26"/>
                    <a:pt x="47" y="26"/>
                    <a:pt x="47" y="26"/>
                  </a:cubicBezTo>
                  <a:cubicBezTo>
                    <a:pt x="47" y="22"/>
                    <a:pt x="47" y="22"/>
                    <a:pt x="47" y="22"/>
                  </a:cubicBezTo>
                  <a:cubicBezTo>
                    <a:pt x="47" y="22"/>
                    <a:pt x="47" y="22"/>
                    <a:pt x="47" y="22"/>
                  </a:cubicBezTo>
                  <a:cubicBezTo>
                    <a:pt x="44" y="22"/>
                    <a:pt x="41" y="19"/>
                    <a:pt x="41" y="16"/>
                  </a:cubicBezTo>
                  <a:cubicBezTo>
                    <a:pt x="41" y="12"/>
                    <a:pt x="44" y="9"/>
                    <a:pt x="47" y="9"/>
                  </a:cubicBezTo>
                  <a:cubicBezTo>
                    <a:pt x="47" y="9"/>
                    <a:pt x="47" y="9"/>
                    <a:pt x="47" y="9"/>
                  </a:cubicBezTo>
                  <a:cubicBezTo>
                    <a:pt x="47" y="9"/>
                    <a:pt x="47" y="9"/>
                    <a:pt x="47" y="9"/>
                  </a:cubicBezTo>
                  <a:lnTo>
                    <a:pt x="47" y="0"/>
                  </a:lnTo>
                  <a:close/>
                  <a:moveTo>
                    <a:pt x="26" y="0"/>
                  </a:moveTo>
                  <a:cubicBezTo>
                    <a:pt x="8" y="0"/>
                    <a:pt x="8" y="0"/>
                    <a:pt x="8" y="0"/>
                  </a:cubicBezTo>
                  <a:cubicBezTo>
                    <a:pt x="4" y="0"/>
                    <a:pt x="0" y="3"/>
                    <a:pt x="0" y="8"/>
                  </a:cubicBezTo>
                  <a:cubicBezTo>
                    <a:pt x="0" y="29"/>
                    <a:pt x="0" y="29"/>
                    <a:pt x="0" y="29"/>
                  </a:cubicBezTo>
                  <a:cubicBezTo>
                    <a:pt x="6" y="29"/>
                    <a:pt x="6" y="29"/>
                    <a:pt x="6" y="29"/>
                  </a:cubicBezTo>
                  <a:cubicBezTo>
                    <a:pt x="12" y="29"/>
                    <a:pt x="15" y="32"/>
                    <a:pt x="15" y="38"/>
                  </a:cubicBezTo>
                  <a:cubicBezTo>
                    <a:pt x="15" y="58"/>
                    <a:pt x="15" y="58"/>
                    <a:pt x="15" y="58"/>
                  </a:cubicBezTo>
                  <a:cubicBezTo>
                    <a:pt x="26" y="58"/>
                    <a:pt x="26" y="58"/>
                    <a:pt x="26" y="58"/>
                  </a:cubicBezTo>
                  <a:cubicBezTo>
                    <a:pt x="26" y="39"/>
                    <a:pt x="26" y="39"/>
                    <a:pt x="26" y="39"/>
                  </a:cubicBezTo>
                  <a:cubicBezTo>
                    <a:pt x="26" y="39"/>
                    <a:pt x="26" y="39"/>
                    <a:pt x="26" y="39"/>
                  </a:cubicBezTo>
                  <a:cubicBezTo>
                    <a:pt x="23" y="39"/>
                    <a:pt x="20" y="37"/>
                    <a:pt x="20" y="33"/>
                  </a:cubicBezTo>
                  <a:cubicBezTo>
                    <a:pt x="20" y="29"/>
                    <a:pt x="23" y="26"/>
                    <a:pt x="26" y="26"/>
                  </a:cubicBezTo>
                  <a:cubicBezTo>
                    <a:pt x="26" y="26"/>
                    <a:pt x="26" y="26"/>
                    <a:pt x="26" y="26"/>
                  </a:cubicBezTo>
                  <a:cubicBezTo>
                    <a:pt x="26" y="26"/>
                    <a:pt x="26" y="26"/>
                    <a:pt x="26" y="26"/>
                  </a:cubicBezTo>
                  <a:cubicBezTo>
                    <a:pt x="26" y="22"/>
                    <a:pt x="26" y="22"/>
                    <a:pt x="26" y="22"/>
                  </a:cubicBezTo>
                  <a:cubicBezTo>
                    <a:pt x="26" y="22"/>
                    <a:pt x="26" y="22"/>
                    <a:pt x="26" y="22"/>
                  </a:cubicBezTo>
                  <a:cubicBezTo>
                    <a:pt x="23" y="22"/>
                    <a:pt x="20" y="19"/>
                    <a:pt x="20" y="16"/>
                  </a:cubicBezTo>
                  <a:cubicBezTo>
                    <a:pt x="20" y="12"/>
                    <a:pt x="23" y="9"/>
                    <a:pt x="26" y="9"/>
                  </a:cubicBezTo>
                  <a:cubicBezTo>
                    <a:pt x="26" y="9"/>
                    <a:pt x="26" y="9"/>
                    <a:pt x="26" y="9"/>
                  </a:cubicBezTo>
                  <a:cubicBezTo>
                    <a:pt x="26" y="9"/>
                    <a:pt x="26" y="9"/>
                    <a:pt x="26" y="9"/>
                  </a:cubicBez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12">
              <a:extLst>
                <a:ext uri="{FF2B5EF4-FFF2-40B4-BE49-F238E27FC236}">
                  <a16:creationId xmlns:a16="http://schemas.microsoft.com/office/drawing/2014/main" id="{FF1E707B-0407-C626-2406-5C737FC5A46C}"/>
                </a:ext>
              </a:extLst>
            </p:cNvPr>
            <p:cNvSpPr>
              <a:spLocks/>
            </p:cNvSpPr>
            <p:nvPr/>
          </p:nvSpPr>
          <p:spPr bwMode="auto">
            <a:xfrm>
              <a:off x="8683138" y="3309714"/>
              <a:ext cx="196130" cy="104906"/>
            </a:xfrm>
            <a:custGeom>
              <a:avLst/>
              <a:gdLst>
                <a:gd name="T0" fmla="*/ 93 w 99"/>
                <a:gd name="T1" fmla="*/ 0 h 53"/>
                <a:gd name="T2" fmla="*/ 86 w 99"/>
                <a:gd name="T3" fmla="*/ 0 h 53"/>
                <a:gd name="T4" fmla="*/ 80 w 99"/>
                <a:gd name="T5" fmla="*/ 0 h 53"/>
                <a:gd name="T6" fmla="*/ 73 w 99"/>
                <a:gd name="T7" fmla="*/ 6 h 53"/>
                <a:gd name="T8" fmla="*/ 73 w 99"/>
                <a:gd name="T9" fmla="*/ 28 h 53"/>
                <a:gd name="T10" fmla="*/ 26 w 99"/>
                <a:gd name="T11" fmla="*/ 28 h 53"/>
                <a:gd name="T12" fmla="*/ 26 w 99"/>
                <a:gd name="T13" fmla="*/ 6 h 53"/>
                <a:gd name="T14" fmla="*/ 19 w 99"/>
                <a:gd name="T15" fmla="*/ 0 h 53"/>
                <a:gd name="T16" fmla="*/ 13 w 99"/>
                <a:gd name="T17" fmla="*/ 0 h 53"/>
                <a:gd name="T18" fmla="*/ 7 w 99"/>
                <a:gd name="T19" fmla="*/ 0 h 53"/>
                <a:gd name="T20" fmla="*/ 0 w 99"/>
                <a:gd name="T21" fmla="*/ 6 h 53"/>
                <a:gd name="T22" fmla="*/ 0 w 99"/>
                <a:gd name="T23" fmla="*/ 39 h 53"/>
                <a:gd name="T24" fmla="*/ 10 w 99"/>
                <a:gd name="T25" fmla="*/ 48 h 53"/>
                <a:gd name="T26" fmla="*/ 10 w 99"/>
                <a:gd name="T27" fmla="*/ 49 h 53"/>
                <a:gd name="T28" fmla="*/ 10 w 99"/>
                <a:gd name="T29" fmla="*/ 51 h 53"/>
                <a:gd name="T30" fmla="*/ 14 w 99"/>
                <a:gd name="T31" fmla="*/ 53 h 53"/>
                <a:gd name="T32" fmla="*/ 15 w 99"/>
                <a:gd name="T33" fmla="*/ 53 h 53"/>
                <a:gd name="T34" fmla="*/ 19 w 99"/>
                <a:gd name="T35" fmla="*/ 51 h 53"/>
                <a:gd name="T36" fmla="*/ 19 w 99"/>
                <a:gd name="T37" fmla="*/ 49 h 53"/>
                <a:gd name="T38" fmla="*/ 19 w 99"/>
                <a:gd name="T39" fmla="*/ 48 h 53"/>
                <a:gd name="T40" fmla="*/ 80 w 99"/>
                <a:gd name="T41" fmla="*/ 48 h 53"/>
                <a:gd name="T42" fmla="*/ 80 w 99"/>
                <a:gd name="T43" fmla="*/ 49 h 53"/>
                <a:gd name="T44" fmla="*/ 81 w 99"/>
                <a:gd name="T45" fmla="*/ 51 h 53"/>
                <a:gd name="T46" fmla="*/ 84 w 99"/>
                <a:gd name="T47" fmla="*/ 53 h 53"/>
                <a:gd name="T48" fmla="*/ 86 w 99"/>
                <a:gd name="T49" fmla="*/ 53 h 53"/>
                <a:gd name="T50" fmla="*/ 89 w 99"/>
                <a:gd name="T51" fmla="*/ 51 h 53"/>
                <a:gd name="T52" fmla="*/ 90 w 99"/>
                <a:gd name="T53" fmla="*/ 49 h 53"/>
                <a:gd name="T54" fmla="*/ 90 w 99"/>
                <a:gd name="T55" fmla="*/ 48 h 53"/>
                <a:gd name="T56" fmla="*/ 93 w 99"/>
                <a:gd name="T57" fmla="*/ 48 h 53"/>
                <a:gd name="T58" fmla="*/ 99 w 99"/>
                <a:gd name="T59" fmla="*/ 39 h 53"/>
                <a:gd name="T60" fmla="*/ 99 w 99"/>
                <a:gd name="T61" fmla="*/ 6 h 53"/>
                <a:gd name="T62" fmla="*/ 93 w 99"/>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9" h="53">
                  <a:moveTo>
                    <a:pt x="93" y="0"/>
                  </a:moveTo>
                  <a:cubicBezTo>
                    <a:pt x="86" y="0"/>
                    <a:pt x="86" y="0"/>
                    <a:pt x="86" y="0"/>
                  </a:cubicBezTo>
                  <a:cubicBezTo>
                    <a:pt x="80" y="0"/>
                    <a:pt x="80" y="0"/>
                    <a:pt x="80" y="0"/>
                  </a:cubicBezTo>
                  <a:cubicBezTo>
                    <a:pt x="76" y="0"/>
                    <a:pt x="73" y="2"/>
                    <a:pt x="73" y="6"/>
                  </a:cubicBezTo>
                  <a:cubicBezTo>
                    <a:pt x="73" y="28"/>
                    <a:pt x="73" y="28"/>
                    <a:pt x="73" y="28"/>
                  </a:cubicBezTo>
                  <a:cubicBezTo>
                    <a:pt x="26" y="28"/>
                    <a:pt x="26" y="28"/>
                    <a:pt x="26" y="28"/>
                  </a:cubicBezTo>
                  <a:cubicBezTo>
                    <a:pt x="26" y="6"/>
                    <a:pt x="26" y="6"/>
                    <a:pt x="26" y="6"/>
                  </a:cubicBezTo>
                  <a:cubicBezTo>
                    <a:pt x="26" y="2"/>
                    <a:pt x="24" y="0"/>
                    <a:pt x="19" y="0"/>
                  </a:cubicBezTo>
                  <a:cubicBezTo>
                    <a:pt x="13" y="0"/>
                    <a:pt x="13" y="0"/>
                    <a:pt x="13" y="0"/>
                  </a:cubicBezTo>
                  <a:cubicBezTo>
                    <a:pt x="7" y="0"/>
                    <a:pt x="7" y="0"/>
                    <a:pt x="7" y="0"/>
                  </a:cubicBezTo>
                  <a:cubicBezTo>
                    <a:pt x="3" y="0"/>
                    <a:pt x="0" y="2"/>
                    <a:pt x="0" y="6"/>
                  </a:cubicBezTo>
                  <a:cubicBezTo>
                    <a:pt x="0" y="39"/>
                    <a:pt x="0" y="39"/>
                    <a:pt x="0" y="39"/>
                  </a:cubicBezTo>
                  <a:cubicBezTo>
                    <a:pt x="0" y="43"/>
                    <a:pt x="5" y="48"/>
                    <a:pt x="10" y="48"/>
                  </a:cubicBezTo>
                  <a:cubicBezTo>
                    <a:pt x="10" y="49"/>
                    <a:pt x="10" y="49"/>
                    <a:pt x="10" y="49"/>
                  </a:cubicBezTo>
                  <a:cubicBezTo>
                    <a:pt x="10" y="50"/>
                    <a:pt x="10" y="51"/>
                    <a:pt x="10" y="51"/>
                  </a:cubicBezTo>
                  <a:cubicBezTo>
                    <a:pt x="11" y="52"/>
                    <a:pt x="12" y="53"/>
                    <a:pt x="14" y="53"/>
                  </a:cubicBezTo>
                  <a:cubicBezTo>
                    <a:pt x="15" y="53"/>
                    <a:pt x="15" y="53"/>
                    <a:pt x="15" y="53"/>
                  </a:cubicBezTo>
                  <a:cubicBezTo>
                    <a:pt x="17" y="53"/>
                    <a:pt x="18" y="52"/>
                    <a:pt x="19" y="51"/>
                  </a:cubicBezTo>
                  <a:cubicBezTo>
                    <a:pt x="19" y="51"/>
                    <a:pt x="19" y="50"/>
                    <a:pt x="19" y="49"/>
                  </a:cubicBezTo>
                  <a:cubicBezTo>
                    <a:pt x="19" y="49"/>
                    <a:pt x="19" y="49"/>
                    <a:pt x="19" y="48"/>
                  </a:cubicBezTo>
                  <a:cubicBezTo>
                    <a:pt x="80" y="48"/>
                    <a:pt x="80" y="48"/>
                    <a:pt x="80" y="48"/>
                  </a:cubicBezTo>
                  <a:cubicBezTo>
                    <a:pt x="80" y="49"/>
                    <a:pt x="80" y="49"/>
                    <a:pt x="80" y="49"/>
                  </a:cubicBezTo>
                  <a:cubicBezTo>
                    <a:pt x="80" y="50"/>
                    <a:pt x="80" y="51"/>
                    <a:pt x="81" y="51"/>
                  </a:cubicBezTo>
                  <a:cubicBezTo>
                    <a:pt x="81" y="52"/>
                    <a:pt x="83" y="53"/>
                    <a:pt x="84" y="53"/>
                  </a:cubicBezTo>
                  <a:cubicBezTo>
                    <a:pt x="86" y="53"/>
                    <a:pt x="86" y="53"/>
                    <a:pt x="86" y="53"/>
                  </a:cubicBezTo>
                  <a:cubicBezTo>
                    <a:pt x="87" y="53"/>
                    <a:pt x="88" y="52"/>
                    <a:pt x="89" y="51"/>
                  </a:cubicBezTo>
                  <a:cubicBezTo>
                    <a:pt x="89" y="51"/>
                    <a:pt x="89" y="50"/>
                    <a:pt x="90" y="49"/>
                  </a:cubicBezTo>
                  <a:cubicBezTo>
                    <a:pt x="90" y="49"/>
                    <a:pt x="90" y="49"/>
                    <a:pt x="90" y="48"/>
                  </a:cubicBezTo>
                  <a:cubicBezTo>
                    <a:pt x="93" y="48"/>
                    <a:pt x="93" y="48"/>
                    <a:pt x="93" y="48"/>
                  </a:cubicBezTo>
                  <a:cubicBezTo>
                    <a:pt x="97" y="48"/>
                    <a:pt x="99" y="43"/>
                    <a:pt x="99" y="39"/>
                  </a:cubicBezTo>
                  <a:cubicBezTo>
                    <a:pt x="99" y="6"/>
                    <a:pt x="99" y="6"/>
                    <a:pt x="99" y="6"/>
                  </a:cubicBezTo>
                  <a:cubicBezTo>
                    <a:pt x="99" y="2"/>
                    <a:pt x="97" y="0"/>
                    <a:pt x="93" y="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13">
              <a:extLst>
                <a:ext uri="{FF2B5EF4-FFF2-40B4-BE49-F238E27FC236}">
                  <a16:creationId xmlns:a16="http://schemas.microsoft.com/office/drawing/2014/main" id="{F7B87097-7B71-4A37-198D-04494805272F}"/>
                </a:ext>
              </a:extLst>
            </p:cNvPr>
            <p:cNvSpPr>
              <a:spLocks noChangeArrowheads="1"/>
            </p:cNvSpPr>
            <p:nvPr/>
          </p:nvSpPr>
          <p:spPr bwMode="auto">
            <a:xfrm>
              <a:off x="8752695" y="3269804"/>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14">
              <a:extLst>
                <a:ext uri="{FF2B5EF4-FFF2-40B4-BE49-F238E27FC236}">
                  <a16:creationId xmlns:a16="http://schemas.microsoft.com/office/drawing/2014/main" id="{914C3CA5-856E-67E7-0518-6285E5BBD658}"/>
                </a:ext>
              </a:extLst>
            </p:cNvPr>
            <p:cNvSpPr>
              <a:spLocks noChangeArrowheads="1"/>
            </p:cNvSpPr>
            <p:nvPr/>
          </p:nvSpPr>
          <p:spPr bwMode="auto">
            <a:xfrm>
              <a:off x="8793746" y="3269804"/>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15">
              <a:extLst>
                <a:ext uri="{FF2B5EF4-FFF2-40B4-BE49-F238E27FC236}">
                  <a16:creationId xmlns:a16="http://schemas.microsoft.com/office/drawing/2014/main" id="{51CCE445-EF8A-C409-3D01-F6FA16F7C22F}"/>
                </a:ext>
              </a:extLst>
            </p:cNvPr>
            <p:cNvSpPr>
              <a:spLocks noChangeArrowheads="1"/>
            </p:cNvSpPr>
            <p:nvPr/>
          </p:nvSpPr>
          <p:spPr bwMode="auto">
            <a:xfrm>
              <a:off x="8752695" y="3304013"/>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16">
              <a:extLst>
                <a:ext uri="{FF2B5EF4-FFF2-40B4-BE49-F238E27FC236}">
                  <a16:creationId xmlns:a16="http://schemas.microsoft.com/office/drawing/2014/main" id="{9D0F749E-33FD-8450-D53B-F359D38027E2}"/>
                </a:ext>
              </a:extLst>
            </p:cNvPr>
            <p:cNvSpPr>
              <a:spLocks noChangeArrowheads="1"/>
            </p:cNvSpPr>
            <p:nvPr/>
          </p:nvSpPr>
          <p:spPr bwMode="auto">
            <a:xfrm>
              <a:off x="8793746" y="3304013"/>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17">
              <a:extLst>
                <a:ext uri="{FF2B5EF4-FFF2-40B4-BE49-F238E27FC236}">
                  <a16:creationId xmlns:a16="http://schemas.microsoft.com/office/drawing/2014/main" id="{590594B5-F2E8-35EB-AD1C-3FFB1C35E2D0}"/>
                </a:ext>
              </a:extLst>
            </p:cNvPr>
            <p:cNvSpPr>
              <a:spLocks/>
            </p:cNvSpPr>
            <p:nvPr/>
          </p:nvSpPr>
          <p:spPr bwMode="auto">
            <a:xfrm>
              <a:off x="9957980" y="1928826"/>
              <a:ext cx="147097" cy="150518"/>
            </a:xfrm>
            <a:custGeom>
              <a:avLst/>
              <a:gdLst>
                <a:gd name="T0" fmla="*/ 72 w 74"/>
                <a:gd name="T1" fmla="*/ 54 h 76"/>
                <a:gd name="T2" fmla="*/ 58 w 74"/>
                <a:gd name="T3" fmla="*/ 39 h 76"/>
                <a:gd name="T4" fmla="*/ 55 w 74"/>
                <a:gd name="T5" fmla="*/ 36 h 76"/>
                <a:gd name="T6" fmla="*/ 41 w 74"/>
                <a:gd name="T7" fmla="*/ 19 h 76"/>
                <a:gd name="T8" fmla="*/ 34 w 74"/>
                <a:gd name="T9" fmla="*/ 5 h 76"/>
                <a:gd name="T10" fmla="*/ 26 w 74"/>
                <a:gd name="T11" fmla="*/ 4 h 76"/>
                <a:gd name="T12" fmla="*/ 24 w 74"/>
                <a:gd name="T13" fmla="*/ 11 h 76"/>
                <a:gd name="T14" fmla="*/ 28 w 74"/>
                <a:gd name="T15" fmla="*/ 22 h 76"/>
                <a:gd name="T16" fmla="*/ 29 w 74"/>
                <a:gd name="T17" fmla="*/ 29 h 76"/>
                <a:gd name="T18" fmla="*/ 6 w 74"/>
                <a:gd name="T19" fmla="*/ 29 h 76"/>
                <a:gd name="T20" fmla="*/ 1 w 74"/>
                <a:gd name="T21" fmla="*/ 37 h 76"/>
                <a:gd name="T22" fmla="*/ 12 w 74"/>
                <a:gd name="T23" fmla="*/ 68 h 76"/>
                <a:gd name="T24" fmla="*/ 17 w 74"/>
                <a:gd name="T25" fmla="*/ 71 h 76"/>
                <a:gd name="T26" fmla="*/ 44 w 74"/>
                <a:gd name="T27" fmla="*/ 71 h 76"/>
                <a:gd name="T28" fmla="*/ 50 w 74"/>
                <a:gd name="T29" fmla="*/ 74 h 76"/>
                <a:gd name="T30" fmla="*/ 51 w 74"/>
                <a:gd name="T31" fmla="*/ 75 h 76"/>
                <a:gd name="T32" fmla="*/ 56 w 74"/>
                <a:gd name="T33" fmla="*/ 75 h 76"/>
                <a:gd name="T34" fmla="*/ 72 w 74"/>
                <a:gd name="T35" fmla="*/ 58 h 76"/>
                <a:gd name="T36" fmla="*/ 72 w 74"/>
                <a:gd name="T37" fmla="*/ 5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76">
                  <a:moveTo>
                    <a:pt x="72" y="54"/>
                  </a:moveTo>
                  <a:cubicBezTo>
                    <a:pt x="58" y="39"/>
                    <a:pt x="58" y="39"/>
                    <a:pt x="58" y="39"/>
                  </a:cubicBezTo>
                  <a:cubicBezTo>
                    <a:pt x="56" y="38"/>
                    <a:pt x="55" y="36"/>
                    <a:pt x="55" y="36"/>
                  </a:cubicBezTo>
                  <a:cubicBezTo>
                    <a:pt x="55" y="36"/>
                    <a:pt x="49" y="25"/>
                    <a:pt x="41" y="19"/>
                  </a:cubicBezTo>
                  <a:cubicBezTo>
                    <a:pt x="32" y="14"/>
                    <a:pt x="34" y="10"/>
                    <a:pt x="34" y="5"/>
                  </a:cubicBezTo>
                  <a:cubicBezTo>
                    <a:pt x="34" y="1"/>
                    <a:pt x="30" y="0"/>
                    <a:pt x="26" y="4"/>
                  </a:cubicBezTo>
                  <a:cubicBezTo>
                    <a:pt x="25" y="6"/>
                    <a:pt x="24" y="9"/>
                    <a:pt x="24" y="11"/>
                  </a:cubicBezTo>
                  <a:cubicBezTo>
                    <a:pt x="23" y="16"/>
                    <a:pt x="27" y="20"/>
                    <a:pt x="28" y="22"/>
                  </a:cubicBezTo>
                  <a:cubicBezTo>
                    <a:pt x="29" y="23"/>
                    <a:pt x="30" y="26"/>
                    <a:pt x="29" y="29"/>
                  </a:cubicBezTo>
                  <a:cubicBezTo>
                    <a:pt x="6" y="29"/>
                    <a:pt x="6" y="29"/>
                    <a:pt x="6" y="29"/>
                  </a:cubicBezTo>
                  <a:cubicBezTo>
                    <a:pt x="2" y="29"/>
                    <a:pt x="0" y="33"/>
                    <a:pt x="1" y="37"/>
                  </a:cubicBezTo>
                  <a:cubicBezTo>
                    <a:pt x="12" y="68"/>
                    <a:pt x="12" y="68"/>
                    <a:pt x="12" y="68"/>
                  </a:cubicBezTo>
                  <a:cubicBezTo>
                    <a:pt x="13" y="70"/>
                    <a:pt x="15" y="71"/>
                    <a:pt x="17" y="71"/>
                  </a:cubicBezTo>
                  <a:cubicBezTo>
                    <a:pt x="44" y="71"/>
                    <a:pt x="44" y="71"/>
                    <a:pt x="44" y="71"/>
                  </a:cubicBezTo>
                  <a:cubicBezTo>
                    <a:pt x="46" y="71"/>
                    <a:pt x="48" y="73"/>
                    <a:pt x="50" y="74"/>
                  </a:cubicBezTo>
                  <a:cubicBezTo>
                    <a:pt x="51" y="75"/>
                    <a:pt x="51" y="75"/>
                    <a:pt x="51" y="75"/>
                  </a:cubicBezTo>
                  <a:cubicBezTo>
                    <a:pt x="52" y="76"/>
                    <a:pt x="54" y="76"/>
                    <a:pt x="56" y="75"/>
                  </a:cubicBezTo>
                  <a:cubicBezTo>
                    <a:pt x="72" y="58"/>
                    <a:pt x="72" y="58"/>
                    <a:pt x="72" y="58"/>
                  </a:cubicBezTo>
                  <a:cubicBezTo>
                    <a:pt x="74" y="57"/>
                    <a:pt x="74" y="55"/>
                    <a:pt x="72" y="5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18">
              <a:extLst>
                <a:ext uri="{FF2B5EF4-FFF2-40B4-BE49-F238E27FC236}">
                  <a16:creationId xmlns:a16="http://schemas.microsoft.com/office/drawing/2014/main" id="{DFDC8461-8BBE-F093-84EA-CDC497BA86F9}"/>
                </a:ext>
              </a:extLst>
            </p:cNvPr>
            <p:cNvSpPr>
              <a:spLocks/>
            </p:cNvSpPr>
            <p:nvPr/>
          </p:nvSpPr>
          <p:spPr bwMode="auto">
            <a:xfrm>
              <a:off x="10069728" y="2046275"/>
              <a:ext cx="49032" cy="49032"/>
            </a:xfrm>
            <a:custGeom>
              <a:avLst/>
              <a:gdLst>
                <a:gd name="T0" fmla="*/ 8 w 43"/>
                <a:gd name="T1" fmla="*/ 43 h 43"/>
                <a:gd name="T2" fmla="*/ 0 w 43"/>
                <a:gd name="T3" fmla="*/ 34 h 43"/>
                <a:gd name="T4" fmla="*/ 34 w 43"/>
                <a:gd name="T5" fmla="*/ 0 h 43"/>
                <a:gd name="T6" fmla="*/ 43 w 43"/>
                <a:gd name="T7" fmla="*/ 8 h 43"/>
                <a:gd name="T8" fmla="*/ 8 w 43"/>
                <a:gd name="T9" fmla="*/ 43 h 43"/>
              </a:gdLst>
              <a:ahLst/>
              <a:cxnLst>
                <a:cxn ang="0">
                  <a:pos x="T0" y="T1"/>
                </a:cxn>
                <a:cxn ang="0">
                  <a:pos x="T2" y="T3"/>
                </a:cxn>
                <a:cxn ang="0">
                  <a:pos x="T4" y="T5"/>
                </a:cxn>
                <a:cxn ang="0">
                  <a:pos x="T6" y="T7"/>
                </a:cxn>
                <a:cxn ang="0">
                  <a:pos x="T8" y="T9"/>
                </a:cxn>
              </a:cxnLst>
              <a:rect l="0" t="0" r="r" b="b"/>
              <a:pathLst>
                <a:path w="43" h="43">
                  <a:moveTo>
                    <a:pt x="8" y="43"/>
                  </a:moveTo>
                  <a:lnTo>
                    <a:pt x="0" y="34"/>
                  </a:lnTo>
                  <a:lnTo>
                    <a:pt x="34" y="0"/>
                  </a:lnTo>
                  <a:lnTo>
                    <a:pt x="43" y="8"/>
                  </a:lnTo>
                  <a:lnTo>
                    <a:pt x="8" y="43"/>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9">
              <a:extLst>
                <a:ext uri="{FF2B5EF4-FFF2-40B4-BE49-F238E27FC236}">
                  <a16:creationId xmlns:a16="http://schemas.microsoft.com/office/drawing/2014/main" id="{485564CC-76EB-EF00-3307-61879978ED10}"/>
                </a:ext>
              </a:extLst>
            </p:cNvPr>
            <p:cNvSpPr>
              <a:spLocks/>
            </p:cNvSpPr>
            <p:nvPr/>
          </p:nvSpPr>
          <p:spPr bwMode="auto">
            <a:xfrm>
              <a:off x="9874739" y="3313135"/>
              <a:ext cx="44471" cy="77540"/>
            </a:xfrm>
            <a:custGeom>
              <a:avLst/>
              <a:gdLst>
                <a:gd name="T0" fmla="*/ 22 w 22"/>
                <a:gd name="T1" fmla="*/ 20 h 39"/>
                <a:gd name="T2" fmla="*/ 11 w 22"/>
                <a:gd name="T3" fmla="*/ 0 h 39"/>
                <a:gd name="T4" fmla="*/ 0 w 22"/>
                <a:gd name="T5" fmla="*/ 20 h 39"/>
                <a:gd name="T6" fmla="*/ 11 w 22"/>
                <a:gd name="T7" fmla="*/ 39 h 39"/>
                <a:gd name="T8" fmla="*/ 22 w 22"/>
                <a:gd name="T9" fmla="*/ 20 h 39"/>
              </a:gdLst>
              <a:ahLst/>
              <a:cxnLst>
                <a:cxn ang="0">
                  <a:pos x="T0" y="T1"/>
                </a:cxn>
                <a:cxn ang="0">
                  <a:pos x="T2" y="T3"/>
                </a:cxn>
                <a:cxn ang="0">
                  <a:pos x="T4" y="T5"/>
                </a:cxn>
                <a:cxn ang="0">
                  <a:pos x="T6" y="T7"/>
                </a:cxn>
                <a:cxn ang="0">
                  <a:pos x="T8" y="T9"/>
                </a:cxn>
              </a:cxnLst>
              <a:rect l="0" t="0" r="r" b="b"/>
              <a:pathLst>
                <a:path w="22" h="39">
                  <a:moveTo>
                    <a:pt x="22" y="20"/>
                  </a:moveTo>
                  <a:cubicBezTo>
                    <a:pt x="22" y="13"/>
                    <a:pt x="18" y="3"/>
                    <a:pt x="11" y="0"/>
                  </a:cubicBezTo>
                  <a:cubicBezTo>
                    <a:pt x="5" y="3"/>
                    <a:pt x="0" y="13"/>
                    <a:pt x="0" y="20"/>
                  </a:cubicBezTo>
                  <a:cubicBezTo>
                    <a:pt x="0" y="26"/>
                    <a:pt x="5" y="36"/>
                    <a:pt x="11" y="39"/>
                  </a:cubicBezTo>
                  <a:cubicBezTo>
                    <a:pt x="18" y="36"/>
                    <a:pt x="22" y="26"/>
                    <a:pt x="22" y="2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20">
              <a:extLst>
                <a:ext uri="{FF2B5EF4-FFF2-40B4-BE49-F238E27FC236}">
                  <a16:creationId xmlns:a16="http://schemas.microsoft.com/office/drawing/2014/main" id="{BD1D794C-E48A-B6E6-26A2-D7AA4DA7DD0E}"/>
                </a:ext>
              </a:extLst>
            </p:cNvPr>
            <p:cNvSpPr>
              <a:spLocks/>
            </p:cNvSpPr>
            <p:nvPr/>
          </p:nvSpPr>
          <p:spPr bwMode="auto">
            <a:xfrm>
              <a:off x="9906667" y="3363308"/>
              <a:ext cx="69558" cy="54734"/>
            </a:xfrm>
            <a:custGeom>
              <a:avLst/>
              <a:gdLst>
                <a:gd name="T0" fmla="*/ 1 w 35"/>
                <a:gd name="T1" fmla="*/ 23 h 28"/>
                <a:gd name="T2" fmla="*/ 23 w 35"/>
                <a:gd name="T3" fmla="*/ 24 h 28"/>
                <a:gd name="T4" fmla="*/ 34 w 35"/>
                <a:gd name="T5" fmla="*/ 4 h 28"/>
                <a:gd name="T6" fmla="*/ 12 w 35"/>
                <a:gd name="T7" fmla="*/ 4 h 28"/>
                <a:gd name="T8" fmla="*/ 1 w 35"/>
                <a:gd name="T9" fmla="*/ 23 h 28"/>
              </a:gdLst>
              <a:ahLst/>
              <a:cxnLst>
                <a:cxn ang="0">
                  <a:pos x="T0" y="T1"/>
                </a:cxn>
                <a:cxn ang="0">
                  <a:pos x="T2" y="T3"/>
                </a:cxn>
                <a:cxn ang="0">
                  <a:pos x="T4" y="T5"/>
                </a:cxn>
                <a:cxn ang="0">
                  <a:pos x="T6" y="T7"/>
                </a:cxn>
                <a:cxn ang="0">
                  <a:pos x="T8" y="T9"/>
                </a:cxn>
              </a:cxnLst>
              <a:rect l="0" t="0" r="r" b="b"/>
              <a:pathLst>
                <a:path w="35" h="28">
                  <a:moveTo>
                    <a:pt x="1" y="23"/>
                  </a:moveTo>
                  <a:cubicBezTo>
                    <a:pt x="6" y="28"/>
                    <a:pt x="17" y="27"/>
                    <a:pt x="23" y="24"/>
                  </a:cubicBezTo>
                  <a:cubicBezTo>
                    <a:pt x="29" y="20"/>
                    <a:pt x="35" y="12"/>
                    <a:pt x="34" y="4"/>
                  </a:cubicBezTo>
                  <a:cubicBezTo>
                    <a:pt x="29" y="0"/>
                    <a:pt x="18" y="1"/>
                    <a:pt x="12" y="4"/>
                  </a:cubicBezTo>
                  <a:cubicBezTo>
                    <a:pt x="6" y="8"/>
                    <a:pt x="0" y="16"/>
                    <a:pt x="1" y="23"/>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21">
              <a:extLst>
                <a:ext uri="{FF2B5EF4-FFF2-40B4-BE49-F238E27FC236}">
                  <a16:creationId xmlns:a16="http://schemas.microsoft.com/office/drawing/2014/main" id="{A643A465-07C7-AEE9-FD2D-440EB5739CB9}"/>
                </a:ext>
              </a:extLst>
            </p:cNvPr>
            <p:cNvSpPr>
              <a:spLocks/>
            </p:cNvSpPr>
            <p:nvPr/>
          </p:nvSpPr>
          <p:spPr bwMode="auto">
            <a:xfrm>
              <a:off x="9906667" y="3418042"/>
              <a:ext cx="69558" cy="55874"/>
            </a:xfrm>
            <a:custGeom>
              <a:avLst/>
              <a:gdLst>
                <a:gd name="T0" fmla="*/ 23 w 35"/>
                <a:gd name="T1" fmla="*/ 24 h 28"/>
                <a:gd name="T2" fmla="*/ 34 w 35"/>
                <a:gd name="T3" fmla="*/ 5 h 28"/>
                <a:gd name="T4" fmla="*/ 12 w 35"/>
                <a:gd name="T5" fmla="*/ 4 h 28"/>
                <a:gd name="T6" fmla="*/ 1 w 35"/>
                <a:gd name="T7" fmla="*/ 23 h 28"/>
                <a:gd name="T8" fmla="*/ 23 w 35"/>
                <a:gd name="T9" fmla="*/ 24 h 28"/>
              </a:gdLst>
              <a:ahLst/>
              <a:cxnLst>
                <a:cxn ang="0">
                  <a:pos x="T0" y="T1"/>
                </a:cxn>
                <a:cxn ang="0">
                  <a:pos x="T2" y="T3"/>
                </a:cxn>
                <a:cxn ang="0">
                  <a:pos x="T4" y="T5"/>
                </a:cxn>
                <a:cxn ang="0">
                  <a:pos x="T6" y="T7"/>
                </a:cxn>
                <a:cxn ang="0">
                  <a:pos x="T8" y="T9"/>
                </a:cxn>
              </a:cxnLst>
              <a:rect l="0" t="0" r="r" b="b"/>
              <a:pathLst>
                <a:path w="35" h="28">
                  <a:moveTo>
                    <a:pt x="23" y="24"/>
                  </a:moveTo>
                  <a:cubicBezTo>
                    <a:pt x="29" y="20"/>
                    <a:pt x="35" y="12"/>
                    <a:pt x="34" y="5"/>
                  </a:cubicBezTo>
                  <a:cubicBezTo>
                    <a:pt x="29" y="0"/>
                    <a:pt x="18" y="1"/>
                    <a:pt x="12" y="4"/>
                  </a:cubicBezTo>
                  <a:cubicBezTo>
                    <a:pt x="6" y="8"/>
                    <a:pt x="0" y="16"/>
                    <a:pt x="1" y="23"/>
                  </a:cubicBezTo>
                  <a:cubicBezTo>
                    <a:pt x="6" y="28"/>
                    <a:pt x="17" y="27"/>
                    <a:pt x="2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22">
              <a:extLst>
                <a:ext uri="{FF2B5EF4-FFF2-40B4-BE49-F238E27FC236}">
                  <a16:creationId xmlns:a16="http://schemas.microsoft.com/office/drawing/2014/main" id="{46D781E7-BCE1-93CB-5B4B-A889644D0694}"/>
                </a:ext>
              </a:extLst>
            </p:cNvPr>
            <p:cNvSpPr>
              <a:spLocks/>
            </p:cNvSpPr>
            <p:nvPr/>
          </p:nvSpPr>
          <p:spPr bwMode="auto">
            <a:xfrm>
              <a:off x="9817725" y="3363308"/>
              <a:ext cx="71838" cy="54734"/>
            </a:xfrm>
            <a:custGeom>
              <a:avLst/>
              <a:gdLst>
                <a:gd name="T0" fmla="*/ 13 w 36"/>
                <a:gd name="T1" fmla="*/ 24 h 28"/>
                <a:gd name="T2" fmla="*/ 35 w 36"/>
                <a:gd name="T3" fmla="*/ 23 h 28"/>
                <a:gd name="T4" fmla="*/ 24 w 36"/>
                <a:gd name="T5" fmla="*/ 4 h 28"/>
                <a:gd name="T6" fmla="*/ 1 w 36"/>
                <a:gd name="T7" fmla="*/ 4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3"/>
                  </a:cubicBezTo>
                  <a:cubicBezTo>
                    <a:pt x="36" y="16"/>
                    <a:pt x="30" y="8"/>
                    <a:pt x="24" y="4"/>
                  </a:cubicBezTo>
                  <a:cubicBezTo>
                    <a:pt x="18" y="1"/>
                    <a:pt x="7" y="0"/>
                    <a:pt x="1" y="4"/>
                  </a:cubicBezTo>
                  <a:cubicBezTo>
                    <a:pt x="0" y="12"/>
                    <a:pt x="7" y="20"/>
                    <a:pt x="1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23">
              <a:extLst>
                <a:ext uri="{FF2B5EF4-FFF2-40B4-BE49-F238E27FC236}">
                  <a16:creationId xmlns:a16="http://schemas.microsoft.com/office/drawing/2014/main" id="{52534A9C-DBAA-FAC5-F353-8DE4E930EC3C}"/>
                </a:ext>
              </a:extLst>
            </p:cNvPr>
            <p:cNvSpPr>
              <a:spLocks/>
            </p:cNvSpPr>
            <p:nvPr/>
          </p:nvSpPr>
          <p:spPr bwMode="auto">
            <a:xfrm>
              <a:off x="9817725" y="3418042"/>
              <a:ext cx="71838" cy="55874"/>
            </a:xfrm>
            <a:custGeom>
              <a:avLst/>
              <a:gdLst>
                <a:gd name="T0" fmla="*/ 13 w 36"/>
                <a:gd name="T1" fmla="*/ 24 h 28"/>
                <a:gd name="T2" fmla="*/ 35 w 36"/>
                <a:gd name="T3" fmla="*/ 23 h 28"/>
                <a:gd name="T4" fmla="*/ 24 w 36"/>
                <a:gd name="T5" fmla="*/ 4 h 28"/>
                <a:gd name="T6" fmla="*/ 1 w 36"/>
                <a:gd name="T7" fmla="*/ 5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3"/>
                  </a:cubicBezTo>
                  <a:cubicBezTo>
                    <a:pt x="36" y="16"/>
                    <a:pt x="30" y="8"/>
                    <a:pt x="24" y="4"/>
                  </a:cubicBezTo>
                  <a:cubicBezTo>
                    <a:pt x="18" y="1"/>
                    <a:pt x="7" y="0"/>
                    <a:pt x="1" y="5"/>
                  </a:cubicBezTo>
                  <a:cubicBezTo>
                    <a:pt x="0" y="12"/>
                    <a:pt x="7" y="20"/>
                    <a:pt x="1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24">
              <a:extLst>
                <a:ext uri="{FF2B5EF4-FFF2-40B4-BE49-F238E27FC236}">
                  <a16:creationId xmlns:a16="http://schemas.microsoft.com/office/drawing/2014/main" id="{12B64F24-833F-CE3B-1FAE-56213C92E60A}"/>
                </a:ext>
              </a:extLst>
            </p:cNvPr>
            <p:cNvSpPr>
              <a:spLocks/>
            </p:cNvSpPr>
            <p:nvPr/>
          </p:nvSpPr>
          <p:spPr bwMode="auto">
            <a:xfrm>
              <a:off x="9892984" y="3398657"/>
              <a:ext cx="7982" cy="88942"/>
            </a:xfrm>
            <a:custGeom>
              <a:avLst/>
              <a:gdLst>
                <a:gd name="T0" fmla="*/ 0 w 4"/>
                <a:gd name="T1" fmla="*/ 1 h 45"/>
                <a:gd name="T2" fmla="*/ 0 w 4"/>
                <a:gd name="T3" fmla="*/ 44 h 45"/>
                <a:gd name="T4" fmla="*/ 2 w 4"/>
                <a:gd name="T5" fmla="*/ 45 h 45"/>
                <a:gd name="T6" fmla="*/ 4 w 4"/>
                <a:gd name="T7" fmla="*/ 44 h 45"/>
                <a:gd name="T8" fmla="*/ 4 w 4"/>
                <a:gd name="T9" fmla="*/ 1 h 45"/>
                <a:gd name="T10" fmla="*/ 2 w 4"/>
                <a:gd name="T11" fmla="*/ 0 h 45"/>
                <a:gd name="T12" fmla="*/ 0 w 4"/>
                <a:gd name="T13" fmla="*/ 1 h 45"/>
              </a:gdLst>
              <a:ahLst/>
              <a:cxnLst>
                <a:cxn ang="0">
                  <a:pos x="T0" y="T1"/>
                </a:cxn>
                <a:cxn ang="0">
                  <a:pos x="T2" y="T3"/>
                </a:cxn>
                <a:cxn ang="0">
                  <a:pos x="T4" y="T5"/>
                </a:cxn>
                <a:cxn ang="0">
                  <a:pos x="T6" y="T7"/>
                </a:cxn>
                <a:cxn ang="0">
                  <a:pos x="T8" y="T9"/>
                </a:cxn>
                <a:cxn ang="0">
                  <a:pos x="T10" y="T11"/>
                </a:cxn>
                <a:cxn ang="0">
                  <a:pos x="T12" y="T13"/>
                </a:cxn>
              </a:cxnLst>
              <a:rect l="0" t="0" r="r" b="b"/>
              <a:pathLst>
                <a:path w="4" h="45">
                  <a:moveTo>
                    <a:pt x="0" y="1"/>
                  </a:moveTo>
                  <a:cubicBezTo>
                    <a:pt x="0" y="44"/>
                    <a:pt x="0" y="44"/>
                    <a:pt x="0" y="44"/>
                  </a:cubicBezTo>
                  <a:cubicBezTo>
                    <a:pt x="0" y="44"/>
                    <a:pt x="1" y="45"/>
                    <a:pt x="2" y="45"/>
                  </a:cubicBezTo>
                  <a:cubicBezTo>
                    <a:pt x="4" y="45"/>
                    <a:pt x="4" y="44"/>
                    <a:pt x="4" y="44"/>
                  </a:cubicBezTo>
                  <a:cubicBezTo>
                    <a:pt x="4" y="1"/>
                    <a:pt x="4" y="1"/>
                    <a:pt x="4" y="1"/>
                  </a:cubicBezTo>
                  <a:cubicBezTo>
                    <a:pt x="4" y="1"/>
                    <a:pt x="4" y="0"/>
                    <a:pt x="2" y="0"/>
                  </a:cubicBezTo>
                  <a:cubicBezTo>
                    <a:pt x="1" y="0"/>
                    <a:pt x="0" y="1"/>
                    <a:pt x="0" y="1"/>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25">
              <a:extLst>
                <a:ext uri="{FF2B5EF4-FFF2-40B4-BE49-F238E27FC236}">
                  <a16:creationId xmlns:a16="http://schemas.microsoft.com/office/drawing/2014/main" id="{7E7C527A-F797-F565-FC6B-0A8EFBD0F167}"/>
                </a:ext>
              </a:extLst>
            </p:cNvPr>
            <p:cNvSpPr>
              <a:spLocks/>
            </p:cNvSpPr>
            <p:nvPr/>
          </p:nvSpPr>
          <p:spPr bwMode="auto">
            <a:xfrm>
              <a:off x="8908915" y="3907225"/>
              <a:ext cx="104907" cy="95784"/>
            </a:xfrm>
            <a:custGeom>
              <a:avLst/>
              <a:gdLst>
                <a:gd name="T0" fmla="*/ 6 w 53"/>
                <a:gd name="T1" fmla="*/ 5 h 48"/>
                <a:gd name="T2" fmla="*/ 1 w 53"/>
                <a:gd name="T3" fmla="*/ 14 h 48"/>
                <a:gd name="T4" fmla="*/ 0 w 53"/>
                <a:gd name="T5" fmla="*/ 17 h 48"/>
                <a:gd name="T6" fmla="*/ 0 w 53"/>
                <a:gd name="T7" fmla="*/ 17 h 48"/>
                <a:gd name="T8" fmla="*/ 0 w 53"/>
                <a:gd name="T9" fmla="*/ 20 h 48"/>
                <a:gd name="T10" fmla="*/ 0 w 53"/>
                <a:gd name="T11" fmla="*/ 22 h 48"/>
                <a:gd name="T12" fmla="*/ 2 w 53"/>
                <a:gd name="T13" fmla="*/ 31 h 48"/>
                <a:gd name="T14" fmla="*/ 8 w 53"/>
                <a:gd name="T15" fmla="*/ 42 h 48"/>
                <a:gd name="T16" fmla="*/ 8 w 53"/>
                <a:gd name="T17" fmla="*/ 42 h 48"/>
                <a:gd name="T18" fmla="*/ 12 w 53"/>
                <a:gd name="T19" fmla="*/ 46 h 48"/>
                <a:gd name="T20" fmla="*/ 13 w 53"/>
                <a:gd name="T21" fmla="*/ 46 h 48"/>
                <a:gd name="T22" fmla="*/ 19 w 53"/>
                <a:gd name="T23" fmla="*/ 47 h 48"/>
                <a:gd name="T24" fmla="*/ 19 w 53"/>
                <a:gd name="T25" fmla="*/ 47 h 48"/>
                <a:gd name="T26" fmla="*/ 22 w 53"/>
                <a:gd name="T27" fmla="*/ 46 h 48"/>
                <a:gd name="T28" fmla="*/ 23 w 53"/>
                <a:gd name="T29" fmla="*/ 45 h 48"/>
                <a:gd name="T30" fmla="*/ 27 w 53"/>
                <a:gd name="T31" fmla="*/ 45 h 48"/>
                <a:gd name="T32" fmla="*/ 27 w 53"/>
                <a:gd name="T33" fmla="*/ 45 h 48"/>
                <a:gd name="T34" fmla="*/ 30 w 53"/>
                <a:gd name="T35" fmla="*/ 45 h 48"/>
                <a:gd name="T36" fmla="*/ 32 w 53"/>
                <a:gd name="T37" fmla="*/ 46 h 48"/>
                <a:gd name="T38" fmla="*/ 35 w 53"/>
                <a:gd name="T39" fmla="*/ 47 h 48"/>
                <a:gd name="T40" fmla="*/ 35 w 53"/>
                <a:gd name="T41" fmla="*/ 47 h 48"/>
                <a:gd name="T42" fmla="*/ 41 w 53"/>
                <a:gd name="T43" fmla="*/ 46 h 48"/>
                <a:gd name="T44" fmla="*/ 42 w 53"/>
                <a:gd name="T45" fmla="*/ 46 h 48"/>
                <a:gd name="T46" fmla="*/ 45 w 53"/>
                <a:gd name="T47" fmla="*/ 42 h 48"/>
                <a:gd name="T48" fmla="*/ 46 w 53"/>
                <a:gd name="T49" fmla="*/ 42 h 48"/>
                <a:gd name="T50" fmla="*/ 51 w 53"/>
                <a:gd name="T51" fmla="*/ 31 h 48"/>
                <a:gd name="T52" fmla="*/ 53 w 53"/>
                <a:gd name="T53" fmla="*/ 22 h 48"/>
                <a:gd name="T54" fmla="*/ 53 w 53"/>
                <a:gd name="T55" fmla="*/ 20 h 48"/>
                <a:gd name="T56" fmla="*/ 53 w 53"/>
                <a:gd name="T57" fmla="*/ 17 h 48"/>
                <a:gd name="T58" fmla="*/ 53 w 53"/>
                <a:gd name="T59" fmla="*/ 17 h 48"/>
                <a:gd name="T60" fmla="*/ 53 w 53"/>
                <a:gd name="T61" fmla="*/ 14 h 48"/>
                <a:gd name="T62" fmla="*/ 48 w 53"/>
                <a:gd name="T63" fmla="*/ 5 h 48"/>
                <a:gd name="T64" fmla="*/ 47 w 53"/>
                <a:gd name="T65" fmla="*/ 3 h 48"/>
                <a:gd name="T66" fmla="*/ 39 w 53"/>
                <a:gd name="T67" fmla="*/ 0 h 48"/>
                <a:gd name="T68" fmla="*/ 31 w 53"/>
                <a:gd name="T69" fmla="*/ 1 h 48"/>
                <a:gd name="T70" fmla="*/ 27 w 53"/>
                <a:gd name="T71" fmla="*/ 3 h 48"/>
                <a:gd name="T72" fmla="*/ 23 w 53"/>
                <a:gd name="T73" fmla="*/ 1 h 48"/>
                <a:gd name="T74" fmla="*/ 14 w 53"/>
                <a:gd name="T75" fmla="*/ 0 h 48"/>
                <a:gd name="T76" fmla="*/ 7 w 53"/>
                <a:gd name="T77" fmla="*/ 3 h 48"/>
                <a:gd name="T78" fmla="*/ 6 w 53"/>
                <a:gd name="T79"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48">
                  <a:moveTo>
                    <a:pt x="6" y="5"/>
                  </a:moveTo>
                  <a:cubicBezTo>
                    <a:pt x="3" y="7"/>
                    <a:pt x="1" y="11"/>
                    <a:pt x="1" y="14"/>
                  </a:cubicBezTo>
                  <a:cubicBezTo>
                    <a:pt x="0" y="15"/>
                    <a:pt x="0" y="16"/>
                    <a:pt x="0" y="17"/>
                  </a:cubicBezTo>
                  <a:cubicBezTo>
                    <a:pt x="0" y="17"/>
                    <a:pt x="0" y="17"/>
                    <a:pt x="0" y="17"/>
                  </a:cubicBezTo>
                  <a:cubicBezTo>
                    <a:pt x="0" y="18"/>
                    <a:pt x="0" y="19"/>
                    <a:pt x="0" y="20"/>
                  </a:cubicBezTo>
                  <a:cubicBezTo>
                    <a:pt x="0" y="21"/>
                    <a:pt x="0" y="22"/>
                    <a:pt x="0" y="22"/>
                  </a:cubicBezTo>
                  <a:cubicBezTo>
                    <a:pt x="1" y="25"/>
                    <a:pt x="1" y="28"/>
                    <a:pt x="2" y="31"/>
                  </a:cubicBezTo>
                  <a:cubicBezTo>
                    <a:pt x="4" y="35"/>
                    <a:pt x="6" y="38"/>
                    <a:pt x="8" y="42"/>
                  </a:cubicBezTo>
                  <a:cubicBezTo>
                    <a:pt x="8" y="42"/>
                    <a:pt x="8" y="42"/>
                    <a:pt x="8" y="42"/>
                  </a:cubicBezTo>
                  <a:cubicBezTo>
                    <a:pt x="9" y="43"/>
                    <a:pt x="11" y="45"/>
                    <a:pt x="12" y="46"/>
                  </a:cubicBezTo>
                  <a:cubicBezTo>
                    <a:pt x="12" y="46"/>
                    <a:pt x="13" y="46"/>
                    <a:pt x="13" y="46"/>
                  </a:cubicBezTo>
                  <a:cubicBezTo>
                    <a:pt x="15" y="48"/>
                    <a:pt x="17" y="48"/>
                    <a:pt x="19" y="47"/>
                  </a:cubicBezTo>
                  <a:cubicBezTo>
                    <a:pt x="19" y="47"/>
                    <a:pt x="19" y="47"/>
                    <a:pt x="19" y="47"/>
                  </a:cubicBezTo>
                  <a:cubicBezTo>
                    <a:pt x="20" y="47"/>
                    <a:pt x="21" y="46"/>
                    <a:pt x="22" y="46"/>
                  </a:cubicBezTo>
                  <a:cubicBezTo>
                    <a:pt x="22" y="46"/>
                    <a:pt x="23" y="46"/>
                    <a:pt x="23" y="45"/>
                  </a:cubicBezTo>
                  <a:cubicBezTo>
                    <a:pt x="25" y="45"/>
                    <a:pt x="27" y="45"/>
                    <a:pt x="27" y="45"/>
                  </a:cubicBezTo>
                  <a:cubicBezTo>
                    <a:pt x="27" y="45"/>
                    <a:pt x="27" y="45"/>
                    <a:pt x="27" y="45"/>
                  </a:cubicBezTo>
                  <a:cubicBezTo>
                    <a:pt x="28" y="45"/>
                    <a:pt x="29" y="45"/>
                    <a:pt x="30" y="45"/>
                  </a:cubicBezTo>
                  <a:cubicBezTo>
                    <a:pt x="31" y="46"/>
                    <a:pt x="31" y="46"/>
                    <a:pt x="32" y="46"/>
                  </a:cubicBezTo>
                  <a:cubicBezTo>
                    <a:pt x="33" y="46"/>
                    <a:pt x="34" y="47"/>
                    <a:pt x="35" y="47"/>
                  </a:cubicBezTo>
                  <a:cubicBezTo>
                    <a:pt x="35" y="47"/>
                    <a:pt x="35" y="47"/>
                    <a:pt x="35" y="47"/>
                  </a:cubicBezTo>
                  <a:cubicBezTo>
                    <a:pt x="37" y="48"/>
                    <a:pt x="39" y="48"/>
                    <a:pt x="41" y="46"/>
                  </a:cubicBezTo>
                  <a:cubicBezTo>
                    <a:pt x="41" y="46"/>
                    <a:pt x="41" y="46"/>
                    <a:pt x="42" y="46"/>
                  </a:cubicBezTo>
                  <a:cubicBezTo>
                    <a:pt x="43" y="45"/>
                    <a:pt x="44" y="43"/>
                    <a:pt x="45" y="42"/>
                  </a:cubicBezTo>
                  <a:cubicBezTo>
                    <a:pt x="45" y="42"/>
                    <a:pt x="45" y="42"/>
                    <a:pt x="46" y="42"/>
                  </a:cubicBezTo>
                  <a:cubicBezTo>
                    <a:pt x="48" y="38"/>
                    <a:pt x="50" y="35"/>
                    <a:pt x="51" y="31"/>
                  </a:cubicBezTo>
                  <a:cubicBezTo>
                    <a:pt x="52" y="28"/>
                    <a:pt x="53" y="25"/>
                    <a:pt x="53" y="22"/>
                  </a:cubicBezTo>
                  <a:cubicBezTo>
                    <a:pt x="53" y="22"/>
                    <a:pt x="53" y="21"/>
                    <a:pt x="53" y="20"/>
                  </a:cubicBezTo>
                  <a:cubicBezTo>
                    <a:pt x="53" y="19"/>
                    <a:pt x="53" y="18"/>
                    <a:pt x="53" y="17"/>
                  </a:cubicBezTo>
                  <a:cubicBezTo>
                    <a:pt x="53" y="17"/>
                    <a:pt x="53" y="17"/>
                    <a:pt x="53" y="17"/>
                  </a:cubicBezTo>
                  <a:cubicBezTo>
                    <a:pt x="53" y="16"/>
                    <a:pt x="53" y="15"/>
                    <a:pt x="53" y="14"/>
                  </a:cubicBezTo>
                  <a:cubicBezTo>
                    <a:pt x="52" y="11"/>
                    <a:pt x="51" y="7"/>
                    <a:pt x="48" y="5"/>
                  </a:cubicBezTo>
                  <a:cubicBezTo>
                    <a:pt x="48" y="4"/>
                    <a:pt x="47" y="4"/>
                    <a:pt x="47" y="3"/>
                  </a:cubicBezTo>
                  <a:cubicBezTo>
                    <a:pt x="45" y="2"/>
                    <a:pt x="42" y="1"/>
                    <a:pt x="39" y="0"/>
                  </a:cubicBezTo>
                  <a:cubicBezTo>
                    <a:pt x="36" y="0"/>
                    <a:pt x="34" y="0"/>
                    <a:pt x="31" y="1"/>
                  </a:cubicBezTo>
                  <a:cubicBezTo>
                    <a:pt x="30" y="2"/>
                    <a:pt x="27" y="3"/>
                    <a:pt x="27" y="3"/>
                  </a:cubicBezTo>
                  <a:cubicBezTo>
                    <a:pt x="27" y="3"/>
                    <a:pt x="24" y="2"/>
                    <a:pt x="23" y="1"/>
                  </a:cubicBezTo>
                  <a:cubicBezTo>
                    <a:pt x="20" y="0"/>
                    <a:pt x="17" y="0"/>
                    <a:pt x="14" y="0"/>
                  </a:cubicBezTo>
                  <a:cubicBezTo>
                    <a:pt x="11" y="1"/>
                    <a:pt x="9" y="2"/>
                    <a:pt x="7" y="3"/>
                  </a:cubicBezTo>
                  <a:cubicBezTo>
                    <a:pt x="6" y="4"/>
                    <a:pt x="6" y="4"/>
                    <a:pt x="6" y="5"/>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26">
              <a:extLst>
                <a:ext uri="{FF2B5EF4-FFF2-40B4-BE49-F238E27FC236}">
                  <a16:creationId xmlns:a16="http://schemas.microsoft.com/office/drawing/2014/main" id="{760FCB40-E5CE-23F2-EF22-67777499C0DA}"/>
                </a:ext>
              </a:extLst>
            </p:cNvPr>
            <p:cNvSpPr>
              <a:spLocks/>
            </p:cNvSpPr>
            <p:nvPr/>
          </p:nvSpPr>
          <p:spPr bwMode="auto">
            <a:xfrm>
              <a:off x="8936282" y="3877578"/>
              <a:ext cx="26227" cy="29647"/>
            </a:xfrm>
            <a:custGeom>
              <a:avLst/>
              <a:gdLst>
                <a:gd name="T0" fmla="*/ 4 w 13"/>
                <a:gd name="T1" fmla="*/ 11 h 15"/>
                <a:gd name="T2" fmla="*/ 9 w 13"/>
                <a:gd name="T3" fmla="*/ 14 h 15"/>
                <a:gd name="T4" fmla="*/ 12 w 13"/>
                <a:gd name="T5" fmla="*/ 14 h 15"/>
                <a:gd name="T6" fmla="*/ 13 w 13"/>
                <a:gd name="T7" fmla="*/ 14 h 15"/>
                <a:gd name="T8" fmla="*/ 10 w 13"/>
                <a:gd name="T9" fmla="*/ 6 h 15"/>
                <a:gd name="T10" fmla="*/ 1 w 13"/>
                <a:gd name="T11" fmla="*/ 0 h 15"/>
                <a:gd name="T12" fmla="*/ 1 w 13"/>
                <a:gd name="T13" fmla="*/ 0 h 15"/>
                <a:gd name="T14" fmla="*/ 0 w 13"/>
                <a:gd name="T15" fmla="*/ 0 h 15"/>
                <a:gd name="T16" fmla="*/ 0 w 13"/>
                <a:gd name="T17" fmla="*/ 4 h 15"/>
                <a:gd name="T18" fmla="*/ 4 w 13"/>
                <a:gd name="T1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5">
                  <a:moveTo>
                    <a:pt x="4" y="11"/>
                  </a:moveTo>
                  <a:cubicBezTo>
                    <a:pt x="6" y="12"/>
                    <a:pt x="7" y="14"/>
                    <a:pt x="9" y="14"/>
                  </a:cubicBezTo>
                  <a:cubicBezTo>
                    <a:pt x="10" y="14"/>
                    <a:pt x="11" y="15"/>
                    <a:pt x="12" y="14"/>
                  </a:cubicBezTo>
                  <a:cubicBezTo>
                    <a:pt x="13" y="14"/>
                    <a:pt x="13" y="14"/>
                    <a:pt x="13" y="14"/>
                  </a:cubicBezTo>
                  <a:cubicBezTo>
                    <a:pt x="13" y="11"/>
                    <a:pt x="12" y="8"/>
                    <a:pt x="10" y="6"/>
                  </a:cubicBezTo>
                  <a:cubicBezTo>
                    <a:pt x="8" y="3"/>
                    <a:pt x="5" y="1"/>
                    <a:pt x="1" y="0"/>
                  </a:cubicBezTo>
                  <a:cubicBezTo>
                    <a:pt x="1" y="0"/>
                    <a:pt x="1" y="0"/>
                    <a:pt x="1" y="0"/>
                  </a:cubicBezTo>
                  <a:cubicBezTo>
                    <a:pt x="1" y="0"/>
                    <a:pt x="0" y="0"/>
                    <a:pt x="0" y="0"/>
                  </a:cubicBezTo>
                  <a:cubicBezTo>
                    <a:pt x="0" y="1"/>
                    <a:pt x="0" y="2"/>
                    <a:pt x="0" y="4"/>
                  </a:cubicBezTo>
                  <a:cubicBezTo>
                    <a:pt x="1" y="6"/>
                    <a:pt x="2" y="9"/>
                    <a:pt x="4" y="11"/>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34">
              <a:extLst>
                <a:ext uri="{FF2B5EF4-FFF2-40B4-BE49-F238E27FC236}">
                  <a16:creationId xmlns:a16="http://schemas.microsoft.com/office/drawing/2014/main" id="{0C4B6744-6615-AF70-FBE5-EE7709283226}"/>
                </a:ext>
              </a:extLst>
            </p:cNvPr>
            <p:cNvSpPr>
              <a:spLocks/>
            </p:cNvSpPr>
            <p:nvPr/>
          </p:nvSpPr>
          <p:spPr bwMode="auto">
            <a:xfrm>
              <a:off x="11013887" y="2114693"/>
              <a:ext cx="91223" cy="98065"/>
            </a:xfrm>
            <a:custGeom>
              <a:avLst/>
              <a:gdLst>
                <a:gd name="T0" fmla="*/ 2 w 80"/>
                <a:gd name="T1" fmla="*/ 0 h 86"/>
                <a:gd name="T2" fmla="*/ 80 w 80"/>
                <a:gd name="T3" fmla="*/ 80 h 86"/>
                <a:gd name="T4" fmla="*/ 0 w 80"/>
                <a:gd name="T5" fmla="*/ 86 h 86"/>
                <a:gd name="T6" fmla="*/ 2 w 80"/>
                <a:gd name="T7" fmla="*/ 0 h 86"/>
              </a:gdLst>
              <a:ahLst/>
              <a:cxnLst>
                <a:cxn ang="0">
                  <a:pos x="T0" y="T1"/>
                </a:cxn>
                <a:cxn ang="0">
                  <a:pos x="T2" y="T3"/>
                </a:cxn>
                <a:cxn ang="0">
                  <a:pos x="T4" y="T5"/>
                </a:cxn>
                <a:cxn ang="0">
                  <a:pos x="T6" y="T7"/>
                </a:cxn>
              </a:cxnLst>
              <a:rect l="0" t="0" r="r" b="b"/>
              <a:pathLst>
                <a:path w="80" h="86">
                  <a:moveTo>
                    <a:pt x="2" y="0"/>
                  </a:moveTo>
                  <a:lnTo>
                    <a:pt x="80" y="80"/>
                  </a:lnTo>
                  <a:lnTo>
                    <a:pt x="0" y="86"/>
                  </a:lnTo>
                  <a:lnTo>
                    <a:pt x="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40">
              <a:extLst>
                <a:ext uri="{FF2B5EF4-FFF2-40B4-BE49-F238E27FC236}">
                  <a16:creationId xmlns:a16="http://schemas.microsoft.com/office/drawing/2014/main" id="{149FD38E-6C23-648F-EF5A-4C305CF6BBE3}"/>
                </a:ext>
              </a:extLst>
            </p:cNvPr>
            <p:cNvSpPr>
              <a:spLocks/>
            </p:cNvSpPr>
            <p:nvPr/>
          </p:nvSpPr>
          <p:spPr bwMode="auto">
            <a:xfrm>
              <a:off x="8422012" y="2114693"/>
              <a:ext cx="92363" cy="98065"/>
            </a:xfrm>
            <a:custGeom>
              <a:avLst/>
              <a:gdLst>
                <a:gd name="T0" fmla="*/ 80 w 81"/>
                <a:gd name="T1" fmla="*/ 0 h 86"/>
                <a:gd name="T2" fmla="*/ 0 w 81"/>
                <a:gd name="T3" fmla="*/ 80 h 86"/>
                <a:gd name="T4" fmla="*/ 81 w 81"/>
                <a:gd name="T5" fmla="*/ 86 h 86"/>
                <a:gd name="T6" fmla="*/ 80 w 81"/>
                <a:gd name="T7" fmla="*/ 0 h 86"/>
              </a:gdLst>
              <a:ahLst/>
              <a:cxnLst>
                <a:cxn ang="0">
                  <a:pos x="T0" y="T1"/>
                </a:cxn>
                <a:cxn ang="0">
                  <a:pos x="T2" y="T3"/>
                </a:cxn>
                <a:cxn ang="0">
                  <a:pos x="T4" y="T5"/>
                </a:cxn>
                <a:cxn ang="0">
                  <a:pos x="T6" y="T7"/>
                </a:cxn>
              </a:cxnLst>
              <a:rect l="0" t="0" r="r" b="b"/>
              <a:pathLst>
                <a:path w="81" h="86">
                  <a:moveTo>
                    <a:pt x="80" y="0"/>
                  </a:moveTo>
                  <a:lnTo>
                    <a:pt x="0" y="80"/>
                  </a:lnTo>
                  <a:lnTo>
                    <a:pt x="81" y="86"/>
                  </a:lnTo>
                  <a:lnTo>
                    <a:pt x="8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42">
              <a:extLst>
                <a:ext uri="{FF2B5EF4-FFF2-40B4-BE49-F238E27FC236}">
                  <a16:creationId xmlns:a16="http://schemas.microsoft.com/office/drawing/2014/main" id="{1FD76FF5-AAF5-7482-0D67-FB1E65871E7A}"/>
                </a:ext>
              </a:extLst>
            </p:cNvPr>
            <p:cNvSpPr>
              <a:spLocks/>
            </p:cNvSpPr>
            <p:nvPr/>
          </p:nvSpPr>
          <p:spPr bwMode="auto">
            <a:xfrm>
              <a:off x="11013887" y="4557189"/>
              <a:ext cx="91223" cy="96924"/>
            </a:xfrm>
            <a:custGeom>
              <a:avLst/>
              <a:gdLst>
                <a:gd name="T0" fmla="*/ 2 w 80"/>
                <a:gd name="T1" fmla="*/ 85 h 85"/>
                <a:gd name="T2" fmla="*/ 80 w 80"/>
                <a:gd name="T3" fmla="*/ 5 h 85"/>
                <a:gd name="T4" fmla="*/ 0 w 80"/>
                <a:gd name="T5" fmla="*/ 0 h 85"/>
                <a:gd name="T6" fmla="*/ 2 w 80"/>
                <a:gd name="T7" fmla="*/ 85 h 85"/>
              </a:gdLst>
              <a:ahLst/>
              <a:cxnLst>
                <a:cxn ang="0">
                  <a:pos x="T0" y="T1"/>
                </a:cxn>
                <a:cxn ang="0">
                  <a:pos x="T2" y="T3"/>
                </a:cxn>
                <a:cxn ang="0">
                  <a:pos x="T4" y="T5"/>
                </a:cxn>
                <a:cxn ang="0">
                  <a:pos x="T6" y="T7"/>
                </a:cxn>
              </a:cxnLst>
              <a:rect l="0" t="0" r="r" b="b"/>
              <a:pathLst>
                <a:path w="80" h="85">
                  <a:moveTo>
                    <a:pt x="2" y="85"/>
                  </a:moveTo>
                  <a:lnTo>
                    <a:pt x="80" y="5"/>
                  </a:lnTo>
                  <a:lnTo>
                    <a:pt x="0" y="0"/>
                  </a:lnTo>
                  <a:lnTo>
                    <a:pt x="2" y="85"/>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44">
              <a:extLst>
                <a:ext uri="{FF2B5EF4-FFF2-40B4-BE49-F238E27FC236}">
                  <a16:creationId xmlns:a16="http://schemas.microsoft.com/office/drawing/2014/main" id="{14EF2E49-D8D7-5037-9AFD-447FC3DC7838}"/>
                </a:ext>
              </a:extLst>
            </p:cNvPr>
            <p:cNvSpPr>
              <a:spLocks/>
            </p:cNvSpPr>
            <p:nvPr/>
          </p:nvSpPr>
          <p:spPr bwMode="auto">
            <a:xfrm>
              <a:off x="8422012" y="4557189"/>
              <a:ext cx="92363" cy="96924"/>
            </a:xfrm>
            <a:custGeom>
              <a:avLst/>
              <a:gdLst>
                <a:gd name="T0" fmla="*/ 80 w 81"/>
                <a:gd name="T1" fmla="*/ 85 h 85"/>
                <a:gd name="T2" fmla="*/ 0 w 81"/>
                <a:gd name="T3" fmla="*/ 5 h 85"/>
                <a:gd name="T4" fmla="*/ 81 w 81"/>
                <a:gd name="T5" fmla="*/ 0 h 85"/>
                <a:gd name="T6" fmla="*/ 80 w 81"/>
                <a:gd name="T7" fmla="*/ 85 h 85"/>
              </a:gdLst>
              <a:ahLst/>
              <a:cxnLst>
                <a:cxn ang="0">
                  <a:pos x="T0" y="T1"/>
                </a:cxn>
                <a:cxn ang="0">
                  <a:pos x="T2" y="T3"/>
                </a:cxn>
                <a:cxn ang="0">
                  <a:pos x="T4" y="T5"/>
                </a:cxn>
                <a:cxn ang="0">
                  <a:pos x="T6" y="T7"/>
                </a:cxn>
              </a:cxnLst>
              <a:rect l="0" t="0" r="r" b="b"/>
              <a:pathLst>
                <a:path w="81" h="85">
                  <a:moveTo>
                    <a:pt x="80" y="85"/>
                  </a:moveTo>
                  <a:lnTo>
                    <a:pt x="0" y="5"/>
                  </a:lnTo>
                  <a:lnTo>
                    <a:pt x="81" y="0"/>
                  </a:lnTo>
                  <a:lnTo>
                    <a:pt x="80" y="85"/>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7">
              <a:extLst>
                <a:ext uri="{FF2B5EF4-FFF2-40B4-BE49-F238E27FC236}">
                  <a16:creationId xmlns:a16="http://schemas.microsoft.com/office/drawing/2014/main" id="{84A536CC-3C2F-0C3E-962F-A778FAF52B57}"/>
                </a:ext>
              </a:extLst>
            </p:cNvPr>
            <p:cNvSpPr/>
            <p:nvPr/>
          </p:nvSpPr>
          <p:spPr>
            <a:xfrm>
              <a:off x="9144963" y="3324316"/>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 </a:t>
              </a:r>
              <a:endParaRPr lang="en-US" sz="3200" dirty="0">
                <a:solidFill>
                  <a:schemeClr val="bg1"/>
                </a:solidFill>
                <a:latin typeface="Sosa" pitchFamily="2" charset="0"/>
              </a:endParaRPr>
            </a:p>
          </p:txBody>
        </p:sp>
        <p:sp>
          <p:nvSpPr>
            <p:cNvPr id="140" name="Oval 8">
              <a:extLst>
                <a:ext uri="{FF2B5EF4-FFF2-40B4-BE49-F238E27FC236}">
                  <a16:creationId xmlns:a16="http://schemas.microsoft.com/office/drawing/2014/main" id="{DDAD11B0-DFE7-266F-B5C4-9162E3122CFD}"/>
                </a:ext>
              </a:extLst>
            </p:cNvPr>
            <p:cNvSpPr/>
            <p:nvPr/>
          </p:nvSpPr>
          <p:spPr>
            <a:xfrm>
              <a:off x="9708721" y="2256436"/>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Sosa" pitchFamily="2" charset="0"/>
              </a:endParaRPr>
            </a:p>
          </p:txBody>
        </p:sp>
        <p:sp>
          <p:nvSpPr>
            <p:cNvPr id="141" name="Oval 10">
              <a:extLst>
                <a:ext uri="{FF2B5EF4-FFF2-40B4-BE49-F238E27FC236}">
                  <a16:creationId xmlns:a16="http://schemas.microsoft.com/office/drawing/2014/main" id="{9112363E-C8B5-05B7-C7F9-C14BF4EA6972}"/>
                </a:ext>
              </a:extLst>
            </p:cNvPr>
            <p:cNvSpPr/>
            <p:nvPr/>
          </p:nvSpPr>
          <p:spPr>
            <a:xfrm>
              <a:off x="9097063" y="4179754"/>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sp>
          <p:nvSpPr>
            <p:cNvPr id="142" name="Oval 16">
              <a:extLst>
                <a:ext uri="{FF2B5EF4-FFF2-40B4-BE49-F238E27FC236}">
                  <a16:creationId xmlns:a16="http://schemas.microsoft.com/office/drawing/2014/main" id="{2F51C394-AA54-BD19-EAB8-457016A4E155}"/>
                </a:ext>
              </a:extLst>
            </p:cNvPr>
            <p:cNvSpPr/>
            <p:nvPr/>
          </p:nvSpPr>
          <p:spPr>
            <a:xfrm>
              <a:off x="8824153" y="2399149"/>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sp>
          <p:nvSpPr>
            <p:cNvPr id="143" name="Oval 17">
              <a:extLst>
                <a:ext uri="{FF2B5EF4-FFF2-40B4-BE49-F238E27FC236}">
                  <a16:creationId xmlns:a16="http://schemas.microsoft.com/office/drawing/2014/main" id="{32EC55FF-6C56-98FC-1989-AD9E02EAE916}"/>
                </a:ext>
              </a:extLst>
            </p:cNvPr>
            <p:cNvSpPr/>
            <p:nvPr/>
          </p:nvSpPr>
          <p:spPr>
            <a:xfrm>
              <a:off x="10033179" y="3153195"/>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grpSp>
      <p:sp>
        <p:nvSpPr>
          <p:cNvPr id="145" name="矩形 36">
            <a:extLst>
              <a:ext uri="{FF2B5EF4-FFF2-40B4-BE49-F238E27FC236}">
                <a16:creationId xmlns:a16="http://schemas.microsoft.com/office/drawing/2014/main" id="{E72C43B7-73C9-E132-5461-37F258B6AF64}"/>
              </a:ext>
            </a:extLst>
          </p:cNvPr>
          <p:cNvSpPr/>
          <p:nvPr/>
        </p:nvSpPr>
        <p:spPr>
          <a:xfrm>
            <a:off x="4290203" y="1968200"/>
            <a:ext cx="7406493" cy="3749681"/>
          </a:xfrm>
          <a:prstGeom prst="rect">
            <a:avLst/>
          </a:prstGeom>
        </p:spPr>
        <p:txBody>
          <a:bodyPr wrap="square">
            <a:spAutoFit/>
            <a:scene3d>
              <a:camera prst="orthographicFront"/>
              <a:lightRig rig="threePt" dir="t"/>
            </a:scene3d>
            <a:sp3d contourW="12700"/>
          </a:bodyPr>
          <a:lstStyle/>
          <a:p>
            <a:pPr>
              <a:lnSpc>
                <a:spcPct val="125000"/>
              </a:lnSpc>
            </a:pPr>
            <a:r>
              <a:rPr lang="pt-BR" altLang="zh-CN" sz="2400" b="1" dirty="0">
                <a:solidFill>
                  <a:schemeClr val="tx1">
                    <a:lumMod val="90000"/>
                    <a:lumOff val="10000"/>
                  </a:schemeClr>
                </a:solidFill>
              </a:rPr>
              <a:t>Requisitos básicos das instalações sanitárias</a:t>
            </a:r>
          </a:p>
          <a:p>
            <a:pPr>
              <a:lnSpc>
                <a:spcPct val="125000"/>
              </a:lnSpc>
            </a:pPr>
            <a:r>
              <a:rPr lang="pt-BR" altLang="zh-CN" sz="2400" dirty="0">
                <a:solidFill>
                  <a:schemeClr val="tx1">
                    <a:lumMod val="90000"/>
                    <a:lumOff val="10000"/>
                  </a:schemeClr>
                </a:solidFill>
              </a:rPr>
              <a:t>De acordo com a NR-24, todo estabelecimento deve ser equipado com instalações sanitárias que incluam uma bacia sanitária sifonada com assento e tampo, além de um lavatório. Para as instalações sanitárias masculinas, é necessário também ter mictórios, exceto quando são de uso estritamente individual.</a:t>
            </a:r>
            <a:endParaRPr lang="zh-CN" altLang="en-US" sz="2000" dirty="0">
              <a:solidFill>
                <a:schemeClr val="tx1">
                  <a:lumMod val="90000"/>
                  <a:lumOff val="10000"/>
                </a:schemeClr>
              </a:solidFill>
            </a:endParaRPr>
          </a:p>
        </p:txBody>
      </p:sp>
      <p:cxnSp>
        <p:nvCxnSpPr>
          <p:cNvPr id="126" name="Straight Connector 1">
            <a:extLst>
              <a:ext uri="{FF2B5EF4-FFF2-40B4-BE49-F238E27FC236}">
                <a16:creationId xmlns:a16="http://schemas.microsoft.com/office/drawing/2014/main" id="{A9C460E4-32D2-C2A5-1577-013B185C1667}"/>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7" name="AutoShape 1">
            <a:extLst>
              <a:ext uri="{FF2B5EF4-FFF2-40B4-BE49-F238E27FC236}">
                <a16:creationId xmlns:a16="http://schemas.microsoft.com/office/drawing/2014/main" id="{6B28F8FA-94A0-C46F-A2CA-7623FAFDE72E}"/>
              </a:ext>
            </a:extLst>
          </p:cNvPr>
          <p:cNvSpPr>
            <a:spLocks/>
          </p:cNvSpPr>
          <p:nvPr/>
        </p:nvSpPr>
        <p:spPr bwMode="auto">
          <a:xfrm>
            <a:off x="389007" y="218463"/>
            <a:ext cx="1154634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000" dirty="0">
                <a:latin typeface="Bebas Neue" panose="020B0606020202050201" pitchFamily="34" charset="0"/>
                <a:ea typeface="ＭＳ Ｐゴシック" charset="0"/>
                <a:cs typeface="League Gothic" charset="0"/>
                <a:sym typeface="League Gothic" charset="0"/>
              </a:rPr>
              <a:t>Instalações sanitárias: </a:t>
            </a:r>
            <a:r>
              <a:rPr lang="pt-BR" sz="4000" dirty="0">
                <a:solidFill>
                  <a:srgbClr val="00A09D"/>
                </a:solidFill>
                <a:latin typeface="Bebas Neue" panose="020B0606020202050201" pitchFamily="34" charset="0"/>
                <a:ea typeface="ＭＳ Ｐゴシック" charset="0"/>
                <a:cs typeface="League Gothic" charset="0"/>
                <a:sym typeface="League Gothic" charset="0"/>
              </a:rPr>
              <a:t>requisitos mínimos e cuidados necessários</a:t>
            </a:r>
          </a:p>
        </p:txBody>
      </p:sp>
      <p:pic>
        <p:nvPicPr>
          <p:cNvPr id="2" name="Imagem 1">
            <a:extLst>
              <a:ext uri="{FF2B5EF4-FFF2-40B4-BE49-F238E27FC236}">
                <a16:creationId xmlns:a16="http://schemas.microsoft.com/office/drawing/2014/main" id="{BA86AB48-9AA2-EFC4-39C7-78D31AF59C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4976" y="5989784"/>
            <a:ext cx="2340372" cy="649753"/>
          </a:xfrm>
          <a:prstGeom prst="rect">
            <a:avLst/>
          </a:prstGeom>
        </p:spPr>
      </p:pic>
    </p:spTree>
    <p:extLst>
      <p:ext uri="{BB962C8B-B14F-4D97-AF65-F5344CB8AC3E}">
        <p14:creationId xmlns:p14="http://schemas.microsoft.com/office/powerpoint/2010/main" val="403669955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a:extLst>
              <a:ext uri="{FF2B5EF4-FFF2-40B4-BE49-F238E27FC236}">
                <a16:creationId xmlns:a16="http://schemas.microsoft.com/office/drawing/2014/main" id="{9A236C6A-83BD-3EA2-F94A-CE0EE1FA42D5}"/>
              </a:ext>
            </a:extLst>
          </p:cNvPr>
          <p:cNvSpPr/>
          <p:nvPr/>
        </p:nvSpPr>
        <p:spPr>
          <a:xfrm>
            <a:off x="8483599" y="1179510"/>
            <a:ext cx="3505201" cy="547529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5">
            <a:extLst>
              <a:ext uri="{FF2B5EF4-FFF2-40B4-BE49-F238E27FC236}">
                <a16:creationId xmlns:a16="http://schemas.microsoft.com/office/drawing/2014/main" id="{7ADD9BD2-E36F-1DA9-6FAE-3AA389120E8D}"/>
              </a:ext>
            </a:extLst>
          </p:cNvPr>
          <p:cNvSpPr/>
          <p:nvPr/>
        </p:nvSpPr>
        <p:spPr>
          <a:xfrm>
            <a:off x="4356100" y="1179510"/>
            <a:ext cx="3949699" cy="2654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5">
            <a:extLst>
              <a:ext uri="{FF2B5EF4-FFF2-40B4-BE49-F238E27FC236}">
                <a16:creationId xmlns:a16="http://schemas.microsoft.com/office/drawing/2014/main" id="{B9BA1DF6-D78D-30E2-6E28-D2D3A5EB280C}"/>
              </a:ext>
            </a:extLst>
          </p:cNvPr>
          <p:cNvSpPr/>
          <p:nvPr/>
        </p:nvSpPr>
        <p:spPr>
          <a:xfrm>
            <a:off x="228601" y="1179510"/>
            <a:ext cx="3949699" cy="265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5">
            <a:extLst>
              <a:ext uri="{FF2B5EF4-FFF2-40B4-BE49-F238E27FC236}">
                <a16:creationId xmlns:a16="http://schemas.microsoft.com/office/drawing/2014/main" id="{8A6FB10E-5582-57D4-389D-2F4A0A0DBA62}"/>
              </a:ext>
            </a:extLst>
          </p:cNvPr>
          <p:cNvSpPr/>
          <p:nvPr/>
        </p:nvSpPr>
        <p:spPr>
          <a:xfrm>
            <a:off x="4356100" y="4000500"/>
            <a:ext cx="3949699" cy="2654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t>NR 24</a:t>
            </a:r>
            <a:endParaRPr lang="id-ID" sz="3600" b="1" dirty="0"/>
          </a:p>
        </p:txBody>
      </p:sp>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p:cNvSpPr>
            <a:spLocks/>
          </p:cNvSpPr>
          <p:nvPr/>
        </p:nvSpPr>
        <p:spPr bwMode="auto">
          <a:xfrm>
            <a:off x="389007" y="218463"/>
            <a:ext cx="10761593"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Dimensionamento dos mictórios</a:t>
            </a:r>
          </a:p>
        </p:txBody>
      </p:sp>
      <p:sp>
        <p:nvSpPr>
          <p:cNvPr id="4" name="Rectangle 5">
            <a:extLst>
              <a:ext uri="{FF2B5EF4-FFF2-40B4-BE49-F238E27FC236}">
                <a16:creationId xmlns:a16="http://schemas.microsoft.com/office/drawing/2014/main" id="{A91E3221-2594-D2D8-A33E-62C90382C5D7}"/>
              </a:ext>
            </a:extLst>
          </p:cNvPr>
          <p:cNvSpPr/>
          <p:nvPr/>
        </p:nvSpPr>
        <p:spPr>
          <a:xfrm>
            <a:off x="228601" y="4000500"/>
            <a:ext cx="3949699" cy="26543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a:extLst>
              <a:ext uri="{FF2B5EF4-FFF2-40B4-BE49-F238E27FC236}">
                <a16:creationId xmlns:a16="http://schemas.microsoft.com/office/drawing/2014/main" id="{0047656E-EA43-39B9-29F8-F27665EBABAF}"/>
              </a:ext>
            </a:extLst>
          </p:cNvPr>
          <p:cNvSpPr/>
          <p:nvPr/>
        </p:nvSpPr>
        <p:spPr>
          <a:xfrm>
            <a:off x="523838" y="1834193"/>
            <a:ext cx="2955962" cy="1200329"/>
          </a:xfrm>
          <a:prstGeom prst="rect">
            <a:avLst/>
          </a:prstGeom>
        </p:spPr>
        <p:txBody>
          <a:bodyPr wrap="square">
            <a:spAutoFit/>
          </a:bodyPr>
          <a:lstStyle/>
          <a:p>
            <a:r>
              <a:rPr lang="pt-BR" dirty="0">
                <a:solidFill>
                  <a:schemeClr val="bg1"/>
                </a:solidFill>
              </a:rPr>
              <a:t>O dimensionamento dos mictórios varia de acordo com a data de construção do estabelecimento. </a:t>
            </a:r>
            <a:endParaRPr lang="en-US" dirty="0">
              <a:solidFill>
                <a:schemeClr val="bg1"/>
              </a:solidFill>
            </a:endParaRPr>
          </a:p>
        </p:txBody>
      </p:sp>
      <p:sp>
        <p:nvSpPr>
          <p:cNvPr id="7" name="Rectangle 4">
            <a:extLst>
              <a:ext uri="{FF2B5EF4-FFF2-40B4-BE49-F238E27FC236}">
                <a16:creationId xmlns:a16="http://schemas.microsoft.com/office/drawing/2014/main" id="{0CA49F36-939B-092A-506C-DA9E337DEA02}"/>
              </a:ext>
            </a:extLst>
          </p:cNvPr>
          <p:cNvSpPr/>
          <p:nvPr/>
        </p:nvSpPr>
        <p:spPr>
          <a:xfrm>
            <a:off x="8705848" y="2208995"/>
            <a:ext cx="3060702" cy="3139321"/>
          </a:xfrm>
          <a:prstGeom prst="rect">
            <a:avLst/>
          </a:prstGeom>
        </p:spPr>
        <p:txBody>
          <a:bodyPr wrap="square">
            <a:spAutoFit/>
          </a:bodyPr>
          <a:lstStyle/>
          <a:p>
            <a:r>
              <a:rPr lang="pt-BR" dirty="0">
                <a:solidFill>
                  <a:schemeClr val="bg1"/>
                </a:solidFill>
              </a:rPr>
              <a:t>Já para os estabelecimentos construídos a partir de 24/09/2019, a proporção é de um mictório para cada 20 trabalhadores ou fração, até 100 trabalhadores, e um mictório para cada 50 trabalhadores ou fração acima desse número.</a:t>
            </a:r>
            <a:endParaRPr lang="en-US" dirty="0">
              <a:solidFill>
                <a:schemeClr val="bg1"/>
              </a:solidFill>
            </a:endParaRPr>
          </a:p>
        </p:txBody>
      </p:sp>
      <p:sp>
        <p:nvSpPr>
          <p:cNvPr id="13" name="Rectangle 4">
            <a:extLst>
              <a:ext uri="{FF2B5EF4-FFF2-40B4-BE49-F238E27FC236}">
                <a16:creationId xmlns:a16="http://schemas.microsoft.com/office/drawing/2014/main" id="{8ADAEE70-7423-7AFC-B246-D06816D41CB7}"/>
              </a:ext>
            </a:extLst>
          </p:cNvPr>
          <p:cNvSpPr/>
          <p:nvPr/>
        </p:nvSpPr>
        <p:spPr>
          <a:xfrm>
            <a:off x="523838" y="4450487"/>
            <a:ext cx="3356508" cy="1477328"/>
          </a:xfrm>
          <a:prstGeom prst="rect">
            <a:avLst/>
          </a:prstGeom>
        </p:spPr>
        <p:txBody>
          <a:bodyPr wrap="square">
            <a:spAutoFit/>
          </a:bodyPr>
          <a:lstStyle/>
          <a:p>
            <a:r>
              <a:rPr lang="pt-BR" dirty="0">
                <a:solidFill>
                  <a:schemeClr val="bg1"/>
                </a:solidFill>
              </a:rPr>
              <a:t>Para aqueles construídos até 23/09/2019, deve-se seguir as diretrizes previstas na NR-24, conforme a redação da Portaria </a:t>
            </a:r>
            <a:r>
              <a:rPr lang="pt-BR" dirty="0" err="1">
                <a:solidFill>
                  <a:schemeClr val="bg1"/>
                </a:solidFill>
              </a:rPr>
              <a:t>MTb</a:t>
            </a:r>
            <a:r>
              <a:rPr lang="pt-BR" dirty="0">
                <a:solidFill>
                  <a:schemeClr val="bg1"/>
                </a:solidFill>
              </a:rPr>
              <a:t> nº 3.214/1978. </a:t>
            </a:r>
            <a:endParaRPr lang="en-US" dirty="0">
              <a:solidFill>
                <a:schemeClr val="bg1"/>
              </a:solidFill>
            </a:endParaRPr>
          </a:p>
        </p:txBody>
      </p:sp>
      <p:pic>
        <p:nvPicPr>
          <p:cNvPr id="13314" name="Picture 2" descr="KIT TAPA VISTA MICTORIO PP 0060 BIANCO TX | sepalgranite.in">
            <a:extLst>
              <a:ext uri="{FF2B5EF4-FFF2-40B4-BE49-F238E27FC236}">
                <a16:creationId xmlns:a16="http://schemas.microsoft.com/office/drawing/2014/main" id="{55FF2F64-E0E3-4B74-0E45-215B1E6599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08" t="20506" r="3738" b="23451"/>
          <a:stretch/>
        </p:blipFill>
        <p:spPr bwMode="auto">
          <a:xfrm>
            <a:off x="4356100" y="1179510"/>
            <a:ext cx="3949699" cy="265429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A2C62771-731E-109F-8DE7-77FFD2EBE0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4978" y="85492"/>
            <a:ext cx="2340372" cy="649753"/>
          </a:xfrm>
          <a:prstGeom prst="rect">
            <a:avLst/>
          </a:prstGeom>
        </p:spPr>
      </p:pic>
    </p:spTree>
    <p:extLst>
      <p:ext uri="{BB962C8B-B14F-4D97-AF65-F5344CB8AC3E}">
        <p14:creationId xmlns:p14="http://schemas.microsoft.com/office/powerpoint/2010/main" val="1392446165"/>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6">
            <a:extLst>
              <a:ext uri="{FF2B5EF4-FFF2-40B4-BE49-F238E27FC236}">
                <a16:creationId xmlns:a16="http://schemas.microsoft.com/office/drawing/2014/main" id="{A43428C7-F196-0B59-EA27-C1DEBDFC22C0}"/>
              </a:ext>
            </a:extLst>
          </p:cNvPr>
          <p:cNvSpPr/>
          <p:nvPr/>
        </p:nvSpPr>
        <p:spPr>
          <a:xfrm>
            <a:off x="655189" y="2800399"/>
            <a:ext cx="1544092" cy="1544092"/>
          </a:xfrm>
          <a:prstGeom prst="roundRect">
            <a:avLst/>
          </a:prstGeom>
          <a:solidFill>
            <a:srgbClr val="00ABC2"/>
          </a:solidFill>
          <a:ln>
            <a:noFill/>
          </a:ln>
          <a:scene3d>
            <a:camera prst="isometricTopUp"/>
            <a:lightRig rig="threePt" dir="t"/>
          </a:scene3d>
          <a:sp3d extrusionH="292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nvGrpSpPr>
          <p:cNvPr id="25" name="Group 11">
            <a:extLst>
              <a:ext uri="{FF2B5EF4-FFF2-40B4-BE49-F238E27FC236}">
                <a16:creationId xmlns:a16="http://schemas.microsoft.com/office/drawing/2014/main" id="{638C8357-5EFE-7E1E-AA53-8D7A8FC56B83}"/>
              </a:ext>
            </a:extLst>
          </p:cNvPr>
          <p:cNvGrpSpPr/>
          <p:nvPr/>
        </p:nvGrpSpPr>
        <p:grpSpPr>
          <a:xfrm>
            <a:off x="1116877" y="3287906"/>
            <a:ext cx="620716" cy="569077"/>
            <a:chOff x="13435013" y="8185150"/>
            <a:chExt cx="1889126" cy="1731963"/>
          </a:xfrm>
          <a:solidFill>
            <a:schemeClr val="bg1"/>
          </a:solidFill>
          <a:scene3d>
            <a:camera prst="orthographicFront">
              <a:rot lat="19440000" lon="18840000" rev="3600000"/>
            </a:camera>
            <a:lightRig rig="threePt" dir="t"/>
          </a:scene3d>
        </p:grpSpPr>
        <p:sp>
          <p:nvSpPr>
            <p:cNvPr id="26" name="Freeform 141">
              <a:extLst>
                <a:ext uri="{FF2B5EF4-FFF2-40B4-BE49-F238E27FC236}">
                  <a16:creationId xmlns:a16="http://schemas.microsoft.com/office/drawing/2014/main" id="{CAAE7B49-ACAA-251B-0109-70550E6299DF}"/>
                </a:ext>
              </a:extLst>
            </p:cNvPr>
            <p:cNvSpPr>
              <a:spLocks noEditPoints="1"/>
            </p:cNvSpPr>
            <p:nvPr/>
          </p:nvSpPr>
          <p:spPr bwMode="auto">
            <a:xfrm>
              <a:off x="13435013" y="8421688"/>
              <a:ext cx="1260475" cy="1257300"/>
            </a:xfrm>
            <a:custGeom>
              <a:avLst/>
              <a:gdLst>
                <a:gd name="T0" fmla="*/ 302 w 334"/>
                <a:gd name="T1" fmla="*/ 255 h 333"/>
                <a:gd name="T2" fmla="*/ 287 w 334"/>
                <a:gd name="T3" fmla="*/ 205 h 333"/>
                <a:gd name="T4" fmla="*/ 332 w 334"/>
                <a:gd name="T5" fmla="*/ 196 h 333"/>
                <a:gd name="T6" fmla="*/ 334 w 334"/>
                <a:gd name="T7" fmla="*/ 143 h 333"/>
                <a:gd name="T8" fmla="*/ 327 w 334"/>
                <a:gd name="T9" fmla="*/ 135 h 333"/>
                <a:gd name="T10" fmla="*/ 279 w 334"/>
                <a:gd name="T11" fmla="*/ 108 h 333"/>
                <a:gd name="T12" fmla="*/ 302 w 334"/>
                <a:gd name="T13" fmla="*/ 78 h 333"/>
                <a:gd name="T14" fmla="*/ 266 w 334"/>
                <a:gd name="T15" fmla="*/ 31 h 333"/>
                <a:gd name="T16" fmla="*/ 255 w 334"/>
                <a:gd name="T17" fmla="*/ 31 h 333"/>
                <a:gd name="T18" fmla="*/ 205 w 334"/>
                <a:gd name="T19" fmla="*/ 46 h 333"/>
                <a:gd name="T20" fmla="*/ 196 w 334"/>
                <a:gd name="T21" fmla="*/ 2 h 333"/>
                <a:gd name="T22" fmla="*/ 143 w 334"/>
                <a:gd name="T23" fmla="*/ 0 h 333"/>
                <a:gd name="T24" fmla="*/ 129 w 334"/>
                <a:gd name="T25" fmla="*/ 46 h 333"/>
                <a:gd name="T26" fmla="*/ 79 w 334"/>
                <a:gd name="T27" fmla="*/ 31 h 333"/>
                <a:gd name="T28" fmla="*/ 53 w 334"/>
                <a:gd name="T29" fmla="*/ 44 h 333"/>
                <a:gd name="T30" fmla="*/ 29 w 334"/>
                <a:gd name="T31" fmla="*/ 73 h 333"/>
                <a:gd name="T32" fmla="*/ 55 w 334"/>
                <a:gd name="T33" fmla="*/ 108 h 333"/>
                <a:gd name="T34" fmla="*/ 6 w 334"/>
                <a:gd name="T35" fmla="*/ 134 h 333"/>
                <a:gd name="T36" fmla="*/ 0 w 334"/>
                <a:gd name="T37" fmla="*/ 142 h 333"/>
                <a:gd name="T38" fmla="*/ 2 w 334"/>
                <a:gd name="T39" fmla="*/ 195 h 333"/>
                <a:gd name="T40" fmla="*/ 46 w 334"/>
                <a:gd name="T41" fmla="*/ 204 h 333"/>
                <a:gd name="T42" fmla="*/ 43 w 334"/>
                <a:gd name="T43" fmla="*/ 241 h 333"/>
                <a:gd name="T44" fmla="*/ 30 w 334"/>
                <a:gd name="T45" fmla="*/ 260 h 333"/>
                <a:gd name="T46" fmla="*/ 73 w 334"/>
                <a:gd name="T47" fmla="*/ 304 h 333"/>
                <a:gd name="T48" fmla="*/ 109 w 334"/>
                <a:gd name="T49" fmla="*/ 279 h 333"/>
                <a:gd name="T50" fmla="*/ 135 w 334"/>
                <a:gd name="T51" fmla="*/ 327 h 333"/>
                <a:gd name="T52" fmla="*/ 143 w 334"/>
                <a:gd name="T53" fmla="*/ 333 h 333"/>
                <a:gd name="T54" fmla="*/ 199 w 334"/>
                <a:gd name="T55" fmla="*/ 327 h 333"/>
                <a:gd name="T56" fmla="*/ 225 w 334"/>
                <a:gd name="T57" fmla="*/ 279 h 333"/>
                <a:gd name="T58" fmla="*/ 260 w 334"/>
                <a:gd name="T59" fmla="*/ 304 h 333"/>
                <a:gd name="T60" fmla="*/ 302 w 334"/>
                <a:gd name="T61" fmla="*/ 265 h 333"/>
                <a:gd name="T62" fmla="*/ 214 w 334"/>
                <a:gd name="T63" fmla="*/ 214 h 333"/>
                <a:gd name="T64" fmla="*/ 120 w 334"/>
                <a:gd name="T65" fmla="*/ 214 h 333"/>
                <a:gd name="T66" fmla="*/ 120 w 334"/>
                <a:gd name="T67" fmla="*/ 119 h 333"/>
                <a:gd name="T68" fmla="*/ 214 w 334"/>
                <a:gd name="T69" fmla="*/ 119 h 333"/>
                <a:gd name="T70" fmla="*/ 214 w 334"/>
                <a:gd name="T71" fmla="*/ 214 h 333"/>
                <a:gd name="T72" fmla="*/ 214 w 334"/>
                <a:gd name="T73" fmla="*/ 214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4" h="333">
                  <a:moveTo>
                    <a:pt x="304" y="260"/>
                  </a:moveTo>
                  <a:cubicBezTo>
                    <a:pt x="304" y="258"/>
                    <a:pt x="304" y="257"/>
                    <a:pt x="302" y="255"/>
                  </a:cubicBezTo>
                  <a:cubicBezTo>
                    <a:pt x="293" y="243"/>
                    <a:pt x="285" y="233"/>
                    <a:pt x="279" y="225"/>
                  </a:cubicBezTo>
                  <a:cubicBezTo>
                    <a:pt x="283" y="218"/>
                    <a:pt x="285" y="211"/>
                    <a:pt x="287" y="205"/>
                  </a:cubicBezTo>
                  <a:cubicBezTo>
                    <a:pt x="328" y="199"/>
                    <a:pt x="328" y="199"/>
                    <a:pt x="328" y="199"/>
                  </a:cubicBezTo>
                  <a:cubicBezTo>
                    <a:pt x="329" y="199"/>
                    <a:pt x="331" y="198"/>
                    <a:pt x="332" y="196"/>
                  </a:cubicBezTo>
                  <a:cubicBezTo>
                    <a:pt x="333" y="194"/>
                    <a:pt x="334" y="193"/>
                    <a:pt x="334" y="191"/>
                  </a:cubicBezTo>
                  <a:cubicBezTo>
                    <a:pt x="334" y="143"/>
                    <a:pt x="334" y="143"/>
                    <a:pt x="334" y="143"/>
                  </a:cubicBezTo>
                  <a:cubicBezTo>
                    <a:pt x="334" y="141"/>
                    <a:pt x="333" y="139"/>
                    <a:pt x="332" y="138"/>
                  </a:cubicBezTo>
                  <a:cubicBezTo>
                    <a:pt x="331" y="136"/>
                    <a:pt x="329" y="135"/>
                    <a:pt x="327" y="135"/>
                  </a:cubicBezTo>
                  <a:cubicBezTo>
                    <a:pt x="288" y="129"/>
                    <a:pt x="288" y="129"/>
                    <a:pt x="288" y="129"/>
                  </a:cubicBezTo>
                  <a:cubicBezTo>
                    <a:pt x="286" y="123"/>
                    <a:pt x="283" y="116"/>
                    <a:pt x="279" y="108"/>
                  </a:cubicBezTo>
                  <a:cubicBezTo>
                    <a:pt x="282" y="104"/>
                    <a:pt x="285" y="98"/>
                    <a:pt x="291" y="92"/>
                  </a:cubicBezTo>
                  <a:cubicBezTo>
                    <a:pt x="296" y="85"/>
                    <a:pt x="300" y="81"/>
                    <a:pt x="302" y="78"/>
                  </a:cubicBezTo>
                  <a:cubicBezTo>
                    <a:pt x="303" y="76"/>
                    <a:pt x="303" y="74"/>
                    <a:pt x="303" y="73"/>
                  </a:cubicBezTo>
                  <a:cubicBezTo>
                    <a:pt x="303" y="68"/>
                    <a:pt x="291" y="54"/>
                    <a:pt x="266" y="31"/>
                  </a:cubicBezTo>
                  <a:cubicBezTo>
                    <a:pt x="264" y="30"/>
                    <a:pt x="262" y="29"/>
                    <a:pt x="260" y="29"/>
                  </a:cubicBezTo>
                  <a:cubicBezTo>
                    <a:pt x="258" y="29"/>
                    <a:pt x="257" y="30"/>
                    <a:pt x="255" y="31"/>
                  </a:cubicBezTo>
                  <a:cubicBezTo>
                    <a:pt x="224" y="54"/>
                    <a:pt x="224" y="54"/>
                    <a:pt x="224" y="54"/>
                  </a:cubicBezTo>
                  <a:cubicBezTo>
                    <a:pt x="217" y="50"/>
                    <a:pt x="211" y="48"/>
                    <a:pt x="205" y="46"/>
                  </a:cubicBezTo>
                  <a:cubicBezTo>
                    <a:pt x="199" y="6"/>
                    <a:pt x="199" y="6"/>
                    <a:pt x="199" y="6"/>
                  </a:cubicBezTo>
                  <a:cubicBezTo>
                    <a:pt x="199" y="4"/>
                    <a:pt x="198" y="3"/>
                    <a:pt x="196" y="2"/>
                  </a:cubicBezTo>
                  <a:cubicBezTo>
                    <a:pt x="195" y="0"/>
                    <a:pt x="193" y="0"/>
                    <a:pt x="191" y="0"/>
                  </a:cubicBezTo>
                  <a:cubicBezTo>
                    <a:pt x="143" y="0"/>
                    <a:pt x="143" y="0"/>
                    <a:pt x="143" y="0"/>
                  </a:cubicBezTo>
                  <a:cubicBezTo>
                    <a:pt x="139" y="0"/>
                    <a:pt x="136" y="2"/>
                    <a:pt x="135" y="6"/>
                  </a:cubicBezTo>
                  <a:cubicBezTo>
                    <a:pt x="133" y="14"/>
                    <a:pt x="131" y="27"/>
                    <a:pt x="129" y="46"/>
                  </a:cubicBezTo>
                  <a:cubicBezTo>
                    <a:pt x="121" y="48"/>
                    <a:pt x="115" y="51"/>
                    <a:pt x="109" y="54"/>
                  </a:cubicBezTo>
                  <a:cubicBezTo>
                    <a:pt x="79" y="31"/>
                    <a:pt x="79" y="31"/>
                    <a:pt x="79" y="31"/>
                  </a:cubicBezTo>
                  <a:cubicBezTo>
                    <a:pt x="77" y="30"/>
                    <a:pt x="75" y="29"/>
                    <a:pt x="73" y="29"/>
                  </a:cubicBezTo>
                  <a:cubicBezTo>
                    <a:pt x="70" y="29"/>
                    <a:pt x="63" y="34"/>
                    <a:pt x="53" y="44"/>
                  </a:cubicBezTo>
                  <a:cubicBezTo>
                    <a:pt x="42" y="55"/>
                    <a:pt x="35" y="62"/>
                    <a:pt x="31" y="68"/>
                  </a:cubicBezTo>
                  <a:cubicBezTo>
                    <a:pt x="30" y="69"/>
                    <a:pt x="29" y="71"/>
                    <a:pt x="29" y="73"/>
                  </a:cubicBezTo>
                  <a:cubicBezTo>
                    <a:pt x="29" y="74"/>
                    <a:pt x="30" y="76"/>
                    <a:pt x="31" y="78"/>
                  </a:cubicBezTo>
                  <a:cubicBezTo>
                    <a:pt x="41" y="90"/>
                    <a:pt x="49" y="100"/>
                    <a:pt x="55" y="108"/>
                  </a:cubicBezTo>
                  <a:cubicBezTo>
                    <a:pt x="51" y="115"/>
                    <a:pt x="48" y="122"/>
                    <a:pt x="46" y="128"/>
                  </a:cubicBezTo>
                  <a:cubicBezTo>
                    <a:pt x="6" y="134"/>
                    <a:pt x="6" y="134"/>
                    <a:pt x="6" y="134"/>
                  </a:cubicBezTo>
                  <a:cubicBezTo>
                    <a:pt x="4" y="134"/>
                    <a:pt x="3" y="135"/>
                    <a:pt x="2" y="137"/>
                  </a:cubicBezTo>
                  <a:cubicBezTo>
                    <a:pt x="1" y="138"/>
                    <a:pt x="0" y="140"/>
                    <a:pt x="0" y="142"/>
                  </a:cubicBezTo>
                  <a:cubicBezTo>
                    <a:pt x="0" y="190"/>
                    <a:pt x="0" y="190"/>
                    <a:pt x="0" y="190"/>
                  </a:cubicBezTo>
                  <a:cubicBezTo>
                    <a:pt x="0" y="192"/>
                    <a:pt x="1" y="194"/>
                    <a:pt x="2" y="195"/>
                  </a:cubicBezTo>
                  <a:cubicBezTo>
                    <a:pt x="3" y="197"/>
                    <a:pt x="5" y="198"/>
                    <a:pt x="6" y="198"/>
                  </a:cubicBezTo>
                  <a:cubicBezTo>
                    <a:pt x="46" y="204"/>
                    <a:pt x="46" y="204"/>
                    <a:pt x="46" y="204"/>
                  </a:cubicBezTo>
                  <a:cubicBezTo>
                    <a:pt x="48" y="211"/>
                    <a:pt x="51" y="218"/>
                    <a:pt x="55" y="225"/>
                  </a:cubicBezTo>
                  <a:cubicBezTo>
                    <a:pt x="52" y="229"/>
                    <a:pt x="48" y="234"/>
                    <a:pt x="43" y="241"/>
                  </a:cubicBezTo>
                  <a:cubicBezTo>
                    <a:pt x="37" y="248"/>
                    <a:pt x="34" y="253"/>
                    <a:pt x="32" y="255"/>
                  </a:cubicBezTo>
                  <a:cubicBezTo>
                    <a:pt x="31" y="257"/>
                    <a:pt x="30" y="258"/>
                    <a:pt x="30" y="260"/>
                  </a:cubicBezTo>
                  <a:cubicBezTo>
                    <a:pt x="30" y="265"/>
                    <a:pt x="43" y="279"/>
                    <a:pt x="68" y="302"/>
                  </a:cubicBezTo>
                  <a:cubicBezTo>
                    <a:pt x="70" y="303"/>
                    <a:pt x="71" y="304"/>
                    <a:pt x="73" y="304"/>
                  </a:cubicBezTo>
                  <a:cubicBezTo>
                    <a:pt x="76" y="304"/>
                    <a:pt x="77" y="303"/>
                    <a:pt x="78" y="302"/>
                  </a:cubicBezTo>
                  <a:cubicBezTo>
                    <a:pt x="109" y="279"/>
                    <a:pt x="109" y="279"/>
                    <a:pt x="109" y="279"/>
                  </a:cubicBezTo>
                  <a:cubicBezTo>
                    <a:pt x="116" y="282"/>
                    <a:pt x="123" y="285"/>
                    <a:pt x="129" y="287"/>
                  </a:cubicBezTo>
                  <a:cubicBezTo>
                    <a:pt x="135" y="327"/>
                    <a:pt x="135" y="327"/>
                    <a:pt x="135" y="327"/>
                  </a:cubicBezTo>
                  <a:cubicBezTo>
                    <a:pt x="135" y="328"/>
                    <a:pt x="136" y="330"/>
                    <a:pt x="137" y="331"/>
                  </a:cubicBezTo>
                  <a:cubicBezTo>
                    <a:pt x="139" y="333"/>
                    <a:pt x="141" y="333"/>
                    <a:pt x="143" y="333"/>
                  </a:cubicBezTo>
                  <a:cubicBezTo>
                    <a:pt x="191" y="333"/>
                    <a:pt x="191" y="333"/>
                    <a:pt x="191" y="333"/>
                  </a:cubicBezTo>
                  <a:cubicBezTo>
                    <a:pt x="195" y="333"/>
                    <a:pt x="198" y="331"/>
                    <a:pt x="199" y="327"/>
                  </a:cubicBezTo>
                  <a:cubicBezTo>
                    <a:pt x="201" y="319"/>
                    <a:pt x="203" y="305"/>
                    <a:pt x="205" y="287"/>
                  </a:cubicBezTo>
                  <a:cubicBezTo>
                    <a:pt x="212" y="285"/>
                    <a:pt x="219" y="282"/>
                    <a:pt x="225" y="279"/>
                  </a:cubicBezTo>
                  <a:cubicBezTo>
                    <a:pt x="255" y="302"/>
                    <a:pt x="255" y="302"/>
                    <a:pt x="255" y="302"/>
                  </a:cubicBezTo>
                  <a:cubicBezTo>
                    <a:pt x="257" y="303"/>
                    <a:pt x="259" y="304"/>
                    <a:pt x="260" y="304"/>
                  </a:cubicBezTo>
                  <a:cubicBezTo>
                    <a:pt x="264" y="304"/>
                    <a:pt x="271" y="299"/>
                    <a:pt x="281" y="288"/>
                  </a:cubicBezTo>
                  <a:cubicBezTo>
                    <a:pt x="291" y="278"/>
                    <a:pt x="298" y="270"/>
                    <a:pt x="302" y="265"/>
                  </a:cubicBezTo>
                  <a:cubicBezTo>
                    <a:pt x="304" y="264"/>
                    <a:pt x="304" y="262"/>
                    <a:pt x="304" y="260"/>
                  </a:cubicBezTo>
                  <a:close/>
                  <a:moveTo>
                    <a:pt x="214" y="214"/>
                  </a:moveTo>
                  <a:cubicBezTo>
                    <a:pt x="201" y="227"/>
                    <a:pt x="185" y="233"/>
                    <a:pt x="167" y="233"/>
                  </a:cubicBezTo>
                  <a:cubicBezTo>
                    <a:pt x="148" y="233"/>
                    <a:pt x="133" y="227"/>
                    <a:pt x="120" y="214"/>
                  </a:cubicBezTo>
                  <a:cubicBezTo>
                    <a:pt x="107" y="201"/>
                    <a:pt x="100" y="185"/>
                    <a:pt x="100" y="166"/>
                  </a:cubicBezTo>
                  <a:cubicBezTo>
                    <a:pt x="100" y="148"/>
                    <a:pt x="107" y="132"/>
                    <a:pt x="120" y="119"/>
                  </a:cubicBezTo>
                  <a:cubicBezTo>
                    <a:pt x="133" y="106"/>
                    <a:pt x="148" y="100"/>
                    <a:pt x="167" y="100"/>
                  </a:cubicBezTo>
                  <a:cubicBezTo>
                    <a:pt x="185" y="100"/>
                    <a:pt x="201" y="106"/>
                    <a:pt x="214" y="119"/>
                  </a:cubicBezTo>
                  <a:cubicBezTo>
                    <a:pt x="227" y="132"/>
                    <a:pt x="234" y="148"/>
                    <a:pt x="234" y="166"/>
                  </a:cubicBezTo>
                  <a:cubicBezTo>
                    <a:pt x="234" y="185"/>
                    <a:pt x="227" y="201"/>
                    <a:pt x="214" y="214"/>
                  </a:cubicBezTo>
                  <a:close/>
                  <a:moveTo>
                    <a:pt x="214" y="214"/>
                  </a:moveTo>
                  <a:cubicBezTo>
                    <a:pt x="214" y="214"/>
                    <a:pt x="214" y="214"/>
                    <a:pt x="214" y="2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7" name="Freeform 142">
              <a:extLst>
                <a:ext uri="{FF2B5EF4-FFF2-40B4-BE49-F238E27FC236}">
                  <a16:creationId xmlns:a16="http://schemas.microsoft.com/office/drawing/2014/main" id="{5C3EF6E1-C530-885E-8541-07055FE68729}"/>
                </a:ext>
              </a:extLst>
            </p:cNvPr>
            <p:cNvSpPr>
              <a:spLocks noEditPoints="1"/>
            </p:cNvSpPr>
            <p:nvPr/>
          </p:nvSpPr>
          <p:spPr bwMode="auto">
            <a:xfrm>
              <a:off x="14566901" y="9191625"/>
              <a:ext cx="757238" cy="725488"/>
            </a:xfrm>
            <a:custGeom>
              <a:avLst/>
              <a:gdLst>
                <a:gd name="T0" fmla="*/ 162 w 201"/>
                <a:gd name="T1" fmla="*/ 70 h 192"/>
                <a:gd name="T2" fmla="*/ 154 w 201"/>
                <a:gd name="T3" fmla="*/ 56 h 192"/>
                <a:gd name="T4" fmla="*/ 167 w 201"/>
                <a:gd name="T5" fmla="*/ 20 h 192"/>
                <a:gd name="T6" fmla="*/ 166 w 201"/>
                <a:gd name="T7" fmla="*/ 18 h 192"/>
                <a:gd name="T8" fmla="*/ 134 w 201"/>
                <a:gd name="T9" fmla="*/ 0 h 192"/>
                <a:gd name="T10" fmla="*/ 132 w 201"/>
                <a:gd name="T11" fmla="*/ 0 h 192"/>
                <a:gd name="T12" fmla="*/ 108 w 201"/>
                <a:gd name="T13" fmla="*/ 30 h 192"/>
                <a:gd name="T14" fmla="*/ 100 w 201"/>
                <a:gd name="T15" fmla="*/ 29 h 192"/>
                <a:gd name="T16" fmla="*/ 93 w 201"/>
                <a:gd name="T17" fmla="*/ 30 h 192"/>
                <a:gd name="T18" fmla="*/ 79 w 201"/>
                <a:gd name="T19" fmla="*/ 12 h 192"/>
                <a:gd name="T20" fmla="*/ 67 w 201"/>
                <a:gd name="T21" fmla="*/ 0 h 192"/>
                <a:gd name="T22" fmla="*/ 59 w 201"/>
                <a:gd name="T23" fmla="*/ 4 h 192"/>
                <a:gd name="T24" fmla="*/ 44 w 201"/>
                <a:gd name="T25" fmla="*/ 13 h 192"/>
                <a:gd name="T26" fmla="*/ 35 w 201"/>
                <a:gd name="T27" fmla="*/ 18 h 192"/>
                <a:gd name="T28" fmla="*/ 34 w 201"/>
                <a:gd name="T29" fmla="*/ 20 h 192"/>
                <a:gd name="T30" fmla="*/ 47 w 201"/>
                <a:gd name="T31" fmla="*/ 56 h 192"/>
                <a:gd name="T32" fmla="*/ 39 w 201"/>
                <a:gd name="T33" fmla="*/ 70 h 192"/>
                <a:gd name="T34" fmla="*/ 0 w 201"/>
                <a:gd name="T35" fmla="*/ 78 h 192"/>
                <a:gd name="T36" fmla="*/ 0 w 201"/>
                <a:gd name="T37" fmla="*/ 114 h 192"/>
                <a:gd name="T38" fmla="*/ 39 w 201"/>
                <a:gd name="T39" fmla="*/ 122 h 192"/>
                <a:gd name="T40" fmla="*/ 47 w 201"/>
                <a:gd name="T41" fmla="*/ 136 h 192"/>
                <a:gd name="T42" fmla="*/ 34 w 201"/>
                <a:gd name="T43" fmla="*/ 172 h 192"/>
                <a:gd name="T44" fmla="*/ 35 w 201"/>
                <a:gd name="T45" fmla="*/ 174 h 192"/>
                <a:gd name="T46" fmla="*/ 67 w 201"/>
                <a:gd name="T47" fmla="*/ 192 h 192"/>
                <a:gd name="T48" fmla="*/ 79 w 201"/>
                <a:gd name="T49" fmla="*/ 180 h 192"/>
                <a:gd name="T50" fmla="*/ 93 w 201"/>
                <a:gd name="T51" fmla="*/ 162 h 192"/>
                <a:gd name="T52" fmla="*/ 100 w 201"/>
                <a:gd name="T53" fmla="*/ 163 h 192"/>
                <a:gd name="T54" fmla="*/ 108 w 201"/>
                <a:gd name="T55" fmla="*/ 162 h 192"/>
                <a:gd name="T56" fmla="*/ 122 w 201"/>
                <a:gd name="T57" fmla="*/ 180 h 192"/>
                <a:gd name="T58" fmla="*/ 134 w 201"/>
                <a:gd name="T59" fmla="*/ 192 h 192"/>
                <a:gd name="T60" fmla="*/ 166 w 201"/>
                <a:gd name="T61" fmla="*/ 174 h 192"/>
                <a:gd name="T62" fmla="*/ 167 w 201"/>
                <a:gd name="T63" fmla="*/ 172 h 192"/>
                <a:gd name="T64" fmla="*/ 154 w 201"/>
                <a:gd name="T65" fmla="*/ 136 h 192"/>
                <a:gd name="T66" fmla="*/ 162 w 201"/>
                <a:gd name="T67" fmla="*/ 122 h 192"/>
                <a:gd name="T68" fmla="*/ 201 w 201"/>
                <a:gd name="T69" fmla="*/ 114 h 192"/>
                <a:gd name="T70" fmla="*/ 201 w 201"/>
                <a:gd name="T71" fmla="*/ 78 h 192"/>
                <a:gd name="T72" fmla="*/ 162 w 201"/>
                <a:gd name="T73" fmla="*/ 70 h 192"/>
                <a:gd name="T74" fmla="*/ 124 w 201"/>
                <a:gd name="T75" fmla="*/ 120 h 192"/>
                <a:gd name="T76" fmla="*/ 100 w 201"/>
                <a:gd name="T77" fmla="*/ 129 h 192"/>
                <a:gd name="T78" fmla="*/ 77 w 201"/>
                <a:gd name="T79" fmla="*/ 120 h 192"/>
                <a:gd name="T80" fmla="*/ 67 w 201"/>
                <a:gd name="T81" fmla="*/ 96 h 192"/>
                <a:gd name="T82" fmla="*/ 77 w 201"/>
                <a:gd name="T83" fmla="*/ 72 h 192"/>
                <a:gd name="T84" fmla="*/ 100 w 201"/>
                <a:gd name="T85" fmla="*/ 63 h 192"/>
                <a:gd name="T86" fmla="*/ 124 w 201"/>
                <a:gd name="T87" fmla="*/ 72 h 192"/>
                <a:gd name="T88" fmla="*/ 134 w 201"/>
                <a:gd name="T89" fmla="*/ 96 h 192"/>
                <a:gd name="T90" fmla="*/ 124 w 201"/>
                <a:gd name="T91" fmla="*/ 120 h 192"/>
                <a:gd name="T92" fmla="*/ 124 w 201"/>
                <a:gd name="T93" fmla="*/ 120 h 192"/>
                <a:gd name="T94" fmla="*/ 124 w 201"/>
                <a:gd name="T95" fmla="*/ 12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1" h="192">
                  <a:moveTo>
                    <a:pt x="162" y="70"/>
                  </a:moveTo>
                  <a:cubicBezTo>
                    <a:pt x="159" y="65"/>
                    <a:pt x="157" y="60"/>
                    <a:pt x="154" y="56"/>
                  </a:cubicBezTo>
                  <a:cubicBezTo>
                    <a:pt x="163" y="36"/>
                    <a:pt x="167" y="24"/>
                    <a:pt x="167" y="20"/>
                  </a:cubicBezTo>
                  <a:cubicBezTo>
                    <a:pt x="167" y="19"/>
                    <a:pt x="167" y="19"/>
                    <a:pt x="166" y="18"/>
                  </a:cubicBezTo>
                  <a:cubicBezTo>
                    <a:pt x="145" y="6"/>
                    <a:pt x="135" y="0"/>
                    <a:pt x="134" y="0"/>
                  </a:cubicBezTo>
                  <a:cubicBezTo>
                    <a:pt x="132" y="0"/>
                    <a:pt x="132" y="0"/>
                    <a:pt x="132" y="0"/>
                  </a:cubicBezTo>
                  <a:cubicBezTo>
                    <a:pt x="125" y="8"/>
                    <a:pt x="117" y="17"/>
                    <a:pt x="108" y="30"/>
                  </a:cubicBezTo>
                  <a:cubicBezTo>
                    <a:pt x="105" y="29"/>
                    <a:pt x="102" y="29"/>
                    <a:pt x="100" y="29"/>
                  </a:cubicBezTo>
                  <a:cubicBezTo>
                    <a:pt x="99" y="29"/>
                    <a:pt x="96" y="29"/>
                    <a:pt x="93" y="30"/>
                  </a:cubicBezTo>
                  <a:cubicBezTo>
                    <a:pt x="90" y="26"/>
                    <a:pt x="86" y="20"/>
                    <a:pt x="79" y="12"/>
                  </a:cubicBezTo>
                  <a:cubicBezTo>
                    <a:pt x="72" y="4"/>
                    <a:pt x="68" y="0"/>
                    <a:pt x="67" y="0"/>
                  </a:cubicBezTo>
                  <a:cubicBezTo>
                    <a:pt x="67" y="0"/>
                    <a:pt x="64" y="1"/>
                    <a:pt x="59" y="4"/>
                  </a:cubicBezTo>
                  <a:cubicBezTo>
                    <a:pt x="54" y="7"/>
                    <a:pt x="49" y="10"/>
                    <a:pt x="44" y="13"/>
                  </a:cubicBezTo>
                  <a:cubicBezTo>
                    <a:pt x="39" y="16"/>
                    <a:pt x="35" y="18"/>
                    <a:pt x="35" y="18"/>
                  </a:cubicBezTo>
                  <a:cubicBezTo>
                    <a:pt x="34" y="19"/>
                    <a:pt x="34" y="19"/>
                    <a:pt x="34" y="20"/>
                  </a:cubicBezTo>
                  <a:cubicBezTo>
                    <a:pt x="34" y="24"/>
                    <a:pt x="38" y="36"/>
                    <a:pt x="47" y="56"/>
                  </a:cubicBezTo>
                  <a:cubicBezTo>
                    <a:pt x="44" y="60"/>
                    <a:pt x="41" y="65"/>
                    <a:pt x="39" y="70"/>
                  </a:cubicBezTo>
                  <a:cubicBezTo>
                    <a:pt x="13" y="72"/>
                    <a:pt x="0" y="75"/>
                    <a:pt x="0" y="78"/>
                  </a:cubicBezTo>
                  <a:cubicBezTo>
                    <a:pt x="0" y="114"/>
                    <a:pt x="0" y="114"/>
                    <a:pt x="0" y="114"/>
                  </a:cubicBezTo>
                  <a:cubicBezTo>
                    <a:pt x="0" y="117"/>
                    <a:pt x="13" y="120"/>
                    <a:pt x="39" y="122"/>
                  </a:cubicBezTo>
                  <a:cubicBezTo>
                    <a:pt x="41" y="127"/>
                    <a:pt x="44" y="131"/>
                    <a:pt x="47" y="136"/>
                  </a:cubicBezTo>
                  <a:cubicBezTo>
                    <a:pt x="38" y="155"/>
                    <a:pt x="34" y="167"/>
                    <a:pt x="34" y="172"/>
                  </a:cubicBezTo>
                  <a:cubicBezTo>
                    <a:pt x="34" y="172"/>
                    <a:pt x="34" y="173"/>
                    <a:pt x="35" y="174"/>
                  </a:cubicBezTo>
                  <a:cubicBezTo>
                    <a:pt x="56" y="186"/>
                    <a:pt x="67" y="192"/>
                    <a:pt x="67" y="192"/>
                  </a:cubicBezTo>
                  <a:cubicBezTo>
                    <a:pt x="68" y="192"/>
                    <a:pt x="72" y="188"/>
                    <a:pt x="79" y="180"/>
                  </a:cubicBezTo>
                  <a:cubicBezTo>
                    <a:pt x="86" y="172"/>
                    <a:pt x="90" y="166"/>
                    <a:pt x="93" y="162"/>
                  </a:cubicBezTo>
                  <a:cubicBezTo>
                    <a:pt x="96" y="162"/>
                    <a:pt x="99" y="163"/>
                    <a:pt x="100" y="163"/>
                  </a:cubicBezTo>
                  <a:cubicBezTo>
                    <a:pt x="102" y="163"/>
                    <a:pt x="105" y="162"/>
                    <a:pt x="108" y="162"/>
                  </a:cubicBezTo>
                  <a:cubicBezTo>
                    <a:pt x="111" y="166"/>
                    <a:pt x="115" y="172"/>
                    <a:pt x="122" y="180"/>
                  </a:cubicBezTo>
                  <a:cubicBezTo>
                    <a:pt x="128" y="188"/>
                    <a:pt x="132" y="192"/>
                    <a:pt x="134" y="192"/>
                  </a:cubicBezTo>
                  <a:cubicBezTo>
                    <a:pt x="134" y="192"/>
                    <a:pt x="145" y="186"/>
                    <a:pt x="166" y="174"/>
                  </a:cubicBezTo>
                  <a:cubicBezTo>
                    <a:pt x="167" y="173"/>
                    <a:pt x="167" y="172"/>
                    <a:pt x="167" y="172"/>
                  </a:cubicBezTo>
                  <a:cubicBezTo>
                    <a:pt x="167" y="167"/>
                    <a:pt x="163" y="155"/>
                    <a:pt x="154" y="136"/>
                  </a:cubicBezTo>
                  <a:cubicBezTo>
                    <a:pt x="157" y="131"/>
                    <a:pt x="160" y="127"/>
                    <a:pt x="162" y="122"/>
                  </a:cubicBezTo>
                  <a:cubicBezTo>
                    <a:pt x="188" y="120"/>
                    <a:pt x="201" y="117"/>
                    <a:pt x="201" y="114"/>
                  </a:cubicBezTo>
                  <a:cubicBezTo>
                    <a:pt x="201" y="78"/>
                    <a:pt x="201" y="78"/>
                    <a:pt x="201" y="78"/>
                  </a:cubicBezTo>
                  <a:cubicBezTo>
                    <a:pt x="201" y="75"/>
                    <a:pt x="188" y="72"/>
                    <a:pt x="162" y="70"/>
                  </a:cubicBezTo>
                  <a:close/>
                  <a:moveTo>
                    <a:pt x="124" y="120"/>
                  </a:moveTo>
                  <a:cubicBezTo>
                    <a:pt x="118" y="126"/>
                    <a:pt x="110" y="129"/>
                    <a:pt x="100" y="129"/>
                  </a:cubicBezTo>
                  <a:cubicBezTo>
                    <a:pt x="91" y="129"/>
                    <a:pt x="83" y="126"/>
                    <a:pt x="77" y="120"/>
                  </a:cubicBezTo>
                  <a:cubicBezTo>
                    <a:pt x="70" y="113"/>
                    <a:pt x="67" y="105"/>
                    <a:pt x="67" y="96"/>
                  </a:cubicBezTo>
                  <a:cubicBezTo>
                    <a:pt x="67" y="87"/>
                    <a:pt x="70" y="79"/>
                    <a:pt x="77" y="72"/>
                  </a:cubicBezTo>
                  <a:cubicBezTo>
                    <a:pt x="84" y="66"/>
                    <a:pt x="91" y="63"/>
                    <a:pt x="100" y="63"/>
                  </a:cubicBezTo>
                  <a:cubicBezTo>
                    <a:pt x="109" y="63"/>
                    <a:pt x="117" y="66"/>
                    <a:pt x="124" y="72"/>
                  </a:cubicBezTo>
                  <a:cubicBezTo>
                    <a:pt x="131" y="79"/>
                    <a:pt x="134" y="87"/>
                    <a:pt x="134" y="96"/>
                  </a:cubicBezTo>
                  <a:cubicBezTo>
                    <a:pt x="134" y="105"/>
                    <a:pt x="131" y="113"/>
                    <a:pt x="124" y="120"/>
                  </a:cubicBezTo>
                  <a:close/>
                  <a:moveTo>
                    <a:pt x="124" y="120"/>
                  </a:moveTo>
                  <a:cubicBezTo>
                    <a:pt x="124" y="120"/>
                    <a:pt x="124" y="120"/>
                    <a:pt x="124"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8" name="Freeform 143">
              <a:extLst>
                <a:ext uri="{FF2B5EF4-FFF2-40B4-BE49-F238E27FC236}">
                  <a16:creationId xmlns:a16="http://schemas.microsoft.com/office/drawing/2014/main" id="{6FD4CD26-2B4D-443E-B972-CA5182D9EDFB}"/>
                </a:ext>
              </a:extLst>
            </p:cNvPr>
            <p:cNvSpPr>
              <a:spLocks noEditPoints="1"/>
            </p:cNvSpPr>
            <p:nvPr/>
          </p:nvSpPr>
          <p:spPr bwMode="auto">
            <a:xfrm>
              <a:off x="14566901" y="8185150"/>
              <a:ext cx="757238" cy="723900"/>
            </a:xfrm>
            <a:custGeom>
              <a:avLst/>
              <a:gdLst>
                <a:gd name="T0" fmla="*/ 162 w 201"/>
                <a:gd name="T1" fmla="*/ 70 h 192"/>
                <a:gd name="T2" fmla="*/ 154 w 201"/>
                <a:gd name="T3" fmla="*/ 56 h 192"/>
                <a:gd name="T4" fmla="*/ 167 w 201"/>
                <a:gd name="T5" fmla="*/ 20 h 192"/>
                <a:gd name="T6" fmla="*/ 166 w 201"/>
                <a:gd name="T7" fmla="*/ 18 h 192"/>
                <a:gd name="T8" fmla="*/ 134 w 201"/>
                <a:gd name="T9" fmla="*/ 0 h 192"/>
                <a:gd name="T10" fmla="*/ 132 w 201"/>
                <a:gd name="T11" fmla="*/ 1 h 192"/>
                <a:gd name="T12" fmla="*/ 108 w 201"/>
                <a:gd name="T13" fmla="*/ 30 h 192"/>
                <a:gd name="T14" fmla="*/ 100 w 201"/>
                <a:gd name="T15" fmla="*/ 29 h 192"/>
                <a:gd name="T16" fmla="*/ 93 w 201"/>
                <a:gd name="T17" fmla="*/ 30 h 192"/>
                <a:gd name="T18" fmla="*/ 79 w 201"/>
                <a:gd name="T19" fmla="*/ 12 h 192"/>
                <a:gd name="T20" fmla="*/ 67 w 201"/>
                <a:gd name="T21" fmla="*/ 0 h 192"/>
                <a:gd name="T22" fmla="*/ 59 w 201"/>
                <a:gd name="T23" fmla="*/ 4 h 192"/>
                <a:gd name="T24" fmla="*/ 44 w 201"/>
                <a:gd name="T25" fmla="*/ 13 h 192"/>
                <a:gd name="T26" fmla="*/ 35 w 201"/>
                <a:gd name="T27" fmla="*/ 18 h 192"/>
                <a:gd name="T28" fmla="*/ 34 w 201"/>
                <a:gd name="T29" fmla="*/ 20 h 192"/>
                <a:gd name="T30" fmla="*/ 47 w 201"/>
                <a:gd name="T31" fmla="*/ 56 h 192"/>
                <a:gd name="T32" fmla="*/ 39 w 201"/>
                <a:gd name="T33" fmla="*/ 70 h 192"/>
                <a:gd name="T34" fmla="*/ 0 w 201"/>
                <a:gd name="T35" fmla="*/ 78 h 192"/>
                <a:gd name="T36" fmla="*/ 0 w 201"/>
                <a:gd name="T37" fmla="*/ 114 h 192"/>
                <a:gd name="T38" fmla="*/ 39 w 201"/>
                <a:gd name="T39" fmla="*/ 122 h 192"/>
                <a:gd name="T40" fmla="*/ 47 w 201"/>
                <a:gd name="T41" fmla="*/ 136 h 192"/>
                <a:gd name="T42" fmla="*/ 34 w 201"/>
                <a:gd name="T43" fmla="*/ 172 h 192"/>
                <a:gd name="T44" fmla="*/ 35 w 201"/>
                <a:gd name="T45" fmla="*/ 174 h 192"/>
                <a:gd name="T46" fmla="*/ 67 w 201"/>
                <a:gd name="T47" fmla="*/ 192 h 192"/>
                <a:gd name="T48" fmla="*/ 79 w 201"/>
                <a:gd name="T49" fmla="*/ 180 h 192"/>
                <a:gd name="T50" fmla="*/ 93 w 201"/>
                <a:gd name="T51" fmla="*/ 162 h 192"/>
                <a:gd name="T52" fmla="*/ 100 w 201"/>
                <a:gd name="T53" fmla="*/ 163 h 192"/>
                <a:gd name="T54" fmla="*/ 108 w 201"/>
                <a:gd name="T55" fmla="*/ 162 h 192"/>
                <a:gd name="T56" fmla="*/ 122 w 201"/>
                <a:gd name="T57" fmla="*/ 180 h 192"/>
                <a:gd name="T58" fmla="*/ 134 w 201"/>
                <a:gd name="T59" fmla="*/ 192 h 192"/>
                <a:gd name="T60" fmla="*/ 166 w 201"/>
                <a:gd name="T61" fmla="*/ 174 h 192"/>
                <a:gd name="T62" fmla="*/ 167 w 201"/>
                <a:gd name="T63" fmla="*/ 172 h 192"/>
                <a:gd name="T64" fmla="*/ 154 w 201"/>
                <a:gd name="T65" fmla="*/ 136 h 192"/>
                <a:gd name="T66" fmla="*/ 162 w 201"/>
                <a:gd name="T67" fmla="*/ 122 h 192"/>
                <a:gd name="T68" fmla="*/ 201 w 201"/>
                <a:gd name="T69" fmla="*/ 114 h 192"/>
                <a:gd name="T70" fmla="*/ 201 w 201"/>
                <a:gd name="T71" fmla="*/ 78 h 192"/>
                <a:gd name="T72" fmla="*/ 162 w 201"/>
                <a:gd name="T73" fmla="*/ 70 h 192"/>
                <a:gd name="T74" fmla="*/ 124 w 201"/>
                <a:gd name="T75" fmla="*/ 120 h 192"/>
                <a:gd name="T76" fmla="*/ 100 w 201"/>
                <a:gd name="T77" fmla="*/ 129 h 192"/>
                <a:gd name="T78" fmla="*/ 77 w 201"/>
                <a:gd name="T79" fmla="*/ 120 h 192"/>
                <a:gd name="T80" fmla="*/ 67 w 201"/>
                <a:gd name="T81" fmla="*/ 96 h 192"/>
                <a:gd name="T82" fmla="*/ 77 w 201"/>
                <a:gd name="T83" fmla="*/ 72 h 192"/>
                <a:gd name="T84" fmla="*/ 100 w 201"/>
                <a:gd name="T85" fmla="*/ 63 h 192"/>
                <a:gd name="T86" fmla="*/ 124 w 201"/>
                <a:gd name="T87" fmla="*/ 72 h 192"/>
                <a:gd name="T88" fmla="*/ 134 w 201"/>
                <a:gd name="T89" fmla="*/ 96 h 192"/>
                <a:gd name="T90" fmla="*/ 124 w 201"/>
                <a:gd name="T91" fmla="*/ 120 h 192"/>
                <a:gd name="T92" fmla="*/ 124 w 201"/>
                <a:gd name="T93" fmla="*/ 120 h 192"/>
                <a:gd name="T94" fmla="*/ 124 w 201"/>
                <a:gd name="T95" fmla="*/ 12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1" h="192">
                  <a:moveTo>
                    <a:pt x="162" y="70"/>
                  </a:moveTo>
                  <a:cubicBezTo>
                    <a:pt x="159" y="65"/>
                    <a:pt x="157" y="60"/>
                    <a:pt x="154" y="56"/>
                  </a:cubicBezTo>
                  <a:cubicBezTo>
                    <a:pt x="163" y="36"/>
                    <a:pt x="167" y="24"/>
                    <a:pt x="167" y="20"/>
                  </a:cubicBezTo>
                  <a:cubicBezTo>
                    <a:pt x="167" y="19"/>
                    <a:pt x="167" y="19"/>
                    <a:pt x="166" y="18"/>
                  </a:cubicBezTo>
                  <a:cubicBezTo>
                    <a:pt x="145" y="6"/>
                    <a:pt x="135" y="0"/>
                    <a:pt x="134" y="0"/>
                  </a:cubicBezTo>
                  <a:cubicBezTo>
                    <a:pt x="132" y="1"/>
                    <a:pt x="132" y="1"/>
                    <a:pt x="132" y="1"/>
                  </a:cubicBezTo>
                  <a:cubicBezTo>
                    <a:pt x="125" y="8"/>
                    <a:pt x="117" y="17"/>
                    <a:pt x="108" y="30"/>
                  </a:cubicBezTo>
                  <a:cubicBezTo>
                    <a:pt x="105" y="29"/>
                    <a:pt x="102" y="29"/>
                    <a:pt x="100" y="29"/>
                  </a:cubicBezTo>
                  <a:cubicBezTo>
                    <a:pt x="99" y="29"/>
                    <a:pt x="96" y="29"/>
                    <a:pt x="93" y="30"/>
                  </a:cubicBezTo>
                  <a:cubicBezTo>
                    <a:pt x="90" y="26"/>
                    <a:pt x="86" y="20"/>
                    <a:pt x="79" y="12"/>
                  </a:cubicBezTo>
                  <a:cubicBezTo>
                    <a:pt x="72" y="4"/>
                    <a:pt x="68" y="0"/>
                    <a:pt x="67" y="0"/>
                  </a:cubicBezTo>
                  <a:cubicBezTo>
                    <a:pt x="67" y="0"/>
                    <a:pt x="64" y="1"/>
                    <a:pt x="59" y="4"/>
                  </a:cubicBezTo>
                  <a:cubicBezTo>
                    <a:pt x="54" y="7"/>
                    <a:pt x="49" y="10"/>
                    <a:pt x="44" y="13"/>
                  </a:cubicBezTo>
                  <a:cubicBezTo>
                    <a:pt x="39" y="16"/>
                    <a:pt x="35" y="18"/>
                    <a:pt x="35" y="18"/>
                  </a:cubicBezTo>
                  <a:cubicBezTo>
                    <a:pt x="34" y="19"/>
                    <a:pt x="34" y="19"/>
                    <a:pt x="34" y="20"/>
                  </a:cubicBezTo>
                  <a:cubicBezTo>
                    <a:pt x="34" y="24"/>
                    <a:pt x="38" y="36"/>
                    <a:pt x="47" y="56"/>
                  </a:cubicBezTo>
                  <a:cubicBezTo>
                    <a:pt x="44" y="60"/>
                    <a:pt x="41" y="65"/>
                    <a:pt x="39" y="70"/>
                  </a:cubicBezTo>
                  <a:cubicBezTo>
                    <a:pt x="13" y="72"/>
                    <a:pt x="0" y="75"/>
                    <a:pt x="0" y="78"/>
                  </a:cubicBezTo>
                  <a:cubicBezTo>
                    <a:pt x="0" y="114"/>
                    <a:pt x="0" y="114"/>
                    <a:pt x="0" y="114"/>
                  </a:cubicBezTo>
                  <a:cubicBezTo>
                    <a:pt x="0" y="117"/>
                    <a:pt x="13" y="120"/>
                    <a:pt x="39" y="122"/>
                  </a:cubicBezTo>
                  <a:cubicBezTo>
                    <a:pt x="41" y="127"/>
                    <a:pt x="44" y="131"/>
                    <a:pt x="47" y="136"/>
                  </a:cubicBezTo>
                  <a:cubicBezTo>
                    <a:pt x="38" y="155"/>
                    <a:pt x="34" y="167"/>
                    <a:pt x="34" y="172"/>
                  </a:cubicBezTo>
                  <a:cubicBezTo>
                    <a:pt x="34" y="173"/>
                    <a:pt x="34" y="173"/>
                    <a:pt x="35" y="174"/>
                  </a:cubicBezTo>
                  <a:cubicBezTo>
                    <a:pt x="56" y="186"/>
                    <a:pt x="67" y="192"/>
                    <a:pt x="67" y="192"/>
                  </a:cubicBezTo>
                  <a:cubicBezTo>
                    <a:pt x="68" y="192"/>
                    <a:pt x="72" y="188"/>
                    <a:pt x="79" y="180"/>
                  </a:cubicBezTo>
                  <a:cubicBezTo>
                    <a:pt x="86" y="172"/>
                    <a:pt x="90" y="166"/>
                    <a:pt x="93" y="162"/>
                  </a:cubicBezTo>
                  <a:cubicBezTo>
                    <a:pt x="96" y="163"/>
                    <a:pt x="99" y="163"/>
                    <a:pt x="100" y="163"/>
                  </a:cubicBezTo>
                  <a:cubicBezTo>
                    <a:pt x="102" y="163"/>
                    <a:pt x="105" y="163"/>
                    <a:pt x="108" y="162"/>
                  </a:cubicBezTo>
                  <a:cubicBezTo>
                    <a:pt x="111" y="166"/>
                    <a:pt x="115" y="172"/>
                    <a:pt x="122" y="180"/>
                  </a:cubicBezTo>
                  <a:cubicBezTo>
                    <a:pt x="128" y="188"/>
                    <a:pt x="132" y="192"/>
                    <a:pt x="134" y="192"/>
                  </a:cubicBezTo>
                  <a:cubicBezTo>
                    <a:pt x="134" y="192"/>
                    <a:pt x="145" y="186"/>
                    <a:pt x="166" y="174"/>
                  </a:cubicBezTo>
                  <a:cubicBezTo>
                    <a:pt x="167" y="173"/>
                    <a:pt x="167" y="173"/>
                    <a:pt x="167" y="172"/>
                  </a:cubicBezTo>
                  <a:cubicBezTo>
                    <a:pt x="167" y="167"/>
                    <a:pt x="163" y="155"/>
                    <a:pt x="154" y="136"/>
                  </a:cubicBezTo>
                  <a:cubicBezTo>
                    <a:pt x="157" y="131"/>
                    <a:pt x="160" y="127"/>
                    <a:pt x="162" y="122"/>
                  </a:cubicBezTo>
                  <a:cubicBezTo>
                    <a:pt x="188" y="120"/>
                    <a:pt x="201" y="117"/>
                    <a:pt x="201" y="114"/>
                  </a:cubicBezTo>
                  <a:cubicBezTo>
                    <a:pt x="201" y="78"/>
                    <a:pt x="201" y="78"/>
                    <a:pt x="201" y="78"/>
                  </a:cubicBezTo>
                  <a:cubicBezTo>
                    <a:pt x="201" y="75"/>
                    <a:pt x="188" y="72"/>
                    <a:pt x="162" y="70"/>
                  </a:cubicBezTo>
                  <a:close/>
                  <a:moveTo>
                    <a:pt x="124" y="120"/>
                  </a:moveTo>
                  <a:cubicBezTo>
                    <a:pt x="118" y="126"/>
                    <a:pt x="110" y="129"/>
                    <a:pt x="100" y="129"/>
                  </a:cubicBezTo>
                  <a:cubicBezTo>
                    <a:pt x="91" y="129"/>
                    <a:pt x="83" y="126"/>
                    <a:pt x="77" y="120"/>
                  </a:cubicBezTo>
                  <a:cubicBezTo>
                    <a:pt x="70" y="113"/>
                    <a:pt x="67" y="105"/>
                    <a:pt x="67" y="96"/>
                  </a:cubicBezTo>
                  <a:cubicBezTo>
                    <a:pt x="67" y="87"/>
                    <a:pt x="70" y="79"/>
                    <a:pt x="77" y="72"/>
                  </a:cubicBezTo>
                  <a:cubicBezTo>
                    <a:pt x="84" y="66"/>
                    <a:pt x="91" y="63"/>
                    <a:pt x="100" y="63"/>
                  </a:cubicBezTo>
                  <a:cubicBezTo>
                    <a:pt x="109" y="63"/>
                    <a:pt x="117" y="66"/>
                    <a:pt x="124" y="72"/>
                  </a:cubicBezTo>
                  <a:cubicBezTo>
                    <a:pt x="131" y="79"/>
                    <a:pt x="134" y="87"/>
                    <a:pt x="134" y="96"/>
                  </a:cubicBezTo>
                  <a:cubicBezTo>
                    <a:pt x="134" y="105"/>
                    <a:pt x="131" y="113"/>
                    <a:pt x="124" y="120"/>
                  </a:cubicBezTo>
                  <a:close/>
                  <a:moveTo>
                    <a:pt x="124" y="120"/>
                  </a:moveTo>
                  <a:cubicBezTo>
                    <a:pt x="124" y="120"/>
                    <a:pt x="124" y="120"/>
                    <a:pt x="124"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7" name="Group 27"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3FFE7013-D5AC-CDDB-E0F1-1D21D972180E}"/>
              </a:ext>
            </a:extLst>
          </p:cNvPr>
          <p:cNvGrpSpPr/>
          <p:nvPr/>
        </p:nvGrpSpPr>
        <p:grpSpPr>
          <a:xfrm flipH="1">
            <a:off x="1427235" y="2489980"/>
            <a:ext cx="1072799" cy="498448"/>
            <a:chOff x="3643532" y="1764455"/>
            <a:chExt cx="914366" cy="534572"/>
          </a:xfrm>
        </p:grpSpPr>
        <p:cxnSp>
          <p:nvCxnSpPr>
            <p:cNvPr id="14" name="Straight Connector 28">
              <a:extLst>
                <a:ext uri="{FF2B5EF4-FFF2-40B4-BE49-F238E27FC236}">
                  <a16:creationId xmlns:a16="http://schemas.microsoft.com/office/drawing/2014/main" id="{7937C489-E611-C702-45AC-970FA6F72E22}"/>
                </a:ext>
              </a:extLst>
            </p:cNvPr>
            <p:cNvCxnSpPr/>
            <p:nvPr/>
          </p:nvCxnSpPr>
          <p:spPr>
            <a:xfrm flipV="1">
              <a:off x="4557898" y="1764455"/>
              <a:ext cx="0" cy="534572"/>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29">
              <a:extLst>
                <a:ext uri="{FF2B5EF4-FFF2-40B4-BE49-F238E27FC236}">
                  <a16:creationId xmlns:a16="http://schemas.microsoft.com/office/drawing/2014/main" id="{6521E116-863F-E434-B79C-2355610D4C6C}"/>
                </a:ext>
              </a:extLst>
            </p:cNvPr>
            <p:cNvCxnSpPr/>
            <p:nvPr/>
          </p:nvCxnSpPr>
          <p:spPr>
            <a:xfrm>
              <a:off x="3643532" y="1764455"/>
              <a:ext cx="914366" cy="0"/>
            </a:xfrm>
            <a:prstGeom prst="line">
              <a:avLst/>
            </a:prstGeom>
            <a:ln>
              <a:solidFill>
                <a:schemeClr val="bg1">
                  <a:lumMod val="7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grpSp>
      <p:sp>
        <p:nvSpPr>
          <p:cNvPr id="34" name="矩形 36">
            <a:extLst>
              <a:ext uri="{FF2B5EF4-FFF2-40B4-BE49-F238E27FC236}">
                <a16:creationId xmlns:a16="http://schemas.microsoft.com/office/drawing/2014/main" id="{CDB6B74E-181E-AB92-24A0-8EA2925C36E6}"/>
              </a:ext>
            </a:extLst>
          </p:cNvPr>
          <p:cNvSpPr/>
          <p:nvPr/>
        </p:nvSpPr>
        <p:spPr>
          <a:xfrm>
            <a:off x="3176742" y="2069090"/>
            <a:ext cx="8470971" cy="3372077"/>
          </a:xfrm>
          <a:prstGeom prst="rect">
            <a:avLst/>
          </a:prstGeom>
        </p:spPr>
        <p:txBody>
          <a:bodyPr wrap="square">
            <a:spAutoFit/>
            <a:scene3d>
              <a:camera prst="orthographicFront"/>
              <a:lightRig rig="threePt" dir="t"/>
            </a:scene3d>
            <a:sp3d contourW="12700"/>
          </a:bodyPr>
          <a:lstStyle/>
          <a:p>
            <a:pPr>
              <a:lnSpc>
                <a:spcPct val="150000"/>
              </a:lnSpc>
            </a:pPr>
            <a:r>
              <a:rPr lang="pt-BR" altLang="zh-CN" b="1" dirty="0">
                <a:solidFill>
                  <a:schemeClr val="tx1">
                    <a:lumMod val="90000"/>
                    <a:lumOff val="10000"/>
                  </a:schemeClr>
                </a:solidFill>
              </a:rPr>
              <a:t>Proporção mínima de instalações sanitárias</a:t>
            </a:r>
          </a:p>
          <a:p>
            <a:pPr>
              <a:lnSpc>
                <a:spcPct val="150000"/>
              </a:lnSpc>
            </a:pPr>
            <a:r>
              <a:rPr lang="pt-BR" altLang="zh-CN" dirty="0">
                <a:solidFill>
                  <a:schemeClr val="tx1">
                    <a:lumMod val="90000"/>
                    <a:lumOff val="10000"/>
                  </a:schemeClr>
                </a:solidFill>
              </a:rPr>
              <a:t>Para atender às necessidades dos trabalhadores, é exigida a proporção mínima de uma instalação sanitária para cada grupo de 20 trabalhadores ou fração, separadas por sexo. Além disso, atividades que envolvam exposição e manuseio de materiais infectantes, substâncias tóxicas, irritantes, </a:t>
            </a:r>
            <a:r>
              <a:rPr lang="pt-BR" altLang="zh-CN" dirty="0" err="1">
                <a:solidFill>
                  <a:schemeClr val="tx1">
                    <a:lumMod val="90000"/>
                    <a:lumOff val="10000"/>
                  </a:schemeClr>
                </a:solidFill>
              </a:rPr>
              <a:t>aerodispersóides</a:t>
            </a:r>
            <a:r>
              <a:rPr lang="pt-BR" altLang="zh-CN" dirty="0">
                <a:solidFill>
                  <a:schemeClr val="tx1">
                    <a:lumMod val="90000"/>
                    <a:lumOff val="10000"/>
                  </a:schemeClr>
                </a:solidFill>
              </a:rPr>
              <a:t> ou que causem a deposição de poeiras na pele e roupas dos trabalhadores devem disponibilizar um lavatório para cada 10 trabalhadores.</a:t>
            </a:r>
            <a:endParaRPr lang="zh-CN" altLang="en-US" sz="1600" dirty="0">
              <a:solidFill>
                <a:schemeClr val="tx1">
                  <a:lumMod val="90000"/>
                  <a:lumOff val="10000"/>
                </a:schemeClr>
              </a:solidFill>
            </a:endParaRPr>
          </a:p>
        </p:txBody>
      </p:sp>
      <p:cxnSp>
        <p:nvCxnSpPr>
          <p:cNvPr id="4" name="Straight Connector 1">
            <a:extLst>
              <a:ext uri="{FF2B5EF4-FFF2-40B4-BE49-F238E27FC236}">
                <a16:creationId xmlns:a16="http://schemas.microsoft.com/office/drawing/2014/main" id="{DB9AA774-D0EE-2DB5-381D-EB38DE3665DA}"/>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AutoShape 1">
            <a:extLst>
              <a:ext uri="{FF2B5EF4-FFF2-40B4-BE49-F238E27FC236}">
                <a16:creationId xmlns:a16="http://schemas.microsoft.com/office/drawing/2014/main" id="{B2AC9BB2-3618-7E1C-0770-2A148D2808A1}"/>
              </a:ext>
            </a:extLst>
          </p:cNvPr>
          <p:cNvSpPr>
            <a:spLocks/>
          </p:cNvSpPr>
          <p:nvPr/>
        </p:nvSpPr>
        <p:spPr bwMode="auto">
          <a:xfrm>
            <a:off x="389007" y="218463"/>
            <a:ext cx="1154634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000" dirty="0">
                <a:latin typeface="Bebas Neue" panose="020B0606020202050201" pitchFamily="34" charset="0"/>
                <a:ea typeface="ＭＳ Ｐゴシック" charset="0"/>
                <a:cs typeface="League Gothic" charset="0"/>
                <a:sym typeface="League Gothic" charset="0"/>
              </a:rPr>
              <a:t>Instalações sanitárias: </a:t>
            </a:r>
            <a:r>
              <a:rPr lang="pt-BR" sz="4000" dirty="0">
                <a:solidFill>
                  <a:srgbClr val="00A09D"/>
                </a:solidFill>
                <a:latin typeface="Bebas Neue" panose="020B0606020202050201" pitchFamily="34" charset="0"/>
                <a:ea typeface="ＭＳ Ｐゴシック" charset="0"/>
                <a:cs typeface="League Gothic" charset="0"/>
                <a:sym typeface="League Gothic" charset="0"/>
              </a:rPr>
              <a:t>requisitos mínimos e cuidados necessários</a:t>
            </a:r>
          </a:p>
        </p:txBody>
      </p:sp>
      <p:pic>
        <p:nvPicPr>
          <p:cNvPr id="2" name="Imagem 1">
            <a:extLst>
              <a:ext uri="{FF2B5EF4-FFF2-40B4-BE49-F238E27FC236}">
                <a16:creationId xmlns:a16="http://schemas.microsoft.com/office/drawing/2014/main" id="{9DB42E5E-167F-CDDF-44E9-D930F5D784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651" y="5853245"/>
            <a:ext cx="2340372" cy="649753"/>
          </a:xfrm>
          <a:prstGeom prst="rect">
            <a:avLst/>
          </a:prstGeom>
        </p:spPr>
      </p:pic>
    </p:spTree>
    <p:extLst>
      <p:ext uri="{BB962C8B-B14F-4D97-AF65-F5344CB8AC3E}">
        <p14:creationId xmlns:p14="http://schemas.microsoft.com/office/powerpoint/2010/main" val="2810277182"/>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23EF7422-D759-6166-ADE3-2102ECE2F1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166" y="2603500"/>
            <a:ext cx="2627638" cy="2603954"/>
          </a:xfrm>
          <a:prstGeom prst="rect">
            <a:avLst/>
          </a:prstGeom>
        </p:spPr>
      </p:pic>
      <p:sp>
        <p:nvSpPr>
          <p:cNvPr id="6" name="矩形 36">
            <a:extLst>
              <a:ext uri="{FF2B5EF4-FFF2-40B4-BE49-F238E27FC236}">
                <a16:creationId xmlns:a16="http://schemas.microsoft.com/office/drawing/2014/main" id="{156B48B1-FAF5-2268-6832-50431DFEA25B}"/>
              </a:ext>
            </a:extLst>
          </p:cNvPr>
          <p:cNvSpPr/>
          <p:nvPr/>
        </p:nvSpPr>
        <p:spPr>
          <a:xfrm>
            <a:off x="3665062" y="1764566"/>
            <a:ext cx="8013772" cy="3274807"/>
          </a:xfrm>
          <a:prstGeom prst="rect">
            <a:avLst/>
          </a:prstGeom>
        </p:spPr>
        <p:txBody>
          <a:bodyPr wrap="square">
            <a:spAutoFit/>
            <a:scene3d>
              <a:camera prst="orthographicFront"/>
              <a:lightRig rig="threePt" dir="t"/>
            </a:scene3d>
            <a:sp3d contourW="12700"/>
          </a:bodyPr>
          <a:lstStyle/>
          <a:p>
            <a:pPr>
              <a:lnSpc>
                <a:spcPct val="150000"/>
              </a:lnSpc>
            </a:pPr>
            <a:r>
              <a:rPr lang="pt-BR" altLang="zh-CN" sz="2000" b="1" dirty="0">
                <a:solidFill>
                  <a:schemeClr val="tx1">
                    <a:lumMod val="90000"/>
                    <a:lumOff val="10000"/>
                  </a:schemeClr>
                </a:solidFill>
              </a:rPr>
              <a:t>Exceção para estabelecimentos com até 10 trabalhadores</a:t>
            </a:r>
          </a:p>
          <a:p>
            <a:pPr>
              <a:lnSpc>
                <a:spcPct val="150000"/>
              </a:lnSpc>
            </a:pPr>
            <a:endParaRPr lang="pt-BR" altLang="zh-CN" sz="2000" b="1" dirty="0">
              <a:solidFill>
                <a:schemeClr val="tx1">
                  <a:lumMod val="90000"/>
                  <a:lumOff val="10000"/>
                </a:schemeClr>
              </a:solidFill>
            </a:endParaRPr>
          </a:p>
          <a:p>
            <a:pPr>
              <a:lnSpc>
                <a:spcPct val="150000"/>
              </a:lnSpc>
            </a:pPr>
            <a:r>
              <a:rPr lang="pt-BR" altLang="zh-CN" sz="2000" dirty="0">
                <a:solidFill>
                  <a:schemeClr val="tx1">
                    <a:lumMod val="90000"/>
                    <a:lumOff val="10000"/>
                  </a:schemeClr>
                </a:solidFill>
              </a:rPr>
              <a:t>Estabelecimentos com funções comerciais, administrativas ou similares, que tenham até 10 trabalhadores, podem oferecer apenas uma instalação sanitária individual de uso comum entre os sexos, desde que sejam garantidas as condições de privacidade adequadas.</a:t>
            </a:r>
            <a:endParaRPr lang="zh-CN" altLang="en-US" dirty="0">
              <a:solidFill>
                <a:schemeClr val="tx1">
                  <a:lumMod val="90000"/>
                  <a:lumOff val="10000"/>
                </a:schemeClr>
              </a:solidFill>
            </a:endParaRPr>
          </a:p>
        </p:txBody>
      </p:sp>
      <p:sp>
        <p:nvSpPr>
          <p:cNvPr id="7" name="椭圆 26">
            <a:extLst>
              <a:ext uri="{FF2B5EF4-FFF2-40B4-BE49-F238E27FC236}">
                <a16:creationId xmlns:a16="http://schemas.microsoft.com/office/drawing/2014/main" id="{E758AE57-6360-CC9B-85E8-C63D7724328B}"/>
              </a:ext>
            </a:extLst>
          </p:cNvPr>
          <p:cNvSpPr/>
          <p:nvPr/>
        </p:nvSpPr>
        <p:spPr>
          <a:xfrm>
            <a:off x="1474349" y="3429000"/>
            <a:ext cx="506851" cy="529196"/>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rgbClr val="00A8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5" name="Straight Connector 1">
            <a:extLst>
              <a:ext uri="{FF2B5EF4-FFF2-40B4-BE49-F238E27FC236}">
                <a16:creationId xmlns:a16="http://schemas.microsoft.com/office/drawing/2014/main" id="{5DC9B43D-608F-6110-3C5F-D0C2BBA0F5DD}"/>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AutoShape 1">
            <a:extLst>
              <a:ext uri="{FF2B5EF4-FFF2-40B4-BE49-F238E27FC236}">
                <a16:creationId xmlns:a16="http://schemas.microsoft.com/office/drawing/2014/main" id="{4C2C465C-5772-17D2-506B-BEBF9EC31C40}"/>
              </a:ext>
            </a:extLst>
          </p:cNvPr>
          <p:cNvSpPr>
            <a:spLocks/>
          </p:cNvSpPr>
          <p:nvPr/>
        </p:nvSpPr>
        <p:spPr bwMode="auto">
          <a:xfrm>
            <a:off x="389007" y="218463"/>
            <a:ext cx="1154634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000" dirty="0">
                <a:latin typeface="Bebas Neue" panose="020B0606020202050201" pitchFamily="34" charset="0"/>
                <a:ea typeface="ＭＳ Ｐゴシック" charset="0"/>
                <a:cs typeface="League Gothic" charset="0"/>
                <a:sym typeface="League Gothic" charset="0"/>
              </a:rPr>
              <a:t>Instalações sanitárias: </a:t>
            </a:r>
            <a:r>
              <a:rPr lang="pt-BR" sz="4000" dirty="0">
                <a:solidFill>
                  <a:srgbClr val="00A09D"/>
                </a:solidFill>
                <a:latin typeface="Bebas Neue" panose="020B0606020202050201" pitchFamily="34" charset="0"/>
                <a:ea typeface="ＭＳ Ｐゴシック" charset="0"/>
                <a:cs typeface="League Gothic" charset="0"/>
                <a:sym typeface="League Gothic" charset="0"/>
              </a:rPr>
              <a:t>requisitos mínimos e cuidados necessários</a:t>
            </a:r>
          </a:p>
        </p:txBody>
      </p:sp>
      <p:pic>
        <p:nvPicPr>
          <p:cNvPr id="2" name="Imagem 1">
            <a:extLst>
              <a:ext uri="{FF2B5EF4-FFF2-40B4-BE49-F238E27FC236}">
                <a16:creationId xmlns:a16="http://schemas.microsoft.com/office/drawing/2014/main" id="{B2FE97A7-A1A6-02EE-5662-DBB156B573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651" y="5989784"/>
            <a:ext cx="2340372" cy="649753"/>
          </a:xfrm>
          <a:prstGeom prst="rect">
            <a:avLst/>
          </a:prstGeom>
        </p:spPr>
      </p:pic>
    </p:spTree>
    <p:extLst>
      <p:ext uri="{BB962C8B-B14F-4D97-AF65-F5344CB8AC3E}">
        <p14:creationId xmlns:p14="http://schemas.microsoft.com/office/powerpoint/2010/main" val="2692805964"/>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9">
            <a:extLst>
              <a:ext uri="{FF2B5EF4-FFF2-40B4-BE49-F238E27FC236}">
                <a16:creationId xmlns:a16="http://schemas.microsoft.com/office/drawing/2014/main" id="{E0014C3E-4A4A-DAEB-235F-1A343C404A46}"/>
              </a:ext>
            </a:extLst>
          </p:cNvPr>
          <p:cNvSpPr/>
          <p:nvPr/>
        </p:nvSpPr>
        <p:spPr>
          <a:xfrm>
            <a:off x="554976" y="1710426"/>
            <a:ext cx="11283238" cy="1197873"/>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id-ID" sz="1600" dirty="0">
              <a:cs typeface="Lato" panose="020F0502020204030203" pitchFamily="34" charset="0"/>
            </a:endParaRPr>
          </a:p>
        </p:txBody>
      </p:sp>
      <p:cxnSp>
        <p:nvCxnSpPr>
          <p:cNvPr id="7" name="Straight Connector 13">
            <a:extLst>
              <a:ext uri="{FF2B5EF4-FFF2-40B4-BE49-F238E27FC236}">
                <a16:creationId xmlns:a16="http://schemas.microsoft.com/office/drawing/2014/main" id="{FB9A35A5-E4AE-9F6B-219B-07868D0EF66F}"/>
              </a:ext>
            </a:extLst>
          </p:cNvPr>
          <p:cNvCxnSpPr/>
          <p:nvPr/>
        </p:nvCxnSpPr>
        <p:spPr>
          <a:xfrm>
            <a:off x="554976" y="2496341"/>
            <a:ext cx="0" cy="3564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TextBox 30">
            <a:extLst>
              <a:ext uri="{FF2B5EF4-FFF2-40B4-BE49-F238E27FC236}">
                <a16:creationId xmlns:a16="http://schemas.microsoft.com/office/drawing/2014/main" id="{B62D40B8-DCFC-CE02-4430-DA0884C71FC2}"/>
              </a:ext>
            </a:extLst>
          </p:cNvPr>
          <p:cNvSpPr txBox="1"/>
          <p:nvPr/>
        </p:nvSpPr>
        <p:spPr>
          <a:xfrm>
            <a:off x="794070" y="2059850"/>
            <a:ext cx="10842952" cy="3970318"/>
          </a:xfrm>
          <a:prstGeom prst="rect">
            <a:avLst/>
          </a:prstGeom>
          <a:noFill/>
        </p:spPr>
        <p:txBody>
          <a:bodyPr wrap="square" rtlCol="0">
            <a:spAutoFit/>
          </a:bodyPr>
          <a:lstStyle/>
          <a:p>
            <a:r>
              <a:rPr lang="pt-BR" sz="2800" b="1" i="0" dirty="0">
                <a:solidFill>
                  <a:schemeClr val="bg1"/>
                </a:solidFill>
                <a:effectLst/>
              </a:rPr>
              <a:t>Conservação, limpeza e higiene das instalações sanitárias</a:t>
            </a:r>
          </a:p>
          <a:p>
            <a:endParaRPr lang="pt-BR" sz="2800" b="1" dirty="0">
              <a:solidFill>
                <a:schemeClr val="bg1"/>
              </a:solidFill>
            </a:endParaRPr>
          </a:p>
          <a:p>
            <a:endParaRPr lang="pt-BR" sz="2800" i="0" dirty="0">
              <a:solidFill>
                <a:schemeClr val="bg1"/>
              </a:solidFill>
              <a:effectLst/>
            </a:endParaRPr>
          </a:p>
          <a:p>
            <a:r>
              <a:rPr lang="pt-BR" sz="2800" i="0" dirty="0">
                <a:solidFill>
                  <a:schemeClr val="tx1">
                    <a:lumMod val="75000"/>
                    <a:lumOff val="25000"/>
                  </a:schemeClr>
                </a:solidFill>
                <a:effectLst/>
              </a:rPr>
              <a:t>As instalações sanitárias devem ser mantidas em condições de conservação, limpeza e higiene. </a:t>
            </a:r>
          </a:p>
          <a:p>
            <a:endParaRPr lang="pt-BR" sz="2800" dirty="0">
              <a:solidFill>
                <a:schemeClr val="tx1">
                  <a:lumMod val="75000"/>
                  <a:lumOff val="25000"/>
                </a:schemeClr>
              </a:solidFill>
            </a:endParaRPr>
          </a:p>
          <a:p>
            <a:r>
              <a:rPr lang="pt-BR" sz="2800" i="0" dirty="0">
                <a:solidFill>
                  <a:schemeClr val="tx1">
                    <a:lumMod val="75000"/>
                    <a:lumOff val="25000"/>
                  </a:schemeClr>
                </a:solidFill>
                <a:effectLst/>
              </a:rPr>
              <a:t>É responsabilidade dos empregadores garantir que essas áreas sejam regularmente limpas e que os materiais necessários, como papel higiênico e sabonete, estejam sempre disponíveis.</a:t>
            </a:r>
            <a:endParaRPr lang="id-ID" sz="1400" i="1" dirty="0">
              <a:solidFill>
                <a:schemeClr val="tx1">
                  <a:lumMod val="75000"/>
                  <a:lumOff val="25000"/>
                </a:schemeClr>
              </a:solidFill>
            </a:endParaRPr>
          </a:p>
        </p:txBody>
      </p:sp>
      <p:cxnSp>
        <p:nvCxnSpPr>
          <p:cNvPr id="2" name="Straight Connector 1">
            <a:extLst>
              <a:ext uri="{FF2B5EF4-FFF2-40B4-BE49-F238E27FC236}">
                <a16:creationId xmlns:a16="http://schemas.microsoft.com/office/drawing/2014/main" id="{522EE059-683B-32CE-DAFA-B39301C0E251}"/>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AutoShape 1">
            <a:extLst>
              <a:ext uri="{FF2B5EF4-FFF2-40B4-BE49-F238E27FC236}">
                <a16:creationId xmlns:a16="http://schemas.microsoft.com/office/drawing/2014/main" id="{AEB88025-D060-B345-2694-DC0A8DB4620E}"/>
              </a:ext>
            </a:extLst>
          </p:cNvPr>
          <p:cNvSpPr>
            <a:spLocks/>
          </p:cNvSpPr>
          <p:nvPr/>
        </p:nvSpPr>
        <p:spPr bwMode="auto">
          <a:xfrm>
            <a:off x="389007" y="218463"/>
            <a:ext cx="1154634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000" dirty="0">
                <a:latin typeface="Bebas Neue" panose="020B0606020202050201" pitchFamily="34" charset="0"/>
                <a:ea typeface="ＭＳ Ｐゴシック" charset="0"/>
                <a:cs typeface="League Gothic" charset="0"/>
                <a:sym typeface="League Gothic" charset="0"/>
              </a:rPr>
              <a:t>Instalações sanitárias: </a:t>
            </a:r>
            <a:r>
              <a:rPr lang="pt-BR" sz="4000" dirty="0">
                <a:solidFill>
                  <a:srgbClr val="00A09D"/>
                </a:solidFill>
                <a:latin typeface="Bebas Neue" panose="020B0606020202050201" pitchFamily="34" charset="0"/>
                <a:ea typeface="ＭＳ Ｐゴシック" charset="0"/>
                <a:cs typeface="League Gothic" charset="0"/>
                <a:sym typeface="League Gothic" charset="0"/>
              </a:rPr>
              <a:t>requisitos mínimos e cuidados necessários</a:t>
            </a:r>
          </a:p>
        </p:txBody>
      </p:sp>
      <p:pic>
        <p:nvPicPr>
          <p:cNvPr id="4" name="Imagem 3">
            <a:extLst>
              <a:ext uri="{FF2B5EF4-FFF2-40B4-BE49-F238E27FC236}">
                <a16:creationId xmlns:a16="http://schemas.microsoft.com/office/drawing/2014/main" id="{444C414F-E381-E699-0A82-E893B529C4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651" y="6175726"/>
            <a:ext cx="1670620" cy="463811"/>
          </a:xfrm>
          <a:prstGeom prst="rect">
            <a:avLst/>
          </a:prstGeom>
        </p:spPr>
      </p:pic>
    </p:spTree>
    <p:extLst>
      <p:ext uri="{BB962C8B-B14F-4D97-AF65-F5344CB8AC3E}">
        <p14:creationId xmlns:p14="http://schemas.microsoft.com/office/powerpoint/2010/main" val="1850026569"/>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6667">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667">
                                          <p:cBhvr additive="base">
                                            <p:cTn id="7" dur="900" fill="hold"/>
                                            <p:tgtEl>
                                              <p:spTgt spid="3"/>
                                            </p:tgtEl>
                                            <p:attrNameLst>
                                              <p:attrName>ppt_x</p:attrName>
                                            </p:attrNameLst>
                                          </p:cBhvr>
                                          <p:tavLst>
                                            <p:tav tm="0">
                                              <p:val>
                                                <p:strVal val="0-#ppt_w/2"/>
                                              </p:val>
                                            </p:tav>
                                            <p:tav tm="100000">
                                              <p:val>
                                                <p:strVal val="#ppt_x"/>
                                              </p:val>
                                            </p:tav>
                                          </p:tavLst>
                                        </p:anim>
                                        <p:anim calcmode="lin" valueType="num" p14:bounceEnd="66667">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mo a limpeza e a higiene influenciam no ambiente de trabalho? - DB Rio  Distribuidora">
            <a:extLst>
              <a:ext uri="{FF2B5EF4-FFF2-40B4-BE49-F238E27FC236}">
                <a16:creationId xmlns:a16="http://schemas.microsoft.com/office/drawing/2014/main" id="{7BF0061A-1B6D-A8F5-16E7-70A49BF5ED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12192000" cy="6858000"/>
          </a:xfrm>
          <a:prstGeom prst="rect">
            <a:avLst/>
          </a:prstGeom>
          <a:solidFill>
            <a:schemeClr val="tx1">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0"/>
          <p:cNvSpPr txBox="1"/>
          <p:nvPr/>
        </p:nvSpPr>
        <p:spPr>
          <a:xfrm>
            <a:off x="2175903" y="2780195"/>
            <a:ext cx="9213974" cy="2541080"/>
          </a:xfrm>
          <a:prstGeom prst="rect">
            <a:avLst/>
          </a:prstGeom>
          <a:noFill/>
        </p:spPr>
        <p:txBody>
          <a:bodyPr wrap="square" rtlCol="0">
            <a:spAutoFit/>
          </a:bodyPr>
          <a:lstStyle/>
          <a:p>
            <a:pPr algn="just">
              <a:lnSpc>
                <a:spcPct val="150000"/>
              </a:lnSpc>
            </a:pPr>
            <a:r>
              <a:rPr lang="pt-BR" dirty="0">
                <a:solidFill>
                  <a:schemeClr val="bg1"/>
                </a:solidFill>
                <a:effectLst>
                  <a:outerShdw blurRad="38100" dist="38100" dir="2700000" algn="tl">
                    <a:srgbClr val="000000">
                      <a:alpha val="43137"/>
                    </a:srgbClr>
                  </a:outerShdw>
                </a:effectLst>
              </a:rPr>
              <a:t>A segurança e o bem-estar dos trabalhadores são prioridades inegociáveis em qualquer ambiente de trabalho. Para assegurar isso, a Norma Regulamentadora 24 (NR-24) desempenha um papel fundamental ao estabelecer diretrizes para as condições sanitárias e de conforto em variados setores.</a:t>
            </a:r>
          </a:p>
          <a:p>
            <a:pPr algn="just">
              <a:lnSpc>
                <a:spcPct val="150000"/>
              </a:lnSpc>
            </a:pPr>
            <a:endParaRPr lang="pt-BR" dirty="0">
              <a:solidFill>
                <a:schemeClr val="bg1"/>
              </a:solidFill>
              <a:effectLst>
                <a:outerShdw blurRad="38100" dist="38100" dir="2700000" algn="tl">
                  <a:srgbClr val="000000">
                    <a:alpha val="43137"/>
                  </a:srgbClr>
                </a:outerShdw>
              </a:effectLst>
            </a:endParaRPr>
          </a:p>
          <a:p>
            <a:pPr algn="just">
              <a:lnSpc>
                <a:spcPct val="150000"/>
              </a:lnSpc>
            </a:pPr>
            <a:endParaRPr lang="pt-BR" dirty="0">
              <a:solidFill>
                <a:schemeClr val="bg1"/>
              </a:solidFill>
              <a:effectLst>
                <a:outerShdw blurRad="38100" dist="38100" dir="2700000" algn="tl">
                  <a:srgbClr val="000000">
                    <a:alpha val="43137"/>
                  </a:srgbClr>
                </a:outerShdw>
              </a:effectLst>
            </a:endParaRPr>
          </a:p>
        </p:txBody>
      </p:sp>
      <p:cxnSp>
        <p:nvCxnSpPr>
          <p:cNvPr id="2" name="Straight Connector 1">
            <a:extLst>
              <a:ext uri="{FF2B5EF4-FFF2-40B4-BE49-F238E27FC236}">
                <a16:creationId xmlns:a16="http://schemas.microsoft.com/office/drawing/2014/main" id="{F8B10283-A296-08AF-381B-2D9342A91CD5}"/>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a:extLst>
              <a:ext uri="{FF2B5EF4-FFF2-40B4-BE49-F238E27FC236}">
                <a16:creationId xmlns:a16="http://schemas.microsoft.com/office/drawing/2014/main" id="{E070C738-41AA-4781-A277-6F77D2331D8B}"/>
              </a:ext>
            </a:extLst>
          </p:cNvPr>
          <p:cNvSpPr>
            <a:spLocks/>
          </p:cNvSpPr>
          <p:nvPr/>
        </p:nvSpPr>
        <p:spPr bwMode="auto">
          <a:xfrm>
            <a:off x="389008" y="218463"/>
            <a:ext cx="497430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pt-BR" sz="4800" dirty="0" err="1">
                <a:solidFill>
                  <a:schemeClr val="bg1"/>
                </a:solidFill>
                <a:latin typeface="Bebas Neue" panose="020B0606020202050201" pitchFamily="34" charset="0"/>
                <a:ea typeface="ＭＳ Ｐゴシック" charset="0"/>
                <a:cs typeface="League Gothic" charset="0"/>
                <a:sym typeface="League Gothic" charset="0"/>
              </a:rPr>
              <a:t>Nr</a:t>
            </a:r>
            <a:r>
              <a:rPr lang="pt-BR" sz="4800" dirty="0">
                <a:solidFill>
                  <a:schemeClr val="bg1"/>
                </a:solidFill>
                <a:latin typeface="Bebas Neue" panose="020B0606020202050201" pitchFamily="34" charset="0"/>
                <a:ea typeface="ＭＳ Ｐゴシック" charset="0"/>
                <a:cs typeface="League Gothic" charset="0"/>
                <a:sym typeface="League Gothic" charset="0"/>
              </a:rPr>
              <a:t> 24</a:t>
            </a:r>
            <a:endParaRPr lang="es-ES" sz="4800" dirty="0">
              <a:solidFill>
                <a:schemeClr val="bg1"/>
              </a:solidFill>
              <a:latin typeface="Bebas Neue" panose="020B0606020202050201" pitchFamily="34" charset="0"/>
              <a:ea typeface="ＭＳ Ｐゴシック" charset="0"/>
              <a:cs typeface="League Gothic" charset="0"/>
              <a:sym typeface="League Gothic" charset="0"/>
            </a:endParaRPr>
          </a:p>
        </p:txBody>
      </p:sp>
      <p:grpSp>
        <p:nvGrpSpPr>
          <p:cNvPr id="45" name="Agrupar 44">
            <a:extLst>
              <a:ext uri="{FF2B5EF4-FFF2-40B4-BE49-F238E27FC236}">
                <a16:creationId xmlns:a16="http://schemas.microsoft.com/office/drawing/2014/main" id="{0E4896F9-A9D0-E69C-A89E-BDC8AABD27DF}"/>
              </a:ext>
            </a:extLst>
          </p:cNvPr>
          <p:cNvGrpSpPr/>
          <p:nvPr/>
        </p:nvGrpSpPr>
        <p:grpSpPr>
          <a:xfrm rot="10800000">
            <a:off x="512793" y="2715371"/>
            <a:ext cx="1156347" cy="2048522"/>
            <a:chOff x="3927281" y="2914790"/>
            <a:chExt cx="2408706" cy="2932953"/>
          </a:xfrm>
        </p:grpSpPr>
        <p:sp>
          <p:nvSpPr>
            <p:cNvPr id="5" name="Freeform 14">
              <a:extLst>
                <a:ext uri="{FF2B5EF4-FFF2-40B4-BE49-F238E27FC236}">
                  <a16:creationId xmlns:a16="http://schemas.microsoft.com/office/drawing/2014/main" id="{77859C04-F550-56F0-A907-E1E38CF96D29}"/>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rgbClr val="00A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15">
              <a:extLst>
                <a:ext uri="{FF2B5EF4-FFF2-40B4-BE49-F238E27FC236}">
                  <a16:creationId xmlns:a16="http://schemas.microsoft.com/office/drawing/2014/main" id="{E0BC13D2-6DD7-B01D-FDE8-02D05E65098C}"/>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16">
              <a:extLst>
                <a:ext uri="{FF2B5EF4-FFF2-40B4-BE49-F238E27FC236}">
                  <a16:creationId xmlns:a16="http://schemas.microsoft.com/office/drawing/2014/main" id="{07FC66E3-F8B1-344A-25C5-A1E9A0538442}"/>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2120938057"/>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p:cNvSpPr>
            <a:spLocks/>
          </p:cNvSpPr>
          <p:nvPr/>
        </p:nvSpPr>
        <p:spPr bwMode="auto">
          <a:xfrm>
            <a:off x="389008" y="218463"/>
            <a:ext cx="8918278"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Revestimento adequado de pisos e paredes</a:t>
            </a:r>
            <a:endParaRPr lang="es-ES" sz="4800" dirty="0">
              <a:solidFill>
                <a:srgbClr val="00A09D"/>
              </a:solidFill>
              <a:latin typeface="Bebas Neue" panose="020B0606020202050201" pitchFamily="34" charset="0"/>
              <a:ea typeface="ＭＳ Ｐゴシック" charset="0"/>
              <a:cs typeface="League Gothic" charset="0"/>
              <a:sym typeface="League Gothic" charset="0"/>
            </a:endParaRPr>
          </a:p>
        </p:txBody>
      </p:sp>
      <p:sp>
        <p:nvSpPr>
          <p:cNvPr id="4" name="矩形 36">
            <a:extLst>
              <a:ext uri="{FF2B5EF4-FFF2-40B4-BE49-F238E27FC236}">
                <a16:creationId xmlns:a16="http://schemas.microsoft.com/office/drawing/2014/main" id="{EB8CA16B-45DD-2543-A691-01762D6E1873}"/>
              </a:ext>
            </a:extLst>
          </p:cNvPr>
          <p:cNvSpPr/>
          <p:nvPr/>
        </p:nvSpPr>
        <p:spPr>
          <a:xfrm>
            <a:off x="2700985" y="2104964"/>
            <a:ext cx="8585451" cy="3736472"/>
          </a:xfrm>
          <a:prstGeom prst="rect">
            <a:avLst/>
          </a:prstGeom>
        </p:spPr>
        <p:txBody>
          <a:bodyPr wrap="square">
            <a:spAutoFit/>
            <a:scene3d>
              <a:camera prst="orthographicFront"/>
              <a:lightRig rig="threePt" dir="t"/>
            </a:scene3d>
            <a:sp3d contourW="12700"/>
          </a:bodyPr>
          <a:lstStyle/>
          <a:p>
            <a:pPr>
              <a:lnSpc>
                <a:spcPct val="150000"/>
              </a:lnSpc>
            </a:pPr>
            <a:r>
              <a:rPr lang="pt-BR" altLang="zh-CN" sz="2000" dirty="0">
                <a:solidFill>
                  <a:schemeClr val="tx1">
                    <a:lumMod val="90000"/>
                    <a:lumOff val="10000"/>
                  </a:schemeClr>
                </a:solidFill>
              </a:rPr>
              <a:t>Para garantir a durabilidade e a higienização adequada, é importante que os pisos e as paredes das instalações sanitárias sejam revestidos com materiais impermeáveis e laváveis.</a:t>
            </a:r>
          </a:p>
          <a:p>
            <a:pPr>
              <a:lnSpc>
                <a:spcPct val="150000"/>
              </a:lnSpc>
            </a:pPr>
            <a:endParaRPr lang="pt-BR" altLang="zh-CN" sz="2000" dirty="0">
              <a:solidFill>
                <a:schemeClr val="tx1">
                  <a:lumMod val="90000"/>
                  <a:lumOff val="10000"/>
                </a:schemeClr>
              </a:solidFill>
            </a:endParaRPr>
          </a:p>
          <a:p>
            <a:pPr>
              <a:lnSpc>
                <a:spcPct val="150000"/>
              </a:lnSpc>
            </a:pPr>
            <a:r>
              <a:rPr lang="pt-BR" altLang="zh-CN" sz="2000" dirty="0">
                <a:solidFill>
                  <a:schemeClr val="tx1">
                    <a:lumMod val="90000"/>
                    <a:lumOff val="10000"/>
                  </a:schemeClr>
                </a:solidFill>
              </a:rPr>
              <a:t> </a:t>
            </a:r>
          </a:p>
          <a:p>
            <a:pPr>
              <a:lnSpc>
                <a:spcPct val="150000"/>
              </a:lnSpc>
            </a:pPr>
            <a:endParaRPr lang="pt-BR" altLang="zh-CN" sz="2000" dirty="0">
              <a:solidFill>
                <a:schemeClr val="tx1">
                  <a:lumMod val="90000"/>
                  <a:lumOff val="10000"/>
                </a:schemeClr>
              </a:solidFill>
            </a:endParaRPr>
          </a:p>
          <a:p>
            <a:pPr>
              <a:lnSpc>
                <a:spcPct val="150000"/>
              </a:lnSpc>
            </a:pPr>
            <a:r>
              <a:rPr lang="pt-BR" altLang="zh-CN" sz="2000" dirty="0">
                <a:solidFill>
                  <a:schemeClr val="tx1">
                    <a:lumMod val="90000"/>
                    <a:lumOff val="10000"/>
                  </a:schemeClr>
                </a:solidFill>
              </a:rPr>
              <a:t>Isso facilita a limpeza e evita o acúmulo de sujeira e bactérias, garantindo um ambiente mais seguro e saudável.</a:t>
            </a:r>
            <a:endParaRPr lang="zh-CN" altLang="en-US" dirty="0">
              <a:solidFill>
                <a:schemeClr val="tx1">
                  <a:lumMod val="90000"/>
                  <a:lumOff val="10000"/>
                </a:schemeClr>
              </a:solidFill>
            </a:endParaRPr>
          </a:p>
        </p:txBody>
      </p:sp>
      <p:grpSp>
        <p:nvGrpSpPr>
          <p:cNvPr id="5" name="组合 36">
            <a:extLst>
              <a:ext uri="{FF2B5EF4-FFF2-40B4-BE49-F238E27FC236}">
                <a16:creationId xmlns:a16="http://schemas.microsoft.com/office/drawing/2014/main" id="{A35F0148-46D4-A794-1274-2030A3E81D4F}"/>
              </a:ext>
            </a:extLst>
          </p:cNvPr>
          <p:cNvGrpSpPr/>
          <p:nvPr/>
        </p:nvGrpSpPr>
        <p:grpSpPr>
          <a:xfrm>
            <a:off x="905564" y="2104964"/>
            <a:ext cx="1431236" cy="1431236"/>
            <a:chOff x="5394896" y="2411559"/>
            <a:chExt cx="1431236" cy="1431236"/>
          </a:xfrm>
        </p:grpSpPr>
        <p:sp>
          <p:nvSpPr>
            <p:cNvPr id="6" name="椭圆 16">
              <a:extLst>
                <a:ext uri="{FF2B5EF4-FFF2-40B4-BE49-F238E27FC236}">
                  <a16:creationId xmlns:a16="http://schemas.microsoft.com/office/drawing/2014/main" id="{11888A0B-091C-BC54-B91C-8593EE0BB421}"/>
                </a:ext>
              </a:extLst>
            </p:cNvPr>
            <p:cNvSpPr/>
            <p:nvPr/>
          </p:nvSpPr>
          <p:spPr>
            <a:xfrm>
              <a:off x="5394896" y="2411559"/>
              <a:ext cx="1431236" cy="1431236"/>
            </a:xfrm>
            <a:prstGeom prst="ellipse">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25">
              <a:extLst>
                <a:ext uri="{FF2B5EF4-FFF2-40B4-BE49-F238E27FC236}">
                  <a16:creationId xmlns:a16="http://schemas.microsoft.com/office/drawing/2014/main" id="{EE384CD4-95E6-5DD3-5416-4717E0CA3C94}"/>
                </a:ext>
              </a:extLst>
            </p:cNvPr>
            <p:cNvSpPr/>
            <p:nvPr/>
          </p:nvSpPr>
          <p:spPr>
            <a:xfrm>
              <a:off x="5718628" y="2770140"/>
              <a:ext cx="783772" cy="714074"/>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12" name="组合 36">
            <a:extLst>
              <a:ext uri="{FF2B5EF4-FFF2-40B4-BE49-F238E27FC236}">
                <a16:creationId xmlns:a16="http://schemas.microsoft.com/office/drawing/2014/main" id="{B08FB5CD-112B-0B4C-B3E4-D61C01248AF1}"/>
              </a:ext>
            </a:extLst>
          </p:cNvPr>
          <p:cNvGrpSpPr/>
          <p:nvPr/>
        </p:nvGrpSpPr>
        <p:grpSpPr>
          <a:xfrm>
            <a:off x="905564" y="4504381"/>
            <a:ext cx="1431236" cy="1431236"/>
            <a:chOff x="5394896" y="2411559"/>
            <a:chExt cx="1431236" cy="1431236"/>
          </a:xfrm>
        </p:grpSpPr>
        <p:sp>
          <p:nvSpPr>
            <p:cNvPr id="13" name="椭圆 16">
              <a:extLst>
                <a:ext uri="{FF2B5EF4-FFF2-40B4-BE49-F238E27FC236}">
                  <a16:creationId xmlns:a16="http://schemas.microsoft.com/office/drawing/2014/main" id="{3D0A4919-1984-BAB1-9DEB-8EB17B07C072}"/>
                </a:ext>
              </a:extLst>
            </p:cNvPr>
            <p:cNvSpPr/>
            <p:nvPr/>
          </p:nvSpPr>
          <p:spPr>
            <a:xfrm>
              <a:off x="5394896" y="2411559"/>
              <a:ext cx="1431236" cy="1431236"/>
            </a:xfrm>
            <a:prstGeom prst="ellipse">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25">
              <a:extLst>
                <a:ext uri="{FF2B5EF4-FFF2-40B4-BE49-F238E27FC236}">
                  <a16:creationId xmlns:a16="http://schemas.microsoft.com/office/drawing/2014/main" id="{E08561F7-F111-3F34-A2B4-8BFDA4B52472}"/>
                </a:ext>
              </a:extLst>
            </p:cNvPr>
            <p:cNvSpPr/>
            <p:nvPr/>
          </p:nvSpPr>
          <p:spPr>
            <a:xfrm>
              <a:off x="5718628" y="2770140"/>
              <a:ext cx="783772" cy="714074"/>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8" name="Imagem 7">
            <a:extLst>
              <a:ext uri="{FF2B5EF4-FFF2-40B4-BE49-F238E27FC236}">
                <a16:creationId xmlns:a16="http://schemas.microsoft.com/office/drawing/2014/main" id="{E9293493-158F-32C3-4044-8955E489F2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651" y="5989784"/>
            <a:ext cx="2340372" cy="649753"/>
          </a:xfrm>
          <a:prstGeom prst="rect">
            <a:avLst/>
          </a:prstGeom>
        </p:spPr>
      </p:pic>
    </p:spTree>
    <p:extLst>
      <p:ext uri="{BB962C8B-B14F-4D97-AF65-F5344CB8AC3E}">
        <p14:creationId xmlns:p14="http://schemas.microsoft.com/office/powerpoint/2010/main" val="1188269919"/>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rso Livre - Higiene Ocupacional Aplicada: agentes químicos - Senac São  Paulo">
            <a:extLst>
              <a:ext uri="{FF2B5EF4-FFF2-40B4-BE49-F238E27FC236}">
                <a16:creationId xmlns:a16="http://schemas.microsoft.com/office/drawing/2014/main" id="{BCD8072C-D861-43A2-DFAA-667BB6752BBC}"/>
              </a:ext>
            </a:extLst>
          </p:cNvPr>
          <p:cNvPicPr>
            <a:picLocks noChangeAspect="1" noChangeArrowheads="1"/>
          </p:cNvPicPr>
          <p:nvPr/>
        </p:nvPicPr>
        <p:blipFill rotWithShape="1">
          <a:blip r:embed="rId3">
            <a:lum bright="70000" contrast="-7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2580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1219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p:cNvSpPr/>
          <p:nvPr/>
        </p:nvSpPr>
        <p:spPr>
          <a:xfrm>
            <a:off x="1066065" y="2461474"/>
            <a:ext cx="10345792" cy="2803268"/>
          </a:xfrm>
          <a:prstGeom prst="rect">
            <a:avLst/>
          </a:prstGeom>
        </p:spPr>
        <p:txBody>
          <a:bodyPr wrap="square">
            <a:spAutoFit/>
          </a:bodyPr>
          <a:lstStyle/>
          <a:p>
            <a:pPr algn="just">
              <a:lnSpc>
                <a:spcPct val="150000"/>
              </a:lnSpc>
            </a:pPr>
            <a:r>
              <a:rPr lang="pt-BR" sz="2400"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rPr>
              <a:t>As peças sanitárias, como bacias, mictórios e lavatórios, devem estar em perfeitas condições de funcionamento. É fundamental realizar a manutenção regular desses equipamentos, reparando eventuais vazamentos, entupimentos ou danos que possam comprometer o seu desempenho.</a:t>
            </a:r>
            <a:endParaRPr lang="ms-MY" sz="2400" b="1"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endParaRPr>
          </a:p>
        </p:txBody>
      </p:sp>
      <p:cxnSp>
        <p:nvCxnSpPr>
          <p:cNvPr id="2" name="Straight Connector 1">
            <a:extLst>
              <a:ext uri="{FF2B5EF4-FFF2-40B4-BE49-F238E27FC236}">
                <a16:creationId xmlns:a16="http://schemas.microsoft.com/office/drawing/2014/main" id="{D36DADD9-D4CD-475F-1C26-BF16C8947E2E}"/>
              </a:ext>
            </a:extLst>
          </p:cNvPr>
          <p:cNvCxnSpPr/>
          <p:nvPr/>
        </p:nvCxnSpPr>
        <p:spPr>
          <a:xfrm>
            <a:off x="256651" y="231292"/>
            <a:ext cx="0" cy="540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AutoShape 1">
            <a:extLst>
              <a:ext uri="{FF2B5EF4-FFF2-40B4-BE49-F238E27FC236}">
                <a16:creationId xmlns:a16="http://schemas.microsoft.com/office/drawing/2014/main" id="{FF9E609C-D951-4FBC-77BF-97D0BA853B7F}"/>
              </a:ext>
            </a:extLst>
          </p:cNvPr>
          <p:cNvSpPr>
            <a:spLocks/>
          </p:cNvSpPr>
          <p:nvPr/>
        </p:nvSpPr>
        <p:spPr bwMode="auto">
          <a:xfrm>
            <a:off x="389008" y="218463"/>
            <a:ext cx="11149848"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solidFill>
                  <a:schemeClr val="bg1"/>
                </a:solidFill>
                <a:latin typeface="Bebas Neue" panose="020B0606020202050201" pitchFamily="34" charset="0"/>
                <a:ea typeface="ＭＳ Ｐゴシック" charset="0"/>
                <a:cs typeface="League Gothic" charset="0"/>
                <a:sym typeface="League Gothic" charset="0"/>
              </a:rPr>
              <a:t>Manutenção das peças sanitárias</a:t>
            </a:r>
            <a:endParaRPr lang="es-ES" sz="4800" dirty="0">
              <a:solidFill>
                <a:schemeClr val="bg1"/>
              </a:solidFill>
              <a:latin typeface="Bebas Neue" panose="020B0606020202050201" pitchFamily="34" charset="0"/>
              <a:ea typeface="ＭＳ Ｐゴシック" charset="0"/>
              <a:cs typeface="League Gothic" charset="0"/>
              <a:sym typeface="League Gothic" charset="0"/>
            </a:endParaRPr>
          </a:p>
        </p:txBody>
      </p:sp>
      <p:pic>
        <p:nvPicPr>
          <p:cNvPr id="3" name="Imagem 2">
            <a:extLst>
              <a:ext uri="{FF2B5EF4-FFF2-40B4-BE49-F238E27FC236}">
                <a16:creationId xmlns:a16="http://schemas.microsoft.com/office/drawing/2014/main" id="{CA504648-CD0C-BA6B-13E9-79A214D20D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651" y="5989784"/>
            <a:ext cx="2340372" cy="649753"/>
          </a:xfrm>
          <a:prstGeom prst="rect">
            <a:avLst/>
          </a:prstGeom>
        </p:spPr>
      </p:pic>
    </p:spTree>
    <p:extLst>
      <p:ext uri="{BB962C8B-B14F-4D97-AF65-F5344CB8AC3E}">
        <p14:creationId xmlns:p14="http://schemas.microsoft.com/office/powerpoint/2010/main" val="187590483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iscos Biológicos: NR 32 e o papel da biossegurança : Nexxto">
            <a:extLst>
              <a:ext uri="{FF2B5EF4-FFF2-40B4-BE49-F238E27FC236}">
                <a16:creationId xmlns:a16="http://schemas.microsoft.com/office/drawing/2014/main" id="{7D162F4E-DB94-EBA5-5C60-1D95A9B94F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68" r="46116"/>
          <a:stretch/>
        </p:blipFill>
        <p:spPr bwMode="auto">
          <a:xfrm>
            <a:off x="12700" y="0"/>
            <a:ext cx="5029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6">
            <a:extLst>
              <a:ext uri="{FF2B5EF4-FFF2-40B4-BE49-F238E27FC236}">
                <a16:creationId xmlns:a16="http://schemas.microsoft.com/office/drawing/2014/main" id="{A5E229FA-DEBC-F8BB-8E9E-2F06B32F20BC}"/>
              </a:ext>
            </a:extLst>
          </p:cNvPr>
          <p:cNvSpPr/>
          <p:nvPr/>
        </p:nvSpPr>
        <p:spPr>
          <a:xfrm>
            <a:off x="6103179" y="1086679"/>
            <a:ext cx="5695121" cy="5544659"/>
          </a:xfrm>
          <a:prstGeom prst="rect">
            <a:avLst/>
          </a:prstGeom>
        </p:spPr>
        <p:txBody>
          <a:bodyPr wrap="square">
            <a:spAutoFit/>
            <a:scene3d>
              <a:camera prst="orthographicFront"/>
              <a:lightRig rig="threePt" dir="t"/>
            </a:scene3d>
            <a:sp3d contourW="12700"/>
          </a:bodyPr>
          <a:lstStyle/>
          <a:p>
            <a:pPr>
              <a:lnSpc>
                <a:spcPct val="200000"/>
              </a:lnSpc>
            </a:pPr>
            <a:r>
              <a:rPr lang="pt-BR" altLang="zh-CN" sz="2000" b="1" dirty="0">
                <a:solidFill>
                  <a:schemeClr val="tx1">
                    <a:lumMod val="90000"/>
                    <a:lumOff val="10000"/>
                  </a:schemeClr>
                </a:solidFill>
              </a:rPr>
              <a:t>Descarte de papéis usados</a:t>
            </a:r>
          </a:p>
          <a:p>
            <a:pPr>
              <a:lnSpc>
                <a:spcPct val="200000"/>
              </a:lnSpc>
            </a:pPr>
            <a:endParaRPr lang="pt-BR" altLang="zh-CN" sz="2000" b="1" dirty="0">
              <a:solidFill>
                <a:schemeClr val="tx1">
                  <a:lumMod val="90000"/>
                  <a:lumOff val="10000"/>
                </a:schemeClr>
              </a:solidFill>
            </a:endParaRPr>
          </a:p>
          <a:p>
            <a:pPr>
              <a:lnSpc>
                <a:spcPct val="200000"/>
              </a:lnSpc>
            </a:pPr>
            <a:r>
              <a:rPr lang="pt-BR" altLang="zh-CN" sz="2000" dirty="0">
                <a:solidFill>
                  <a:schemeClr val="tx1">
                    <a:lumMod val="90000"/>
                    <a:lumOff val="10000"/>
                  </a:schemeClr>
                </a:solidFill>
              </a:rPr>
              <a:t>É necessário disponibilizar recipientes apropriados para o descarte de papéis usados, como papel higiênico e toalhas de papel. Esses recipientes devem ser devidamente esvaziados e higienizados regularmente, evitando o acúmulo de resíduos e o entupimento das tubulações.</a:t>
            </a:r>
            <a:endParaRPr lang="zh-CN" altLang="en-US" dirty="0">
              <a:solidFill>
                <a:schemeClr val="tx1">
                  <a:lumMod val="90000"/>
                  <a:lumOff val="10000"/>
                </a:schemeClr>
              </a:solidFill>
            </a:endParaRPr>
          </a:p>
        </p:txBody>
      </p:sp>
      <p:grpSp>
        <p:nvGrpSpPr>
          <p:cNvPr id="9" name="Group 11">
            <a:extLst>
              <a:ext uri="{FF2B5EF4-FFF2-40B4-BE49-F238E27FC236}">
                <a16:creationId xmlns:a16="http://schemas.microsoft.com/office/drawing/2014/main" id="{6322C455-27A2-1563-A032-C6F6E8643009}"/>
              </a:ext>
            </a:extLst>
          </p:cNvPr>
          <p:cNvGrpSpPr/>
          <p:nvPr/>
        </p:nvGrpSpPr>
        <p:grpSpPr>
          <a:xfrm>
            <a:off x="4383749" y="2852699"/>
            <a:ext cx="1316302" cy="1201736"/>
            <a:chOff x="1664677" y="1949380"/>
            <a:chExt cx="1195754" cy="1266093"/>
          </a:xfrm>
        </p:grpSpPr>
        <p:sp>
          <p:nvSpPr>
            <p:cNvPr id="10" name="Rounded Rectangle 16">
              <a:extLst>
                <a:ext uri="{FF2B5EF4-FFF2-40B4-BE49-F238E27FC236}">
                  <a16:creationId xmlns:a16="http://schemas.microsoft.com/office/drawing/2014/main" id="{86C06679-7CFA-FF7B-2807-228CB3BC827F}"/>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ounded Rectangle 17">
              <a:extLst>
                <a:ext uri="{FF2B5EF4-FFF2-40B4-BE49-F238E27FC236}">
                  <a16:creationId xmlns:a16="http://schemas.microsoft.com/office/drawing/2014/main" id="{52DDFF7F-0312-058B-7A11-E4B95DF504F7}"/>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2" name="Shape 2784">
            <a:extLst>
              <a:ext uri="{FF2B5EF4-FFF2-40B4-BE49-F238E27FC236}">
                <a16:creationId xmlns:a16="http://schemas.microsoft.com/office/drawing/2014/main" id="{F378B0EB-40EC-53D4-E166-DC675590260D}"/>
              </a:ext>
            </a:extLst>
          </p:cNvPr>
          <p:cNvSpPr/>
          <p:nvPr/>
        </p:nvSpPr>
        <p:spPr>
          <a:xfrm>
            <a:off x="4786877" y="3220482"/>
            <a:ext cx="510048" cy="466172"/>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2" name="Imagem 1">
            <a:extLst>
              <a:ext uri="{FF2B5EF4-FFF2-40B4-BE49-F238E27FC236}">
                <a16:creationId xmlns:a16="http://schemas.microsoft.com/office/drawing/2014/main" id="{F5E85C6C-0186-E6C4-2E79-DAFAA08F5F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651" y="5989784"/>
            <a:ext cx="2340372" cy="649753"/>
          </a:xfrm>
          <a:prstGeom prst="rect">
            <a:avLst/>
          </a:prstGeom>
        </p:spPr>
      </p:pic>
    </p:spTree>
    <p:extLst>
      <p:ext uri="{BB962C8B-B14F-4D97-AF65-F5344CB8AC3E}">
        <p14:creationId xmlns:p14="http://schemas.microsoft.com/office/powerpoint/2010/main" val="2619165338"/>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5">
            <a:extLst>
              <a:ext uri="{FF2B5EF4-FFF2-40B4-BE49-F238E27FC236}">
                <a16:creationId xmlns:a16="http://schemas.microsoft.com/office/drawing/2014/main" id="{185F41CA-5251-1CCB-D97C-3025C1C6FCF4}"/>
              </a:ext>
            </a:extLst>
          </p:cNvPr>
          <p:cNvGrpSpPr/>
          <p:nvPr/>
        </p:nvGrpSpPr>
        <p:grpSpPr>
          <a:xfrm>
            <a:off x="389008" y="1462100"/>
            <a:ext cx="11510892" cy="4710100"/>
            <a:chOff x="701214" y="2472582"/>
            <a:chExt cx="4129140" cy="4710100"/>
          </a:xfrm>
        </p:grpSpPr>
        <p:sp>
          <p:nvSpPr>
            <p:cNvPr id="11" name="Rectangle 7">
              <a:extLst>
                <a:ext uri="{FF2B5EF4-FFF2-40B4-BE49-F238E27FC236}">
                  <a16:creationId xmlns:a16="http://schemas.microsoft.com/office/drawing/2014/main" id="{785CECBA-0538-6773-EFD5-85824B2A8C58}"/>
                </a:ext>
              </a:extLst>
            </p:cNvPr>
            <p:cNvSpPr/>
            <p:nvPr/>
          </p:nvSpPr>
          <p:spPr>
            <a:xfrm>
              <a:off x="701214" y="2472582"/>
              <a:ext cx="4129140" cy="6497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2" name="Content Placeholder 2">
              <a:extLst>
                <a:ext uri="{FF2B5EF4-FFF2-40B4-BE49-F238E27FC236}">
                  <a16:creationId xmlns:a16="http://schemas.microsoft.com/office/drawing/2014/main" id="{4DD1D383-C184-035B-438D-19FCF1ACD704}"/>
                </a:ext>
              </a:extLst>
            </p:cNvPr>
            <p:cNvSpPr txBox="1">
              <a:spLocks/>
            </p:cNvSpPr>
            <p:nvPr/>
          </p:nvSpPr>
          <p:spPr>
            <a:xfrm>
              <a:off x="701214" y="3122334"/>
              <a:ext cx="4129140" cy="4060348"/>
            </a:xfrm>
            <a:prstGeom prst="rect">
              <a:avLst/>
            </a:prstGeom>
            <a:solidFill>
              <a:schemeClr val="accent6"/>
            </a:solid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400" b="1" dirty="0">
                <a:solidFill>
                  <a:schemeClr val="bg1">
                    <a:lumMod val="95000"/>
                  </a:schemeClr>
                </a:solidFill>
                <a:latin typeface="+mj-lt"/>
                <a:ea typeface="Roboto Light" panose="02000000000000000000" pitchFamily="2" charset="0"/>
                <a:cs typeface="Open Sans" pitchFamily="34" charset="0"/>
              </a:endParaRPr>
            </a:p>
          </p:txBody>
        </p:sp>
      </p:grpSp>
      <p:sp>
        <p:nvSpPr>
          <p:cNvPr id="14" name="矩形 36">
            <a:extLst>
              <a:ext uri="{FF2B5EF4-FFF2-40B4-BE49-F238E27FC236}">
                <a16:creationId xmlns:a16="http://schemas.microsoft.com/office/drawing/2014/main" id="{BDA7E072-E473-6CB1-7B4D-7A1C7C8CB947}"/>
              </a:ext>
            </a:extLst>
          </p:cNvPr>
          <p:cNvSpPr/>
          <p:nvPr/>
        </p:nvSpPr>
        <p:spPr>
          <a:xfrm>
            <a:off x="495300" y="1553628"/>
            <a:ext cx="11307692" cy="3372077"/>
          </a:xfrm>
          <a:prstGeom prst="rect">
            <a:avLst/>
          </a:prstGeom>
        </p:spPr>
        <p:txBody>
          <a:bodyPr wrap="square">
            <a:spAutoFit/>
            <a:scene3d>
              <a:camera prst="orthographicFront"/>
              <a:lightRig rig="threePt" dir="t"/>
            </a:scene3d>
            <a:sp3d contourW="12700"/>
          </a:bodyPr>
          <a:lstStyle/>
          <a:p>
            <a:pPr>
              <a:lnSpc>
                <a:spcPct val="150000"/>
              </a:lnSpc>
            </a:pPr>
            <a:r>
              <a:rPr lang="pt-BR" altLang="zh-CN" b="1" dirty="0">
                <a:solidFill>
                  <a:schemeClr val="tx1">
                    <a:lumMod val="90000"/>
                    <a:lumOff val="10000"/>
                  </a:schemeClr>
                </a:solidFill>
              </a:rPr>
              <a:t>Ventilação das instalações sanitárias</a:t>
            </a:r>
          </a:p>
          <a:p>
            <a:pPr>
              <a:lnSpc>
                <a:spcPct val="150000"/>
              </a:lnSpc>
            </a:pPr>
            <a:endParaRPr lang="pt-BR" altLang="zh-CN" b="1" dirty="0">
              <a:solidFill>
                <a:schemeClr val="tx1">
                  <a:lumMod val="90000"/>
                  <a:lumOff val="10000"/>
                </a:schemeClr>
              </a:solidFill>
            </a:endParaRPr>
          </a:p>
          <a:p>
            <a:pPr>
              <a:lnSpc>
                <a:spcPct val="150000"/>
              </a:lnSpc>
            </a:pPr>
            <a:endParaRPr lang="pt-BR" altLang="zh-CN" b="1" dirty="0">
              <a:solidFill>
                <a:schemeClr val="tx1">
                  <a:lumMod val="90000"/>
                  <a:lumOff val="10000"/>
                </a:schemeClr>
              </a:solidFill>
            </a:endParaRPr>
          </a:p>
          <a:p>
            <a:pPr>
              <a:lnSpc>
                <a:spcPct val="150000"/>
              </a:lnSpc>
            </a:pPr>
            <a:endParaRPr lang="pt-BR" altLang="zh-CN" b="1" dirty="0">
              <a:solidFill>
                <a:schemeClr val="tx1">
                  <a:lumMod val="90000"/>
                  <a:lumOff val="10000"/>
                </a:schemeClr>
              </a:solidFill>
            </a:endParaRPr>
          </a:p>
          <a:p>
            <a:pPr>
              <a:lnSpc>
                <a:spcPct val="150000"/>
              </a:lnSpc>
            </a:pPr>
            <a:r>
              <a:rPr lang="pt-BR" altLang="zh-CN" dirty="0">
                <a:solidFill>
                  <a:schemeClr val="bg1"/>
                </a:solidFill>
              </a:rPr>
              <a:t>As instalações sanitárias devem ser devidamente ventiladas, seja por meio de aberturas para o exterior ou por sistemas de exaustão forçada. A ventilação adequada contribui para a circulação de ar fresco, reduzindo odores desagradáveis e proporcionando um ambiente mais confortável para os trabalhadores.</a:t>
            </a:r>
            <a:endParaRPr lang="zh-CN" altLang="en-US" sz="1600" dirty="0">
              <a:solidFill>
                <a:schemeClr val="bg1"/>
              </a:solidFill>
            </a:endParaRPr>
          </a:p>
        </p:txBody>
      </p:sp>
      <p:cxnSp>
        <p:nvCxnSpPr>
          <p:cNvPr id="4" name="Straight Connector 1">
            <a:extLst>
              <a:ext uri="{FF2B5EF4-FFF2-40B4-BE49-F238E27FC236}">
                <a16:creationId xmlns:a16="http://schemas.microsoft.com/office/drawing/2014/main" id="{215D5E50-B91E-7A04-B104-A33AE218714D}"/>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AutoShape 1">
            <a:extLst>
              <a:ext uri="{FF2B5EF4-FFF2-40B4-BE49-F238E27FC236}">
                <a16:creationId xmlns:a16="http://schemas.microsoft.com/office/drawing/2014/main" id="{6F2BF11E-46B6-BB2D-7E15-E1F5CCAEB164}"/>
              </a:ext>
            </a:extLst>
          </p:cNvPr>
          <p:cNvSpPr>
            <a:spLocks/>
          </p:cNvSpPr>
          <p:nvPr/>
        </p:nvSpPr>
        <p:spPr bwMode="auto">
          <a:xfrm>
            <a:off x="389007" y="218463"/>
            <a:ext cx="1154634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000" dirty="0">
                <a:latin typeface="Bebas Neue" panose="020B0606020202050201" pitchFamily="34" charset="0"/>
                <a:ea typeface="ＭＳ Ｐゴシック" charset="0"/>
                <a:cs typeface="League Gothic" charset="0"/>
                <a:sym typeface="League Gothic" charset="0"/>
              </a:rPr>
              <a:t>Instalações sanitárias: </a:t>
            </a:r>
            <a:r>
              <a:rPr lang="pt-BR" sz="4000" dirty="0">
                <a:solidFill>
                  <a:srgbClr val="00A09D"/>
                </a:solidFill>
                <a:latin typeface="Bebas Neue" panose="020B0606020202050201" pitchFamily="34" charset="0"/>
                <a:ea typeface="ＭＳ Ｐゴシック" charset="0"/>
                <a:cs typeface="League Gothic" charset="0"/>
                <a:sym typeface="League Gothic" charset="0"/>
              </a:rPr>
              <a:t>requisitos mínimos e cuidados necessários</a:t>
            </a:r>
          </a:p>
        </p:txBody>
      </p:sp>
      <p:pic>
        <p:nvPicPr>
          <p:cNvPr id="2" name="Imagem 1">
            <a:extLst>
              <a:ext uri="{FF2B5EF4-FFF2-40B4-BE49-F238E27FC236}">
                <a16:creationId xmlns:a16="http://schemas.microsoft.com/office/drawing/2014/main" id="{AF0D565B-9DF9-9C39-3966-EC346E53EE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5814" y="5322045"/>
            <a:ext cx="2340372" cy="649753"/>
          </a:xfrm>
          <a:prstGeom prst="rect">
            <a:avLst/>
          </a:prstGeom>
        </p:spPr>
      </p:pic>
    </p:spTree>
    <p:extLst>
      <p:ext uri="{BB962C8B-B14F-4D97-AF65-F5344CB8AC3E}">
        <p14:creationId xmlns:p14="http://schemas.microsoft.com/office/powerpoint/2010/main" val="242483799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6">
            <a:extLst>
              <a:ext uri="{FF2B5EF4-FFF2-40B4-BE49-F238E27FC236}">
                <a16:creationId xmlns:a16="http://schemas.microsoft.com/office/drawing/2014/main" id="{CDB6B74E-181E-AB92-24A0-8EA2925C36E6}"/>
              </a:ext>
            </a:extLst>
          </p:cNvPr>
          <p:cNvSpPr/>
          <p:nvPr/>
        </p:nvSpPr>
        <p:spPr>
          <a:xfrm>
            <a:off x="3192807" y="1452603"/>
            <a:ext cx="8470971" cy="4465261"/>
          </a:xfrm>
          <a:prstGeom prst="rect">
            <a:avLst/>
          </a:prstGeom>
        </p:spPr>
        <p:txBody>
          <a:bodyPr wrap="square">
            <a:spAutoFit/>
            <a:scene3d>
              <a:camera prst="orthographicFront"/>
              <a:lightRig rig="threePt" dir="t"/>
            </a:scene3d>
            <a:sp3d contourW="12700"/>
          </a:bodyPr>
          <a:lstStyle/>
          <a:p>
            <a:pPr>
              <a:lnSpc>
                <a:spcPct val="150000"/>
              </a:lnSpc>
            </a:pPr>
            <a:endParaRPr lang="pt-BR" altLang="zh-CN" sz="2400" dirty="0">
              <a:solidFill>
                <a:schemeClr val="tx1">
                  <a:lumMod val="90000"/>
                  <a:lumOff val="10000"/>
                </a:schemeClr>
              </a:solidFill>
            </a:endParaRPr>
          </a:p>
          <a:p>
            <a:pPr>
              <a:lnSpc>
                <a:spcPct val="150000"/>
              </a:lnSpc>
            </a:pPr>
            <a:r>
              <a:rPr lang="pt-BR" altLang="zh-CN" sz="2400" dirty="0">
                <a:solidFill>
                  <a:schemeClr val="tx1">
                    <a:lumMod val="90000"/>
                    <a:lumOff val="10000"/>
                  </a:schemeClr>
                </a:solidFill>
              </a:rPr>
              <a:t>É fundamental que as instalações sanitárias estejam conectadas a sistemas de abastecimento de água canalizada e esgoto que atendam às regulamentações locais e não representem riscos à saúde. Essa conexão adequada assegura o fornecimento de água potável e o correto descarte dos resíduos, evitando contaminações e problemas sanitários.</a:t>
            </a:r>
            <a:endParaRPr lang="zh-CN" altLang="en-US" sz="2000" dirty="0">
              <a:solidFill>
                <a:schemeClr val="tx1">
                  <a:lumMod val="90000"/>
                  <a:lumOff val="10000"/>
                </a:schemeClr>
              </a:solidFill>
            </a:endParaRPr>
          </a:p>
        </p:txBody>
      </p:sp>
      <p:cxnSp>
        <p:nvCxnSpPr>
          <p:cNvPr id="4" name="Straight Connector 1">
            <a:extLst>
              <a:ext uri="{FF2B5EF4-FFF2-40B4-BE49-F238E27FC236}">
                <a16:creationId xmlns:a16="http://schemas.microsoft.com/office/drawing/2014/main" id="{978CB81F-CEE0-75B3-CA27-F27B341152B2}"/>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AutoShape 1">
            <a:extLst>
              <a:ext uri="{FF2B5EF4-FFF2-40B4-BE49-F238E27FC236}">
                <a16:creationId xmlns:a16="http://schemas.microsoft.com/office/drawing/2014/main" id="{2E91D9BD-02CF-EFB3-018E-E594E0979FC2}"/>
              </a:ext>
            </a:extLst>
          </p:cNvPr>
          <p:cNvSpPr>
            <a:spLocks/>
          </p:cNvSpPr>
          <p:nvPr/>
        </p:nvSpPr>
        <p:spPr bwMode="auto">
          <a:xfrm>
            <a:off x="389007" y="218463"/>
            <a:ext cx="11447391"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Conexão com água canalizada e esgoto adequado</a:t>
            </a:r>
            <a:endParaRPr lang="es-ES" sz="4800" dirty="0">
              <a:solidFill>
                <a:srgbClr val="00A09D"/>
              </a:solidFill>
              <a:latin typeface="Bebas Neue" panose="020B0606020202050201" pitchFamily="34" charset="0"/>
              <a:ea typeface="ＭＳ Ｐゴシック" charset="0"/>
              <a:cs typeface="League Gothic" charset="0"/>
              <a:sym typeface="League Gothic" charset="0"/>
            </a:endParaRPr>
          </a:p>
        </p:txBody>
      </p:sp>
      <p:grpSp>
        <p:nvGrpSpPr>
          <p:cNvPr id="10" name="组合 109">
            <a:extLst>
              <a:ext uri="{FF2B5EF4-FFF2-40B4-BE49-F238E27FC236}">
                <a16:creationId xmlns:a16="http://schemas.microsoft.com/office/drawing/2014/main" id="{79FED781-CB4A-2B63-6A65-5A9977D6FAEF}"/>
              </a:ext>
            </a:extLst>
          </p:cNvPr>
          <p:cNvGrpSpPr/>
          <p:nvPr/>
        </p:nvGrpSpPr>
        <p:grpSpPr>
          <a:xfrm>
            <a:off x="256651" y="2519812"/>
            <a:ext cx="2412998" cy="2886130"/>
            <a:chOff x="830258" y="1540042"/>
            <a:chExt cx="4413250" cy="4739609"/>
          </a:xfrm>
        </p:grpSpPr>
        <p:grpSp>
          <p:nvGrpSpPr>
            <p:cNvPr id="11" name="Group 71"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62C8FF60-BB24-A1D5-610D-15516D99102D}"/>
                </a:ext>
              </a:extLst>
            </p:cNvPr>
            <p:cNvGrpSpPr/>
            <p:nvPr/>
          </p:nvGrpSpPr>
          <p:grpSpPr>
            <a:xfrm>
              <a:off x="830258" y="3348548"/>
              <a:ext cx="3226955" cy="2249920"/>
              <a:chOff x="3412101" y="3132431"/>
              <a:chExt cx="3549650" cy="2474912"/>
            </a:xfrm>
          </p:grpSpPr>
          <p:sp>
            <p:nvSpPr>
              <p:cNvPr id="73" name="Freeform 8">
                <a:extLst>
                  <a:ext uri="{FF2B5EF4-FFF2-40B4-BE49-F238E27FC236}">
                    <a16:creationId xmlns:a16="http://schemas.microsoft.com/office/drawing/2014/main" id="{7A2926E9-D473-13A9-71BD-D4ACE4B966B8}"/>
                  </a:ext>
                </a:extLst>
              </p:cNvPr>
              <p:cNvSpPr>
                <a:spLocks/>
              </p:cNvSpPr>
              <p:nvPr/>
            </p:nvSpPr>
            <p:spPr bwMode="auto">
              <a:xfrm>
                <a:off x="3412101" y="4086518"/>
                <a:ext cx="3549650" cy="1454150"/>
              </a:xfrm>
              <a:custGeom>
                <a:avLst/>
                <a:gdLst>
                  <a:gd name="T0" fmla="*/ 944 w 944"/>
                  <a:gd name="T1" fmla="*/ 93 h 387"/>
                  <a:gd name="T2" fmla="*/ 886 w 944"/>
                  <a:gd name="T3" fmla="*/ 66 h 387"/>
                  <a:gd name="T4" fmla="*/ 88 w 944"/>
                  <a:gd name="T5" fmla="*/ 0 h 387"/>
                  <a:gd name="T6" fmla="*/ 45 w 944"/>
                  <a:gd name="T7" fmla="*/ 112 h 387"/>
                  <a:gd name="T8" fmla="*/ 469 w 944"/>
                  <a:gd name="T9" fmla="*/ 387 h 387"/>
                  <a:gd name="T10" fmla="*/ 944 w 944"/>
                  <a:gd name="T11" fmla="*/ 93 h 387"/>
                </a:gdLst>
                <a:ahLst/>
                <a:cxnLst>
                  <a:cxn ang="0">
                    <a:pos x="T0" y="T1"/>
                  </a:cxn>
                  <a:cxn ang="0">
                    <a:pos x="T2" y="T3"/>
                  </a:cxn>
                  <a:cxn ang="0">
                    <a:pos x="T4" y="T5"/>
                  </a:cxn>
                  <a:cxn ang="0">
                    <a:pos x="T6" y="T7"/>
                  </a:cxn>
                  <a:cxn ang="0">
                    <a:pos x="T8" y="T9"/>
                  </a:cxn>
                  <a:cxn ang="0">
                    <a:pos x="T10" y="T11"/>
                  </a:cxn>
                </a:cxnLst>
                <a:rect l="0" t="0" r="r" b="b"/>
                <a:pathLst>
                  <a:path w="944" h="387">
                    <a:moveTo>
                      <a:pt x="944" y="93"/>
                    </a:moveTo>
                    <a:cubicBezTo>
                      <a:pt x="886" y="66"/>
                      <a:pt x="886" y="66"/>
                      <a:pt x="886" y="66"/>
                    </a:cubicBezTo>
                    <a:cubicBezTo>
                      <a:pt x="88" y="0"/>
                      <a:pt x="88" y="0"/>
                      <a:pt x="88" y="0"/>
                    </a:cubicBezTo>
                    <a:cubicBezTo>
                      <a:pt x="88" y="0"/>
                      <a:pt x="0" y="38"/>
                      <a:pt x="45" y="112"/>
                    </a:cubicBezTo>
                    <a:cubicBezTo>
                      <a:pt x="107" y="211"/>
                      <a:pt x="469" y="387"/>
                      <a:pt x="469" y="387"/>
                    </a:cubicBezTo>
                    <a:lnTo>
                      <a:pt x="944" y="9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4" name="Freeform 9">
                <a:extLst>
                  <a:ext uri="{FF2B5EF4-FFF2-40B4-BE49-F238E27FC236}">
                    <a16:creationId xmlns:a16="http://schemas.microsoft.com/office/drawing/2014/main" id="{A9B0A592-EFC2-AC40-4078-77ABA67CE4D2}"/>
                  </a:ext>
                </a:extLst>
              </p:cNvPr>
              <p:cNvSpPr>
                <a:spLocks/>
              </p:cNvSpPr>
              <p:nvPr/>
            </p:nvSpPr>
            <p:spPr bwMode="auto">
              <a:xfrm>
                <a:off x="3793101" y="3969043"/>
                <a:ext cx="3082925" cy="1398588"/>
              </a:xfrm>
              <a:custGeom>
                <a:avLst/>
                <a:gdLst>
                  <a:gd name="T0" fmla="*/ 1942 w 1942"/>
                  <a:gd name="T1" fmla="*/ 34 h 881"/>
                  <a:gd name="T2" fmla="*/ 1942 w 1942"/>
                  <a:gd name="T3" fmla="*/ 266 h 881"/>
                  <a:gd name="T4" fmla="*/ 871 w 1942"/>
                  <a:gd name="T5" fmla="*/ 881 h 881"/>
                  <a:gd name="T6" fmla="*/ 4 w 1942"/>
                  <a:gd name="T7" fmla="*/ 398 h 881"/>
                  <a:gd name="T8" fmla="*/ 0 w 1942"/>
                  <a:gd name="T9" fmla="*/ 133 h 881"/>
                  <a:gd name="T10" fmla="*/ 893 w 1942"/>
                  <a:gd name="T11" fmla="*/ 606 h 881"/>
                  <a:gd name="T12" fmla="*/ 1937 w 1942"/>
                  <a:gd name="T13" fmla="*/ 0 h 881"/>
                  <a:gd name="T14" fmla="*/ 1942 w 1942"/>
                  <a:gd name="T15" fmla="*/ 34 h 8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2" h="881">
                    <a:moveTo>
                      <a:pt x="1942" y="34"/>
                    </a:moveTo>
                    <a:lnTo>
                      <a:pt x="1942" y="266"/>
                    </a:lnTo>
                    <a:lnTo>
                      <a:pt x="871" y="881"/>
                    </a:lnTo>
                    <a:lnTo>
                      <a:pt x="4" y="398"/>
                    </a:lnTo>
                    <a:lnTo>
                      <a:pt x="0" y="133"/>
                    </a:lnTo>
                    <a:lnTo>
                      <a:pt x="893" y="606"/>
                    </a:lnTo>
                    <a:lnTo>
                      <a:pt x="1937" y="0"/>
                    </a:lnTo>
                    <a:lnTo>
                      <a:pt x="1942" y="3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5" name="Freeform 10">
                <a:extLst>
                  <a:ext uri="{FF2B5EF4-FFF2-40B4-BE49-F238E27FC236}">
                    <a16:creationId xmlns:a16="http://schemas.microsoft.com/office/drawing/2014/main" id="{D8165B05-5D29-65C0-2BD0-BEEEF4DCFCD6}"/>
                  </a:ext>
                </a:extLst>
              </p:cNvPr>
              <p:cNvSpPr>
                <a:spLocks/>
              </p:cNvSpPr>
              <p:nvPr/>
            </p:nvSpPr>
            <p:spPr bwMode="auto">
              <a:xfrm>
                <a:off x="3626413" y="3132431"/>
                <a:ext cx="3335338" cy="1735138"/>
              </a:xfrm>
              <a:custGeom>
                <a:avLst/>
                <a:gdLst>
                  <a:gd name="T0" fmla="*/ 887 w 887"/>
                  <a:gd name="T1" fmla="*/ 194 h 462"/>
                  <a:gd name="T2" fmla="*/ 413 w 887"/>
                  <a:gd name="T3" fmla="*/ 462 h 462"/>
                  <a:gd name="T4" fmla="*/ 0 w 887"/>
                  <a:gd name="T5" fmla="*/ 250 h 462"/>
                  <a:gd name="T6" fmla="*/ 13 w 887"/>
                  <a:gd name="T7" fmla="*/ 244 h 462"/>
                  <a:gd name="T8" fmla="*/ 460 w 887"/>
                  <a:gd name="T9" fmla="*/ 18 h 462"/>
                  <a:gd name="T10" fmla="*/ 517 w 887"/>
                  <a:gd name="T11" fmla="*/ 10 h 462"/>
                  <a:gd name="T12" fmla="*/ 887 w 887"/>
                  <a:gd name="T13" fmla="*/ 194 h 462"/>
                </a:gdLst>
                <a:ahLst/>
                <a:cxnLst>
                  <a:cxn ang="0">
                    <a:pos x="T0" y="T1"/>
                  </a:cxn>
                  <a:cxn ang="0">
                    <a:pos x="T2" y="T3"/>
                  </a:cxn>
                  <a:cxn ang="0">
                    <a:pos x="T4" y="T5"/>
                  </a:cxn>
                  <a:cxn ang="0">
                    <a:pos x="T6" y="T7"/>
                  </a:cxn>
                  <a:cxn ang="0">
                    <a:pos x="T8" y="T9"/>
                  </a:cxn>
                  <a:cxn ang="0">
                    <a:pos x="T10" y="T11"/>
                  </a:cxn>
                  <a:cxn ang="0">
                    <a:pos x="T12" y="T13"/>
                  </a:cxn>
                </a:cxnLst>
                <a:rect l="0" t="0" r="r" b="b"/>
                <a:pathLst>
                  <a:path w="887" h="462">
                    <a:moveTo>
                      <a:pt x="887" y="194"/>
                    </a:moveTo>
                    <a:cubicBezTo>
                      <a:pt x="413" y="462"/>
                      <a:pt x="413" y="462"/>
                      <a:pt x="413" y="462"/>
                    </a:cubicBezTo>
                    <a:cubicBezTo>
                      <a:pt x="0" y="250"/>
                      <a:pt x="0" y="250"/>
                      <a:pt x="0" y="250"/>
                    </a:cubicBezTo>
                    <a:cubicBezTo>
                      <a:pt x="13" y="244"/>
                      <a:pt x="13" y="244"/>
                      <a:pt x="13" y="244"/>
                    </a:cubicBezTo>
                    <a:cubicBezTo>
                      <a:pt x="460" y="18"/>
                      <a:pt x="460" y="18"/>
                      <a:pt x="460" y="18"/>
                    </a:cubicBezTo>
                    <a:cubicBezTo>
                      <a:pt x="460" y="18"/>
                      <a:pt x="491" y="0"/>
                      <a:pt x="517" y="10"/>
                    </a:cubicBezTo>
                    <a:cubicBezTo>
                      <a:pt x="544" y="20"/>
                      <a:pt x="887" y="194"/>
                      <a:pt x="887" y="194"/>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6" name="Freeform 11">
                <a:extLst>
                  <a:ext uri="{FF2B5EF4-FFF2-40B4-BE49-F238E27FC236}">
                    <a16:creationId xmlns:a16="http://schemas.microsoft.com/office/drawing/2014/main" id="{69CDCAB5-6A19-21F9-56E8-AA09E5F88A26}"/>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7" name="Freeform 12">
                <a:extLst>
                  <a:ext uri="{FF2B5EF4-FFF2-40B4-BE49-F238E27FC236}">
                    <a16:creationId xmlns:a16="http://schemas.microsoft.com/office/drawing/2014/main" id="{0CA6CD40-83F7-E6EF-3D40-A5D0D4AA39D1}"/>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8" name="Freeform 13">
                <a:extLst>
                  <a:ext uri="{FF2B5EF4-FFF2-40B4-BE49-F238E27FC236}">
                    <a16:creationId xmlns:a16="http://schemas.microsoft.com/office/drawing/2014/main" id="{8CC34F6E-0939-06BD-8FD5-D31CC9B264EE}"/>
                  </a:ext>
                </a:extLst>
              </p:cNvPr>
              <p:cNvSpPr>
                <a:spLocks/>
              </p:cNvSpPr>
              <p:nvPr/>
            </p:nvSpPr>
            <p:spPr bwMode="auto">
              <a:xfrm>
                <a:off x="5180576" y="4435768"/>
                <a:ext cx="1781175" cy="1171575"/>
              </a:xfrm>
              <a:custGeom>
                <a:avLst/>
                <a:gdLst>
                  <a:gd name="T0" fmla="*/ 1122 w 1122"/>
                  <a:gd name="T1" fmla="*/ 0 h 738"/>
                  <a:gd name="T2" fmla="*/ 1122 w 1122"/>
                  <a:gd name="T3" fmla="*/ 78 h 738"/>
                  <a:gd name="T4" fmla="*/ 0 w 1122"/>
                  <a:gd name="T5" fmla="*/ 738 h 738"/>
                  <a:gd name="T6" fmla="*/ 0 w 1122"/>
                  <a:gd name="T7" fmla="*/ 656 h 738"/>
                  <a:gd name="T8" fmla="*/ 1122 w 1122"/>
                  <a:gd name="T9" fmla="*/ 0 h 738"/>
                </a:gdLst>
                <a:ahLst/>
                <a:cxnLst>
                  <a:cxn ang="0">
                    <a:pos x="T0" y="T1"/>
                  </a:cxn>
                  <a:cxn ang="0">
                    <a:pos x="T2" y="T3"/>
                  </a:cxn>
                  <a:cxn ang="0">
                    <a:pos x="T4" y="T5"/>
                  </a:cxn>
                  <a:cxn ang="0">
                    <a:pos x="T6" y="T7"/>
                  </a:cxn>
                  <a:cxn ang="0">
                    <a:pos x="T8" y="T9"/>
                  </a:cxn>
                </a:cxnLst>
                <a:rect l="0" t="0" r="r" b="b"/>
                <a:pathLst>
                  <a:path w="1122" h="738">
                    <a:moveTo>
                      <a:pt x="1122" y="0"/>
                    </a:moveTo>
                    <a:lnTo>
                      <a:pt x="1122" y="78"/>
                    </a:lnTo>
                    <a:lnTo>
                      <a:pt x="0" y="738"/>
                    </a:lnTo>
                    <a:lnTo>
                      <a:pt x="0" y="656"/>
                    </a:lnTo>
                    <a:lnTo>
                      <a:pt x="1122"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9" name="Freeform 14">
                <a:extLst>
                  <a:ext uri="{FF2B5EF4-FFF2-40B4-BE49-F238E27FC236}">
                    <a16:creationId xmlns:a16="http://schemas.microsoft.com/office/drawing/2014/main" id="{9578444F-0370-98F4-ACE1-C523151DBC38}"/>
                  </a:ext>
                </a:extLst>
              </p:cNvPr>
              <p:cNvSpPr>
                <a:spLocks/>
              </p:cNvSpPr>
              <p:nvPr/>
            </p:nvSpPr>
            <p:spPr bwMode="auto">
              <a:xfrm>
                <a:off x="3488301" y="4010318"/>
                <a:ext cx="1695450" cy="1597025"/>
              </a:xfrm>
              <a:custGeom>
                <a:avLst/>
                <a:gdLst>
                  <a:gd name="T0" fmla="*/ 451 w 451"/>
                  <a:gd name="T1" fmla="*/ 268 h 425"/>
                  <a:gd name="T2" fmla="*/ 87 w 451"/>
                  <a:gd name="T3" fmla="*/ 52 h 425"/>
                  <a:gd name="T4" fmla="*/ 31 w 451"/>
                  <a:gd name="T5" fmla="*/ 66 h 425"/>
                  <a:gd name="T6" fmla="*/ 79 w 451"/>
                  <a:gd name="T7" fmla="*/ 182 h 425"/>
                  <a:gd name="T8" fmla="*/ 450 w 451"/>
                  <a:gd name="T9" fmla="*/ 390 h 425"/>
                  <a:gd name="T10" fmla="*/ 450 w 451"/>
                  <a:gd name="T11" fmla="*/ 425 h 425"/>
                  <a:gd name="T12" fmla="*/ 70 w 451"/>
                  <a:gd name="T13" fmla="*/ 206 h 425"/>
                  <a:gd name="T14" fmla="*/ 2 w 451"/>
                  <a:gd name="T15" fmla="*/ 89 h 425"/>
                  <a:gd name="T16" fmla="*/ 79 w 451"/>
                  <a:gd name="T17" fmla="*/ 15 h 425"/>
                  <a:gd name="T18" fmla="*/ 450 w 451"/>
                  <a:gd name="T19" fmla="*/ 228 h 425"/>
                  <a:gd name="T20" fmla="*/ 451 w 451"/>
                  <a:gd name="T21" fmla="*/ 26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1" h="425">
                    <a:moveTo>
                      <a:pt x="451" y="268"/>
                    </a:moveTo>
                    <a:cubicBezTo>
                      <a:pt x="87" y="52"/>
                      <a:pt x="87" y="52"/>
                      <a:pt x="87" y="52"/>
                    </a:cubicBezTo>
                    <a:cubicBezTo>
                      <a:pt x="87" y="52"/>
                      <a:pt x="46" y="27"/>
                      <a:pt x="31" y="66"/>
                    </a:cubicBezTo>
                    <a:cubicBezTo>
                      <a:pt x="15" y="106"/>
                      <a:pt x="50" y="163"/>
                      <a:pt x="79" y="182"/>
                    </a:cubicBezTo>
                    <a:cubicBezTo>
                      <a:pt x="450" y="390"/>
                      <a:pt x="450" y="390"/>
                      <a:pt x="450" y="390"/>
                    </a:cubicBezTo>
                    <a:cubicBezTo>
                      <a:pt x="450" y="425"/>
                      <a:pt x="450" y="425"/>
                      <a:pt x="450" y="425"/>
                    </a:cubicBezTo>
                    <a:cubicBezTo>
                      <a:pt x="70" y="206"/>
                      <a:pt x="70" y="206"/>
                      <a:pt x="70" y="206"/>
                    </a:cubicBezTo>
                    <a:cubicBezTo>
                      <a:pt x="70" y="206"/>
                      <a:pt x="0" y="155"/>
                      <a:pt x="2" y="89"/>
                    </a:cubicBezTo>
                    <a:cubicBezTo>
                      <a:pt x="5" y="24"/>
                      <a:pt x="49" y="0"/>
                      <a:pt x="79" y="15"/>
                    </a:cubicBezTo>
                    <a:cubicBezTo>
                      <a:pt x="450" y="228"/>
                      <a:pt x="450" y="228"/>
                      <a:pt x="450" y="228"/>
                    </a:cubicBezTo>
                    <a:cubicBezTo>
                      <a:pt x="451" y="268"/>
                      <a:pt x="451" y="268"/>
                      <a:pt x="451" y="268"/>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2" name="Group 65"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4E069078-72E5-D6C1-0066-5967D244F1FB}"/>
                </a:ext>
              </a:extLst>
            </p:cNvPr>
            <p:cNvGrpSpPr/>
            <p:nvPr/>
          </p:nvGrpSpPr>
          <p:grpSpPr>
            <a:xfrm>
              <a:off x="3199963" y="4871105"/>
              <a:ext cx="2043545" cy="1408546"/>
              <a:chOff x="6018776" y="4807243"/>
              <a:chExt cx="2247900" cy="1549401"/>
            </a:xfrm>
          </p:grpSpPr>
          <p:sp>
            <p:nvSpPr>
              <p:cNvPr id="67" name="Freeform 17">
                <a:extLst>
                  <a:ext uri="{FF2B5EF4-FFF2-40B4-BE49-F238E27FC236}">
                    <a16:creationId xmlns:a16="http://schemas.microsoft.com/office/drawing/2014/main" id="{8189790D-3DCC-9953-C15A-8CF51005A4DD}"/>
                  </a:ext>
                </a:extLst>
              </p:cNvPr>
              <p:cNvSpPr>
                <a:spLocks/>
              </p:cNvSpPr>
              <p:nvPr/>
            </p:nvSpPr>
            <p:spPr bwMode="auto">
              <a:xfrm>
                <a:off x="6037826" y="5356518"/>
                <a:ext cx="2228850" cy="958850"/>
              </a:xfrm>
              <a:custGeom>
                <a:avLst/>
                <a:gdLst>
                  <a:gd name="T0" fmla="*/ 0 w 593"/>
                  <a:gd name="T1" fmla="*/ 83 h 255"/>
                  <a:gd name="T2" fmla="*/ 36 w 593"/>
                  <a:gd name="T3" fmla="*/ 64 h 255"/>
                  <a:gd name="T4" fmla="*/ 536 w 593"/>
                  <a:gd name="T5" fmla="*/ 0 h 255"/>
                  <a:gd name="T6" fmla="*/ 566 w 593"/>
                  <a:gd name="T7" fmla="*/ 69 h 255"/>
                  <a:gd name="T8" fmla="*/ 308 w 593"/>
                  <a:gd name="T9" fmla="*/ 255 h 255"/>
                  <a:gd name="T10" fmla="*/ 0 w 593"/>
                  <a:gd name="T11" fmla="*/ 83 h 255"/>
                </a:gdLst>
                <a:ahLst/>
                <a:cxnLst>
                  <a:cxn ang="0">
                    <a:pos x="T0" y="T1"/>
                  </a:cxn>
                  <a:cxn ang="0">
                    <a:pos x="T2" y="T3"/>
                  </a:cxn>
                  <a:cxn ang="0">
                    <a:pos x="T4" y="T5"/>
                  </a:cxn>
                  <a:cxn ang="0">
                    <a:pos x="T6" y="T7"/>
                  </a:cxn>
                  <a:cxn ang="0">
                    <a:pos x="T8" y="T9"/>
                  </a:cxn>
                  <a:cxn ang="0">
                    <a:pos x="T10" y="T11"/>
                  </a:cxn>
                </a:cxnLst>
                <a:rect l="0" t="0" r="r" b="b"/>
                <a:pathLst>
                  <a:path w="593" h="255">
                    <a:moveTo>
                      <a:pt x="0" y="83"/>
                    </a:moveTo>
                    <a:cubicBezTo>
                      <a:pt x="36" y="64"/>
                      <a:pt x="36" y="64"/>
                      <a:pt x="36" y="64"/>
                    </a:cubicBezTo>
                    <a:cubicBezTo>
                      <a:pt x="536" y="0"/>
                      <a:pt x="536" y="0"/>
                      <a:pt x="536" y="0"/>
                    </a:cubicBezTo>
                    <a:cubicBezTo>
                      <a:pt x="536" y="0"/>
                      <a:pt x="593" y="22"/>
                      <a:pt x="566" y="69"/>
                    </a:cubicBezTo>
                    <a:cubicBezTo>
                      <a:pt x="530" y="133"/>
                      <a:pt x="308" y="255"/>
                      <a:pt x="308" y="255"/>
                    </a:cubicBezTo>
                    <a:lnTo>
                      <a:pt x="0" y="8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8" name="Freeform 18">
                <a:extLst>
                  <a:ext uri="{FF2B5EF4-FFF2-40B4-BE49-F238E27FC236}">
                    <a16:creationId xmlns:a16="http://schemas.microsoft.com/office/drawing/2014/main" id="{AE5355C9-7E01-D99C-A4BF-945E7F155858}"/>
                  </a:ext>
                </a:extLst>
              </p:cNvPr>
              <p:cNvSpPr>
                <a:spLocks/>
              </p:cNvSpPr>
              <p:nvPr/>
            </p:nvSpPr>
            <p:spPr bwMode="auto">
              <a:xfrm>
                <a:off x="6082276" y="5375568"/>
                <a:ext cx="1951038" cy="825500"/>
              </a:xfrm>
              <a:custGeom>
                <a:avLst/>
                <a:gdLst>
                  <a:gd name="T0" fmla="*/ 0 w 1229"/>
                  <a:gd name="T1" fmla="*/ 19 h 520"/>
                  <a:gd name="T2" fmla="*/ 5 w 1229"/>
                  <a:gd name="T3" fmla="*/ 165 h 520"/>
                  <a:gd name="T4" fmla="*/ 696 w 1229"/>
                  <a:gd name="T5" fmla="*/ 520 h 520"/>
                  <a:gd name="T6" fmla="*/ 1229 w 1229"/>
                  <a:gd name="T7" fmla="*/ 194 h 520"/>
                  <a:gd name="T8" fmla="*/ 1225 w 1229"/>
                  <a:gd name="T9" fmla="*/ 26 h 520"/>
                  <a:gd name="T10" fmla="*/ 675 w 1229"/>
                  <a:gd name="T11" fmla="*/ 350 h 520"/>
                  <a:gd name="T12" fmla="*/ 0 w 1229"/>
                  <a:gd name="T13" fmla="*/ 0 h 520"/>
                  <a:gd name="T14" fmla="*/ 0 w 1229"/>
                  <a:gd name="T15" fmla="*/ 19 h 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9" h="520">
                    <a:moveTo>
                      <a:pt x="0" y="19"/>
                    </a:moveTo>
                    <a:lnTo>
                      <a:pt x="5" y="165"/>
                    </a:lnTo>
                    <a:lnTo>
                      <a:pt x="696" y="520"/>
                    </a:lnTo>
                    <a:lnTo>
                      <a:pt x="1229" y="194"/>
                    </a:lnTo>
                    <a:lnTo>
                      <a:pt x="1225" y="26"/>
                    </a:lnTo>
                    <a:lnTo>
                      <a:pt x="675" y="350"/>
                    </a:lnTo>
                    <a:lnTo>
                      <a:pt x="0" y="0"/>
                    </a:lnTo>
                    <a:lnTo>
                      <a:pt x="0"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9" name="Freeform 19">
                <a:extLst>
                  <a:ext uri="{FF2B5EF4-FFF2-40B4-BE49-F238E27FC236}">
                    <a16:creationId xmlns:a16="http://schemas.microsoft.com/office/drawing/2014/main" id="{CD57F9D9-4332-97B3-C428-F1B2E93AD578}"/>
                  </a:ext>
                </a:extLst>
              </p:cNvPr>
              <p:cNvSpPr>
                <a:spLocks/>
              </p:cNvSpPr>
              <p:nvPr/>
            </p:nvSpPr>
            <p:spPr bwMode="auto">
              <a:xfrm>
                <a:off x="6018776" y="4807243"/>
                <a:ext cx="2109788" cy="1082675"/>
              </a:xfrm>
              <a:custGeom>
                <a:avLst/>
                <a:gdLst>
                  <a:gd name="T0" fmla="*/ 0 w 561"/>
                  <a:gd name="T1" fmla="*/ 133 h 288"/>
                  <a:gd name="T2" fmla="*/ 307 w 561"/>
                  <a:gd name="T3" fmla="*/ 288 h 288"/>
                  <a:gd name="T4" fmla="*/ 561 w 561"/>
                  <a:gd name="T5" fmla="*/ 143 h 288"/>
                  <a:gd name="T6" fmla="*/ 552 w 561"/>
                  <a:gd name="T7" fmla="*/ 139 h 288"/>
                  <a:gd name="T8" fmla="*/ 265 w 561"/>
                  <a:gd name="T9" fmla="*/ 10 h 288"/>
                  <a:gd name="T10" fmla="*/ 228 w 561"/>
                  <a:gd name="T11" fmla="*/ 6 h 288"/>
                  <a:gd name="T12" fmla="*/ 0 w 561"/>
                  <a:gd name="T13" fmla="*/ 133 h 288"/>
                </a:gdLst>
                <a:ahLst/>
                <a:cxnLst>
                  <a:cxn ang="0">
                    <a:pos x="T0" y="T1"/>
                  </a:cxn>
                  <a:cxn ang="0">
                    <a:pos x="T2" y="T3"/>
                  </a:cxn>
                  <a:cxn ang="0">
                    <a:pos x="T4" y="T5"/>
                  </a:cxn>
                  <a:cxn ang="0">
                    <a:pos x="T6" y="T7"/>
                  </a:cxn>
                  <a:cxn ang="0">
                    <a:pos x="T8" y="T9"/>
                  </a:cxn>
                  <a:cxn ang="0">
                    <a:pos x="T10" y="T11"/>
                  </a:cxn>
                  <a:cxn ang="0">
                    <a:pos x="T12" y="T13"/>
                  </a:cxn>
                </a:cxnLst>
                <a:rect l="0" t="0" r="r" b="b"/>
                <a:pathLst>
                  <a:path w="561" h="288">
                    <a:moveTo>
                      <a:pt x="0" y="133"/>
                    </a:moveTo>
                    <a:cubicBezTo>
                      <a:pt x="307" y="288"/>
                      <a:pt x="307" y="288"/>
                      <a:pt x="307" y="288"/>
                    </a:cubicBezTo>
                    <a:cubicBezTo>
                      <a:pt x="561" y="143"/>
                      <a:pt x="561" y="143"/>
                      <a:pt x="561" y="143"/>
                    </a:cubicBezTo>
                    <a:cubicBezTo>
                      <a:pt x="552" y="139"/>
                      <a:pt x="552" y="139"/>
                      <a:pt x="552" y="139"/>
                    </a:cubicBezTo>
                    <a:cubicBezTo>
                      <a:pt x="265" y="10"/>
                      <a:pt x="265" y="10"/>
                      <a:pt x="265" y="10"/>
                    </a:cubicBezTo>
                    <a:cubicBezTo>
                      <a:pt x="265" y="10"/>
                      <a:pt x="245" y="0"/>
                      <a:pt x="228" y="6"/>
                    </a:cubicBezTo>
                    <a:cubicBezTo>
                      <a:pt x="211" y="13"/>
                      <a:pt x="0" y="133"/>
                      <a:pt x="0" y="133"/>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0" name="Freeform 20">
                <a:extLst>
                  <a:ext uri="{FF2B5EF4-FFF2-40B4-BE49-F238E27FC236}">
                    <a16:creationId xmlns:a16="http://schemas.microsoft.com/office/drawing/2014/main" id="{433FAEC7-47C3-AEA0-7BB7-885179856DA7}"/>
                  </a:ext>
                </a:extLst>
              </p:cNvPr>
              <p:cNvSpPr>
                <a:spLocks/>
              </p:cNvSpPr>
              <p:nvPr/>
            </p:nvSpPr>
            <p:spPr bwMode="auto">
              <a:xfrm>
                <a:off x="6018776" y="5307306"/>
                <a:ext cx="1157288" cy="676275"/>
              </a:xfrm>
              <a:custGeom>
                <a:avLst/>
                <a:gdLst>
                  <a:gd name="T0" fmla="*/ 727 w 729"/>
                  <a:gd name="T1" fmla="*/ 367 h 426"/>
                  <a:gd name="T2" fmla="*/ 0 w 729"/>
                  <a:gd name="T3" fmla="*/ 0 h 426"/>
                  <a:gd name="T4" fmla="*/ 5 w 729"/>
                  <a:gd name="T5" fmla="*/ 55 h 426"/>
                  <a:gd name="T6" fmla="*/ 729 w 729"/>
                  <a:gd name="T7" fmla="*/ 426 h 426"/>
                  <a:gd name="T8" fmla="*/ 727 w 729"/>
                  <a:gd name="T9" fmla="*/ 367 h 426"/>
                </a:gdLst>
                <a:ahLst/>
                <a:cxnLst>
                  <a:cxn ang="0">
                    <a:pos x="T0" y="T1"/>
                  </a:cxn>
                  <a:cxn ang="0">
                    <a:pos x="T2" y="T3"/>
                  </a:cxn>
                  <a:cxn ang="0">
                    <a:pos x="T4" y="T5"/>
                  </a:cxn>
                  <a:cxn ang="0">
                    <a:pos x="T6" y="T7"/>
                  </a:cxn>
                  <a:cxn ang="0">
                    <a:pos x="T8" y="T9"/>
                  </a:cxn>
                </a:cxnLst>
                <a:rect l="0" t="0" r="r" b="b"/>
                <a:pathLst>
                  <a:path w="729" h="426">
                    <a:moveTo>
                      <a:pt x="727" y="367"/>
                    </a:moveTo>
                    <a:lnTo>
                      <a:pt x="0" y="0"/>
                    </a:lnTo>
                    <a:lnTo>
                      <a:pt x="5" y="55"/>
                    </a:lnTo>
                    <a:lnTo>
                      <a:pt x="729" y="426"/>
                    </a:lnTo>
                    <a:lnTo>
                      <a:pt x="727" y="367"/>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1" name="Freeform 21">
                <a:extLst>
                  <a:ext uri="{FF2B5EF4-FFF2-40B4-BE49-F238E27FC236}">
                    <a16:creationId xmlns:a16="http://schemas.microsoft.com/office/drawing/2014/main" id="{234A118A-0C4D-2E62-3F22-29B40F864B97}"/>
                  </a:ext>
                </a:extLst>
              </p:cNvPr>
              <p:cNvSpPr>
                <a:spLocks/>
              </p:cNvSpPr>
              <p:nvPr/>
            </p:nvSpPr>
            <p:spPr bwMode="auto">
              <a:xfrm>
                <a:off x="6037826" y="5667668"/>
                <a:ext cx="1154113" cy="688975"/>
              </a:xfrm>
              <a:custGeom>
                <a:avLst/>
                <a:gdLst>
                  <a:gd name="T0" fmla="*/ 0 w 727"/>
                  <a:gd name="T1" fmla="*/ 0 h 434"/>
                  <a:gd name="T2" fmla="*/ 2 w 727"/>
                  <a:gd name="T3" fmla="*/ 50 h 434"/>
                  <a:gd name="T4" fmla="*/ 727 w 727"/>
                  <a:gd name="T5" fmla="*/ 434 h 434"/>
                  <a:gd name="T6" fmla="*/ 724 w 727"/>
                  <a:gd name="T7" fmla="*/ 381 h 434"/>
                  <a:gd name="T8" fmla="*/ 0 w 727"/>
                  <a:gd name="T9" fmla="*/ 0 h 434"/>
                </a:gdLst>
                <a:ahLst/>
                <a:cxnLst>
                  <a:cxn ang="0">
                    <a:pos x="T0" y="T1"/>
                  </a:cxn>
                  <a:cxn ang="0">
                    <a:pos x="T2" y="T3"/>
                  </a:cxn>
                  <a:cxn ang="0">
                    <a:pos x="T4" y="T5"/>
                  </a:cxn>
                  <a:cxn ang="0">
                    <a:pos x="T6" y="T7"/>
                  </a:cxn>
                  <a:cxn ang="0">
                    <a:pos x="T8" y="T9"/>
                  </a:cxn>
                </a:cxnLst>
                <a:rect l="0" t="0" r="r" b="b"/>
                <a:pathLst>
                  <a:path w="727" h="434">
                    <a:moveTo>
                      <a:pt x="0" y="0"/>
                    </a:moveTo>
                    <a:lnTo>
                      <a:pt x="2" y="50"/>
                    </a:lnTo>
                    <a:lnTo>
                      <a:pt x="727" y="434"/>
                    </a:lnTo>
                    <a:lnTo>
                      <a:pt x="724" y="381"/>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2" name="Freeform 22">
                <a:extLst>
                  <a:ext uri="{FF2B5EF4-FFF2-40B4-BE49-F238E27FC236}">
                    <a16:creationId xmlns:a16="http://schemas.microsoft.com/office/drawing/2014/main" id="{B5BA2F1B-4081-8F6C-1329-74E0BB19A92C}"/>
                  </a:ext>
                </a:extLst>
              </p:cNvPr>
              <p:cNvSpPr>
                <a:spLocks/>
              </p:cNvSpPr>
              <p:nvPr/>
            </p:nvSpPr>
            <p:spPr bwMode="auto">
              <a:xfrm>
                <a:off x="7172888" y="5307306"/>
                <a:ext cx="1055688" cy="1049338"/>
              </a:xfrm>
              <a:custGeom>
                <a:avLst/>
                <a:gdLst>
                  <a:gd name="T0" fmla="*/ 0 w 281"/>
                  <a:gd name="T1" fmla="*/ 180 h 279"/>
                  <a:gd name="T2" fmla="*/ 223 w 281"/>
                  <a:gd name="T3" fmla="*/ 34 h 279"/>
                  <a:gd name="T4" fmla="*/ 259 w 281"/>
                  <a:gd name="T5" fmla="*/ 41 h 279"/>
                  <a:gd name="T6" fmla="*/ 232 w 281"/>
                  <a:gd name="T7" fmla="*/ 115 h 279"/>
                  <a:gd name="T8" fmla="*/ 4 w 281"/>
                  <a:gd name="T9" fmla="*/ 257 h 279"/>
                  <a:gd name="T10" fmla="*/ 5 w 281"/>
                  <a:gd name="T11" fmla="*/ 279 h 279"/>
                  <a:gd name="T12" fmla="*/ 238 w 281"/>
                  <a:gd name="T13" fmla="*/ 130 h 279"/>
                  <a:gd name="T14" fmla="*/ 278 w 281"/>
                  <a:gd name="T15" fmla="*/ 55 h 279"/>
                  <a:gd name="T16" fmla="*/ 227 w 281"/>
                  <a:gd name="T17" fmla="*/ 10 h 279"/>
                  <a:gd name="T18" fmla="*/ 0 w 281"/>
                  <a:gd name="T19" fmla="*/ 155 h 279"/>
                  <a:gd name="T20" fmla="*/ 0 w 281"/>
                  <a:gd name="T21" fmla="*/ 18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1" h="279">
                    <a:moveTo>
                      <a:pt x="0" y="180"/>
                    </a:moveTo>
                    <a:cubicBezTo>
                      <a:pt x="223" y="34"/>
                      <a:pt x="223" y="34"/>
                      <a:pt x="223" y="34"/>
                    </a:cubicBezTo>
                    <a:cubicBezTo>
                      <a:pt x="223" y="34"/>
                      <a:pt x="248" y="17"/>
                      <a:pt x="259" y="41"/>
                    </a:cubicBezTo>
                    <a:cubicBezTo>
                      <a:pt x="270" y="66"/>
                      <a:pt x="250" y="102"/>
                      <a:pt x="232" y="115"/>
                    </a:cubicBezTo>
                    <a:cubicBezTo>
                      <a:pt x="4" y="257"/>
                      <a:pt x="4" y="257"/>
                      <a:pt x="4" y="257"/>
                    </a:cubicBezTo>
                    <a:cubicBezTo>
                      <a:pt x="5" y="279"/>
                      <a:pt x="5" y="279"/>
                      <a:pt x="5" y="279"/>
                    </a:cubicBezTo>
                    <a:cubicBezTo>
                      <a:pt x="238" y="130"/>
                      <a:pt x="238" y="130"/>
                      <a:pt x="238" y="130"/>
                    </a:cubicBezTo>
                    <a:cubicBezTo>
                      <a:pt x="238" y="130"/>
                      <a:pt x="281" y="96"/>
                      <a:pt x="278" y="55"/>
                    </a:cubicBezTo>
                    <a:cubicBezTo>
                      <a:pt x="274" y="14"/>
                      <a:pt x="246" y="0"/>
                      <a:pt x="227" y="10"/>
                    </a:cubicBezTo>
                    <a:cubicBezTo>
                      <a:pt x="0" y="155"/>
                      <a:pt x="0" y="155"/>
                      <a:pt x="0" y="155"/>
                    </a:cubicBezTo>
                    <a:lnTo>
                      <a:pt x="0" y="18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3" name="Group 67"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E6B9E3A5-AE73-46F2-6349-DD308038427D}"/>
                </a:ext>
              </a:extLst>
            </p:cNvPr>
            <p:cNvGrpSpPr/>
            <p:nvPr/>
          </p:nvGrpSpPr>
          <p:grpSpPr>
            <a:xfrm>
              <a:off x="2700622" y="1540042"/>
              <a:ext cx="1870364" cy="1274529"/>
              <a:chOff x="5469501" y="1143074"/>
              <a:chExt cx="2057400" cy="1401982"/>
            </a:xfrm>
          </p:grpSpPr>
          <p:sp>
            <p:nvSpPr>
              <p:cNvPr id="56" name="Freeform 5">
                <a:extLst>
                  <a:ext uri="{FF2B5EF4-FFF2-40B4-BE49-F238E27FC236}">
                    <a16:creationId xmlns:a16="http://schemas.microsoft.com/office/drawing/2014/main" id="{D9E2F735-94D8-20DD-C31D-FA3D4B918B5C}"/>
                  </a:ext>
                </a:extLst>
              </p:cNvPr>
              <p:cNvSpPr>
                <a:spLocks/>
              </p:cNvSpPr>
              <p:nvPr/>
            </p:nvSpPr>
            <p:spPr bwMode="auto">
              <a:xfrm>
                <a:off x="5947338" y="1579856"/>
                <a:ext cx="25400" cy="55563"/>
              </a:xfrm>
              <a:custGeom>
                <a:avLst/>
                <a:gdLst>
                  <a:gd name="T0" fmla="*/ 3 w 7"/>
                  <a:gd name="T1" fmla="*/ 0 h 15"/>
                  <a:gd name="T2" fmla="*/ 5 w 7"/>
                  <a:gd name="T3" fmla="*/ 3 h 15"/>
                  <a:gd name="T4" fmla="*/ 7 w 7"/>
                  <a:gd name="T5" fmla="*/ 15 h 15"/>
                  <a:gd name="T6" fmla="*/ 3 w 7"/>
                  <a:gd name="T7" fmla="*/ 0 h 15"/>
                </a:gdLst>
                <a:ahLst/>
                <a:cxnLst>
                  <a:cxn ang="0">
                    <a:pos x="T0" y="T1"/>
                  </a:cxn>
                  <a:cxn ang="0">
                    <a:pos x="T2" y="T3"/>
                  </a:cxn>
                  <a:cxn ang="0">
                    <a:pos x="T4" y="T5"/>
                  </a:cxn>
                  <a:cxn ang="0">
                    <a:pos x="T6" y="T7"/>
                  </a:cxn>
                </a:cxnLst>
                <a:rect l="0" t="0" r="r" b="b"/>
                <a:pathLst>
                  <a:path w="7" h="15">
                    <a:moveTo>
                      <a:pt x="3" y="0"/>
                    </a:moveTo>
                    <a:cubicBezTo>
                      <a:pt x="3" y="1"/>
                      <a:pt x="4" y="2"/>
                      <a:pt x="5" y="3"/>
                    </a:cubicBezTo>
                    <a:cubicBezTo>
                      <a:pt x="5" y="7"/>
                      <a:pt x="6" y="11"/>
                      <a:pt x="7" y="15"/>
                    </a:cubicBezTo>
                    <a:cubicBezTo>
                      <a:pt x="0" y="11"/>
                      <a:pt x="0" y="8"/>
                      <a:pt x="3" y="0"/>
                    </a:cubicBezTo>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7" name="Freeform 6">
                <a:extLst>
                  <a:ext uri="{FF2B5EF4-FFF2-40B4-BE49-F238E27FC236}">
                    <a16:creationId xmlns:a16="http://schemas.microsoft.com/office/drawing/2014/main" id="{348115F5-E636-7B8A-892F-0620FECBA3E5}"/>
                  </a:ext>
                </a:extLst>
              </p:cNvPr>
              <p:cNvSpPr>
                <a:spLocks/>
              </p:cNvSpPr>
              <p:nvPr/>
            </p:nvSpPr>
            <p:spPr bwMode="auto">
              <a:xfrm>
                <a:off x="5969563" y="1651293"/>
                <a:ext cx="22225" cy="33338"/>
              </a:xfrm>
              <a:custGeom>
                <a:avLst/>
                <a:gdLst>
                  <a:gd name="T0" fmla="*/ 1 w 6"/>
                  <a:gd name="T1" fmla="*/ 0 h 9"/>
                  <a:gd name="T2" fmla="*/ 5 w 6"/>
                  <a:gd name="T3" fmla="*/ 9 h 9"/>
                  <a:gd name="T4" fmla="*/ 1 w 6"/>
                  <a:gd name="T5" fmla="*/ 0 h 9"/>
                </a:gdLst>
                <a:ahLst/>
                <a:cxnLst>
                  <a:cxn ang="0">
                    <a:pos x="T0" y="T1"/>
                  </a:cxn>
                  <a:cxn ang="0">
                    <a:pos x="T2" y="T3"/>
                  </a:cxn>
                  <a:cxn ang="0">
                    <a:pos x="T4" y="T5"/>
                  </a:cxn>
                </a:cxnLst>
                <a:rect l="0" t="0" r="r" b="b"/>
                <a:pathLst>
                  <a:path w="6" h="9">
                    <a:moveTo>
                      <a:pt x="1" y="0"/>
                    </a:moveTo>
                    <a:cubicBezTo>
                      <a:pt x="6" y="1"/>
                      <a:pt x="5" y="5"/>
                      <a:pt x="5" y="9"/>
                    </a:cubicBezTo>
                    <a:cubicBezTo>
                      <a:pt x="0" y="7"/>
                      <a:pt x="1" y="3"/>
                      <a:pt x="1" y="0"/>
                    </a:cubicBezTo>
                    <a:close/>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8" name="Freeform 7">
                <a:extLst>
                  <a:ext uri="{FF2B5EF4-FFF2-40B4-BE49-F238E27FC236}">
                    <a16:creationId xmlns:a16="http://schemas.microsoft.com/office/drawing/2014/main" id="{FA917BFB-5FCC-0849-3469-60D9AE6307E7}"/>
                  </a:ext>
                </a:extLst>
              </p:cNvPr>
              <p:cNvSpPr>
                <a:spLocks/>
              </p:cNvSpPr>
              <p:nvPr/>
            </p:nvSpPr>
            <p:spPr bwMode="auto">
              <a:xfrm>
                <a:off x="5961626" y="1530643"/>
                <a:ext cx="15875" cy="11113"/>
              </a:xfrm>
              <a:custGeom>
                <a:avLst/>
                <a:gdLst>
                  <a:gd name="T0" fmla="*/ 2 w 4"/>
                  <a:gd name="T1" fmla="*/ 3 h 3"/>
                  <a:gd name="T2" fmla="*/ 0 w 4"/>
                  <a:gd name="T3" fmla="*/ 2 h 3"/>
                  <a:gd name="T4" fmla="*/ 3 w 4"/>
                  <a:gd name="T5" fmla="*/ 0 h 3"/>
                  <a:gd name="T6" fmla="*/ 4 w 4"/>
                  <a:gd name="T7" fmla="*/ 1 h 3"/>
                  <a:gd name="T8" fmla="*/ 2 w 4"/>
                  <a:gd name="T9" fmla="*/ 3 h 3"/>
                </a:gdLst>
                <a:ahLst/>
                <a:cxnLst>
                  <a:cxn ang="0">
                    <a:pos x="T0" y="T1"/>
                  </a:cxn>
                  <a:cxn ang="0">
                    <a:pos x="T2" y="T3"/>
                  </a:cxn>
                  <a:cxn ang="0">
                    <a:pos x="T4" y="T5"/>
                  </a:cxn>
                  <a:cxn ang="0">
                    <a:pos x="T6" y="T7"/>
                  </a:cxn>
                  <a:cxn ang="0">
                    <a:pos x="T8" y="T9"/>
                  </a:cxn>
                </a:cxnLst>
                <a:rect l="0" t="0" r="r" b="b"/>
                <a:pathLst>
                  <a:path w="4" h="3">
                    <a:moveTo>
                      <a:pt x="2" y="3"/>
                    </a:moveTo>
                    <a:cubicBezTo>
                      <a:pt x="1" y="3"/>
                      <a:pt x="0" y="2"/>
                      <a:pt x="0" y="2"/>
                    </a:cubicBezTo>
                    <a:cubicBezTo>
                      <a:pt x="0" y="0"/>
                      <a:pt x="2" y="0"/>
                      <a:pt x="3" y="0"/>
                    </a:cubicBezTo>
                    <a:cubicBezTo>
                      <a:pt x="3" y="0"/>
                      <a:pt x="4" y="1"/>
                      <a:pt x="4" y="1"/>
                    </a:cubicBezTo>
                    <a:cubicBezTo>
                      <a:pt x="4" y="3"/>
                      <a:pt x="3" y="3"/>
                      <a:pt x="2" y="3"/>
                    </a:cubicBezTo>
                  </a:path>
                </a:pathLst>
              </a:custGeom>
              <a:solidFill>
                <a:srgbClr val="6577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9" name="Freeform 24">
                <a:extLst>
                  <a:ext uri="{FF2B5EF4-FFF2-40B4-BE49-F238E27FC236}">
                    <a16:creationId xmlns:a16="http://schemas.microsoft.com/office/drawing/2014/main" id="{99841A45-E5C7-22FB-D309-BFBAFE18E4E2}"/>
                  </a:ext>
                </a:extLst>
              </p:cNvPr>
              <p:cNvSpPr>
                <a:spLocks/>
              </p:cNvSpPr>
              <p:nvPr/>
            </p:nvSpPr>
            <p:spPr bwMode="auto">
              <a:xfrm>
                <a:off x="5483788" y="1632243"/>
                <a:ext cx="2043113" cy="871538"/>
              </a:xfrm>
              <a:custGeom>
                <a:avLst/>
                <a:gdLst>
                  <a:gd name="T0" fmla="*/ 0 w 543"/>
                  <a:gd name="T1" fmla="*/ 75 h 232"/>
                  <a:gd name="T2" fmla="*/ 33 w 543"/>
                  <a:gd name="T3" fmla="*/ 58 h 232"/>
                  <a:gd name="T4" fmla="*/ 491 w 543"/>
                  <a:gd name="T5" fmla="*/ 0 h 232"/>
                  <a:gd name="T6" fmla="*/ 518 w 543"/>
                  <a:gd name="T7" fmla="*/ 63 h 232"/>
                  <a:gd name="T8" fmla="*/ 282 w 543"/>
                  <a:gd name="T9" fmla="*/ 232 h 232"/>
                  <a:gd name="T10" fmla="*/ 0 w 543"/>
                  <a:gd name="T11" fmla="*/ 75 h 232"/>
                </a:gdLst>
                <a:ahLst/>
                <a:cxnLst>
                  <a:cxn ang="0">
                    <a:pos x="T0" y="T1"/>
                  </a:cxn>
                  <a:cxn ang="0">
                    <a:pos x="T2" y="T3"/>
                  </a:cxn>
                  <a:cxn ang="0">
                    <a:pos x="T4" y="T5"/>
                  </a:cxn>
                  <a:cxn ang="0">
                    <a:pos x="T6" y="T7"/>
                  </a:cxn>
                  <a:cxn ang="0">
                    <a:pos x="T8" y="T9"/>
                  </a:cxn>
                  <a:cxn ang="0">
                    <a:pos x="T10" y="T11"/>
                  </a:cxn>
                </a:cxnLst>
                <a:rect l="0" t="0" r="r" b="b"/>
                <a:pathLst>
                  <a:path w="543" h="232">
                    <a:moveTo>
                      <a:pt x="0" y="75"/>
                    </a:moveTo>
                    <a:cubicBezTo>
                      <a:pt x="33" y="58"/>
                      <a:pt x="33" y="58"/>
                      <a:pt x="33" y="58"/>
                    </a:cubicBezTo>
                    <a:cubicBezTo>
                      <a:pt x="491" y="0"/>
                      <a:pt x="491" y="0"/>
                      <a:pt x="491" y="0"/>
                    </a:cubicBezTo>
                    <a:cubicBezTo>
                      <a:pt x="491" y="0"/>
                      <a:pt x="543" y="19"/>
                      <a:pt x="518" y="63"/>
                    </a:cubicBezTo>
                    <a:cubicBezTo>
                      <a:pt x="485" y="121"/>
                      <a:pt x="282" y="232"/>
                      <a:pt x="282" y="232"/>
                    </a:cubicBezTo>
                    <a:lnTo>
                      <a:pt x="0" y="75"/>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0" name="Freeform 25">
                <a:extLst>
                  <a:ext uri="{FF2B5EF4-FFF2-40B4-BE49-F238E27FC236}">
                    <a16:creationId xmlns:a16="http://schemas.microsoft.com/office/drawing/2014/main" id="{95F5DB77-82AD-5050-D122-913D3A8DE78E}"/>
                  </a:ext>
                </a:extLst>
              </p:cNvPr>
              <p:cNvSpPr>
                <a:spLocks/>
              </p:cNvSpPr>
              <p:nvPr/>
            </p:nvSpPr>
            <p:spPr bwMode="auto">
              <a:xfrm>
                <a:off x="5526651" y="1648118"/>
                <a:ext cx="1785938" cy="758825"/>
              </a:xfrm>
              <a:custGeom>
                <a:avLst/>
                <a:gdLst>
                  <a:gd name="T0" fmla="*/ 0 w 1125"/>
                  <a:gd name="T1" fmla="*/ 18 h 478"/>
                  <a:gd name="T2" fmla="*/ 7 w 1125"/>
                  <a:gd name="T3" fmla="*/ 151 h 478"/>
                  <a:gd name="T4" fmla="*/ 639 w 1125"/>
                  <a:gd name="T5" fmla="*/ 478 h 478"/>
                  <a:gd name="T6" fmla="*/ 1125 w 1125"/>
                  <a:gd name="T7" fmla="*/ 177 h 478"/>
                  <a:gd name="T8" fmla="*/ 1120 w 1125"/>
                  <a:gd name="T9" fmla="*/ 23 h 478"/>
                  <a:gd name="T10" fmla="*/ 618 w 1125"/>
                  <a:gd name="T11" fmla="*/ 319 h 478"/>
                  <a:gd name="T12" fmla="*/ 2 w 1125"/>
                  <a:gd name="T13" fmla="*/ 0 h 478"/>
                  <a:gd name="T14" fmla="*/ 0 w 1125"/>
                  <a:gd name="T15" fmla="*/ 18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5" h="478">
                    <a:moveTo>
                      <a:pt x="0" y="18"/>
                    </a:moveTo>
                    <a:lnTo>
                      <a:pt x="7" y="151"/>
                    </a:lnTo>
                    <a:lnTo>
                      <a:pt x="639" y="478"/>
                    </a:lnTo>
                    <a:lnTo>
                      <a:pt x="1125" y="177"/>
                    </a:lnTo>
                    <a:lnTo>
                      <a:pt x="1120" y="23"/>
                    </a:lnTo>
                    <a:lnTo>
                      <a:pt x="618" y="319"/>
                    </a:lnTo>
                    <a:lnTo>
                      <a:pt x="2" y="0"/>
                    </a:lnTo>
                    <a:lnTo>
                      <a:pt x="0" y="18"/>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1" name="Freeform 26">
                <a:extLst>
                  <a:ext uri="{FF2B5EF4-FFF2-40B4-BE49-F238E27FC236}">
                    <a16:creationId xmlns:a16="http://schemas.microsoft.com/office/drawing/2014/main" id="{47D439FA-09BB-B978-7B4A-B9D5B4F64CCA}"/>
                  </a:ext>
                </a:extLst>
              </p:cNvPr>
              <p:cNvSpPr>
                <a:spLocks/>
              </p:cNvSpPr>
              <p:nvPr/>
            </p:nvSpPr>
            <p:spPr bwMode="auto">
              <a:xfrm>
                <a:off x="5469501" y="1143074"/>
                <a:ext cx="1925638" cy="987425"/>
              </a:xfrm>
              <a:custGeom>
                <a:avLst/>
                <a:gdLst>
                  <a:gd name="T0" fmla="*/ 0 w 512"/>
                  <a:gd name="T1" fmla="*/ 121 h 263"/>
                  <a:gd name="T2" fmla="*/ 280 w 512"/>
                  <a:gd name="T3" fmla="*/ 263 h 263"/>
                  <a:gd name="T4" fmla="*/ 512 w 512"/>
                  <a:gd name="T5" fmla="*/ 131 h 263"/>
                  <a:gd name="T6" fmla="*/ 505 w 512"/>
                  <a:gd name="T7" fmla="*/ 127 h 263"/>
                  <a:gd name="T8" fmla="*/ 242 w 512"/>
                  <a:gd name="T9" fmla="*/ 9 h 263"/>
                  <a:gd name="T10" fmla="*/ 208 w 512"/>
                  <a:gd name="T11" fmla="*/ 6 h 263"/>
                  <a:gd name="T12" fmla="*/ 0 w 512"/>
                  <a:gd name="T13" fmla="*/ 121 h 263"/>
                </a:gdLst>
                <a:ahLst/>
                <a:cxnLst>
                  <a:cxn ang="0">
                    <a:pos x="T0" y="T1"/>
                  </a:cxn>
                  <a:cxn ang="0">
                    <a:pos x="T2" y="T3"/>
                  </a:cxn>
                  <a:cxn ang="0">
                    <a:pos x="T4" y="T5"/>
                  </a:cxn>
                  <a:cxn ang="0">
                    <a:pos x="T6" y="T7"/>
                  </a:cxn>
                  <a:cxn ang="0">
                    <a:pos x="T8" y="T9"/>
                  </a:cxn>
                  <a:cxn ang="0">
                    <a:pos x="T10" y="T11"/>
                  </a:cxn>
                  <a:cxn ang="0">
                    <a:pos x="T12" y="T13"/>
                  </a:cxn>
                </a:cxnLst>
                <a:rect l="0" t="0" r="r" b="b"/>
                <a:pathLst>
                  <a:path w="512" h="263">
                    <a:moveTo>
                      <a:pt x="0" y="121"/>
                    </a:moveTo>
                    <a:cubicBezTo>
                      <a:pt x="280" y="263"/>
                      <a:pt x="280" y="263"/>
                      <a:pt x="280" y="263"/>
                    </a:cubicBezTo>
                    <a:cubicBezTo>
                      <a:pt x="512" y="131"/>
                      <a:pt x="512" y="131"/>
                      <a:pt x="512" y="131"/>
                    </a:cubicBezTo>
                    <a:cubicBezTo>
                      <a:pt x="505" y="127"/>
                      <a:pt x="505" y="127"/>
                      <a:pt x="505" y="127"/>
                    </a:cubicBezTo>
                    <a:cubicBezTo>
                      <a:pt x="242" y="9"/>
                      <a:pt x="242" y="9"/>
                      <a:pt x="242" y="9"/>
                    </a:cubicBezTo>
                    <a:cubicBezTo>
                      <a:pt x="242" y="9"/>
                      <a:pt x="224" y="0"/>
                      <a:pt x="208" y="6"/>
                    </a:cubicBezTo>
                    <a:cubicBezTo>
                      <a:pt x="193" y="12"/>
                      <a:pt x="0" y="121"/>
                      <a:pt x="0" y="121"/>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62" name="Freeform 27">
                <a:extLst>
                  <a:ext uri="{FF2B5EF4-FFF2-40B4-BE49-F238E27FC236}">
                    <a16:creationId xmlns:a16="http://schemas.microsoft.com/office/drawing/2014/main" id="{5ECE6CD9-6807-66DE-690B-34433DC75323}"/>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3" name="Freeform 28">
                <a:extLst>
                  <a:ext uri="{FF2B5EF4-FFF2-40B4-BE49-F238E27FC236}">
                    <a16:creationId xmlns:a16="http://schemas.microsoft.com/office/drawing/2014/main" id="{074AED10-448B-3CA5-460E-0AB8CAB8309F}"/>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4" name="Freeform 29">
                <a:extLst>
                  <a:ext uri="{FF2B5EF4-FFF2-40B4-BE49-F238E27FC236}">
                    <a16:creationId xmlns:a16="http://schemas.microsoft.com/office/drawing/2014/main" id="{EF6F48E3-FEB7-E064-C14E-DB6034B8AA6F}"/>
                  </a:ext>
                </a:extLst>
              </p:cNvPr>
              <p:cNvSpPr>
                <a:spLocks/>
              </p:cNvSpPr>
              <p:nvPr/>
            </p:nvSpPr>
            <p:spPr bwMode="auto">
              <a:xfrm>
                <a:off x="5483788" y="1914818"/>
                <a:ext cx="1060450" cy="630238"/>
              </a:xfrm>
              <a:custGeom>
                <a:avLst/>
                <a:gdLst>
                  <a:gd name="T0" fmla="*/ 0 w 668"/>
                  <a:gd name="T1" fmla="*/ 0 h 397"/>
                  <a:gd name="T2" fmla="*/ 3 w 668"/>
                  <a:gd name="T3" fmla="*/ 45 h 397"/>
                  <a:gd name="T4" fmla="*/ 668 w 668"/>
                  <a:gd name="T5" fmla="*/ 397 h 397"/>
                  <a:gd name="T6" fmla="*/ 666 w 668"/>
                  <a:gd name="T7" fmla="*/ 348 h 397"/>
                  <a:gd name="T8" fmla="*/ 0 w 668"/>
                  <a:gd name="T9" fmla="*/ 0 h 397"/>
                </a:gdLst>
                <a:ahLst/>
                <a:cxnLst>
                  <a:cxn ang="0">
                    <a:pos x="T0" y="T1"/>
                  </a:cxn>
                  <a:cxn ang="0">
                    <a:pos x="T2" y="T3"/>
                  </a:cxn>
                  <a:cxn ang="0">
                    <a:pos x="T4" y="T5"/>
                  </a:cxn>
                  <a:cxn ang="0">
                    <a:pos x="T6" y="T7"/>
                  </a:cxn>
                  <a:cxn ang="0">
                    <a:pos x="T8" y="T9"/>
                  </a:cxn>
                </a:cxnLst>
                <a:rect l="0" t="0" r="r" b="b"/>
                <a:pathLst>
                  <a:path w="668" h="397">
                    <a:moveTo>
                      <a:pt x="0" y="0"/>
                    </a:moveTo>
                    <a:lnTo>
                      <a:pt x="3" y="45"/>
                    </a:lnTo>
                    <a:lnTo>
                      <a:pt x="668" y="397"/>
                    </a:lnTo>
                    <a:lnTo>
                      <a:pt x="666" y="348"/>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5" name="Freeform 30">
                <a:extLst>
                  <a:ext uri="{FF2B5EF4-FFF2-40B4-BE49-F238E27FC236}">
                    <a16:creationId xmlns:a16="http://schemas.microsoft.com/office/drawing/2014/main" id="{DFE9406D-15F6-3703-3DA0-C7956BC537BD}"/>
                  </a:ext>
                </a:extLst>
              </p:cNvPr>
              <p:cNvSpPr>
                <a:spLocks/>
              </p:cNvSpPr>
              <p:nvPr/>
            </p:nvSpPr>
            <p:spPr bwMode="auto">
              <a:xfrm>
                <a:off x="6522013" y="1583031"/>
                <a:ext cx="969963" cy="962025"/>
              </a:xfrm>
              <a:custGeom>
                <a:avLst/>
                <a:gdLst>
                  <a:gd name="T0" fmla="*/ 1 w 258"/>
                  <a:gd name="T1" fmla="*/ 165 h 256"/>
                  <a:gd name="T2" fmla="*/ 205 w 258"/>
                  <a:gd name="T3" fmla="*/ 32 h 256"/>
                  <a:gd name="T4" fmla="*/ 237 w 258"/>
                  <a:gd name="T5" fmla="*/ 38 h 256"/>
                  <a:gd name="T6" fmla="*/ 212 w 258"/>
                  <a:gd name="T7" fmla="*/ 106 h 256"/>
                  <a:gd name="T8" fmla="*/ 5 w 258"/>
                  <a:gd name="T9" fmla="*/ 235 h 256"/>
                  <a:gd name="T10" fmla="*/ 6 w 258"/>
                  <a:gd name="T11" fmla="*/ 256 h 256"/>
                  <a:gd name="T12" fmla="*/ 218 w 258"/>
                  <a:gd name="T13" fmla="*/ 120 h 256"/>
                  <a:gd name="T14" fmla="*/ 254 w 258"/>
                  <a:gd name="T15" fmla="*/ 51 h 256"/>
                  <a:gd name="T16" fmla="*/ 208 w 258"/>
                  <a:gd name="T17" fmla="*/ 10 h 256"/>
                  <a:gd name="T18" fmla="*/ 0 w 258"/>
                  <a:gd name="T19" fmla="*/ 142 h 256"/>
                  <a:gd name="T20" fmla="*/ 1 w 258"/>
                  <a:gd name="T21" fmla="*/ 16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256">
                    <a:moveTo>
                      <a:pt x="1" y="165"/>
                    </a:moveTo>
                    <a:cubicBezTo>
                      <a:pt x="205" y="32"/>
                      <a:pt x="205" y="32"/>
                      <a:pt x="205" y="32"/>
                    </a:cubicBezTo>
                    <a:cubicBezTo>
                      <a:pt x="205" y="32"/>
                      <a:pt x="228" y="16"/>
                      <a:pt x="237" y="38"/>
                    </a:cubicBezTo>
                    <a:cubicBezTo>
                      <a:pt x="247" y="61"/>
                      <a:pt x="229" y="94"/>
                      <a:pt x="212" y="106"/>
                    </a:cubicBezTo>
                    <a:cubicBezTo>
                      <a:pt x="5" y="235"/>
                      <a:pt x="5" y="235"/>
                      <a:pt x="5" y="235"/>
                    </a:cubicBezTo>
                    <a:cubicBezTo>
                      <a:pt x="6" y="256"/>
                      <a:pt x="6" y="256"/>
                      <a:pt x="6" y="256"/>
                    </a:cubicBezTo>
                    <a:cubicBezTo>
                      <a:pt x="218" y="120"/>
                      <a:pt x="218" y="120"/>
                      <a:pt x="218" y="120"/>
                    </a:cubicBezTo>
                    <a:cubicBezTo>
                      <a:pt x="218" y="120"/>
                      <a:pt x="258" y="88"/>
                      <a:pt x="254" y="51"/>
                    </a:cubicBezTo>
                    <a:cubicBezTo>
                      <a:pt x="251" y="13"/>
                      <a:pt x="225" y="0"/>
                      <a:pt x="208" y="10"/>
                    </a:cubicBezTo>
                    <a:cubicBezTo>
                      <a:pt x="0" y="142"/>
                      <a:pt x="0" y="142"/>
                      <a:pt x="0" y="142"/>
                    </a:cubicBezTo>
                    <a:cubicBezTo>
                      <a:pt x="1" y="165"/>
                      <a:pt x="1" y="165"/>
                      <a:pt x="1" y="165"/>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6" name="Freeform 32">
                <a:extLst>
                  <a:ext uri="{FF2B5EF4-FFF2-40B4-BE49-F238E27FC236}">
                    <a16:creationId xmlns:a16="http://schemas.microsoft.com/office/drawing/2014/main" id="{1E980E5E-B2F7-C253-E13B-87718D84C01C}"/>
                  </a:ext>
                </a:extLst>
              </p:cNvPr>
              <p:cNvSpPr>
                <a:spLocks/>
              </p:cNvSpPr>
              <p:nvPr/>
            </p:nvSpPr>
            <p:spPr bwMode="auto">
              <a:xfrm>
                <a:off x="7326876" y="1610018"/>
                <a:ext cx="44450" cy="3175"/>
              </a:xfrm>
              <a:custGeom>
                <a:avLst/>
                <a:gdLst>
                  <a:gd name="T0" fmla="*/ 6 w 12"/>
                  <a:gd name="T1" fmla="*/ 0 h 1"/>
                  <a:gd name="T2" fmla="*/ 0 w 12"/>
                  <a:gd name="T3" fmla="*/ 1 h 1"/>
                  <a:gd name="T4" fmla="*/ 12 w 12"/>
                  <a:gd name="T5" fmla="*/ 1 h 1"/>
                  <a:gd name="T6" fmla="*/ 12 w 12"/>
                  <a:gd name="T7" fmla="*/ 1 h 1"/>
                  <a:gd name="T8" fmla="*/ 6 w 12"/>
                  <a:gd name="T9" fmla="*/ 0 h 1"/>
                </a:gdLst>
                <a:ahLst/>
                <a:cxnLst>
                  <a:cxn ang="0">
                    <a:pos x="T0" y="T1"/>
                  </a:cxn>
                  <a:cxn ang="0">
                    <a:pos x="T2" y="T3"/>
                  </a:cxn>
                  <a:cxn ang="0">
                    <a:pos x="T4" y="T5"/>
                  </a:cxn>
                  <a:cxn ang="0">
                    <a:pos x="T6" y="T7"/>
                  </a:cxn>
                  <a:cxn ang="0">
                    <a:pos x="T8" y="T9"/>
                  </a:cxn>
                </a:cxnLst>
                <a:rect l="0" t="0" r="r" b="b"/>
                <a:pathLst>
                  <a:path w="12" h="1">
                    <a:moveTo>
                      <a:pt x="6" y="0"/>
                    </a:moveTo>
                    <a:cubicBezTo>
                      <a:pt x="4" y="0"/>
                      <a:pt x="2" y="0"/>
                      <a:pt x="0" y="1"/>
                    </a:cubicBezTo>
                    <a:cubicBezTo>
                      <a:pt x="12" y="1"/>
                      <a:pt x="12" y="1"/>
                      <a:pt x="12" y="1"/>
                    </a:cubicBezTo>
                    <a:cubicBezTo>
                      <a:pt x="12" y="1"/>
                      <a:pt x="12" y="1"/>
                      <a:pt x="12" y="1"/>
                    </a:cubicBezTo>
                    <a:cubicBezTo>
                      <a:pt x="10" y="0"/>
                      <a:pt x="8" y="0"/>
                      <a:pt x="6" y="0"/>
                    </a:cubicBezTo>
                  </a:path>
                </a:pathLst>
              </a:custGeom>
              <a:solidFill>
                <a:srgbClr val="419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6" name="Group 69"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199B8B67-896E-8B66-5679-4FC3FBEBB763}"/>
                </a:ext>
              </a:extLst>
            </p:cNvPr>
            <p:cNvGrpSpPr/>
            <p:nvPr/>
          </p:nvGrpSpPr>
          <p:grpSpPr>
            <a:xfrm>
              <a:off x="1066940" y="2906935"/>
              <a:ext cx="2675659" cy="1421535"/>
              <a:chOff x="3672451" y="2646656"/>
              <a:chExt cx="2943225" cy="1563688"/>
            </a:xfrm>
          </p:grpSpPr>
          <p:grpSp>
            <p:nvGrpSpPr>
              <p:cNvPr id="48" name="Group 68">
                <a:extLst>
                  <a:ext uri="{FF2B5EF4-FFF2-40B4-BE49-F238E27FC236}">
                    <a16:creationId xmlns:a16="http://schemas.microsoft.com/office/drawing/2014/main" id="{6FBFFE7A-14EC-44B4-5E9B-20F9643AD402}"/>
                  </a:ext>
                </a:extLst>
              </p:cNvPr>
              <p:cNvGrpSpPr/>
              <p:nvPr/>
            </p:nvGrpSpPr>
            <p:grpSpPr>
              <a:xfrm>
                <a:off x="3672451" y="2646656"/>
                <a:ext cx="2943225" cy="1519237"/>
                <a:chOff x="3672451" y="2646656"/>
                <a:chExt cx="2943225" cy="1519237"/>
              </a:xfrm>
            </p:grpSpPr>
            <p:sp>
              <p:nvSpPr>
                <p:cNvPr id="51" name="Freeform 16">
                  <a:extLst>
                    <a:ext uri="{FF2B5EF4-FFF2-40B4-BE49-F238E27FC236}">
                      <a16:creationId xmlns:a16="http://schemas.microsoft.com/office/drawing/2014/main" id="{CFF5509B-FA16-74E9-AF55-4D3FB6B68F5F}"/>
                    </a:ext>
                  </a:extLst>
                </p:cNvPr>
                <p:cNvSpPr>
                  <a:spLocks/>
                </p:cNvSpPr>
                <p:nvPr/>
              </p:nvSpPr>
              <p:spPr bwMode="auto">
                <a:xfrm>
                  <a:off x="3672451" y="4051593"/>
                  <a:ext cx="71438" cy="7938"/>
                </a:xfrm>
                <a:custGeom>
                  <a:avLst/>
                  <a:gdLst>
                    <a:gd name="T0" fmla="*/ 11 w 19"/>
                    <a:gd name="T1" fmla="*/ 0 h 2"/>
                    <a:gd name="T2" fmla="*/ 0 w 19"/>
                    <a:gd name="T3" fmla="*/ 1 h 2"/>
                    <a:gd name="T4" fmla="*/ 0 w 19"/>
                    <a:gd name="T5" fmla="*/ 2 h 2"/>
                    <a:gd name="T6" fmla="*/ 19 w 19"/>
                    <a:gd name="T7" fmla="*/ 0 h 2"/>
                    <a:gd name="T8" fmla="*/ 11 w 19"/>
                    <a:gd name="T9" fmla="*/ 0 h 2"/>
                  </a:gdLst>
                  <a:ahLst/>
                  <a:cxnLst>
                    <a:cxn ang="0">
                      <a:pos x="T0" y="T1"/>
                    </a:cxn>
                    <a:cxn ang="0">
                      <a:pos x="T2" y="T3"/>
                    </a:cxn>
                    <a:cxn ang="0">
                      <a:pos x="T4" y="T5"/>
                    </a:cxn>
                    <a:cxn ang="0">
                      <a:pos x="T6" y="T7"/>
                    </a:cxn>
                    <a:cxn ang="0">
                      <a:pos x="T8" y="T9"/>
                    </a:cxn>
                  </a:cxnLst>
                  <a:rect l="0" t="0" r="r" b="b"/>
                  <a:pathLst>
                    <a:path w="19" h="2">
                      <a:moveTo>
                        <a:pt x="11" y="0"/>
                      </a:moveTo>
                      <a:cubicBezTo>
                        <a:pt x="8" y="0"/>
                        <a:pt x="4" y="0"/>
                        <a:pt x="0" y="1"/>
                      </a:cubicBezTo>
                      <a:cubicBezTo>
                        <a:pt x="0" y="2"/>
                        <a:pt x="0" y="2"/>
                        <a:pt x="0" y="2"/>
                      </a:cubicBezTo>
                      <a:cubicBezTo>
                        <a:pt x="19" y="0"/>
                        <a:pt x="19" y="0"/>
                        <a:pt x="19" y="0"/>
                      </a:cubicBezTo>
                      <a:cubicBezTo>
                        <a:pt x="17" y="0"/>
                        <a:pt x="14" y="0"/>
                        <a:pt x="11" y="0"/>
                      </a:cubicBezTo>
                    </a:path>
                  </a:pathLst>
                </a:custGeom>
                <a:solidFill>
                  <a:srgbClr val="0A8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2" name="Freeform 33">
                  <a:extLst>
                    <a:ext uri="{FF2B5EF4-FFF2-40B4-BE49-F238E27FC236}">
                      <a16:creationId xmlns:a16="http://schemas.microsoft.com/office/drawing/2014/main" id="{E2E181A7-C751-FA99-24F3-503EB38A9965}"/>
                    </a:ext>
                  </a:extLst>
                </p:cNvPr>
                <p:cNvSpPr>
                  <a:spLocks/>
                </p:cNvSpPr>
                <p:nvPr/>
              </p:nvSpPr>
              <p:spPr bwMode="auto">
                <a:xfrm>
                  <a:off x="4375713" y="3248318"/>
                  <a:ext cx="2239963" cy="917575"/>
                </a:xfrm>
                <a:custGeom>
                  <a:avLst/>
                  <a:gdLst>
                    <a:gd name="T0" fmla="*/ 596 w 596"/>
                    <a:gd name="T1" fmla="*/ 59 h 244"/>
                    <a:gd name="T2" fmla="*/ 559 w 596"/>
                    <a:gd name="T3" fmla="*/ 42 h 244"/>
                    <a:gd name="T4" fmla="*/ 56 w 596"/>
                    <a:gd name="T5" fmla="*/ 0 h 244"/>
                    <a:gd name="T6" fmla="*/ 29 w 596"/>
                    <a:gd name="T7" fmla="*/ 71 h 244"/>
                    <a:gd name="T8" fmla="*/ 296 w 596"/>
                    <a:gd name="T9" fmla="*/ 244 h 244"/>
                    <a:gd name="T10" fmla="*/ 596 w 596"/>
                    <a:gd name="T11" fmla="*/ 59 h 244"/>
                  </a:gdLst>
                  <a:ahLst/>
                  <a:cxnLst>
                    <a:cxn ang="0">
                      <a:pos x="T0" y="T1"/>
                    </a:cxn>
                    <a:cxn ang="0">
                      <a:pos x="T2" y="T3"/>
                    </a:cxn>
                    <a:cxn ang="0">
                      <a:pos x="T4" y="T5"/>
                    </a:cxn>
                    <a:cxn ang="0">
                      <a:pos x="T6" y="T7"/>
                    </a:cxn>
                    <a:cxn ang="0">
                      <a:pos x="T8" y="T9"/>
                    </a:cxn>
                    <a:cxn ang="0">
                      <a:pos x="T10" y="T11"/>
                    </a:cxn>
                  </a:cxnLst>
                  <a:rect l="0" t="0" r="r" b="b"/>
                  <a:pathLst>
                    <a:path w="596" h="244">
                      <a:moveTo>
                        <a:pt x="596" y="59"/>
                      </a:moveTo>
                      <a:cubicBezTo>
                        <a:pt x="559" y="42"/>
                        <a:pt x="559" y="42"/>
                        <a:pt x="559" y="42"/>
                      </a:cubicBezTo>
                      <a:cubicBezTo>
                        <a:pt x="56" y="0"/>
                        <a:pt x="56" y="0"/>
                        <a:pt x="56" y="0"/>
                      </a:cubicBezTo>
                      <a:cubicBezTo>
                        <a:pt x="56" y="0"/>
                        <a:pt x="0" y="24"/>
                        <a:pt x="29" y="71"/>
                      </a:cubicBezTo>
                      <a:cubicBezTo>
                        <a:pt x="68" y="133"/>
                        <a:pt x="296" y="244"/>
                        <a:pt x="296" y="244"/>
                      </a:cubicBezTo>
                      <a:lnTo>
                        <a:pt x="596" y="59"/>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3" name="Freeform 34">
                  <a:extLst>
                    <a:ext uri="{FF2B5EF4-FFF2-40B4-BE49-F238E27FC236}">
                      <a16:creationId xmlns:a16="http://schemas.microsoft.com/office/drawing/2014/main" id="{CCB6789C-5481-2972-4074-1A7B79D75292}"/>
                    </a:ext>
                  </a:extLst>
                </p:cNvPr>
                <p:cNvSpPr>
                  <a:spLocks/>
                </p:cNvSpPr>
                <p:nvPr/>
              </p:nvSpPr>
              <p:spPr bwMode="auto">
                <a:xfrm>
                  <a:off x="4615426" y="3176881"/>
                  <a:ext cx="1944688" cy="879475"/>
                </a:xfrm>
                <a:custGeom>
                  <a:avLst/>
                  <a:gdLst>
                    <a:gd name="T0" fmla="*/ 1225 w 1225"/>
                    <a:gd name="T1" fmla="*/ 19 h 554"/>
                    <a:gd name="T2" fmla="*/ 1225 w 1225"/>
                    <a:gd name="T3" fmla="*/ 166 h 554"/>
                    <a:gd name="T4" fmla="*/ 550 w 1225"/>
                    <a:gd name="T5" fmla="*/ 554 h 554"/>
                    <a:gd name="T6" fmla="*/ 3 w 1225"/>
                    <a:gd name="T7" fmla="*/ 251 h 554"/>
                    <a:gd name="T8" fmla="*/ 0 w 1225"/>
                    <a:gd name="T9" fmla="*/ 83 h 554"/>
                    <a:gd name="T10" fmla="*/ 564 w 1225"/>
                    <a:gd name="T11" fmla="*/ 381 h 554"/>
                    <a:gd name="T12" fmla="*/ 1220 w 1225"/>
                    <a:gd name="T13" fmla="*/ 0 h 554"/>
                    <a:gd name="T14" fmla="*/ 1225 w 1225"/>
                    <a:gd name="T15" fmla="*/ 19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5" h="554">
                      <a:moveTo>
                        <a:pt x="1225" y="19"/>
                      </a:moveTo>
                      <a:lnTo>
                        <a:pt x="1225" y="166"/>
                      </a:lnTo>
                      <a:lnTo>
                        <a:pt x="550" y="554"/>
                      </a:lnTo>
                      <a:lnTo>
                        <a:pt x="3" y="251"/>
                      </a:lnTo>
                      <a:lnTo>
                        <a:pt x="0" y="83"/>
                      </a:lnTo>
                      <a:lnTo>
                        <a:pt x="564" y="381"/>
                      </a:lnTo>
                      <a:lnTo>
                        <a:pt x="1220" y="0"/>
                      </a:lnTo>
                      <a:lnTo>
                        <a:pt x="1225"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4" name="Freeform 35">
                  <a:extLst>
                    <a:ext uri="{FF2B5EF4-FFF2-40B4-BE49-F238E27FC236}">
                      <a16:creationId xmlns:a16="http://schemas.microsoft.com/office/drawing/2014/main" id="{2B42C870-BC23-6CA7-0043-6A399EB932C3}"/>
                    </a:ext>
                  </a:extLst>
                </p:cNvPr>
                <p:cNvSpPr>
                  <a:spLocks/>
                </p:cNvSpPr>
                <p:nvPr/>
              </p:nvSpPr>
              <p:spPr bwMode="auto">
                <a:xfrm>
                  <a:off x="4510651" y="2646656"/>
                  <a:ext cx="2105025" cy="1093788"/>
                </a:xfrm>
                <a:custGeom>
                  <a:avLst/>
                  <a:gdLst>
                    <a:gd name="T0" fmla="*/ 560 w 560"/>
                    <a:gd name="T1" fmla="*/ 122 h 291"/>
                    <a:gd name="T2" fmla="*/ 260 w 560"/>
                    <a:gd name="T3" fmla="*/ 291 h 291"/>
                    <a:gd name="T4" fmla="*/ 0 w 560"/>
                    <a:gd name="T5" fmla="*/ 158 h 291"/>
                    <a:gd name="T6" fmla="*/ 9 w 560"/>
                    <a:gd name="T7" fmla="*/ 154 h 291"/>
                    <a:gd name="T8" fmla="*/ 290 w 560"/>
                    <a:gd name="T9" fmla="*/ 11 h 291"/>
                    <a:gd name="T10" fmla="*/ 326 w 560"/>
                    <a:gd name="T11" fmla="*/ 6 h 291"/>
                    <a:gd name="T12" fmla="*/ 560 w 560"/>
                    <a:gd name="T13" fmla="*/ 122 h 291"/>
                  </a:gdLst>
                  <a:ahLst/>
                  <a:cxnLst>
                    <a:cxn ang="0">
                      <a:pos x="T0" y="T1"/>
                    </a:cxn>
                    <a:cxn ang="0">
                      <a:pos x="T2" y="T3"/>
                    </a:cxn>
                    <a:cxn ang="0">
                      <a:pos x="T4" y="T5"/>
                    </a:cxn>
                    <a:cxn ang="0">
                      <a:pos x="T6" y="T7"/>
                    </a:cxn>
                    <a:cxn ang="0">
                      <a:pos x="T8" y="T9"/>
                    </a:cxn>
                    <a:cxn ang="0">
                      <a:pos x="T10" y="T11"/>
                    </a:cxn>
                    <a:cxn ang="0">
                      <a:pos x="T12" y="T13"/>
                    </a:cxn>
                  </a:cxnLst>
                  <a:rect l="0" t="0" r="r" b="b"/>
                  <a:pathLst>
                    <a:path w="560" h="291">
                      <a:moveTo>
                        <a:pt x="560" y="122"/>
                      </a:moveTo>
                      <a:cubicBezTo>
                        <a:pt x="260" y="291"/>
                        <a:pt x="260" y="291"/>
                        <a:pt x="260" y="291"/>
                      </a:cubicBezTo>
                      <a:cubicBezTo>
                        <a:pt x="0" y="158"/>
                        <a:pt x="0" y="158"/>
                        <a:pt x="0" y="158"/>
                      </a:cubicBezTo>
                      <a:cubicBezTo>
                        <a:pt x="9" y="154"/>
                        <a:pt x="9" y="154"/>
                        <a:pt x="9" y="154"/>
                      </a:cubicBezTo>
                      <a:cubicBezTo>
                        <a:pt x="290" y="11"/>
                        <a:pt x="290" y="11"/>
                        <a:pt x="290" y="11"/>
                      </a:cubicBezTo>
                      <a:cubicBezTo>
                        <a:pt x="290" y="11"/>
                        <a:pt x="309" y="0"/>
                        <a:pt x="326" y="6"/>
                      </a:cubicBezTo>
                      <a:cubicBezTo>
                        <a:pt x="343" y="12"/>
                        <a:pt x="560" y="122"/>
                        <a:pt x="560" y="122"/>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5" name="Freeform 36">
                  <a:extLst>
                    <a:ext uri="{FF2B5EF4-FFF2-40B4-BE49-F238E27FC236}">
                      <a16:creationId xmlns:a16="http://schemas.microsoft.com/office/drawing/2014/main" id="{608B3624-B744-6AAC-BFCA-48425F2A0701}"/>
                    </a:ext>
                  </a:extLst>
                </p:cNvPr>
                <p:cNvSpPr>
                  <a:spLocks/>
                </p:cNvSpPr>
                <p:nvPr/>
              </p:nvSpPr>
              <p:spPr bwMode="auto">
                <a:xfrm>
                  <a:off x="5491726" y="3105443"/>
                  <a:ext cx="1123950" cy="728663"/>
                </a:xfrm>
                <a:custGeom>
                  <a:avLst/>
                  <a:gdLst>
                    <a:gd name="T0" fmla="*/ 0 w 708"/>
                    <a:gd name="T1" fmla="*/ 400 h 459"/>
                    <a:gd name="T2" fmla="*/ 708 w 708"/>
                    <a:gd name="T3" fmla="*/ 0 h 459"/>
                    <a:gd name="T4" fmla="*/ 708 w 708"/>
                    <a:gd name="T5" fmla="*/ 57 h 459"/>
                    <a:gd name="T6" fmla="*/ 0 w 708"/>
                    <a:gd name="T7" fmla="*/ 459 h 459"/>
                    <a:gd name="T8" fmla="*/ 0 w 708"/>
                    <a:gd name="T9" fmla="*/ 400 h 459"/>
                  </a:gdLst>
                  <a:ahLst/>
                  <a:cxnLst>
                    <a:cxn ang="0">
                      <a:pos x="T0" y="T1"/>
                    </a:cxn>
                    <a:cxn ang="0">
                      <a:pos x="T2" y="T3"/>
                    </a:cxn>
                    <a:cxn ang="0">
                      <a:pos x="T4" y="T5"/>
                    </a:cxn>
                    <a:cxn ang="0">
                      <a:pos x="T6" y="T7"/>
                    </a:cxn>
                    <a:cxn ang="0">
                      <a:pos x="T8" y="T9"/>
                    </a:cxn>
                  </a:cxnLst>
                  <a:rect l="0" t="0" r="r" b="b"/>
                  <a:pathLst>
                    <a:path w="708" h="459">
                      <a:moveTo>
                        <a:pt x="0" y="400"/>
                      </a:moveTo>
                      <a:lnTo>
                        <a:pt x="708" y="0"/>
                      </a:lnTo>
                      <a:lnTo>
                        <a:pt x="708" y="57"/>
                      </a:lnTo>
                      <a:lnTo>
                        <a:pt x="0" y="459"/>
                      </a:lnTo>
                      <a:lnTo>
                        <a:pt x="0" y="40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sp>
            <p:nvSpPr>
              <p:cNvPr id="49" name="Freeform 37">
                <a:extLst>
                  <a:ext uri="{FF2B5EF4-FFF2-40B4-BE49-F238E27FC236}">
                    <a16:creationId xmlns:a16="http://schemas.microsoft.com/office/drawing/2014/main" id="{52A84BAC-5E88-CE09-F6B1-F9ED49213200}"/>
                  </a:ext>
                </a:extLst>
              </p:cNvPr>
              <p:cNvSpPr>
                <a:spLocks/>
              </p:cNvSpPr>
              <p:nvPr/>
            </p:nvSpPr>
            <p:spPr bwMode="auto">
              <a:xfrm>
                <a:off x="5491726" y="3470568"/>
                <a:ext cx="1123950" cy="739775"/>
              </a:xfrm>
              <a:custGeom>
                <a:avLst/>
                <a:gdLst>
                  <a:gd name="T0" fmla="*/ 708 w 708"/>
                  <a:gd name="T1" fmla="*/ 0 h 466"/>
                  <a:gd name="T2" fmla="*/ 708 w 708"/>
                  <a:gd name="T3" fmla="*/ 49 h 466"/>
                  <a:gd name="T4" fmla="*/ 0 w 708"/>
                  <a:gd name="T5" fmla="*/ 466 h 466"/>
                  <a:gd name="T6" fmla="*/ 0 w 708"/>
                  <a:gd name="T7" fmla="*/ 411 h 466"/>
                  <a:gd name="T8" fmla="*/ 708 w 708"/>
                  <a:gd name="T9" fmla="*/ 0 h 466"/>
                </a:gdLst>
                <a:ahLst/>
                <a:cxnLst>
                  <a:cxn ang="0">
                    <a:pos x="T0" y="T1"/>
                  </a:cxn>
                  <a:cxn ang="0">
                    <a:pos x="T2" y="T3"/>
                  </a:cxn>
                  <a:cxn ang="0">
                    <a:pos x="T4" y="T5"/>
                  </a:cxn>
                  <a:cxn ang="0">
                    <a:pos x="T6" y="T7"/>
                  </a:cxn>
                  <a:cxn ang="0">
                    <a:pos x="T8" y="T9"/>
                  </a:cxn>
                </a:cxnLst>
                <a:rect l="0" t="0" r="r" b="b"/>
                <a:pathLst>
                  <a:path w="708" h="466">
                    <a:moveTo>
                      <a:pt x="708" y="0"/>
                    </a:moveTo>
                    <a:lnTo>
                      <a:pt x="708" y="49"/>
                    </a:lnTo>
                    <a:lnTo>
                      <a:pt x="0" y="466"/>
                    </a:lnTo>
                    <a:lnTo>
                      <a:pt x="0" y="411"/>
                    </a:lnTo>
                    <a:lnTo>
                      <a:pt x="708"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0" name="Freeform 38">
                <a:extLst>
                  <a:ext uri="{FF2B5EF4-FFF2-40B4-BE49-F238E27FC236}">
                    <a16:creationId xmlns:a16="http://schemas.microsoft.com/office/drawing/2014/main" id="{6423E763-F136-D031-0F85-50228B57A43D}"/>
                  </a:ext>
                </a:extLst>
              </p:cNvPr>
              <p:cNvSpPr>
                <a:spLocks/>
              </p:cNvSpPr>
              <p:nvPr/>
            </p:nvSpPr>
            <p:spPr bwMode="auto">
              <a:xfrm>
                <a:off x="4424926" y="3199106"/>
                <a:ext cx="1066800" cy="1011238"/>
              </a:xfrm>
              <a:custGeom>
                <a:avLst/>
                <a:gdLst>
                  <a:gd name="T0" fmla="*/ 284 w 284"/>
                  <a:gd name="T1" fmla="*/ 169 h 269"/>
                  <a:gd name="T2" fmla="*/ 55 w 284"/>
                  <a:gd name="T3" fmla="*/ 34 h 269"/>
                  <a:gd name="T4" fmla="*/ 19 w 284"/>
                  <a:gd name="T5" fmla="*/ 42 h 269"/>
                  <a:gd name="T6" fmla="*/ 50 w 284"/>
                  <a:gd name="T7" fmla="*/ 115 h 269"/>
                  <a:gd name="T8" fmla="*/ 284 w 284"/>
                  <a:gd name="T9" fmla="*/ 246 h 269"/>
                  <a:gd name="T10" fmla="*/ 284 w 284"/>
                  <a:gd name="T11" fmla="*/ 269 h 269"/>
                  <a:gd name="T12" fmla="*/ 44 w 284"/>
                  <a:gd name="T13" fmla="*/ 131 h 269"/>
                  <a:gd name="T14" fmla="*/ 1 w 284"/>
                  <a:gd name="T15" fmla="*/ 57 h 269"/>
                  <a:gd name="T16" fmla="*/ 50 w 284"/>
                  <a:gd name="T17" fmla="*/ 10 h 269"/>
                  <a:gd name="T18" fmla="*/ 284 w 284"/>
                  <a:gd name="T19" fmla="*/ 144 h 269"/>
                  <a:gd name="T20" fmla="*/ 284 w 284"/>
                  <a:gd name="T21" fmla="*/ 1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69">
                    <a:moveTo>
                      <a:pt x="284" y="169"/>
                    </a:moveTo>
                    <a:cubicBezTo>
                      <a:pt x="55" y="34"/>
                      <a:pt x="55" y="34"/>
                      <a:pt x="55" y="34"/>
                    </a:cubicBezTo>
                    <a:cubicBezTo>
                      <a:pt x="55" y="34"/>
                      <a:pt x="29" y="17"/>
                      <a:pt x="19" y="42"/>
                    </a:cubicBezTo>
                    <a:cubicBezTo>
                      <a:pt x="10" y="67"/>
                      <a:pt x="31" y="103"/>
                      <a:pt x="50" y="115"/>
                    </a:cubicBezTo>
                    <a:cubicBezTo>
                      <a:pt x="284" y="246"/>
                      <a:pt x="284" y="246"/>
                      <a:pt x="284" y="246"/>
                    </a:cubicBezTo>
                    <a:cubicBezTo>
                      <a:pt x="284" y="269"/>
                      <a:pt x="284" y="269"/>
                      <a:pt x="284" y="269"/>
                    </a:cubicBezTo>
                    <a:cubicBezTo>
                      <a:pt x="44" y="131"/>
                      <a:pt x="44" y="131"/>
                      <a:pt x="44" y="131"/>
                    </a:cubicBezTo>
                    <a:cubicBezTo>
                      <a:pt x="44" y="131"/>
                      <a:pt x="0" y="98"/>
                      <a:pt x="1" y="57"/>
                    </a:cubicBezTo>
                    <a:cubicBezTo>
                      <a:pt x="3" y="16"/>
                      <a:pt x="31" y="0"/>
                      <a:pt x="50" y="10"/>
                    </a:cubicBezTo>
                    <a:cubicBezTo>
                      <a:pt x="284" y="144"/>
                      <a:pt x="284" y="144"/>
                      <a:pt x="284" y="144"/>
                    </a:cubicBezTo>
                    <a:lnTo>
                      <a:pt x="284" y="169"/>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7" name="Group 63"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E571B0EA-9346-9609-3E51-E8BF9DA1A01A}"/>
                </a:ext>
              </a:extLst>
            </p:cNvPr>
            <p:cNvGrpSpPr/>
            <p:nvPr/>
          </p:nvGrpSpPr>
          <p:grpSpPr>
            <a:xfrm>
              <a:off x="3794553" y="4611332"/>
              <a:ext cx="1274329" cy="891887"/>
              <a:chOff x="6672826" y="4521493"/>
              <a:chExt cx="1401762" cy="981076"/>
            </a:xfrm>
          </p:grpSpPr>
          <p:sp>
            <p:nvSpPr>
              <p:cNvPr id="42" name="Freeform 40">
                <a:extLst>
                  <a:ext uri="{FF2B5EF4-FFF2-40B4-BE49-F238E27FC236}">
                    <a16:creationId xmlns:a16="http://schemas.microsoft.com/office/drawing/2014/main" id="{43D11DE5-940E-9ECD-203C-1E69412D99B9}"/>
                  </a:ext>
                </a:extLst>
              </p:cNvPr>
              <p:cNvSpPr>
                <a:spLocks/>
              </p:cNvSpPr>
              <p:nvPr/>
            </p:nvSpPr>
            <p:spPr bwMode="auto">
              <a:xfrm>
                <a:off x="6672826" y="4939006"/>
                <a:ext cx="1398588" cy="538163"/>
              </a:xfrm>
              <a:custGeom>
                <a:avLst/>
                <a:gdLst>
                  <a:gd name="T0" fmla="*/ 372 w 372"/>
                  <a:gd name="T1" fmla="*/ 16 h 143"/>
                  <a:gd name="T2" fmla="*/ 349 w 372"/>
                  <a:gd name="T3" fmla="*/ 7 h 143"/>
                  <a:gd name="T4" fmla="*/ 34 w 372"/>
                  <a:gd name="T5" fmla="*/ 0 h 143"/>
                  <a:gd name="T6" fmla="*/ 20 w 372"/>
                  <a:gd name="T7" fmla="*/ 44 h 143"/>
                  <a:gd name="T8" fmla="*/ 192 w 372"/>
                  <a:gd name="T9" fmla="*/ 143 h 143"/>
                  <a:gd name="T10" fmla="*/ 372 w 372"/>
                  <a:gd name="T11" fmla="*/ 16 h 143"/>
                </a:gdLst>
                <a:ahLst/>
                <a:cxnLst>
                  <a:cxn ang="0">
                    <a:pos x="T0" y="T1"/>
                  </a:cxn>
                  <a:cxn ang="0">
                    <a:pos x="T2" y="T3"/>
                  </a:cxn>
                  <a:cxn ang="0">
                    <a:pos x="T4" y="T5"/>
                  </a:cxn>
                  <a:cxn ang="0">
                    <a:pos x="T6" y="T7"/>
                  </a:cxn>
                  <a:cxn ang="0">
                    <a:pos x="T8" y="T9"/>
                  </a:cxn>
                  <a:cxn ang="0">
                    <a:pos x="T10" y="T11"/>
                  </a:cxn>
                </a:cxnLst>
                <a:rect l="0" t="0" r="r" b="b"/>
                <a:pathLst>
                  <a:path w="372" h="143">
                    <a:moveTo>
                      <a:pt x="372" y="16"/>
                    </a:moveTo>
                    <a:cubicBezTo>
                      <a:pt x="349" y="7"/>
                      <a:pt x="349" y="7"/>
                      <a:pt x="349" y="7"/>
                    </a:cubicBezTo>
                    <a:cubicBezTo>
                      <a:pt x="34" y="0"/>
                      <a:pt x="34" y="0"/>
                      <a:pt x="34" y="0"/>
                    </a:cubicBezTo>
                    <a:cubicBezTo>
                      <a:pt x="34" y="0"/>
                      <a:pt x="0" y="17"/>
                      <a:pt x="20" y="44"/>
                    </a:cubicBezTo>
                    <a:cubicBezTo>
                      <a:pt x="46" y="82"/>
                      <a:pt x="192" y="143"/>
                      <a:pt x="192" y="143"/>
                    </a:cubicBezTo>
                    <a:lnTo>
                      <a:pt x="372" y="16"/>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3" name="Freeform 41">
                <a:extLst>
                  <a:ext uri="{FF2B5EF4-FFF2-40B4-BE49-F238E27FC236}">
                    <a16:creationId xmlns:a16="http://schemas.microsoft.com/office/drawing/2014/main" id="{20B6D318-A656-654F-AABF-CBAA1D89B590}"/>
                  </a:ext>
                </a:extLst>
              </p:cNvPr>
              <p:cNvSpPr>
                <a:spLocks/>
              </p:cNvSpPr>
              <p:nvPr/>
            </p:nvSpPr>
            <p:spPr bwMode="auto">
              <a:xfrm>
                <a:off x="6823638" y="4818356"/>
                <a:ext cx="1214438" cy="590550"/>
              </a:xfrm>
              <a:custGeom>
                <a:avLst/>
                <a:gdLst>
                  <a:gd name="T0" fmla="*/ 760 w 765"/>
                  <a:gd name="T1" fmla="*/ 15 h 372"/>
                  <a:gd name="T2" fmla="*/ 765 w 765"/>
                  <a:gd name="T3" fmla="*/ 105 h 372"/>
                  <a:gd name="T4" fmla="*/ 357 w 765"/>
                  <a:gd name="T5" fmla="*/ 372 h 372"/>
                  <a:gd name="T6" fmla="*/ 7 w 765"/>
                  <a:gd name="T7" fmla="*/ 202 h 372"/>
                  <a:gd name="T8" fmla="*/ 0 w 765"/>
                  <a:gd name="T9" fmla="*/ 97 h 372"/>
                  <a:gd name="T10" fmla="*/ 360 w 765"/>
                  <a:gd name="T11" fmla="*/ 263 h 372"/>
                  <a:gd name="T12" fmla="*/ 758 w 765"/>
                  <a:gd name="T13" fmla="*/ 0 h 372"/>
                  <a:gd name="T14" fmla="*/ 760 w 765"/>
                  <a:gd name="T15" fmla="*/ 15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5" h="372">
                    <a:moveTo>
                      <a:pt x="760" y="15"/>
                    </a:moveTo>
                    <a:lnTo>
                      <a:pt x="765" y="105"/>
                    </a:lnTo>
                    <a:lnTo>
                      <a:pt x="357" y="372"/>
                    </a:lnTo>
                    <a:lnTo>
                      <a:pt x="7" y="202"/>
                    </a:lnTo>
                    <a:lnTo>
                      <a:pt x="0" y="97"/>
                    </a:lnTo>
                    <a:lnTo>
                      <a:pt x="360" y="263"/>
                    </a:lnTo>
                    <a:lnTo>
                      <a:pt x="758" y="0"/>
                    </a:lnTo>
                    <a:lnTo>
                      <a:pt x="760" y="15"/>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4" name="Freeform 42">
                <a:extLst>
                  <a:ext uri="{FF2B5EF4-FFF2-40B4-BE49-F238E27FC236}">
                    <a16:creationId xmlns:a16="http://schemas.microsoft.com/office/drawing/2014/main" id="{1915A3C0-7321-027C-F022-425B7EB3EB37}"/>
                  </a:ext>
                </a:extLst>
              </p:cNvPr>
              <p:cNvSpPr>
                <a:spLocks/>
              </p:cNvSpPr>
              <p:nvPr/>
            </p:nvSpPr>
            <p:spPr bwMode="auto">
              <a:xfrm>
                <a:off x="6755376" y="4521493"/>
                <a:ext cx="1304925" cy="688975"/>
              </a:xfrm>
              <a:custGeom>
                <a:avLst/>
                <a:gdLst>
                  <a:gd name="T0" fmla="*/ 347 w 347"/>
                  <a:gd name="T1" fmla="*/ 67 h 183"/>
                  <a:gd name="T2" fmla="*/ 167 w 347"/>
                  <a:gd name="T3" fmla="*/ 183 h 183"/>
                  <a:gd name="T4" fmla="*/ 0 w 347"/>
                  <a:gd name="T5" fmla="*/ 110 h 183"/>
                  <a:gd name="T6" fmla="*/ 5 w 347"/>
                  <a:gd name="T7" fmla="*/ 107 h 183"/>
                  <a:gd name="T8" fmla="*/ 175 w 347"/>
                  <a:gd name="T9" fmla="*/ 8 h 183"/>
                  <a:gd name="T10" fmla="*/ 197 w 347"/>
                  <a:gd name="T11" fmla="*/ 3 h 183"/>
                  <a:gd name="T12" fmla="*/ 347 w 347"/>
                  <a:gd name="T13" fmla="*/ 67 h 183"/>
                </a:gdLst>
                <a:ahLst/>
                <a:cxnLst>
                  <a:cxn ang="0">
                    <a:pos x="T0" y="T1"/>
                  </a:cxn>
                  <a:cxn ang="0">
                    <a:pos x="T2" y="T3"/>
                  </a:cxn>
                  <a:cxn ang="0">
                    <a:pos x="T4" y="T5"/>
                  </a:cxn>
                  <a:cxn ang="0">
                    <a:pos x="T6" y="T7"/>
                  </a:cxn>
                  <a:cxn ang="0">
                    <a:pos x="T8" y="T9"/>
                  </a:cxn>
                  <a:cxn ang="0">
                    <a:pos x="T10" y="T11"/>
                  </a:cxn>
                  <a:cxn ang="0">
                    <a:pos x="T12" y="T13"/>
                  </a:cxn>
                </a:cxnLst>
                <a:rect l="0" t="0" r="r" b="b"/>
                <a:pathLst>
                  <a:path w="347" h="183">
                    <a:moveTo>
                      <a:pt x="347" y="67"/>
                    </a:moveTo>
                    <a:cubicBezTo>
                      <a:pt x="167" y="183"/>
                      <a:pt x="167" y="183"/>
                      <a:pt x="167" y="183"/>
                    </a:cubicBezTo>
                    <a:cubicBezTo>
                      <a:pt x="0" y="110"/>
                      <a:pt x="0" y="110"/>
                      <a:pt x="0" y="110"/>
                    </a:cubicBezTo>
                    <a:cubicBezTo>
                      <a:pt x="5" y="107"/>
                      <a:pt x="5" y="107"/>
                      <a:pt x="5" y="107"/>
                    </a:cubicBezTo>
                    <a:cubicBezTo>
                      <a:pt x="175" y="8"/>
                      <a:pt x="175" y="8"/>
                      <a:pt x="175" y="8"/>
                    </a:cubicBezTo>
                    <a:cubicBezTo>
                      <a:pt x="175" y="8"/>
                      <a:pt x="186" y="0"/>
                      <a:pt x="197" y="3"/>
                    </a:cubicBezTo>
                    <a:cubicBezTo>
                      <a:pt x="208" y="7"/>
                      <a:pt x="347" y="67"/>
                      <a:pt x="347" y="67"/>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5" name="Freeform 43">
                <a:extLst>
                  <a:ext uri="{FF2B5EF4-FFF2-40B4-BE49-F238E27FC236}">
                    <a16:creationId xmlns:a16="http://schemas.microsoft.com/office/drawing/2014/main" id="{9AD7CC53-465C-7442-8647-DD18B7EEE0CF}"/>
                  </a:ext>
                </a:extLst>
              </p:cNvPr>
              <p:cNvSpPr>
                <a:spLocks/>
              </p:cNvSpPr>
              <p:nvPr/>
            </p:nvSpPr>
            <p:spPr bwMode="auto">
              <a:xfrm>
                <a:off x="7384026" y="4773906"/>
                <a:ext cx="679450" cy="495300"/>
              </a:xfrm>
              <a:custGeom>
                <a:avLst/>
                <a:gdLst>
                  <a:gd name="T0" fmla="*/ 0 w 428"/>
                  <a:gd name="T1" fmla="*/ 275 h 312"/>
                  <a:gd name="T2" fmla="*/ 426 w 428"/>
                  <a:gd name="T3" fmla="*/ 0 h 312"/>
                  <a:gd name="T4" fmla="*/ 428 w 428"/>
                  <a:gd name="T5" fmla="*/ 35 h 312"/>
                  <a:gd name="T6" fmla="*/ 2 w 428"/>
                  <a:gd name="T7" fmla="*/ 312 h 312"/>
                  <a:gd name="T8" fmla="*/ 0 w 428"/>
                  <a:gd name="T9" fmla="*/ 275 h 312"/>
                </a:gdLst>
                <a:ahLst/>
                <a:cxnLst>
                  <a:cxn ang="0">
                    <a:pos x="T0" y="T1"/>
                  </a:cxn>
                  <a:cxn ang="0">
                    <a:pos x="T2" y="T3"/>
                  </a:cxn>
                  <a:cxn ang="0">
                    <a:pos x="T4" y="T5"/>
                  </a:cxn>
                  <a:cxn ang="0">
                    <a:pos x="T6" y="T7"/>
                  </a:cxn>
                  <a:cxn ang="0">
                    <a:pos x="T8" y="T9"/>
                  </a:cxn>
                </a:cxnLst>
                <a:rect l="0" t="0" r="r" b="b"/>
                <a:pathLst>
                  <a:path w="428" h="312">
                    <a:moveTo>
                      <a:pt x="0" y="275"/>
                    </a:moveTo>
                    <a:lnTo>
                      <a:pt x="426" y="0"/>
                    </a:lnTo>
                    <a:lnTo>
                      <a:pt x="428" y="35"/>
                    </a:lnTo>
                    <a:lnTo>
                      <a:pt x="2" y="312"/>
                    </a:lnTo>
                    <a:lnTo>
                      <a:pt x="0" y="275"/>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6" name="Freeform 44">
                <a:extLst>
                  <a:ext uri="{FF2B5EF4-FFF2-40B4-BE49-F238E27FC236}">
                    <a16:creationId xmlns:a16="http://schemas.microsoft.com/office/drawing/2014/main" id="{7BE8BE10-D5CC-F1ED-70CD-6AF9E10630A3}"/>
                  </a:ext>
                </a:extLst>
              </p:cNvPr>
              <p:cNvSpPr>
                <a:spLocks/>
              </p:cNvSpPr>
              <p:nvPr/>
            </p:nvSpPr>
            <p:spPr bwMode="auto">
              <a:xfrm>
                <a:off x="7395138" y="4999331"/>
                <a:ext cx="679450" cy="503238"/>
              </a:xfrm>
              <a:custGeom>
                <a:avLst/>
                <a:gdLst>
                  <a:gd name="T0" fmla="*/ 426 w 428"/>
                  <a:gd name="T1" fmla="*/ 0 h 317"/>
                  <a:gd name="T2" fmla="*/ 428 w 428"/>
                  <a:gd name="T3" fmla="*/ 31 h 317"/>
                  <a:gd name="T4" fmla="*/ 2 w 428"/>
                  <a:gd name="T5" fmla="*/ 317 h 317"/>
                  <a:gd name="T6" fmla="*/ 0 w 428"/>
                  <a:gd name="T7" fmla="*/ 284 h 317"/>
                  <a:gd name="T8" fmla="*/ 426 w 428"/>
                  <a:gd name="T9" fmla="*/ 0 h 317"/>
                </a:gdLst>
                <a:ahLst/>
                <a:cxnLst>
                  <a:cxn ang="0">
                    <a:pos x="T0" y="T1"/>
                  </a:cxn>
                  <a:cxn ang="0">
                    <a:pos x="T2" y="T3"/>
                  </a:cxn>
                  <a:cxn ang="0">
                    <a:pos x="T4" y="T5"/>
                  </a:cxn>
                  <a:cxn ang="0">
                    <a:pos x="T6" y="T7"/>
                  </a:cxn>
                  <a:cxn ang="0">
                    <a:pos x="T8" y="T9"/>
                  </a:cxn>
                </a:cxnLst>
                <a:rect l="0" t="0" r="r" b="b"/>
                <a:pathLst>
                  <a:path w="428" h="317">
                    <a:moveTo>
                      <a:pt x="426" y="0"/>
                    </a:moveTo>
                    <a:lnTo>
                      <a:pt x="428" y="31"/>
                    </a:lnTo>
                    <a:lnTo>
                      <a:pt x="2" y="317"/>
                    </a:lnTo>
                    <a:lnTo>
                      <a:pt x="0" y="284"/>
                    </a:lnTo>
                    <a:lnTo>
                      <a:pt x="426"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7" name="Freeform 45">
                <a:extLst>
                  <a:ext uri="{FF2B5EF4-FFF2-40B4-BE49-F238E27FC236}">
                    <a16:creationId xmlns:a16="http://schemas.microsoft.com/office/drawing/2014/main" id="{BD83BB0E-2F83-19E7-0353-6D3747521B41}"/>
                  </a:ext>
                </a:extLst>
              </p:cNvPr>
              <p:cNvSpPr>
                <a:spLocks/>
              </p:cNvSpPr>
              <p:nvPr/>
            </p:nvSpPr>
            <p:spPr bwMode="auto">
              <a:xfrm>
                <a:off x="6706163" y="4908843"/>
                <a:ext cx="692150" cy="593725"/>
              </a:xfrm>
              <a:custGeom>
                <a:avLst/>
                <a:gdLst>
                  <a:gd name="T0" fmla="*/ 181 w 184"/>
                  <a:gd name="T1" fmla="*/ 96 h 158"/>
                  <a:gd name="T2" fmla="*/ 33 w 184"/>
                  <a:gd name="T3" fmla="*/ 20 h 158"/>
                  <a:gd name="T4" fmla="*/ 11 w 184"/>
                  <a:gd name="T5" fmla="*/ 27 h 158"/>
                  <a:gd name="T6" fmla="*/ 33 w 184"/>
                  <a:gd name="T7" fmla="*/ 71 h 158"/>
                  <a:gd name="T8" fmla="*/ 183 w 184"/>
                  <a:gd name="T9" fmla="*/ 144 h 158"/>
                  <a:gd name="T10" fmla="*/ 184 w 184"/>
                  <a:gd name="T11" fmla="*/ 158 h 158"/>
                  <a:gd name="T12" fmla="*/ 30 w 184"/>
                  <a:gd name="T13" fmla="*/ 81 h 158"/>
                  <a:gd name="T14" fmla="*/ 1 w 184"/>
                  <a:gd name="T15" fmla="*/ 36 h 158"/>
                  <a:gd name="T16" fmla="*/ 29 w 184"/>
                  <a:gd name="T17" fmla="*/ 5 h 158"/>
                  <a:gd name="T18" fmla="*/ 180 w 184"/>
                  <a:gd name="T19" fmla="*/ 80 h 158"/>
                  <a:gd name="T20" fmla="*/ 181 w 184"/>
                  <a:gd name="T21" fmla="*/ 9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158">
                    <a:moveTo>
                      <a:pt x="181" y="96"/>
                    </a:moveTo>
                    <a:cubicBezTo>
                      <a:pt x="33" y="20"/>
                      <a:pt x="33" y="20"/>
                      <a:pt x="33" y="20"/>
                    </a:cubicBezTo>
                    <a:cubicBezTo>
                      <a:pt x="33" y="20"/>
                      <a:pt x="16" y="11"/>
                      <a:pt x="11" y="27"/>
                    </a:cubicBezTo>
                    <a:cubicBezTo>
                      <a:pt x="6" y="43"/>
                      <a:pt x="21" y="64"/>
                      <a:pt x="33" y="71"/>
                    </a:cubicBezTo>
                    <a:cubicBezTo>
                      <a:pt x="183" y="144"/>
                      <a:pt x="183" y="144"/>
                      <a:pt x="183" y="144"/>
                    </a:cubicBezTo>
                    <a:cubicBezTo>
                      <a:pt x="184" y="158"/>
                      <a:pt x="184" y="158"/>
                      <a:pt x="184" y="158"/>
                    </a:cubicBezTo>
                    <a:cubicBezTo>
                      <a:pt x="30" y="81"/>
                      <a:pt x="30" y="81"/>
                      <a:pt x="30" y="81"/>
                    </a:cubicBezTo>
                    <a:cubicBezTo>
                      <a:pt x="30" y="81"/>
                      <a:pt x="1" y="62"/>
                      <a:pt x="1" y="36"/>
                    </a:cubicBezTo>
                    <a:cubicBezTo>
                      <a:pt x="0" y="11"/>
                      <a:pt x="17" y="0"/>
                      <a:pt x="29" y="5"/>
                    </a:cubicBezTo>
                    <a:cubicBezTo>
                      <a:pt x="180" y="80"/>
                      <a:pt x="180" y="80"/>
                      <a:pt x="180" y="80"/>
                    </a:cubicBezTo>
                    <a:lnTo>
                      <a:pt x="181" y="96"/>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8" name="Group 66"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C23FFA98-59C9-B7B5-4A94-BFBF7628BD80}"/>
                </a:ext>
              </a:extLst>
            </p:cNvPr>
            <p:cNvGrpSpPr/>
            <p:nvPr/>
          </p:nvGrpSpPr>
          <p:grpSpPr>
            <a:xfrm>
              <a:off x="2710723" y="2142048"/>
              <a:ext cx="874569" cy="1271443"/>
              <a:chOff x="5480613" y="1805281"/>
              <a:chExt cx="962026" cy="1398587"/>
            </a:xfrm>
          </p:grpSpPr>
          <p:sp>
            <p:nvSpPr>
              <p:cNvPr id="33" name="Freeform 47">
                <a:extLst>
                  <a:ext uri="{FF2B5EF4-FFF2-40B4-BE49-F238E27FC236}">
                    <a16:creationId xmlns:a16="http://schemas.microsoft.com/office/drawing/2014/main" id="{7D93A39A-2C14-6EA2-3C6A-7479F3DABA58}"/>
                  </a:ext>
                </a:extLst>
              </p:cNvPr>
              <p:cNvSpPr>
                <a:spLocks/>
              </p:cNvSpPr>
              <p:nvPr/>
            </p:nvSpPr>
            <p:spPr bwMode="auto">
              <a:xfrm>
                <a:off x="5939401" y="2027531"/>
                <a:ext cx="387350" cy="225425"/>
              </a:xfrm>
              <a:custGeom>
                <a:avLst/>
                <a:gdLst>
                  <a:gd name="T0" fmla="*/ 1 w 103"/>
                  <a:gd name="T1" fmla="*/ 15 h 60"/>
                  <a:gd name="T2" fmla="*/ 3 w 103"/>
                  <a:gd name="T3" fmla="*/ 7 h 60"/>
                  <a:gd name="T4" fmla="*/ 7 w 103"/>
                  <a:gd name="T5" fmla="*/ 0 h 60"/>
                  <a:gd name="T6" fmla="*/ 103 w 103"/>
                  <a:gd name="T7" fmla="*/ 45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4"/>
                      <a:pt x="1" y="11"/>
                      <a:pt x="3" y="7"/>
                    </a:cubicBezTo>
                    <a:cubicBezTo>
                      <a:pt x="5" y="3"/>
                      <a:pt x="7" y="0"/>
                      <a:pt x="7" y="0"/>
                    </a:cubicBezTo>
                    <a:cubicBezTo>
                      <a:pt x="103" y="45"/>
                      <a:pt x="103" y="45"/>
                      <a:pt x="103" y="45"/>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5" name="Freeform 48">
                <a:extLst>
                  <a:ext uri="{FF2B5EF4-FFF2-40B4-BE49-F238E27FC236}">
                    <a16:creationId xmlns:a16="http://schemas.microsoft.com/office/drawing/2014/main" id="{40D7791F-7CE2-8E9A-84B8-C5FEC5011A28}"/>
                  </a:ext>
                </a:extLst>
              </p:cNvPr>
              <p:cNvSpPr>
                <a:spLocks/>
              </p:cNvSpPr>
              <p:nvPr/>
            </p:nvSpPr>
            <p:spPr bwMode="auto">
              <a:xfrm>
                <a:off x="5871138" y="2173581"/>
                <a:ext cx="387350" cy="225425"/>
              </a:xfrm>
              <a:custGeom>
                <a:avLst/>
                <a:gdLst>
                  <a:gd name="T0" fmla="*/ 0 w 103"/>
                  <a:gd name="T1" fmla="*/ 14 h 60"/>
                  <a:gd name="T2" fmla="*/ 3 w 103"/>
                  <a:gd name="T3" fmla="*/ 7 h 60"/>
                  <a:gd name="T4" fmla="*/ 7 w 103"/>
                  <a:gd name="T5" fmla="*/ 0 h 60"/>
                  <a:gd name="T6" fmla="*/ 103 w 103"/>
                  <a:gd name="T7" fmla="*/ 45 h 60"/>
                  <a:gd name="T8" fmla="*/ 100 w 103"/>
                  <a:gd name="T9" fmla="*/ 53 h 60"/>
                  <a:gd name="T10" fmla="*/ 96 w 103"/>
                  <a:gd name="T11" fmla="*/ 60 h 60"/>
                  <a:gd name="T12" fmla="*/ 0 w 103"/>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4"/>
                    </a:moveTo>
                    <a:cubicBezTo>
                      <a:pt x="0" y="14"/>
                      <a:pt x="1" y="11"/>
                      <a:pt x="3" y="7"/>
                    </a:cubicBezTo>
                    <a:cubicBezTo>
                      <a:pt x="4" y="3"/>
                      <a:pt x="6" y="0"/>
                      <a:pt x="7" y="0"/>
                    </a:cubicBezTo>
                    <a:cubicBezTo>
                      <a:pt x="103" y="45"/>
                      <a:pt x="103" y="45"/>
                      <a:pt x="103" y="45"/>
                    </a:cubicBezTo>
                    <a:cubicBezTo>
                      <a:pt x="103" y="45"/>
                      <a:pt x="102" y="49"/>
                      <a:pt x="100" y="53"/>
                    </a:cubicBezTo>
                    <a:cubicBezTo>
                      <a:pt x="98" y="57"/>
                      <a:pt x="96" y="60"/>
                      <a:pt x="96" y="60"/>
                    </a:cubicBezTo>
                    <a:lnTo>
                      <a:pt x="0"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6" name="Freeform 49">
                <a:extLst>
                  <a:ext uri="{FF2B5EF4-FFF2-40B4-BE49-F238E27FC236}">
                    <a16:creationId xmlns:a16="http://schemas.microsoft.com/office/drawing/2014/main" id="{204140A9-68A0-FEDA-D28C-FE95831FE89E}"/>
                  </a:ext>
                </a:extLst>
              </p:cNvPr>
              <p:cNvSpPr>
                <a:spLocks/>
              </p:cNvSpPr>
              <p:nvPr/>
            </p:nvSpPr>
            <p:spPr bwMode="auto">
              <a:xfrm>
                <a:off x="5799701" y="2319631"/>
                <a:ext cx="392113" cy="225425"/>
              </a:xfrm>
              <a:custGeom>
                <a:avLst/>
                <a:gdLst>
                  <a:gd name="T0" fmla="*/ 1 w 104"/>
                  <a:gd name="T1" fmla="*/ 14 h 60"/>
                  <a:gd name="T2" fmla="*/ 3 w 104"/>
                  <a:gd name="T3" fmla="*/ 7 h 60"/>
                  <a:gd name="T4" fmla="*/ 8 w 104"/>
                  <a:gd name="T5" fmla="*/ 0 h 60"/>
                  <a:gd name="T6" fmla="*/ 103 w 104"/>
                  <a:gd name="T7" fmla="*/ 45 h 60"/>
                  <a:gd name="T8" fmla="*/ 101 w 104"/>
                  <a:gd name="T9" fmla="*/ 53 h 60"/>
                  <a:gd name="T10" fmla="*/ 97 w 104"/>
                  <a:gd name="T11" fmla="*/ 59 h 60"/>
                  <a:gd name="T12" fmla="*/ 1 w 104"/>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4"/>
                    </a:moveTo>
                    <a:cubicBezTo>
                      <a:pt x="0" y="14"/>
                      <a:pt x="1" y="11"/>
                      <a:pt x="3" y="7"/>
                    </a:cubicBezTo>
                    <a:cubicBezTo>
                      <a:pt x="5" y="3"/>
                      <a:pt x="7" y="0"/>
                      <a:pt x="8" y="0"/>
                    </a:cubicBezTo>
                    <a:cubicBezTo>
                      <a:pt x="103" y="45"/>
                      <a:pt x="103" y="45"/>
                      <a:pt x="103" y="45"/>
                    </a:cubicBezTo>
                    <a:cubicBezTo>
                      <a:pt x="104" y="45"/>
                      <a:pt x="103" y="49"/>
                      <a:pt x="101" y="53"/>
                    </a:cubicBezTo>
                    <a:cubicBezTo>
                      <a:pt x="99" y="57"/>
                      <a:pt x="97" y="60"/>
                      <a:pt x="97" y="59"/>
                    </a:cubicBezTo>
                    <a:lnTo>
                      <a:pt x="1"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7" name="Freeform 50">
                <a:extLst>
                  <a:ext uri="{FF2B5EF4-FFF2-40B4-BE49-F238E27FC236}">
                    <a16:creationId xmlns:a16="http://schemas.microsoft.com/office/drawing/2014/main" id="{FBE12B1C-345C-BC01-EB5B-12A216FF6FA3}"/>
                  </a:ext>
                </a:extLst>
              </p:cNvPr>
              <p:cNvSpPr>
                <a:spLocks/>
              </p:cNvSpPr>
              <p:nvPr/>
            </p:nvSpPr>
            <p:spPr bwMode="auto">
              <a:xfrm>
                <a:off x="5733026" y="2462506"/>
                <a:ext cx="387350" cy="225425"/>
              </a:xfrm>
              <a:custGeom>
                <a:avLst/>
                <a:gdLst>
                  <a:gd name="T0" fmla="*/ 1 w 103"/>
                  <a:gd name="T1" fmla="*/ 15 h 60"/>
                  <a:gd name="T2" fmla="*/ 3 w 103"/>
                  <a:gd name="T3" fmla="*/ 7 h 60"/>
                  <a:gd name="T4" fmla="*/ 7 w 103"/>
                  <a:gd name="T5" fmla="*/ 1 h 60"/>
                  <a:gd name="T6" fmla="*/ 103 w 103"/>
                  <a:gd name="T7" fmla="*/ 46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5"/>
                      <a:pt x="1" y="11"/>
                      <a:pt x="3" y="7"/>
                    </a:cubicBezTo>
                    <a:cubicBezTo>
                      <a:pt x="5" y="3"/>
                      <a:pt x="7" y="0"/>
                      <a:pt x="7" y="1"/>
                    </a:cubicBezTo>
                    <a:cubicBezTo>
                      <a:pt x="103" y="46"/>
                      <a:pt x="103" y="46"/>
                      <a:pt x="103" y="46"/>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8" name="Freeform 51">
                <a:extLst>
                  <a:ext uri="{FF2B5EF4-FFF2-40B4-BE49-F238E27FC236}">
                    <a16:creationId xmlns:a16="http://schemas.microsoft.com/office/drawing/2014/main" id="{ECD8A9D0-6660-28C3-DC58-05386CE436EA}"/>
                  </a:ext>
                </a:extLst>
              </p:cNvPr>
              <p:cNvSpPr>
                <a:spLocks/>
              </p:cNvSpPr>
              <p:nvPr/>
            </p:nvSpPr>
            <p:spPr bwMode="auto">
              <a:xfrm>
                <a:off x="5664763" y="2610143"/>
                <a:ext cx="387350" cy="225425"/>
              </a:xfrm>
              <a:custGeom>
                <a:avLst/>
                <a:gdLst>
                  <a:gd name="T0" fmla="*/ 0 w 103"/>
                  <a:gd name="T1" fmla="*/ 15 h 60"/>
                  <a:gd name="T2" fmla="*/ 3 w 103"/>
                  <a:gd name="T3" fmla="*/ 7 h 60"/>
                  <a:gd name="T4" fmla="*/ 7 w 103"/>
                  <a:gd name="T5" fmla="*/ 1 h 60"/>
                  <a:gd name="T6" fmla="*/ 103 w 103"/>
                  <a:gd name="T7" fmla="*/ 46 h 60"/>
                  <a:gd name="T8" fmla="*/ 100 w 103"/>
                  <a:gd name="T9" fmla="*/ 53 h 60"/>
                  <a:gd name="T10" fmla="*/ 96 w 103"/>
                  <a:gd name="T11" fmla="*/ 60 h 60"/>
                  <a:gd name="T12" fmla="*/ 0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5"/>
                    </a:moveTo>
                    <a:cubicBezTo>
                      <a:pt x="0" y="15"/>
                      <a:pt x="1" y="11"/>
                      <a:pt x="3" y="7"/>
                    </a:cubicBezTo>
                    <a:cubicBezTo>
                      <a:pt x="5" y="3"/>
                      <a:pt x="6" y="0"/>
                      <a:pt x="7" y="1"/>
                    </a:cubicBezTo>
                    <a:cubicBezTo>
                      <a:pt x="103" y="46"/>
                      <a:pt x="103" y="46"/>
                      <a:pt x="103" y="46"/>
                    </a:cubicBezTo>
                    <a:cubicBezTo>
                      <a:pt x="103" y="46"/>
                      <a:pt x="102" y="49"/>
                      <a:pt x="100" y="53"/>
                    </a:cubicBezTo>
                    <a:cubicBezTo>
                      <a:pt x="98" y="57"/>
                      <a:pt x="96" y="60"/>
                      <a:pt x="96" y="60"/>
                    </a:cubicBezTo>
                    <a:lnTo>
                      <a:pt x="0"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9" name="Freeform 52">
                <a:extLst>
                  <a:ext uri="{FF2B5EF4-FFF2-40B4-BE49-F238E27FC236}">
                    <a16:creationId xmlns:a16="http://schemas.microsoft.com/office/drawing/2014/main" id="{278DDC5B-83D4-9420-442A-4A377C13B49C}"/>
                  </a:ext>
                </a:extLst>
              </p:cNvPr>
              <p:cNvSpPr>
                <a:spLocks/>
              </p:cNvSpPr>
              <p:nvPr/>
            </p:nvSpPr>
            <p:spPr bwMode="auto">
              <a:xfrm>
                <a:off x="5593326" y="2756193"/>
                <a:ext cx="390525" cy="225425"/>
              </a:xfrm>
              <a:custGeom>
                <a:avLst/>
                <a:gdLst>
                  <a:gd name="T0" fmla="*/ 1 w 104"/>
                  <a:gd name="T1" fmla="*/ 15 h 60"/>
                  <a:gd name="T2" fmla="*/ 3 w 104"/>
                  <a:gd name="T3" fmla="*/ 7 h 60"/>
                  <a:gd name="T4" fmla="*/ 8 w 104"/>
                  <a:gd name="T5" fmla="*/ 0 h 60"/>
                  <a:gd name="T6" fmla="*/ 103 w 104"/>
                  <a:gd name="T7" fmla="*/ 45 h 60"/>
                  <a:gd name="T8" fmla="*/ 101 w 104"/>
                  <a:gd name="T9" fmla="*/ 53 h 60"/>
                  <a:gd name="T10" fmla="*/ 97 w 104"/>
                  <a:gd name="T11" fmla="*/ 60 h 60"/>
                  <a:gd name="T12" fmla="*/ 1 w 104"/>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5"/>
                    </a:moveTo>
                    <a:cubicBezTo>
                      <a:pt x="0" y="14"/>
                      <a:pt x="1" y="11"/>
                      <a:pt x="3" y="7"/>
                    </a:cubicBezTo>
                    <a:cubicBezTo>
                      <a:pt x="5" y="3"/>
                      <a:pt x="7" y="0"/>
                      <a:pt x="8" y="0"/>
                    </a:cubicBezTo>
                    <a:cubicBezTo>
                      <a:pt x="103" y="45"/>
                      <a:pt x="103" y="45"/>
                      <a:pt x="103" y="45"/>
                    </a:cubicBezTo>
                    <a:cubicBezTo>
                      <a:pt x="104" y="46"/>
                      <a:pt x="103" y="49"/>
                      <a:pt x="101" y="53"/>
                    </a:cubicBezTo>
                    <a:cubicBezTo>
                      <a:pt x="99" y="57"/>
                      <a:pt x="97" y="60"/>
                      <a:pt x="97"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0" name="Freeform 53">
                <a:extLst>
                  <a:ext uri="{FF2B5EF4-FFF2-40B4-BE49-F238E27FC236}">
                    <a16:creationId xmlns:a16="http://schemas.microsoft.com/office/drawing/2014/main" id="{0FE29381-3E3A-674A-91B9-C86405E0490E}"/>
                  </a:ext>
                </a:extLst>
              </p:cNvPr>
              <p:cNvSpPr>
                <a:spLocks/>
              </p:cNvSpPr>
              <p:nvPr/>
            </p:nvSpPr>
            <p:spPr bwMode="auto">
              <a:xfrm>
                <a:off x="5480613" y="1805281"/>
                <a:ext cx="628650" cy="1243013"/>
              </a:xfrm>
              <a:custGeom>
                <a:avLst/>
                <a:gdLst>
                  <a:gd name="T0" fmla="*/ 15 w 167"/>
                  <a:gd name="T1" fmla="*/ 329 h 331"/>
                  <a:gd name="T2" fmla="*/ 6 w 167"/>
                  <a:gd name="T3" fmla="*/ 329 h 331"/>
                  <a:gd name="T4" fmla="*/ 1 w 167"/>
                  <a:gd name="T5" fmla="*/ 322 h 331"/>
                  <a:gd name="T6" fmla="*/ 152 w 167"/>
                  <a:gd name="T7" fmla="*/ 1 h 331"/>
                  <a:gd name="T8" fmla="*/ 161 w 167"/>
                  <a:gd name="T9" fmla="*/ 2 h 331"/>
                  <a:gd name="T10" fmla="*/ 166 w 167"/>
                  <a:gd name="T11" fmla="*/ 8 h 331"/>
                  <a:gd name="T12" fmla="*/ 15 w 167"/>
                  <a:gd name="T13" fmla="*/ 329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29"/>
                    </a:moveTo>
                    <a:cubicBezTo>
                      <a:pt x="14" y="331"/>
                      <a:pt x="10" y="331"/>
                      <a:pt x="6" y="329"/>
                    </a:cubicBezTo>
                    <a:cubicBezTo>
                      <a:pt x="2" y="327"/>
                      <a:pt x="0" y="324"/>
                      <a:pt x="1" y="322"/>
                    </a:cubicBezTo>
                    <a:cubicBezTo>
                      <a:pt x="152" y="1"/>
                      <a:pt x="152" y="1"/>
                      <a:pt x="152" y="1"/>
                    </a:cubicBezTo>
                    <a:cubicBezTo>
                      <a:pt x="153" y="0"/>
                      <a:pt x="157" y="0"/>
                      <a:pt x="161" y="2"/>
                    </a:cubicBezTo>
                    <a:cubicBezTo>
                      <a:pt x="165" y="3"/>
                      <a:pt x="167" y="6"/>
                      <a:pt x="166" y="8"/>
                    </a:cubicBezTo>
                    <a:lnTo>
                      <a:pt x="15" y="329"/>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1" name="Freeform 54">
                <a:extLst>
                  <a:ext uri="{FF2B5EF4-FFF2-40B4-BE49-F238E27FC236}">
                    <a16:creationId xmlns:a16="http://schemas.microsoft.com/office/drawing/2014/main" id="{2C489C0F-6B54-EC61-5A1F-6FCB918B1AC9}"/>
                  </a:ext>
                </a:extLst>
              </p:cNvPr>
              <p:cNvSpPr>
                <a:spLocks/>
              </p:cNvSpPr>
              <p:nvPr/>
            </p:nvSpPr>
            <p:spPr bwMode="auto">
              <a:xfrm>
                <a:off x="5815576" y="1959268"/>
                <a:ext cx="627063" cy="1244600"/>
              </a:xfrm>
              <a:custGeom>
                <a:avLst/>
                <a:gdLst>
                  <a:gd name="T0" fmla="*/ 15 w 167"/>
                  <a:gd name="T1" fmla="*/ 330 h 331"/>
                  <a:gd name="T2" fmla="*/ 6 w 167"/>
                  <a:gd name="T3" fmla="*/ 330 h 331"/>
                  <a:gd name="T4" fmla="*/ 0 w 167"/>
                  <a:gd name="T5" fmla="*/ 323 h 331"/>
                  <a:gd name="T6" fmla="*/ 152 w 167"/>
                  <a:gd name="T7" fmla="*/ 2 h 331"/>
                  <a:gd name="T8" fmla="*/ 160 w 167"/>
                  <a:gd name="T9" fmla="*/ 2 h 331"/>
                  <a:gd name="T10" fmla="*/ 166 w 167"/>
                  <a:gd name="T11" fmla="*/ 9 h 331"/>
                  <a:gd name="T12" fmla="*/ 15 w 167"/>
                  <a:gd name="T13" fmla="*/ 330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30"/>
                    </a:moveTo>
                    <a:cubicBezTo>
                      <a:pt x="14" y="331"/>
                      <a:pt x="10" y="331"/>
                      <a:pt x="6" y="330"/>
                    </a:cubicBezTo>
                    <a:cubicBezTo>
                      <a:pt x="2" y="328"/>
                      <a:pt x="0" y="325"/>
                      <a:pt x="0" y="323"/>
                    </a:cubicBezTo>
                    <a:cubicBezTo>
                      <a:pt x="152" y="2"/>
                      <a:pt x="152" y="2"/>
                      <a:pt x="152" y="2"/>
                    </a:cubicBezTo>
                    <a:cubicBezTo>
                      <a:pt x="153" y="0"/>
                      <a:pt x="157" y="1"/>
                      <a:pt x="160" y="2"/>
                    </a:cubicBezTo>
                    <a:cubicBezTo>
                      <a:pt x="164" y="4"/>
                      <a:pt x="167" y="7"/>
                      <a:pt x="166" y="9"/>
                    </a:cubicBezTo>
                    <a:lnTo>
                      <a:pt x="15" y="33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9" name="Group 64"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D01A2487-E625-6AD6-ABA2-4503711D2E34}"/>
                </a:ext>
              </a:extLst>
            </p:cNvPr>
            <p:cNvGrpSpPr/>
            <p:nvPr/>
          </p:nvGrpSpPr>
          <p:grpSpPr>
            <a:xfrm>
              <a:off x="2892564" y="4136526"/>
              <a:ext cx="987136" cy="1241136"/>
              <a:chOff x="5680638" y="3999206"/>
              <a:chExt cx="1085850" cy="1365250"/>
            </a:xfrm>
          </p:grpSpPr>
          <p:sp>
            <p:nvSpPr>
              <p:cNvPr id="21" name="Freeform 55">
                <a:extLst>
                  <a:ext uri="{FF2B5EF4-FFF2-40B4-BE49-F238E27FC236}">
                    <a16:creationId xmlns:a16="http://schemas.microsoft.com/office/drawing/2014/main" id="{DDBE64E8-C9E5-2483-5FD7-79597318F38C}"/>
                  </a:ext>
                </a:extLst>
              </p:cNvPr>
              <p:cNvSpPr>
                <a:spLocks/>
              </p:cNvSpPr>
              <p:nvPr/>
            </p:nvSpPr>
            <p:spPr bwMode="auto">
              <a:xfrm>
                <a:off x="5818751" y="4207168"/>
                <a:ext cx="373063" cy="269875"/>
              </a:xfrm>
              <a:custGeom>
                <a:avLst/>
                <a:gdLst>
                  <a:gd name="T0" fmla="*/ 9 w 99"/>
                  <a:gd name="T1" fmla="*/ 71 h 72"/>
                  <a:gd name="T2" fmla="*/ 4 w 99"/>
                  <a:gd name="T3" fmla="*/ 65 h 72"/>
                  <a:gd name="T4" fmla="*/ 1 w 99"/>
                  <a:gd name="T5" fmla="*/ 58 h 72"/>
                  <a:gd name="T6" fmla="*/ 90 w 99"/>
                  <a:gd name="T7" fmla="*/ 1 h 72"/>
                  <a:gd name="T8" fmla="*/ 95 w 99"/>
                  <a:gd name="T9" fmla="*/ 7 h 72"/>
                  <a:gd name="T10" fmla="*/ 98 w 99"/>
                  <a:gd name="T11" fmla="*/ 14 h 72"/>
                  <a:gd name="T12" fmla="*/ 9 w 99"/>
                  <a:gd name="T13" fmla="*/ 71 h 72"/>
                </a:gdLst>
                <a:ahLst/>
                <a:cxnLst>
                  <a:cxn ang="0">
                    <a:pos x="T0" y="T1"/>
                  </a:cxn>
                  <a:cxn ang="0">
                    <a:pos x="T2" y="T3"/>
                  </a:cxn>
                  <a:cxn ang="0">
                    <a:pos x="T4" y="T5"/>
                  </a:cxn>
                  <a:cxn ang="0">
                    <a:pos x="T6" y="T7"/>
                  </a:cxn>
                  <a:cxn ang="0">
                    <a:pos x="T8" y="T9"/>
                  </a:cxn>
                  <a:cxn ang="0">
                    <a:pos x="T10" y="T11"/>
                  </a:cxn>
                  <a:cxn ang="0">
                    <a:pos x="T12" y="T13"/>
                  </a:cxn>
                </a:cxnLst>
                <a:rect l="0" t="0" r="r" b="b"/>
                <a:pathLst>
                  <a:path w="99" h="72">
                    <a:moveTo>
                      <a:pt x="9" y="71"/>
                    </a:moveTo>
                    <a:cubicBezTo>
                      <a:pt x="9" y="72"/>
                      <a:pt x="7" y="69"/>
                      <a:pt x="4" y="65"/>
                    </a:cubicBezTo>
                    <a:cubicBezTo>
                      <a:pt x="2" y="61"/>
                      <a:pt x="0" y="58"/>
                      <a:pt x="1" y="58"/>
                    </a:cubicBezTo>
                    <a:cubicBezTo>
                      <a:pt x="90" y="1"/>
                      <a:pt x="90" y="1"/>
                      <a:pt x="90" y="1"/>
                    </a:cubicBezTo>
                    <a:cubicBezTo>
                      <a:pt x="90" y="0"/>
                      <a:pt x="93" y="3"/>
                      <a:pt x="95" y="7"/>
                    </a:cubicBezTo>
                    <a:cubicBezTo>
                      <a:pt x="97" y="11"/>
                      <a:pt x="99" y="14"/>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2" name="Freeform 56">
                <a:extLst>
                  <a:ext uri="{FF2B5EF4-FFF2-40B4-BE49-F238E27FC236}">
                    <a16:creationId xmlns:a16="http://schemas.microsoft.com/office/drawing/2014/main" id="{7AD9B041-7FEA-17C1-EE5F-4D908CC81289}"/>
                  </a:ext>
                </a:extLst>
              </p:cNvPr>
              <p:cNvSpPr>
                <a:spLocks/>
              </p:cNvSpPr>
              <p:nvPr/>
            </p:nvSpPr>
            <p:spPr bwMode="auto">
              <a:xfrm>
                <a:off x="5906063" y="4345281"/>
                <a:ext cx="371475" cy="266700"/>
              </a:xfrm>
              <a:custGeom>
                <a:avLst/>
                <a:gdLst>
                  <a:gd name="T0" fmla="*/ 10 w 99"/>
                  <a:gd name="T1" fmla="*/ 70 h 71"/>
                  <a:gd name="T2" fmla="*/ 4 w 99"/>
                  <a:gd name="T3" fmla="*/ 64 h 71"/>
                  <a:gd name="T4" fmla="*/ 1 w 99"/>
                  <a:gd name="T5" fmla="*/ 57 h 71"/>
                  <a:gd name="T6" fmla="*/ 90 w 99"/>
                  <a:gd name="T7" fmla="*/ 0 h 71"/>
                  <a:gd name="T8" fmla="*/ 95 w 99"/>
                  <a:gd name="T9" fmla="*/ 6 h 71"/>
                  <a:gd name="T10" fmla="*/ 99 w 99"/>
                  <a:gd name="T11" fmla="*/ 13 h 71"/>
                  <a:gd name="T12" fmla="*/ 10 w 99"/>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10" y="70"/>
                    </a:moveTo>
                    <a:cubicBezTo>
                      <a:pt x="9" y="71"/>
                      <a:pt x="7" y="68"/>
                      <a:pt x="4" y="64"/>
                    </a:cubicBezTo>
                    <a:cubicBezTo>
                      <a:pt x="2" y="61"/>
                      <a:pt x="0" y="57"/>
                      <a:pt x="1" y="57"/>
                    </a:cubicBezTo>
                    <a:cubicBezTo>
                      <a:pt x="90" y="0"/>
                      <a:pt x="90" y="0"/>
                      <a:pt x="90" y="0"/>
                    </a:cubicBezTo>
                    <a:cubicBezTo>
                      <a:pt x="91" y="0"/>
                      <a:pt x="93" y="2"/>
                      <a:pt x="95" y="6"/>
                    </a:cubicBezTo>
                    <a:cubicBezTo>
                      <a:pt x="98" y="10"/>
                      <a:pt x="99" y="13"/>
                      <a:pt x="99" y="13"/>
                    </a:cubicBezTo>
                    <a:lnTo>
                      <a:pt x="10"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3" name="Freeform 57">
                <a:extLst>
                  <a:ext uri="{FF2B5EF4-FFF2-40B4-BE49-F238E27FC236}">
                    <a16:creationId xmlns:a16="http://schemas.microsoft.com/office/drawing/2014/main" id="{0BFA3FB1-23BC-F5B6-BCA8-79D73C1BB4CC}"/>
                  </a:ext>
                </a:extLst>
              </p:cNvPr>
              <p:cNvSpPr>
                <a:spLocks/>
              </p:cNvSpPr>
              <p:nvPr/>
            </p:nvSpPr>
            <p:spPr bwMode="auto">
              <a:xfrm>
                <a:off x="5996551" y="4480218"/>
                <a:ext cx="368300" cy="266700"/>
              </a:xfrm>
              <a:custGeom>
                <a:avLst/>
                <a:gdLst>
                  <a:gd name="T0" fmla="*/ 9 w 98"/>
                  <a:gd name="T1" fmla="*/ 70 h 71"/>
                  <a:gd name="T2" fmla="*/ 4 w 98"/>
                  <a:gd name="T3" fmla="*/ 64 h 71"/>
                  <a:gd name="T4" fmla="*/ 0 w 98"/>
                  <a:gd name="T5" fmla="*/ 57 h 71"/>
                  <a:gd name="T6" fmla="*/ 89 w 98"/>
                  <a:gd name="T7" fmla="*/ 0 h 71"/>
                  <a:gd name="T8" fmla="*/ 94 w 98"/>
                  <a:gd name="T9" fmla="*/ 6 h 71"/>
                  <a:gd name="T10" fmla="*/ 98 w 98"/>
                  <a:gd name="T11" fmla="*/ 13 h 71"/>
                  <a:gd name="T12" fmla="*/ 9 w 98"/>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0"/>
                    </a:moveTo>
                    <a:cubicBezTo>
                      <a:pt x="8" y="71"/>
                      <a:pt x="6" y="68"/>
                      <a:pt x="4" y="64"/>
                    </a:cubicBezTo>
                    <a:cubicBezTo>
                      <a:pt x="1" y="61"/>
                      <a:pt x="0" y="57"/>
                      <a:pt x="0" y="57"/>
                    </a:cubicBezTo>
                    <a:cubicBezTo>
                      <a:pt x="89" y="0"/>
                      <a:pt x="89" y="0"/>
                      <a:pt x="89" y="0"/>
                    </a:cubicBezTo>
                    <a:cubicBezTo>
                      <a:pt x="90" y="0"/>
                      <a:pt x="92" y="2"/>
                      <a:pt x="94" y="6"/>
                    </a:cubicBezTo>
                    <a:cubicBezTo>
                      <a:pt x="97" y="10"/>
                      <a:pt x="98" y="13"/>
                      <a:pt x="98" y="13"/>
                    </a:cubicBezTo>
                    <a:lnTo>
                      <a:pt x="9"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4" name="Freeform 58">
                <a:extLst>
                  <a:ext uri="{FF2B5EF4-FFF2-40B4-BE49-F238E27FC236}">
                    <a16:creationId xmlns:a16="http://schemas.microsoft.com/office/drawing/2014/main" id="{39B62275-E6B3-667C-AC34-3DF5BE7B1394}"/>
                  </a:ext>
                </a:extLst>
              </p:cNvPr>
              <p:cNvSpPr>
                <a:spLocks/>
              </p:cNvSpPr>
              <p:nvPr/>
            </p:nvSpPr>
            <p:spPr bwMode="auto">
              <a:xfrm>
                <a:off x="6082276" y="4616743"/>
                <a:ext cx="368300" cy="266700"/>
              </a:xfrm>
              <a:custGeom>
                <a:avLst/>
                <a:gdLst>
                  <a:gd name="T0" fmla="*/ 9 w 98"/>
                  <a:gd name="T1" fmla="*/ 71 h 71"/>
                  <a:gd name="T2" fmla="*/ 4 w 98"/>
                  <a:gd name="T3" fmla="*/ 64 h 71"/>
                  <a:gd name="T4" fmla="*/ 0 w 98"/>
                  <a:gd name="T5" fmla="*/ 57 h 71"/>
                  <a:gd name="T6" fmla="*/ 89 w 98"/>
                  <a:gd name="T7" fmla="*/ 0 h 71"/>
                  <a:gd name="T8" fmla="*/ 95 w 98"/>
                  <a:gd name="T9" fmla="*/ 6 h 71"/>
                  <a:gd name="T10" fmla="*/ 98 w 98"/>
                  <a:gd name="T11" fmla="*/ 13 h 71"/>
                  <a:gd name="T12" fmla="*/ 9 w 98"/>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1"/>
                    </a:moveTo>
                    <a:cubicBezTo>
                      <a:pt x="8" y="71"/>
                      <a:pt x="6" y="68"/>
                      <a:pt x="4" y="64"/>
                    </a:cubicBezTo>
                    <a:cubicBezTo>
                      <a:pt x="1" y="61"/>
                      <a:pt x="0" y="58"/>
                      <a:pt x="0" y="57"/>
                    </a:cubicBezTo>
                    <a:cubicBezTo>
                      <a:pt x="89" y="0"/>
                      <a:pt x="89" y="0"/>
                      <a:pt x="89" y="0"/>
                    </a:cubicBezTo>
                    <a:cubicBezTo>
                      <a:pt x="90" y="0"/>
                      <a:pt x="92" y="3"/>
                      <a:pt x="95" y="6"/>
                    </a:cubicBezTo>
                    <a:cubicBezTo>
                      <a:pt x="97" y="10"/>
                      <a:pt x="98" y="13"/>
                      <a:pt x="98" y="13"/>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9" name="Freeform 59">
                <a:extLst>
                  <a:ext uri="{FF2B5EF4-FFF2-40B4-BE49-F238E27FC236}">
                    <a16:creationId xmlns:a16="http://schemas.microsoft.com/office/drawing/2014/main" id="{693FFD86-1002-D69D-0877-16F281E0C3EB}"/>
                  </a:ext>
                </a:extLst>
              </p:cNvPr>
              <p:cNvSpPr>
                <a:spLocks/>
              </p:cNvSpPr>
              <p:nvPr/>
            </p:nvSpPr>
            <p:spPr bwMode="auto">
              <a:xfrm>
                <a:off x="6169588" y="4751681"/>
                <a:ext cx="371475"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2"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0" name="Freeform 60">
                <a:extLst>
                  <a:ext uri="{FF2B5EF4-FFF2-40B4-BE49-F238E27FC236}">
                    <a16:creationId xmlns:a16="http://schemas.microsoft.com/office/drawing/2014/main" id="{AA74DD83-7D7A-433A-2E6E-14270A27CC56}"/>
                  </a:ext>
                </a:extLst>
              </p:cNvPr>
              <p:cNvSpPr>
                <a:spLocks/>
              </p:cNvSpPr>
              <p:nvPr/>
            </p:nvSpPr>
            <p:spPr bwMode="auto">
              <a:xfrm>
                <a:off x="6255313" y="4886618"/>
                <a:ext cx="373063"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3"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1" name="Freeform 61">
                <a:extLst>
                  <a:ext uri="{FF2B5EF4-FFF2-40B4-BE49-F238E27FC236}">
                    <a16:creationId xmlns:a16="http://schemas.microsoft.com/office/drawing/2014/main" id="{C50DB9DC-748B-F86F-F427-85071F6D865B}"/>
                  </a:ext>
                </a:extLst>
              </p:cNvPr>
              <p:cNvSpPr>
                <a:spLocks/>
              </p:cNvSpPr>
              <p:nvPr/>
            </p:nvSpPr>
            <p:spPr bwMode="auto">
              <a:xfrm>
                <a:off x="5680638" y="4199231"/>
                <a:ext cx="777875" cy="1165225"/>
              </a:xfrm>
              <a:custGeom>
                <a:avLst/>
                <a:gdLst>
                  <a:gd name="T0" fmla="*/ 206 w 207"/>
                  <a:gd name="T1" fmla="*/ 300 h 310"/>
                  <a:gd name="T2" fmla="*/ 201 w 207"/>
                  <a:gd name="T3" fmla="*/ 307 h 310"/>
                  <a:gd name="T4" fmla="*/ 192 w 207"/>
                  <a:gd name="T5" fmla="*/ 308 h 310"/>
                  <a:gd name="T6" fmla="*/ 1 w 207"/>
                  <a:gd name="T7" fmla="*/ 10 h 310"/>
                  <a:gd name="T8" fmla="*/ 6 w 207"/>
                  <a:gd name="T9" fmla="*/ 3 h 310"/>
                  <a:gd name="T10" fmla="*/ 14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7" y="309"/>
                      <a:pt x="193" y="310"/>
                      <a:pt x="192" y="308"/>
                    </a:cubicBezTo>
                    <a:cubicBezTo>
                      <a:pt x="1" y="10"/>
                      <a:pt x="1" y="10"/>
                      <a:pt x="1" y="10"/>
                    </a:cubicBezTo>
                    <a:cubicBezTo>
                      <a:pt x="0" y="8"/>
                      <a:pt x="2" y="5"/>
                      <a:pt x="6" y="3"/>
                    </a:cubicBezTo>
                    <a:cubicBezTo>
                      <a:pt x="9" y="0"/>
                      <a:pt x="13" y="0"/>
                      <a:pt x="14"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2" name="Freeform 62">
                <a:extLst>
                  <a:ext uri="{FF2B5EF4-FFF2-40B4-BE49-F238E27FC236}">
                    <a16:creationId xmlns:a16="http://schemas.microsoft.com/office/drawing/2014/main" id="{B530F950-6298-2067-4960-B753AF881F04}"/>
                  </a:ext>
                </a:extLst>
              </p:cNvPr>
              <p:cNvSpPr>
                <a:spLocks/>
              </p:cNvSpPr>
              <p:nvPr/>
            </p:nvSpPr>
            <p:spPr bwMode="auto">
              <a:xfrm>
                <a:off x="5988613" y="3999206"/>
                <a:ext cx="777875" cy="1165225"/>
              </a:xfrm>
              <a:custGeom>
                <a:avLst/>
                <a:gdLst>
                  <a:gd name="T0" fmla="*/ 206 w 207"/>
                  <a:gd name="T1" fmla="*/ 300 h 310"/>
                  <a:gd name="T2" fmla="*/ 201 w 207"/>
                  <a:gd name="T3" fmla="*/ 307 h 310"/>
                  <a:gd name="T4" fmla="*/ 193 w 207"/>
                  <a:gd name="T5" fmla="*/ 308 h 310"/>
                  <a:gd name="T6" fmla="*/ 1 w 207"/>
                  <a:gd name="T7" fmla="*/ 10 h 310"/>
                  <a:gd name="T8" fmla="*/ 6 w 207"/>
                  <a:gd name="T9" fmla="*/ 3 h 310"/>
                  <a:gd name="T10" fmla="*/ 15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8" y="309"/>
                      <a:pt x="194" y="310"/>
                      <a:pt x="193" y="308"/>
                    </a:cubicBezTo>
                    <a:cubicBezTo>
                      <a:pt x="1" y="10"/>
                      <a:pt x="1" y="10"/>
                      <a:pt x="1" y="10"/>
                    </a:cubicBezTo>
                    <a:cubicBezTo>
                      <a:pt x="0" y="8"/>
                      <a:pt x="2" y="5"/>
                      <a:pt x="6" y="3"/>
                    </a:cubicBezTo>
                    <a:cubicBezTo>
                      <a:pt x="10" y="0"/>
                      <a:pt x="14" y="0"/>
                      <a:pt x="15"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pic>
        <p:nvPicPr>
          <p:cNvPr id="2" name="Imagem 1">
            <a:extLst>
              <a:ext uri="{FF2B5EF4-FFF2-40B4-BE49-F238E27FC236}">
                <a16:creationId xmlns:a16="http://schemas.microsoft.com/office/drawing/2014/main" id="{0EF17343-43E2-DF8C-5E20-A503C093B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651" y="5989784"/>
            <a:ext cx="2340372" cy="649753"/>
          </a:xfrm>
          <a:prstGeom prst="rect">
            <a:avLst/>
          </a:prstGeom>
        </p:spPr>
      </p:pic>
    </p:spTree>
    <p:extLst>
      <p:ext uri="{BB962C8B-B14F-4D97-AF65-F5344CB8AC3E}">
        <p14:creationId xmlns:p14="http://schemas.microsoft.com/office/powerpoint/2010/main" val="973329202"/>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3">
            <a:extLst>
              <a:ext uri="{FF2B5EF4-FFF2-40B4-BE49-F238E27FC236}">
                <a16:creationId xmlns:a16="http://schemas.microsoft.com/office/drawing/2014/main" id="{3198D811-A54D-8025-F58D-14294E141FE5}"/>
              </a:ext>
            </a:extLst>
          </p:cNvPr>
          <p:cNvSpPr/>
          <p:nvPr/>
        </p:nvSpPr>
        <p:spPr>
          <a:xfrm>
            <a:off x="2569028" y="1282700"/>
            <a:ext cx="9165772" cy="5232400"/>
          </a:xfrm>
          <a:prstGeom prst="roundRect">
            <a:avLst>
              <a:gd name="adj" fmla="val 9557"/>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26">
            <a:extLst>
              <a:ext uri="{FF2B5EF4-FFF2-40B4-BE49-F238E27FC236}">
                <a16:creationId xmlns:a16="http://schemas.microsoft.com/office/drawing/2014/main" id="{BDC64DA3-FC87-221D-18CF-8DD458917B34}"/>
              </a:ext>
            </a:extLst>
          </p:cNvPr>
          <p:cNvSpPr/>
          <p:nvPr/>
        </p:nvSpPr>
        <p:spPr>
          <a:xfrm>
            <a:off x="6920190" y="1555046"/>
            <a:ext cx="644878" cy="670336"/>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 name="矩形 36">
            <a:extLst>
              <a:ext uri="{FF2B5EF4-FFF2-40B4-BE49-F238E27FC236}">
                <a16:creationId xmlns:a16="http://schemas.microsoft.com/office/drawing/2014/main" id="{B97EBD0F-B901-FE1D-2B80-EC66511AFD6E}"/>
              </a:ext>
            </a:extLst>
          </p:cNvPr>
          <p:cNvSpPr/>
          <p:nvPr/>
        </p:nvSpPr>
        <p:spPr>
          <a:xfrm>
            <a:off x="3657600" y="2497728"/>
            <a:ext cx="7366000" cy="3517053"/>
          </a:xfrm>
          <a:prstGeom prst="rect">
            <a:avLst/>
          </a:prstGeom>
        </p:spPr>
        <p:txBody>
          <a:bodyPr wrap="square">
            <a:spAutoFit/>
            <a:scene3d>
              <a:camera prst="orthographicFront"/>
              <a:lightRig rig="threePt" dir="t"/>
            </a:scene3d>
            <a:sp3d contourW="12700"/>
          </a:bodyPr>
          <a:lstStyle/>
          <a:p>
            <a:pPr>
              <a:lnSpc>
                <a:spcPct val="125000"/>
              </a:lnSpc>
            </a:pPr>
            <a:r>
              <a:rPr lang="pt-BR" altLang="zh-CN" sz="2000" b="1" dirty="0">
                <a:solidFill>
                  <a:schemeClr val="bg1"/>
                </a:solidFill>
                <a:latin typeface="+mn-ea"/>
              </a:rPr>
              <a:t>Passagens cobertas e seguras para instalações sanitárias externas</a:t>
            </a:r>
          </a:p>
          <a:p>
            <a:pPr>
              <a:lnSpc>
                <a:spcPct val="125000"/>
              </a:lnSpc>
            </a:pPr>
            <a:endParaRPr lang="pt-BR" altLang="zh-CN" sz="2000" b="1" dirty="0">
              <a:solidFill>
                <a:schemeClr val="bg1"/>
              </a:solidFill>
              <a:latin typeface="+mn-ea"/>
            </a:endParaRPr>
          </a:p>
          <a:p>
            <a:pPr>
              <a:lnSpc>
                <a:spcPct val="125000"/>
              </a:lnSpc>
            </a:pPr>
            <a:r>
              <a:rPr lang="pt-BR" altLang="zh-CN" sz="2000" dirty="0">
                <a:solidFill>
                  <a:schemeClr val="bg1"/>
                </a:solidFill>
                <a:latin typeface="+mn-ea"/>
              </a:rPr>
              <a:t>Quando as instalações sanitárias estão localizadas fora do corpo do estabelecimento, é importante garantir passagens cobertas e com piso adequado para o acesso dos trabalhadores. Essas passagens protegem os funcionários contra as condições climáticas adversas e minimizam riscos de acidentes, proporcionando um deslocamento seguro.</a:t>
            </a:r>
            <a:endParaRPr lang="zh-CN" altLang="en-US" sz="2000" dirty="0">
              <a:solidFill>
                <a:schemeClr val="bg1"/>
              </a:solidFill>
              <a:latin typeface="+mn-ea"/>
            </a:endParaRPr>
          </a:p>
        </p:txBody>
      </p:sp>
      <p:grpSp>
        <p:nvGrpSpPr>
          <p:cNvPr id="7" name="组合 4">
            <a:extLst>
              <a:ext uri="{FF2B5EF4-FFF2-40B4-BE49-F238E27FC236}">
                <a16:creationId xmlns:a16="http://schemas.microsoft.com/office/drawing/2014/main" id="{B60417E5-EC80-B0F2-E075-23A86FC32663}"/>
              </a:ext>
            </a:extLst>
          </p:cNvPr>
          <p:cNvGrpSpPr/>
          <p:nvPr/>
        </p:nvGrpSpPr>
        <p:grpSpPr>
          <a:xfrm>
            <a:off x="812800" y="3149600"/>
            <a:ext cx="2594429" cy="3708400"/>
            <a:chOff x="5507861" y="4977810"/>
            <a:chExt cx="925101" cy="1318872"/>
          </a:xfrm>
          <a:solidFill>
            <a:schemeClr val="tx2">
              <a:lumMod val="90000"/>
              <a:lumOff val="10000"/>
            </a:schemeClr>
          </a:solidFill>
        </p:grpSpPr>
        <p:sp>
          <p:nvSpPr>
            <p:cNvPr id="8" name="Oval 8">
              <a:extLst>
                <a:ext uri="{FF2B5EF4-FFF2-40B4-BE49-F238E27FC236}">
                  <a16:creationId xmlns:a16="http://schemas.microsoft.com/office/drawing/2014/main" id="{30B3345C-5F6A-7B57-E4F2-404152166F99}"/>
                </a:ext>
              </a:extLst>
            </p:cNvPr>
            <p:cNvSpPr>
              <a:spLocks noChangeArrowheads="1"/>
            </p:cNvSpPr>
            <p:nvPr/>
          </p:nvSpPr>
          <p:spPr bwMode="auto">
            <a:xfrm>
              <a:off x="5727959" y="4977810"/>
              <a:ext cx="228697" cy="226976"/>
            </a:xfrm>
            <a:prstGeom prst="ellipse">
              <a:avLst/>
            </a:pr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sp>
          <p:nvSpPr>
            <p:cNvPr id="9" name="Freeform 9">
              <a:extLst>
                <a:ext uri="{FF2B5EF4-FFF2-40B4-BE49-F238E27FC236}">
                  <a16:creationId xmlns:a16="http://schemas.microsoft.com/office/drawing/2014/main" id="{F0617E65-7750-8E7B-C2FB-3A0E67ECCE04}"/>
                </a:ext>
              </a:extLst>
            </p:cNvPr>
            <p:cNvSpPr>
              <a:spLocks/>
            </p:cNvSpPr>
            <p:nvPr/>
          </p:nvSpPr>
          <p:spPr bwMode="auto">
            <a:xfrm>
              <a:off x="5507861" y="5230581"/>
              <a:ext cx="925101" cy="1066101"/>
            </a:xfrm>
            <a:custGeom>
              <a:avLst/>
              <a:gdLst>
                <a:gd name="T0" fmla="*/ 437 w 444"/>
                <a:gd name="T1" fmla="*/ 25 h 512"/>
                <a:gd name="T2" fmla="*/ 401 w 444"/>
                <a:gd name="T3" fmla="*/ 16 h 512"/>
                <a:gd name="T4" fmla="*/ 326 w 444"/>
                <a:gd name="T5" fmla="*/ 62 h 512"/>
                <a:gd name="T6" fmla="*/ 239 w 444"/>
                <a:gd name="T7" fmla="*/ 4 h 512"/>
                <a:gd name="T8" fmla="*/ 230 w 444"/>
                <a:gd name="T9" fmla="*/ 1 h 512"/>
                <a:gd name="T10" fmla="*/ 230 w 444"/>
                <a:gd name="T11" fmla="*/ 0 h 512"/>
                <a:gd name="T12" fmla="*/ 224 w 444"/>
                <a:gd name="T13" fmla="*/ 0 h 512"/>
                <a:gd name="T14" fmla="*/ 224 w 444"/>
                <a:gd name="T15" fmla="*/ 0 h 512"/>
                <a:gd name="T16" fmla="*/ 94 w 444"/>
                <a:gd name="T17" fmla="*/ 0 h 512"/>
                <a:gd name="T18" fmla="*/ 94 w 444"/>
                <a:gd name="T19" fmla="*/ 0 h 512"/>
                <a:gd name="T20" fmla="*/ 89 w 444"/>
                <a:gd name="T21" fmla="*/ 0 h 512"/>
                <a:gd name="T22" fmla="*/ 89 w 444"/>
                <a:gd name="T23" fmla="*/ 0 h 512"/>
                <a:gd name="T24" fmla="*/ 72 w 444"/>
                <a:gd name="T25" fmla="*/ 11 h 512"/>
                <a:gd name="T26" fmla="*/ 5 w 444"/>
                <a:gd name="T27" fmla="*/ 109 h 512"/>
                <a:gd name="T28" fmla="*/ 1 w 444"/>
                <a:gd name="T29" fmla="*/ 124 h 512"/>
                <a:gd name="T30" fmla="*/ 4 w 444"/>
                <a:gd name="T31" fmla="*/ 139 h 512"/>
                <a:gd name="T32" fmla="*/ 55 w 444"/>
                <a:gd name="T33" fmla="*/ 229 h 512"/>
                <a:gd name="T34" fmla="*/ 91 w 444"/>
                <a:gd name="T35" fmla="*/ 238 h 512"/>
                <a:gd name="T36" fmla="*/ 100 w 444"/>
                <a:gd name="T37" fmla="*/ 203 h 512"/>
                <a:gd name="T38" fmla="*/ 56 w 444"/>
                <a:gd name="T39" fmla="*/ 126 h 512"/>
                <a:gd name="T40" fmla="*/ 89 w 444"/>
                <a:gd name="T41" fmla="*/ 78 h 512"/>
                <a:gd name="T42" fmla="*/ 89 w 444"/>
                <a:gd name="T43" fmla="*/ 149 h 512"/>
                <a:gd name="T44" fmla="*/ 114 w 444"/>
                <a:gd name="T45" fmla="*/ 192 h 512"/>
                <a:gd name="T46" fmla="*/ 97 w 444"/>
                <a:gd name="T47" fmla="*/ 253 h 512"/>
                <a:gd name="T48" fmla="*/ 89 w 444"/>
                <a:gd name="T49" fmla="*/ 256 h 512"/>
                <a:gd name="T50" fmla="*/ 89 w 444"/>
                <a:gd name="T51" fmla="*/ 268 h 512"/>
                <a:gd name="T52" fmla="*/ 89 w 444"/>
                <a:gd name="T53" fmla="*/ 275 h 512"/>
                <a:gd name="T54" fmla="*/ 89 w 444"/>
                <a:gd name="T55" fmla="*/ 485 h 512"/>
                <a:gd name="T56" fmla="*/ 116 w 444"/>
                <a:gd name="T57" fmla="*/ 512 h 512"/>
                <a:gd name="T58" fmla="*/ 143 w 444"/>
                <a:gd name="T59" fmla="*/ 485 h 512"/>
                <a:gd name="T60" fmla="*/ 143 w 444"/>
                <a:gd name="T61" fmla="*/ 275 h 512"/>
                <a:gd name="T62" fmla="*/ 159 w 444"/>
                <a:gd name="T63" fmla="*/ 259 h 512"/>
                <a:gd name="T64" fmla="*/ 177 w 444"/>
                <a:gd name="T65" fmla="*/ 275 h 512"/>
                <a:gd name="T66" fmla="*/ 177 w 444"/>
                <a:gd name="T67" fmla="*/ 485 h 512"/>
                <a:gd name="T68" fmla="*/ 203 w 444"/>
                <a:gd name="T69" fmla="*/ 512 h 512"/>
                <a:gd name="T70" fmla="*/ 230 w 444"/>
                <a:gd name="T71" fmla="*/ 485 h 512"/>
                <a:gd name="T72" fmla="*/ 230 w 444"/>
                <a:gd name="T73" fmla="*/ 275 h 512"/>
                <a:gd name="T74" fmla="*/ 230 w 444"/>
                <a:gd name="T75" fmla="*/ 268 h 512"/>
                <a:gd name="T76" fmla="*/ 230 w 444"/>
                <a:gd name="T77" fmla="*/ 60 h 512"/>
                <a:gd name="T78" fmla="*/ 309 w 444"/>
                <a:gd name="T79" fmla="*/ 113 h 512"/>
                <a:gd name="T80" fmla="*/ 325 w 444"/>
                <a:gd name="T81" fmla="*/ 117 h 512"/>
                <a:gd name="T82" fmla="*/ 339 w 444"/>
                <a:gd name="T83" fmla="*/ 114 h 512"/>
                <a:gd name="T84" fmla="*/ 428 w 444"/>
                <a:gd name="T85" fmla="*/ 61 h 512"/>
                <a:gd name="T86" fmla="*/ 437 w 444"/>
                <a:gd name="T87" fmla="*/ 2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4" h="512">
                  <a:moveTo>
                    <a:pt x="437" y="25"/>
                  </a:moveTo>
                  <a:cubicBezTo>
                    <a:pt x="430" y="13"/>
                    <a:pt x="414" y="9"/>
                    <a:pt x="401" y="16"/>
                  </a:cubicBezTo>
                  <a:cubicBezTo>
                    <a:pt x="326" y="62"/>
                    <a:pt x="326" y="62"/>
                    <a:pt x="326" y="62"/>
                  </a:cubicBezTo>
                  <a:cubicBezTo>
                    <a:pt x="239" y="4"/>
                    <a:pt x="239" y="4"/>
                    <a:pt x="239" y="4"/>
                  </a:cubicBezTo>
                  <a:cubicBezTo>
                    <a:pt x="236" y="2"/>
                    <a:pt x="233" y="1"/>
                    <a:pt x="230" y="1"/>
                  </a:cubicBezTo>
                  <a:cubicBezTo>
                    <a:pt x="230" y="0"/>
                    <a:pt x="230" y="0"/>
                    <a:pt x="230" y="0"/>
                  </a:cubicBezTo>
                  <a:cubicBezTo>
                    <a:pt x="224" y="0"/>
                    <a:pt x="224" y="0"/>
                    <a:pt x="224" y="0"/>
                  </a:cubicBezTo>
                  <a:cubicBezTo>
                    <a:pt x="224" y="0"/>
                    <a:pt x="224" y="0"/>
                    <a:pt x="224" y="0"/>
                  </a:cubicBezTo>
                  <a:cubicBezTo>
                    <a:pt x="94" y="0"/>
                    <a:pt x="94" y="0"/>
                    <a:pt x="94" y="0"/>
                  </a:cubicBezTo>
                  <a:cubicBezTo>
                    <a:pt x="94" y="0"/>
                    <a:pt x="94" y="0"/>
                    <a:pt x="94" y="0"/>
                  </a:cubicBezTo>
                  <a:cubicBezTo>
                    <a:pt x="89" y="0"/>
                    <a:pt x="89" y="0"/>
                    <a:pt x="89" y="0"/>
                  </a:cubicBezTo>
                  <a:cubicBezTo>
                    <a:pt x="89" y="0"/>
                    <a:pt x="89" y="0"/>
                    <a:pt x="89" y="0"/>
                  </a:cubicBezTo>
                  <a:cubicBezTo>
                    <a:pt x="83" y="1"/>
                    <a:pt x="77" y="5"/>
                    <a:pt x="72" y="11"/>
                  </a:cubicBezTo>
                  <a:cubicBezTo>
                    <a:pt x="5" y="109"/>
                    <a:pt x="5" y="109"/>
                    <a:pt x="5" y="109"/>
                  </a:cubicBezTo>
                  <a:cubicBezTo>
                    <a:pt x="2" y="114"/>
                    <a:pt x="1" y="119"/>
                    <a:pt x="1" y="124"/>
                  </a:cubicBezTo>
                  <a:cubicBezTo>
                    <a:pt x="0" y="129"/>
                    <a:pt x="1" y="134"/>
                    <a:pt x="4" y="139"/>
                  </a:cubicBezTo>
                  <a:cubicBezTo>
                    <a:pt x="55" y="229"/>
                    <a:pt x="55" y="229"/>
                    <a:pt x="55" y="229"/>
                  </a:cubicBezTo>
                  <a:cubicBezTo>
                    <a:pt x="62" y="241"/>
                    <a:pt x="78" y="245"/>
                    <a:pt x="91" y="238"/>
                  </a:cubicBezTo>
                  <a:cubicBezTo>
                    <a:pt x="103" y="231"/>
                    <a:pt x="107" y="215"/>
                    <a:pt x="100" y="203"/>
                  </a:cubicBezTo>
                  <a:cubicBezTo>
                    <a:pt x="56" y="126"/>
                    <a:pt x="56" y="126"/>
                    <a:pt x="56" y="126"/>
                  </a:cubicBezTo>
                  <a:cubicBezTo>
                    <a:pt x="89" y="78"/>
                    <a:pt x="89" y="78"/>
                    <a:pt x="89" y="78"/>
                  </a:cubicBezTo>
                  <a:cubicBezTo>
                    <a:pt x="89" y="149"/>
                    <a:pt x="89" y="149"/>
                    <a:pt x="89" y="149"/>
                  </a:cubicBezTo>
                  <a:cubicBezTo>
                    <a:pt x="114" y="192"/>
                    <a:pt x="114" y="192"/>
                    <a:pt x="114" y="192"/>
                  </a:cubicBezTo>
                  <a:cubicBezTo>
                    <a:pt x="126" y="213"/>
                    <a:pt x="119" y="241"/>
                    <a:pt x="97" y="253"/>
                  </a:cubicBezTo>
                  <a:cubicBezTo>
                    <a:pt x="95" y="254"/>
                    <a:pt x="92" y="255"/>
                    <a:pt x="89" y="256"/>
                  </a:cubicBezTo>
                  <a:cubicBezTo>
                    <a:pt x="89" y="268"/>
                    <a:pt x="89" y="268"/>
                    <a:pt x="89" y="268"/>
                  </a:cubicBezTo>
                  <a:cubicBezTo>
                    <a:pt x="89" y="275"/>
                    <a:pt x="89" y="275"/>
                    <a:pt x="89" y="275"/>
                  </a:cubicBezTo>
                  <a:cubicBezTo>
                    <a:pt x="89" y="485"/>
                    <a:pt x="89" y="485"/>
                    <a:pt x="89" y="485"/>
                  </a:cubicBezTo>
                  <a:cubicBezTo>
                    <a:pt x="89" y="500"/>
                    <a:pt x="101" y="512"/>
                    <a:pt x="116" y="512"/>
                  </a:cubicBezTo>
                  <a:cubicBezTo>
                    <a:pt x="131" y="512"/>
                    <a:pt x="143" y="500"/>
                    <a:pt x="143" y="485"/>
                  </a:cubicBezTo>
                  <a:cubicBezTo>
                    <a:pt x="143" y="275"/>
                    <a:pt x="143" y="275"/>
                    <a:pt x="143" y="275"/>
                  </a:cubicBezTo>
                  <a:cubicBezTo>
                    <a:pt x="143" y="266"/>
                    <a:pt x="150" y="259"/>
                    <a:pt x="159" y="259"/>
                  </a:cubicBezTo>
                  <a:cubicBezTo>
                    <a:pt x="168" y="259"/>
                    <a:pt x="177" y="266"/>
                    <a:pt x="177" y="275"/>
                  </a:cubicBezTo>
                  <a:cubicBezTo>
                    <a:pt x="177" y="485"/>
                    <a:pt x="177" y="485"/>
                    <a:pt x="177" y="485"/>
                  </a:cubicBezTo>
                  <a:cubicBezTo>
                    <a:pt x="177" y="500"/>
                    <a:pt x="188" y="512"/>
                    <a:pt x="203" y="512"/>
                  </a:cubicBezTo>
                  <a:cubicBezTo>
                    <a:pt x="218" y="512"/>
                    <a:pt x="230" y="500"/>
                    <a:pt x="230" y="485"/>
                  </a:cubicBezTo>
                  <a:cubicBezTo>
                    <a:pt x="230" y="275"/>
                    <a:pt x="230" y="275"/>
                    <a:pt x="230" y="275"/>
                  </a:cubicBezTo>
                  <a:cubicBezTo>
                    <a:pt x="230" y="268"/>
                    <a:pt x="230" y="268"/>
                    <a:pt x="230" y="268"/>
                  </a:cubicBezTo>
                  <a:cubicBezTo>
                    <a:pt x="230" y="60"/>
                    <a:pt x="230" y="60"/>
                    <a:pt x="230" y="60"/>
                  </a:cubicBezTo>
                  <a:cubicBezTo>
                    <a:pt x="309" y="113"/>
                    <a:pt x="309" y="113"/>
                    <a:pt x="309" y="113"/>
                  </a:cubicBezTo>
                  <a:cubicBezTo>
                    <a:pt x="314" y="116"/>
                    <a:pt x="319" y="117"/>
                    <a:pt x="325" y="117"/>
                  </a:cubicBezTo>
                  <a:cubicBezTo>
                    <a:pt x="330" y="117"/>
                    <a:pt x="335" y="116"/>
                    <a:pt x="339" y="114"/>
                  </a:cubicBezTo>
                  <a:cubicBezTo>
                    <a:pt x="428" y="61"/>
                    <a:pt x="428" y="61"/>
                    <a:pt x="428" y="61"/>
                  </a:cubicBezTo>
                  <a:cubicBezTo>
                    <a:pt x="440" y="53"/>
                    <a:pt x="444" y="37"/>
                    <a:pt x="437" y="25"/>
                  </a:cubicBezTo>
                  <a:close/>
                </a:path>
              </a:pathLst>
            </a:cu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grpSp>
      <p:pic>
        <p:nvPicPr>
          <p:cNvPr id="2" name="Imagem 1">
            <a:extLst>
              <a:ext uri="{FF2B5EF4-FFF2-40B4-BE49-F238E27FC236}">
                <a16:creationId xmlns:a16="http://schemas.microsoft.com/office/drawing/2014/main" id="{3ACC72B7-19E5-34B5-C030-88D641FDD4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41" y="320504"/>
            <a:ext cx="2340372" cy="649753"/>
          </a:xfrm>
          <a:prstGeom prst="rect">
            <a:avLst/>
          </a:prstGeom>
        </p:spPr>
      </p:pic>
    </p:spTree>
    <p:extLst>
      <p:ext uri="{BB962C8B-B14F-4D97-AF65-F5344CB8AC3E}">
        <p14:creationId xmlns:p14="http://schemas.microsoft.com/office/powerpoint/2010/main" val="636126838"/>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ais são os 3 agentes da higiene ocupacional? - Connapa">
            <a:extLst>
              <a:ext uri="{FF2B5EF4-FFF2-40B4-BE49-F238E27FC236}">
                <a16:creationId xmlns:a16="http://schemas.microsoft.com/office/drawing/2014/main" id="{C8A820B4-3863-7232-7F81-892F29D12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1" y="0"/>
            <a:ext cx="5311586" cy="6858000"/>
            <a:chOff x="-1" y="0"/>
            <a:chExt cx="5311586" cy="6858000"/>
          </a:xfrm>
          <a:solidFill>
            <a:schemeClr val="accent2">
              <a:alpha val="93000"/>
            </a:scheme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457200" y="3482737"/>
            <a:ext cx="4155139" cy="32029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4000" b="1" dirty="0">
                <a:solidFill>
                  <a:schemeClr val="bg1"/>
                </a:solidFill>
                <a:latin typeface="Bebas Neue" panose="020B0606020202050201" pitchFamily="34" charset="0"/>
                <a:ea typeface="ＭＳ Ｐゴシック" charset="0"/>
                <a:cs typeface="League Gothic" charset="0"/>
                <a:sym typeface="League Gothic" charset="0"/>
              </a:rPr>
              <a:t>05. </a:t>
            </a:r>
            <a:r>
              <a:rPr lang="pt-BR" sz="4000" dirty="0">
                <a:solidFill>
                  <a:schemeClr val="bg1"/>
                </a:solidFill>
                <a:latin typeface="Bebas Neue" panose="020B0606020202050201" pitchFamily="34" charset="0"/>
                <a:ea typeface="ＭＳ Ｐゴシック" charset="0"/>
                <a:cs typeface="League Gothic" charset="0"/>
                <a:sym typeface="League Gothic" charset="0"/>
              </a:rPr>
              <a:t>Componentes sanitários: garantindo condições adequadas de higiene</a:t>
            </a: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441160" y="1346452"/>
            <a:ext cx="2230660" cy="2361874"/>
            <a:chOff x="1664677" y="1949380"/>
            <a:chExt cx="1195754" cy="1266093"/>
          </a:xfrm>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p:cNvSpPr/>
          <p:nvPr/>
        </p:nvSpPr>
        <p:spPr>
          <a:xfrm>
            <a:off x="2138104" y="2122710"/>
            <a:ext cx="768381" cy="70228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2" name="Imagem 1">
            <a:extLst>
              <a:ext uri="{FF2B5EF4-FFF2-40B4-BE49-F238E27FC236}">
                <a16:creationId xmlns:a16="http://schemas.microsoft.com/office/drawing/2014/main" id="{CC279BF6-D951-85F8-951A-C3B235A7D9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2617" y="437431"/>
            <a:ext cx="2340372" cy="649753"/>
          </a:xfrm>
          <a:prstGeom prst="rect">
            <a:avLst/>
          </a:prstGeom>
        </p:spPr>
      </p:pic>
    </p:spTree>
    <p:extLst>
      <p:ext uri="{BB962C8B-B14F-4D97-AF65-F5344CB8AC3E}">
        <p14:creationId xmlns:p14="http://schemas.microsoft.com/office/powerpoint/2010/main" val="327498613"/>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p:cNvSpPr>
            <a:spLocks/>
          </p:cNvSpPr>
          <p:nvPr/>
        </p:nvSpPr>
        <p:spPr bwMode="auto">
          <a:xfrm>
            <a:off x="338208" y="231163"/>
            <a:ext cx="12514192"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000" dirty="0">
                <a:latin typeface="Bebas Neue" panose="020B0606020202050201" pitchFamily="34" charset="0"/>
                <a:ea typeface="ＭＳ Ｐゴシック" charset="0"/>
                <a:cs typeface="League Gothic" charset="0"/>
                <a:sym typeface="League Gothic" charset="0"/>
              </a:rPr>
              <a:t>Componentes sanitários: garantindo condições adequadas de higiene</a:t>
            </a:r>
            <a:endParaRPr lang="es-ES" sz="4000" dirty="0">
              <a:solidFill>
                <a:srgbClr val="00A09D"/>
              </a:solidFill>
              <a:latin typeface="Bebas Neue" panose="020B0606020202050201" pitchFamily="34" charset="0"/>
              <a:ea typeface="ＭＳ Ｐゴシック" charset="0"/>
              <a:cs typeface="League Gothic" charset="0"/>
              <a:sym typeface="League Gothic" charset="0"/>
            </a:endParaRPr>
          </a:p>
        </p:txBody>
      </p:sp>
      <p:grpSp>
        <p:nvGrpSpPr>
          <p:cNvPr id="4" name="Agrupar 3">
            <a:extLst>
              <a:ext uri="{FF2B5EF4-FFF2-40B4-BE49-F238E27FC236}">
                <a16:creationId xmlns:a16="http://schemas.microsoft.com/office/drawing/2014/main" id="{E267C37C-F7B1-5A20-9364-D956D2115583}"/>
              </a:ext>
            </a:extLst>
          </p:cNvPr>
          <p:cNvGrpSpPr/>
          <p:nvPr/>
        </p:nvGrpSpPr>
        <p:grpSpPr>
          <a:xfrm rot="10800000">
            <a:off x="323465" y="2503714"/>
            <a:ext cx="613342" cy="1086564"/>
            <a:chOff x="3927281" y="2914790"/>
            <a:chExt cx="2408706" cy="2932953"/>
          </a:xfrm>
        </p:grpSpPr>
        <p:sp>
          <p:nvSpPr>
            <p:cNvPr id="5" name="Freeform 14">
              <a:extLst>
                <a:ext uri="{FF2B5EF4-FFF2-40B4-BE49-F238E27FC236}">
                  <a16:creationId xmlns:a16="http://schemas.microsoft.com/office/drawing/2014/main" id="{796796C0-36F4-7CF3-6E1B-2F501FCC2F9A}"/>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rgbClr val="00A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 name="Freeform 15">
              <a:extLst>
                <a:ext uri="{FF2B5EF4-FFF2-40B4-BE49-F238E27FC236}">
                  <a16:creationId xmlns:a16="http://schemas.microsoft.com/office/drawing/2014/main" id="{9B0E16F5-1AAB-7501-DA53-FAF4578CBF81}"/>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 name="Freeform 16">
              <a:extLst>
                <a:ext uri="{FF2B5EF4-FFF2-40B4-BE49-F238E27FC236}">
                  <a16:creationId xmlns:a16="http://schemas.microsoft.com/office/drawing/2014/main" id="{A41426B4-9E80-938A-9998-72DCF4C0CF08}"/>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8" name="矩形 36">
            <a:extLst>
              <a:ext uri="{FF2B5EF4-FFF2-40B4-BE49-F238E27FC236}">
                <a16:creationId xmlns:a16="http://schemas.microsoft.com/office/drawing/2014/main" id="{1B496890-D606-C0A4-20A1-49AFFF9F2F4F}"/>
              </a:ext>
            </a:extLst>
          </p:cNvPr>
          <p:cNvSpPr/>
          <p:nvPr/>
        </p:nvSpPr>
        <p:spPr>
          <a:xfrm>
            <a:off x="1293087" y="2563967"/>
            <a:ext cx="10575447" cy="879087"/>
          </a:xfrm>
          <a:prstGeom prst="rect">
            <a:avLst/>
          </a:prstGeom>
        </p:spPr>
        <p:txBody>
          <a:bodyPr wrap="square">
            <a:spAutoFit/>
            <a:scene3d>
              <a:camera prst="orthographicFront"/>
              <a:lightRig rig="threePt" dir="t"/>
            </a:scene3d>
            <a:sp3d contourW="12700"/>
          </a:bodyPr>
          <a:lstStyle/>
          <a:p>
            <a:pPr>
              <a:lnSpc>
                <a:spcPct val="150000"/>
              </a:lnSpc>
            </a:pPr>
            <a:r>
              <a:rPr lang="pt-BR" altLang="zh-CN" dirty="0">
                <a:solidFill>
                  <a:schemeClr val="tx1">
                    <a:lumMod val="90000"/>
                    <a:lumOff val="10000"/>
                  </a:schemeClr>
                </a:solidFill>
              </a:rPr>
              <a:t>Os componentes sanitários desempenham um papel importante nas instalações trabalhistas, proporcionando condições adequadas de higiene e conforto para os funcionários. </a:t>
            </a:r>
          </a:p>
        </p:txBody>
      </p:sp>
      <p:grpSp>
        <p:nvGrpSpPr>
          <p:cNvPr id="9" name="Agrupar 8">
            <a:extLst>
              <a:ext uri="{FF2B5EF4-FFF2-40B4-BE49-F238E27FC236}">
                <a16:creationId xmlns:a16="http://schemas.microsoft.com/office/drawing/2014/main" id="{A99F20DA-CBCB-0C71-E679-830CEC0E49B9}"/>
              </a:ext>
            </a:extLst>
          </p:cNvPr>
          <p:cNvGrpSpPr/>
          <p:nvPr/>
        </p:nvGrpSpPr>
        <p:grpSpPr>
          <a:xfrm>
            <a:off x="11176523" y="5044006"/>
            <a:ext cx="613342" cy="1086564"/>
            <a:chOff x="3927281" y="2914790"/>
            <a:chExt cx="2408706" cy="2932953"/>
          </a:xfrm>
        </p:grpSpPr>
        <p:sp>
          <p:nvSpPr>
            <p:cNvPr id="10" name="Freeform 14">
              <a:extLst>
                <a:ext uri="{FF2B5EF4-FFF2-40B4-BE49-F238E27FC236}">
                  <a16:creationId xmlns:a16="http://schemas.microsoft.com/office/drawing/2014/main" id="{38FEE806-6B6F-EB9B-E790-937F0D363CD1}"/>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rgbClr val="00A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 name="Freeform 15">
              <a:extLst>
                <a:ext uri="{FF2B5EF4-FFF2-40B4-BE49-F238E27FC236}">
                  <a16:creationId xmlns:a16="http://schemas.microsoft.com/office/drawing/2014/main" id="{2A58EE89-5720-DAC4-0D4D-AC14BE06E0DF}"/>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 name="Freeform 16">
              <a:extLst>
                <a:ext uri="{FF2B5EF4-FFF2-40B4-BE49-F238E27FC236}">
                  <a16:creationId xmlns:a16="http://schemas.microsoft.com/office/drawing/2014/main" id="{1210BCB8-7107-5779-7ACD-74DC1B7C883C}"/>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3" name="矩形 36">
            <a:extLst>
              <a:ext uri="{FF2B5EF4-FFF2-40B4-BE49-F238E27FC236}">
                <a16:creationId xmlns:a16="http://schemas.microsoft.com/office/drawing/2014/main" id="{BDB10691-FA7E-B26D-FB63-8EABBF110453}"/>
              </a:ext>
            </a:extLst>
          </p:cNvPr>
          <p:cNvSpPr/>
          <p:nvPr/>
        </p:nvSpPr>
        <p:spPr>
          <a:xfrm>
            <a:off x="1280387" y="4929258"/>
            <a:ext cx="9631292" cy="1294585"/>
          </a:xfrm>
          <a:prstGeom prst="rect">
            <a:avLst/>
          </a:prstGeom>
        </p:spPr>
        <p:txBody>
          <a:bodyPr wrap="square">
            <a:spAutoFit/>
            <a:scene3d>
              <a:camera prst="orthographicFront"/>
              <a:lightRig rig="threePt" dir="t"/>
            </a:scene3d>
            <a:sp3d contourW="12700"/>
          </a:bodyPr>
          <a:lstStyle/>
          <a:p>
            <a:pPr>
              <a:lnSpc>
                <a:spcPct val="150000"/>
              </a:lnSpc>
            </a:pPr>
            <a:r>
              <a:rPr lang="pt-BR" altLang="zh-CN" dirty="0">
                <a:solidFill>
                  <a:schemeClr val="tx1">
                    <a:lumMod val="90000"/>
                    <a:lumOff val="10000"/>
                  </a:schemeClr>
                </a:solidFill>
              </a:rPr>
              <a:t>Dentre esses componentes, destacam-se as bacias sanitárias, os mictórios, os lavatórios e os chuveiros. A Norma Regulamentadora NR-24 estabelece diretrizes específicas para cada um deles. </a:t>
            </a:r>
            <a:r>
              <a:rPr lang="pt-BR" altLang="zh-CN" b="1" dirty="0">
                <a:solidFill>
                  <a:schemeClr val="tx1">
                    <a:lumMod val="90000"/>
                    <a:lumOff val="10000"/>
                  </a:schemeClr>
                </a:solidFill>
              </a:rPr>
              <a:t>Entenda:</a:t>
            </a:r>
            <a:endParaRPr lang="zh-CN" altLang="en-US" sz="1600" dirty="0">
              <a:solidFill>
                <a:schemeClr val="tx1">
                  <a:lumMod val="90000"/>
                  <a:lumOff val="10000"/>
                </a:schemeClr>
              </a:solidFill>
            </a:endParaRPr>
          </a:p>
        </p:txBody>
      </p:sp>
      <p:pic>
        <p:nvPicPr>
          <p:cNvPr id="14" name="Imagem 13">
            <a:extLst>
              <a:ext uri="{FF2B5EF4-FFF2-40B4-BE49-F238E27FC236}">
                <a16:creationId xmlns:a16="http://schemas.microsoft.com/office/drawing/2014/main" id="{93B0BCA5-37D3-1A2B-D5B5-0D8639D206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6151" y="6130570"/>
            <a:ext cx="2340372" cy="649753"/>
          </a:xfrm>
          <a:prstGeom prst="rect">
            <a:avLst/>
          </a:prstGeom>
        </p:spPr>
      </p:pic>
    </p:spTree>
    <p:extLst>
      <p:ext uri="{BB962C8B-B14F-4D97-AF65-F5344CB8AC3E}">
        <p14:creationId xmlns:p14="http://schemas.microsoft.com/office/powerpoint/2010/main" val="244851766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F55CEEA0-0764-CA2F-290A-F9C5BA1CB124}"/>
              </a:ext>
            </a:extLst>
          </p:cNvPr>
          <p:cNvGrpSpPr>
            <a:grpSpLocks noChangeAspect="1"/>
          </p:cNvGrpSpPr>
          <p:nvPr/>
        </p:nvGrpSpPr>
        <p:grpSpPr bwMode="auto">
          <a:xfrm>
            <a:off x="4605469" y="2095183"/>
            <a:ext cx="3023284" cy="3024000"/>
            <a:chOff x="943" y="1000"/>
            <a:chExt cx="2696" cy="2695"/>
          </a:xfrm>
        </p:grpSpPr>
        <p:sp>
          <p:nvSpPr>
            <p:cNvPr id="5" name="Freeform 5">
              <a:extLst>
                <a:ext uri="{FF2B5EF4-FFF2-40B4-BE49-F238E27FC236}">
                  <a16:creationId xmlns:a16="http://schemas.microsoft.com/office/drawing/2014/main" id="{BF124F62-C31C-85B4-5AD2-8567027E858F}"/>
                </a:ext>
              </a:extLst>
            </p:cNvPr>
            <p:cNvSpPr>
              <a:spLocks/>
            </p:cNvSpPr>
            <p:nvPr/>
          </p:nvSpPr>
          <p:spPr bwMode="auto">
            <a:xfrm>
              <a:off x="2362" y="1002"/>
              <a:ext cx="1277" cy="1544"/>
            </a:xfrm>
            <a:custGeom>
              <a:avLst/>
              <a:gdLst>
                <a:gd name="T0" fmla="*/ 0 w 539"/>
                <a:gd name="T1" fmla="*/ 322 h 652"/>
                <a:gd name="T2" fmla="*/ 218 w 539"/>
                <a:gd name="T3" fmla="*/ 564 h 652"/>
                <a:gd name="T4" fmla="*/ 379 w 539"/>
                <a:gd name="T5" fmla="*/ 652 h 652"/>
                <a:gd name="T6" fmla="*/ 539 w 539"/>
                <a:gd name="T7" fmla="*/ 564 h 652"/>
                <a:gd name="T8" fmla="*/ 2 w 539"/>
                <a:gd name="T9" fmla="*/ 0 h 652"/>
                <a:gd name="T10" fmla="*/ 89 w 539"/>
                <a:gd name="T11" fmla="*/ 158 h 652"/>
                <a:gd name="T12" fmla="*/ 0 w 539"/>
                <a:gd name="T13" fmla="*/ 322 h 652"/>
              </a:gdLst>
              <a:ahLst/>
              <a:cxnLst>
                <a:cxn ang="0">
                  <a:pos x="T0" y="T1"/>
                </a:cxn>
                <a:cxn ang="0">
                  <a:pos x="T2" y="T3"/>
                </a:cxn>
                <a:cxn ang="0">
                  <a:pos x="T4" y="T5"/>
                </a:cxn>
                <a:cxn ang="0">
                  <a:pos x="T6" y="T7"/>
                </a:cxn>
                <a:cxn ang="0">
                  <a:pos x="T8" y="T9"/>
                </a:cxn>
                <a:cxn ang="0">
                  <a:pos x="T10" y="T11"/>
                </a:cxn>
                <a:cxn ang="0">
                  <a:pos x="T12" y="T13"/>
                </a:cxn>
              </a:cxnLst>
              <a:rect l="0" t="0" r="r" b="b"/>
              <a:pathLst>
                <a:path w="539" h="652">
                  <a:moveTo>
                    <a:pt x="0" y="322"/>
                  </a:moveTo>
                  <a:cubicBezTo>
                    <a:pt x="122" y="337"/>
                    <a:pt x="216" y="439"/>
                    <a:pt x="218" y="564"/>
                  </a:cubicBezTo>
                  <a:cubicBezTo>
                    <a:pt x="379" y="652"/>
                    <a:pt x="379" y="652"/>
                    <a:pt x="379" y="652"/>
                  </a:cubicBezTo>
                  <a:cubicBezTo>
                    <a:pt x="539" y="564"/>
                    <a:pt x="539" y="564"/>
                    <a:pt x="539" y="564"/>
                  </a:cubicBezTo>
                  <a:cubicBezTo>
                    <a:pt x="536" y="263"/>
                    <a:pt x="300" y="17"/>
                    <a:pt x="2" y="0"/>
                  </a:cubicBezTo>
                  <a:cubicBezTo>
                    <a:pt x="89" y="158"/>
                    <a:pt x="89" y="158"/>
                    <a:pt x="89" y="158"/>
                  </a:cubicBezTo>
                  <a:lnTo>
                    <a:pt x="0" y="3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 name="Freeform 6">
              <a:extLst>
                <a:ext uri="{FF2B5EF4-FFF2-40B4-BE49-F238E27FC236}">
                  <a16:creationId xmlns:a16="http://schemas.microsoft.com/office/drawing/2014/main" id="{371AC7EC-D51F-4C1F-1440-5BFC799AC817}"/>
                </a:ext>
              </a:extLst>
            </p:cNvPr>
            <p:cNvSpPr>
              <a:spLocks/>
            </p:cNvSpPr>
            <p:nvPr/>
          </p:nvSpPr>
          <p:spPr bwMode="auto">
            <a:xfrm>
              <a:off x="943" y="1000"/>
              <a:ext cx="1545" cy="1276"/>
            </a:xfrm>
            <a:custGeom>
              <a:avLst/>
              <a:gdLst>
                <a:gd name="T0" fmla="*/ 322 w 652"/>
                <a:gd name="T1" fmla="*/ 539 h 539"/>
                <a:gd name="T2" fmla="*/ 564 w 652"/>
                <a:gd name="T3" fmla="*/ 321 h 539"/>
                <a:gd name="T4" fmla="*/ 652 w 652"/>
                <a:gd name="T5" fmla="*/ 160 h 539"/>
                <a:gd name="T6" fmla="*/ 564 w 652"/>
                <a:gd name="T7" fmla="*/ 0 h 539"/>
                <a:gd name="T8" fmla="*/ 0 w 652"/>
                <a:gd name="T9" fmla="*/ 537 h 539"/>
                <a:gd name="T10" fmla="*/ 159 w 652"/>
                <a:gd name="T11" fmla="*/ 450 h 539"/>
                <a:gd name="T12" fmla="*/ 322 w 652"/>
                <a:gd name="T13" fmla="*/ 539 h 539"/>
              </a:gdLst>
              <a:ahLst/>
              <a:cxnLst>
                <a:cxn ang="0">
                  <a:pos x="T0" y="T1"/>
                </a:cxn>
                <a:cxn ang="0">
                  <a:pos x="T2" y="T3"/>
                </a:cxn>
                <a:cxn ang="0">
                  <a:pos x="T4" y="T5"/>
                </a:cxn>
                <a:cxn ang="0">
                  <a:pos x="T6" y="T7"/>
                </a:cxn>
                <a:cxn ang="0">
                  <a:pos x="T8" y="T9"/>
                </a:cxn>
                <a:cxn ang="0">
                  <a:pos x="T10" y="T11"/>
                </a:cxn>
                <a:cxn ang="0">
                  <a:pos x="T12" y="T13"/>
                </a:cxn>
              </a:cxnLst>
              <a:rect l="0" t="0" r="r" b="b"/>
              <a:pathLst>
                <a:path w="652" h="539">
                  <a:moveTo>
                    <a:pt x="322" y="539"/>
                  </a:moveTo>
                  <a:cubicBezTo>
                    <a:pt x="337" y="417"/>
                    <a:pt x="439" y="323"/>
                    <a:pt x="564" y="321"/>
                  </a:cubicBezTo>
                  <a:cubicBezTo>
                    <a:pt x="652" y="160"/>
                    <a:pt x="652" y="160"/>
                    <a:pt x="652" y="160"/>
                  </a:cubicBezTo>
                  <a:cubicBezTo>
                    <a:pt x="564" y="0"/>
                    <a:pt x="564" y="0"/>
                    <a:pt x="564" y="0"/>
                  </a:cubicBezTo>
                  <a:cubicBezTo>
                    <a:pt x="263" y="3"/>
                    <a:pt x="17" y="239"/>
                    <a:pt x="0" y="537"/>
                  </a:cubicBezTo>
                  <a:cubicBezTo>
                    <a:pt x="159" y="450"/>
                    <a:pt x="159" y="450"/>
                    <a:pt x="159" y="450"/>
                  </a:cubicBezTo>
                  <a:lnTo>
                    <a:pt x="322" y="53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sp>
          <p:nvSpPr>
            <p:cNvPr id="7" name="Freeform 7">
              <a:extLst>
                <a:ext uri="{FF2B5EF4-FFF2-40B4-BE49-F238E27FC236}">
                  <a16:creationId xmlns:a16="http://schemas.microsoft.com/office/drawing/2014/main" id="{B4B94349-BD77-4142-6D64-C907056AC83A}"/>
                </a:ext>
              </a:extLst>
            </p:cNvPr>
            <p:cNvSpPr>
              <a:spLocks/>
            </p:cNvSpPr>
            <p:nvPr/>
          </p:nvSpPr>
          <p:spPr bwMode="auto">
            <a:xfrm>
              <a:off x="2092" y="2421"/>
              <a:ext cx="1544" cy="1274"/>
            </a:xfrm>
            <a:custGeom>
              <a:avLst/>
              <a:gdLst>
                <a:gd name="T0" fmla="*/ 652 w 652"/>
                <a:gd name="T1" fmla="*/ 2 h 538"/>
                <a:gd name="T2" fmla="*/ 494 w 652"/>
                <a:gd name="T3" fmla="*/ 89 h 538"/>
                <a:gd name="T4" fmla="*/ 330 w 652"/>
                <a:gd name="T5" fmla="*/ 0 h 538"/>
                <a:gd name="T6" fmla="*/ 88 w 652"/>
                <a:gd name="T7" fmla="*/ 218 h 538"/>
                <a:gd name="T8" fmla="*/ 0 w 652"/>
                <a:gd name="T9" fmla="*/ 379 h 538"/>
                <a:gd name="T10" fmla="*/ 88 w 652"/>
                <a:gd name="T11" fmla="*/ 538 h 538"/>
                <a:gd name="T12" fmla="*/ 652 w 652"/>
                <a:gd name="T13" fmla="*/ 2 h 538"/>
              </a:gdLst>
              <a:ahLst/>
              <a:cxnLst>
                <a:cxn ang="0">
                  <a:pos x="T0" y="T1"/>
                </a:cxn>
                <a:cxn ang="0">
                  <a:pos x="T2" y="T3"/>
                </a:cxn>
                <a:cxn ang="0">
                  <a:pos x="T4" y="T5"/>
                </a:cxn>
                <a:cxn ang="0">
                  <a:pos x="T6" y="T7"/>
                </a:cxn>
                <a:cxn ang="0">
                  <a:pos x="T8" y="T9"/>
                </a:cxn>
                <a:cxn ang="0">
                  <a:pos x="T10" y="T11"/>
                </a:cxn>
                <a:cxn ang="0">
                  <a:pos x="T12" y="T13"/>
                </a:cxn>
              </a:cxnLst>
              <a:rect l="0" t="0" r="r" b="b"/>
              <a:pathLst>
                <a:path w="652" h="538">
                  <a:moveTo>
                    <a:pt x="652" y="2"/>
                  </a:moveTo>
                  <a:cubicBezTo>
                    <a:pt x="494" y="89"/>
                    <a:pt x="494" y="89"/>
                    <a:pt x="494" y="89"/>
                  </a:cubicBezTo>
                  <a:cubicBezTo>
                    <a:pt x="330" y="0"/>
                    <a:pt x="330" y="0"/>
                    <a:pt x="330" y="0"/>
                  </a:cubicBezTo>
                  <a:cubicBezTo>
                    <a:pt x="315" y="122"/>
                    <a:pt x="213" y="216"/>
                    <a:pt x="88" y="218"/>
                  </a:cubicBezTo>
                  <a:cubicBezTo>
                    <a:pt x="0" y="379"/>
                    <a:pt x="0" y="379"/>
                    <a:pt x="0" y="379"/>
                  </a:cubicBezTo>
                  <a:cubicBezTo>
                    <a:pt x="88" y="538"/>
                    <a:pt x="88" y="538"/>
                    <a:pt x="88" y="538"/>
                  </a:cubicBezTo>
                  <a:cubicBezTo>
                    <a:pt x="389" y="536"/>
                    <a:pt x="635" y="300"/>
                    <a:pt x="652" y="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 name="Freeform 8">
              <a:extLst>
                <a:ext uri="{FF2B5EF4-FFF2-40B4-BE49-F238E27FC236}">
                  <a16:creationId xmlns:a16="http://schemas.microsoft.com/office/drawing/2014/main" id="{3B3BC314-3716-5AC0-7EFC-D171122B3DBB}"/>
                </a:ext>
              </a:extLst>
            </p:cNvPr>
            <p:cNvSpPr>
              <a:spLocks/>
            </p:cNvSpPr>
            <p:nvPr/>
          </p:nvSpPr>
          <p:spPr bwMode="auto">
            <a:xfrm>
              <a:off x="943" y="2151"/>
              <a:ext cx="1275" cy="1544"/>
            </a:xfrm>
            <a:custGeom>
              <a:avLst/>
              <a:gdLst>
                <a:gd name="T0" fmla="*/ 538 w 538"/>
                <a:gd name="T1" fmla="*/ 330 h 652"/>
                <a:gd name="T2" fmla="*/ 320 w 538"/>
                <a:gd name="T3" fmla="*/ 88 h 652"/>
                <a:gd name="T4" fmla="*/ 159 w 538"/>
                <a:gd name="T5" fmla="*/ 0 h 652"/>
                <a:gd name="T6" fmla="*/ 0 w 538"/>
                <a:gd name="T7" fmla="*/ 88 h 652"/>
                <a:gd name="T8" fmla="*/ 536 w 538"/>
                <a:gd name="T9" fmla="*/ 652 h 652"/>
                <a:gd name="T10" fmla="*/ 449 w 538"/>
                <a:gd name="T11" fmla="*/ 493 h 652"/>
                <a:gd name="T12" fmla="*/ 538 w 538"/>
                <a:gd name="T13" fmla="*/ 330 h 652"/>
              </a:gdLst>
              <a:ahLst/>
              <a:cxnLst>
                <a:cxn ang="0">
                  <a:pos x="T0" y="T1"/>
                </a:cxn>
                <a:cxn ang="0">
                  <a:pos x="T2" y="T3"/>
                </a:cxn>
                <a:cxn ang="0">
                  <a:pos x="T4" y="T5"/>
                </a:cxn>
                <a:cxn ang="0">
                  <a:pos x="T6" y="T7"/>
                </a:cxn>
                <a:cxn ang="0">
                  <a:pos x="T8" y="T9"/>
                </a:cxn>
                <a:cxn ang="0">
                  <a:pos x="T10" y="T11"/>
                </a:cxn>
                <a:cxn ang="0">
                  <a:pos x="T12" y="T13"/>
                </a:cxn>
              </a:cxnLst>
              <a:rect l="0" t="0" r="r" b="b"/>
              <a:pathLst>
                <a:path w="538" h="652">
                  <a:moveTo>
                    <a:pt x="538" y="330"/>
                  </a:moveTo>
                  <a:cubicBezTo>
                    <a:pt x="416" y="315"/>
                    <a:pt x="322" y="213"/>
                    <a:pt x="320" y="88"/>
                  </a:cubicBezTo>
                  <a:cubicBezTo>
                    <a:pt x="159" y="0"/>
                    <a:pt x="159" y="0"/>
                    <a:pt x="159" y="0"/>
                  </a:cubicBezTo>
                  <a:cubicBezTo>
                    <a:pt x="0" y="88"/>
                    <a:pt x="0" y="88"/>
                    <a:pt x="0" y="88"/>
                  </a:cubicBezTo>
                  <a:cubicBezTo>
                    <a:pt x="2" y="389"/>
                    <a:pt x="238" y="635"/>
                    <a:pt x="536" y="652"/>
                  </a:cubicBezTo>
                  <a:cubicBezTo>
                    <a:pt x="449" y="493"/>
                    <a:pt x="449" y="493"/>
                    <a:pt x="449" y="493"/>
                  </a:cubicBezTo>
                  <a:lnTo>
                    <a:pt x="538" y="33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grpSp>
      <p:grpSp>
        <p:nvGrpSpPr>
          <p:cNvPr id="9" name="Group 11">
            <a:extLst>
              <a:ext uri="{FF2B5EF4-FFF2-40B4-BE49-F238E27FC236}">
                <a16:creationId xmlns:a16="http://schemas.microsoft.com/office/drawing/2014/main" id="{567C9FA1-0859-1B00-6894-B7DE4E066C92}"/>
              </a:ext>
            </a:extLst>
          </p:cNvPr>
          <p:cNvGrpSpPr/>
          <p:nvPr/>
        </p:nvGrpSpPr>
        <p:grpSpPr>
          <a:xfrm>
            <a:off x="5545421" y="3035752"/>
            <a:ext cx="1144354" cy="1145049"/>
            <a:chOff x="6964641" y="2706230"/>
            <a:chExt cx="1620000" cy="1620000"/>
          </a:xfrm>
        </p:grpSpPr>
        <p:sp>
          <p:nvSpPr>
            <p:cNvPr id="10" name="Oval 17">
              <a:extLst>
                <a:ext uri="{FF2B5EF4-FFF2-40B4-BE49-F238E27FC236}">
                  <a16:creationId xmlns:a16="http://schemas.microsoft.com/office/drawing/2014/main" id="{F963A437-4E35-207F-72BB-274998B81460}"/>
                </a:ext>
              </a:extLst>
            </p:cNvPr>
            <p:cNvSpPr>
              <a:spLocks noChangeAspect="1" noChangeArrowheads="1"/>
            </p:cNvSpPr>
            <p:nvPr/>
          </p:nvSpPr>
          <p:spPr bwMode="auto">
            <a:xfrm flipV="1">
              <a:off x="6964641" y="2706230"/>
              <a:ext cx="1620000" cy="1620000"/>
            </a:xfrm>
            <a:prstGeom prst="ellipse">
              <a:avLst/>
            </a:prstGeom>
            <a:gradFill flip="none" rotWithShape="1">
              <a:gsLst>
                <a:gs pos="0">
                  <a:schemeClr val="bg1">
                    <a:lumMod val="85000"/>
                  </a:schemeClr>
                </a:gs>
                <a:gs pos="100000">
                  <a:schemeClr val="bg1"/>
                </a:gs>
              </a:gsLst>
              <a:lin ang="0" scaled="1"/>
              <a:tileRect/>
            </a:gradFill>
            <a:ln>
              <a:noFill/>
            </a:ln>
          </p:spPr>
          <p:txBody>
            <a:bodyPr vert="horz" wrap="square" lIns="91440" tIns="45720" rIns="91440" bIns="45720" numCol="1" anchor="t" anchorCtr="0" compatLnSpc="1">
              <a:prstTxWarp prst="textNoShape">
                <a:avLst/>
              </a:prstTxWarp>
            </a:bodyPr>
            <a:lstStyle/>
            <a:p>
              <a:endParaRPr lang="id-ID"/>
            </a:p>
          </p:txBody>
        </p:sp>
        <p:sp>
          <p:nvSpPr>
            <p:cNvPr id="11" name="Oval 18">
              <a:extLst>
                <a:ext uri="{FF2B5EF4-FFF2-40B4-BE49-F238E27FC236}">
                  <a16:creationId xmlns:a16="http://schemas.microsoft.com/office/drawing/2014/main" id="{3B5A1773-39BA-BE25-DFB1-7EA19C477EED}"/>
                </a:ext>
              </a:extLst>
            </p:cNvPr>
            <p:cNvSpPr>
              <a:spLocks noChangeAspect="1" noChangeArrowheads="1"/>
            </p:cNvSpPr>
            <p:nvPr/>
          </p:nvSpPr>
          <p:spPr bwMode="auto">
            <a:xfrm flipV="1">
              <a:off x="7084503" y="2832230"/>
              <a:ext cx="1368000" cy="1368000"/>
            </a:xfrm>
            <a:prstGeom prst="ellipse">
              <a:avLst/>
            </a:prstGeom>
            <a:solidFill>
              <a:schemeClr val="tx1">
                <a:lumMod val="90000"/>
                <a:lumOff val="1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2" name="Group 49">
            <a:extLst>
              <a:ext uri="{FF2B5EF4-FFF2-40B4-BE49-F238E27FC236}">
                <a16:creationId xmlns:a16="http://schemas.microsoft.com/office/drawing/2014/main" id="{39FADA34-234E-3F20-F256-F3B9C0C9B3AE}"/>
              </a:ext>
            </a:extLst>
          </p:cNvPr>
          <p:cNvGrpSpPr/>
          <p:nvPr/>
        </p:nvGrpSpPr>
        <p:grpSpPr>
          <a:xfrm>
            <a:off x="6972056" y="2190378"/>
            <a:ext cx="1582795" cy="282804"/>
            <a:chOff x="7528087" y="2680840"/>
            <a:chExt cx="2803259" cy="316190"/>
          </a:xfrm>
        </p:grpSpPr>
        <p:cxnSp>
          <p:nvCxnSpPr>
            <p:cNvPr id="13" name="Straight Connector 50">
              <a:extLst>
                <a:ext uri="{FF2B5EF4-FFF2-40B4-BE49-F238E27FC236}">
                  <a16:creationId xmlns:a16="http://schemas.microsoft.com/office/drawing/2014/main" id="{69E4CE55-D39A-7C77-DCDC-50B48155017C}"/>
                </a:ext>
              </a:extLst>
            </p:cNvPr>
            <p:cNvCxnSpPr/>
            <p:nvPr/>
          </p:nvCxnSpPr>
          <p:spPr>
            <a:xfrm flipV="1">
              <a:off x="7528087" y="2680840"/>
              <a:ext cx="497966" cy="3161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51">
              <a:extLst>
                <a:ext uri="{FF2B5EF4-FFF2-40B4-BE49-F238E27FC236}">
                  <a16:creationId xmlns:a16="http://schemas.microsoft.com/office/drawing/2014/main" id="{4477176A-EC06-35F4-F0AD-5BA3A060EBAC}"/>
                </a:ext>
              </a:extLst>
            </p:cNvPr>
            <p:cNvCxnSpPr/>
            <p:nvPr/>
          </p:nvCxnSpPr>
          <p:spPr>
            <a:xfrm>
              <a:off x="8026053" y="2680840"/>
              <a:ext cx="2305293"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15" name="Group 52">
            <a:extLst>
              <a:ext uri="{FF2B5EF4-FFF2-40B4-BE49-F238E27FC236}">
                <a16:creationId xmlns:a16="http://schemas.microsoft.com/office/drawing/2014/main" id="{AF36D2F3-C56E-F4CA-9E5A-E3ED0075E76F}"/>
              </a:ext>
            </a:extLst>
          </p:cNvPr>
          <p:cNvGrpSpPr/>
          <p:nvPr/>
        </p:nvGrpSpPr>
        <p:grpSpPr>
          <a:xfrm>
            <a:off x="6847470" y="4769291"/>
            <a:ext cx="1707381" cy="349892"/>
            <a:chOff x="8125333" y="4745260"/>
            <a:chExt cx="2389596" cy="203034"/>
          </a:xfrm>
        </p:grpSpPr>
        <p:cxnSp>
          <p:nvCxnSpPr>
            <p:cNvPr id="16" name="Straight Connector 53">
              <a:extLst>
                <a:ext uri="{FF2B5EF4-FFF2-40B4-BE49-F238E27FC236}">
                  <a16:creationId xmlns:a16="http://schemas.microsoft.com/office/drawing/2014/main" id="{0016BCB0-D79D-EB19-99E7-4BFA23E85A40}"/>
                </a:ext>
              </a:extLst>
            </p:cNvPr>
            <p:cNvCxnSpPr/>
            <p:nvPr/>
          </p:nvCxnSpPr>
          <p:spPr>
            <a:xfrm>
              <a:off x="8125333" y="4745260"/>
              <a:ext cx="522140" cy="20303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54">
              <a:extLst>
                <a:ext uri="{FF2B5EF4-FFF2-40B4-BE49-F238E27FC236}">
                  <a16:creationId xmlns:a16="http://schemas.microsoft.com/office/drawing/2014/main" id="{DE658843-174C-9088-76B9-300A062248D4}"/>
                </a:ext>
              </a:extLst>
            </p:cNvPr>
            <p:cNvCxnSpPr/>
            <p:nvPr/>
          </p:nvCxnSpPr>
          <p:spPr>
            <a:xfrm>
              <a:off x="8647472" y="4948294"/>
              <a:ext cx="1867457"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18" name="Group 55">
            <a:extLst>
              <a:ext uri="{FF2B5EF4-FFF2-40B4-BE49-F238E27FC236}">
                <a16:creationId xmlns:a16="http://schemas.microsoft.com/office/drawing/2014/main" id="{3BA9A8A7-2762-994B-1B0E-76979FB50FDC}"/>
              </a:ext>
            </a:extLst>
          </p:cNvPr>
          <p:cNvGrpSpPr/>
          <p:nvPr/>
        </p:nvGrpSpPr>
        <p:grpSpPr>
          <a:xfrm>
            <a:off x="3464736" y="2126883"/>
            <a:ext cx="1764651" cy="416648"/>
            <a:chOff x="1582038" y="2697524"/>
            <a:chExt cx="2577213" cy="316190"/>
          </a:xfrm>
        </p:grpSpPr>
        <p:cxnSp>
          <p:nvCxnSpPr>
            <p:cNvPr id="19" name="Straight Connector 56">
              <a:extLst>
                <a:ext uri="{FF2B5EF4-FFF2-40B4-BE49-F238E27FC236}">
                  <a16:creationId xmlns:a16="http://schemas.microsoft.com/office/drawing/2014/main" id="{02564E0A-EE10-278A-D8AD-27AAD0D266FD}"/>
                </a:ext>
              </a:extLst>
            </p:cNvPr>
            <p:cNvCxnSpPr/>
            <p:nvPr/>
          </p:nvCxnSpPr>
          <p:spPr>
            <a:xfrm flipH="1" flipV="1">
              <a:off x="3661285" y="2697524"/>
              <a:ext cx="497966" cy="3161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57">
              <a:extLst>
                <a:ext uri="{FF2B5EF4-FFF2-40B4-BE49-F238E27FC236}">
                  <a16:creationId xmlns:a16="http://schemas.microsoft.com/office/drawing/2014/main" id="{4120C7B7-7516-18DF-F3D9-8C905449BF6F}"/>
                </a:ext>
              </a:extLst>
            </p:cNvPr>
            <p:cNvCxnSpPr/>
            <p:nvPr/>
          </p:nvCxnSpPr>
          <p:spPr>
            <a:xfrm flipH="1">
              <a:off x="1582038" y="2697524"/>
              <a:ext cx="2079249"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1" name="Group 58">
            <a:extLst>
              <a:ext uri="{FF2B5EF4-FFF2-40B4-BE49-F238E27FC236}">
                <a16:creationId xmlns:a16="http://schemas.microsoft.com/office/drawing/2014/main" id="{9642BA95-742A-7042-B9BB-8CD1A162AD6F}"/>
              </a:ext>
            </a:extLst>
          </p:cNvPr>
          <p:cNvGrpSpPr/>
          <p:nvPr/>
        </p:nvGrpSpPr>
        <p:grpSpPr>
          <a:xfrm>
            <a:off x="3464736" y="4636161"/>
            <a:ext cx="1870535" cy="387404"/>
            <a:chOff x="1804697" y="4994858"/>
            <a:chExt cx="2493744" cy="316190"/>
          </a:xfrm>
        </p:grpSpPr>
        <p:cxnSp>
          <p:nvCxnSpPr>
            <p:cNvPr id="22" name="Straight Connector 59">
              <a:extLst>
                <a:ext uri="{FF2B5EF4-FFF2-40B4-BE49-F238E27FC236}">
                  <a16:creationId xmlns:a16="http://schemas.microsoft.com/office/drawing/2014/main" id="{EF7A2AF8-31CC-EA29-DC2C-99EDF5FFD405}"/>
                </a:ext>
              </a:extLst>
            </p:cNvPr>
            <p:cNvCxnSpPr/>
            <p:nvPr/>
          </p:nvCxnSpPr>
          <p:spPr>
            <a:xfrm flipH="1">
              <a:off x="3800475" y="4994858"/>
              <a:ext cx="497966" cy="3161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60">
              <a:extLst>
                <a:ext uri="{FF2B5EF4-FFF2-40B4-BE49-F238E27FC236}">
                  <a16:creationId xmlns:a16="http://schemas.microsoft.com/office/drawing/2014/main" id="{9F9EB9BC-C6C2-3BEF-8A2B-04CA1FA00E57}"/>
                </a:ext>
              </a:extLst>
            </p:cNvPr>
            <p:cNvCxnSpPr/>
            <p:nvPr/>
          </p:nvCxnSpPr>
          <p:spPr>
            <a:xfrm flipH="1">
              <a:off x="1804697" y="5311048"/>
              <a:ext cx="1995779"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24" name="Oval 12">
            <a:extLst>
              <a:ext uri="{FF2B5EF4-FFF2-40B4-BE49-F238E27FC236}">
                <a16:creationId xmlns:a16="http://schemas.microsoft.com/office/drawing/2014/main" id="{4C34D46B-D18C-A4AF-D9DD-0FD15043D380}"/>
              </a:ext>
            </a:extLst>
          </p:cNvPr>
          <p:cNvSpPr>
            <a:spLocks noChangeArrowheads="1"/>
          </p:cNvSpPr>
          <p:nvPr/>
        </p:nvSpPr>
        <p:spPr bwMode="auto">
          <a:xfrm>
            <a:off x="8317595" y="4867183"/>
            <a:ext cx="504000" cy="504000"/>
          </a:xfrm>
          <a:prstGeom prst="ellipse">
            <a:avLst/>
          </a:prstGeom>
          <a:solidFill>
            <a:schemeClr val="accent3"/>
          </a:solidFill>
          <a:ln w="9525">
            <a:noFill/>
            <a:round/>
            <a:headEnd/>
            <a:tailEnd/>
          </a:ln>
        </p:spPr>
        <p:txBody>
          <a:bodyPr vert="horz" wrap="square" lIns="121920" tIns="60960" rIns="121920" bIns="60960" numCol="1" anchor="ctr" anchorCtr="0" compatLnSpc="1">
            <a:prstTxWarp prst="textNoShape">
              <a:avLst/>
            </a:prstTxWarp>
          </a:bodyPr>
          <a:lstStyle/>
          <a:p>
            <a:pPr algn="ctr"/>
            <a:r>
              <a:rPr lang="en-US" dirty="0">
                <a:solidFill>
                  <a:schemeClr val="bg1"/>
                </a:solidFill>
              </a:rPr>
              <a:t>d</a:t>
            </a:r>
          </a:p>
        </p:txBody>
      </p:sp>
      <p:sp>
        <p:nvSpPr>
          <p:cNvPr id="25" name="Oval 12">
            <a:extLst>
              <a:ext uri="{FF2B5EF4-FFF2-40B4-BE49-F238E27FC236}">
                <a16:creationId xmlns:a16="http://schemas.microsoft.com/office/drawing/2014/main" id="{6E7F330D-9EAB-3A3C-EA94-172A752F81A5}"/>
              </a:ext>
            </a:extLst>
          </p:cNvPr>
          <p:cNvSpPr>
            <a:spLocks noChangeArrowheads="1"/>
          </p:cNvSpPr>
          <p:nvPr/>
        </p:nvSpPr>
        <p:spPr bwMode="auto">
          <a:xfrm>
            <a:off x="3408297" y="4781001"/>
            <a:ext cx="504000" cy="504000"/>
          </a:xfrm>
          <a:prstGeom prst="ellipse">
            <a:avLst/>
          </a:prstGeom>
          <a:solidFill>
            <a:schemeClr val="accent5"/>
          </a:solidFill>
          <a:ln w="9525">
            <a:noFill/>
            <a:round/>
            <a:headEnd/>
            <a:tailEnd/>
          </a:ln>
        </p:spPr>
        <p:txBody>
          <a:bodyPr vert="horz" wrap="square" lIns="121920" tIns="60960" rIns="121920" bIns="60960" numCol="1" anchor="ctr" anchorCtr="0" compatLnSpc="1">
            <a:prstTxWarp prst="textNoShape">
              <a:avLst/>
            </a:prstTxWarp>
          </a:bodyPr>
          <a:lstStyle/>
          <a:p>
            <a:pPr algn="ctr"/>
            <a:r>
              <a:rPr lang="en-US" dirty="0">
                <a:solidFill>
                  <a:schemeClr val="bg1"/>
                </a:solidFill>
              </a:rPr>
              <a:t>b</a:t>
            </a:r>
          </a:p>
        </p:txBody>
      </p:sp>
      <p:sp>
        <p:nvSpPr>
          <p:cNvPr id="26" name="Oval 12">
            <a:extLst>
              <a:ext uri="{FF2B5EF4-FFF2-40B4-BE49-F238E27FC236}">
                <a16:creationId xmlns:a16="http://schemas.microsoft.com/office/drawing/2014/main" id="{C92AFD47-CD7D-46C4-5D65-FB5F482F7894}"/>
              </a:ext>
            </a:extLst>
          </p:cNvPr>
          <p:cNvSpPr>
            <a:spLocks noChangeArrowheads="1"/>
          </p:cNvSpPr>
          <p:nvPr/>
        </p:nvSpPr>
        <p:spPr bwMode="auto">
          <a:xfrm>
            <a:off x="8259656" y="1969182"/>
            <a:ext cx="504000" cy="504000"/>
          </a:xfrm>
          <a:prstGeom prst="ellipse">
            <a:avLst/>
          </a:prstGeom>
          <a:solidFill>
            <a:schemeClr val="accent2"/>
          </a:solidFill>
          <a:ln w="9525">
            <a:noFill/>
            <a:round/>
            <a:headEnd/>
            <a:tailEnd/>
          </a:ln>
        </p:spPr>
        <p:txBody>
          <a:bodyPr vert="horz" wrap="square" lIns="121920" tIns="60960" rIns="121920" bIns="60960" numCol="1" anchor="ctr" anchorCtr="0" compatLnSpc="1">
            <a:prstTxWarp prst="textNoShape">
              <a:avLst/>
            </a:prstTxWarp>
          </a:bodyPr>
          <a:lstStyle/>
          <a:p>
            <a:pPr algn="ctr"/>
            <a:r>
              <a:rPr lang="en-US" dirty="0">
                <a:solidFill>
                  <a:schemeClr val="bg1"/>
                </a:solidFill>
              </a:rPr>
              <a:t>c</a:t>
            </a:r>
          </a:p>
        </p:txBody>
      </p:sp>
      <p:sp>
        <p:nvSpPr>
          <p:cNvPr id="27" name="Oval 12">
            <a:extLst>
              <a:ext uri="{FF2B5EF4-FFF2-40B4-BE49-F238E27FC236}">
                <a16:creationId xmlns:a16="http://schemas.microsoft.com/office/drawing/2014/main" id="{2F70126A-E521-9768-AC38-80BAA22D1C69}"/>
              </a:ext>
            </a:extLst>
          </p:cNvPr>
          <p:cNvSpPr>
            <a:spLocks noChangeArrowheads="1"/>
          </p:cNvSpPr>
          <p:nvPr/>
        </p:nvSpPr>
        <p:spPr bwMode="auto">
          <a:xfrm>
            <a:off x="3279103" y="1874883"/>
            <a:ext cx="504000" cy="504000"/>
          </a:xfrm>
          <a:prstGeom prst="ellipse">
            <a:avLst/>
          </a:prstGeom>
          <a:solidFill>
            <a:schemeClr val="accent1"/>
          </a:solidFill>
          <a:ln w="9525">
            <a:noFill/>
            <a:round/>
            <a:headEnd/>
            <a:tailEnd/>
          </a:ln>
        </p:spPr>
        <p:txBody>
          <a:bodyPr vert="horz" wrap="square" lIns="121920" tIns="60960" rIns="121920" bIns="60960" numCol="1" anchor="ctr" anchorCtr="0" compatLnSpc="1">
            <a:prstTxWarp prst="textNoShape">
              <a:avLst/>
            </a:prstTxWarp>
          </a:bodyPr>
          <a:lstStyle/>
          <a:p>
            <a:pPr algn="ctr"/>
            <a:r>
              <a:rPr lang="en-US" dirty="0">
                <a:solidFill>
                  <a:schemeClr val="bg1"/>
                </a:solidFill>
              </a:rPr>
              <a:t>a</a:t>
            </a:r>
          </a:p>
        </p:txBody>
      </p:sp>
      <p:sp>
        <p:nvSpPr>
          <p:cNvPr id="28" name="TextBox 77">
            <a:extLst>
              <a:ext uri="{FF2B5EF4-FFF2-40B4-BE49-F238E27FC236}">
                <a16:creationId xmlns:a16="http://schemas.microsoft.com/office/drawing/2014/main" id="{EC4B9C62-A353-977E-00FE-47B57D648981}"/>
              </a:ext>
            </a:extLst>
          </p:cNvPr>
          <p:cNvSpPr txBox="1"/>
          <p:nvPr/>
        </p:nvSpPr>
        <p:spPr>
          <a:xfrm>
            <a:off x="477883" y="1910517"/>
            <a:ext cx="2861223" cy="369332"/>
          </a:xfrm>
          <a:prstGeom prst="rect">
            <a:avLst/>
          </a:prstGeom>
          <a:noFill/>
        </p:spPr>
        <p:txBody>
          <a:bodyPr wrap="square" rtlCol="0">
            <a:spAutoFit/>
          </a:bodyPr>
          <a:lstStyle/>
          <a:p>
            <a:r>
              <a:rPr lang="pt-BR" b="1" dirty="0">
                <a:solidFill>
                  <a:schemeClr val="tx2"/>
                </a:solidFill>
              </a:rPr>
              <a:t>Bacias Sanitárias</a:t>
            </a:r>
            <a:endParaRPr lang="id-ID" dirty="0">
              <a:solidFill>
                <a:schemeClr val="tx2"/>
              </a:solidFill>
            </a:endParaRPr>
          </a:p>
        </p:txBody>
      </p:sp>
      <p:sp>
        <p:nvSpPr>
          <p:cNvPr id="29" name="TextBox 77">
            <a:extLst>
              <a:ext uri="{FF2B5EF4-FFF2-40B4-BE49-F238E27FC236}">
                <a16:creationId xmlns:a16="http://schemas.microsoft.com/office/drawing/2014/main" id="{F06C48DF-F1AB-8E10-F1B8-9A3F8FC1694D}"/>
              </a:ext>
            </a:extLst>
          </p:cNvPr>
          <p:cNvSpPr txBox="1"/>
          <p:nvPr/>
        </p:nvSpPr>
        <p:spPr>
          <a:xfrm>
            <a:off x="214567" y="4808742"/>
            <a:ext cx="3344061" cy="369332"/>
          </a:xfrm>
          <a:prstGeom prst="rect">
            <a:avLst/>
          </a:prstGeom>
          <a:noFill/>
        </p:spPr>
        <p:txBody>
          <a:bodyPr wrap="square" rtlCol="0">
            <a:spAutoFit/>
          </a:bodyPr>
          <a:lstStyle/>
          <a:p>
            <a:r>
              <a:rPr lang="pt-BR" b="1" dirty="0">
                <a:solidFill>
                  <a:schemeClr val="tx2"/>
                </a:solidFill>
              </a:rPr>
              <a:t>Mictórios</a:t>
            </a:r>
            <a:endParaRPr lang="id-ID" dirty="0">
              <a:solidFill>
                <a:schemeClr val="tx2"/>
              </a:solidFill>
            </a:endParaRPr>
          </a:p>
        </p:txBody>
      </p:sp>
      <p:sp>
        <p:nvSpPr>
          <p:cNvPr id="30" name="TextBox 77">
            <a:extLst>
              <a:ext uri="{FF2B5EF4-FFF2-40B4-BE49-F238E27FC236}">
                <a16:creationId xmlns:a16="http://schemas.microsoft.com/office/drawing/2014/main" id="{10CCDAB9-9C38-3EBD-363B-E8C5C7C76E21}"/>
              </a:ext>
            </a:extLst>
          </p:cNvPr>
          <p:cNvSpPr txBox="1"/>
          <p:nvPr/>
        </p:nvSpPr>
        <p:spPr>
          <a:xfrm>
            <a:off x="9009345" y="2008901"/>
            <a:ext cx="2803379" cy="369332"/>
          </a:xfrm>
          <a:prstGeom prst="rect">
            <a:avLst/>
          </a:prstGeom>
          <a:noFill/>
        </p:spPr>
        <p:txBody>
          <a:bodyPr wrap="square" rtlCol="0">
            <a:spAutoFit/>
          </a:bodyPr>
          <a:lstStyle/>
          <a:p>
            <a:r>
              <a:rPr lang="pt-BR" b="1" dirty="0">
                <a:solidFill>
                  <a:schemeClr val="tx2"/>
                </a:solidFill>
              </a:rPr>
              <a:t>Lavatórios</a:t>
            </a:r>
            <a:endParaRPr lang="id-ID" dirty="0">
              <a:solidFill>
                <a:schemeClr val="tx2"/>
              </a:solidFill>
            </a:endParaRPr>
          </a:p>
        </p:txBody>
      </p:sp>
      <p:sp>
        <p:nvSpPr>
          <p:cNvPr id="31" name="TextBox 77">
            <a:extLst>
              <a:ext uri="{FF2B5EF4-FFF2-40B4-BE49-F238E27FC236}">
                <a16:creationId xmlns:a16="http://schemas.microsoft.com/office/drawing/2014/main" id="{328B628A-3958-68B1-6801-0DB2F46011A7}"/>
              </a:ext>
            </a:extLst>
          </p:cNvPr>
          <p:cNvSpPr txBox="1"/>
          <p:nvPr/>
        </p:nvSpPr>
        <p:spPr>
          <a:xfrm>
            <a:off x="9061762" y="4946738"/>
            <a:ext cx="2968925" cy="369332"/>
          </a:xfrm>
          <a:prstGeom prst="rect">
            <a:avLst/>
          </a:prstGeom>
          <a:noFill/>
        </p:spPr>
        <p:txBody>
          <a:bodyPr wrap="square" rtlCol="0">
            <a:spAutoFit/>
          </a:bodyPr>
          <a:lstStyle/>
          <a:p>
            <a:r>
              <a:rPr lang="pt-BR" b="1" dirty="0">
                <a:solidFill>
                  <a:schemeClr val="tx2"/>
                </a:solidFill>
              </a:rPr>
              <a:t>Chuveiros</a:t>
            </a:r>
            <a:endParaRPr lang="id-ID" dirty="0">
              <a:solidFill>
                <a:schemeClr val="tx2"/>
              </a:solidFill>
            </a:endParaRPr>
          </a:p>
        </p:txBody>
      </p:sp>
      <p:pic>
        <p:nvPicPr>
          <p:cNvPr id="2" name="Imagem 1">
            <a:extLst>
              <a:ext uri="{FF2B5EF4-FFF2-40B4-BE49-F238E27FC236}">
                <a16:creationId xmlns:a16="http://schemas.microsoft.com/office/drawing/2014/main" id="{FE228978-70DD-631D-73FA-47635B6725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651" y="5989784"/>
            <a:ext cx="2340372" cy="649753"/>
          </a:xfrm>
          <a:prstGeom prst="rect">
            <a:avLst/>
          </a:prstGeom>
        </p:spPr>
      </p:pic>
    </p:spTree>
    <p:extLst>
      <p:ext uri="{BB962C8B-B14F-4D97-AF65-F5344CB8AC3E}">
        <p14:creationId xmlns:p14="http://schemas.microsoft.com/office/powerpoint/2010/main" val="1090318172"/>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F55CEEA0-0764-CA2F-290A-F9C5BA1CB124}"/>
              </a:ext>
            </a:extLst>
          </p:cNvPr>
          <p:cNvGrpSpPr>
            <a:grpSpLocks noChangeAspect="1"/>
          </p:cNvGrpSpPr>
          <p:nvPr/>
        </p:nvGrpSpPr>
        <p:grpSpPr bwMode="auto">
          <a:xfrm>
            <a:off x="4605469" y="2095183"/>
            <a:ext cx="3023284" cy="3024000"/>
            <a:chOff x="943" y="1000"/>
            <a:chExt cx="2696" cy="2695"/>
          </a:xfrm>
        </p:grpSpPr>
        <p:sp>
          <p:nvSpPr>
            <p:cNvPr id="5" name="Freeform 5">
              <a:extLst>
                <a:ext uri="{FF2B5EF4-FFF2-40B4-BE49-F238E27FC236}">
                  <a16:creationId xmlns:a16="http://schemas.microsoft.com/office/drawing/2014/main" id="{BF124F62-C31C-85B4-5AD2-8567027E858F}"/>
                </a:ext>
              </a:extLst>
            </p:cNvPr>
            <p:cNvSpPr>
              <a:spLocks/>
            </p:cNvSpPr>
            <p:nvPr/>
          </p:nvSpPr>
          <p:spPr bwMode="auto">
            <a:xfrm>
              <a:off x="2362" y="1002"/>
              <a:ext cx="1277" cy="1544"/>
            </a:xfrm>
            <a:custGeom>
              <a:avLst/>
              <a:gdLst>
                <a:gd name="T0" fmla="*/ 0 w 539"/>
                <a:gd name="T1" fmla="*/ 322 h 652"/>
                <a:gd name="T2" fmla="*/ 218 w 539"/>
                <a:gd name="T3" fmla="*/ 564 h 652"/>
                <a:gd name="T4" fmla="*/ 379 w 539"/>
                <a:gd name="T5" fmla="*/ 652 h 652"/>
                <a:gd name="T6" fmla="*/ 539 w 539"/>
                <a:gd name="T7" fmla="*/ 564 h 652"/>
                <a:gd name="T8" fmla="*/ 2 w 539"/>
                <a:gd name="T9" fmla="*/ 0 h 652"/>
                <a:gd name="T10" fmla="*/ 89 w 539"/>
                <a:gd name="T11" fmla="*/ 158 h 652"/>
                <a:gd name="T12" fmla="*/ 0 w 539"/>
                <a:gd name="T13" fmla="*/ 322 h 652"/>
              </a:gdLst>
              <a:ahLst/>
              <a:cxnLst>
                <a:cxn ang="0">
                  <a:pos x="T0" y="T1"/>
                </a:cxn>
                <a:cxn ang="0">
                  <a:pos x="T2" y="T3"/>
                </a:cxn>
                <a:cxn ang="0">
                  <a:pos x="T4" y="T5"/>
                </a:cxn>
                <a:cxn ang="0">
                  <a:pos x="T6" y="T7"/>
                </a:cxn>
                <a:cxn ang="0">
                  <a:pos x="T8" y="T9"/>
                </a:cxn>
                <a:cxn ang="0">
                  <a:pos x="T10" y="T11"/>
                </a:cxn>
                <a:cxn ang="0">
                  <a:pos x="T12" y="T13"/>
                </a:cxn>
              </a:cxnLst>
              <a:rect l="0" t="0" r="r" b="b"/>
              <a:pathLst>
                <a:path w="539" h="652">
                  <a:moveTo>
                    <a:pt x="0" y="322"/>
                  </a:moveTo>
                  <a:cubicBezTo>
                    <a:pt x="122" y="337"/>
                    <a:pt x="216" y="439"/>
                    <a:pt x="218" y="564"/>
                  </a:cubicBezTo>
                  <a:cubicBezTo>
                    <a:pt x="379" y="652"/>
                    <a:pt x="379" y="652"/>
                    <a:pt x="379" y="652"/>
                  </a:cubicBezTo>
                  <a:cubicBezTo>
                    <a:pt x="539" y="564"/>
                    <a:pt x="539" y="564"/>
                    <a:pt x="539" y="564"/>
                  </a:cubicBezTo>
                  <a:cubicBezTo>
                    <a:pt x="536" y="263"/>
                    <a:pt x="300" y="17"/>
                    <a:pt x="2" y="0"/>
                  </a:cubicBezTo>
                  <a:cubicBezTo>
                    <a:pt x="89" y="158"/>
                    <a:pt x="89" y="158"/>
                    <a:pt x="89" y="158"/>
                  </a:cubicBezTo>
                  <a:lnTo>
                    <a:pt x="0" y="322"/>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 name="Freeform 6">
              <a:extLst>
                <a:ext uri="{FF2B5EF4-FFF2-40B4-BE49-F238E27FC236}">
                  <a16:creationId xmlns:a16="http://schemas.microsoft.com/office/drawing/2014/main" id="{371AC7EC-D51F-4C1F-1440-5BFC799AC817}"/>
                </a:ext>
              </a:extLst>
            </p:cNvPr>
            <p:cNvSpPr>
              <a:spLocks/>
            </p:cNvSpPr>
            <p:nvPr/>
          </p:nvSpPr>
          <p:spPr bwMode="auto">
            <a:xfrm>
              <a:off x="943" y="1000"/>
              <a:ext cx="1545" cy="1276"/>
            </a:xfrm>
            <a:custGeom>
              <a:avLst/>
              <a:gdLst>
                <a:gd name="T0" fmla="*/ 322 w 652"/>
                <a:gd name="T1" fmla="*/ 539 h 539"/>
                <a:gd name="T2" fmla="*/ 564 w 652"/>
                <a:gd name="T3" fmla="*/ 321 h 539"/>
                <a:gd name="T4" fmla="*/ 652 w 652"/>
                <a:gd name="T5" fmla="*/ 160 h 539"/>
                <a:gd name="T6" fmla="*/ 564 w 652"/>
                <a:gd name="T7" fmla="*/ 0 h 539"/>
                <a:gd name="T8" fmla="*/ 0 w 652"/>
                <a:gd name="T9" fmla="*/ 537 h 539"/>
                <a:gd name="T10" fmla="*/ 159 w 652"/>
                <a:gd name="T11" fmla="*/ 450 h 539"/>
                <a:gd name="T12" fmla="*/ 322 w 652"/>
                <a:gd name="T13" fmla="*/ 539 h 539"/>
              </a:gdLst>
              <a:ahLst/>
              <a:cxnLst>
                <a:cxn ang="0">
                  <a:pos x="T0" y="T1"/>
                </a:cxn>
                <a:cxn ang="0">
                  <a:pos x="T2" y="T3"/>
                </a:cxn>
                <a:cxn ang="0">
                  <a:pos x="T4" y="T5"/>
                </a:cxn>
                <a:cxn ang="0">
                  <a:pos x="T6" y="T7"/>
                </a:cxn>
                <a:cxn ang="0">
                  <a:pos x="T8" y="T9"/>
                </a:cxn>
                <a:cxn ang="0">
                  <a:pos x="T10" y="T11"/>
                </a:cxn>
                <a:cxn ang="0">
                  <a:pos x="T12" y="T13"/>
                </a:cxn>
              </a:cxnLst>
              <a:rect l="0" t="0" r="r" b="b"/>
              <a:pathLst>
                <a:path w="652" h="539">
                  <a:moveTo>
                    <a:pt x="322" y="539"/>
                  </a:moveTo>
                  <a:cubicBezTo>
                    <a:pt x="337" y="417"/>
                    <a:pt x="439" y="323"/>
                    <a:pt x="564" y="321"/>
                  </a:cubicBezTo>
                  <a:cubicBezTo>
                    <a:pt x="652" y="160"/>
                    <a:pt x="652" y="160"/>
                    <a:pt x="652" y="160"/>
                  </a:cubicBezTo>
                  <a:cubicBezTo>
                    <a:pt x="564" y="0"/>
                    <a:pt x="564" y="0"/>
                    <a:pt x="564" y="0"/>
                  </a:cubicBezTo>
                  <a:cubicBezTo>
                    <a:pt x="263" y="3"/>
                    <a:pt x="17" y="239"/>
                    <a:pt x="0" y="537"/>
                  </a:cubicBezTo>
                  <a:cubicBezTo>
                    <a:pt x="159" y="450"/>
                    <a:pt x="159" y="450"/>
                    <a:pt x="159" y="450"/>
                  </a:cubicBezTo>
                  <a:lnTo>
                    <a:pt x="322" y="53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sp>
          <p:nvSpPr>
            <p:cNvPr id="7" name="Freeform 7">
              <a:extLst>
                <a:ext uri="{FF2B5EF4-FFF2-40B4-BE49-F238E27FC236}">
                  <a16:creationId xmlns:a16="http://schemas.microsoft.com/office/drawing/2014/main" id="{B4B94349-BD77-4142-6D64-C907056AC83A}"/>
                </a:ext>
              </a:extLst>
            </p:cNvPr>
            <p:cNvSpPr>
              <a:spLocks/>
            </p:cNvSpPr>
            <p:nvPr/>
          </p:nvSpPr>
          <p:spPr bwMode="auto">
            <a:xfrm>
              <a:off x="2092" y="2421"/>
              <a:ext cx="1544" cy="1274"/>
            </a:xfrm>
            <a:custGeom>
              <a:avLst/>
              <a:gdLst>
                <a:gd name="T0" fmla="*/ 652 w 652"/>
                <a:gd name="T1" fmla="*/ 2 h 538"/>
                <a:gd name="T2" fmla="*/ 494 w 652"/>
                <a:gd name="T3" fmla="*/ 89 h 538"/>
                <a:gd name="T4" fmla="*/ 330 w 652"/>
                <a:gd name="T5" fmla="*/ 0 h 538"/>
                <a:gd name="T6" fmla="*/ 88 w 652"/>
                <a:gd name="T7" fmla="*/ 218 h 538"/>
                <a:gd name="T8" fmla="*/ 0 w 652"/>
                <a:gd name="T9" fmla="*/ 379 h 538"/>
                <a:gd name="T10" fmla="*/ 88 w 652"/>
                <a:gd name="T11" fmla="*/ 538 h 538"/>
                <a:gd name="T12" fmla="*/ 652 w 652"/>
                <a:gd name="T13" fmla="*/ 2 h 538"/>
              </a:gdLst>
              <a:ahLst/>
              <a:cxnLst>
                <a:cxn ang="0">
                  <a:pos x="T0" y="T1"/>
                </a:cxn>
                <a:cxn ang="0">
                  <a:pos x="T2" y="T3"/>
                </a:cxn>
                <a:cxn ang="0">
                  <a:pos x="T4" y="T5"/>
                </a:cxn>
                <a:cxn ang="0">
                  <a:pos x="T6" y="T7"/>
                </a:cxn>
                <a:cxn ang="0">
                  <a:pos x="T8" y="T9"/>
                </a:cxn>
                <a:cxn ang="0">
                  <a:pos x="T10" y="T11"/>
                </a:cxn>
                <a:cxn ang="0">
                  <a:pos x="T12" y="T13"/>
                </a:cxn>
              </a:cxnLst>
              <a:rect l="0" t="0" r="r" b="b"/>
              <a:pathLst>
                <a:path w="652" h="538">
                  <a:moveTo>
                    <a:pt x="652" y="2"/>
                  </a:moveTo>
                  <a:cubicBezTo>
                    <a:pt x="494" y="89"/>
                    <a:pt x="494" y="89"/>
                    <a:pt x="494" y="89"/>
                  </a:cubicBezTo>
                  <a:cubicBezTo>
                    <a:pt x="330" y="0"/>
                    <a:pt x="330" y="0"/>
                    <a:pt x="330" y="0"/>
                  </a:cubicBezTo>
                  <a:cubicBezTo>
                    <a:pt x="315" y="122"/>
                    <a:pt x="213" y="216"/>
                    <a:pt x="88" y="218"/>
                  </a:cubicBezTo>
                  <a:cubicBezTo>
                    <a:pt x="0" y="379"/>
                    <a:pt x="0" y="379"/>
                    <a:pt x="0" y="379"/>
                  </a:cubicBezTo>
                  <a:cubicBezTo>
                    <a:pt x="88" y="538"/>
                    <a:pt x="88" y="538"/>
                    <a:pt x="88" y="538"/>
                  </a:cubicBezTo>
                  <a:cubicBezTo>
                    <a:pt x="389" y="536"/>
                    <a:pt x="635" y="300"/>
                    <a:pt x="652" y="2"/>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 name="Freeform 8">
              <a:extLst>
                <a:ext uri="{FF2B5EF4-FFF2-40B4-BE49-F238E27FC236}">
                  <a16:creationId xmlns:a16="http://schemas.microsoft.com/office/drawing/2014/main" id="{3B3BC314-3716-5AC0-7EFC-D171122B3DBB}"/>
                </a:ext>
              </a:extLst>
            </p:cNvPr>
            <p:cNvSpPr>
              <a:spLocks/>
            </p:cNvSpPr>
            <p:nvPr/>
          </p:nvSpPr>
          <p:spPr bwMode="auto">
            <a:xfrm>
              <a:off x="943" y="2151"/>
              <a:ext cx="1275" cy="1544"/>
            </a:xfrm>
            <a:custGeom>
              <a:avLst/>
              <a:gdLst>
                <a:gd name="T0" fmla="*/ 538 w 538"/>
                <a:gd name="T1" fmla="*/ 330 h 652"/>
                <a:gd name="T2" fmla="*/ 320 w 538"/>
                <a:gd name="T3" fmla="*/ 88 h 652"/>
                <a:gd name="T4" fmla="*/ 159 w 538"/>
                <a:gd name="T5" fmla="*/ 0 h 652"/>
                <a:gd name="T6" fmla="*/ 0 w 538"/>
                <a:gd name="T7" fmla="*/ 88 h 652"/>
                <a:gd name="T8" fmla="*/ 536 w 538"/>
                <a:gd name="T9" fmla="*/ 652 h 652"/>
                <a:gd name="T10" fmla="*/ 449 w 538"/>
                <a:gd name="T11" fmla="*/ 493 h 652"/>
                <a:gd name="T12" fmla="*/ 538 w 538"/>
                <a:gd name="T13" fmla="*/ 330 h 652"/>
              </a:gdLst>
              <a:ahLst/>
              <a:cxnLst>
                <a:cxn ang="0">
                  <a:pos x="T0" y="T1"/>
                </a:cxn>
                <a:cxn ang="0">
                  <a:pos x="T2" y="T3"/>
                </a:cxn>
                <a:cxn ang="0">
                  <a:pos x="T4" y="T5"/>
                </a:cxn>
                <a:cxn ang="0">
                  <a:pos x="T6" y="T7"/>
                </a:cxn>
                <a:cxn ang="0">
                  <a:pos x="T8" y="T9"/>
                </a:cxn>
                <a:cxn ang="0">
                  <a:pos x="T10" y="T11"/>
                </a:cxn>
                <a:cxn ang="0">
                  <a:pos x="T12" y="T13"/>
                </a:cxn>
              </a:cxnLst>
              <a:rect l="0" t="0" r="r" b="b"/>
              <a:pathLst>
                <a:path w="538" h="652">
                  <a:moveTo>
                    <a:pt x="538" y="330"/>
                  </a:moveTo>
                  <a:cubicBezTo>
                    <a:pt x="416" y="315"/>
                    <a:pt x="322" y="213"/>
                    <a:pt x="320" y="88"/>
                  </a:cubicBezTo>
                  <a:cubicBezTo>
                    <a:pt x="159" y="0"/>
                    <a:pt x="159" y="0"/>
                    <a:pt x="159" y="0"/>
                  </a:cubicBezTo>
                  <a:cubicBezTo>
                    <a:pt x="0" y="88"/>
                    <a:pt x="0" y="88"/>
                    <a:pt x="0" y="88"/>
                  </a:cubicBezTo>
                  <a:cubicBezTo>
                    <a:pt x="2" y="389"/>
                    <a:pt x="238" y="635"/>
                    <a:pt x="536" y="652"/>
                  </a:cubicBezTo>
                  <a:cubicBezTo>
                    <a:pt x="449" y="493"/>
                    <a:pt x="449" y="493"/>
                    <a:pt x="449" y="493"/>
                  </a:cubicBezTo>
                  <a:lnTo>
                    <a:pt x="538" y="33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grpSp>
      <p:grpSp>
        <p:nvGrpSpPr>
          <p:cNvPr id="9" name="Group 11">
            <a:extLst>
              <a:ext uri="{FF2B5EF4-FFF2-40B4-BE49-F238E27FC236}">
                <a16:creationId xmlns:a16="http://schemas.microsoft.com/office/drawing/2014/main" id="{567C9FA1-0859-1B00-6894-B7DE4E066C92}"/>
              </a:ext>
            </a:extLst>
          </p:cNvPr>
          <p:cNvGrpSpPr/>
          <p:nvPr/>
        </p:nvGrpSpPr>
        <p:grpSpPr>
          <a:xfrm>
            <a:off x="5545421" y="3035752"/>
            <a:ext cx="1144354" cy="1145049"/>
            <a:chOff x="6964641" y="2706230"/>
            <a:chExt cx="1620000" cy="1620000"/>
          </a:xfrm>
        </p:grpSpPr>
        <p:sp>
          <p:nvSpPr>
            <p:cNvPr id="10" name="Oval 17">
              <a:extLst>
                <a:ext uri="{FF2B5EF4-FFF2-40B4-BE49-F238E27FC236}">
                  <a16:creationId xmlns:a16="http://schemas.microsoft.com/office/drawing/2014/main" id="{F963A437-4E35-207F-72BB-274998B81460}"/>
                </a:ext>
              </a:extLst>
            </p:cNvPr>
            <p:cNvSpPr>
              <a:spLocks noChangeAspect="1" noChangeArrowheads="1"/>
            </p:cNvSpPr>
            <p:nvPr/>
          </p:nvSpPr>
          <p:spPr bwMode="auto">
            <a:xfrm flipV="1">
              <a:off x="6964641" y="2706230"/>
              <a:ext cx="1620000" cy="1620000"/>
            </a:xfrm>
            <a:prstGeom prst="ellipse">
              <a:avLst/>
            </a:prstGeom>
            <a:gradFill flip="none" rotWithShape="1">
              <a:gsLst>
                <a:gs pos="0">
                  <a:schemeClr val="bg1">
                    <a:lumMod val="85000"/>
                  </a:schemeClr>
                </a:gs>
                <a:gs pos="100000">
                  <a:schemeClr val="bg1"/>
                </a:gs>
              </a:gsLst>
              <a:lin ang="0" scaled="1"/>
              <a:tileRect/>
            </a:gradFill>
            <a:ln>
              <a:noFill/>
            </a:ln>
          </p:spPr>
          <p:txBody>
            <a:bodyPr vert="horz" wrap="square" lIns="91440" tIns="45720" rIns="91440" bIns="45720" numCol="1" anchor="t" anchorCtr="0" compatLnSpc="1">
              <a:prstTxWarp prst="textNoShape">
                <a:avLst/>
              </a:prstTxWarp>
            </a:bodyPr>
            <a:lstStyle/>
            <a:p>
              <a:endParaRPr lang="id-ID"/>
            </a:p>
          </p:txBody>
        </p:sp>
        <p:sp>
          <p:nvSpPr>
            <p:cNvPr id="11" name="Oval 18">
              <a:extLst>
                <a:ext uri="{FF2B5EF4-FFF2-40B4-BE49-F238E27FC236}">
                  <a16:creationId xmlns:a16="http://schemas.microsoft.com/office/drawing/2014/main" id="{3B5A1773-39BA-BE25-DFB1-7EA19C477EED}"/>
                </a:ext>
              </a:extLst>
            </p:cNvPr>
            <p:cNvSpPr>
              <a:spLocks noChangeAspect="1" noChangeArrowheads="1"/>
            </p:cNvSpPr>
            <p:nvPr/>
          </p:nvSpPr>
          <p:spPr bwMode="auto">
            <a:xfrm flipV="1">
              <a:off x="7084503" y="2832230"/>
              <a:ext cx="1368000" cy="1368000"/>
            </a:xfrm>
            <a:prstGeom prst="ellipse">
              <a:avLst/>
            </a:prstGeom>
            <a:solidFill>
              <a:schemeClr val="tx1">
                <a:lumMod val="90000"/>
                <a:lumOff val="1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2" name="Group 49">
            <a:extLst>
              <a:ext uri="{FF2B5EF4-FFF2-40B4-BE49-F238E27FC236}">
                <a16:creationId xmlns:a16="http://schemas.microsoft.com/office/drawing/2014/main" id="{39FADA34-234E-3F20-F256-F3B9C0C9B3AE}"/>
              </a:ext>
            </a:extLst>
          </p:cNvPr>
          <p:cNvGrpSpPr/>
          <p:nvPr/>
        </p:nvGrpSpPr>
        <p:grpSpPr>
          <a:xfrm>
            <a:off x="6972056" y="2190378"/>
            <a:ext cx="1582795" cy="282804"/>
            <a:chOff x="7528087" y="2680840"/>
            <a:chExt cx="2803259" cy="316190"/>
          </a:xfrm>
        </p:grpSpPr>
        <p:cxnSp>
          <p:nvCxnSpPr>
            <p:cNvPr id="13" name="Straight Connector 50">
              <a:extLst>
                <a:ext uri="{FF2B5EF4-FFF2-40B4-BE49-F238E27FC236}">
                  <a16:creationId xmlns:a16="http://schemas.microsoft.com/office/drawing/2014/main" id="{69E4CE55-D39A-7C77-DCDC-50B48155017C}"/>
                </a:ext>
              </a:extLst>
            </p:cNvPr>
            <p:cNvCxnSpPr/>
            <p:nvPr/>
          </p:nvCxnSpPr>
          <p:spPr>
            <a:xfrm flipV="1">
              <a:off x="7528087" y="2680840"/>
              <a:ext cx="497966" cy="3161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51">
              <a:extLst>
                <a:ext uri="{FF2B5EF4-FFF2-40B4-BE49-F238E27FC236}">
                  <a16:creationId xmlns:a16="http://schemas.microsoft.com/office/drawing/2014/main" id="{4477176A-EC06-35F4-F0AD-5BA3A060EBAC}"/>
                </a:ext>
              </a:extLst>
            </p:cNvPr>
            <p:cNvCxnSpPr/>
            <p:nvPr/>
          </p:nvCxnSpPr>
          <p:spPr>
            <a:xfrm>
              <a:off x="8026053" y="2680840"/>
              <a:ext cx="2305293"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15" name="Group 52">
            <a:extLst>
              <a:ext uri="{FF2B5EF4-FFF2-40B4-BE49-F238E27FC236}">
                <a16:creationId xmlns:a16="http://schemas.microsoft.com/office/drawing/2014/main" id="{AF36D2F3-C56E-F4CA-9E5A-E3ED0075E76F}"/>
              </a:ext>
            </a:extLst>
          </p:cNvPr>
          <p:cNvGrpSpPr/>
          <p:nvPr/>
        </p:nvGrpSpPr>
        <p:grpSpPr>
          <a:xfrm>
            <a:off x="6847470" y="4769291"/>
            <a:ext cx="1707381" cy="349892"/>
            <a:chOff x="8125333" y="4745260"/>
            <a:chExt cx="2389596" cy="203034"/>
          </a:xfrm>
        </p:grpSpPr>
        <p:cxnSp>
          <p:nvCxnSpPr>
            <p:cNvPr id="16" name="Straight Connector 53">
              <a:extLst>
                <a:ext uri="{FF2B5EF4-FFF2-40B4-BE49-F238E27FC236}">
                  <a16:creationId xmlns:a16="http://schemas.microsoft.com/office/drawing/2014/main" id="{0016BCB0-D79D-EB19-99E7-4BFA23E85A40}"/>
                </a:ext>
              </a:extLst>
            </p:cNvPr>
            <p:cNvCxnSpPr/>
            <p:nvPr/>
          </p:nvCxnSpPr>
          <p:spPr>
            <a:xfrm>
              <a:off x="8125333" y="4745260"/>
              <a:ext cx="522140" cy="20303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54">
              <a:extLst>
                <a:ext uri="{FF2B5EF4-FFF2-40B4-BE49-F238E27FC236}">
                  <a16:creationId xmlns:a16="http://schemas.microsoft.com/office/drawing/2014/main" id="{DE658843-174C-9088-76B9-300A062248D4}"/>
                </a:ext>
              </a:extLst>
            </p:cNvPr>
            <p:cNvCxnSpPr/>
            <p:nvPr/>
          </p:nvCxnSpPr>
          <p:spPr>
            <a:xfrm>
              <a:off x="8647472" y="4948294"/>
              <a:ext cx="1867457"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18" name="Group 55">
            <a:extLst>
              <a:ext uri="{FF2B5EF4-FFF2-40B4-BE49-F238E27FC236}">
                <a16:creationId xmlns:a16="http://schemas.microsoft.com/office/drawing/2014/main" id="{3BA9A8A7-2762-994B-1B0E-76979FB50FDC}"/>
              </a:ext>
            </a:extLst>
          </p:cNvPr>
          <p:cNvGrpSpPr/>
          <p:nvPr/>
        </p:nvGrpSpPr>
        <p:grpSpPr>
          <a:xfrm>
            <a:off x="3464736" y="2126883"/>
            <a:ext cx="1764651" cy="416648"/>
            <a:chOff x="1582038" y="2697524"/>
            <a:chExt cx="2577213" cy="316190"/>
          </a:xfrm>
        </p:grpSpPr>
        <p:cxnSp>
          <p:nvCxnSpPr>
            <p:cNvPr id="19" name="Straight Connector 56">
              <a:extLst>
                <a:ext uri="{FF2B5EF4-FFF2-40B4-BE49-F238E27FC236}">
                  <a16:creationId xmlns:a16="http://schemas.microsoft.com/office/drawing/2014/main" id="{02564E0A-EE10-278A-D8AD-27AAD0D266FD}"/>
                </a:ext>
              </a:extLst>
            </p:cNvPr>
            <p:cNvCxnSpPr/>
            <p:nvPr/>
          </p:nvCxnSpPr>
          <p:spPr>
            <a:xfrm flipH="1" flipV="1">
              <a:off x="3661285" y="2697524"/>
              <a:ext cx="497966" cy="3161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57">
              <a:extLst>
                <a:ext uri="{FF2B5EF4-FFF2-40B4-BE49-F238E27FC236}">
                  <a16:creationId xmlns:a16="http://schemas.microsoft.com/office/drawing/2014/main" id="{4120C7B7-7516-18DF-F3D9-8C905449BF6F}"/>
                </a:ext>
              </a:extLst>
            </p:cNvPr>
            <p:cNvCxnSpPr/>
            <p:nvPr/>
          </p:nvCxnSpPr>
          <p:spPr>
            <a:xfrm flipH="1">
              <a:off x="1582038" y="2697524"/>
              <a:ext cx="2079249"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1" name="Group 58">
            <a:extLst>
              <a:ext uri="{FF2B5EF4-FFF2-40B4-BE49-F238E27FC236}">
                <a16:creationId xmlns:a16="http://schemas.microsoft.com/office/drawing/2014/main" id="{9642BA95-742A-7042-B9BB-8CD1A162AD6F}"/>
              </a:ext>
            </a:extLst>
          </p:cNvPr>
          <p:cNvGrpSpPr/>
          <p:nvPr/>
        </p:nvGrpSpPr>
        <p:grpSpPr>
          <a:xfrm>
            <a:off x="3464736" y="4636161"/>
            <a:ext cx="1870535" cy="387404"/>
            <a:chOff x="1804697" y="4994858"/>
            <a:chExt cx="2493744" cy="316190"/>
          </a:xfrm>
        </p:grpSpPr>
        <p:cxnSp>
          <p:nvCxnSpPr>
            <p:cNvPr id="22" name="Straight Connector 59">
              <a:extLst>
                <a:ext uri="{FF2B5EF4-FFF2-40B4-BE49-F238E27FC236}">
                  <a16:creationId xmlns:a16="http://schemas.microsoft.com/office/drawing/2014/main" id="{EF7A2AF8-31CC-EA29-DC2C-99EDF5FFD405}"/>
                </a:ext>
              </a:extLst>
            </p:cNvPr>
            <p:cNvCxnSpPr/>
            <p:nvPr/>
          </p:nvCxnSpPr>
          <p:spPr>
            <a:xfrm flipH="1">
              <a:off x="3800475" y="4994858"/>
              <a:ext cx="497966" cy="3161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60">
              <a:extLst>
                <a:ext uri="{FF2B5EF4-FFF2-40B4-BE49-F238E27FC236}">
                  <a16:creationId xmlns:a16="http://schemas.microsoft.com/office/drawing/2014/main" id="{9F9EB9BC-C6C2-3BEF-8A2B-04CA1FA00E57}"/>
                </a:ext>
              </a:extLst>
            </p:cNvPr>
            <p:cNvCxnSpPr/>
            <p:nvPr/>
          </p:nvCxnSpPr>
          <p:spPr>
            <a:xfrm flipH="1">
              <a:off x="1804697" y="5311048"/>
              <a:ext cx="1995779"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24" name="Oval 12">
            <a:extLst>
              <a:ext uri="{FF2B5EF4-FFF2-40B4-BE49-F238E27FC236}">
                <a16:creationId xmlns:a16="http://schemas.microsoft.com/office/drawing/2014/main" id="{4C34D46B-D18C-A4AF-D9DD-0FD15043D380}"/>
              </a:ext>
            </a:extLst>
          </p:cNvPr>
          <p:cNvSpPr>
            <a:spLocks noChangeArrowheads="1"/>
          </p:cNvSpPr>
          <p:nvPr/>
        </p:nvSpPr>
        <p:spPr bwMode="auto">
          <a:xfrm>
            <a:off x="8317595" y="4867183"/>
            <a:ext cx="504000" cy="504000"/>
          </a:xfrm>
          <a:prstGeom prst="ellipse">
            <a:avLst/>
          </a:prstGeom>
          <a:solidFill>
            <a:schemeClr val="bg1">
              <a:lumMod val="85000"/>
            </a:schemeClr>
          </a:solidFill>
          <a:ln w="9525">
            <a:noFill/>
            <a:round/>
            <a:headEnd/>
            <a:tailEnd/>
          </a:ln>
        </p:spPr>
        <p:txBody>
          <a:bodyPr vert="horz" wrap="square" lIns="121920" tIns="60960" rIns="121920" bIns="60960" numCol="1" anchor="ctr" anchorCtr="0" compatLnSpc="1">
            <a:prstTxWarp prst="textNoShape">
              <a:avLst/>
            </a:prstTxWarp>
          </a:bodyPr>
          <a:lstStyle/>
          <a:p>
            <a:pPr algn="ctr"/>
            <a:r>
              <a:rPr lang="en-US" dirty="0">
                <a:solidFill>
                  <a:schemeClr val="bg1"/>
                </a:solidFill>
              </a:rPr>
              <a:t>d</a:t>
            </a:r>
          </a:p>
        </p:txBody>
      </p:sp>
      <p:sp>
        <p:nvSpPr>
          <p:cNvPr id="25" name="Oval 12">
            <a:extLst>
              <a:ext uri="{FF2B5EF4-FFF2-40B4-BE49-F238E27FC236}">
                <a16:creationId xmlns:a16="http://schemas.microsoft.com/office/drawing/2014/main" id="{6E7F330D-9EAB-3A3C-EA94-172A752F81A5}"/>
              </a:ext>
            </a:extLst>
          </p:cNvPr>
          <p:cNvSpPr>
            <a:spLocks noChangeArrowheads="1"/>
          </p:cNvSpPr>
          <p:nvPr/>
        </p:nvSpPr>
        <p:spPr bwMode="auto">
          <a:xfrm>
            <a:off x="3408297" y="4781001"/>
            <a:ext cx="504000" cy="504000"/>
          </a:xfrm>
          <a:prstGeom prst="ellipse">
            <a:avLst/>
          </a:prstGeom>
          <a:solidFill>
            <a:schemeClr val="bg1">
              <a:lumMod val="85000"/>
            </a:schemeClr>
          </a:solidFill>
          <a:ln w="9525">
            <a:noFill/>
            <a:round/>
            <a:headEnd/>
            <a:tailEnd/>
          </a:ln>
        </p:spPr>
        <p:txBody>
          <a:bodyPr vert="horz" wrap="square" lIns="121920" tIns="60960" rIns="121920" bIns="60960" numCol="1" anchor="ctr" anchorCtr="0" compatLnSpc="1">
            <a:prstTxWarp prst="textNoShape">
              <a:avLst/>
            </a:prstTxWarp>
          </a:bodyPr>
          <a:lstStyle/>
          <a:p>
            <a:pPr algn="ctr"/>
            <a:r>
              <a:rPr lang="en-US" dirty="0">
                <a:solidFill>
                  <a:schemeClr val="bg1"/>
                </a:solidFill>
              </a:rPr>
              <a:t>b</a:t>
            </a:r>
          </a:p>
        </p:txBody>
      </p:sp>
      <p:sp>
        <p:nvSpPr>
          <p:cNvPr id="26" name="Oval 12">
            <a:extLst>
              <a:ext uri="{FF2B5EF4-FFF2-40B4-BE49-F238E27FC236}">
                <a16:creationId xmlns:a16="http://schemas.microsoft.com/office/drawing/2014/main" id="{C92AFD47-CD7D-46C4-5D65-FB5F482F7894}"/>
              </a:ext>
            </a:extLst>
          </p:cNvPr>
          <p:cNvSpPr>
            <a:spLocks noChangeArrowheads="1"/>
          </p:cNvSpPr>
          <p:nvPr/>
        </p:nvSpPr>
        <p:spPr bwMode="auto">
          <a:xfrm>
            <a:off x="8259656" y="1969182"/>
            <a:ext cx="504000" cy="504000"/>
          </a:xfrm>
          <a:prstGeom prst="ellipse">
            <a:avLst/>
          </a:prstGeom>
          <a:solidFill>
            <a:schemeClr val="bg1">
              <a:lumMod val="85000"/>
            </a:schemeClr>
          </a:solidFill>
          <a:ln w="9525">
            <a:noFill/>
            <a:round/>
            <a:headEnd/>
            <a:tailEnd/>
          </a:ln>
        </p:spPr>
        <p:txBody>
          <a:bodyPr vert="horz" wrap="square" lIns="121920" tIns="60960" rIns="121920" bIns="60960" numCol="1" anchor="ctr" anchorCtr="0" compatLnSpc="1">
            <a:prstTxWarp prst="textNoShape">
              <a:avLst/>
            </a:prstTxWarp>
          </a:bodyPr>
          <a:lstStyle/>
          <a:p>
            <a:pPr algn="ctr"/>
            <a:r>
              <a:rPr lang="en-US" dirty="0">
                <a:solidFill>
                  <a:schemeClr val="bg1"/>
                </a:solidFill>
              </a:rPr>
              <a:t>c</a:t>
            </a:r>
          </a:p>
        </p:txBody>
      </p:sp>
      <p:sp>
        <p:nvSpPr>
          <p:cNvPr id="27" name="Oval 12">
            <a:extLst>
              <a:ext uri="{FF2B5EF4-FFF2-40B4-BE49-F238E27FC236}">
                <a16:creationId xmlns:a16="http://schemas.microsoft.com/office/drawing/2014/main" id="{2F70126A-E521-9768-AC38-80BAA22D1C69}"/>
              </a:ext>
            </a:extLst>
          </p:cNvPr>
          <p:cNvSpPr>
            <a:spLocks noChangeArrowheads="1"/>
          </p:cNvSpPr>
          <p:nvPr/>
        </p:nvSpPr>
        <p:spPr bwMode="auto">
          <a:xfrm>
            <a:off x="3279103" y="1874883"/>
            <a:ext cx="504000" cy="504000"/>
          </a:xfrm>
          <a:prstGeom prst="ellipse">
            <a:avLst/>
          </a:prstGeom>
          <a:solidFill>
            <a:schemeClr val="accent1"/>
          </a:solidFill>
          <a:ln w="9525">
            <a:noFill/>
            <a:round/>
            <a:headEnd/>
            <a:tailEnd/>
          </a:ln>
        </p:spPr>
        <p:txBody>
          <a:bodyPr vert="horz" wrap="square" lIns="121920" tIns="60960" rIns="121920" bIns="60960" numCol="1" anchor="ctr" anchorCtr="0" compatLnSpc="1">
            <a:prstTxWarp prst="textNoShape">
              <a:avLst/>
            </a:prstTxWarp>
          </a:bodyPr>
          <a:lstStyle/>
          <a:p>
            <a:pPr algn="ctr"/>
            <a:r>
              <a:rPr lang="en-US" dirty="0">
                <a:solidFill>
                  <a:schemeClr val="bg1"/>
                </a:solidFill>
              </a:rPr>
              <a:t>a</a:t>
            </a:r>
          </a:p>
        </p:txBody>
      </p:sp>
      <p:sp>
        <p:nvSpPr>
          <p:cNvPr id="28" name="TextBox 77">
            <a:extLst>
              <a:ext uri="{FF2B5EF4-FFF2-40B4-BE49-F238E27FC236}">
                <a16:creationId xmlns:a16="http://schemas.microsoft.com/office/drawing/2014/main" id="{EC4B9C62-A353-977E-00FE-47B57D648981}"/>
              </a:ext>
            </a:extLst>
          </p:cNvPr>
          <p:cNvSpPr txBox="1"/>
          <p:nvPr/>
        </p:nvSpPr>
        <p:spPr>
          <a:xfrm>
            <a:off x="477883" y="1910517"/>
            <a:ext cx="2861223" cy="369332"/>
          </a:xfrm>
          <a:prstGeom prst="rect">
            <a:avLst/>
          </a:prstGeom>
          <a:noFill/>
        </p:spPr>
        <p:txBody>
          <a:bodyPr wrap="square" rtlCol="0">
            <a:spAutoFit/>
          </a:bodyPr>
          <a:lstStyle/>
          <a:p>
            <a:r>
              <a:rPr lang="pt-BR" b="1" dirty="0">
                <a:solidFill>
                  <a:schemeClr val="tx2"/>
                </a:solidFill>
              </a:rPr>
              <a:t>Bacias Sanitárias</a:t>
            </a:r>
            <a:endParaRPr lang="id-ID" dirty="0">
              <a:solidFill>
                <a:schemeClr val="tx2"/>
              </a:solidFill>
            </a:endParaRPr>
          </a:p>
        </p:txBody>
      </p:sp>
      <p:sp>
        <p:nvSpPr>
          <p:cNvPr id="29" name="TextBox 77">
            <a:extLst>
              <a:ext uri="{FF2B5EF4-FFF2-40B4-BE49-F238E27FC236}">
                <a16:creationId xmlns:a16="http://schemas.microsoft.com/office/drawing/2014/main" id="{F06C48DF-F1AB-8E10-F1B8-9A3F8FC1694D}"/>
              </a:ext>
            </a:extLst>
          </p:cNvPr>
          <p:cNvSpPr txBox="1"/>
          <p:nvPr/>
        </p:nvSpPr>
        <p:spPr>
          <a:xfrm>
            <a:off x="214567" y="4808742"/>
            <a:ext cx="3344061" cy="369332"/>
          </a:xfrm>
          <a:prstGeom prst="rect">
            <a:avLst/>
          </a:prstGeom>
          <a:noFill/>
        </p:spPr>
        <p:txBody>
          <a:bodyPr wrap="square" rtlCol="0">
            <a:spAutoFit/>
          </a:bodyPr>
          <a:lstStyle/>
          <a:p>
            <a:r>
              <a:rPr lang="pt-BR" b="1" dirty="0">
                <a:solidFill>
                  <a:schemeClr val="bg1">
                    <a:lumMod val="75000"/>
                  </a:schemeClr>
                </a:solidFill>
              </a:rPr>
              <a:t>Mictórios</a:t>
            </a:r>
            <a:endParaRPr lang="id-ID" dirty="0">
              <a:solidFill>
                <a:schemeClr val="bg1">
                  <a:lumMod val="75000"/>
                </a:schemeClr>
              </a:solidFill>
            </a:endParaRPr>
          </a:p>
        </p:txBody>
      </p:sp>
      <p:sp>
        <p:nvSpPr>
          <p:cNvPr id="30" name="TextBox 77">
            <a:extLst>
              <a:ext uri="{FF2B5EF4-FFF2-40B4-BE49-F238E27FC236}">
                <a16:creationId xmlns:a16="http://schemas.microsoft.com/office/drawing/2014/main" id="{10CCDAB9-9C38-3EBD-363B-E8C5C7C76E21}"/>
              </a:ext>
            </a:extLst>
          </p:cNvPr>
          <p:cNvSpPr txBox="1"/>
          <p:nvPr/>
        </p:nvSpPr>
        <p:spPr>
          <a:xfrm>
            <a:off x="9009345" y="2008901"/>
            <a:ext cx="2803379" cy="369332"/>
          </a:xfrm>
          <a:prstGeom prst="rect">
            <a:avLst/>
          </a:prstGeom>
          <a:noFill/>
        </p:spPr>
        <p:txBody>
          <a:bodyPr wrap="square" rtlCol="0">
            <a:spAutoFit/>
          </a:bodyPr>
          <a:lstStyle/>
          <a:p>
            <a:r>
              <a:rPr lang="pt-BR" b="1" dirty="0">
                <a:solidFill>
                  <a:schemeClr val="bg1">
                    <a:lumMod val="75000"/>
                  </a:schemeClr>
                </a:solidFill>
              </a:rPr>
              <a:t>Lavatórios</a:t>
            </a:r>
            <a:endParaRPr lang="id-ID" dirty="0">
              <a:solidFill>
                <a:schemeClr val="bg1">
                  <a:lumMod val="75000"/>
                </a:schemeClr>
              </a:solidFill>
            </a:endParaRPr>
          </a:p>
        </p:txBody>
      </p:sp>
      <p:sp>
        <p:nvSpPr>
          <p:cNvPr id="31" name="TextBox 77">
            <a:extLst>
              <a:ext uri="{FF2B5EF4-FFF2-40B4-BE49-F238E27FC236}">
                <a16:creationId xmlns:a16="http://schemas.microsoft.com/office/drawing/2014/main" id="{328B628A-3958-68B1-6801-0DB2F46011A7}"/>
              </a:ext>
            </a:extLst>
          </p:cNvPr>
          <p:cNvSpPr txBox="1"/>
          <p:nvPr/>
        </p:nvSpPr>
        <p:spPr>
          <a:xfrm>
            <a:off x="9061762" y="4946738"/>
            <a:ext cx="2968925" cy="369332"/>
          </a:xfrm>
          <a:prstGeom prst="rect">
            <a:avLst/>
          </a:prstGeom>
          <a:noFill/>
        </p:spPr>
        <p:txBody>
          <a:bodyPr wrap="square" rtlCol="0">
            <a:spAutoFit/>
          </a:bodyPr>
          <a:lstStyle/>
          <a:p>
            <a:r>
              <a:rPr lang="pt-BR" b="1" dirty="0">
                <a:solidFill>
                  <a:schemeClr val="bg1">
                    <a:lumMod val="75000"/>
                  </a:schemeClr>
                </a:solidFill>
              </a:rPr>
              <a:t>Chuveiros</a:t>
            </a:r>
            <a:endParaRPr lang="id-ID" dirty="0">
              <a:solidFill>
                <a:schemeClr val="bg1">
                  <a:lumMod val="75000"/>
                </a:schemeClr>
              </a:solidFill>
            </a:endParaRPr>
          </a:p>
        </p:txBody>
      </p:sp>
      <p:pic>
        <p:nvPicPr>
          <p:cNvPr id="2" name="Imagem 1">
            <a:extLst>
              <a:ext uri="{FF2B5EF4-FFF2-40B4-BE49-F238E27FC236}">
                <a16:creationId xmlns:a16="http://schemas.microsoft.com/office/drawing/2014/main" id="{95861C7B-7B48-BD72-054A-852FD464F7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651" y="5989784"/>
            <a:ext cx="2340372" cy="649753"/>
          </a:xfrm>
          <a:prstGeom prst="rect">
            <a:avLst/>
          </a:prstGeom>
        </p:spPr>
      </p:pic>
    </p:spTree>
    <p:extLst>
      <p:ext uri="{BB962C8B-B14F-4D97-AF65-F5344CB8AC3E}">
        <p14:creationId xmlns:p14="http://schemas.microsoft.com/office/powerpoint/2010/main" val="1134129233"/>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0">
            <a:extLst>
              <a:ext uri="{FF2B5EF4-FFF2-40B4-BE49-F238E27FC236}">
                <a16:creationId xmlns:a16="http://schemas.microsoft.com/office/drawing/2014/main" id="{B62D40B8-DCFC-CE02-4430-DA0884C71FC2}"/>
              </a:ext>
            </a:extLst>
          </p:cNvPr>
          <p:cNvSpPr txBox="1"/>
          <p:nvPr/>
        </p:nvSpPr>
        <p:spPr>
          <a:xfrm>
            <a:off x="2327883" y="4148621"/>
            <a:ext cx="8835417" cy="2452687"/>
          </a:xfrm>
          <a:prstGeom prst="rect">
            <a:avLst/>
          </a:prstGeom>
        </p:spPr>
        <p:txBody>
          <a:bodyPr vert="horz" lIns="91440" tIns="45720" rIns="91440" bIns="45720" rtlCol="0" anchor="ctr">
            <a:normAutofit/>
          </a:bodyPr>
          <a:lstStyle/>
          <a:p>
            <a:pPr>
              <a:lnSpc>
                <a:spcPct val="150000"/>
              </a:lnSpc>
              <a:spcAft>
                <a:spcPts val="600"/>
              </a:spcAft>
            </a:pPr>
            <a:r>
              <a:rPr lang="pt-BR" dirty="0"/>
              <a:t>Oferecer instalações sanitárias adequadas, vestiários, locais de refeição e um ambiente confortável é de extrema importância para promover a saúde, prevenir doenças e garantir a dignidade dos funcionários. Além disso, o cumprimento da NR-24 é uma obrigatoriedade legal que as empresas devem seguir para estar em conformidade com as normas trabalhistas.</a:t>
            </a:r>
          </a:p>
        </p:txBody>
      </p:sp>
      <p:pic>
        <p:nvPicPr>
          <p:cNvPr id="2050" name="Picture 2" descr="RoGivi | Segurança e Saúde do Trabalho">
            <a:extLst>
              <a:ext uri="{FF2B5EF4-FFF2-40B4-BE49-F238E27FC236}">
                <a16:creationId xmlns:a16="http://schemas.microsoft.com/office/drawing/2014/main" id="{47046370-11E2-F66D-066C-541725A25722}"/>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r="26298"/>
          <a:stretch/>
        </p:blipFill>
        <p:spPr bwMode="auto">
          <a:xfrm>
            <a:off x="445860" y="823429"/>
            <a:ext cx="3510047" cy="2709378"/>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pic>
        <p:nvPicPr>
          <p:cNvPr id="2052" name="Picture 4" descr="Nova NR-24: condições de higiene e conforto nos locais de trabalho - Nith  Treinamentos">
            <a:extLst>
              <a:ext uri="{FF2B5EF4-FFF2-40B4-BE49-F238E27FC236}">
                <a16:creationId xmlns:a16="http://schemas.microsoft.com/office/drawing/2014/main" id="{FD52096A-C0BD-914F-A595-F280B8895800}"/>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l="16475"/>
          <a:stretch/>
        </p:blipFill>
        <p:spPr bwMode="auto">
          <a:xfrm>
            <a:off x="8079378" y="823428"/>
            <a:ext cx="3712715" cy="2709379"/>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pic>
        <p:nvPicPr>
          <p:cNvPr id="2054" name="Picture 6" descr="NR 24: saiba tudo sobre ela + 4 passos para se adequar">
            <a:extLst>
              <a:ext uri="{FF2B5EF4-FFF2-40B4-BE49-F238E27FC236}">
                <a16:creationId xmlns:a16="http://schemas.microsoft.com/office/drawing/2014/main" id="{6ACAE998-12D1-14C0-019B-5A942AA29C2D}"/>
              </a:ext>
            </a:extLst>
          </p:cNvPr>
          <p:cNvPicPr>
            <a:picLocks noChangeAspect="1" noChangeArrowheads="1"/>
          </p:cNvPicPr>
          <p:nvPr/>
        </p:nvPicPr>
        <p:blipFill>
          <a:blip r:embed="rId5" cstate="print">
            <a:alphaModFix amt="50000"/>
            <a:extLst>
              <a:ext uri="{28A0092B-C50C-407E-A947-70E740481C1C}">
                <a14:useLocalDpi xmlns:a14="http://schemas.microsoft.com/office/drawing/2010/main" val="0"/>
              </a:ext>
            </a:extLst>
          </a:blip>
          <a:srcRect/>
          <a:stretch>
            <a:fillRect/>
          </a:stretch>
        </p:blipFill>
        <p:spPr bwMode="auto">
          <a:xfrm>
            <a:off x="4097785" y="823428"/>
            <a:ext cx="3827015" cy="2709379"/>
          </a:xfrm>
          <a:prstGeom prst="roundRect">
            <a:avLst>
              <a:gd name="adj" fmla="val 6823"/>
            </a:avLst>
          </a:prstGeom>
          <a:noFill/>
          <a:extLst>
            <a:ext uri="{909E8E84-426E-40DD-AFC4-6F175D3DCCD1}">
              <a14:hiddenFill xmlns:a14="http://schemas.microsoft.com/office/drawing/2010/main">
                <a:solidFill>
                  <a:srgbClr val="FFFFFF"/>
                </a:solidFill>
              </a14:hiddenFill>
            </a:ext>
          </a:extLst>
        </p:spPr>
      </p:pic>
      <p:sp>
        <p:nvSpPr>
          <p:cNvPr id="9" name="Retângulo: Cantos Superiores Arredondados 8">
            <a:extLst>
              <a:ext uri="{FF2B5EF4-FFF2-40B4-BE49-F238E27FC236}">
                <a16:creationId xmlns:a16="http://schemas.microsoft.com/office/drawing/2014/main" id="{8E60043C-BE23-5D70-8161-05E60642A028}"/>
              </a:ext>
            </a:extLst>
          </p:cNvPr>
          <p:cNvSpPr/>
          <p:nvPr/>
        </p:nvSpPr>
        <p:spPr>
          <a:xfrm flipV="1">
            <a:off x="458560" y="3403599"/>
            <a:ext cx="3497347" cy="129204"/>
          </a:xfrm>
          <a:prstGeom prst="round2SameRect">
            <a:avLst>
              <a:gd name="adj1" fmla="val 39584"/>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Cantos Superiores Arredondados 9">
            <a:extLst>
              <a:ext uri="{FF2B5EF4-FFF2-40B4-BE49-F238E27FC236}">
                <a16:creationId xmlns:a16="http://schemas.microsoft.com/office/drawing/2014/main" id="{AC34F5E3-AA53-A6BD-7A8E-DD0A44F90366}"/>
              </a:ext>
            </a:extLst>
          </p:cNvPr>
          <p:cNvSpPr/>
          <p:nvPr/>
        </p:nvSpPr>
        <p:spPr>
          <a:xfrm flipV="1">
            <a:off x="4097784" y="3399255"/>
            <a:ext cx="3852000" cy="129204"/>
          </a:xfrm>
          <a:prstGeom prst="round2SameRect">
            <a:avLst>
              <a:gd name="adj1" fmla="val 39584"/>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Cantos Superiores Arredondados 10">
            <a:extLst>
              <a:ext uri="{FF2B5EF4-FFF2-40B4-BE49-F238E27FC236}">
                <a16:creationId xmlns:a16="http://schemas.microsoft.com/office/drawing/2014/main" id="{D58C3905-7800-2289-AAEE-C6D529BD378F}"/>
              </a:ext>
            </a:extLst>
          </p:cNvPr>
          <p:cNvSpPr/>
          <p:nvPr/>
        </p:nvSpPr>
        <p:spPr>
          <a:xfrm flipV="1">
            <a:off x="8092077" y="3399255"/>
            <a:ext cx="3708000" cy="129204"/>
          </a:xfrm>
          <a:prstGeom prst="round2SameRect">
            <a:avLst>
              <a:gd name="adj1" fmla="val 39584"/>
              <a:gd name="adj2" fmla="val 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eardrop 30">
            <a:extLst>
              <a:ext uri="{FF2B5EF4-FFF2-40B4-BE49-F238E27FC236}">
                <a16:creationId xmlns:a16="http://schemas.microsoft.com/office/drawing/2014/main" id="{2AE2F797-CE18-6066-6943-8C4AAA2989B8}"/>
              </a:ext>
            </a:extLst>
          </p:cNvPr>
          <p:cNvSpPr/>
          <p:nvPr/>
        </p:nvSpPr>
        <p:spPr>
          <a:xfrm>
            <a:off x="751818" y="4776626"/>
            <a:ext cx="1166846" cy="1195498"/>
          </a:xfrm>
          <a:prstGeom prst="teardrop">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Picture 32">
            <a:extLst>
              <a:ext uri="{FF2B5EF4-FFF2-40B4-BE49-F238E27FC236}">
                <a16:creationId xmlns:a16="http://schemas.microsoft.com/office/drawing/2014/main" id="{18962287-8996-9035-AD96-246B2B140D87}"/>
              </a:ext>
            </a:extLst>
          </p:cNvPr>
          <p:cNvPicPr>
            <a:picLocks noChangeAspect="1"/>
          </p:cNvPicPr>
          <p:nvPr/>
        </p:nvPicPr>
        <p:blipFill>
          <a:blip r:embed="rId6"/>
          <a:stretch>
            <a:fillRect/>
          </a:stretch>
        </p:blipFill>
        <p:spPr>
          <a:xfrm>
            <a:off x="1028700" y="5074988"/>
            <a:ext cx="679368" cy="641612"/>
          </a:xfrm>
          <a:prstGeom prst="rect">
            <a:avLst/>
          </a:prstGeom>
        </p:spPr>
      </p:pic>
      <p:pic>
        <p:nvPicPr>
          <p:cNvPr id="2" name="Imagem 1">
            <a:extLst>
              <a:ext uri="{FF2B5EF4-FFF2-40B4-BE49-F238E27FC236}">
                <a16:creationId xmlns:a16="http://schemas.microsoft.com/office/drawing/2014/main" id="{3CB642A3-F972-6119-D1D3-973B75205B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4978" y="99780"/>
            <a:ext cx="2340372" cy="649753"/>
          </a:xfrm>
          <a:prstGeom prst="rect">
            <a:avLst/>
          </a:prstGeom>
        </p:spPr>
      </p:pic>
    </p:spTree>
    <p:extLst>
      <p:ext uri="{BB962C8B-B14F-4D97-AF65-F5344CB8AC3E}">
        <p14:creationId xmlns:p14="http://schemas.microsoft.com/office/powerpoint/2010/main" val="1912448928"/>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Agrupar 143">
            <a:extLst>
              <a:ext uri="{FF2B5EF4-FFF2-40B4-BE49-F238E27FC236}">
                <a16:creationId xmlns:a16="http://schemas.microsoft.com/office/drawing/2014/main" id="{52BCDC48-8531-53D1-1907-8C528D814B30}"/>
              </a:ext>
            </a:extLst>
          </p:cNvPr>
          <p:cNvGrpSpPr/>
          <p:nvPr/>
        </p:nvGrpSpPr>
        <p:grpSpPr>
          <a:xfrm>
            <a:off x="1331079" y="1959430"/>
            <a:ext cx="2205336" cy="3797714"/>
            <a:chOff x="8422012" y="1646034"/>
            <a:chExt cx="2683098" cy="4620447"/>
          </a:xfrm>
        </p:grpSpPr>
        <p:sp>
          <p:nvSpPr>
            <p:cNvPr id="4" name="Oval 5">
              <a:extLst>
                <a:ext uri="{FF2B5EF4-FFF2-40B4-BE49-F238E27FC236}">
                  <a16:creationId xmlns:a16="http://schemas.microsoft.com/office/drawing/2014/main" id="{44605A44-3007-9BD2-8110-F8FAB135F20F}"/>
                </a:ext>
              </a:extLst>
            </p:cNvPr>
            <p:cNvSpPr>
              <a:spLocks noChangeArrowheads="1"/>
            </p:cNvSpPr>
            <p:nvPr/>
          </p:nvSpPr>
          <p:spPr bwMode="auto">
            <a:xfrm>
              <a:off x="9483620" y="2632383"/>
              <a:ext cx="594090" cy="59409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a:extLst>
                <a:ext uri="{FF2B5EF4-FFF2-40B4-BE49-F238E27FC236}">
                  <a16:creationId xmlns:a16="http://schemas.microsoft.com/office/drawing/2014/main" id="{7AE97600-D949-2AA2-A6ED-6EB57505C5F8}"/>
                </a:ext>
              </a:extLst>
            </p:cNvPr>
            <p:cNvSpPr>
              <a:spLocks/>
            </p:cNvSpPr>
            <p:nvPr/>
          </p:nvSpPr>
          <p:spPr bwMode="auto">
            <a:xfrm>
              <a:off x="9075397" y="2049696"/>
              <a:ext cx="102626" cy="697856"/>
            </a:xfrm>
            <a:custGeom>
              <a:avLst/>
              <a:gdLst>
                <a:gd name="T0" fmla="*/ 62 w 90"/>
                <a:gd name="T1" fmla="*/ 612 h 612"/>
                <a:gd name="T2" fmla="*/ 0 w 90"/>
                <a:gd name="T3" fmla="*/ 4 h 612"/>
                <a:gd name="T4" fmla="*/ 26 w 90"/>
                <a:gd name="T5" fmla="*/ 0 h 612"/>
                <a:gd name="T6" fmla="*/ 90 w 90"/>
                <a:gd name="T7" fmla="*/ 610 h 612"/>
                <a:gd name="T8" fmla="*/ 62 w 90"/>
                <a:gd name="T9" fmla="*/ 612 h 612"/>
              </a:gdLst>
              <a:ahLst/>
              <a:cxnLst>
                <a:cxn ang="0">
                  <a:pos x="T0" y="T1"/>
                </a:cxn>
                <a:cxn ang="0">
                  <a:pos x="T2" y="T3"/>
                </a:cxn>
                <a:cxn ang="0">
                  <a:pos x="T4" y="T5"/>
                </a:cxn>
                <a:cxn ang="0">
                  <a:pos x="T6" y="T7"/>
                </a:cxn>
                <a:cxn ang="0">
                  <a:pos x="T8" y="T9"/>
                </a:cxn>
              </a:cxnLst>
              <a:rect l="0" t="0" r="r" b="b"/>
              <a:pathLst>
                <a:path w="90" h="612">
                  <a:moveTo>
                    <a:pt x="62" y="612"/>
                  </a:moveTo>
                  <a:lnTo>
                    <a:pt x="0" y="4"/>
                  </a:lnTo>
                  <a:lnTo>
                    <a:pt x="26" y="0"/>
                  </a:lnTo>
                  <a:lnTo>
                    <a:pt x="90" y="610"/>
                  </a:lnTo>
                  <a:lnTo>
                    <a:pt x="62" y="6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a:extLst>
                <a:ext uri="{FF2B5EF4-FFF2-40B4-BE49-F238E27FC236}">
                  <a16:creationId xmlns:a16="http://schemas.microsoft.com/office/drawing/2014/main" id="{FE50F80F-23F5-7AAE-C37C-A173440E115F}"/>
                </a:ext>
              </a:extLst>
            </p:cNvPr>
            <p:cNvSpPr>
              <a:spLocks/>
            </p:cNvSpPr>
            <p:nvPr/>
          </p:nvSpPr>
          <p:spPr bwMode="auto">
            <a:xfrm>
              <a:off x="8572530" y="2731588"/>
              <a:ext cx="595230" cy="263407"/>
            </a:xfrm>
            <a:custGeom>
              <a:avLst/>
              <a:gdLst>
                <a:gd name="T0" fmla="*/ 522 w 522"/>
                <a:gd name="T1" fmla="*/ 26 h 231"/>
                <a:gd name="T2" fmla="*/ 10 w 522"/>
                <a:gd name="T3" fmla="*/ 231 h 231"/>
                <a:gd name="T4" fmla="*/ 0 w 522"/>
                <a:gd name="T5" fmla="*/ 206 h 231"/>
                <a:gd name="T6" fmla="*/ 512 w 522"/>
                <a:gd name="T7" fmla="*/ 0 h 231"/>
                <a:gd name="T8" fmla="*/ 522 w 522"/>
                <a:gd name="T9" fmla="*/ 26 h 231"/>
              </a:gdLst>
              <a:ahLst/>
              <a:cxnLst>
                <a:cxn ang="0">
                  <a:pos x="T0" y="T1"/>
                </a:cxn>
                <a:cxn ang="0">
                  <a:pos x="T2" y="T3"/>
                </a:cxn>
                <a:cxn ang="0">
                  <a:pos x="T4" y="T5"/>
                </a:cxn>
                <a:cxn ang="0">
                  <a:pos x="T6" y="T7"/>
                </a:cxn>
                <a:cxn ang="0">
                  <a:pos x="T8" y="T9"/>
                </a:cxn>
              </a:cxnLst>
              <a:rect l="0" t="0" r="r" b="b"/>
              <a:pathLst>
                <a:path w="522" h="231">
                  <a:moveTo>
                    <a:pt x="522" y="26"/>
                  </a:moveTo>
                  <a:lnTo>
                    <a:pt x="10" y="231"/>
                  </a:lnTo>
                  <a:lnTo>
                    <a:pt x="0" y="206"/>
                  </a:lnTo>
                  <a:lnTo>
                    <a:pt x="512" y="0"/>
                  </a:lnTo>
                  <a:lnTo>
                    <a:pt x="522" y="2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8">
              <a:extLst>
                <a:ext uri="{FF2B5EF4-FFF2-40B4-BE49-F238E27FC236}">
                  <a16:creationId xmlns:a16="http://schemas.microsoft.com/office/drawing/2014/main" id="{52F3AAC4-EB2F-84A5-2789-A19276D4A211}"/>
                </a:ext>
              </a:extLst>
            </p:cNvPr>
            <p:cNvSpPr>
              <a:spLocks/>
            </p:cNvSpPr>
            <p:nvPr/>
          </p:nvSpPr>
          <p:spPr bwMode="auto">
            <a:xfrm>
              <a:off x="9148375" y="2740711"/>
              <a:ext cx="360331" cy="1018277"/>
            </a:xfrm>
            <a:custGeom>
              <a:avLst/>
              <a:gdLst>
                <a:gd name="T0" fmla="*/ 24 w 316"/>
                <a:gd name="T1" fmla="*/ 0 h 893"/>
                <a:gd name="T2" fmla="*/ 316 w 316"/>
                <a:gd name="T3" fmla="*/ 884 h 893"/>
                <a:gd name="T4" fmla="*/ 290 w 316"/>
                <a:gd name="T5" fmla="*/ 893 h 893"/>
                <a:gd name="T6" fmla="*/ 0 w 316"/>
                <a:gd name="T7" fmla="*/ 9 h 893"/>
                <a:gd name="T8" fmla="*/ 24 w 316"/>
                <a:gd name="T9" fmla="*/ 0 h 893"/>
              </a:gdLst>
              <a:ahLst/>
              <a:cxnLst>
                <a:cxn ang="0">
                  <a:pos x="T0" y="T1"/>
                </a:cxn>
                <a:cxn ang="0">
                  <a:pos x="T2" y="T3"/>
                </a:cxn>
                <a:cxn ang="0">
                  <a:pos x="T4" y="T5"/>
                </a:cxn>
                <a:cxn ang="0">
                  <a:pos x="T6" y="T7"/>
                </a:cxn>
                <a:cxn ang="0">
                  <a:pos x="T8" y="T9"/>
                </a:cxn>
              </a:cxnLst>
              <a:rect l="0" t="0" r="r" b="b"/>
              <a:pathLst>
                <a:path w="316" h="893">
                  <a:moveTo>
                    <a:pt x="24" y="0"/>
                  </a:moveTo>
                  <a:lnTo>
                    <a:pt x="316" y="884"/>
                  </a:lnTo>
                  <a:lnTo>
                    <a:pt x="290" y="893"/>
                  </a:lnTo>
                  <a:lnTo>
                    <a:pt x="0" y="9"/>
                  </a:lnTo>
                  <a:lnTo>
                    <a:pt x="24"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9">
              <a:extLst>
                <a:ext uri="{FF2B5EF4-FFF2-40B4-BE49-F238E27FC236}">
                  <a16:creationId xmlns:a16="http://schemas.microsoft.com/office/drawing/2014/main" id="{8DFFD5A4-6F77-AA37-30E6-5DEAAE286344}"/>
                </a:ext>
              </a:extLst>
            </p:cNvPr>
            <p:cNvSpPr>
              <a:spLocks/>
            </p:cNvSpPr>
            <p:nvPr/>
          </p:nvSpPr>
          <p:spPr bwMode="auto">
            <a:xfrm>
              <a:off x="9423185" y="3753286"/>
              <a:ext cx="85522" cy="832410"/>
            </a:xfrm>
            <a:custGeom>
              <a:avLst/>
              <a:gdLst>
                <a:gd name="T0" fmla="*/ 75 w 75"/>
                <a:gd name="T1" fmla="*/ 2 h 730"/>
                <a:gd name="T2" fmla="*/ 28 w 75"/>
                <a:gd name="T3" fmla="*/ 730 h 730"/>
                <a:gd name="T4" fmla="*/ 0 w 75"/>
                <a:gd name="T5" fmla="*/ 728 h 730"/>
                <a:gd name="T6" fmla="*/ 49 w 75"/>
                <a:gd name="T7" fmla="*/ 0 h 730"/>
                <a:gd name="T8" fmla="*/ 75 w 75"/>
                <a:gd name="T9" fmla="*/ 2 h 730"/>
              </a:gdLst>
              <a:ahLst/>
              <a:cxnLst>
                <a:cxn ang="0">
                  <a:pos x="T0" y="T1"/>
                </a:cxn>
                <a:cxn ang="0">
                  <a:pos x="T2" y="T3"/>
                </a:cxn>
                <a:cxn ang="0">
                  <a:pos x="T4" y="T5"/>
                </a:cxn>
                <a:cxn ang="0">
                  <a:pos x="T6" y="T7"/>
                </a:cxn>
                <a:cxn ang="0">
                  <a:pos x="T8" y="T9"/>
                </a:cxn>
              </a:cxnLst>
              <a:rect l="0" t="0" r="r" b="b"/>
              <a:pathLst>
                <a:path w="75" h="730">
                  <a:moveTo>
                    <a:pt x="75" y="2"/>
                  </a:moveTo>
                  <a:lnTo>
                    <a:pt x="28" y="730"/>
                  </a:lnTo>
                  <a:lnTo>
                    <a:pt x="0" y="728"/>
                  </a:lnTo>
                  <a:lnTo>
                    <a:pt x="49" y="0"/>
                  </a:lnTo>
                  <a:lnTo>
                    <a:pt x="75"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0">
              <a:extLst>
                <a:ext uri="{FF2B5EF4-FFF2-40B4-BE49-F238E27FC236}">
                  <a16:creationId xmlns:a16="http://schemas.microsoft.com/office/drawing/2014/main" id="{14AB1F16-60F5-0E5F-9363-1D7618FA0E8D}"/>
                </a:ext>
              </a:extLst>
            </p:cNvPr>
            <p:cNvSpPr>
              <a:spLocks/>
            </p:cNvSpPr>
            <p:nvPr/>
          </p:nvSpPr>
          <p:spPr bwMode="auto">
            <a:xfrm>
              <a:off x="10330854" y="2960786"/>
              <a:ext cx="556461" cy="558741"/>
            </a:xfrm>
            <a:custGeom>
              <a:avLst/>
              <a:gdLst>
                <a:gd name="T0" fmla="*/ 488 w 488"/>
                <a:gd name="T1" fmla="*/ 19 h 490"/>
                <a:gd name="T2" fmla="*/ 19 w 488"/>
                <a:gd name="T3" fmla="*/ 490 h 490"/>
                <a:gd name="T4" fmla="*/ 0 w 488"/>
                <a:gd name="T5" fmla="*/ 471 h 490"/>
                <a:gd name="T6" fmla="*/ 469 w 488"/>
                <a:gd name="T7" fmla="*/ 0 h 490"/>
                <a:gd name="T8" fmla="*/ 488 w 488"/>
                <a:gd name="T9" fmla="*/ 19 h 490"/>
              </a:gdLst>
              <a:ahLst/>
              <a:cxnLst>
                <a:cxn ang="0">
                  <a:pos x="T0" y="T1"/>
                </a:cxn>
                <a:cxn ang="0">
                  <a:pos x="T2" y="T3"/>
                </a:cxn>
                <a:cxn ang="0">
                  <a:pos x="T4" y="T5"/>
                </a:cxn>
                <a:cxn ang="0">
                  <a:pos x="T6" y="T7"/>
                </a:cxn>
                <a:cxn ang="0">
                  <a:pos x="T8" y="T9"/>
                </a:cxn>
              </a:cxnLst>
              <a:rect l="0" t="0" r="r" b="b"/>
              <a:pathLst>
                <a:path w="488" h="490">
                  <a:moveTo>
                    <a:pt x="488" y="19"/>
                  </a:moveTo>
                  <a:lnTo>
                    <a:pt x="19" y="490"/>
                  </a:lnTo>
                  <a:lnTo>
                    <a:pt x="0" y="471"/>
                  </a:lnTo>
                  <a:lnTo>
                    <a:pt x="469" y="0"/>
                  </a:lnTo>
                  <a:lnTo>
                    <a:pt x="488" y="1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1">
              <a:extLst>
                <a:ext uri="{FF2B5EF4-FFF2-40B4-BE49-F238E27FC236}">
                  <a16:creationId xmlns:a16="http://schemas.microsoft.com/office/drawing/2014/main" id="{D10986B7-953C-14E8-B0D0-8B367F0DDC7E}"/>
                </a:ext>
              </a:extLst>
            </p:cNvPr>
            <p:cNvSpPr>
              <a:spLocks/>
            </p:cNvSpPr>
            <p:nvPr/>
          </p:nvSpPr>
          <p:spPr bwMode="auto">
            <a:xfrm>
              <a:off x="9481340" y="2586772"/>
              <a:ext cx="599792" cy="1174497"/>
            </a:xfrm>
            <a:custGeom>
              <a:avLst/>
              <a:gdLst>
                <a:gd name="T0" fmla="*/ 0 w 526"/>
                <a:gd name="T1" fmla="*/ 1018 h 1030"/>
                <a:gd name="T2" fmla="*/ 502 w 526"/>
                <a:gd name="T3" fmla="*/ 0 h 1030"/>
                <a:gd name="T4" fmla="*/ 526 w 526"/>
                <a:gd name="T5" fmla="*/ 10 h 1030"/>
                <a:gd name="T6" fmla="*/ 24 w 526"/>
                <a:gd name="T7" fmla="*/ 1030 h 1030"/>
                <a:gd name="T8" fmla="*/ 0 w 526"/>
                <a:gd name="T9" fmla="*/ 1018 h 1030"/>
              </a:gdLst>
              <a:ahLst/>
              <a:cxnLst>
                <a:cxn ang="0">
                  <a:pos x="T0" y="T1"/>
                </a:cxn>
                <a:cxn ang="0">
                  <a:pos x="T2" y="T3"/>
                </a:cxn>
                <a:cxn ang="0">
                  <a:pos x="T4" y="T5"/>
                </a:cxn>
                <a:cxn ang="0">
                  <a:pos x="T6" y="T7"/>
                </a:cxn>
                <a:cxn ang="0">
                  <a:pos x="T8" y="T9"/>
                </a:cxn>
              </a:cxnLst>
              <a:rect l="0" t="0" r="r" b="b"/>
              <a:pathLst>
                <a:path w="526" h="1030">
                  <a:moveTo>
                    <a:pt x="0" y="1018"/>
                  </a:moveTo>
                  <a:lnTo>
                    <a:pt x="502" y="0"/>
                  </a:lnTo>
                  <a:lnTo>
                    <a:pt x="526" y="10"/>
                  </a:lnTo>
                  <a:lnTo>
                    <a:pt x="24" y="1030"/>
                  </a:lnTo>
                  <a:lnTo>
                    <a:pt x="0" y="101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2">
              <a:extLst>
                <a:ext uri="{FF2B5EF4-FFF2-40B4-BE49-F238E27FC236}">
                  <a16:creationId xmlns:a16="http://schemas.microsoft.com/office/drawing/2014/main" id="{716F2557-2ABD-D1EC-AF89-8BB28495F6F6}"/>
                </a:ext>
              </a:extLst>
            </p:cNvPr>
            <p:cNvSpPr>
              <a:spLocks/>
            </p:cNvSpPr>
            <p:nvPr/>
          </p:nvSpPr>
          <p:spPr bwMode="auto">
            <a:xfrm>
              <a:off x="9490462" y="3493301"/>
              <a:ext cx="856356" cy="275950"/>
            </a:xfrm>
            <a:custGeom>
              <a:avLst/>
              <a:gdLst>
                <a:gd name="T0" fmla="*/ 0 w 751"/>
                <a:gd name="T1" fmla="*/ 216 h 242"/>
                <a:gd name="T2" fmla="*/ 742 w 751"/>
                <a:gd name="T3" fmla="*/ 0 h 242"/>
                <a:gd name="T4" fmla="*/ 751 w 751"/>
                <a:gd name="T5" fmla="*/ 26 h 242"/>
                <a:gd name="T6" fmla="*/ 7 w 751"/>
                <a:gd name="T7" fmla="*/ 242 h 242"/>
                <a:gd name="T8" fmla="*/ 0 w 751"/>
                <a:gd name="T9" fmla="*/ 216 h 242"/>
              </a:gdLst>
              <a:ahLst/>
              <a:cxnLst>
                <a:cxn ang="0">
                  <a:pos x="T0" y="T1"/>
                </a:cxn>
                <a:cxn ang="0">
                  <a:pos x="T2" y="T3"/>
                </a:cxn>
                <a:cxn ang="0">
                  <a:pos x="T4" y="T5"/>
                </a:cxn>
                <a:cxn ang="0">
                  <a:pos x="T6" y="T7"/>
                </a:cxn>
                <a:cxn ang="0">
                  <a:pos x="T8" y="T9"/>
                </a:cxn>
              </a:cxnLst>
              <a:rect l="0" t="0" r="r" b="b"/>
              <a:pathLst>
                <a:path w="751" h="242">
                  <a:moveTo>
                    <a:pt x="0" y="216"/>
                  </a:moveTo>
                  <a:lnTo>
                    <a:pt x="742" y="0"/>
                  </a:lnTo>
                  <a:lnTo>
                    <a:pt x="751" y="26"/>
                  </a:lnTo>
                  <a:lnTo>
                    <a:pt x="7" y="242"/>
                  </a:lnTo>
                  <a:lnTo>
                    <a:pt x="0" y="21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3">
              <a:extLst>
                <a:ext uri="{FF2B5EF4-FFF2-40B4-BE49-F238E27FC236}">
                  <a16:creationId xmlns:a16="http://schemas.microsoft.com/office/drawing/2014/main" id="{E39AB756-6D30-B005-3698-60D388582C31}"/>
                </a:ext>
              </a:extLst>
            </p:cNvPr>
            <p:cNvSpPr>
              <a:spLocks/>
            </p:cNvSpPr>
            <p:nvPr/>
          </p:nvSpPr>
          <p:spPr bwMode="auto">
            <a:xfrm>
              <a:off x="9150656" y="1774887"/>
              <a:ext cx="706979" cy="979507"/>
            </a:xfrm>
            <a:custGeom>
              <a:avLst/>
              <a:gdLst>
                <a:gd name="T0" fmla="*/ 620 w 620"/>
                <a:gd name="T1" fmla="*/ 15 h 859"/>
                <a:gd name="T2" fmla="*/ 21 w 620"/>
                <a:gd name="T3" fmla="*/ 859 h 859"/>
                <a:gd name="T4" fmla="*/ 0 w 620"/>
                <a:gd name="T5" fmla="*/ 844 h 859"/>
                <a:gd name="T6" fmla="*/ 597 w 620"/>
                <a:gd name="T7" fmla="*/ 0 h 859"/>
                <a:gd name="T8" fmla="*/ 620 w 620"/>
                <a:gd name="T9" fmla="*/ 15 h 859"/>
              </a:gdLst>
              <a:ahLst/>
              <a:cxnLst>
                <a:cxn ang="0">
                  <a:pos x="T0" y="T1"/>
                </a:cxn>
                <a:cxn ang="0">
                  <a:pos x="T2" y="T3"/>
                </a:cxn>
                <a:cxn ang="0">
                  <a:pos x="T4" y="T5"/>
                </a:cxn>
                <a:cxn ang="0">
                  <a:pos x="T6" y="T7"/>
                </a:cxn>
                <a:cxn ang="0">
                  <a:pos x="T8" y="T9"/>
                </a:cxn>
              </a:cxnLst>
              <a:rect l="0" t="0" r="r" b="b"/>
              <a:pathLst>
                <a:path w="620" h="859">
                  <a:moveTo>
                    <a:pt x="620" y="15"/>
                  </a:moveTo>
                  <a:lnTo>
                    <a:pt x="21" y="859"/>
                  </a:lnTo>
                  <a:lnTo>
                    <a:pt x="0" y="844"/>
                  </a:lnTo>
                  <a:lnTo>
                    <a:pt x="597" y="0"/>
                  </a:lnTo>
                  <a:lnTo>
                    <a:pt x="620" y="1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ACBE017F-9B46-0080-03C8-667BB2B795EA}"/>
                </a:ext>
              </a:extLst>
            </p:cNvPr>
            <p:cNvSpPr>
              <a:spLocks/>
            </p:cNvSpPr>
            <p:nvPr/>
          </p:nvSpPr>
          <p:spPr bwMode="auto">
            <a:xfrm>
              <a:off x="9484760" y="3743024"/>
              <a:ext cx="604353" cy="574705"/>
            </a:xfrm>
            <a:custGeom>
              <a:avLst/>
              <a:gdLst>
                <a:gd name="T0" fmla="*/ 513 w 530"/>
                <a:gd name="T1" fmla="*/ 504 h 504"/>
                <a:gd name="T2" fmla="*/ 0 w 530"/>
                <a:gd name="T3" fmla="*/ 19 h 504"/>
                <a:gd name="T4" fmla="*/ 18 w 530"/>
                <a:gd name="T5" fmla="*/ 0 h 504"/>
                <a:gd name="T6" fmla="*/ 530 w 530"/>
                <a:gd name="T7" fmla="*/ 485 h 504"/>
                <a:gd name="T8" fmla="*/ 513 w 530"/>
                <a:gd name="T9" fmla="*/ 504 h 504"/>
              </a:gdLst>
              <a:ahLst/>
              <a:cxnLst>
                <a:cxn ang="0">
                  <a:pos x="T0" y="T1"/>
                </a:cxn>
                <a:cxn ang="0">
                  <a:pos x="T2" y="T3"/>
                </a:cxn>
                <a:cxn ang="0">
                  <a:pos x="T4" y="T5"/>
                </a:cxn>
                <a:cxn ang="0">
                  <a:pos x="T6" y="T7"/>
                </a:cxn>
                <a:cxn ang="0">
                  <a:pos x="T8" y="T9"/>
                </a:cxn>
              </a:cxnLst>
              <a:rect l="0" t="0" r="r" b="b"/>
              <a:pathLst>
                <a:path w="530" h="504">
                  <a:moveTo>
                    <a:pt x="513" y="504"/>
                  </a:moveTo>
                  <a:lnTo>
                    <a:pt x="0" y="19"/>
                  </a:lnTo>
                  <a:lnTo>
                    <a:pt x="18" y="0"/>
                  </a:lnTo>
                  <a:lnTo>
                    <a:pt x="530" y="485"/>
                  </a:lnTo>
                  <a:lnTo>
                    <a:pt x="513" y="50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5">
              <a:extLst>
                <a:ext uri="{FF2B5EF4-FFF2-40B4-BE49-F238E27FC236}">
                  <a16:creationId xmlns:a16="http://schemas.microsoft.com/office/drawing/2014/main" id="{846F87CA-400A-9A2A-3ADE-A855AB93F584}"/>
                </a:ext>
              </a:extLst>
            </p:cNvPr>
            <p:cNvSpPr>
              <a:spLocks/>
            </p:cNvSpPr>
            <p:nvPr/>
          </p:nvSpPr>
          <p:spPr bwMode="auto">
            <a:xfrm>
              <a:off x="10661538" y="2213898"/>
              <a:ext cx="229198" cy="760572"/>
            </a:xfrm>
            <a:custGeom>
              <a:avLst/>
              <a:gdLst>
                <a:gd name="T0" fmla="*/ 26 w 201"/>
                <a:gd name="T1" fmla="*/ 0 h 667"/>
                <a:gd name="T2" fmla="*/ 201 w 201"/>
                <a:gd name="T3" fmla="*/ 660 h 667"/>
                <a:gd name="T4" fmla="*/ 175 w 201"/>
                <a:gd name="T5" fmla="*/ 667 h 667"/>
                <a:gd name="T6" fmla="*/ 0 w 201"/>
                <a:gd name="T7" fmla="*/ 7 h 667"/>
                <a:gd name="T8" fmla="*/ 26 w 201"/>
                <a:gd name="T9" fmla="*/ 0 h 667"/>
              </a:gdLst>
              <a:ahLst/>
              <a:cxnLst>
                <a:cxn ang="0">
                  <a:pos x="T0" y="T1"/>
                </a:cxn>
                <a:cxn ang="0">
                  <a:pos x="T2" y="T3"/>
                </a:cxn>
                <a:cxn ang="0">
                  <a:pos x="T4" y="T5"/>
                </a:cxn>
                <a:cxn ang="0">
                  <a:pos x="T6" y="T7"/>
                </a:cxn>
                <a:cxn ang="0">
                  <a:pos x="T8" y="T9"/>
                </a:cxn>
              </a:cxnLst>
              <a:rect l="0" t="0" r="r" b="b"/>
              <a:pathLst>
                <a:path w="201" h="667">
                  <a:moveTo>
                    <a:pt x="26" y="0"/>
                  </a:moveTo>
                  <a:lnTo>
                    <a:pt x="201" y="660"/>
                  </a:lnTo>
                  <a:lnTo>
                    <a:pt x="175" y="667"/>
                  </a:lnTo>
                  <a:lnTo>
                    <a:pt x="0" y="7"/>
                  </a:ln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6">
              <a:extLst>
                <a:ext uri="{FF2B5EF4-FFF2-40B4-BE49-F238E27FC236}">
                  <a16:creationId xmlns:a16="http://schemas.microsoft.com/office/drawing/2014/main" id="{CA04C0FA-1F46-9956-30F6-63D8FE527A84}"/>
                </a:ext>
              </a:extLst>
            </p:cNvPr>
            <p:cNvSpPr>
              <a:spLocks/>
            </p:cNvSpPr>
            <p:nvPr/>
          </p:nvSpPr>
          <p:spPr bwMode="auto">
            <a:xfrm>
              <a:off x="10067448" y="4298344"/>
              <a:ext cx="360331" cy="443572"/>
            </a:xfrm>
            <a:custGeom>
              <a:avLst/>
              <a:gdLst>
                <a:gd name="T0" fmla="*/ 295 w 316"/>
                <a:gd name="T1" fmla="*/ 389 h 389"/>
                <a:gd name="T2" fmla="*/ 0 w 316"/>
                <a:gd name="T3" fmla="*/ 15 h 389"/>
                <a:gd name="T4" fmla="*/ 21 w 316"/>
                <a:gd name="T5" fmla="*/ 0 h 389"/>
                <a:gd name="T6" fmla="*/ 316 w 316"/>
                <a:gd name="T7" fmla="*/ 373 h 389"/>
                <a:gd name="T8" fmla="*/ 295 w 316"/>
                <a:gd name="T9" fmla="*/ 389 h 389"/>
              </a:gdLst>
              <a:ahLst/>
              <a:cxnLst>
                <a:cxn ang="0">
                  <a:pos x="T0" y="T1"/>
                </a:cxn>
                <a:cxn ang="0">
                  <a:pos x="T2" y="T3"/>
                </a:cxn>
                <a:cxn ang="0">
                  <a:pos x="T4" y="T5"/>
                </a:cxn>
                <a:cxn ang="0">
                  <a:pos x="T6" y="T7"/>
                </a:cxn>
                <a:cxn ang="0">
                  <a:pos x="T8" y="T9"/>
                </a:cxn>
              </a:cxnLst>
              <a:rect l="0" t="0" r="r" b="b"/>
              <a:pathLst>
                <a:path w="316" h="389">
                  <a:moveTo>
                    <a:pt x="295" y="389"/>
                  </a:moveTo>
                  <a:lnTo>
                    <a:pt x="0" y="15"/>
                  </a:lnTo>
                  <a:lnTo>
                    <a:pt x="21" y="0"/>
                  </a:lnTo>
                  <a:lnTo>
                    <a:pt x="316" y="373"/>
                  </a:lnTo>
                  <a:lnTo>
                    <a:pt x="295" y="38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7">
              <a:extLst>
                <a:ext uri="{FF2B5EF4-FFF2-40B4-BE49-F238E27FC236}">
                  <a16:creationId xmlns:a16="http://schemas.microsoft.com/office/drawing/2014/main" id="{39C0B153-3D35-FC9A-F562-650F9E86B45E}"/>
                </a:ext>
              </a:extLst>
            </p:cNvPr>
            <p:cNvSpPr>
              <a:spLocks/>
            </p:cNvSpPr>
            <p:nvPr/>
          </p:nvSpPr>
          <p:spPr bwMode="auto">
            <a:xfrm>
              <a:off x="8768659" y="3659783"/>
              <a:ext cx="728644" cy="109468"/>
            </a:xfrm>
            <a:custGeom>
              <a:avLst/>
              <a:gdLst>
                <a:gd name="T0" fmla="*/ 1 w 639"/>
                <a:gd name="T1" fmla="*/ 0 h 96"/>
                <a:gd name="T2" fmla="*/ 639 w 639"/>
                <a:gd name="T3" fmla="*/ 70 h 96"/>
                <a:gd name="T4" fmla="*/ 635 w 639"/>
                <a:gd name="T5" fmla="*/ 96 h 96"/>
                <a:gd name="T6" fmla="*/ 0 w 639"/>
                <a:gd name="T7" fmla="*/ 26 h 96"/>
                <a:gd name="T8" fmla="*/ 1 w 639"/>
                <a:gd name="T9" fmla="*/ 0 h 96"/>
              </a:gdLst>
              <a:ahLst/>
              <a:cxnLst>
                <a:cxn ang="0">
                  <a:pos x="T0" y="T1"/>
                </a:cxn>
                <a:cxn ang="0">
                  <a:pos x="T2" y="T3"/>
                </a:cxn>
                <a:cxn ang="0">
                  <a:pos x="T4" y="T5"/>
                </a:cxn>
                <a:cxn ang="0">
                  <a:pos x="T6" y="T7"/>
                </a:cxn>
                <a:cxn ang="0">
                  <a:pos x="T8" y="T9"/>
                </a:cxn>
              </a:cxnLst>
              <a:rect l="0" t="0" r="r" b="b"/>
              <a:pathLst>
                <a:path w="639" h="96">
                  <a:moveTo>
                    <a:pt x="1" y="0"/>
                  </a:moveTo>
                  <a:lnTo>
                    <a:pt x="639" y="70"/>
                  </a:lnTo>
                  <a:lnTo>
                    <a:pt x="635" y="96"/>
                  </a:lnTo>
                  <a:lnTo>
                    <a:pt x="0" y="26"/>
                  </a:lnTo>
                  <a:lnTo>
                    <a:pt x="1"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8">
              <a:extLst>
                <a:ext uri="{FF2B5EF4-FFF2-40B4-BE49-F238E27FC236}">
                  <a16:creationId xmlns:a16="http://schemas.microsoft.com/office/drawing/2014/main" id="{39F52911-0DE6-E2FB-4704-5BDF7E102933}"/>
                </a:ext>
              </a:extLst>
            </p:cNvPr>
            <p:cNvSpPr>
              <a:spLocks/>
            </p:cNvSpPr>
            <p:nvPr/>
          </p:nvSpPr>
          <p:spPr bwMode="auto">
            <a:xfrm>
              <a:off x="10053764" y="1867250"/>
              <a:ext cx="354630" cy="730925"/>
            </a:xfrm>
            <a:custGeom>
              <a:avLst/>
              <a:gdLst>
                <a:gd name="T0" fmla="*/ 311 w 311"/>
                <a:gd name="T1" fmla="*/ 12 h 641"/>
                <a:gd name="T2" fmla="*/ 24 w 311"/>
                <a:gd name="T3" fmla="*/ 641 h 641"/>
                <a:gd name="T4" fmla="*/ 0 w 311"/>
                <a:gd name="T5" fmla="*/ 631 h 641"/>
                <a:gd name="T6" fmla="*/ 286 w 311"/>
                <a:gd name="T7" fmla="*/ 0 h 641"/>
                <a:gd name="T8" fmla="*/ 311 w 311"/>
                <a:gd name="T9" fmla="*/ 12 h 641"/>
              </a:gdLst>
              <a:ahLst/>
              <a:cxnLst>
                <a:cxn ang="0">
                  <a:pos x="T0" y="T1"/>
                </a:cxn>
                <a:cxn ang="0">
                  <a:pos x="T2" y="T3"/>
                </a:cxn>
                <a:cxn ang="0">
                  <a:pos x="T4" y="T5"/>
                </a:cxn>
                <a:cxn ang="0">
                  <a:pos x="T6" y="T7"/>
                </a:cxn>
                <a:cxn ang="0">
                  <a:pos x="T8" y="T9"/>
                </a:cxn>
              </a:cxnLst>
              <a:rect l="0" t="0" r="r" b="b"/>
              <a:pathLst>
                <a:path w="311" h="641">
                  <a:moveTo>
                    <a:pt x="311" y="12"/>
                  </a:moveTo>
                  <a:lnTo>
                    <a:pt x="24" y="641"/>
                  </a:lnTo>
                  <a:lnTo>
                    <a:pt x="0" y="631"/>
                  </a:lnTo>
                  <a:lnTo>
                    <a:pt x="286" y="0"/>
                  </a:lnTo>
                  <a:lnTo>
                    <a:pt x="311" y="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9">
              <a:extLst>
                <a:ext uri="{FF2B5EF4-FFF2-40B4-BE49-F238E27FC236}">
                  <a16:creationId xmlns:a16="http://schemas.microsoft.com/office/drawing/2014/main" id="{240EE0BB-AF26-53CE-978F-CA0DD7835B00}"/>
                </a:ext>
              </a:extLst>
            </p:cNvPr>
            <p:cNvSpPr>
              <a:spLocks/>
            </p:cNvSpPr>
            <p:nvPr/>
          </p:nvSpPr>
          <p:spPr bwMode="auto">
            <a:xfrm>
              <a:off x="9479059" y="2994995"/>
              <a:ext cx="109468" cy="761712"/>
            </a:xfrm>
            <a:custGeom>
              <a:avLst/>
              <a:gdLst>
                <a:gd name="T0" fmla="*/ 96 w 96"/>
                <a:gd name="T1" fmla="*/ 1 h 668"/>
                <a:gd name="T2" fmla="*/ 26 w 96"/>
                <a:gd name="T3" fmla="*/ 668 h 668"/>
                <a:gd name="T4" fmla="*/ 0 w 96"/>
                <a:gd name="T5" fmla="*/ 665 h 668"/>
                <a:gd name="T6" fmla="*/ 70 w 96"/>
                <a:gd name="T7" fmla="*/ 0 h 668"/>
                <a:gd name="T8" fmla="*/ 96 w 96"/>
                <a:gd name="T9" fmla="*/ 1 h 668"/>
              </a:gdLst>
              <a:ahLst/>
              <a:cxnLst>
                <a:cxn ang="0">
                  <a:pos x="T0" y="T1"/>
                </a:cxn>
                <a:cxn ang="0">
                  <a:pos x="T2" y="T3"/>
                </a:cxn>
                <a:cxn ang="0">
                  <a:pos x="T4" y="T5"/>
                </a:cxn>
                <a:cxn ang="0">
                  <a:pos x="T6" y="T7"/>
                </a:cxn>
                <a:cxn ang="0">
                  <a:pos x="T8" y="T9"/>
                </a:cxn>
              </a:cxnLst>
              <a:rect l="0" t="0" r="r" b="b"/>
              <a:pathLst>
                <a:path w="96" h="668">
                  <a:moveTo>
                    <a:pt x="96" y="1"/>
                  </a:moveTo>
                  <a:lnTo>
                    <a:pt x="26" y="668"/>
                  </a:lnTo>
                  <a:lnTo>
                    <a:pt x="0" y="665"/>
                  </a:lnTo>
                  <a:lnTo>
                    <a:pt x="70" y="0"/>
                  </a:lnTo>
                  <a:lnTo>
                    <a:pt x="96" y="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0">
              <a:extLst>
                <a:ext uri="{FF2B5EF4-FFF2-40B4-BE49-F238E27FC236}">
                  <a16:creationId xmlns:a16="http://schemas.microsoft.com/office/drawing/2014/main" id="{FC7D0A4E-F11C-27F4-7980-1F8BEAF6FAEA}"/>
                </a:ext>
              </a:extLst>
            </p:cNvPr>
            <p:cNvSpPr>
              <a:spLocks/>
            </p:cNvSpPr>
            <p:nvPr/>
          </p:nvSpPr>
          <p:spPr bwMode="auto">
            <a:xfrm>
              <a:off x="9487041" y="1722433"/>
              <a:ext cx="358050" cy="75259"/>
            </a:xfrm>
            <a:custGeom>
              <a:avLst/>
              <a:gdLst>
                <a:gd name="T0" fmla="*/ 3 w 314"/>
                <a:gd name="T1" fmla="*/ 0 h 66"/>
                <a:gd name="T2" fmla="*/ 314 w 314"/>
                <a:gd name="T3" fmla="*/ 40 h 66"/>
                <a:gd name="T4" fmla="*/ 311 w 314"/>
                <a:gd name="T5" fmla="*/ 66 h 66"/>
                <a:gd name="T6" fmla="*/ 0 w 314"/>
                <a:gd name="T7" fmla="*/ 27 h 66"/>
                <a:gd name="T8" fmla="*/ 3 w 314"/>
                <a:gd name="T9" fmla="*/ 0 h 66"/>
              </a:gdLst>
              <a:ahLst/>
              <a:cxnLst>
                <a:cxn ang="0">
                  <a:pos x="T0" y="T1"/>
                </a:cxn>
                <a:cxn ang="0">
                  <a:pos x="T2" y="T3"/>
                </a:cxn>
                <a:cxn ang="0">
                  <a:pos x="T4" y="T5"/>
                </a:cxn>
                <a:cxn ang="0">
                  <a:pos x="T6" y="T7"/>
                </a:cxn>
                <a:cxn ang="0">
                  <a:pos x="T8" y="T9"/>
                </a:cxn>
              </a:cxnLst>
              <a:rect l="0" t="0" r="r" b="b"/>
              <a:pathLst>
                <a:path w="314" h="66">
                  <a:moveTo>
                    <a:pt x="3" y="0"/>
                  </a:moveTo>
                  <a:lnTo>
                    <a:pt x="314" y="40"/>
                  </a:lnTo>
                  <a:lnTo>
                    <a:pt x="311" y="66"/>
                  </a:lnTo>
                  <a:lnTo>
                    <a:pt x="0" y="27"/>
                  </a:lnTo>
                  <a:lnTo>
                    <a:pt x="3"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1">
              <a:extLst>
                <a:ext uri="{FF2B5EF4-FFF2-40B4-BE49-F238E27FC236}">
                  <a16:creationId xmlns:a16="http://schemas.microsoft.com/office/drawing/2014/main" id="{A2FB09A9-FDFD-D392-79E3-AA7A3E85C919}"/>
                </a:ext>
              </a:extLst>
            </p:cNvPr>
            <p:cNvSpPr>
              <a:spLocks/>
            </p:cNvSpPr>
            <p:nvPr/>
          </p:nvSpPr>
          <p:spPr bwMode="auto">
            <a:xfrm>
              <a:off x="10263577" y="3508124"/>
              <a:ext cx="92363" cy="454975"/>
            </a:xfrm>
            <a:custGeom>
              <a:avLst/>
              <a:gdLst>
                <a:gd name="T0" fmla="*/ 0 w 81"/>
                <a:gd name="T1" fmla="*/ 396 h 399"/>
                <a:gd name="T2" fmla="*/ 55 w 81"/>
                <a:gd name="T3" fmla="*/ 0 h 399"/>
                <a:gd name="T4" fmla="*/ 81 w 81"/>
                <a:gd name="T5" fmla="*/ 3 h 399"/>
                <a:gd name="T6" fmla="*/ 26 w 81"/>
                <a:gd name="T7" fmla="*/ 399 h 399"/>
                <a:gd name="T8" fmla="*/ 0 w 81"/>
                <a:gd name="T9" fmla="*/ 396 h 399"/>
              </a:gdLst>
              <a:ahLst/>
              <a:cxnLst>
                <a:cxn ang="0">
                  <a:pos x="T0" y="T1"/>
                </a:cxn>
                <a:cxn ang="0">
                  <a:pos x="T2" y="T3"/>
                </a:cxn>
                <a:cxn ang="0">
                  <a:pos x="T4" y="T5"/>
                </a:cxn>
                <a:cxn ang="0">
                  <a:pos x="T6" y="T7"/>
                </a:cxn>
                <a:cxn ang="0">
                  <a:pos x="T8" y="T9"/>
                </a:cxn>
              </a:cxnLst>
              <a:rect l="0" t="0" r="r" b="b"/>
              <a:pathLst>
                <a:path w="81" h="399">
                  <a:moveTo>
                    <a:pt x="0" y="396"/>
                  </a:moveTo>
                  <a:lnTo>
                    <a:pt x="55" y="0"/>
                  </a:lnTo>
                  <a:lnTo>
                    <a:pt x="81" y="3"/>
                  </a:lnTo>
                  <a:lnTo>
                    <a:pt x="26" y="399"/>
                  </a:lnTo>
                  <a:lnTo>
                    <a:pt x="0" y="39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2">
              <a:extLst>
                <a:ext uri="{FF2B5EF4-FFF2-40B4-BE49-F238E27FC236}">
                  <a16:creationId xmlns:a16="http://schemas.microsoft.com/office/drawing/2014/main" id="{804FDB23-9CE0-2449-1414-EFA27BD53C39}"/>
                </a:ext>
              </a:extLst>
            </p:cNvPr>
            <p:cNvSpPr>
              <a:spLocks/>
            </p:cNvSpPr>
            <p:nvPr/>
          </p:nvSpPr>
          <p:spPr bwMode="auto">
            <a:xfrm>
              <a:off x="10333135" y="3495581"/>
              <a:ext cx="486903" cy="324982"/>
            </a:xfrm>
            <a:custGeom>
              <a:avLst/>
              <a:gdLst>
                <a:gd name="T0" fmla="*/ 413 w 427"/>
                <a:gd name="T1" fmla="*/ 285 h 285"/>
                <a:gd name="T2" fmla="*/ 0 w 427"/>
                <a:gd name="T3" fmla="*/ 23 h 285"/>
                <a:gd name="T4" fmla="*/ 15 w 427"/>
                <a:gd name="T5" fmla="*/ 0 h 285"/>
                <a:gd name="T6" fmla="*/ 427 w 427"/>
                <a:gd name="T7" fmla="*/ 262 h 285"/>
                <a:gd name="T8" fmla="*/ 413 w 427"/>
                <a:gd name="T9" fmla="*/ 285 h 285"/>
              </a:gdLst>
              <a:ahLst/>
              <a:cxnLst>
                <a:cxn ang="0">
                  <a:pos x="T0" y="T1"/>
                </a:cxn>
                <a:cxn ang="0">
                  <a:pos x="T2" y="T3"/>
                </a:cxn>
                <a:cxn ang="0">
                  <a:pos x="T4" y="T5"/>
                </a:cxn>
                <a:cxn ang="0">
                  <a:pos x="T6" y="T7"/>
                </a:cxn>
                <a:cxn ang="0">
                  <a:pos x="T8" y="T9"/>
                </a:cxn>
              </a:cxnLst>
              <a:rect l="0" t="0" r="r" b="b"/>
              <a:pathLst>
                <a:path w="427" h="285">
                  <a:moveTo>
                    <a:pt x="413" y="285"/>
                  </a:moveTo>
                  <a:lnTo>
                    <a:pt x="0" y="23"/>
                  </a:lnTo>
                  <a:lnTo>
                    <a:pt x="15" y="0"/>
                  </a:lnTo>
                  <a:lnTo>
                    <a:pt x="427" y="262"/>
                  </a:lnTo>
                  <a:lnTo>
                    <a:pt x="413" y="28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3">
              <a:extLst>
                <a:ext uri="{FF2B5EF4-FFF2-40B4-BE49-F238E27FC236}">
                  <a16:creationId xmlns:a16="http://schemas.microsoft.com/office/drawing/2014/main" id="{116233BF-F7F1-CA4F-3F86-28739C375A60}"/>
                </a:ext>
              </a:extLst>
            </p:cNvPr>
            <p:cNvSpPr>
              <a:spLocks/>
            </p:cNvSpPr>
            <p:nvPr/>
          </p:nvSpPr>
          <p:spPr bwMode="auto">
            <a:xfrm>
              <a:off x="8570249" y="2968768"/>
              <a:ext cx="439011" cy="306737"/>
            </a:xfrm>
            <a:custGeom>
              <a:avLst/>
              <a:gdLst>
                <a:gd name="T0" fmla="*/ 14 w 385"/>
                <a:gd name="T1" fmla="*/ 0 h 269"/>
                <a:gd name="T2" fmla="*/ 385 w 385"/>
                <a:gd name="T3" fmla="*/ 247 h 269"/>
                <a:gd name="T4" fmla="*/ 372 w 385"/>
                <a:gd name="T5" fmla="*/ 269 h 269"/>
                <a:gd name="T6" fmla="*/ 0 w 385"/>
                <a:gd name="T7" fmla="*/ 21 h 269"/>
                <a:gd name="T8" fmla="*/ 14 w 385"/>
                <a:gd name="T9" fmla="*/ 0 h 269"/>
              </a:gdLst>
              <a:ahLst/>
              <a:cxnLst>
                <a:cxn ang="0">
                  <a:pos x="T0" y="T1"/>
                </a:cxn>
                <a:cxn ang="0">
                  <a:pos x="T2" y="T3"/>
                </a:cxn>
                <a:cxn ang="0">
                  <a:pos x="T4" y="T5"/>
                </a:cxn>
                <a:cxn ang="0">
                  <a:pos x="T6" y="T7"/>
                </a:cxn>
                <a:cxn ang="0">
                  <a:pos x="T8" y="T9"/>
                </a:cxn>
              </a:cxnLst>
              <a:rect l="0" t="0" r="r" b="b"/>
              <a:pathLst>
                <a:path w="385" h="269">
                  <a:moveTo>
                    <a:pt x="14" y="0"/>
                  </a:moveTo>
                  <a:lnTo>
                    <a:pt x="385" y="247"/>
                  </a:lnTo>
                  <a:lnTo>
                    <a:pt x="372" y="269"/>
                  </a:lnTo>
                  <a:lnTo>
                    <a:pt x="0" y="21"/>
                  </a:lnTo>
                  <a:lnTo>
                    <a:pt x="14"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4">
              <a:extLst>
                <a:ext uri="{FF2B5EF4-FFF2-40B4-BE49-F238E27FC236}">
                  <a16:creationId xmlns:a16="http://schemas.microsoft.com/office/drawing/2014/main" id="{230E51F9-7E95-4749-D129-B9E0D492AC87}"/>
                </a:ext>
              </a:extLst>
            </p:cNvPr>
            <p:cNvSpPr>
              <a:spLocks/>
            </p:cNvSpPr>
            <p:nvPr/>
          </p:nvSpPr>
          <p:spPr bwMode="auto">
            <a:xfrm>
              <a:off x="8602177" y="2039434"/>
              <a:ext cx="497166" cy="388838"/>
            </a:xfrm>
            <a:custGeom>
              <a:avLst/>
              <a:gdLst>
                <a:gd name="T0" fmla="*/ 0 w 436"/>
                <a:gd name="T1" fmla="*/ 320 h 341"/>
                <a:gd name="T2" fmla="*/ 420 w 436"/>
                <a:gd name="T3" fmla="*/ 0 h 341"/>
                <a:gd name="T4" fmla="*/ 436 w 436"/>
                <a:gd name="T5" fmla="*/ 21 h 341"/>
                <a:gd name="T6" fmla="*/ 15 w 436"/>
                <a:gd name="T7" fmla="*/ 341 h 341"/>
                <a:gd name="T8" fmla="*/ 0 w 436"/>
                <a:gd name="T9" fmla="*/ 320 h 341"/>
              </a:gdLst>
              <a:ahLst/>
              <a:cxnLst>
                <a:cxn ang="0">
                  <a:pos x="T0" y="T1"/>
                </a:cxn>
                <a:cxn ang="0">
                  <a:pos x="T2" y="T3"/>
                </a:cxn>
                <a:cxn ang="0">
                  <a:pos x="T4" y="T5"/>
                </a:cxn>
                <a:cxn ang="0">
                  <a:pos x="T6" y="T7"/>
                </a:cxn>
                <a:cxn ang="0">
                  <a:pos x="T8" y="T9"/>
                </a:cxn>
              </a:cxnLst>
              <a:rect l="0" t="0" r="r" b="b"/>
              <a:pathLst>
                <a:path w="436" h="341">
                  <a:moveTo>
                    <a:pt x="0" y="320"/>
                  </a:moveTo>
                  <a:lnTo>
                    <a:pt x="420" y="0"/>
                  </a:lnTo>
                  <a:lnTo>
                    <a:pt x="436" y="21"/>
                  </a:lnTo>
                  <a:lnTo>
                    <a:pt x="15" y="341"/>
                  </a:lnTo>
                  <a:lnTo>
                    <a:pt x="0" y="32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5">
              <a:extLst>
                <a:ext uri="{FF2B5EF4-FFF2-40B4-BE49-F238E27FC236}">
                  <a16:creationId xmlns:a16="http://schemas.microsoft.com/office/drawing/2014/main" id="{EA2EF8E7-A74E-048E-6CC9-946DD74E3810}"/>
                </a:ext>
              </a:extLst>
            </p:cNvPr>
            <p:cNvSpPr>
              <a:spLocks/>
            </p:cNvSpPr>
            <p:nvPr/>
          </p:nvSpPr>
          <p:spPr bwMode="auto">
            <a:xfrm>
              <a:off x="8521217" y="3390675"/>
              <a:ext cx="258845" cy="293054"/>
            </a:xfrm>
            <a:custGeom>
              <a:avLst/>
              <a:gdLst>
                <a:gd name="T0" fmla="*/ 20 w 227"/>
                <a:gd name="T1" fmla="*/ 0 h 257"/>
                <a:gd name="T2" fmla="*/ 227 w 227"/>
                <a:gd name="T3" fmla="*/ 240 h 257"/>
                <a:gd name="T4" fmla="*/ 208 w 227"/>
                <a:gd name="T5" fmla="*/ 257 h 257"/>
                <a:gd name="T6" fmla="*/ 0 w 227"/>
                <a:gd name="T7" fmla="*/ 17 h 257"/>
                <a:gd name="T8" fmla="*/ 20 w 227"/>
                <a:gd name="T9" fmla="*/ 0 h 257"/>
              </a:gdLst>
              <a:ahLst/>
              <a:cxnLst>
                <a:cxn ang="0">
                  <a:pos x="T0" y="T1"/>
                </a:cxn>
                <a:cxn ang="0">
                  <a:pos x="T2" y="T3"/>
                </a:cxn>
                <a:cxn ang="0">
                  <a:pos x="T4" y="T5"/>
                </a:cxn>
                <a:cxn ang="0">
                  <a:pos x="T6" y="T7"/>
                </a:cxn>
                <a:cxn ang="0">
                  <a:pos x="T8" y="T9"/>
                </a:cxn>
              </a:cxnLst>
              <a:rect l="0" t="0" r="r" b="b"/>
              <a:pathLst>
                <a:path w="227" h="257">
                  <a:moveTo>
                    <a:pt x="20" y="0"/>
                  </a:moveTo>
                  <a:lnTo>
                    <a:pt x="227" y="240"/>
                  </a:lnTo>
                  <a:lnTo>
                    <a:pt x="208" y="257"/>
                  </a:lnTo>
                  <a:lnTo>
                    <a:pt x="0" y="17"/>
                  </a:lnTo>
                  <a:lnTo>
                    <a:pt x="20"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6">
              <a:extLst>
                <a:ext uri="{FF2B5EF4-FFF2-40B4-BE49-F238E27FC236}">
                  <a16:creationId xmlns:a16="http://schemas.microsoft.com/office/drawing/2014/main" id="{E6C75450-65A1-A860-EF2A-559017B963C8}"/>
                </a:ext>
              </a:extLst>
            </p:cNvPr>
            <p:cNvSpPr>
              <a:spLocks/>
            </p:cNvSpPr>
            <p:nvPr/>
          </p:nvSpPr>
          <p:spPr bwMode="auto">
            <a:xfrm>
              <a:off x="10033239" y="4306326"/>
              <a:ext cx="61576" cy="683032"/>
            </a:xfrm>
            <a:custGeom>
              <a:avLst/>
              <a:gdLst>
                <a:gd name="T0" fmla="*/ 0 w 54"/>
                <a:gd name="T1" fmla="*/ 597 h 599"/>
                <a:gd name="T2" fmla="*/ 26 w 54"/>
                <a:gd name="T3" fmla="*/ 0 h 599"/>
                <a:gd name="T4" fmla="*/ 54 w 54"/>
                <a:gd name="T5" fmla="*/ 1 h 599"/>
                <a:gd name="T6" fmla="*/ 26 w 54"/>
                <a:gd name="T7" fmla="*/ 599 h 599"/>
                <a:gd name="T8" fmla="*/ 0 w 54"/>
                <a:gd name="T9" fmla="*/ 597 h 599"/>
              </a:gdLst>
              <a:ahLst/>
              <a:cxnLst>
                <a:cxn ang="0">
                  <a:pos x="T0" y="T1"/>
                </a:cxn>
                <a:cxn ang="0">
                  <a:pos x="T2" y="T3"/>
                </a:cxn>
                <a:cxn ang="0">
                  <a:pos x="T4" y="T5"/>
                </a:cxn>
                <a:cxn ang="0">
                  <a:pos x="T6" y="T7"/>
                </a:cxn>
                <a:cxn ang="0">
                  <a:pos x="T8" y="T9"/>
                </a:cxn>
              </a:cxnLst>
              <a:rect l="0" t="0" r="r" b="b"/>
              <a:pathLst>
                <a:path w="54" h="599">
                  <a:moveTo>
                    <a:pt x="0" y="597"/>
                  </a:moveTo>
                  <a:lnTo>
                    <a:pt x="26" y="0"/>
                  </a:lnTo>
                  <a:lnTo>
                    <a:pt x="54" y="1"/>
                  </a:lnTo>
                  <a:lnTo>
                    <a:pt x="26" y="599"/>
                  </a:lnTo>
                  <a:lnTo>
                    <a:pt x="0" y="597"/>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7">
              <a:extLst>
                <a:ext uri="{FF2B5EF4-FFF2-40B4-BE49-F238E27FC236}">
                  <a16:creationId xmlns:a16="http://schemas.microsoft.com/office/drawing/2014/main" id="{10496990-65A9-5F45-F902-1CED1672D445}"/>
                </a:ext>
              </a:extLst>
            </p:cNvPr>
            <p:cNvSpPr>
              <a:spLocks/>
            </p:cNvSpPr>
            <p:nvPr/>
          </p:nvSpPr>
          <p:spPr bwMode="auto">
            <a:xfrm>
              <a:off x="8920318" y="3743024"/>
              <a:ext cx="584968" cy="523392"/>
            </a:xfrm>
            <a:custGeom>
              <a:avLst/>
              <a:gdLst>
                <a:gd name="T0" fmla="*/ 513 w 513"/>
                <a:gd name="T1" fmla="*/ 19 h 459"/>
                <a:gd name="T2" fmla="*/ 18 w 513"/>
                <a:gd name="T3" fmla="*/ 459 h 459"/>
                <a:gd name="T4" fmla="*/ 0 w 513"/>
                <a:gd name="T5" fmla="*/ 438 h 459"/>
                <a:gd name="T6" fmla="*/ 495 w 513"/>
                <a:gd name="T7" fmla="*/ 0 h 459"/>
                <a:gd name="T8" fmla="*/ 513 w 513"/>
                <a:gd name="T9" fmla="*/ 19 h 459"/>
              </a:gdLst>
              <a:ahLst/>
              <a:cxnLst>
                <a:cxn ang="0">
                  <a:pos x="T0" y="T1"/>
                </a:cxn>
                <a:cxn ang="0">
                  <a:pos x="T2" y="T3"/>
                </a:cxn>
                <a:cxn ang="0">
                  <a:pos x="T4" y="T5"/>
                </a:cxn>
                <a:cxn ang="0">
                  <a:pos x="T6" y="T7"/>
                </a:cxn>
                <a:cxn ang="0">
                  <a:pos x="T8" y="T9"/>
                </a:cxn>
              </a:cxnLst>
              <a:rect l="0" t="0" r="r" b="b"/>
              <a:pathLst>
                <a:path w="513" h="459">
                  <a:moveTo>
                    <a:pt x="513" y="19"/>
                  </a:moveTo>
                  <a:lnTo>
                    <a:pt x="18" y="459"/>
                  </a:lnTo>
                  <a:lnTo>
                    <a:pt x="0" y="438"/>
                  </a:lnTo>
                  <a:lnTo>
                    <a:pt x="495" y="0"/>
                  </a:lnTo>
                  <a:lnTo>
                    <a:pt x="513" y="1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8">
              <a:extLst>
                <a:ext uri="{FF2B5EF4-FFF2-40B4-BE49-F238E27FC236}">
                  <a16:creationId xmlns:a16="http://schemas.microsoft.com/office/drawing/2014/main" id="{F8555ABF-527C-64E9-499C-F3F2A031410A}"/>
                </a:ext>
              </a:extLst>
            </p:cNvPr>
            <p:cNvSpPr>
              <a:spLocks/>
            </p:cNvSpPr>
            <p:nvPr/>
          </p:nvSpPr>
          <p:spPr bwMode="auto">
            <a:xfrm>
              <a:off x="9207670" y="4577715"/>
              <a:ext cx="245162" cy="427608"/>
            </a:xfrm>
            <a:custGeom>
              <a:avLst/>
              <a:gdLst>
                <a:gd name="T0" fmla="*/ 215 w 215"/>
                <a:gd name="T1" fmla="*/ 12 h 375"/>
                <a:gd name="T2" fmla="*/ 24 w 215"/>
                <a:gd name="T3" fmla="*/ 375 h 375"/>
                <a:gd name="T4" fmla="*/ 0 w 215"/>
                <a:gd name="T5" fmla="*/ 363 h 375"/>
                <a:gd name="T6" fmla="*/ 191 w 215"/>
                <a:gd name="T7" fmla="*/ 0 h 375"/>
                <a:gd name="T8" fmla="*/ 215 w 215"/>
                <a:gd name="T9" fmla="*/ 12 h 375"/>
              </a:gdLst>
              <a:ahLst/>
              <a:cxnLst>
                <a:cxn ang="0">
                  <a:pos x="T0" y="T1"/>
                </a:cxn>
                <a:cxn ang="0">
                  <a:pos x="T2" y="T3"/>
                </a:cxn>
                <a:cxn ang="0">
                  <a:pos x="T4" y="T5"/>
                </a:cxn>
                <a:cxn ang="0">
                  <a:pos x="T6" y="T7"/>
                </a:cxn>
                <a:cxn ang="0">
                  <a:pos x="T8" y="T9"/>
                </a:cxn>
              </a:cxnLst>
              <a:rect l="0" t="0" r="r" b="b"/>
              <a:pathLst>
                <a:path w="215" h="375">
                  <a:moveTo>
                    <a:pt x="215" y="12"/>
                  </a:moveTo>
                  <a:lnTo>
                    <a:pt x="24" y="375"/>
                  </a:lnTo>
                  <a:lnTo>
                    <a:pt x="0" y="363"/>
                  </a:lnTo>
                  <a:lnTo>
                    <a:pt x="191" y="0"/>
                  </a:lnTo>
                  <a:lnTo>
                    <a:pt x="215" y="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9">
              <a:extLst>
                <a:ext uri="{FF2B5EF4-FFF2-40B4-BE49-F238E27FC236}">
                  <a16:creationId xmlns:a16="http://schemas.microsoft.com/office/drawing/2014/main" id="{6684FB91-D2F6-5A6B-68E2-0238BCA628D1}"/>
                </a:ext>
              </a:extLst>
            </p:cNvPr>
            <p:cNvSpPr>
              <a:spLocks/>
            </p:cNvSpPr>
            <p:nvPr/>
          </p:nvSpPr>
          <p:spPr bwMode="auto">
            <a:xfrm>
              <a:off x="10180336" y="1758923"/>
              <a:ext cx="225777" cy="145957"/>
            </a:xfrm>
            <a:custGeom>
              <a:avLst/>
              <a:gdLst>
                <a:gd name="T0" fmla="*/ 186 w 198"/>
                <a:gd name="T1" fmla="*/ 128 h 128"/>
                <a:gd name="T2" fmla="*/ 0 w 198"/>
                <a:gd name="T3" fmla="*/ 24 h 128"/>
                <a:gd name="T4" fmla="*/ 14 w 198"/>
                <a:gd name="T5" fmla="*/ 0 h 128"/>
                <a:gd name="T6" fmla="*/ 198 w 198"/>
                <a:gd name="T7" fmla="*/ 106 h 128"/>
                <a:gd name="T8" fmla="*/ 186 w 198"/>
                <a:gd name="T9" fmla="*/ 128 h 128"/>
              </a:gdLst>
              <a:ahLst/>
              <a:cxnLst>
                <a:cxn ang="0">
                  <a:pos x="T0" y="T1"/>
                </a:cxn>
                <a:cxn ang="0">
                  <a:pos x="T2" y="T3"/>
                </a:cxn>
                <a:cxn ang="0">
                  <a:pos x="T4" y="T5"/>
                </a:cxn>
                <a:cxn ang="0">
                  <a:pos x="T6" y="T7"/>
                </a:cxn>
                <a:cxn ang="0">
                  <a:pos x="T8" y="T9"/>
                </a:cxn>
              </a:cxnLst>
              <a:rect l="0" t="0" r="r" b="b"/>
              <a:pathLst>
                <a:path w="198" h="128">
                  <a:moveTo>
                    <a:pt x="186" y="128"/>
                  </a:moveTo>
                  <a:lnTo>
                    <a:pt x="0" y="24"/>
                  </a:lnTo>
                  <a:lnTo>
                    <a:pt x="14" y="0"/>
                  </a:lnTo>
                  <a:lnTo>
                    <a:pt x="198" y="106"/>
                  </a:lnTo>
                  <a:lnTo>
                    <a:pt x="186" y="12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0">
              <a:extLst>
                <a:ext uri="{FF2B5EF4-FFF2-40B4-BE49-F238E27FC236}">
                  <a16:creationId xmlns:a16="http://schemas.microsoft.com/office/drawing/2014/main" id="{2A6414CA-FC9F-AD40-DB61-6E070CBB0626}"/>
                </a:ext>
              </a:extLst>
            </p:cNvPr>
            <p:cNvSpPr>
              <a:spLocks/>
            </p:cNvSpPr>
            <p:nvPr/>
          </p:nvSpPr>
          <p:spPr bwMode="auto">
            <a:xfrm>
              <a:off x="10861088" y="2521775"/>
              <a:ext cx="103766" cy="452694"/>
            </a:xfrm>
            <a:custGeom>
              <a:avLst/>
              <a:gdLst>
                <a:gd name="T0" fmla="*/ 91 w 91"/>
                <a:gd name="T1" fmla="*/ 5 h 397"/>
                <a:gd name="T2" fmla="*/ 26 w 91"/>
                <a:gd name="T3" fmla="*/ 397 h 397"/>
                <a:gd name="T4" fmla="*/ 0 w 91"/>
                <a:gd name="T5" fmla="*/ 392 h 397"/>
                <a:gd name="T6" fmla="*/ 64 w 91"/>
                <a:gd name="T7" fmla="*/ 0 h 397"/>
                <a:gd name="T8" fmla="*/ 91 w 91"/>
                <a:gd name="T9" fmla="*/ 5 h 397"/>
              </a:gdLst>
              <a:ahLst/>
              <a:cxnLst>
                <a:cxn ang="0">
                  <a:pos x="T0" y="T1"/>
                </a:cxn>
                <a:cxn ang="0">
                  <a:pos x="T2" y="T3"/>
                </a:cxn>
                <a:cxn ang="0">
                  <a:pos x="T4" y="T5"/>
                </a:cxn>
                <a:cxn ang="0">
                  <a:pos x="T6" y="T7"/>
                </a:cxn>
                <a:cxn ang="0">
                  <a:pos x="T8" y="T9"/>
                </a:cxn>
              </a:cxnLst>
              <a:rect l="0" t="0" r="r" b="b"/>
              <a:pathLst>
                <a:path w="91" h="397">
                  <a:moveTo>
                    <a:pt x="91" y="5"/>
                  </a:moveTo>
                  <a:lnTo>
                    <a:pt x="26" y="397"/>
                  </a:lnTo>
                  <a:lnTo>
                    <a:pt x="0" y="392"/>
                  </a:lnTo>
                  <a:lnTo>
                    <a:pt x="64" y="0"/>
                  </a:lnTo>
                  <a:lnTo>
                    <a:pt x="91" y="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1">
              <a:extLst>
                <a:ext uri="{FF2B5EF4-FFF2-40B4-BE49-F238E27FC236}">
                  <a16:creationId xmlns:a16="http://schemas.microsoft.com/office/drawing/2014/main" id="{188FA8F6-BEB5-CF3A-7F54-2D32D20803F2}"/>
                </a:ext>
              </a:extLst>
            </p:cNvPr>
            <p:cNvSpPr>
              <a:spLocks/>
            </p:cNvSpPr>
            <p:nvPr/>
          </p:nvSpPr>
          <p:spPr bwMode="auto">
            <a:xfrm>
              <a:off x="10320592" y="3044027"/>
              <a:ext cx="139115" cy="469799"/>
            </a:xfrm>
            <a:custGeom>
              <a:avLst/>
              <a:gdLst>
                <a:gd name="T0" fmla="*/ 122 w 122"/>
                <a:gd name="T1" fmla="*/ 5 h 412"/>
                <a:gd name="T2" fmla="*/ 26 w 122"/>
                <a:gd name="T3" fmla="*/ 412 h 412"/>
                <a:gd name="T4" fmla="*/ 0 w 122"/>
                <a:gd name="T5" fmla="*/ 407 h 412"/>
                <a:gd name="T6" fmla="*/ 96 w 122"/>
                <a:gd name="T7" fmla="*/ 0 h 412"/>
                <a:gd name="T8" fmla="*/ 122 w 122"/>
                <a:gd name="T9" fmla="*/ 5 h 412"/>
              </a:gdLst>
              <a:ahLst/>
              <a:cxnLst>
                <a:cxn ang="0">
                  <a:pos x="T0" y="T1"/>
                </a:cxn>
                <a:cxn ang="0">
                  <a:pos x="T2" y="T3"/>
                </a:cxn>
                <a:cxn ang="0">
                  <a:pos x="T4" y="T5"/>
                </a:cxn>
                <a:cxn ang="0">
                  <a:pos x="T6" y="T7"/>
                </a:cxn>
                <a:cxn ang="0">
                  <a:pos x="T8" y="T9"/>
                </a:cxn>
              </a:cxnLst>
              <a:rect l="0" t="0" r="r" b="b"/>
              <a:pathLst>
                <a:path w="122" h="412">
                  <a:moveTo>
                    <a:pt x="122" y="5"/>
                  </a:moveTo>
                  <a:lnTo>
                    <a:pt x="26" y="412"/>
                  </a:lnTo>
                  <a:lnTo>
                    <a:pt x="0" y="407"/>
                  </a:lnTo>
                  <a:lnTo>
                    <a:pt x="96" y="0"/>
                  </a:lnTo>
                  <a:lnTo>
                    <a:pt x="122" y="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2">
              <a:extLst>
                <a:ext uri="{FF2B5EF4-FFF2-40B4-BE49-F238E27FC236}">
                  <a16:creationId xmlns:a16="http://schemas.microsoft.com/office/drawing/2014/main" id="{DF2E9FA0-838C-D00C-C2A7-EAC03B3367BE}"/>
                </a:ext>
              </a:extLst>
            </p:cNvPr>
            <p:cNvSpPr>
              <a:spLocks/>
            </p:cNvSpPr>
            <p:nvPr/>
          </p:nvSpPr>
          <p:spPr bwMode="auto">
            <a:xfrm>
              <a:off x="10339976" y="3309714"/>
              <a:ext cx="655666" cy="215514"/>
            </a:xfrm>
            <a:custGeom>
              <a:avLst/>
              <a:gdLst>
                <a:gd name="T0" fmla="*/ 575 w 575"/>
                <a:gd name="T1" fmla="*/ 24 h 189"/>
                <a:gd name="T2" fmla="*/ 9 w 575"/>
                <a:gd name="T3" fmla="*/ 189 h 189"/>
                <a:gd name="T4" fmla="*/ 0 w 575"/>
                <a:gd name="T5" fmla="*/ 163 h 189"/>
                <a:gd name="T6" fmla="*/ 567 w 575"/>
                <a:gd name="T7" fmla="*/ 0 h 189"/>
                <a:gd name="T8" fmla="*/ 575 w 575"/>
                <a:gd name="T9" fmla="*/ 24 h 189"/>
              </a:gdLst>
              <a:ahLst/>
              <a:cxnLst>
                <a:cxn ang="0">
                  <a:pos x="T0" y="T1"/>
                </a:cxn>
                <a:cxn ang="0">
                  <a:pos x="T2" y="T3"/>
                </a:cxn>
                <a:cxn ang="0">
                  <a:pos x="T4" y="T5"/>
                </a:cxn>
                <a:cxn ang="0">
                  <a:pos x="T6" y="T7"/>
                </a:cxn>
                <a:cxn ang="0">
                  <a:pos x="T8" y="T9"/>
                </a:cxn>
              </a:cxnLst>
              <a:rect l="0" t="0" r="r" b="b"/>
              <a:pathLst>
                <a:path w="575" h="189">
                  <a:moveTo>
                    <a:pt x="575" y="24"/>
                  </a:moveTo>
                  <a:lnTo>
                    <a:pt x="9" y="189"/>
                  </a:lnTo>
                  <a:lnTo>
                    <a:pt x="0" y="163"/>
                  </a:lnTo>
                  <a:lnTo>
                    <a:pt x="567" y="0"/>
                  </a:lnTo>
                  <a:lnTo>
                    <a:pt x="575" y="2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3">
              <a:extLst>
                <a:ext uri="{FF2B5EF4-FFF2-40B4-BE49-F238E27FC236}">
                  <a16:creationId xmlns:a16="http://schemas.microsoft.com/office/drawing/2014/main" id="{6357919B-624B-7D12-4C38-0390A0F9AAA8}"/>
                </a:ext>
              </a:extLst>
            </p:cNvPr>
            <p:cNvSpPr>
              <a:spLocks/>
            </p:cNvSpPr>
            <p:nvPr/>
          </p:nvSpPr>
          <p:spPr bwMode="auto">
            <a:xfrm>
              <a:off x="10002451" y="2589052"/>
              <a:ext cx="82101" cy="554180"/>
            </a:xfrm>
            <a:custGeom>
              <a:avLst/>
              <a:gdLst>
                <a:gd name="T0" fmla="*/ 0 w 72"/>
                <a:gd name="T1" fmla="*/ 484 h 486"/>
                <a:gd name="T2" fmla="*/ 45 w 72"/>
                <a:gd name="T3" fmla="*/ 0 h 486"/>
                <a:gd name="T4" fmla="*/ 72 w 72"/>
                <a:gd name="T5" fmla="*/ 1 h 486"/>
                <a:gd name="T6" fmla="*/ 26 w 72"/>
                <a:gd name="T7" fmla="*/ 486 h 486"/>
                <a:gd name="T8" fmla="*/ 0 w 72"/>
                <a:gd name="T9" fmla="*/ 484 h 486"/>
              </a:gdLst>
              <a:ahLst/>
              <a:cxnLst>
                <a:cxn ang="0">
                  <a:pos x="T0" y="T1"/>
                </a:cxn>
                <a:cxn ang="0">
                  <a:pos x="T2" y="T3"/>
                </a:cxn>
                <a:cxn ang="0">
                  <a:pos x="T4" y="T5"/>
                </a:cxn>
                <a:cxn ang="0">
                  <a:pos x="T6" y="T7"/>
                </a:cxn>
                <a:cxn ang="0">
                  <a:pos x="T8" y="T9"/>
                </a:cxn>
              </a:cxnLst>
              <a:rect l="0" t="0" r="r" b="b"/>
              <a:pathLst>
                <a:path w="72" h="486">
                  <a:moveTo>
                    <a:pt x="0" y="484"/>
                  </a:moveTo>
                  <a:lnTo>
                    <a:pt x="45" y="0"/>
                  </a:lnTo>
                  <a:lnTo>
                    <a:pt x="72" y="1"/>
                  </a:lnTo>
                  <a:lnTo>
                    <a:pt x="26" y="486"/>
                  </a:lnTo>
                  <a:lnTo>
                    <a:pt x="0" y="48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4">
              <a:extLst>
                <a:ext uri="{FF2B5EF4-FFF2-40B4-BE49-F238E27FC236}">
                  <a16:creationId xmlns:a16="http://schemas.microsoft.com/office/drawing/2014/main" id="{C9EB7FA1-77E0-7B19-2C30-85DA810E92BC}"/>
                </a:ext>
              </a:extLst>
            </p:cNvPr>
            <p:cNvSpPr>
              <a:spLocks/>
            </p:cNvSpPr>
            <p:nvPr/>
          </p:nvSpPr>
          <p:spPr bwMode="auto">
            <a:xfrm>
              <a:off x="9094782" y="2012067"/>
              <a:ext cx="319281" cy="57014"/>
            </a:xfrm>
            <a:custGeom>
              <a:avLst/>
              <a:gdLst>
                <a:gd name="T0" fmla="*/ 280 w 280"/>
                <a:gd name="T1" fmla="*/ 28 h 50"/>
                <a:gd name="T2" fmla="*/ 4 w 280"/>
                <a:gd name="T3" fmla="*/ 50 h 50"/>
                <a:gd name="T4" fmla="*/ 0 w 280"/>
                <a:gd name="T5" fmla="*/ 24 h 50"/>
                <a:gd name="T6" fmla="*/ 278 w 280"/>
                <a:gd name="T7" fmla="*/ 0 h 50"/>
                <a:gd name="T8" fmla="*/ 280 w 280"/>
                <a:gd name="T9" fmla="*/ 28 h 50"/>
              </a:gdLst>
              <a:ahLst/>
              <a:cxnLst>
                <a:cxn ang="0">
                  <a:pos x="T0" y="T1"/>
                </a:cxn>
                <a:cxn ang="0">
                  <a:pos x="T2" y="T3"/>
                </a:cxn>
                <a:cxn ang="0">
                  <a:pos x="T4" y="T5"/>
                </a:cxn>
                <a:cxn ang="0">
                  <a:pos x="T6" y="T7"/>
                </a:cxn>
                <a:cxn ang="0">
                  <a:pos x="T8" y="T9"/>
                </a:cxn>
              </a:cxnLst>
              <a:rect l="0" t="0" r="r" b="b"/>
              <a:pathLst>
                <a:path w="280" h="50">
                  <a:moveTo>
                    <a:pt x="280" y="28"/>
                  </a:moveTo>
                  <a:lnTo>
                    <a:pt x="4" y="50"/>
                  </a:lnTo>
                  <a:lnTo>
                    <a:pt x="0" y="24"/>
                  </a:lnTo>
                  <a:lnTo>
                    <a:pt x="278" y="0"/>
                  </a:lnTo>
                  <a:lnTo>
                    <a:pt x="280" y="2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5">
              <a:extLst>
                <a:ext uri="{FF2B5EF4-FFF2-40B4-BE49-F238E27FC236}">
                  <a16:creationId xmlns:a16="http://schemas.microsoft.com/office/drawing/2014/main" id="{CBECBE2C-14F6-C77D-7860-4AF2E8A46105}"/>
                </a:ext>
              </a:extLst>
            </p:cNvPr>
            <p:cNvSpPr>
              <a:spLocks/>
            </p:cNvSpPr>
            <p:nvPr/>
          </p:nvSpPr>
          <p:spPr bwMode="auto">
            <a:xfrm>
              <a:off x="8484728" y="2723606"/>
              <a:ext cx="85522" cy="272529"/>
            </a:xfrm>
            <a:custGeom>
              <a:avLst/>
              <a:gdLst>
                <a:gd name="T0" fmla="*/ 49 w 75"/>
                <a:gd name="T1" fmla="*/ 239 h 239"/>
                <a:gd name="T2" fmla="*/ 0 w 75"/>
                <a:gd name="T3" fmla="*/ 5 h 239"/>
                <a:gd name="T4" fmla="*/ 26 w 75"/>
                <a:gd name="T5" fmla="*/ 0 h 239"/>
                <a:gd name="T6" fmla="*/ 75 w 75"/>
                <a:gd name="T7" fmla="*/ 234 h 239"/>
                <a:gd name="T8" fmla="*/ 49 w 75"/>
                <a:gd name="T9" fmla="*/ 239 h 239"/>
              </a:gdLst>
              <a:ahLst/>
              <a:cxnLst>
                <a:cxn ang="0">
                  <a:pos x="T0" y="T1"/>
                </a:cxn>
                <a:cxn ang="0">
                  <a:pos x="T2" y="T3"/>
                </a:cxn>
                <a:cxn ang="0">
                  <a:pos x="T4" y="T5"/>
                </a:cxn>
                <a:cxn ang="0">
                  <a:pos x="T6" y="T7"/>
                </a:cxn>
                <a:cxn ang="0">
                  <a:pos x="T8" y="T9"/>
                </a:cxn>
              </a:cxnLst>
              <a:rect l="0" t="0" r="r" b="b"/>
              <a:pathLst>
                <a:path w="75" h="239">
                  <a:moveTo>
                    <a:pt x="49" y="239"/>
                  </a:moveTo>
                  <a:lnTo>
                    <a:pt x="0" y="5"/>
                  </a:lnTo>
                  <a:lnTo>
                    <a:pt x="26" y="0"/>
                  </a:lnTo>
                  <a:lnTo>
                    <a:pt x="75" y="234"/>
                  </a:lnTo>
                  <a:lnTo>
                    <a:pt x="49" y="23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6">
              <a:extLst>
                <a:ext uri="{FF2B5EF4-FFF2-40B4-BE49-F238E27FC236}">
                  <a16:creationId xmlns:a16="http://schemas.microsoft.com/office/drawing/2014/main" id="{856D1F4E-F56F-FFC7-1590-3445C33AE18C}"/>
                </a:ext>
              </a:extLst>
            </p:cNvPr>
            <p:cNvSpPr>
              <a:spLocks/>
            </p:cNvSpPr>
            <p:nvPr/>
          </p:nvSpPr>
          <p:spPr bwMode="auto">
            <a:xfrm>
              <a:off x="10017275" y="3914067"/>
              <a:ext cx="77540" cy="355770"/>
            </a:xfrm>
            <a:custGeom>
              <a:avLst/>
              <a:gdLst>
                <a:gd name="T0" fmla="*/ 26 w 68"/>
                <a:gd name="T1" fmla="*/ 0 h 312"/>
                <a:gd name="T2" fmla="*/ 68 w 68"/>
                <a:gd name="T3" fmla="*/ 309 h 312"/>
                <a:gd name="T4" fmla="*/ 40 w 68"/>
                <a:gd name="T5" fmla="*/ 312 h 312"/>
                <a:gd name="T6" fmla="*/ 0 w 68"/>
                <a:gd name="T7" fmla="*/ 3 h 312"/>
                <a:gd name="T8" fmla="*/ 26 w 68"/>
                <a:gd name="T9" fmla="*/ 0 h 312"/>
              </a:gdLst>
              <a:ahLst/>
              <a:cxnLst>
                <a:cxn ang="0">
                  <a:pos x="T0" y="T1"/>
                </a:cxn>
                <a:cxn ang="0">
                  <a:pos x="T2" y="T3"/>
                </a:cxn>
                <a:cxn ang="0">
                  <a:pos x="T4" y="T5"/>
                </a:cxn>
                <a:cxn ang="0">
                  <a:pos x="T6" y="T7"/>
                </a:cxn>
                <a:cxn ang="0">
                  <a:pos x="T8" y="T9"/>
                </a:cxn>
              </a:cxnLst>
              <a:rect l="0" t="0" r="r" b="b"/>
              <a:pathLst>
                <a:path w="68" h="312">
                  <a:moveTo>
                    <a:pt x="26" y="0"/>
                  </a:moveTo>
                  <a:lnTo>
                    <a:pt x="68" y="309"/>
                  </a:lnTo>
                  <a:lnTo>
                    <a:pt x="40" y="312"/>
                  </a:lnTo>
                  <a:lnTo>
                    <a:pt x="0" y="3"/>
                  </a:ln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7">
              <a:extLst>
                <a:ext uri="{FF2B5EF4-FFF2-40B4-BE49-F238E27FC236}">
                  <a16:creationId xmlns:a16="http://schemas.microsoft.com/office/drawing/2014/main" id="{BD737873-4C7F-C9BB-13C6-DBDB23C187B8}"/>
                </a:ext>
              </a:extLst>
            </p:cNvPr>
            <p:cNvSpPr>
              <a:spLocks/>
            </p:cNvSpPr>
            <p:nvPr/>
          </p:nvSpPr>
          <p:spPr bwMode="auto">
            <a:xfrm>
              <a:off x="9430027" y="4569733"/>
              <a:ext cx="253144" cy="339806"/>
            </a:xfrm>
            <a:custGeom>
              <a:avLst/>
              <a:gdLst>
                <a:gd name="T0" fmla="*/ 22 w 222"/>
                <a:gd name="T1" fmla="*/ 0 h 298"/>
                <a:gd name="T2" fmla="*/ 222 w 222"/>
                <a:gd name="T3" fmla="*/ 283 h 298"/>
                <a:gd name="T4" fmla="*/ 201 w 222"/>
                <a:gd name="T5" fmla="*/ 298 h 298"/>
                <a:gd name="T6" fmla="*/ 0 w 222"/>
                <a:gd name="T7" fmla="*/ 14 h 298"/>
                <a:gd name="T8" fmla="*/ 22 w 222"/>
                <a:gd name="T9" fmla="*/ 0 h 298"/>
              </a:gdLst>
              <a:ahLst/>
              <a:cxnLst>
                <a:cxn ang="0">
                  <a:pos x="T0" y="T1"/>
                </a:cxn>
                <a:cxn ang="0">
                  <a:pos x="T2" y="T3"/>
                </a:cxn>
                <a:cxn ang="0">
                  <a:pos x="T4" y="T5"/>
                </a:cxn>
                <a:cxn ang="0">
                  <a:pos x="T6" y="T7"/>
                </a:cxn>
                <a:cxn ang="0">
                  <a:pos x="T8" y="T9"/>
                </a:cxn>
              </a:cxnLst>
              <a:rect l="0" t="0" r="r" b="b"/>
              <a:pathLst>
                <a:path w="222" h="298">
                  <a:moveTo>
                    <a:pt x="22" y="0"/>
                  </a:moveTo>
                  <a:lnTo>
                    <a:pt x="222" y="283"/>
                  </a:lnTo>
                  <a:lnTo>
                    <a:pt x="201" y="298"/>
                  </a:lnTo>
                  <a:lnTo>
                    <a:pt x="0" y="14"/>
                  </a:lnTo>
                  <a:lnTo>
                    <a:pt x="22"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8">
              <a:extLst>
                <a:ext uri="{FF2B5EF4-FFF2-40B4-BE49-F238E27FC236}">
                  <a16:creationId xmlns:a16="http://schemas.microsoft.com/office/drawing/2014/main" id="{3A0E9697-8730-AA50-E318-7A6C845FDB51}"/>
                </a:ext>
              </a:extLst>
            </p:cNvPr>
            <p:cNvSpPr>
              <a:spLocks/>
            </p:cNvSpPr>
            <p:nvPr/>
          </p:nvSpPr>
          <p:spPr bwMode="auto">
            <a:xfrm>
              <a:off x="9083379" y="4559470"/>
              <a:ext cx="350068" cy="41050"/>
            </a:xfrm>
            <a:custGeom>
              <a:avLst/>
              <a:gdLst>
                <a:gd name="T0" fmla="*/ 305 w 307"/>
                <a:gd name="T1" fmla="*/ 36 h 36"/>
                <a:gd name="T2" fmla="*/ 0 w 307"/>
                <a:gd name="T3" fmla="*/ 28 h 36"/>
                <a:gd name="T4" fmla="*/ 0 w 307"/>
                <a:gd name="T5" fmla="*/ 0 h 36"/>
                <a:gd name="T6" fmla="*/ 307 w 307"/>
                <a:gd name="T7" fmla="*/ 10 h 36"/>
                <a:gd name="T8" fmla="*/ 305 w 307"/>
                <a:gd name="T9" fmla="*/ 36 h 36"/>
              </a:gdLst>
              <a:ahLst/>
              <a:cxnLst>
                <a:cxn ang="0">
                  <a:pos x="T0" y="T1"/>
                </a:cxn>
                <a:cxn ang="0">
                  <a:pos x="T2" y="T3"/>
                </a:cxn>
                <a:cxn ang="0">
                  <a:pos x="T4" y="T5"/>
                </a:cxn>
                <a:cxn ang="0">
                  <a:pos x="T6" y="T7"/>
                </a:cxn>
                <a:cxn ang="0">
                  <a:pos x="T8" y="T9"/>
                </a:cxn>
              </a:cxnLst>
              <a:rect l="0" t="0" r="r" b="b"/>
              <a:pathLst>
                <a:path w="307" h="36">
                  <a:moveTo>
                    <a:pt x="305" y="36"/>
                  </a:moveTo>
                  <a:lnTo>
                    <a:pt x="0" y="28"/>
                  </a:lnTo>
                  <a:lnTo>
                    <a:pt x="0" y="0"/>
                  </a:lnTo>
                  <a:lnTo>
                    <a:pt x="307" y="10"/>
                  </a:lnTo>
                  <a:lnTo>
                    <a:pt x="305" y="3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9">
              <a:extLst>
                <a:ext uri="{FF2B5EF4-FFF2-40B4-BE49-F238E27FC236}">
                  <a16:creationId xmlns:a16="http://schemas.microsoft.com/office/drawing/2014/main" id="{4243501A-5E20-1C5C-FF99-95E05E495EDA}"/>
                </a:ext>
              </a:extLst>
            </p:cNvPr>
            <p:cNvSpPr>
              <a:spLocks/>
            </p:cNvSpPr>
            <p:nvPr/>
          </p:nvSpPr>
          <p:spPr bwMode="auto">
            <a:xfrm>
              <a:off x="8756116" y="3513826"/>
              <a:ext cx="246302" cy="180165"/>
            </a:xfrm>
            <a:custGeom>
              <a:avLst/>
              <a:gdLst>
                <a:gd name="T0" fmla="*/ 0 w 216"/>
                <a:gd name="T1" fmla="*/ 135 h 158"/>
                <a:gd name="T2" fmla="*/ 200 w 216"/>
                <a:gd name="T3" fmla="*/ 0 h 158"/>
                <a:gd name="T4" fmla="*/ 216 w 216"/>
                <a:gd name="T5" fmla="*/ 21 h 158"/>
                <a:gd name="T6" fmla="*/ 16 w 216"/>
                <a:gd name="T7" fmla="*/ 158 h 158"/>
                <a:gd name="T8" fmla="*/ 0 w 216"/>
                <a:gd name="T9" fmla="*/ 135 h 158"/>
              </a:gdLst>
              <a:ahLst/>
              <a:cxnLst>
                <a:cxn ang="0">
                  <a:pos x="T0" y="T1"/>
                </a:cxn>
                <a:cxn ang="0">
                  <a:pos x="T2" y="T3"/>
                </a:cxn>
                <a:cxn ang="0">
                  <a:pos x="T4" y="T5"/>
                </a:cxn>
                <a:cxn ang="0">
                  <a:pos x="T6" y="T7"/>
                </a:cxn>
                <a:cxn ang="0">
                  <a:pos x="T8" y="T9"/>
                </a:cxn>
              </a:cxnLst>
              <a:rect l="0" t="0" r="r" b="b"/>
              <a:pathLst>
                <a:path w="216" h="158">
                  <a:moveTo>
                    <a:pt x="0" y="135"/>
                  </a:moveTo>
                  <a:lnTo>
                    <a:pt x="200" y="0"/>
                  </a:lnTo>
                  <a:lnTo>
                    <a:pt x="216" y="21"/>
                  </a:lnTo>
                  <a:lnTo>
                    <a:pt x="16" y="158"/>
                  </a:lnTo>
                  <a:lnTo>
                    <a:pt x="0" y="13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0">
              <a:extLst>
                <a:ext uri="{FF2B5EF4-FFF2-40B4-BE49-F238E27FC236}">
                  <a16:creationId xmlns:a16="http://schemas.microsoft.com/office/drawing/2014/main" id="{026B8A10-2DBB-B915-F234-B6BDF26B52A6}"/>
                </a:ext>
              </a:extLst>
            </p:cNvPr>
            <p:cNvSpPr>
              <a:spLocks/>
            </p:cNvSpPr>
            <p:nvPr/>
          </p:nvSpPr>
          <p:spPr bwMode="auto">
            <a:xfrm>
              <a:off x="10099376" y="4253873"/>
              <a:ext cx="470939" cy="50173"/>
            </a:xfrm>
            <a:custGeom>
              <a:avLst/>
              <a:gdLst>
                <a:gd name="T0" fmla="*/ 413 w 413"/>
                <a:gd name="T1" fmla="*/ 26 h 44"/>
                <a:gd name="T2" fmla="*/ 1 w 413"/>
                <a:gd name="T3" fmla="*/ 44 h 44"/>
                <a:gd name="T4" fmla="*/ 0 w 413"/>
                <a:gd name="T5" fmla="*/ 16 h 44"/>
                <a:gd name="T6" fmla="*/ 411 w 413"/>
                <a:gd name="T7" fmla="*/ 0 h 44"/>
                <a:gd name="T8" fmla="*/ 413 w 413"/>
                <a:gd name="T9" fmla="*/ 26 h 44"/>
              </a:gdLst>
              <a:ahLst/>
              <a:cxnLst>
                <a:cxn ang="0">
                  <a:pos x="T0" y="T1"/>
                </a:cxn>
                <a:cxn ang="0">
                  <a:pos x="T2" y="T3"/>
                </a:cxn>
                <a:cxn ang="0">
                  <a:pos x="T4" y="T5"/>
                </a:cxn>
                <a:cxn ang="0">
                  <a:pos x="T6" y="T7"/>
                </a:cxn>
                <a:cxn ang="0">
                  <a:pos x="T8" y="T9"/>
                </a:cxn>
              </a:cxnLst>
              <a:rect l="0" t="0" r="r" b="b"/>
              <a:pathLst>
                <a:path w="413" h="44">
                  <a:moveTo>
                    <a:pt x="413" y="26"/>
                  </a:moveTo>
                  <a:lnTo>
                    <a:pt x="1" y="44"/>
                  </a:lnTo>
                  <a:lnTo>
                    <a:pt x="0" y="16"/>
                  </a:lnTo>
                  <a:lnTo>
                    <a:pt x="411" y="0"/>
                  </a:lnTo>
                  <a:lnTo>
                    <a:pt x="413" y="2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1">
              <a:extLst>
                <a:ext uri="{FF2B5EF4-FFF2-40B4-BE49-F238E27FC236}">
                  <a16:creationId xmlns:a16="http://schemas.microsoft.com/office/drawing/2014/main" id="{4C2CEF8D-833B-20DE-B6BF-BB3DFE96C563}"/>
                </a:ext>
              </a:extLst>
            </p:cNvPr>
            <p:cNvSpPr>
              <a:spLocks/>
            </p:cNvSpPr>
            <p:nvPr/>
          </p:nvSpPr>
          <p:spPr bwMode="auto">
            <a:xfrm>
              <a:off x="9182584" y="5096546"/>
              <a:ext cx="1191601" cy="1059328"/>
            </a:xfrm>
            <a:custGeom>
              <a:avLst/>
              <a:gdLst>
                <a:gd name="T0" fmla="*/ 293 w 602"/>
                <a:gd name="T1" fmla="*/ 535 h 535"/>
                <a:gd name="T2" fmla="*/ 143 w 602"/>
                <a:gd name="T3" fmla="*/ 515 h 535"/>
                <a:gd name="T4" fmla="*/ 87 w 602"/>
                <a:gd name="T5" fmla="*/ 469 h 535"/>
                <a:gd name="T6" fmla="*/ 38 w 602"/>
                <a:gd name="T7" fmla="*/ 403 h 535"/>
                <a:gd name="T8" fmla="*/ 31 w 602"/>
                <a:gd name="T9" fmla="*/ 368 h 535"/>
                <a:gd name="T10" fmla="*/ 32 w 602"/>
                <a:gd name="T11" fmla="*/ 347 h 535"/>
                <a:gd name="T12" fmla="*/ 38 w 602"/>
                <a:gd name="T13" fmla="*/ 314 h 535"/>
                <a:gd name="T14" fmla="*/ 32 w 602"/>
                <a:gd name="T15" fmla="*/ 293 h 535"/>
                <a:gd name="T16" fmla="*/ 29 w 602"/>
                <a:gd name="T17" fmla="*/ 270 h 535"/>
                <a:gd name="T18" fmla="*/ 37 w 602"/>
                <a:gd name="T19" fmla="*/ 241 h 535"/>
                <a:gd name="T20" fmla="*/ 31 w 602"/>
                <a:gd name="T21" fmla="*/ 214 h 535"/>
                <a:gd name="T22" fmla="*/ 35 w 602"/>
                <a:gd name="T23" fmla="*/ 191 h 535"/>
                <a:gd name="T24" fmla="*/ 41 w 602"/>
                <a:gd name="T25" fmla="*/ 169 h 535"/>
                <a:gd name="T26" fmla="*/ 44 w 602"/>
                <a:gd name="T27" fmla="*/ 145 h 535"/>
                <a:gd name="T28" fmla="*/ 17 w 602"/>
                <a:gd name="T29" fmla="*/ 126 h 535"/>
                <a:gd name="T30" fmla="*/ 0 w 602"/>
                <a:gd name="T31" fmla="*/ 0 h 535"/>
                <a:gd name="T32" fmla="*/ 602 w 602"/>
                <a:gd name="T33" fmla="*/ 0 h 535"/>
                <a:gd name="T34" fmla="*/ 590 w 602"/>
                <a:gd name="T35" fmla="*/ 94 h 535"/>
                <a:gd name="T36" fmla="*/ 563 w 602"/>
                <a:gd name="T37" fmla="*/ 114 h 535"/>
                <a:gd name="T38" fmla="*/ 566 w 602"/>
                <a:gd name="T39" fmla="*/ 138 h 535"/>
                <a:gd name="T40" fmla="*/ 572 w 602"/>
                <a:gd name="T41" fmla="*/ 160 h 535"/>
                <a:gd name="T42" fmla="*/ 577 w 602"/>
                <a:gd name="T43" fmla="*/ 182 h 535"/>
                <a:gd name="T44" fmla="*/ 571 w 602"/>
                <a:gd name="T45" fmla="*/ 209 h 535"/>
                <a:gd name="T46" fmla="*/ 578 w 602"/>
                <a:gd name="T47" fmla="*/ 239 h 535"/>
                <a:gd name="T48" fmla="*/ 575 w 602"/>
                <a:gd name="T49" fmla="*/ 261 h 535"/>
                <a:gd name="T50" fmla="*/ 569 w 602"/>
                <a:gd name="T51" fmla="*/ 282 h 535"/>
                <a:gd name="T52" fmla="*/ 575 w 602"/>
                <a:gd name="T53" fmla="*/ 315 h 535"/>
                <a:gd name="T54" fmla="*/ 577 w 602"/>
                <a:gd name="T55" fmla="*/ 336 h 535"/>
                <a:gd name="T56" fmla="*/ 569 w 602"/>
                <a:gd name="T57" fmla="*/ 372 h 535"/>
                <a:gd name="T58" fmla="*/ 580 w 602"/>
                <a:gd name="T59" fmla="*/ 392 h 535"/>
                <a:gd name="T60" fmla="*/ 524 w 602"/>
                <a:gd name="T61" fmla="*/ 469 h 535"/>
                <a:gd name="T62" fmla="*/ 469 w 602"/>
                <a:gd name="T63" fmla="*/ 515 h 535"/>
                <a:gd name="T64" fmla="*/ 293 w 602"/>
                <a:gd name="T65"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2" h="535">
                  <a:moveTo>
                    <a:pt x="293" y="535"/>
                  </a:moveTo>
                  <a:cubicBezTo>
                    <a:pt x="246" y="535"/>
                    <a:pt x="146" y="530"/>
                    <a:pt x="143" y="515"/>
                  </a:cubicBezTo>
                  <a:cubicBezTo>
                    <a:pt x="140" y="500"/>
                    <a:pt x="125" y="491"/>
                    <a:pt x="87" y="469"/>
                  </a:cubicBezTo>
                  <a:cubicBezTo>
                    <a:pt x="50" y="447"/>
                    <a:pt x="38" y="420"/>
                    <a:pt x="38" y="403"/>
                  </a:cubicBezTo>
                  <a:cubicBezTo>
                    <a:pt x="38" y="387"/>
                    <a:pt x="50" y="375"/>
                    <a:pt x="31" y="368"/>
                  </a:cubicBezTo>
                  <a:cubicBezTo>
                    <a:pt x="11" y="360"/>
                    <a:pt x="16" y="353"/>
                    <a:pt x="32" y="347"/>
                  </a:cubicBezTo>
                  <a:cubicBezTo>
                    <a:pt x="48" y="341"/>
                    <a:pt x="38" y="330"/>
                    <a:pt x="38" y="314"/>
                  </a:cubicBezTo>
                  <a:cubicBezTo>
                    <a:pt x="38" y="297"/>
                    <a:pt x="56" y="294"/>
                    <a:pt x="32" y="293"/>
                  </a:cubicBezTo>
                  <a:cubicBezTo>
                    <a:pt x="8" y="291"/>
                    <a:pt x="11" y="276"/>
                    <a:pt x="29" y="270"/>
                  </a:cubicBezTo>
                  <a:cubicBezTo>
                    <a:pt x="47" y="264"/>
                    <a:pt x="37" y="254"/>
                    <a:pt x="37" y="241"/>
                  </a:cubicBezTo>
                  <a:cubicBezTo>
                    <a:pt x="37" y="227"/>
                    <a:pt x="47" y="218"/>
                    <a:pt x="31" y="214"/>
                  </a:cubicBezTo>
                  <a:cubicBezTo>
                    <a:pt x="14" y="209"/>
                    <a:pt x="16" y="196"/>
                    <a:pt x="35" y="191"/>
                  </a:cubicBezTo>
                  <a:cubicBezTo>
                    <a:pt x="54" y="187"/>
                    <a:pt x="43" y="179"/>
                    <a:pt x="41" y="169"/>
                  </a:cubicBezTo>
                  <a:cubicBezTo>
                    <a:pt x="40" y="158"/>
                    <a:pt x="54" y="145"/>
                    <a:pt x="44" y="145"/>
                  </a:cubicBezTo>
                  <a:cubicBezTo>
                    <a:pt x="34" y="145"/>
                    <a:pt x="19" y="137"/>
                    <a:pt x="17" y="126"/>
                  </a:cubicBezTo>
                  <a:cubicBezTo>
                    <a:pt x="0" y="0"/>
                    <a:pt x="0" y="0"/>
                    <a:pt x="0" y="0"/>
                  </a:cubicBezTo>
                  <a:cubicBezTo>
                    <a:pt x="602" y="0"/>
                    <a:pt x="602" y="0"/>
                    <a:pt x="602" y="0"/>
                  </a:cubicBezTo>
                  <a:cubicBezTo>
                    <a:pt x="590" y="94"/>
                    <a:pt x="590" y="94"/>
                    <a:pt x="590" y="94"/>
                  </a:cubicBezTo>
                  <a:cubicBezTo>
                    <a:pt x="589" y="106"/>
                    <a:pt x="574" y="114"/>
                    <a:pt x="563" y="114"/>
                  </a:cubicBezTo>
                  <a:cubicBezTo>
                    <a:pt x="553" y="114"/>
                    <a:pt x="568" y="127"/>
                    <a:pt x="566" y="138"/>
                  </a:cubicBezTo>
                  <a:cubicBezTo>
                    <a:pt x="565" y="148"/>
                    <a:pt x="553" y="155"/>
                    <a:pt x="572" y="160"/>
                  </a:cubicBezTo>
                  <a:cubicBezTo>
                    <a:pt x="592" y="164"/>
                    <a:pt x="593" y="178"/>
                    <a:pt x="577" y="182"/>
                  </a:cubicBezTo>
                  <a:cubicBezTo>
                    <a:pt x="560" y="187"/>
                    <a:pt x="571" y="196"/>
                    <a:pt x="571" y="209"/>
                  </a:cubicBezTo>
                  <a:cubicBezTo>
                    <a:pt x="571" y="223"/>
                    <a:pt x="560" y="233"/>
                    <a:pt x="578" y="239"/>
                  </a:cubicBezTo>
                  <a:cubicBezTo>
                    <a:pt x="596" y="245"/>
                    <a:pt x="599" y="260"/>
                    <a:pt x="575" y="261"/>
                  </a:cubicBezTo>
                  <a:cubicBezTo>
                    <a:pt x="551" y="263"/>
                    <a:pt x="569" y="266"/>
                    <a:pt x="569" y="282"/>
                  </a:cubicBezTo>
                  <a:cubicBezTo>
                    <a:pt x="569" y="299"/>
                    <a:pt x="559" y="309"/>
                    <a:pt x="575" y="315"/>
                  </a:cubicBezTo>
                  <a:cubicBezTo>
                    <a:pt x="592" y="321"/>
                    <a:pt x="596" y="329"/>
                    <a:pt x="577" y="336"/>
                  </a:cubicBezTo>
                  <a:cubicBezTo>
                    <a:pt x="557" y="344"/>
                    <a:pt x="569" y="356"/>
                    <a:pt x="569" y="372"/>
                  </a:cubicBezTo>
                  <a:cubicBezTo>
                    <a:pt x="569" y="377"/>
                    <a:pt x="582" y="382"/>
                    <a:pt x="580" y="392"/>
                  </a:cubicBezTo>
                  <a:cubicBezTo>
                    <a:pt x="576" y="416"/>
                    <a:pt x="553" y="445"/>
                    <a:pt x="524" y="469"/>
                  </a:cubicBezTo>
                  <a:cubicBezTo>
                    <a:pt x="496" y="493"/>
                    <a:pt x="472" y="500"/>
                    <a:pt x="469" y="515"/>
                  </a:cubicBezTo>
                  <a:cubicBezTo>
                    <a:pt x="466" y="530"/>
                    <a:pt x="341" y="535"/>
                    <a:pt x="293" y="535"/>
                  </a:cubicBezTo>
                  <a:close/>
                </a:path>
              </a:pathLst>
            </a:custGeom>
            <a:solidFill>
              <a:srgbClr val="93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2">
              <a:extLst>
                <a:ext uri="{FF2B5EF4-FFF2-40B4-BE49-F238E27FC236}">
                  <a16:creationId xmlns:a16="http://schemas.microsoft.com/office/drawing/2014/main" id="{7B580018-1339-97C1-62F9-9701D6959875}"/>
                </a:ext>
              </a:extLst>
            </p:cNvPr>
            <p:cNvSpPr>
              <a:spLocks/>
            </p:cNvSpPr>
            <p:nvPr/>
          </p:nvSpPr>
          <p:spPr bwMode="auto">
            <a:xfrm>
              <a:off x="9438009" y="5096546"/>
              <a:ext cx="336385" cy="1059328"/>
            </a:xfrm>
            <a:custGeom>
              <a:avLst/>
              <a:gdLst>
                <a:gd name="T0" fmla="*/ 82 w 170"/>
                <a:gd name="T1" fmla="*/ 535 h 535"/>
                <a:gd name="T2" fmla="*/ 38 w 170"/>
                <a:gd name="T3" fmla="*/ 515 h 535"/>
                <a:gd name="T4" fmla="*/ 22 w 170"/>
                <a:gd name="T5" fmla="*/ 469 h 535"/>
                <a:gd name="T6" fmla="*/ 8 w 170"/>
                <a:gd name="T7" fmla="*/ 403 h 535"/>
                <a:gd name="T8" fmla="*/ 6 w 170"/>
                <a:gd name="T9" fmla="*/ 368 h 535"/>
                <a:gd name="T10" fmla="*/ 7 w 170"/>
                <a:gd name="T11" fmla="*/ 347 h 535"/>
                <a:gd name="T12" fmla="*/ 8 w 170"/>
                <a:gd name="T13" fmla="*/ 314 h 535"/>
                <a:gd name="T14" fmla="*/ 7 w 170"/>
                <a:gd name="T15" fmla="*/ 293 h 535"/>
                <a:gd name="T16" fmla="*/ 6 w 170"/>
                <a:gd name="T17" fmla="*/ 270 h 535"/>
                <a:gd name="T18" fmla="*/ 8 w 170"/>
                <a:gd name="T19" fmla="*/ 241 h 535"/>
                <a:gd name="T20" fmla="*/ 6 w 170"/>
                <a:gd name="T21" fmla="*/ 214 h 535"/>
                <a:gd name="T22" fmla="*/ 7 w 170"/>
                <a:gd name="T23" fmla="*/ 191 h 535"/>
                <a:gd name="T24" fmla="*/ 9 w 170"/>
                <a:gd name="T25" fmla="*/ 169 h 535"/>
                <a:gd name="T26" fmla="*/ 10 w 170"/>
                <a:gd name="T27" fmla="*/ 145 h 535"/>
                <a:gd name="T28" fmla="*/ 2 w 170"/>
                <a:gd name="T29" fmla="*/ 126 h 535"/>
                <a:gd name="T30" fmla="*/ 5 w 170"/>
                <a:gd name="T31" fmla="*/ 90 h 535"/>
                <a:gd name="T32" fmla="*/ 4 w 170"/>
                <a:gd name="T33" fmla="*/ 43 h 535"/>
                <a:gd name="T34" fmla="*/ 0 w 170"/>
                <a:gd name="T35" fmla="*/ 0 h 535"/>
                <a:gd name="T36" fmla="*/ 170 w 170"/>
                <a:gd name="T37" fmla="*/ 0 h 535"/>
                <a:gd name="T38" fmla="*/ 168 w 170"/>
                <a:gd name="T39" fmla="*/ 23 h 535"/>
                <a:gd name="T40" fmla="*/ 164 w 170"/>
                <a:gd name="T41" fmla="*/ 58 h 535"/>
                <a:gd name="T42" fmla="*/ 167 w 170"/>
                <a:gd name="T43" fmla="*/ 94 h 535"/>
                <a:gd name="T44" fmla="*/ 159 w 170"/>
                <a:gd name="T45" fmla="*/ 114 h 535"/>
                <a:gd name="T46" fmla="*/ 160 w 170"/>
                <a:gd name="T47" fmla="*/ 138 h 535"/>
                <a:gd name="T48" fmla="*/ 162 w 170"/>
                <a:gd name="T49" fmla="*/ 160 h 535"/>
                <a:gd name="T50" fmla="*/ 163 w 170"/>
                <a:gd name="T51" fmla="*/ 182 h 535"/>
                <a:gd name="T52" fmla="*/ 161 w 170"/>
                <a:gd name="T53" fmla="*/ 209 h 535"/>
                <a:gd name="T54" fmla="*/ 163 w 170"/>
                <a:gd name="T55" fmla="*/ 239 h 535"/>
                <a:gd name="T56" fmla="*/ 163 w 170"/>
                <a:gd name="T57" fmla="*/ 261 h 535"/>
                <a:gd name="T58" fmla="*/ 161 w 170"/>
                <a:gd name="T59" fmla="*/ 282 h 535"/>
                <a:gd name="T60" fmla="*/ 163 w 170"/>
                <a:gd name="T61" fmla="*/ 315 h 535"/>
                <a:gd name="T62" fmla="*/ 163 w 170"/>
                <a:gd name="T63" fmla="*/ 336 h 535"/>
                <a:gd name="T64" fmla="*/ 161 w 170"/>
                <a:gd name="T65" fmla="*/ 372 h 535"/>
                <a:gd name="T66" fmla="*/ 164 w 170"/>
                <a:gd name="T67" fmla="*/ 392 h 535"/>
                <a:gd name="T68" fmla="*/ 148 w 170"/>
                <a:gd name="T69" fmla="*/ 469 h 535"/>
                <a:gd name="T70" fmla="*/ 132 w 170"/>
                <a:gd name="T71" fmla="*/ 515 h 535"/>
                <a:gd name="T72" fmla="*/ 82 w 170"/>
                <a:gd name="T73"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0" h="535">
                  <a:moveTo>
                    <a:pt x="82" y="535"/>
                  </a:moveTo>
                  <a:cubicBezTo>
                    <a:pt x="68" y="535"/>
                    <a:pt x="39" y="530"/>
                    <a:pt x="38" y="515"/>
                  </a:cubicBezTo>
                  <a:cubicBezTo>
                    <a:pt x="37" y="500"/>
                    <a:pt x="33" y="491"/>
                    <a:pt x="22" y="469"/>
                  </a:cubicBezTo>
                  <a:cubicBezTo>
                    <a:pt x="12" y="447"/>
                    <a:pt x="8" y="420"/>
                    <a:pt x="8" y="403"/>
                  </a:cubicBezTo>
                  <a:cubicBezTo>
                    <a:pt x="8" y="387"/>
                    <a:pt x="12" y="375"/>
                    <a:pt x="6" y="368"/>
                  </a:cubicBezTo>
                  <a:cubicBezTo>
                    <a:pt x="1" y="360"/>
                    <a:pt x="2" y="353"/>
                    <a:pt x="7" y="347"/>
                  </a:cubicBezTo>
                  <a:cubicBezTo>
                    <a:pt x="11" y="341"/>
                    <a:pt x="8" y="330"/>
                    <a:pt x="8" y="314"/>
                  </a:cubicBezTo>
                  <a:cubicBezTo>
                    <a:pt x="8" y="297"/>
                    <a:pt x="13" y="294"/>
                    <a:pt x="7" y="293"/>
                  </a:cubicBezTo>
                  <a:cubicBezTo>
                    <a:pt x="0" y="291"/>
                    <a:pt x="1" y="276"/>
                    <a:pt x="6" y="270"/>
                  </a:cubicBezTo>
                  <a:cubicBezTo>
                    <a:pt x="11" y="264"/>
                    <a:pt x="8" y="254"/>
                    <a:pt x="8" y="241"/>
                  </a:cubicBezTo>
                  <a:cubicBezTo>
                    <a:pt x="8" y="227"/>
                    <a:pt x="11" y="218"/>
                    <a:pt x="6" y="214"/>
                  </a:cubicBezTo>
                  <a:cubicBezTo>
                    <a:pt x="1" y="209"/>
                    <a:pt x="2" y="196"/>
                    <a:pt x="7" y="191"/>
                  </a:cubicBezTo>
                  <a:cubicBezTo>
                    <a:pt x="13" y="187"/>
                    <a:pt x="10" y="179"/>
                    <a:pt x="9" y="169"/>
                  </a:cubicBezTo>
                  <a:cubicBezTo>
                    <a:pt x="9" y="158"/>
                    <a:pt x="13" y="145"/>
                    <a:pt x="10" y="145"/>
                  </a:cubicBezTo>
                  <a:cubicBezTo>
                    <a:pt x="7" y="145"/>
                    <a:pt x="2" y="138"/>
                    <a:pt x="2" y="126"/>
                  </a:cubicBezTo>
                  <a:cubicBezTo>
                    <a:pt x="2" y="114"/>
                    <a:pt x="5" y="106"/>
                    <a:pt x="5" y="90"/>
                  </a:cubicBezTo>
                  <a:cubicBezTo>
                    <a:pt x="5" y="73"/>
                    <a:pt x="6" y="55"/>
                    <a:pt x="4" y="43"/>
                  </a:cubicBezTo>
                  <a:cubicBezTo>
                    <a:pt x="3" y="33"/>
                    <a:pt x="1" y="13"/>
                    <a:pt x="0" y="0"/>
                  </a:cubicBezTo>
                  <a:cubicBezTo>
                    <a:pt x="170" y="0"/>
                    <a:pt x="170" y="0"/>
                    <a:pt x="170" y="0"/>
                  </a:cubicBezTo>
                  <a:cubicBezTo>
                    <a:pt x="170" y="9"/>
                    <a:pt x="170" y="18"/>
                    <a:pt x="168" y="23"/>
                  </a:cubicBezTo>
                  <a:cubicBezTo>
                    <a:pt x="164" y="35"/>
                    <a:pt x="164" y="42"/>
                    <a:pt x="164" y="58"/>
                  </a:cubicBezTo>
                  <a:cubicBezTo>
                    <a:pt x="164" y="75"/>
                    <a:pt x="167" y="82"/>
                    <a:pt x="167" y="94"/>
                  </a:cubicBezTo>
                  <a:cubicBezTo>
                    <a:pt x="167" y="106"/>
                    <a:pt x="162" y="114"/>
                    <a:pt x="159" y="114"/>
                  </a:cubicBezTo>
                  <a:cubicBezTo>
                    <a:pt x="156" y="114"/>
                    <a:pt x="160" y="127"/>
                    <a:pt x="160" y="138"/>
                  </a:cubicBezTo>
                  <a:cubicBezTo>
                    <a:pt x="160" y="148"/>
                    <a:pt x="156" y="155"/>
                    <a:pt x="162" y="160"/>
                  </a:cubicBezTo>
                  <a:cubicBezTo>
                    <a:pt x="167" y="164"/>
                    <a:pt x="168" y="178"/>
                    <a:pt x="163" y="182"/>
                  </a:cubicBezTo>
                  <a:cubicBezTo>
                    <a:pt x="158" y="187"/>
                    <a:pt x="161" y="196"/>
                    <a:pt x="161" y="209"/>
                  </a:cubicBezTo>
                  <a:cubicBezTo>
                    <a:pt x="161" y="223"/>
                    <a:pt x="158" y="233"/>
                    <a:pt x="163" y="239"/>
                  </a:cubicBezTo>
                  <a:cubicBezTo>
                    <a:pt x="169" y="245"/>
                    <a:pt x="169" y="260"/>
                    <a:pt x="163" y="261"/>
                  </a:cubicBezTo>
                  <a:cubicBezTo>
                    <a:pt x="156" y="263"/>
                    <a:pt x="161" y="266"/>
                    <a:pt x="161" y="282"/>
                  </a:cubicBezTo>
                  <a:cubicBezTo>
                    <a:pt x="161" y="299"/>
                    <a:pt x="158" y="309"/>
                    <a:pt x="163" y="315"/>
                  </a:cubicBezTo>
                  <a:cubicBezTo>
                    <a:pt x="167" y="321"/>
                    <a:pt x="169" y="329"/>
                    <a:pt x="163" y="336"/>
                  </a:cubicBezTo>
                  <a:cubicBezTo>
                    <a:pt x="157" y="344"/>
                    <a:pt x="161" y="356"/>
                    <a:pt x="161" y="372"/>
                  </a:cubicBezTo>
                  <a:cubicBezTo>
                    <a:pt x="161" y="377"/>
                    <a:pt x="165" y="382"/>
                    <a:pt x="164" y="392"/>
                  </a:cubicBezTo>
                  <a:cubicBezTo>
                    <a:pt x="163" y="416"/>
                    <a:pt x="156" y="445"/>
                    <a:pt x="148" y="469"/>
                  </a:cubicBezTo>
                  <a:cubicBezTo>
                    <a:pt x="140" y="493"/>
                    <a:pt x="133" y="500"/>
                    <a:pt x="132" y="515"/>
                  </a:cubicBezTo>
                  <a:cubicBezTo>
                    <a:pt x="131" y="530"/>
                    <a:pt x="95" y="535"/>
                    <a:pt x="82" y="535"/>
                  </a:cubicBezTo>
                  <a:close/>
                </a:path>
              </a:pathLst>
            </a:custGeom>
            <a:solidFill>
              <a:srgbClr val="B2B1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43">
              <a:extLst>
                <a:ext uri="{FF2B5EF4-FFF2-40B4-BE49-F238E27FC236}">
                  <a16:creationId xmlns:a16="http://schemas.microsoft.com/office/drawing/2014/main" id="{0D9A79E5-F88F-EEA9-69DC-D80A3972666F}"/>
                </a:ext>
              </a:extLst>
            </p:cNvPr>
            <p:cNvSpPr>
              <a:spLocks noChangeArrowheads="1"/>
            </p:cNvSpPr>
            <p:nvPr/>
          </p:nvSpPr>
          <p:spPr bwMode="auto">
            <a:xfrm>
              <a:off x="9651242" y="6145610"/>
              <a:ext cx="271389" cy="120871"/>
            </a:xfrm>
            <a:prstGeom prst="ellipse">
              <a:avLst/>
            </a:pr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44">
              <a:extLst>
                <a:ext uri="{FF2B5EF4-FFF2-40B4-BE49-F238E27FC236}">
                  <a16:creationId xmlns:a16="http://schemas.microsoft.com/office/drawing/2014/main" id="{89319B39-2364-184E-735F-33F057720B51}"/>
                </a:ext>
              </a:extLst>
            </p:cNvPr>
            <p:cNvSpPr>
              <a:spLocks noChangeArrowheads="1"/>
            </p:cNvSpPr>
            <p:nvPr/>
          </p:nvSpPr>
          <p:spPr bwMode="auto">
            <a:xfrm>
              <a:off x="9550897" y="6092017"/>
              <a:ext cx="473220" cy="131133"/>
            </a:xfrm>
            <a:prstGeom prst="ellipse">
              <a:avLst/>
            </a:prstGeom>
            <a:solidFill>
              <a:srgbClr val="5757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5">
              <a:extLst>
                <a:ext uri="{FF2B5EF4-FFF2-40B4-BE49-F238E27FC236}">
                  <a16:creationId xmlns:a16="http://schemas.microsoft.com/office/drawing/2014/main" id="{3B523BAD-B41B-C24D-FD32-98D13AF1E61F}"/>
                </a:ext>
              </a:extLst>
            </p:cNvPr>
            <p:cNvSpPr>
              <a:spLocks/>
            </p:cNvSpPr>
            <p:nvPr/>
          </p:nvSpPr>
          <p:spPr bwMode="auto">
            <a:xfrm>
              <a:off x="9487041" y="6129646"/>
              <a:ext cx="599792" cy="50173"/>
            </a:xfrm>
            <a:custGeom>
              <a:avLst/>
              <a:gdLst>
                <a:gd name="T0" fmla="*/ 140 w 303"/>
                <a:gd name="T1" fmla="*/ 25 h 25"/>
                <a:gd name="T2" fmla="*/ 2 w 303"/>
                <a:gd name="T3" fmla="*/ 7 h 25"/>
                <a:gd name="T4" fmla="*/ 0 w 303"/>
                <a:gd name="T5" fmla="*/ 1 h 25"/>
                <a:gd name="T6" fmla="*/ 139 w 303"/>
                <a:gd name="T7" fmla="*/ 13 h 25"/>
                <a:gd name="T8" fmla="*/ 303 w 303"/>
                <a:gd name="T9" fmla="*/ 0 h 25"/>
                <a:gd name="T10" fmla="*/ 301 w 303"/>
                <a:gd name="T11" fmla="*/ 7 h 25"/>
                <a:gd name="T12" fmla="*/ 140 w 303"/>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303" h="25">
                  <a:moveTo>
                    <a:pt x="140" y="25"/>
                  </a:moveTo>
                  <a:cubicBezTo>
                    <a:pt x="96" y="25"/>
                    <a:pt x="4" y="21"/>
                    <a:pt x="2" y="7"/>
                  </a:cubicBezTo>
                  <a:cubicBezTo>
                    <a:pt x="1" y="6"/>
                    <a:pt x="1" y="3"/>
                    <a:pt x="0" y="1"/>
                  </a:cubicBezTo>
                  <a:cubicBezTo>
                    <a:pt x="28" y="10"/>
                    <a:pt x="101" y="13"/>
                    <a:pt x="139" y="13"/>
                  </a:cubicBezTo>
                  <a:cubicBezTo>
                    <a:pt x="179" y="13"/>
                    <a:pt x="271" y="10"/>
                    <a:pt x="303" y="0"/>
                  </a:cubicBezTo>
                  <a:cubicBezTo>
                    <a:pt x="302" y="3"/>
                    <a:pt x="302" y="5"/>
                    <a:pt x="301" y="7"/>
                  </a:cubicBezTo>
                  <a:cubicBezTo>
                    <a:pt x="299" y="21"/>
                    <a:pt x="184" y="25"/>
                    <a:pt x="140" y="25"/>
                  </a:cubicBezTo>
                  <a:close/>
                </a:path>
              </a:pathLst>
            </a:custGeom>
            <a:solidFill>
              <a:srgbClr val="4B4B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6">
              <a:extLst>
                <a:ext uri="{FF2B5EF4-FFF2-40B4-BE49-F238E27FC236}">
                  <a16:creationId xmlns:a16="http://schemas.microsoft.com/office/drawing/2014/main" id="{60AC3CBD-28C5-A780-8172-60B2F659D99A}"/>
                </a:ext>
              </a:extLst>
            </p:cNvPr>
            <p:cNvSpPr>
              <a:spLocks/>
            </p:cNvSpPr>
            <p:nvPr/>
          </p:nvSpPr>
          <p:spPr bwMode="auto">
            <a:xfrm>
              <a:off x="9241879" y="5397582"/>
              <a:ext cx="1100378" cy="80960"/>
            </a:xfrm>
            <a:custGeom>
              <a:avLst/>
              <a:gdLst>
                <a:gd name="T0" fmla="*/ 13 w 556"/>
                <a:gd name="T1" fmla="*/ 24 h 41"/>
                <a:gd name="T2" fmla="*/ 531 w 556"/>
                <a:gd name="T3" fmla="*/ 0 h 41"/>
                <a:gd name="T4" fmla="*/ 542 w 556"/>
                <a:gd name="T5" fmla="*/ 8 h 41"/>
                <a:gd name="T6" fmla="*/ 556 w 556"/>
                <a:gd name="T7" fmla="*/ 15 h 41"/>
                <a:gd name="T8" fmla="*/ 0 w 556"/>
                <a:gd name="T9" fmla="*/ 41 h 41"/>
                <a:gd name="T10" fmla="*/ 5 w 556"/>
                <a:gd name="T11" fmla="*/ 39 h 41"/>
                <a:gd name="T12" fmla="*/ 13 w 556"/>
                <a:gd name="T13" fmla="*/ 24 h 41"/>
              </a:gdLst>
              <a:ahLst/>
              <a:cxnLst>
                <a:cxn ang="0">
                  <a:pos x="T0" y="T1"/>
                </a:cxn>
                <a:cxn ang="0">
                  <a:pos x="T2" y="T3"/>
                </a:cxn>
                <a:cxn ang="0">
                  <a:pos x="T4" y="T5"/>
                </a:cxn>
                <a:cxn ang="0">
                  <a:pos x="T6" y="T7"/>
                </a:cxn>
                <a:cxn ang="0">
                  <a:pos x="T8" y="T9"/>
                </a:cxn>
                <a:cxn ang="0">
                  <a:pos x="T10" y="T11"/>
                </a:cxn>
                <a:cxn ang="0">
                  <a:pos x="T12" y="T13"/>
                </a:cxn>
              </a:cxnLst>
              <a:rect l="0" t="0" r="r" b="b"/>
              <a:pathLst>
                <a:path w="556" h="41">
                  <a:moveTo>
                    <a:pt x="13" y="24"/>
                  </a:moveTo>
                  <a:cubicBezTo>
                    <a:pt x="531" y="0"/>
                    <a:pt x="531" y="0"/>
                    <a:pt x="531" y="0"/>
                  </a:cubicBezTo>
                  <a:cubicBezTo>
                    <a:pt x="531" y="3"/>
                    <a:pt x="533" y="6"/>
                    <a:pt x="542" y="8"/>
                  </a:cubicBezTo>
                  <a:cubicBezTo>
                    <a:pt x="549" y="9"/>
                    <a:pt x="553" y="12"/>
                    <a:pt x="556" y="15"/>
                  </a:cubicBezTo>
                  <a:cubicBezTo>
                    <a:pt x="0" y="41"/>
                    <a:pt x="0" y="41"/>
                    <a:pt x="0" y="41"/>
                  </a:cubicBezTo>
                  <a:cubicBezTo>
                    <a:pt x="1" y="40"/>
                    <a:pt x="3" y="40"/>
                    <a:pt x="5" y="39"/>
                  </a:cubicBezTo>
                  <a:cubicBezTo>
                    <a:pt x="20" y="36"/>
                    <a:pt x="16" y="31"/>
                    <a:pt x="13" y="24"/>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7">
              <a:extLst>
                <a:ext uri="{FF2B5EF4-FFF2-40B4-BE49-F238E27FC236}">
                  <a16:creationId xmlns:a16="http://schemas.microsoft.com/office/drawing/2014/main" id="{1697D619-5B77-6BF2-8DAC-E87E74AB41B1}"/>
                </a:ext>
              </a:extLst>
            </p:cNvPr>
            <p:cNvSpPr>
              <a:spLocks/>
            </p:cNvSpPr>
            <p:nvPr/>
          </p:nvSpPr>
          <p:spPr bwMode="auto">
            <a:xfrm>
              <a:off x="9220214" y="5306359"/>
              <a:ext cx="1118623" cy="83241"/>
            </a:xfrm>
            <a:custGeom>
              <a:avLst/>
              <a:gdLst>
                <a:gd name="T0" fmla="*/ 0 w 565"/>
                <a:gd name="T1" fmla="*/ 27 h 42"/>
                <a:gd name="T2" fmla="*/ 565 w 565"/>
                <a:gd name="T3" fmla="*/ 0 h 42"/>
                <a:gd name="T4" fmla="*/ 544 w 565"/>
                <a:gd name="T5" fmla="*/ 8 h 42"/>
                <a:gd name="T6" fmla="*/ 543 w 565"/>
                <a:gd name="T7" fmla="*/ 17 h 42"/>
                <a:gd name="T8" fmla="*/ 29 w 565"/>
                <a:gd name="T9" fmla="*/ 42 h 42"/>
                <a:gd name="T10" fmla="*/ 25 w 565"/>
                <a:gd name="T11" fmla="*/ 39 h 42"/>
                <a:gd name="T12" fmla="*/ 0 w 565"/>
                <a:gd name="T13" fmla="*/ 27 h 42"/>
              </a:gdLst>
              <a:ahLst/>
              <a:cxnLst>
                <a:cxn ang="0">
                  <a:pos x="T0" y="T1"/>
                </a:cxn>
                <a:cxn ang="0">
                  <a:pos x="T2" y="T3"/>
                </a:cxn>
                <a:cxn ang="0">
                  <a:pos x="T4" y="T5"/>
                </a:cxn>
                <a:cxn ang="0">
                  <a:pos x="T6" y="T7"/>
                </a:cxn>
                <a:cxn ang="0">
                  <a:pos x="T8" y="T9"/>
                </a:cxn>
                <a:cxn ang="0">
                  <a:pos x="T10" y="T11"/>
                </a:cxn>
                <a:cxn ang="0">
                  <a:pos x="T12" y="T13"/>
                </a:cxn>
              </a:cxnLst>
              <a:rect l="0" t="0" r="r" b="b"/>
              <a:pathLst>
                <a:path w="565" h="42">
                  <a:moveTo>
                    <a:pt x="0" y="27"/>
                  </a:moveTo>
                  <a:cubicBezTo>
                    <a:pt x="565" y="0"/>
                    <a:pt x="565" y="0"/>
                    <a:pt x="565" y="0"/>
                  </a:cubicBezTo>
                  <a:cubicBezTo>
                    <a:pt x="559" y="5"/>
                    <a:pt x="551" y="8"/>
                    <a:pt x="544" y="8"/>
                  </a:cubicBezTo>
                  <a:cubicBezTo>
                    <a:pt x="538" y="8"/>
                    <a:pt x="540" y="12"/>
                    <a:pt x="543" y="17"/>
                  </a:cubicBezTo>
                  <a:cubicBezTo>
                    <a:pt x="29" y="42"/>
                    <a:pt x="29" y="42"/>
                    <a:pt x="29" y="42"/>
                  </a:cubicBezTo>
                  <a:cubicBezTo>
                    <a:pt x="29" y="40"/>
                    <a:pt x="28" y="39"/>
                    <a:pt x="25" y="39"/>
                  </a:cubicBezTo>
                  <a:cubicBezTo>
                    <a:pt x="17" y="39"/>
                    <a:pt x="5" y="34"/>
                    <a:pt x="0" y="27"/>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8">
              <a:extLst>
                <a:ext uri="{FF2B5EF4-FFF2-40B4-BE49-F238E27FC236}">
                  <a16:creationId xmlns:a16="http://schemas.microsoft.com/office/drawing/2014/main" id="{0B5DC676-1412-3BF2-19DC-6576E20FA691}"/>
                </a:ext>
              </a:extLst>
            </p:cNvPr>
            <p:cNvSpPr>
              <a:spLocks/>
            </p:cNvSpPr>
            <p:nvPr/>
          </p:nvSpPr>
          <p:spPr bwMode="auto">
            <a:xfrm>
              <a:off x="9245300" y="5470560"/>
              <a:ext cx="1065029" cy="80960"/>
            </a:xfrm>
            <a:custGeom>
              <a:avLst/>
              <a:gdLst>
                <a:gd name="T0" fmla="*/ 0 w 538"/>
                <a:gd name="T1" fmla="*/ 25 h 41"/>
                <a:gd name="T2" fmla="*/ 536 w 538"/>
                <a:gd name="T3" fmla="*/ 0 h 41"/>
                <a:gd name="T4" fmla="*/ 538 w 538"/>
                <a:gd name="T5" fmla="*/ 16 h 41"/>
                <a:gd name="T6" fmla="*/ 6 w 538"/>
                <a:gd name="T7" fmla="*/ 41 h 41"/>
                <a:gd name="T8" fmla="*/ 0 w 538"/>
                <a:gd name="T9" fmla="*/ 25 h 41"/>
              </a:gdLst>
              <a:ahLst/>
              <a:cxnLst>
                <a:cxn ang="0">
                  <a:pos x="T0" y="T1"/>
                </a:cxn>
                <a:cxn ang="0">
                  <a:pos x="T2" y="T3"/>
                </a:cxn>
                <a:cxn ang="0">
                  <a:pos x="T4" y="T5"/>
                </a:cxn>
                <a:cxn ang="0">
                  <a:pos x="T6" y="T7"/>
                </a:cxn>
                <a:cxn ang="0">
                  <a:pos x="T8" y="T9"/>
                </a:cxn>
              </a:cxnLst>
              <a:rect l="0" t="0" r="r" b="b"/>
              <a:pathLst>
                <a:path w="538" h="41">
                  <a:moveTo>
                    <a:pt x="0" y="25"/>
                  </a:moveTo>
                  <a:cubicBezTo>
                    <a:pt x="536" y="0"/>
                    <a:pt x="536" y="0"/>
                    <a:pt x="536" y="0"/>
                  </a:cubicBezTo>
                  <a:cubicBezTo>
                    <a:pt x="535" y="4"/>
                    <a:pt x="537" y="9"/>
                    <a:pt x="538" y="16"/>
                  </a:cubicBezTo>
                  <a:cubicBezTo>
                    <a:pt x="6" y="41"/>
                    <a:pt x="6" y="41"/>
                    <a:pt x="6" y="41"/>
                  </a:cubicBezTo>
                  <a:cubicBezTo>
                    <a:pt x="8" y="34"/>
                    <a:pt x="10" y="28"/>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9">
              <a:extLst>
                <a:ext uri="{FF2B5EF4-FFF2-40B4-BE49-F238E27FC236}">
                  <a16:creationId xmlns:a16="http://schemas.microsoft.com/office/drawing/2014/main" id="{2CCE44D0-B99A-3DA5-63E2-B1743A3F936D}"/>
                </a:ext>
              </a:extLst>
            </p:cNvPr>
            <p:cNvSpPr>
              <a:spLocks/>
            </p:cNvSpPr>
            <p:nvPr/>
          </p:nvSpPr>
          <p:spPr bwMode="auto">
            <a:xfrm>
              <a:off x="9253282" y="5542398"/>
              <a:ext cx="1083274" cy="82101"/>
            </a:xfrm>
            <a:custGeom>
              <a:avLst/>
              <a:gdLst>
                <a:gd name="T0" fmla="*/ 2 w 547"/>
                <a:gd name="T1" fmla="*/ 25 h 42"/>
                <a:gd name="T2" fmla="*/ 532 w 547"/>
                <a:gd name="T3" fmla="*/ 0 h 42"/>
                <a:gd name="T4" fmla="*/ 542 w 547"/>
                <a:gd name="T5" fmla="*/ 14 h 42"/>
                <a:gd name="T6" fmla="*/ 547 w 547"/>
                <a:gd name="T7" fmla="*/ 16 h 42"/>
                <a:gd name="T8" fmla="*/ 0 w 547"/>
                <a:gd name="T9" fmla="*/ 42 h 42"/>
                <a:gd name="T10" fmla="*/ 2 w 547"/>
                <a:gd name="T11" fmla="*/ 25 h 42"/>
              </a:gdLst>
              <a:ahLst/>
              <a:cxnLst>
                <a:cxn ang="0">
                  <a:pos x="T0" y="T1"/>
                </a:cxn>
                <a:cxn ang="0">
                  <a:pos x="T2" y="T3"/>
                </a:cxn>
                <a:cxn ang="0">
                  <a:pos x="T4" y="T5"/>
                </a:cxn>
                <a:cxn ang="0">
                  <a:pos x="T6" y="T7"/>
                </a:cxn>
                <a:cxn ang="0">
                  <a:pos x="T8" y="T9"/>
                </a:cxn>
                <a:cxn ang="0">
                  <a:pos x="T10" y="T11"/>
                </a:cxn>
              </a:cxnLst>
              <a:rect l="0" t="0" r="r" b="b"/>
              <a:pathLst>
                <a:path w="547" h="42">
                  <a:moveTo>
                    <a:pt x="2" y="25"/>
                  </a:moveTo>
                  <a:cubicBezTo>
                    <a:pt x="532" y="0"/>
                    <a:pt x="532" y="0"/>
                    <a:pt x="532" y="0"/>
                  </a:cubicBezTo>
                  <a:cubicBezTo>
                    <a:pt x="531" y="6"/>
                    <a:pt x="532" y="11"/>
                    <a:pt x="542" y="14"/>
                  </a:cubicBezTo>
                  <a:cubicBezTo>
                    <a:pt x="544" y="15"/>
                    <a:pt x="545" y="15"/>
                    <a:pt x="547" y="16"/>
                  </a:cubicBezTo>
                  <a:cubicBezTo>
                    <a:pt x="0" y="42"/>
                    <a:pt x="0" y="42"/>
                    <a:pt x="0" y="42"/>
                  </a:cubicBezTo>
                  <a:cubicBezTo>
                    <a:pt x="5" y="38"/>
                    <a:pt x="4" y="32"/>
                    <a:pt x="2"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0">
              <a:extLst>
                <a:ext uri="{FF2B5EF4-FFF2-40B4-BE49-F238E27FC236}">
                  <a16:creationId xmlns:a16="http://schemas.microsoft.com/office/drawing/2014/main" id="{F95F9BC5-39F2-9673-F5BF-DBA729D5C21C}"/>
                </a:ext>
              </a:extLst>
            </p:cNvPr>
            <p:cNvSpPr>
              <a:spLocks/>
            </p:cNvSpPr>
            <p:nvPr/>
          </p:nvSpPr>
          <p:spPr bwMode="auto">
            <a:xfrm>
              <a:off x="9245300" y="5626779"/>
              <a:ext cx="1063889" cy="80960"/>
            </a:xfrm>
            <a:custGeom>
              <a:avLst/>
              <a:gdLst>
                <a:gd name="T0" fmla="*/ 0 w 537"/>
                <a:gd name="T1" fmla="*/ 25 h 41"/>
                <a:gd name="T2" fmla="*/ 532 w 537"/>
                <a:gd name="T3" fmla="*/ 0 h 41"/>
                <a:gd name="T4" fmla="*/ 537 w 537"/>
                <a:gd name="T5" fmla="*/ 14 h 41"/>
                <a:gd name="T6" fmla="*/ 537 w 537"/>
                <a:gd name="T7" fmla="*/ 16 h 41"/>
                <a:gd name="T8" fmla="*/ 7 w 537"/>
                <a:gd name="T9" fmla="*/ 41 h 41"/>
                <a:gd name="T10" fmla="*/ 0 w 537"/>
                <a:gd name="T11" fmla="*/ 25 h 41"/>
              </a:gdLst>
              <a:ahLst/>
              <a:cxnLst>
                <a:cxn ang="0">
                  <a:pos x="T0" y="T1"/>
                </a:cxn>
                <a:cxn ang="0">
                  <a:pos x="T2" y="T3"/>
                </a:cxn>
                <a:cxn ang="0">
                  <a:pos x="T4" y="T5"/>
                </a:cxn>
                <a:cxn ang="0">
                  <a:pos x="T6" y="T7"/>
                </a:cxn>
                <a:cxn ang="0">
                  <a:pos x="T8" y="T9"/>
                </a:cxn>
                <a:cxn ang="0">
                  <a:pos x="T10" y="T11"/>
                </a:cxn>
              </a:cxnLst>
              <a:rect l="0" t="0" r="r" b="b"/>
              <a:pathLst>
                <a:path w="537" h="41">
                  <a:moveTo>
                    <a:pt x="0" y="25"/>
                  </a:moveTo>
                  <a:cubicBezTo>
                    <a:pt x="532" y="0"/>
                    <a:pt x="532" y="0"/>
                    <a:pt x="532" y="0"/>
                  </a:cubicBezTo>
                  <a:cubicBezTo>
                    <a:pt x="534" y="3"/>
                    <a:pt x="537" y="7"/>
                    <a:pt x="537" y="14"/>
                  </a:cubicBezTo>
                  <a:cubicBezTo>
                    <a:pt x="537" y="15"/>
                    <a:pt x="537" y="15"/>
                    <a:pt x="537" y="16"/>
                  </a:cubicBezTo>
                  <a:cubicBezTo>
                    <a:pt x="7" y="41"/>
                    <a:pt x="7" y="41"/>
                    <a:pt x="7" y="41"/>
                  </a:cubicBezTo>
                  <a:cubicBezTo>
                    <a:pt x="9" y="29"/>
                    <a:pt x="21" y="26"/>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1">
              <a:extLst>
                <a:ext uri="{FF2B5EF4-FFF2-40B4-BE49-F238E27FC236}">
                  <a16:creationId xmlns:a16="http://schemas.microsoft.com/office/drawing/2014/main" id="{B0039DF7-2BED-C09C-095E-7B66E79A6D64}"/>
                </a:ext>
              </a:extLst>
            </p:cNvPr>
            <p:cNvSpPr>
              <a:spLocks/>
            </p:cNvSpPr>
            <p:nvPr/>
          </p:nvSpPr>
          <p:spPr bwMode="auto">
            <a:xfrm>
              <a:off x="9241879" y="5702038"/>
              <a:ext cx="1102659" cy="80960"/>
            </a:xfrm>
            <a:custGeom>
              <a:avLst/>
              <a:gdLst>
                <a:gd name="T0" fmla="*/ 11 w 557"/>
                <a:gd name="T1" fmla="*/ 25 h 41"/>
                <a:gd name="T2" fmla="*/ 536 w 557"/>
                <a:gd name="T3" fmla="*/ 0 h 41"/>
                <a:gd name="T4" fmla="*/ 545 w 557"/>
                <a:gd name="T5" fmla="*/ 9 h 41"/>
                <a:gd name="T6" fmla="*/ 557 w 557"/>
                <a:gd name="T7" fmla="*/ 15 h 41"/>
                <a:gd name="T8" fmla="*/ 0 w 557"/>
                <a:gd name="T9" fmla="*/ 41 h 41"/>
                <a:gd name="T10" fmla="*/ 2 w 557"/>
                <a:gd name="T11" fmla="*/ 41 h 41"/>
                <a:gd name="T12" fmla="*/ 11 w 557"/>
                <a:gd name="T13" fmla="*/ 25 h 41"/>
              </a:gdLst>
              <a:ahLst/>
              <a:cxnLst>
                <a:cxn ang="0">
                  <a:pos x="T0" y="T1"/>
                </a:cxn>
                <a:cxn ang="0">
                  <a:pos x="T2" y="T3"/>
                </a:cxn>
                <a:cxn ang="0">
                  <a:pos x="T4" y="T5"/>
                </a:cxn>
                <a:cxn ang="0">
                  <a:pos x="T6" y="T7"/>
                </a:cxn>
                <a:cxn ang="0">
                  <a:pos x="T8" y="T9"/>
                </a:cxn>
                <a:cxn ang="0">
                  <a:pos x="T10" y="T11"/>
                </a:cxn>
                <a:cxn ang="0">
                  <a:pos x="T12" y="T13"/>
                </a:cxn>
              </a:cxnLst>
              <a:rect l="0" t="0" r="r" b="b"/>
              <a:pathLst>
                <a:path w="557" h="41">
                  <a:moveTo>
                    <a:pt x="11" y="25"/>
                  </a:moveTo>
                  <a:cubicBezTo>
                    <a:pt x="536" y="0"/>
                    <a:pt x="536" y="0"/>
                    <a:pt x="536" y="0"/>
                  </a:cubicBezTo>
                  <a:cubicBezTo>
                    <a:pt x="536" y="4"/>
                    <a:pt x="539" y="7"/>
                    <a:pt x="545" y="9"/>
                  </a:cubicBezTo>
                  <a:cubicBezTo>
                    <a:pt x="550" y="11"/>
                    <a:pt x="554" y="13"/>
                    <a:pt x="557" y="15"/>
                  </a:cubicBezTo>
                  <a:cubicBezTo>
                    <a:pt x="0" y="41"/>
                    <a:pt x="0" y="41"/>
                    <a:pt x="0" y="41"/>
                  </a:cubicBezTo>
                  <a:cubicBezTo>
                    <a:pt x="1" y="41"/>
                    <a:pt x="1" y="41"/>
                    <a:pt x="2" y="41"/>
                  </a:cubicBezTo>
                  <a:cubicBezTo>
                    <a:pt x="12" y="37"/>
                    <a:pt x="12" y="32"/>
                    <a:pt x="11"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2">
              <a:extLst>
                <a:ext uri="{FF2B5EF4-FFF2-40B4-BE49-F238E27FC236}">
                  <a16:creationId xmlns:a16="http://schemas.microsoft.com/office/drawing/2014/main" id="{EF4B39AA-9569-E6B1-8AA5-953B103B8D20}"/>
                </a:ext>
              </a:extLst>
            </p:cNvPr>
            <p:cNvSpPr>
              <a:spLocks/>
            </p:cNvSpPr>
            <p:nvPr/>
          </p:nvSpPr>
          <p:spPr bwMode="auto">
            <a:xfrm>
              <a:off x="9253282" y="5779578"/>
              <a:ext cx="1053626" cy="80960"/>
            </a:xfrm>
            <a:custGeom>
              <a:avLst/>
              <a:gdLst>
                <a:gd name="T0" fmla="*/ 0 w 532"/>
                <a:gd name="T1" fmla="*/ 25 h 41"/>
                <a:gd name="T2" fmla="*/ 530 w 532"/>
                <a:gd name="T3" fmla="*/ 0 h 41"/>
                <a:gd name="T4" fmla="*/ 532 w 532"/>
                <a:gd name="T5" fmla="*/ 17 h 41"/>
                <a:gd name="T6" fmla="*/ 5 w 532"/>
                <a:gd name="T7" fmla="*/ 41 h 41"/>
                <a:gd name="T8" fmla="*/ 0 w 532"/>
                <a:gd name="T9" fmla="*/ 25 h 41"/>
              </a:gdLst>
              <a:ahLst/>
              <a:cxnLst>
                <a:cxn ang="0">
                  <a:pos x="T0" y="T1"/>
                </a:cxn>
                <a:cxn ang="0">
                  <a:pos x="T2" y="T3"/>
                </a:cxn>
                <a:cxn ang="0">
                  <a:pos x="T4" y="T5"/>
                </a:cxn>
                <a:cxn ang="0">
                  <a:pos x="T6" y="T7"/>
                </a:cxn>
                <a:cxn ang="0">
                  <a:pos x="T8" y="T9"/>
                </a:cxn>
              </a:cxnLst>
              <a:rect l="0" t="0" r="r" b="b"/>
              <a:pathLst>
                <a:path w="532" h="41">
                  <a:moveTo>
                    <a:pt x="0" y="25"/>
                  </a:moveTo>
                  <a:cubicBezTo>
                    <a:pt x="530" y="0"/>
                    <a:pt x="530" y="0"/>
                    <a:pt x="530" y="0"/>
                  </a:cubicBezTo>
                  <a:cubicBezTo>
                    <a:pt x="529" y="5"/>
                    <a:pt x="530" y="10"/>
                    <a:pt x="532" y="17"/>
                  </a:cubicBezTo>
                  <a:cubicBezTo>
                    <a:pt x="5" y="41"/>
                    <a:pt x="5" y="41"/>
                    <a:pt x="5" y="41"/>
                  </a:cubicBezTo>
                  <a:cubicBezTo>
                    <a:pt x="6" y="35"/>
                    <a:pt x="6" y="30"/>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3">
              <a:extLst>
                <a:ext uri="{FF2B5EF4-FFF2-40B4-BE49-F238E27FC236}">
                  <a16:creationId xmlns:a16="http://schemas.microsoft.com/office/drawing/2014/main" id="{7523A76C-6098-0DB7-F34C-F9848B8FC627}"/>
                </a:ext>
              </a:extLst>
            </p:cNvPr>
            <p:cNvSpPr>
              <a:spLocks/>
            </p:cNvSpPr>
            <p:nvPr/>
          </p:nvSpPr>
          <p:spPr bwMode="auto">
            <a:xfrm>
              <a:off x="9271527" y="5892467"/>
              <a:ext cx="1053626" cy="263407"/>
            </a:xfrm>
            <a:custGeom>
              <a:avLst/>
              <a:gdLst>
                <a:gd name="T0" fmla="*/ 248 w 532"/>
                <a:gd name="T1" fmla="*/ 133 h 133"/>
                <a:gd name="T2" fmla="*/ 98 w 532"/>
                <a:gd name="T3" fmla="*/ 113 h 133"/>
                <a:gd name="T4" fmla="*/ 42 w 532"/>
                <a:gd name="T5" fmla="*/ 67 h 133"/>
                <a:gd name="T6" fmla="*/ 0 w 532"/>
                <a:gd name="T7" fmla="*/ 25 h 133"/>
                <a:gd name="T8" fmla="*/ 532 w 532"/>
                <a:gd name="T9" fmla="*/ 0 h 133"/>
                <a:gd name="T10" fmla="*/ 479 w 532"/>
                <a:gd name="T11" fmla="*/ 67 h 133"/>
                <a:gd name="T12" fmla="*/ 424 w 532"/>
                <a:gd name="T13" fmla="*/ 113 h 133"/>
                <a:gd name="T14" fmla="*/ 248 w 53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2" h="133">
                  <a:moveTo>
                    <a:pt x="248" y="133"/>
                  </a:moveTo>
                  <a:cubicBezTo>
                    <a:pt x="201" y="133"/>
                    <a:pt x="101" y="128"/>
                    <a:pt x="98" y="113"/>
                  </a:cubicBezTo>
                  <a:cubicBezTo>
                    <a:pt x="95" y="98"/>
                    <a:pt x="80" y="89"/>
                    <a:pt x="42" y="67"/>
                  </a:cubicBezTo>
                  <a:cubicBezTo>
                    <a:pt x="20" y="54"/>
                    <a:pt x="7" y="38"/>
                    <a:pt x="0" y="25"/>
                  </a:cubicBezTo>
                  <a:cubicBezTo>
                    <a:pt x="532" y="0"/>
                    <a:pt x="532" y="0"/>
                    <a:pt x="532" y="0"/>
                  </a:cubicBezTo>
                  <a:cubicBezTo>
                    <a:pt x="525" y="22"/>
                    <a:pt x="504" y="46"/>
                    <a:pt x="479" y="67"/>
                  </a:cubicBezTo>
                  <a:cubicBezTo>
                    <a:pt x="451" y="91"/>
                    <a:pt x="427" y="98"/>
                    <a:pt x="424" y="113"/>
                  </a:cubicBezTo>
                  <a:cubicBezTo>
                    <a:pt x="421" y="128"/>
                    <a:pt x="296" y="133"/>
                    <a:pt x="248" y="133"/>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4">
              <a:extLst>
                <a:ext uri="{FF2B5EF4-FFF2-40B4-BE49-F238E27FC236}">
                  <a16:creationId xmlns:a16="http://schemas.microsoft.com/office/drawing/2014/main" id="{E89795CD-278E-DB73-2350-D4197D1BD988}"/>
                </a:ext>
              </a:extLst>
            </p:cNvPr>
            <p:cNvSpPr>
              <a:spLocks/>
            </p:cNvSpPr>
            <p:nvPr/>
          </p:nvSpPr>
          <p:spPr bwMode="auto">
            <a:xfrm>
              <a:off x="9457393" y="5918693"/>
              <a:ext cx="304457" cy="237180"/>
            </a:xfrm>
            <a:custGeom>
              <a:avLst/>
              <a:gdLst>
                <a:gd name="T0" fmla="*/ 55 w 154"/>
                <a:gd name="T1" fmla="*/ 115 h 120"/>
                <a:gd name="T2" fmla="*/ 24 w 154"/>
                <a:gd name="T3" fmla="*/ 55 h 120"/>
                <a:gd name="T4" fmla="*/ 0 w 154"/>
                <a:gd name="T5" fmla="*/ 8 h 120"/>
                <a:gd name="T6" fmla="*/ 152 w 154"/>
                <a:gd name="T7" fmla="*/ 0 h 120"/>
                <a:gd name="T8" fmla="*/ 154 w 154"/>
                <a:gd name="T9" fmla="*/ 55 h 120"/>
                <a:gd name="T10" fmla="*/ 153 w 154"/>
                <a:gd name="T11" fmla="*/ 117 h 120"/>
                <a:gd name="T12" fmla="*/ 153 w 154"/>
                <a:gd name="T13" fmla="*/ 120 h 120"/>
                <a:gd name="T14" fmla="*/ 55 w 154"/>
                <a:gd name="T15" fmla="*/ 115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20">
                  <a:moveTo>
                    <a:pt x="55" y="115"/>
                  </a:moveTo>
                  <a:cubicBezTo>
                    <a:pt x="49" y="96"/>
                    <a:pt x="41" y="84"/>
                    <a:pt x="24" y="55"/>
                  </a:cubicBezTo>
                  <a:cubicBezTo>
                    <a:pt x="14" y="40"/>
                    <a:pt x="6" y="23"/>
                    <a:pt x="0" y="8"/>
                  </a:cubicBezTo>
                  <a:cubicBezTo>
                    <a:pt x="152" y="0"/>
                    <a:pt x="152" y="0"/>
                    <a:pt x="152" y="0"/>
                  </a:cubicBezTo>
                  <a:cubicBezTo>
                    <a:pt x="154" y="19"/>
                    <a:pt x="154" y="38"/>
                    <a:pt x="154" y="55"/>
                  </a:cubicBezTo>
                  <a:cubicBezTo>
                    <a:pt x="153" y="87"/>
                    <a:pt x="149" y="97"/>
                    <a:pt x="153" y="117"/>
                  </a:cubicBezTo>
                  <a:cubicBezTo>
                    <a:pt x="153" y="118"/>
                    <a:pt x="153" y="119"/>
                    <a:pt x="153" y="120"/>
                  </a:cubicBezTo>
                  <a:cubicBezTo>
                    <a:pt x="127" y="120"/>
                    <a:pt x="87" y="118"/>
                    <a:pt x="55" y="115"/>
                  </a:cubicBezTo>
                  <a:close/>
                </a:path>
              </a:pathLst>
            </a:custGeom>
            <a:solidFill>
              <a:srgbClr val="93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55">
              <a:extLst>
                <a:ext uri="{FF2B5EF4-FFF2-40B4-BE49-F238E27FC236}">
                  <a16:creationId xmlns:a16="http://schemas.microsoft.com/office/drawing/2014/main" id="{75EC22FF-F5B9-514D-9B80-14194A47AEB7}"/>
                </a:ext>
              </a:extLst>
            </p:cNvPr>
            <p:cNvSpPr>
              <a:spLocks noChangeArrowheads="1"/>
            </p:cNvSpPr>
            <p:nvPr/>
          </p:nvSpPr>
          <p:spPr bwMode="auto">
            <a:xfrm>
              <a:off x="9180303" y="4323430"/>
              <a:ext cx="521112" cy="52111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56">
              <a:extLst>
                <a:ext uri="{FF2B5EF4-FFF2-40B4-BE49-F238E27FC236}">
                  <a16:creationId xmlns:a16="http://schemas.microsoft.com/office/drawing/2014/main" id="{7627F79A-9268-EFC8-6E26-11D3AB9A3EEB}"/>
                </a:ext>
              </a:extLst>
            </p:cNvPr>
            <p:cNvSpPr>
              <a:spLocks noChangeArrowheads="1"/>
            </p:cNvSpPr>
            <p:nvPr/>
          </p:nvSpPr>
          <p:spPr bwMode="auto">
            <a:xfrm>
              <a:off x="9879300" y="4107916"/>
              <a:ext cx="397961" cy="39796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57">
              <a:extLst>
                <a:ext uri="{FF2B5EF4-FFF2-40B4-BE49-F238E27FC236}">
                  <a16:creationId xmlns:a16="http://schemas.microsoft.com/office/drawing/2014/main" id="{FCD38A47-D21F-35CB-0251-BC5B0E2A38C2}"/>
                </a:ext>
              </a:extLst>
            </p:cNvPr>
            <p:cNvSpPr>
              <a:spLocks noChangeArrowheads="1"/>
            </p:cNvSpPr>
            <p:nvPr/>
          </p:nvSpPr>
          <p:spPr bwMode="auto">
            <a:xfrm>
              <a:off x="9132411" y="3392955"/>
              <a:ext cx="722943" cy="722943"/>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58">
              <a:extLst>
                <a:ext uri="{FF2B5EF4-FFF2-40B4-BE49-F238E27FC236}">
                  <a16:creationId xmlns:a16="http://schemas.microsoft.com/office/drawing/2014/main" id="{5E0A72AF-8B7D-D227-08B4-E5B9372AC534}"/>
                </a:ext>
              </a:extLst>
            </p:cNvPr>
            <p:cNvSpPr>
              <a:spLocks noChangeArrowheads="1"/>
            </p:cNvSpPr>
            <p:nvPr/>
          </p:nvSpPr>
          <p:spPr bwMode="auto">
            <a:xfrm>
              <a:off x="10081131" y="3248139"/>
              <a:ext cx="521112" cy="521112"/>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59">
              <a:extLst>
                <a:ext uri="{FF2B5EF4-FFF2-40B4-BE49-F238E27FC236}">
                  <a16:creationId xmlns:a16="http://schemas.microsoft.com/office/drawing/2014/main" id="{BF8408F2-1B3D-E2F5-7E10-611918089DD5}"/>
                </a:ext>
              </a:extLst>
            </p:cNvPr>
            <p:cNvSpPr>
              <a:spLocks noChangeArrowheads="1"/>
            </p:cNvSpPr>
            <p:nvPr/>
          </p:nvSpPr>
          <p:spPr bwMode="auto">
            <a:xfrm>
              <a:off x="10677502" y="2772639"/>
              <a:ext cx="397961" cy="397960"/>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60">
              <a:extLst>
                <a:ext uri="{FF2B5EF4-FFF2-40B4-BE49-F238E27FC236}">
                  <a16:creationId xmlns:a16="http://schemas.microsoft.com/office/drawing/2014/main" id="{4D704B9B-3D4E-3746-1020-F8207CBC660A}"/>
                </a:ext>
              </a:extLst>
            </p:cNvPr>
            <p:cNvSpPr>
              <a:spLocks noChangeArrowheads="1"/>
            </p:cNvSpPr>
            <p:nvPr/>
          </p:nvSpPr>
          <p:spPr bwMode="auto">
            <a:xfrm>
              <a:off x="10538387" y="2079344"/>
              <a:ext cx="277090" cy="277090"/>
            </a:xfrm>
            <a:prstGeom prst="ellipse">
              <a:avLst/>
            </a:prstGeom>
            <a:solidFill>
              <a:srgbClr val="449E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61">
              <a:extLst>
                <a:ext uri="{FF2B5EF4-FFF2-40B4-BE49-F238E27FC236}">
                  <a16:creationId xmlns:a16="http://schemas.microsoft.com/office/drawing/2014/main" id="{4D2BF6C7-C13F-ADCA-1600-7D79F7AB9927}"/>
                </a:ext>
              </a:extLst>
            </p:cNvPr>
            <p:cNvSpPr>
              <a:spLocks noChangeArrowheads="1"/>
            </p:cNvSpPr>
            <p:nvPr/>
          </p:nvSpPr>
          <p:spPr bwMode="auto">
            <a:xfrm>
              <a:off x="9704836" y="2229862"/>
              <a:ext cx="722943" cy="72522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62">
              <a:extLst>
                <a:ext uri="{FF2B5EF4-FFF2-40B4-BE49-F238E27FC236}">
                  <a16:creationId xmlns:a16="http://schemas.microsoft.com/office/drawing/2014/main" id="{D336E7E8-BF6E-2356-2DA7-7149CBA9A135}"/>
                </a:ext>
              </a:extLst>
            </p:cNvPr>
            <p:cNvSpPr>
              <a:spLocks noChangeArrowheads="1"/>
            </p:cNvSpPr>
            <p:nvPr/>
          </p:nvSpPr>
          <p:spPr bwMode="auto">
            <a:xfrm>
              <a:off x="8903213" y="2485286"/>
              <a:ext cx="518831" cy="52111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3">
              <a:extLst>
                <a:ext uri="{FF2B5EF4-FFF2-40B4-BE49-F238E27FC236}">
                  <a16:creationId xmlns:a16="http://schemas.microsoft.com/office/drawing/2014/main" id="{7FA8328D-FAF6-8AE9-5272-EFB91DAB7E32}"/>
                </a:ext>
              </a:extLst>
            </p:cNvPr>
            <p:cNvSpPr>
              <a:spLocks noChangeArrowheads="1"/>
            </p:cNvSpPr>
            <p:nvPr/>
          </p:nvSpPr>
          <p:spPr bwMode="auto">
            <a:xfrm>
              <a:off x="8890670" y="1853567"/>
              <a:ext cx="397961" cy="397960"/>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4">
              <a:extLst>
                <a:ext uri="{FF2B5EF4-FFF2-40B4-BE49-F238E27FC236}">
                  <a16:creationId xmlns:a16="http://schemas.microsoft.com/office/drawing/2014/main" id="{C7F69B27-4900-81D0-CCEB-8E6E1158FAFB}"/>
                </a:ext>
              </a:extLst>
            </p:cNvPr>
            <p:cNvSpPr>
              <a:spLocks noChangeArrowheads="1"/>
            </p:cNvSpPr>
            <p:nvPr/>
          </p:nvSpPr>
          <p:spPr bwMode="auto">
            <a:xfrm>
              <a:off x="8629544" y="3535491"/>
              <a:ext cx="277090" cy="27709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5">
              <a:extLst>
                <a:ext uri="{FF2B5EF4-FFF2-40B4-BE49-F238E27FC236}">
                  <a16:creationId xmlns:a16="http://schemas.microsoft.com/office/drawing/2014/main" id="{1D7BC902-7628-63E0-0894-73997D36AAE2}"/>
                </a:ext>
              </a:extLst>
            </p:cNvPr>
            <p:cNvSpPr>
              <a:spLocks noChangeArrowheads="1"/>
            </p:cNvSpPr>
            <p:nvPr/>
          </p:nvSpPr>
          <p:spPr bwMode="auto">
            <a:xfrm>
              <a:off x="9704836" y="1646034"/>
              <a:ext cx="277090" cy="277090"/>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6">
              <a:extLst>
                <a:ext uri="{FF2B5EF4-FFF2-40B4-BE49-F238E27FC236}">
                  <a16:creationId xmlns:a16="http://schemas.microsoft.com/office/drawing/2014/main" id="{5CBF609C-4370-36E6-A6A2-E70F8D610FB5}"/>
                </a:ext>
              </a:extLst>
            </p:cNvPr>
            <p:cNvSpPr>
              <a:spLocks noChangeArrowheads="1"/>
            </p:cNvSpPr>
            <p:nvPr/>
          </p:nvSpPr>
          <p:spPr bwMode="auto">
            <a:xfrm>
              <a:off x="8439116" y="2842196"/>
              <a:ext cx="277090" cy="27709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7">
              <a:extLst>
                <a:ext uri="{FF2B5EF4-FFF2-40B4-BE49-F238E27FC236}">
                  <a16:creationId xmlns:a16="http://schemas.microsoft.com/office/drawing/2014/main" id="{E9AB60DA-346A-AEF6-DD6A-A39F8710AF8D}"/>
                </a:ext>
              </a:extLst>
            </p:cNvPr>
            <p:cNvSpPr>
              <a:spLocks noChangeArrowheads="1"/>
            </p:cNvSpPr>
            <p:nvPr/>
          </p:nvSpPr>
          <p:spPr bwMode="auto">
            <a:xfrm>
              <a:off x="10277261" y="4592538"/>
              <a:ext cx="277090" cy="27823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8">
              <a:extLst>
                <a:ext uri="{FF2B5EF4-FFF2-40B4-BE49-F238E27FC236}">
                  <a16:creationId xmlns:a16="http://schemas.microsoft.com/office/drawing/2014/main" id="{BC338971-441B-4E3E-DA25-701E96F28194}"/>
                </a:ext>
              </a:extLst>
            </p:cNvPr>
            <p:cNvSpPr>
              <a:spLocks noChangeArrowheads="1"/>
            </p:cNvSpPr>
            <p:nvPr/>
          </p:nvSpPr>
          <p:spPr bwMode="auto">
            <a:xfrm>
              <a:off x="10742498" y="3739603"/>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9">
              <a:extLst>
                <a:ext uri="{FF2B5EF4-FFF2-40B4-BE49-F238E27FC236}">
                  <a16:creationId xmlns:a16="http://schemas.microsoft.com/office/drawing/2014/main" id="{F0DF5994-BF66-3D7D-8EEB-EC47D72588E1}"/>
                </a:ext>
              </a:extLst>
            </p:cNvPr>
            <p:cNvSpPr>
              <a:spLocks noChangeArrowheads="1"/>
            </p:cNvSpPr>
            <p:nvPr/>
          </p:nvSpPr>
          <p:spPr bwMode="auto">
            <a:xfrm>
              <a:off x="9419764" y="1669980"/>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70">
              <a:extLst>
                <a:ext uri="{FF2B5EF4-FFF2-40B4-BE49-F238E27FC236}">
                  <a16:creationId xmlns:a16="http://schemas.microsoft.com/office/drawing/2014/main" id="{497FFBD9-08F3-AB61-0AEA-D096E123B358}"/>
                </a:ext>
              </a:extLst>
            </p:cNvPr>
            <p:cNvSpPr>
              <a:spLocks noChangeArrowheads="1"/>
            </p:cNvSpPr>
            <p:nvPr/>
          </p:nvSpPr>
          <p:spPr bwMode="auto">
            <a:xfrm>
              <a:off x="8463062" y="3331380"/>
              <a:ext cx="13911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71">
              <a:extLst>
                <a:ext uri="{FF2B5EF4-FFF2-40B4-BE49-F238E27FC236}">
                  <a16:creationId xmlns:a16="http://schemas.microsoft.com/office/drawing/2014/main" id="{61FE7818-F519-B8FD-7702-C6B611D04EB3}"/>
                </a:ext>
              </a:extLst>
            </p:cNvPr>
            <p:cNvSpPr>
              <a:spLocks noChangeArrowheads="1"/>
            </p:cNvSpPr>
            <p:nvPr/>
          </p:nvSpPr>
          <p:spPr bwMode="auto">
            <a:xfrm>
              <a:off x="8540602" y="2347311"/>
              <a:ext cx="13797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72">
              <a:extLst>
                <a:ext uri="{FF2B5EF4-FFF2-40B4-BE49-F238E27FC236}">
                  <a16:creationId xmlns:a16="http://schemas.microsoft.com/office/drawing/2014/main" id="{4D57B559-F282-7ACC-F2FE-606D3B0DD2CC}"/>
                </a:ext>
              </a:extLst>
            </p:cNvPr>
            <p:cNvSpPr>
              <a:spLocks noChangeArrowheads="1"/>
            </p:cNvSpPr>
            <p:nvPr/>
          </p:nvSpPr>
          <p:spPr bwMode="auto">
            <a:xfrm>
              <a:off x="10325153" y="1804534"/>
              <a:ext cx="137975" cy="14025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3">
              <a:extLst>
                <a:ext uri="{FF2B5EF4-FFF2-40B4-BE49-F238E27FC236}">
                  <a16:creationId xmlns:a16="http://schemas.microsoft.com/office/drawing/2014/main" id="{39B5C36B-86C5-790A-1A7D-621046FCC97F}"/>
                </a:ext>
              </a:extLst>
            </p:cNvPr>
            <p:cNvSpPr>
              <a:spLocks noChangeArrowheads="1"/>
            </p:cNvSpPr>
            <p:nvPr/>
          </p:nvSpPr>
          <p:spPr bwMode="auto">
            <a:xfrm>
              <a:off x="9152937" y="4930064"/>
              <a:ext cx="13797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4">
              <a:extLst>
                <a:ext uri="{FF2B5EF4-FFF2-40B4-BE49-F238E27FC236}">
                  <a16:creationId xmlns:a16="http://schemas.microsoft.com/office/drawing/2014/main" id="{22C81D6D-6119-D5A4-DCB2-88EEEAB43A1B}"/>
                </a:ext>
              </a:extLst>
            </p:cNvPr>
            <p:cNvSpPr>
              <a:spLocks noChangeArrowheads="1"/>
            </p:cNvSpPr>
            <p:nvPr/>
          </p:nvSpPr>
          <p:spPr bwMode="auto">
            <a:xfrm>
              <a:off x="9978505" y="4917520"/>
              <a:ext cx="13797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5">
              <a:extLst>
                <a:ext uri="{FF2B5EF4-FFF2-40B4-BE49-F238E27FC236}">
                  <a16:creationId xmlns:a16="http://schemas.microsoft.com/office/drawing/2014/main" id="{4F6F009B-9187-6FA0-9D1D-9E6DE5818EA4}"/>
                </a:ext>
              </a:extLst>
            </p:cNvPr>
            <p:cNvSpPr>
              <a:spLocks noChangeArrowheads="1"/>
            </p:cNvSpPr>
            <p:nvPr/>
          </p:nvSpPr>
          <p:spPr bwMode="auto">
            <a:xfrm>
              <a:off x="8861023" y="4185455"/>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6">
              <a:extLst>
                <a:ext uri="{FF2B5EF4-FFF2-40B4-BE49-F238E27FC236}">
                  <a16:creationId xmlns:a16="http://schemas.microsoft.com/office/drawing/2014/main" id="{A2E68BA4-BD16-4FBF-B66E-A4583F688BA9}"/>
                </a:ext>
              </a:extLst>
            </p:cNvPr>
            <p:cNvSpPr>
              <a:spLocks noChangeArrowheads="1"/>
            </p:cNvSpPr>
            <p:nvPr/>
          </p:nvSpPr>
          <p:spPr bwMode="auto">
            <a:xfrm>
              <a:off x="9503005" y="2925437"/>
              <a:ext cx="140255" cy="14025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7">
              <a:extLst>
                <a:ext uri="{FF2B5EF4-FFF2-40B4-BE49-F238E27FC236}">
                  <a16:creationId xmlns:a16="http://schemas.microsoft.com/office/drawing/2014/main" id="{7C869B3B-259A-27C6-BA86-181D0F943510}"/>
                </a:ext>
              </a:extLst>
            </p:cNvPr>
            <p:cNvSpPr>
              <a:spLocks noChangeArrowheads="1"/>
            </p:cNvSpPr>
            <p:nvPr/>
          </p:nvSpPr>
          <p:spPr bwMode="auto">
            <a:xfrm>
              <a:off x="10207703" y="3892401"/>
              <a:ext cx="14025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8">
              <a:extLst>
                <a:ext uri="{FF2B5EF4-FFF2-40B4-BE49-F238E27FC236}">
                  <a16:creationId xmlns:a16="http://schemas.microsoft.com/office/drawing/2014/main" id="{2637DDB6-4C70-529A-0784-70D01AD90D0E}"/>
                </a:ext>
              </a:extLst>
            </p:cNvPr>
            <p:cNvSpPr>
              <a:spLocks noChangeArrowheads="1"/>
            </p:cNvSpPr>
            <p:nvPr/>
          </p:nvSpPr>
          <p:spPr bwMode="auto">
            <a:xfrm>
              <a:off x="8932861" y="3192265"/>
              <a:ext cx="13797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9">
              <a:extLst>
                <a:ext uri="{FF2B5EF4-FFF2-40B4-BE49-F238E27FC236}">
                  <a16:creationId xmlns:a16="http://schemas.microsoft.com/office/drawing/2014/main" id="{06C70996-0C2F-1808-5E61-BE6D85B63C1C}"/>
                </a:ext>
              </a:extLst>
            </p:cNvPr>
            <p:cNvSpPr>
              <a:spLocks noEditPoints="1"/>
            </p:cNvSpPr>
            <p:nvPr/>
          </p:nvSpPr>
          <p:spPr bwMode="auto">
            <a:xfrm>
              <a:off x="10097095" y="1705329"/>
              <a:ext cx="100345" cy="102626"/>
            </a:xfrm>
            <a:custGeom>
              <a:avLst/>
              <a:gdLst>
                <a:gd name="T0" fmla="*/ 26 w 51"/>
                <a:gd name="T1" fmla="*/ 0 h 52"/>
                <a:gd name="T2" fmla="*/ 51 w 51"/>
                <a:gd name="T3" fmla="*/ 26 h 52"/>
                <a:gd name="T4" fmla="*/ 26 w 51"/>
                <a:gd name="T5" fmla="*/ 52 h 52"/>
                <a:gd name="T6" fmla="*/ 26 w 51"/>
                <a:gd name="T7" fmla="*/ 52 h 52"/>
                <a:gd name="T8" fmla="*/ 26 w 51"/>
                <a:gd name="T9" fmla="*/ 46 h 52"/>
                <a:gd name="T10" fmla="*/ 26 w 51"/>
                <a:gd name="T11" fmla="*/ 46 h 52"/>
                <a:gd name="T12" fmla="*/ 45 w 51"/>
                <a:gd name="T13" fmla="*/ 26 h 52"/>
                <a:gd name="T14" fmla="*/ 26 w 51"/>
                <a:gd name="T15" fmla="*/ 6 h 52"/>
                <a:gd name="T16" fmla="*/ 26 w 51"/>
                <a:gd name="T17" fmla="*/ 6 h 52"/>
                <a:gd name="T18" fmla="*/ 26 w 51"/>
                <a:gd name="T19" fmla="*/ 0 h 52"/>
                <a:gd name="T20" fmla="*/ 26 w 51"/>
                <a:gd name="T21" fmla="*/ 52 h 52"/>
                <a:gd name="T22" fmla="*/ 0 w 51"/>
                <a:gd name="T23" fmla="*/ 26 h 52"/>
                <a:gd name="T24" fmla="*/ 26 w 51"/>
                <a:gd name="T25" fmla="*/ 0 h 52"/>
                <a:gd name="T26" fmla="*/ 26 w 51"/>
                <a:gd name="T27" fmla="*/ 6 h 52"/>
                <a:gd name="T28" fmla="*/ 6 w 51"/>
                <a:gd name="T29" fmla="*/ 26 h 52"/>
                <a:gd name="T30" fmla="*/ 26 w 51"/>
                <a:gd name="T31" fmla="*/ 46 h 52"/>
                <a:gd name="T32" fmla="*/ 26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6" y="0"/>
                  </a:moveTo>
                  <a:cubicBezTo>
                    <a:pt x="40" y="0"/>
                    <a:pt x="51" y="12"/>
                    <a:pt x="51" y="26"/>
                  </a:cubicBezTo>
                  <a:cubicBezTo>
                    <a:pt x="51" y="40"/>
                    <a:pt x="40" y="52"/>
                    <a:pt x="26" y="52"/>
                  </a:cubicBezTo>
                  <a:cubicBezTo>
                    <a:pt x="26" y="52"/>
                    <a:pt x="26" y="52"/>
                    <a:pt x="26" y="52"/>
                  </a:cubicBezTo>
                  <a:cubicBezTo>
                    <a:pt x="26" y="46"/>
                    <a:pt x="26" y="46"/>
                    <a:pt x="26" y="46"/>
                  </a:cubicBezTo>
                  <a:cubicBezTo>
                    <a:pt x="26" y="46"/>
                    <a:pt x="26" y="46"/>
                    <a:pt x="26" y="46"/>
                  </a:cubicBezTo>
                  <a:cubicBezTo>
                    <a:pt x="37" y="46"/>
                    <a:pt x="45" y="37"/>
                    <a:pt x="45" y="26"/>
                  </a:cubicBezTo>
                  <a:cubicBezTo>
                    <a:pt x="45" y="15"/>
                    <a:pt x="37" y="6"/>
                    <a:pt x="26" y="6"/>
                  </a:cubicBezTo>
                  <a:cubicBezTo>
                    <a:pt x="26" y="6"/>
                    <a:pt x="26" y="6"/>
                    <a:pt x="26" y="6"/>
                  </a:cubicBezTo>
                  <a:cubicBezTo>
                    <a:pt x="26" y="0"/>
                    <a:pt x="26" y="0"/>
                    <a:pt x="26" y="0"/>
                  </a:cubicBezTo>
                  <a:close/>
                  <a:moveTo>
                    <a:pt x="26" y="52"/>
                  </a:moveTo>
                  <a:cubicBezTo>
                    <a:pt x="12" y="52"/>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80">
              <a:extLst>
                <a:ext uri="{FF2B5EF4-FFF2-40B4-BE49-F238E27FC236}">
                  <a16:creationId xmlns:a16="http://schemas.microsoft.com/office/drawing/2014/main" id="{44D42692-C8E1-9ADC-246E-E4264D1B535A}"/>
                </a:ext>
              </a:extLst>
            </p:cNvPr>
            <p:cNvSpPr>
              <a:spLocks noEditPoints="1"/>
            </p:cNvSpPr>
            <p:nvPr/>
          </p:nvSpPr>
          <p:spPr bwMode="auto">
            <a:xfrm>
              <a:off x="8441397" y="2630103"/>
              <a:ext cx="101486" cy="101486"/>
            </a:xfrm>
            <a:custGeom>
              <a:avLst/>
              <a:gdLst>
                <a:gd name="T0" fmla="*/ 26 w 51"/>
                <a:gd name="T1" fmla="*/ 0 h 51"/>
                <a:gd name="T2" fmla="*/ 51 w 51"/>
                <a:gd name="T3" fmla="*/ 26 h 51"/>
                <a:gd name="T4" fmla="*/ 26 w 51"/>
                <a:gd name="T5" fmla="*/ 51 h 51"/>
                <a:gd name="T6" fmla="*/ 26 w 51"/>
                <a:gd name="T7" fmla="*/ 45 h 51"/>
                <a:gd name="T8" fmla="*/ 45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1"/>
                    <a:pt x="51" y="26"/>
                  </a:cubicBezTo>
                  <a:cubicBezTo>
                    <a:pt x="51" y="40"/>
                    <a:pt x="40" y="51"/>
                    <a:pt x="26" y="51"/>
                  </a:cubicBezTo>
                  <a:cubicBezTo>
                    <a:pt x="26" y="45"/>
                    <a:pt x="26" y="45"/>
                    <a:pt x="26" y="45"/>
                  </a:cubicBezTo>
                  <a:cubicBezTo>
                    <a:pt x="37" y="45"/>
                    <a:pt x="45" y="36"/>
                    <a:pt x="45" y="26"/>
                  </a:cubicBezTo>
                  <a:cubicBezTo>
                    <a:pt x="45" y="15"/>
                    <a:pt x="37" y="6"/>
                    <a:pt x="26" y="6"/>
                  </a:cubicBezTo>
                  <a:lnTo>
                    <a:pt x="26" y="0"/>
                  </a:lnTo>
                  <a:close/>
                  <a:moveTo>
                    <a:pt x="26" y="51"/>
                  </a:moveTo>
                  <a:cubicBezTo>
                    <a:pt x="12" y="51"/>
                    <a:pt x="0" y="40"/>
                    <a:pt x="0" y="26"/>
                  </a:cubicBezTo>
                  <a:cubicBezTo>
                    <a:pt x="0" y="11"/>
                    <a:pt x="12" y="0"/>
                    <a:pt x="26" y="0"/>
                  </a:cubicBezTo>
                  <a:cubicBezTo>
                    <a:pt x="26" y="6"/>
                    <a:pt x="26" y="6"/>
                    <a:pt x="26" y="6"/>
                  </a:cubicBezTo>
                  <a:cubicBezTo>
                    <a:pt x="15" y="6"/>
                    <a:pt x="6" y="15"/>
                    <a:pt x="6" y="26"/>
                  </a:cubicBezTo>
                  <a:cubicBezTo>
                    <a:pt x="6" y="36"/>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81">
              <a:extLst>
                <a:ext uri="{FF2B5EF4-FFF2-40B4-BE49-F238E27FC236}">
                  <a16:creationId xmlns:a16="http://schemas.microsoft.com/office/drawing/2014/main" id="{B28305C6-2B8B-65D9-E2DD-24C625E26FA4}"/>
                </a:ext>
              </a:extLst>
            </p:cNvPr>
            <p:cNvSpPr>
              <a:spLocks noEditPoints="1"/>
            </p:cNvSpPr>
            <p:nvPr/>
          </p:nvSpPr>
          <p:spPr bwMode="auto">
            <a:xfrm>
              <a:off x="8989875" y="4525261"/>
              <a:ext cx="101486" cy="101486"/>
            </a:xfrm>
            <a:custGeom>
              <a:avLst/>
              <a:gdLst>
                <a:gd name="T0" fmla="*/ 25 w 51"/>
                <a:gd name="T1" fmla="*/ 0 h 51"/>
                <a:gd name="T2" fmla="*/ 51 w 51"/>
                <a:gd name="T3" fmla="*/ 26 h 51"/>
                <a:gd name="T4" fmla="*/ 25 w 51"/>
                <a:gd name="T5" fmla="*/ 51 h 51"/>
                <a:gd name="T6" fmla="*/ 25 w 51"/>
                <a:gd name="T7" fmla="*/ 45 h 51"/>
                <a:gd name="T8" fmla="*/ 45 w 51"/>
                <a:gd name="T9" fmla="*/ 26 h 51"/>
                <a:gd name="T10" fmla="*/ 25 w 51"/>
                <a:gd name="T11" fmla="*/ 6 h 51"/>
                <a:gd name="T12" fmla="*/ 25 w 51"/>
                <a:gd name="T13" fmla="*/ 0 h 51"/>
                <a:gd name="T14" fmla="*/ 25 w 51"/>
                <a:gd name="T15" fmla="*/ 51 h 51"/>
                <a:gd name="T16" fmla="*/ 0 w 51"/>
                <a:gd name="T17" fmla="*/ 26 h 51"/>
                <a:gd name="T18" fmla="*/ 25 w 51"/>
                <a:gd name="T19" fmla="*/ 0 h 51"/>
                <a:gd name="T20" fmla="*/ 25 w 51"/>
                <a:gd name="T21" fmla="*/ 6 h 51"/>
                <a:gd name="T22" fmla="*/ 6 w 51"/>
                <a:gd name="T23" fmla="*/ 26 h 51"/>
                <a:gd name="T24" fmla="*/ 25 w 51"/>
                <a:gd name="T25" fmla="*/ 45 h 51"/>
                <a:gd name="T26" fmla="*/ 25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5" y="0"/>
                  </a:moveTo>
                  <a:cubicBezTo>
                    <a:pt x="40" y="0"/>
                    <a:pt x="51" y="11"/>
                    <a:pt x="51" y="26"/>
                  </a:cubicBezTo>
                  <a:cubicBezTo>
                    <a:pt x="51" y="40"/>
                    <a:pt x="40" y="51"/>
                    <a:pt x="25" y="51"/>
                  </a:cubicBezTo>
                  <a:cubicBezTo>
                    <a:pt x="25" y="45"/>
                    <a:pt x="25" y="45"/>
                    <a:pt x="25" y="45"/>
                  </a:cubicBezTo>
                  <a:cubicBezTo>
                    <a:pt x="36" y="45"/>
                    <a:pt x="45" y="36"/>
                    <a:pt x="45" y="26"/>
                  </a:cubicBezTo>
                  <a:cubicBezTo>
                    <a:pt x="45" y="15"/>
                    <a:pt x="36" y="6"/>
                    <a:pt x="25" y="6"/>
                  </a:cubicBezTo>
                  <a:lnTo>
                    <a:pt x="25" y="0"/>
                  </a:lnTo>
                  <a:close/>
                  <a:moveTo>
                    <a:pt x="25" y="51"/>
                  </a:moveTo>
                  <a:cubicBezTo>
                    <a:pt x="11" y="51"/>
                    <a:pt x="0" y="40"/>
                    <a:pt x="0" y="26"/>
                  </a:cubicBezTo>
                  <a:cubicBezTo>
                    <a:pt x="0" y="11"/>
                    <a:pt x="11" y="0"/>
                    <a:pt x="25" y="0"/>
                  </a:cubicBezTo>
                  <a:cubicBezTo>
                    <a:pt x="25" y="6"/>
                    <a:pt x="25" y="6"/>
                    <a:pt x="25" y="6"/>
                  </a:cubicBezTo>
                  <a:cubicBezTo>
                    <a:pt x="15" y="6"/>
                    <a:pt x="6" y="15"/>
                    <a:pt x="6" y="26"/>
                  </a:cubicBezTo>
                  <a:cubicBezTo>
                    <a:pt x="6" y="36"/>
                    <a:pt x="15"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2">
              <a:extLst>
                <a:ext uri="{FF2B5EF4-FFF2-40B4-BE49-F238E27FC236}">
                  <a16:creationId xmlns:a16="http://schemas.microsoft.com/office/drawing/2014/main" id="{E11A6652-B7A4-345C-1C3C-C0D256DE72F0}"/>
                </a:ext>
              </a:extLst>
            </p:cNvPr>
            <p:cNvSpPr>
              <a:spLocks noEditPoints="1"/>
            </p:cNvSpPr>
            <p:nvPr/>
          </p:nvSpPr>
          <p:spPr bwMode="auto">
            <a:xfrm>
              <a:off x="9640980" y="4882171"/>
              <a:ext cx="101486" cy="101486"/>
            </a:xfrm>
            <a:custGeom>
              <a:avLst/>
              <a:gdLst>
                <a:gd name="T0" fmla="*/ 26 w 51"/>
                <a:gd name="T1" fmla="*/ 0 h 51"/>
                <a:gd name="T2" fmla="*/ 51 w 51"/>
                <a:gd name="T3" fmla="*/ 25 h 51"/>
                <a:gd name="T4" fmla="*/ 26 w 51"/>
                <a:gd name="T5" fmla="*/ 51 h 51"/>
                <a:gd name="T6" fmla="*/ 26 w 51"/>
                <a:gd name="T7" fmla="*/ 45 h 51"/>
                <a:gd name="T8" fmla="*/ 45 w 51"/>
                <a:gd name="T9" fmla="*/ 25 h 51"/>
                <a:gd name="T10" fmla="*/ 26 w 51"/>
                <a:gd name="T11" fmla="*/ 6 h 51"/>
                <a:gd name="T12" fmla="*/ 26 w 51"/>
                <a:gd name="T13" fmla="*/ 0 h 51"/>
                <a:gd name="T14" fmla="*/ 26 w 51"/>
                <a:gd name="T15" fmla="*/ 51 h 51"/>
                <a:gd name="T16" fmla="*/ 0 w 51"/>
                <a:gd name="T17" fmla="*/ 25 h 51"/>
                <a:gd name="T18" fmla="*/ 26 w 51"/>
                <a:gd name="T19" fmla="*/ 0 h 51"/>
                <a:gd name="T20" fmla="*/ 26 w 51"/>
                <a:gd name="T21" fmla="*/ 6 h 51"/>
                <a:gd name="T22" fmla="*/ 6 w 51"/>
                <a:gd name="T23" fmla="*/ 25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1"/>
                    <a:pt x="51" y="25"/>
                  </a:cubicBezTo>
                  <a:cubicBezTo>
                    <a:pt x="51" y="40"/>
                    <a:pt x="40" y="51"/>
                    <a:pt x="26" y="51"/>
                  </a:cubicBezTo>
                  <a:cubicBezTo>
                    <a:pt x="26" y="45"/>
                    <a:pt x="26" y="45"/>
                    <a:pt x="26" y="45"/>
                  </a:cubicBezTo>
                  <a:cubicBezTo>
                    <a:pt x="36" y="45"/>
                    <a:pt x="45" y="36"/>
                    <a:pt x="45" y="25"/>
                  </a:cubicBezTo>
                  <a:cubicBezTo>
                    <a:pt x="45" y="14"/>
                    <a:pt x="36" y="6"/>
                    <a:pt x="26" y="6"/>
                  </a:cubicBezTo>
                  <a:lnTo>
                    <a:pt x="26" y="0"/>
                  </a:lnTo>
                  <a:close/>
                  <a:moveTo>
                    <a:pt x="26" y="51"/>
                  </a:moveTo>
                  <a:cubicBezTo>
                    <a:pt x="11" y="51"/>
                    <a:pt x="0" y="40"/>
                    <a:pt x="0" y="25"/>
                  </a:cubicBezTo>
                  <a:cubicBezTo>
                    <a:pt x="0" y="11"/>
                    <a:pt x="11" y="0"/>
                    <a:pt x="26" y="0"/>
                  </a:cubicBezTo>
                  <a:cubicBezTo>
                    <a:pt x="26" y="6"/>
                    <a:pt x="26" y="6"/>
                    <a:pt x="26" y="6"/>
                  </a:cubicBezTo>
                  <a:cubicBezTo>
                    <a:pt x="15" y="6"/>
                    <a:pt x="6" y="14"/>
                    <a:pt x="6" y="25"/>
                  </a:cubicBezTo>
                  <a:cubicBezTo>
                    <a:pt x="6" y="36"/>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3">
              <a:extLst>
                <a:ext uri="{FF2B5EF4-FFF2-40B4-BE49-F238E27FC236}">
                  <a16:creationId xmlns:a16="http://schemas.microsoft.com/office/drawing/2014/main" id="{D444D15A-E4E2-1412-7470-77E942EF9BFE}"/>
                </a:ext>
              </a:extLst>
            </p:cNvPr>
            <p:cNvSpPr>
              <a:spLocks noEditPoints="1"/>
            </p:cNvSpPr>
            <p:nvPr/>
          </p:nvSpPr>
          <p:spPr bwMode="auto">
            <a:xfrm>
              <a:off x="10562333" y="4218524"/>
              <a:ext cx="101486"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2"/>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7"/>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2"/>
                    <a:pt x="11" y="0"/>
                    <a:pt x="25" y="0"/>
                  </a:cubicBezTo>
                  <a:cubicBezTo>
                    <a:pt x="25" y="6"/>
                    <a:pt x="25" y="6"/>
                    <a:pt x="25" y="6"/>
                  </a:cubicBezTo>
                  <a:cubicBezTo>
                    <a:pt x="14" y="6"/>
                    <a:pt x="6" y="15"/>
                    <a:pt x="6" y="26"/>
                  </a:cubicBezTo>
                  <a:cubicBezTo>
                    <a:pt x="6" y="37"/>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4">
              <a:extLst>
                <a:ext uri="{FF2B5EF4-FFF2-40B4-BE49-F238E27FC236}">
                  <a16:creationId xmlns:a16="http://schemas.microsoft.com/office/drawing/2014/main" id="{2BA87E24-A5A6-A235-2A13-97B44DC01715}"/>
                </a:ext>
              </a:extLst>
            </p:cNvPr>
            <p:cNvSpPr>
              <a:spLocks noEditPoints="1"/>
            </p:cNvSpPr>
            <p:nvPr/>
          </p:nvSpPr>
          <p:spPr bwMode="auto">
            <a:xfrm>
              <a:off x="10984239" y="3259542"/>
              <a:ext cx="100345"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6"/>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1"/>
                    <a:pt x="11" y="0"/>
                    <a:pt x="25" y="0"/>
                  </a:cubicBezTo>
                  <a:cubicBezTo>
                    <a:pt x="25" y="6"/>
                    <a:pt x="25" y="6"/>
                    <a:pt x="25" y="6"/>
                  </a:cubicBezTo>
                  <a:cubicBezTo>
                    <a:pt x="14" y="6"/>
                    <a:pt x="6" y="15"/>
                    <a:pt x="6" y="26"/>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5">
              <a:extLst>
                <a:ext uri="{FF2B5EF4-FFF2-40B4-BE49-F238E27FC236}">
                  <a16:creationId xmlns:a16="http://schemas.microsoft.com/office/drawing/2014/main" id="{859BDCF8-8082-073C-BCC1-ABD7000FC20C}"/>
                </a:ext>
              </a:extLst>
            </p:cNvPr>
            <p:cNvSpPr>
              <a:spLocks noEditPoints="1"/>
            </p:cNvSpPr>
            <p:nvPr/>
          </p:nvSpPr>
          <p:spPr bwMode="auto">
            <a:xfrm>
              <a:off x="10906700" y="2431693"/>
              <a:ext cx="101486" cy="103766"/>
            </a:xfrm>
            <a:custGeom>
              <a:avLst/>
              <a:gdLst>
                <a:gd name="T0" fmla="*/ 26 w 51"/>
                <a:gd name="T1" fmla="*/ 0 h 52"/>
                <a:gd name="T2" fmla="*/ 51 w 51"/>
                <a:gd name="T3" fmla="*/ 26 h 52"/>
                <a:gd name="T4" fmla="*/ 26 w 51"/>
                <a:gd name="T5" fmla="*/ 52 h 52"/>
                <a:gd name="T6" fmla="*/ 26 w 51"/>
                <a:gd name="T7" fmla="*/ 52 h 52"/>
                <a:gd name="T8" fmla="*/ 26 w 51"/>
                <a:gd name="T9" fmla="*/ 46 h 52"/>
                <a:gd name="T10" fmla="*/ 26 w 51"/>
                <a:gd name="T11" fmla="*/ 46 h 52"/>
                <a:gd name="T12" fmla="*/ 45 w 51"/>
                <a:gd name="T13" fmla="*/ 26 h 52"/>
                <a:gd name="T14" fmla="*/ 26 w 51"/>
                <a:gd name="T15" fmla="*/ 6 h 52"/>
                <a:gd name="T16" fmla="*/ 26 w 51"/>
                <a:gd name="T17" fmla="*/ 6 h 52"/>
                <a:gd name="T18" fmla="*/ 26 w 51"/>
                <a:gd name="T19" fmla="*/ 0 h 52"/>
                <a:gd name="T20" fmla="*/ 26 w 51"/>
                <a:gd name="T21" fmla="*/ 52 h 52"/>
                <a:gd name="T22" fmla="*/ 0 w 51"/>
                <a:gd name="T23" fmla="*/ 26 h 52"/>
                <a:gd name="T24" fmla="*/ 26 w 51"/>
                <a:gd name="T25" fmla="*/ 0 h 52"/>
                <a:gd name="T26" fmla="*/ 26 w 51"/>
                <a:gd name="T27" fmla="*/ 6 h 52"/>
                <a:gd name="T28" fmla="*/ 6 w 51"/>
                <a:gd name="T29" fmla="*/ 26 h 52"/>
                <a:gd name="T30" fmla="*/ 26 w 51"/>
                <a:gd name="T31" fmla="*/ 46 h 52"/>
                <a:gd name="T32" fmla="*/ 26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6" y="0"/>
                  </a:moveTo>
                  <a:cubicBezTo>
                    <a:pt x="40" y="0"/>
                    <a:pt x="51" y="12"/>
                    <a:pt x="51" y="26"/>
                  </a:cubicBezTo>
                  <a:cubicBezTo>
                    <a:pt x="51" y="40"/>
                    <a:pt x="40" y="52"/>
                    <a:pt x="26" y="52"/>
                  </a:cubicBezTo>
                  <a:cubicBezTo>
                    <a:pt x="26" y="52"/>
                    <a:pt x="26" y="52"/>
                    <a:pt x="26" y="52"/>
                  </a:cubicBezTo>
                  <a:cubicBezTo>
                    <a:pt x="26" y="46"/>
                    <a:pt x="26" y="46"/>
                    <a:pt x="26" y="46"/>
                  </a:cubicBezTo>
                  <a:cubicBezTo>
                    <a:pt x="26" y="46"/>
                    <a:pt x="26" y="46"/>
                    <a:pt x="26" y="46"/>
                  </a:cubicBezTo>
                  <a:cubicBezTo>
                    <a:pt x="36" y="46"/>
                    <a:pt x="45" y="37"/>
                    <a:pt x="45" y="26"/>
                  </a:cubicBezTo>
                  <a:cubicBezTo>
                    <a:pt x="45" y="15"/>
                    <a:pt x="36" y="6"/>
                    <a:pt x="26" y="6"/>
                  </a:cubicBezTo>
                  <a:cubicBezTo>
                    <a:pt x="26" y="6"/>
                    <a:pt x="26" y="6"/>
                    <a:pt x="26" y="6"/>
                  </a:cubicBezTo>
                  <a:cubicBezTo>
                    <a:pt x="26" y="0"/>
                    <a:pt x="26" y="0"/>
                    <a:pt x="26" y="0"/>
                  </a:cubicBezTo>
                  <a:close/>
                  <a:moveTo>
                    <a:pt x="26" y="52"/>
                  </a:moveTo>
                  <a:cubicBezTo>
                    <a:pt x="11" y="52"/>
                    <a:pt x="0" y="40"/>
                    <a:pt x="0" y="26"/>
                  </a:cubicBezTo>
                  <a:cubicBezTo>
                    <a:pt x="0" y="12"/>
                    <a:pt x="11"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6">
              <a:extLst>
                <a:ext uri="{FF2B5EF4-FFF2-40B4-BE49-F238E27FC236}">
                  <a16:creationId xmlns:a16="http://schemas.microsoft.com/office/drawing/2014/main" id="{6AC57176-BBDD-4520-735B-ABFF0CF19434}"/>
                </a:ext>
              </a:extLst>
            </p:cNvPr>
            <p:cNvSpPr>
              <a:spLocks noEditPoints="1"/>
            </p:cNvSpPr>
            <p:nvPr/>
          </p:nvSpPr>
          <p:spPr bwMode="auto">
            <a:xfrm>
              <a:off x="9962541" y="3132970"/>
              <a:ext cx="100345"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6"/>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1"/>
                    <a:pt x="11" y="0"/>
                    <a:pt x="25" y="0"/>
                  </a:cubicBezTo>
                  <a:cubicBezTo>
                    <a:pt x="25" y="6"/>
                    <a:pt x="25" y="6"/>
                    <a:pt x="25" y="6"/>
                  </a:cubicBezTo>
                  <a:cubicBezTo>
                    <a:pt x="14" y="6"/>
                    <a:pt x="6" y="15"/>
                    <a:pt x="6" y="26"/>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7">
              <a:extLst>
                <a:ext uri="{FF2B5EF4-FFF2-40B4-BE49-F238E27FC236}">
                  <a16:creationId xmlns:a16="http://schemas.microsoft.com/office/drawing/2014/main" id="{81FB1AD2-B057-432A-998F-91C6DA307582}"/>
                </a:ext>
              </a:extLst>
            </p:cNvPr>
            <p:cNvSpPr>
              <a:spLocks noEditPoints="1"/>
            </p:cNvSpPr>
            <p:nvPr/>
          </p:nvSpPr>
          <p:spPr bwMode="auto">
            <a:xfrm>
              <a:off x="9403800" y="1976718"/>
              <a:ext cx="101486" cy="102626"/>
            </a:xfrm>
            <a:custGeom>
              <a:avLst/>
              <a:gdLst>
                <a:gd name="T0" fmla="*/ 25 w 51"/>
                <a:gd name="T1" fmla="*/ 0 h 52"/>
                <a:gd name="T2" fmla="*/ 51 w 51"/>
                <a:gd name="T3" fmla="*/ 26 h 52"/>
                <a:gd name="T4" fmla="*/ 25 w 51"/>
                <a:gd name="T5" fmla="*/ 52 h 52"/>
                <a:gd name="T6" fmla="*/ 25 w 51"/>
                <a:gd name="T7" fmla="*/ 46 h 52"/>
                <a:gd name="T8" fmla="*/ 45 w 51"/>
                <a:gd name="T9" fmla="*/ 26 h 52"/>
                <a:gd name="T10" fmla="*/ 25 w 51"/>
                <a:gd name="T11" fmla="*/ 6 h 52"/>
                <a:gd name="T12" fmla="*/ 25 w 51"/>
                <a:gd name="T13" fmla="*/ 0 h 52"/>
                <a:gd name="T14" fmla="*/ 25 w 51"/>
                <a:gd name="T15" fmla="*/ 52 h 52"/>
                <a:gd name="T16" fmla="*/ 0 w 51"/>
                <a:gd name="T17" fmla="*/ 26 h 52"/>
                <a:gd name="T18" fmla="*/ 25 w 51"/>
                <a:gd name="T19" fmla="*/ 0 h 52"/>
                <a:gd name="T20" fmla="*/ 25 w 51"/>
                <a:gd name="T21" fmla="*/ 6 h 52"/>
                <a:gd name="T22" fmla="*/ 6 w 51"/>
                <a:gd name="T23" fmla="*/ 26 h 52"/>
                <a:gd name="T24" fmla="*/ 25 w 51"/>
                <a:gd name="T25" fmla="*/ 46 h 52"/>
                <a:gd name="T26" fmla="*/ 25 w 51"/>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2">
                  <a:moveTo>
                    <a:pt x="25" y="0"/>
                  </a:moveTo>
                  <a:cubicBezTo>
                    <a:pt x="40" y="0"/>
                    <a:pt x="51" y="12"/>
                    <a:pt x="51" y="26"/>
                  </a:cubicBezTo>
                  <a:cubicBezTo>
                    <a:pt x="51" y="40"/>
                    <a:pt x="40" y="52"/>
                    <a:pt x="25" y="52"/>
                  </a:cubicBezTo>
                  <a:cubicBezTo>
                    <a:pt x="25" y="46"/>
                    <a:pt x="25" y="46"/>
                    <a:pt x="25" y="46"/>
                  </a:cubicBezTo>
                  <a:cubicBezTo>
                    <a:pt x="36" y="46"/>
                    <a:pt x="45" y="37"/>
                    <a:pt x="45" y="26"/>
                  </a:cubicBezTo>
                  <a:cubicBezTo>
                    <a:pt x="45" y="15"/>
                    <a:pt x="36" y="6"/>
                    <a:pt x="25" y="6"/>
                  </a:cubicBezTo>
                  <a:lnTo>
                    <a:pt x="25" y="0"/>
                  </a:lnTo>
                  <a:close/>
                  <a:moveTo>
                    <a:pt x="25" y="52"/>
                  </a:moveTo>
                  <a:cubicBezTo>
                    <a:pt x="11" y="52"/>
                    <a:pt x="0" y="40"/>
                    <a:pt x="0" y="26"/>
                  </a:cubicBezTo>
                  <a:cubicBezTo>
                    <a:pt x="0" y="12"/>
                    <a:pt x="11" y="0"/>
                    <a:pt x="25" y="0"/>
                  </a:cubicBezTo>
                  <a:cubicBezTo>
                    <a:pt x="25" y="6"/>
                    <a:pt x="25" y="6"/>
                    <a:pt x="25" y="6"/>
                  </a:cubicBezTo>
                  <a:cubicBezTo>
                    <a:pt x="15" y="6"/>
                    <a:pt x="6" y="15"/>
                    <a:pt x="6" y="26"/>
                  </a:cubicBezTo>
                  <a:cubicBezTo>
                    <a:pt x="6" y="37"/>
                    <a:pt x="15" y="46"/>
                    <a:pt x="25" y="46"/>
                  </a:cubicBezTo>
                  <a:lnTo>
                    <a:pt x="25"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8">
              <a:extLst>
                <a:ext uri="{FF2B5EF4-FFF2-40B4-BE49-F238E27FC236}">
                  <a16:creationId xmlns:a16="http://schemas.microsoft.com/office/drawing/2014/main" id="{A62D9999-B522-0093-2743-83A1236791EA}"/>
                </a:ext>
              </a:extLst>
            </p:cNvPr>
            <p:cNvSpPr>
              <a:spLocks noEditPoints="1"/>
            </p:cNvSpPr>
            <p:nvPr/>
          </p:nvSpPr>
          <p:spPr bwMode="auto">
            <a:xfrm>
              <a:off x="8971631" y="3455671"/>
              <a:ext cx="101486" cy="101486"/>
            </a:xfrm>
            <a:custGeom>
              <a:avLst/>
              <a:gdLst>
                <a:gd name="T0" fmla="*/ 26 w 51"/>
                <a:gd name="T1" fmla="*/ 0 h 51"/>
                <a:gd name="T2" fmla="*/ 51 w 51"/>
                <a:gd name="T3" fmla="*/ 26 h 51"/>
                <a:gd name="T4" fmla="*/ 26 w 51"/>
                <a:gd name="T5" fmla="*/ 51 h 51"/>
                <a:gd name="T6" fmla="*/ 26 w 51"/>
                <a:gd name="T7" fmla="*/ 45 h 51"/>
                <a:gd name="T8" fmla="*/ 46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2"/>
                    <a:pt x="51" y="26"/>
                  </a:cubicBezTo>
                  <a:cubicBezTo>
                    <a:pt x="51" y="40"/>
                    <a:pt x="40" y="51"/>
                    <a:pt x="26" y="51"/>
                  </a:cubicBezTo>
                  <a:cubicBezTo>
                    <a:pt x="26" y="45"/>
                    <a:pt x="26" y="45"/>
                    <a:pt x="26" y="45"/>
                  </a:cubicBezTo>
                  <a:cubicBezTo>
                    <a:pt x="37" y="45"/>
                    <a:pt x="46" y="37"/>
                    <a:pt x="46" y="26"/>
                  </a:cubicBezTo>
                  <a:cubicBezTo>
                    <a:pt x="46" y="15"/>
                    <a:pt x="37" y="6"/>
                    <a:pt x="26" y="6"/>
                  </a:cubicBezTo>
                  <a:lnTo>
                    <a:pt x="26" y="0"/>
                  </a:lnTo>
                  <a:close/>
                  <a:moveTo>
                    <a:pt x="26" y="51"/>
                  </a:moveTo>
                  <a:cubicBezTo>
                    <a:pt x="12" y="51"/>
                    <a:pt x="0" y="40"/>
                    <a:pt x="0" y="26"/>
                  </a:cubicBezTo>
                  <a:cubicBezTo>
                    <a:pt x="0" y="12"/>
                    <a:pt x="12" y="0"/>
                    <a:pt x="26" y="0"/>
                  </a:cubicBezTo>
                  <a:cubicBezTo>
                    <a:pt x="26" y="6"/>
                    <a:pt x="26" y="6"/>
                    <a:pt x="26" y="6"/>
                  </a:cubicBezTo>
                  <a:cubicBezTo>
                    <a:pt x="15" y="6"/>
                    <a:pt x="6" y="15"/>
                    <a:pt x="6" y="26"/>
                  </a:cubicBezTo>
                  <a:cubicBezTo>
                    <a:pt x="6" y="37"/>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9">
              <a:extLst>
                <a:ext uri="{FF2B5EF4-FFF2-40B4-BE49-F238E27FC236}">
                  <a16:creationId xmlns:a16="http://schemas.microsoft.com/office/drawing/2014/main" id="{B8930A0E-5703-BFA0-E50A-4534785F3919}"/>
                </a:ext>
              </a:extLst>
            </p:cNvPr>
            <p:cNvSpPr>
              <a:spLocks noEditPoints="1"/>
            </p:cNvSpPr>
            <p:nvPr/>
          </p:nvSpPr>
          <p:spPr bwMode="auto">
            <a:xfrm>
              <a:off x="10401552" y="2950524"/>
              <a:ext cx="103766" cy="103766"/>
            </a:xfrm>
            <a:custGeom>
              <a:avLst/>
              <a:gdLst>
                <a:gd name="T0" fmla="*/ 26 w 52"/>
                <a:gd name="T1" fmla="*/ 0 h 52"/>
                <a:gd name="T2" fmla="*/ 52 w 52"/>
                <a:gd name="T3" fmla="*/ 26 h 52"/>
                <a:gd name="T4" fmla="*/ 26 w 52"/>
                <a:gd name="T5" fmla="*/ 52 h 52"/>
                <a:gd name="T6" fmla="*/ 26 w 52"/>
                <a:gd name="T7" fmla="*/ 52 h 52"/>
                <a:gd name="T8" fmla="*/ 26 w 52"/>
                <a:gd name="T9" fmla="*/ 46 h 52"/>
                <a:gd name="T10" fmla="*/ 26 w 52"/>
                <a:gd name="T11" fmla="*/ 46 h 52"/>
                <a:gd name="T12" fmla="*/ 46 w 52"/>
                <a:gd name="T13" fmla="*/ 26 h 52"/>
                <a:gd name="T14" fmla="*/ 26 w 52"/>
                <a:gd name="T15" fmla="*/ 6 h 52"/>
                <a:gd name="T16" fmla="*/ 26 w 52"/>
                <a:gd name="T17" fmla="*/ 6 h 52"/>
                <a:gd name="T18" fmla="*/ 26 w 52"/>
                <a:gd name="T19" fmla="*/ 0 h 52"/>
                <a:gd name="T20" fmla="*/ 26 w 52"/>
                <a:gd name="T21" fmla="*/ 52 h 52"/>
                <a:gd name="T22" fmla="*/ 0 w 52"/>
                <a:gd name="T23" fmla="*/ 26 h 52"/>
                <a:gd name="T24" fmla="*/ 26 w 52"/>
                <a:gd name="T25" fmla="*/ 0 h 52"/>
                <a:gd name="T26" fmla="*/ 26 w 52"/>
                <a:gd name="T27" fmla="*/ 6 h 52"/>
                <a:gd name="T28" fmla="*/ 6 w 52"/>
                <a:gd name="T29" fmla="*/ 26 h 52"/>
                <a:gd name="T30" fmla="*/ 26 w 52"/>
                <a:gd name="T31" fmla="*/ 46 h 52"/>
                <a:gd name="T32" fmla="*/ 26 w 52"/>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52">
                  <a:moveTo>
                    <a:pt x="26" y="0"/>
                  </a:moveTo>
                  <a:cubicBezTo>
                    <a:pt x="40" y="0"/>
                    <a:pt x="52" y="12"/>
                    <a:pt x="52" y="26"/>
                  </a:cubicBezTo>
                  <a:cubicBezTo>
                    <a:pt x="52" y="40"/>
                    <a:pt x="40" y="52"/>
                    <a:pt x="26" y="52"/>
                  </a:cubicBezTo>
                  <a:cubicBezTo>
                    <a:pt x="26" y="52"/>
                    <a:pt x="26" y="52"/>
                    <a:pt x="26" y="52"/>
                  </a:cubicBezTo>
                  <a:cubicBezTo>
                    <a:pt x="26" y="46"/>
                    <a:pt x="26" y="46"/>
                    <a:pt x="26" y="46"/>
                  </a:cubicBezTo>
                  <a:cubicBezTo>
                    <a:pt x="26" y="46"/>
                    <a:pt x="26" y="46"/>
                    <a:pt x="26" y="46"/>
                  </a:cubicBezTo>
                  <a:cubicBezTo>
                    <a:pt x="37" y="46"/>
                    <a:pt x="46" y="37"/>
                    <a:pt x="46" y="26"/>
                  </a:cubicBezTo>
                  <a:cubicBezTo>
                    <a:pt x="46" y="15"/>
                    <a:pt x="37" y="6"/>
                    <a:pt x="26" y="6"/>
                  </a:cubicBezTo>
                  <a:cubicBezTo>
                    <a:pt x="26" y="6"/>
                    <a:pt x="26" y="6"/>
                    <a:pt x="26" y="6"/>
                  </a:cubicBezTo>
                  <a:cubicBezTo>
                    <a:pt x="26" y="0"/>
                    <a:pt x="26" y="0"/>
                    <a:pt x="26" y="0"/>
                  </a:cubicBezTo>
                  <a:close/>
                  <a:moveTo>
                    <a:pt x="26" y="52"/>
                  </a:moveTo>
                  <a:cubicBezTo>
                    <a:pt x="12" y="52"/>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90">
              <a:extLst>
                <a:ext uri="{FF2B5EF4-FFF2-40B4-BE49-F238E27FC236}">
                  <a16:creationId xmlns:a16="http://schemas.microsoft.com/office/drawing/2014/main" id="{9FABFF94-7604-735B-643B-BC14CB3E7095}"/>
                </a:ext>
              </a:extLst>
            </p:cNvPr>
            <p:cNvSpPr>
              <a:spLocks noEditPoints="1"/>
            </p:cNvSpPr>
            <p:nvPr/>
          </p:nvSpPr>
          <p:spPr bwMode="auto">
            <a:xfrm>
              <a:off x="9971663" y="3823984"/>
              <a:ext cx="101486" cy="101486"/>
            </a:xfrm>
            <a:custGeom>
              <a:avLst/>
              <a:gdLst>
                <a:gd name="T0" fmla="*/ 25 w 51"/>
                <a:gd name="T1" fmla="*/ 0 h 51"/>
                <a:gd name="T2" fmla="*/ 51 w 51"/>
                <a:gd name="T3" fmla="*/ 25 h 51"/>
                <a:gd name="T4" fmla="*/ 25 w 51"/>
                <a:gd name="T5" fmla="*/ 51 h 51"/>
                <a:gd name="T6" fmla="*/ 25 w 51"/>
                <a:gd name="T7" fmla="*/ 51 h 51"/>
                <a:gd name="T8" fmla="*/ 25 w 51"/>
                <a:gd name="T9" fmla="*/ 45 h 51"/>
                <a:gd name="T10" fmla="*/ 25 w 51"/>
                <a:gd name="T11" fmla="*/ 45 h 51"/>
                <a:gd name="T12" fmla="*/ 45 w 51"/>
                <a:gd name="T13" fmla="*/ 25 h 51"/>
                <a:gd name="T14" fmla="*/ 25 w 51"/>
                <a:gd name="T15" fmla="*/ 5 h 51"/>
                <a:gd name="T16" fmla="*/ 25 w 51"/>
                <a:gd name="T17" fmla="*/ 5 h 51"/>
                <a:gd name="T18" fmla="*/ 25 w 51"/>
                <a:gd name="T19" fmla="*/ 0 h 51"/>
                <a:gd name="T20" fmla="*/ 25 w 51"/>
                <a:gd name="T21" fmla="*/ 51 h 51"/>
                <a:gd name="T22" fmla="*/ 0 w 51"/>
                <a:gd name="T23" fmla="*/ 25 h 51"/>
                <a:gd name="T24" fmla="*/ 25 w 51"/>
                <a:gd name="T25" fmla="*/ 0 h 51"/>
                <a:gd name="T26" fmla="*/ 25 w 51"/>
                <a:gd name="T27" fmla="*/ 5 h 51"/>
                <a:gd name="T28" fmla="*/ 6 w 51"/>
                <a:gd name="T29" fmla="*/ 25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5"/>
                  </a:cubicBezTo>
                  <a:cubicBezTo>
                    <a:pt x="51" y="39"/>
                    <a:pt x="39" y="51"/>
                    <a:pt x="25" y="51"/>
                  </a:cubicBezTo>
                  <a:cubicBezTo>
                    <a:pt x="25" y="51"/>
                    <a:pt x="25" y="51"/>
                    <a:pt x="25" y="51"/>
                  </a:cubicBezTo>
                  <a:cubicBezTo>
                    <a:pt x="25" y="45"/>
                    <a:pt x="25" y="45"/>
                    <a:pt x="25" y="45"/>
                  </a:cubicBezTo>
                  <a:cubicBezTo>
                    <a:pt x="25" y="45"/>
                    <a:pt x="25" y="45"/>
                    <a:pt x="25" y="45"/>
                  </a:cubicBezTo>
                  <a:cubicBezTo>
                    <a:pt x="36" y="45"/>
                    <a:pt x="45" y="36"/>
                    <a:pt x="45" y="25"/>
                  </a:cubicBezTo>
                  <a:cubicBezTo>
                    <a:pt x="45" y="14"/>
                    <a:pt x="36" y="5"/>
                    <a:pt x="25" y="5"/>
                  </a:cubicBezTo>
                  <a:cubicBezTo>
                    <a:pt x="25" y="5"/>
                    <a:pt x="25" y="5"/>
                    <a:pt x="25" y="5"/>
                  </a:cubicBezTo>
                  <a:cubicBezTo>
                    <a:pt x="25" y="0"/>
                    <a:pt x="25" y="0"/>
                    <a:pt x="25" y="0"/>
                  </a:cubicBezTo>
                  <a:close/>
                  <a:moveTo>
                    <a:pt x="25" y="51"/>
                  </a:moveTo>
                  <a:cubicBezTo>
                    <a:pt x="11" y="51"/>
                    <a:pt x="0" y="39"/>
                    <a:pt x="0" y="25"/>
                  </a:cubicBezTo>
                  <a:cubicBezTo>
                    <a:pt x="0" y="11"/>
                    <a:pt x="11" y="0"/>
                    <a:pt x="25" y="0"/>
                  </a:cubicBezTo>
                  <a:cubicBezTo>
                    <a:pt x="25" y="5"/>
                    <a:pt x="25" y="5"/>
                    <a:pt x="25" y="5"/>
                  </a:cubicBezTo>
                  <a:cubicBezTo>
                    <a:pt x="14" y="5"/>
                    <a:pt x="6" y="14"/>
                    <a:pt x="6" y="25"/>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91">
              <a:extLst>
                <a:ext uri="{FF2B5EF4-FFF2-40B4-BE49-F238E27FC236}">
                  <a16:creationId xmlns:a16="http://schemas.microsoft.com/office/drawing/2014/main" id="{0EFBEAA1-1206-BA8B-FCE3-147F325FDD70}"/>
                </a:ext>
              </a:extLst>
            </p:cNvPr>
            <p:cNvSpPr>
              <a:spLocks/>
            </p:cNvSpPr>
            <p:nvPr/>
          </p:nvSpPr>
          <p:spPr bwMode="auto">
            <a:xfrm>
              <a:off x="9463095" y="2501250"/>
              <a:ext cx="168763" cy="126572"/>
            </a:xfrm>
            <a:custGeom>
              <a:avLst/>
              <a:gdLst>
                <a:gd name="T0" fmla="*/ 43 w 85"/>
                <a:gd name="T1" fmla="*/ 0 h 64"/>
                <a:gd name="T2" fmla="*/ 0 w 85"/>
                <a:gd name="T3" fmla="*/ 43 h 64"/>
                <a:gd name="T4" fmla="*/ 5 w 85"/>
                <a:gd name="T5" fmla="*/ 63 h 64"/>
                <a:gd name="T6" fmla="*/ 5 w 85"/>
                <a:gd name="T7" fmla="*/ 52 h 64"/>
                <a:gd name="T8" fmla="*/ 7 w 85"/>
                <a:gd name="T9" fmla="*/ 46 h 64"/>
                <a:gd name="T10" fmla="*/ 7 w 85"/>
                <a:gd name="T11" fmla="*/ 43 h 64"/>
                <a:gd name="T12" fmla="*/ 43 w 85"/>
                <a:gd name="T13" fmla="*/ 7 h 64"/>
                <a:gd name="T14" fmla="*/ 78 w 85"/>
                <a:gd name="T15" fmla="*/ 43 h 64"/>
                <a:gd name="T16" fmla="*/ 78 w 85"/>
                <a:gd name="T17" fmla="*/ 47 h 64"/>
                <a:gd name="T18" fmla="*/ 80 w 85"/>
                <a:gd name="T19" fmla="*/ 52 h 64"/>
                <a:gd name="T20" fmla="*/ 80 w 85"/>
                <a:gd name="T21" fmla="*/ 64 h 64"/>
                <a:gd name="T22" fmla="*/ 85 w 85"/>
                <a:gd name="T23" fmla="*/ 43 h 64"/>
                <a:gd name="T24" fmla="*/ 43 w 8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64">
                  <a:moveTo>
                    <a:pt x="43" y="0"/>
                  </a:moveTo>
                  <a:cubicBezTo>
                    <a:pt x="19" y="0"/>
                    <a:pt x="0" y="19"/>
                    <a:pt x="0" y="43"/>
                  </a:cubicBezTo>
                  <a:cubicBezTo>
                    <a:pt x="0" y="50"/>
                    <a:pt x="2" y="57"/>
                    <a:pt x="5" y="63"/>
                  </a:cubicBezTo>
                  <a:cubicBezTo>
                    <a:pt x="5" y="52"/>
                    <a:pt x="5" y="52"/>
                    <a:pt x="5" y="52"/>
                  </a:cubicBezTo>
                  <a:cubicBezTo>
                    <a:pt x="5" y="50"/>
                    <a:pt x="6" y="48"/>
                    <a:pt x="7" y="46"/>
                  </a:cubicBezTo>
                  <a:cubicBezTo>
                    <a:pt x="7" y="45"/>
                    <a:pt x="7" y="44"/>
                    <a:pt x="7" y="43"/>
                  </a:cubicBezTo>
                  <a:cubicBezTo>
                    <a:pt x="7" y="23"/>
                    <a:pt x="23" y="7"/>
                    <a:pt x="43" y="7"/>
                  </a:cubicBezTo>
                  <a:cubicBezTo>
                    <a:pt x="62" y="7"/>
                    <a:pt x="78" y="23"/>
                    <a:pt x="78" y="43"/>
                  </a:cubicBezTo>
                  <a:cubicBezTo>
                    <a:pt x="78" y="44"/>
                    <a:pt x="78" y="46"/>
                    <a:pt x="78" y="47"/>
                  </a:cubicBezTo>
                  <a:cubicBezTo>
                    <a:pt x="79" y="48"/>
                    <a:pt x="80" y="50"/>
                    <a:pt x="80" y="52"/>
                  </a:cubicBezTo>
                  <a:cubicBezTo>
                    <a:pt x="80" y="64"/>
                    <a:pt x="80" y="64"/>
                    <a:pt x="80" y="64"/>
                  </a:cubicBezTo>
                  <a:cubicBezTo>
                    <a:pt x="83" y="58"/>
                    <a:pt x="85" y="50"/>
                    <a:pt x="85" y="43"/>
                  </a:cubicBezTo>
                  <a:cubicBezTo>
                    <a:pt x="85" y="19"/>
                    <a:pt x="66" y="0"/>
                    <a:pt x="43" y="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92">
              <a:extLst>
                <a:ext uri="{FF2B5EF4-FFF2-40B4-BE49-F238E27FC236}">
                  <a16:creationId xmlns:a16="http://schemas.microsoft.com/office/drawing/2014/main" id="{ABFF433A-2829-31F3-B296-63034C677F01}"/>
                </a:ext>
              </a:extLst>
            </p:cNvPr>
            <p:cNvSpPr>
              <a:spLocks/>
            </p:cNvSpPr>
            <p:nvPr/>
          </p:nvSpPr>
          <p:spPr bwMode="auto">
            <a:xfrm>
              <a:off x="9476778" y="2586772"/>
              <a:ext cx="37630" cy="67277"/>
            </a:xfrm>
            <a:custGeom>
              <a:avLst/>
              <a:gdLst>
                <a:gd name="T0" fmla="*/ 1 w 19"/>
                <a:gd name="T1" fmla="*/ 7 h 34"/>
                <a:gd name="T2" fmla="*/ 0 w 19"/>
                <a:gd name="T3" fmla="*/ 9 h 34"/>
                <a:gd name="T4" fmla="*/ 0 w 19"/>
                <a:gd name="T5" fmla="*/ 20 h 34"/>
                <a:gd name="T6" fmla="*/ 0 w 19"/>
                <a:gd name="T7" fmla="*/ 25 h 34"/>
                <a:gd name="T8" fmla="*/ 14 w 19"/>
                <a:gd name="T9" fmla="*/ 34 h 34"/>
                <a:gd name="T10" fmla="*/ 19 w 19"/>
                <a:gd name="T11" fmla="*/ 34 h 34"/>
                <a:gd name="T12" fmla="*/ 19 w 19"/>
                <a:gd name="T13" fmla="*/ 0 h 34"/>
                <a:gd name="T14" fmla="*/ 14 w 19"/>
                <a:gd name="T15" fmla="*/ 0 h 34"/>
                <a:gd name="T16" fmla="*/ 1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1" y="7"/>
                  </a:moveTo>
                  <a:cubicBezTo>
                    <a:pt x="1" y="8"/>
                    <a:pt x="0" y="8"/>
                    <a:pt x="0" y="9"/>
                  </a:cubicBezTo>
                  <a:cubicBezTo>
                    <a:pt x="0" y="20"/>
                    <a:pt x="0" y="20"/>
                    <a:pt x="0" y="20"/>
                  </a:cubicBezTo>
                  <a:cubicBezTo>
                    <a:pt x="0" y="25"/>
                    <a:pt x="0" y="25"/>
                    <a:pt x="0" y="25"/>
                  </a:cubicBezTo>
                  <a:cubicBezTo>
                    <a:pt x="0" y="30"/>
                    <a:pt x="6" y="34"/>
                    <a:pt x="14" y="34"/>
                  </a:cubicBezTo>
                  <a:cubicBezTo>
                    <a:pt x="19" y="34"/>
                    <a:pt x="19" y="34"/>
                    <a:pt x="19" y="34"/>
                  </a:cubicBezTo>
                  <a:cubicBezTo>
                    <a:pt x="19" y="0"/>
                    <a:pt x="19" y="0"/>
                    <a:pt x="19" y="0"/>
                  </a:cubicBezTo>
                  <a:cubicBezTo>
                    <a:pt x="14" y="0"/>
                    <a:pt x="14" y="0"/>
                    <a:pt x="14" y="0"/>
                  </a:cubicBezTo>
                  <a:cubicBezTo>
                    <a:pt x="7" y="0"/>
                    <a:pt x="2" y="3"/>
                    <a:pt x="1" y="7"/>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93">
              <a:extLst>
                <a:ext uri="{FF2B5EF4-FFF2-40B4-BE49-F238E27FC236}">
                  <a16:creationId xmlns:a16="http://schemas.microsoft.com/office/drawing/2014/main" id="{A5216580-4C4B-B01A-6259-D5BB26C67F92}"/>
                </a:ext>
              </a:extLst>
            </p:cNvPr>
            <p:cNvSpPr>
              <a:spLocks/>
            </p:cNvSpPr>
            <p:nvPr/>
          </p:nvSpPr>
          <p:spPr bwMode="auto">
            <a:xfrm>
              <a:off x="9580545" y="2586772"/>
              <a:ext cx="35349" cy="67277"/>
            </a:xfrm>
            <a:custGeom>
              <a:avLst/>
              <a:gdLst>
                <a:gd name="T0" fmla="*/ 18 w 18"/>
                <a:gd name="T1" fmla="*/ 25 h 34"/>
                <a:gd name="T2" fmla="*/ 18 w 18"/>
                <a:gd name="T3" fmla="*/ 20 h 34"/>
                <a:gd name="T4" fmla="*/ 18 w 18"/>
                <a:gd name="T5" fmla="*/ 9 h 34"/>
                <a:gd name="T6" fmla="*/ 18 w 18"/>
                <a:gd name="T7" fmla="*/ 8 h 34"/>
                <a:gd name="T8" fmla="*/ 5 w 18"/>
                <a:gd name="T9" fmla="*/ 0 h 34"/>
                <a:gd name="T10" fmla="*/ 0 w 18"/>
                <a:gd name="T11" fmla="*/ 0 h 34"/>
                <a:gd name="T12" fmla="*/ 0 w 18"/>
                <a:gd name="T13" fmla="*/ 34 h 34"/>
                <a:gd name="T14" fmla="*/ 5 w 18"/>
                <a:gd name="T15" fmla="*/ 34 h 34"/>
                <a:gd name="T16" fmla="*/ 18 w 18"/>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4">
                  <a:moveTo>
                    <a:pt x="18" y="25"/>
                  </a:moveTo>
                  <a:cubicBezTo>
                    <a:pt x="18" y="20"/>
                    <a:pt x="18" y="20"/>
                    <a:pt x="18" y="20"/>
                  </a:cubicBezTo>
                  <a:cubicBezTo>
                    <a:pt x="18" y="9"/>
                    <a:pt x="18" y="9"/>
                    <a:pt x="18" y="9"/>
                  </a:cubicBezTo>
                  <a:cubicBezTo>
                    <a:pt x="18" y="9"/>
                    <a:pt x="18" y="8"/>
                    <a:pt x="18" y="8"/>
                  </a:cubicBezTo>
                  <a:cubicBezTo>
                    <a:pt x="18" y="4"/>
                    <a:pt x="12" y="0"/>
                    <a:pt x="5" y="0"/>
                  </a:cubicBezTo>
                  <a:cubicBezTo>
                    <a:pt x="0" y="0"/>
                    <a:pt x="0" y="0"/>
                    <a:pt x="0" y="0"/>
                  </a:cubicBezTo>
                  <a:cubicBezTo>
                    <a:pt x="0" y="34"/>
                    <a:pt x="0" y="34"/>
                    <a:pt x="0" y="34"/>
                  </a:cubicBezTo>
                  <a:cubicBezTo>
                    <a:pt x="5" y="34"/>
                    <a:pt x="5" y="34"/>
                    <a:pt x="5" y="34"/>
                  </a:cubicBezTo>
                  <a:cubicBezTo>
                    <a:pt x="13" y="34"/>
                    <a:pt x="18" y="30"/>
                    <a:pt x="18" y="25"/>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94">
              <a:extLst>
                <a:ext uri="{FF2B5EF4-FFF2-40B4-BE49-F238E27FC236}">
                  <a16:creationId xmlns:a16="http://schemas.microsoft.com/office/drawing/2014/main" id="{A24865FF-EB37-67E3-B9D4-B9E4BE8BF542}"/>
                </a:ext>
              </a:extLst>
            </p:cNvPr>
            <p:cNvSpPr>
              <a:spLocks/>
            </p:cNvSpPr>
            <p:nvPr/>
          </p:nvSpPr>
          <p:spPr bwMode="auto">
            <a:xfrm>
              <a:off x="10467689" y="3931171"/>
              <a:ext cx="43331" cy="88942"/>
            </a:xfrm>
            <a:custGeom>
              <a:avLst/>
              <a:gdLst>
                <a:gd name="T0" fmla="*/ 0 w 38"/>
                <a:gd name="T1" fmla="*/ 78 h 78"/>
                <a:gd name="T2" fmla="*/ 38 w 38"/>
                <a:gd name="T3" fmla="*/ 32 h 78"/>
                <a:gd name="T4" fmla="*/ 0 w 38"/>
                <a:gd name="T5" fmla="*/ 0 h 78"/>
                <a:gd name="T6" fmla="*/ 0 w 38"/>
                <a:gd name="T7" fmla="*/ 78 h 78"/>
              </a:gdLst>
              <a:ahLst/>
              <a:cxnLst>
                <a:cxn ang="0">
                  <a:pos x="T0" y="T1"/>
                </a:cxn>
                <a:cxn ang="0">
                  <a:pos x="T2" y="T3"/>
                </a:cxn>
                <a:cxn ang="0">
                  <a:pos x="T4" y="T5"/>
                </a:cxn>
                <a:cxn ang="0">
                  <a:pos x="T6" y="T7"/>
                </a:cxn>
              </a:cxnLst>
              <a:rect l="0" t="0" r="r" b="b"/>
              <a:pathLst>
                <a:path w="38" h="78">
                  <a:moveTo>
                    <a:pt x="0" y="78"/>
                  </a:moveTo>
                  <a:lnTo>
                    <a:pt x="38" y="32"/>
                  </a:lnTo>
                  <a:lnTo>
                    <a:pt x="0" y="0"/>
                  </a:lnTo>
                  <a:lnTo>
                    <a:pt x="0" y="7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95">
              <a:extLst>
                <a:ext uri="{FF2B5EF4-FFF2-40B4-BE49-F238E27FC236}">
                  <a16:creationId xmlns:a16="http://schemas.microsoft.com/office/drawing/2014/main" id="{9DD34443-5E30-6822-7217-C27A68D47C2B}"/>
                </a:ext>
              </a:extLst>
            </p:cNvPr>
            <p:cNvSpPr>
              <a:spLocks/>
            </p:cNvSpPr>
            <p:nvPr/>
          </p:nvSpPr>
          <p:spPr bwMode="auto">
            <a:xfrm>
              <a:off x="10572595" y="3931171"/>
              <a:ext cx="45612" cy="88942"/>
            </a:xfrm>
            <a:custGeom>
              <a:avLst/>
              <a:gdLst>
                <a:gd name="T0" fmla="*/ 40 w 40"/>
                <a:gd name="T1" fmla="*/ 78 h 78"/>
                <a:gd name="T2" fmla="*/ 40 w 40"/>
                <a:gd name="T3" fmla="*/ 0 h 78"/>
                <a:gd name="T4" fmla="*/ 0 w 40"/>
                <a:gd name="T5" fmla="*/ 32 h 78"/>
                <a:gd name="T6" fmla="*/ 40 w 40"/>
                <a:gd name="T7" fmla="*/ 78 h 78"/>
              </a:gdLst>
              <a:ahLst/>
              <a:cxnLst>
                <a:cxn ang="0">
                  <a:pos x="T0" y="T1"/>
                </a:cxn>
                <a:cxn ang="0">
                  <a:pos x="T2" y="T3"/>
                </a:cxn>
                <a:cxn ang="0">
                  <a:pos x="T4" y="T5"/>
                </a:cxn>
                <a:cxn ang="0">
                  <a:pos x="T6" y="T7"/>
                </a:cxn>
              </a:cxnLst>
              <a:rect l="0" t="0" r="r" b="b"/>
              <a:pathLst>
                <a:path w="40" h="78">
                  <a:moveTo>
                    <a:pt x="40" y="78"/>
                  </a:moveTo>
                  <a:lnTo>
                    <a:pt x="40" y="0"/>
                  </a:lnTo>
                  <a:lnTo>
                    <a:pt x="0" y="32"/>
                  </a:lnTo>
                  <a:lnTo>
                    <a:pt x="40" y="7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6">
              <a:extLst>
                <a:ext uri="{FF2B5EF4-FFF2-40B4-BE49-F238E27FC236}">
                  <a16:creationId xmlns:a16="http://schemas.microsoft.com/office/drawing/2014/main" id="{6DFA5885-7FC7-94BB-2D3E-E74034E1F357}"/>
                </a:ext>
              </a:extLst>
            </p:cNvPr>
            <p:cNvSpPr>
              <a:spLocks/>
            </p:cNvSpPr>
            <p:nvPr/>
          </p:nvSpPr>
          <p:spPr bwMode="auto">
            <a:xfrm>
              <a:off x="10618207" y="4022394"/>
              <a:ext cx="0" cy="228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97">
              <a:extLst>
                <a:ext uri="{FF2B5EF4-FFF2-40B4-BE49-F238E27FC236}">
                  <a16:creationId xmlns:a16="http://schemas.microsoft.com/office/drawing/2014/main" id="{6EFBEBF7-52EF-04C3-D14B-30AA3D3DBAF6}"/>
                </a:ext>
              </a:extLst>
            </p:cNvPr>
            <p:cNvSpPr>
              <a:spLocks/>
            </p:cNvSpPr>
            <p:nvPr/>
          </p:nvSpPr>
          <p:spPr bwMode="auto">
            <a:xfrm>
              <a:off x="10467689" y="4022394"/>
              <a:ext cx="0" cy="228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98">
              <a:extLst>
                <a:ext uri="{FF2B5EF4-FFF2-40B4-BE49-F238E27FC236}">
                  <a16:creationId xmlns:a16="http://schemas.microsoft.com/office/drawing/2014/main" id="{C4417429-7B35-77B6-6CF8-7545F3FB2695}"/>
                </a:ext>
              </a:extLst>
            </p:cNvPr>
            <p:cNvSpPr>
              <a:spLocks/>
            </p:cNvSpPr>
            <p:nvPr/>
          </p:nvSpPr>
          <p:spPr bwMode="auto">
            <a:xfrm>
              <a:off x="10468829" y="3968801"/>
              <a:ext cx="144817" cy="55874"/>
            </a:xfrm>
            <a:custGeom>
              <a:avLst/>
              <a:gdLst>
                <a:gd name="T0" fmla="*/ 127 w 127"/>
                <a:gd name="T1" fmla="*/ 49 h 49"/>
                <a:gd name="T2" fmla="*/ 127 w 127"/>
                <a:gd name="T3" fmla="*/ 47 h 49"/>
                <a:gd name="T4" fmla="*/ 89 w 127"/>
                <a:gd name="T5" fmla="*/ 0 h 49"/>
                <a:gd name="T6" fmla="*/ 65 w 127"/>
                <a:gd name="T7" fmla="*/ 21 h 49"/>
                <a:gd name="T8" fmla="*/ 40 w 127"/>
                <a:gd name="T9" fmla="*/ 0 h 49"/>
                <a:gd name="T10" fmla="*/ 0 w 127"/>
                <a:gd name="T11" fmla="*/ 47 h 49"/>
                <a:gd name="T12" fmla="*/ 0 w 127"/>
                <a:gd name="T13" fmla="*/ 49 h 49"/>
                <a:gd name="T14" fmla="*/ 127 w 127"/>
                <a:gd name="T15" fmla="*/ 4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49">
                  <a:moveTo>
                    <a:pt x="127" y="49"/>
                  </a:moveTo>
                  <a:lnTo>
                    <a:pt x="127" y="47"/>
                  </a:lnTo>
                  <a:lnTo>
                    <a:pt x="89" y="0"/>
                  </a:lnTo>
                  <a:lnTo>
                    <a:pt x="65" y="21"/>
                  </a:lnTo>
                  <a:lnTo>
                    <a:pt x="40" y="0"/>
                  </a:lnTo>
                  <a:lnTo>
                    <a:pt x="0" y="47"/>
                  </a:lnTo>
                  <a:lnTo>
                    <a:pt x="0" y="49"/>
                  </a:lnTo>
                  <a:lnTo>
                    <a:pt x="127" y="4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99">
              <a:extLst>
                <a:ext uri="{FF2B5EF4-FFF2-40B4-BE49-F238E27FC236}">
                  <a16:creationId xmlns:a16="http://schemas.microsoft.com/office/drawing/2014/main" id="{81AE8D4F-96EF-887D-B8D6-EAFD1AE116A4}"/>
                </a:ext>
              </a:extLst>
            </p:cNvPr>
            <p:cNvSpPr>
              <a:spLocks/>
            </p:cNvSpPr>
            <p:nvPr/>
          </p:nvSpPr>
          <p:spPr bwMode="auto">
            <a:xfrm>
              <a:off x="10471110" y="3930031"/>
              <a:ext cx="142536" cy="57014"/>
            </a:xfrm>
            <a:custGeom>
              <a:avLst/>
              <a:gdLst>
                <a:gd name="T0" fmla="*/ 37 w 125"/>
                <a:gd name="T1" fmla="*/ 29 h 50"/>
                <a:gd name="T2" fmla="*/ 38 w 125"/>
                <a:gd name="T3" fmla="*/ 31 h 50"/>
                <a:gd name="T4" fmla="*/ 40 w 125"/>
                <a:gd name="T5" fmla="*/ 33 h 50"/>
                <a:gd name="T6" fmla="*/ 63 w 125"/>
                <a:gd name="T7" fmla="*/ 50 h 50"/>
                <a:gd name="T8" fmla="*/ 83 w 125"/>
                <a:gd name="T9" fmla="*/ 33 h 50"/>
                <a:gd name="T10" fmla="*/ 85 w 125"/>
                <a:gd name="T11" fmla="*/ 31 h 50"/>
                <a:gd name="T12" fmla="*/ 87 w 125"/>
                <a:gd name="T13" fmla="*/ 29 h 50"/>
                <a:gd name="T14" fmla="*/ 125 w 125"/>
                <a:gd name="T15" fmla="*/ 0 h 50"/>
                <a:gd name="T16" fmla="*/ 0 w 125"/>
                <a:gd name="T17" fmla="*/ 0 h 50"/>
                <a:gd name="T18" fmla="*/ 37 w 125"/>
                <a:gd name="T1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50">
                  <a:moveTo>
                    <a:pt x="37" y="29"/>
                  </a:moveTo>
                  <a:lnTo>
                    <a:pt x="38" y="31"/>
                  </a:lnTo>
                  <a:lnTo>
                    <a:pt x="40" y="33"/>
                  </a:lnTo>
                  <a:lnTo>
                    <a:pt x="63" y="50"/>
                  </a:lnTo>
                  <a:lnTo>
                    <a:pt x="83" y="33"/>
                  </a:lnTo>
                  <a:lnTo>
                    <a:pt x="85" y="31"/>
                  </a:lnTo>
                  <a:lnTo>
                    <a:pt x="87" y="29"/>
                  </a:lnTo>
                  <a:lnTo>
                    <a:pt x="125" y="0"/>
                  </a:lnTo>
                  <a:lnTo>
                    <a:pt x="0" y="0"/>
                  </a:lnTo>
                  <a:lnTo>
                    <a:pt x="37" y="2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00">
              <a:extLst>
                <a:ext uri="{FF2B5EF4-FFF2-40B4-BE49-F238E27FC236}">
                  <a16:creationId xmlns:a16="http://schemas.microsoft.com/office/drawing/2014/main" id="{130D0576-9D18-79D1-BCB0-9983F37BC3ED}"/>
                </a:ext>
              </a:extLst>
            </p:cNvPr>
            <p:cNvSpPr>
              <a:spLocks/>
            </p:cNvSpPr>
            <p:nvPr/>
          </p:nvSpPr>
          <p:spPr bwMode="auto">
            <a:xfrm>
              <a:off x="8656911" y="2543441"/>
              <a:ext cx="155079" cy="145957"/>
            </a:xfrm>
            <a:custGeom>
              <a:avLst/>
              <a:gdLst>
                <a:gd name="T0" fmla="*/ 13 w 78"/>
                <a:gd name="T1" fmla="*/ 74 h 74"/>
                <a:gd name="T2" fmla="*/ 27 w 78"/>
                <a:gd name="T3" fmla="*/ 61 h 74"/>
                <a:gd name="T4" fmla="*/ 27 w 78"/>
                <a:gd name="T5" fmla="*/ 61 h 74"/>
                <a:gd name="T6" fmla="*/ 27 w 78"/>
                <a:gd name="T7" fmla="*/ 17 h 74"/>
                <a:gd name="T8" fmla="*/ 70 w 78"/>
                <a:gd name="T9" fmla="*/ 17 h 74"/>
                <a:gd name="T10" fmla="*/ 70 w 78"/>
                <a:gd name="T11" fmla="*/ 48 h 74"/>
                <a:gd name="T12" fmla="*/ 65 w 78"/>
                <a:gd name="T13" fmla="*/ 47 h 74"/>
                <a:gd name="T14" fmla="*/ 51 w 78"/>
                <a:gd name="T15" fmla="*/ 61 h 74"/>
                <a:gd name="T16" fmla="*/ 65 w 78"/>
                <a:gd name="T17" fmla="*/ 74 h 74"/>
                <a:gd name="T18" fmla="*/ 78 w 78"/>
                <a:gd name="T19" fmla="*/ 61 h 74"/>
                <a:gd name="T20" fmla="*/ 78 w 78"/>
                <a:gd name="T21" fmla="*/ 61 h 74"/>
                <a:gd name="T22" fmla="*/ 78 w 78"/>
                <a:gd name="T23" fmla="*/ 61 h 74"/>
                <a:gd name="T24" fmla="*/ 78 w 78"/>
                <a:gd name="T25" fmla="*/ 17 h 74"/>
                <a:gd name="T26" fmla="*/ 78 w 78"/>
                <a:gd name="T27" fmla="*/ 0 h 74"/>
                <a:gd name="T28" fmla="*/ 70 w 78"/>
                <a:gd name="T29" fmla="*/ 0 h 74"/>
                <a:gd name="T30" fmla="*/ 27 w 78"/>
                <a:gd name="T31" fmla="*/ 0 h 74"/>
                <a:gd name="T32" fmla="*/ 18 w 78"/>
                <a:gd name="T33" fmla="*/ 0 h 74"/>
                <a:gd name="T34" fmla="*/ 18 w 78"/>
                <a:gd name="T35" fmla="*/ 17 h 74"/>
                <a:gd name="T36" fmla="*/ 18 w 78"/>
                <a:gd name="T37" fmla="*/ 48 h 74"/>
                <a:gd name="T38" fmla="*/ 13 w 78"/>
                <a:gd name="T39" fmla="*/ 47 h 74"/>
                <a:gd name="T40" fmla="*/ 0 w 78"/>
                <a:gd name="T41" fmla="*/ 61 h 74"/>
                <a:gd name="T42" fmla="*/ 13 w 78"/>
                <a:gd name="T4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74">
                  <a:moveTo>
                    <a:pt x="13" y="74"/>
                  </a:moveTo>
                  <a:cubicBezTo>
                    <a:pt x="21" y="74"/>
                    <a:pt x="27" y="68"/>
                    <a:pt x="27" y="61"/>
                  </a:cubicBezTo>
                  <a:cubicBezTo>
                    <a:pt x="27" y="61"/>
                    <a:pt x="27" y="61"/>
                    <a:pt x="27" y="61"/>
                  </a:cubicBezTo>
                  <a:cubicBezTo>
                    <a:pt x="27" y="17"/>
                    <a:pt x="27" y="17"/>
                    <a:pt x="27" y="17"/>
                  </a:cubicBezTo>
                  <a:cubicBezTo>
                    <a:pt x="70" y="17"/>
                    <a:pt x="70" y="17"/>
                    <a:pt x="70" y="17"/>
                  </a:cubicBezTo>
                  <a:cubicBezTo>
                    <a:pt x="70" y="48"/>
                    <a:pt x="70" y="48"/>
                    <a:pt x="70" y="48"/>
                  </a:cubicBezTo>
                  <a:cubicBezTo>
                    <a:pt x="68" y="48"/>
                    <a:pt x="66" y="47"/>
                    <a:pt x="65" y="47"/>
                  </a:cubicBezTo>
                  <a:cubicBezTo>
                    <a:pt x="57" y="47"/>
                    <a:pt x="51" y="53"/>
                    <a:pt x="51" y="61"/>
                  </a:cubicBezTo>
                  <a:cubicBezTo>
                    <a:pt x="51" y="68"/>
                    <a:pt x="57" y="74"/>
                    <a:pt x="65" y="74"/>
                  </a:cubicBezTo>
                  <a:cubicBezTo>
                    <a:pt x="72" y="74"/>
                    <a:pt x="78" y="68"/>
                    <a:pt x="78" y="61"/>
                  </a:cubicBezTo>
                  <a:cubicBezTo>
                    <a:pt x="78" y="61"/>
                    <a:pt x="78" y="61"/>
                    <a:pt x="78" y="61"/>
                  </a:cubicBezTo>
                  <a:cubicBezTo>
                    <a:pt x="78" y="61"/>
                    <a:pt x="78" y="61"/>
                    <a:pt x="78" y="61"/>
                  </a:cubicBezTo>
                  <a:cubicBezTo>
                    <a:pt x="78" y="17"/>
                    <a:pt x="78" y="17"/>
                    <a:pt x="78" y="17"/>
                  </a:cubicBezTo>
                  <a:cubicBezTo>
                    <a:pt x="78" y="0"/>
                    <a:pt x="78" y="0"/>
                    <a:pt x="78" y="0"/>
                  </a:cubicBezTo>
                  <a:cubicBezTo>
                    <a:pt x="70" y="0"/>
                    <a:pt x="70" y="0"/>
                    <a:pt x="70" y="0"/>
                  </a:cubicBezTo>
                  <a:cubicBezTo>
                    <a:pt x="27" y="0"/>
                    <a:pt x="27" y="0"/>
                    <a:pt x="27" y="0"/>
                  </a:cubicBezTo>
                  <a:cubicBezTo>
                    <a:pt x="18" y="0"/>
                    <a:pt x="18" y="0"/>
                    <a:pt x="18" y="0"/>
                  </a:cubicBezTo>
                  <a:cubicBezTo>
                    <a:pt x="18" y="17"/>
                    <a:pt x="18" y="17"/>
                    <a:pt x="18" y="17"/>
                  </a:cubicBezTo>
                  <a:cubicBezTo>
                    <a:pt x="18" y="48"/>
                    <a:pt x="18" y="48"/>
                    <a:pt x="18" y="48"/>
                  </a:cubicBezTo>
                  <a:cubicBezTo>
                    <a:pt x="17" y="48"/>
                    <a:pt x="15" y="47"/>
                    <a:pt x="13" y="47"/>
                  </a:cubicBezTo>
                  <a:cubicBezTo>
                    <a:pt x="6" y="47"/>
                    <a:pt x="0" y="53"/>
                    <a:pt x="0" y="61"/>
                  </a:cubicBezTo>
                  <a:cubicBezTo>
                    <a:pt x="0" y="68"/>
                    <a:pt x="6" y="74"/>
                    <a:pt x="13" y="7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01">
              <a:extLst>
                <a:ext uri="{FF2B5EF4-FFF2-40B4-BE49-F238E27FC236}">
                  <a16:creationId xmlns:a16="http://schemas.microsoft.com/office/drawing/2014/main" id="{2A7F1F2C-08CF-E116-6FF9-9BE701F7687A}"/>
                </a:ext>
              </a:extLst>
            </p:cNvPr>
            <p:cNvSpPr>
              <a:spLocks/>
            </p:cNvSpPr>
            <p:nvPr/>
          </p:nvSpPr>
          <p:spPr bwMode="auto">
            <a:xfrm>
              <a:off x="10150689" y="3016660"/>
              <a:ext cx="76399" cy="129993"/>
            </a:xfrm>
            <a:custGeom>
              <a:avLst/>
              <a:gdLst>
                <a:gd name="T0" fmla="*/ 0 w 39"/>
                <a:gd name="T1" fmla="*/ 46 h 66"/>
                <a:gd name="T2" fmla="*/ 0 w 39"/>
                <a:gd name="T3" fmla="*/ 55 h 66"/>
                <a:gd name="T4" fmla="*/ 11 w 39"/>
                <a:gd name="T5" fmla="*/ 66 h 66"/>
                <a:gd name="T6" fmla="*/ 27 w 39"/>
                <a:gd name="T7" fmla="*/ 66 h 66"/>
                <a:gd name="T8" fmla="*/ 39 w 39"/>
                <a:gd name="T9" fmla="*/ 55 h 66"/>
                <a:gd name="T10" fmla="*/ 39 w 39"/>
                <a:gd name="T11" fmla="*/ 46 h 66"/>
                <a:gd name="T12" fmla="*/ 25 w 39"/>
                <a:gd name="T13" fmla="*/ 46 h 66"/>
                <a:gd name="T14" fmla="*/ 25 w 39"/>
                <a:gd name="T15" fmla="*/ 38 h 66"/>
                <a:gd name="T16" fmla="*/ 39 w 39"/>
                <a:gd name="T17" fmla="*/ 38 h 66"/>
                <a:gd name="T18" fmla="*/ 39 w 39"/>
                <a:gd name="T19" fmla="*/ 25 h 66"/>
                <a:gd name="T20" fmla="*/ 25 w 39"/>
                <a:gd name="T21" fmla="*/ 25 h 66"/>
                <a:gd name="T22" fmla="*/ 25 w 39"/>
                <a:gd name="T23" fmla="*/ 17 h 66"/>
                <a:gd name="T24" fmla="*/ 39 w 39"/>
                <a:gd name="T25" fmla="*/ 17 h 66"/>
                <a:gd name="T26" fmla="*/ 39 w 39"/>
                <a:gd name="T27" fmla="*/ 11 h 66"/>
                <a:gd name="T28" fmla="*/ 27 w 39"/>
                <a:gd name="T29" fmla="*/ 0 h 66"/>
                <a:gd name="T30" fmla="*/ 11 w 39"/>
                <a:gd name="T31" fmla="*/ 0 h 66"/>
                <a:gd name="T32" fmla="*/ 0 w 39"/>
                <a:gd name="T33" fmla="*/ 11 h 66"/>
                <a:gd name="T34" fmla="*/ 0 w 39"/>
                <a:gd name="T35" fmla="*/ 17 h 66"/>
                <a:gd name="T36" fmla="*/ 14 w 39"/>
                <a:gd name="T37" fmla="*/ 17 h 66"/>
                <a:gd name="T38" fmla="*/ 14 w 39"/>
                <a:gd name="T39" fmla="*/ 25 h 66"/>
                <a:gd name="T40" fmla="*/ 0 w 39"/>
                <a:gd name="T41" fmla="*/ 25 h 66"/>
                <a:gd name="T42" fmla="*/ 0 w 39"/>
                <a:gd name="T43" fmla="*/ 38 h 66"/>
                <a:gd name="T44" fmla="*/ 14 w 39"/>
                <a:gd name="T45" fmla="*/ 38 h 66"/>
                <a:gd name="T46" fmla="*/ 14 w 39"/>
                <a:gd name="T47" fmla="*/ 46 h 66"/>
                <a:gd name="T48" fmla="*/ 0 w 39"/>
                <a:gd name="T49" fmla="*/ 4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66">
                  <a:moveTo>
                    <a:pt x="0" y="46"/>
                  </a:moveTo>
                  <a:cubicBezTo>
                    <a:pt x="0" y="55"/>
                    <a:pt x="0" y="55"/>
                    <a:pt x="0" y="55"/>
                  </a:cubicBezTo>
                  <a:cubicBezTo>
                    <a:pt x="0" y="61"/>
                    <a:pt x="5" y="66"/>
                    <a:pt x="11" y="66"/>
                  </a:cubicBezTo>
                  <a:cubicBezTo>
                    <a:pt x="27" y="66"/>
                    <a:pt x="27" y="66"/>
                    <a:pt x="27" y="66"/>
                  </a:cubicBezTo>
                  <a:cubicBezTo>
                    <a:pt x="34" y="66"/>
                    <a:pt x="39" y="61"/>
                    <a:pt x="39" y="55"/>
                  </a:cubicBezTo>
                  <a:cubicBezTo>
                    <a:pt x="39" y="46"/>
                    <a:pt x="39" y="46"/>
                    <a:pt x="39" y="46"/>
                  </a:cubicBezTo>
                  <a:cubicBezTo>
                    <a:pt x="25" y="46"/>
                    <a:pt x="25" y="46"/>
                    <a:pt x="25" y="46"/>
                  </a:cubicBezTo>
                  <a:cubicBezTo>
                    <a:pt x="25" y="38"/>
                    <a:pt x="25" y="38"/>
                    <a:pt x="25" y="38"/>
                  </a:cubicBezTo>
                  <a:cubicBezTo>
                    <a:pt x="39" y="38"/>
                    <a:pt x="39" y="38"/>
                    <a:pt x="39" y="38"/>
                  </a:cubicBezTo>
                  <a:cubicBezTo>
                    <a:pt x="39" y="25"/>
                    <a:pt x="39" y="25"/>
                    <a:pt x="39" y="25"/>
                  </a:cubicBezTo>
                  <a:cubicBezTo>
                    <a:pt x="25" y="25"/>
                    <a:pt x="25" y="25"/>
                    <a:pt x="25" y="25"/>
                  </a:cubicBezTo>
                  <a:cubicBezTo>
                    <a:pt x="25" y="17"/>
                    <a:pt x="25" y="17"/>
                    <a:pt x="25" y="17"/>
                  </a:cubicBezTo>
                  <a:cubicBezTo>
                    <a:pt x="39" y="17"/>
                    <a:pt x="39" y="17"/>
                    <a:pt x="39" y="17"/>
                  </a:cubicBezTo>
                  <a:cubicBezTo>
                    <a:pt x="39" y="11"/>
                    <a:pt x="39" y="11"/>
                    <a:pt x="39" y="11"/>
                  </a:cubicBezTo>
                  <a:cubicBezTo>
                    <a:pt x="39" y="5"/>
                    <a:pt x="34" y="0"/>
                    <a:pt x="27" y="0"/>
                  </a:cubicBezTo>
                  <a:cubicBezTo>
                    <a:pt x="11" y="0"/>
                    <a:pt x="11" y="0"/>
                    <a:pt x="11" y="0"/>
                  </a:cubicBezTo>
                  <a:cubicBezTo>
                    <a:pt x="5" y="0"/>
                    <a:pt x="0" y="5"/>
                    <a:pt x="0" y="11"/>
                  </a:cubicBezTo>
                  <a:cubicBezTo>
                    <a:pt x="0" y="17"/>
                    <a:pt x="0" y="17"/>
                    <a:pt x="0" y="17"/>
                  </a:cubicBezTo>
                  <a:cubicBezTo>
                    <a:pt x="14" y="17"/>
                    <a:pt x="14" y="17"/>
                    <a:pt x="14" y="17"/>
                  </a:cubicBezTo>
                  <a:cubicBezTo>
                    <a:pt x="14" y="25"/>
                    <a:pt x="14" y="25"/>
                    <a:pt x="14" y="25"/>
                  </a:cubicBezTo>
                  <a:cubicBezTo>
                    <a:pt x="0" y="25"/>
                    <a:pt x="0" y="25"/>
                    <a:pt x="0" y="25"/>
                  </a:cubicBezTo>
                  <a:cubicBezTo>
                    <a:pt x="0" y="38"/>
                    <a:pt x="0" y="38"/>
                    <a:pt x="0" y="38"/>
                  </a:cubicBezTo>
                  <a:cubicBezTo>
                    <a:pt x="14" y="38"/>
                    <a:pt x="14" y="38"/>
                    <a:pt x="14" y="38"/>
                  </a:cubicBezTo>
                  <a:cubicBezTo>
                    <a:pt x="14" y="46"/>
                    <a:pt x="14" y="46"/>
                    <a:pt x="14" y="46"/>
                  </a:cubicBezTo>
                  <a:lnTo>
                    <a:pt x="0" y="4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02">
              <a:extLst>
                <a:ext uri="{FF2B5EF4-FFF2-40B4-BE49-F238E27FC236}">
                  <a16:creationId xmlns:a16="http://schemas.microsoft.com/office/drawing/2014/main" id="{5D56E377-AC6E-3EA5-8071-A4D0269F93A7}"/>
                </a:ext>
              </a:extLst>
            </p:cNvPr>
            <p:cNvSpPr>
              <a:spLocks/>
            </p:cNvSpPr>
            <p:nvPr/>
          </p:nvSpPr>
          <p:spPr bwMode="auto">
            <a:xfrm>
              <a:off x="10126743" y="3132970"/>
              <a:ext cx="123151" cy="80960"/>
            </a:xfrm>
            <a:custGeom>
              <a:avLst/>
              <a:gdLst>
                <a:gd name="T0" fmla="*/ 0 w 62"/>
                <a:gd name="T1" fmla="*/ 2 h 41"/>
                <a:gd name="T2" fmla="*/ 20 w 62"/>
                <a:gd name="T3" fmla="*/ 19 h 41"/>
                <a:gd name="T4" fmla="*/ 27 w 62"/>
                <a:gd name="T5" fmla="*/ 19 h 41"/>
                <a:gd name="T6" fmla="*/ 27 w 62"/>
                <a:gd name="T7" fmla="*/ 32 h 41"/>
                <a:gd name="T8" fmla="*/ 19 w 62"/>
                <a:gd name="T9" fmla="*/ 32 h 41"/>
                <a:gd name="T10" fmla="*/ 19 w 62"/>
                <a:gd name="T11" fmla="*/ 41 h 41"/>
                <a:gd name="T12" fmla="*/ 43 w 62"/>
                <a:gd name="T13" fmla="*/ 41 h 41"/>
                <a:gd name="T14" fmla="*/ 43 w 62"/>
                <a:gd name="T15" fmla="*/ 32 h 41"/>
                <a:gd name="T16" fmla="*/ 35 w 62"/>
                <a:gd name="T17" fmla="*/ 32 h 41"/>
                <a:gd name="T18" fmla="*/ 35 w 62"/>
                <a:gd name="T19" fmla="*/ 19 h 41"/>
                <a:gd name="T20" fmla="*/ 42 w 62"/>
                <a:gd name="T21" fmla="*/ 19 h 41"/>
                <a:gd name="T22" fmla="*/ 62 w 62"/>
                <a:gd name="T23" fmla="*/ 2 h 41"/>
                <a:gd name="T24" fmla="*/ 54 w 62"/>
                <a:gd name="T25" fmla="*/ 0 h 41"/>
                <a:gd name="T26" fmla="*/ 42 w 62"/>
                <a:gd name="T27" fmla="*/ 11 h 41"/>
                <a:gd name="T28" fmla="*/ 20 w 62"/>
                <a:gd name="T29" fmla="*/ 11 h 41"/>
                <a:gd name="T30" fmla="*/ 8 w 62"/>
                <a:gd name="T31" fmla="*/ 0 h 41"/>
                <a:gd name="T32" fmla="*/ 0 w 62"/>
                <a:gd name="T33"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41">
                  <a:moveTo>
                    <a:pt x="0" y="2"/>
                  </a:moveTo>
                  <a:cubicBezTo>
                    <a:pt x="2" y="12"/>
                    <a:pt x="11" y="19"/>
                    <a:pt x="20" y="19"/>
                  </a:cubicBezTo>
                  <a:cubicBezTo>
                    <a:pt x="27" y="19"/>
                    <a:pt x="27" y="19"/>
                    <a:pt x="27" y="19"/>
                  </a:cubicBezTo>
                  <a:cubicBezTo>
                    <a:pt x="27" y="32"/>
                    <a:pt x="27" y="32"/>
                    <a:pt x="27" y="32"/>
                  </a:cubicBezTo>
                  <a:cubicBezTo>
                    <a:pt x="19" y="32"/>
                    <a:pt x="19" y="32"/>
                    <a:pt x="19" y="32"/>
                  </a:cubicBezTo>
                  <a:cubicBezTo>
                    <a:pt x="19" y="41"/>
                    <a:pt x="19" y="41"/>
                    <a:pt x="19" y="41"/>
                  </a:cubicBezTo>
                  <a:cubicBezTo>
                    <a:pt x="43" y="41"/>
                    <a:pt x="43" y="41"/>
                    <a:pt x="43" y="41"/>
                  </a:cubicBezTo>
                  <a:cubicBezTo>
                    <a:pt x="43" y="32"/>
                    <a:pt x="43" y="32"/>
                    <a:pt x="43" y="32"/>
                  </a:cubicBezTo>
                  <a:cubicBezTo>
                    <a:pt x="35" y="32"/>
                    <a:pt x="35" y="32"/>
                    <a:pt x="35" y="32"/>
                  </a:cubicBezTo>
                  <a:cubicBezTo>
                    <a:pt x="35" y="19"/>
                    <a:pt x="35" y="19"/>
                    <a:pt x="35" y="19"/>
                  </a:cubicBezTo>
                  <a:cubicBezTo>
                    <a:pt x="42" y="19"/>
                    <a:pt x="42" y="19"/>
                    <a:pt x="42" y="19"/>
                  </a:cubicBezTo>
                  <a:cubicBezTo>
                    <a:pt x="52" y="19"/>
                    <a:pt x="60" y="10"/>
                    <a:pt x="62" y="2"/>
                  </a:cubicBezTo>
                  <a:cubicBezTo>
                    <a:pt x="54" y="0"/>
                    <a:pt x="54" y="0"/>
                    <a:pt x="54" y="0"/>
                  </a:cubicBezTo>
                  <a:cubicBezTo>
                    <a:pt x="53" y="5"/>
                    <a:pt x="48" y="11"/>
                    <a:pt x="42" y="11"/>
                  </a:cubicBezTo>
                  <a:cubicBezTo>
                    <a:pt x="20" y="11"/>
                    <a:pt x="20" y="11"/>
                    <a:pt x="20" y="11"/>
                  </a:cubicBezTo>
                  <a:cubicBezTo>
                    <a:pt x="15" y="11"/>
                    <a:pt x="9" y="6"/>
                    <a:pt x="8" y="0"/>
                  </a:cubicBez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3">
              <a:extLst>
                <a:ext uri="{FF2B5EF4-FFF2-40B4-BE49-F238E27FC236}">
                  <a16:creationId xmlns:a16="http://schemas.microsoft.com/office/drawing/2014/main" id="{D705DD70-637B-E889-6F97-544ED0B118E9}"/>
                </a:ext>
              </a:extLst>
            </p:cNvPr>
            <p:cNvSpPr>
              <a:spLocks noEditPoints="1"/>
            </p:cNvSpPr>
            <p:nvPr/>
          </p:nvSpPr>
          <p:spPr bwMode="auto">
            <a:xfrm>
              <a:off x="9148375" y="4172912"/>
              <a:ext cx="147097" cy="136835"/>
            </a:xfrm>
            <a:custGeom>
              <a:avLst/>
              <a:gdLst>
                <a:gd name="T0" fmla="*/ 70 w 74"/>
                <a:gd name="T1" fmla="*/ 69 h 69"/>
                <a:gd name="T2" fmla="*/ 70 w 74"/>
                <a:gd name="T3" fmla="*/ 64 h 69"/>
                <a:gd name="T4" fmla="*/ 74 w 74"/>
                <a:gd name="T5" fmla="*/ 10 h 69"/>
                <a:gd name="T6" fmla="*/ 65 w 74"/>
                <a:gd name="T7" fmla="*/ 18 h 69"/>
                <a:gd name="T8" fmla="*/ 65 w 74"/>
                <a:gd name="T9" fmla="*/ 27 h 69"/>
                <a:gd name="T10" fmla="*/ 65 w 74"/>
                <a:gd name="T11" fmla="*/ 33 h 69"/>
                <a:gd name="T12" fmla="*/ 65 w 74"/>
                <a:gd name="T13" fmla="*/ 41 h 69"/>
                <a:gd name="T14" fmla="*/ 32 w 74"/>
                <a:gd name="T15" fmla="*/ 3 h 69"/>
                <a:gd name="T16" fmla="*/ 31 w 74"/>
                <a:gd name="T17" fmla="*/ 4 h 69"/>
                <a:gd name="T18" fmla="*/ 31 w 74"/>
                <a:gd name="T19" fmla="*/ 64 h 69"/>
                <a:gd name="T20" fmla="*/ 61 w 74"/>
                <a:gd name="T21" fmla="*/ 64 h 69"/>
                <a:gd name="T22" fmla="*/ 65 w 74"/>
                <a:gd name="T23" fmla="*/ 69 h 69"/>
                <a:gd name="T24" fmla="*/ 61 w 74"/>
                <a:gd name="T25" fmla="*/ 37 h 69"/>
                <a:gd name="T26" fmla="*/ 65 w 74"/>
                <a:gd name="T27" fmla="*/ 27 h 69"/>
                <a:gd name="T28" fmla="*/ 61 w 74"/>
                <a:gd name="T29" fmla="*/ 23 h 69"/>
                <a:gd name="T30" fmla="*/ 65 w 74"/>
                <a:gd name="T31" fmla="*/ 10 h 69"/>
                <a:gd name="T32" fmla="*/ 31 w 74"/>
                <a:gd name="T33" fmla="*/ 17 h 69"/>
                <a:gd name="T34" fmla="*/ 53 w 74"/>
                <a:gd name="T35" fmla="*/ 57 h 69"/>
                <a:gd name="T36" fmla="*/ 31 w 74"/>
                <a:gd name="T37" fmla="*/ 57 h 69"/>
                <a:gd name="T38" fmla="*/ 65 w 74"/>
                <a:gd name="T39" fmla="*/ 33 h 69"/>
                <a:gd name="T40" fmla="*/ 31 w 74"/>
                <a:gd name="T41" fmla="*/ 2 h 69"/>
                <a:gd name="T42" fmla="*/ 16 w 74"/>
                <a:gd name="T43" fmla="*/ 10 h 69"/>
                <a:gd name="T44" fmla="*/ 0 w 74"/>
                <a:gd name="T45" fmla="*/ 3 h 69"/>
                <a:gd name="T46" fmla="*/ 10 w 74"/>
                <a:gd name="T47" fmla="*/ 10 h 69"/>
                <a:gd name="T48" fmla="*/ 1 w 74"/>
                <a:gd name="T49" fmla="*/ 64 h 69"/>
                <a:gd name="T50" fmla="*/ 7 w 74"/>
                <a:gd name="T51" fmla="*/ 64 h 69"/>
                <a:gd name="T52" fmla="*/ 16 w 74"/>
                <a:gd name="T53" fmla="*/ 69 h 69"/>
                <a:gd name="T54" fmla="*/ 16 w 74"/>
                <a:gd name="T55" fmla="*/ 64 h 69"/>
                <a:gd name="T56" fmla="*/ 31 w 74"/>
                <a:gd name="T57" fmla="*/ 57 h 69"/>
                <a:gd name="T58" fmla="*/ 8 w 74"/>
                <a:gd name="T59" fmla="*/ 17 h 69"/>
                <a:gd name="T60" fmla="*/ 31 w 74"/>
                <a:gd name="T61" fmla="*/ 10 h 69"/>
                <a:gd name="T62" fmla="*/ 23 w 74"/>
                <a:gd name="T63" fmla="*/ 10 h 69"/>
                <a:gd name="T64" fmla="*/ 31 w 74"/>
                <a:gd name="T65"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9">
                  <a:moveTo>
                    <a:pt x="65" y="69"/>
                  </a:moveTo>
                  <a:cubicBezTo>
                    <a:pt x="70" y="69"/>
                    <a:pt x="70" y="69"/>
                    <a:pt x="70" y="69"/>
                  </a:cubicBezTo>
                  <a:cubicBezTo>
                    <a:pt x="70" y="64"/>
                    <a:pt x="70" y="64"/>
                    <a:pt x="70" y="64"/>
                  </a:cubicBezTo>
                  <a:cubicBezTo>
                    <a:pt x="70" y="64"/>
                    <a:pt x="70" y="64"/>
                    <a:pt x="70" y="64"/>
                  </a:cubicBezTo>
                  <a:cubicBezTo>
                    <a:pt x="74" y="64"/>
                    <a:pt x="74" y="64"/>
                    <a:pt x="74" y="64"/>
                  </a:cubicBezTo>
                  <a:cubicBezTo>
                    <a:pt x="74" y="10"/>
                    <a:pt x="74" y="10"/>
                    <a:pt x="74" y="10"/>
                  </a:cubicBezTo>
                  <a:cubicBezTo>
                    <a:pt x="65" y="10"/>
                    <a:pt x="65" y="10"/>
                    <a:pt x="65" y="10"/>
                  </a:cubicBezTo>
                  <a:cubicBezTo>
                    <a:pt x="65" y="18"/>
                    <a:pt x="65" y="18"/>
                    <a:pt x="65" y="18"/>
                  </a:cubicBezTo>
                  <a:cubicBezTo>
                    <a:pt x="67" y="18"/>
                    <a:pt x="69" y="20"/>
                    <a:pt x="69" y="23"/>
                  </a:cubicBezTo>
                  <a:cubicBezTo>
                    <a:pt x="69" y="25"/>
                    <a:pt x="67" y="27"/>
                    <a:pt x="65" y="27"/>
                  </a:cubicBezTo>
                  <a:cubicBezTo>
                    <a:pt x="65" y="33"/>
                    <a:pt x="65" y="33"/>
                    <a:pt x="65" y="33"/>
                  </a:cubicBezTo>
                  <a:cubicBezTo>
                    <a:pt x="65" y="33"/>
                    <a:pt x="65" y="33"/>
                    <a:pt x="65" y="33"/>
                  </a:cubicBezTo>
                  <a:cubicBezTo>
                    <a:pt x="67" y="33"/>
                    <a:pt x="69" y="35"/>
                    <a:pt x="69" y="37"/>
                  </a:cubicBezTo>
                  <a:cubicBezTo>
                    <a:pt x="69" y="39"/>
                    <a:pt x="67" y="41"/>
                    <a:pt x="65" y="41"/>
                  </a:cubicBezTo>
                  <a:lnTo>
                    <a:pt x="65" y="69"/>
                  </a:lnTo>
                  <a:close/>
                  <a:moveTo>
                    <a:pt x="32" y="3"/>
                  </a:moveTo>
                  <a:cubicBezTo>
                    <a:pt x="31" y="2"/>
                    <a:pt x="31" y="2"/>
                    <a:pt x="31" y="2"/>
                  </a:cubicBezTo>
                  <a:cubicBezTo>
                    <a:pt x="31" y="4"/>
                    <a:pt x="31" y="4"/>
                    <a:pt x="31" y="4"/>
                  </a:cubicBezTo>
                  <a:cubicBezTo>
                    <a:pt x="32" y="3"/>
                    <a:pt x="32" y="3"/>
                    <a:pt x="32" y="3"/>
                  </a:cubicBezTo>
                  <a:close/>
                  <a:moveTo>
                    <a:pt x="31" y="64"/>
                  </a:moveTo>
                  <a:cubicBezTo>
                    <a:pt x="61" y="64"/>
                    <a:pt x="61" y="64"/>
                    <a:pt x="61" y="64"/>
                  </a:cubicBezTo>
                  <a:cubicBezTo>
                    <a:pt x="61" y="64"/>
                    <a:pt x="61" y="64"/>
                    <a:pt x="61" y="64"/>
                  </a:cubicBezTo>
                  <a:cubicBezTo>
                    <a:pt x="61" y="69"/>
                    <a:pt x="61" y="69"/>
                    <a:pt x="61" y="69"/>
                  </a:cubicBezTo>
                  <a:cubicBezTo>
                    <a:pt x="65" y="69"/>
                    <a:pt x="65" y="69"/>
                    <a:pt x="65" y="69"/>
                  </a:cubicBezTo>
                  <a:cubicBezTo>
                    <a:pt x="65" y="41"/>
                    <a:pt x="65" y="41"/>
                    <a:pt x="65" y="41"/>
                  </a:cubicBezTo>
                  <a:cubicBezTo>
                    <a:pt x="63" y="41"/>
                    <a:pt x="61" y="39"/>
                    <a:pt x="61" y="37"/>
                  </a:cubicBezTo>
                  <a:cubicBezTo>
                    <a:pt x="61" y="35"/>
                    <a:pt x="63" y="33"/>
                    <a:pt x="65" y="33"/>
                  </a:cubicBezTo>
                  <a:cubicBezTo>
                    <a:pt x="65" y="27"/>
                    <a:pt x="65" y="27"/>
                    <a:pt x="65" y="27"/>
                  </a:cubicBezTo>
                  <a:cubicBezTo>
                    <a:pt x="63" y="27"/>
                    <a:pt x="61" y="25"/>
                    <a:pt x="61" y="23"/>
                  </a:cubicBezTo>
                  <a:cubicBezTo>
                    <a:pt x="61" y="23"/>
                    <a:pt x="61" y="23"/>
                    <a:pt x="61" y="23"/>
                  </a:cubicBezTo>
                  <a:cubicBezTo>
                    <a:pt x="61" y="20"/>
                    <a:pt x="63" y="18"/>
                    <a:pt x="65" y="18"/>
                  </a:cubicBezTo>
                  <a:cubicBezTo>
                    <a:pt x="65" y="10"/>
                    <a:pt x="65" y="10"/>
                    <a:pt x="65" y="10"/>
                  </a:cubicBezTo>
                  <a:cubicBezTo>
                    <a:pt x="31" y="10"/>
                    <a:pt x="31" y="10"/>
                    <a:pt x="31" y="10"/>
                  </a:cubicBezTo>
                  <a:cubicBezTo>
                    <a:pt x="31" y="17"/>
                    <a:pt x="31" y="17"/>
                    <a:pt x="31" y="17"/>
                  </a:cubicBezTo>
                  <a:cubicBezTo>
                    <a:pt x="53" y="17"/>
                    <a:pt x="53" y="17"/>
                    <a:pt x="53" y="17"/>
                  </a:cubicBezTo>
                  <a:cubicBezTo>
                    <a:pt x="53" y="57"/>
                    <a:pt x="53" y="57"/>
                    <a:pt x="53" y="57"/>
                  </a:cubicBezTo>
                  <a:cubicBezTo>
                    <a:pt x="53" y="57"/>
                    <a:pt x="53" y="57"/>
                    <a:pt x="53" y="57"/>
                  </a:cubicBezTo>
                  <a:cubicBezTo>
                    <a:pt x="31" y="57"/>
                    <a:pt x="31" y="57"/>
                    <a:pt x="31" y="57"/>
                  </a:cubicBezTo>
                  <a:cubicBezTo>
                    <a:pt x="31" y="64"/>
                    <a:pt x="31" y="64"/>
                    <a:pt x="31" y="64"/>
                  </a:cubicBezTo>
                  <a:close/>
                  <a:moveTo>
                    <a:pt x="65" y="33"/>
                  </a:moveTo>
                  <a:cubicBezTo>
                    <a:pt x="65" y="33"/>
                    <a:pt x="65" y="33"/>
                    <a:pt x="65" y="33"/>
                  </a:cubicBezTo>
                  <a:moveTo>
                    <a:pt x="31" y="2"/>
                  </a:moveTo>
                  <a:cubicBezTo>
                    <a:pt x="29" y="0"/>
                    <a:pt x="29" y="0"/>
                    <a:pt x="29" y="0"/>
                  </a:cubicBezTo>
                  <a:cubicBezTo>
                    <a:pt x="16" y="10"/>
                    <a:pt x="16" y="10"/>
                    <a:pt x="16" y="10"/>
                  </a:cubicBezTo>
                  <a:cubicBezTo>
                    <a:pt x="3" y="0"/>
                    <a:pt x="3" y="0"/>
                    <a:pt x="3" y="0"/>
                  </a:cubicBezTo>
                  <a:cubicBezTo>
                    <a:pt x="0" y="3"/>
                    <a:pt x="0" y="3"/>
                    <a:pt x="0" y="3"/>
                  </a:cubicBezTo>
                  <a:cubicBezTo>
                    <a:pt x="9" y="10"/>
                    <a:pt x="9" y="10"/>
                    <a:pt x="9" y="10"/>
                  </a:cubicBezTo>
                  <a:cubicBezTo>
                    <a:pt x="10" y="10"/>
                    <a:pt x="10" y="10"/>
                    <a:pt x="10" y="10"/>
                  </a:cubicBezTo>
                  <a:cubicBezTo>
                    <a:pt x="1" y="10"/>
                    <a:pt x="1" y="10"/>
                    <a:pt x="1" y="10"/>
                  </a:cubicBezTo>
                  <a:cubicBezTo>
                    <a:pt x="1" y="64"/>
                    <a:pt x="1" y="64"/>
                    <a:pt x="1" y="64"/>
                  </a:cubicBezTo>
                  <a:cubicBezTo>
                    <a:pt x="7" y="64"/>
                    <a:pt x="7" y="64"/>
                    <a:pt x="7" y="64"/>
                  </a:cubicBezTo>
                  <a:cubicBezTo>
                    <a:pt x="7" y="64"/>
                    <a:pt x="7" y="64"/>
                    <a:pt x="7" y="64"/>
                  </a:cubicBezTo>
                  <a:cubicBezTo>
                    <a:pt x="7" y="69"/>
                    <a:pt x="7" y="69"/>
                    <a:pt x="7" y="69"/>
                  </a:cubicBezTo>
                  <a:cubicBezTo>
                    <a:pt x="16" y="69"/>
                    <a:pt x="16" y="69"/>
                    <a:pt x="16" y="69"/>
                  </a:cubicBezTo>
                  <a:cubicBezTo>
                    <a:pt x="16" y="64"/>
                    <a:pt x="16" y="64"/>
                    <a:pt x="16" y="64"/>
                  </a:cubicBezTo>
                  <a:cubicBezTo>
                    <a:pt x="16" y="64"/>
                    <a:pt x="16" y="64"/>
                    <a:pt x="16" y="64"/>
                  </a:cubicBezTo>
                  <a:cubicBezTo>
                    <a:pt x="31" y="64"/>
                    <a:pt x="31" y="64"/>
                    <a:pt x="31" y="64"/>
                  </a:cubicBezTo>
                  <a:cubicBezTo>
                    <a:pt x="31" y="57"/>
                    <a:pt x="31" y="57"/>
                    <a:pt x="31" y="57"/>
                  </a:cubicBezTo>
                  <a:cubicBezTo>
                    <a:pt x="8" y="57"/>
                    <a:pt x="8" y="57"/>
                    <a:pt x="8" y="57"/>
                  </a:cubicBezTo>
                  <a:cubicBezTo>
                    <a:pt x="8" y="17"/>
                    <a:pt x="8" y="17"/>
                    <a:pt x="8" y="17"/>
                  </a:cubicBezTo>
                  <a:cubicBezTo>
                    <a:pt x="31" y="17"/>
                    <a:pt x="31" y="17"/>
                    <a:pt x="31" y="17"/>
                  </a:cubicBezTo>
                  <a:cubicBezTo>
                    <a:pt x="31" y="10"/>
                    <a:pt x="31" y="10"/>
                    <a:pt x="31" y="10"/>
                  </a:cubicBezTo>
                  <a:cubicBezTo>
                    <a:pt x="22" y="10"/>
                    <a:pt x="22" y="10"/>
                    <a:pt x="22" y="10"/>
                  </a:cubicBezTo>
                  <a:cubicBezTo>
                    <a:pt x="23" y="10"/>
                    <a:pt x="23" y="10"/>
                    <a:pt x="23" y="10"/>
                  </a:cubicBezTo>
                  <a:cubicBezTo>
                    <a:pt x="31" y="4"/>
                    <a:pt x="31" y="4"/>
                    <a:pt x="31" y="4"/>
                  </a:cubicBezTo>
                  <a:lnTo>
                    <a:pt x="31"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04">
              <a:extLst>
                <a:ext uri="{FF2B5EF4-FFF2-40B4-BE49-F238E27FC236}">
                  <a16:creationId xmlns:a16="http://schemas.microsoft.com/office/drawing/2014/main" id="{D4545F4D-BD34-F749-B791-129B507677B3}"/>
                </a:ext>
              </a:extLst>
            </p:cNvPr>
            <p:cNvSpPr>
              <a:spLocks noChangeArrowheads="1"/>
            </p:cNvSpPr>
            <p:nvPr/>
          </p:nvSpPr>
          <p:spPr bwMode="auto">
            <a:xfrm>
              <a:off x="10530405" y="2565106"/>
              <a:ext cx="39910" cy="38770"/>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5">
              <a:extLst>
                <a:ext uri="{FF2B5EF4-FFF2-40B4-BE49-F238E27FC236}">
                  <a16:creationId xmlns:a16="http://schemas.microsoft.com/office/drawing/2014/main" id="{ED509E1B-D6CE-EBFF-2F76-28A94C25A4A7}"/>
                </a:ext>
              </a:extLst>
            </p:cNvPr>
            <p:cNvSpPr>
              <a:spLocks/>
            </p:cNvSpPr>
            <p:nvPr/>
          </p:nvSpPr>
          <p:spPr bwMode="auto">
            <a:xfrm>
              <a:off x="10503038" y="2611858"/>
              <a:ext cx="93504" cy="142536"/>
            </a:xfrm>
            <a:custGeom>
              <a:avLst/>
              <a:gdLst>
                <a:gd name="T0" fmla="*/ 14 w 82"/>
                <a:gd name="T1" fmla="*/ 23 h 125"/>
                <a:gd name="T2" fmla="*/ 19 w 82"/>
                <a:gd name="T3" fmla="*/ 23 h 125"/>
                <a:gd name="T4" fmla="*/ 19 w 82"/>
                <a:gd name="T5" fmla="*/ 65 h 125"/>
                <a:gd name="T6" fmla="*/ 19 w 82"/>
                <a:gd name="T7" fmla="*/ 65 h 125"/>
                <a:gd name="T8" fmla="*/ 19 w 82"/>
                <a:gd name="T9" fmla="*/ 125 h 125"/>
                <a:gd name="T10" fmla="*/ 38 w 82"/>
                <a:gd name="T11" fmla="*/ 125 h 125"/>
                <a:gd name="T12" fmla="*/ 38 w 82"/>
                <a:gd name="T13" fmla="*/ 59 h 125"/>
                <a:gd name="T14" fmla="*/ 45 w 82"/>
                <a:gd name="T15" fmla="*/ 59 h 125"/>
                <a:gd name="T16" fmla="*/ 45 w 82"/>
                <a:gd name="T17" fmla="*/ 125 h 125"/>
                <a:gd name="T18" fmla="*/ 64 w 82"/>
                <a:gd name="T19" fmla="*/ 125 h 125"/>
                <a:gd name="T20" fmla="*/ 64 w 82"/>
                <a:gd name="T21" fmla="*/ 59 h 125"/>
                <a:gd name="T22" fmla="*/ 64 w 82"/>
                <a:gd name="T23" fmla="*/ 59 h 125"/>
                <a:gd name="T24" fmla="*/ 64 w 82"/>
                <a:gd name="T25" fmla="*/ 23 h 125"/>
                <a:gd name="T26" fmla="*/ 69 w 82"/>
                <a:gd name="T27" fmla="*/ 23 h 125"/>
                <a:gd name="T28" fmla="*/ 69 w 82"/>
                <a:gd name="T29" fmla="*/ 59 h 125"/>
                <a:gd name="T30" fmla="*/ 82 w 82"/>
                <a:gd name="T31" fmla="*/ 59 h 125"/>
                <a:gd name="T32" fmla="*/ 82 w 82"/>
                <a:gd name="T33" fmla="*/ 0 h 125"/>
                <a:gd name="T34" fmla="*/ 0 w 82"/>
                <a:gd name="T35" fmla="*/ 0 h 125"/>
                <a:gd name="T36" fmla="*/ 0 w 82"/>
                <a:gd name="T37" fmla="*/ 59 h 125"/>
                <a:gd name="T38" fmla="*/ 14 w 82"/>
                <a:gd name="T39" fmla="*/ 59 h 125"/>
                <a:gd name="T40" fmla="*/ 14 w 82"/>
                <a:gd name="T41" fmla="*/ 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125">
                  <a:moveTo>
                    <a:pt x="14" y="23"/>
                  </a:moveTo>
                  <a:lnTo>
                    <a:pt x="19" y="23"/>
                  </a:lnTo>
                  <a:lnTo>
                    <a:pt x="19" y="65"/>
                  </a:lnTo>
                  <a:lnTo>
                    <a:pt x="19" y="65"/>
                  </a:lnTo>
                  <a:lnTo>
                    <a:pt x="19" y="125"/>
                  </a:lnTo>
                  <a:lnTo>
                    <a:pt x="38" y="125"/>
                  </a:lnTo>
                  <a:lnTo>
                    <a:pt x="38" y="59"/>
                  </a:lnTo>
                  <a:lnTo>
                    <a:pt x="45" y="59"/>
                  </a:lnTo>
                  <a:lnTo>
                    <a:pt x="45" y="125"/>
                  </a:lnTo>
                  <a:lnTo>
                    <a:pt x="64" y="125"/>
                  </a:lnTo>
                  <a:lnTo>
                    <a:pt x="64" y="59"/>
                  </a:lnTo>
                  <a:lnTo>
                    <a:pt x="64" y="59"/>
                  </a:lnTo>
                  <a:lnTo>
                    <a:pt x="64" y="23"/>
                  </a:lnTo>
                  <a:lnTo>
                    <a:pt x="69" y="23"/>
                  </a:lnTo>
                  <a:lnTo>
                    <a:pt x="69" y="59"/>
                  </a:lnTo>
                  <a:lnTo>
                    <a:pt x="82" y="59"/>
                  </a:lnTo>
                  <a:lnTo>
                    <a:pt x="82" y="0"/>
                  </a:lnTo>
                  <a:lnTo>
                    <a:pt x="0" y="0"/>
                  </a:lnTo>
                  <a:lnTo>
                    <a:pt x="0" y="59"/>
                  </a:lnTo>
                  <a:lnTo>
                    <a:pt x="14" y="59"/>
                  </a:lnTo>
                  <a:lnTo>
                    <a:pt x="14" y="23"/>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06">
              <a:extLst>
                <a:ext uri="{FF2B5EF4-FFF2-40B4-BE49-F238E27FC236}">
                  <a16:creationId xmlns:a16="http://schemas.microsoft.com/office/drawing/2014/main" id="{C4A2E940-A9CF-B35D-7981-F05BCF97E3D0}"/>
                </a:ext>
              </a:extLst>
            </p:cNvPr>
            <p:cNvSpPr>
              <a:spLocks noChangeArrowheads="1"/>
            </p:cNvSpPr>
            <p:nvPr/>
          </p:nvSpPr>
          <p:spPr bwMode="auto">
            <a:xfrm>
              <a:off x="10637592" y="2565106"/>
              <a:ext cx="37630" cy="38770"/>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07">
              <a:extLst>
                <a:ext uri="{FF2B5EF4-FFF2-40B4-BE49-F238E27FC236}">
                  <a16:creationId xmlns:a16="http://schemas.microsoft.com/office/drawing/2014/main" id="{68AF79AD-C5F0-FED7-E3AE-10F9A963061F}"/>
                </a:ext>
              </a:extLst>
            </p:cNvPr>
            <p:cNvSpPr>
              <a:spLocks/>
            </p:cNvSpPr>
            <p:nvPr/>
          </p:nvSpPr>
          <p:spPr bwMode="auto">
            <a:xfrm>
              <a:off x="10602243" y="2611858"/>
              <a:ext cx="106047" cy="142536"/>
            </a:xfrm>
            <a:custGeom>
              <a:avLst/>
              <a:gdLst>
                <a:gd name="T0" fmla="*/ 81 w 93"/>
                <a:gd name="T1" fmla="*/ 59 h 125"/>
                <a:gd name="T2" fmla="*/ 93 w 93"/>
                <a:gd name="T3" fmla="*/ 59 h 125"/>
                <a:gd name="T4" fmla="*/ 78 w 93"/>
                <a:gd name="T5" fmla="*/ 0 h 125"/>
                <a:gd name="T6" fmla="*/ 17 w 93"/>
                <a:gd name="T7" fmla="*/ 0 h 125"/>
                <a:gd name="T8" fmla="*/ 0 w 93"/>
                <a:gd name="T9" fmla="*/ 59 h 125"/>
                <a:gd name="T10" fmla="*/ 14 w 93"/>
                <a:gd name="T11" fmla="*/ 59 h 125"/>
                <a:gd name="T12" fmla="*/ 24 w 93"/>
                <a:gd name="T13" fmla="*/ 23 h 125"/>
                <a:gd name="T14" fmla="*/ 28 w 93"/>
                <a:gd name="T15" fmla="*/ 23 h 125"/>
                <a:gd name="T16" fmla="*/ 10 w 93"/>
                <a:gd name="T17" fmla="*/ 89 h 125"/>
                <a:gd name="T18" fmla="*/ 24 w 93"/>
                <a:gd name="T19" fmla="*/ 89 h 125"/>
                <a:gd name="T20" fmla="*/ 24 w 93"/>
                <a:gd name="T21" fmla="*/ 125 h 125"/>
                <a:gd name="T22" fmla="*/ 45 w 93"/>
                <a:gd name="T23" fmla="*/ 125 h 125"/>
                <a:gd name="T24" fmla="*/ 45 w 93"/>
                <a:gd name="T25" fmla="*/ 89 h 125"/>
                <a:gd name="T26" fmla="*/ 50 w 93"/>
                <a:gd name="T27" fmla="*/ 89 h 125"/>
                <a:gd name="T28" fmla="*/ 50 w 93"/>
                <a:gd name="T29" fmla="*/ 125 h 125"/>
                <a:gd name="T30" fmla="*/ 69 w 93"/>
                <a:gd name="T31" fmla="*/ 125 h 125"/>
                <a:gd name="T32" fmla="*/ 69 w 93"/>
                <a:gd name="T33" fmla="*/ 89 h 125"/>
                <a:gd name="T34" fmla="*/ 85 w 93"/>
                <a:gd name="T35" fmla="*/ 89 h 125"/>
                <a:gd name="T36" fmla="*/ 66 w 93"/>
                <a:gd name="T37" fmla="*/ 23 h 125"/>
                <a:gd name="T38" fmla="*/ 71 w 93"/>
                <a:gd name="T39" fmla="*/ 23 h 125"/>
                <a:gd name="T40" fmla="*/ 81 w 93"/>
                <a:gd name="T41" fmla="*/ 5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125">
                  <a:moveTo>
                    <a:pt x="81" y="59"/>
                  </a:moveTo>
                  <a:lnTo>
                    <a:pt x="93" y="59"/>
                  </a:lnTo>
                  <a:lnTo>
                    <a:pt x="78" y="0"/>
                  </a:lnTo>
                  <a:lnTo>
                    <a:pt x="17" y="0"/>
                  </a:lnTo>
                  <a:lnTo>
                    <a:pt x="0" y="59"/>
                  </a:lnTo>
                  <a:lnTo>
                    <a:pt x="14" y="59"/>
                  </a:lnTo>
                  <a:lnTo>
                    <a:pt x="24" y="23"/>
                  </a:lnTo>
                  <a:lnTo>
                    <a:pt x="28" y="23"/>
                  </a:lnTo>
                  <a:lnTo>
                    <a:pt x="10" y="89"/>
                  </a:lnTo>
                  <a:lnTo>
                    <a:pt x="24" y="89"/>
                  </a:lnTo>
                  <a:lnTo>
                    <a:pt x="24" y="125"/>
                  </a:lnTo>
                  <a:lnTo>
                    <a:pt x="45" y="125"/>
                  </a:lnTo>
                  <a:lnTo>
                    <a:pt x="45" y="89"/>
                  </a:lnTo>
                  <a:lnTo>
                    <a:pt x="50" y="89"/>
                  </a:lnTo>
                  <a:lnTo>
                    <a:pt x="50" y="125"/>
                  </a:lnTo>
                  <a:lnTo>
                    <a:pt x="69" y="125"/>
                  </a:lnTo>
                  <a:lnTo>
                    <a:pt x="69" y="89"/>
                  </a:lnTo>
                  <a:lnTo>
                    <a:pt x="85" y="89"/>
                  </a:lnTo>
                  <a:lnTo>
                    <a:pt x="66" y="23"/>
                  </a:lnTo>
                  <a:lnTo>
                    <a:pt x="71" y="23"/>
                  </a:lnTo>
                  <a:lnTo>
                    <a:pt x="81" y="5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8">
              <a:extLst>
                <a:ext uri="{FF2B5EF4-FFF2-40B4-BE49-F238E27FC236}">
                  <a16:creationId xmlns:a16="http://schemas.microsoft.com/office/drawing/2014/main" id="{162CAF67-E430-75FB-1E09-5F0582FBA64B}"/>
                </a:ext>
              </a:extLst>
            </p:cNvPr>
            <p:cNvSpPr>
              <a:spLocks noEditPoints="1"/>
            </p:cNvSpPr>
            <p:nvPr/>
          </p:nvSpPr>
          <p:spPr bwMode="auto">
            <a:xfrm>
              <a:off x="9769832" y="4543506"/>
              <a:ext cx="149378" cy="182446"/>
            </a:xfrm>
            <a:custGeom>
              <a:avLst/>
              <a:gdLst>
                <a:gd name="T0" fmla="*/ 52 w 75"/>
                <a:gd name="T1" fmla="*/ 84 h 92"/>
                <a:gd name="T2" fmla="*/ 75 w 75"/>
                <a:gd name="T3" fmla="*/ 92 h 92"/>
                <a:gd name="T4" fmla="*/ 52 w 75"/>
                <a:gd name="T5" fmla="*/ 52 h 92"/>
                <a:gd name="T6" fmla="*/ 47 w 75"/>
                <a:gd name="T7" fmla="*/ 45 h 92"/>
                <a:gd name="T8" fmla="*/ 43 w 75"/>
                <a:gd name="T9" fmla="*/ 63 h 92"/>
                <a:gd name="T10" fmla="*/ 45 w 75"/>
                <a:gd name="T11" fmla="*/ 69 h 92"/>
                <a:gd name="T12" fmla="*/ 43 w 75"/>
                <a:gd name="T13" fmla="*/ 67 h 92"/>
                <a:gd name="T14" fmla="*/ 46 w 75"/>
                <a:gd name="T15" fmla="*/ 78 h 92"/>
                <a:gd name="T16" fmla="*/ 43 w 75"/>
                <a:gd name="T17" fmla="*/ 84 h 92"/>
                <a:gd name="T18" fmla="*/ 43 w 75"/>
                <a:gd name="T19" fmla="*/ 84 h 92"/>
                <a:gd name="T20" fmla="*/ 37 w 75"/>
                <a:gd name="T21" fmla="*/ 78 h 92"/>
                <a:gd name="T22" fmla="*/ 43 w 75"/>
                <a:gd name="T23" fmla="*/ 24 h 92"/>
                <a:gd name="T24" fmla="*/ 40 w 75"/>
                <a:gd name="T25" fmla="*/ 14 h 92"/>
                <a:gd name="T26" fmla="*/ 37 w 75"/>
                <a:gd name="T27" fmla="*/ 27 h 92"/>
                <a:gd name="T28" fmla="*/ 37 w 75"/>
                <a:gd name="T29" fmla="*/ 45 h 92"/>
                <a:gd name="T30" fmla="*/ 41 w 75"/>
                <a:gd name="T31" fmla="*/ 52 h 92"/>
                <a:gd name="T32" fmla="*/ 37 w 75"/>
                <a:gd name="T33" fmla="*/ 62 h 92"/>
                <a:gd name="T34" fmla="*/ 43 w 75"/>
                <a:gd name="T35" fmla="*/ 74 h 92"/>
                <a:gd name="T36" fmla="*/ 41 w 75"/>
                <a:gd name="T37" fmla="*/ 65 h 92"/>
                <a:gd name="T38" fmla="*/ 43 w 75"/>
                <a:gd name="T39" fmla="*/ 24 h 92"/>
                <a:gd name="T40" fmla="*/ 37 w 75"/>
                <a:gd name="T41" fmla="*/ 84 h 92"/>
                <a:gd name="T42" fmla="*/ 37 w 75"/>
                <a:gd name="T43" fmla="*/ 78 h 92"/>
                <a:gd name="T44" fmla="*/ 37 w 75"/>
                <a:gd name="T45" fmla="*/ 78 h 92"/>
                <a:gd name="T46" fmla="*/ 32 w 75"/>
                <a:gd name="T47" fmla="*/ 84 h 92"/>
                <a:gd name="T48" fmla="*/ 37 w 75"/>
                <a:gd name="T49" fmla="*/ 0 h 92"/>
                <a:gd name="T50" fmla="*/ 34 w 75"/>
                <a:gd name="T51" fmla="*/ 14 h 92"/>
                <a:gd name="T52" fmla="*/ 32 w 75"/>
                <a:gd name="T53" fmla="*/ 63 h 92"/>
                <a:gd name="T54" fmla="*/ 32 w 75"/>
                <a:gd name="T55" fmla="*/ 67 h 92"/>
                <a:gd name="T56" fmla="*/ 37 w 75"/>
                <a:gd name="T57" fmla="*/ 69 h 92"/>
                <a:gd name="T58" fmla="*/ 37 w 75"/>
                <a:gd name="T59" fmla="*/ 62 h 92"/>
                <a:gd name="T60" fmla="*/ 33 w 75"/>
                <a:gd name="T61" fmla="*/ 58 h 92"/>
                <a:gd name="T62" fmla="*/ 37 w 75"/>
                <a:gd name="T63" fmla="*/ 52 h 92"/>
                <a:gd name="T64" fmla="*/ 37 w 75"/>
                <a:gd name="T65" fmla="*/ 52 h 92"/>
                <a:gd name="T66" fmla="*/ 37 w 75"/>
                <a:gd name="T67" fmla="*/ 45 h 92"/>
                <a:gd name="T68" fmla="*/ 37 w 75"/>
                <a:gd name="T69" fmla="*/ 27 h 92"/>
                <a:gd name="T70" fmla="*/ 37 w 75"/>
                <a:gd name="T71" fmla="*/ 27 h 92"/>
                <a:gd name="T72" fmla="*/ 0 w 75"/>
                <a:gd name="T73" fmla="*/ 92 h 92"/>
                <a:gd name="T74" fmla="*/ 23 w 75"/>
                <a:gd name="T75" fmla="*/ 84 h 92"/>
                <a:gd name="T76" fmla="*/ 32 w 75"/>
                <a:gd name="T77" fmla="*/ 78 h 92"/>
                <a:gd name="T78" fmla="*/ 32 w 75"/>
                <a:gd name="T79" fmla="*/ 74 h 92"/>
                <a:gd name="T80" fmla="*/ 30 w 75"/>
                <a:gd name="T81" fmla="*/ 69 h 92"/>
                <a:gd name="T82" fmla="*/ 32 w 75"/>
                <a:gd name="T83" fmla="*/ 63 h 92"/>
                <a:gd name="T84" fmla="*/ 32 w 75"/>
                <a:gd name="T85" fmla="*/ 24 h 92"/>
                <a:gd name="T86" fmla="*/ 23 w 75"/>
                <a:gd name="T87" fmla="*/ 45 h 92"/>
                <a:gd name="T88" fmla="*/ 25 w 75"/>
                <a:gd name="T89"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 h="92">
                  <a:moveTo>
                    <a:pt x="43" y="84"/>
                  </a:moveTo>
                  <a:cubicBezTo>
                    <a:pt x="52" y="84"/>
                    <a:pt x="52" y="84"/>
                    <a:pt x="52" y="84"/>
                  </a:cubicBezTo>
                  <a:cubicBezTo>
                    <a:pt x="60" y="92"/>
                    <a:pt x="60" y="92"/>
                    <a:pt x="60" y="92"/>
                  </a:cubicBezTo>
                  <a:cubicBezTo>
                    <a:pt x="75" y="92"/>
                    <a:pt x="75" y="92"/>
                    <a:pt x="75" y="92"/>
                  </a:cubicBezTo>
                  <a:cubicBezTo>
                    <a:pt x="63" y="85"/>
                    <a:pt x="55" y="69"/>
                    <a:pt x="50" y="52"/>
                  </a:cubicBezTo>
                  <a:cubicBezTo>
                    <a:pt x="52" y="52"/>
                    <a:pt x="52" y="52"/>
                    <a:pt x="52" y="52"/>
                  </a:cubicBezTo>
                  <a:cubicBezTo>
                    <a:pt x="52" y="45"/>
                    <a:pt x="52" y="45"/>
                    <a:pt x="52" y="45"/>
                  </a:cubicBezTo>
                  <a:cubicBezTo>
                    <a:pt x="47" y="45"/>
                    <a:pt x="47" y="45"/>
                    <a:pt x="47" y="45"/>
                  </a:cubicBezTo>
                  <a:cubicBezTo>
                    <a:pt x="45" y="37"/>
                    <a:pt x="44" y="30"/>
                    <a:pt x="43" y="24"/>
                  </a:cubicBezTo>
                  <a:cubicBezTo>
                    <a:pt x="43" y="63"/>
                    <a:pt x="43" y="63"/>
                    <a:pt x="43" y="63"/>
                  </a:cubicBezTo>
                  <a:cubicBezTo>
                    <a:pt x="43" y="63"/>
                    <a:pt x="43" y="63"/>
                    <a:pt x="43" y="63"/>
                  </a:cubicBezTo>
                  <a:cubicBezTo>
                    <a:pt x="44" y="65"/>
                    <a:pt x="44" y="67"/>
                    <a:pt x="45" y="69"/>
                  </a:cubicBezTo>
                  <a:cubicBezTo>
                    <a:pt x="45" y="69"/>
                    <a:pt x="45" y="69"/>
                    <a:pt x="45" y="69"/>
                  </a:cubicBezTo>
                  <a:cubicBezTo>
                    <a:pt x="43" y="67"/>
                    <a:pt x="43" y="67"/>
                    <a:pt x="43" y="67"/>
                  </a:cubicBezTo>
                  <a:cubicBezTo>
                    <a:pt x="43" y="74"/>
                    <a:pt x="43" y="74"/>
                    <a:pt x="43" y="74"/>
                  </a:cubicBezTo>
                  <a:cubicBezTo>
                    <a:pt x="46" y="78"/>
                    <a:pt x="46" y="78"/>
                    <a:pt x="46" y="78"/>
                  </a:cubicBezTo>
                  <a:cubicBezTo>
                    <a:pt x="43" y="78"/>
                    <a:pt x="43" y="78"/>
                    <a:pt x="43" y="78"/>
                  </a:cubicBezTo>
                  <a:lnTo>
                    <a:pt x="43" y="84"/>
                  </a:lnTo>
                  <a:close/>
                  <a:moveTo>
                    <a:pt x="37" y="84"/>
                  </a:moveTo>
                  <a:cubicBezTo>
                    <a:pt x="43" y="84"/>
                    <a:pt x="43" y="84"/>
                    <a:pt x="43" y="84"/>
                  </a:cubicBezTo>
                  <a:cubicBezTo>
                    <a:pt x="43" y="78"/>
                    <a:pt x="43" y="78"/>
                    <a:pt x="43" y="78"/>
                  </a:cubicBezTo>
                  <a:cubicBezTo>
                    <a:pt x="37" y="78"/>
                    <a:pt x="37" y="78"/>
                    <a:pt x="37" y="78"/>
                  </a:cubicBezTo>
                  <a:cubicBezTo>
                    <a:pt x="37" y="84"/>
                    <a:pt x="37" y="84"/>
                    <a:pt x="37" y="84"/>
                  </a:cubicBezTo>
                  <a:close/>
                  <a:moveTo>
                    <a:pt x="43" y="24"/>
                  </a:moveTo>
                  <a:cubicBezTo>
                    <a:pt x="42" y="18"/>
                    <a:pt x="41" y="14"/>
                    <a:pt x="41" y="14"/>
                  </a:cubicBezTo>
                  <a:cubicBezTo>
                    <a:pt x="40" y="14"/>
                    <a:pt x="40" y="14"/>
                    <a:pt x="40" y="14"/>
                  </a:cubicBezTo>
                  <a:cubicBezTo>
                    <a:pt x="37" y="0"/>
                    <a:pt x="37" y="0"/>
                    <a:pt x="37" y="0"/>
                  </a:cubicBezTo>
                  <a:cubicBezTo>
                    <a:pt x="37" y="27"/>
                    <a:pt x="37" y="27"/>
                    <a:pt x="37" y="27"/>
                  </a:cubicBezTo>
                  <a:cubicBezTo>
                    <a:pt x="38" y="28"/>
                    <a:pt x="38" y="41"/>
                    <a:pt x="39" y="45"/>
                  </a:cubicBezTo>
                  <a:cubicBezTo>
                    <a:pt x="37" y="45"/>
                    <a:pt x="37" y="45"/>
                    <a:pt x="37" y="45"/>
                  </a:cubicBezTo>
                  <a:cubicBezTo>
                    <a:pt x="37" y="52"/>
                    <a:pt x="37" y="52"/>
                    <a:pt x="37" y="52"/>
                  </a:cubicBezTo>
                  <a:cubicBezTo>
                    <a:pt x="41" y="52"/>
                    <a:pt x="41" y="52"/>
                    <a:pt x="41" y="52"/>
                  </a:cubicBezTo>
                  <a:cubicBezTo>
                    <a:pt x="41" y="52"/>
                    <a:pt x="41" y="54"/>
                    <a:pt x="42" y="58"/>
                  </a:cubicBezTo>
                  <a:cubicBezTo>
                    <a:pt x="37" y="62"/>
                    <a:pt x="37" y="62"/>
                    <a:pt x="37" y="62"/>
                  </a:cubicBezTo>
                  <a:cubicBezTo>
                    <a:pt x="37" y="69"/>
                    <a:pt x="37" y="69"/>
                    <a:pt x="37" y="69"/>
                  </a:cubicBezTo>
                  <a:cubicBezTo>
                    <a:pt x="43" y="74"/>
                    <a:pt x="43" y="74"/>
                    <a:pt x="43" y="74"/>
                  </a:cubicBezTo>
                  <a:cubicBezTo>
                    <a:pt x="43" y="67"/>
                    <a:pt x="43" y="67"/>
                    <a:pt x="43" y="67"/>
                  </a:cubicBezTo>
                  <a:cubicBezTo>
                    <a:pt x="41" y="65"/>
                    <a:pt x="41" y="65"/>
                    <a:pt x="41" y="65"/>
                  </a:cubicBezTo>
                  <a:cubicBezTo>
                    <a:pt x="43" y="63"/>
                    <a:pt x="43" y="63"/>
                    <a:pt x="43" y="63"/>
                  </a:cubicBezTo>
                  <a:lnTo>
                    <a:pt x="43" y="24"/>
                  </a:lnTo>
                  <a:close/>
                  <a:moveTo>
                    <a:pt x="32" y="84"/>
                  </a:moveTo>
                  <a:cubicBezTo>
                    <a:pt x="37" y="84"/>
                    <a:pt x="37" y="84"/>
                    <a:pt x="37" y="84"/>
                  </a:cubicBezTo>
                  <a:cubicBezTo>
                    <a:pt x="37" y="84"/>
                    <a:pt x="37" y="84"/>
                    <a:pt x="37" y="84"/>
                  </a:cubicBezTo>
                  <a:cubicBezTo>
                    <a:pt x="37" y="78"/>
                    <a:pt x="37" y="78"/>
                    <a:pt x="37" y="78"/>
                  </a:cubicBezTo>
                  <a:cubicBezTo>
                    <a:pt x="37" y="78"/>
                    <a:pt x="37" y="78"/>
                    <a:pt x="37" y="78"/>
                  </a:cubicBezTo>
                  <a:cubicBezTo>
                    <a:pt x="37" y="78"/>
                    <a:pt x="37" y="78"/>
                    <a:pt x="37" y="78"/>
                  </a:cubicBezTo>
                  <a:cubicBezTo>
                    <a:pt x="32" y="78"/>
                    <a:pt x="32" y="78"/>
                    <a:pt x="32" y="78"/>
                  </a:cubicBezTo>
                  <a:cubicBezTo>
                    <a:pt x="32" y="84"/>
                    <a:pt x="32" y="84"/>
                    <a:pt x="32" y="84"/>
                  </a:cubicBezTo>
                  <a:close/>
                  <a:moveTo>
                    <a:pt x="37" y="0"/>
                  </a:moveTo>
                  <a:cubicBezTo>
                    <a:pt x="37" y="0"/>
                    <a:pt x="37" y="0"/>
                    <a:pt x="37" y="0"/>
                  </a:cubicBezTo>
                  <a:cubicBezTo>
                    <a:pt x="35" y="14"/>
                    <a:pt x="35" y="14"/>
                    <a:pt x="35" y="14"/>
                  </a:cubicBezTo>
                  <a:cubicBezTo>
                    <a:pt x="34" y="14"/>
                    <a:pt x="34" y="14"/>
                    <a:pt x="34" y="14"/>
                  </a:cubicBezTo>
                  <a:cubicBezTo>
                    <a:pt x="34" y="14"/>
                    <a:pt x="33" y="18"/>
                    <a:pt x="32" y="24"/>
                  </a:cubicBezTo>
                  <a:cubicBezTo>
                    <a:pt x="32" y="63"/>
                    <a:pt x="32" y="63"/>
                    <a:pt x="32" y="63"/>
                  </a:cubicBezTo>
                  <a:cubicBezTo>
                    <a:pt x="34" y="65"/>
                    <a:pt x="34" y="65"/>
                    <a:pt x="34" y="65"/>
                  </a:cubicBezTo>
                  <a:cubicBezTo>
                    <a:pt x="32" y="67"/>
                    <a:pt x="32" y="67"/>
                    <a:pt x="32" y="67"/>
                  </a:cubicBezTo>
                  <a:cubicBezTo>
                    <a:pt x="32" y="74"/>
                    <a:pt x="32" y="74"/>
                    <a:pt x="32" y="74"/>
                  </a:cubicBezTo>
                  <a:cubicBezTo>
                    <a:pt x="37" y="69"/>
                    <a:pt x="37" y="69"/>
                    <a:pt x="37" y="69"/>
                  </a:cubicBezTo>
                  <a:cubicBezTo>
                    <a:pt x="37" y="69"/>
                    <a:pt x="37" y="69"/>
                    <a:pt x="37" y="69"/>
                  </a:cubicBezTo>
                  <a:cubicBezTo>
                    <a:pt x="37" y="62"/>
                    <a:pt x="37" y="62"/>
                    <a:pt x="37" y="62"/>
                  </a:cubicBezTo>
                  <a:cubicBezTo>
                    <a:pt x="37" y="62"/>
                    <a:pt x="37" y="62"/>
                    <a:pt x="37" y="62"/>
                  </a:cubicBezTo>
                  <a:cubicBezTo>
                    <a:pt x="33" y="58"/>
                    <a:pt x="33" y="58"/>
                    <a:pt x="33" y="58"/>
                  </a:cubicBezTo>
                  <a:cubicBezTo>
                    <a:pt x="34" y="54"/>
                    <a:pt x="34" y="52"/>
                    <a:pt x="34" y="52"/>
                  </a:cubicBezTo>
                  <a:cubicBezTo>
                    <a:pt x="37" y="52"/>
                    <a:pt x="37" y="52"/>
                    <a:pt x="37" y="52"/>
                  </a:cubicBezTo>
                  <a:cubicBezTo>
                    <a:pt x="37" y="52"/>
                    <a:pt x="37" y="52"/>
                    <a:pt x="37" y="52"/>
                  </a:cubicBezTo>
                  <a:cubicBezTo>
                    <a:pt x="37" y="52"/>
                    <a:pt x="37" y="52"/>
                    <a:pt x="37" y="52"/>
                  </a:cubicBezTo>
                  <a:cubicBezTo>
                    <a:pt x="37" y="45"/>
                    <a:pt x="37" y="45"/>
                    <a:pt x="37" y="45"/>
                  </a:cubicBezTo>
                  <a:cubicBezTo>
                    <a:pt x="37" y="45"/>
                    <a:pt x="37" y="45"/>
                    <a:pt x="37" y="45"/>
                  </a:cubicBezTo>
                  <a:cubicBezTo>
                    <a:pt x="36" y="45"/>
                    <a:pt x="36" y="45"/>
                    <a:pt x="36" y="45"/>
                  </a:cubicBezTo>
                  <a:cubicBezTo>
                    <a:pt x="37" y="40"/>
                    <a:pt x="37" y="27"/>
                    <a:pt x="37" y="27"/>
                  </a:cubicBezTo>
                  <a:cubicBezTo>
                    <a:pt x="37" y="27"/>
                    <a:pt x="37" y="27"/>
                    <a:pt x="37" y="27"/>
                  </a:cubicBezTo>
                  <a:cubicBezTo>
                    <a:pt x="37" y="27"/>
                    <a:pt x="37" y="27"/>
                    <a:pt x="37" y="27"/>
                  </a:cubicBezTo>
                  <a:lnTo>
                    <a:pt x="37" y="0"/>
                  </a:lnTo>
                  <a:close/>
                  <a:moveTo>
                    <a:pt x="0" y="92"/>
                  </a:moveTo>
                  <a:cubicBezTo>
                    <a:pt x="15" y="92"/>
                    <a:pt x="15" y="92"/>
                    <a:pt x="15" y="92"/>
                  </a:cubicBezTo>
                  <a:cubicBezTo>
                    <a:pt x="23" y="84"/>
                    <a:pt x="23" y="84"/>
                    <a:pt x="23" y="84"/>
                  </a:cubicBezTo>
                  <a:cubicBezTo>
                    <a:pt x="32" y="84"/>
                    <a:pt x="32" y="84"/>
                    <a:pt x="32" y="84"/>
                  </a:cubicBezTo>
                  <a:cubicBezTo>
                    <a:pt x="32" y="78"/>
                    <a:pt x="32" y="78"/>
                    <a:pt x="32" y="78"/>
                  </a:cubicBezTo>
                  <a:cubicBezTo>
                    <a:pt x="29" y="78"/>
                    <a:pt x="29" y="78"/>
                    <a:pt x="29" y="78"/>
                  </a:cubicBezTo>
                  <a:cubicBezTo>
                    <a:pt x="32" y="74"/>
                    <a:pt x="32" y="74"/>
                    <a:pt x="32" y="74"/>
                  </a:cubicBezTo>
                  <a:cubicBezTo>
                    <a:pt x="32" y="67"/>
                    <a:pt x="32" y="67"/>
                    <a:pt x="32" y="67"/>
                  </a:cubicBezTo>
                  <a:cubicBezTo>
                    <a:pt x="30" y="69"/>
                    <a:pt x="30" y="69"/>
                    <a:pt x="30" y="69"/>
                  </a:cubicBezTo>
                  <a:cubicBezTo>
                    <a:pt x="31" y="67"/>
                    <a:pt x="31" y="65"/>
                    <a:pt x="32" y="63"/>
                  </a:cubicBezTo>
                  <a:cubicBezTo>
                    <a:pt x="32" y="63"/>
                    <a:pt x="32" y="63"/>
                    <a:pt x="32" y="63"/>
                  </a:cubicBezTo>
                  <a:cubicBezTo>
                    <a:pt x="32" y="63"/>
                    <a:pt x="32" y="63"/>
                    <a:pt x="32" y="63"/>
                  </a:cubicBezTo>
                  <a:cubicBezTo>
                    <a:pt x="32" y="24"/>
                    <a:pt x="32" y="24"/>
                    <a:pt x="32" y="24"/>
                  </a:cubicBezTo>
                  <a:cubicBezTo>
                    <a:pt x="31" y="30"/>
                    <a:pt x="30" y="37"/>
                    <a:pt x="28" y="45"/>
                  </a:cubicBezTo>
                  <a:cubicBezTo>
                    <a:pt x="23" y="45"/>
                    <a:pt x="23" y="45"/>
                    <a:pt x="23" y="45"/>
                  </a:cubicBezTo>
                  <a:cubicBezTo>
                    <a:pt x="23" y="52"/>
                    <a:pt x="23" y="52"/>
                    <a:pt x="23" y="52"/>
                  </a:cubicBezTo>
                  <a:cubicBezTo>
                    <a:pt x="25" y="52"/>
                    <a:pt x="25" y="52"/>
                    <a:pt x="25" y="52"/>
                  </a:cubicBezTo>
                  <a:cubicBezTo>
                    <a:pt x="20" y="69"/>
                    <a:pt x="12" y="85"/>
                    <a:pt x="0" y="92"/>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09">
              <a:extLst>
                <a:ext uri="{FF2B5EF4-FFF2-40B4-BE49-F238E27FC236}">
                  <a16:creationId xmlns:a16="http://schemas.microsoft.com/office/drawing/2014/main" id="{85199317-104C-A3C9-6C29-AEEBF58C503A}"/>
                </a:ext>
              </a:extLst>
            </p:cNvPr>
            <p:cNvSpPr>
              <a:spLocks noEditPoints="1"/>
            </p:cNvSpPr>
            <p:nvPr/>
          </p:nvSpPr>
          <p:spPr bwMode="auto">
            <a:xfrm>
              <a:off x="9306875" y="2146621"/>
              <a:ext cx="115169" cy="71838"/>
            </a:xfrm>
            <a:custGeom>
              <a:avLst/>
              <a:gdLst>
                <a:gd name="T0" fmla="*/ 78 w 101"/>
                <a:gd name="T1" fmla="*/ 63 h 63"/>
                <a:gd name="T2" fmla="*/ 101 w 101"/>
                <a:gd name="T3" fmla="*/ 63 h 63"/>
                <a:gd name="T4" fmla="*/ 101 w 101"/>
                <a:gd name="T5" fmla="*/ 35 h 63"/>
                <a:gd name="T6" fmla="*/ 89 w 101"/>
                <a:gd name="T7" fmla="*/ 35 h 63"/>
                <a:gd name="T8" fmla="*/ 89 w 101"/>
                <a:gd name="T9" fmla="*/ 0 h 63"/>
                <a:gd name="T10" fmla="*/ 78 w 101"/>
                <a:gd name="T11" fmla="*/ 0 h 63"/>
                <a:gd name="T12" fmla="*/ 78 w 101"/>
                <a:gd name="T13" fmla="*/ 44 h 63"/>
                <a:gd name="T14" fmla="*/ 87 w 101"/>
                <a:gd name="T15" fmla="*/ 44 h 63"/>
                <a:gd name="T16" fmla="*/ 87 w 101"/>
                <a:gd name="T17" fmla="*/ 56 h 63"/>
                <a:gd name="T18" fmla="*/ 87 w 101"/>
                <a:gd name="T19" fmla="*/ 56 h 63"/>
                <a:gd name="T20" fmla="*/ 78 w 101"/>
                <a:gd name="T21" fmla="*/ 56 h 63"/>
                <a:gd name="T22" fmla="*/ 78 w 101"/>
                <a:gd name="T23" fmla="*/ 63 h 63"/>
                <a:gd name="T24" fmla="*/ 64 w 101"/>
                <a:gd name="T25" fmla="*/ 0 h 63"/>
                <a:gd name="T26" fmla="*/ 64 w 101"/>
                <a:gd name="T27" fmla="*/ 35 h 63"/>
                <a:gd name="T28" fmla="*/ 50 w 101"/>
                <a:gd name="T29" fmla="*/ 35 h 63"/>
                <a:gd name="T30" fmla="*/ 50 w 101"/>
                <a:gd name="T31" fmla="*/ 44 h 63"/>
                <a:gd name="T32" fmla="*/ 59 w 101"/>
                <a:gd name="T33" fmla="*/ 44 h 63"/>
                <a:gd name="T34" fmla="*/ 59 w 101"/>
                <a:gd name="T35" fmla="*/ 56 h 63"/>
                <a:gd name="T36" fmla="*/ 59 w 101"/>
                <a:gd name="T37" fmla="*/ 56 h 63"/>
                <a:gd name="T38" fmla="*/ 50 w 101"/>
                <a:gd name="T39" fmla="*/ 56 h 63"/>
                <a:gd name="T40" fmla="*/ 50 w 101"/>
                <a:gd name="T41" fmla="*/ 63 h 63"/>
                <a:gd name="T42" fmla="*/ 78 w 101"/>
                <a:gd name="T43" fmla="*/ 63 h 63"/>
                <a:gd name="T44" fmla="*/ 78 w 101"/>
                <a:gd name="T45" fmla="*/ 56 h 63"/>
                <a:gd name="T46" fmla="*/ 69 w 101"/>
                <a:gd name="T47" fmla="*/ 56 h 63"/>
                <a:gd name="T48" fmla="*/ 69 w 101"/>
                <a:gd name="T49" fmla="*/ 44 h 63"/>
                <a:gd name="T50" fmla="*/ 78 w 101"/>
                <a:gd name="T51" fmla="*/ 44 h 63"/>
                <a:gd name="T52" fmla="*/ 78 w 101"/>
                <a:gd name="T53" fmla="*/ 0 h 63"/>
                <a:gd name="T54" fmla="*/ 64 w 101"/>
                <a:gd name="T55" fmla="*/ 0 h 63"/>
                <a:gd name="T56" fmla="*/ 50 w 101"/>
                <a:gd name="T57" fmla="*/ 35 h 63"/>
                <a:gd name="T58" fmla="*/ 21 w 101"/>
                <a:gd name="T59" fmla="*/ 35 h 63"/>
                <a:gd name="T60" fmla="*/ 21 w 101"/>
                <a:gd name="T61" fmla="*/ 44 h 63"/>
                <a:gd name="T62" fmla="*/ 29 w 101"/>
                <a:gd name="T63" fmla="*/ 44 h 63"/>
                <a:gd name="T64" fmla="*/ 29 w 101"/>
                <a:gd name="T65" fmla="*/ 56 h 63"/>
                <a:gd name="T66" fmla="*/ 29 w 101"/>
                <a:gd name="T67" fmla="*/ 56 h 63"/>
                <a:gd name="T68" fmla="*/ 21 w 101"/>
                <a:gd name="T69" fmla="*/ 56 h 63"/>
                <a:gd name="T70" fmla="*/ 21 w 101"/>
                <a:gd name="T71" fmla="*/ 63 h 63"/>
                <a:gd name="T72" fmla="*/ 50 w 101"/>
                <a:gd name="T73" fmla="*/ 63 h 63"/>
                <a:gd name="T74" fmla="*/ 50 w 101"/>
                <a:gd name="T75" fmla="*/ 56 h 63"/>
                <a:gd name="T76" fmla="*/ 42 w 101"/>
                <a:gd name="T77" fmla="*/ 56 h 63"/>
                <a:gd name="T78" fmla="*/ 42 w 101"/>
                <a:gd name="T79" fmla="*/ 44 h 63"/>
                <a:gd name="T80" fmla="*/ 50 w 101"/>
                <a:gd name="T81" fmla="*/ 44 h 63"/>
                <a:gd name="T82" fmla="*/ 50 w 101"/>
                <a:gd name="T83" fmla="*/ 35 h 63"/>
                <a:gd name="T84" fmla="*/ 21 w 101"/>
                <a:gd name="T85" fmla="*/ 35 h 63"/>
                <a:gd name="T86" fmla="*/ 0 w 101"/>
                <a:gd name="T87" fmla="*/ 35 h 63"/>
                <a:gd name="T88" fmla="*/ 0 w 101"/>
                <a:gd name="T89" fmla="*/ 63 h 63"/>
                <a:gd name="T90" fmla="*/ 21 w 101"/>
                <a:gd name="T91" fmla="*/ 63 h 63"/>
                <a:gd name="T92" fmla="*/ 21 w 101"/>
                <a:gd name="T93" fmla="*/ 56 h 63"/>
                <a:gd name="T94" fmla="*/ 12 w 101"/>
                <a:gd name="T95" fmla="*/ 56 h 63"/>
                <a:gd name="T96" fmla="*/ 12 w 101"/>
                <a:gd name="T97" fmla="*/ 44 h 63"/>
                <a:gd name="T98" fmla="*/ 21 w 101"/>
                <a:gd name="T99" fmla="*/ 44 h 63"/>
                <a:gd name="T100" fmla="*/ 21 w 101"/>
                <a:gd name="T101" fmla="*/ 3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63">
                  <a:moveTo>
                    <a:pt x="78" y="63"/>
                  </a:moveTo>
                  <a:lnTo>
                    <a:pt x="101" y="63"/>
                  </a:lnTo>
                  <a:lnTo>
                    <a:pt x="101" y="35"/>
                  </a:lnTo>
                  <a:lnTo>
                    <a:pt x="89" y="35"/>
                  </a:lnTo>
                  <a:lnTo>
                    <a:pt x="89" y="0"/>
                  </a:lnTo>
                  <a:lnTo>
                    <a:pt x="78" y="0"/>
                  </a:lnTo>
                  <a:lnTo>
                    <a:pt x="78" y="44"/>
                  </a:lnTo>
                  <a:lnTo>
                    <a:pt x="87" y="44"/>
                  </a:lnTo>
                  <a:lnTo>
                    <a:pt x="87" y="56"/>
                  </a:lnTo>
                  <a:lnTo>
                    <a:pt x="87" y="56"/>
                  </a:lnTo>
                  <a:lnTo>
                    <a:pt x="78" y="56"/>
                  </a:lnTo>
                  <a:lnTo>
                    <a:pt x="78" y="63"/>
                  </a:lnTo>
                  <a:close/>
                  <a:moveTo>
                    <a:pt x="64" y="0"/>
                  </a:moveTo>
                  <a:lnTo>
                    <a:pt x="64" y="35"/>
                  </a:lnTo>
                  <a:lnTo>
                    <a:pt x="50" y="35"/>
                  </a:lnTo>
                  <a:lnTo>
                    <a:pt x="50" y="44"/>
                  </a:lnTo>
                  <a:lnTo>
                    <a:pt x="59" y="44"/>
                  </a:lnTo>
                  <a:lnTo>
                    <a:pt x="59" y="56"/>
                  </a:lnTo>
                  <a:lnTo>
                    <a:pt x="59" y="56"/>
                  </a:lnTo>
                  <a:lnTo>
                    <a:pt x="50" y="56"/>
                  </a:lnTo>
                  <a:lnTo>
                    <a:pt x="50" y="63"/>
                  </a:lnTo>
                  <a:lnTo>
                    <a:pt x="78" y="63"/>
                  </a:lnTo>
                  <a:lnTo>
                    <a:pt x="78" y="56"/>
                  </a:lnTo>
                  <a:lnTo>
                    <a:pt x="69" y="56"/>
                  </a:lnTo>
                  <a:lnTo>
                    <a:pt x="69" y="44"/>
                  </a:lnTo>
                  <a:lnTo>
                    <a:pt x="78" y="44"/>
                  </a:lnTo>
                  <a:lnTo>
                    <a:pt x="78" y="0"/>
                  </a:lnTo>
                  <a:lnTo>
                    <a:pt x="64" y="0"/>
                  </a:lnTo>
                  <a:close/>
                  <a:moveTo>
                    <a:pt x="50" y="35"/>
                  </a:moveTo>
                  <a:lnTo>
                    <a:pt x="21" y="35"/>
                  </a:lnTo>
                  <a:lnTo>
                    <a:pt x="21" y="44"/>
                  </a:lnTo>
                  <a:lnTo>
                    <a:pt x="29" y="44"/>
                  </a:lnTo>
                  <a:lnTo>
                    <a:pt x="29" y="56"/>
                  </a:lnTo>
                  <a:lnTo>
                    <a:pt x="29" y="56"/>
                  </a:lnTo>
                  <a:lnTo>
                    <a:pt x="21" y="56"/>
                  </a:lnTo>
                  <a:lnTo>
                    <a:pt x="21" y="63"/>
                  </a:lnTo>
                  <a:lnTo>
                    <a:pt x="50" y="63"/>
                  </a:lnTo>
                  <a:lnTo>
                    <a:pt x="50" y="56"/>
                  </a:lnTo>
                  <a:lnTo>
                    <a:pt x="42" y="56"/>
                  </a:lnTo>
                  <a:lnTo>
                    <a:pt x="42" y="44"/>
                  </a:lnTo>
                  <a:lnTo>
                    <a:pt x="50" y="44"/>
                  </a:lnTo>
                  <a:lnTo>
                    <a:pt x="50" y="35"/>
                  </a:lnTo>
                  <a:close/>
                  <a:moveTo>
                    <a:pt x="21" y="35"/>
                  </a:moveTo>
                  <a:lnTo>
                    <a:pt x="0" y="35"/>
                  </a:lnTo>
                  <a:lnTo>
                    <a:pt x="0" y="63"/>
                  </a:lnTo>
                  <a:lnTo>
                    <a:pt x="21" y="63"/>
                  </a:lnTo>
                  <a:lnTo>
                    <a:pt x="21" y="56"/>
                  </a:lnTo>
                  <a:lnTo>
                    <a:pt x="12" y="56"/>
                  </a:lnTo>
                  <a:lnTo>
                    <a:pt x="12" y="44"/>
                  </a:lnTo>
                  <a:lnTo>
                    <a:pt x="21" y="44"/>
                  </a:lnTo>
                  <a:lnTo>
                    <a:pt x="21" y="3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10">
              <a:extLst>
                <a:ext uri="{FF2B5EF4-FFF2-40B4-BE49-F238E27FC236}">
                  <a16:creationId xmlns:a16="http://schemas.microsoft.com/office/drawing/2014/main" id="{92A4AC03-D150-3B6D-B8CC-108FC9D1E17C}"/>
                </a:ext>
              </a:extLst>
            </p:cNvPr>
            <p:cNvSpPr>
              <a:spLocks/>
            </p:cNvSpPr>
            <p:nvPr/>
          </p:nvSpPr>
          <p:spPr bwMode="auto">
            <a:xfrm>
              <a:off x="9279509" y="2221880"/>
              <a:ext cx="153939" cy="50173"/>
            </a:xfrm>
            <a:custGeom>
              <a:avLst/>
              <a:gdLst>
                <a:gd name="T0" fmla="*/ 130 w 135"/>
                <a:gd name="T1" fmla="*/ 44 h 44"/>
                <a:gd name="T2" fmla="*/ 135 w 135"/>
                <a:gd name="T3" fmla="*/ 0 h 44"/>
                <a:gd name="T4" fmla="*/ 0 w 135"/>
                <a:gd name="T5" fmla="*/ 0 h 44"/>
                <a:gd name="T6" fmla="*/ 15 w 135"/>
                <a:gd name="T7" fmla="*/ 44 h 44"/>
                <a:gd name="T8" fmla="*/ 130 w 135"/>
                <a:gd name="T9" fmla="*/ 44 h 44"/>
              </a:gdLst>
              <a:ahLst/>
              <a:cxnLst>
                <a:cxn ang="0">
                  <a:pos x="T0" y="T1"/>
                </a:cxn>
                <a:cxn ang="0">
                  <a:pos x="T2" y="T3"/>
                </a:cxn>
                <a:cxn ang="0">
                  <a:pos x="T4" y="T5"/>
                </a:cxn>
                <a:cxn ang="0">
                  <a:pos x="T6" y="T7"/>
                </a:cxn>
                <a:cxn ang="0">
                  <a:pos x="T8" y="T9"/>
                </a:cxn>
              </a:cxnLst>
              <a:rect l="0" t="0" r="r" b="b"/>
              <a:pathLst>
                <a:path w="135" h="44">
                  <a:moveTo>
                    <a:pt x="130" y="44"/>
                  </a:moveTo>
                  <a:lnTo>
                    <a:pt x="135" y="0"/>
                  </a:lnTo>
                  <a:lnTo>
                    <a:pt x="0" y="0"/>
                  </a:lnTo>
                  <a:lnTo>
                    <a:pt x="15" y="44"/>
                  </a:lnTo>
                  <a:lnTo>
                    <a:pt x="130" y="4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11">
              <a:extLst>
                <a:ext uri="{FF2B5EF4-FFF2-40B4-BE49-F238E27FC236}">
                  <a16:creationId xmlns:a16="http://schemas.microsoft.com/office/drawing/2014/main" id="{7D003D48-5A1D-F003-DC45-8628E4E4C4AC}"/>
                </a:ext>
              </a:extLst>
            </p:cNvPr>
            <p:cNvSpPr>
              <a:spLocks noEditPoints="1"/>
            </p:cNvSpPr>
            <p:nvPr/>
          </p:nvSpPr>
          <p:spPr bwMode="auto">
            <a:xfrm>
              <a:off x="8708224" y="3245858"/>
              <a:ext cx="144817" cy="115169"/>
            </a:xfrm>
            <a:custGeom>
              <a:avLst/>
              <a:gdLst>
                <a:gd name="T0" fmla="*/ 58 w 73"/>
                <a:gd name="T1" fmla="*/ 58 h 58"/>
                <a:gd name="T2" fmla="*/ 58 w 73"/>
                <a:gd name="T3" fmla="*/ 38 h 58"/>
                <a:gd name="T4" fmla="*/ 67 w 73"/>
                <a:gd name="T5" fmla="*/ 29 h 58"/>
                <a:gd name="T6" fmla="*/ 73 w 73"/>
                <a:gd name="T7" fmla="*/ 29 h 58"/>
                <a:gd name="T8" fmla="*/ 73 w 73"/>
                <a:gd name="T9" fmla="*/ 8 h 58"/>
                <a:gd name="T10" fmla="*/ 65 w 73"/>
                <a:gd name="T11" fmla="*/ 0 h 58"/>
                <a:gd name="T12" fmla="*/ 47 w 73"/>
                <a:gd name="T13" fmla="*/ 0 h 58"/>
                <a:gd name="T14" fmla="*/ 47 w 73"/>
                <a:gd name="T15" fmla="*/ 9 h 58"/>
                <a:gd name="T16" fmla="*/ 54 w 73"/>
                <a:gd name="T17" fmla="*/ 16 h 58"/>
                <a:gd name="T18" fmla="*/ 47 w 73"/>
                <a:gd name="T19" fmla="*/ 22 h 58"/>
                <a:gd name="T20" fmla="*/ 47 w 73"/>
                <a:gd name="T21" fmla="*/ 26 h 58"/>
                <a:gd name="T22" fmla="*/ 54 w 73"/>
                <a:gd name="T23" fmla="*/ 33 h 58"/>
                <a:gd name="T24" fmla="*/ 47 w 73"/>
                <a:gd name="T25" fmla="*/ 39 h 58"/>
                <a:gd name="T26" fmla="*/ 47 w 73"/>
                <a:gd name="T27" fmla="*/ 58 h 58"/>
                <a:gd name="T28" fmla="*/ 58 w 73"/>
                <a:gd name="T29" fmla="*/ 58 h 58"/>
                <a:gd name="T30" fmla="*/ 47 w 73"/>
                <a:gd name="T31" fmla="*/ 0 h 58"/>
                <a:gd name="T32" fmla="*/ 26 w 73"/>
                <a:gd name="T33" fmla="*/ 0 h 58"/>
                <a:gd name="T34" fmla="*/ 26 w 73"/>
                <a:gd name="T35" fmla="*/ 9 h 58"/>
                <a:gd name="T36" fmla="*/ 33 w 73"/>
                <a:gd name="T37" fmla="*/ 16 h 58"/>
                <a:gd name="T38" fmla="*/ 26 w 73"/>
                <a:gd name="T39" fmla="*/ 22 h 58"/>
                <a:gd name="T40" fmla="*/ 26 w 73"/>
                <a:gd name="T41" fmla="*/ 26 h 58"/>
                <a:gd name="T42" fmla="*/ 33 w 73"/>
                <a:gd name="T43" fmla="*/ 33 h 58"/>
                <a:gd name="T44" fmla="*/ 26 w 73"/>
                <a:gd name="T45" fmla="*/ 39 h 58"/>
                <a:gd name="T46" fmla="*/ 26 w 73"/>
                <a:gd name="T47" fmla="*/ 58 h 58"/>
                <a:gd name="T48" fmla="*/ 47 w 73"/>
                <a:gd name="T49" fmla="*/ 58 h 58"/>
                <a:gd name="T50" fmla="*/ 47 w 73"/>
                <a:gd name="T51" fmla="*/ 39 h 58"/>
                <a:gd name="T52" fmla="*/ 47 w 73"/>
                <a:gd name="T53" fmla="*/ 39 h 58"/>
                <a:gd name="T54" fmla="*/ 41 w 73"/>
                <a:gd name="T55" fmla="*/ 33 h 58"/>
                <a:gd name="T56" fmla="*/ 47 w 73"/>
                <a:gd name="T57" fmla="*/ 26 h 58"/>
                <a:gd name="T58" fmla="*/ 47 w 73"/>
                <a:gd name="T59" fmla="*/ 26 h 58"/>
                <a:gd name="T60" fmla="*/ 47 w 73"/>
                <a:gd name="T61" fmla="*/ 26 h 58"/>
                <a:gd name="T62" fmla="*/ 47 w 73"/>
                <a:gd name="T63" fmla="*/ 22 h 58"/>
                <a:gd name="T64" fmla="*/ 47 w 73"/>
                <a:gd name="T65" fmla="*/ 22 h 58"/>
                <a:gd name="T66" fmla="*/ 41 w 73"/>
                <a:gd name="T67" fmla="*/ 16 h 58"/>
                <a:gd name="T68" fmla="*/ 47 w 73"/>
                <a:gd name="T69" fmla="*/ 9 h 58"/>
                <a:gd name="T70" fmla="*/ 47 w 73"/>
                <a:gd name="T71" fmla="*/ 9 h 58"/>
                <a:gd name="T72" fmla="*/ 47 w 73"/>
                <a:gd name="T73" fmla="*/ 9 h 58"/>
                <a:gd name="T74" fmla="*/ 47 w 73"/>
                <a:gd name="T75" fmla="*/ 0 h 58"/>
                <a:gd name="T76" fmla="*/ 26 w 73"/>
                <a:gd name="T77" fmla="*/ 0 h 58"/>
                <a:gd name="T78" fmla="*/ 8 w 73"/>
                <a:gd name="T79" fmla="*/ 0 h 58"/>
                <a:gd name="T80" fmla="*/ 0 w 73"/>
                <a:gd name="T81" fmla="*/ 8 h 58"/>
                <a:gd name="T82" fmla="*/ 0 w 73"/>
                <a:gd name="T83" fmla="*/ 29 h 58"/>
                <a:gd name="T84" fmla="*/ 6 w 73"/>
                <a:gd name="T85" fmla="*/ 29 h 58"/>
                <a:gd name="T86" fmla="*/ 15 w 73"/>
                <a:gd name="T87" fmla="*/ 38 h 58"/>
                <a:gd name="T88" fmla="*/ 15 w 73"/>
                <a:gd name="T89" fmla="*/ 58 h 58"/>
                <a:gd name="T90" fmla="*/ 26 w 73"/>
                <a:gd name="T91" fmla="*/ 58 h 58"/>
                <a:gd name="T92" fmla="*/ 26 w 73"/>
                <a:gd name="T93" fmla="*/ 39 h 58"/>
                <a:gd name="T94" fmla="*/ 26 w 73"/>
                <a:gd name="T95" fmla="*/ 39 h 58"/>
                <a:gd name="T96" fmla="*/ 20 w 73"/>
                <a:gd name="T97" fmla="*/ 33 h 58"/>
                <a:gd name="T98" fmla="*/ 26 w 73"/>
                <a:gd name="T99" fmla="*/ 26 h 58"/>
                <a:gd name="T100" fmla="*/ 26 w 73"/>
                <a:gd name="T101" fmla="*/ 26 h 58"/>
                <a:gd name="T102" fmla="*/ 26 w 73"/>
                <a:gd name="T103" fmla="*/ 26 h 58"/>
                <a:gd name="T104" fmla="*/ 26 w 73"/>
                <a:gd name="T105" fmla="*/ 22 h 58"/>
                <a:gd name="T106" fmla="*/ 26 w 73"/>
                <a:gd name="T107" fmla="*/ 22 h 58"/>
                <a:gd name="T108" fmla="*/ 20 w 73"/>
                <a:gd name="T109" fmla="*/ 16 h 58"/>
                <a:gd name="T110" fmla="*/ 26 w 73"/>
                <a:gd name="T111" fmla="*/ 9 h 58"/>
                <a:gd name="T112" fmla="*/ 26 w 73"/>
                <a:gd name="T113" fmla="*/ 9 h 58"/>
                <a:gd name="T114" fmla="*/ 26 w 73"/>
                <a:gd name="T115" fmla="*/ 9 h 58"/>
                <a:gd name="T116" fmla="*/ 26 w 73"/>
                <a:gd name="T1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 h="58">
                  <a:moveTo>
                    <a:pt x="58" y="58"/>
                  </a:moveTo>
                  <a:cubicBezTo>
                    <a:pt x="58" y="38"/>
                    <a:pt x="58" y="38"/>
                    <a:pt x="58" y="38"/>
                  </a:cubicBezTo>
                  <a:cubicBezTo>
                    <a:pt x="58" y="32"/>
                    <a:pt x="61" y="29"/>
                    <a:pt x="67" y="29"/>
                  </a:cubicBezTo>
                  <a:cubicBezTo>
                    <a:pt x="73" y="29"/>
                    <a:pt x="73" y="29"/>
                    <a:pt x="73" y="29"/>
                  </a:cubicBezTo>
                  <a:cubicBezTo>
                    <a:pt x="73" y="8"/>
                    <a:pt x="73" y="8"/>
                    <a:pt x="73" y="8"/>
                  </a:cubicBezTo>
                  <a:cubicBezTo>
                    <a:pt x="73" y="3"/>
                    <a:pt x="70" y="0"/>
                    <a:pt x="65" y="0"/>
                  </a:cubicBezTo>
                  <a:cubicBezTo>
                    <a:pt x="47" y="0"/>
                    <a:pt x="47" y="0"/>
                    <a:pt x="47" y="0"/>
                  </a:cubicBezTo>
                  <a:cubicBezTo>
                    <a:pt x="47" y="9"/>
                    <a:pt x="47" y="9"/>
                    <a:pt x="47" y="9"/>
                  </a:cubicBezTo>
                  <a:cubicBezTo>
                    <a:pt x="51" y="9"/>
                    <a:pt x="54" y="12"/>
                    <a:pt x="54" y="16"/>
                  </a:cubicBezTo>
                  <a:cubicBezTo>
                    <a:pt x="54" y="19"/>
                    <a:pt x="51" y="22"/>
                    <a:pt x="47" y="22"/>
                  </a:cubicBezTo>
                  <a:cubicBezTo>
                    <a:pt x="47" y="26"/>
                    <a:pt x="47" y="26"/>
                    <a:pt x="47" y="26"/>
                  </a:cubicBezTo>
                  <a:cubicBezTo>
                    <a:pt x="51" y="26"/>
                    <a:pt x="54" y="29"/>
                    <a:pt x="54" y="33"/>
                  </a:cubicBezTo>
                  <a:cubicBezTo>
                    <a:pt x="54" y="37"/>
                    <a:pt x="51" y="39"/>
                    <a:pt x="47" y="39"/>
                  </a:cubicBezTo>
                  <a:cubicBezTo>
                    <a:pt x="47" y="58"/>
                    <a:pt x="47" y="58"/>
                    <a:pt x="47" y="58"/>
                  </a:cubicBezTo>
                  <a:lnTo>
                    <a:pt x="58" y="58"/>
                  </a:lnTo>
                  <a:close/>
                  <a:moveTo>
                    <a:pt x="47" y="0"/>
                  </a:moveTo>
                  <a:cubicBezTo>
                    <a:pt x="26" y="0"/>
                    <a:pt x="26" y="0"/>
                    <a:pt x="26" y="0"/>
                  </a:cubicBezTo>
                  <a:cubicBezTo>
                    <a:pt x="26" y="9"/>
                    <a:pt x="26" y="9"/>
                    <a:pt x="26" y="9"/>
                  </a:cubicBezTo>
                  <a:cubicBezTo>
                    <a:pt x="30" y="9"/>
                    <a:pt x="33" y="12"/>
                    <a:pt x="33" y="16"/>
                  </a:cubicBezTo>
                  <a:cubicBezTo>
                    <a:pt x="33" y="19"/>
                    <a:pt x="30" y="22"/>
                    <a:pt x="26" y="22"/>
                  </a:cubicBezTo>
                  <a:cubicBezTo>
                    <a:pt x="26" y="26"/>
                    <a:pt x="26" y="26"/>
                    <a:pt x="26" y="26"/>
                  </a:cubicBezTo>
                  <a:cubicBezTo>
                    <a:pt x="30" y="26"/>
                    <a:pt x="33" y="29"/>
                    <a:pt x="33" y="33"/>
                  </a:cubicBezTo>
                  <a:cubicBezTo>
                    <a:pt x="33" y="37"/>
                    <a:pt x="30" y="39"/>
                    <a:pt x="26" y="39"/>
                  </a:cubicBezTo>
                  <a:cubicBezTo>
                    <a:pt x="26" y="58"/>
                    <a:pt x="26" y="58"/>
                    <a:pt x="26" y="58"/>
                  </a:cubicBezTo>
                  <a:cubicBezTo>
                    <a:pt x="47" y="58"/>
                    <a:pt x="47" y="58"/>
                    <a:pt x="47" y="58"/>
                  </a:cubicBezTo>
                  <a:cubicBezTo>
                    <a:pt x="47" y="39"/>
                    <a:pt x="47" y="39"/>
                    <a:pt x="47" y="39"/>
                  </a:cubicBezTo>
                  <a:cubicBezTo>
                    <a:pt x="47" y="39"/>
                    <a:pt x="47" y="39"/>
                    <a:pt x="47" y="39"/>
                  </a:cubicBezTo>
                  <a:cubicBezTo>
                    <a:pt x="44" y="39"/>
                    <a:pt x="41" y="37"/>
                    <a:pt x="41" y="33"/>
                  </a:cubicBezTo>
                  <a:cubicBezTo>
                    <a:pt x="41" y="29"/>
                    <a:pt x="44" y="26"/>
                    <a:pt x="47" y="26"/>
                  </a:cubicBezTo>
                  <a:cubicBezTo>
                    <a:pt x="47" y="26"/>
                    <a:pt x="47" y="26"/>
                    <a:pt x="47" y="26"/>
                  </a:cubicBezTo>
                  <a:cubicBezTo>
                    <a:pt x="47" y="26"/>
                    <a:pt x="47" y="26"/>
                    <a:pt x="47" y="26"/>
                  </a:cubicBezTo>
                  <a:cubicBezTo>
                    <a:pt x="47" y="22"/>
                    <a:pt x="47" y="22"/>
                    <a:pt x="47" y="22"/>
                  </a:cubicBezTo>
                  <a:cubicBezTo>
                    <a:pt x="47" y="22"/>
                    <a:pt x="47" y="22"/>
                    <a:pt x="47" y="22"/>
                  </a:cubicBezTo>
                  <a:cubicBezTo>
                    <a:pt x="44" y="22"/>
                    <a:pt x="41" y="19"/>
                    <a:pt x="41" y="16"/>
                  </a:cubicBezTo>
                  <a:cubicBezTo>
                    <a:pt x="41" y="12"/>
                    <a:pt x="44" y="9"/>
                    <a:pt x="47" y="9"/>
                  </a:cubicBezTo>
                  <a:cubicBezTo>
                    <a:pt x="47" y="9"/>
                    <a:pt x="47" y="9"/>
                    <a:pt x="47" y="9"/>
                  </a:cubicBezTo>
                  <a:cubicBezTo>
                    <a:pt x="47" y="9"/>
                    <a:pt x="47" y="9"/>
                    <a:pt x="47" y="9"/>
                  </a:cubicBezTo>
                  <a:lnTo>
                    <a:pt x="47" y="0"/>
                  </a:lnTo>
                  <a:close/>
                  <a:moveTo>
                    <a:pt x="26" y="0"/>
                  </a:moveTo>
                  <a:cubicBezTo>
                    <a:pt x="8" y="0"/>
                    <a:pt x="8" y="0"/>
                    <a:pt x="8" y="0"/>
                  </a:cubicBezTo>
                  <a:cubicBezTo>
                    <a:pt x="4" y="0"/>
                    <a:pt x="0" y="3"/>
                    <a:pt x="0" y="8"/>
                  </a:cubicBezTo>
                  <a:cubicBezTo>
                    <a:pt x="0" y="29"/>
                    <a:pt x="0" y="29"/>
                    <a:pt x="0" y="29"/>
                  </a:cubicBezTo>
                  <a:cubicBezTo>
                    <a:pt x="6" y="29"/>
                    <a:pt x="6" y="29"/>
                    <a:pt x="6" y="29"/>
                  </a:cubicBezTo>
                  <a:cubicBezTo>
                    <a:pt x="12" y="29"/>
                    <a:pt x="15" y="32"/>
                    <a:pt x="15" y="38"/>
                  </a:cubicBezTo>
                  <a:cubicBezTo>
                    <a:pt x="15" y="58"/>
                    <a:pt x="15" y="58"/>
                    <a:pt x="15" y="58"/>
                  </a:cubicBezTo>
                  <a:cubicBezTo>
                    <a:pt x="26" y="58"/>
                    <a:pt x="26" y="58"/>
                    <a:pt x="26" y="58"/>
                  </a:cubicBezTo>
                  <a:cubicBezTo>
                    <a:pt x="26" y="39"/>
                    <a:pt x="26" y="39"/>
                    <a:pt x="26" y="39"/>
                  </a:cubicBezTo>
                  <a:cubicBezTo>
                    <a:pt x="26" y="39"/>
                    <a:pt x="26" y="39"/>
                    <a:pt x="26" y="39"/>
                  </a:cubicBezTo>
                  <a:cubicBezTo>
                    <a:pt x="23" y="39"/>
                    <a:pt x="20" y="37"/>
                    <a:pt x="20" y="33"/>
                  </a:cubicBezTo>
                  <a:cubicBezTo>
                    <a:pt x="20" y="29"/>
                    <a:pt x="23" y="26"/>
                    <a:pt x="26" y="26"/>
                  </a:cubicBezTo>
                  <a:cubicBezTo>
                    <a:pt x="26" y="26"/>
                    <a:pt x="26" y="26"/>
                    <a:pt x="26" y="26"/>
                  </a:cubicBezTo>
                  <a:cubicBezTo>
                    <a:pt x="26" y="26"/>
                    <a:pt x="26" y="26"/>
                    <a:pt x="26" y="26"/>
                  </a:cubicBezTo>
                  <a:cubicBezTo>
                    <a:pt x="26" y="22"/>
                    <a:pt x="26" y="22"/>
                    <a:pt x="26" y="22"/>
                  </a:cubicBezTo>
                  <a:cubicBezTo>
                    <a:pt x="26" y="22"/>
                    <a:pt x="26" y="22"/>
                    <a:pt x="26" y="22"/>
                  </a:cubicBezTo>
                  <a:cubicBezTo>
                    <a:pt x="23" y="22"/>
                    <a:pt x="20" y="19"/>
                    <a:pt x="20" y="16"/>
                  </a:cubicBezTo>
                  <a:cubicBezTo>
                    <a:pt x="20" y="12"/>
                    <a:pt x="23" y="9"/>
                    <a:pt x="26" y="9"/>
                  </a:cubicBezTo>
                  <a:cubicBezTo>
                    <a:pt x="26" y="9"/>
                    <a:pt x="26" y="9"/>
                    <a:pt x="26" y="9"/>
                  </a:cubicBezTo>
                  <a:cubicBezTo>
                    <a:pt x="26" y="9"/>
                    <a:pt x="26" y="9"/>
                    <a:pt x="26" y="9"/>
                  </a:cubicBez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12">
              <a:extLst>
                <a:ext uri="{FF2B5EF4-FFF2-40B4-BE49-F238E27FC236}">
                  <a16:creationId xmlns:a16="http://schemas.microsoft.com/office/drawing/2014/main" id="{FF1E707B-0407-C626-2406-5C737FC5A46C}"/>
                </a:ext>
              </a:extLst>
            </p:cNvPr>
            <p:cNvSpPr>
              <a:spLocks/>
            </p:cNvSpPr>
            <p:nvPr/>
          </p:nvSpPr>
          <p:spPr bwMode="auto">
            <a:xfrm>
              <a:off x="8683138" y="3309714"/>
              <a:ext cx="196130" cy="104906"/>
            </a:xfrm>
            <a:custGeom>
              <a:avLst/>
              <a:gdLst>
                <a:gd name="T0" fmla="*/ 93 w 99"/>
                <a:gd name="T1" fmla="*/ 0 h 53"/>
                <a:gd name="T2" fmla="*/ 86 w 99"/>
                <a:gd name="T3" fmla="*/ 0 h 53"/>
                <a:gd name="T4" fmla="*/ 80 w 99"/>
                <a:gd name="T5" fmla="*/ 0 h 53"/>
                <a:gd name="T6" fmla="*/ 73 w 99"/>
                <a:gd name="T7" fmla="*/ 6 h 53"/>
                <a:gd name="T8" fmla="*/ 73 w 99"/>
                <a:gd name="T9" fmla="*/ 28 h 53"/>
                <a:gd name="T10" fmla="*/ 26 w 99"/>
                <a:gd name="T11" fmla="*/ 28 h 53"/>
                <a:gd name="T12" fmla="*/ 26 w 99"/>
                <a:gd name="T13" fmla="*/ 6 h 53"/>
                <a:gd name="T14" fmla="*/ 19 w 99"/>
                <a:gd name="T15" fmla="*/ 0 h 53"/>
                <a:gd name="T16" fmla="*/ 13 w 99"/>
                <a:gd name="T17" fmla="*/ 0 h 53"/>
                <a:gd name="T18" fmla="*/ 7 w 99"/>
                <a:gd name="T19" fmla="*/ 0 h 53"/>
                <a:gd name="T20" fmla="*/ 0 w 99"/>
                <a:gd name="T21" fmla="*/ 6 h 53"/>
                <a:gd name="T22" fmla="*/ 0 w 99"/>
                <a:gd name="T23" fmla="*/ 39 h 53"/>
                <a:gd name="T24" fmla="*/ 10 w 99"/>
                <a:gd name="T25" fmla="*/ 48 h 53"/>
                <a:gd name="T26" fmla="*/ 10 w 99"/>
                <a:gd name="T27" fmla="*/ 49 h 53"/>
                <a:gd name="T28" fmla="*/ 10 w 99"/>
                <a:gd name="T29" fmla="*/ 51 h 53"/>
                <a:gd name="T30" fmla="*/ 14 w 99"/>
                <a:gd name="T31" fmla="*/ 53 h 53"/>
                <a:gd name="T32" fmla="*/ 15 w 99"/>
                <a:gd name="T33" fmla="*/ 53 h 53"/>
                <a:gd name="T34" fmla="*/ 19 w 99"/>
                <a:gd name="T35" fmla="*/ 51 h 53"/>
                <a:gd name="T36" fmla="*/ 19 w 99"/>
                <a:gd name="T37" fmla="*/ 49 h 53"/>
                <a:gd name="T38" fmla="*/ 19 w 99"/>
                <a:gd name="T39" fmla="*/ 48 h 53"/>
                <a:gd name="T40" fmla="*/ 80 w 99"/>
                <a:gd name="T41" fmla="*/ 48 h 53"/>
                <a:gd name="T42" fmla="*/ 80 w 99"/>
                <a:gd name="T43" fmla="*/ 49 h 53"/>
                <a:gd name="T44" fmla="*/ 81 w 99"/>
                <a:gd name="T45" fmla="*/ 51 h 53"/>
                <a:gd name="T46" fmla="*/ 84 w 99"/>
                <a:gd name="T47" fmla="*/ 53 h 53"/>
                <a:gd name="T48" fmla="*/ 86 w 99"/>
                <a:gd name="T49" fmla="*/ 53 h 53"/>
                <a:gd name="T50" fmla="*/ 89 w 99"/>
                <a:gd name="T51" fmla="*/ 51 h 53"/>
                <a:gd name="T52" fmla="*/ 90 w 99"/>
                <a:gd name="T53" fmla="*/ 49 h 53"/>
                <a:gd name="T54" fmla="*/ 90 w 99"/>
                <a:gd name="T55" fmla="*/ 48 h 53"/>
                <a:gd name="T56" fmla="*/ 93 w 99"/>
                <a:gd name="T57" fmla="*/ 48 h 53"/>
                <a:gd name="T58" fmla="*/ 99 w 99"/>
                <a:gd name="T59" fmla="*/ 39 h 53"/>
                <a:gd name="T60" fmla="*/ 99 w 99"/>
                <a:gd name="T61" fmla="*/ 6 h 53"/>
                <a:gd name="T62" fmla="*/ 93 w 99"/>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9" h="53">
                  <a:moveTo>
                    <a:pt x="93" y="0"/>
                  </a:moveTo>
                  <a:cubicBezTo>
                    <a:pt x="86" y="0"/>
                    <a:pt x="86" y="0"/>
                    <a:pt x="86" y="0"/>
                  </a:cubicBezTo>
                  <a:cubicBezTo>
                    <a:pt x="80" y="0"/>
                    <a:pt x="80" y="0"/>
                    <a:pt x="80" y="0"/>
                  </a:cubicBezTo>
                  <a:cubicBezTo>
                    <a:pt x="76" y="0"/>
                    <a:pt x="73" y="2"/>
                    <a:pt x="73" y="6"/>
                  </a:cubicBezTo>
                  <a:cubicBezTo>
                    <a:pt x="73" y="28"/>
                    <a:pt x="73" y="28"/>
                    <a:pt x="73" y="28"/>
                  </a:cubicBezTo>
                  <a:cubicBezTo>
                    <a:pt x="26" y="28"/>
                    <a:pt x="26" y="28"/>
                    <a:pt x="26" y="28"/>
                  </a:cubicBezTo>
                  <a:cubicBezTo>
                    <a:pt x="26" y="6"/>
                    <a:pt x="26" y="6"/>
                    <a:pt x="26" y="6"/>
                  </a:cubicBezTo>
                  <a:cubicBezTo>
                    <a:pt x="26" y="2"/>
                    <a:pt x="24" y="0"/>
                    <a:pt x="19" y="0"/>
                  </a:cubicBezTo>
                  <a:cubicBezTo>
                    <a:pt x="13" y="0"/>
                    <a:pt x="13" y="0"/>
                    <a:pt x="13" y="0"/>
                  </a:cubicBezTo>
                  <a:cubicBezTo>
                    <a:pt x="7" y="0"/>
                    <a:pt x="7" y="0"/>
                    <a:pt x="7" y="0"/>
                  </a:cubicBezTo>
                  <a:cubicBezTo>
                    <a:pt x="3" y="0"/>
                    <a:pt x="0" y="2"/>
                    <a:pt x="0" y="6"/>
                  </a:cubicBezTo>
                  <a:cubicBezTo>
                    <a:pt x="0" y="39"/>
                    <a:pt x="0" y="39"/>
                    <a:pt x="0" y="39"/>
                  </a:cubicBezTo>
                  <a:cubicBezTo>
                    <a:pt x="0" y="43"/>
                    <a:pt x="5" y="48"/>
                    <a:pt x="10" y="48"/>
                  </a:cubicBezTo>
                  <a:cubicBezTo>
                    <a:pt x="10" y="49"/>
                    <a:pt x="10" y="49"/>
                    <a:pt x="10" y="49"/>
                  </a:cubicBezTo>
                  <a:cubicBezTo>
                    <a:pt x="10" y="50"/>
                    <a:pt x="10" y="51"/>
                    <a:pt x="10" y="51"/>
                  </a:cubicBezTo>
                  <a:cubicBezTo>
                    <a:pt x="11" y="52"/>
                    <a:pt x="12" y="53"/>
                    <a:pt x="14" y="53"/>
                  </a:cubicBezTo>
                  <a:cubicBezTo>
                    <a:pt x="15" y="53"/>
                    <a:pt x="15" y="53"/>
                    <a:pt x="15" y="53"/>
                  </a:cubicBezTo>
                  <a:cubicBezTo>
                    <a:pt x="17" y="53"/>
                    <a:pt x="18" y="52"/>
                    <a:pt x="19" y="51"/>
                  </a:cubicBezTo>
                  <a:cubicBezTo>
                    <a:pt x="19" y="51"/>
                    <a:pt x="19" y="50"/>
                    <a:pt x="19" y="49"/>
                  </a:cubicBezTo>
                  <a:cubicBezTo>
                    <a:pt x="19" y="49"/>
                    <a:pt x="19" y="49"/>
                    <a:pt x="19" y="48"/>
                  </a:cubicBezTo>
                  <a:cubicBezTo>
                    <a:pt x="80" y="48"/>
                    <a:pt x="80" y="48"/>
                    <a:pt x="80" y="48"/>
                  </a:cubicBezTo>
                  <a:cubicBezTo>
                    <a:pt x="80" y="49"/>
                    <a:pt x="80" y="49"/>
                    <a:pt x="80" y="49"/>
                  </a:cubicBezTo>
                  <a:cubicBezTo>
                    <a:pt x="80" y="50"/>
                    <a:pt x="80" y="51"/>
                    <a:pt x="81" y="51"/>
                  </a:cubicBezTo>
                  <a:cubicBezTo>
                    <a:pt x="81" y="52"/>
                    <a:pt x="83" y="53"/>
                    <a:pt x="84" y="53"/>
                  </a:cubicBezTo>
                  <a:cubicBezTo>
                    <a:pt x="86" y="53"/>
                    <a:pt x="86" y="53"/>
                    <a:pt x="86" y="53"/>
                  </a:cubicBezTo>
                  <a:cubicBezTo>
                    <a:pt x="87" y="53"/>
                    <a:pt x="88" y="52"/>
                    <a:pt x="89" y="51"/>
                  </a:cubicBezTo>
                  <a:cubicBezTo>
                    <a:pt x="89" y="51"/>
                    <a:pt x="89" y="50"/>
                    <a:pt x="90" y="49"/>
                  </a:cubicBezTo>
                  <a:cubicBezTo>
                    <a:pt x="90" y="49"/>
                    <a:pt x="90" y="49"/>
                    <a:pt x="90" y="48"/>
                  </a:cubicBezTo>
                  <a:cubicBezTo>
                    <a:pt x="93" y="48"/>
                    <a:pt x="93" y="48"/>
                    <a:pt x="93" y="48"/>
                  </a:cubicBezTo>
                  <a:cubicBezTo>
                    <a:pt x="97" y="48"/>
                    <a:pt x="99" y="43"/>
                    <a:pt x="99" y="39"/>
                  </a:cubicBezTo>
                  <a:cubicBezTo>
                    <a:pt x="99" y="6"/>
                    <a:pt x="99" y="6"/>
                    <a:pt x="99" y="6"/>
                  </a:cubicBezTo>
                  <a:cubicBezTo>
                    <a:pt x="99" y="2"/>
                    <a:pt x="97" y="0"/>
                    <a:pt x="93" y="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13">
              <a:extLst>
                <a:ext uri="{FF2B5EF4-FFF2-40B4-BE49-F238E27FC236}">
                  <a16:creationId xmlns:a16="http://schemas.microsoft.com/office/drawing/2014/main" id="{F7B87097-7B71-4A37-198D-04494805272F}"/>
                </a:ext>
              </a:extLst>
            </p:cNvPr>
            <p:cNvSpPr>
              <a:spLocks noChangeArrowheads="1"/>
            </p:cNvSpPr>
            <p:nvPr/>
          </p:nvSpPr>
          <p:spPr bwMode="auto">
            <a:xfrm>
              <a:off x="8752695" y="3269804"/>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14">
              <a:extLst>
                <a:ext uri="{FF2B5EF4-FFF2-40B4-BE49-F238E27FC236}">
                  <a16:creationId xmlns:a16="http://schemas.microsoft.com/office/drawing/2014/main" id="{914C3CA5-856E-67E7-0518-6285E5BBD658}"/>
                </a:ext>
              </a:extLst>
            </p:cNvPr>
            <p:cNvSpPr>
              <a:spLocks noChangeArrowheads="1"/>
            </p:cNvSpPr>
            <p:nvPr/>
          </p:nvSpPr>
          <p:spPr bwMode="auto">
            <a:xfrm>
              <a:off x="8793746" y="3269804"/>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15">
              <a:extLst>
                <a:ext uri="{FF2B5EF4-FFF2-40B4-BE49-F238E27FC236}">
                  <a16:creationId xmlns:a16="http://schemas.microsoft.com/office/drawing/2014/main" id="{51CCE445-EF8A-C409-3D01-F6FA16F7C22F}"/>
                </a:ext>
              </a:extLst>
            </p:cNvPr>
            <p:cNvSpPr>
              <a:spLocks noChangeArrowheads="1"/>
            </p:cNvSpPr>
            <p:nvPr/>
          </p:nvSpPr>
          <p:spPr bwMode="auto">
            <a:xfrm>
              <a:off x="8752695" y="3304013"/>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16">
              <a:extLst>
                <a:ext uri="{FF2B5EF4-FFF2-40B4-BE49-F238E27FC236}">
                  <a16:creationId xmlns:a16="http://schemas.microsoft.com/office/drawing/2014/main" id="{9D0F749E-33FD-8450-D53B-F359D38027E2}"/>
                </a:ext>
              </a:extLst>
            </p:cNvPr>
            <p:cNvSpPr>
              <a:spLocks noChangeArrowheads="1"/>
            </p:cNvSpPr>
            <p:nvPr/>
          </p:nvSpPr>
          <p:spPr bwMode="auto">
            <a:xfrm>
              <a:off x="8793746" y="3304013"/>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17">
              <a:extLst>
                <a:ext uri="{FF2B5EF4-FFF2-40B4-BE49-F238E27FC236}">
                  <a16:creationId xmlns:a16="http://schemas.microsoft.com/office/drawing/2014/main" id="{590594B5-F2E8-35EB-AD1C-3FFB1C35E2D0}"/>
                </a:ext>
              </a:extLst>
            </p:cNvPr>
            <p:cNvSpPr>
              <a:spLocks/>
            </p:cNvSpPr>
            <p:nvPr/>
          </p:nvSpPr>
          <p:spPr bwMode="auto">
            <a:xfrm>
              <a:off x="9957980" y="1928826"/>
              <a:ext cx="147097" cy="150518"/>
            </a:xfrm>
            <a:custGeom>
              <a:avLst/>
              <a:gdLst>
                <a:gd name="T0" fmla="*/ 72 w 74"/>
                <a:gd name="T1" fmla="*/ 54 h 76"/>
                <a:gd name="T2" fmla="*/ 58 w 74"/>
                <a:gd name="T3" fmla="*/ 39 h 76"/>
                <a:gd name="T4" fmla="*/ 55 w 74"/>
                <a:gd name="T5" fmla="*/ 36 h 76"/>
                <a:gd name="T6" fmla="*/ 41 w 74"/>
                <a:gd name="T7" fmla="*/ 19 h 76"/>
                <a:gd name="T8" fmla="*/ 34 w 74"/>
                <a:gd name="T9" fmla="*/ 5 h 76"/>
                <a:gd name="T10" fmla="*/ 26 w 74"/>
                <a:gd name="T11" fmla="*/ 4 h 76"/>
                <a:gd name="T12" fmla="*/ 24 w 74"/>
                <a:gd name="T13" fmla="*/ 11 h 76"/>
                <a:gd name="T14" fmla="*/ 28 w 74"/>
                <a:gd name="T15" fmla="*/ 22 h 76"/>
                <a:gd name="T16" fmla="*/ 29 w 74"/>
                <a:gd name="T17" fmla="*/ 29 h 76"/>
                <a:gd name="T18" fmla="*/ 6 w 74"/>
                <a:gd name="T19" fmla="*/ 29 h 76"/>
                <a:gd name="T20" fmla="*/ 1 w 74"/>
                <a:gd name="T21" fmla="*/ 37 h 76"/>
                <a:gd name="T22" fmla="*/ 12 w 74"/>
                <a:gd name="T23" fmla="*/ 68 h 76"/>
                <a:gd name="T24" fmla="*/ 17 w 74"/>
                <a:gd name="T25" fmla="*/ 71 h 76"/>
                <a:gd name="T26" fmla="*/ 44 w 74"/>
                <a:gd name="T27" fmla="*/ 71 h 76"/>
                <a:gd name="T28" fmla="*/ 50 w 74"/>
                <a:gd name="T29" fmla="*/ 74 h 76"/>
                <a:gd name="T30" fmla="*/ 51 w 74"/>
                <a:gd name="T31" fmla="*/ 75 h 76"/>
                <a:gd name="T32" fmla="*/ 56 w 74"/>
                <a:gd name="T33" fmla="*/ 75 h 76"/>
                <a:gd name="T34" fmla="*/ 72 w 74"/>
                <a:gd name="T35" fmla="*/ 58 h 76"/>
                <a:gd name="T36" fmla="*/ 72 w 74"/>
                <a:gd name="T37" fmla="*/ 5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76">
                  <a:moveTo>
                    <a:pt x="72" y="54"/>
                  </a:moveTo>
                  <a:cubicBezTo>
                    <a:pt x="58" y="39"/>
                    <a:pt x="58" y="39"/>
                    <a:pt x="58" y="39"/>
                  </a:cubicBezTo>
                  <a:cubicBezTo>
                    <a:pt x="56" y="38"/>
                    <a:pt x="55" y="36"/>
                    <a:pt x="55" y="36"/>
                  </a:cubicBezTo>
                  <a:cubicBezTo>
                    <a:pt x="55" y="36"/>
                    <a:pt x="49" y="25"/>
                    <a:pt x="41" y="19"/>
                  </a:cubicBezTo>
                  <a:cubicBezTo>
                    <a:pt x="32" y="14"/>
                    <a:pt x="34" y="10"/>
                    <a:pt x="34" y="5"/>
                  </a:cubicBezTo>
                  <a:cubicBezTo>
                    <a:pt x="34" y="1"/>
                    <a:pt x="30" y="0"/>
                    <a:pt x="26" y="4"/>
                  </a:cubicBezTo>
                  <a:cubicBezTo>
                    <a:pt x="25" y="6"/>
                    <a:pt x="24" y="9"/>
                    <a:pt x="24" y="11"/>
                  </a:cubicBezTo>
                  <a:cubicBezTo>
                    <a:pt x="23" y="16"/>
                    <a:pt x="27" y="20"/>
                    <a:pt x="28" y="22"/>
                  </a:cubicBezTo>
                  <a:cubicBezTo>
                    <a:pt x="29" y="23"/>
                    <a:pt x="30" y="26"/>
                    <a:pt x="29" y="29"/>
                  </a:cubicBezTo>
                  <a:cubicBezTo>
                    <a:pt x="6" y="29"/>
                    <a:pt x="6" y="29"/>
                    <a:pt x="6" y="29"/>
                  </a:cubicBezTo>
                  <a:cubicBezTo>
                    <a:pt x="2" y="29"/>
                    <a:pt x="0" y="33"/>
                    <a:pt x="1" y="37"/>
                  </a:cubicBezTo>
                  <a:cubicBezTo>
                    <a:pt x="12" y="68"/>
                    <a:pt x="12" y="68"/>
                    <a:pt x="12" y="68"/>
                  </a:cubicBezTo>
                  <a:cubicBezTo>
                    <a:pt x="13" y="70"/>
                    <a:pt x="15" y="71"/>
                    <a:pt x="17" y="71"/>
                  </a:cubicBezTo>
                  <a:cubicBezTo>
                    <a:pt x="44" y="71"/>
                    <a:pt x="44" y="71"/>
                    <a:pt x="44" y="71"/>
                  </a:cubicBezTo>
                  <a:cubicBezTo>
                    <a:pt x="46" y="71"/>
                    <a:pt x="48" y="73"/>
                    <a:pt x="50" y="74"/>
                  </a:cubicBezTo>
                  <a:cubicBezTo>
                    <a:pt x="51" y="75"/>
                    <a:pt x="51" y="75"/>
                    <a:pt x="51" y="75"/>
                  </a:cubicBezTo>
                  <a:cubicBezTo>
                    <a:pt x="52" y="76"/>
                    <a:pt x="54" y="76"/>
                    <a:pt x="56" y="75"/>
                  </a:cubicBezTo>
                  <a:cubicBezTo>
                    <a:pt x="72" y="58"/>
                    <a:pt x="72" y="58"/>
                    <a:pt x="72" y="58"/>
                  </a:cubicBezTo>
                  <a:cubicBezTo>
                    <a:pt x="74" y="57"/>
                    <a:pt x="74" y="55"/>
                    <a:pt x="72" y="5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18">
              <a:extLst>
                <a:ext uri="{FF2B5EF4-FFF2-40B4-BE49-F238E27FC236}">
                  <a16:creationId xmlns:a16="http://schemas.microsoft.com/office/drawing/2014/main" id="{DFDC8461-8BBE-F093-84EA-CDC497BA86F9}"/>
                </a:ext>
              </a:extLst>
            </p:cNvPr>
            <p:cNvSpPr>
              <a:spLocks/>
            </p:cNvSpPr>
            <p:nvPr/>
          </p:nvSpPr>
          <p:spPr bwMode="auto">
            <a:xfrm>
              <a:off x="10069728" y="2046275"/>
              <a:ext cx="49032" cy="49032"/>
            </a:xfrm>
            <a:custGeom>
              <a:avLst/>
              <a:gdLst>
                <a:gd name="T0" fmla="*/ 8 w 43"/>
                <a:gd name="T1" fmla="*/ 43 h 43"/>
                <a:gd name="T2" fmla="*/ 0 w 43"/>
                <a:gd name="T3" fmla="*/ 34 h 43"/>
                <a:gd name="T4" fmla="*/ 34 w 43"/>
                <a:gd name="T5" fmla="*/ 0 h 43"/>
                <a:gd name="T6" fmla="*/ 43 w 43"/>
                <a:gd name="T7" fmla="*/ 8 h 43"/>
                <a:gd name="T8" fmla="*/ 8 w 43"/>
                <a:gd name="T9" fmla="*/ 43 h 43"/>
              </a:gdLst>
              <a:ahLst/>
              <a:cxnLst>
                <a:cxn ang="0">
                  <a:pos x="T0" y="T1"/>
                </a:cxn>
                <a:cxn ang="0">
                  <a:pos x="T2" y="T3"/>
                </a:cxn>
                <a:cxn ang="0">
                  <a:pos x="T4" y="T5"/>
                </a:cxn>
                <a:cxn ang="0">
                  <a:pos x="T6" y="T7"/>
                </a:cxn>
                <a:cxn ang="0">
                  <a:pos x="T8" y="T9"/>
                </a:cxn>
              </a:cxnLst>
              <a:rect l="0" t="0" r="r" b="b"/>
              <a:pathLst>
                <a:path w="43" h="43">
                  <a:moveTo>
                    <a:pt x="8" y="43"/>
                  </a:moveTo>
                  <a:lnTo>
                    <a:pt x="0" y="34"/>
                  </a:lnTo>
                  <a:lnTo>
                    <a:pt x="34" y="0"/>
                  </a:lnTo>
                  <a:lnTo>
                    <a:pt x="43" y="8"/>
                  </a:lnTo>
                  <a:lnTo>
                    <a:pt x="8" y="43"/>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9">
              <a:extLst>
                <a:ext uri="{FF2B5EF4-FFF2-40B4-BE49-F238E27FC236}">
                  <a16:creationId xmlns:a16="http://schemas.microsoft.com/office/drawing/2014/main" id="{485564CC-76EB-EF00-3307-61879978ED10}"/>
                </a:ext>
              </a:extLst>
            </p:cNvPr>
            <p:cNvSpPr>
              <a:spLocks/>
            </p:cNvSpPr>
            <p:nvPr/>
          </p:nvSpPr>
          <p:spPr bwMode="auto">
            <a:xfrm>
              <a:off x="9874739" y="3313135"/>
              <a:ext cx="44471" cy="77540"/>
            </a:xfrm>
            <a:custGeom>
              <a:avLst/>
              <a:gdLst>
                <a:gd name="T0" fmla="*/ 22 w 22"/>
                <a:gd name="T1" fmla="*/ 20 h 39"/>
                <a:gd name="T2" fmla="*/ 11 w 22"/>
                <a:gd name="T3" fmla="*/ 0 h 39"/>
                <a:gd name="T4" fmla="*/ 0 w 22"/>
                <a:gd name="T5" fmla="*/ 20 h 39"/>
                <a:gd name="T6" fmla="*/ 11 w 22"/>
                <a:gd name="T7" fmla="*/ 39 h 39"/>
                <a:gd name="T8" fmla="*/ 22 w 22"/>
                <a:gd name="T9" fmla="*/ 20 h 39"/>
              </a:gdLst>
              <a:ahLst/>
              <a:cxnLst>
                <a:cxn ang="0">
                  <a:pos x="T0" y="T1"/>
                </a:cxn>
                <a:cxn ang="0">
                  <a:pos x="T2" y="T3"/>
                </a:cxn>
                <a:cxn ang="0">
                  <a:pos x="T4" y="T5"/>
                </a:cxn>
                <a:cxn ang="0">
                  <a:pos x="T6" y="T7"/>
                </a:cxn>
                <a:cxn ang="0">
                  <a:pos x="T8" y="T9"/>
                </a:cxn>
              </a:cxnLst>
              <a:rect l="0" t="0" r="r" b="b"/>
              <a:pathLst>
                <a:path w="22" h="39">
                  <a:moveTo>
                    <a:pt x="22" y="20"/>
                  </a:moveTo>
                  <a:cubicBezTo>
                    <a:pt x="22" y="13"/>
                    <a:pt x="18" y="3"/>
                    <a:pt x="11" y="0"/>
                  </a:cubicBezTo>
                  <a:cubicBezTo>
                    <a:pt x="5" y="3"/>
                    <a:pt x="0" y="13"/>
                    <a:pt x="0" y="20"/>
                  </a:cubicBezTo>
                  <a:cubicBezTo>
                    <a:pt x="0" y="26"/>
                    <a:pt x="5" y="36"/>
                    <a:pt x="11" y="39"/>
                  </a:cubicBezTo>
                  <a:cubicBezTo>
                    <a:pt x="18" y="36"/>
                    <a:pt x="22" y="26"/>
                    <a:pt x="22" y="2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20">
              <a:extLst>
                <a:ext uri="{FF2B5EF4-FFF2-40B4-BE49-F238E27FC236}">
                  <a16:creationId xmlns:a16="http://schemas.microsoft.com/office/drawing/2014/main" id="{BD1D794C-E48A-B6E6-26A2-D7AA4DA7DD0E}"/>
                </a:ext>
              </a:extLst>
            </p:cNvPr>
            <p:cNvSpPr>
              <a:spLocks/>
            </p:cNvSpPr>
            <p:nvPr/>
          </p:nvSpPr>
          <p:spPr bwMode="auto">
            <a:xfrm>
              <a:off x="9906667" y="3363308"/>
              <a:ext cx="69558" cy="54734"/>
            </a:xfrm>
            <a:custGeom>
              <a:avLst/>
              <a:gdLst>
                <a:gd name="T0" fmla="*/ 1 w 35"/>
                <a:gd name="T1" fmla="*/ 23 h 28"/>
                <a:gd name="T2" fmla="*/ 23 w 35"/>
                <a:gd name="T3" fmla="*/ 24 h 28"/>
                <a:gd name="T4" fmla="*/ 34 w 35"/>
                <a:gd name="T5" fmla="*/ 4 h 28"/>
                <a:gd name="T6" fmla="*/ 12 w 35"/>
                <a:gd name="T7" fmla="*/ 4 h 28"/>
                <a:gd name="T8" fmla="*/ 1 w 35"/>
                <a:gd name="T9" fmla="*/ 23 h 28"/>
              </a:gdLst>
              <a:ahLst/>
              <a:cxnLst>
                <a:cxn ang="0">
                  <a:pos x="T0" y="T1"/>
                </a:cxn>
                <a:cxn ang="0">
                  <a:pos x="T2" y="T3"/>
                </a:cxn>
                <a:cxn ang="0">
                  <a:pos x="T4" y="T5"/>
                </a:cxn>
                <a:cxn ang="0">
                  <a:pos x="T6" y="T7"/>
                </a:cxn>
                <a:cxn ang="0">
                  <a:pos x="T8" y="T9"/>
                </a:cxn>
              </a:cxnLst>
              <a:rect l="0" t="0" r="r" b="b"/>
              <a:pathLst>
                <a:path w="35" h="28">
                  <a:moveTo>
                    <a:pt x="1" y="23"/>
                  </a:moveTo>
                  <a:cubicBezTo>
                    <a:pt x="6" y="28"/>
                    <a:pt x="17" y="27"/>
                    <a:pt x="23" y="24"/>
                  </a:cubicBezTo>
                  <a:cubicBezTo>
                    <a:pt x="29" y="20"/>
                    <a:pt x="35" y="12"/>
                    <a:pt x="34" y="4"/>
                  </a:cubicBezTo>
                  <a:cubicBezTo>
                    <a:pt x="29" y="0"/>
                    <a:pt x="18" y="1"/>
                    <a:pt x="12" y="4"/>
                  </a:cubicBezTo>
                  <a:cubicBezTo>
                    <a:pt x="6" y="8"/>
                    <a:pt x="0" y="16"/>
                    <a:pt x="1" y="23"/>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21">
              <a:extLst>
                <a:ext uri="{FF2B5EF4-FFF2-40B4-BE49-F238E27FC236}">
                  <a16:creationId xmlns:a16="http://schemas.microsoft.com/office/drawing/2014/main" id="{A643A465-07C7-AEE9-FD2D-440EB5739CB9}"/>
                </a:ext>
              </a:extLst>
            </p:cNvPr>
            <p:cNvSpPr>
              <a:spLocks/>
            </p:cNvSpPr>
            <p:nvPr/>
          </p:nvSpPr>
          <p:spPr bwMode="auto">
            <a:xfrm>
              <a:off x="9906667" y="3418042"/>
              <a:ext cx="69558" cy="55874"/>
            </a:xfrm>
            <a:custGeom>
              <a:avLst/>
              <a:gdLst>
                <a:gd name="T0" fmla="*/ 23 w 35"/>
                <a:gd name="T1" fmla="*/ 24 h 28"/>
                <a:gd name="T2" fmla="*/ 34 w 35"/>
                <a:gd name="T3" fmla="*/ 5 h 28"/>
                <a:gd name="T4" fmla="*/ 12 w 35"/>
                <a:gd name="T5" fmla="*/ 4 h 28"/>
                <a:gd name="T6" fmla="*/ 1 w 35"/>
                <a:gd name="T7" fmla="*/ 23 h 28"/>
                <a:gd name="T8" fmla="*/ 23 w 35"/>
                <a:gd name="T9" fmla="*/ 24 h 28"/>
              </a:gdLst>
              <a:ahLst/>
              <a:cxnLst>
                <a:cxn ang="0">
                  <a:pos x="T0" y="T1"/>
                </a:cxn>
                <a:cxn ang="0">
                  <a:pos x="T2" y="T3"/>
                </a:cxn>
                <a:cxn ang="0">
                  <a:pos x="T4" y="T5"/>
                </a:cxn>
                <a:cxn ang="0">
                  <a:pos x="T6" y="T7"/>
                </a:cxn>
                <a:cxn ang="0">
                  <a:pos x="T8" y="T9"/>
                </a:cxn>
              </a:cxnLst>
              <a:rect l="0" t="0" r="r" b="b"/>
              <a:pathLst>
                <a:path w="35" h="28">
                  <a:moveTo>
                    <a:pt x="23" y="24"/>
                  </a:moveTo>
                  <a:cubicBezTo>
                    <a:pt x="29" y="20"/>
                    <a:pt x="35" y="12"/>
                    <a:pt x="34" y="5"/>
                  </a:cubicBezTo>
                  <a:cubicBezTo>
                    <a:pt x="29" y="0"/>
                    <a:pt x="18" y="1"/>
                    <a:pt x="12" y="4"/>
                  </a:cubicBezTo>
                  <a:cubicBezTo>
                    <a:pt x="6" y="8"/>
                    <a:pt x="0" y="16"/>
                    <a:pt x="1" y="23"/>
                  </a:cubicBezTo>
                  <a:cubicBezTo>
                    <a:pt x="6" y="28"/>
                    <a:pt x="17" y="27"/>
                    <a:pt x="2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22">
              <a:extLst>
                <a:ext uri="{FF2B5EF4-FFF2-40B4-BE49-F238E27FC236}">
                  <a16:creationId xmlns:a16="http://schemas.microsoft.com/office/drawing/2014/main" id="{46D781E7-BCE1-93CB-5B4B-A889644D0694}"/>
                </a:ext>
              </a:extLst>
            </p:cNvPr>
            <p:cNvSpPr>
              <a:spLocks/>
            </p:cNvSpPr>
            <p:nvPr/>
          </p:nvSpPr>
          <p:spPr bwMode="auto">
            <a:xfrm>
              <a:off x="9817725" y="3363308"/>
              <a:ext cx="71838" cy="54734"/>
            </a:xfrm>
            <a:custGeom>
              <a:avLst/>
              <a:gdLst>
                <a:gd name="T0" fmla="*/ 13 w 36"/>
                <a:gd name="T1" fmla="*/ 24 h 28"/>
                <a:gd name="T2" fmla="*/ 35 w 36"/>
                <a:gd name="T3" fmla="*/ 23 h 28"/>
                <a:gd name="T4" fmla="*/ 24 w 36"/>
                <a:gd name="T5" fmla="*/ 4 h 28"/>
                <a:gd name="T6" fmla="*/ 1 w 36"/>
                <a:gd name="T7" fmla="*/ 4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3"/>
                  </a:cubicBezTo>
                  <a:cubicBezTo>
                    <a:pt x="36" y="16"/>
                    <a:pt x="30" y="8"/>
                    <a:pt x="24" y="4"/>
                  </a:cubicBezTo>
                  <a:cubicBezTo>
                    <a:pt x="18" y="1"/>
                    <a:pt x="7" y="0"/>
                    <a:pt x="1" y="4"/>
                  </a:cubicBezTo>
                  <a:cubicBezTo>
                    <a:pt x="0" y="12"/>
                    <a:pt x="7" y="20"/>
                    <a:pt x="1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23">
              <a:extLst>
                <a:ext uri="{FF2B5EF4-FFF2-40B4-BE49-F238E27FC236}">
                  <a16:creationId xmlns:a16="http://schemas.microsoft.com/office/drawing/2014/main" id="{52534A9C-DBAA-FAC5-F353-8DE4E930EC3C}"/>
                </a:ext>
              </a:extLst>
            </p:cNvPr>
            <p:cNvSpPr>
              <a:spLocks/>
            </p:cNvSpPr>
            <p:nvPr/>
          </p:nvSpPr>
          <p:spPr bwMode="auto">
            <a:xfrm>
              <a:off x="9817725" y="3418042"/>
              <a:ext cx="71838" cy="55874"/>
            </a:xfrm>
            <a:custGeom>
              <a:avLst/>
              <a:gdLst>
                <a:gd name="T0" fmla="*/ 13 w 36"/>
                <a:gd name="T1" fmla="*/ 24 h 28"/>
                <a:gd name="T2" fmla="*/ 35 w 36"/>
                <a:gd name="T3" fmla="*/ 23 h 28"/>
                <a:gd name="T4" fmla="*/ 24 w 36"/>
                <a:gd name="T5" fmla="*/ 4 h 28"/>
                <a:gd name="T6" fmla="*/ 1 w 36"/>
                <a:gd name="T7" fmla="*/ 5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3"/>
                  </a:cubicBezTo>
                  <a:cubicBezTo>
                    <a:pt x="36" y="16"/>
                    <a:pt x="30" y="8"/>
                    <a:pt x="24" y="4"/>
                  </a:cubicBezTo>
                  <a:cubicBezTo>
                    <a:pt x="18" y="1"/>
                    <a:pt x="7" y="0"/>
                    <a:pt x="1" y="5"/>
                  </a:cubicBezTo>
                  <a:cubicBezTo>
                    <a:pt x="0" y="12"/>
                    <a:pt x="7" y="20"/>
                    <a:pt x="1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24">
              <a:extLst>
                <a:ext uri="{FF2B5EF4-FFF2-40B4-BE49-F238E27FC236}">
                  <a16:creationId xmlns:a16="http://schemas.microsoft.com/office/drawing/2014/main" id="{12B64F24-833F-CE3B-1FAE-56213C92E60A}"/>
                </a:ext>
              </a:extLst>
            </p:cNvPr>
            <p:cNvSpPr>
              <a:spLocks/>
            </p:cNvSpPr>
            <p:nvPr/>
          </p:nvSpPr>
          <p:spPr bwMode="auto">
            <a:xfrm>
              <a:off x="9892984" y="3398657"/>
              <a:ext cx="7982" cy="88942"/>
            </a:xfrm>
            <a:custGeom>
              <a:avLst/>
              <a:gdLst>
                <a:gd name="T0" fmla="*/ 0 w 4"/>
                <a:gd name="T1" fmla="*/ 1 h 45"/>
                <a:gd name="T2" fmla="*/ 0 w 4"/>
                <a:gd name="T3" fmla="*/ 44 h 45"/>
                <a:gd name="T4" fmla="*/ 2 w 4"/>
                <a:gd name="T5" fmla="*/ 45 h 45"/>
                <a:gd name="T6" fmla="*/ 4 w 4"/>
                <a:gd name="T7" fmla="*/ 44 h 45"/>
                <a:gd name="T8" fmla="*/ 4 w 4"/>
                <a:gd name="T9" fmla="*/ 1 h 45"/>
                <a:gd name="T10" fmla="*/ 2 w 4"/>
                <a:gd name="T11" fmla="*/ 0 h 45"/>
                <a:gd name="T12" fmla="*/ 0 w 4"/>
                <a:gd name="T13" fmla="*/ 1 h 45"/>
              </a:gdLst>
              <a:ahLst/>
              <a:cxnLst>
                <a:cxn ang="0">
                  <a:pos x="T0" y="T1"/>
                </a:cxn>
                <a:cxn ang="0">
                  <a:pos x="T2" y="T3"/>
                </a:cxn>
                <a:cxn ang="0">
                  <a:pos x="T4" y="T5"/>
                </a:cxn>
                <a:cxn ang="0">
                  <a:pos x="T6" y="T7"/>
                </a:cxn>
                <a:cxn ang="0">
                  <a:pos x="T8" y="T9"/>
                </a:cxn>
                <a:cxn ang="0">
                  <a:pos x="T10" y="T11"/>
                </a:cxn>
                <a:cxn ang="0">
                  <a:pos x="T12" y="T13"/>
                </a:cxn>
              </a:cxnLst>
              <a:rect l="0" t="0" r="r" b="b"/>
              <a:pathLst>
                <a:path w="4" h="45">
                  <a:moveTo>
                    <a:pt x="0" y="1"/>
                  </a:moveTo>
                  <a:cubicBezTo>
                    <a:pt x="0" y="44"/>
                    <a:pt x="0" y="44"/>
                    <a:pt x="0" y="44"/>
                  </a:cubicBezTo>
                  <a:cubicBezTo>
                    <a:pt x="0" y="44"/>
                    <a:pt x="1" y="45"/>
                    <a:pt x="2" y="45"/>
                  </a:cubicBezTo>
                  <a:cubicBezTo>
                    <a:pt x="4" y="45"/>
                    <a:pt x="4" y="44"/>
                    <a:pt x="4" y="44"/>
                  </a:cubicBezTo>
                  <a:cubicBezTo>
                    <a:pt x="4" y="1"/>
                    <a:pt x="4" y="1"/>
                    <a:pt x="4" y="1"/>
                  </a:cubicBezTo>
                  <a:cubicBezTo>
                    <a:pt x="4" y="1"/>
                    <a:pt x="4" y="0"/>
                    <a:pt x="2" y="0"/>
                  </a:cubicBezTo>
                  <a:cubicBezTo>
                    <a:pt x="1" y="0"/>
                    <a:pt x="0" y="1"/>
                    <a:pt x="0" y="1"/>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25">
              <a:extLst>
                <a:ext uri="{FF2B5EF4-FFF2-40B4-BE49-F238E27FC236}">
                  <a16:creationId xmlns:a16="http://schemas.microsoft.com/office/drawing/2014/main" id="{7E7C527A-F797-F565-FC6B-0A8EFBD0F167}"/>
                </a:ext>
              </a:extLst>
            </p:cNvPr>
            <p:cNvSpPr>
              <a:spLocks/>
            </p:cNvSpPr>
            <p:nvPr/>
          </p:nvSpPr>
          <p:spPr bwMode="auto">
            <a:xfrm>
              <a:off x="8908915" y="3907225"/>
              <a:ext cx="104907" cy="95784"/>
            </a:xfrm>
            <a:custGeom>
              <a:avLst/>
              <a:gdLst>
                <a:gd name="T0" fmla="*/ 6 w 53"/>
                <a:gd name="T1" fmla="*/ 5 h 48"/>
                <a:gd name="T2" fmla="*/ 1 w 53"/>
                <a:gd name="T3" fmla="*/ 14 h 48"/>
                <a:gd name="T4" fmla="*/ 0 w 53"/>
                <a:gd name="T5" fmla="*/ 17 h 48"/>
                <a:gd name="T6" fmla="*/ 0 w 53"/>
                <a:gd name="T7" fmla="*/ 17 h 48"/>
                <a:gd name="T8" fmla="*/ 0 w 53"/>
                <a:gd name="T9" fmla="*/ 20 h 48"/>
                <a:gd name="T10" fmla="*/ 0 w 53"/>
                <a:gd name="T11" fmla="*/ 22 h 48"/>
                <a:gd name="T12" fmla="*/ 2 w 53"/>
                <a:gd name="T13" fmla="*/ 31 h 48"/>
                <a:gd name="T14" fmla="*/ 8 w 53"/>
                <a:gd name="T15" fmla="*/ 42 h 48"/>
                <a:gd name="T16" fmla="*/ 8 w 53"/>
                <a:gd name="T17" fmla="*/ 42 h 48"/>
                <a:gd name="T18" fmla="*/ 12 w 53"/>
                <a:gd name="T19" fmla="*/ 46 h 48"/>
                <a:gd name="T20" fmla="*/ 13 w 53"/>
                <a:gd name="T21" fmla="*/ 46 h 48"/>
                <a:gd name="T22" fmla="*/ 19 w 53"/>
                <a:gd name="T23" fmla="*/ 47 h 48"/>
                <a:gd name="T24" fmla="*/ 19 w 53"/>
                <a:gd name="T25" fmla="*/ 47 h 48"/>
                <a:gd name="T26" fmla="*/ 22 w 53"/>
                <a:gd name="T27" fmla="*/ 46 h 48"/>
                <a:gd name="T28" fmla="*/ 23 w 53"/>
                <a:gd name="T29" fmla="*/ 45 h 48"/>
                <a:gd name="T30" fmla="*/ 27 w 53"/>
                <a:gd name="T31" fmla="*/ 45 h 48"/>
                <a:gd name="T32" fmla="*/ 27 w 53"/>
                <a:gd name="T33" fmla="*/ 45 h 48"/>
                <a:gd name="T34" fmla="*/ 30 w 53"/>
                <a:gd name="T35" fmla="*/ 45 h 48"/>
                <a:gd name="T36" fmla="*/ 32 w 53"/>
                <a:gd name="T37" fmla="*/ 46 h 48"/>
                <a:gd name="T38" fmla="*/ 35 w 53"/>
                <a:gd name="T39" fmla="*/ 47 h 48"/>
                <a:gd name="T40" fmla="*/ 35 w 53"/>
                <a:gd name="T41" fmla="*/ 47 h 48"/>
                <a:gd name="T42" fmla="*/ 41 w 53"/>
                <a:gd name="T43" fmla="*/ 46 h 48"/>
                <a:gd name="T44" fmla="*/ 42 w 53"/>
                <a:gd name="T45" fmla="*/ 46 h 48"/>
                <a:gd name="T46" fmla="*/ 45 w 53"/>
                <a:gd name="T47" fmla="*/ 42 h 48"/>
                <a:gd name="T48" fmla="*/ 46 w 53"/>
                <a:gd name="T49" fmla="*/ 42 h 48"/>
                <a:gd name="T50" fmla="*/ 51 w 53"/>
                <a:gd name="T51" fmla="*/ 31 h 48"/>
                <a:gd name="T52" fmla="*/ 53 w 53"/>
                <a:gd name="T53" fmla="*/ 22 h 48"/>
                <a:gd name="T54" fmla="*/ 53 w 53"/>
                <a:gd name="T55" fmla="*/ 20 h 48"/>
                <a:gd name="T56" fmla="*/ 53 w 53"/>
                <a:gd name="T57" fmla="*/ 17 h 48"/>
                <a:gd name="T58" fmla="*/ 53 w 53"/>
                <a:gd name="T59" fmla="*/ 17 h 48"/>
                <a:gd name="T60" fmla="*/ 53 w 53"/>
                <a:gd name="T61" fmla="*/ 14 h 48"/>
                <a:gd name="T62" fmla="*/ 48 w 53"/>
                <a:gd name="T63" fmla="*/ 5 h 48"/>
                <a:gd name="T64" fmla="*/ 47 w 53"/>
                <a:gd name="T65" fmla="*/ 3 h 48"/>
                <a:gd name="T66" fmla="*/ 39 w 53"/>
                <a:gd name="T67" fmla="*/ 0 h 48"/>
                <a:gd name="T68" fmla="*/ 31 w 53"/>
                <a:gd name="T69" fmla="*/ 1 h 48"/>
                <a:gd name="T70" fmla="*/ 27 w 53"/>
                <a:gd name="T71" fmla="*/ 3 h 48"/>
                <a:gd name="T72" fmla="*/ 23 w 53"/>
                <a:gd name="T73" fmla="*/ 1 h 48"/>
                <a:gd name="T74" fmla="*/ 14 w 53"/>
                <a:gd name="T75" fmla="*/ 0 h 48"/>
                <a:gd name="T76" fmla="*/ 7 w 53"/>
                <a:gd name="T77" fmla="*/ 3 h 48"/>
                <a:gd name="T78" fmla="*/ 6 w 53"/>
                <a:gd name="T79"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48">
                  <a:moveTo>
                    <a:pt x="6" y="5"/>
                  </a:moveTo>
                  <a:cubicBezTo>
                    <a:pt x="3" y="7"/>
                    <a:pt x="1" y="11"/>
                    <a:pt x="1" y="14"/>
                  </a:cubicBezTo>
                  <a:cubicBezTo>
                    <a:pt x="0" y="15"/>
                    <a:pt x="0" y="16"/>
                    <a:pt x="0" y="17"/>
                  </a:cubicBezTo>
                  <a:cubicBezTo>
                    <a:pt x="0" y="17"/>
                    <a:pt x="0" y="17"/>
                    <a:pt x="0" y="17"/>
                  </a:cubicBezTo>
                  <a:cubicBezTo>
                    <a:pt x="0" y="18"/>
                    <a:pt x="0" y="19"/>
                    <a:pt x="0" y="20"/>
                  </a:cubicBezTo>
                  <a:cubicBezTo>
                    <a:pt x="0" y="21"/>
                    <a:pt x="0" y="22"/>
                    <a:pt x="0" y="22"/>
                  </a:cubicBezTo>
                  <a:cubicBezTo>
                    <a:pt x="1" y="25"/>
                    <a:pt x="1" y="28"/>
                    <a:pt x="2" y="31"/>
                  </a:cubicBezTo>
                  <a:cubicBezTo>
                    <a:pt x="4" y="35"/>
                    <a:pt x="6" y="38"/>
                    <a:pt x="8" y="42"/>
                  </a:cubicBezTo>
                  <a:cubicBezTo>
                    <a:pt x="8" y="42"/>
                    <a:pt x="8" y="42"/>
                    <a:pt x="8" y="42"/>
                  </a:cubicBezTo>
                  <a:cubicBezTo>
                    <a:pt x="9" y="43"/>
                    <a:pt x="11" y="45"/>
                    <a:pt x="12" y="46"/>
                  </a:cubicBezTo>
                  <a:cubicBezTo>
                    <a:pt x="12" y="46"/>
                    <a:pt x="13" y="46"/>
                    <a:pt x="13" y="46"/>
                  </a:cubicBezTo>
                  <a:cubicBezTo>
                    <a:pt x="15" y="48"/>
                    <a:pt x="17" y="48"/>
                    <a:pt x="19" y="47"/>
                  </a:cubicBezTo>
                  <a:cubicBezTo>
                    <a:pt x="19" y="47"/>
                    <a:pt x="19" y="47"/>
                    <a:pt x="19" y="47"/>
                  </a:cubicBezTo>
                  <a:cubicBezTo>
                    <a:pt x="20" y="47"/>
                    <a:pt x="21" y="46"/>
                    <a:pt x="22" y="46"/>
                  </a:cubicBezTo>
                  <a:cubicBezTo>
                    <a:pt x="22" y="46"/>
                    <a:pt x="23" y="46"/>
                    <a:pt x="23" y="45"/>
                  </a:cubicBezTo>
                  <a:cubicBezTo>
                    <a:pt x="25" y="45"/>
                    <a:pt x="27" y="45"/>
                    <a:pt x="27" y="45"/>
                  </a:cubicBezTo>
                  <a:cubicBezTo>
                    <a:pt x="27" y="45"/>
                    <a:pt x="27" y="45"/>
                    <a:pt x="27" y="45"/>
                  </a:cubicBezTo>
                  <a:cubicBezTo>
                    <a:pt x="28" y="45"/>
                    <a:pt x="29" y="45"/>
                    <a:pt x="30" y="45"/>
                  </a:cubicBezTo>
                  <a:cubicBezTo>
                    <a:pt x="31" y="46"/>
                    <a:pt x="31" y="46"/>
                    <a:pt x="32" y="46"/>
                  </a:cubicBezTo>
                  <a:cubicBezTo>
                    <a:pt x="33" y="46"/>
                    <a:pt x="34" y="47"/>
                    <a:pt x="35" y="47"/>
                  </a:cubicBezTo>
                  <a:cubicBezTo>
                    <a:pt x="35" y="47"/>
                    <a:pt x="35" y="47"/>
                    <a:pt x="35" y="47"/>
                  </a:cubicBezTo>
                  <a:cubicBezTo>
                    <a:pt x="37" y="48"/>
                    <a:pt x="39" y="48"/>
                    <a:pt x="41" y="46"/>
                  </a:cubicBezTo>
                  <a:cubicBezTo>
                    <a:pt x="41" y="46"/>
                    <a:pt x="41" y="46"/>
                    <a:pt x="42" y="46"/>
                  </a:cubicBezTo>
                  <a:cubicBezTo>
                    <a:pt x="43" y="45"/>
                    <a:pt x="44" y="43"/>
                    <a:pt x="45" y="42"/>
                  </a:cubicBezTo>
                  <a:cubicBezTo>
                    <a:pt x="45" y="42"/>
                    <a:pt x="45" y="42"/>
                    <a:pt x="46" y="42"/>
                  </a:cubicBezTo>
                  <a:cubicBezTo>
                    <a:pt x="48" y="38"/>
                    <a:pt x="50" y="35"/>
                    <a:pt x="51" y="31"/>
                  </a:cubicBezTo>
                  <a:cubicBezTo>
                    <a:pt x="52" y="28"/>
                    <a:pt x="53" y="25"/>
                    <a:pt x="53" y="22"/>
                  </a:cubicBezTo>
                  <a:cubicBezTo>
                    <a:pt x="53" y="22"/>
                    <a:pt x="53" y="21"/>
                    <a:pt x="53" y="20"/>
                  </a:cubicBezTo>
                  <a:cubicBezTo>
                    <a:pt x="53" y="19"/>
                    <a:pt x="53" y="18"/>
                    <a:pt x="53" y="17"/>
                  </a:cubicBezTo>
                  <a:cubicBezTo>
                    <a:pt x="53" y="17"/>
                    <a:pt x="53" y="17"/>
                    <a:pt x="53" y="17"/>
                  </a:cubicBezTo>
                  <a:cubicBezTo>
                    <a:pt x="53" y="16"/>
                    <a:pt x="53" y="15"/>
                    <a:pt x="53" y="14"/>
                  </a:cubicBezTo>
                  <a:cubicBezTo>
                    <a:pt x="52" y="11"/>
                    <a:pt x="51" y="7"/>
                    <a:pt x="48" y="5"/>
                  </a:cubicBezTo>
                  <a:cubicBezTo>
                    <a:pt x="48" y="4"/>
                    <a:pt x="47" y="4"/>
                    <a:pt x="47" y="3"/>
                  </a:cubicBezTo>
                  <a:cubicBezTo>
                    <a:pt x="45" y="2"/>
                    <a:pt x="42" y="1"/>
                    <a:pt x="39" y="0"/>
                  </a:cubicBezTo>
                  <a:cubicBezTo>
                    <a:pt x="36" y="0"/>
                    <a:pt x="34" y="0"/>
                    <a:pt x="31" y="1"/>
                  </a:cubicBezTo>
                  <a:cubicBezTo>
                    <a:pt x="30" y="2"/>
                    <a:pt x="27" y="3"/>
                    <a:pt x="27" y="3"/>
                  </a:cubicBezTo>
                  <a:cubicBezTo>
                    <a:pt x="27" y="3"/>
                    <a:pt x="24" y="2"/>
                    <a:pt x="23" y="1"/>
                  </a:cubicBezTo>
                  <a:cubicBezTo>
                    <a:pt x="20" y="0"/>
                    <a:pt x="17" y="0"/>
                    <a:pt x="14" y="0"/>
                  </a:cubicBezTo>
                  <a:cubicBezTo>
                    <a:pt x="11" y="1"/>
                    <a:pt x="9" y="2"/>
                    <a:pt x="7" y="3"/>
                  </a:cubicBezTo>
                  <a:cubicBezTo>
                    <a:pt x="6" y="4"/>
                    <a:pt x="6" y="4"/>
                    <a:pt x="6" y="5"/>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26">
              <a:extLst>
                <a:ext uri="{FF2B5EF4-FFF2-40B4-BE49-F238E27FC236}">
                  <a16:creationId xmlns:a16="http://schemas.microsoft.com/office/drawing/2014/main" id="{760FCB40-E5CE-23F2-EF22-67777499C0DA}"/>
                </a:ext>
              </a:extLst>
            </p:cNvPr>
            <p:cNvSpPr>
              <a:spLocks/>
            </p:cNvSpPr>
            <p:nvPr/>
          </p:nvSpPr>
          <p:spPr bwMode="auto">
            <a:xfrm>
              <a:off x="8936282" y="3877578"/>
              <a:ext cx="26227" cy="29647"/>
            </a:xfrm>
            <a:custGeom>
              <a:avLst/>
              <a:gdLst>
                <a:gd name="T0" fmla="*/ 4 w 13"/>
                <a:gd name="T1" fmla="*/ 11 h 15"/>
                <a:gd name="T2" fmla="*/ 9 w 13"/>
                <a:gd name="T3" fmla="*/ 14 h 15"/>
                <a:gd name="T4" fmla="*/ 12 w 13"/>
                <a:gd name="T5" fmla="*/ 14 h 15"/>
                <a:gd name="T6" fmla="*/ 13 w 13"/>
                <a:gd name="T7" fmla="*/ 14 h 15"/>
                <a:gd name="T8" fmla="*/ 10 w 13"/>
                <a:gd name="T9" fmla="*/ 6 h 15"/>
                <a:gd name="T10" fmla="*/ 1 w 13"/>
                <a:gd name="T11" fmla="*/ 0 h 15"/>
                <a:gd name="T12" fmla="*/ 1 w 13"/>
                <a:gd name="T13" fmla="*/ 0 h 15"/>
                <a:gd name="T14" fmla="*/ 0 w 13"/>
                <a:gd name="T15" fmla="*/ 0 h 15"/>
                <a:gd name="T16" fmla="*/ 0 w 13"/>
                <a:gd name="T17" fmla="*/ 4 h 15"/>
                <a:gd name="T18" fmla="*/ 4 w 13"/>
                <a:gd name="T1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5">
                  <a:moveTo>
                    <a:pt x="4" y="11"/>
                  </a:moveTo>
                  <a:cubicBezTo>
                    <a:pt x="6" y="12"/>
                    <a:pt x="7" y="14"/>
                    <a:pt x="9" y="14"/>
                  </a:cubicBezTo>
                  <a:cubicBezTo>
                    <a:pt x="10" y="14"/>
                    <a:pt x="11" y="15"/>
                    <a:pt x="12" y="14"/>
                  </a:cubicBezTo>
                  <a:cubicBezTo>
                    <a:pt x="13" y="14"/>
                    <a:pt x="13" y="14"/>
                    <a:pt x="13" y="14"/>
                  </a:cubicBezTo>
                  <a:cubicBezTo>
                    <a:pt x="13" y="11"/>
                    <a:pt x="12" y="8"/>
                    <a:pt x="10" y="6"/>
                  </a:cubicBezTo>
                  <a:cubicBezTo>
                    <a:pt x="8" y="3"/>
                    <a:pt x="5" y="1"/>
                    <a:pt x="1" y="0"/>
                  </a:cubicBezTo>
                  <a:cubicBezTo>
                    <a:pt x="1" y="0"/>
                    <a:pt x="1" y="0"/>
                    <a:pt x="1" y="0"/>
                  </a:cubicBezTo>
                  <a:cubicBezTo>
                    <a:pt x="1" y="0"/>
                    <a:pt x="0" y="0"/>
                    <a:pt x="0" y="0"/>
                  </a:cubicBezTo>
                  <a:cubicBezTo>
                    <a:pt x="0" y="1"/>
                    <a:pt x="0" y="2"/>
                    <a:pt x="0" y="4"/>
                  </a:cubicBezTo>
                  <a:cubicBezTo>
                    <a:pt x="1" y="6"/>
                    <a:pt x="2" y="9"/>
                    <a:pt x="4" y="11"/>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34">
              <a:extLst>
                <a:ext uri="{FF2B5EF4-FFF2-40B4-BE49-F238E27FC236}">
                  <a16:creationId xmlns:a16="http://schemas.microsoft.com/office/drawing/2014/main" id="{0C4B6744-6615-AF70-FBE5-EE7709283226}"/>
                </a:ext>
              </a:extLst>
            </p:cNvPr>
            <p:cNvSpPr>
              <a:spLocks/>
            </p:cNvSpPr>
            <p:nvPr/>
          </p:nvSpPr>
          <p:spPr bwMode="auto">
            <a:xfrm>
              <a:off x="11013887" y="2114693"/>
              <a:ext cx="91223" cy="98065"/>
            </a:xfrm>
            <a:custGeom>
              <a:avLst/>
              <a:gdLst>
                <a:gd name="T0" fmla="*/ 2 w 80"/>
                <a:gd name="T1" fmla="*/ 0 h 86"/>
                <a:gd name="T2" fmla="*/ 80 w 80"/>
                <a:gd name="T3" fmla="*/ 80 h 86"/>
                <a:gd name="T4" fmla="*/ 0 w 80"/>
                <a:gd name="T5" fmla="*/ 86 h 86"/>
                <a:gd name="T6" fmla="*/ 2 w 80"/>
                <a:gd name="T7" fmla="*/ 0 h 86"/>
              </a:gdLst>
              <a:ahLst/>
              <a:cxnLst>
                <a:cxn ang="0">
                  <a:pos x="T0" y="T1"/>
                </a:cxn>
                <a:cxn ang="0">
                  <a:pos x="T2" y="T3"/>
                </a:cxn>
                <a:cxn ang="0">
                  <a:pos x="T4" y="T5"/>
                </a:cxn>
                <a:cxn ang="0">
                  <a:pos x="T6" y="T7"/>
                </a:cxn>
              </a:cxnLst>
              <a:rect l="0" t="0" r="r" b="b"/>
              <a:pathLst>
                <a:path w="80" h="86">
                  <a:moveTo>
                    <a:pt x="2" y="0"/>
                  </a:moveTo>
                  <a:lnTo>
                    <a:pt x="80" y="80"/>
                  </a:lnTo>
                  <a:lnTo>
                    <a:pt x="0" y="86"/>
                  </a:lnTo>
                  <a:lnTo>
                    <a:pt x="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40">
              <a:extLst>
                <a:ext uri="{FF2B5EF4-FFF2-40B4-BE49-F238E27FC236}">
                  <a16:creationId xmlns:a16="http://schemas.microsoft.com/office/drawing/2014/main" id="{149FD38E-6C23-648F-EF5A-4C305CF6BBE3}"/>
                </a:ext>
              </a:extLst>
            </p:cNvPr>
            <p:cNvSpPr>
              <a:spLocks/>
            </p:cNvSpPr>
            <p:nvPr/>
          </p:nvSpPr>
          <p:spPr bwMode="auto">
            <a:xfrm>
              <a:off x="8422012" y="2114693"/>
              <a:ext cx="92363" cy="98065"/>
            </a:xfrm>
            <a:custGeom>
              <a:avLst/>
              <a:gdLst>
                <a:gd name="T0" fmla="*/ 80 w 81"/>
                <a:gd name="T1" fmla="*/ 0 h 86"/>
                <a:gd name="T2" fmla="*/ 0 w 81"/>
                <a:gd name="T3" fmla="*/ 80 h 86"/>
                <a:gd name="T4" fmla="*/ 81 w 81"/>
                <a:gd name="T5" fmla="*/ 86 h 86"/>
                <a:gd name="T6" fmla="*/ 80 w 81"/>
                <a:gd name="T7" fmla="*/ 0 h 86"/>
              </a:gdLst>
              <a:ahLst/>
              <a:cxnLst>
                <a:cxn ang="0">
                  <a:pos x="T0" y="T1"/>
                </a:cxn>
                <a:cxn ang="0">
                  <a:pos x="T2" y="T3"/>
                </a:cxn>
                <a:cxn ang="0">
                  <a:pos x="T4" y="T5"/>
                </a:cxn>
                <a:cxn ang="0">
                  <a:pos x="T6" y="T7"/>
                </a:cxn>
              </a:cxnLst>
              <a:rect l="0" t="0" r="r" b="b"/>
              <a:pathLst>
                <a:path w="81" h="86">
                  <a:moveTo>
                    <a:pt x="80" y="0"/>
                  </a:moveTo>
                  <a:lnTo>
                    <a:pt x="0" y="80"/>
                  </a:lnTo>
                  <a:lnTo>
                    <a:pt x="81" y="86"/>
                  </a:lnTo>
                  <a:lnTo>
                    <a:pt x="8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42">
              <a:extLst>
                <a:ext uri="{FF2B5EF4-FFF2-40B4-BE49-F238E27FC236}">
                  <a16:creationId xmlns:a16="http://schemas.microsoft.com/office/drawing/2014/main" id="{1FD76FF5-AAF5-7482-0D67-FB1E65871E7A}"/>
                </a:ext>
              </a:extLst>
            </p:cNvPr>
            <p:cNvSpPr>
              <a:spLocks/>
            </p:cNvSpPr>
            <p:nvPr/>
          </p:nvSpPr>
          <p:spPr bwMode="auto">
            <a:xfrm>
              <a:off x="11013887" y="4557189"/>
              <a:ext cx="91223" cy="96924"/>
            </a:xfrm>
            <a:custGeom>
              <a:avLst/>
              <a:gdLst>
                <a:gd name="T0" fmla="*/ 2 w 80"/>
                <a:gd name="T1" fmla="*/ 85 h 85"/>
                <a:gd name="T2" fmla="*/ 80 w 80"/>
                <a:gd name="T3" fmla="*/ 5 h 85"/>
                <a:gd name="T4" fmla="*/ 0 w 80"/>
                <a:gd name="T5" fmla="*/ 0 h 85"/>
                <a:gd name="T6" fmla="*/ 2 w 80"/>
                <a:gd name="T7" fmla="*/ 85 h 85"/>
              </a:gdLst>
              <a:ahLst/>
              <a:cxnLst>
                <a:cxn ang="0">
                  <a:pos x="T0" y="T1"/>
                </a:cxn>
                <a:cxn ang="0">
                  <a:pos x="T2" y="T3"/>
                </a:cxn>
                <a:cxn ang="0">
                  <a:pos x="T4" y="T5"/>
                </a:cxn>
                <a:cxn ang="0">
                  <a:pos x="T6" y="T7"/>
                </a:cxn>
              </a:cxnLst>
              <a:rect l="0" t="0" r="r" b="b"/>
              <a:pathLst>
                <a:path w="80" h="85">
                  <a:moveTo>
                    <a:pt x="2" y="85"/>
                  </a:moveTo>
                  <a:lnTo>
                    <a:pt x="80" y="5"/>
                  </a:lnTo>
                  <a:lnTo>
                    <a:pt x="0" y="0"/>
                  </a:lnTo>
                  <a:lnTo>
                    <a:pt x="2" y="85"/>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44">
              <a:extLst>
                <a:ext uri="{FF2B5EF4-FFF2-40B4-BE49-F238E27FC236}">
                  <a16:creationId xmlns:a16="http://schemas.microsoft.com/office/drawing/2014/main" id="{14EF2E49-D8D7-5037-9AFD-447FC3DC7838}"/>
                </a:ext>
              </a:extLst>
            </p:cNvPr>
            <p:cNvSpPr>
              <a:spLocks/>
            </p:cNvSpPr>
            <p:nvPr/>
          </p:nvSpPr>
          <p:spPr bwMode="auto">
            <a:xfrm>
              <a:off x="8422012" y="4557189"/>
              <a:ext cx="92363" cy="96924"/>
            </a:xfrm>
            <a:custGeom>
              <a:avLst/>
              <a:gdLst>
                <a:gd name="T0" fmla="*/ 80 w 81"/>
                <a:gd name="T1" fmla="*/ 85 h 85"/>
                <a:gd name="T2" fmla="*/ 0 w 81"/>
                <a:gd name="T3" fmla="*/ 5 h 85"/>
                <a:gd name="T4" fmla="*/ 81 w 81"/>
                <a:gd name="T5" fmla="*/ 0 h 85"/>
                <a:gd name="T6" fmla="*/ 80 w 81"/>
                <a:gd name="T7" fmla="*/ 85 h 85"/>
              </a:gdLst>
              <a:ahLst/>
              <a:cxnLst>
                <a:cxn ang="0">
                  <a:pos x="T0" y="T1"/>
                </a:cxn>
                <a:cxn ang="0">
                  <a:pos x="T2" y="T3"/>
                </a:cxn>
                <a:cxn ang="0">
                  <a:pos x="T4" y="T5"/>
                </a:cxn>
                <a:cxn ang="0">
                  <a:pos x="T6" y="T7"/>
                </a:cxn>
              </a:cxnLst>
              <a:rect l="0" t="0" r="r" b="b"/>
              <a:pathLst>
                <a:path w="81" h="85">
                  <a:moveTo>
                    <a:pt x="80" y="85"/>
                  </a:moveTo>
                  <a:lnTo>
                    <a:pt x="0" y="5"/>
                  </a:lnTo>
                  <a:lnTo>
                    <a:pt x="81" y="0"/>
                  </a:lnTo>
                  <a:lnTo>
                    <a:pt x="80" y="85"/>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7">
              <a:extLst>
                <a:ext uri="{FF2B5EF4-FFF2-40B4-BE49-F238E27FC236}">
                  <a16:creationId xmlns:a16="http://schemas.microsoft.com/office/drawing/2014/main" id="{84A536CC-3C2F-0C3E-962F-A778FAF52B57}"/>
                </a:ext>
              </a:extLst>
            </p:cNvPr>
            <p:cNvSpPr/>
            <p:nvPr/>
          </p:nvSpPr>
          <p:spPr>
            <a:xfrm>
              <a:off x="9144963" y="3324316"/>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 </a:t>
              </a:r>
              <a:endParaRPr lang="en-US" sz="3200" dirty="0">
                <a:solidFill>
                  <a:schemeClr val="bg1"/>
                </a:solidFill>
                <a:latin typeface="Sosa" pitchFamily="2" charset="0"/>
              </a:endParaRPr>
            </a:p>
          </p:txBody>
        </p:sp>
        <p:sp>
          <p:nvSpPr>
            <p:cNvPr id="140" name="Oval 8">
              <a:extLst>
                <a:ext uri="{FF2B5EF4-FFF2-40B4-BE49-F238E27FC236}">
                  <a16:creationId xmlns:a16="http://schemas.microsoft.com/office/drawing/2014/main" id="{DDAD11B0-DFE7-266F-B5C4-9162E3122CFD}"/>
                </a:ext>
              </a:extLst>
            </p:cNvPr>
            <p:cNvSpPr/>
            <p:nvPr/>
          </p:nvSpPr>
          <p:spPr>
            <a:xfrm>
              <a:off x="9708721" y="2256436"/>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Sosa" pitchFamily="2" charset="0"/>
              </a:endParaRPr>
            </a:p>
          </p:txBody>
        </p:sp>
        <p:sp>
          <p:nvSpPr>
            <p:cNvPr id="141" name="Oval 10">
              <a:extLst>
                <a:ext uri="{FF2B5EF4-FFF2-40B4-BE49-F238E27FC236}">
                  <a16:creationId xmlns:a16="http://schemas.microsoft.com/office/drawing/2014/main" id="{9112363E-C8B5-05B7-C7F9-C14BF4EA6972}"/>
                </a:ext>
              </a:extLst>
            </p:cNvPr>
            <p:cNvSpPr/>
            <p:nvPr/>
          </p:nvSpPr>
          <p:spPr>
            <a:xfrm>
              <a:off x="9097063" y="4179754"/>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sp>
          <p:nvSpPr>
            <p:cNvPr id="142" name="Oval 16">
              <a:extLst>
                <a:ext uri="{FF2B5EF4-FFF2-40B4-BE49-F238E27FC236}">
                  <a16:creationId xmlns:a16="http://schemas.microsoft.com/office/drawing/2014/main" id="{2F51C394-AA54-BD19-EAB8-457016A4E155}"/>
                </a:ext>
              </a:extLst>
            </p:cNvPr>
            <p:cNvSpPr/>
            <p:nvPr/>
          </p:nvSpPr>
          <p:spPr>
            <a:xfrm>
              <a:off x="8824153" y="2399149"/>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sp>
          <p:nvSpPr>
            <p:cNvPr id="143" name="Oval 17">
              <a:extLst>
                <a:ext uri="{FF2B5EF4-FFF2-40B4-BE49-F238E27FC236}">
                  <a16:creationId xmlns:a16="http://schemas.microsoft.com/office/drawing/2014/main" id="{32EC55FF-6C56-98FC-1989-AD9E02EAE916}"/>
                </a:ext>
              </a:extLst>
            </p:cNvPr>
            <p:cNvSpPr/>
            <p:nvPr/>
          </p:nvSpPr>
          <p:spPr>
            <a:xfrm>
              <a:off x="10033179" y="3153195"/>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grpSp>
      <p:sp>
        <p:nvSpPr>
          <p:cNvPr id="145" name="矩形 36">
            <a:extLst>
              <a:ext uri="{FF2B5EF4-FFF2-40B4-BE49-F238E27FC236}">
                <a16:creationId xmlns:a16="http://schemas.microsoft.com/office/drawing/2014/main" id="{E72C43B7-73C9-E132-5461-37F258B6AF64}"/>
              </a:ext>
            </a:extLst>
          </p:cNvPr>
          <p:cNvSpPr/>
          <p:nvPr/>
        </p:nvSpPr>
        <p:spPr>
          <a:xfrm>
            <a:off x="4753107" y="2033408"/>
            <a:ext cx="6107814" cy="3416320"/>
          </a:xfrm>
          <a:prstGeom prst="rect">
            <a:avLst/>
          </a:prstGeom>
        </p:spPr>
        <p:txBody>
          <a:bodyPr wrap="square">
            <a:spAutoFit/>
            <a:scene3d>
              <a:camera prst="orthographicFront"/>
              <a:lightRig rig="threePt" dir="t"/>
            </a:scene3d>
            <a:sp3d contourW="12700"/>
          </a:bodyPr>
          <a:lstStyle/>
          <a:p>
            <a:r>
              <a:rPr lang="pt-BR" altLang="zh-CN" dirty="0">
                <a:solidFill>
                  <a:schemeClr val="tx1">
                    <a:lumMod val="90000"/>
                    <a:lumOff val="10000"/>
                  </a:schemeClr>
                </a:solidFill>
              </a:rPr>
              <a:t>As bacias sanitárias devem ser instaladas em compartimentos individuais, garantindo privacidade aos usuários. Esses compartimentos devem possuir divisórias com altura adequada para manter o interior indevassável, porém com um vão inferior que facilite a limpeza e a ventilação. </a:t>
            </a:r>
          </a:p>
          <a:p>
            <a:endParaRPr lang="pt-BR" altLang="zh-CN" dirty="0">
              <a:solidFill>
                <a:schemeClr val="tx1">
                  <a:lumMod val="90000"/>
                  <a:lumOff val="10000"/>
                </a:schemeClr>
              </a:solidFill>
            </a:endParaRPr>
          </a:p>
          <a:p>
            <a:endParaRPr lang="pt-BR" altLang="zh-CN" dirty="0">
              <a:solidFill>
                <a:schemeClr val="tx1">
                  <a:lumMod val="90000"/>
                  <a:lumOff val="10000"/>
                </a:schemeClr>
              </a:solidFill>
            </a:endParaRPr>
          </a:p>
          <a:p>
            <a:endParaRPr lang="pt-BR" altLang="zh-CN" b="1" dirty="0">
              <a:solidFill>
                <a:schemeClr val="tx1">
                  <a:lumMod val="90000"/>
                  <a:lumOff val="10000"/>
                </a:schemeClr>
              </a:solidFill>
            </a:endParaRPr>
          </a:p>
          <a:p>
            <a:r>
              <a:rPr lang="pt-BR" altLang="zh-CN" b="1" dirty="0">
                <a:solidFill>
                  <a:schemeClr val="tx1">
                    <a:lumMod val="90000"/>
                    <a:lumOff val="10000"/>
                  </a:schemeClr>
                </a:solidFill>
              </a:rPr>
              <a:t>Além disso, é necessário que as portas sejam independentes e possuam fechos que impeçam o devassamento.</a:t>
            </a:r>
          </a:p>
        </p:txBody>
      </p:sp>
      <p:pic>
        <p:nvPicPr>
          <p:cNvPr id="2" name="Imagem 1">
            <a:extLst>
              <a:ext uri="{FF2B5EF4-FFF2-40B4-BE49-F238E27FC236}">
                <a16:creationId xmlns:a16="http://schemas.microsoft.com/office/drawing/2014/main" id="{1C0400E0-A3A4-1F63-5D34-D01109F606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651" y="5989784"/>
            <a:ext cx="2340372" cy="649753"/>
          </a:xfrm>
          <a:prstGeom prst="rect">
            <a:avLst/>
          </a:prstGeom>
        </p:spPr>
      </p:pic>
    </p:spTree>
    <p:extLst>
      <p:ext uri="{BB962C8B-B14F-4D97-AF65-F5344CB8AC3E}">
        <p14:creationId xmlns:p14="http://schemas.microsoft.com/office/powerpoint/2010/main" val="208170448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R 24 | Instalações sanitárias">
            <a:extLst>
              <a:ext uri="{FF2B5EF4-FFF2-40B4-BE49-F238E27FC236}">
                <a16:creationId xmlns:a16="http://schemas.microsoft.com/office/drawing/2014/main" id="{8DDAD349-C2A2-40CE-FD8D-63FF4B3C08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11" b="16235"/>
          <a:stretch/>
        </p:blipFill>
        <p:spPr bwMode="auto">
          <a:xfrm>
            <a:off x="101600" y="155092"/>
            <a:ext cx="119506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FDCB3D"/>
          </a:solidFill>
          <a:ln w="133350">
            <a:solidFill>
              <a:schemeClr val="accent2"/>
            </a:solidFill>
          </a:ln>
        </p:spPr>
      </p:pic>
      <p:pic>
        <p:nvPicPr>
          <p:cNvPr id="1026" name="Picture 2" descr="NR 24 | Instalações sanitárias">
            <a:extLst>
              <a:ext uri="{FF2B5EF4-FFF2-40B4-BE49-F238E27FC236}">
                <a16:creationId xmlns:a16="http://schemas.microsoft.com/office/drawing/2014/main" id="{22297F8C-DF9E-1230-F678-61FC14767D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11" b="16235"/>
          <a:stretch/>
        </p:blipFill>
        <p:spPr bwMode="auto">
          <a:xfrm>
            <a:off x="-31750" y="0"/>
            <a:ext cx="12223750" cy="387839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9" name="TextBox 30">
            <a:extLst>
              <a:ext uri="{FF2B5EF4-FFF2-40B4-BE49-F238E27FC236}">
                <a16:creationId xmlns:a16="http://schemas.microsoft.com/office/drawing/2014/main" id="{B62D40B8-DCFC-CE02-4430-DA0884C71FC2}"/>
              </a:ext>
            </a:extLst>
          </p:cNvPr>
          <p:cNvSpPr txBox="1"/>
          <p:nvPr/>
        </p:nvSpPr>
        <p:spPr>
          <a:xfrm>
            <a:off x="2327883" y="4148621"/>
            <a:ext cx="8835417" cy="2452687"/>
          </a:xfrm>
          <a:prstGeom prst="rect">
            <a:avLst/>
          </a:prstGeom>
        </p:spPr>
        <p:txBody>
          <a:bodyPr vert="horz" lIns="91440" tIns="45720" rIns="91440" bIns="45720" rtlCol="0" anchor="ctr">
            <a:normAutofit/>
          </a:bodyPr>
          <a:lstStyle/>
          <a:p>
            <a:pPr>
              <a:lnSpc>
                <a:spcPct val="150000"/>
              </a:lnSpc>
              <a:spcAft>
                <a:spcPts val="600"/>
              </a:spcAft>
            </a:pPr>
            <a:r>
              <a:rPr lang="pt-BR" dirty="0"/>
              <a:t>Dentro dos compartimentos das bacias sanitárias, deve haver papel higiênico com suporte e um recipiente para o descarte de papéis usados, caso não seja permitido o descarte na própria bacia sanitária. </a:t>
            </a:r>
          </a:p>
        </p:txBody>
      </p:sp>
      <p:cxnSp>
        <p:nvCxnSpPr>
          <p:cNvPr id="4" name="Straight Connector 1">
            <a:extLst>
              <a:ext uri="{FF2B5EF4-FFF2-40B4-BE49-F238E27FC236}">
                <a16:creationId xmlns:a16="http://schemas.microsoft.com/office/drawing/2014/main" id="{0B4DF55E-0B81-6193-8401-848548F27378}"/>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AutoShape 1">
            <a:extLst>
              <a:ext uri="{FF2B5EF4-FFF2-40B4-BE49-F238E27FC236}">
                <a16:creationId xmlns:a16="http://schemas.microsoft.com/office/drawing/2014/main" id="{9CAF9F95-863C-18CF-5AC2-4583BBB0D1F0}"/>
              </a:ext>
            </a:extLst>
          </p:cNvPr>
          <p:cNvSpPr>
            <a:spLocks/>
          </p:cNvSpPr>
          <p:nvPr/>
        </p:nvSpPr>
        <p:spPr bwMode="auto">
          <a:xfrm>
            <a:off x="366714" y="-636152"/>
            <a:ext cx="2465386" cy="2452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lIns="91440" tIns="45720" rIns="91440" bIns="45720" rtlCol="0" anchor="ctr">
            <a:normAutofit/>
          </a:bodyPr>
          <a:lstStyle/>
          <a:p>
            <a:pPr>
              <a:lnSpc>
                <a:spcPct val="90000"/>
              </a:lnSpc>
              <a:spcBef>
                <a:spcPct val="0"/>
              </a:spcBef>
              <a:spcAft>
                <a:spcPts val="600"/>
              </a:spcAft>
              <a:defRPr/>
            </a:pPr>
            <a:r>
              <a:rPr lang="en-US" sz="4800" dirty="0">
                <a:latin typeface="+mj-lt"/>
                <a:ea typeface="+mj-ea"/>
                <a:cs typeface="+mj-cs"/>
                <a:sym typeface="League Gothic" charset="0"/>
              </a:rPr>
              <a:t>NR 24</a:t>
            </a:r>
          </a:p>
        </p:txBody>
      </p:sp>
      <p:grpSp>
        <p:nvGrpSpPr>
          <p:cNvPr id="3" name="Group 11">
            <a:extLst>
              <a:ext uri="{FF2B5EF4-FFF2-40B4-BE49-F238E27FC236}">
                <a16:creationId xmlns:a16="http://schemas.microsoft.com/office/drawing/2014/main" id="{B1D8C64F-33C8-D3A5-14BB-34F70907403B}"/>
              </a:ext>
            </a:extLst>
          </p:cNvPr>
          <p:cNvGrpSpPr/>
          <p:nvPr/>
        </p:nvGrpSpPr>
        <p:grpSpPr>
          <a:xfrm>
            <a:off x="675349" y="4795799"/>
            <a:ext cx="1316302" cy="1201736"/>
            <a:chOff x="1664677" y="1949380"/>
            <a:chExt cx="1195754" cy="1266093"/>
          </a:xfrm>
        </p:grpSpPr>
        <p:sp>
          <p:nvSpPr>
            <p:cNvPr id="6" name="Rounded Rectangle 16">
              <a:extLst>
                <a:ext uri="{FF2B5EF4-FFF2-40B4-BE49-F238E27FC236}">
                  <a16:creationId xmlns:a16="http://schemas.microsoft.com/office/drawing/2014/main" id="{F0311E7B-6C83-CF51-F2DF-8B094EE6C995}"/>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ounded Rectangle 17">
              <a:extLst>
                <a:ext uri="{FF2B5EF4-FFF2-40B4-BE49-F238E27FC236}">
                  <a16:creationId xmlns:a16="http://schemas.microsoft.com/office/drawing/2014/main" id="{B4905702-375E-343F-6747-0B9FA3CEFF47}"/>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a:extLst>
              <a:ext uri="{FF2B5EF4-FFF2-40B4-BE49-F238E27FC236}">
                <a16:creationId xmlns:a16="http://schemas.microsoft.com/office/drawing/2014/main" id="{F9E3F711-4879-9B47-7CC3-763AC8325DEB}"/>
              </a:ext>
            </a:extLst>
          </p:cNvPr>
          <p:cNvSpPr/>
          <p:nvPr/>
        </p:nvSpPr>
        <p:spPr>
          <a:xfrm>
            <a:off x="1078477" y="5163582"/>
            <a:ext cx="510048" cy="466172"/>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9" name="Imagem 8">
            <a:extLst>
              <a:ext uri="{FF2B5EF4-FFF2-40B4-BE49-F238E27FC236}">
                <a16:creationId xmlns:a16="http://schemas.microsoft.com/office/drawing/2014/main" id="{5D3E3D51-B2A5-AB7B-DEB2-29CCDCAFB3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7599" y="6053155"/>
            <a:ext cx="2340372" cy="649753"/>
          </a:xfrm>
          <a:prstGeom prst="rect">
            <a:avLst/>
          </a:prstGeom>
        </p:spPr>
      </p:pic>
    </p:spTree>
    <p:extLst>
      <p:ext uri="{BB962C8B-B14F-4D97-AF65-F5344CB8AC3E}">
        <p14:creationId xmlns:p14="http://schemas.microsoft.com/office/powerpoint/2010/main" val="67805082"/>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va NR-24: condições de higiene e conforto nos locais de trabalho - Nith  Treinamentos">
            <a:extLst>
              <a:ext uri="{FF2B5EF4-FFF2-40B4-BE49-F238E27FC236}">
                <a16:creationId xmlns:a16="http://schemas.microsoft.com/office/drawing/2014/main" id="{31E9F217-2503-9BD7-0C95-12F18288A6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1" b="13090"/>
          <a:stretch/>
        </p:blipFill>
        <p:spPr bwMode="auto">
          <a:xfrm>
            <a:off x="0" y="1786036"/>
            <a:ext cx="12192000" cy="397976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1">
            <a:extLst>
              <a:ext uri="{FF2B5EF4-FFF2-40B4-BE49-F238E27FC236}">
                <a16:creationId xmlns:a16="http://schemas.microsoft.com/office/drawing/2014/main" id="{2302F512-C06A-2687-6F63-DBE289C0D94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AutoShape 1">
            <a:extLst>
              <a:ext uri="{FF2B5EF4-FFF2-40B4-BE49-F238E27FC236}">
                <a16:creationId xmlns:a16="http://schemas.microsoft.com/office/drawing/2014/main" id="{8DD2CA29-B1D3-9634-6B4C-5F28BBC5A603}"/>
              </a:ext>
            </a:extLst>
          </p:cNvPr>
          <p:cNvSpPr>
            <a:spLocks/>
          </p:cNvSpPr>
          <p:nvPr/>
        </p:nvSpPr>
        <p:spPr bwMode="auto">
          <a:xfrm>
            <a:off x="389008" y="218463"/>
            <a:ext cx="6294815"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Abrangência da </a:t>
            </a:r>
            <a:r>
              <a:rPr lang="pt-BR" sz="4800" dirty="0">
                <a:solidFill>
                  <a:srgbClr val="00A09D"/>
                </a:solidFill>
                <a:latin typeface="Bebas Neue" panose="020B0606020202050201" pitchFamily="34" charset="0"/>
                <a:ea typeface="ＭＳ Ｐゴシック" charset="0"/>
                <a:cs typeface="League Gothic" charset="0"/>
                <a:sym typeface="League Gothic" charset="0"/>
              </a:rPr>
              <a:t>NR 24</a:t>
            </a:r>
            <a:endParaRPr lang="es-ES" sz="4800" dirty="0">
              <a:solidFill>
                <a:srgbClr val="00A09D"/>
              </a:solidFill>
              <a:latin typeface="Bebas Neue" panose="020B0606020202050201" pitchFamily="34" charset="0"/>
              <a:ea typeface="ＭＳ Ｐゴシック" charset="0"/>
              <a:cs typeface="League Gothic" charset="0"/>
              <a:sym typeface="League Gothic" charset="0"/>
            </a:endParaRPr>
          </a:p>
        </p:txBody>
      </p:sp>
      <p:sp>
        <p:nvSpPr>
          <p:cNvPr id="10" name="Retângulo 9">
            <a:extLst>
              <a:ext uri="{FF2B5EF4-FFF2-40B4-BE49-F238E27FC236}">
                <a16:creationId xmlns:a16="http://schemas.microsoft.com/office/drawing/2014/main" id="{B7BC2C7A-A3FD-F67D-C416-EBC51B4899D3}"/>
              </a:ext>
            </a:extLst>
          </p:cNvPr>
          <p:cNvSpPr/>
          <p:nvPr/>
        </p:nvSpPr>
        <p:spPr>
          <a:xfrm>
            <a:off x="0" y="1786036"/>
            <a:ext cx="12191995" cy="3979764"/>
          </a:xfrm>
          <a:prstGeom prst="rect">
            <a:avLst/>
          </a:prstGeom>
          <a:gradFill>
            <a:gsLst>
              <a:gs pos="0">
                <a:schemeClr val="tx2"/>
              </a:gs>
              <a:gs pos="83000">
                <a:schemeClr val="tx2">
                  <a:lumMod val="75000"/>
                  <a:lumOff val="25000"/>
                  <a:alpha val="49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TextBox 30">
            <a:extLst>
              <a:ext uri="{FF2B5EF4-FFF2-40B4-BE49-F238E27FC236}">
                <a16:creationId xmlns:a16="http://schemas.microsoft.com/office/drawing/2014/main" id="{DA2A50BB-C3D3-F24F-9A7C-39324A23A789}"/>
              </a:ext>
            </a:extLst>
          </p:cNvPr>
          <p:cNvSpPr txBox="1"/>
          <p:nvPr/>
        </p:nvSpPr>
        <p:spPr>
          <a:xfrm>
            <a:off x="256648" y="2592931"/>
            <a:ext cx="5839349" cy="2554545"/>
          </a:xfrm>
          <a:prstGeom prst="rect">
            <a:avLst/>
          </a:prstGeom>
          <a:noFill/>
        </p:spPr>
        <p:txBody>
          <a:bodyPr wrap="square" rtlCol="0">
            <a:spAutoFit/>
          </a:bodyPr>
          <a:lstStyle/>
          <a:p>
            <a:r>
              <a:rPr lang="pt-BR" sz="2000" dirty="0">
                <a:solidFill>
                  <a:schemeClr val="bg1"/>
                </a:solidFill>
              </a:rPr>
              <a:t>Para as bacias destinadas às mulheres, o recipiente deve ter uma tampa. Quanto às dimensões, estas devem seguir as especificações do código de obras local. Na ausência dessas especificações, é necessário garantir uma área livre de pelo menos 0,60m de diâmetro entre a borda frontal da bacia sanitária e a porta fechada.</a:t>
            </a:r>
          </a:p>
        </p:txBody>
      </p:sp>
      <p:sp>
        <p:nvSpPr>
          <p:cNvPr id="11" name="Retângulo 10">
            <a:extLst>
              <a:ext uri="{FF2B5EF4-FFF2-40B4-BE49-F238E27FC236}">
                <a16:creationId xmlns:a16="http://schemas.microsoft.com/office/drawing/2014/main" id="{86EF7BC7-A744-3BC7-73DE-7F1938962A21}"/>
              </a:ext>
            </a:extLst>
          </p:cNvPr>
          <p:cNvSpPr/>
          <p:nvPr/>
        </p:nvSpPr>
        <p:spPr>
          <a:xfrm>
            <a:off x="0" y="1651000"/>
            <a:ext cx="12204000" cy="15914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ED895A5A-CED8-8D38-0634-A441F10C6F47}"/>
              </a:ext>
            </a:extLst>
          </p:cNvPr>
          <p:cNvSpPr/>
          <p:nvPr/>
        </p:nvSpPr>
        <p:spPr>
          <a:xfrm>
            <a:off x="0" y="5708253"/>
            <a:ext cx="12204000" cy="15914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a:extLst>
              <a:ext uri="{FF2B5EF4-FFF2-40B4-BE49-F238E27FC236}">
                <a16:creationId xmlns:a16="http://schemas.microsoft.com/office/drawing/2014/main" id="{C49A904A-B8F8-47FC-3BBE-3F8509C5F2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651" y="5989784"/>
            <a:ext cx="2340372" cy="649753"/>
          </a:xfrm>
          <a:prstGeom prst="rect">
            <a:avLst/>
          </a:prstGeom>
        </p:spPr>
      </p:pic>
    </p:spTree>
    <p:extLst>
      <p:ext uri="{BB962C8B-B14F-4D97-AF65-F5344CB8AC3E}">
        <p14:creationId xmlns:p14="http://schemas.microsoft.com/office/powerpoint/2010/main" val="244649713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F55CEEA0-0764-CA2F-290A-F9C5BA1CB124}"/>
              </a:ext>
            </a:extLst>
          </p:cNvPr>
          <p:cNvGrpSpPr>
            <a:grpSpLocks noChangeAspect="1"/>
          </p:cNvGrpSpPr>
          <p:nvPr/>
        </p:nvGrpSpPr>
        <p:grpSpPr bwMode="auto">
          <a:xfrm>
            <a:off x="4605469" y="2095183"/>
            <a:ext cx="3023284" cy="3024000"/>
            <a:chOff x="943" y="1000"/>
            <a:chExt cx="2696" cy="2695"/>
          </a:xfrm>
        </p:grpSpPr>
        <p:sp>
          <p:nvSpPr>
            <p:cNvPr id="5" name="Freeform 5">
              <a:extLst>
                <a:ext uri="{FF2B5EF4-FFF2-40B4-BE49-F238E27FC236}">
                  <a16:creationId xmlns:a16="http://schemas.microsoft.com/office/drawing/2014/main" id="{BF124F62-C31C-85B4-5AD2-8567027E858F}"/>
                </a:ext>
              </a:extLst>
            </p:cNvPr>
            <p:cNvSpPr>
              <a:spLocks/>
            </p:cNvSpPr>
            <p:nvPr/>
          </p:nvSpPr>
          <p:spPr bwMode="auto">
            <a:xfrm>
              <a:off x="2362" y="1002"/>
              <a:ext cx="1277" cy="1544"/>
            </a:xfrm>
            <a:custGeom>
              <a:avLst/>
              <a:gdLst>
                <a:gd name="T0" fmla="*/ 0 w 539"/>
                <a:gd name="T1" fmla="*/ 322 h 652"/>
                <a:gd name="T2" fmla="*/ 218 w 539"/>
                <a:gd name="T3" fmla="*/ 564 h 652"/>
                <a:gd name="T4" fmla="*/ 379 w 539"/>
                <a:gd name="T5" fmla="*/ 652 h 652"/>
                <a:gd name="T6" fmla="*/ 539 w 539"/>
                <a:gd name="T7" fmla="*/ 564 h 652"/>
                <a:gd name="T8" fmla="*/ 2 w 539"/>
                <a:gd name="T9" fmla="*/ 0 h 652"/>
                <a:gd name="T10" fmla="*/ 89 w 539"/>
                <a:gd name="T11" fmla="*/ 158 h 652"/>
                <a:gd name="T12" fmla="*/ 0 w 539"/>
                <a:gd name="T13" fmla="*/ 322 h 652"/>
              </a:gdLst>
              <a:ahLst/>
              <a:cxnLst>
                <a:cxn ang="0">
                  <a:pos x="T0" y="T1"/>
                </a:cxn>
                <a:cxn ang="0">
                  <a:pos x="T2" y="T3"/>
                </a:cxn>
                <a:cxn ang="0">
                  <a:pos x="T4" y="T5"/>
                </a:cxn>
                <a:cxn ang="0">
                  <a:pos x="T6" y="T7"/>
                </a:cxn>
                <a:cxn ang="0">
                  <a:pos x="T8" y="T9"/>
                </a:cxn>
                <a:cxn ang="0">
                  <a:pos x="T10" y="T11"/>
                </a:cxn>
                <a:cxn ang="0">
                  <a:pos x="T12" y="T13"/>
                </a:cxn>
              </a:cxnLst>
              <a:rect l="0" t="0" r="r" b="b"/>
              <a:pathLst>
                <a:path w="539" h="652">
                  <a:moveTo>
                    <a:pt x="0" y="322"/>
                  </a:moveTo>
                  <a:cubicBezTo>
                    <a:pt x="122" y="337"/>
                    <a:pt x="216" y="439"/>
                    <a:pt x="218" y="564"/>
                  </a:cubicBezTo>
                  <a:cubicBezTo>
                    <a:pt x="379" y="652"/>
                    <a:pt x="379" y="652"/>
                    <a:pt x="379" y="652"/>
                  </a:cubicBezTo>
                  <a:cubicBezTo>
                    <a:pt x="539" y="564"/>
                    <a:pt x="539" y="564"/>
                    <a:pt x="539" y="564"/>
                  </a:cubicBezTo>
                  <a:cubicBezTo>
                    <a:pt x="536" y="263"/>
                    <a:pt x="300" y="17"/>
                    <a:pt x="2" y="0"/>
                  </a:cubicBezTo>
                  <a:cubicBezTo>
                    <a:pt x="89" y="158"/>
                    <a:pt x="89" y="158"/>
                    <a:pt x="89" y="158"/>
                  </a:cubicBezTo>
                  <a:lnTo>
                    <a:pt x="0" y="322"/>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sp>
          <p:nvSpPr>
            <p:cNvPr id="6" name="Freeform 6">
              <a:extLst>
                <a:ext uri="{FF2B5EF4-FFF2-40B4-BE49-F238E27FC236}">
                  <a16:creationId xmlns:a16="http://schemas.microsoft.com/office/drawing/2014/main" id="{371AC7EC-D51F-4C1F-1440-5BFC799AC817}"/>
                </a:ext>
              </a:extLst>
            </p:cNvPr>
            <p:cNvSpPr>
              <a:spLocks/>
            </p:cNvSpPr>
            <p:nvPr/>
          </p:nvSpPr>
          <p:spPr bwMode="auto">
            <a:xfrm>
              <a:off x="943" y="1000"/>
              <a:ext cx="1545" cy="1276"/>
            </a:xfrm>
            <a:custGeom>
              <a:avLst/>
              <a:gdLst>
                <a:gd name="T0" fmla="*/ 322 w 652"/>
                <a:gd name="T1" fmla="*/ 539 h 539"/>
                <a:gd name="T2" fmla="*/ 564 w 652"/>
                <a:gd name="T3" fmla="*/ 321 h 539"/>
                <a:gd name="T4" fmla="*/ 652 w 652"/>
                <a:gd name="T5" fmla="*/ 160 h 539"/>
                <a:gd name="T6" fmla="*/ 564 w 652"/>
                <a:gd name="T7" fmla="*/ 0 h 539"/>
                <a:gd name="T8" fmla="*/ 0 w 652"/>
                <a:gd name="T9" fmla="*/ 537 h 539"/>
                <a:gd name="T10" fmla="*/ 159 w 652"/>
                <a:gd name="T11" fmla="*/ 450 h 539"/>
                <a:gd name="T12" fmla="*/ 322 w 652"/>
                <a:gd name="T13" fmla="*/ 539 h 539"/>
              </a:gdLst>
              <a:ahLst/>
              <a:cxnLst>
                <a:cxn ang="0">
                  <a:pos x="T0" y="T1"/>
                </a:cxn>
                <a:cxn ang="0">
                  <a:pos x="T2" y="T3"/>
                </a:cxn>
                <a:cxn ang="0">
                  <a:pos x="T4" y="T5"/>
                </a:cxn>
                <a:cxn ang="0">
                  <a:pos x="T6" y="T7"/>
                </a:cxn>
                <a:cxn ang="0">
                  <a:pos x="T8" y="T9"/>
                </a:cxn>
                <a:cxn ang="0">
                  <a:pos x="T10" y="T11"/>
                </a:cxn>
                <a:cxn ang="0">
                  <a:pos x="T12" y="T13"/>
                </a:cxn>
              </a:cxnLst>
              <a:rect l="0" t="0" r="r" b="b"/>
              <a:pathLst>
                <a:path w="652" h="539">
                  <a:moveTo>
                    <a:pt x="322" y="539"/>
                  </a:moveTo>
                  <a:cubicBezTo>
                    <a:pt x="337" y="417"/>
                    <a:pt x="439" y="323"/>
                    <a:pt x="564" y="321"/>
                  </a:cubicBezTo>
                  <a:cubicBezTo>
                    <a:pt x="652" y="160"/>
                    <a:pt x="652" y="160"/>
                    <a:pt x="652" y="160"/>
                  </a:cubicBezTo>
                  <a:cubicBezTo>
                    <a:pt x="564" y="0"/>
                    <a:pt x="564" y="0"/>
                    <a:pt x="564" y="0"/>
                  </a:cubicBezTo>
                  <a:cubicBezTo>
                    <a:pt x="263" y="3"/>
                    <a:pt x="17" y="239"/>
                    <a:pt x="0" y="537"/>
                  </a:cubicBezTo>
                  <a:cubicBezTo>
                    <a:pt x="159" y="450"/>
                    <a:pt x="159" y="450"/>
                    <a:pt x="159" y="450"/>
                  </a:cubicBezTo>
                  <a:lnTo>
                    <a:pt x="322" y="539"/>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sp>
          <p:nvSpPr>
            <p:cNvPr id="7" name="Freeform 7">
              <a:extLst>
                <a:ext uri="{FF2B5EF4-FFF2-40B4-BE49-F238E27FC236}">
                  <a16:creationId xmlns:a16="http://schemas.microsoft.com/office/drawing/2014/main" id="{B4B94349-BD77-4142-6D64-C907056AC83A}"/>
                </a:ext>
              </a:extLst>
            </p:cNvPr>
            <p:cNvSpPr>
              <a:spLocks/>
            </p:cNvSpPr>
            <p:nvPr/>
          </p:nvSpPr>
          <p:spPr bwMode="auto">
            <a:xfrm>
              <a:off x="2092" y="2421"/>
              <a:ext cx="1544" cy="1274"/>
            </a:xfrm>
            <a:custGeom>
              <a:avLst/>
              <a:gdLst>
                <a:gd name="T0" fmla="*/ 652 w 652"/>
                <a:gd name="T1" fmla="*/ 2 h 538"/>
                <a:gd name="T2" fmla="*/ 494 w 652"/>
                <a:gd name="T3" fmla="*/ 89 h 538"/>
                <a:gd name="T4" fmla="*/ 330 w 652"/>
                <a:gd name="T5" fmla="*/ 0 h 538"/>
                <a:gd name="T6" fmla="*/ 88 w 652"/>
                <a:gd name="T7" fmla="*/ 218 h 538"/>
                <a:gd name="T8" fmla="*/ 0 w 652"/>
                <a:gd name="T9" fmla="*/ 379 h 538"/>
                <a:gd name="T10" fmla="*/ 88 w 652"/>
                <a:gd name="T11" fmla="*/ 538 h 538"/>
                <a:gd name="T12" fmla="*/ 652 w 652"/>
                <a:gd name="T13" fmla="*/ 2 h 538"/>
              </a:gdLst>
              <a:ahLst/>
              <a:cxnLst>
                <a:cxn ang="0">
                  <a:pos x="T0" y="T1"/>
                </a:cxn>
                <a:cxn ang="0">
                  <a:pos x="T2" y="T3"/>
                </a:cxn>
                <a:cxn ang="0">
                  <a:pos x="T4" y="T5"/>
                </a:cxn>
                <a:cxn ang="0">
                  <a:pos x="T6" y="T7"/>
                </a:cxn>
                <a:cxn ang="0">
                  <a:pos x="T8" y="T9"/>
                </a:cxn>
                <a:cxn ang="0">
                  <a:pos x="T10" y="T11"/>
                </a:cxn>
                <a:cxn ang="0">
                  <a:pos x="T12" y="T13"/>
                </a:cxn>
              </a:cxnLst>
              <a:rect l="0" t="0" r="r" b="b"/>
              <a:pathLst>
                <a:path w="652" h="538">
                  <a:moveTo>
                    <a:pt x="652" y="2"/>
                  </a:moveTo>
                  <a:cubicBezTo>
                    <a:pt x="494" y="89"/>
                    <a:pt x="494" y="89"/>
                    <a:pt x="494" y="89"/>
                  </a:cubicBezTo>
                  <a:cubicBezTo>
                    <a:pt x="330" y="0"/>
                    <a:pt x="330" y="0"/>
                    <a:pt x="330" y="0"/>
                  </a:cubicBezTo>
                  <a:cubicBezTo>
                    <a:pt x="315" y="122"/>
                    <a:pt x="213" y="216"/>
                    <a:pt x="88" y="218"/>
                  </a:cubicBezTo>
                  <a:cubicBezTo>
                    <a:pt x="0" y="379"/>
                    <a:pt x="0" y="379"/>
                    <a:pt x="0" y="379"/>
                  </a:cubicBezTo>
                  <a:cubicBezTo>
                    <a:pt x="88" y="538"/>
                    <a:pt x="88" y="538"/>
                    <a:pt x="88" y="538"/>
                  </a:cubicBezTo>
                  <a:cubicBezTo>
                    <a:pt x="389" y="536"/>
                    <a:pt x="635" y="300"/>
                    <a:pt x="652" y="2"/>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 name="Freeform 8">
              <a:extLst>
                <a:ext uri="{FF2B5EF4-FFF2-40B4-BE49-F238E27FC236}">
                  <a16:creationId xmlns:a16="http://schemas.microsoft.com/office/drawing/2014/main" id="{3B3BC314-3716-5AC0-7EFC-D171122B3DBB}"/>
                </a:ext>
              </a:extLst>
            </p:cNvPr>
            <p:cNvSpPr>
              <a:spLocks/>
            </p:cNvSpPr>
            <p:nvPr/>
          </p:nvSpPr>
          <p:spPr bwMode="auto">
            <a:xfrm>
              <a:off x="943" y="2151"/>
              <a:ext cx="1275" cy="1544"/>
            </a:xfrm>
            <a:custGeom>
              <a:avLst/>
              <a:gdLst>
                <a:gd name="T0" fmla="*/ 538 w 538"/>
                <a:gd name="T1" fmla="*/ 330 h 652"/>
                <a:gd name="T2" fmla="*/ 320 w 538"/>
                <a:gd name="T3" fmla="*/ 88 h 652"/>
                <a:gd name="T4" fmla="*/ 159 w 538"/>
                <a:gd name="T5" fmla="*/ 0 h 652"/>
                <a:gd name="T6" fmla="*/ 0 w 538"/>
                <a:gd name="T7" fmla="*/ 88 h 652"/>
                <a:gd name="T8" fmla="*/ 536 w 538"/>
                <a:gd name="T9" fmla="*/ 652 h 652"/>
                <a:gd name="T10" fmla="*/ 449 w 538"/>
                <a:gd name="T11" fmla="*/ 493 h 652"/>
                <a:gd name="T12" fmla="*/ 538 w 538"/>
                <a:gd name="T13" fmla="*/ 330 h 652"/>
              </a:gdLst>
              <a:ahLst/>
              <a:cxnLst>
                <a:cxn ang="0">
                  <a:pos x="T0" y="T1"/>
                </a:cxn>
                <a:cxn ang="0">
                  <a:pos x="T2" y="T3"/>
                </a:cxn>
                <a:cxn ang="0">
                  <a:pos x="T4" y="T5"/>
                </a:cxn>
                <a:cxn ang="0">
                  <a:pos x="T6" y="T7"/>
                </a:cxn>
                <a:cxn ang="0">
                  <a:pos x="T8" y="T9"/>
                </a:cxn>
                <a:cxn ang="0">
                  <a:pos x="T10" y="T11"/>
                </a:cxn>
                <a:cxn ang="0">
                  <a:pos x="T12" y="T13"/>
                </a:cxn>
              </a:cxnLst>
              <a:rect l="0" t="0" r="r" b="b"/>
              <a:pathLst>
                <a:path w="538" h="652">
                  <a:moveTo>
                    <a:pt x="538" y="330"/>
                  </a:moveTo>
                  <a:cubicBezTo>
                    <a:pt x="416" y="315"/>
                    <a:pt x="322" y="213"/>
                    <a:pt x="320" y="88"/>
                  </a:cubicBezTo>
                  <a:cubicBezTo>
                    <a:pt x="159" y="0"/>
                    <a:pt x="159" y="0"/>
                    <a:pt x="159" y="0"/>
                  </a:cubicBezTo>
                  <a:cubicBezTo>
                    <a:pt x="0" y="88"/>
                    <a:pt x="0" y="88"/>
                    <a:pt x="0" y="88"/>
                  </a:cubicBezTo>
                  <a:cubicBezTo>
                    <a:pt x="2" y="389"/>
                    <a:pt x="238" y="635"/>
                    <a:pt x="536" y="652"/>
                  </a:cubicBezTo>
                  <a:cubicBezTo>
                    <a:pt x="449" y="493"/>
                    <a:pt x="449" y="493"/>
                    <a:pt x="449" y="493"/>
                  </a:cubicBezTo>
                  <a:lnTo>
                    <a:pt x="538" y="33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9" name="Group 11">
            <a:extLst>
              <a:ext uri="{FF2B5EF4-FFF2-40B4-BE49-F238E27FC236}">
                <a16:creationId xmlns:a16="http://schemas.microsoft.com/office/drawing/2014/main" id="{567C9FA1-0859-1B00-6894-B7DE4E066C92}"/>
              </a:ext>
            </a:extLst>
          </p:cNvPr>
          <p:cNvGrpSpPr/>
          <p:nvPr/>
        </p:nvGrpSpPr>
        <p:grpSpPr>
          <a:xfrm>
            <a:off x="5545421" y="3035752"/>
            <a:ext cx="1144354" cy="1145049"/>
            <a:chOff x="6964641" y="2706230"/>
            <a:chExt cx="1620000" cy="1620000"/>
          </a:xfrm>
        </p:grpSpPr>
        <p:sp>
          <p:nvSpPr>
            <p:cNvPr id="10" name="Oval 17">
              <a:extLst>
                <a:ext uri="{FF2B5EF4-FFF2-40B4-BE49-F238E27FC236}">
                  <a16:creationId xmlns:a16="http://schemas.microsoft.com/office/drawing/2014/main" id="{F963A437-4E35-207F-72BB-274998B81460}"/>
                </a:ext>
              </a:extLst>
            </p:cNvPr>
            <p:cNvSpPr>
              <a:spLocks noChangeAspect="1" noChangeArrowheads="1"/>
            </p:cNvSpPr>
            <p:nvPr/>
          </p:nvSpPr>
          <p:spPr bwMode="auto">
            <a:xfrm flipV="1">
              <a:off x="6964641" y="2706230"/>
              <a:ext cx="1620000" cy="1620000"/>
            </a:xfrm>
            <a:prstGeom prst="ellipse">
              <a:avLst/>
            </a:prstGeom>
            <a:gradFill flip="none" rotWithShape="1">
              <a:gsLst>
                <a:gs pos="0">
                  <a:schemeClr val="bg1">
                    <a:lumMod val="85000"/>
                  </a:schemeClr>
                </a:gs>
                <a:gs pos="100000">
                  <a:schemeClr val="bg1"/>
                </a:gs>
              </a:gsLst>
              <a:lin ang="0" scaled="1"/>
              <a:tileRect/>
            </a:gradFill>
            <a:ln>
              <a:noFill/>
            </a:ln>
          </p:spPr>
          <p:txBody>
            <a:bodyPr vert="horz" wrap="square" lIns="91440" tIns="45720" rIns="91440" bIns="45720" numCol="1" anchor="t" anchorCtr="0" compatLnSpc="1">
              <a:prstTxWarp prst="textNoShape">
                <a:avLst/>
              </a:prstTxWarp>
            </a:bodyPr>
            <a:lstStyle/>
            <a:p>
              <a:endParaRPr lang="id-ID"/>
            </a:p>
          </p:txBody>
        </p:sp>
        <p:sp>
          <p:nvSpPr>
            <p:cNvPr id="11" name="Oval 18">
              <a:extLst>
                <a:ext uri="{FF2B5EF4-FFF2-40B4-BE49-F238E27FC236}">
                  <a16:creationId xmlns:a16="http://schemas.microsoft.com/office/drawing/2014/main" id="{3B5A1773-39BA-BE25-DFB1-7EA19C477EED}"/>
                </a:ext>
              </a:extLst>
            </p:cNvPr>
            <p:cNvSpPr>
              <a:spLocks noChangeAspect="1" noChangeArrowheads="1"/>
            </p:cNvSpPr>
            <p:nvPr/>
          </p:nvSpPr>
          <p:spPr bwMode="auto">
            <a:xfrm flipV="1">
              <a:off x="7084503" y="2832230"/>
              <a:ext cx="1368000" cy="1368000"/>
            </a:xfrm>
            <a:prstGeom prst="ellipse">
              <a:avLst/>
            </a:prstGeom>
            <a:solidFill>
              <a:schemeClr val="tx1">
                <a:lumMod val="90000"/>
                <a:lumOff val="1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2" name="Group 49">
            <a:extLst>
              <a:ext uri="{FF2B5EF4-FFF2-40B4-BE49-F238E27FC236}">
                <a16:creationId xmlns:a16="http://schemas.microsoft.com/office/drawing/2014/main" id="{39FADA34-234E-3F20-F256-F3B9C0C9B3AE}"/>
              </a:ext>
            </a:extLst>
          </p:cNvPr>
          <p:cNvGrpSpPr/>
          <p:nvPr/>
        </p:nvGrpSpPr>
        <p:grpSpPr>
          <a:xfrm>
            <a:off x="6972056" y="2190378"/>
            <a:ext cx="1582795" cy="282804"/>
            <a:chOff x="7528087" y="2680840"/>
            <a:chExt cx="2803259" cy="316190"/>
          </a:xfrm>
        </p:grpSpPr>
        <p:cxnSp>
          <p:nvCxnSpPr>
            <p:cNvPr id="13" name="Straight Connector 50">
              <a:extLst>
                <a:ext uri="{FF2B5EF4-FFF2-40B4-BE49-F238E27FC236}">
                  <a16:creationId xmlns:a16="http://schemas.microsoft.com/office/drawing/2014/main" id="{69E4CE55-D39A-7C77-DCDC-50B48155017C}"/>
                </a:ext>
              </a:extLst>
            </p:cNvPr>
            <p:cNvCxnSpPr/>
            <p:nvPr/>
          </p:nvCxnSpPr>
          <p:spPr>
            <a:xfrm flipV="1">
              <a:off x="7528087" y="2680840"/>
              <a:ext cx="497966" cy="3161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51">
              <a:extLst>
                <a:ext uri="{FF2B5EF4-FFF2-40B4-BE49-F238E27FC236}">
                  <a16:creationId xmlns:a16="http://schemas.microsoft.com/office/drawing/2014/main" id="{4477176A-EC06-35F4-F0AD-5BA3A060EBAC}"/>
                </a:ext>
              </a:extLst>
            </p:cNvPr>
            <p:cNvCxnSpPr/>
            <p:nvPr/>
          </p:nvCxnSpPr>
          <p:spPr>
            <a:xfrm>
              <a:off x="8026053" y="2680840"/>
              <a:ext cx="2305293"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15" name="Group 52">
            <a:extLst>
              <a:ext uri="{FF2B5EF4-FFF2-40B4-BE49-F238E27FC236}">
                <a16:creationId xmlns:a16="http://schemas.microsoft.com/office/drawing/2014/main" id="{AF36D2F3-C56E-F4CA-9E5A-E3ED0075E76F}"/>
              </a:ext>
            </a:extLst>
          </p:cNvPr>
          <p:cNvGrpSpPr/>
          <p:nvPr/>
        </p:nvGrpSpPr>
        <p:grpSpPr>
          <a:xfrm>
            <a:off x="6847470" y="4769291"/>
            <a:ext cx="1707381" cy="349892"/>
            <a:chOff x="8125333" y="4745260"/>
            <a:chExt cx="2389596" cy="203034"/>
          </a:xfrm>
        </p:grpSpPr>
        <p:cxnSp>
          <p:nvCxnSpPr>
            <p:cNvPr id="16" name="Straight Connector 53">
              <a:extLst>
                <a:ext uri="{FF2B5EF4-FFF2-40B4-BE49-F238E27FC236}">
                  <a16:creationId xmlns:a16="http://schemas.microsoft.com/office/drawing/2014/main" id="{0016BCB0-D79D-EB19-99E7-4BFA23E85A40}"/>
                </a:ext>
              </a:extLst>
            </p:cNvPr>
            <p:cNvCxnSpPr/>
            <p:nvPr/>
          </p:nvCxnSpPr>
          <p:spPr>
            <a:xfrm>
              <a:off x="8125333" y="4745260"/>
              <a:ext cx="522140" cy="20303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54">
              <a:extLst>
                <a:ext uri="{FF2B5EF4-FFF2-40B4-BE49-F238E27FC236}">
                  <a16:creationId xmlns:a16="http://schemas.microsoft.com/office/drawing/2014/main" id="{DE658843-174C-9088-76B9-300A062248D4}"/>
                </a:ext>
              </a:extLst>
            </p:cNvPr>
            <p:cNvCxnSpPr/>
            <p:nvPr/>
          </p:nvCxnSpPr>
          <p:spPr>
            <a:xfrm>
              <a:off x="8647472" y="4948294"/>
              <a:ext cx="1867457"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18" name="Group 55">
            <a:extLst>
              <a:ext uri="{FF2B5EF4-FFF2-40B4-BE49-F238E27FC236}">
                <a16:creationId xmlns:a16="http://schemas.microsoft.com/office/drawing/2014/main" id="{3BA9A8A7-2762-994B-1B0E-76979FB50FDC}"/>
              </a:ext>
            </a:extLst>
          </p:cNvPr>
          <p:cNvGrpSpPr/>
          <p:nvPr/>
        </p:nvGrpSpPr>
        <p:grpSpPr>
          <a:xfrm>
            <a:off x="3464736" y="2126883"/>
            <a:ext cx="1764651" cy="416648"/>
            <a:chOff x="1582038" y="2697524"/>
            <a:chExt cx="2577213" cy="316190"/>
          </a:xfrm>
        </p:grpSpPr>
        <p:cxnSp>
          <p:nvCxnSpPr>
            <p:cNvPr id="19" name="Straight Connector 56">
              <a:extLst>
                <a:ext uri="{FF2B5EF4-FFF2-40B4-BE49-F238E27FC236}">
                  <a16:creationId xmlns:a16="http://schemas.microsoft.com/office/drawing/2014/main" id="{02564E0A-EE10-278A-D8AD-27AAD0D266FD}"/>
                </a:ext>
              </a:extLst>
            </p:cNvPr>
            <p:cNvCxnSpPr/>
            <p:nvPr/>
          </p:nvCxnSpPr>
          <p:spPr>
            <a:xfrm flipH="1" flipV="1">
              <a:off x="3661285" y="2697524"/>
              <a:ext cx="497966" cy="3161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57">
              <a:extLst>
                <a:ext uri="{FF2B5EF4-FFF2-40B4-BE49-F238E27FC236}">
                  <a16:creationId xmlns:a16="http://schemas.microsoft.com/office/drawing/2014/main" id="{4120C7B7-7516-18DF-F3D9-8C905449BF6F}"/>
                </a:ext>
              </a:extLst>
            </p:cNvPr>
            <p:cNvCxnSpPr/>
            <p:nvPr/>
          </p:nvCxnSpPr>
          <p:spPr>
            <a:xfrm flipH="1">
              <a:off x="1582038" y="2697524"/>
              <a:ext cx="2079249"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1" name="Group 58">
            <a:extLst>
              <a:ext uri="{FF2B5EF4-FFF2-40B4-BE49-F238E27FC236}">
                <a16:creationId xmlns:a16="http://schemas.microsoft.com/office/drawing/2014/main" id="{9642BA95-742A-7042-B9BB-8CD1A162AD6F}"/>
              </a:ext>
            </a:extLst>
          </p:cNvPr>
          <p:cNvGrpSpPr/>
          <p:nvPr/>
        </p:nvGrpSpPr>
        <p:grpSpPr>
          <a:xfrm>
            <a:off x="3464736" y="4636161"/>
            <a:ext cx="1870535" cy="387404"/>
            <a:chOff x="1804697" y="4994858"/>
            <a:chExt cx="2493744" cy="316190"/>
          </a:xfrm>
        </p:grpSpPr>
        <p:cxnSp>
          <p:nvCxnSpPr>
            <p:cNvPr id="22" name="Straight Connector 59">
              <a:extLst>
                <a:ext uri="{FF2B5EF4-FFF2-40B4-BE49-F238E27FC236}">
                  <a16:creationId xmlns:a16="http://schemas.microsoft.com/office/drawing/2014/main" id="{EF7A2AF8-31CC-EA29-DC2C-99EDF5FFD405}"/>
                </a:ext>
              </a:extLst>
            </p:cNvPr>
            <p:cNvCxnSpPr/>
            <p:nvPr/>
          </p:nvCxnSpPr>
          <p:spPr>
            <a:xfrm flipH="1">
              <a:off x="3800475" y="4994858"/>
              <a:ext cx="497966" cy="3161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60">
              <a:extLst>
                <a:ext uri="{FF2B5EF4-FFF2-40B4-BE49-F238E27FC236}">
                  <a16:creationId xmlns:a16="http://schemas.microsoft.com/office/drawing/2014/main" id="{9F9EB9BC-C6C2-3BEF-8A2B-04CA1FA00E57}"/>
                </a:ext>
              </a:extLst>
            </p:cNvPr>
            <p:cNvCxnSpPr/>
            <p:nvPr/>
          </p:nvCxnSpPr>
          <p:spPr>
            <a:xfrm flipH="1">
              <a:off x="1804697" y="5311048"/>
              <a:ext cx="1995779"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24" name="Oval 12">
            <a:extLst>
              <a:ext uri="{FF2B5EF4-FFF2-40B4-BE49-F238E27FC236}">
                <a16:creationId xmlns:a16="http://schemas.microsoft.com/office/drawing/2014/main" id="{4C34D46B-D18C-A4AF-D9DD-0FD15043D380}"/>
              </a:ext>
            </a:extLst>
          </p:cNvPr>
          <p:cNvSpPr>
            <a:spLocks noChangeArrowheads="1"/>
          </p:cNvSpPr>
          <p:nvPr/>
        </p:nvSpPr>
        <p:spPr bwMode="auto">
          <a:xfrm>
            <a:off x="8317595" y="4867183"/>
            <a:ext cx="504000" cy="504000"/>
          </a:xfrm>
          <a:prstGeom prst="ellipse">
            <a:avLst/>
          </a:prstGeom>
          <a:solidFill>
            <a:schemeClr val="bg1">
              <a:lumMod val="85000"/>
            </a:schemeClr>
          </a:solidFill>
          <a:ln w="9525">
            <a:noFill/>
            <a:round/>
            <a:headEnd/>
            <a:tailEnd/>
          </a:ln>
        </p:spPr>
        <p:txBody>
          <a:bodyPr vert="horz" wrap="square" lIns="121920" tIns="60960" rIns="121920" bIns="60960" numCol="1" anchor="ctr" anchorCtr="0" compatLnSpc="1">
            <a:prstTxWarp prst="textNoShape">
              <a:avLst/>
            </a:prstTxWarp>
          </a:bodyPr>
          <a:lstStyle/>
          <a:p>
            <a:pPr algn="ctr"/>
            <a:r>
              <a:rPr lang="en-US" dirty="0">
                <a:solidFill>
                  <a:schemeClr val="bg1"/>
                </a:solidFill>
              </a:rPr>
              <a:t>d</a:t>
            </a:r>
          </a:p>
        </p:txBody>
      </p:sp>
      <p:sp>
        <p:nvSpPr>
          <p:cNvPr id="25" name="Oval 12">
            <a:extLst>
              <a:ext uri="{FF2B5EF4-FFF2-40B4-BE49-F238E27FC236}">
                <a16:creationId xmlns:a16="http://schemas.microsoft.com/office/drawing/2014/main" id="{6E7F330D-9EAB-3A3C-EA94-172A752F81A5}"/>
              </a:ext>
            </a:extLst>
          </p:cNvPr>
          <p:cNvSpPr>
            <a:spLocks noChangeArrowheads="1"/>
          </p:cNvSpPr>
          <p:nvPr/>
        </p:nvSpPr>
        <p:spPr bwMode="auto">
          <a:xfrm>
            <a:off x="3408297" y="4781001"/>
            <a:ext cx="504000" cy="504000"/>
          </a:xfrm>
          <a:prstGeom prst="ellipse">
            <a:avLst/>
          </a:prstGeom>
          <a:solidFill>
            <a:schemeClr val="accent5"/>
          </a:solidFill>
          <a:ln w="9525">
            <a:noFill/>
            <a:round/>
            <a:headEnd/>
            <a:tailEnd/>
          </a:ln>
        </p:spPr>
        <p:txBody>
          <a:bodyPr vert="horz" wrap="square" lIns="121920" tIns="60960" rIns="121920" bIns="60960" numCol="1" anchor="ctr" anchorCtr="0" compatLnSpc="1">
            <a:prstTxWarp prst="textNoShape">
              <a:avLst/>
            </a:prstTxWarp>
          </a:bodyPr>
          <a:lstStyle/>
          <a:p>
            <a:pPr algn="ctr"/>
            <a:r>
              <a:rPr lang="en-US" dirty="0">
                <a:solidFill>
                  <a:schemeClr val="bg1"/>
                </a:solidFill>
              </a:rPr>
              <a:t>b</a:t>
            </a:r>
          </a:p>
        </p:txBody>
      </p:sp>
      <p:sp>
        <p:nvSpPr>
          <p:cNvPr id="26" name="Oval 12">
            <a:extLst>
              <a:ext uri="{FF2B5EF4-FFF2-40B4-BE49-F238E27FC236}">
                <a16:creationId xmlns:a16="http://schemas.microsoft.com/office/drawing/2014/main" id="{C92AFD47-CD7D-46C4-5D65-FB5F482F7894}"/>
              </a:ext>
            </a:extLst>
          </p:cNvPr>
          <p:cNvSpPr>
            <a:spLocks noChangeArrowheads="1"/>
          </p:cNvSpPr>
          <p:nvPr/>
        </p:nvSpPr>
        <p:spPr bwMode="auto">
          <a:xfrm>
            <a:off x="8259656" y="1969182"/>
            <a:ext cx="504000" cy="504000"/>
          </a:xfrm>
          <a:prstGeom prst="ellipse">
            <a:avLst/>
          </a:prstGeom>
          <a:solidFill>
            <a:schemeClr val="bg1">
              <a:lumMod val="85000"/>
            </a:schemeClr>
          </a:solidFill>
          <a:ln w="9525">
            <a:noFill/>
            <a:round/>
            <a:headEnd/>
            <a:tailEnd/>
          </a:ln>
        </p:spPr>
        <p:txBody>
          <a:bodyPr vert="horz" wrap="square" lIns="121920" tIns="60960" rIns="121920" bIns="60960" numCol="1" anchor="ctr" anchorCtr="0" compatLnSpc="1">
            <a:prstTxWarp prst="textNoShape">
              <a:avLst/>
            </a:prstTxWarp>
          </a:bodyPr>
          <a:lstStyle/>
          <a:p>
            <a:pPr algn="ctr"/>
            <a:r>
              <a:rPr lang="en-US" dirty="0">
                <a:solidFill>
                  <a:schemeClr val="bg1"/>
                </a:solidFill>
              </a:rPr>
              <a:t>c</a:t>
            </a:r>
          </a:p>
        </p:txBody>
      </p:sp>
      <p:sp>
        <p:nvSpPr>
          <p:cNvPr id="27" name="Oval 12">
            <a:extLst>
              <a:ext uri="{FF2B5EF4-FFF2-40B4-BE49-F238E27FC236}">
                <a16:creationId xmlns:a16="http://schemas.microsoft.com/office/drawing/2014/main" id="{2F70126A-E521-9768-AC38-80BAA22D1C69}"/>
              </a:ext>
            </a:extLst>
          </p:cNvPr>
          <p:cNvSpPr>
            <a:spLocks noChangeArrowheads="1"/>
          </p:cNvSpPr>
          <p:nvPr/>
        </p:nvSpPr>
        <p:spPr bwMode="auto">
          <a:xfrm>
            <a:off x="3279103" y="1874883"/>
            <a:ext cx="504000" cy="504000"/>
          </a:xfrm>
          <a:prstGeom prst="ellipse">
            <a:avLst/>
          </a:prstGeom>
          <a:solidFill>
            <a:schemeClr val="bg1">
              <a:lumMod val="85000"/>
            </a:schemeClr>
          </a:solidFill>
          <a:ln w="9525">
            <a:noFill/>
            <a:round/>
            <a:headEnd/>
            <a:tailEnd/>
          </a:ln>
        </p:spPr>
        <p:txBody>
          <a:bodyPr vert="horz" wrap="square" lIns="121920" tIns="60960" rIns="121920" bIns="60960" numCol="1" anchor="ctr" anchorCtr="0" compatLnSpc="1">
            <a:prstTxWarp prst="textNoShape">
              <a:avLst/>
            </a:prstTxWarp>
          </a:bodyPr>
          <a:lstStyle/>
          <a:p>
            <a:pPr algn="ctr"/>
            <a:r>
              <a:rPr lang="en-US" dirty="0">
                <a:solidFill>
                  <a:schemeClr val="bg1"/>
                </a:solidFill>
              </a:rPr>
              <a:t>a</a:t>
            </a:r>
          </a:p>
        </p:txBody>
      </p:sp>
      <p:sp>
        <p:nvSpPr>
          <p:cNvPr id="28" name="TextBox 77">
            <a:extLst>
              <a:ext uri="{FF2B5EF4-FFF2-40B4-BE49-F238E27FC236}">
                <a16:creationId xmlns:a16="http://schemas.microsoft.com/office/drawing/2014/main" id="{EC4B9C62-A353-977E-00FE-47B57D648981}"/>
              </a:ext>
            </a:extLst>
          </p:cNvPr>
          <p:cNvSpPr txBox="1"/>
          <p:nvPr/>
        </p:nvSpPr>
        <p:spPr>
          <a:xfrm>
            <a:off x="477883" y="1910517"/>
            <a:ext cx="2861223" cy="369332"/>
          </a:xfrm>
          <a:prstGeom prst="rect">
            <a:avLst/>
          </a:prstGeom>
          <a:noFill/>
        </p:spPr>
        <p:txBody>
          <a:bodyPr wrap="square" rtlCol="0">
            <a:spAutoFit/>
          </a:bodyPr>
          <a:lstStyle/>
          <a:p>
            <a:r>
              <a:rPr lang="pt-BR" b="1" dirty="0">
                <a:solidFill>
                  <a:schemeClr val="bg1">
                    <a:lumMod val="75000"/>
                  </a:schemeClr>
                </a:solidFill>
              </a:rPr>
              <a:t>Bacias Sanitárias</a:t>
            </a:r>
            <a:endParaRPr lang="id-ID" dirty="0">
              <a:solidFill>
                <a:schemeClr val="bg1">
                  <a:lumMod val="75000"/>
                </a:schemeClr>
              </a:solidFill>
            </a:endParaRPr>
          </a:p>
        </p:txBody>
      </p:sp>
      <p:sp>
        <p:nvSpPr>
          <p:cNvPr id="29" name="TextBox 77">
            <a:extLst>
              <a:ext uri="{FF2B5EF4-FFF2-40B4-BE49-F238E27FC236}">
                <a16:creationId xmlns:a16="http://schemas.microsoft.com/office/drawing/2014/main" id="{F06C48DF-F1AB-8E10-F1B8-9A3F8FC1694D}"/>
              </a:ext>
            </a:extLst>
          </p:cNvPr>
          <p:cNvSpPr txBox="1"/>
          <p:nvPr/>
        </p:nvSpPr>
        <p:spPr>
          <a:xfrm>
            <a:off x="214567" y="4808742"/>
            <a:ext cx="3344061" cy="369332"/>
          </a:xfrm>
          <a:prstGeom prst="rect">
            <a:avLst/>
          </a:prstGeom>
          <a:noFill/>
        </p:spPr>
        <p:txBody>
          <a:bodyPr wrap="square" rtlCol="0">
            <a:spAutoFit/>
          </a:bodyPr>
          <a:lstStyle/>
          <a:p>
            <a:r>
              <a:rPr lang="pt-BR" b="1" dirty="0">
                <a:solidFill>
                  <a:schemeClr val="tx2"/>
                </a:solidFill>
              </a:rPr>
              <a:t>Mictórios</a:t>
            </a:r>
            <a:endParaRPr lang="id-ID" dirty="0">
              <a:solidFill>
                <a:schemeClr val="tx2"/>
              </a:solidFill>
            </a:endParaRPr>
          </a:p>
        </p:txBody>
      </p:sp>
      <p:sp>
        <p:nvSpPr>
          <p:cNvPr id="30" name="TextBox 77">
            <a:extLst>
              <a:ext uri="{FF2B5EF4-FFF2-40B4-BE49-F238E27FC236}">
                <a16:creationId xmlns:a16="http://schemas.microsoft.com/office/drawing/2014/main" id="{10CCDAB9-9C38-3EBD-363B-E8C5C7C76E21}"/>
              </a:ext>
            </a:extLst>
          </p:cNvPr>
          <p:cNvSpPr txBox="1"/>
          <p:nvPr/>
        </p:nvSpPr>
        <p:spPr>
          <a:xfrm>
            <a:off x="9009345" y="2008901"/>
            <a:ext cx="2803379" cy="369332"/>
          </a:xfrm>
          <a:prstGeom prst="rect">
            <a:avLst/>
          </a:prstGeom>
          <a:noFill/>
        </p:spPr>
        <p:txBody>
          <a:bodyPr wrap="square" rtlCol="0">
            <a:spAutoFit/>
          </a:bodyPr>
          <a:lstStyle/>
          <a:p>
            <a:r>
              <a:rPr lang="pt-BR" b="1" dirty="0">
                <a:solidFill>
                  <a:schemeClr val="bg1">
                    <a:lumMod val="75000"/>
                  </a:schemeClr>
                </a:solidFill>
              </a:rPr>
              <a:t>Lavatórios</a:t>
            </a:r>
            <a:endParaRPr lang="id-ID" dirty="0">
              <a:solidFill>
                <a:schemeClr val="bg1">
                  <a:lumMod val="75000"/>
                </a:schemeClr>
              </a:solidFill>
            </a:endParaRPr>
          </a:p>
        </p:txBody>
      </p:sp>
      <p:sp>
        <p:nvSpPr>
          <p:cNvPr id="31" name="TextBox 77">
            <a:extLst>
              <a:ext uri="{FF2B5EF4-FFF2-40B4-BE49-F238E27FC236}">
                <a16:creationId xmlns:a16="http://schemas.microsoft.com/office/drawing/2014/main" id="{328B628A-3958-68B1-6801-0DB2F46011A7}"/>
              </a:ext>
            </a:extLst>
          </p:cNvPr>
          <p:cNvSpPr txBox="1"/>
          <p:nvPr/>
        </p:nvSpPr>
        <p:spPr>
          <a:xfrm>
            <a:off x="9061762" y="4946738"/>
            <a:ext cx="2968925" cy="369332"/>
          </a:xfrm>
          <a:prstGeom prst="rect">
            <a:avLst/>
          </a:prstGeom>
          <a:noFill/>
        </p:spPr>
        <p:txBody>
          <a:bodyPr wrap="square" rtlCol="0">
            <a:spAutoFit/>
          </a:bodyPr>
          <a:lstStyle/>
          <a:p>
            <a:r>
              <a:rPr lang="pt-BR" b="1" dirty="0">
                <a:solidFill>
                  <a:schemeClr val="bg1">
                    <a:lumMod val="75000"/>
                  </a:schemeClr>
                </a:solidFill>
              </a:rPr>
              <a:t>Chuveiros</a:t>
            </a:r>
            <a:endParaRPr lang="id-ID" dirty="0">
              <a:solidFill>
                <a:schemeClr val="bg1">
                  <a:lumMod val="75000"/>
                </a:schemeClr>
              </a:solidFill>
            </a:endParaRPr>
          </a:p>
        </p:txBody>
      </p:sp>
      <p:pic>
        <p:nvPicPr>
          <p:cNvPr id="2" name="Imagem 1">
            <a:extLst>
              <a:ext uri="{FF2B5EF4-FFF2-40B4-BE49-F238E27FC236}">
                <a16:creationId xmlns:a16="http://schemas.microsoft.com/office/drawing/2014/main" id="{BDD132C2-9BBB-1D29-EB3D-751D5BD4C7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651" y="5989784"/>
            <a:ext cx="2340372" cy="649753"/>
          </a:xfrm>
          <a:prstGeom prst="rect">
            <a:avLst/>
          </a:prstGeom>
        </p:spPr>
      </p:pic>
    </p:spTree>
    <p:extLst>
      <p:ext uri="{BB962C8B-B14F-4D97-AF65-F5344CB8AC3E}">
        <p14:creationId xmlns:p14="http://schemas.microsoft.com/office/powerpoint/2010/main" val="412398535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6">
            <a:extLst>
              <a:ext uri="{FF2B5EF4-FFF2-40B4-BE49-F238E27FC236}">
                <a16:creationId xmlns:a16="http://schemas.microsoft.com/office/drawing/2014/main" id="{38430899-7119-1356-6B9F-25AC51DE5FAA}"/>
              </a:ext>
            </a:extLst>
          </p:cNvPr>
          <p:cNvSpPr/>
          <p:nvPr/>
        </p:nvSpPr>
        <p:spPr>
          <a:xfrm>
            <a:off x="3802630" y="1815047"/>
            <a:ext cx="7970270" cy="4154984"/>
          </a:xfrm>
          <a:prstGeom prst="rect">
            <a:avLst/>
          </a:prstGeom>
        </p:spPr>
        <p:txBody>
          <a:bodyPr wrap="square">
            <a:spAutoFit/>
            <a:scene3d>
              <a:camera prst="orthographicFront"/>
              <a:lightRig rig="threePt" dir="t"/>
            </a:scene3d>
            <a:sp3d contourW="12700"/>
          </a:bodyPr>
          <a:lstStyle/>
          <a:p>
            <a:r>
              <a:rPr lang="pt-BR" altLang="zh-CN" sz="2400" dirty="0">
                <a:solidFill>
                  <a:schemeClr val="tx1">
                    <a:lumMod val="90000"/>
                    <a:lumOff val="10000"/>
                  </a:schemeClr>
                </a:solidFill>
              </a:rPr>
              <a:t>No que diz respeito aos mictórios, é permitido disponibilizar tanto o tipo individual como o tipo calha coletiva com anteparo. Para o dimensionamento da calha coletiva, cada segmento de, no mínimo, 0,60m corresponde a uma unidade. </a:t>
            </a:r>
          </a:p>
          <a:p>
            <a:endParaRPr lang="pt-BR" altLang="zh-CN" sz="2400" dirty="0">
              <a:solidFill>
                <a:schemeClr val="tx1">
                  <a:lumMod val="90000"/>
                  <a:lumOff val="10000"/>
                </a:schemeClr>
              </a:solidFill>
            </a:endParaRPr>
          </a:p>
          <a:p>
            <a:r>
              <a:rPr lang="pt-BR" altLang="zh-CN" sz="2400" dirty="0">
                <a:solidFill>
                  <a:schemeClr val="tx1">
                    <a:lumMod val="90000"/>
                    <a:lumOff val="10000"/>
                  </a:schemeClr>
                </a:solidFill>
              </a:rPr>
              <a:t>Caso não haja anteparo, cada segmento de, no mínimo, 0,80m corresponde a uma unidade. Os mictórios devem ser construídos com material impermeável e devem ser mantidos em condições de limpeza e higiene.</a:t>
            </a:r>
            <a:endParaRPr lang="zh-CN" altLang="en-US" sz="2000" b="1" dirty="0">
              <a:solidFill>
                <a:schemeClr val="tx1">
                  <a:lumMod val="90000"/>
                  <a:lumOff val="10000"/>
                </a:schemeClr>
              </a:solidFill>
            </a:endParaRPr>
          </a:p>
        </p:txBody>
      </p:sp>
      <p:grpSp>
        <p:nvGrpSpPr>
          <p:cNvPr id="6" name="组合 36">
            <a:extLst>
              <a:ext uri="{FF2B5EF4-FFF2-40B4-BE49-F238E27FC236}">
                <a16:creationId xmlns:a16="http://schemas.microsoft.com/office/drawing/2014/main" id="{C0CD236E-2D83-E909-08CC-617296CC3528}"/>
              </a:ext>
            </a:extLst>
          </p:cNvPr>
          <p:cNvGrpSpPr/>
          <p:nvPr/>
        </p:nvGrpSpPr>
        <p:grpSpPr>
          <a:xfrm>
            <a:off x="883419" y="2739592"/>
            <a:ext cx="2132296" cy="2132296"/>
            <a:chOff x="5044366" y="2061029"/>
            <a:chExt cx="2132296" cy="2132296"/>
          </a:xfrm>
        </p:grpSpPr>
        <p:sp>
          <p:nvSpPr>
            <p:cNvPr id="7" name="椭圆 16">
              <a:extLst>
                <a:ext uri="{FF2B5EF4-FFF2-40B4-BE49-F238E27FC236}">
                  <a16:creationId xmlns:a16="http://schemas.microsoft.com/office/drawing/2014/main" id="{D0276BD2-411A-131D-623D-34DE2C559A74}"/>
                </a:ext>
              </a:extLst>
            </p:cNvPr>
            <p:cNvSpPr/>
            <p:nvPr/>
          </p:nvSpPr>
          <p:spPr>
            <a:xfrm>
              <a:off x="5044366" y="2061029"/>
              <a:ext cx="2132296" cy="2132296"/>
            </a:xfrm>
            <a:prstGeom prst="ellipse">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25">
              <a:extLst>
                <a:ext uri="{FF2B5EF4-FFF2-40B4-BE49-F238E27FC236}">
                  <a16:creationId xmlns:a16="http://schemas.microsoft.com/office/drawing/2014/main" id="{5A651042-0BA9-1908-CBEF-8BFA0A710C6F}"/>
                </a:ext>
              </a:extLst>
            </p:cNvPr>
            <p:cNvSpPr/>
            <p:nvPr/>
          </p:nvSpPr>
          <p:spPr>
            <a:xfrm>
              <a:off x="5718628" y="2770140"/>
              <a:ext cx="783772" cy="714074"/>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2" name="Imagem 1">
            <a:extLst>
              <a:ext uri="{FF2B5EF4-FFF2-40B4-BE49-F238E27FC236}">
                <a16:creationId xmlns:a16="http://schemas.microsoft.com/office/drawing/2014/main" id="{9403F54F-61FF-2263-13B2-A15E4CECE7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651" y="5989784"/>
            <a:ext cx="2340372" cy="649753"/>
          </a:xfrm>
          <a:prstGeom prst="rect">
            <a:avLst/>
          </a:prstGeom>
        </p:spPr>
      </p:pic>
    </p:spTree>
    <p:extLst>
      <p:ext uri="{BB962C8B-B14F-4D97-AF65-F5344CB8AC3E}">
        <p14:creationId xmlns:p14="http://schemas.microsoft.com/office/powerpoint/2010/main" val="50555988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F55CEEA0-0764-CA2F-290A-F9C5BA1CB124}"/>
              </a:ext>
            </a:extLst>
          </p:cNvPr>
          <p:cNvGrpSpPr>
            <a:grpSpLocks noChangeAspect="1"/>
          </p:cNvGrpSpPr>
          <p:nvPr/>
        </p:nvGrpSpPr>
        <p:grpSpPr bwMode="auto">
          <a:xfrm>
            <a:off x="4605469" y="2095183"/>
            <a:ext cx="3023284" cy="3024000"/>
            <a:chOff x="943" y="1000"/>
            <a:chExt cx="2696" cy="2695"/>
          </a:xfrm>
        </p:grpSpPr>
        <p:sp>
          <p:nvSpPr>
            <p:cNvPr id="5" name="Freeform 5">
              <a:extLst>
                <a:ext uri="{FF2B5EF4-FFF2-40B4-BE49-F238E27FC236}">
                  <a16:creationId xmlns:a16="http://schemas.microsoft.com/office/drawing/2014/main" id="{BF124F62-C31C-85B4-5AD2-8567027E858F}"/>
                </a:ext>
              </a:extLst>
            </p:cNvPr>
            <p:cNvSpPr>
              <a:spLocks/>
            </p:cNvSpPr>
            <p:nvPr/>
          </p:nvSpPr>
          <p:spPr bwMode="auto">
            <a:xfrm>
              <a:off x="2362" y="1002"/>
              <a:ext cx="1277" cy="1544"/>
            </a:xfrm>
            <a:custGeom>
              <a:avLst/>
              <a:gdLst>
                <a:gd name="T0" fmla="*/ 0 w 539"/>
                <a:gd name="T1" fmla="*/ 322 h 652"/>
                <a:gd name="T2" fmla="*/ 218 w 539"/>
                <a:gd name="T3" fmla="*/ 564 h 652"/>
                <a:gd name="T4" fmla="*/ 379 w 539"/>
                <a:gd name="T5" fmla="*/ 652 h 652"/>
                <a:gd name="T6" fmla="*/ 539 w 539"/>
                <a:gd name="T7" fmla="*/ 564 h 652"/>
                <a:gd name="T8" fmla="*/ 2 w 539"/>
                <a:gd name="T9" fmla="*/ 0 h 652"/>
                <a:gd name="T10" fmla="*/ 89 w 539"/>
                <a:gd name="T11" fmla="*/ 158 h 652"/>
                <a:gd name="T12" fmla="*/ 0 w 539"/>
                <a:gd name="T13" fmla="*/ 322 h 652"/>
              </a:gdLst>
              <a:ahLst/>
              <a:cxnLst>
                <a:cxn ang="0">
                  <a:pos x="T0" y="T1"/>
                </a:cxn>
                <a:cxn ang="0">
                  <a:pos x="T2" y="T3"/>
                </a:cxn>
                <a:cxn ang="0">
                  <a:pos x="T4" y="T5"/>
                </a:cxn>
                <a:cxn ang="0">
                  <a:pos x="T6" y="T7"/>
                </a:cxn>
                <a:cxn ang="0">
                  <a:pos x="T8" y="T9"/>
                </a:cxn>
                <a:cxn ang="0">
                  <a:pos x="T10" y="T11"/>
                </a:cxn>
                <a:cxn ang="0">
                  <a:pos x="T12" y="T13"/>
                </a:cxn>
              </a:cxnLst>
              <a:rect l="0" t="0" r="r" b="b"/>
              <a:pathLst>
                <a:path w="539" h="652">
                  <a:moveTo>
                    <a:pt x="0" y="322"/>
                  </a:moveTo>
                  <a:cubicBezTo>
                    <a:pt x="122" y="337"/>
                    <a:pt x="216" y="439"/>
                    <a:pt x="218" y="564"/>
                  </a:cubicBezTo>
                  <a:cubicBezTo>
                    <a:pt x="379" y="652"/>
                    <a:pt x="379" y="652"/>
                    <a:pt x="379" y="652"/>
                  </a:cubicBezTo>
                  <a:cubicBezTo>
                    <a:pt x="539" y="564"/>
                    <a:pt x="539" y="564"/>
                    <a:pt x="539" y="564"/>
                  </a:cubicBezTo>
                  <a:cubicBezTo>
                    <a:pt x="536" y="263"/>
                    <a:pt x="300" y="17"/>
                    <a:pt x="2" y="0"/>
                  </a:cubicBezTo>
                  <a:cubicBezTo>
                    <a:pt x="89" y="158"/>
                    <a:pt x="89" y="158"/>
                    <a:pt x="89" y="158"/>
                  </a:cubicBezTo>
                  <a:lnTo>
                    <a:pt x="0" y="3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 name="Freeform 6">
              <a:extLst>
                <a:ext uri="{FF2B5EF4-FFF2-40B4-BE49-F238E27FC236}">
                  <a16:creationId xmlns:a16="http://schemas.microsoft.com/office/drawing/2014/main" id="{371AC7EC-D51F-4C1F-1440-5BFC799AC817}"/>
                </a:ext>
              </a:extLst>
            </p:cNvPr>
            <p:cNvSpPr>
              <a:spLocks/>
            </p:cNvSpPr>
            <p:nvPr/>
          </p:nvSpPr>
          <p:spPr bwMode="auto">
            <a:xfrm>
              <a:off x="943" y="1000"/>
              <a:ext cx="1545" cy="1276"/>
            </a:xfrm>
            <a:custGeom>
              <a:avLst/>
              <a:gdLst>
                <a:gd name="T0" fmla="*/ 322 w 652"/>
                <a:gd name="T1" fmla="*/ 539 h 539"/>
                <a:gd name="T2" fmla="*/ 564 w 652"/>
                <a:gd name="T3" fmla="*/ 321 h 539"/>
                <a:gd name="T4" fmla="*/ 652 w 652"/>
                <a:gd name="T5" fmla="*/ 160 h 539"/>
                <a:gd name="T6" fmla="*/ 564 w 652"/>
                <a:gd name="T7" fmla="*/ 0 h 539"/>
                <a:gd name="T8" fmla="*/ 0 w 652"/>
                <a:gd name="T9" fmla="*/ 537 h 539"/>
                <a:gd name="T10" fmla="*/ 159 w 652"/>
                <a:gd name="T11" fmla="*/ 450 h 539"/>
                <a:gd name="T12" fmla="*/ 322 w 652"/>
                <a:gd name="T13" fmla="*/ 539 h 539"/>
              </a:gdLst>
              <a:ahLst/>
              <a:cxnLst>
                <a:cxn ang="0">
                  <a:pos x="T0" y="T1"/>
                </a:cxn>
                <a:cxn ang="0">
                  <a:pos x="T2" y="T3"/>
                </a:cxn>
                <a:cxn ang="0">
                  <a:pos x="T4" y="T5"/>
                </a:cxn>
                <a:cxn ang="0">
                  <a:pos x="T6" y="T7"/>
                </a:cxn>
                <a:cxn ang="0">
                  <a:pos x="T8" y="T9"/>
                </a:cxn>
                <a:cxn ang="0">
                  <a:pos x="T10" y="T11"/>
                </a:cxn>
                <a:cxn ang="0">
                  <a:pos x="T12" y="T13"/>
                </a:cxn>
              </a:cxnLst>
              <a:rect l="0" t="0" r="r" b="b"/>
              <a:pathLst>
                <a:path w="652" h="539">
                  <a:moveTo>
                    <a:pt x="322" y="539"/>
                  </a:moveTo>
                  <a:cubicBezTo>
                    <a:pt x="337" y="417"/>
                    <a:pt x="439" y="323"/>
                    <a:pt x="564" y="321"/>
                  </a:cubicBezTo>
                  <a:cubicBezTo>
                    <a:pt x="652" y="160"/>
                    <a:pt x="652" y="160"/>
                    <a:pt x="652" y="160"/>
                  </a:cubicBezTo>
                  <a:cubicBezTo>
                    <a:pt x="564" y="0"/>
                    <a:pt x="564" y="0"/>
                    <a:pt x="564" y="0"/>
                  </a:cubicBezTo>
                  <a:cubicBezTo>
                    <a:pt x="263" y="3"/>
                    <a:pt x="17" y="239"/>
                    <a:pt x="0" y="537"/>
                  </a:cubicBezTo>
                  <a:cubicBezTo>
                    <a:pt x="159" y="450"/>
                    <a:pt x="159" y="450"/>
                    <a:pt x="159" y="450"/>
                  </a:cubicBezTo>
                  <a:lnTo>
                    <a:pt x="322" y="539"/>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sp>
          <p:nvSpPr>
            <p:cNvPr id="7" name="Freeform 7">
              <a:extLst>
                <a:ext uri="{FF2B5EF4-FFF2-40B4-BE49-F238E27FC236}">
                  <a16:creationId xmlns:a16="http://schemas.microsoft.com/office/drawing/2014/main" id="{B4B94349-BD77-4142-6D64-C907056AC83A}"/>
                </a:ext>
              </a:extLst>
            </p:cNvPr>
            <p:cNvSpPr>
              <a:spLocks/>
            </p:cNvSpPr>
            <p:nvPr/>
          </p:nvSpPr>
          <p:spPr bwMode="auto">
            <a:xfrm>
              <a:off x="2092" y="2421"/>
              <a:ext cx="1544" cy="1274"/>
            </a:xfrm>
            <a:custGeom>
              <a:avLst/>
              <a:gdLst>
                <a:gd name="T0" fmla="*/ 652 w 652"/>
                <a:gd name="T1" fmla="*/ 2 h 538"/>
                <a:gd name="T2" fmla="*/ 494 w 652"/>
                <a:gd name="T3" fmla="*/ 89 h 538"/>
                <a:gd name="T4" fmla="*/ 330 w 652"/>
                <a:gd name="T5" fmla="*/ 0 h 538"/>
                <a:gd name="T6" fmla="*/ 88 w 652"/>
                <a:gd name="T7" fmla="*/ 218 h 538"/>
                <a:gd name="T8" fmla="*/ 0 w 652"/>
                <a:gd name="T9" fmla="*/ 379 h 538"/>
                <a:gd name="T10" fmla="*/ 88 w 652"/>
                <a:gd name="T11" fmla="*/ 538 h 538"/>
                <a:gd name="T12" fmla="*/ 652 w 652"/>
                <a:gd name="T13" fmla="*/ 2 h 538"/>
              </a:gdLst>
              <a:ahLst/>
              <a:cxnLst>
                <a:cxn ang="0">
                  <a:pos x="T0" y="T1"/>
                </a:cxn>
                <a:cxn ang="0">
                  <a:pos x="T2" y="T3"/>
                </a:cxn>
                <a:cxn ang="0">
                  <a:pos x="T4" y="T5"/>
                </a:cxn>
                <a:cxn ang="0">
                  <a:pos x="T6" y="T7"/>
                </a:cxn>
                <a:cxn ang="0">
                  <a:pos x="T8" y="T9"/>
                </a:cxn>
                <a:cxn ang="0">
                  <a:pos x="T10" y="T11"/>
                </a:cxn>
                <a:cxn ang="0">
                  <a:pos x="T12" y="T13"/>
                </a:cxn>
              </a:cxnLst>
              <a:rect l="0" t="0" r="r" b="b"/>
              <a:pathLst>
                <a:path w="652" h="538">
                  <a:moveTo>
                    <a:pt x="652" y="2"/>
                  </a:moveTo>
                  <a:cubicBezTo>
                    <a:pt x="494" y="89"/>
                    <a:pt x="494" y="89"/>
                    <a:pt x="494" y="89"/>
                  </a:cubicBezTo>
                  <a:cubicBezTo>
                    <a:pt x="330" y="0"/>
                    <a:pt x="330" y="0"/>
                    <a:pt x="330" y="0"/>
                  </a:cubicBezTo>
                  <a:cubicBezTo>
                    <a:pt x="315" y="122"/>
                    <a:pt x="213" y="216"/>
                    <a:pt x="88" y="218"/>
                  </a:cubicBezTo>
                  <a:cubicBezTo>
                    <a:pt x="0" y="379"/>
                    <a:pt x="0" y="379"/>
                    <a:pt x="0" y="379"/>
                  </a:cubicBezTo>
                  <a:cubicBezTo>
                    <a:pt x="88" y="538"/>
                    <a:pt x="88" y="538"/>
                    <a:pt x="88" y="538"/>
                  </a:cubicBezTo>
                  <a:cubicBezTo>
                    <a:pt x="389" y="536"/>
                    <a:pt x="635" y="300"/>
                    <a:pt x="652" y="2"/>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 name="Freeform 8">
              <a:extLst>
                <a:ext uri="{FF2B5EF4-FFF2-40B4-BE49-F238E27FC236}">
                  <a16:creationId xmlns:a16="http://schemas.microsoft.com/office/drawing/2014/main" id="{3B3BC314-3716-5AC0-7EFC-D171122B3DBB}"/>
                </a:ext>
              </a:extLst>
            </p:cNvPr>
            <p:cNvSpPr>
              <a:spLocks/>
            </p:cNvSpPr>
            <p:nvPr/>
          </p:nvSpPr>
          <p:spPr bwMode="auto">
            <a:xfrm>
              <a:off x="943" y="2151"/>
              <a:ext cx="1275" cy="1544"/>
            </a:xfrm>
            <a:custGeom>
              <a:avLst/>
              <a:gdLst>
                <a:gd name="T0" fmla="*/ 538 w 538"/>
                <a:gd name="T1" fmla="*/ 330 h 652"/>
                <a:gd name="T2" fmla="*/ 320 w 538"/>
                <a:gd name="T3" fmla="*/ 88 h 652"/>
                <a:gd name="T4" fmla="*/ 159 w 538"/>
                <a:gd name="T5" fmla="*/ 0 h 652"/>
                <a:gd name="T6" fmla="*/ 0 w 538"/>
                <a:gd name="T7" fmla="*/ 88 h 652"/>
                <a:gd name="T8" fmla="*/ 536 w 538"/>
                <a:gd name="T9" fmla="*/ 652 h 652"/>
                <a:gd name="T10" fmla="*/ 449 w 538"/>
                <a:gd name="T11" fmla="*/ 493 h 652"/>
                <a:gd name="T12" fmla="*/ 538 w 538"/>
                <a:gd name="T13" fmla="*/ 330 h 652"/>
              </a:gdLst>
              <a:ahLst/>
              <a:cxnLst>
                <a:cxn ang="0">
                  <a:pos x="T0" y="T1"/>
                </a:cxn>
                <a:cxn ang="0">
                  <a:pos x="T2" y="T3"/>
                </a:cxn>
                <a:cxn ang="0">
                  <a:pos x="T4" y="T5"/>
                </a:cxn>
                <a:cxn ang="0">
                  <a:pos x="T6" y="T7"/>
                </a:cxn>
                <a:cxn ang="0">
                  <a:pos x="T8" y="T9"/>
                </a:cxn>
                <a:cxn ang="0">
                  <a:pos x="T10" y="T11"/>
                </a:cxn>
                <a:cxn ang="0">
                  <a:pos x="T12" y="T13"/>
                </a:cxn>
              </a:cxnLst>
              <a:rect l="0" t="0" r="r" b="b"/>
              <a:pathLst>
                <a:path w="538" h="652">
                  <a:moveTo>
                    <a:pt x="538" y="330"/>
                  </a:moveTo>
                  <a:cubicBezTo>
                    <a:pt x="416" y="315"/>
                    <a:pt x="322" y="213"/>
                    <a:pt x="320" y="88"/>
                  </a:cubicBezTo>
                  <a:cubicBezTo>
                    <a:pt x="159" y="0"/>
                    <a:pt x="159" y="0"/>
                    <a:pt x="159" y="0"/>
                  </a:cubicBezTo>
                  <a:cubicBezTo>
                    <a:pt x="0" y="88"/>
                    <a:pt x="0" y="88"/>
                    <a:pt x="0" y="88"/>
                  </a:cubicBezTo>
                  <a:cubicBezTo>
                    <a:pt x="2" y="389"/>
                    <a:pt x="238" y="635"/>
                    <a:pt x="536" y="652"/>
                  </a:cubicBezTo>
                  <a:cubicBezTo>
                    <a:pt x="449" y="493"/>
                    <a:pt x="449" y="493"/>
                    <a:pt x="449" y="493"/>
                  </a:cubicBezTo>
                  <a:lnTo>
                    <a:pt x="538" y="33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9" name="Group 11">
            <a:extLst>
              <a:ext uri="{FF2B5EF4-FFF2-40B4-BE49-F238E27FC236}">
                <a16:creationId xmlns:a16="http://schemas.microsoft.com/office/drawing/2014/main" id="{567C9FA1-0859-1B00-6894-B7DE4E066C92}"/>
              </a:ext>
            </a:extLst>
          </p:cNvPr>
          <p:cNvGrpSpPr/>
          <p:nvPr/>
        </p:nvGrpSpPr>
        <p:grpSpPr>
          <a:xfrm>
            <a:off x="5545421" y="3035752"/>
            <a:ext cx="1144354" cy="1145049"/>
            <a:chOff x="6964641" y="2706230"/>
            <a:chExt cx="1620000" cy="1620000"/>
          </a:xfrm>
        </p:grpSpPr>
        <p:sp>
          <p:nvSpPr>
            <p:cNvPr id="10" name="Oval 17">
              <a:extLst>
                <a:ext uri="{FF2B5EF4-FFF2-40B4-BE49-F238E27FC236}">
                  <a16:creationId xmlns:a16="http://schemas.microsoft.com/office/drawing/2014/main" id="{F963A437-4E35-207F-72BB-274998B81460}"/>
                </a:ext>
              </a:extLst>
            </p:cNvPr>
            <p:cNvSpPr>
              <a:spLocks noChangeAspect="1" noChangeArrowheads="1"/>
            </p:cNvSpPr>
            <p:nvPr/>
          </p:nvSpPr>
          <p:spPr bwMode="auto">
            <a:xfrm flipV="1">
              <a:off x="6964641" y="2706230"/>
              <a:ext cx="1620000" cy="1620000"/>
            </a:xfrm>
            <a:prstGeom prst="ellipse">
              <a:avLst/>
            </a:prstGeom>
            <a:gradFill flip="none" rotWithShape="1">
              <a:gsLst>
                <a:gs pos="0">
                  <a:schemeClr val="bg1">
                    <a:lumMod val="85000"/>
                  </a:schemeClr>
                </a:gs>
                <a:gs pos="100000">
                  <a:schemeClr val="bg1"/>
                </a:gs>
              </a:gsLst>
              <a:lin ang="0" scaled="1"/>
              <a:tileRect/>
            </a:gradFill>
            <a:ln>
              <a:noFill/>
            </a:ln>
          </p:spPr>
          <p:txBody>
            <a:bodyPr vert="horz" wrap="square" lIns="91440" tIns="45720" rIns="91440" bIns="45720" numCol="1" anchor="t" anchorCtr="0" compatLnSpc="1">
              <a:prstTxWarp prst="textNoShape">
                <a:avLst/>
              </a:prstTxWarp>
            </a:bodyPr>
            <a:lstStyle/>
            <a:p>
              <a:endParaRPr lang="id-ID"/>
            </a:p>
          </p:txBody>
        </p:sp>
        <p:sp>
          <p:nvSpPr>
            <p:cNvPr id="11" name="Oval 18">
              <a:extLst>
                <a:ext uri="{FF2B5EF4-FFF2-40B4-BE49-F238E27FC236}">
                  <a16:creationId xmlns:a16="http://schemas.microsoft.com/office/drawing/2014/main" id="{3B5A1773-39BA-BE25-DFB1-7EA19C477EED}"/>
                </a:ext>
              </a:extLst>
            </p:cNvPr>
            <p:cNvSpPr>
              <a:spLocks noChangeAspect="1" noChangeArrowheads="1"/>
            </p:cNvSpPr>
            <p:nvPr/>
          </p:nvSpPr>
          <p:spPr bwMode="auto">
            <a:xfrm flipV="1">
              <a:off x="7084503" y="2832230"/>
              <a:ext cx="1368000" cy="1368000"/>
            </a:xfrm>
            <a:prstGeom prst="ellipse">
              <a:avLst/>
            </a:prstGeom>
            <a:solidFill>
              <a:schemeClr val="tx1">
                <a:lumMod val="90000"/>
                <a:lumOff val="1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2" name="Group 49">
            <a:extLst>
              <a:ext uri="{FF2B5EF4-FFF2-40B4-BE49-F238E27FC236}">
                <a16:creationId xmlns:a16="http://schemas.microsoft.com/office/drawing/2014/main" id="{39FADA34-234E-3F20-F256-F3B9C0C9B3AE}"/>
              </a:ext>
            </a:extLst>
          </p:cNvPr>
          <p:cNvGrpSpPr/>
          <p:nvPr/>
        </p:nvGrpSpPr>
        <p:grpSpPr>
          <a:xfrm>
            <a:off x="6972056" y="2190378"/>
            <a:ext cx="1582795" cy="282804"/>
            <a:chOff x="7528087" y="2680840"/>
            <a:chExt cx="2803259" cy="316190"/>
          </a:xfrm>
        </p:grpSpPr>
        <p:cxnSp>
          <p:nvCxnSpPr>
            <p:cNvPr id="13" name="Straight Connector 50">
              <a:extLst>
                <a:ext uri="{FF2B5EF4-FFF2-40B4-BE49-F238E27FC236}">
                  <a16:creationId xmlns:a16="http://schemas.microsoft.com/office/drawing/2014/main" id="{69E4CE55-D39A-7C77-DCDC-50B48155017C}"/>
                </a:ext>
              </a:extLst>
            </p:cNvPr>
            <p:cNvCxnSpPr/>
            <p:nvPr/>
          </p:nvCxnSpPr>
          <p:spPr>
            <a:xfrm flipV="1">
              <a:off x="7528087" y="2680840"/>
              <a:ext cx="497966" cy="3161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51">
              <a:extLst>
                <a:ext uri="{FF2B5EF4-FFF2-40B4-BE49-F238E27FC236}">
                  <a16:creationId xmlns:a16="http://schemas.microsoft.com/office/drawing/2014/main" id="{4477176A-EC06-35F4-F0AD-5BA3A060EBAC}"/>
                </a:ext>
              </a:extLst>
            </p:cNvPr>
            <p:cNvCxnSpPr/>
            <p:nvPr/>
          </p:nvCxnSpPr>
          <p:spPr>
            <a:xfrm>
              <a:off x="8026053" y="2680840"/>
              <a:ext cx="2305293"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15" name="Group 52">
            <a:extLst>
              <a:ext uri="{FF2B5EF4-FFF2-40B4-BE49-F238E27FC236}">
                <a16:creationId xmlns:a16="http://schemas.microsoft.com/office/drawing/2014/main" id="{AF36D2F3-C56E-F4CA-9E5A-E3ED0075E76F}"/>
              </a:ext>
            </a:extLst>
          </p:cNvPr>
          <p:cNvGrpSpPr/>
          <p:nvPr/>
        </p:nvGrpSpPr>
        <p:grpSpPr>
          <a:xfrm>
            <a:off x="6847470" y="4769291"/>
            <a:ext cx="1707381" cy="349892"/>
            <a:chOff x="8125333" y="4745260"/>
            <a:chExt cx="2389596" cy="203034"/>
          </a:xfrm>
        </p:grpSpPr>
        <p:cxnSp>
          <p:nvCxnSpPr>
            <p:cNvPr id="16" name="Straight Connector 53">
              <a:extLst>
                <a:ext uri="{FF2B5EF4-FFF2-40B4-BE49-F238E27FC236}">
                  <a16:creationId xmlns:a16="http://schemas.microsoft.com/office/drawing/2014/main" id="{0016BCB0-D79D-EB19-99E7-4BFA23E85A40}"/>
                </a:ext>
              </a:extLst>
            </p:cNvPr>
            <p:cNvCxnSpPr/>
            <p:nvPr/>
          </p:nvCxnSpPr>
          <p:spPr>
            <a:xfrm>
              <a:off x="8125333" y="4745260"/>
              <a:ext cx="522140" cy="20303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54">
              <a:extLst>
                <a:ext uri="{FF2B5EF4-FFF2-40B4-BE49-F238E27FC236}">
                  <a16:creationId xmlns:a16="http://schemas.microsoft.com/office/drawing/2014/main" id="{DE658843-174C-9088-76B9-300A062248D4}"/>
                </a:ext>
              </a:extLst>
            </p:cNvPr>
            <p:cNvCxnSpPr/>
            <p:nvPr/>
          </p:nvCxnSpPr>
          <p:spPr>
            <a:xfrm>
              <a:off x="8647472" y="4948294"/>
              <a:ext cx="1867457"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18" name="Group 55">
            <a:extLst>
              <a:ext uri="{FF2B5EF4-FFF2-40B4-BE49-F238E27FC236}">
                <a16:creationId xmlns:a16="http://schemas.microsoft.com/office/drawing/2014/main" id="{3BA9A8A7-2762-994B-1B0E-76979FB50FDC}"/>
              </a:ext>
            </a:extLst>
          </p:cNvPr>
          <p:cNvGrpSpPr/>
          <p:nvPr/>
        </p:nvGrpSpPr>
        <p:grpSpPr>
          <a:xfrm>
            <a:off x="3464736" y="2126883"/>
            <a:ext cx="1764651" cy="416648"/>
            <a:chOff x="1582038" y="2697524"/>
            <a:chExt cx="2577213" cy="316190"/>
          </a:xfrm>
        </p:grpSpPr>
        <p:cxnSp>
          <p:nvCxnSpPr>
            <p:cNvPr id="19" name="Straight Connector 56">
              <a:extLst>
                <a:ext uri="{FF2B5EF4-FFF2-40B4-BE49-F238E27FC236}">
                  <a16:creationId xmlns:a16="http://schemas.microsoft.com/office/drawing/2014/main" id="{02564E0A-EE10-278A-D8AD-27AAD0D266FD}"/>
                </a:ext>
              </a:extLst>
            </p:cNvPr>
            <p:cNvCxnSpPr/>
            <p:nvPr/>
          </p:nvCxnSpPr>
          <p:spPr>
            <a:xfrm flipH="1" flipV="1">
              <a:off x="3661285" y="2697524"/>
              <a:ext cx="497966" cy="3161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57">
              <a:extLst>
                <a:ext uri="{FF2B5EF4-FFF2-40B4-BE49-F238E27FC236}">
                  <a16:creationId xmlns:a16="http://schemas.microsoft.com/office/drawing/2014/main" id="{4120C7B7-7516-18DF-F3D9-8C905449BF6F}"/>
                </a:ext>
              </a:extLst>
            </p:cNvPr>
            <p:cNvCxnSpPr/>
            <p:nvPr/>
          </p:nvCxnSpPr>
          <p:spPr>
            <a:xfrm flipH="1">
              <a:off x="1582038" y="2697524"/>
              <a:ext cx="2079249"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1" name="Group 58">
            <a:extLst>
              <a:ext uri="{FF2B5EF4-FFF2-40B4-BE49-F238E27FC236}">
                <a16:creationId xmlns:a16="http://schemas.microsoft.com/office/drawing/2014/main" id="{9642BA95-742A-7042-B9BB-8CD1A162AD6F}"/>
              </a:ext>
            </a:extLst>
          </p:cNvPr>
          <p:cNvGrpSpPr/>
          <p:nvPr/>
        </p:nvGrpSpPr>
        <p:grpSpPr>
          <a:xfrm>
            <a:off x="3464736" y="4636161"/>
            <a:ext cx="1870535" cy="387404"/>
            <a:chOff x="1804697" y="4994858"/>
            <a:chExt cx="2493744" cy="316190"/>
          </a:xfrm>
        </p:grpSpPr>
        <p:cxnSp>
          <p:nvCxnSpPr>
            <p:cNvPr id="22" name="Straight Connector 59">
              <a:extLst>
                <a:ext uri="{FF2B5EF4-FFF2-40B4-BE49-F238E27FC236}">
                  <a16:creationId xmlns:a16="http://schemas.microsoft.com/office/drawing/2014/main" id="{EF7A2AF8-31CC-EA29-DC2C-99EDF5FFD405}"/>
                </a:ext>
              </a:extLst>
            </p:cNvPr>
            <p:cNvCxnSpPr/>
            <p:nvPr/>
          </p:nvCxnSpPr>
          <p:spPr>
            <a:xfrm flipH="1">
              <a:off x="3800475" y="4994858"/>
              <a:ext cx="497966" cy="3161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60">
              <a:extLst>
                <a:ext uri="{FF2B5EF4-FFF2-40B4-BE49-F238E27FC236}">
                  <a16:creationId xmlns:a16="http://schemas.microsoft.com/office/drawing/2014/main" id="{9F9EB9BC-C6C2-3BEF-8A2B-04CA1FA00E57}"/>
                </a:ext>
              </a:extLst>
            </p:cNvPr>
            <p:cNvCxnSpPr/>
            <p:nvPr/>
          </p:nvCxnSpPr>
          <p:spPr>
            <a:xfrm flipH="1">
              <a:off x="1804697" y="5311048"/>
              <a:ext cx="1995779"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24" name="Oval 12">
            <a:extLst>
              <a:ext uri="{FF2B5EF4-FFF2-40B4-BE49-F238E27FC236}">
                <a16:creationId xmlns:a16="http://schemas.microsoft.com/office/drawing/2014/main" id="{4C34D46B-D18C-A4AF-D9DD-0FD15043D380}"/>
              </a:ext>
            </a:extLst>
          </p:cNvPr>
          <p:cNvSpPr>
            <a:spLocks noChangeArrowheads="1"/>
          </p:cNvSpPr>
          <p:nvPr/>
        </p:nvSpPr>
        <p:spPr bwMode="auto">
          <a:xfrm>
            <a:off x="8317595" y="4867183"/>
            <a:ext cx="504000" cy="504000"/>
          </a:xfrm>
          <a:prstGeom prst="ellipse">
            <a:avLst/>
          </a:prstGeom>
          <a:solidFill>
            <a:schemeClr val="bg1">
              <a:lumMod val="85000"/>
            </a:schemeClr>
          </a:solidFill>
          <a:ln w="9525">
            <a:noFill/>
            <a:round/>
            <a:headEnd/>
            <a:tailEnd/>
          </a:ln>
        </p:spPr>
        <p:txBody>
          <a:bodyPr vert="horz" wrap="square" lIns="121920" tIns="60960" rIns="121920" bIns="60960" numCol="1" anchor="ctr" anchorCtr="0" compatLnSpc="1">
            <a:prstTxWarp prst="textNoShape">
              <a:avLst/>
            </a:prstTxWarp>
          </a:bodyPr>
          <a:lstStyle/>
          <a:p>
            <a:pPr algn="ctr"/>
            <a:r>
              <a:rPr lang="en-US" dirty="0">
                <a:solidFill>
                  <a:schemeClr val="bg1"/>
                </a:solidFill>
              </a:rPr>
              <a:t>d</a:t>
            </a:r>
          </a:p>
        </p:txBody>
      </p:sp>
      <p:sp>
        <p:nvSpPr>
          <p:cNvPr id="25" name="Oval 12">
            <a:extLst>
              <a:ext uri="{FF2B5EF4-FFF2-40B4-BE49-F238E27FC236}">
                <a16:creationId xmlns:a16="http://schemas.microsoft.com/office/drawing/2014/main" id="{6E7F330D-9EAB-3A3C-EA94-172A752F81A5}"/>
              </a:ext>
            </a:extLst>
          </p:cNvPr>
          <p:cNvSpPr>
            <a:spLocks noChangeArrowheads="1"/>
          </p:cNvSpPr>
          <p:nvPr/>
        </p:nvSpPr>
        <p:spPr bwMode="auto">
          <a:xfrm>
            <a:off x="3408297" y="4781001"/>
            <a:ext cx="504000" cy="504000"/>
          </a:xfrm>
          <a:prstGeom prst="ellipse">
            <a:avLst/>
          </a:prstGeom>
          <a:solidFill>
            <a:schemeClr val="bg1">
              <a:lumMod val="85000"/>
            </a:schemeClr>
          </a:solidFill>
          <a:ln w="9525">
            <a:noFill/>
            <a:round/>
            <a:headEnd/>
            <a:tailEnd/>
          </a:ln>
        </p:spPr>
        <p:txBody>
          <a:bodyPr vert="horz" wrap="square" lIns="121920" tIns="60960" rIns="121920" bIns="60960" numCol="1" anchor="ctr" anchorCtr="0" compatLnSpc="1">
            <a:prstTxWarp prst="textNoShape">
              <a:avLst/>
            </a:prstTxWarp>
          </a:bodyPr>
          <a:lstStyle/>
          <a:p>
            <a:pPr algn="ctr"/>
            <a:r>
              <a:rPr lang="en-US" dirty="0">
                <a:solidFill>
                  <a:schemeClr val="bg1"/>
                </a:solidFill>
              </a:rPr>
              <a:t>b</a:t>
            </a:r>
          </a:p>
        </p:txBody>
      </p:sp>
      <p:sp>
        <p:nvSpPr>
          <p:cNvPr id="26" name="Oval 12">
            <a:extLst>
              <a:ext uri="{FF2B5EF4-FFF2-40B4-BE49-F238E27FC236}">
                <a16:creationId xmlns:a16="http://schemas.microsoft.com/office/drawing/2014/main" id="{C92AFD47-CD7D-46C4-5D65-FB5F482F7894}"/>
              </a:ext>
            </a:extLst>
          </p:cNvPr>
          <p:cNvSpPr>
            <a:spLocks noChangeArrowheads="1"/>
          </p:cNvSpPr>
          <p:nvPr/>
        </p:nvSpPr>
        <p:spPr bwMode="auto">
          <a:xfrm>
            <a:off x="8259656" y="1969182"/>
            <a:ext cx="504000" cy="504000"/>
          </a:xfrm>
          <a:prstGeom prst="ellipse">
            <a:avLst/>
          </a:prstGeom>
          <a:solidFill>
            <a:schemeClr val="accent2"/>
          </a:solidFill>
          <a:ln w="9525">
            <a:noFill/>
            <a:round/>
            <a:headEnd/>
            <a:tailEnd/>
          </a:ln>
        </p:spPr>
        <p:txBody>
          <a:bodyPr vert="horz" wrap="square" lIns="121920" tIns="60960" rIns="121920" bIns="60960" numCol="1" anchor="ctr" anchorCtr="0" compatLnSpc="1">
            <a:prstTxWarp prst="textNoShape">
              <a:avLst/>
            </a:prstTxWarp>
          </a:bodyPr>
          <a:lstStyle/>
          <a:p>
            <a:pPr algn="ctr"/>
            <a:r>
              <a:rPr lang="en-US" dirty="0">
                <a:solidFill>
                  <a:schemeClr val="bg1"/>
                </a:solidFill>
              </a:rPr>
              <a:t>c</a:t>
            </a:r>
          </a:p>
        </p:txBody>
      </p:sp>
      <p:sp>
        <p:nvSpPr>
          <p:cNvPr id="27" name="Oval 12">
            <a:extLst>
              <a:ext uri="{FF2B5EF4-FFF2-40B4-BE49-F238E27FC236}">
                <a16:creationId xmlns:a16="http://schemas.microsoft.com/office/drawing/2014/main" id="{2F70126A-E521-9768-AC38-80BAA22D1C69}"/>
              </a:ext>
            </a:extLst>
          </p:cNvPr>
          <p:cNvSpPr>
            <a:spLocks noChangeArrowheads="1"/>
          </p:cNvSpPr>
          <p:nvPr/>
        </p:nvSpPr>
        <p:spPr bwMode="auto">
          <a:xfrm>
            <a:off x="3279103" y="1874883"/>
            <a:ext cx="504000" cy="504000"/>
          </a:xfrm>
          <a:prstGeom prst="ellipse">
            <a:avLst/>
          </a:prstGeom>
          <a:solidFill>
            <a:schemeClr val="bg1">
              <a:lumMod val="85000"/>
            </a:schemeClr>
          </a:solidFill>
          <a:ln w="9525">
            <a:noFill/>
            <a:round/>
            <a:headEnd/>
            <a:tailEnd/>
          </a:ln>
        </p:spPr>
        <p:txBody>
          <a:bodyPr vert="horz" wrap="square" lIns="121920" tIns="60960" rIns="121920" bIns="60960" numCol="1" anchor="ctr" anchorCtr="0" compatLnSpc="1">
            <a:prstTxWarp prst="textNoShape">
              <a:avLst/>
            </a:prstTxWarp>
          </a:bodyPr>
          <a:lstStyle/>
          <a:p>
            <a:pPr algn="ctr"/>
            <a:r>
              <a:rPr lang="en-US" dirty="0">
                <a:solidFill>
                  <a:schemeClr val="bg1"/>
                </a:solidFill>
              </a:rPr>
              <a:t>a</a:t>
            </a:r>
          </a:p>
        </p:txBody>
      </p:sp>
      <p:sp>
        <p:nvSpPr>
          <p:cNvPr id="28" name="TextBox 77">
            <a:extLst>
              <a:ext uri="{FF2B5EF4-FFF2-40B4-BE49-F238E27FC236}">
                <a16:creationId xmlns:a16="http://schemas.microsoft.com/office/drawing/2014/main" id="{EC4B9C62-A353-977E-00FE-47B57D648981}"/>
              </a:ext>
            </a:extLst>
          </p:cNvPr>
          <p:cNvSpPr txBox="1"/>
          <p:nvPr/>
        </p:nvSpPr>
        <p:spPr>
          <a:xfrm>
            <a:off x="477883" y="1910517"/>
            <a:ext cx="2861223" cy="369332"/>
          </a:xfrm>
          <a:prstGeom prst="rect">
            <a:avLst/>
          </a:prstGeom>
          <a:noFill/>
        </p:spPr>
        <p:txBody>
          <a:bodyPr wrap="square" rtlCol="0">
            <a:spAutoFit/>
          </a:bodyPr>
          <a:lstStyle/>
          <a:p>
            <a:r>
              <a:rPr lang="pt-BR" b="1" dirty="0">
                <a:solidFill>
                  <a:schemeClr val="bg1">
                    <a:lumMod val="75000"/>
                  </a:schemeClr>
                </a:solidFill>
              </a:rPr>
              <a:t>Bacias Sanitárias</a:t>
            </a:r>
            <a:endParaRPr lang="id-ID" dirty="0">
              <a:solidFill>
                <a:schemeClr val="bg1">
                  <a:lumMod val="75000"/>
                </a:schemeClr>
              </a:solidFill>
            </a:endParaRPr>
          </a:p>
        </p:txBody>
      </p:sp>
      <p:sp>
        <p:nvSpPr>
          <p:cNvPr id="29" name="TextBox 77">
            <a:extLst>
              <a:ext uri="{FF2B5EF4-FFF2-40B4-BE49-F238E27FC236}">
                <a16:creationId xmlns:a16="http://schemas.microsoft.com/office/drawing/2014/main" id="{F06C48DF-F1AB-8E10-F1B8-9A3F8FC1694D}"/>
              </a:ext>
            </a:extLst>
          </p:cNvPr>
          <p:cNvSpPr txBox="1"/>
          <p:nvPr/>
        </p:nvSpPr>
        <p:spPr>
          <a:xfrm>
            <a:off x="214567" y="4808742"/>
            <a:ext cx="3344061" cy="369332"/>
          </a:xfrm>
          <a:prstGeom prst="rect">
            <a:avLst/>
          </a:prstGeom>
          <a:noFill/>
        </p:spPr>
        <p:txBody>
          <a:bodyPr wrap="square" rtlCol="0">
            <a:spAutoFit/>
          </a:bodyPr>
          <a:lstStyle/>
          <a:p>
            <a:r>
              <a:rPr lang="pt-BR" b="1" dirty="0">
                <a:solidFill>
                  <a:schemeClr val="bg1">
                    <a:lumMod val="75000"/>
                  </a:schemeClr>
                </a:solidFill>
              </a:rPr>
              <a:t>Mictórios</a:t>
            </a:r>
            <a:endParaRPr lang="id-ID" dirty="0">
              <a:solidFill>
                <a:schemeClr val="bg1">
                  <a:lumMod val="75000"/>
                </a:schemeClr>
              </a:solidFill>
            </a:endParaRPr>
          </a:p>
        </p:txBody>
      </p:sp>
      <p:sp>
        <p:nvSpPr>
          <p:cNvPr id="30" name="TextBox 77">
            <a:extLst>
              <a:ext uri="{FF2B5EF4-FFF2-40B4-BE49-F238E27FC236}">
                <a16:creationId xmlns:a16="http://schemas.microsoft.com/office/drawing/2014/main" id="{10CCDAB9-9C38-3EBD-363B-E8C5C7C76E21}"/>
              </a:ext>
            </a:extLst>
          </p:cNvPr>
          <p:cNvSpPr txBox="1"/>
          <p:nvPr/>
        </p:nvSpPr>
        <p:spPr>
          <a:xfrm>
            <a:off x="9009345" y="2008901"/>
            <a:ext cx="2803379" cy="369332"/>
          </a:xfrm>
          <a:prstGeom prst="rect">
            <a:avLst/>
          </a:prstGeom>
          <a:noFill/>
        </p:spPr>
        <p:txBody>
          <a:bodyPr wrap="square" rtlCol="0">
            <a:spAutoFit/>
          </a:bodyPr>
          <a:lstStyle/>
          <a:p>
            <a:r>
              <a:rPr lang="pt-BR" b="1" dirty="0">
                <a:solidFill>
                  <a:schemeClr val="tx2"/>
                </a:solidFill>
              </a:rPr>
              <a:t>Lavatórios</a:t>
            </a:r>
            <a:endParaRPr lang="id-ID" dirty="0">
              <a:solidFill>
                <a:schemeClr val="tx2"/>
              </a:solidFill>
            </a:endParaRPr>
          </a:p>
        </p:txBody>
      </p:sp>
      <p:sp>
        <p:nvSpPr>
          <p:cNvPr id="31" name="TextBox 77">
            <a:extLst>
              <a:ext uri="{FF2B5EF4-FFF2-40B4-BE49-F238E27FC236}">
                <a16:creationId xmlns:a16="http://schemas.microsoft.com/office/drawing/2014/main" id="{328B628A-3958-68B1-6801-0DB2F46011A7}"/>
              </a:ext>
            </a:extLst>
          </p:cNvPr>
          <p:cNvSpPr txBox="1"/>
          <p:nvPr/>
        </p:nvSpPr>
        <p:spPr>
          <a:xfrm>
            <a:off x="9061762" y="4946738"/>
            <a:ext cx="2968925" cy="369332"/>
          </a:xfrm>
          <a:prstGeom prst="rect">
            <a:avLst/>
          </a:prstGeom>
          <a:noFill/>
        </p:spPr>
        <p:txBody>
          <a:bodyPr wrap="square" rtlCol="0">
            <a:spAutoFit/>
          </a:bodyPr>
          <a:lstStyle/>
          <a:p>
            <a:r>
              <a:rPr lang="pt-BR" b="1" dirty="0">
                <a:solidFill>
                  <a:schemeClr val="bg1">
                    <a:lumMod val="75000"/>
                  </a:schemeClr>
                </a:solidFill>
              </a:rPr>
              <a:t>Chuveiros</a:t>
            </a:r>
            <a:endParaRPr lang="id-ID" dirty="0">
              <a:solidFill>
                <a:schemeClr val="bg1">
                  <a:lumMod val="75000"/>
                </a:schemeClr>
              </a:solidFill>
            </a:endParaRPr>
          </a:p>
        </p:txBody>
      </p:sp>
      <p:pic>
        <p:nvPicPr>
          <p:cNvPr id="2" name="Imagem 1">
            <a:extLst>
              <a:ext uri="{FF2B5EF4-FFF2-40B4-BE49-F238E27FC236}">
                <a16:creationId xmlns:a16="http://schemas.microsoft.com/office/drawing/2014/main" id="{39A99629-64DB-2F39-1F18-5A756C466C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651" y="5989784"/>
            <a:ext cx="2340372" cy="649753"/>
          </a:xfrm>
          <a:prstGeom prst="rect">
            <a:avLst/>
          </a:prstGeom>
        </p:spPr>
      </p:pic>
    </p:spTree>
    <p:extLst>
      <p:ext uri="{BB962C8B-B14F-4D97-AF65-F5344CB8AC3E}">
        <p14:creationId xmlns:p14="http://schemas.microsoft.com/office/powerpoint/2010/main" val="293300440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iscos Biológicos: NR 32 e o papel da biossegurança : Nexxto">
            <a:extLst>
              <a:ext uri="{FF2B5EF4-FFF2-40B4-BE49-F238E27FC236}">
                <a16:creationId xmlns:a16="http://schemas.microsoft.com/office/drawing/2014/main" id="{7D162F4E-DB94-EBA5-5C60-1D95A9B94F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68" r="46116"/>
          <a:stretch/>
        </p:blipFill>
        <p:spPr bwMode="auto">
          <a:xfrm>
            <a:off x="12700" y="0"/>
            <a:ext cx="5029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6">
            <a:extLst>
              <a:ext uri="{FF2B5EF4-FFF2-40B4-BE49-F238E27FC236}">
                <a16:creationId xmlns:a16="http://schemas.microsoft.com/office/drawing/2014/main" id="{A5E229FA-DEBC-F8BB-8E9E-2F06B32F20BC}"/>
              </a:ext>
            </a:extLst>
          </p:cNvPr>
          <p:cNvSpPr/>
          <p:nvPr/>
        </p:nvSpPr>
        <p:spPr>
          <a:xfrm>
            <a:off x="6103179" y="1086679"/>
            <a:ext cx="5695121" cy="5121467"/>
          </a:xfrm>
          <a:prstGeom prst="rect">
            <a:avLst/>
          </a:prstGeom>
        </p:spPr>
        <p:txBody>
          <a:bodyPr wrap="square">
            <a:spAutoFit/>
            <a:scene3d>
              <a:camera prst="orthographicFront"/>
              <a:lightRig rig="threePt" dir="t"/>
            </a:scene3d>
            <a:sp3d contourW="12700"/>
          </a:bodyPr>
          <a:lstStyle/>
          <a:p>
            <a:pPr>
              <a:lnSpc>
                <a:spcPct val="150000"/>
              </a:lnSpc>
            </a:pPr>
            <a:r>
              <a:rPr lang="pt-BR" altLang="zh-CN" sz="2000" dirty="0">
                <a:solidFill>
                  <a:schemeClr val="tx1">
                    <a:lumMod val="90000"/>
                    <a:lumOff val="10000"/>
                  </a:schemeClr>
                </a:solidFill>
              </a:rPr>
              <a:t>Quanto aos lavatórios, estes podem ser do tipo individual, calha ou de tampo coletivo com várias cubas. Para o dimensionamento dos lavatórios, cada segmento de 0,60m corresponde a uma unidade. </a:t>
            </a:r>
          </a:p>
          <a:p>
            <a:pPr>
              <a:lnSpc>
                <a:spcPct val="150000"/>
              </a:lnSpc>
            </a:pPr>
            <a:endParaRPr lang="pt-BR" altLang="zh-CN" sz="2000" b="1" dirty="0">
              <a:solidFill>
                <a:schemeClr val="tx1">
                  <a:lumMod val="90000"/>
                  <a:lumOff val="10000"/>
                </a:schemeClr>
              </a:solidFill>
            </a:endParaRPr>
          </a:p>
          <a:p>
            <a:pPr>
              <a:lnSpc>
                <a:spcPct val="150000"/>
              </a:lnSpc>
            </a:pPr>
            <a:r>
              <a:rPr lang="pt-BR" altLang="zh-CN" sz="2000" b="1" dirty="0">
                <a:solidFill>
                  <a:schemeClr val="tx1">
                    <a:lumMod val="90000"/>
                    <a:lumOff val="10000"/>
                  </a:schemeClr>
                </a:solidFill>
              </a:rPr>
              <a:t>É obrigatório que os lavatórios possuam torneiras e que sejam providos de dispositivos para a limpeza, enxugo ou secagem das mãos. O uso de toalhas coletivas é proibido.</a:t>
            </a:r>
            <a:endParaRPr lang="zh-CN" altLang="en-US" dirty="0">
              <a:solidFill>
                <a:schemeClr val="tx1">
                  <a:lumMod val="90000"/>
                  <a:lumOff val="10000"/>
                </a:schemeClr>
              </a:solidFill>
            </a:endParaRPr>
          </a:p>
        </p:txBody>
      </p:sp>
      <p:grpSp>
        <p:nvGrpSpPr>
          <p:cNvPr id="9" name="Group 11">
            <a:extLst>
              <a:ext uri="{FF2B5EF4-FFF2-40B4-BE49-F238E27FC236}">
                <a16:creationId xmlns:a16="http://schemas.microsoft.com/office/drawing/2014/main" id="{6322C455-27A2-1563-A032-C6F6E8643009}"/>
              </a:ext>
            </a:extLst>
          </p:cNvPr>
          <p:cNvGrpSpPr/>
          <p:nvPr/>
        </p:nvGrpSpPr>
        <p:grpSpPr>
          <a:xfrm>
            <a:off x="4383749" y="2852699"/>
            <a:ext cx="1316302" cy="1201736"/>
            <a:chOff x="1664677" y="1949380"/>
            <a:chExt cx="1195754" cy="1266093"/>
          </a:xfrm>
        </p:grpSpPr>
        <p:sp>
          <p:nvSpPr>
            <p:cNvPr id="10" name="Rounded Rectangle 16">
              <a:extLst>
                <a:ext uri="{FF2B5EF4-FFF2-40B4-BE49-F238E27FC236}">
                  <a16:creationId xmlns:a16="http://schemas.microsoft.com/office/drawing/2014/main" id="{86C06679-7CFA-FF7B-2807-228CB3BC827F}"/>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ounded Rectangle 17">
              <a:extLst>
                <a:ext uri="{FF2B5EF4-FFF2-40B4-BE49-F238E27FC236}">
                  <a16:creationId xmlns:a16="http://schemas.microsoft.com/office/drawing/2014/main" id="{52DDFF7F-0312-058B-7A11-E4B95DF504F7}"/>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2" name="Shape 2784">
            <a:extLst>
              <a:ext uri="{FF2B5EF4-FFF2-40B4-BE49-F238E27FC236}">
                <a16:creationId xmlns:a16="http://schemas.microsoft.com/office/drawing/2014/main" id="{F378B0EB-40EC-53D4-E166-DC675590260D}"/>
              </a:ext>
            </a:extLst>
          </p:cNvPr>
          <p:cNvSpPr/>
          <p:nvPr/>
        </p:nvSpPr>
        <p:spPr>
          <a:xfrm>
            <a:off x="4786877" y="3220482"/>
            <a:ext cx="510048" cy="466172"/>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2" name="Imagem 1">
            <a:extLst>
              <a:ext uri="{FF2B5EF4-FFF2-40B4-BE49-F238E27FC236}">
                <a16:creationId xmlns:a16="http://schemas.microsoft.com/office/drawing/2014/main" id="{AE2E9292-6870-14CC-8622-F590B6AF73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7928" y="5883269"/>
            <a:ext cx="2340372" cy="649753"/>
          </a:xfrm>
          <a:prstGeom prst="rect">
            <a:avLst/>
          </a:prstGeom>
        </p:spPr>
      </p:pic>
    </p:spTree>
    <p:extLst>
      <p:ext uri="{BB962C8B-B14F-4D97-AF65-F5344CB8AC3E}">
        <p14:creationId xmlns:p14="http://schemas.microsoft.com/office/powerpoint/2010/main" val="3493758445"/>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F55CEEA0-0764-CA2F-290A-F9C5BA1CB124}"/>
              </a:ext>
            </a:extLst>
          </p:cNvPr>
          <p:cNvGrpSpPr>
            <a:grpSpLocks noChangeAspect="1"/>
          </p:cNvGrpSpPr>
          <p:nvPr/>
        </p:nvGrpSpPr>
        <p:grpSpPr bwMode="auto">
          <a:xfrm>
            <a:off x="4605469" y="2095183"/>
            <a:ext cx="3023284" cy="3024000"/>
            <a:chOff x="943" y="1000"/>
            <a:chExt cx="2696" cy="2695"/>
          </a:xfrm>
        </p:grpSpPr>
        <p:sp>
          <p:nvSpPr>
            <p:cNvPr id="5" name="Freeform 5">
              <a:extLst>
                <a:ext uri="{FF2B5EF4-FFF2-40B4-BE49-F238E27FC236}">
                  <a16:creationId xmlns:a16="http://schemas.microsoft.com/office/drawing/2014/main" id="{BF124F62-C31C-85B4-5AD2-8567027E858F}"/>
                </a:ext>
              </a:extLst>
            </p:cNvPr>
            <p:cNvSpPr>
              <a:spLocks/>
            </p:cNvSpPr>
            <p:nvPr/>
          </p:nvSpPr>
          <p:spPr bwMode="auto">
            <a:xfrm>
              <a:off x="2362" y="1002"/>
              <a:ext cx="1277" cy="1544"/>
            </a:xfrm>
            <a:custGeom>
              <a:avLst/>
              <a:gdLst>
                <a:gd name="T0" fmla="*/ 0 w 539"/>
                <a:gd name="T1" fmla="*/ 322 h 652"/>
                <a:gd name="T2" fmla="*/ 218 w 539"/>
                <a:gd name="T3" fmla="*/ 564 h 652"/>
                <a:gd name="T4" fmla="*/ 379 w 539"/>
                <a:gd name="T5" fmla="*/ 652 h 652"/>
                <a:gd name="T6" fmla="*/ 539 w 539"/>
                <a:gd name="T7" fmla="*/ 564 h 652"/>
                <a:gd name="T8" fmla="*/ 2 w 539"/>
                <a:gd name="T9" fmla="*/ 0 h 652"/>
                <a:gd name="T10" fmla="*/ 89 w 539"/>
                <a:gd name="T11" fmla="*/ 158 h 652"/>
                <a:gd name="T12" fmla="*/ 0 w 539"/>
                <a:gd name="T13" fmla="*/ 322 h 652"/>
              </a:gdLst>
              <a:ahLst/>
              <a:cxnLst>
                <a:cxn ang="0">
                  <a:pos x="T0" y="T1"/>
                </a:cxn>
                <a:cxn ang="0">
                  <a:pos x="T2" y="T3"/>
                </a:cxn>
                <a:cxn ang="0">
                  <a:pos x="T4" y="T5"/>
                </a:cxn>
                <a:cxn ang="0">
                  <a:pos x="T6" y="T7"/>
                </a:cxn>
                <a:cxn ang="0">
                  <a:pos x="T8" y="T9"/>
                </a:cxn>
                <a:cxn ang="0">
                  <a:pos x="T10" y="T11"/>
                </a:cxn>
                <a:cxn ang="0">
                  <a:pos x="T12" y="T13"/>
                </a:cxn>
              </a:cxnLst>
              <a:rect l="0" t="0" r="r" b="b"/>
              <a:pathLst>
                <a:path w="539" h="652">
                  <a:moveTo>
                    <a:pt x="0" y="322"/>
                  </a:moveTo>
                  <a:cubicBezTo>
                    <a:pt x="122" y="337"/>
                    <a:pt x="216" y="439"/>
                    <a:pt x="218" y="564"/>
                  </a:cubicBezTo>
                  <a:cubicBezTo>
                    <a:pt x="379" y="652"/>
                    <a:pt x="379" y="652"/>
                    <a:pt x="379" y="652"/>
                  </a:cubicBezTo>
                  <a:cubicBezTo>
                    <a:pt x="539" y="564"/>
                    <a:pt x="539" y="564"/>
                    <a:pt x="539" y="564"/>
                  </a:cubicBezTo>
                  <a:cubicBezTo>
                    <a:pt x="536" y="263"/>
                    <a:pt x="300" y="17"/>
                    <a:pt x="2" y="0"/>
                  </a:cubicBezTo>
                  <a:cubicBezTo>
                    <a:pt x="89" y="158"/>
                    <a:pt x="89" y="158"/>
                    <a:pt x="89" y="158"/>
                  </a:cubicBezTo>
                  <a:lnTo>
                    <a:pt x="0" y="322"/>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sp>
          <p:nvSpPr>
            <p:cNvPr id="6" name="Freeform 6">
              <a:extLst>
                <a:ext uri="{FF2B5EF4-FFF2-40B4-BE49-F238E27FC236}">
                  <a16:creationId xmlns:a16="http://schemas.microsoft.com/office/drawing/2014/main" id="{371AC7EC-D51F-4C1F-1440-5BFC799AC817}"/>
                </a:ext>
              </a:extLst>
            </p:cNvPr>
            <p:cNvSpPr>
              <a:spLocks/>
            </p:cNvSpPr>
            <p:nvPr/>
          </p:nvSpPr>
          <p:spPr bwMode="auto">
            <a:xfrm>
              <a:off x="943" y="1000"/>
              <a:ext cx="1545" cy="1276"/>
            </a:xfrm>
            <a:custGeom>
              <a:avLst/>
              <a:gdLst>
                <a:gd name="T0" fmla="*/ 322 w 652"/>
                <a:gd name="T1" fmla="*/ 539 h 539"/>
                <a:gd name="T2" fmla="*/ 564 w 652"/>
                <a:gd name="T3" fmla="*/ 321 h 539"/>
                <a:gd name="T4" fmla="*/ 652 w 652"/>
                <a:gd name="T5" fmla="*/ 160 h 539"/>
                <a:gd name="T6" fmla="*/ 564 w 652"/>
                <a:gd name="T7" fmla="*/ 0 h 539"/>
                <a:gd name="T8" fmla="*/ 0 w 652"/>
                <a:gd name="T9" fmla="*/ 537 h 539"/>
                <a:gd name="T10" fmla="*/ 159 w 652"/>
                <a:gd name="T11" fmla="*/ 450 h 539"/>
                <a:gd name="T12" fmla="*/ 322 w 652"/>
                <a:gd name="T13" fmla="*/ 539 h 539"/>
              </a:gdLst>
              <a:ahLst/>
              <a:cxnLst>
                <a:cxn ang="0">
                  <a:pos x="T0" y="T1"/>
                </a:cxn>
                <a:cxn ang="0">
                  <a:pos x="T2" y="T3"/>
                </a:cxn>
                <a:cxn ang="0">
                  <a:pos x="T4" y="T5"/>
                </a:cxn>
                <a:cxn ang="0">
                  <a:pos x="T6" y="T7"/>
                </a:cxn>
                <a:cxn ang="0">
                  <a:pos x="T8" y="T9"/>
                </a:cxn>
                <a:cxn ang="0">
                  <a:pos x="T10" y="T11"/>
                </a:cxn>
                <a:cxn ang="0">
                  <a:pos x="T12" y="T13"/>
                </a:cxn>
              </a:cxnLst>
              <a:rect l="0" t="0" r="r" b="b"/>
              <a:pathLst>
                <a:path w="652" h="539">
                  <a:moveTo>
                    <a:pt x="322" y="539"/>
                  </a:moveTo>
                  <a:cubicBezTo>
                    <a:pt x="337" y="417"/>
                    <a:pt x="439" y="323"/>
                    <a:pt x="564" y="321"/>
                  </a:cubicBezTo>
                  <a:cubicBezTo>
                    <a:pt x="652" y="160"/>
                    <a:pt x="652" y="160"/>
                    <a:pt x="652" y="160"/>
                  </a:cubicBezTo>
                  <a:cubicBezTo>
                    <a:pt x="564" y="0"/>
                    <a:pt x="564" y="0"/>
                    <a:pt x="564" y="0"/>
                  </a:cubicBezTo>
                  <a:cubicBezTo>
                    <a:pt x="263" y="3"/>
                    <a:pt x="17" y="239"/>
                    <a:pt x="0" y="537"/>
                  </a:cubicBezTo>
                  <a:cubicBezTo>
                    <a:pt x="159" y="450"/>
                    <a:pt x="159" y="450"/>
                    <a:pt x="159" y="450"/>
                  </a:cubicBezTo>
                  <a:lnTo>
                    <a:pt x="322" y="539"/>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sp>
          <p:nvSpPr>
            <p:cNvPr id="7" name="Freeform 7">
              <a:extLst>
                <a:ext uri="{FF2B5EF4-FFF2-40B4-BE49-F238E27FC236}">
                  <a16:creationId xmlns:a16="http://schemas.microsoft.com/office/drawing/2014/main" id="{B4B94349-BD77-4142-6D64-C907056AC83A}"/>
                </a:ext>
              </a:extLst>
            </p:cNvPr>
            <p:cNvSpPr>
              <a:spLocks/>
            </p:cNvSpPr>
            <p:nvPr/>
          </p:nvSpPr>
          <p:spPr bwMode="auto">
            <a:xfrm>
              <a:off x="2092" y="2421"/>
              <a:ext cx="1544" cy="1274"/>
            </a:xfrm>
            <a:custGeom>
              <a:avLst/>
              <a:gdLst>
                <a:gd name="T0" fmla="*/ 652 w 652"/>
                <a:gd name="T1" fmla="*/ 2 h 538"/>
                <a:gd name="T2" fmla="*/ 494 w 652"/>
                <a:gd name="T3" fmla="*/ 89 h 538"/>
                <a:gd name="T4" fmla="*/ 330 w 652"/>
                <a:gd name="T5" fmla="*/ 0 h 538"/>
                <a:gd name="T6" fmla="*/ 88 w 652"/>
                <a:gd name="T7" fmla="*/ 218 h 538"/>
                <a:gd name="T8" fmla="*/ 0 w 652"/>
                <a:gd name="T9" fmla="*/ 379 h 538"/>
                <a:gd name="T10" fmla="*/ 88 w 652"/>
                <a:gd name="T11" fmla="*/ 538 h 538"/>
                <a:gd name="T12" fmla="*/ 652 w 652"/>
                <a:gd name="T13" fmla="*/ 2 h 538"/>
              </a:gdLst>
              <a:ahLst/>
              <a:cxnLst>
                <a:cxn ang="0">
                  <a:pos x="T0" y="T1"/>
                </a:cxn>
                <a:cxn ang="0">
                  <a:pos x="T2" y="T3"/>
                </a:cxn>
                <a:cxn ang="0">
                  <a:pos x="T4" y="T5"/>
                </a:cxn>
                <a:cxn ang="0">
                  <a:pos x="T6" y="T7"/>
                </a:cxn>
                <a:cxn ang="0">
                  <a:pos x="T8" y="T9"/>
                </a:cxn>
                <a:cxn ang="0">
                  <a:pos x="T10" y="T11"/>
                </a:cxn>
                <a:cxn ang="0">
                  <a:pos x="T12" y="T13"/>
                </a:cxn>
              </a:cxnLst>
              <a:rect l="0" t="0" r="r" b="b"/>
              <a:pathLst>
                <a:path w="652" h="538">
                  <a:moveTo>
                    <a:pt x="652" y="2"/>
                  </a:moveTo>
                  <a:cubicBezTo>
                    <a:pt x="494" y="89"/>
                    <a:pt x="494" y="89"/>
                    <a:pt x="494" y="89"/>
                  </a:cubicBezTo>
                  <a:cubicBezTo>
                    <a:pt x="330" y="0"/>
                    <a:pt x="330" y="0"/>
                    <a:pt x="330" y="0"/>
                  </a:cubicBezTo>
                  <a:cubicBezTo>
                    <a:pt x="315" y="122"/>
                    <a:pt x="213" y="216"/>
                    <a:pt x="88" y="218"/>
                  </a:cubicBezTo>
                  <a:cubicBezTo>
                    <a:pt x="0" y="379"/>
                    <a:pt x="0" y="379"/>
                    <a:pt x="0" y="379"/>
                  </a:cubicBezTo>
                  <a:cubicBezTo>
                    <a:pt x="88" y="538"/>
                    <a:pt x="88" y="538"/>
                    <a:pt x="88" y="538"/>
                  </a:cubicBezTo>
                  <a:cubicBezTo>
                    <a:pt x="389" y="536"/>
                    <a:pt x="635" y="300"/>
                    <a:pt x="652" y="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 name="Freeform 8">
              <a:extLst>
                <a:ext uri="{FF2B5EF4-FFF2-40B4-BE49-F238E27FC236}">
                  <a16:creationId xmlns:a16="http://schemas.microsoft.com/office/drawing/2014/main" id="{3B3BC314-3716-5AC0-7EFC-D171122B3DBB}"/>
                </a:ext>
              </a:extLst>
            </p:cNvPr>
            <p:cNvSpPr>
              <a:spLocks/>
            </p:cNvSpPr>
            <p:nvPr/>
          </p:nvSpPr>
          <p:spPr bwMode="auto">
            <a:xfrm>
              <a:off x="943" y="2151"/>
              <a:ext cx="1275" cy="1544"/>
            </a:xfrm>
            <a:custGeom>
              <a:avLst/>
              <a:gdLst>
                <a:gd name="T0" fmla="*/ 538 w 538"/>
                <a:gd name="T1" fmla="*/ 330 h 652"/>
                <a:gd name="T2" fmla="*/ 320 w 538"/>
                <a:gd name="T3" fmla="*/ 88 h 652"/>
                <a:gd name="T4" fmla="*/ 159 w 538"/>
                <a:gd name="T5" fmla="*/ 0 h 652"/>
                <a:gd name="T6" fmla="*/ 0 w 538"/>
                <a:gd name="T7" fmla="*/ 88 h 652"/>
                <a:gd name="T8" fmla="*/ 536 w 538"/>
                <a:gd name="T9" fmla="*/ 652 h 652"/>
                <a:gd name="T10" fmla="*/ 449 w 538"/>
                <a:gd name="T11" fmla="*/ 493 h 652"/>
                <a:gd name="T12" fmla="*/ 538 w 538"/>
                <a:gd name="T13" fmla="*/ 330 h 652"/>
              </a:gdLst>
              <a:ahLst/>
              <a:cxnLst>
                <a:cxn ang="0">
                  <a:pos x="T0" y="T1"/>
                </a:cxn>
                <a:cxn ang="0">
                  <a:pos x="T2" y="T3"/>
                </a:cxn>
                <a:cxn ang="0">
                  <a:pos x="T4" y="T5"/>
                </a:cxn>
                <a:cxn ang="0">
                  <a:pos x="T6" y="T7"/>
                </a:cxn>
                <a:cxn ang="0">
                  <a:pos x="T8" y="T9"/>
                </a:cxn>
                <a:cxn ang="0">
                  <a:pos x="T10" y="T11"/>
                </a:cxn>
                <a:cxn ang="0">
                  <a:pos x="T12" y="T13"/>
                </a:cxn>
              </a:cxnLst>
              <a:rect l="0" t="0" r="r" b="b"/>
              <a:pathLst>
                <a:path w="538" h="652">
                  <a:moveTo>
                    <a:pt x="538" y="330"/>
                  </a:moveTo>
                  <a:cubicBezTo>
                    <a:pt x="416" y="315"/>
                    <a:pt x="322" y="213"/>
                    <a:pt x="320" y="88"/>
                  </a:cubicBezTo>
                  <a:cubicBezTo>
                    <a:pt x="159" y="0"/>
                    <a:pt x="159" y="0"/>
                    <a:pt x="159" y="0"/>
                  </a:cubicBezTo>
                  <a:cubicBezTo>
                    <a:pt x="0" y="88"/>
                    <a:pt x="0" y="88"/>
                    <a:pt x="0" y="88"/>
                  </a:cubicBezTo>
                  <a:cubicBezTo>
                    <a:pt x="2" y="389"/>
                    <a:pt x="238" y="635"/>
                    <a:pt x="536" y="652"/>
                  </a:cubicBezTo>
                  <a:cubicBezTo>
                    <a:pt x="449" y="493"/>
                    <a:pt x="449" y="493"/>
                    <a:pt x="449" y="493"/>
                  </a:cubicBezTo>
                  <a:lnTo>
                    <a:pt x="538" y="33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grpSp>
      <p:grpSp>
        <p:nvGrpSpPr>
          <p:cNvPr id="9" name="Group 11">
            <a:extLst>
              <a:ext uri="{FF2B5EF4-FFF2-40B4-BE49-F238E27FC236}">
                <a16:creationId xmlns:a16="http://schemas.microsoft.com/office/drawing/2014/main" id="{567C9FA1-0859-1B00-6894-B7DE4E066C92}"/>
              </a:ext>
            </a:extLst>
          </p:cNvPr>
          <p:cNvGrpSpPr/>
          <p:nvPr/>
        </p:nvGrpSpPr>
        <p:grpSpPr>
          <a:xfrm>
            <a:off x="5545421" y="3035752"/>
            <a:ext cx="1144354" cy="1145049"/>
            <a:chOff x="6964641" y="2706230"/>
            <a:chExt cx="1620000" cy="1620000"/>
          </a:xfrm>
        </p:grpSpPr>
        <p:sp>
          <p:nvSpPr>
            <p:cNvPr id="10" name="Oval 17">
              <a:extLst>
                <a:ext uri="{FF2B5EF4-FFF2-40B4-BE49-F238E27FC236}">
                  <a16:creationId xmlns:a16="http://schemas.microsoft.com/office/drawing/2014/main" id="{F963A437-4E35-207F-72BB-274998B81460}"/>
                </a:ext>
              </a:extLst>
            </p:cNvPr>
            <p:cNvSpPr>
              <a:spLocks noChangeAspect="1" noChangeArrowheads="1"/>
            </p:cNvSpPr>
            <p:nvPr/>
          </p:nvSpPr>
          <p:spPr bwMode="auto">
            <a:xfrm flipV="1">
              <a:off x="6964641" y="2706230"/>
              <a:ext cx="1620000" cy="1620000"/>
            </a:xfrm>
            <a:prstGeom prst="ellipse">
              <a:avLst/>
            </a:prstGeom>
            <a:gradFill flip="none" rotWithShape="1">
              <a:gsLst>
                <a:gs pos="0">
                  <a:schemeClr val="bg1">
                    <a:lumMod val="85000"/>
                  </a:schemeClr>
                </a:gs>
                <a:gs pos="100000">
                  <a:schemeClr val="bg1"/>
                </a:gs>
              </a:gsLst>
              <a:lin ang="0" scaled="1"/>
              <a:tileRect/>
            </a:gradFill>
            <a:ln>
              <a:noFill/>
            </a:ln>
          </p:spPr>
          <p:txBody>
            <a:bodyPr vert="horz" wrap="square" lIns="91440" tIns="45720" rIns="91440" bIns="45720" numCol="1" anchor="t" anchorCtr="0" compatLnSpc="1">
              <a:prstTxWarp prst="textNoShape">
                <a:avLst/>
              </a:prstTxWarp>
            </a:bodyPr>
            <a:lstStyle/>
            <a:p>
              <a:endParaRPr lang="id-ID"/>
            </a:p>
          </p:txBody>
        </p:sp>
        <p:sp>
          <p:nvSpPr>
            <p:cNvPr id="11" name="Oval 18">
              <a:extLst>
                <a:ext uri="{FF2B5EF4-FFF2-40B4-BE49-F238E27FC236}">
                  <a16:creationId xmlns:a16="http://schemas.microsoft.com/office/drawing/2014/main" id="{3B5A1773-39BA-BE25-DFB1-7EA19C477EED}"/>
                </a:ext>
              </a:extLst>
            </p:cNvPr>
            <p:cNvSpPr>
              <a:spLocks noChangeAspect="1" noChangeArrowheads="1"/>
            </p:cNvSpPr>
            <p:nvPr/>
          </p:nvSpPr>
          <p:spPr bwMode="auto">
            <a:xfrm flipV="1">
              <a:off x="7084503" y="2832230"/>
              <a:ext cx="1368000" cy="1368000"/>
            </a:xfrm>
            <a:prstGeom prst="ellipse">
              <a:avLst/>
            </a:prstGeom>
            <a:solidFill>
              <a:schemeClr val="tx1">
                <a:lumMod val="90000"/>
                <a:lumOff val="1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2" name="Group 49">
            <a:extLst>
              <a:ext uri="{FF2B5EF4-FFF2-40B4-BE49-F238E27FC236}">
                <a16:creationId xmlns:a16="http://schemas.microsoft.com/office/drawing/2014/main" id="{39FADA34-234E-3F20-F256-F3B9C0C9B3AE}"/>
              </a:ext>
            </a:extLst>
          </p:cNvPr>
          <p:cNvGrpSpPr/>
          <p:nvPr/>
        </p:nvGrpSpPr>
        <p:grpSpPr>
          <a:xfrm>
            <a:off x="6972056" y="2190378"/>
            <a:ext cx="1582795" cy="282804"/>
            <a:chOff x="7528087" y="2680840"/>
            <a:chExt cx="2803259" cy="316190"/>
          </a:xfrm>
        </p:grpSpPr>
        <p:cxnSp>
          <p:nvCxnSpPr>
            <p:cNvPr id="13" name="Straight Connector 50">
              <a:extLst>
                <a:ext uri="{FF2B5EF4-FFF2-40B4-BE49-F238E27FC236}">
                  <a16:creationId xmlns:a16="http://schemas.microsoft.com/office/drawing/2014/main" id="{69E4CE55-D39A-7C77-DCDC-50B48155017C}"/>
                </a:ext>
              </a:extLst>
            </p:cNvPr>
            <p:cNvCxnSpPr/>
            <p:nvPr/>
          </p:nvCxnSpPr>
          <p:spPr>
            <a:xfrm flipV="1">
              <a:off x="7528087" y="2680840"/>
              <a:ext cx="497966" cy="3161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51">
              <a:extLst>
                <a:ext uri="{FF2B5EF4-FFF2-40B4-BE49-F238E27FC236}">
                  <a16:creationId xmlns:a16="http://schemas.microsoft.com/office/drawing/2014/main" id="{4477176A-EC06-35F4-F0AD-5BA3A060EBAC}"/>
                </a:ext>
              </a:extLst>
            </p:cNvPr>
            <p:cNvCxnSpPr/>
            <p:nvPr/>
          </p:nvCxnSpPr>
          <p:spPr>
            <a:xfrm>
              <a:off x="8026053" y="2680840"/>
              <a:ext cx="2305293"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15" name="Group 52">
            <a:extLst>
              <a:ext uri="{FF2B5EF4-FFF2-40B4-BE49-F238E27FC236}">
                <a16:creationId xmlns:a16="http://schemas.microsoft.com/office/drawing/2014/main" id="{AF36D2F3-C56E-F4CA-9E5A-E3ED0075E76F}"/>
              </a:ext>
            </a:extLst>
          </p:cNvPr>
          <p:cNvGrpSpPr/>
          <p:nvPr/>
        </p:nvGrpSpPr>
        <p:grpSpPr>
          <a:xfrm>
            <a:off x="6847470" y="4769291"/>
            <a:ext cx="1707381" cy="349892"/>
            <a:chOff x="8125333" y="4745260"/>
            <a:chExt cx="2389596" cy="203034"/>
          </a:xfrm>
        </p:grpSpPr>
        <p:cxnSp>
          <p:nvCxnSpPr>
            <p:cNvPr id="16" name="Straight Connector 53">
              <a:extLst>
                <a:ext uri="{FF2B5EF4-FFF2-40B4-BE49-F238E27FC236}">
                  <a16:creationId xmlns:a16="http://schemas.microsoft.com/office/drawing/2014/main" id="{0016BCB0-D79D-EB19-99E7-4BFA23E85A40}"/>
                </a:ext>
              </a:extLst>
            </p:cNvPr>
            <p:cNvCxnSpPr/>
            <p:nvPr/>
          </p:nvCxnSpPr>
          <p:spPr>
            <a:xfrm>
              <a:off x="8125333" y="4745260"/>
              <a:ext cx="522140" cy="20303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54">
              <a:extLst>
                <a:ext uri="{FF2B5EF4-FFF2-40B4-BE49-F238E27FC236}">
                  <a16:creationId xmlns:a16="http://schemas.microsoft.com/office/drawing/2014/main" id="{DE658843-174C-9088-76B9-300A062248D4}"/>
                </a:ext>
              </a:extLst>
            </p:cNvPr>
            <p:cNvCxnSpPr/>
            <p:nvPr/>
          </p:nvCxnSpPr>
          <p:spPr>
            <a:xfrm>
              <a:off x="8647472" y="4948294"/>
              <a:ext cx="1867457"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18" name="Group 55">
            <a:extLst>
              <a:ext uri="{FF2B5EF4-FFF2-40B4-BE49-F238E27FC236}">
                <a16:creationId xmlns:a16="http://schemas.microsoft.com/office/drawing/2014/main" id="{3BA9A8A7-2762-994B-1B0E-76979FB50FDC}"/>
              </a:ext>
            </a:extLst>
          </p:cNvPr>
          <p:cNvGrpSpPr/>
          <p:nvPr/>
        </p:nvGrpSpPr>
        <p:grpSpPr>
          <a:xfrm>
            <a:off x="3464736" y="2126883"/>
            <a:ext cx="1764651" cy="416648"/>
            <a:chOff x="1582038" y="2697524"/>
            <a:chExt cx="2577213" cy="316190"/>
          </a:xfrm>
        </p:grpSpPr>
        <p:cxnSp>
          <p:nvCxnSpPr>
            <p:cNvPr id="19" name="Straight Connector 56">
              <a:extLst>
                <a:ext uri="{FF2B5EF4-FFF2-40B4-BE49-F238E27FC236}">
                  <a16:creationId xmlns:a16="http://schemas.microsoft.com/office/drawing/2014/main" id="{02564E0A-EE10-278A-D8AD-27AAD0D266FD}"/>
                </a:ext>
              </a:extLst>
            </p:cNvPr>
            <p:cNvCxnSpPr/>
            <p:nvPr/>
          </p:nvCxnSpPr>
          <p:spPr>
            <a:xfrm flipH="1" flipV="1">
              <a:off x="3661285" y="2697524"/>
              <a:ext cx="497966" cy="3161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57">
              <a:extLst>
                <a:ext uri="{FF2B5EF4-FFF2-40B4-BE49-F238E27FC236}">
                  <a16:creationId xmlns:a16="http://schemas.microsoft.com/office/drawing/2014/main" id="{4120C7B7-7516-18DF-F3D9-8C905449BF6F}"/>
                </a:ext>
              </a:extLst>
            </p:cNvPr>
            <p:cNvCxnSpPr/>
            <p:nvPr/>
          </p:nvCxnSpPr>
          <p:spPr>
            <a:xfrm flipH="1">
              <a:off x="1582038" y="2697524"/>
              <a:ext cx="2079249"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1" name="Group 58">
            <a:extLst>
              <a:ext uri="{FF2B5EF4-FFF2-40B4-BE49-F238E27FC236}">
                <a16:creationId xmlns:a16="http://schemas.microsoft.com/office/drawing/2014/main" id="{9642BA95-742A-7042-B9BB-8CD1A162AD6F}"/>
              </a:ext>
            </a:extLst>
          </p:cNvPr>
          <p:cNvGrpSpPr/>
          <p:nvPr/>
        </p:nvGrpSpPr>
        <p:grpSpPr>
          <a:xfrm>
            <a:off x="3464736" y="4636161"/>
            <a:ext cx="1870535" cy="387404"/>
            <a:chOff x="1804697" y="4994858"/>
            <a:chExt cx="2493744" cy="316190"/>
          </a:xfrm>
        </p:grpSpPr>
        <p:cxnSp>
          <p:nvCxnSpPr>
            <p:cNvPr id="22" name="Straight Connector 59">
              <a:extLst>
                <a:ext uri="{FF2B5EF4-FFF2-40B4-BE49-F238E27FC236}">
                  <a16:creationId xmlns:a16="http://schemas.microsoft.com/office/drawing/2014/main" id="{EF7A2AF8-31CC-EA29-DC2C-99EDF5FFD405}"/>
                </a:ext>
              </a:extLst>
            </p:cNvPr>
            <p:cNvCxnSpPr/>
            <p:nvPr/>
          </p:nvCxnSpPr>
          <p:spPr>
            <a:xfrm flipH="1">
              <a:off x="3800475" y="4994858"/>
              <a:ext cx="497966" cy="3161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60">
              <a:extLst>
                <a:ext uri="{FF2B5EF4-FFF2-40B4-BE49-F238E27FC236}">
                  <a16:creationId xmlns:a16="http://schemas.microsoft.com/office/drawing/2014/main" id="{9F9EB9BC-C6C2-3BEF-8A2B-04CA1FA00E57}"/>
                </a:ext>
              </a:extLst>
            </p:cNvPr>
            <p:cNvCxnSpPr/>
            <p:nvPr/>
          </p:nvCxnSpPr>
          <p:spPr>
            <a:xfrm flipH="1">
              <a:off x="1804697" y="5311048"/>
              <a:ext cx="1995779"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24" name="Oval 12">
            <a:extLst>
              <a:ext uri="{FF2B5EF4-FFF2-40B4-BE49-F238E27FC236}">
                <a16:creationId xmlns:a16="http://schemas.microsoft.com/office/drawing/2014/main" id="{4C34D46B-D18C-A4AF-D9DD-0FD15043D380}"/>
              </a:ext>
            </a:extLst>
          </p:cNvPr>
          <p:cNvSpPr>
            <a:spLocks noChangeArrowheads="1"/>
          </p:cNvSpPr>
          <p:nvPr/>
        </p:nvSpPr>
        <p:spPr bwMode="auto">
          <a:xfrm>
            <a:off x="8317595" y="4867183"/>
            <a:ext cx="504000" cy="504000"/>
          </a:xfrm>
          <a:prstGeom prst="ellipse">
            <a:avLst/>
          </a:prstGeom>
          <a:solidFill>
            <a:schemeClr val="accent3"/>
          </a:solidFill>
          <a:ln w="9525">
            <a:noFill/>
            <a:round/>
            <a:headEnd/>
            <a:tailEnd/>
          </a:ln>
        </p:spPr>
        <p:txBody>
          <a:bodyPr vert="horz" wrap="square" lIns="121920" tIns="60960" rIns="121920" bIns="60960" numCol="1" anchor="ctr" anchorCtr="0" compatLnSpc="1">
            <a:prstTxWarp prst="textNoShape">
              <a:avLst/>
            </a:prstTxWarp>
          </a:bodyPr>
          <a:lstStyle/>
          <a:p>
            <a:pPr algn="ctr"/>
            <a:r>
              <a:rPr lang="en-US" dirty="0">
                <a:solidFill>
                  <a:schemeClr val="bg1"/>
                </a:solidFill>
              </a:rPr>
              <a:t>d</a:t>
            </a:r>
          </a:p>
        </p:txBody>
      </p:sp>
      <p:sp>
        <p:nvSpPr>
          <p:cNvPr id="25" name="Oval 12">
            <a:extLst>
              <a:ext uri="{FF2B5EF4-FFF2-40B4-BE49-F238E27FC236}">
                <a16:creationId xmlns:a16="http://schemas.microsoft.com/office/drawing/2014/main" id="{6E7F330D-9EAB-3A3C-EA94-172A752F81A5}"/>
              </a:ext>
            </a:extLst>
          </p:cNvPr>
          <p:cNvSpPr>
            <a:spLocks noChangeArrowheads="1"/>
          </p:cNvSpPr>
          <p:nvPr/>
        </p:nvSpPr>
        <p:spPr bwMode="auto">
          <a:xfrm>
            <a:off x="3408297" y="4781001"/>
            <a:ext cx="504000" cy="504000"/>
          </a:xfrm>
          <a:prstGeom prst="ellipse">
            <a:avLst/>
          </a:prstGeom>
          <a:solidFill>
            <a:schemeClr val="bg1">
              <a:lumMod val="85000"/>
            </a:schemeClr>
          </a:solidFill>
          <a:ln w="9525">
            <a:noFill/>
            <a:round/>
            <a:headEnd/>
            <a:tailEnd/>
          </a:ln>
        </p:spPr>
        <p:txBody>
          <a:bodyPr vert="horz" wrap="square" lIns="121920" tIns="60960" rIns="121920" bIns="60960" numCol="1" anchor="ctr" anchorCtr="0" compatLnSpc="1">
            <a:prstTxWarp prst="textNoShape">
              <a:avLst/>
            </a:prstTxWarp>
          </a:bodyPr>
          <a:lstStyle/>
          <a:p>
            <a:pPr algn="ctr"/>
            <a:r>
              <a:rPr lang="en-US" dirty="0">
                <a:solidFill>
                  <a:schemeClr val="bg1"/>
                </a:solidFill>
              </a:rPr>
              <a:t>b</a:t>
            </a:r>
          </a:p>
        </p:txBody>
      </p:sp>
      <p:sp>
        <p:nvSpPr>
          <p:cNvPr id="26" name="Oval 12">
            <a:extLst>
              <a:ext uri="{FF2B5EF4-FFF2-40B4-BE49-F238E27FC236}">
                <a16:creationId xmlns:a16="http://schemas.microsoft.com/office/drawing/2014/main" id="{C92AFD47-CD7D-46C4-5D65-FB5F482F7894}"/>
              </a:ext>
            </a:extLst>
          </p:cNvPr>
          <p:cNvSpPr>
            <a:spLocks noChangeArrowheads="1"/>
          </p:cNvSpPr>
          <p:nvPr/>
        </p:nvSpPr>
        <p:spPr bwMode="auto">
          <a:xfrm>
            <a:off x="8259656" y="1969182"/>
            <a:ext cx="504000" cy="504000"/>
          </a:xfrm>
          <a:prstGeom prst="ellipse">
            <a:avLst/>
          </a:prstGeom>
          <a:solidFill>
            <a:schemeClr val="bg1">
              <a:lumMod val="85000"/>
            </a:schemeClr>
          </a:solidFill>
          <a:ln w="9525">
            <a:noFill/>
            <a:round/>
            <a:headEnd/>
            <a:tailEnd/>
          </a:ln>
        </p:spPr>
        <p:txBody>
          <a:bodyPr vert="horz" wrap="square" lIns="121920" tIns="60960" rIns="121920" bIns="60960" numCol="1" anchor="ctr" anchorCtr="0" compatLnSpc="1">
            <a:prstTxWarp prst="textNoShape">
              <a:avLst/>
            </a:prstTxWarp>
          </a:bodyPr>
          <a:lstStyle/>
          <a:p>
            <a:pPr algn="ctr"/>
            <a:r>
              <a:rPr lang="en-US" dirty="0">
                <a:solidFill>
                  <a:schemeClr val="bg1"/>
                </a:solidFill>
              </a:rPr>
              <a:t>c</a:t>
            </a:r>
          </a:p>
        </p:txBody>
      </p:sp>
      <p:sp>
        <p:nvSpPr>
          <p:cNvPr id="27" name="Oval 12">
            <a:extLst>
              <a:ext uri="{FF2B5EF4-FFF2-40B4-BE49-F238E27FC236}">
                <a16:creationId xmlns:a16="http://schemas.microsoft.com/office/drawing/2014/main" id="{2F70126A-E521-9768-AC38-80BAA22D1C69}"/>
              </a:ext>
            </a:extLst>
          </p:cNvPr>
          <p:cNvSpPr>
            <a:spLocks noChangeArrowheads="1"/>
          </p:cNvSpPr>
          <p:nvPr/>
        </p:nvSpPr>
        <p:spPr bwMode="auto">
          <a:xfrm>
            <a:off x="3279103" y="1874883"/>
            <a:ext cx="504000" cy="504000"/>
          </a:xfrm>
          <a:prstGeom prst="ellipse">
            <a:avLst/>
          </a:prstGeom>
          <a:solidFill>
            <a:schemeClr val="bg1">
              <a:lumMod val="85000"/>
            </a:schemeClr>
          </a:solidFill>
          <a:ln w="9525">
            <a:noFill/>
            <a:round/>
            <a:headEnd/>
            <a:tailEnd/>
          </a:ln>
        </p:spPr>
        <p:txBody>
          <a:bodyPr vert="horz" wrap="square" lIns="121920" tIns="60960" rIns="121920" bIns="60960" numCol="1" anchor="ctr" anchorCtr="0" compatLnSpc="1">
            <a:prstTxWarp prst="textNoShape">
              <a:avLst/>
            </a:prstTxWarp>
          </a:bodyPr>
          <a:lstStyle/>
          <a:p>
            <a:pPr algn="ctr"/>
            <a:r>
              <a:rPr lang="en-US" dirty="0">
                <a:solidFill>
                  <a:schemeClr val="bg1"/>
                </a:solidFill>
              </a:rPr>
              <a:t>a</a:t>
            </a:r>
          </a:p>
        </p:txBody>
      </p:sp>
      <p:sp>
        <p:nvSpPr>
          <p:cNvPr id="28" name="TextBox 77">
            <a:extLst>
              <a:ext uri="{FF2B5EF4-FFF2-40B4-BE49-F238E27FC236}">
                <a16:creationId xmlns:a16="http://schemas.microsoft.com/office/drawing/2014/main" id="{EC4B9C62-A353-977E-00FE-47B57D648981}"/>
              </a:ext>
            </a:extLst>
          </p:cNvPr>
          <p:cNvSpPr txBox="1"/>
          <p:nvPr/>
        </p:nvSpPr>
        <p:spPr>
          <a:xfrm>
            <a:off x="477883" y="1910517"/>
            <a:ext cx="2861223" cy="369332"/>
          </a:xfrm>
          <a:prstGeom prst="rect">
            <a:avLst/>
          </a:prstGeom>
          <a:noFill/>
        </p:spPr>
        <p:txBody>
          <a:bodyPr wrap="square" rtlCol="0">
            <a:spAutoFit/>
          </a:bodyPr>
          <a:lstStyle/>
          <a:p>
            <a:r>
              <a:rPr lang="pt-BR" b="1" dirty="0">
                <a:solidFill>
                  <a:schemeClr val="bg1">
                    <a:lumMod val="75000"/>
                  </a:schemeClr>
                </a:solidFill>
              </a:rPr>
              <a:t>Bacias Sanitárias</a:t>
            </a:r>
            <a:endParaRPr lang="id-ID" dirty="0">
              <a:solidFill>
                <a:schemeClr val="bg1">
                  <a:lumMod val="75000"/>
                </a:schemeClr>
              </a:solidFill>
            </a:endParaRPr>
          </a:p>
        </p:txBody>
      </p:sp>
      <p:sp>
        <p:nvSpPr>
          <p:cNvPr id="29" name="TextBox 77">
            <a:extLst>
              <a:ext uri="{FF2B5EF4-FFF2-40B4-BE49-F238E27FC236}">
                <a16:creationId xmlns:a16="http://schemas.microsoft.com/office/drawing/2014/main" id="{F06C48DF-F1AB-8E10-F1B8-9A3F8FC1694D}"/>
              </a:ext>
            </a:extLst>
          </p:cNvPr>
          <p:cNvSpPr txBox="1"/>
          <p:nvPr/>
        </p:nvSpPr>
        <p:spPr>
          <a:xfrm>
            <a:off x="214567" y="4808742"/>
            <a:ext cx="3344061" cy="369332"/>
          </a:xfrm>
          <a:prstGeom prst="rect">
            <a:avLst/>
          </a:prstGeom>
          <a:noFill/>
        </p:spPr>
        <p:txBody>
          <a:bodyPr wrap="square" rtlCol="0">
            <a:spAutoFit/>
          </a:bodyPr>
          <a:lstStyle/>
          <a:p>
            <a:r>
              <a:rPr lang="pt-BR" b="1" dirty="0">
                <a:solidFill>
                  <a:schemeClr val="bg1">
                    <a:lumMod val="75000"/>
                  </a:schemeClr>
                </a:solidFill>
              </a:rPr>
              <a:t>Mictórios</a:t>
            </a:r>
            <a:endParaRPr lang="id-ID" dirty="0">
              <a:solidFill>
                <a:schemeClr val="bg1">
                  <a:lumMod val="75000"/>
                </a:schemeClr>
              </a:solidFill>
            </a:endParaRPr>
          </a:p>
        </p:txBody>
      </p:sp>
      <p:sp>
        <p:nvSpPr>
          <p:cNvPr id="30" name="TextBox 77">
            <a:extLst>
              <a:ext uri="{FF2B5EF4-FFF2-40B4-BE49-F238E27FC236}">
                <a16:creationId xmlns:a16="http://schemas.microsoft.com/office/drawing/2014/main" id="{10CCDAB9-9C38-3EBD-363B-E8C5C7C76E21}"/>
              </a:ext>
            </a:extLst>
          </p:cNvPr>
          <p:cNvSpPr txBox="1"/>
          <p:nvPr/>
        </p:nvSpPr>
        <p:spPr>
          <a:xfrm>
            <a:off x="9009345" y="2008901"/>
            <a:ext cx="2803379" cy="369332"/>
          </a:xfrm>
          <a:prstGeom prst="rect">
            <a:avLst/>
          </a:prstGeom>
          <a:noFill/>
        </p:spPr>
        <p:txBody>
          <a:bodyPr wrap="square" rtlCol="0">
            <a:spAutoFit/>
          </a:bodyPr>
          <a:lstStyle/>
          <a:p>
            <a:r>
              <a:rPr lang="pt-BR" b="1" dirty="0">
                <a:solidFill>
                  <a:schemeClr val="bg1">
                    <a:lumMod val="75000"/>
                  </a:schemeClr>
                </a:solidFill>
              </a:rPr>
              <a:t>Lavatórios</a:t>
            </a:r>
            <a:endParaRPr lang="id-ID" dirty="0">
              <a:solidFill>
                <a:schemeClr val="bg1">
                  <a:lumMod val="75000"/>
                </a:schemeClr>
              </a:solidFill>
            </a:endParaRPr>
          </a:p>
        </p:txBody>
      </p:sp>
      <p:sp>
        <p:nvSpPr>
          <p:cNvPr id="31" name="TextBox 77">
            <a:extLst>
              <a:ext uri="{FF2B5EF4-FFF2-40B4-BE49-F238E27FC236}">
                <a16:creationId xmlns:a16="http://schemas.microsoft.com/office/drawing/2014/main" id="{328B628A-3958-68B1-6801-0DB2F46011A7}"/>
              </a:ext>
            </a:extLst>
          </p:cNvPr>
          <p:cNvSpPr txBox="1"/>
          <p:nvPr/>
        </p:nvSpPr>
        <p:spPr>
          <a:xfrm>
            <a:off x="9061762" y="4946738"/>
            <a:ext cx="2968925" cy="369332"/>
          </a:xfrm>
          <a:prstGeom prst="rect">
            <a:avLst/>
          </a:prstGeom>
          <a:noFill/>
        </p:spPr>
        <p:txBody>
          <a:bodyPr wrap="square" rtlCol="0">
            <a:spAutoFit/>
          </a:bodyPr>
          <a:lstStyle/>
          <a:p>
            <a:r>
              <a:rPr lang="pt-BR" b="1" dirty="0">
                <a:solidFill>
                  <a:schemeClr val="tx2"/>
                </a:solidFill>
              </a:rPr>
              <a:t>Chuveiros</a:t>
            </a:r>
            <a:endParaRPr lang="id-ID" dirty="0">
              <a:solidFill>
                <a:schemeClr val="tx2"/>
              </a:solidFill>
            </a:endParaRPr>
          </a:p>
        </p:txBody>
      </p:sp>
      <p:pic>
        <p:nvPicPr>
          <p:cNvPr id="2" name="Imagem 1">
            <a:extLst>
              <a:ext uri="{FF2B5EF4-FFF2-40B4-BE49-F238E27FC236}">
                <a16:creationId xmlns:a16="http://schemas.microsoft.com/office/drawing/2014/main" id="{FBB10FDB-9B25-9549-A57A-0799329BA8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651" y="5989784"/>
            <a:ext cx="2340372" cy="649753"/>
          </a:xfrm>
          <a:prstGeom prst="rect">
            <a:avLst/>
          </a:prstGeom>
        </p:spPr>
      </p:pic>
    </p:spTree>
    <p:extLst>
      <p:ext uri="{BB962C8B-B14F-4D97-AF65-F5344CB8AC3E}">
        <p14:creationId xmlns:p14="http://schemas.microsoft.com/office/powerpoint/2010/main" val="4255970554"/>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a:extLst>
              <a:ext uri="{FF2B5EF4-FFF2-40B4-BE49-F238E27FC236}">
                <a16:creationId xmlns:a16="http://schemas.microsoft.com/office/drawing/2014/main" id="{DC89DF12-9A03-6220-C22E-4A868673CD2D}"/>
              </a:ext>
            </a:extLst>
          </p:cNvPr>
          <p:cNvGrpSpPr>
            <a:grpSpLocks noChangeAspect="1"/>
          </p:cNvGrpSpPr>
          <p:nvPr/>
        </p:nvGrpSpPr>
        <p:grpSpPr bwMode="auto">
          <a:xfrm>
            <a:off x="663429" y="2514305"/>
            <a:ext cx="1992685" cy="2116582"/>
            <a:chOff x="2469" y="1167"/>
            <a:chExt cx="2509" cy="2665"/>
          </a:xfrm>
        </p:grpSpPr>
        <p:sp>
          <p:nvSpPr>
            <p:cNvPr id="10" name="Freeform 5">
              <a:extLst>
                <a:ext uri="{FF2B5EF4-FFF2-40B4-BE49-F238E27FC236}">
                  <a16:creationId xmlns:a16="http://schemas.microsoft.com/office/drawing/2014/main" id="{2347018E-0F6D-2AE6-C6A0-FE9735222D61}"/>
                </a:ext>
              </a:extLst>
            </p:cNvPr>
            <p:cNvSpPr>
              <a:spLocks/>
            </p:cNvSpPr>
            <p:nvPr/>
          </p:nvSpPr>
          <p:spPr bwMode="auto">
            <a:xfrm>
              <a:off x="4196" y="2445"/>
              <a:ext cx="720" cy="330"/>
            </a:xfrm>
            <a:custGeom>
              <a:avLst/>
              <a:gdLst>
                <a:gd name="T0" fmla="*/ 720 w 720"/>
                <a:gd name="T1" fmla="*/ 0 h 330"/>
                <a:gd name="T2" fmla="*/ 430 w 720"/>
                <a:gd name="T3" fmla="*/ 117 h 330"/>
                <a:gd name="T4" fmla="*/ 189 w 720"/>
                <a:gd name="T5" fmla="*/ 295 h 330"/>
                <a:gd name="T6" fmla="*/ 87 w 720"/>
                <a:gd name="T7" fmla="*/ 148 h 330"/>
                <a:gd name="T8" fmla="*/ 0 w 720"/>
                <a:gd name="T9" fmla="*/ 233 h 330"/>
                <a:gd name="T10" fmla="*/ 160 w 720"/>
                <a:gd name="T11" fmla="*/ 330 h 330"/>
                <a:gd name="T12" fmla="*/ 297 w 720"/>
                <a:gd name="T13" fmla="*/ 319 h 330"/>
                <a:gd name="T14" fmla="*/ 720 w 720"/>
                <a:gd name="T15" fmla="*/ 0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30">
                  <a:moveTo>
                    <a:pt x="720" y="0"/>
                  </a:moveTo>
                  <a:lnTo>
                    <a:pt x="430" y="117"/>
                  </a:lnTo>
                  <a:lnTo>
                    <a:pt x="189" y="295"/>
                  </a:lnTo>
                  <a:lnTo>
                    <a:pt x="87" y="148"/>
                  </a:lnTo>
                  <a:lnTo>
                    <a:pt x="0" y="233"/>
                  </a:lnTo>
                  <a:lnTo>
                    <a:pt x="160" y="330"/>
                  </a:lnTo>
                  <a:lnTo>
                    <a:pt x="297" y="319"/>
                  </a:lnTo>
                  <a:lnTo>
                    <a:pt x="720" y="0"/>
                  </a:lnTo>
                  <a:close/>
                </a:path>
              </a:pathLst>
            </a:custGeom>
            <a:solidFill>
              <a:srgbClr val="325A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 name="Freeform 6">
              <a:extLst>
                <a:ext uri="{FF2B5EF4-FFF2-40B4-BE49-F238E27FC236}">
                  <a16:creationId xmlns:a16="http://schemas.microsoft.com/office/drawing/2014/main" id="{048A66C8-2441-CA44-8A6F-68D5B9CF3499}"/>
                </a:ext>
              </a:extLst>
            </p:cNvPr>
            <p:cNvSpPr>
              <a:spLocks/>
            </p:cNvSpPr>
            <p:nvPr/>
          </p:nvSpPr>
          <p:spPr bwMode="auto">
            <a:xfrm>
              <a:off x="3166" y="1375"/>
              <a:ext cx="557" cy="377"/>
            </a:xfrm>
            <a:custGeom>
              <a:avLst/>
              <a:gdLst>
                <a:gd name="T0" fmla="*/ 0 w 557"/>
                <a:gd name="T1" fmla="*/ 0 h 377"/>
                <a:gd name="T2" fmla="*/ 0 w 557"/>
                <a:gd name="T3" fmla="*/ 87 h 377"/>
                <a:gd name="T4" fmla="*/ 384 w 557"/>
                <a:gd name="T5" fmla="*/ 259 h 377"/>
                <a:gd name="T6" fmla="*/ 404 w 557"/>
                <a:gd name="T7" fmla="*/ 377 h 377"/>
                <a:gd name="T8" fmla="*/ 557 w 557"/>
                <a:gd name="T9" fmla="*/ 306 h 377"/>
                <a:gd name="T10" fmla="*/ 556 w 557"/>
                <a:gd name="T11" fmla="*/ 235 h 377"/>
                <a:gd name="T12" fmla="*/ 0 w 557"/>
                <a:gd name="T13" fmla="*/ 0 h 377"/>
              </a:gdLst>
              <a:ahLst/>
              <a:cxnLst>
                <a:cxn ang="0">
                  <a:pos x="T0" y="T1"/>
                </a:cxn>
                <a:cxn ang="0">
                  <a:pos x="T2" y="T3"/>
                </a:cxn>
                <a:cxn ang="0">
                  <a:pos x="T4" y="T5"/>
                </a:cxn>
                <a:cxn ang="0">
                  <a:pos x="T6" y="T7"/>
                </a:cxn>
                <a:cxn ang="0">
                  <a:pos x="T8" y="T9"/>
                </a:cxn>
                <a:cxn ang="0">
                  <a:pos x="T10" y="T11"/>
                </a:cxn>
                <a:cxn ang="0">
                  <a:pos x="T12" y="T13"/>
                </a:cxn>
              </a:cxnLst>
              <a:rect l="0" t="0" r="r" b="b"/>
              <a:pathLst>
                <a:path w="557" h="377">
                  <a:moveTo>
                    <a:pt x="0" y="0"/>
                  </a:moveTo>
                  <a:lnTo>
                    <a:pt x="0" y="87"/>
                  </a:lnTo>
                  <a:lnTo>
                    <a:pt x="384" y="259"/>
                  </a:lnTo>
                  <a:lnTo>
                    <a:pt x="404" y="377"/>
                  </a:lnTo>
                  <a:lnTo>
                    <a:pt x="557" y="306"/>
                  </a:lnTo>
                  <a:lnTo>
                    <a:pt x="556" y="235"/>
                  </a:lnTo>
                  <a:lnTo>
                    <a:pt x="0"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 name="Freeform 8">
              <a:extLst>
                <a:ext uri="{FF2B5EF4-FFF2-40B4-BE49-F238E27FC236}">
                  <a16:creationId xmlns:a16="http://schemas.microsoft.com/office/drawing/2014/main" id="{E5B1CFE2-7432-530B-9F6F-02ECBA5A0F8E}"/>
                </a:ext>
              </a:extLst>
            </p:cNvPr>
            <p:cNvSpPr>
              <a:spLocks/>
            </p:cNvSpPr>
            <p:nvPr/>
          </p:nvSpPr>
          <p:spPr bwMode="auto">
            <a:xfrm>
              <a:off x="3065" y="2649"/>
              <a:ext cx="212" cy="784"/>
            </a:xfrm>
            <a:custGeom>
              <a:avLst/>
              <a:gdLst>
                <a:gd name="T0" fmla="*/ 24 w 212"/>
                <a:gd name="T1" fmla="*/ 784 h 784"/>
                <a:gd name="T2" fmla="*/ 212 w 212"/>
                <a:gd name="T3" fmla="*/ 685 h 784"/>
                <a:gd name="T4" fmla="*/ 170 w 212"/>
                <a:gd name="T5" fmla="*/ 0 h 784"/>
                <a:gd name="T6" fmla="*/ 0 w 212"/>
                <a:gd name="T7" fmla="*/ 97 h 784"/>
                <a:gd name="T8" fmla="*/ 24 w 212"/>
                <a:gd name="T9" fmla="*/ 784 h 784"/>
              </a:gdLst>
              <a:ahLst/>
              <a:cxnLst>
                <a:cxn ang="0">
                  <a:pos x="T0" y="T1"/>
                </a:cxn>
                <a:cxn ang="0">
                  <a:pos x="T2" y="T3"/>
                </a:cxn>
                <a:cxn ang="0">
                  <a:pos x="T4" y="T5"/>
                </a:cxn>
                <a:cxn ang="0">
                  <a:pos x="T6" y="T7"/>
                </a:cxn>
                <a:cxn ang="0">
                  <a:pos x="T8" y="T9"/>
                </a:cxn>
              </a:cxnLst>
              <a:rect l="0" t="0" r="r" b="b"/>
              <a:pathLst>
                <a:path w="212" h="784">
                  <a:moveTo>
                    <a:pt x="24" y="784"/>
                  </a:moveTo>
                  <a:lnTo>
                    <a:pt x="212" y="685"/>
                  </a:lnTo>
                  <a:lnTo>
                    <a:pt x="170" y="0"/>
                  </a:lnTo>
                  <a:lnTo>
                    <a:pt x="0" y="97"/>
                  </a:lnTo>
                  <a:lnTo>
                    <a:pt x="24" y="784"/>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 name="Freeform 9">
              <a:extLst>
                <a:ext uri="{FF2B5EF4-FFF2-40B4-BE49-F238E27FC236}">
                  <a16:creationId xmlns:a16="http://schemas.microsoft.com/office/drawing/2014/main" id="{F24C8F8A-B12D-7CC1-4727-3997508EF411}"/>
                </a:ext>
              </a:extLst>
            </p:cNvPr>
            <p:cNvSpPr>
              <a:spLocks/>
            </p:cNvSpPr>
            <p:nvPr/>
          </p:nvSpPr>
          <p:spPr bwMode="auto">
            <a:xfrm>
              <a:off x="3017" y="1634"/>
              <a:ext cx="638" cy="1033"/>
            </a:xfrm>
            <a:custGeom>
              <a:avLst/>
              <a:gdLst>
                <a:gd name="T0" fmla="*/ 35 w 638"/>
                <a:gd name="T1" fmla="*/ 1033 h 1033"/>
                <a:gd name="T2" fmla="*/ 164 w 638"/>
                <a:gd name="T3" fmla="*/ 973 h 1033"/>
                <a:gd name="T4" fmla="*/ 150 w 638"/>
                <a:gd name="T5" fmla="*/ 366 h 1033"/>
                <a:gd name="T6" fmla="*/ 638 w 638"/>
                <a:gd name="T7" fmla="*/ 85 h 1033"/>
                <a:gd name="T8" fmla="*/ 638 w 638"/>
                <a:gd name="T9" fmla="*/ 0 h 1033"/>
                <a:gd name="T10" fmla="*/ 0 w 638"/>
                <a:gd name="T11" fmla="*/ 268 h 1033"/>
                <a:gd name="T12" fmla="*/ 35 w 638"/>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638" h="1033">
                  <a:moveTo>
                    <a:pt x="35" y="1033"/>
                  </a:moveTo>
                  <a:lnTo>
                    <a:pt x="164" y="973"/>
                  </a:lnTo>
                  <a:lnTo>
                    <a:pt x="150" y="366"/>
                  </a:lnTo>
                  <a:lnTo>
                    <a:pt x="638" y="85"/>
                  </a:lnTo>
                  <a:lnTo>
                    <a:pt x="638" y="0"/>
                  </a:lnTo>
                  <a:lnTo>
                    <a:pt x="0" y="268"/>
                  </a:lnTo>
                  <a:lnTo>
                    <a:pt x="35" y="1033"/>
                  </a:lnTo>
                  <a:close/>
                </a:path>
              </a:pathLst>
            </a:custGeom>
            <a:solidFill>
              <a:schemeClr val="accent4">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 name="Freeform 10">
              <a:extLst>
                <a:ext uri="{FF2B5EF4-FFF2-40B4-BE49-F238E27FC236}">
                  <a16:creationId xmlns:a16="http://schemas.microsoft.com/office/drawing/2014/main" id="{E23D9FFE-8197-CF50-2966-74195B1E1962}"/>
                </a:ext>
              </a:extLst>
            </p:cNvPr>
            <p:cNvSpPr>
              <a:spLocks/>
            </p:cNvSpPr>
            <p:nvPr/>
          </p:nvSpPr>
          <p:spPr bwMode="auto">
            <a:xfrm>
              <a:off x="4327" y="2740"/>
              <a:ext cx="95" cy="693"/>
            </a:xfrm>
            <a:custGeom>
              <a:avLst/>
              <a:gdLst>
                <a:gd name="T0" fmla="*/ 58 w 95"/>
                <a:gd name="T1" fmla="*/ 0 h 693"/>
                <a:gd name="T2" fmla="*/ 0 w 95"/>
                <a:gd name="T3" fmla="*/ 275 h 693"/>
                <a:gd name="T4" fmla="*/ 29 w 95"/>
                <a:gd name="T5" fmla="*/ 693 h 693"/>
                <a:gd name="T6" fmla="*/ 95 w 95"/>
                <a:gd name="T7" fmla="*/ 275 h 693"/>
                <a:gd name="T8" fmla="*/ 58 w 95"/>
                <a:gd name="T9" fmla="*/ 0 h 693"/>
              </a:gdLst>
              <a:ahLst/>
              <a:cxnLst>
                <a:cxn ang="0">
                  <a:pos x="T0" y="T1"/>
                </a:cxn>
                <a:cxn ang="0">
                  <a:pos x="T2" y="T3"/>
                </a:cxn>
                <a:cxn ang="0">
                  <a:pos x="T4" y="T5"/>
                </a:cxn>
                <a:cxn ang="0">
                  <a:pos x="T6" y="T7"/>
                </a:cxn>
                <a:cxn ang="0">
                  <a:pos x="T8" y="T9"/>
                </a:cxn>
              </a:cxnLst>
              <a:rect l="0" t="0" r="r" b="b"/>
              <a:pathLst>
                <a:path w="95" h="693">
                  <a:moveTo>
                    <a:pt x="58" y="0"/>
                  </a:moveTo>
                  <a:lnTo>
                    <a:pt x="0" y="275"/>
                  </a:lnTo>
                  <a:lnTo>
                    <a:pt x="29" y="693"/>
                  </a:lnTo>
                  <a:lnTo>
                    <a:pt x="95" y="275"/>
                  </a:lnTo>
                  <a:lnTo>
                    <a:pt x="58" y="0"/>
                  </a:lnTo>
                  <a:close/>
                </a:path>
              </a:pathLst>
            </a:custGeom>
            <a:solidFill>
              <a:srgbClr val="B81F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 name="Freeform 11">
              <a:extLst>
                <a:ext uri="{FF2B5EF4-FFF2-40B4-BE49-F238E27FC236}">
                  <a16:creationId xmlns:a16="http://schemas.microsoft.com/office/drawing/2014/main" id="{1B4CBCAB-EF27-5080-672D-71020D611BD5}"/>
                </a:ext>
              </a:extLst>
            </p:cNvPr>
            <p:cNvSpPr>
              <a:spLocks/>
            </p:cNvSpPr>
            <p:nvPr/>
          </p:nvSpPr>
          <p:spPr bwMode="auto">
            <a:xfrm>
              <a:off x="4117" y="2638"/>
              <a:ext cx="279" cy="795"/>
            </a:xfrm>
            <a:custGeom>
              <a:avLst/>
              <a:gdLst>
                <a:gd name="T0" fmla="*/ 279 w 279"/>
                <a:gd name="T1" fmla="*/ 102 h 795"/>
                <a:gd name="T2" fmla="*/ 82 w 279"/>
                <a:gd name="T3" fmla="*/ 0 h 795"/>
                <a:gd name="T4" fmla="*/ 0 w 279"/>
                <a:gd name="T5" fmla="*/ 29 h 795"/>
                <a:gd name="T6" fmla="*/ 24 w 279"/>
                <a:gd name="T7" fmla="*/ 151 h 795"/>
                <a:gd name="T8" fmla="*/ 113 w 279"/>
                <a:gd name="T9" fmla="*/ 199 h 795"/>
                <a:gd name="T10" fmla="*/ 199 w 279"/>
                <a:gd name="T11" fmla="*/ 769 h 795"/>
                <a:gd name="T12" fmla="*/ 250 w 279"/>
                <a:gd name="T13" fmla="*/ 795 h 795"/>
                <a:gd name="T14" fmla="*/ 279 w 279"/>
                <a:gd name="T15" fmla="*/ 102 h 7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795">
                  <a:moveTo>
                    <a:pt x="279" y="102"/>
                  </a:moveTo>
                  <a:lnTo>
                    <a:pt x="82" y="0"/>
                  </a:lnTo>
                  <a:lnTo>
                    <a:pt x="0" y="29"/>
                  </a:lnTo>
                  <a:lnTo>
                    <a:pt x="24" y="151"/>
                  </a:lnTo>
                  <a:lnTo>
                    <a:pt x="113" y="199"/>
                  </a:lnTo>
                  <a:lnTo>
                    <a:pt x="199" y="769"/>
                  </a:lnTo>
                  <a:lnTo>
                    <a:pt x="250" y="795"/>
                  </a:lnTo>
                  <a:lnTo>
                    <a:pt x="279" y="102"/>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 name="Freeform 12">
              <a:extLst>
                <a:ext uri="{FF2B5EF4-FFF2-40B4-BE49-F238E27FC236}">
                  <a16:creationId xmlns:a16="http://schemas.microsoft.com/office/drawing/2014/main" id="{1F64961B-D9B9-C70B-AF3A-DFD8B7C81CB7}"/>
                </a:ext>
              </a:extLst>
            </p:cNvPr>
            <p:cNvSpPr>
              <a:spLocks/>
            </p:cNvSpPr>
            <p:nvPr/>
          </p:nvSpPr>
          <p:spPr bwMode="auto">
            <a:xfrm>
              <a:off x="3718" y="1375"/>
              <a:ext cx="562" cy="361"/>
            </a:xfrm>
            <a:custGeom>
              <a:avLst/>
              <a:gdLst>
                <a:gd name="T0" fmla="*/ 4 w 562"/>
                <a:gd name="T1" fmla="*/ 235 h 361"/>
                <a:gd name="T2" fmla="*/ 562 w 562"/>
                <a:gd name="T3" fmla="*/ 0 h 361"/>
                <a:gd name="T4" fmla="*/ 562 w 562"/>
                <a:gd name="T5" fmla="*/ 66 h 361"/>
                <a:gd name="T6" fmla="*/ 111 w 562"/>
                <a:gd name="T7" fmla="*/ 259 h 361"/>
                <a:gd name="T8" fmla="*/ 115 w 562"/>
                <a:gd name="T9" fmla="*/ 361 h 361"/>
                <a:gd name="T10" fmla="*/ 0 w 562"/>
                <a:gd name="T11" fmla="*/ 335 h 361"/>
                <a:gd name="T12" fmla="*/ 4 w 562"/>
                <a:gd name="T13" fmla="*/ 235 h 361"/>
              </a:gdLst>
              <a:ahLst/>
              <a:cxnLst>
                <a:cxn ang="0">
                  <a:pos x="T0" y="T1"/>
                </a:cxn>
                <a:cxn ang="0">
                  <a:pos x="T2" y="T3"/>
                </a:cxn>
                <a:cxn ang="0">
                  <a:pos x="T4" y="T5"/>
                </a:cxn>
                <a:cxn ang="0">
                  <a:pos x="T6" y="T7"/>
                </a:cxn>
                <a:cxn ang="0">
                  <a:pos x="T8" y="T9"/>
                </a:cxn>
                <a:cxn ang="0">
                  <a:pos x="T10" y="T11"/>
                </a:cxn>
                <a:cxn ang="0">
                  <a:pos x="T12" y="T13"/>
                </a:cxn>
              </a:cxnLst>
              <a:rect l="0" t="0" r="r" b="b"/>
              <a:pathLst>
                <a:path w="562" h="361">
                  <a:moveTo>
                    <a:pt x="4" y="235"/>
                  </a:moveTo>
                  <a:lnTo>
                    <a:pt x="562" y="0"/>
                  </a:lnTo>
                  <a:lnTo>
                    <a:pt x="562" y="66"/>
                  </a:lnTo>
                  <a:lnTo>
                    <a:pt x="111" y="259"/>
                  </a:lnTo>
                  <a:lnTo>
                    <a:pt x="115" y="361"/>
                  </a:lnTo>
                  <a:lnTo>
                    <a:pt x="0" y="335"/>
                  </a:lnTo>
                  <a:lnTo>
                    <a:pt x="4" y="235"/>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 name="Freeform 13">
              <a:extLst>
                <a:ext uri="{FF2B5EF4-FFF2-40B4-BE49-F238E27FC236}">
                  <a16:creationId xmlns:a16="http://schemas.microsoft.com/office/drawing/2014/main" id="{C2A4D523-EA98-7540-044F-5F4EB4A1D56C}"/>
                </a:ext>
              </a:extLst>
            </p:cNvPr>
            <p:cNvSpPr>
              <a:spLocks/>
            </p:cNvSpPr>
            <p:nvPr/>
          </p:nvSpPr>
          <p:spPr bwMode="auto">
            <a:xfrm>
              <a:off x="3116" y="2689"/>
              <a:ext cx="1211" cy="427"/>
            </a:xfrm>
            <a:custGeom>
              <a:avLst/>
              <a:gdLst>
                <a:gd name="T0" fmla="*/ 0 w 1211"/>
                <a:gd name="T1" fmla="*/ 86 h 427"/>
                <a:gd name="T2" fmla="*/ 148 w 1211"/>
                <a:gd name="T3" fmla="*/ 0 h 427"/>
                <a:gd name="T4" fmla="*/ 1131 w 1211"/>
                <a:gd name="T5" fmla="*/ 44 h 427"/>
                <a:gd name="T6" fmla="*/ 1211 w 1211"/>
                <a:gd name="T7" fmla="*/ 86 h 427"/>
                <a:gd name="T8" fmla="*/ 607 w 1211"/>
                <a:gd name="T9" fmla="*/ 427 h 427"/>
                <a:gd name="T10" fmla="*/ 0 w 1211"/>
                <a:gd name="T11" fmla="*/ 86 h 427"/>
              </a:gdLst>
              <a:ahLst/>
              <a:cxnLst>
                <a:cxn ang="0">
                  <a:pos x="T0" y="T1"/>
                </a:cxn>
                <a:cxn ang="0">
                  <a:pos x="T2" y="T3"/>
                </a:cxn>
                <a:cxn ang="0">
                  <a:pos x="T4" y="T5"/>
                </a:cxn>
                <a:cxn ang="0">
                  <a:pos x="T6" y="T7"/>
                </a:cxn>
                <a:cxn ang="0">
                  <a:pos x="T8" y="T9"/>
                </a:cxn>
                <a:cxn ang="0">
                  <a:pos x="T10" y="T11"/>
                </a:cxn>
              </a:cxnLst>
              <a:rect l="0" t="0" r="r" b="b"/>
              <a:pathLst>
                <a:path w="1211" h="427">
                  <a:moveTo>
                    <a:pt x="0" y="86"/>
                  </a:moveTo>
                  <a:lnTo>
                    <a:pt x="148" y="0"/>
                  </a:lnTo>
                  <a:lnTo>
                    <a:pt x="1131" y="44"/>
                  </a:lnTo>
                  <a:lnTo>
                    <a:pt x="1211" y="86"/>
                  </a:lnTo>
                  <a:lnTo>
                    <a:pt x="607" y="427"/>
                  </a:lnTo>
                  <a:lnTo>
                    <a:pt x="0" y="86"/>
                  </a:ln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 name="Freeform 14">
              <a:extLst>
                <a:ext uri="{FF2B5EF4-FFF2-40B4-BE49-F238E27FC236}">
                  <a16:creationId xmlns:a16="http://schemas.microsoft.com/office/drawing/2014/main" id="{6B453C34-68AC-CA91-C245-D685FC782993}"/>
                </a:ext>
              </a:extLst>
            </p:cNvPr>
            <p:cNvSpPr>
              <a:spLocks/>
            </p:cNvSpPr>
            <p:nvPr/>
          </p:nvSpPr>
          <p:spPr bwMode="auto">
            <a:xfrm>
              <a:off x="4258" y="2328"/>
              <a:ext cx="658" cy="412"/>
            </a:xfrm>
            <a:custGeom>
              <a:avLst/>
              <a:gdLst>
                <a:gd name="T0" fmla="*/ 658 w 658"/>
                <a:gd name="T1" fmla="*/ 117 h 412"/>
                <a:gd name="T2" fmla="*/ 445 w 658"/>
                <a:gd name="T3" fmla="*/ 0 h 412"/>
                <a:gd name="T4" fmla="*/ 0 w 658"/>
                <a:gd name="T5" fmla="*/ 175 h 412"/>
                <a:gd name="T6" fmla="*/ 58 w 658"/>
                <a:gd name="T7" fmla="*/ 378 h 412"/>
                <a:gd name="T8" fmla="*/ 127 w 658"/>
                <a:gd name="T9" fmla="*/ 412 h 412"/>
                <a:gd name="T10" fmla="*/ 658 w 658"/>
                <a:gd name="T11" fmla="*/ 117 h 412"/>
              </a:gdLst>
              <a:ahLst/>
              <a:cxnLst>
                <a:cxn ang="0">
                  <a:pos x="T0" y="T1"/>
                </a:cxn>
                <a:cxn ang="0">
                  <a:pos x="T2" y="T3"/>
                </a:cxn>
                <a:cxn ang="0">
                  <a:pos x="T4" y="T5"/>
                </a:cxn>
                <a:cxn ang="0">
                  <a:pos x="T6" y="T7"/>
                </a:cxn>
                <a:cxn ang="0">
                  <a:pos x="T8" y="T9"/>
                </a:cxn>
                <a:cxn ang="0">
                  <a:pos x="T10" y="T11"/>
                </a:cxn>
              </a:cxnLst>
              <a:rect l="0" t="0" r="r" b="b"/>
              <a:pathLst>
                <a:path w="658" h="412">
                  <a:moveTo>
                    <a:pt x="658" y="117"/>
                  </a:moveTo>
                  <a:lnTo>
                    <a:pt x="445" y="0"/>
                  </a:lnTo>
                  <a:lnTo>
                    <a:pt x="0" y="175"/>
                  </a:lnTo>
                  <a:lnTo>
                    <a:pt x="58" y="378"/>
                  </a:lnTo>
                  <a:lnTo>
                    <a:pt x="127" y="412"/>
                  </a:lnTo>
                  <a:lnTo>
                    <a:pt x="658" y="117"/>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 name="Freeform 15">
              <a:extLst>
                <a:ext uri="{FF2B5EF4-FFF2-40B4-BE49-F238E27FC236}">
                  <a16:creationId xmlns:a16="http://schemas.microsoft.com/office/drawing/2014/main" id="{F6AB5219-7F0C-6355-F2EF-5A67FB2B4B0D}"/>
                </a:ext>
              </a:extLst>
            </p:cNvPr>
            <p:cNvSpPr>
              <a:spLocks/>
            </p:cNvSpPr>
            <p:nvPr/>
          </p:nvSpPr>
          <p:spPr bwMode="auto">
            <a:xfrm>
              <a:off x="2547" y="2330"/>
              <a:ext cx="598" cy="410"/>
            </a:xfrm>
            <a:custGeom>
              <a:avLst/>
              <a:gdLst>
                <a:gd name="T0" fmla="*/ 0 w 598"/>
                <a:gd name="T1" fmla="*/ 109 h 410"/>
                <a:gd name="T2" fmla="*/ 204 w 598"/>
                <a:gd name="T3" fmla="*/ 0 h 410"/>
                <a:gd name="T4" fmla="*/ 525 w 598"/>
                <a:gd name="T5" fmla="*/ 331 h 410"/>
                <a:gd name="T6" fmla="*/ 598 w 598"/>
                <a:gd name="T7" fmla="*/ 297 h 410"/>
                <a:gd name="T8" fmla="*/ 598 w 598"/>
                <a:gd name="T9" fmla="*/ 371 h 410"/>
                <a:gd name="T10" fmla="*/ 530 w 598"/>
                <a:gd name="T11" fmla="*/ 410 h 410"/>
                <a:gd name="T12" fmla="*/ 0 w 598"/>
                <a:gd name="T13" fmla="*/ 109 h 410"/>
              </a:gdLst>
              <a:ahLst/>
              <a:cxnLst>
                <a:cxn ang="0">
                  <a:pos x="T0" y="T1"/>
                </a:cxn>
                <a:cxn ang="0">
                  <a:pos x="T2" y="T3"/>
                </a:cxn>
                <a:cxn ang="0">
                  <a:pos x="T4" y="T5"/>
                </a:cxn>
                <a:cxn ang="0">
                  <a:pos x="T6" y="T7"/>
                </a:cxn>
                <a:cxn ang="0">
                  <a:pos x="T8" y="T9"/>
                </a:cxn>
                <a:cxn ang="0">
                  <a:pos x="T10" y="T11"/>
                </a:cxn>
                <a:cxn ang="0">
                  <a:pos x="T12" y="T13"/>
                </a:cxn>
              </a:cxnLst>
              <a:rect l="0" t="0" r="r" b="b"/>
              <a:pathLst>
                <a:path w="598" h="410">
                  <a:moveTo>
                    <a:pt x="0" y="109"/>
                  </a:moveTo>
                  <a:lnTo>
                    <a:pt x="204" y="0"/>
                  </a:lnTo>
                  <a:lnTo>
                    <a:pt x="525" y="331"/>
                  </a:lnTo>
                  <a:lnTo>
                    <a:pt x="598" y="297"/>
                  </a:lnTo>
                  <a:lnTo>
                    <a:pt x="598" y="371"/>
                  </a:lnTo>
                  <a:lnTo>
                    <a:pt x="530" y="410"/>
                  </a:lnTo>
                  <a:lnTo>
                    <a:pt x="0" y="10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 name="Freeform 17">
              <a:extLst>
                <a:ext uri="{FF2B5EF4-FFF2-40B4-BE49-F238E27FC236}">
                  <a16:creationId xmlns:a16="http://schemas.microsoft.com/office/drawing/2014/main" id="{B3C497F6-A7B8-862B-6274-18C1573093FA}"/>
                </a:ext>
              </a:extLst>
            </p:cNvPr>
            <p:cNvSpPr>
              <a:spLocks/>
            </p:cNvSpPr>
            <p:nvPr/>
          </p:nvSpPr>
          <p:spPr bwMode="auto">
            <a:xfrm>
              <a:off x="2547" y="2441"/>
              <a:ext cx="554" cy="988"/>
            </a:xfrm>
            <a:custGeom>
              <a:avLst/>
              <a:gdLst>
                <a:gd name="T0" fmla="*/ 45 w 554"/>
                <a:gd name="T1" fmla="*/ 669 h 988"/>
                <a:gd name="T2" fmla="*/ 554 w 554"/>
                <a:gd name="T3" fmla="*/ 988 h 988"/>
                <a:gd name="T4" fmla="*/ 530 w 554"/>
                <a:gd name="T5" fmla="*/ 301 h 988"/>
                <a:gd name="T6" fmla="*/ 0 w 554"/>
                <a:gd name="T7" fmla="*/ 0 h 988"/>
                <a:gd name="T8" fmla="*/ 45 w 554"/>
                <a:gd name="T9" fmla="*/ 669 h 988"/>
              </a:gdLst>
              <a:ahLst/>
              <a:cxnLst>
                <a:cxn ang="0">
                  <a:pos x="T0" y="T1"/>
                </a:cxn>
                <a:cxn ang="0">
                  <a:pos x="T2" y="T3"/>
                </a:cxn>
                <a:cxn ang="0">
                  <a:pos x="T4" y="T5"/>
                </a:cxn>
                <a:cxn ang="0">
                  <a:pos x="T6" y="T7"/>
                </a:cxn>
                <a:cxn ang="0">
                  <a:pos x="T8" y="T9"/>
                </a:cxn>
              </a:cxnLst>
              <a:rect l="0" t="0" r="r" b="b"/>
              <a:pathLst>
                <a:path w="554" h="988">
                  <a:moveTo>
                    <a:pt x="45" y="669"/>
                  </a:moveTo>
                  <a:lnTo>
                    <a:pt x="554" y="988"/>
                  </a:lnTo>
                  <a:lnTo>
                    <a:pt x="530" y="301"/>
                  </a:lnTo>
                  <a:lnTo>
                    <a:pt x="0" y="0"/>
                  </a:lnTo>
                  <a:lnTo>
                    <a:pt x="45" y="66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 name="Freeform 18">
              <a:extLst>
                <a:ext uri="{FF2B5EF4-FFF2-40B4-BE49-F238E27FC236}">
                  <a16:creationId xmlns:a16="http://schemas.microsoft.com/office/drawing/2014/main" id="{D6923BA3-035E-4716-5D80-E6D6C7A1DA3D}"/>
                </a:ext>
              </a:extLst>
            </p:cNvPr>
            <p:cNvSpPr>
              <a:spLocks/>
            </p:cNvSpPr>
            <p:nvPr/>
          </p:nvSpPr>
          <p:spPr bwMode="auto">
            <a:xfrm>
              <a:off x="2474" y="1630"/>
              <a:ext cx="591" cy="1028"/>
            </a:xfrm>
            <a:custGeom>
              <a:avLst/>
              <a:gdLst>
                <a:gd name="T0" fmla="*/ 53 w 591"/>
                <a:gd name="T1" fmla="*/ 731 h 1028"/>
                <a:gd name="T2" fmla="*/ 591 w 591"/>
                <a:gd name="T3" fmla="*/ 1028 h 1028"/>
                <a:gd name="T4" fmla="*/ 556 w 591"/>
                <a:gd name="T5" fmla="*/ 263 h 1028"/>
                <a:gd name="T6" fmla="*/ 0 w 591"/>
                <a:gd name="T7" fmla="*/ 0 h 1028"/>
                <a:gd name="T8" fmla="*/ 53 w 591"/>
                <a:gd name="T9" fmla="*/ 731 h 1028"/>
              </a:gdLst>
              <a:ahLst/>
              <a:cxnLst>
                <a:cxn ang="0">
                  <a:pos x="T0" y="T1"/>
                </a:cxn>
                <a:cxn ang="0">
                  <a:pos x="T2" y="T3"/>
                </a:cxn>
                <a:cxn ang="0">
                  <a:pos x="T4" y="T5"/>
                </a:cxn>
                <a:cxn ang="0">
                  <a:pos x="T6" y="T7"/>
                </a:cxn>
                <a:cxn ang="0">
                  <a:pos x="T8" y="T9"/>
                </a:cxn>
              </a:cxnLst>
              <a:rect l="0" t="0" r="r" b="b"/>
              <a:pathLst>
                <a:path w="591" h="1028">
                  <a:moveTo>
                    <a:pt x="53" y="731"/>
                  </a:moveTo>
                  <a:lnTo>
                    <a:pt x="591" y="1028"/>
                  </a:lnTo>
                  <a:lnTo>
                    <a:pt x="556" y="263"/>
                  </a:lnTo>
                  <a:lnTo>
                    <a:pt x="0" y="0"/>
                  </a:lnTo>
                  <a:lnTo>
                    <a:pt x="53" y="731"/>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 name="Freeform 19">
              <a:extLst>
                <a:ext uri="{FF2B5EF4-FFF2-40B4-BE49-F238E27FC236}">
                  <a16:creationId xmlns:a16="http://schemas.microsoft.com/office/drawing/2014/main" id="{1A545DEF-4095-C118-8DDE-9AB7D55505F9}"/>
                </a:ext>
              </a:extLst>
            </p:cNvPr>
            <p:cNvSpPr>
              <a:spLocks/>
            </p:cNvSpPr>
            <p:nvPr/>
          </p:nvSpPr>
          <p:spPr bwMode="auto">
            <a:xfrm>
              <a:off x="3787" y="1639"/>
              <a:ext cx="635" cy="1028"/>
            </a:xfrm>
            <a:custGeom>
              <a:avLst/>
              <a:gdLst>
                <a:gd name="T0" fmla="*/ 0 w 635"/>
                <a:gd name="T1" fmla="*/ 0 h 1028"/>
                <a:gd name="T2" fmla="*/ 0 w 635"/>
                <a:gd name="T3" fmla="*/ 88 h 1028"/>
                <a:gd name="T4" fmla="*/ 503 w 635"/>
                <a:gd name="T5" fmla="*/ 310 h 1028"/>
                <a:gd name="T6" fmla="*/ 503 w 635"/>
                <a:gd name="T7" fmla="*/ 988 h 1028"/>
                <a:gd name="T8" fmla="*/ 598 w 635"/>
                <a:gd name="T9" fmla="*/ 1028 h 1028"/>
                <a:gd name="T10" fmla="*/ 635 w 635"/>
                <a:gd name="T11" fmla="*/ 265 h 1028"/>
                <a:gd name="T12" fmla="*/ 0 w 635"/>
                <a:gd name="T13" fmla="*/ 0 h 1028"/>
              </a:gdLst>
              <a:ahLst/>
              <a:cxnLst>
                <a:cxn ang="0">
                  <a:pos x="T0" y="T1"/>
                </a:cxn>
                <a:cxn ang="0">
                  <a:pos x="T2" y="T3"/>
                </a:cxn>
                <a:cxn ang="0">
                  <a:pos x="T4" y="T5"/>
                </a:cxn>
                <a:cxn ang="0">
                  <a:pos x="T6" y="T7"/>
                </a:cxn>
                <a:cxn ang="0">
                  <a:pos x="T8" y="T9"/>
                </a:cxn>
                <a:cxn ang="0">
                  <a:pos x="T10" y="T11"/>
                </a:cxn>
                <a:cxn ang="0">
                  <a:pos x="T12" y="T13"/>
                </a:cxn>
              </a:cxnLst>
              <a:rect l="0" t="0" r="r" b="b"/>
              <a:pathLst>
                <a:path w="635" h="1028">
                  <a:moveTo>
                    <a:pt x="0" y="0"/>
                  </a:moveTo>
                  <a:lnTo>
                    <a:pt x="0" y="88"/>
                  </a:lnTo>
                  <a:lnTo>
                    <a:pt x="503" y="310"/>
                  </a:lnTo>
                  <a:lnTo>
                    <a:pt x="503" y="988"/>
                  </a:lnTo>
                  <a:lnTo>
                    <a:pt x="598" y="1028"/>
                  </a:lnTo>
                  <a:lnTo>
                    <a:pt x="635" y="265"/>
                  </a:lnTo>
                  <a:lnTo>
                    <a:pt x="0"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 name="Freeform 20">
              <a:extLst>
                <a:ext uri="{FF2B5EF4-FFF2-40B4-BE49-F238E27FC236}">
                  <a16:creationId xmlns:a16="http://schemas.microsoft.com/office/drawing/2014/main" id="{240C6778-05AC-E870-0F10-0AC0CCD21D1E}"/>
                </a:ext>
              </a:extLst>
            </p:cNvPr>
            <p:cNvSpPr>
              <a:spLocks/>
            </p:cNvSpPr>
            <p:nvPr/>
          </p:nvSpPr>
          <p:spPr bwMode="auto">
            <a:xfrm>
              <a:off x="3089" y="1933"/>
              <a:ext cx="634" cy="1097"/>
            </a:xfrm>
            <a:custGeom>
              <a:avLst/>
              <a:gdLst>
                <a:gd name="T0" fmla="*/ 0 w 634"/>
                <a:gd name="T1" fmla="*/ 0 h 1097"/>
                <a:gd name="T2" fmla="*/ 27 w 634"/>
                <a:gd name="T3" fmla="*/ 767 h 1097"/>
                <a:gd name="T4" fmla="*/ 634 w 634"/>
                <a:gd name="T5" fmla="*/ 1097 h 1097"/>
                <a:gd name="T6" fmla="*/ 634 w 634"/>
                <a:gd name="T7" fmla="*/ 300 h 1097"/>
                <a:gd name="T8" fmla="*/ 0 w 634"/>
                <a:gd name="T9" fmla="*/ 0 h 1097"/>
              </a:gdLst>
              <a:ahLst/>
              <a:cxnLst>
                <a:cxn ang="0">
                  <a:pos x="T0" y="T1"/>
                </a:cxn>
                <a:cxn ang="0">
                  <a:pos x="T2" y="T3"/>
                </a:cxn>
                <a:cxn ang="0">
                  <a:pos x="T4" y="T5"/>
                </a:cxn>
                <a:cxn ang="0">
                  <a:pos x="T6" y="T7"/>
                </a:cxn>
                <a:cxn ang="0">
                  <a:pos x="T8" y="T9"/>
                </a:cxn>
              </a:cxnLst>
              <a:rect l="0" t="0" r="r" b="b"/>
              <a:pathLst>
                <a:path w="634" h="1097">
                  <a:moveTo>
                    <a:pt x="0" y="0"/>
                  </a:moveTo>
                  <a:lnTo>
                    <a:pt x="27" y="767"/>
                  </a:lnTo>
                  <a:lnTo>
                    <a:pt x="634" y="1097"/>
                  </a:lnTo>
                  <a:lnTo>
                    <a:pt x="634" y="300"/>
                  </a:ln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 name="Freeform 21">
              <a:extLst>
                <a:ext uri="{FF2B5EF4-FFF2-40B4-BE49-F238E27FC236}">
                  <a16:creationId xmlns:a16="http://schemas.microsoft.com/office/drawing/2014/main" id="{92CEED28-62F0-0ED4-0C94-00A3943892EB}"/>
                </a:ext>
              </a:extLst>
            </p:cNvPr>
            <p:cNvSpPr>
              <a:spLocks/>
            </p:cNvSpPr>
            <p:nvPr/>
          </p:nvSpPr>
          <p:spPr bwMode="auto">
            <a:xfrm>
              <a:off x="3116" y="2775"/>
              <a:ext cx="607" cy="1057"/>
            </a:xfrm>
            <a:custGeom>
              <a:avLst/>
              <a:gdLst>
                <a:gd name="T0" fmla="*/ 607 w 607"/>
                <a:gd name="T1" fmla="*/ 1057 h 1057"/>
                <a:gd name="T2" fmla="*/ 607 w 607"/>
                <a:gd name="T3" fmla="*/ 341 h 1057"/>
                <a:gd name="T4" fmla="*/ 0 w 607"/>
                <a:gd name="T5" fmla="*/ 0 h 1057"/>
                <a:gd name="T6" fmla="*/ 30 w 607"/>
                <a:gd name="T7" fmla="*/ 693 h 1057"/>
                <a:gd name="T8" fmla="*/ 607 w 607"/>
                <a:gd name="T9" fmla="*/ 1057 h 1057"/>
              </a:gdLst>
              <a:ahLst/>
              <a:cxnLst>
                <a:cxn ang="0">
                  <a:pos x="T0" y="T1"/>
                </a:cxn>
                <a:cxn ang="0">
                  <a:pos x="T2" y="T3"/>
                </a:cxn>
                <a:cxn ang="0">
                  <a:pos x="T4" y="T5"/>
                </a:cxn>
                <a:cxn ang="0">
                  <a:pos x="T6" y="T7"/>
                </a:cxn>
                <a:cxn ang="0">
                  <a:pos x="T8" y="T9"/>
                </a:cxn>
              </a:cxnLst>
              <a:rect l="0" t="0" r="r" b="b"/>
              <a:pathLst>
                <a:path w="607" h="1057">
                  <a:moveTo>
                    <a:pt x="607" y="1057"/>
                  </a:moveTo>
                  <a:lnTo>
                    <a:pt x="607" y="341"/>
                  </a:lnTo>
                  <a:lnTo>
                    <a:pt x="0" y="0"/>
                  </a:lnTo>
                  <a:lnTo>
                    <a:pt x="30" y="693"/>
                  </a:lnTo>
                  <a:lnTo>
                    <a:pt x="607" y="1057"/>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 name="Freeform 22">
              <a:extLst>
                <a:ext uri="{FF2B5EF4-FFF2-40B4-BE49-F238E27FC236}">
                  <a16:creationId xmlns:a16="http://schemas.microsoft.com/office/drawing/2014/main" id="{28E27FFE-7A14-380E-C994-A892F95C06DE}"/>
                </a:ext>
              </a:extLst>
            </p:cNvPr>
            <p:cNvSpPr>
              <a:spLocks/>
            </p:cNvSpPr>
            <p:nvPr/>
          </p:nvSpPr>
          <p:spPr bwMode="auto">
            <a:xfrm>
              <a:off x="3723" y="2775"/>
              <a:ext cx="604" cy="1057"/>
            </a:xfrm>
            <a:custGeom>
              <a:avLst/>
              <a:gdLst>
                <a:gd name="T0" fmla="*/ 0 w 604"/>
                <a:gd name="T1" fmla="*/ 341 h 1057"/>
                <a:gd name="T2" fmla="*/ 604 w 604"/>
                <a:gd name="T3" fmla="*/ 0 h 1057"/>
                <a:gd name="T4" fmla="*/ 580 w 604"/>
                <a:gd name="T5" fmla="*/ 693 h 1057"/>
                <a:gd name="T6" fmla="*/ 0 w 604"/>
                <a:gd name="T7" fmla="*/ 1057 h 1057"/>
                <a:gd name="T8" fmla="*/ 0 w 604"/>
                <a:gd name="T9" fmla="*/ 341 h 1057"/>
              </a:gdLst>
              <a:ahLst/>
              <a:cxnLst>
                <a:cxn ang="0">
                  <a:pos x="T0" y="T1"/>
                </a:cxn>
                <a:cxn ang="0">
                  <a:pos x="T2" y="T3"/>
                </a:cxn>
                <a:cxn ang="0">
                  <a:pos x="T4" y="T5"/>
                </a:cxn>
                <a:cxn ang="0">
                  <a:pos x="T6" y="T7"/>
                </a:cxn>
                <a:cxn ang="0">
                  <a:pos x="T8" y="T9"/>
                </a:cxn>
              </a:cxnLst>
              <a:rect l="0" t="0" r="r" b="b"/>
              <a:pathLst>
                <a:path w="604" h="1057">
                  <a:moveTo>
                    <a:pt x="0" y="341"/>
                  </a:moveTo>
                  <a:lnTo>
                    <a:pt x="604" y="0"/>
                  </a:lnTo>
                  <a:lnTo>
                    <a:pt x="580" y="693"/>
                  </a:lnTo>
                  <a:lnTo>
                    <a:pt x="0" y="1057"/>
                  </a:lnTo>
                  <a:lnTo>
                    <a:pt x="0" y="341"/>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2" name="Freeform 23">
              <a:extLst>
                <a:ext uri="{FF2B5EF4-FFF2-40B4-BE49-F238E27FC236}">
                  <a16:creationId xmlns:a16="http://schemas.microsoft.com/office/drawing/2014/main" id="{93FDC5B5-1F1C-5E95-BB13-8DAC735BB08A}"/>
                </a:ext>
              </a:extLst>
            </p:cNvPr>
            <p:cNvSpPr>
              <a:spLocks/>
            </p:cNvSpPr>
            <p:nvPr/>
          </p:nvSpPr>
          <p:spPr bwMode="auto">
            <a:xfrm>
              <a:off x="3723" y="1933"/>
              <a:ext cx="633" cy="1097"/>
            </a:xfrm>
            <a:custGeom>
              <a:avLst/>
              <a:gdLst>
                <a:gd name="T0" fmla="*/ 0 w 633"/>
                <a:gd name="T1" fmla="*/ 300 h 1097"/>
                <a:gd name="T2" fmla="*/ 633 w 633"/>
                <a:gd name="T3" fmla="*/ 0 h 1097"/>
                <a:gd name="T4" fmla="*/ 604 w 633"/>
                <a:gd name="T5" fmla="*/ 767 h 1097"/>
                <a:gd name="T6" fmla="*/ 0 w 633"/>
                <a:gd name="T7" fmla="*/ 1097 h 1097"/>
                <a:gd name="T8" fmla="*/ 0 w 633"/>
                <a:gd name="T9" fmla="*/ 300 h 1097"/>
              </a:gdLst>
              <a:ahLst/>
              <a:cxnLst>
                <a:cxn ang="0">
                  <a:pos x="T0" y="T1"/>
                </a:cxn>
                <a:cxn ang="0">
                  <a:pos x="T2" y="T3"/>
                </a:cxn>
                <a:cxn ang="0">
                  <a:pos x="T4" y="T5"/>
                </a:cxn>
                <a:cxn ang="0">
                  <a:pos x="T6" y="T7"/>
                </a:cxn>
                <a:cxn ang="0">
                  <a:pos x="T8" y="T9"/>
                </a:cxn>
              </a:cxnLst>
              <a:rect l="0" t="0" r="r" b="b"/>
              <a:pathLst>
                <a:path w="633" h="1097">
                  <a:moveTo>
                    <a:pt x="0" y="300"/>
                  </a:moveTo>
                  <a:lnTo>
                    <a:pt x="633" y="0"/>
                  </a:lnTo>
                  <a:lnTo>
                    <a:pt x="604" y="767"/>
                  </a:lnTo>
                  <a:lnTo>
                    <a:pt x="0" y="1097"/>
                  </a:lnTo>
                  <a:lnTo>
                    <a:pt x="0" y="30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3" name="Freeform 24">
              <a:extLst>
                <a:ext uri="{FF2B5EF4-FFF2-40B4-BE49-F238E27FC236}">
                  <a16:creationId xmlns:a16="http://schemas.microsoft.com/office/drawing/2014/main" id="{7E8AD8E3-8A94-EBCC-3E0D-A92084645C59}"/>
                </a:ext>
              </a:extLst>
            </p:cNvPr>
            <p:cNvSpPr>
              <a:spLocks/>
            </p:cNvSpPr>
            <p:nvPr/>
          </p:nvSpPr>
          <p:spPr bwMode="auto">
            <a:xfrm>
              <a:off x="4374" y="1639"/>
              <a:ext cx="593" cy="1028"/>
            </a:xfrm>
            <a:custGeom>
              <a:avLst/>
              <a:gdLst>
                <a:gd name="T0" fmla="*/ 37 w 593"/>
                <a:gd name="T1" fmla="*/ 265 h 1028"/>
                <a:gd name="T2" fmla="*/ 0 w 593"/>
                <a:gd name="T3" fmla="*/ 1028 h 1028"/>
                <a:gd name="T4" fmla="*/ 538 w 593"/>
                <a:gd name="T5" fmla="*/ 729 h 1028"/>
                <a:gd name="T6" fmla="*/ 593 w 593"/>
                <a:gd name="T7" fmla="*/ 0 h 1028"/>
                <a:gd name="T8" fmla="*/ 37 w 593"/>
                <a:gd name="T9" fmla="*/ 265 h 1028"/>
              </a:gdLst>
              <a:ahLst/>
              <a:cxnLst>
                <a:cxn ang="0">
                  <a:pos x="T0" y="T1"/>
                </a:cxn>
                <a:cxn ang="0">
                  <a:pos x="T2" y="T3"/>
                </a:cxn>
                <a:cxn ang="0">
                  <a:pos x="T4" y="T5"/>
                </a:cxn>
                <a:cxn ang="0">
                  <a:pos x="T6" y="T7"/>
                </a:cxn>
                <a:cxn ang="0">
                  <a:pos x="T8" y="T9"/>
                </a:cxn>
              </a:cxnLst>
              <a:rect l="0" t="0" r="r" b="b"/>
              <a:pathLst>
                <a:path w="593" h="1028">
                  <a:moveTo>
                    <a:pt x="37" y="265"/>
                  </a:moveTo>
                  <a:lnTo>
                    <a:pt x="0" y="1028"/>
                  </a:lnTo>
                  <a:lnTo>
                    <a:pt x="538" y="729"/>
                  </a:lnTo>
                  <a:lnTo>
                    <a:pt x="593" y="0"/>
                  </a:lnTo>
                  <a:lnTo>
                    <a:pt x="37" y="265"/>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 name="Freeform 25">
              <a:extLst>
                <a:ext uri="{FF2B5EF4-FFF2-40B4-BE49-F238E27FC236}">
                  <a16:creationId xmlns:a16="http://schemas.microsoft.com/office/drawing/2014/main" id="{4CD05780-352F-DBA3-9E6B-C0E928335509}"/>
                </a:ext>
              </a:extLst>
            </p:cNvPr>
            <p:cNvSpPr>
              <a:spLocks/>
            </p:cNvSpPr>
            <p:nvPr/>
          </p:nvSpPr>
          <p:spPr bwMode="auto">
            <a:xfrm>
              <a:off x="4356" y="2445"/>
              <a:ext cx="560" cy="988"/>
            </a:xfrm>
            <a:custGeom>
              <a:avLst/>
              <a:gdLst>
                <a:gd name="T0" fmla="*/ 0 w 560"/>
                <a:gd name="T1" fmla="*/ 988 h 988"/>
                <a:gd name="T2" fmla="*/ 29 w 560"/>
                <a:gd name="T3" fmla="*/ 295 h 988"/>
                <a:gd name="T4" fmla="*/ 560 w 560"/>
                <a:gd name="T5" fmla="*/ 0 h 988"/>
                <a:gd name="T6" fmla="*/ 511 w 560"/>
                <a:gd name="T7" fmla="*/ 665 h 988"/>
                <a:gd name="T8" fmla="*/ 0 w 560"/>
                <a:gd name="T9" fmla="*/ 988 h 988"/>
              </a:gdLst>
              <a:ahLst/>
              <a:cxnLst>
                <a:cxn ang="0">
                  <a:pos x="T0" y="T1"/>
                </a:cxn>
                <a:cxn ang="0">
                  <a:pos x="T2" y="T3"/>
                </a:cxn>
                <a:cxn ang="0">
                  <a:pos x="T4" y="T5"/>
                </a:cxn>
                <a:cxn ang="0">
                  <a:pos x="T6" y="T7"/>
                </a:cxn>
                <a:cxn ang="0">
                  <a:pos x="T8" y="T9"/>
                </a:cxn>
              </a:cxnLst>
              <a:rect l="0" t="0" r="r" b="b"/>
              <a:pathLst>
                <a:path w="560" h="988">
                  <a:moveTo>
                    <a:pt x="0" y="988"/>
                  </a:moveTo>
                  <a:lnTo>
                    <a:pt x="29" y="295"/>
                  </a:lnTo>
                  <a:lnTo>
                    <a:pt x="560" y="0"/>
                  </a:lnTo>
                  <a:lnTo>
                    <a:pt x="511" y="665"/>
                  </a:lnTo>
                  <a:lnTo>
                    <a:pt x="0" y="988"/>
                  </a:ln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 name="Freeform 26">
              <a:extLst>
                <a:ext uri="{FF2B5EF4-FFF2-40B4-BE49-F238E27FC236}">
                  <a16:creationId xmlns:a16="http://schemas.microsoft.com/office/drawing/2014/main" id="{3694031A-6DD5-6ADD-3BC8-B752BC5A0E92}"/>
                </a:ext>
              </a:extLst>
            </p:cNvPr>
            <p:cNvSpPr>
              <a:spLocks/>
            </p:cNvSpPr>
            <p:nvPr/>
          </p:nvSpPr>
          <p:spPr bwMode="auto">
            <a:xfrm>
              <a:off x="3089" y="1663"/>
              <a:ext cx="1267" cy="570"/>
            </a:xfrm>
            <a:custGeom>
              <a:avLst/>
              <a:gdLst>
                <a:gd name="T0" fmla="*/ 0 w 1267"/>
                <a:gd name="T1" fmla="*/ 270 h 570"/>
                <a:gd name="T2" fmla="*/ 634 w 1267"/>
                <a:gd name="T3" fmla="*/ 0 h 570"/>
                <a:gd name="T4" fmla="*/ 1267 w 1267"/>
                <a:gd name="T5" fmla="*/ 270 h 570"/>
                <a:gd name="T6" fmla="*/ 634 w 1267"/>
                <a:gd name="T7" fmla="*/ 570 h 570"/>
                <a:gd name="T8" fmla="*/ 0 w 1267"/>
                <a:gd name="T9" fmla="*/ 270 h 570"/>
              </a:gdLst>
              <a:ahLst/>
              <a:cxnLst>
                <a:cxn ang="0">
                  <a:pos x="T0" y="T1"/>
                </a:cxn>
                <a:cxn ang="0">
                  <a:pos x="T2" y="T3"/>
                </a:cxn>
                <a:cxn ang="0">
                  <a:pos x="T4" y="T5"/>
                </a:cxn>
                <a:cxn ang="0">
                  <a:pos x="T6" y="T7"/>
                </a:cxn>
                <a:cxn ang="0">
                  <a:pos x="T8" y="T9"/>
                </a:cxn>
              </a:cxnLst>
              <a:rect l="0" t="0" r="r" b="b"/>
              <a:pathLst>
                <a:path w="1267" h="570">
                  <a:moveTo>
                    <a:pt x="0" y="270"/>
                  </a:moveTo>
                  <a:lnTo>
                    <a:pt x="634" y="0"/>
                  </a:lnTo>
                  <a:lnTo>
                    <a:pt x="1267" y="270"/>
                  </a:lnTo>
                  <a:lnTo>
                    <a:pt x="634" y="570"/>
                  </a:lnTo>
                  <a:lnTo>
                    <a:pt x="0" y="27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6" name="Freeform 27">
              <a:extLst>
                <a:ext uri="{FF2B5EF4-FFF2-40B4-BE49-F238E27FC236}">
                  <a16:creationId xmlns:a16="http://schemas.microsoft.com/office/drawing/2014/main" id="{BE32BE2B-3B2A-7DFB-9549-AA3978DF28B2}"/>
                </a:ext>
              </a:extLst>
            </p:cNvPr>
            <p:cNvSpPr>
              <a:spLocks/>
            </p:cNvSpPr>
            <p:nvPr/>
          </p:nvSpPr>
          <p:spPr bwMode="auto">
            <a:xfrm>
              <a:off x="2469" y="1399"/>
              <a:ext cx="1194" cy="503"/>
            </a:xfrm>
            <a:custGeom>
              <a:avLst/>
              <a:gdLst>
                <a:gd name="T0" fmla="*/ 0 w 1194"/>
                <a:gd name="T1" fmla="*/ 240 h 503"/>
                <a:gd name="T2" fmla="*/ 631 w 1194"/>
                <a:gd name="T3" fmla="*/ 0 h 503"/>
                <a:gd name="T4" fmla="*/ 1194 w 1194"/>
                <a:gd name="T5" fmla="*/ 235 h 503"/>
                <a:gd name="T6" fmla="*/ 556 w 1194"/>
                <a:gd name="T7" fmla="*/ 503 h 503"/>
                <a:gd name="T8" fmla="*/ 0 w 1194"/>
                <a:gd name="T9" fmla="*/ 240 h 503"/>
              </a:gdLst>
              <a:ahLst/>
              <a:cxnLst>
                <a:cxn ang="0">
                  <a:pos x="T0" y="T1"/>
                </a:cxn>
                <a:cxn ang="0">
                  <a:pos x="T2" y="T3"/>
                </a:cxn>
                <a:cxn ang="0">
                  <a:pos x="T4" y="T5"/>
                </a:cxn>
                <a:cxn ang="0">
                  <a:pos x="T6" y="T7"/>
                </a:cxn>
                <a:cxn ang="0">
                  <a:pos x="T8" y="T9"/>
                </a:cxn>
              </a:cxnLst>
              <a:rect l="0" t="0" r="r" b="b"/>
              <a:pathLst>
                <a:path w="1194" h="503">
                  <a:moveTo>
                    <a:pt x="0" y="240"/>
                  </a:moveTo>
                  <a:lnTo>
                    <a:pt x="631" y="0"/>
                  </a:lnTo>
                  <a:lnTo>
                    <a:pt x="1194" y="235"/>
                  </a:lnTo>
                  <a:lnTo>
                    <a:pt x="556" y="503"/>
                  </a:lnTo>
                  <a:lnTo>
                    <a:pt x="0" y="24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7" name="Freeform 28">
              <a:extLst>
                <a:ext uri="{FF2B5EF4-FFF2-40B4-BE49-F238E27FC236}">
                  <a16:creationId xmlns:a16="http://schemas.microsoft.com/office/drawing/2014/main" id="{844E7EE6-DCA9-7855-F577-76C2B93A23F9}"/>
                </a:ext>
              </a:extLst>
            </p:cNvPr>
            <p:cNvSpPr>
              <a:spLocks/>
            </p:cNvSpPr>
            <p:nvPr/>
          </p:nvSpPr>
          <p:spPr bwMode="auto">
            <a:xfrm>
              <a:off x="3787" y="1399"/>
              <a:ext cx="1191" cy="505"/>
            </a:xfrm>
            <a:custGeom>
              <a:avLst/>
              <a:gdLst>
                <a:gd name="T0" fmla="*/ 635 w 1191"/>
                <a:gd name="T1" fmla="*/ 505 h 505"/>
                <a:gd name="T2" fmla="*/ 0 w 1191"/>
                <a:gd name="T3" fmla="*/ 240 h 505"/>
                <a:gd name="T4" fmla="*/ 564 w 1191"/>
                <a:gd name="T5" fmla="*/ 0 h 505"/>
                <a:gd name="T6" fmla="*/ 1191 w 1191"/>
                <a:gd name="T7" fmla="*/ 240 h 505"/>
                <a:gd name="T8" fmla="*/ 635 w 1191"/>
                <a:gd name="T9" fmla="*/ 505 h 505"/>
              </a:gdLst>
              <a:ahLst/>
              <a:cxnLst>
                <a:cxn ang="0">
                  <a:pos x="T0" y="T1"/>
                </a:cxn>
                <a:cxn ang="0">
                  <a:pos x="T2" y="T3"/>
                </a:cxn>
                <a:cxn ang="0">
                  <a:pos x="T4" y="T5"/>
                </a:cxn>
                <a:cxn ang="0">
                  <a:pos x="T6" y="T7"/>
                </a:cxn>
                <a:cxn ang="0">
                  <a:pos x="T8" y="T9"/>
                </a:cxn>
              </a:cxnLst>
              <a:rect l="0" t="0" r="r" b="b"/>
              <a:pathLst>
                <a:path w="1191" h="505">
                  <a:moveTo>
                    <a:pt x="635" y="505"/>
                  </a:moveTo>
                  <a:lnTo>
                    <a:pt x="0" y="240"/>
                  </a:lnTo>
                  <a:lnTo>
                    <a:pt x="564" y="0"/>
                  </a:lnTo>
                  <a:lnTo>
                    <a:pt x="1191" y="240"/>
                  </a:lnTo>
                  <a:lnTo>
                    <a:pt x="635" y="50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8" name="Freeform 29">
              <a:extLst>
                <a:ext uri="{FF2B5EF4-FFF2-40B4-BE49-F238E27FC236}">
                  <a16:creationId xmlns:a16="http://schemas.microsoft.com/office/drawing/2014/main" id="{ACA6BABF-8C1E-B4E0-76FC-5167B88E10C2}"/>
                </a:ext>
              </a:extLst>
            </p:cNvPr>
            <p:cNvSpPr>
              <a:spLocks/>
            </p:cNvSpPr>
            <p:nvPr/>
          </p:nvSpPr>
          <p:spPr bwMode="auto">
            <a:xfrm>
              <a:off x="3162" y="1167"/>
              <a:ext cx="1123" cy="445"/>
            </a:xfrm>
            <a:custGeom>
              <a:avLst/>
              <a:gdLst>
                <a:gd name="T0" fmla="*/ 560 w 1123"/>
                <a:gd name="T1" fmla="*/ 0 h 445"/>
                <a:gd name="T2" fmla="*/ 1123 w 1123"/>
                <a:gd name="T3" fmla="*/ 208 h 445"/>
                <a:gd name="T4" fmla="*/ 560 w 1123"/>
                <a:gd name="T5" fmla="*/ 445 h 445"/>
                <a:gd name="T6" fmla="*/ 0 w 1123"/>
                <a:gd name="T7" fmla="*/ 208 h 445"/>
                <a:gd name="T8" fmla="*/ 560 w 1123"/>
                <a:gd name="T9" fmla="*/ 0 h 445"/>
              </a:gdLst>
              <a:ahLst/>
              <a:cxnLst>
                <a:cxn ang="0">
                  <a:pos x="T0" y="T1"/>
                </a:cxn>
                <a:cxn ang="0">
                  <a:pos x="T2" y="T3"/>
                </a:cxn>
                <a:cxn ang="0">
                  <a:pos x="T4" y="T5"/>
                </a:cxn>
                <a:cxn ang="0">
                  <a:pos x="T6" y="T7"/>
                </a:cxn>
                <a:cxn ang="0">
                  <a:pos x="T8" y="T9"/>
                </a:cxn>
              </a:cxnLst>
              <a:rect l="0" t="0" r="r" b="b"/>
              <a:pathLst>
                <a:path w="1123" h="445">
                  <a:moveTo>
                    <a:pt x="560" y="0"/>
                  </a:moveTo>
                  <a:lnTo>
                    <a:pt x="1123" y="208"/>
                  </a:lnTo>
                  <a:lnTo>
                    <a:pt x="560" y="445"/>
                  </a:lnTo>
                  <a:lnTo>
                    <a:pt x="0" y="208"/>
                  </a:lnTo>
                  <a:lnTo>
                    <a:pt x="56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39" name="TextBox 30">
            <a:extLst>
              <a:ext uri="{FF2B5EF4-FFF2-40B4-BE49-F238E27FC236}">
                <a16:creationId xmlns:a16="http://schemas.microsoft.com/office/drawing/2014/main" id="{B62D40B8-DCFC-CE02-4430-DA0884C71FC2}"/>
              </a:ext>
            </a:extLst>
          </p:cNvPr>
          <p:cNvSpPr txBox="1"/>
          <p:nvPr/>
        </p:nvSpPr>
        <p:spPr>
          <a:xfrm>
            <a:off x="3115025" y="1399393"/>
            <a:ext cx="8409575" cy="4401205"/>
          </a:xfrm>
          <a:prstGeom prst="rect">
            <a:avLst/>
          </a:prstGeom>
          <a:noFill/>
        </p:spPr>
        <p:txBody>
          <a:bodyPr wrap="square" rtlCol="0">
            <a:spAutoFit/>
          </a:bodyPr>
          <a:lstStyle/>
          <a:p>
            <a:r>
              <a:rPr lang="pt-BR" sz="2000" dirty="0">
                <a:solidFill>
                  <a:schemeClr val="tx1">
                    <a:lumMod val="90000"/>
                    <a:lumOff val="10000"/>
                  </a:schemeClr>
                </a:solidFill>
              </a:rPr>
              <a:t>No caso dos chuveiros, é exigido que haja pelo menos 1 chuveiro para cada grupo de trabalhadores, dependendo das condições laborais. Nas atividades com exposição e manuseio de materiais infectantes, substâncias tóxicas, irritantes ou </a:t>
            </a:r>
            <a:r>
              <a:rPr lang="pt-BR" sz="2000" dirty="0" err="1">
                <a:solidFill>
                  <a:schemeClr val="tx1">
                    <a:lumMod val="90000"/>
                    <a:lumOff val="10000"/>
                  </a:schemeClr>
                </a:solidFill>
              </a:rPr>
              <a:t>aerodispersóides</a:t>
            </a:r>
            <a:r>
              <a:rPr lang="pt-BR" sz="2000" dirty="0">
                <a:solidFill>
                  <a:schemeClr val="tx1">
                    <a:lumMod val="90000"/>
                    <a:lumOff val="10000"/>
                  </a:schemeClr>
                </a:solidFill>
              </a:rPr>
              <a:t>, que impregnem a pele e roupas do trabalhador, deve haver 1 chuveiro para cada 10 trabalhadores.</a:t>
            </a:r>
          </a:p>
          <a:p>
            <a:r>
              <a:rPr lang="pt-BR" sz="2000" dirty="0">
                <a:solidFill>
                  <a:schemeClr val="tx1">
                    <a:lumMod val="90000"/>
                    <a:lumOff val="10000"/>
                  </a:schemeClr>
                </a:solidFill>
              </a:rPr>
              <a:t> </a:t>
            </a:r>
          </a:p>
          <a:p>
            <a:endParaRPr lang="pt-BR" sz="2000" dirty="0">
              <a:solidFill>
                <a:schemeClr val="tx1">
                  <a:lumMod val="90000"/>
                  <a:lumOff val="10000"/>
                </a:schemeClr>
              </a:solidFill>
            </a:endParaRPr>
          </a:p>
          <a:p>
            <a:r>
              <a:rPr lang="pt-BR" sz="2000" dirty="0">
                <a:solidFill>
                  <a:schemeClr val="tx1">
                    <a:lumMod val="90000"/>
                    <a:lumOff val="10000"/>
                  </a:schemeClr>
                </a:solidFill>
              </a:rPr>
              <a:t>Nas atividades com contato com substâncias que provoquem deposição de poeiras na pele e roupas do trabalhador, ou que exijam esforço físico ou sejam realizadas em condições de calor intenso, deve haver 1 chuveiro para cada 20 trabalhadores. Os chuveiros devem estar localizados nos vestiários ou serem parte integrante deles.</a:t>
            </a:r>
            <a:endParaRPr lang="id-ID" sz="2000" b="1" dirty="0">
              <a:solidFill>
                <a:schemeClr val="tx1">
                  <a:lumMod val="90000"/>
                  <a:lumOff val="10000"/>
                </a:schemeClr>
              </a:solidFill>
            </a:endParaRPr>
          </a:p>
        </p:txBody>
      </p:sp>
      <p:pic>
        <p:nvPicPr>
          <p:cNvPr id="40" name="Picture 31">
            <a:extLst>
              <a:ext uri="{FF2B5EF4-FFF2-40B4-BE49-F238E27FC236}">
                <a16:creationId xmlns:a16="http://schemas.microsoft.com/office/drawing/2014/main" id="{F90DC6BF-ECDE-9288-1EC7-CDEEAE26C8C7}"/>
              </a:ext>
            </a:extLst>
          </p:cNvPr>
          <p:cNvPicPr>
            <a:picLocks noChangeAspect="1"/>
          </p:cNvPicPr>
          <p:nvPr/>
        </p:nvPicPr>
        <p:blipFill>
          <a:blip r:embed="rId3"/>
          <a:stretch>
            <a:fillRect/>
          </a:stretch>
        </p:blipFill>
        <p:spPr>
          <a:xfrm>
            <a:off x="1524256" y="3044243"/>
            <a:ext cx="294450" cy="180686"/>
          </a:xfrm>
          <a:prstGeom prst="rect">
            <a:avLst/>
          </a:prstGeom>
        </p:spPr>
      </p:pic>
      <p:pic>
        <p:nvPicPr>
          <p:cNvPr id="2" name="Imagem 1">
            <a:extLst>
              <a:ext uri="{FF2B5EF4-FFF2-40B4-BE49-F238E27FC236}">
                <a16:creationId xmlns:a16="http://schemas.microsoft.com/office/drawing/2014/main" id="{BAAA458C-BF7B-1388-FA3A-980E199249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651" y="5989784"/>
            <a:ext cx="2340372" cy="649753"/>
          </a:xfrm>
          <a:prstGeom prst="rect">
            <a:avLst/>
          </a:prstGeom>
        </p:spPr>
      </p:pic>
    </p:spTree>
    <p:extLst>
      <p:ext uri="{BB962C8B-B14F-4D97-AF65-F5344CB8AC3E}">
        <p14:creationId xmlns:p14="http://schemas.microsoft.com/office/powerpoint/2010/main" val="3807780235"/>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09">
            <a:extLst>
              <a:ext uri="{FF2B5EF4-FFF2-40B4-BE49-F238E27FC236}">
                <a16:creationId xmlns:a16="http://schemas.microsoft.com/office/drawing/2014/main" id="{1604CE51-7B53-AA39-4585-1AB579E2345C}"/>
              </a:ext>
            </a:extLst>
          </p:cNvPr>
          <p:cNvGrpSpPr/>
          <p:nvPr/>
        </p:nvGrpSpPr>
        <p:grpSpPr>
          <a:xfrm>
            <a:off x="8396514" y="2271486"/>
            <a:ext cx="3083376" cy="3573744"/>
            <a:chOff x="830258" y="1540042"/>
            <a:chExt cx="4413250" cy="4739609"/>
          </a:xfrm>
        </p:grpSpPr>
        <p:grpSp>
          <p:nvGrpSpPr>
            <p:cNvPr id="5" name="Group 71"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AE1F733B-9DDB-376A-EF62-F05F4AC4CEEC}"/>
                </a:ext>
              </a:extLst>
            </p:cNvPr>
            <p:cNvGrpSpPr/>
            <p:nvPr/>
          </p:nvGrpSpPr>
          <p:grpSpPr>
            <a:xfrm>
              <a:off x="830258" y="3348548"/>
              <a:ext cx="3226955" cy="2249920"/>
              <a:chOff x="3412101" y="3132431"/>
              <a:chExt cx="3549650" cy="2474912"/>
            </a:xfrm>
          </p:grpSpPr>
          <p:sp>
            <p:nvSpPr>
              <p:cNvPr id="59" name="Freeform 8">
                <a:extLst>
                  <a:ext uri="{FF2B5EF4-FFF2-40B4-BE49-F238E27FC236}">
                    <a16:creationId xmlns:a16="http://schemas.microsoft.com/office/drawing/2014/main" id="{F41CBEA3-5A2A-8552-7DDE-FDF44F8726A9}"/>
                  </a:ext>
                </a:extLst>
              </p:cNvPr>
              <p:cNvSpPr>
                <a:spLocks/>
              </p:cNvSpPr>
              <p:nvPr/>
            </p:nvSpPr>
            <p:spPr bwMode="auto">
              <a:xfrm>
                <a:off x="3412101" y="4086518"/>
                <a:ext cx="3549650" cy="1454150"/>
              </a:xfrm>
              <a:custGeom>
                <a:avLst/>
                <a:gdLst>
                  <a:gd name="T0" fmla="*/ 944 w 944"/>
                  <a:gd name="T1" fmla="*/ 93 h 387"/>
                  <a:gd name="T2" fmla="*/ 886 w 944"/>
                  <a:gd name="T3" fmla="*/ 66 h 387"/>
                  <a:gd name="T4" fmla="*/ 88 w 944"/>
                  <a:gd name="T5" fmla="*/ 0 h 387"/>
                  <a:gd name="T6" fmla="*/ 45 w 944"/>
                  <a:gd name="T7" fmla="*/ 112 h 387"/>
                  <a:gd name="T8" fmla="*/ 469 w 944"/>
                  <a:gd name="T9" fmla="*/ 387 h 387"/>
                  <a:gd name="T10" fmla="*/ 944 w 944"/>
                  <a:gd name="T11" fmla="*/ 93 h 387"/>
                </a:gdLst>
                <a:ahLst/>
                <a:cxnLst>
                  <a:cxn ang="0">
                    <a:pos x="T0" y="T1"/>
                  </a:cxn>
                  <a:cxn ang="0">
                    <a:pos x="T2" y="T3"/>
                  </a:cxn>
                  <a:cxn ang="0">
                    <a:pos x="T4" y="T5"/>
                  </a:cxn>
                  <a:cxn ang="0">
                    <a:pos x="T6" y="T7"/>
                  </a:cxn>
                  <a:cxn ang="0">
                    <a:pos x="T8" y="T9"/>
                  </a:cxn>
                  <a:cxn ang="0">
                    <a:pos x="T10" y="T11"/>
                  </a:cxn>
                </a:cxnLst>
                <a:rect l="0" t="0" r="r" b="b"/>
                <a:pathLst>
                  <a:path w="944" h="387">
                    <a:moveTo>
                      <a:pt x="944" y="93"/>
                    </a:moveTo>
                    <a:cubicBezTo>
                      <a:pt x="886" y="66"/>
                      <a:pt x="886" y="66"/>
                      <a:pt x="886" y="66"/>
                    </a:cubicBezTo>
                    <a:cubicBezTo>
                      <a:pt x="88" y="0"/>
                      <a:pt x="88" y="0"/>
                      <a:pt x="88" y="0"/>
                    </a:cubicBezTo>
                    <a:cubicBezTo>
                      <a:pt x="88" y="0"/>
                      <a:pt x="0" y="38"/>
                      <a:pt x="45" y="112"/>
                    </a:cubicBezTo>
                    <a:cubicBezTo>
                      <a:pt x="107" y="211"/>
                      <a:pt x="469" y="387"/>
                      <a:pt x="469" y="387"/>
                    </a:cubicBezTo>
                    <a:lnTo>
                      <a:pt x="944" y="9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0" name="Freeform 9">
                <a:extLst>
                  <a:ext uri="{FF2B5EF4-FFF2-40B4-BE49-F238E27FC236}">
                    <a16:creationId xmlns:a16="http://schemas.microsoft.com/office/drawing/2014/main" id="{7A1E915C-D675-4398-03A9-58F21E480BD7}"/>
                  </a:ext>
                </a:extLst>
              </p:cNvPr>
              <p:cNvSpPr>
                <a:spLocks/>
              </p:cNvSpPr>
              <p:nvPr/>
            </p:nvSpPr>
            <p:spPr bwMode="auto">
              <a:xfrm>
                <a:off x="3793101" y="3969043"/>
                <a:ext cx="3082925" cy="1398588"/>
              </a:xfrm>
              <a:custGeom>
                <a:avLst/>
                <a:gdLst>
                  <a:gd name="T0" fmla="*/ 1942 w 1942"/>
                  <a:gd name="T1" fmla="*/ 34 h 881"/>
                  <a:gd name="T2" fmla="*/ 1942 w 1942"/>
                  <a:gd name="T3" fmla="*/ 266 h 881"/>
                  <a:gd name="T4" fmla="*/ 871 w 1942"/>
                  <a:gd name="T5" fmla="*/ 881 h 881"/>
                  <a:gd name="T6" fmla="*/ 4 w 1942"/>
                  <a:gd name="T7" fmla="*/ 398 h 881"/>
                  <a:gd name="T8" fmla="*/ 0 w 1942"/>
                  <a:gd name="T9" fmla="*/ 133 h 881"/>
                  <a:gd name="T10" fmla="*/ 893 w 1942"/>
                  <a:gd name="T11" fmla="*/ 606 h 881"/>
                  <a:gd name="T12" fmla="*/ 1937 w 1942"/>
                  <a:gd name="T13" fmla="*/ 0 h 881"/>
                  <a:gd name="T14" fmla="*/ 1942 w 1942"/>
                  <a:gd name="T15" fmla="*/ 34 h 8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2" h="881">
                    <a:moveTo>
                      <a:pt x="1942" y="34"/>
                    </a:moveTo>
                    <a:lnTo>
                      <a:pt x="1942" y="266"/>
                    </a:lnTo>
                    <a:lnTo>
                      <a:pt x="871" y="881"/>
                    </a:lnTo>
                    <a:lnTo>
                      <a:pt x="4" y="398"/>
                    </a:lnTo>
                    <a:lnTo>
                      <a:pt x="0" y="133"/>
                    </a:lnTo>
                    <a:lnTo>
                      <a:pt x="893" y="606"/>
                    </a:lnTo>
                    <a:lnTo>
                      <a:pt x="1937" y="0"/>
                    </a:lnTo>
                    <a:lnTo>
                      <a:pt x="1942" y="3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1" name="Freeform 10">
                <a:extLst>
                  <a:ext uri="{FF2B5EF4-FFF2-40B4-BE49-F238E27FC236}">
                    <a16:creationId xmlns:a16="http://schemas.microsoft.com/office/drawing/2014/main" id="{38E68507-C416-EB03-4ECB-72CD568EBC90}"/>
                  </a:ext>
                </a:extLst>
              </p:cNvPr>
              <p:cNvSpPr>
                <a:spLocks/>
              </p:cNvSpPr>
              <p:nvPr/>
            </p:nvSpPr>
            <p:spPr bwMode="auto">
              <a:xfrm>
                <a:off x="3626413" y="3132431"/>
                <a:ext cx="3335338" cy="1735138"/>
              </a:xfrm>
              <a:custGeom>
                <a:avLst/>
                <a:gdLst>
                  <a:gd name="T0" fmla="*/ 887 w 887"/>
                  <a:gd name="T1" fmla="*/ 194 h 462"/>
                  <a:gd name="T2" fmla="*/ 413 w 887"/>
                  <a:gd name="T3" fmla="*/ 462 h 462"/>
                  <a:gd name="T4" fmla="*/ 0 w 887"/>
                  <a:gd name="T5" fmla="*/ 250 h 462"/>
                  <a:gd name="T6" fmla="*/ 13 w 887"/>
                  <a:gd name="T7" fmla="*/ 244 h 462"/>
                  <a:gd name="T8" fmla="*/ 460 w 887"/>
                  <a:gd name="T9" fmla="*/ 18 h 462"/>
                  <a:gd name="T10" fmla="*/ 517 w 887"/>
                  <a:gd name="T11" fmla="*/ 10 h 462"/>
                  <a:gd name="T12" fmla="*/ 887 w 887"/>
                  <a:gd name="T13" fmla="*/ 194 h 462"/>
                </a:gdLst>
                <a:ahLst/>
                <a:cxnLst>
                  <a:cxn ang="0">
                    <a:pos x="T0" y="T1"/>
                  </a:cxn>
                  <a:cxn ang="0">
                    <a:pos x="T2" y="T3"/>
                  </a:cxn>
                  <a:cxn ang="0">
                    <a:pos x="T4" y="T5"/>
                  </a:cxn>
                  <a:cxn ang="0">
                    <a:pos x="T6" y="T7"/>
                  </a:cxn>
                  <a:cxn ang="0">
                    <a:pos x="T8" y="T9"/>
                  </a:cxn>
                  <a:cxn ang="0">
                    <a:pos x="T10" y="T11"/>
                  </a:cxn>
                  <a:cxn ang="0">
                    <a:pos x="T12" y="T13"/>
                  </a:cxn>
                </a:cxnLst>
                <a:rect l="0" t="0" r="r" b="b"/>
                <a:pathLst>
                  <a:path w="887" h="462">
                    <a:moveTo>
                      <a:pt x="887" y="194"/>
                    </a:moveTo>
                    <a:cubicBezTo>
                      <a:pt x="413" y="462"/>
                      <a:pt x="413" y="462"/>
                      <a:pt x="413" y="462"/>
                    </a:cubicBezTo>
                    <a:cubicBezTo>
                      <a:pt x="0" y="250"/>
                      <a:pt x="0" y="250"/>
                      <a:pt x="0" y="250"/>
                    </a:cubicBezTo>
                    <a:cubicBezTo>
                      <a:pt x="13" y="244"/>
                      <a:pt x="13" y="244"/>
                      <a:pt x="13" y="244"/>
                    </a:cubicBezTo>
                    <a:cubicBezTo>
                      <a:pt x="460" y="18"/>
                      <a:pt x="460" y="18"/>
                      <a:pt x="460" y="18"/>
                    </a:cubicBezTo>
                    <a:cubicBezTo>
                      <a:pt x="460" y="18"/>
                      <a:pt x="491" y="0"/>
                      <a:pt x="517" y="10"/>
                    </a:cubicBezTo>
                    <a:cubicBezTo>
                      <a:pt x="544" y="20"/>
                      <a:pt x="887" y="194"/>
                      <a:pt x="887" y="194"/>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2" name="Freeform 11">
                <a:extLst>
                  <a:ext uri="{FF2B5EF4-FFF2-40B4-BE49-F238E27FC236}">
                    <a16:creationId xmlns:a16="http://schemas.microsoft.com/office/drawing/2014/main" id="{55508FE2-6689-43E4-BED6-0356C351A601}"/>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3" name="Freeform 12">
                <a:extLst>
                  <a:ext uri="{FF2B5EF4-FFF2-40B4-BE49-F238E27FC236}">
                    <a16:creationId xmlns:a16="http://schemas.microsoft.com/office/drawing/2014/main" id="{E3E5D445-4E5B-EAC4-196B-3FD9E022396C}"/>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4" name="Freeform 13">
                <a:extLst>
                  <a:ext uri="{FF2B5EF4-FFF2-40B4-BE49-F238E27FC236}">
                    <a16:creationId xmlns:a16="http://schemas.microsoft.com/office/drawing/2014/main" id="{13BC9C99-6946-20C6-D6DD-501051CE28C2}"/>
                  </a:ext>
                </a:extLst>
              </p:cNvPr>
              <p:cNvSpPr>
                <a:spLocks/>
              </p:cNvSpPr>
              <p:nvPr/>
            </p:nvSpPr>
            <p:spPr bwMode="auto">
              <a:xfrm>
                <a:off x="5180576" y="4435768"/>
                <a:ext cx="1781175" cy="1171575"/>
              </a:xfrm>
              <a:custGeom>
                <a:avLst/>
                <a:gdLst>
                  <a:gd name="T0" fmla="*/ 1122 w 1122"/>
                  <a:gd name="T1" fmla="*/ 0 h 738"/>
                  <a:gd name="T2" fmla="*/ 1122 w 1122"/>
                  <a:gd name="T3" fmla="*/ 78 h 738"/>
                  <a:gd name="T4" fmla="*/ 0 w 1122"/>
                  <a:gd name="T5" fmla="*/ 738 h 738"/>
                  <a:gd name="T6" fmla="*/ 0 w 1122"/>
                  <a:gd name="T7" fmla="*/ 656 h 738"/>
                  <a:gd name="T8" fmla="*/ 1122 w 1122"/>
                  <a:gd name="T9" fmla="*/ 0 h 738"/>
                </a:gdLst>
                <a:ahLst/>
                <a:cxnLst>
                  <a:cxn ang="0">
                    <a:pos x="T0" y="T1"/>
                  </a:cxn>
                  <a:cxn ang="0">
                    <a:pos x="T2" y="T3"/>
                  </a:cxn>
                  <a:cxn ang="0">
                    <a:pos x="T4" y="T5"/>
                  </a:cxn>
                  <a:cxn ang="0">
                    <a:pos x="T6" y="T7"/>
                  </a:cxn>
                  <a:cxn ang="0">
                    <a:pos x="T8" y="T9"/>
                  </a:cxn>
                </a:cxnLst>
                <a:rect l="0" t="0" r="r" b="b"/>
                <a:pathLst>
                  <a:path w="1122" h="738">
                    <a:moveTo>
                      <a:pt x="1122" y="0"/>
                    </a:moveTo>
                    <a:lnTo>
                      <a:pt x="1122" y="78"/>
                    </a:lnTo>
                    <a:lnTo>
                      <a:pt x="0" y="738"/>
                    </a:lnTo>
                    <a:lnTo>
                      <a:pt x="0" y="656"/>
                    </a:lnTo>
                    <a:lnTo>
                      <a:pt x="1122"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5" name="Freeform 14">
                <a:extLst>
                  <a:ext uri="{FF2B5EF4-FFF2-40B4-BE49-F238E27FC236}">
                    <a16:creationId xmlns:a16="http://schemas.microsoft.com/office/drawing/2014/main" id="{868D054F-835F-E886-10DA-A3B46269A48A}"/>
                  </a:ext>
                </a:extLst>
              </p:cNvPr>
              <p:cNvSpPr>
                <a:spLocks/>
              </p:cNvSpPr>
              <p:nvPr/>
            </p:nvSpPr>
            <p:spPr bwMode="auto">
              <a:xfrm>
                <a:off x="3488301" y="4010318"/>
                <a:ext cx="1695450" cy="1597025"/>
              </a:xfrm>
              <a:custGeom>
                <a:avLst/>
                <a:gdLst>
                  <a:gd name="T0" fmla="*/ 451 w 451"/>
                  <a:gd name="T1" fmla="*/ 268 h 425"/>
                  <a:gd name="T2" fmla="*/ 87 w 451"/>
                  <a:gd name="T3" fmla="*/ 52 h 425"/>
                  <a:gd name="T4" fmla="*/ 31 w 451"/>
                  <a:gd name="T5" fmla="*/ 66 h 425"/>
                  <a:gd name="T6" fmla="*/ 79 w 451"/>
                  <a:gd name="T7" fmla="*/ 182 h 425"/>
                  <a:gd name="T8" fmla="*/ 450 w 451"/>
                  <a:gd name="T9" fmla="*/ 390 h 425"/>
                  <a:gd name="T10" fmla="*/ 450 w 451"/>
                  <a:gd name="T11" fmla="*/ 425 h 425"/>
                  <a:gd name="T12" fmla="*/ 70 w 451"/>
                  <a:gd name="T13" fmla="*/ 206 h 425"/>
                  <a:gd name="T14" fmla="*/ 2 w 451"/>
                  <a:gd name="T15" fmla="*/ 89 h 425"/>
                  <a:gd name="T16" fmla="*/ 79 w 451"/>
                  <a:gd name="T17" fmla="*/ 15 h 425"/>
                  <a:gd name="T18" fmla="*/ 450 w 451"/>
                  <a:gd name="T19" fmla="*/ 228 h 425"/>
                  <a:gd name="T20" fmla="*/ 451 w 451"/>
                  <a:gd name="T21" fmla="*/ 26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1" h="425">
                    <a:moveTo>
                      <a:pt x="451" y="268"/>
                    </a:moveTo>
                    <a:cubicBezTo>
                      <a:pt x="87" y="52"/>
                      <a:pt x="87" y="52"/>
                      <a:pt x="87" y="52"/>
                    </a:cubicBezTo>
                    <a:cubicBezTo>
                      <a:pt x="87" y="52"/>
                      <a:pt x="46" y="27"/>
                      <a:pt x="31" y="66"/>
                    </a:cubicBezTo>
                    <a:cubicBezTo>
                      <a:pt x="15" y="106"/>
                      <a:pt x="50" y="163"/>
                      <a:pt x="79" y="182"/>
                    </a:cubicBezTo>
                    <a:cubicBezTo>
                      <a:pt x="450" y="390"/>
                      <a:pt x="450" y="390"/>
                      <a:pt x="450" y="390"/>
                    </a:cubicBezTo>
                    <a:cubicBezTo>
                      <a:pt x="450" y="425"/>
                      <a:pt x="450" y="425"/>
                      <a:pt x="450" y="425"/>
                    </a:cubicBezTo>
                    <a:cubicBezTo>
                      <a:pt x="70" y="206"/>
                      <a:pt x="70" y="206"/>
                      <a:pt x="70" y="206"/>
                    </a:cubicBezTo>
                    <a:cubicBezTo>
                      <a:pt x="70" y="206"/>
                      <a:pt x="0" y="155"/>
                      <a:pt x="2" y="89"/>
                    </a:cubicBezTo>
                    <a:cubicBezTo>
                      <a:pt x="5" y="24"/>
                      <a:pt x="49" y="0"/>
                      <a:pt x="79" y="15"/>
                    </a:cubicBezTo>
                    <a:cubicBezTo>
                      <a:pt x="450" y="228"/>
                      <a:pt x="450" y="228"/>
                      <a:pt x="450" y="228"/>
                    </a:cubicBezTo>
                    <a:cubicBezTo>
                      <a:pt x="451" y="268"/>
                      <a:pt x="451" y="268"/>
                      <a:pt x="451" y="268"/>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6" name="Group 65"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CAE4BF72-ED85-29A6-63FE-F35898CBB914}"/>
                </a:ext>
              </a:extLst>
            </p:cNvPr>
            <p:cNvGrpSpPr/>
            <p:nvPr/>
          </p:nvGrpSpPr>
          <p:grpSpPr>
            <a:xfrm>
              <a:off x="3199963" y="4871105"/>
              <a:ext cx="2043545" cy="1408546"/>
              <a:chOff x="6018776" y="4807243"/>
              <a:chExt cx="2247900" cy="1549401"/>
            </a:xfrm>
          </p:grpSpPr>
          <p:sp>
            <p:nvSpPr>
              <p:cNvPr id="53" name="Freeform 17">
                <a:extLst>
                  <a:ext uri="{FF2B5EF4-FFF2-40B4-BE49-F238E27FC236}">
                    <a16:creationId xmlns:a16="http://schemas.microsoft.com/office/drawing/2014/main" id="{55986596-02DF-C8F1-71A2-9611294537F2}"/>
                  </a:ext>
                </a:extLst>
              </p:cNvPr>
              <p:cNvSpPr>
                <a:spLocks/>
              </p:cNvSpPr>
              <p:nvPr/>
            </p:nvSpPr>
            <p:spPr bwMode="auto">
              <a:xfrm>
                <a:off x="6037826" y="5356518"/>
                <a:ext cx="2228850" cy="958850"/>
              </a:xfrm>
              <a:custGeom>
                <a:avLst/>
                <a:gdLst>
                  <a:gd name="T0" fmla="*/ 0 w 593"/>
                  <a:gd name="T1" fmla="*/ 83 h 255"/>
                  <a:gd name="T2" fmla="*/ 36 w 593"/>
                  <a:gd name="T3" fmla="*/ 64 h 255"/>
                  <a:gd name="T4" fmla="*/ 536 w 593"/>
                  <a:gd name="T5" fmla="*/ 0 h 255"/>
                  <a:gd name="T6" fmla="*/ 566 w 593"/>
                  <a:gd name="T7" fmla="*/ 69 h 255"/>
                  <a:gd name="T8" fmla="*/ 308 w 593"/>
                  <a:gd name="T9" fmla="*/ 255 h 255"/>
                  <a:gd name="T10" fmla="*/ 0 w 593"/>
                  <a:gd name="T11" fmla="*/ 83 h 255"/>
                </a:gdLst>
                <a:ahLst/>
                <a:cxnLst>
                  <a:cxn ang="0">
                    <a:pos x="T0" y="T1"/>
                  </a:cxn>
                  <a:cxn ang="0">
                    <a:pos x="T2" y="T3"/>
                  </a:cxn>
                  <a:cxn ang="0">
                    <a:pos x="T4" y="T5"/>
                  </a:cxn>
                  <a:cxn ang="0">
                    <a:pos x="T6" y="T7"/>
                  </a:cxn>
                  <a:cxn ang="0">
                    <a:pos x="T8" y="T9"/>
                  </a:cxn>
                  <a:cxn ang="0">
                    <a:pos x="T10" y="T11"/>
                  </a:cxn>
                </a:cxnLst>
                <a:rect l="0" t="0" r="r" b="b"/>
                <a:pathLst>
                  <a:path w="593" h="255">
                    <a:moveTo>
                      <a:pt x="0" y="83"/>
                    </a:moveTo>
                    <a:cubicBezTo>
                      <a:pt x="36" y="64"/>
                      <a:pt x="36" y="64"/>
                      <a:pt x="36" y="64"/>
                    </a:cubicBezTo>
                    <a:cubicBezTo>
                      <a:pt x="536" y="0"/>
                      <a:pt x="536" y="0"/>
                      <a:pt x="536" y="0"/>
                    </a:cubicBezTo>
                    <a:cubicBezTo>
                      <a:pt x="536" y="0"/>
                      <a:pt x="593" y="22"/>
                      <a:pt x="566" y="69"/>
                    </a:cubicBezTo>
                    <a:cubicBezTo>
                      <a:pt x="530" y="133"/>
                      <a:pt x="308" y="255"/>
                      <a:pt x="308" y="255"/>
                    </a:cubicBezTo>
                    <a:lnTo>
                      <a:pt x="0" y="8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4" name="Freeform 18">
                <a:extLst>
                  <a:ext uri="{FF2B5EF4-FFF2-40B4-BE49-F238E27FC236}">
                    <a16:creationId xmlns:a16="http://schemas.microsoft.com/office/drawing/2014/main" id="{272F8B7E-0029-BF8E-A26D-634886CD6378}"/>
                  </a:ext>
                </a:extLst>
              </p:cNvPr>
              <p:cNvSpPr>
                <a:spLocks/>
              </p:cNvSpPr>
              <p:nvPr/>
            </p:nvSpPr>
            <p:spPr bwMode="auto">
              <a:xfrm>
                <a:off x="6082276" y="5375568"/>
                <a:ext cx="1951038" cy="825500"/>
              </a:xfrm>
              <a:custGeom>
                <a:avLst/>
                <a:gdLst>
                  <a:gd name="T0" fmla="*/ 0 w 1229"/>
                  <a:gd name="T1" fmla="*/ 19 h 520"/>
                  <a:gd name="T2" fmla="*/ 5 w 1229"/>
                  <a:gd name="T3" fmla="*/ 165 h 520"/>
                  <a:gd name="T4" fmla="*/ 696 w 1229"/>
                  <a:gd name="T5" fmla="*/ 520 h 520"/>
                  <a:gd name="T6" fmla="*/ 1229 w 1229"/>
                  <a:gd name="T7" fmla="*/ 194 h 520"/>
                  <a:gd name="T8" fmla="*/ 1225 w 1229"/>
                  <a:gd name="T9" fmla="*/ 26 h 520"/>
                  <a:gd name="T10" fmla="*/ 675 w 1229"/>
                  <a:gd name="T11" fmla="*/ 350 h 520"/>
                  <a:gd name="T12" fmla="*/ 0 w 1229"/>
                  <a:gd name="T13" fmla="*/ 0 h 520"/>
                  <a:gd name="T14" fmla="*/ 0 w 1229"/>
                  <a:gd name="T15" fmla="*/ 19 h 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9" h="520">
                    <a:moveTo>
                      <a:pt x="0" y="19"/>
                    </a:moveTo>
                    <a:lnTo>
                      <a:pt x="5" y="165"/>
                    </a:lnTo>
                    <a:lnTo>
                      <a:pt x="696" y="520"/>
                    </a:lnTo>
                    <a:lnTo>
                      <a:pt x="1229" y="194"/>
                    </a:lnTo>
                    <a:lnTo>
                      <a:pt x="1225" y="26"/>
                    </a:lnTo>
                    <a:lnTo>
                      <a:pt x="675" y="350"/>
                    </a:lnTo>
                    <a:lnTo>
                      <a:pt x="0" y="0"/>
                    </a:lnTo>
                    <a:lnTo>
                      <a:pt x="0"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5" name="Freeform 19">
                <a:extLst>
                  <a:ext uri="{FF2B5EF4-FFF2-40B4-BE49-F238E27FC236}">
                    <a16:creationId xmlns:a16="http://schemas.microsoft.com/office/drawing/2014/main" id="{D1CBF851-B6DB-9481-68EB-1B3A536B4DC8}"/>
                  </a:ext>
                </a:extLst>
              </p:cNvPr>
              <p:cNvSpPr>
                <a:spLocks/>
              </p:cNvSpPr>
              <p:nvPr/>
            </p:nvSpPr>
            <p:spPr bwMode="auto">
              <a:xfrm>
                <a:off x="6018776" y="4807243"/>
                <a:ext cx="2109788" cy="1082675"/>
              </a:xfrm>
              <a:custGeom>
                <a:avLst/>
                <a:gdLst>
                  <a:gd name="T0" fmla="*/ 0 w 561"/>
                  <a:gd name="T1" fmla="*/ 133 h 288"/>
                  <a:gd name="T2" fmla="*/ 307 w 561"/>
                  <a:gd name="T3" fmla="*/ 288 h 288"/>
                  <a:gd name="T4" fmla="*/ 561 w 561"/>
                  <a:gd name="T5" fmla="*/ 143 h 288"/>
                  <a:gd name="T6" fmla="*/ 552 w 561"/>
                  <a:gd name="T7" fmla="*/ 139 h 288"/>
                  <a:gd name="T8" fmla="*/ 265 w 561"/>
                  <a:gd name="T9" fmla="*/ 10 h 288"/>
                  <a:gd name="T10" fmla="*/ 228 w 561"/>
                  <a:gd name="T11" fmla="*/ 6 h 288"/>
                  <a:gd name="T12" fmla="*/ 0 w 561"/>
                  <a:gd name="T13" fmla="*/ 133 h 288"/>
                </a:gdLst>
                <a:ahLst/>
                <a:cxnLst>
                  <a:cxn ang="0">
                    <a:pos x="T0" y="T1"/>
                  </a:cxn>
                  <a:cxn ang="0">
                    <a:pos x="T2" y="T3"/>
                  </a:cxn>
                  <a:cxn ang="0">
                    <a:pos x="T4" y="T5"/>
                  </a:cxn>
                  <a:cxn ang="0">
                    <a:pos x="T6" y="T7"/>
                  </a:cxn>
                  <a:cxn ang="0">
                    <a:pos x="T8" y="T9"/>
                  </a:cxn>
                  <a:cxn ang="0">
                    <a:pos x="T10" y="T11"/>
                  </a:cxn>
                  <a:cxn ang="0">
                    <a:pos x="T12" y="T13"/>
                  </a:cxn>
                </a:cxnLst>
                <a:rect l="0" t="0" r="r" b="b"/>
                <a:pathLst>
                  <a:path w="561" h="288">
                    <a:moveTo>
                      <a:pt x="0" y="133"/>
                    </a:moveTo>
                    <a:cubicBezTo>
                      <a:pt x="307" y="288"/>
                      <a:pt x="307" y="288"/>
                      <a:pt x="307" y="288"/>
                    </a:cubicBezTo>
                    <a:cubicBezTo>
                      <a:pt x="561" y="143"/>
                      <a:pt x="561" y="143"/>
                      <a:pt x="561" y="143"/>
                    </a:cubicBezTo>
                    <a:cubicBezTo>
                      <a:pt x="552" y="139"/>
                      <a:pt x="552" y="139"/>
                      <a:pt x="552" y="139"/>
                    </a:cubicBezTo>
                    <a:cubicBezTo>
                      <a:pt x="265" y="10"/>
                      <a:pt x="265" y="10"/>
                      <a:pt x="265" y="10"/>
                    </a:cubicBezTo>
                    <a:cubicBezTo>
                      <a:pt x="265" y="10"/>
                      <a:pt x="245" y="0"/>
                      <a:pt x="228" y="6"/>
                    </a:cubicBezTo>
                    <a:cubicBezTo>
                      <a:pt x="211" y="13"/>
                      <a:pt x="0" y="133"/>
                      <a:pt x="0" y="133"/>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6" name="Freeform 20">
                <a:extLst>
                  <a:ext uri="{FF2B5EF4-FFF2-40B4-BE49-F238E27FC236}">
                    <a16:creationId xmlns:a16="http://schemas.microsoft.com/office/drawing/2014/main" id="{D531F956-F571-8297-3C99-36EC27DBA341}"/>
                  </a:ext>
                </a:extLst>
              </p:cNvPr>
              <p:cNvSpPr>
                <a:spLocks/>
              </p:cNvSpPr>
              <p:nvPr/>
            </p:nvSpPr>
            <p:spPr bwMode="auto">
              <a:xfrm>
                <a:off x="6018776" y="5307306"/>
                <a:ext cx="1157288" cy="676275"/>
              </a:xfrm>
              <a:custGeom>
                <a:avLst/>
                <a:gdLst>
                  <a:gd name="T0" fmla="*/ 727 w 729"/>
                  <a:gd name="T1" fmla="*/ 367 h 426"/>
                  <a:gd name="T2" fmla="*/ 0 w 729"/>
                  <a:gd name="T3" fmla="*/ 0 h 426"/>
                  <a:gd name="T4" fmla="*/ 5 w 729"/>
                  <a:gd name="T5" fmla="*/ 55 h 426"/>
                  <a:gd name="T6" fmla="*/ 729 w 729"/>
                  <a:gd name="T7" fmla="*/ 426 h 426"/>
                  <a:gd name="T8" fmla="*/ 727 w 729"/>
                  <a:gd name="T9" fmla="*/ 367 h 426"/>
                </a:gdLst>
                <a:ahLst/>
                <a:cxnLst>
                  <a:cxn ang="0">
                    <a:pos x="T0" y="T1"/>
                  </a:cxn>
                  <a:cxn ang="0">
                    <a:pos x="T2" y="T3"/>
                  </a:cxn>
                  <a:cxn ang="0">
                    <a:pos x="T4" y="T5"/>
                  </a:cxn>
                  <a:cxn ang="0">
                    <a:pos x="T6" y="T7"/>
                  </a:cxn>
                  <a:cxn ang="0">
                    <a:pos x="T8" y="T9"/>
                  </a:cxn>
                </a:cxnLst>
                <a:rect l="0" t="0" r="r" b="b"/>
                <a:pathLst>
                  <a:path w="729" h="426">
                    <a:moveTo>
                      <a:pt x="727" y="367"/>
                    </a:moveTo>
                    <a:lnTo>
                      <a:pt x="0" y="0"/>
                    </a:lnTo>
                    <a:lnTo>
                      <a:pt x="5" y="55"/>
                    </a:lnTo>
                    <a:lnTo>
                      <a:pt x="729" y="426"/>
                    </a:lnTo>
                    <a:lnTo>
                      <a:pt x="727" y="367"/>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7" name="Freeform 21">
                <a:extLst>
                  <a:ext uri="{FF2B5EF4-FFF2-40B4-BE49-F238E27FC236}">
                    <a16:creationId xmlns:a16="http://schemas.microsoft.com/office/drawing/2014/main" id="{E1187773-544A-6FF0-4497-E06591A329AD}"/>
                  </a:ext>
                </a:extLst>
              </p:cNvPr>
              <p:cNvSpPr>
                <a:spLocks/>
              </p:cNvSpPr>
              <p:nvPr/>
            </p:nvSpPr>
            <p:spPr bwMode="auto">
              <a:xfrm>
                <a:off x="6037826" y="5667668"/>
                <a:ext cx="1154113" cy="688975"/>
              </a:xfrm>
              <a:custGeom>
                <a:avLst/>
                <a:gdLst>
                  <a:gd name="T0" fmla="*/ 0 w 727"/>
                  <a:gd name="T1" fmla="*/ 0 h 434"/>
                  <a:gd name="T2" fmla="*/ 2 w 727"/>
                  <a:gd name="T3" fmla="*/ 50 h 434"/>
                  <a:gd name="T4" fmla="*/ 727 w 727"/>
                  <a:gd name="T5" fmla="*/ 434 h 434"/>
                  <a:gd name="T6" fmla="*/ 724 w 727"/>
                  <a:gd name="T7" fmla="*/ 381 h 434"/>
                  <a:gd name="T8" fmla="*/ 0 w 727"/>
                  <a:gd name="T9" fmla="*/ 0 h 434"/>
                </a:gdLst>
                <a:ahLst/>
                <a:cxnLst>
                  <a:cxn ang="0">
                    <a:pos x="T0" y="T1"/>
                  </a:cxn>
                  <a:cxn ang="0">
                    <a:pos x="T2" y="T3"/>
                  </a:cxn>
                  <a:cxn ang="0">
                    <a:pos x="T4" y="T5"/>
                  </a:cxn>
                  <a:cxn ang="0">
                    <a:pos x="T6" y="T7"/>
                  </a:cxn>
                  <a:cxn ang="0">
                    <a:pos x="T8" y="T9"/>
                  </a:cxn>
                </a:cxnLst>
                <a:rect l="0" t="0" r="r" b="b"/>
                <a:pathLst>
                  <a:path w="727" h="434">
                    <a:moveTo>
                      <a:pt x="0" y="0"/>
                    </a:moveTo>
                    <a:lnTo>
                      <a:pt x="2" y="50"/>
                    </a:lnTo>
                    <a:lnTo>
                      <a:pt x="727" y="434"/>
                    </a:lnTo>
                    <a:lnTo>
                      <a:pt x="724" y="381"/>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8" name="Freeform 22">
                <a:extLst>
                  <a:ext uri="{FF2B5EF4-FFF2-40B4-BE49-F238E27FC236}">
                    <a16:creationId xmlns:a16="http://schemas.microsoft.com/office/drawing/2014/main" id="{55DBF779-4428-9C6F-668D-7DC003D393F5}"/>
                  </a:ext>
                </a:extLst>
              </p:cNvPr>
              <p:cNvSpPr>
                <a:spLocks/>
              </p:cNvSpPr>
              <p:nvPr/>
            </p:nvSpPr>
            <p:spPr bwMode="auto">
              <a:xfrm>
                <a:off x="7172888" y="5307306"/>
                <a:ext cx="1055688" cy="1049338"/>
              </a:xfrm>
              <a:custGeom>
                <a:avLst/>
                <a:gdLst>
                  <a:gd name="T0" fmla="*/ 0 w 281"/>
                  <a:gd name="T1" fmla="*/ 180 h 279"/>
                  <a:gd name="T2" fmla="*/ 223 w 281"/>
                  <a:gd name="T3" fmla="*/ 34 h 279"/>
                  <a:gd name="T4" fmla="*/ 259 w 281"/>
                  <a:gd name="T5" fmla="*/ 41 h 279"/>
                  <a:gd name="T6" fmla="*/ 232 w 281"/>
                  <a:gd name="T7" fmla="*/ 115 h 279"/>
                  <a:gd name="T8" fmla="*/ 4 w 281"/>
                  <a:gd name="T9" fmla="*/ 257 h 279"/>
                  <a:gd name="T10" fmla="*/ 5 w 281"/>
                  <a:gd name="T11" fmla="*/ 279 h 279"/>
                  <a:gd name="T12" fmla="*/ 238 w 281"/>
                  <a:gd name="T13" fmla="*/ 130 h 279"/>
                  <a:gd name="T14" fmla="*/ 278 w 281"/>
                  <a:gd name="T15" fmla="*/ 55 h 279"/>
                  <a:gd name="T16" fmla="*/ 227 w 281"/>
                  <a:gd name="T17" fmla="*/ 10 h 279"/>
                  <a:gd name="T18" fmla="*/ 0 w 281"/>
                  <a:gd name="T19" fmla="*/ 155 h 279"/>
                  <a:gd name="T20" fmla="*/ 0 w 281"/>
                  <a:gd name="T21" fmla="*/ 18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1" h="279">
                    <a:moveTo>
                      <a:pt x="0" y="180"/>
                    </a:moveTo>
                    <a:cubicBezTo>
                      <a:pt x="223" y="34"/>
                      <a:pt x="223" y="34"/>
                      <a:pt x="223" y="34"/>
                    </a:cubicBezTo>
                    <a:cubicBezTo>
                      <a:pt x="223" y="34"/>
                      <a:pt x="248" y="17"/>
                      <a:pt x="259" y="41"/>
                    </a:cubicBezTo>
                    <a:cubicBezTo>
                      <a:pt x="270" y="66"/>
                      <a:pt x="250" y="102"/>
                      <a:pt x="232" y="115"/>
                    </a:cubicBezTo>
                    <a:cubicBezTo>
                      <a:pt x="4" y="257"/>
                      <a:pt x="4" y="257"/>
                      <a:pt x="4" y="257"/>
                    </a:cubicBezTo>
                    <a:cubicBezTo>
                      <a:pt x="5" y="279"/>
                      <a:pt x="5" y="279"/>
                      <a:pt x="5" y="279"/>
                    </a:cubicBezTo>
                    <a:cubicBezTo>
                      <a:pt x="238" y="130"/>
                      <a:pt x="238" y="130"/>
                      <a:pt x="238" y="130"/>
                    </a:cubicBezTo>
                    <a:cubicBezTo>
                      <a:pt x="238" y="130"/>
                      <a:pt x="281" y="96"/>
                      <a:pt x="278" y="55"/>
                    </a:cubicBezTo>
                    <a:cubicBezTo>
                      <a:pt x="274" y="14"/>
                      <a:pt x="246" y="0"/>
                      <a:pt x="227" y="10"/>
                    </a:cubicBezTo>
                    <a:cubicBezTo>
                      <a:pt x="0" y="155"/>
                      <a:pt x="0" y="155"/>
                      <a:pt x="0" y="155"/>
                    </a:cubicBezTo>
                    <a:lnTo>
                      <a:pt x="0" y="18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7" name="Group 67"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C8ECD740-00A9-67FC-DEA0-C75323BCCD2C}"/>
                </a:ext>
              </a:extLst>
            </p:cNvPr>
            <p:cNvGrpSpPr/>
            <p:nvPr/>
          </p:nvGrpSpPr>
          <p:grpSpPr>
            <a:xfrm>
              <a:off x="2700622" y="1540042"/>
              <a:ext cx="1870364" cy="1274529"/>
              <a:chOff x="5469501" y="1143074"/>
              <a:chExt cx="2057400" cy="1401982"/>
            </a:xfrm>
          </p:grpSpPr>
          <p:sp>
            <p:nvSpPr>
              <p:cNvPr id="42" name="Freeform 5">
                <a:extLst>
                  <a:ext uri="{FF2B5EF4-FFF2-40B4-BE49-F238E27FC236}">
                    <a16:creationId xmlns:a16="http://schemas.microsoft.com/office/drawing/2014/main" id="{60966B16-2B82-68C3-A53F-43705205F886}"/>
                  </a:ext>
                </a:extLst>
              </p:cNvPr>
              <p:cNvSpPr>
                <a:spLocks/>
              </p:cNvSpPr>
              <p:nvPr/>
            </p:nvSpPr>
            <p:spPr bwMode="auto">
              <a:xfrm>
                <a:off x="5947338" y="1579856"/>
                <a:ext cx="25400" cy="55563"/>
              </a:xfrm>
              <a:custGeom>
                <a:avLst/>
                <a:gdLst>
                  <a:gd name="T0" fmla="*/ 3 w 7"/>
                  <a:gd name="T1" fmla="*/ 0 h 15"/>
                  <a:gd name="T2" fmla="*/ 5 w 7"/>
                  <a:gd name="T3" fmla="*/ 3 h 15"/>
                  <a:gd name="T4" fmla="*/ 7 w 7"/>
                  <a:gd name="T5" fmla="*/ 15 h 15"/>
                  <a:gd name="T6" fmla="*/ 3 w 7"/>
                  <a:gd name="T7" fmla="*/ 0 h 15"/>
                </a:gdLst>
                <a:ahLst/>
                <a:cxnLst>
                  <a:cxn ang="0">
                    <a:pos x="T0" y="T1"/>
                  </a:cxn>
                  <a:cxn ang="0">
                    <a:pos x="T2" y="T3"/>
                  </a:cxn>
                  <a:cxn ang="0">
                    <a:pos x="T4" y="T5"/>
                  </a:cxn>
                  <a:cxn ang="0">
                    <a:pos x="T6" y="T7"/>
                  </a:cxn>
                </a:cxnLst>
                <a:rect l="0" t="0" r="r" b="b"/>
                <a:pathLst>
                  <a:path w="7" h="15">
                    <a:moveTo>
                      <a:pt x="3" y="0"/>
                    </a:moveTo>
                    <a:cubicBezTo>
                      <a:pt x="3" y="1"/>
                      <a:pt x="4" y="2"/>
                      <a:pt x="5" y="3"/>
                    </a:cubicBezTo>
                    <a:cubicBezTo>
                      <a:pt x="5" y="7"/>
                      <a:pt x="6" y="11"/>
                      <a:pt x="7" y="15"/>
                    </a:cubicBezTo>
                    <a:cubicBezTo>
                      <a:pt x="0" y="11"/>
                      <a:pt x="0" y="8"/>
                      <a:pt x="3" y="0"/>
                    </a:cubicBezTo>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3" name="Freeform 6">
                <a:extLst>
                  <a:ext uri="{FF2B5EF4-FFF2-40B4-BE49-F238E27FC236}">
                    <a16:creationId xmlns:a16="http://schemas.microsoft.com/office/drawing/2014/main" id="{5A738A73-B48F-5D9B-4C7A-45ABC4770C93}"/>
                  </a:ext>
                </a:extLst>
              </p:cNvPr>
              <p:cNvSpPr>
                <a:spLocks/>
              </p:cNvSpPr>
              <p:nvPr/>
            </p:nvSpPr>
            <p:spPr bwMode="auto">
              <a:xfrm>
                <a:off x="5969563" y="1651293"/>
                <a:ext cx="22225" cy="33338"/>
              </a:xfrm>
              <a:custGeom>
                <a:avLst/>
                <a:gdLst>
                  <a:gd name="T0" fmla="*/ 1 w 6"/>
                  <a:gd name="T1" fmla="*/ 0 h 9"/>
                  <a:gd name="T2" fmla="*/ 5 w 6"/>
                  <a:gd name="T3" fmla="*/ 9 h 9"/>
                  <a:gd name="T4" fmla="*/ 1 w 6"/>
                  <a:gd name="T5" fmla="*/ 0 h 9"/>
                </a:gdLst>
                <a:ahLst/>
                <a:cxnLst>
                  <a:cxn ang="0">
                    <a:pos x="T0" y="T1"/>
                  </a:cxn>
                  <a:cxn ang="0">
                    <a:pos x="T2" y="T3"/>
                  </a:cxn>
                  <a:cxn ang="0">
                    <a:pos x="T4" y="T5"/>
                  </a:cxn>
                </a:cxnLst>
                <a:rect l="0" t="0" r="r" b="b"/>
                <a:pathLst>
                  <a:path w="6" h="9">
                    <a:moveTo>
                      <a:pt x="1" y="0"/>
                    </a:moveTo>
                    <a:cubicBezTo>
                      <a:pt x="6" y="1"/>
                      <a:pt x="5" y="5"/>
                      <a:pt x="5" y="9"/>
                    </a:cubicBezTo>
                    <a:cubicBezTo>
                      <a:pt x="0" y="7"/>
                      <a:pt x="1" y="3"/>
                      <a:pt x="1" y="0"/>
                    </a:cubicBezTo>
                    <a:close/>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4" name="Freeform 7">
                <a:extLst>
                  <a:ext uri="{FF2B5EF4-FFF2-40B4-BE49-F238E27FC236}">
                    <a16:creationId xmlns:a16="http://schemas.microsoft.com/office/drawing/2014/main" id="{AF1AFFB3-DCBD-2E6D-2239-759CEE504A62}"/>
                  </a:ext>
                </a:extLst>
              </p:cNvPr>
              <p:cNvSpPr>
                <a:spLocks/>
              </p:cNvSpPr>
              <p:nvPr/>
            </p:nvSpPr>
            <p:spPr bwMode="auto">
              <a:xfrm>
                <a:off x="5961626" y="1530643"/>
                <a:ext cx="15875" cy="11113"/>
              </a:xfrm>
              <a:custGeom>
                <a:avLst/>
                <a:gdLst>
                  <a:gd name="T0" fmla="*/ 2 w 4"/>
                  <a:gd name="T1" fmla="*/ 3 h 3"/>
                  <a:gd name="T2" fmla="*/ 0 w 4"/>
                  <a:gd name="T3" fmla="*/ 2 h 3"/>
                  <a:gd name="T4" fmla="*/ 3 w 4"/>
                  <a:gd name="T5" fmla="*/ 0 h 3"/>
                  <a:gd name="T6" fmla="*/ 4 w 4"/>
                  <a:gd name="T7" fmla="*/ 1 h 3"/>
                  <a:gd name="T8" fmla="*/ 2 w 4"/>
                  <a:gd name="T9" fmla="*/ 3 h 3"/>
                </a:gdLst>
                <a:ahLst/>
                <a:cxnLst>
                  <a:cxn ang="0">
                    <a:pos x="T0" y="T1"/>
                  </a:cxn>
                  <a:cxn ang="0">
                    <a:pos x="T2" y="T3"/>
                  </a:cxn>
                  <a:cxn ang="0">
                    <a:pos x="T4" y="T5"/>
                  </a:cxn>
                  <a:cxn ang="0">
                    <a:pos x="T6" y="T7"/>
                  </a:cxn>
                  <a:cxn ang="0">
                    <a:pos x="T8" y="T9"/>
                  </a:cxn>
                </a:cxnLst>
                <a:rect l="0" t="0" r="r" b="b"/>
                <a:pathLst>
                  <a:path w="4" h="3">
                    <a:moveTo>
                      <a:pt x="2" y="3"/>
                    </a:moveTo>
                    <a:cubicBezTo>
                      <a:pt x="1" y="3"/>
                      <a:pt x="0" y="2"/>
                      <a:pt x="0" y="2"/>
                    </a:cubicBezTo>
                    <a:cubicBezTo>
                      <a:pt x="0" y="0"/>
                      <a:pt x="2" y="0"/>
                      <a:pt x="3" y="0"/>
                    </a:cubicBezTo>
                    <a:cubicBezTo>
                      <a:pt x="3" y="0"/>
                      <a:pt x="4" y="1"/>
                      <a:pt x="4" y="1"/>
                    </a:cubicBezTo>
                    <a:cubicBezTo>
                      <a:pt x="4" y="3"/>
                      <a:pt x="3" y="3"/>
                      <a:pt x="2" y="3"/>
                    </a:cubicBezTo>
                  </a:path>
                </a:pathLst>
              </a:custGeom>
              <a:solidFill>
                <a:srgbClr val="6577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5" name="Freeform 24">
                <a:extLst>
                  <a:ext uri="{FF2B5EF4-FFF2-40B4-BE49-F238E27FC236}">
                    <a16:creationId xmlns:a16="http://schemas.microsoft.com/office/drawing/2014/main" id="{64A824B9-194A-077B-D90C-959701B3F53D}"/>
                  </a:ext>
                </a:extLst>
              </p:cNvPr>
              <p:cNvSpPr>
                <a:spLocks/>
              </p:cNvSpPr>
              <p:nvPr/>
            </p:nvSpPr>
            <p:spPr bwMode="auto">
              <a:xfrm>
                <a:off x="5483788" y="1632243"/>
                <a:ext cx="2043113" cy="871538"/>
              </a:xfrm>
              <a:custGeom>
                <a:avLst/>
                <a:gdLst>
                  <a:gd name="T0" fmla="*/ 0 w 543"/>
                  <a:gd name="T1" fmla="*/ 75 h 232"/>
                  <a:gd name="T2" fmla="*/ 33 w 543"/>
                  <a:gd name="T3" fmla="*/ 58 h 232"/>
                  <a:gd name="T4" fmla="*/ 491 w 543"/>
                  <a:gd name="T5" fmla="*/ 0 h 232"/>
                  <a:gd name="T6" fmla="*/ 518 w 543"/>
                  <a:gd name="T7" fmla="*/ 63 h 232"/>
                  <a:gd name="T8" fmla="*/ 282 w 543"/>
                  <a:gd name="T9" fmla="*/ 232 h 232"/>
                  <a:gd name="T10" fmla="*/ 0 w 543"/>
                  <a:gd name="T11" fmla="*/ 75 h 232"/>
                </a:gdLst>
                <a:ahLst/>
                <a:cxnLst>
                  <a:cxn ang="0">
                    <a:pos x="T0" y="T1"/>
                  </a:cxn>
                  <a:cxn ang="0">
                    <a:pos x="T2" y="T3"/>
                  </a:cxn>
                  <a:cxn ang="0">
                    <a:pos x="T4" y="T5"/>
                  </a:cxn>
                  <a:cxn ang="0">
                    <a:pos x="T6" y="T7"/>
                  </a:cxn>
                  <a:cxn ang="0">
                    <a:pos x="T8" y="T9"/>
                  </a:cxn>
                  <a:cxn ang="0">
                    <a:pos x="T10" y="T11"/>
                  </a:cxn>
                </a:cxnLst>
                <a:rect l="0" t="0" r="r" b="b"/>
                <a:pathLst>
                  <a:path w="543" h="232">
                    <a:moveTo>
                      <a:pt x="0" y="75"/>
                    </a:moveTo>
                    <a:cubicBezTo>
                      <a:pt x="33" y="58"/>
                      <a:pt x="33" y="58"/>
                      <a:pt x="33" y="58"/>
                    </a:cubicBezTo>
                    <a:cubicBezTo>
                      <a:pt x="491" y="0"/>
                      <a:pt x="491" y="0"/>
                      <a:pt x="491" y="0"/>
                    </a:cubicBezTo>
                    <a:cubicBezTo>
                      <a:pt x="491" y="0"/>
                      <a:pt x="543" y="19"/>
                      <a:pt x="518" y="63"/>
                    </a:cubicBezTo>
                    <a:cubicBezTo>
                      <a:pt x="485" y="121"/>
                      <a:pt x="282" y="232"/>
                      <a:pt x="282" y="232"/>
                    </a:cubicBezTo>
                    <a:lnTo>
                      <a:pt x="0" y="75"/>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6" name="Freeform 25">
                <a:extLst>
                  <a:ext uri="{FF2B5EF4-FFF2-40B4-BE49-F238E27FC236}">
                    <a16:creationId xmlns:a16="http://schemas.microsoft.com/office/drawing/2014/main" id="{33376D85-E067-0D62-32CD-9C6B919FE0FA}"/>
                  </a:ext>
                </a:extLst>
              </p:cNvPr>
              <p:cNvSpPr>
                <a:spLocks/>
              </p:cNvSpPr>
              <p:nvPr/>
            </p:nvSpPr>
            <p:spPr bwMode="auto">
              <a:xfrm>
                <a:off x="5526651" y="1648118"/>
                <a:ext cx="1785938" cy="758825"/>
              </a:xfrm>
              <a:custGeom>
                <a:avLst/>
                <a:gdLst>
                  <a:gd name="T0" fmla="*/ 0 w 1125"/>
                  <a:gd name="T1" fmla="*/ 18 h 478"/>
                  <a:gd name="T2" fmla="*/ 7 w 1125"/>
                  <a:gd name="T3" fmla="*/ 151 h 478"/>
                  <a:gd name="T4" fmla="*/ 639 w 1125"/>
                  <a:gd name="T5" fmla="*/ 478 h 478"/>
                  <a:gd name="T6" fmla="*/ 1125 w 1125"/>
                  <a:gd name="T7" fmla="*/ 177 h 478"/>
                  <a:gd name="T8" fmla="*/ 1120 w 1125"/>
                  <a:gd name="T9" fmla="*/ 23 h 478"/>
                  <a:gd name="T10" fmla="*/ 618 w 1125"/>
                  <a:gd name="T11" fmla="*/ 319 h 478"/>
                  <a:gd name="T12" fmla="*/ 2 w 1125"/>
                  <a:gd name="T13" fmla="*/ 0 h 478"/>
                  <a:gd name="T14" fmla="*/ 0 w 1125"/>
                  <a:gd name="T15" fmla="*/ 18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5" h="478">
                    <a:moveTo>
                      <a:pt x="0" y="18"/>
                    </a:moveTo>
                    <a:lnTo>
                      <a:pt x="7" y="151"/>
                    </a:lnTo>
                    <a:lnTo>
                      <a:pt x="639" y="478"/>
                    </a:lnTo>
                    <a:lnTo>
                      <a:pt x="1125" y="177"/>
                    </a:lnTo>
                    <a:lnTo>
                      <a:pt x="1120" y="23"/>
                    </a:lnTo>
                    <a:lnTo>
                      <a:pt x="618" y="319"/>
                    </a:lnTo>
                    <a:lnTo>
                      <a:pt x="2" y="0"/>
                    </a:lnTo>
                    <a:lnTo>
                      <a:pt x="0" y="18"/>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7" name="Freeform 26">
                <a:extLst>
                  <a:ext uri="{FF2B5EF4-FFF2-40B4-BE49-F238E27FC236}">
                    <a16:creationId xmlns:a16="http://schemas.microsoft.com/office/drawing/2014/main" id="{2B5CB043-9F09-BF55-B650-A18624724149}"/>
                  </a:ext>
                </a:extLst>
              </p:cNvPr>
              <p:cNvSpPr>
                <a:spLocks/>
              </p:cNvSpPr>
              <p:nvPr/>
            </p:nvSpPr>
            <p:spPr bwMode="auto">
              <a:xfrm>
                <a:off x="5469501" y="1143074"/>
                <a:ext cx="1925638" cy="987425"/>
              </a:xfrm>
              <a:custGeom>
                <a:avLst/>
                <a:gdLst>
                  <a:gd name="T0" fmla="*/ 0 w 512"/>
                  <a:gd name="T1" fmla="*/ 121 h 263"/>
                  <a:gd name="T2" fmla="*/ 280 w 512"/>
                  <a:gd name="T3" fmla="*/ 263 h 263"/>
                  <a:gd name="T4" fmla="*/ 512 w 512"/>
                  <a:gd name="T5" fmla="*/ 131 h 263"/>
                  <a:gd name="T6" fmla="*/ 505 w 512"/>
                  <a:gd name="T7" fmla="*/ 127 h 263"/>
                  <a:gd name="T8" fmla="*/ 242 w 512"/>
                  <a:gd name="T9" fmla="*/ 9 h 263"/>
                  <a:gd name="T10" fmla="*/ 208 w 512"/>
                  <a:gd name="T11" fmla="*/ 6 h 263"/>
                  <a:gd name="T12" fmla="*/ 0 w 512"/>
                  <a:gd name="T13" fmla="*/ 121 h 263"/>
                </a:gdLst>
                <a:ahLst/>
                <a:cxnLst>
                  <a:cxn ang="0">
                    <a:pos x="T0" y="T1"/>
                  </a:cxn>
                  <a:cxn ang="0">
                    <a:pos x="T2" y="T3"/>
                  </a:cxn>
                  <a:cxn ang="0">
                    <a:pos x="T4" y="T5"/>
                  </a:cxn>
                  <a:cxn ang="0">
                    <a:pos x="T6" y="T7"/>
                  </a:cxn>
                  <a:cxn ang="0">
                    <a:pos x="T8" y="T9"/>
                  </a:cxn>
                  <a:cxn ang="0">
                    <a:pos x="T10" y="T11"/>
                  </a:cxn>
                  <a:cxn ang="0">
                    <a:pos x="T12" y="T13"/>
                  </a:cxn>
                </a:cxnLst>
                <a:rect l="0" t="0" r="r" b="b"/>
                <a:pathLst>
                  <a:path w="512" h="263">
                    <a:moveTo>
                      <a:pt x="0" y="121"/>
                    </a:moveTo>
                    <a:cubicBezTo>
                      <a:pt x="280" y="263"/>
                      <a:pt x="280" y="263"/>
                      <a:pt x="280" y="263"/>
                    </a:cubicBezTo>
                    <a:cubicBezTo>
                      <a:pt x="512" y="131"/>
                      <a:pt x="512" y="131"/>
                      <a:pt x="512" y="131"/>
                    </a:cubicBezTo>
                    <a:cubicBezTo>
                      <a:pt x="505" y="127"/>
                      <a:pt x="505" y="127"/>
                      <a:pt x="505" y="127"/>
                    </a:cubicBezTo>
                    <a:cubicBezTo>
                      <a:pt x="242" y="9"/>
                      <a:pt x="242" y="9"/>
                      <a:pt x="242" y="9"/>
                    </a:cubicBezTo>
                    <a:cubicBezTo>
                      <a:pt x="242" y="9"/>
                      <a:pt x="224" y="0"/>
                      <a:pt x="208" y="6"/>
                    </a:cubicBezTo>
                    <a:cubicBezTo>
                      <a:pt x="193" y="12"/>
                      <a:pt x="0" y="121"/>
                      <a:pt x="0" y="121"/>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48" name="Freeform 27">
                <a:extLst>
                  <a:ext uri="{FF2B5EF4-FFF2-40B4-BE49-F238E27FC236}">
                    <a16:creationId xmlns:a16="http://schemas.microsoft.com/office/drawing/2014/main" id="{CCEB7B0F-5480-D441-CA55-C9617A20B63D}"/>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9" name="Freeform 28">
                <a:extLst>
                  <a:ext uri="{FF2B5EF4-FFF2-40B4-BE49-F238E27FC236}">
                    <a16:creationId xmlns:a16="http://schemas.microsoft.com/office/drawing/2014/main" id="{1380231F-1B30-6D3C-D927-A633E3EEFF34}"/>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0" name="Freeform 29">
                <a:extLst>
                  <a:ext uri="{FF2B5EF4-FFF2-40B4-BE49-F238E27FC236}">
                    <a16:creationId xmlns:a16="http://schemas.microsoft.com/office/drawing/2014/main" id="{29C29CB5-925A-7905-A039-9397F0DB3967}"/>
                  </a:ext>
                </a:extLst>
              </p:cNvPr>
              <p:cNvSpPr>
                <a:spLocks/>
              </p:cNvSpPr>
              <p:nvPr/>
            </p:nvSpPr>
            <p:spPr bwMode="auto">
              <a:xfrm>
                <a:off x="5483788" y="1914818"/>
                <a:ext cx="1060450" cy="630238"/>
              </a:xfrm>
              <a:custGeom>
                <a:avLst/>
                <a:gdLst>
                  <a:gd name="T0" fmla="*/ 0 w 668"/>
                  <a:gd name="T1" fmla="*/ 0 h 397"/>
                  <a:gd name="T2" fmla="*/ 3 w 668"/>
                  <a:gd name="T3" fmla="*/ 45 h 397"/>
                  <a:gd name="T4" fmla="*/ 668 w 668"/>
                  <a:gd name="T5" fmla="*/ 397 h 397"/>
                  <a:gd name="T6" fmla="*/ 666 w 668"/>
                  <a:gd name="T7" fmla="*/ 348 h 397"/>
                  <a:gd name="T8" fmla="*/ 0 w 668"/>
                  <a:gd name="T9" fmla="*/ 0 h 397"/>
                </a:gdLst>
                <a:ahLst/>
                <a:cxnLst>
                  <a:cxn ang="0">
                    <a:pos x="T0" y="T1"/>
                  </a:cxn>
                  <a:cxn ang="0">
                    <a:pos x="T2" y="T3"/>
                  </a:cxn>
                  <a:cxn ang="0">
                    <a:pos x="T4" y="T5"/>
                  </a:cxn>
                  <a:cxn ang="0">
                    <a:pos x="T6" y="T7"/>
                  </a:cxn>
                  <a:cxn ang="0">
                    <a:pos x="T8" y="T9"/>
                  </a:cxn>
                </a:cxnLst>
                <a:rect l="0" t="0" r="r" b="b"/>
                <a:pathLst>
                  <a:path w="668" h="397">
                    <a:moveTo>
                      <a:pt x="0" y="0"/>
                    </a:moveTo>
                    <a:lnTo>
                      <a:pt x="3" y="45"/>
                    </a:lnTo>
                    <a:lnTo>
                      <a:pt x="668" y="397"/>
                    </a:lnTo>
                    <a:lnTo>
                      <a:pt x="666" y="348"/>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1" name="Freeform 30">
                <a:extLst>
                  <a:ext uri="{FF2B5EF4-FFF2-40B4-BE49-F238E27FC236}">
                    <a16:creationId xmlns:a16="http://schemas.microsoft.com/office/drawing/2014/main" id="{0ECBCE2F-B343-94DB-A5E0-CB0EBE55B267}"/>
                  </a:ext>
                </a:extLst>
              </p:cNvPr>
              <p:cNvSpPr>
                <a:spLocks/>
              </p:cNvSpPr>
              <p:nvPr/>
            </p:nvSpPr>
            <p:spPr bwMode="auto">
              <a:xfrm>
                <a:off x="6522013" y="1583031"/>
                <a:ext cx="969963" cy="962025"/>
              </a:xfrm>
              <a:custGeom>
                <a:avLst/>
                <a:gdLst>
                  <a:gd name="T0" fmla="*/ 1 w 258"/>
                  <a:gd name="T1" fmla="*/ 165 h 256"/>
                  <a:gd name="T2" fmla="*/ 205 w 258"/>
                  <a:gd name="T3" fmla="*/ 32 h 256"/>
                  <a:gd name="T4" fmla="*/ 237 w 258"/>
                  <a:gd name="T5" fmla="*/ 38 h 256"/>
                  <a:gd name="T6" fmla="*/ 212 w 258"/>
                  <a:gd name="T7" fmla="*/ 106 h 256"/>
                  <a:gd name="T8" fmla="*/ 5 w 258"/>
                  <a:gd name="T9" fmla="*/ 235 h 256"/>
                  <a:gd name="T10" fmla="*/ 6 w 258"/>
                  <a:gd name="T11" fmla="*/ 256 h 256"/>
                  <a:gd name="T12" fmla="*/ 218 w 258"/>
                  <a:gd name="T13" fmla="*/ 120 h 256"/>
                  <a:gd name="T14" fmla="*/ 254 w 258"/>
                  <a:gd name="T15" fmla="*/ 51 h 256"/>
                  <a:gd name="T16" fmla="*/ 208 w 258"/>
                  <a:gd name="T17" fmla="*/ 10 h 256"/>
                  <a:gd name="T18" fmla="*/ 0 w 258"/>
                  <a:gd name="T19" fmla="*/ 142 h 256"/>
                  <a:gd name="T20" fmla="*/ 1 w 258"/>
                  <a:gd name="T21" fmla="*/ 16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256">
                    <a:moveTo>
                      <a:pt x="1" y="165"/>
                    </a:moveTo>
                    <a:cubicBezTo>
                      <a:pt x="205" y="32"/>
                      <a:pt x="205" y="32"/>
                      <a:pt x="205" y="32"/>
                    </a:cubicBezTo>
                    <a:cubicBezTo>
                      <a:pt x="205" y="32"/>
                      <a:pt x="228" y="16"/>
                      <a:pt x="237" y="38"/>
                    </a:cubicBezTo>
                    <a:cubicBezTo>
                      <a:pt x="247" y="61"/>
                      <a:pt x="229" y="94"/>
                      <a:pt x="212" y="106"/>
                    </a:cubicBezTo>
                    <a:cubicBezTo>
                      <a:pt x="5" y="235"/>
                      <a:pt x="5" y="235"/>
                      <a:pt x="5" y="235"/>
                    </a:cubicBezTo>
                    <a:cubicBezTo>
                      <a:pt x="6" y="256"/>
                      <a:pt x="6" y="256"/>
                      <a:pt x="6" y="256"/>
                    </a:cubicBezTo>
                    <a:cubicBezTo>
                      <a:pt x="218" y="120"/>
                      <a:pt x="218" y="120"/>
                      <a:pt x="218" y="120"/>
                    </a:cubicBezTo>
                    <a:cubicBezTo>
                      <a:pt x="218" y="120"/>
                      <a:pt x="258" y="88"/>
                      <a:pt x="254" y="51"/>
                    </a:cubicBezTo>
                    <a:cubicBezTo>
                      <a:pt x="251" y="13"/>
                      <a:pt x="225" y="0"/>
                      <a:pt x="208" y="10"/>
                    </a:cubicBezTo>
                    <a:cubicBezTo>
                      <a:pt x="0" y="142"/>
                      <a:pt x="0" y="142"/>
                      <a:pt x="0" y="142"/>
                    </a:cubicBezTo>
                    <a:cubicBezTo>
                      <a:pt x="1" y="165"/>
                      <a:pt x="1" y="165"/>
                      <a:pt x="1" y="165"/>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2" name="Freeform 32">
                <a:extLst>
                  <a:ext uri="{FF2B5EF4-FFF2-40B4-BE49-F238E27FC236}">
                    <a16:creationId xmlns:a16="http://schemas.microsoft.com/office/drawing/2014/main" id="{531E7934-3F17-360A-2C15-289F9AD0C151}"/>
                  </a:ext>
                </a:extLst>
              </p:cNvPr>
              <p:cNvSpPr>
                <a:spLocks/>
              </p:cNvSpPr>
              <p:nvPr/>
            </p:nvSpPr>
            <p:spPr bwMode="auto">
              <a:xfrm>
                <a:off x="7326876" y="1610018"/>
                <a:ext cx="44450" cy="3175"/>
              </a:xfrm>
              <a:custGeom>
                <a:avLst/>
                <a:gdLst>
                  <a:gd name="T0" fmla="*/ 6 w 12"/>
                  <a:gd name="T1" fmla="*/ 0 h 1"/>
                  <a:gd name="T2" fmla="*/ 0 w 12"/>
                  <a:gd name="T3" fmla="*/ 1 h 1"/>
                  <a:gd name="T4" fmla="*/ 12 w 12"/>
                  <a:gd name="T5" fmla="*/ 1 h 1"/>
                  <a:gd name="T6" fmla="*/ 12 w 12"/>
                  <a:gd name="T7" fmla="*/ 1 h 1"/>
                  <a:gd name="T8" fmla="*/ 6 w 12"/>
                  <a:gd name="T9" fmla="*/ 0 h 1"/>
                </a:gdLst>
                <a:ahLst/>
                <a:cxnLst>
                  <a:cxn ang="0">
                    <a:pos x="T0" y="T1"/>
                  </a:cxn>
                  <a:cxn ang="0">
                    <a:pos x="T2" y="T3"/>
                  </a:cxn>
                  <a:cxn ang="0">
                    <a:pos x="T4" y="T5"/>
                  </a:cxn>
                  <a:cxn ang="0">
                    <a:pos x="T6" y="T7"/>
                  </a:cxn>
                  <a:cxn ang="0">
                    <a:pos x="T8" y="T9"/>
                  </a:cxn>
                </a:cxnLst>
                <a:rect l="0" t="0" r="r" b="b"/>
                <a:pathLst>
                  <a:path w="12" h="1">
                    <a:moveTo>
                      <a:pt x="6" y="0"/>
                    </a:moveTo>
                    <a:cubicBezTo>
                      <a:pt x="4" y="0"/>
                      <a:pt x="2" y="0"/>
                      <a:pt x="0" y="1"/>
                    </a:cubicBezTo>
                    <a:cubicBezTo>
                      <a:pt x="12" y="1"/>
                      <a:pt x="12" y="1"/>
                      <a:pt x="12" y="1"/>
                    </a:cubicBezTo>
                    <a:cubicBezTo>
                      <a:pt x="12" y="1"/>
                      <a:pt x="12" y="1"/>
                      <a:pt x="12" y="1"/>
                    </a:cubicBezTo>
                    <a:cubicBezTo>
                      <a:pt x="10" y="0"/>
                      <a:pt x="8" y="0"/>
                      <a:pt x="6" y="0"/>
                    </a:cubicBezTo>
                  </a:path>
                </a:pathLst>
              </a:custGeom>
              <a:solidFill>
                <a:srgbClr val="419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8" name="Group 69"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65B970C2-0280-1FFB-9218-FA153503AB01}"/>
                </a:ext>
              </a:extLst>
            </p:cNvPr>
            <p:cNvGrpSpPr/>
            <p:nvPr/>
          </p:nvGrpSpPr>
          <p:grpSpPr>
            <a:xfrm>
              <a:off x="1066940" y="2906935"/>
              <a:ext cx="2675659" cy="1421535"/>
              <a:chOff x="3672451" y="2646656"/>
              <a:chExt cx="2943225" cy="1563688"/>
            </a:xfrm>
          </p:grpSpPr>
          <p:grpSp>
            <p:nvGrpSpPr>
              <p:cNvPr id="34" name="Group 68">
                <a:extLst>
                  <a:ext uri="{FF2B5EF4-FFF2-40B4-BE49-F238E27FC236}">
                    <a16:creationId xmlns:a16="http://schemas.microsoft.com/office/drawing/2014/main" id="{322A4827-0218-0E6F-517F-1CF3091D8497}"/>
                  </a:ext>
                </a:extLst>
              </p:cNvPr>
              <p:cNvGrpSpPr/>
              <p:nvPr/>
            </p:nvGrpSpPr>
            <p:grpSpPr>
              <a:xfrm>
                <a:off x="3672451" y="2646656"/>
                <a:ext cx="2943225" cy="1519237"/>
                <a:chOff x="3672451" y="2646656"/>
                <a:chExt cx="2943225" cy="1519237"/>
              </a:xfrm>
            </p:grpSpPr>
            <p:sp>
              <p:nvSpPr>
                <p:cNvPr id="37" name="Freeform 16">
                  <a:extLst>
                    <a:ext uri="{FF2B5EF4-FFF2-40B4-BE49-F238E27FC236}">
                      <a16:creationId xmlns:a16="http://schemas.microsoft.com/office/drawing/2014/main" id="{B43BF1BD-736B-C345-E48C-F38D1E72AA03}"/>
                    </a:ext>
                  </a:extLst>
                </p:cNvPr>
                <p:cNvSpPr>
                  <a:spLocks/>
                </p:cNvSpPr>
                <p:nvPr/>
              </p:nvSpPr>
              <p:spPr bwMode="auto">
                <a:xfrm>
                  <a:off x="3672451" y="4051593"/>
                  <a:ext cx="71438" cy="7938"/>
                </a:xfrm>
                <a:custGeom>
                  <a:avLst/>
                  <a:gdLst>
                    <a:gd name="T0" fmla="*/ 11 w 19"/>
                    <a:gd name="T1" fmla="*/ 0 h 2"/>
                    <a:gd name="T2" fmla="*/ 0 w 19"/>
                    <a:gd name="T3" fmla="*/ 1 h 2"/>
                    <a:gd name="T4" fmla="*/ 0 w 19"/>
                    <a:gd name="T5" fmla="*/ 2 h 2"/>
                    <a:gd name="T6" fmla="*/ 19 w 19"/>
                    <a:gd name="T7" fmla="*/ 0 h 2"/>
                    <a:gd name="T8" fmla="*/ 11 w 19"/>
                    <a:gd name="T9" fmla="*/ 0 h 2"/>
                  </a:gdLst>
                  <a:ahLst/>
                  <a:cxnLst>
                    <a:cxn ang="0">
                      <a:pos x="T0" y="T1"/>
                    </a:cxn>
                    <a:cxn ang="0">
                      <a:pos x="T2" y="T3"/>
                    </a:cxn>
                    <a:cxn ang="0">
                      <a:pos x="T4" y="T5"/>
                    </a:cxn>
                    <a:cxn ang="0">
                      <a:pos x="T6" y="T7"/>
                    </a:cxn>
                    <a:cxn ang="0">
                      <a:pos x="T8" y="T9"/>
                    </a:cxn>
                  </a:cxnLst>
                  <a:rect l="0" t="0" r="r" b="b"/>
                  <a:pathLst>
                    <a:path w="19" h="2">
                      <a:moveTo>
                        <a:pt x="11" y="0"/>
                      </a:moveTo>
                      <a:cubicBezTo>
                        <a:pt x="8" y="0"/>
                        <a:pt x="4" y="0"/>
                        <a:pt x="0" y="1"/>
                      </a:cubicBezTo>
                      <a:cubicBezTo>
                        <a:pt x="0" y="2"/>
                        <a:pt x="0" y="2"/>
                        <a:pt x="0" y="2"/>
                      </a:cubicBezTo>
                      <a:cubicBezTo>
                        <a:pt x="19" y="0"/>
                        <a:pt x="19" y="0"/>
                        <a:pt x="19" y="0"/>
                      </a:cubicBezTo>
                      <a:cubicBezTo>
                        <a:pt x="17" y="0"/>
                        <a:pt x="14" y="0"/>
                        <a:pt x="11" y="0"/>
                      </a:cubicBezTo>
                    </a:path>
                  </a:pathLst>
                </a:custGeom>
                <a:solidFill>
                  <a:srgbClr val="0A8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8" name="Freeform 33">
                  <a:extLst>
                    <a:ext uri="{FF2B5EF4-FFF2-40B4-BE49-F238E27FC236}">
                      <a16:creationId xmlns:a16="http://schemas.microsoft.com/office/drawing/2014/main" id="{9FA6A7C9-E3FD-B3CA-EAE5-834180685027}"/>
                    </a:ext>
                  </a:extLst>
                </p:cNvPr>
                <p:cNvSpPr>
                  <a:spLocks/>
                </p:cNvSpPr>
                <p:nvPr/>
              </p:nvSpPr>
              <p:spPr bwMode="auto">
                <a:xfrm>
                  <a:off x="4375713" y="3248318"/>
                  <a:ext cx="2239963" cy="917575"/>
                </a:xfrm>
                <a:custGeom>
                  <a:avLst/>
                  <a:gdLst>
                    <a:gd name="T0" fmla="*/ 596 w 596"/>
                    <a:gd name="T1" fmla="*/ 59 h 244"/>
                    <a:gd name="T2" fmla="*/ 559 w 596"/>
                    <a:gd name="T3" fmla="*/ 42 h 244"/>
                    <a:gd name="T4" fmla="*/ 56 w 596"/>
                    <a:gd name="T5" fmla="*/ 0 h 244"/>
                    <a:gd name="T6" fmla="*/ 29 w 596"/>
                    <a:gd name="T7" fmla="*/ 71 h 244"/>
                    <a:gd name="T8" fmla="*/ 296 w 596"/>
                    <a:gd name="T9" fmla="*/ 244 h 244"/>
                    <a:gd name="T10" fmla="*/ 596 w 596"/>
                    <a:gd name="T11" fmla="*/ 59 h 244"/>
                  </a:gdLst>
                  <a:ahLst/>
                  <a:cxnLst>
                    <a:cxn ang="0">
                      <a:pos x="T0" y="T1"/>
                    </a:cxn>
                    <a:cxn ang="0">
                      <a:pos x="T2" y="T3"/>
                    </a:cxn>
                    <a:cxn ang="0">
                      <a:pos x="T4" y="T5"/>
                    </a:cxn>
                    <a:cxn ang="0">
                      <a:pos x="T6" y="T7"/>
                    </a:cxn>
                    <a:cxn ang="0">
                      <a:pos x="T8" y="T9"/>
                    </a:cxn>
                    <a:cxn ang="0">
                      <a:pos x="T10" y="T11"/>
                    </a:cxn>
                  </a:cxnLst>
                  <a:rect l="0" t="0" r="r" b="b"/>
                  <a:pathLst>
                    <a:path w="596" h="244">
                      <a:moveTo>
                        <a:pt x="596" y="59"/>
                      </a:moveTo>
                      <a:cubicBezTo>
                        <a:pt x="559" y="42"/>
                        <a:pt x="559" y="42"/>
                        <a:pt x="559" y="42"/>
                      </a:cubicBezTo>
                      <a:cubicBezTo>
                        <a:pt x="56" y="0"/>
                        <a:pt x="56" y="0"/>
                        <a:pt x="56" y="0"/>
                      </a:cubicBezTo>
                      <a:cubicBezTo>
                        <a:pt x="56" y="0"/>
                        <a:pt x="0" y="24"/>
                        <a:pt x="29" y="71"/>
                      </a:cubicBezTo>
                      <a:cubicBezTo>
                        <a:pt x="68" y="133"/>
                        <a:pt x="296" y="244"/>
                        <a:pt x="296" y="244"/>
                      </a:cubicBezTo>
                      <a:lnTo>
                        <a:pt x="596" y="59"/>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9" name="Freeform 34">
                  <a:extLst>
                    <a:ext uri="{FF2B5EF4-FFF2-40B4-BE49-F238E27FC236}">
                      <a16:creationId xmlns:a16="http://schemas.microsoft.com/office/drawing/2014/main" id="{C79C5A8A-4F1D-47DF-0FB5-85E931665D87}"/>
                    </a:ext>
                  </a:extLst>
                </p:cNvPr>
                <p:cNvSpPr>
                  <a:spLocks/>
                </p:cNvSpPr>
                <p:nvPr/>
              </p:nvSpPr>
              <p:spPr bwMode="auto">
                <a:xfrm>
                  <a:off x="4615426" y="3176881"/>
                  <a:ext cx="1944688" cy="879475"/>
                </a:xfrm>
                <a:custGeom>
                  <a:avLst/>
                  <a:gdLst>
                    <a:gd name="T0" fmla="*/ 1225 w 1225"/>
                    <a:gd name="T1" fmla="*/ 19 h 554"/>
                    <a:gd name="T2" fmla="*/ 1225 w 1225"/>
                    <a:gd name="T3" fmla="*/ 166 h 554"/>
                    <a:gd name="T4" fmla="*/ 550 w 1225"/>
                    <a:gd name="T5" fmla="*/ 554 h 554"/>
                    <a:gd name="T6" fmla="*/ 3 w 1225"/>
                    <a:gd name="T7" fmla="*/ 251 h 554"/>
                    <a:gd name="T8" fmla="*/ 0 w 1225"/>
                    <a:gd name="T9" fmla="*/ 83 h 554"/>
                    <a:gd name="T10" fmla="*/ 564 w 1225"/>
                    <a:gd name="T11" fmla="*/ 381 h 554"/>
                    <a:gd name="T12" fmla="*/ 1220 w 1225"/>
                    <a:gd name="T13" fmla="*/ 0 h 554"/>
                    <a:gd name="T14" fmla="*/ 1225 w 1225"/>
                    <a:gd name="T15" fmla="*/ 19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5" h="554">
                      <a:moveTo>
                        <a:pt x="1225" y="19"/>
                      </a:moveTo>
                      <a:lnTo>
                        <a:pt x="1225" y="166"/>
                      </a:lnTo>
                      <a:lnTo>
                        <a:pt x="550" y="554"/>
                      </a:lnTo>
                      <a:lnTo>
                        <a:pt x="3" y="251"/>
                      </a:lnTo>
                      <a:lnTo>
                        <a:pt x="0" y="83"/>
                      </a:lnTo>
                      <a:lnTo>
                        <a:pt x="564" y="381"/>
                      </a:lnTo>
                      <a:lnTo>
                        <a:pt x="1220" y="0"/>
                      </a:lnTo>
                      <a:lnTo>
                        <a:pt x="1225"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0" name="Freeform 35">
                  <a:extLst>
                    <a:ext uri="{FF2B5EF4-FFF2-40B4-BE49-F238E27FC236}">
                      <a16:creationId xmlns:a16="http://schemas.microsoft.com/office/drawing/2014/main" id="{01C4A7E9-A3F6-56FC-5C55-53DEDACC7274}"/>
                    </a:ext>
                  </a:extLst>
                </p:cNvPr>
                <p:cNvSpPr>
                  <a:spLocks/>
                </p:cNvSpPr>
                <p:nvPr/>
              </p:nvSpPr>
              <p:spPr bwMode="auto">
                <a:xfrm>
                  <a:off x="4510651" y="2646656"/>
                  <a:ext cx="2105025" cy="1093788"/>
                </a:xfrm>
                <a:custGeom>
                  <a:avLst/>
                  <a:gdLst>
                    <a:gd name="T0" fmla="*/ 560 w 560"/>
                    <a:gd name="T1" fmla="*/ 122 h 291"/>
                    <a:gd name="T2" fmla="*/ 260 w 560"/>
                    <a:gd name="T3" fmla="*/ 291 h 291"/>
                    <a:gd name="T4" fmla="*/ 0 w 560"/>
                    <a:gd name="T5" fmla="*/ 158 h 291"/>
                    <a:gd name="T6" fmla="*/ 9 w 560"/>
                    <a:gd name="T7" fmla="*/ 154 h 291"/>
                    <a:gd name="T8" fmla="*/ 290 w 560"/>
                    <a:gd name="T9" fmla="*/ 11 h 291"/>
                    <a:gd name="T10" fmla="*/ 326 w 560"/>
                    <a:gd name="T11" fmla="*/ 6 h 291"/>
                    <a:gd name="T12" fmla="*/ 560 w 560"/>
                    <a:gd name="T13" fmla="*/ 122 h 291"/>
                  </a:gdLst>
                  <a:ahLst/>
                  <a:cxnLst>
                    <a:cxn ang="0">
                      <a:pos x="T0" y="T1"/>
                    </a:cxn>
                    <a:cxn ang="0">
                      <a:pos x="T2" y="T3"/>
                    </a:cxn>
                    <a:cxn ang="0">
                      <a:pos x="T4" y="T5"/>
                    </a:cxn>
                    <a:cxn ang="0">
                      <a:pos x="T6" y="T7"/>
                    </a:cxn>
                    <a:cxn ang="0">
                      <a:pos x="T8" y="T9"/>
                    </a:cxn>
                    <a:cxn ang="0">
                      <a:pos x="T10" y="T11"/>
                    </a:cxn>
                    <a:cxn ang="0">
                      <a:pos x="T12" y="T13"/>
                    </a:cxn>
                  </a:cxnLst>
                  <a:rect l="0" t="0" r="r" b="b"/>
                  <a:pathLst>
                    <a:path w="560" h="291">
                      <a:moveTo>
                        <a:pt x="560" y="122"/>
                      </a:moveTo>
                      <a:cubicBezTo>
                        <a:pt x="260" y="291"/>
                        <a:pt x="260" y="291"/>
                        <a:pt x="260" y="291"/>
                      </a:cubicBezTo>
                      <a:cubicBezTo>
                        <a:pt x="0" y="158"/>
                        <a:pt x="0" y="158"/>
                        <a:pt x="0" y="158"/>
                      </a:cubicBezTo>
                      <a:cubicBezTo>
                        <a:pt x="9" y="154"/>
                        <a:pt x="9" y="154"/>
                        <a:pt x="9" y="154"/>
                      </a:cubicBezTo>
                      <a:cubicBezTo>
                        <a:pt x="290" y="11"/>
                        <a:pt x="290" y="11"/>
                        <a:pt x="290" y="11"/>
                      </a:cubicBezTo>
                      <a:cubicBezTo>
                        <a:pt x="290" y="11"/>
                        <a:pt x="309" y="0"/>
                        <a:pt x="326" y="6"/>
                      </a:cubicBezTo>
                      <a:cubicBezTo>
                        <a:pt x="343" y="12"/>
                        <a:pt x="560" y="122"/>
                        <a:pt x="560" y="122"/>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1" name="Freeform 36">
                  <a:extLst>
                    <a:ext uri="{FF2B5EF4-FFF2-40B4-BE49-F238E27FC236}">
                      <a16:creationId xmlns:a16="http://schemas.microsoft.com/office/drawing/2014/main" id="{AD548387-7BC4-FCEA-CE02-2178EE7709BC}"/>
                    </a:ext>
                  </a:extLst>
                </p:cNvPr>
                <p:cNvSpPr>
                  <a:spLocks/>
                </p:cNvSpPr>
                <p:nvPr/>
              </p:nvSpPr>
              <p:spPr bwMode="auto">
                <a:xfrm>
                  <a:off x="5491726" y="3105443"/>
                  <a:ext cx="1123950" cy="728663"/>
                </a:xfrm>
                <a:custGeom>
                  <a:avLst/>
                  <a:gdLst>
                    <a:gd name="T0" fmla="*/ 0 w 708"/>
                    <a:gd name="T1" fmla="*/ 400 h 459"/>
                    <a:gd name="T2" fmla="*/ 708 w 708"/>
                    <a:gd name="T3" fmla="*/ 0 h 459"/>
                    <a:gd name="T4" fmla="*/ 708 w 708"/>
                    <a:gd name="T5" fmla="*/ 57 h 459"/>
                    <a:gd name="T6" fmla="*/ 0 w 708"/>
                    <a:gd name="T7" fmla="*/ 459 h 459"/>
                    <a:gd name="T8" fmla="*/ 0 w 708"/>
                    <a:gd name="T9" fmla="*/ 400 h 459"/>
                  </a:gdLst>
                  <a:ahLst/>
                  <a:cxnLst>
                    <a:cxn ang="0">
                      <a:pos x="T0" y="T1"/>
                    </a:cxn>
                    <a:cxn ang="0">
                      <a:pos x="T2" y="T3"/>
                    </a:cxn>
                    <a:cxn ang="0">
                      <a:pos x="T4" y="T5"/>
                    </a:cxn>
                    <a:cxn ang="0">
                      <a:pos x="T6" y="T7"/>
                    </a:cxn>
                    <a:cxn ang="0">
                      <a:pos x="T8" y="T9"/>
                    </a:cxn>
                  </a:cxnLst>
                  <a:rect l="0" t="0" r="r" b="b"/>
                  <a:pathLst>
                    <a:path w="708" h="459">
                      <a:moveTo>
                        <a:pt x="0" y="400"/>
                      </a:moveTo>
                      <a:lnTo>
                        <a:pt x="708" y="0"/>
                      </a:lnTo>
                      <a:lnTo>
                        <a:pt x="708" y="57"/>
                      </a:lnTo>
                      <a:lnTo>
                        <a:pt x="0" y="459"/>
                      </a:lnTo>
                      <a:lnTo>
                        <a:pt x="0" y="40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sp>
            <p:nvSpPr>
              <p:cNvPr id="35" name="Freeform 37">
                <a:extLst>
                  <a:ext uri="{FF2B5EF4-FFF2-40B4-BE49-F238E27FC236}">
                    <a16:creationId xmlns:a16="http://schemas.microsoft.com/office/drawing/2014/main" id="{34D66B05-AE87-5C2F-12AC-6CF88D85113D}"/>
                  </a:ext>
                </a:extLst>
              </p:cNvPr>
              <p:cNvSpPr>
                <a:spLocks/>
              </p:cNvSpPr>
              <p:nvPr/>
            </p:nvSpPr>
            <p:spPr bwMode="auto">
              <a:xfrm>
                <a:off x="5491726" y="3470568"/>
                <a:ext cx="1123950" cy="739775"/>
              </a:xfrm>
              <a:custGeom>
                <a:avLst/>
                <a:gdLst>
                  <a:gd name="T0" fmla="*/ 708 w 708"/>
                  <a:gd name="T1" fmla="*/ 0 h 466"/>
                  <a:gd name="T2" fmla="*/ 708 w 708"/>
                  <a:gd name="T3" fmla="*/ 49 h 466"/>
                  <a:gd name="T4" fmla="*/ 0 w 708"/>
                  <a:gd name="T5" fmla="*/ 466 h 466"/>
                  <a:gd name="T6" fmla="*/ 0 w 708"/>
                  <a:gd name="T7" fmla="*/ 411 h 466"/>
                  <a:gd name="T8" fmla="*/ 708 w 708"/>
                  <a:gd name="T9" fmla="*/ 0 h 466"/>
                </a:gdLst>
                <a:ahLst/>
                <a:cxnLst>
                  <a:cxn ang="0">
                    <a:pos x="T0" y="T1"/>
                  </a:cxn>
                  <a:cxn ang="0">
                    <a:pos x="T2" y="T3"/>
                  </a:cxn>
                  <a:cxn ang="0">
                    <a:pos x="T4" y="T5"/>
                  </a:cxn>
                  <a:cxn ang="0">
                    <a:pos x="T6" y="T7"/>
                  </a:cxn>
                  <a:cxn ang="0">
                    <a:pos x="T8" y="T9"/>
                  </a:cxn>
                </a:cxnLst>
                <a:rect l="0" t="0" r="r" b="b"/>
                <a:pathLst>
                  <a:path w="708" h="466">
                    <a:moveTo>
                      <a:pt x="708" y="0"/>
                    </a:moveTo>
                    <a:lnTo>
                      <a:pt x="708" y="49"/>
                    </a:lnTo>
                    <a:lnTo>
                      <a:pt x="0" y="466"/>
                    </a:lnTo>
                    <a:lnTo>
                      <a:pt x="0" y="411"/>
                    </a:lnTo>
                    <a:lnTo>
                      <a:pt x="708"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6" name="Freeform 38">
                <a:extLst>
                  <a:ext uri="{FF2B5EF4-FFF2-40B4-BE49-F238E27FC236}">
                    <a16:creationId xmlns:a16="http://schemas.microsoft.com/office/drawing/2014/main" id="{D2464653-5BB6-C9B8-1F06-24B9D0D9C3E4}"/>
                  </a:ext>
                </a:extLst>
              </p:cNvPr>
              <p:cNvSpPr>
                <a:spLocks/>
              </p:cNvSpPr>
              <p:nvPr/>
            </p:nvSpPr>
            <p:spPr bwMode="auto">
              <a:xfrm>
                <a:off x="4424926" y="3199106"/>
                <a:ext cx="1066800" cy="1011238"/>
              </a:xfrm>
              <a:custGeom>
                <a:avLst/>
                <a:gdLst>
                  <a:gd name="T0" fmla="*/ 284 w 284"/>
                  <a:gd name="T1" fmla="*/ 169 h 269"/>
                  <a:gd name="T2" fmla="*/ 55 w 284"/>
                  <a:gd name="T3" fmla="*/ 34 h 269"/>
                  <a:gd name="T4" fmla="*/ 19 w 284"/>
                  <a:gd name="T5" fmla="*/ 42 h 269"/>
                  <a:gd name="T6" fmla="*/ 50 w 284"/>
                  <a:gd name="T7" fmla="*/ 115 h 269"/>
                  <a:gd name="T8" fmla="*/ 284 w 284"/>
                  <a:gd name="T9" fmla="*/ 246 h 269"/>
                  <a:gd name="T10" fmla="*/ 284 w 284"/>
                  <a:gd name="T11" fmla="*/ 269 h 269"/>
                  <a:gd name="T12" fmla="*/ 44 w 284"/>
                  <a:gd name="T13" fmla="*/ 131 h 269"/>
                  <a:gd name="T14" fmla="*/ 1 w 284"/>
                  <a:gd name="T15" fmla="*/ 57 h 269"/>
                  <a:gd name="T16" fmla="*/ 50 w 284"/>
                  <a:gd name="T17" fmla="*/ 10 h 269"/>
                  <a:gd name="T18" fmla="*/ 284 w 284"/>
                  <a:gd name="T19" fmla="*/ 144 h 269"/>
                  <a:gd name="T20" fmla="*/ 284 w 284"/>
                  <a:gd name="T21" fmla="*/ 1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69">
                    <a:moveTo>
                      <a:pt x="284" y="169"/>
                    </a:moveTo>
                    <a:cubicBezTo>
                      <a:pt x="55" y="34"/>
                      <a:pt x="55" y="34"/>
                      <a:pt x="55" y="34"/>
                    </a:cubicBezTo>
                    <a:cubicBezTo>
                      <a:pt x="55" y="34"/>
                      <a:pt x="29" y="17"/>
                      <a:pt x="19" y="42"/>
                    </a:cubicBezTo>
                    <a:cubicBezTo>
                      <a:pt x="10" y="67"/>
                      <a:pt x="31" y="103"/>
                      <a:pt x="50" y="115"/>
                    </a:cubicBezTo>
                    <a:cubicBezTo>
                      <a:pt x="284" y="246"/>
                      <a:pt x="284" y="246"/>
                      <a:pt x="284" y="246"/>
                    </a:cubicBezTo>
                    <a:cubicBezTo>
                      <a:pt x="284" y="269"/>
                      <a:pt x="284" y="269"/>
                      <a:pt x="284" y="269"/>
                    </a:cubicBezTo>
                    <a:cubicBezTo>
                      <a:pt x="44" y="131"/>
                      <a:pt x="44" y="131"/>
                      <a:pt x="44" y="131"/>
                    </a:cubicBezTo>
                    <a:cubicBezTo>
                      <a:pt x="44" y="131"/>
                      <a:pt x="0" y="98"/>
                      <a:pt x="1" y="57"/>
                    </a:cubicBezTo>
                    <a:cubicBezTo>
                      <a:pt x="3" y="16"/>
                      <a:pt x="31" y="0"/>
                      <a:pt x="50" y="10"/>
                    </a:cubicBezTo>
                    <a:cubicBezTo>
                      <a:pt x="284" y="144"/>
                      <a:pt x="284" y="144"/>
                      <a:pt x="284" y="144"/>
                    </a:cubicBezTo>
                    <a:lnTo>
                      <a:pt x="284" y="169"/>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9" name="Group 63"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B86A7C03-B2FF-08BA-3756-1D71056E39A0}"/>
                </a:ext>
              </a:extLst>
            </p:cNvPr>
            <p:cNvGrpSpPr/>
            <p:nvPr/>
          </p:nvGrpSpPr>
          <p:grpSpPr>
            <a:xfrm>
              <a:off x="3794553" y="4611332"/>
              <a:ext cx="1274329" cy="891887"/>
              <a:chOff x="6672826" y="4521493"/>
              <a:chExt cx="1401762" cy="981076"/>
            </a:xfrm>
          </p:grpSpPr>
          <p:sp>
            <p:nvSpPr>
              <p:cNvPr id="28" name="Freeform 40">
                <a:extLst>
                  <a:ext uri="{FF2B5EF4-FFF2-40B4-BE49-F238E27FC236}">
                    <a16:creationId xmlns:a16="http://schemas.microsoft.com/office/drawing/2014/main" id="{E6240DBA-9A65-A883-ECE8-4795C30C8C23}"/>
                  </a:ext>
                </a:extLst>
              </p:cNvPr>
              <p:cNvSpPr>
                <a:spLocks/>
              </p:cNvSpPr>
              <p:nvPr/>
            </p:nvSpPr>
            <p:spPr bwMode="auto">
              <a:xfrm>
                <a:off x="6672826" y="4939006"/>
                <a:ext cx="1398588" cy="538163"/>
              </a:xfrm>
              <a:custGeom>
                <a:avLst/>
                <a:gdLst>
                  <a:gd name="T0" fmla="*/ 372 w 372"/>
                  <a:gd name="T1" fmla="*/ 16 h 143"/>
                  <a:gd name="T2" fmla="*/ 349 w 372"/>
                  <a:gd name="T3" fmla="*/ 7 h 143"/>
                  <a:gd name="T4" fmla="*/ 34 w 372"/>
                  <a:gd name="T5" fmla="*/ 0 h 143"/>
                  <a:gd name="T6" fmla="*/ 20 w 372"/>
                  <a:gd name="T7" fmla="*/ 44 h 143"/>
                  <a:gd name="T8" fmla="*/ 192 w 372"/>
                  <a:gd name="T9" fmla="*/ 143 h 143"/>
                  <a:gd name="T10" fmla="*/ 372 w 372"/>
                  <a:gd name="T11" fmla="*/ 16 h 143"/>
                </a:gdLst>
                <a:ahLst/>
                <a:cxnLst>
                  <a:cxn ang="0">
                    <a:pos x="T0" y="T1"/>
                  </a:cxn>
                  <a:cxn ang="0">
                    <a:pos x="T2" y="T3"/>
                  </a:cxn>
                  <a:cxn ang="0">
                    <a:pos x="T4" y="T5"/>
                  </a:cxn>
                  <a:cxn ang="0">
                    <a:pos x="T6" y="T7"/>
                  </a:cxn>
                  <a:cxn ang="0">
                    <a:pos x="T8" y="T9"/>
                  </a:cxn>
                  <a:cxn ang="0">
                    <a:pos x="T10" y="T11"/>
                  </a:cxn>
                </a:cxnLst>
                <a:rect l="0" t="0" r="r" b="b"/>
                <a:pathLst>
                  <a:path w="372" h="143">
                    <a:moveTo>
                      <a:pt x="372" y="16"/>
                    </a:moveTo>
                    <a:cubicBezTo>
                      <a:pt x="349" y="7"/>
                      <a:pt x="349" y="7"/>
                      <a:pt x="349" y="7"/>
                    </a:cubicBezTo>
                    <a:cubicBezTo>
                      <a:pt x="34" y="0"/>
                      <a:pt x="34" y="0"/>
                      <a:pt x="34" y="0"/>
                    </a:cubicBezTo>
                    <a:cubicBezTo>
                      <a:pt x="34" y="0"/>
                      <a:pt x="0" y="17"/>
                      <a:pt x="20" y="44"/>
                    </a:cubicBezTo>
                    <a:cubicBezTo>
                      <a:pt x="46" y="82"/>
                      <a:pt x="192" y="143"/>
                      <a:pt x="192" y="143"/>
                    </a:cubicBezTo>
                    <a:lnTo>
                      <a:pt x="372" y="16"/>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9" name="Freeform 41">
                <a:extLst>
                  <a:ext uri="{FF2B5EF4-FFF2-40B4-BE49-F238E27FC236}">
                    <a16:creationId xmlns:a16="http://schemas.microsoft.com/office/drawing/2014/main" id="{CC7422C1-7AD7-B1C8-20CE-377D162C07D5}"/>
                  </a:ext>
                </a:extLst>
              </p:cNvPr>
              <p:cNvSpPr>
                <a:spLocks/>
              </p:cNvSpPr>
              <p:nvPr/>
            </p:nvSpPr>
            <p:spPr bwMode="auto">
              <a:xfrm>
                <a:off x="6823638" y="4818356"/>
                <a:ext cx="1214438" cy="590550"/>
              </a:xfrm>
              <a:custGeom>
                <a:avLst/>
                <a:gdLst>
                  <a:gd name="T0" fmla="*/ 760 w 765"/>
                  <a:gd name="T1" fmla="*/ 15 h 372"/>
                  <a:gd name="T2" fmla="*/ 765 w 765"/>
                  <a:gd name="T3" fmla="*/ 105 h 372"/>
                  <a:gd name="T4" fmla="*/ 357 w 765"/>
                  <a:gd name="T5" fmla="*/ 372 h 372"/>
                  <a:gd name="T6" fmla="*/ 7 w 765"/>
                  <a:gd name="T7" fmla="*/ 202 h 372"/>
                  <a:gd name="T8" fmla="*/ 0 w 765"/>
                  <a:gd name="T9" fmla="*/ 97 h 372"/>
                  <a:gd name="T10" fmla="*/ 360 w 765"/>
                  <a:gd name="T11" fmla="*/ 263 h 372"/>
                  <a:gd name="T12" fmla="*/ 758 w 765"/>
                  <a:gd name="T13" fmla="*/ 0 h 372"/>
                  <a:gd name="T14" fmla="*/ 760 w 765"/>
                  <a:gd name="T15" fmla="*/ 15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5" h="372">
                    <a:moveTo>
                      <a:pt x="760" y="15"/>
                    </a:moveTo>
                    <a:lnTo>
                      <a:pt x="765" y="105"/>
                    </a:lnTo>
                    <a:lnTo>
                      <a:pt x="357" y="372"/>
                    </a:lnTo>
                    <a:lnTo>
                      <a:pt x="7" y="202"/>
                    </a:lnTo>
                    <a:lnTo>
                      <a:pt x="0" y="97"/>
                    </a:lnTo>
                    <a:lnTo>
                      <a:pt x="360" y="263"/>
                    </a:lnTo>
                    <a:lnTo>
                      <a:pt x="758" y="0"/>
                    </a:lnTo>
                    <a:lnTo>
                      <a:pt x="760" y="15"/>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0" name="Freeform 42">
                <a:extLst>
                  <a:ext uri="{FF2B5EF4-FFF2-40B4-BE49-F238E27FC236}">
                    <a16:creationId xmlns:a16="http://schemas.microsoft.com/office/drawing/2014/main" id="{DE77742D-D8CC-DFA8-C296-147ED9AAF940}"/>
                  </a:ext>
                </a:extLst>
              </p:cNvPr>
              <p:cNvSpPr>
                <a:spLocks/>
              </p:cNvSpPr>
              <p:nvPr/>
            </p:nvSpPr>
            <p:spPr bwMode="auto">
              <a:xfrm>
                <a:off x="6755376" y="4521493"/>
                <a:ext cx="1304925" cy="688975"/>
              </a:xfrm>
              <a:custGeom>
                <a:avLst/>
                <a:gdLst>
                  <a:gd name="T0" fmla="*/ 347 w 347"/>
                  <a:gd name="T1" fmla="*/ 67 h 183"/>
                  <a:gd name="T2" fmla="*/ 167 w 347"/>
                  <a:gd name="T3" fmla="*/ 183 h 183"/>
                  <a:gd name="T4" fmla="*/ 0 w 347"/>
                  <a:gd name="T5" fmla="*/ 110 h 183"/>
                  <a:gd name="T6" fmla="*/ 5 w 347"/>
                  <a:gd name="T7" fmla="*/ 107 h 183"/>
                  <a:gd name="T8" fmla="*/ 175 w 347"/>
                  <a:gd name="T9" fmla="*/ 8 h 183"/>
                  <a:gd name="T10" fmla="*/ 197 w 347"/>
                  <a:gd name="T11" fmla="*/ 3 h 183"/>
                  <a:gd name="T12" fmla="*/ 347 w 347"/>
                  <a:gd name="T13" fmla="*/ 67 h 183"/>
                </a:gdLst>
                <a:ahLst/>
                <a:cxnLst>
                  <a:cxn ang="0">
                    <a:pos x="T0" y="T1"/>
                  </a:cxn>
                  <a:cxn ang="0">
                    <a:pos x="T2" y="T3"/>
                  </a:cxn>
                  <a:cxn ang="0">
                    <a:pos x="T4" y="T5"/>
                  </a:cxn>
                  <a:cxn ang="0">
                    <a:pos x="T6" y="T7"/>
                  </a:cxn>
                  <a:cxn ang="0">
                    <a:pos x="T8" y="T9"/>
                  </a:cxn>
                  <a:cxn ang="0">
                    <a:pos x="T10" y="T11"/>
                  </a:cxn>
                  <a:cxn ang="0">
                    <a:pos x="T12" y="T13"/>
                  </a:cxn>
                </a:cxnLst>
                <a:rect l="0" t="0" r="r" b="b"/>
                <a:pathLst>
                  <a:path w="347" h="183">
                    <a:moveTo>
                      <a:pt x="347" y="67"/>
                    </a:moveTo>
                    <a:cubicBezTo>
                      <a:pt x="167" y="183"/>
                      <a:pt x="167" y="183"/>
                      <a:pt x="167" y="183"/>
                    </a:cubicBezTo>
                    <a:cubicBezTo>
                      <a:pt x="0" y="110"/>
                      <a:pt x="0" y="110"/>
                      <a:pt x="0" y="110"/>
                    </a:cubicBezTo>
                    <a:cubicBezTo>
                      <a:pt x="5" y="107"/>
                      <a:pt x="5" y="107"/>
                      <a:pt x="5" y="107"/>
                    </a:cubicBezTo>
                    <a:cubicBezTo>
                      <a:pt x="175" y="8"/>
                      <a:pt x="175" y="8"/>
                      <a:pt x="175" y="8"/>
                    </a:cubicBezTo>
                    <a:cubicBezTo>
                      <a:pt x="175" y="8"/>
                      <a:pt x="186" y="0"/>
                      <a:pt x="197" y="3"/>
                    </a:cubicBezTo>
                    <a:cubicBezTo>
                      <a:pt x="208" y="7"/>
                      <a:pt x="347" y="67"/>
                      <a:pt x="347" y="67"/>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1" name="Freeform 43">
                <a:extLst>
                  <a:ext uri="{FF2B5EF4-FFF2-40B4-BE49-F238E27FC236}">
                    <a16:creationId xmlns:a16="http://schemas.microsoft.com/office/drawing/2014/main" id="{86DFAE91-6220-FBA1-BC0C-D75F95225D7D}"/>
                  </a:ext>
                </a:extLst>
              </p:cNvPr>
              <p:cNvSpPr>
                <a:spLocks/>
              </p:cNvSpPr>
              <p:nvPr/>
            </p:nvSpPr>
            <p:spPr bwMode="auto">
              <a:xfrm>
                <a:off x="7384026" y="4773906"/>
                <a:ext cx="679450" cy="495300"/>
              </a:xfrm>
              <a:custGeom>
                <a:avLst/>
                <a:gdLst>
                  <a:gd name="T0" fmla="*/ 0 w 428"/>
                  <a:gd name="T1" fmla="*/ 275 h 312"/>
                  <a:gd name="T2" fmla="*/ 426 w 428"/>
                  <a:gd name="T3" fmla="*/ 0 h 312"/>
                  <a:gd name="T4" fmla="*/ 428 w 428"/>
                  <a:gd name="T5" fmla="*/ 35 h 312"/>
                  <a:gd name="T6" fmla="*/ 2 w 428"/>
                  <a:gd name="T7" fmla="*/ 312 h 312"/>
                  <a:gd name="T8" fmla="*/ 0 w 428"/>
                  <a:gd name="T9" fmla="*/ 275 h 312"/>
                </a:gdLst>
                <a:ahLst/>
                <a:cxnLst>
                  <a:cxn ang="0">
                    <a:pos x="T0" y="T1"/>
                  </a:cxn>
                  <a:cxn ang="0">
                    <a:pos x="T2" y="T3"/>
                  </a:cxn>
                  <a:cxn ang="0">
                    <a:pos x="T4" y="T5"/>
                  </a:cxn>
                  <a:cxn ang="0">
                    <a:pos x="T6" y="T7"/>
                  </a:cxn>
                  <a:cxn ang="0">
                    <a:pos x="T8" y="T9"/>
                  </a:cxn>
                </a:cxnLst>
                <a:rect l="0" t="0" r="r" b="b"/>
                <a:pathLst>
                  <a:path w="428" h="312">
                    <a:moveTo>
                      <a:pt x="0" y="275"/>
                    </a:moveTo>
                    <a:lnTo>
                      <a:pt x="426" y="0"/>
                    </a:lnTo>
                    <a:lnTo>
                      <a:pt x="428" y="35"/>
                    </a:lnTo>
                    <a:lnTo>
                      <a:pt x="2" y="312"/>
                    </a:lnTo>
                    <a:lnTo>
                      <a:pt x="0" y="275"/>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2" name="Freeform 44">
                <a:extLst>
                  <a:ext uri="{FF2B5EF4-FFF2-40B4-BE49-F238E27FC236}">
                    <a16:creationId xmlns:a16="http://schemas.microsoft.com/office/drawing/2014/main" id="{D82770A8-EE6F-4B64-0EB0-886250D70B8A}"/>
                  </a:ext>
                </a:extLst>
              </p:cNvPr>
              <p:cNvSpPr>
                <a:spLocks/>
              </p:cNvSpPr>
              <p:nvPr/>
            </p:nvSpPr>
            <p:spPr bwMode="auto">
              <a:xfrm>
                <a:off x="7395138" y="4999331"/>
                <a:ext cx="679450" cy="503238"/>
              </a:xfrm>
              <a:custGeom>
                <a:avLst/>
                <a:gdLst>
                  <a:gd name="T0" fmla="*/ 426 w 428"/>
                  <a:gd name="T1" fmla="*/ 0 h 317"/>
                  <a:gd name="T2" fmla="*/ 428 w 428"/>
                  <a:gd name="T3" fmla="*/ 31 h 317"/>
                  <a:gd name="T4" fmla="*/ 2 w 428"/>
                  <a:gd name="T5" fmla="*/ 317 h 317"/>
                  <a:gd name="T6" fmla="*/ 0 w 428"/>
                  <a:gd name="T7" fmla="*/ 284 h 317"/>
                  <a:gd name="T8" fmla="*/ 426 w 428"/>
                  <a:gd name="T9" fmla="*/ 0 h 317"/>
                </a:gdLst>
                <a:ahLst/>
                <a:cxnLst>
                  <a:cxn ang="0">
                    <a:pos x="T0" y="T1"/>
                  </a:cxn>
                  <a:cxn ang="0">
                    <a:pos x="T2" y="T3"/>
                  </a:cxn>
                  <a:cxn ang="0">
                    <a:pos x="T4" y="T5"/>
                  </a:cxn>
                  <a:cxn ang="0">
                    <a:pos x="T6" y="T7"/>
                  </a:cxn>
                  <a:cxn ang="0">
                    <a:pos x="T8" y="T9"/>
                  </a:cxn>
                </a:cxnLst>
                <a:rect l="0" t="0" r="r" b="b"/>
                <a:pathLst>
                  <a:path w="428" h="317">
                    <a:moveTo>
                      <a:pt x="426" y="0"/>
                    </a:moveTo>
                    <a:lnTo>
                      <a:pt x="428" y="31"/>
                    </a:lnTo>
                    <a:lnTo>
                      <a:pt x="2" y="317"/>
                    </a:lnTo>
                    <a:lnTo>
                      <a:pt x="0" y="284"/>
                    </a:lnTo>
                    <a:lnTo>
                      <a:pt x="426"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3" name="Freeform 45">
                <a:extLst>
                  <a:ext uri="{FF2B5EF4-FFF2-40B4-BE49-F238E27FC236}">
                    <a16:creationId xmlns:a16="http://schemas.microsoft.com/office/drawing/2014/main" id="{22D0AD79-473C-8E39-3DC0-4269E4750DD1}"/>
                  </a:ext>
                </a:extLst>
              </p:cNvPr>
              <p:cNvSpPr>
                <a:spLocks/>
              </p:cNvSpPr>
              <p:nvPr/>
            </p:nvSpPr>
            <p:spPr bwMode="auto">
              <a:xfrm>
                <a:off x="6706163" y="4908843"/>
                <a:ext cx="692150" cy="593725"/>
              </a:xfrm>
              <a:custGeom>
                <a:avLst/>
                <a:gdLst>
                  <a:gd name="T0" fmla="*/ 181 w 184"/>
                  <a:gd name="T1" fmla="*/ 96 h 158"/>
                  <a:gd name="T2" fmla="*/ 33 w 184"/>
                  <a:gd name="T3" fmla="*/ 20 h 158"/>
                  <a:gd name="T4" fmla="*/ 11 w 184"/>
                  <a:gd name="T5" fmla="*/ 27 h 158"/>
                  <a:gd name="T6" fmla="*/ 33 w 184"/>
                  <a:gd name="T7" fmla="*/ 71 h 158"/>
                  <a:gd name="T8" fmla="*/ 183 w 184"/>
                  <a:gd name="T9" fmla="*/ 144 h 158"/>
                  <a:gd name="T10" fmla="*/ 184 w 184"/>
                  <a:gd name="T11" fmla="*/ 158 h 158"/>
                  <a:gd name="T12" fmla="*/ 30 w 184"/>
                  <a:gd name="T13" fmla="*/ 81 h 158"/>
                  <a:gd name="T14" fmla="*/ 1 w 184"/>
                  <a:gd name="T15" fmla="*/ 36 h 158"/>
                  <a:gd name="T16" fmla="*/ 29 w 184"/>
                  <a:gd name="T17" fmla="*/ 5 h 158"/>
                  <a:gd name="T18" fmla="*/ 180 w 184"/>
                  <a:gd name="T19" fmla="*/ 80 h 158"/>
                  <a:gd name="T20" fmla="*/ 181 w 184"/>
                  <a:gd name="T21" fmla="*/ 9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158">
                    <a:moveTo>
                      <a:pt x="181" y="96"/>
                    </a:moveTo>
                    <a:cubicBezTo>
                      <a:pt x="33" y="20"/>
                      <a:pt x="33" y="20"/>
                      <a:pt x="33" y="20"/>
                    </a:cubicBezTo>
                    <a:cubicBezTo>
                      <a:pt x="33" y="20"/>
                      <a:pt x="16" y="11"/>
                      <a:pt x="11" y="27"/>
                    </a:cubicBezTo>
                    <a:cubicBezTo>
                      <a:pt x="6" y="43"/>
                      <a:pt x="21" y="64"/>
                      <a:pt x="33" y="71"/>
                    </a:cubicBezTo>
                    <a:cubicBezTo>
                      <a:pt x="183" y="144"/>
                      <a:pt x="183" y="144"/>
                      <a:pt x="183" y="144"/>
                    </a:cubicBezTo>
                    <a:cubicBezTo>
                      <a:pt x="184" y="158"/>
                      <a:pt x="184" y="158"/>
                      <a:pt x="184" y="158"/>
                    </a:cubicBezTo>
                    <a:cubicBezTo>
                      <a:pt x="30" y="81"/>
                      <a:pt x="30" y="81"/>
                      <a:pt x="30" y="81"/>
                    </a:cubicBezTo>
                    <a:cubicBezTo>
                      <a:pt x="30" y="81"/>
                      <a:pt x="1" y="62"/>
                      <a:pt x="1" y="36"/>
                    </a:cubicBezTo>
                    <a:cubicBezTo>
                      <a:pt x="0" y="11"/>
                      <a:pt x="17" y="0"/>
                      <a:pt x="29" y="5"/>
                    </a:cubicBezTo>
                    <a:cubicBezTo>
                      <a:pt x="180" y="80"/>
                      <a:pt x="180" y="80"/>
                      <a:pt x="180" y="80"/>
                    </a:cubicBezTo>
                    <a:lnTo>
                      <a:pt x="181" y="96"/>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0" name="Group 66"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3129EDB9-6754-E461-05BF-E1AB385666AF}"/>
                </a:ext>
              </a:extLst>
            </p:cNvPr>
            <p:cNvGrpSpPr/>
            <p:nvPr/>
          </p:nvGrpSpPr>
          <p:grpSpPr>
            <a:xfrm>
              <a:off x="2710723" y="2142048"/>
              <a:ext cx="874569" cy="1271443"/>
              <a:chOff x="5480613" y="1805281"/>
              <a:chExt cx="962026" cy="1398587"/>
            </a:xfrm>
          </p:grpSpPr>
          <p:sp>
            <p:nvSpPr>
              <p:cNvPr id="20" name="Freeform 47">
                <a:extLst>
                  <a:ext uri="{FF2B5EF4-FFF2-40B4-BE49-F238E27FC236}">
                    <a16:creationId xmlns:a16="http://schemas.microsoft.com/office/drawing/2014/main" id="{C6862054-E250-3EBE-3251-B46216DC6ABE}"/>
                  </a:ext>
                </a:extLst>
              </p:cNvPr>
              <p:cNvSpPr>
                <a:spLocks/>
              </p:cNvSpPr>
              <p:nvPr/>
            </p:nvSpPr>
            <p:spPr bwMode="auto">
              <a:xfrm>
                <a:off x="5939401" y="2027531"/>
                <a:ext cx="387350" cy="225425"/>
              </a:xfrm>
              <a:custGeom>
                <a:avLst/>
                <a:gdLst>
                  <a:gd name="T0" fmla="*/ 1 w 103"/>
                  <a:gd name="T1" fmla="*/ 15 h 60"/>
                  <a:gd name="T2" fmla="*/ 3 w 103"/>
                  <a:gd name="T3" fmla="*/ 7 h 60"/>
                  <a:gd name="T4" fmla="*/ 7 w 103"/>
                  <a:gd name="T5" fmla="*/ 0 h 60"/>
                  <a:gd name="T6" fmla="*/ 103 w 103"/>
                  <a:gd name="T7" fmla="*/ 45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4"/>
                      <a:pt x="1" y="11"/>
                      <a:pt x="3" y="7"/>
                    </a:cubicBezTo>
                    <a:cubicBezTo>
                      <a:pt x="5" y="3"/>
                      <a:pt x="7" y="0"/>
                      <a:pt x="7" y="0"/>
                    </a:cubicBezTo>
                    <a:cubicBezTo>
                      <a:pt x="103" y="45"/>
                      <a:pt x="103" y="45"/>
                      <a:pt x="103" y="45"/>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1" name="Freeform 48">
                <a:extLst>
                  <a:ext uri="{FF2B5EF4-FFF2-40B4-BE49-F238E27FC236}">
                    <a16:creationId xmlns:a16="http://schemas.microsoft.com/office/drawing/2014/main" id="{4840CC9C-E181-0CD0-4083-6977C2031C24}"/>
                  </a:ext>
                </a:extLst>
              </p:cNvPr>
              <p:cNvSpPr>
                <a:spLocks/>
              </p:cNvSpPr>
              <p:nvPr/>
            </p:nvSpPr>
            <p:spPr bwMode="auto">
              <a:xfrm>
                <a:off x="5871138" y="2173581"/>
                <a:ext cx="387350" cy="225425"/>
              </a:xfrm>
              <a:custGeom>
                <a:avLst/>
                <a:gdLst>
                  <a:gd name="T0" fmla="*/ 0 w 103"/>
                  <a:gd name="T1" fmla="*/ 14 h 60"/>
                  <a:gd name="T2" fmla="*/ 3 w 103"/>
                  <a:gd name="T3" fmla="*/ 7 h 60"/>
                  <a:gd name="T4" fmla="*/ 7 w 103"/>
                  <a:gd name="T5" fmla="*/ 0 h 60"/>
                  <a:gd name="T6" fmla="*/ 103 w 103"/>
                  <a:gd name="T7" fmla="*/ 45 h 60"/>
                  <a:gd name="T8" fmla="*/ 100 w 103"/>
                  <a:gd name="T9" fmla="*/ 53 h 60"/>
                  <a:gd name="T10" fmla="*/ 96 w 103"/>
                  <a:gd name="T11" fmla="*/ 60 h 60"/>
                  <a:gd name="T12" fmla="*/ 0 w 103"/>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4"/>
                    </a:moveTo>
                    <a:cubicBezTo>
                      <a:pt x="0" y="14"/>
                      <a:pt x="1" y="11"/>
                      <a:pt x="3" y="7"/>
                    </a:cubicBezTo>
                    <a:cubicBezTo>
                      <a:pt x="4" y="3"/>
                      <a:pt x="6" y="0"/>
                      <a:pt x="7" y="0"/>
                    </a:cubicBezTo>
                    <a:cubicBezTo>
                      <a:pt x="103" y="45"/>
                      <a:pt x="103" y="45"/>
                      <a:pt x="103" y="45"/>
                    </a:cubicBezTo>
                    <a:cubicBezTo>
                      <a:pt x="103" y="45"/>
                      <a:pt x="102" y="49"/>
                      <a:pt x="100" y="53"/>
                    </a:cubicBezTo>
                    <a:cubicBezTo>
                      <a:pt x="98" y="57"/>
                      <a:pt x="96" y="60"/>
                      <a:pt x="96" y="60"/>
                    </a:cubicBezTo>
                    <a:lnTo>
                      <a:pt x="0"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2" name="Freeform 49">
                <a:extLst>
                  <a:ext uri="{FF2B5EF4-FFF2-40B4-BE49-F238E27FC236}">
                    <a16:creationId xmlns:a16="http://schemas.microsoft.com/office/drawing/2014/main" id="{0D020E3B-CF62-4E69-94B6-D376AF4D2F8F}"/>
                  </a:ext>
                </a:extLst>
              </p:cNvPr>
              <p:cNvSpPr>
                <a:spLocks/>
              </p:cNvSpPr>
              <p:nvPr/>
            </p:nvSpPr>
            <p:spPr bwMode="auto">
              <a:xfrm>
                <a:off x="5799701" y="2319631"/>
                <a:ext cx="392113" cy="225425"/>
              </a:xfrm>
              <a:custGeom>
                <a:avLst/>
                <a:gdLst>
                  <a:gd name="T0" fmla="*/ 1 w 104"/>
                  <a:gd name="T1" fmla="*/ 14 h 60"/>
                  <a:gd name="T2" fmla="*/ 3 w 104"/>
                  <a:gd name="T3" fmla="*/ 7 h 60"/>
                  <a:gd name="T4" fmla="*/ 8 w 104"/>
                  <a:gd name="T5" fmla="*/ 0 h 60"/>
                  <a:gd name="T6" fmla="*/ 103 w 104"/>
                  <a:gd name="T7" fmla="*/ 45 h 60"/>
                  <a:gd name="T8" fmla="*/ 101 w 104"/>
                  <a:gd name="T9" fmla="*/ 53 h 60"/>
                  <a:gd name="T10" fmla="*/ 97 w 104"/>
                  <a:gd name="T11" fmla="*/ 59 h 60"/>
                  <a:gd name="T12" fmla="*/ 1 w 104"/>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4"/>
                    </a:moveTo>
                    <a:cubicBezTo>
                      <a:pt x="0" y="14"/>
                      <a:pt x="1" y="11"/>
                      <a:pt x="3" y="7"/>
                    </a:cubicBezTo>
                    <a:cubicBezTo>
                      <a:pt x="5" y="3"/>
                      <a:pt x="7" y="0"/>
                      <a:pt x="8" y="0"/>
                    </a:cubicBezTo>
                    <a:cubicBezTo>
                      <a:pt x="103" y="45"/>
                      <a:pt x="103" y="45"/>
                      <a:pt x="103" y="45"/>
                    </a:cubicBezTo>
                    <a:cubicBezTo>
                      <a:pt x="104" y="45"/>
                      <a:pt x="103" y="49"/>
                      <a:pt x="101" y="53"/>
                    </a:cubicBezTo>
                    <a:cubicBezTo>
                      <a:pt x="99" y="57"/>
                      <a:pt x="97" y="60"/>
                      <a:pt x="97" y="59"/>
                    </a:cubicBezTo>
                    <a:lnTo>
                      <a:pt x="1"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3" name="Freeform 50">
                <a:extLst>
                  <a:ext uri="{FF2B5EF4-FFF2-40B4-BE49-F238E27FC236}">
                    <a16:creationId xmlns:a16="http://schemas.microsoft.com/office/drawing/2014/main" id="{262EE235-8A39-F4D2-0D67-EAC3F37EFD09}"/>
                  </a:ext>
                </a:extLst>
              </p:cNvPr>
              <p:cNvSpPr>
                <a:spLocks/>
              </p:cNvSpPr>
              <p:nvPr/>
            </p:nvSpPr>
            <p:spPr bwMode="auto">
              <a:xfrm>
                <a:off x="5733026" y="2462506"/>
                <a:ext cx="387350" cy="225425"/>
              </a:xfrm>
              <a:custGeom>
                <a:avLst/>
                <a:gdLst>
                  <a:gd name="T0" fmla="*/ 1 w 103"/>
                  <a:gd name="T1" fmla="*/ 15 h 60"/>
                  <a:gd name="T2" fmla="*/ 3 w 103"/>
                  <a:gd name="T3" fmla="*/ 7 h 60"/>
                  <a:gd name="T4" fmla="*/ 7 w 103"/>
                  <a:gd name="T5" fmla="*/ 1 h 60"/>
                  <a:gd name="T6" fmla="*/ 103 w 103"/>
                  <a:gd name="T7" fmla="*/ 46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5"/>
                      <a:pt x="1" y="11"/>
                      <a:pt x="3" y="7"/>
                    </a:cubicBezTo>
                    <a:cubicBezTo>
                      <a:pt x="5" y="3"/>
                      <a:pt x="7" y="0"/>
                      <a:pt x="7" y="1"/>
                    </a:cubicBezTo>
                    <a:cubicBezTo>
                      <a:pt x="103" y="46"/>
                      <a:pt x="103" y="46"/>
                      <a:pt x="103" y="46"/>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4" name="Freeform 51">
                <a:extLst>
                  <a:ext uri="{FF2B5EF4-FFF2-40B4-BE49-F238E27FC236}">
                    <a16:creationId xmlns:a16="http://schemas.microsoft.com/office/drawing/2014/main" id="{E20CD966-7A74-7E32-F710-4B31EBCFBCBF}"/>
                  </a:ext>
                </a:extLst>
              </p:cNvPr>
              <p:cNvSpPr>
                <a:spLocks/>
              </p:cNvSpPr>
              <p:nvPr/>
            </p:nvSpPr>
            <p:spPr bwMode="auto">
              <a:xfrm>
                <a:off x="5664763" y="2610143"/>
                <a:ext cx="387350" cy="225425"/>
              </a:xfrm>
              <a:custGeom>
                <a:avLst/>
                <a:gdLst>
                  <a:gd name="T0" fmla="*/ 0 w 103"/>
                  <a:gd name="T1" fmla="*/ 15 h 60"/>
                  <a:gd name="T2" fmla="*/ 3 w 103"/>
                  <a:gd name="T3" fmla="*/ 7 h 60"/>
                  <a:gd name="T4" fmla="*/ 7 w 103"/>
                  <a:gd name="T5" fmla="*/ 1 h 60"/>
                  <a:gd name="T6" fmla="*/ 103 w 103"/>
                  <a:gd name="T7" fmla="*/ 46 h 60"/>
                  <a:gd name="T8" fmla="*/ 100 w 103"/>
                  <a:gd name="T9" fmla="*/ 53 h 60"/>
                  <a:gd name="T10" fmla="*/ 96 w 103"/>
                  <a:gd name="T11" fmla="*/ 60 h 60"/>
                  <a:gd name="T12" fmla="*/ 0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5"/>
                    </a:moveTo>
                    <a:cubicBezTo>
                      <a:pt x="0" y="15"/>
                      <a:pt x="1" y="11"/>
                      <a:pt x="3" y="7"/>
                    </a:cubicBezTo>
                    <a:cubicBezTo>
                      <a:pt x="5" y="3"/>
                      <a:pt x="6" y="0"/>
                      <a:pt x="7" y="1"/>
                    </a:cubicBezTo>
                    <a:cubicBezTo>
                      <a:pt x="103" y="46"/>
                      <a:pt x="103" y="46"/>
                      <a:pt x="103" y="46"/>
                    </a:cubicBezTo>
                    <a:cubicBezTo>
                      <a:pt x="103" y="46"/>
                      <a:pt x="102" y="49"/>
                      <a:pt x="100" y="53"/>
                    </a:cubicBezTo>
                    <a:cubicBezTo>
                      <a:pt x="98" y="57"/>
                      <a:pt x="96" y="60"/>
                      <a:pt x="96" y="60"/>
                    </a:cubicBezTo>
                    <a:lnTo>
                      <a:pt x="0"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5" name="Freeform 52">
                <a:extLst>
                  <a:ext uri="{FF2B5EF4-FFF2-40B4-BE49-F238E27FC236}">
                    <a16:creationId xmlns:a16="http://schemas.microsoft.com/office/drawing/2014/main" id="{644B64AA-EAC8-03BD-74D8-D7B81BCBAA41}"/>
                  </a:ext>
                </a:extLst>
              </p:cNvPr>
              <p:cNvSpPr>
                <a:spLocks/>
              </p:cNvSpPr>
              <p:nvPr/>
            </p:nvSpPr>
            <p:spPr bwMode="auto">
              <a:xfrm>
                <a:off x="5593326" y="2756193"/>
                <a:ext cx="390525" cy="225425"/>
              </a:xfrm>
              <a:custGeom>
                <a:avLst/>
                <a:gdLst>
                  <a:gd name="T0" fmla="*/ 1 w 104"/>
                  <a:gd name="T1" fmla="*/ 15 h 60"/>
                  <a:gd name="T2" fmla="*/ 3 w 104"/>
                  <a:gd name="T3" fmla="*/ 7 h 60"/>
                  <a:gd name="T4" fmla="*/ 8 w 104"/>
                  <a:gd name="T5" fmla="*/ 0 h 60"/>
                  <a:gd name="T6" fmla="*/ 103 w 104"/>
                  <a:gd name="T7" fmla="*/ 45 h 60"/>
                  <a:gd name="T8" fmla="*/ 101 w 104"/>
                  <a:gd name="T9" fmla="*/ 53 h 60"/>
                  <a:gd name="T10" fmla="*/ 97 w 104"/>
                  <a:gd name="T11" fmla="*/ 60 h 60"/>
                  <a:gd name="T12" fmla="*/ 1 w 104"/>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5"/>
                    </a:moveTo>
                    <a:cubicBezTo>
                      <a:pt x="0" y="14"/>
                      <a:pt x="1" y="11"/>
                      <a:pt x="3" y="7"/>
                    </a:cubicBezTo>
                    <a:cubicBezTo>
                      <a:pt x="5" y="3"/>
                      <a:pt x="7" y="0"/>
                      <a:pt x="8" y="0"/>
                    </a:cubicBezTo>
                    <a:cubicBezTo>
                      <a:pt x="103" y="45"/>
                      <a:pt x="103" y="45"/>
                      <a:pt x="103" y="45"/>
                    </a:cubicBezTo>
                    <a:cubicBezTo>
                      <a:pt x="104" y="46"/>
                      <a:pt x="103" y="49"/>
                      <a:pt x="101" y="53"/>
                    </a:cubicBezTo>
                    <a:cubicBezTo>
                      <a:pt x="99" y="57"/>
                      <a:pt x="97" y="60"/>
                      <a:pt x="97"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6" name="Freeform 53">
                <a:extLst>
                  <a:ext uri="{FF2B5EF4-FFF2-40B4-BE49-F238E27FC236}">
                    <a16:creationId xmlns:a16="http://schemas.microsoft.com/office/drawing/2014/main" id="{BE52ADE8-B806-DD36-46DA-C41E55DF86C5}"/>
                  </a:ext>
                </a:extLst>
              </p:cNvPr>
              <p:cNvSpPr>
                <a:spLocks/>
              </p:cNvSpPr>
              <p:nvPr/>
            </p:nvSpPr>
            <p:spPr bwMode="auto">
              <a:xfrm>
                <a:off x="5480613" y="1805281"/>
                <a:ext cx="628650" cy="1243013"/>
              </a:xfrm>
              <a:custGeom>
                <a:avLst/>
                <a:gdLst>
                  <a:gd name="T0" fmla="*/ 15 w 167"/>
                  <a:gd name="T1" fmla="*/ 329 h 331"/>
                  <a:gd name="T2" fmla="*/ 6 w 167"/>
                  <a:gd name="T3" fmla="*/ 329 h 331"/>
                  <a:gd name="T4" fmla="*/ 1 w 167"/>
                  <a:gd name="T5" fmla="*/ 322 h 331"/>
                  <a:gd name="T6" fmla="*/ 152 w 167"/>
                  <a:gd name="T7" fmla="*/ 1 h 331"/>
                  <a:gd name="T8" fmla="*/ 161 w 167"/>
                  <a:gd name="T9" fmla="*/ 2 h 331"/>
                  <a:gd name="T10" fmla="*/ 166 w 167"/>
                  <a:gd name="T11" fmla="*/ 8 h 331"/>
                  <a:gd name="T12" fmla="*/ 15 w 167"/>
                  <a:gd name="T13" fmla="*/ 329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29"/>
                    </a:moveTo>
                    <a:cubicBezTo>
                      <a:pt x="14" y="331"/>
                      <a:pt x="10" y="331"/>
                      <a:pt x="6" y="329"/>
                    </a:cubicBezTo>
                    <a:cubicBezTo>
                      <a:pt x="2" y="327"/>
                      <a:pt x="0" y="324"/>
                      <a:pt x="1" y="322"/>
                    </a:cubicBezTo>
                    <a:cubicBezTo>
                      <a:pt x="152" y="1"/>
                      <a:pt x="152" y="1"/>
                      <a:pt x="152" y="1"/>
                    </a:cubicBezTo>
                    <a:cubicBezTo>
                      <a:pt x="153" y="0"/>
                      <a:pt x="157" y="0"/>
                      <a:pt x="161" y="2"/>
                    </a:cubicBezTo>
                    <a:cubicBezTo>
                      <a:pt x="165" y="3"/>
                      <a:pt x="167" y="6"/>
                      <a:pt x="166" y="8"/>
                    </a:cubicBezTo>
                    <a:lnTo>
                      <a:pt x="15" y="329"/>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7" name="Freeform 54">
                <a:extLst>
                  <a:ext uri="{FF2B5EF4-FFF2-40B4-BE49-F238E27FC236}">
                    <a16:creationId xmlns:a16="http://schemas.microsoft.com/office/drawing/2014/main" id="{7513FB05-A002-19E6-1DCB-573E43239174}"/>
                  </a:ext>
                </a:extLst>
              </p:cNvPr>
              <p:cNvSpPr>
                <a:spLocks/>
              </p:cNvSpPr>
              <p:nvPr/>
            </p:nvSpPr>
            <p:spPr bwMode="auto">
              <a:xfrm>
                <a:off x="5815576" y="1959268"/>
                <a:ext cx="627063" cy="1244600"/>
              </a:xfrm>
              <a:custGeom>
                <a:avLst/>
                <a:gdLst>
                  <a:gd name="T0" fmla="*/ 15 w 167"/>
                  <a:gd name="T1" fmla="*/ 330 h 331"/>
                  <a:gd name="T2" fmla="*/ 6 w 167"/>
                  <a:gd name="T3" fmla="*/ 330 h 331"/>
                  <a:gd name="T4" fmla="*/ 0 w 167"/>
                  <a:gd name="T5" fmla="*/ 323 h 331"/>
                  <a:gd name="T6" fmla="*/ 152 w 167"/>
                  <a:gd name="T7" fmla="*/ 2 h 331"/>
                  <a:gd name="T8" fmla="*/ 160 w 167"/>
                  <a:gd name="T9" fmla="*/ 2 h 331"/>
                  <a:gd name="T10" fmla="*/ 166 w 167"/>
                  <a:gd name="T11" fmla="*/ 9 h 331"/>
                  <a:gd name="T12" fmla="*/ 15 w 167"/>
                  <a:gd name="T13" fmla="*/ 330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30"/>
                    </a:moveTo>
                    <a:cubicBezTo>
                      <a:pt x="14" y="331"/>
                      <a:pt x="10" y="331"/>
                      <a:pt x="6" y="330"/>
                    </a:cubicBezTo>
                    <a:cubicBezTo>
                      <a:pt x="2" y="328"/>
                      <a:pt x="0" y="325"/>
                      <a:pt x="0" y="323"/>
                    </a:cubicBezTo>
                    <a:cubicBezTo>
                      <a:pt x="152" y="2"/>
                      <a:pt x="152" y="2"/>
                      <a:pt x="152" y="2"/>
                    </a:cubicBezTo>
                    <a:cubicBezTo>
                      <a:pt x="153" y="0"/>
                      <a:pt x="157" y="1"/>
                      <a:pt x="160" y="2"/>
                    </a:cubicBezTo>
                    <a:cubicBezTo>
                      <a:pt x="164" y="4"/>
                      <a:pt x="167" y="7"/>
                      <a:pt x="166" y="9"/>
                    </a:cubicBezTo>
                    <a:lnTo>
                      <a:pt x="15" y="33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1" name="Group 64"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80EAD617-8CED-FE3D-96BE-1D2BE5E10517}"/>
                </a:ext>
              </a:extLst>
            </p:cNvPr>
            <p:cNvGrpSpPr/>
            <p:nvPr/>
          </p:nvGrpSpPr>
          <p:grpSpPr>
            <a:xfrm>
              <a:off x="2892564" y="4136526"/>
              <a:ext cx="987136" cy="1241136"/>
              <a:chOff x="5680638" y="3999206"/>
              <a:chExt cx="1085850" cy="1365250"/>
            </a:xfrm>
          </p:grpSpPr>
          <p:sp>
            <p:nvSpPr>
              <p:cNvPr id="12" name="Freeform 55">
                <a:extLst>
                  <a:ext uri="{FF2B5EF4-FFF2-40B4-BE49-F238E27FC236}">
                    <a16:creationId xmlns:a16="http://schemas.microsoft.com/office/drawing/2014/main" id="{7973AD02-D5FC-E900-C85F-3B5BA82E6A8F}"/>
                  </a:ext>
                </a:extLst>
              </p:cNvPr>
              <p:cNvSpPr>
                <a:spLocks/>
              </p:cNvSpPr>
              <p:nvPr/>
            </p:nvSpPr>
            <p:spPr bwMode="auto">
              <a:xfrm>
                <a:off x="5818751" y="4207168"/>
                <a:ext cx="373063" cy="269875"/>
              </a:xfrm>
              <a:custGeom>
                <a:avLst/>
                <a:gdLst>
                  <a:gd name="T0" fmla="*/ 9 w 99"/>
                  <a:gd name="T1" fmla="*/ 71 h 72"/>
                  <a:gd name="T2" fmla="*/ 4 w 99"/>
                  <a:gd name="T3" fmla="*/ 65 h 72"/>
                  <a:gd name="T4" fmla="*/ 1 w 99"/>
                  <a:gd name="T5" fmla="*/ 58 h 72"/>
                  <a:gd name="T6" fmla="*/ 90 w 99"/>
                  <a:gd name="T7" fmla="*/ 1 h 72"/>
                  <a:gd name="T8" fmla="*/ 95 w 99"/>
                  <a:gd name="T9" fmla="*/ 7 h 72"/>
                  <a:gd name="T10" fmla="*/ 98 w 99"/>
                  <a:gd name="T11" fmla="*/ 14 h 72"/>
                  <a:gd name="T12" fmla="*/ 9 w 99"/>
                  <a:gd name="T13" fmla="*/ 71 h 72"/>
                </a:gdLst>
                <a:ahLst/>
                <a:cxnLst>
                  <a:cxn ang="0">
                    <a:pos x="T0" y="T1"/>
                  </a:cxn>
                  <a:cxn ang="0">
                    <a:pos x="T2" y="T3"/>
                  </a:cxn>
                  <a:cxn ang="0">
                    <a:pos x="T4" y="T5"/>
                  </a:cxn>
                  <a:cxn ang="0">
                    <a:pos x="T6" y="T7"/>
                  </a:cxn>
                  <a:cxn ang="0">
                    <a:pos x="T8" y="T9"/>
                  </a:cxn>
                  <a:cxn ang="0">
                    <a:pos x="T10" y="T11"/>
                  </a:cxn>
                  <a:cxn ang="0">
                    <a:pos x="T12" y="T13"/>
                  </a:cxn>
                </a:cxnLst>
                <a:rect l="0" t="0" r="r" b="b"/>
                <a:pathLst>
                  <a:path w="99" h="72">
                    <a:moveTo>
                      <a:pt x="9" y="71"/>
                    </a:moveTo>
                    <a:cubicBezTo>
                      <a:pt x="9" y="72"/>
                      <a:pt x="7" y="69"/>
                      <a:pt x="4" y="65"/>
                    </a:cubicBezTo>
                    <a:cubicBezTo>
                      <a:pt x="2" y="61"/>
                      <a:pt x="0" y="58"/>
                      <a:pt x="1" y="58"/>
                    </a:cubicBezTo>
                    <a:cubicBezTo>
                      <a:pt x="90" y="1"/>
                      <a:pt x="90" y="1"/>
                      <a:pt x="90" y="1"/>
                    </a:cubicBezTo>
                    <a:cubicBezTo>
                      <a:pt x="90" y="0"/>
                      <a:pt x="93" y="3"/>
                      <a:pt x="95" y="7"/>
                    </a:cubicBezTo>
                    <a:cubicBezTo>
                      <a:pt x="97" y="11"/>
                      <a:pt x="99" y="14"/>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 name="Freeform 56">
                <a:extLst>
                  <a:ext uri="{FF2B5EF4-FFF2-40B4-BE49-F238E27FC236}">
                    <a16:creationId xmlns:a16="http://schemas.microsoft.com/office/drawing/2014/main" id="{F17A372A-365A-EFFA-51D6-CF4164C70A70}"/>
                  </a:ext>
                </a:extLst>
              </p:cNvPr>
              <p:cNvSpPr>
                <a:spLocks/>
              </p:cNvSpPr>
              <p:nvPr/>
            </p:nvSpPr>
            <p:spPr bwMode="auto">
              <a:xfrm>
                <a:off x="5906063" y="4345281"/>
                <a:ext cx="371475" cy="266700"/>
              </a:xfrm>
              <a:custGeom>
                <a:avLst/>
                <a:gdLst>
                  <a:gd name="T0" fmla="*/ 10 w 99"/>
                  <a:gd name="T1" fmla="*/ 70 h 71"/>
                  <a:gd name="T2" fmla="*/ 4 w 99"/>
                  <a:gd name="T3" fmla="*/ 64 h 71"/>
                  <a:gd name="T4" fmla="*/ 1 w 99"/>
                  <a:gd name="T5" fmla="*/ 57 h 71"/>
                  <a:gd name="T6" fmla="*/ 90 w 99"/>
                  <a:gd name="T7" fmla="*/ 0 h 71"/>
                  <a:gd name="T8" fmla="*/ 95 w 99"/>
                  <a:gd name="T9" fmla="*/ 6 h 71"/>
                  <a:gd name="T10" fmla="*/ 99 w 99"/>
                  <a:gd name="T11" fmla="*/ 13 h 71"/>
                  <a:gd name="T12" fmla="*/ 10 w 99"/>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10" y="70"/>
                    </a:moveTo>
                    <a:cubicBezTo>
                      <a:pt x="9" y="71"/>
                      <a:pt x="7" y="68"/>
                      <a:pt x="4" y="64"/>
                    </a:cubicBezTo>
                    <a:cubicBezTo>
                      <a:pt x="2" y="61"/>
                      <a:pt x="0" y="57"/>
                      <a:pt x="1" y="57"/>
                    </a:cubicBezTo>
                    <a:cubicBezTo>
                      <a:pt x="90" y="0"/>
                      <a:pt x="90" y="0"/>
                      <a:pt x="90" y="0"/>
                    </a:cubicBezTo>
                    <a:cubicBezTo>
                      <a:pt x="91" y="0"/>
                      <a:pt x="93" y="2"/>
                      <a:pt x="95" y="6"/>
                    </a:cubicBezTo>
                    <a:cubicBezTo>
                      <a:pt x="98" y="10"/>
                      <a:pt x="99" y="13"/>
                      <a:pt x="99" y="13"/>
                    </a:cubicBezTo>
                    <a:lnTo>
                      <a:pt x="10"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4" name="Freeform 57">
                <a:extLst>
                  <a:ext uri="{FF2B5EF4-FFF2-40B4-BE49-F238E27FC236}">
                    <a16:creationId xmlns:a16="http://schemas.microsoft.com/office/drawing/2014/main" id="{43692B96-17E3-C51F-5FD3-415FD24C3B73}"/>
                  </a:ext>
                </a:extLst>
              </p:cNvPr>
              <p:cNvSpPr>
                <a:spLocks/>
              </p:cNvSpPr>
              <p:nvPr/>
            </p:nvSpPr>
            <p:spPr bwMode="auto">
              <a:xfrm>
                <a:off x="5996551" y="4480218"/>
                <a:ext cx="368300" cy="266700"/>
              </a:xfrm>
              <a:custGeom>
                <a:avLst/>
                <a:gdLst>
                  <a:gd name="T0" fmla="*/ 9 w 98"/>
                  <a:gd name="T1" fmla="*/ 70 h 71"/>
                  <a:gd name="T2" fmla="*/ 4 w 98"/>
                  <a:gd name="T3" fmla="*/ 64 h 71"/>
                  <a:gd name="T4" fmla="*/ 0 w 98"/>
                  <a:gd name="T5" fmla="*/ 57 h 71"/>
                  <a:gd name="T6" fmla="*/ 89 w 98"/>
                  <a:gd name="T7" fmla="*/ 0 h 71"/>
                  <a:gd name="T8" fmla="*/ 94 w 98"/>
                  <a:gd name="T9" fmla="*/ 6 h 71"/>
                  <a:gd name="T10" fmla="*/ 98 w 98"/>
                  <a:gd name="T11" fmla="*/ 13 h 71"/>
                  <a:gd name="T12" fmla="*/ 9 w 98"/>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0"/>
                    </a:moveTo>
                    <a:cubicBezTo>
                      <a:pt x="8" y="71"/>
                      <a:pt x="6" y="68"/>
                      <a:pt x="4" y="64"/>
                    </a:cubicBezTo>
                    <a:cubicBezTo>
                      <a:pt x="1" y="61"/>
                      <a:pt x="0" y="57"/>
                      <a:pt x="0" y="57"/>
                    </a:cubicBezTo>
                    <a:cubicBezTo>
                      <a:pt x="89" y="0"/>
                      <a:pt x="89" y="0"/>
                      <a:pt x="89" y="0"/>
                    </a:cubicBezTo>
                    <a:cubicBezTo>
                      <a:pt x="90" y="0"/>
                      <a:pt x="92" y="2"/>
                      <a:pt x="94" y="6"/>
                    </a:cubicBezTo>
                    <a:cubicBezTo>
                      <a:pt x="97" y="10"/>
                      <a:pt x="98" y="13"/>
                      <a:pt x="98" y="13"/>
                    </a:cubicBezTo>
                    <a:lnTo>
                      <a:pt x="9"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5" name="Freeform 58">
                <a:extLst>
                  <a:ext uri="{FF2B5EF4-FFF2-40B4-BE49-F238E27FC236}">
                    <a16:creationId xmlns:a16="http://schemas.microsoft.com/office/drawing/2014/main" id="{6126E7F6-8272-0631-2EFE-6E124E8779CB}"/>
                  </a:ext>
                </a:extLst>
              </p:cNvPr>
              <p:cNvSpPr>
                <a:spLocks/>
              </p:cNvSpPr>
              <p:nvPr/>
            </p:nvSpPr>
            <p:spPr bwMode="auto">
              <a:xfrm>
                <a:off x="6082276" y="4616743"/>
                <a:ext cx="368300" cy="266700"/>
              </a:xfrm>
              <a:custGeom>
                <a:avLst/>
                <a:gdLst>
                  <a:gd name="T0" fmla="*/ 9 w 98"/>
                  <a:gd name="T1" fmla="*/ 71 h 71"/>
                  <a:gd name="T2" fmla="*/ 4 w 98"/>
                  <a:gd name="T3" fmla="*/ 64 h 71"/>
                  <a:gd name="T4" fmla="*/ 0 w 98"/>
                  <a:gd name="T5" fmla="*/ 57 h 71"/>
                  <a:gd name="T6" fmla="*/ 89 w 98"/>
                  <a:gd name="T7" fmla="*/ 0 h 71"/>
                  <a:gd name="T8" fmla="*/ 95 w 98"/>
                  <a:gd name="T9" fmla="*/ 6 h 71"/>
                  <a:gd name="T10" fmla="*/ 98 w 98"/>
                  <a:gd name="T11" fmla="*/ 13 h 71"/>
                  <a:gd name="T12" fmla="*/ 9 w 98"/>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1"/>
                    </a:moveTo>
                    <a:cubicBezTo>
                      <a:pt x="8" y="71"/>
                      <a:pt x="6" y="68"/>
                      <a:pt x="4" y="64"/>
                    </a:cubicBezTo>
                    <a:cubicBezTo>
                      <a:pt x="1" y="61"/>
                      <a:pt x="0" y="58"/>
                      <a:pt x="0" y="57"/>
                    </a:cubicBezTo>
                    <a:cubicBezTo>
                      <a:pt x="89" y="0"/>
                      <a:pt x="89" y="0"/>
                      <a:pt x="89" y="0"/>
                    </a:cubicBezTo>
                    <a:cubicBezTo>
                      <a:pt x="90" y="0"/>
                      <a:pt x="92" y="3"/>
                      <a:pt x="95" y="6"/>
                    </a:cubicBezTo>
                    <a:cubicBezTo>
                      <a:pt x="97" y="10"/>
                      <a:pt x="98" y="13"/>
                      <a:pt x="98" y="13"/>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6" name="Freeform 59">
                <a:extLst>
                  <a:ext uri="{FF2B5EF4-FFF2-40B4-BE49-F238E27FC236}">
                    <a16:creationId xmlns:a16="http://schemas.microsoft.com/office/drawing/2014/main" id="{79F31D83-BCEA-6549-C3EA-2C4CC7C5F17E}"/>
                  </a:ext>
                </a:extLst>
              </p:cNvPr>
              <p:cNvSpPr>
                <a:spLocks/>
              </p:cNvSpPr>
              <p:nvPr/>
            </p:nvSpPr>
            <p:spPr bwMode="auto">
              <a:xfrm>
                <a:off x="6169588" y="4751681"/>
                <a:ext cx="371475"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2"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7" name="Freeform 60">
                <a:extLst>
                  <a:ext uri="{FF2B5EF4-FFF2-40B4-BE49-F238E27FC236}">
                    <a16:creationId xmlns:a16="http://schemas.microsoft.com/office/drawing/2014/main" id="{C014D11A-06E6-AA18-F562-DD586997C0A2}"/>
                  </a:ext>
                </a:extLst>
              </p:cNvPr>
              <p:cNvSpPr>
                <a:spLocks/>
              </p:cNvSpPr>
              <p:nvPr/>
            </p:nvSpPr>
            <p:spPr bwMode="auto">
              <a:xfrm>
                <a:off x="6255313" y="4886618"/>
                <a:ext cx="373063"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3"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8" name="Freeform 61">
                <a:extLst>
                  <a:ext uri="{FF2B5EF4-FFF2-40B4-BE49-F238E27FC236}">
                    <a16:creationId xmlns:a16="http://schemas.microsoft.com/office/drawing/2014/main" id="{7722D7D1-BCEC-02FF-0CB0-85DA830E161E}"/>
                  </a:ext>
                </a:extLst>
              </p:cNvPr>
              <p:cNvSpPr>
                <a:spLocks/>
              </p:cNvSpPr>
              <p:nvPr/>
            </p:nvSpPr>
            <p:spPr bwMode="auto">
              <a:xfrm>
                <a:off x="5680638" y="4199231"/>
                <a:ext cx="777875" cy="1165225"/>
              </a:xfrm>
              <a:custGeom>
                <a:avLst/>
                <a:gdLst>
                  <a:gd name="T0" fmla="*/ 206 w 207"/>
                  <a:gd name="T1" fmla="*/ 300 h 310"/>
                  <a:gd name="T2" fmla="*/ 201 w 207"/>
                  <a:gd name="T3" fmla="*/ 307 h 310"/>
                  <a:gd name="T4" fmla="*/ 192 w 207"/>
                  <a:gd name="T5" fmla="*/ 308 h 310"/>
                  <a:gd name="T6" fmla="*/ 1 w 207"/>
                  <a:gd name="T7" fmla="*/ 10 h 310"/>
                  <a:gd name="T8" fmla="*/ 6 w 207"/>
                  <a:gd name="T9" fmla="*/ 3 h 310"/>
                  <a:gd name="T10" fmla="*/ 14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7" y="309"/>
                      <a:pt x="193" y="310"/>
                      <a:pt x="192" y="308"/>
                    </a:cubicBezTo>
                    <a:cubicBezTo>
                      <a:pt x="1" y="10"/>
                      <a:pt x="1" y="10"/>
                      <a:pt x="1" y="10"/>
                    </a:cubicBezTo>
                    <a:cubicBezTo>
                      <a:pt x="0" y="8"/>
                      <a:pt x="2" y="5"/>
                      <a:pt x="6" y="3"/>
                    </a:cubicBezTo>
                    <a:cubicBezTo>
                      <a:pt x="9" y="0"/>
                      <a:pt x="13" y="0"/>
                      <a:pt x="14"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9" name="Freeform 62">
                <a:extLst>
                  <a:ext uri="{FF2B5EF4-FFF2-40B4-BE49-F238E27FC236}">
                    <a16:creationId xmlns:a16="http://schemas.microsoft.com/office/drawing/2014/main" id="{8E3B4E26-939D-F522-8898-40A158E73A04}"/>
                  </a:ext>
                </a:extLst>
              </p:cNvPr>
              <p:cNvSpPr>
                <a:spLocks/>
              </p:cNvSpPr>
              <p:nvPr/>
            </p:nvSpPr>
            <p:spPr bwMode="auto">
              <a:xfrm>
                <a:off x="5988613" y="3999206"/>
                <a:ext cx="777875" cy="1165225"/>
              </a:xfrm>
              <a:custGeom>
                <a:avLst/>
                <a:gdLst>
                  <a:gd name="T0" fmla="*/ 206 w 207"/>
                  <a:gd name="T1" fmla="*/ 300 h 310"/>
                  <a:gd name="T2" fmla="*/ 201 w 207"/>
                  <a:gd name="T3" fmla="*/ 307 h 310"/>
                  <a:gd name="T4" fmla="*/ 193 w 207"/>
                  <a:gd name="T5" fmla="*/ 308 h 310"/>
                  <a:gd name="T6" fmla="*/ 1 w 207"/>
                  <a:gd name="T7" fmla="*/ 10 h 310"/>
                  <a:gd name="T8" fmla="*/ 6 w 207"/>
                  <a:gd name="T9" fmla="*/ 3 h 310"/>
                  <a:gd name="T10" fmla="*/ 15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8" y="309"/>
                      <a:pt x="194" y="310"/>
                      <a:pt x="193" y="308"/>
                    </a:cubicBezTo>
                    <a:cubicBezTo>
                      <a:pt x="1" y="10"/>
                      <a:pt x="1" y="10"/>
                      <a:pt x="1" y="10"/>
                    </a:cubicBezTo>
                    <a:cubicBezTo>
                      <a:pt x="0" y="8"/>
                      <a:pt x="2" y="5"/>
                      <a:pt x="6" y="3"/>
                    </a:cubicBezTo>
                    <a:cubicBezTo>
                      <a:pt x="10" y="0"/>
                      <a:pt x="14" y="0"/>
                      <a:pt x="15"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sp>
        <p:nvSpPr>
          <p:cNvPr id="66" name="TextBox 30">
            <a:extLst>
              <a:ext uri="{FF2B5EF4-FFF2-40B4-BE49-F238E27FC236}">
                <a16:creationId xmlns:a16="http://schemas.microsoft.com/office/drawing/2014/main" id="{2A01F8F5-AB5F-4C78-1509-7B1A4D66118E}"/>
              </a:ext>
            </a:extLst>
          </p:cNvPr>
          <p:cNvSpPr txBox="1"/>
          <p:nvPr/>
        </p:nvSpPr>
        <p:spPr>
          <a:xfrm>
            <a:off x="470255" y="1953751"/>
            <a:ext cx="7375452" cy="4198137"/>
          </a:xfrm>
          <a:prstGeom prst="rect">
            <a:avLst/>
          </a:prstGeom>
          <a:noFill/>
        </p:spPr>
        <p:txBody>
          <a:bodyPr wrap="square" rtlCol="0">
            <a:spAutoFit/>
          </a:bodyPr>
          <a:lstStyle/>
          <a:p>
            <a:pPr algn="just">
              <a:lnSpc>
                <a:spcPct val="150000"/>
              </a:lnSpc>
            </a:pPr>
            <a:r>
              <a:rPr lang="pt-BR" sz="2000" dirty="0">
                <a:solidFill>
                  <a:schemeClr val="tx1">
                    <a:lumMod val="90000"/>
                    <a:lumOff val="10000"/>
                  </a:schemeClr>
                </a:solidFill>
              </a:rPr>
              <a:t>Além disso, abordamos os benefícios da Higiene Ocupacional, que se estendem tanto às empresas quanto aos trabalhadores. </a:t>
            </a:r>
          </a:p>
          <a:p>
            <a:pPr algn="just">
              <a:lnSpc>
                <a:spcPct val="150000"/>
              </a:lnSpc>
            </a:pPr>
            <a:endParaRPr lang="pt-BR" sz="2000" dirty="0">
              <a:solidFill>
                <a:schemeClr val="tx1">
                  <a:lumMod val="90000"/>
                  <a:lumOff val="10000"/>
                </a:schemeClr>
              </a:solidFill>
            </a:endParaRPr>
          </a:p>
          <a:p>
            <a:pPr algn="just">
              <a:lnSpc>
                <a:spcPct val="150000"/>
              </a:lnSpc>
            </a:pPr>
            <a:r>
              <a:rPr lang="pt-BR" sz="2000" dirty="0">
                <a:solidFill>
                  <a:schemeClr val="tx1">
                    <a:lumMod val="90000"/>
                    <a:lumOff val="10000"/>
                  </a:schemeClr>
                </a:solidFill>
              </a:rPr>
              <a:t>Ambientes de trabalho seguros e saudáveis resultam em colaboradores mais motivados e produtivos, redução de custos com afastamentos e tratamentos médicos, melhoria da imagem corporativa e uma atuação alinhada com a sustentabilidade organizacional.</a:t>
            </a:r>
            <a:endParaRPr lang="id-ID" sz="2000" b="1" dirty="0">
              <a:solidFill>
                <a:schemeClr val="tx1">
                  <a:lumMod val="90000"/>
                  <a:lumOff val="10000"/>
                </a:schemeClr>
              </a:solidFill>
            </a:endParaRPr>
          </a:p>
        </p:txBody>
      </p:sp>
      <p:pic>
        <p:nvPicPr>
          <p:cNvPr id="67" name="Picture 2" descr="Como a limpeza e a higiene influenciam no ambiente de trabalho? - DB Rio  Distribuidora">
            <a:extLst>
              <a:ext uri="{FF2B5EF4-FFF2-40B4-BE49-F238E27FC236}">
                <a16:creationId xmlns:a16="http://schemas.microsoft.com/office/drawing/2014/main" id="{CC9E45CC-104A-8860-D5AA-DB74903168B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
            <a:extLst>
              <a:ext uri="{FF2B5EF4-FFF2-40B4-BE49-F238E27FC236}">
                <a16:creationId xmlns:a16="http://schemas.microsoft.com/office/drawing/2014/main" id="{95D3E987-22C5-26F5-48DC-33D84E1E10F1}"/>
              </a:ext>
            </a:extLst>
          </p:cNvPr>
          <p:cNvSpPr/>
          <p:nvPr/>
        </p:nvSpPr>
        <p:spPr>
          <a:xfrm>
            <a:off x="0" y="0"/>
            <a:ext cx="12192000" cy="6858000"/>
          </a:xfrm>
          <a:prstGeom prst="rect">
            <a:avLst/>
          </a:prstGeom>
          <a:solidFill>
            <a:schemeClr val="tx1">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9" name="TextBox 30">
            <a:extLst>
              <a:ext uri="{FF2B5EF4-FFF2-40B4-BE49-F238E27FC236}">
                <a16:creationId xmlns:a16="http://schemas.microsoft.com/office/drawing/2014/main" id="{A74BF5E3-DD68-BA30-FC3E-4E9C1D93173A}"/>
              </a:ext>
            </a:extLst>
          </p:cNvPr>
          <p:cNvSpPr txBox="1"/>
          <p:nvPr/>
        </p:nvSpPr>
        <p:spPr>
          <a:xfrm>
            <a:off x="2283941" y="1957342"/>
            <a:ext cx="8821767" cy="4093428"/>
          </a:xfrm>
          <a:prstGeom prst="rect">
            <a:avLst/>
          </a:prstGeom>
          <a:noFill/>
        </p:spPr>
        <p:txBody>
          <a:bodyPr wrap="square" rtlCol="0">
            <a:spAutoFit/>
          </a:bodyPr>
          <a:lstStyle/>
          <a:p>
            <a:pPr algn="just"/>
            <a:r>
              <a:rPr lang="pt-BR" sz="2000" dirty="0">
                <a:solidFill>
                  <a:schemeClr val="bg1"/>
                </a:solidFill>
                <a:effectLst>
                  <a:outerShdw blurRad="38100" dist="38100" dir="2700000" algn="tl">
                    <a:srgbClr val="000000">
                      <a:alpha val="43137"/>
                    </a:srgbClr>
                  </a:outerShdw>
                </a:effectLst>
              </a:rPr>
              <a:t>Os compartimentos destinados aos chuveiros também possuem requisitos específicos. Eles devem ser individuais e estar em condições adequadas de conservação, limpeza e higiene. As portas de acesso devem impedir o devassamento, garantindo a privacidade dos usuários. Devem dispor de chuveiros com água quente e fria para proporcionar conforto aos trabalhadores.</a:t>
            </a:r>
          </a:p>
          <a:p>
            <a:pPr algn="just"/>
            <a:endParaRPr lang="pt-BR" sz="2000" dirty="0">
              <a:solidFill>
                <a:schemeClr val="bg1"/>
              </a:solidFill>
              <a:effectLst>
                <a:outerShdw blurRad="38100" dist="38100" dir="2700000" algn="tl">
                  <a:srgbClr val="000000">
                    <a:alpha val="43137"/>
                  </a:srgbClr>
                </a:outerShdw>
              </a:effectLst>
            </a:endParaRPr>
          </a:p>
          <a:p>
            <a:pPr algn="just"/>
            <a:r>
              <a:rPr lang="pt-BR" sz="2000" dirty="0">
                <a:solidFill>
                  <a:schemeClr val="bg1"/>
                </a:solidFill>
                <a:effectLst>
                  <a:outerShdw blurRad="38100" dist="38100" dir="2700000" algn="tl">
                    <a:srgbClr val="000000">
                      <a:alpha val="43137"/>
                    </a:srgbClr>
                  </a:outerShdw>
                </a:effectLst>
              </a:rPr>
              <a:t>Para garantir a higiene, o piso e as paredes dos compartimentos dos chuveiros devem ser revestidos com materiais impermeáveis e laváveis, facilitando a limpeza e evitando acúmulo de sujeira. Também é necessário que haja suportes para sabonete e toalhas, permitindo que os usuários tenham acesso a esses itens de higiene pessoal.</a:t>
            </a:r>
          </a:p>
          <a:p>
            <a:pPr algn="just"/>
            <a:endParaRPr lang="pt-BR" sz="2000" dirty="0">
              <a:solidFill>
                <a:schemeClr val="bg1"/>
              </a:solidFill>
              <a:effectLst>
                <a:outerShdw blurRad="38100" dist="38100" dir="2700000" algn="tl">
                  <a:srgbClr val="000000">
                    <a:alpha val="43137"/>
                  </a:srgbClr>
                </a:outerShdw>
              </a:effectLst>
            </a:endParaRPr>
          </a:p>
        </p:txBody>
      </p:sp>
      <p:grpSp>
        <p:nvGrpSpPr>
          <p:cNvPr id="73" name="Agrupar 72">
            <a:extLst>
              <a:ext uri="{FF2B5EF4-FFF2-40B4-BE49-F238E27FC236}">
                <a16:creationId xmlns:a16="http://schemas.microsoft.com/office/drawing/2014/main" id="{52443C81-1507-E947-5838-6BDB057B77BE}"/>
              </a:ext>
            </a:extLst>
          </p:cNvPr>
          <p:cNvGrpSpPr/>
          <p:nvPr/>
        </p:nvGrpSpPr>
        <p:grpSpPr>
          <a:xfrm rot="10800000">
            <a:off x="728693" y="2766171"/>
            <a:ext cx="1156347" cy="2048522"/>
            <a:chOff x="3927281" y="2914790"/>
            <a:chExt cx="2408706" cy="2932953"/>
          </a:xfrm>
        </p:grpSpPr>
        <p:sp>
          <p:nvSpPr>
            <p:cNvPr id="74" name="Freeform 14">
              <a:extLst>
                <a:ext uri="{FF2B5EF4-FFF2-40B4-BE49-F238E27FC236}">
                  <a16:creationId xmlns:a16="http://schemas.microsoft.com/office/drawing/2014/main" id="{F27A4A3B-FD4D-0884-3A91-C89DD714682C}"/>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rgbClr val="00A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5" name="Freeform 15">
              <a:extLst>
                <a:ext uri="{FF2B5EF4-FFF2-40B4-BE49-F238E27FC236}">
                  <a16:creationId xmlns:a16="http://schemas.microsoft.com/office/drawing/2014/main" id="{A8F2DBE7-DEE5-14CF-286C-97EBC58FDE6C}"/>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6" name="Freeform 16">
              <a:extLst>
                <a:ext uri="{FF2B5EF4-FFF2-40B4-BE49-F238E27FC236}">
                  <a16:creationId xmlns:a16="http://schemas.microsoft.com/office/drawing/2014/main" id="{84DF4BAF-F98A-6456-D96F-BDB570B9BB45}"/>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cxnSp>
        <p:nvCxnSpPr>
          <p:cNvPr id="77" name="Straight Connector 1">
            <a:extLst>
              <a:ext uri="{FF2B5EF4-FFF2-40B4-BE49-F238E27FC236}">
                <a16:creationId xmlns:a16="http://schemas.microsoft.com/office/drawing/2014/main" id="{DF983FB5-F6BE-7978-3698-0CDB605D5A31}"/>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8" name="AutoShape 1">
            <a:extLst>
              <a:ext uri="{FF2B5EF4-FFF2-40B4-BE49-F238E27FC236}">
                <a16:creationId xmlns:a16="http://schemas.microsoft.com/office/drawing/2014/main" id="{FC523884-235C-443A-4C8B-114690118435}"/>
              </a:ext>
            </a:extLst>
          </p:cNvPr>
          <p:cNvSpPr>
            <a:spLocks/>
          </p:cNvSpPr>
          <p:nvPr/>
        </p:nvSpPr>
        <p:spPr bwMode="auto">
          <a:xfrm>
            <a:off x="389007" y="218463"/>
            <a:ext cx="10761593"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000" dirty="0">
                <a:solidFill>
                  <a:schemeClr val="bg1"/>
                </a:solidFill>
                <a:latin typeface="Bebas Neue" panose="020B0606020202050201" pitchFamily="34" charset="0"/>
                <a:ea typeface="ＭＳ Ｐゴシック" charset="0"/>
                <a:cs typeface="League Gothic" charset="0"/>
                <a:sym typeface="League Gothic" charset="0"/>
              </a:rPr>
              <a:t>Compartimentos destinados aos chuveiros</a:t>
            </a:r>
          </a:p>
        </p:txBody>
      </p:sp>
    </p:spTree>
    <p:extLst>
      <p:ext uri="{BB962C8B-B14F-4D97-AF65-F5344CB8AC3E}">
        <p14:creationId xmlns:p14="http://schemas.microsoft.com/office/powerpoint/2010/main" val="125693479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R 24 | Instalações sanitárias">
            <a:extLst>
              <a:ext uri="{FF2B5EF4-FFF2-40B4-BE49-F238E27FC236}">
                <a16:creationId xmlns:a16="http://schemas.microsoft.com/office/drawing/2014/main" id="{8DDAD349-C2A2-40CE-FD8D-63FF4B3C08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11" b="16235"/>
          <a:stretch/>
        </p:blipFill>
        <p:spPr bwMode="auto">
          <a:xfrm>
            <a:off x="101600" y="155092"/>
            <a:ext cx="119506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FDCB3D"/>
          </a:solidFill>
          <a:ln w="133350">
            <a:solidFill>
              <a:schemeClr val="accent2"/>
            </a:solidFill>
          </a:ln>
        </p:spPr>
      </p:pic>
      <p:pic>
        <p:nvPicPr>
          <p:cNvPr id="1026" name="Picture 2" descr="NR 24 | Instalações sanitárias">
            <a:extLst>
              <a:ext uri="{FF2B5EF4-FFF2-40B4-BE49-F238E27FC236}">
                <a16:creationId xmlns:a16="http://schemas.microsoft.com/office/drawing/2014/main" id="{22297F8C-DF9E-1230-F678-61FC14767D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11" b="16235"/>
          <a:stretch/>
        </p:blipFill>
        <p:spPr bwMode="auto">
          <a:xfrm>
            <a:off x="-31750" y="0"/>
            <a:ext cx="12223750" cy="387839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9" name="TextBox 30">
            <a:extLst>
              <a:ext uri="{FF2B5EF4-FFF2-40B4-BE49-F238E27FC236}">
                <a16:creationId xmlns:a16="http://schemas.microsoft.com/office/drawing/2014/main" id="{B62D40B8-DCFC-CE02-4430-DA0884C71FC2}"/>
              </a:ext>
            </a:extLst>
          </p:cNvPr>
          <p:cNvSpPr txBox="1"/>
          <p:nvPr/>
        </p:nvSpPr>
        <p:spPr>
          <a:xfrm>
            <a:off x="2327883" y="4148621"/>
            <a:ext cx="8835417" cy="2452687"/>
          </a:xfrm>
          <a:prstGeom prst="rect">
            <a:avLst/>
          </a:prstGeom>
        </p:spPr>
        <p:txBody>
          <a:bodyPr vert="horz" lIns="91440" tIns="45720" rIns="91440" bIns="45720" rtlCol="0" anchor="ctr">
            <a:normAutofit/>
          </a:bodyPr>
          <a:lstStyle/>
          <a:p>
            <a:pPr>
              <a:lnSpc>
                <a:spcPct val="150000"/>
              </a:lnSpc>
              <a:spcAft>
                <a:spcPts val="600"/>
              </a:spcAft>
            </a:pPr>
            <a:r>
              <a:rPr lang="en-US" dirty="0"/>
              <a:t>Neste </a:t>
            </a:r>
            <a:r>
              <a:rPr lang="en-US" dirty="0" err="1"/>
              <a:t>guia</a:t>
            </a:r>
            <a:r>
              <a:rPr lang="en-US" dirty="0"/>
              <a:t> </a:t>
            </a:r>
            <a:r>
              <a:rPr lang="en-US" dirty="0" err="1"/>
              <a:t>completo</a:t>
            </a:r>
            <a:r>
              <a:rPr lang="en-US" dirty="0"/>
              <a:t> </a:t>
            </a:r>
            <a:r>
              <a:rPr lang="en-US" dirty="0" err="1"/>
              <a:t>sobre</a:t>
            </a:r>
            <a:r>
              <a:rPr lang="en-US" dirty="0"/>
              <a:t> a NR-24, </a:t>
            </a:r>
            <a:r>
              <a:rPr lang="en-US" dirty="0" err="1"/>
              <a:t>iremos</a:t>
            </a:r>
            <a:r>
              <a:rPr lang="en-US" dirty="0"/>
              <a:t> </a:t>
            </a:r>
            <a:r>
              <a:rPr lang="en-US" dirty="0" err="1"/>
              <a:t>explorar</a:t>
            </a:r>
            <a:r>
              <a:rPr lang="en-US" dirty="0"/>
              <a:t> </a:t>
            </a:r>
            <a:r>
              <a:rPr lang="en-US" dirty="0" err="1"/>
              <a:t>minuciosamente</a:t>
            </a:r>
            <a:r>
              <a:rPr lang="en-US" dirty="0"/>
              <a:t> as </a:t>
            </a:r>
            <a:r>
              <a:rPr lang="en-US" dirty="0" err="1"/>
              <a:t>diretrizes</a:t>
            </a:r>
            <a:r>
              <a:rPr lang="en-US" dirty="0"/>
              <a:t>, </a:t>
            </a:r>
            <a:r>
              <a:rPr lang="en-US" dirty="0" err="1"/>
              <a:t>requisitos</a:t>
            </a:r>
            <a:r>
              <a:rPr lang="en-US" dirty="0"/>
              <a:t> e </a:t>
            </a:r>
            <a:r>
              <a:rPr lang="en-US" dirty="0" err="1"/>
              <a:t>responsabilidades</a:t>
            </a:r>
            <a:r>
              <a:rPr lang="en-US" dirty="0"/>
              <a:t> </a:t>
            </a:r>
            <a:r>
              <a:rPr lang="en-US" dirty="0" err="1"/>
              <a:t>relacionadas</a:t>
            </a:r>
            <a:r>
              <a:rPr lang="en-US" dirty="0"/>
              <a:t> </a:t>
            </a:r>
            <a:r>
              <a:rPr lang="en-US" dirty="0" err="1"/>
              <a:t>às</a:t>
            </a:r>
            <a:r>
              <a:rPr lang="en-US" dirty="0"/>
              <a:t> </a:t>
            </a:r>
            <a:r>
              <a:rPr lang="en-US" dirty="0" err="1"/>
              <a:t>condições</a:t>
            </a:r>
            <a:r>
              <a:rPr lang="en-US" dirty="0"/>
              <a:t> </a:t>
            </a:r>
            <a:r>
              <a:rPr lang="en-US" dirty="0" err="1"/>
              <a:t>sanitárias</a:t>
            </a:r>
            <a:r>
              <a:rPr lang="en-US" dirty="0"/>
              <a:t> e de </a:t>
            </a:r>
            <a:r>
              <a:rPr lang="en-US" dirty="0" err="1"/>
              <a:t>conforto</a:t>
            </a:r>
            <a:r>
              <a:rPr lang="en-US" dirty="0"/>
              <a:t> </a:t>
            </a:r>
            <a:r>
              <a:rPr lang="en-US" dirty="0" err="1"/>
              <a:t>nos</a:t>
            </a:r>
            <a:r>
              <a:rPr lang="en-US" dirty="0"/>
              <a:t> </a:t>
            </a:r>
            <a:r>
              <a:rPr lang="en-US" dirty="0" err="1"/>
              <a:t>locais</a:t>
            </a:r>
            <a:r>
              <a:rPr lang="en-US" dirty="0"/>
              <a:t> de </a:t>
            </a:r>
            <a:r>
              <a:rPr lang="en-US" dirty="0" err="1"/>
              <a:t>trabalho</a:t>
            </a:r>
            <a:r>
              <a:rPr lang="en-US" dirty="0"/>
              <a:t>. </a:t>
            </a:r>
          </a:p>
        </p:txBody>
      </p:sp>
      <p:cxnSp>
        <p:nvCxnSpPr>
          <p:cNvPr id="4" name="Straight Connector 1">
            <a:extLst>
              <a:ext uri="{FF2B5EF4-FFF2-40B4-BE49-F238E27FC236}">
                <a16:creationId xmlns:a16="http://schemas.microsoft.com/office/drawing/2014/main" id="{0B4DF55E-0B81-6193-8401-848548F27378}"/>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AutoShape 1">
            <a:extLst>
              <a:ext uri="{FF2B5EF4-FFF2-40B4-BE49-F238E27FC236}">
                <a16:creationId xmlns:a16="http://schemas.microsoft.com/office/drawing/2014/main" id="{9CAF9F95-863C-18CF-5AC2-4583BBB0D1F0}"/>
              </a:ext>
            </a:extLst>
          </p:cNvPr>
          <p:cNvSpPr>
            <a:spLocks/>
          </p:cNvSpPr>
          <p:nvPr/>
        </p:nvSpPr>
        <p:spPr bwMode="auto">
          <a:xfrm>
            <a:off x="366714" y="-636152"/>
            <a:ext cx="2465386" cy="2452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lIns="91440" tIns="45720" rIns="91440" bIns="45720" rtlCol="0" anchor="ctr">
            <a:normAutofit/>
          </a:bodyPr>
          <a:lstStyle/>
          <a:p>
            <a:pPr>
              <a:lnSpc>
                <a:spcPct val="90000"/>
              </a:lnSpc>
              <a:spcBef>
                <a:spcPct val="0"/>
              </a:spcBef>
              <a:spcAft>
                <a:spcPts val="600"/>
              </a:spcAft>
              <a:defRPr/>
            </a:pPr>
            <a:r>
              <a:rPr lang="en-US" sz="4800" dirty="0">
                <a:latin typeface="+mj-lt"/>
                <a:ea typeface="+mj-ea"/>
                <a:cs typeface="+mj-cs"/>
                <a:sym typeface="League Gothic" charset="0"/>
              </a:rPr>
              <a:t>NR 24</a:t>
            </a:r>
          </a:p>
        </p:txBody>
      </p:sp>
      <p:grpSp>
        <p:nvGrpSpPr>
          <p:cNvPr id="3" name="Group 11">
            <a:extLst>
              <a:ext uri="{FF2B5EF4-FFF2-40B4-BE49-F238E27FC236}">
                <a16:creationId xmlns:a16="http://schemas.microsoft.com/office/drawing/2014/main" id="{B1D8C64F-33C8-D3A5-14BB-34F70907403B}"/>
              </a:ext>
            </a:extLst>
          </p:cNvPr>
          <p:cNvGrpSpPr/>
          <p:nvPr/>
        </p:nvGrpSpPr>
        <p:grpSpPr>
          <a:xfrm>
            <a:off x="675349" y="4795799"/>
            <a:ext cx="1316302" cy="1201736"/>
            <a:chOff x="1664677" y="1949380"/>
            <a:chExt cx="1195754" cy="1266093"/>
          </a:xfrm>
        </p:grpSpPr>
        <p:sp>
          <p:nvSpPr>
            <p:cNvPr id="6" name="Rounded Rectangle 16">
              <a:extLst>
                <a:ext uri="{FF2B5EF4-FFF2-40B4-BE49-F238E27FC236}">
                  <a16:creationId xmlns:a16="http://schemas.microsoft.com/office/drawing/2014/main" id="{F0311E7B-6C83-CF51-F2DF-8B094EE6C995}"/>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ounded Rectangle 17">
              <a:extLst>
                <a:ext uri="{FF2B5EF4-FFF2-40B4-BE49-F238E27FC236}">
                  <a16:creationId xmlns:a16="http://schemas.microsoft.com/office/drawing/2014/main" id="{B4905702-375E-343F-6747-0B9FA3CEFF47}"/>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a:extLst>
              <a:ext uri="{FF2B5EF4-FFF2-40B4-BE49-F238E27FC236}">
                <a16:creationId xmlns:a16="http://schemas.microsoft.com/office/drawing/2014/main" id="{F9E3F711-4879-9B47-7CC3-763AC8325DEB}"/>
              </a:ext>
            </a:extLst>
          </p:cNvPr>
          <p:cNvSpPr/>
          <p:nvPr/>
        </p:nvSpPr>
        <p:spPr>
          <a:xfrm>
            <a:off x="1078477" y="5163582"/>
            <a:ext cx="510048" cy="466172"/>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9" name="Imagem 8">
            <a:extLst>
              <a:ext uri="{FF2B5EF4-FFF2-40B4-BE49-F238E27FC236}">
                <a16:creationId xmlns:a16="http://schemas.microsoft.com/office/drawing/2014/main" id="{441149C4-1F71-4D51-AA85-E48728782F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4978" y="85492"/>
            <a:ext cx="2340372" cy="649753"/>
          </a:xfrm>
          <a:prstGeom prst="rect">
            <a:avLst/>
          </a:prstGeom>
        </p:spPr>
      </p:pic>
    </p:spTree>
    <p:extLst>
      <p:ext uri="{BB962C8B-B14F-4D97-AF65-F5344CB8AC3E}">
        <p14:creationId xmlns:p14="http://schemas.microsoft.com/office/powerpoint/2010/main" val="2512546254"/>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R 24 | Instalações sanitárias">
            <a:extLst>
              <a:ext uri="{FF2B5EF4-FFF2-40B4-BE49-F238E27FC236}">
                <a16:creationId xmlns:a16="http://schemas.microsoft.com/office/drawing/2014/main" id="{8DDAD349-C2A2-40CE-FD8D-63FF4B3C08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11" b="16235"/>
          <a:stretch/>
        </p:blipFill>
        <p:spPr bwMode="auto">
          <a:xfrm>
            <a:off x="101600" y="155092"/>
            <a:ext cx="119506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FDCB3D"/>
          </a:solidFill>
          <a:ln w="133350">
            <a:solidFill>
              <a:schemeClr val="accent2"/>
            </a:solidFill>
          </a:ln>
        </p:spPr>
      </p:pic>
      <p:pic>
        <p:nvPicPr>
          <p:cNvPr id="1026" name="Picture 2" descr="NR 24 | Instalações sanitárias">
            <a:extLst>
              <a:ext uri="{FF2B5EF4-FFF2-40B4-BE49-F238E27FC236}">
                <a16:creationId xmlns:a16="http://schemas.microsoft.com/office/drawing/2014/main" id="{22297F8C-DF9E-1230-F678-61FC14767D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11" b="16235"/>
          <a:stretch/>
        </p:blipFill>
        <p:spPr bwMode="auto">
          <a:xfrm>
            <a:off x="-31750" y="0"/>
            <a:ext cx="12223750" cy="387839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9" name="TextBox 30">
            <a:extLst>
              <a:ext uri="{FF2B5EF4-FFF2-40B4-BE49-F238E27FC236}">
                <a16:creationId xmlns:a16="http://schemas.microsoft.com/office/drawing/2014/main" id="{B62D40B8-DCFC-CE02-4430-DA0884C71FC2}"/>
              </a:ext>
            </a:extLst>
          </p:cNvPr>
          <p:cNvSpPr txBox="1"/>
          <p:nvPr/>
        </p:nvSpPr>
        <p:spPr>
          <a:xfrm>
            <a:off x="2327883" y="4148621"/>
            <a:ext cx="9406917" cy="2452687"/>
          </a:xfrm>
          <a:prstGeom prst="rect">
            <a:avLst/>
          </a:prstGeom>
        </p:spPr>
        <p:txBody>
          <a:bodyPr vert="horz" lIns="91440" tIns="45720" rIns="91440" bIns="45720" rtlCol="0" anchor="ctr">
            <a:normAutofit/>
          </a:bodyPr>
          <a:lstStyle/>
          <a:p>
            <a:pPr>
              <a:lnSpc>
                <a:spcPct val="150000"/>
              </a:lnSpc>
              <a:spcAft>
                <a:spcPts val="600"/>
              </a:spcAft>
            </a:pPr>
            <a:r>
              <a:rPr lang="pt-BR" dirty="0"/>
              <a:t>As dimensões dos compartimentos dos chuveiros devem seguir as especificações do código de obras local. Na ausência dessas especificações, o tamanho mínimo recomendado é de 0,80m por 0,80m. Essas medidas garantem um espaço adequado para que os trabalhadores possam utilizar o chuveiro confortavelmente.</a:t>
            </a:r>
          </a:p>
        </p:txBody>
      </p:sp>
      <p:cxnSp>
        <p:nvCxnSpPr>
          <p:cNvPr id="4" name="Straight Connector 1">
            <a:extLst>
              <a:ext uri="{FF2B5EF4-FFF2-40B4-BE49-F238E27FC236}">
                <a16:creationId xmlns:a16="http://schemas.microsoft.com/office/drawing/2014/main" id="{0B4DF55E-0B81-6193-8401-848548F27378}"/>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AutoShape 1">
            <a:extLst>
              <a:ext uri="{FF2B5EF4-FFF2-40B4-BE49-F238E27FC236}">
                <a16:creationId xmlns:a16="http://schemas.microsoft.com/office/drawing/2014/main" id="{9CAF9F95-863C-18CF-5AC2-4583BBB0D1F0}"/>
              </a:ext>
            </a:extLst>
          </p:cNvPr>
          <p:cNvSpPr>
            <a:spLocks/>
          </p:cNvSpPr>
          <p:nvPr/>
        </p:nvSpPr>
        <p:spPr bwMode="auto">
          <a:xfrm>
            <a:off x="366714" y="-636152"/>
            <a:ext cx="2465386" cy="2452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lIns="91440" tIns="45720" rIns="91440" bIns="45720" rtlCol="0" anchor="ctr">
            <a:normAutofit/>
          </a:bodyPr>
          <a:lstStyle/>
          <a:p>
            <a:pPr>
              <a:lnSpc>
                <a:spcPct val="90000"/>
              </a:lnSpc>
              <a:spcBef>
                <a:spcPct val="0"/>
              </a:spcBef>
              <a:spcAft>
                <a:spcPts val="600"/>
              </a:spcAft>
              <a:defRPr/>
            </a:pPr>
            <a:r>
              <a:rPr lang="en-US" sz="4800" dirty="0">
                <a:latin typeface="+mj-lt"/>
                <a:ea typeface="+mj-ea"/>
                <a:cs typeface="+mj-cs"/>
                <a:sym typeface="League Gothic" charset="0"/>
              </a:rPr>
              <a:t>NR 24</a:t>
            </a:r>
          </a:p>
        </p:txBody>
      </p:sp>
      <p:grpSp>
        <p:nvGrpSpPr>
          <p:cNvPr id="3" name="Group 11">
            <a:extLst>
              <a:ext uri="{FF2B5EF4-FFF2-40B4-BE49-F238E27FC236}">
                <a16:creationId xmlns:a16="http://schemas.microsoft.com/office/drawing/2014/main" id="{B1D8C64F-33C8-D3A5-14BB-34F70907403B}"/>
              </a:ext>
            </a:extLst>
          </p:cNvPr>
          <p:cNvGrpSpPr/>
          <p:nvPr/>
        </p:nvGrpSpPr>
        <p:grpSpPr>
          <a:xfrm>
            <a:off x="675349" y="4795799"/>
            <a:ext cx="1316302" cy="1201736"/>
            <a:chOff x="1664677" y="1949380"/>
            <a:chExt cx="1195754" cy="1266093"/>
          </a:xfrm>
        </p:grpSpPr>
        <p:sp>
          <p:nvSpPr>
            <p:cNvPr id="6" name="Rounded Rectangle 16">
              <a:extLst>
                <a:ext uri="{FF2B5EF4-FFF2-40B4-BE49-F238E27FC236}">
                  <a16:creationId xmlns:a16="http://schemas.microsoft.com/office/drawing/2014/main" id="{F0311E7B-6C83-CF51-F2DF-8B094EE6C995}"/>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ounded Rectangle 17">
              <a:extLst>
                <a:ext uri="{FF2B5EF4-FFF2-40B4-BE49-F238E27FC236}">
                  <a16:creationId xmlns:a16="http://schemas.microsoft.com/office/drawing/2014/main" id="{B4905702-375E-343F-6747-0B9FA3CEFF47}"/>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a:extLst>
              <a:ext uri="{FF2B5EF4-FFF2-40B4-BE49-F238E27FC236}">
                <a16:creationId xmlns:a16="http://schemas.microsoft.com/office/drawing/2014/main" id="{F9E3F711-4879-9B47-7CC3-763AC8325DEB}"/>
              </a:ext>
            </a:extLst>
          </p:cNvPr>
          <p:cNvSpPr/>
          <p:nvPr/>
        </p:nvSpPr>
        <p:spPr>
          <a:xfrm>
            <a:off x="1078477" y="5163582"/>
            <a:ext cx="510048" cy="466172"/>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9" name="Imagem 8">
            <a:extLst>
              <a:ext uri="{FF2B5EF4-FFF2-40B4-BE49-F238E27FC236}">
                <a16:creationId xmlns:a16="http://schemas.microsoft.com/office/drawing/2014/main" id="{54C5629D-7E32-3ED2-E5B3-E97B4E53C8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651" y="6210875"/>
            <a:ext cx="1544014" cy="428662"/>
          </a:xfrm>
          <a:prstGeom prst="rect">
            <a:avLst/>
          </a:prstGeom>
        </p:spPr>
      </p:pic>
    </p:spTree>
    <p:extLst>
      <p:ext uri="{BB962C8B-B14F-4D97-AF65-F5344CB8AC3E}">
        <p14:creationId xmlns:p14="http://schemas.microsoft.com/office/powerpoint/2010/main" val="415373598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rso Livre - Higiene Ocupacional Aplicada: agentes químicos - Senac São  Paulo">
            <a:extLst>
              <a:ext uri="{FF2B5EF4-FFF2-40B4-BE49-F238E27FC236}">
                <a16:creationId xmlns:a16="http://schemas.microsoft.com/office/drawing/2014/main" id="{BCD8072C-D861-43A2-DFAA-667BB6752BBC}"/>
              </a:ext>
            </a:extLst>
          </p:cNvPr>
          <p:cNvPicPr>
            <a:picLocks noChangeAspect="1" noChangeArrowheads="1"/>
          </p:cNvPicPr>
          <p:nvPr/>
        </p:nvPicPr>
        <p:blipFill rotWithShape="1">
          <a:blip r:embed="rId3">
            <a:lum bright="70000" contrast="-7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2580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12191999"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p:cNvSpPr/>
          <p:nvPr/>
        </p:nvSpPr>
        <p:spPr>
          <a:xfrm>
            <a:off x="1968500" y="886674"/>
            <a:ext cx="9690099" cy="5583131"/>
          </a:xfrm>
          <a:prstGeom prst="rect">
            <a:avLst/>
          </a:prstGeom>
        </p:spPr>
        <p:txBody>
          <a:bodyPr wrap="square">
            <a:spAutoFit/>
          </a:bodyPr>
          <a:lstStyle/>
          <a:p>
            <a:pPr algn="just">
              <a:lnSpc>
                <a:spcPct val="150000"/>
              </a:lnSpc>
            </a:pPr>
            <a:r>
              <a:rPr lang="pt-BR" sz="2000"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rPr>
              <a:t>Os compartimentos destinados aos chuveiros também possuem requisitos específicos. Eles devem ser individuais e estar em condições adequadas de conservação, limpeza e higiene. As portas de acesso devem impedir o devassamento, garantindo a privacidade dos usuários. Devem dispor de chuveiros com água quente e fria para proporcionar conforto aos trabalhadores.</a:t>
            </a:r>
          </a:p>
          <a:p>
            <a:pPr algn="just">
              <a:lnSpc>
                <a:spcPct val="150000"/>
              </a:lnSpc>
            </a:pPr>
            <a:endParaRPr lang="pt-BR" sz="2000"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endParaRPr>
          </a:p>
          <a:p>
            <a:pPr algn="just">
              <a:lnSpc>
                <a:spcPct val="150000"/>
              </a:lnSpc>
            </a:pPr>
            <a:r>
              <a:rPr lang="pt-BR" sz="2000"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rPr>
              <a:t>Para garantir a higiene, o piso e as paredes dos compartimentos dos chuveiros devem ser revestidos com materiais impermeáveis e laváveis, facilitando a limpeza e evitando acúmulo de sujeira. Também é necessário que haja suportes para sabonete e toalhas, permitindo que os usuários tenham acesso a esses itens de higiene pessoal.</a:t>
            </a:r>
            <a:endParaRPr lang="ms-MY" sz="2000" b="1"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endParaRPr>
          </a:p>
        </p:txBody>
      </p:sp>
      <p:grpSp>
        <p:nvGrpSpPr>
          <p:cNvPr id="3" name="Agrupar 2">
            <a:extLst>
              <a:ext uri="{FF2B5EF4-FFF2-40B4-BE49-F238E27FC236}">
                <a16:creationId xmlns:a16="http://schemas.microsoft.com/office/drawing/2014/main" id="{62C6CEB4-3967-6B6F-C087-AE83DBF22559}"/>
              </a:ext>
            </a:extLst>
          </p:cNvPr>
          <p:cNvGrpSpPr/>
          <p:nvPr/>
        </p:nvGrpSpPr>
        <p:grpSpPr>
          <a:xfrm rot="10800000">
            <a:off x="755324" y="1930400"/>
            <a:ext cx="679776" cy="861890"/>
            <a:chOff x="3927281" y="2914790"/>
            <a:chExt cx="2408706" cy="2932953"/>
          </a:xfrm>
        </p:grpSpPr>
        <p:sp>
          <p:nvSpPr>
            <p:cNvPr id="5" name="Freeform 14">
              <a:extLst>
                <a:ext uri="{FF2B5EF4-FFF2-40B4-BE49-F238E27FC236}">
                  <a16:creationId xmlns:a16="http://schemas.microsoft.com/office/drawing/2014/main" id="{CB19AEC7-F2D7-C8C5-EA3F-32E51B5673A9}"/>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chemeClr val="tx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 name="Freeform 15">
              <a:extLst>
                <a:ext uri="{FF2B5EF4-FFF2-40B4-BE49-F238E27FC236}">
                  <a16:creationId xmlns:a16="http://schemas.microsoft.com/office/drawing/2014/main" id="{47D89CFA-292D-D1A4-4D5D-CE4C967240D9}"/>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 name="Freeform 16">
              <a:extLst>
                <a:ext uri="{FF2B5EF4-FFF2-40B4-BE49-F238E27FC236}">
                  <a16:creationId xmlns:a16="http://schemas.microsoft.com/office/drawing/2014/main" id="{E9D46EEB-2449-A783-C044-043AFDE4705C}"/>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0" name="Agrupar 9">
            <a:extLst>
              <a:ext uri="{FF2B5EF4-FFF2-40B4-BE49-F238E27FC236}">
                <a16:creationId xmlns:a16="http://schemas.microsoft.com/office/drawing/2014/main" id="{29FDF773-F95A-10FB-D54F-3514D24A0E70}"/>
              </a:ext>
            </a:extLst>
          </p:cNvPr>
          <p:cNvGrpSpPr/>
          <p:nvPr/>
        </p:nvGrpSpPr>
        <p:grpSpPr>
          <a:xfrm rot="10800000">
            <a:off x="755324" y="4851400"/>
            <a:ext cx="679776" cy="861890"/>
            <a:chOff x="3927281" y="2914790"/>
            <a:chExt cx="2408706" cy="2932953"/>
          </a:xfrm>
        </p:grpSpPr>
        <p:sp>
          <p:nvSpPr>
            <p:cNvPr id="11" name="Freeform 14">
              <a:extLst>
                <a:ext uri="{FF2B5EF4-FFF2-40B4-BE49-F238E27FC236}">
                  <a16:creationId xmlns:a16="http://schemas.microsoft.com/office/drawing/2014/main" id="{700F7388-D6D6-8836-14EE-4876C016C98B}"/>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chemeClr val="tx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 name="Freeform 15">
              <a:extLst>
                <a:ext uri="{FF2B5EF4-FFF2-40B4-BE49-F238E27FC236}">
                  <a16:creationId xmlns:a16="http://schemas.microsoft.com/office/drawing/2014/main" id="{FE410F0C-D11E-25F0-61B0-06283A47E9EA}"/>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 name="Freeform 16">
              <a:extLst>
                <a:ext uri="{FF2B5EF4-FFF2-40B4-BE49-F238E27FC236}">
                  <a16:creationId xmlns:a16="http://schemas.microsoft.com/office/drawing/2014/main" id="{A22BEE91-9EF0-F925-5C30-375DF582F52F}"/>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2" name="Imagem 1">
            <a:extLst>
              <a:ext uri="{FF2B5EF4-FFF2-40B4-BE49-F238E27FC236}">
                <a16:creationId xmlns:a16="http://schemas.microsoft.com/office/drawing/2014/main" id="{56E226F7-E897-D049-022C-54CB258B0B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651" y="5989784"/>
            <a:ext cx="2340372" cy="649753"/>
          </a:xfrm>
          <a:prstGeom prst="rect">
            <a:avLst/>
          </a:prstGeom>
        </p:spPr>
      </p:pic>
    </p:spTree>
    <p:extLst>
      <p:ext uri="{BB962C8B-B14F-4D97-AF65-F5344CB8AC3E}">
        <p14:creationId xmlns:p14="http://schemas.microsoft.com/office/powerpoint/2010/main" val="3969371632"/>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6">
            <a:extLst>
              <a:ext uri="{FF2B5EF4-FFF2-40B4-BE49-F238E27FC236}">
                <a16:creationId xmlns:a16="http://schemas.microsoft.com/office/drawing/2014/main" id="{CDB6B74E-181E-AB92-24A0-8EA2925C36E6}"/>
              </a:ext>
            </a:extLst>
          </p:cNvPr>
          <p:cNvSpPr/>
          <p:nvPr/>
        </p:nvSpPr>
        <p:spPr>
          <a:xfrm>
            <a:off x="3164400" y="995403"/>
            <a:ext cx="8470971" cy="4465261"/>
          </a:xfrm>
          <a:prstGeom prst="rect">
            <a:avLst/>
          </a:prstGeom>
        </p:spPr>
        <p:txBody>
          <a:bodyPr wrap="square">
            <a:spAutoFit/>
            <a:scene3d>
              <a:camera prst="orthographicFront"/>
              <a:lightRig rig="threePt" dir="t"/>
            </a:scene3d>
            <a:sp3d contourW="12700"/>
          </a:bodyPr>
          <a:lstStyle/>
          <a:p>
            <a:pPr>
              <a:lnSpc>
                <a:spcPct val="150000"/>
              </a:lnSpc>
            </a:pPr>
            <a:endParaRPr lang="pt-BR" altLang="zh-CN" sz="2400" dirty="0">
              <a:solidFill>
                <a:schemeClr val="tx1">
                  <a:lumMod val="90000"/>
                  <a:lumOff val="10000"/>
                </a:schemeClr>
              </a:solidFill>
            </a:endParaRPr>
          </a:p>
          <a:p>
            <a:pPr>
              <a:lnSpc>
                <a:spcPct val="150000"/>
              </a:lnSpc>
            </a:pPr>
            <a:r>
              <a:rPr lang="pt-BR" altLang="zh-CN" sz="2400" dirty="0">
                <a:solidFill>
                  <a:schemeClr val="tx1">
                    <a:lumMod val="90000"/>
                    <a:lumOff val="10000"/>
                  </a:schemeClr>
                </a:solidFill>
              </a:rPr>
              <a:t>As dimensões dos compartimentos dos chuveiros devem seguir as especificações do código de obras local. Na ausência dessas especificações, o tamanho mínimo recomendado é de 0,80m por 0,80m. Essas medidas garantem um espaço adequado para que os trabalhadores possam utilizar o chuveiro confortavelmente.</a:t>
            </a:r>
            <a:endParaRPr lang="zh-CN" altLang="en-US" sz="2000" dirty="0">
              <a:solidFill>
                <a:schemeClr val="tx1">
                  <a:lumMod val="90000"/>
                  <a:lumOff val="10000"/>
                </a:schemeClr>
              </a:solidFill>
            </a:endParaRPr>
          </a:p>
        </p:txBody>
      </p:sp>
      <p:grpSp>
        <p:nvGrpSpPr>
          <p:cNvPr id="10" name="组合 109">
            <a:extLst>
              <a:ext uri="{FF2B5EF4-FFF2-40B4-BE49-F238E27FC236}">
                <a16:creationId xmlns:a16="http://schemas.microsoft.com/office/drawing/2014/main" id="{79FED781-CB4A-2B63-6A65-5A9977D6FAEF}"/>
              </a:ext>
            </a:extLst>
          </p:cNvPr>
          <p:cNvGrpSpPr/>
          <p:nvPr/>
        </p:nvGrpSpPr>
        <p:grpSpPr>
          <a:xfrm>
            <a:off x="256651" y="2062612"/>
            <a:ext cx="2412998" cy="2886130"/>
            <a:chOff x="830258" y="1540042"/>
            <a:chExt cx="4413250" cy="4739609"/>
          </a:xfrm>
        </p:grpSpPr>
        <p:grpSp>
          <p:nvGrpSpPr>
            <p:cNvPr id="11" name="Group 71"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62C8FF60-BB24-A1D5-610D-15516D99102D}"/>
                </a:ext>
              </a:extLst>
            </p:cNvPr>
            <p:cNvGrpSpPr/>
            <p:nvPr/>
          </p:nvGrpSpPr>
          <p:grpSpPr>
            <a:xfrm>
              <a:off x="830258" y="3348548"/>
              <a:ext cx="3226955" cy="2249920"/>
              <a:chOff x="3412101" y="3132431"/>
              <a:chExt cx="3549650" cy="2474912"/>
            </a:xfrm>
          </p:grpSpPr>
          <p:sp>
            <p:nvSpPr>
              <p:cNvPr id="73" name="Freeform 8">
                <a:extLst>
                  <a:ext uri="{FF2B5EF4-FFF2-40B4-BE49-F238E27FC236}">
                    <a16:creationId xmlns:a16="http://schemas.microsoft.com/office/drawing/2014/main" id="{7A2926E9-D473-13A9-71BD-D4ACE4B966B8}"/>
                  </a:ext>
                </a:extLst>
              </p:cNvPr>
              <p:cNvSpPr>
                <a:spLocks/>
              </p:cNvSpPr>
              <p:nvPr/>
            </p:nvSpPr>
            <p:spPr bwMode="auto">
              <a:xfrm>
                <a:off x="3412101" y="4086518"/>
                <a:ext cx="3549650" cy="1454150"/>
              </a:xfrm>
              <a:custGeom>
                <a:avLst/>
                <a:gdLst>
                  <a:gd name="T0" fmla="*/ 944 w 944"/>
                  <a:gd name="T1" fmla="*/ 93 h 387"/>
                  <a:gd name="T2" fmla="*/ 886 w 944"/>
                  <a:gd name="T3" fmla="*/ 66 h 387"/>
                  <a:gd name="T4" fmla="*/ 88 w 944"/>
                  <a:gd name="T5" fmla="*/ 0 h 387"/>
                  <a:gd name="T6" fmla="*/ 45 w 944"/>
                  <a:gd name="T7" fmla="*/ 112 h 387"/>
                  <a:gd name="T8" fmla="*/ 469 w 944"/>
                  <a:gd name="T9" fmla="*/ 387 h 387"/>
                  <a:gd name="T10" fmla="*/ 944 w 944"/>
                  <a:gd name="T11" fmla="*/ 93 h 387"/>
                </a:gdLst>
                <a:ahLst/>
                <a:cxnLst>
                  <a:cxn ang="0">
                    <a:pos x="T0" y="T1"/>
                  </a:cxn>
                  <a:cxn ang="0">
                    <a:pos x="T2" y="T3"/>
                  </a:cxn>
                  <a:cxn ang="0">
                    <a:pos x="T4" y="T5"/>
                  </a:cxn>
                  <a:cxn ang="0">
                    <a:pos x="T6" y="T7"/>
                  </a:cxn>
                  <a:cxn ang="0">
                    <a:pos x="T8" y="T9"/>
                  </a:cxn>
                  <a:cxn ang="0">
                    <a:pos x="T10" y="T11"/>
                  </a:cxn>
                </a:cxnLst>
                <a:rect l="0" t="0" r="r" b="b"/>
                <a:pathLst>
                  <a:path w="944" h="387">
                    <a:moveTo>
                      <a:pt x="944" y="93"/>
                    </a:moveTo>
                    <a:cubicBezTo>
                      <a:pt x="886" y="66"/>
                      <a:pt x="886" y="66"/>
                      <a:pt x="886" y="66"/>
                    </a:cubicBezTo>
                    <a:cubicBezTo>
                      <a:pt x="88" y="0"/>
                      <a:pt x="88" y="0"/>
                      <a:pt x="88" y="0"/>
                    </a:cubicBezTo>
                    <a:cubicBezTo>
                      <a:pt x="88" y="0"/>
                      <a:pt x="0" y="38"/>
                      <a:pt x="45" y="112"/>
                    </a:cubicBezTo>
                    <a:cubicBezTo>
                      <a:pt x="107" y="211"/>
                      <a:pt x="469" y="387"/>
                      <a:pt x="469" y="387"/>
                    </a:cubicBezTo>
                    <a:lnTo>
                      <a:pt x="944" y="9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4" name="Freeform 9">
                <a:extLst>
                  <a:ext uri="{FF2B5EF4-FFF2-40B4-BE49-F238E27FC236}">
                    <a16:creationId xmlns:a16="http://schemas.microsoft.com/office/drawing/2014/main" id="{A9B0A592-EFC2-AC40-4078-77ABA67CE4D2}"/>
                  </a:ext>
                </a:extLst>
              </p:cNvPr>
              <p:cNvSpPr>
                <a:spLocks/>
              </p:cNvSpPr>
              <p:nvPr/>
            </p:nvSpPr>
            <p:spPr bwMode="auto">
              <a:xfrm>
                <a:off x="3793101" y="3969043"/>
                <a:ext cx="3082925" cy="1398588"/>
              </a:xfrm>
              <a:custGeom>
                <a:avLst/>
                <a:gdLst>
                  <a:gd name="T0" fmla="*/ 1942 w 1942"/>
                  <a:gd name="T1" fmla="*/ 34 h 881"/>
                  <a:gd name="T2" fmla="*/ 1942 w 1942"/>
                  <a:gd name="T3" fmla="*/ 266 h 881"/>
                  <a:gd name="T4" fmla="*/ 871 w 1942"/>
                  <a:gd name="T5" fmla="*/ 881 h 881"/>
                  <a:gd name="T6" fmla="*/ 4 w 1942"/>
                  <a:gd name="T7" fmla="*/ 398 h 881"/>
                  <a:gd name="T8" fmla="*/ 0 w 1942"/>
                  <a:gd name="T9" fmla="*/ 133 h 881"/>
                  <a:gd name="T10" fmla="*/ 893 w 1942"/>
                  <a:gd name="T11" fmla="*/ 606 h 881"/>
                  <a:gd name="T12" fmla="*/ 1937 w 1942"/>
                  <a:gd name="T13" fmla="*/ 0 h 881"/>
                  <a:gd name="T14" fmla="*/ 1942 w 1942"/>
                  <a:gd name="T15" fmla="*/ 34 h 8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2" h="881">
                    <a:moveTo>
                      <a:pt x="1942" y="34"/>
                    </a:moveTo>
                    <a:lnTo>
                      <a:pt x="1942" y="266"/>
                    </a:lnTo>
                    <a:lnTo>
                      <a:pt x="871" y="881"/>
                    </a:lnTo>
                    <a:lnTo>
                      <a:pt x="4" y="398"/>
                    </a:lnTo>
                    <a:lnTo>
                      <a:pt x="0" y="133"/>
                    </a:lnTo>
                    <a:lnTo>
                      <a:pt x="893" y="606"/>
                    </a:lnTo>
                    <a:lnTo>
                      <a:pt x="1937" y="0"/>
                    </a:lnTo>
                    <a:lnTo>
                      <a:pt x="1942" y="3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5" name="Freeform 10">
                <a:extLst>
                  <a:ext uri="{FF2B5EF4-FFF2-40B4-BE49-F238E27FC236}">
                    <a16:creationId xmlns:a16="http://schemas.microsoft.com/office/drawing/2014/main" id="{D8165B05-5D29-65C0-2BD0-BEEEF4DCFCD6}"/>
                  </a:ext>
                </a:extLst>
              </p:cNvPr>
              <p:cNvSpPr>
                <a:spLocks/>
              </p:cNvSpPr>
              <p:nvPr/>
            </p:nvSpPr>
            <p:spPr bwMode="auto">
              <a:xfrm>
                <a:off x="3626413" y="3132431"/>
                <a:ext cx="3335338" cy="1735138"/>
              </a:xfrm>
              <a:custGeom>
                <a:avLst/>
                <a:gdLst>
                  <a:gd name="T0" fmla="*/ 887 w 887"/>
                  <a:gd name="T1" fmla="*/ 194 h 462"/>
                  <a:gd name="T2" fmla="*/ 413 w 887"/>
                  <a:gd name="T3" fmla="*/ 462 h 462"/>
                  <a:gd name="T4" fmla="*/ 0 w 887"/>
                  <a:gd name="T5" fmla="*/ 250 h 462"/>
                  <a:gd name="T6" fmla="*/ 13 w 887"/>
                  <a:gd name="T7" fmla="*/ 244 h 462"/>
                  <a:gd name="T8" fmla="*/ 460 w 887"/>
                  <a:gd name="T9" fmla="*/ 18 h 462"/>
                  <a:gd name="T10" fmla="*/ 517 w 887"/>
                  <a:gd name="T11" fmla="*/ 10 h 462"/>
                  <a:gd name="T12" fmla="*/ 887 w 887"/>
                  <a:gd name="T13" fmla="*/ 194 h 462"/>
                </a:gdLst>
                <a:ahLst/>
                <a:cxnLst>
                  <a:cxn ang="0">
                    <a:pos x="T0" y="T1"/>
                  </a:cxn>
                  <a:cxn ang="0">
                    <a:pos x="T2" y="T3"/>
                  </a:cxn>
                  <a:cxn ang="0">
                    <a:pos x="T4" y="T5"/>
                  </a:cxn>
                  <a:cxn ang="0">
                    <a:pos x="T6" y="T7"/>
                  </a:cxn>
                  <a:cxn ang="0">
                    <a:pos x="T8" y="T9"/>
                  </a:cxn>
                  <a:cxn ang="0">
                    <a:pos x="T10" y="T11"/>
                  </a:cxn>
                  <a:cxn ang="0">
                    <a:pos x="T12" y="T13"/>
                  </a:cxn>
                </a:cxnLst>
                <a:rect l="0" t="0" r="r" b="b"/>
                <a:pathLst>
                  <a:path w="887" h="462">
                    <a:moveTo>
                      <a:pt x="887" y="194"/>
                    </a:moveTo>
                    <a:cubicBezTo>
                      <a:pt x="413" y="462"/>
                      <a:pt x="413" y="462"/>
                      <a:pt x="413" y="462"/>
                    </a:cubicBezTo>
                    <a:cubicBezTo>
                      <a:pt x="0" y="250"/>
                      <a:pt x="0" y="250"/>
                      <a:pt x="0" y="250"/>
                    </a:cubicBezTo>
                    <a:cubicBezTo>
                      <a:pt x="13" y="244"/>
                      <a:pt x="13" y="244"/>
                      <a:pt x="13" y="244"/>
                    </a:cubicBezTo>
                    <a:cubicBezTo>
                      <a:pt x="460" y="18"/>
                      <a:pt x="460" y="18"/>
                      <a:pt x="460" y="18"/>
                    </a:cubicBezTo>
                    <a:cubicBezTo>
                      <a:pt x="460" y="18"/>
                      <a:pt x="491" y="0"/>
                      <a:pt x="517" y="10"/>
                    </a:cubicBezTo>
                    <a:cubicBezTo>
                      <a:pt x="544" y="20"/>
                      <a:pt x="887" y="194"/>
                      <a:pt x="887" y="194"/>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6" name="Freeform 11">
                <a:extLst>
                  <a:ext uri="{FF2B5EF4-FFF2-40B4-BE49-F238E27FC236}">
                    <a16:creationId xmlns:a16="http://schemas.microsoft.com/office/drawing/2014/main" id="{69CDCAB5-6A19-21F9-56E8-AA09E5F88A26}"/>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7" name="Freeform 12">
                <a:extLst>
                  <a:ext uri="{FF2B5EF4-FFF2-40B4-BE49-F238E27FC236}">
                    <a16:creationId xmlns:a16="http://schemas.microsoft.com/office/drawing/2014/main" id="{0CA6CD40-83F7-E6EF-3D40-A5D0D4AA39D1}"/>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8" name="Freeform 13">
                <a:extLst>
                  <a:ext uri="{FF2B5EF4-FFF2-40B4-BE49-F238E27FC236}">
                    <a16:creationId xmlns:a16="http://schemas.microsoft.com/office/drawing/2014/main" id="{8CC34F6E-0939-06BD-8FD5-D31CC9B264EE}"/>
                  </a:ext>
                </a:extLst>
              </p:cNvPr>
              <p:cNvSpPr>
                <a:spLocks/>
              </p:cNvSpPr>
              <p:nvPr/>
            </p:nvSpPr>
            <p:spPr bwMode="auto">
              <a:xfrm>
                <a:off x="5180576" y="4435768"/>
                <a:ext cx="1781175" cy="1171575"/>
              </a:xfrm>
              <a:custGeom>
                <a:avLst/>
                <a:gdLst>
                  <a:gd name="T0" fmla="*/ 1122 w 1122"/>
                  <a:gd name="T1" fmla="*/ 0 h 738"/>
                  <a:gd name="T2" fmla="*/ 1122 w 1122"/>
                  <a:gd name="T3" fmla="*/ 78 h 738"/>
                  <a:gd name="T4" fmla="*/ 0 w 1122"/>
                  <a:gd name="T5" fmla="*/ 738 h 738"/>
                  <a:gd name="T6" fmla="*/ 0 w 1122"/>
                  <a:gd name="T7" fmla="*/ 656 h 738"/>
                  <a:gd name="T8" fmla="*/ 1122 w 1122"/>
                  <a:gd name="T9" fmla="*/ 0 h 738"/>
                </a:gdLst>
                <a:ahLst/>
                <a:cxnLst>
                  <a:cxn ang="0">
                    <a:pos x="T0" y="T1"/>
                  </a:cxn>
                  <a:cxn ang="0">
                    <a:pos x="T2" y="T3"/>
                  </a:cxn>
                  <a:cxn ang="0">
                    <a:pos x="T4" y="T5"/>
                  </a:cxn>
                  <a:cxn ang="0">
                    <a:pos x="T6" y="T7"/>
                  </a:cxn>
                  <a:cxn ang="0">
                    <a:pos x="T8" y="T9"/>
                  </a:cxn>
                </a:cxnLst>
                <a:rect l="0" t="0" r="r" b="b"/>
                <a:pathLst>
                  <a:path w="1122" h="738">
                    <a:moveTo>
                      <a:pt x="1122" y="0"/>
                    </a:moveTo>
                    <a:lnTo>
                      <a:pt x="1122" y="78"/>
                    </a:lnTo>
                    <a:lnTo>
                      <a:pt x="0" y="738"/>
                    </a:lnTo>
                    <a:lnTo>
                      <a:pt x="0" y="656"/>
                    </a:lnTo>
                    <a:lnTo>
                      <a:pt x="1122"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9" name="Freeform 14">
                <a:extLst>
                  <a:ext uri="{FF2B5EF4-FFF2-40B4-BE49-F238E27FC236}">
                    <a16:creationId xmlns:a16="http://schemas.microsoft.com/office/drawing/2014/main" id="{9578444F-0370-98F4-ACE1-C523151DBC38}"/>
                  </a:ext>
                </a:extLst>
              </p:cNvPr>
              <p:cNvSpPr>
                <a:spLocks/>
              </p:cNvSpPr>
              <p:nvPr/>
            </p:nvSpPr>
            <p:spPr bwMode="auto">
              <a:xfrm>
                <a:off x="3488301" y="4010318"/>
                <a:ext cx="1695450" cy="1597025"/>
              </a:xfrm>
              <a:custGeom>
                <a:avLst/>
                <a:gdLst>
                  <a:gd name="T0" fmla="*/ 451 w 451"/>
                  <a:gd name="T1" fmla="*/ 268 h 425"/>
                  <a:gd name="T2" fmla="*/ 87 w 451"/>
                  <a:gd name="T3" fmla="*/ 52 h 425"/>
                  <a:gd name="T4" fmla="*/ 31 w 451"/>
                  <a:gd name="T5" fmla="*/ 66 h 425"/>
                  <a:gd name="T6" fmla="*/ 79 w 451"/>
                  <a:gd name="T7" fmla="*/ 182 h 425"/>
                  <a:gd name="T8" fmla="*/ 450 w 451"/>
                  <a:gd name="T9" fmla="*/ 390 h 425"/>
                  <a:gd name="T10" fmla="*/ 450 w 451"/>
                  <a:gd name="T11" fmla="*/ 425 h 425"/>
                  <a:gd name="T12" fmla="*/ 70 w 451"/>
                  <a:gd name="T13" fmla="*/ 206 h 425"/>
                  <a:gd name="T14" fmla="*/ 2 w 451"/>
                  <a:gd name="T15" fmla="*/ 89 h 425"/>
                  <a:gd name="T16" fmla="*/ 79 w 451"/>
                  <a:gd name="T17" fmla="*/ 15 h 425"/>
                  <a:gd name="T18" fmla="*/ 450 w 451"/>
                  <a:gd name="T19" fmla="*/ 228 h 425"/>
                  <a:gd name="T20" fmla="*/ 451 w 451"/>
                  <a:gd name="T21" fmla="*/ 26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1" h="425">
                    <a:moveTo>
                      <a:pt x="451" y="268"/>
                    </a:moveTo>
                    <a:cubicBezTo>
                      <a:pt x="87" y="52"/>
                      <a:pt x="87" y="52"/>
                      <a:pt x="87" y="52"/>
                    </a:cubicBezTo>
                    <a:cubicBezTo>
                      <a:pt x="87" y="52"/>
                      <a:pt x="46" y="27"/>
                      <a:pt x="31" y="66"/>
                    </a:cubicBezTo>
                    <a:cubicBezTo>
                      <a:pt x="15" y="106"/>
                      <a:pt x="50" y="163"/>
                      <a:pt x="79" y="182"/>
                    </a:cubicBezTo>
                    <a:cubicBezTo>
                      <a:pt x="450" y="390"/>
                      <a:pt x="450" y="390"/>
                      <a:pt x="450" y="390"/>
                    </a:cubicBezTo>
                    <a:cubicBezTo>
                      <a:pt x="450" y="425"/>
                      <a:pt x="450" y="425"/>
                      <a:pt x="450" y="425"/>
                    </a:cubicBezTo>
                    <a:cubicBezTo>
                      <a:pt x="70" y="206"/>
                      <a:pt x="70" y="206"/>
                      <a:pt x="70" y="206"/>
                    </a:cubicBezTo>
                    <a:cubicBezTo>
                      <a:pt x="70" y="206"/>
                      <a:pt x="0" y="155"/>
                      <a:pt x="2" y="89"/>
                    </a:cubicBezTo>
                    <a:cubicBezTo>
                      <a:pt x="5" y="24"/>
                      <a:pt x="49" y="0"/>
                      <a:pt x="79" y="15"/>
                    </a:cubicBezTo>
                    <a:cubicBezTo>
                      <a:pt x="450" y="228"/>
                      <a:pt x="450" y="228"/>
                      <a:pt x="450" y="228"/>
                    </a:cubicBezTo>
                    <a:cubicBezTo>
                      <a:pt x="451" y="268"/>
                      <a:pt x="451" y="268"/>
                      <a:pt x="451" y="268"/>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2" name="Group 65"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4E069078-72E5-D6C1-0066-5967D244F1FB}"/>
                </a:ext>
              </a:extLst>
            </p:cNvPr>
            <p:cNvGrpSpPr/>
            <p:nvPr/>
          </p:nvGrpSpPr>
          <p:grpSpPr>
            <a:xfrm>
              <a:off x="3199963" y="4871105"/>
              <a:ext cx="2043545" cy="1408546"/>
              <a:chOff x="6018776" y="4807243"/>
              <a:chExt cx="2247900" cy="1549401"/>
            </a:xfrm>
          </p:grpSpPr>
          <p:sp>
            <p:nvSpPr>
              <p:cNvPr id="67" name="Freeform 17">
                <a:extLst>
                  <a:ext uri="{FF2B5EF4-FFF2-40B4-BE49-F238E27FC236}">
                    <a16:creationId xmlns:a16="http://schemas.microsoft.com/office/drawing/2014/main" id="{8189790D-3DCC-9953-C15A-8CF51005A4DD}"/>
                  </a:ext>
                </a:extLst>
              </p:cNvPr>
              <p:cNvSpPr>
                <a:spLocks/>
              </p:cNvSpPr>
              <p:nvPr/>
            </p:nvSpPr>
            <p:spPr bwMode="auto">
              <a:xfrm>
                <a:off x="6037826" y="5356518"/>
                <a:ext cx="2228850" cy="958850"/>
              </a:xfrm>
              <a:custGeom>
                <a:avLst/>
                <a:gdLst>
                  <a:gd name="T0" fmla="*/ 0 w 593"/>
                  <a:gd name="T1" fmla="*/ 83 h 255"/>
                  <a:gd name="T2" fmla="*/ 36 w 593"/>
                  <a:gd name="T3" fmla="*/ 64 h 255"/>
                  <a:gd name="T4" fmla="*/ 536 w 593"/>
                  <a:gd name="T5" fmla="*/ 0 h 255"/>
                  <a:gd name="T6" fmla="*/ 566 w 593"/>
                  <a:gd name="T7" fmla="*/ 69 h 255"/>
                  <a:gd name="T8" fmla="*/ 308 w 593"/>
                  <a:gd name="T9" fmla="*/ 255 h 255"/>
                  <a:gd name="T10" fmla="*/ 0 w 593"/>
                  <a:gd name="T11" fmla="*/ 83 h 255"/>
                </a:gdLst>
                <a:ahLst/>
                <a:cxnLst>
                  <a:cxn ang="0">
                    <a:pos x="T0" y="T1"/>
                  </a:cxn>
                  <a:cxn ang="0">
                    <a:pos x="T2" y="T3"/>
                  </a:cxn>
                  <a:cxn ang="0">
                    <a:pos x="T4" y="T5"/>
                  </a:cxn>
                  <a:cxn ang="0">
                    <a:pos x="T6" y="T7"/>
                  </a:cxn>
                  <a:cxn ang="0">
                    <a:pos x="T8" y="T9"/>
                  </a:cxn>
                  <a:cxn ang="0">
                    <a:pos x="T10" y="T11"/>
                  </a:cxn>
                </a:cxnLst>
                <a:rect l="0" t="0" r="r" b="b"/>
                <a:pathLst>
                  <a:path w="593" h="255">
                    <a:moveTo>
                      <a:pt x="0" y="83"/>
                    </a:moveTo>
                    <a:cubicBezTo>
                      <a:pt x="36" y="64"/>
                      <a:pt x="36" y="64"/>
                      <a:pt x="36" y="64"/>
                    </a:cubicBezTo>
                    <a:cubicBezTo>
                      <a:pt x="536" y="0"/>
                      <a:pt x="536" y="0"/>
                      <a:pt x="536" y="0"/>
                    </a:cubicBezTo>
                    <a:cubicBezTo>
                      <a:pt x="536" y="0"/>
                      <a:pt x="593" y="22"/>
                      <a:pt x="566" y="69"/>
                    </a:cubicBezTo>
                    <a:cubicBezTo>
                      <a:pt x="530" y="133"/>
                      <a:pt x="308" y="255"/>
                      <a:pt x="308" y="255"/>
                    </a:cubicBezTo>
                    <a:lnTo>
                      <a:pt x="0" y="8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8" name="Freeform 18">
                <a:extLst>
                  <a:ext uri="{FF2B5EF4-FFF2-40B4-BE49-F238E27FC236}">
                    <a16:creationId xmlns:a16="http://schemas.microsoft.com/office/drawing/2014/main" id="{AE5355C9-7E01-D99C-A4BF-945E7F155858}"/>
                  </a:ext>
                </a:extLst>
              </p:cNvPr>
              <p:cNvSpPr>
                <a:spLocks/>
              </p:cNvSpPr>
              <p:nvPr/>
            </p:nvSpPr>
            <p:spPr bwMode="auto">
              <a:xfrm>
                <a:off x="6082276" y="5375568"/>
                <a:ext cx="1951038" cy="825500"/>
              </a:xfrm>
              <a:custGeom>
                <a:avLst/>
                <a:gdLst>
                  <a:gd name="T0" fmla="*/ 0 w 1229"/>
                  <a:gd name="T1" fmla="*/ 19 h 520"/>
                  <a:gd name="T2" fmla="*/ 5 w 1229"/>
                  <a:gd name="T3" fmla="*/ 165 h 520"/>
                  <a:gd name="T4" fmla="*/ 696 w 1229"/>
                  <a:gd name="T5" fmla="*/ 520 h 520"/>
                  <a:gd name="T6" fmla="*/ 1229 w 1229"/>
                  <a:gd name="T7" fmla="*/ 194 h 520"/>
                  <a:gd name="T8" fmla="*/ 1225 w 1229"/>
                  <a:gd name="T9" fmla="*/ 26 h 520"/>
                  <a:gd name="T10" fmla="*/ 675 w 1229"/>
                  <a:gd name="T11" fmla="*/ 350 h 520"/>
                  <a:gd name="T12" fmla="*/ 0 w 1229"/>
                  <a:gd name="T13" fmla="*/ 0 h 520"/>
                  <a:gd name="T14" fmla="*/ 0 w 1229"/>
                  <a:gd name="T15" fmla="*/ 19 h 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9" h="520">
                    <a:moveTo>
                      <a:pt x="0" y="19"/>
                    </a:moveTo>
                    <a:lnTo>
                      <a:pt x="5" y="165"/>
                    </a:lnTo>
                    <a:lnTo>
                      <a:pt x="696" y="520"/>
                    </a:lnTo>
                    <a:lnTo>
                      <a:pt x="1229" y="194"/>
                    </a:lnTo>
                    <a:lnTo>
                      <a:pt x="1225" y="26"/>
                    </a:lnTo>
                    <a:lnTo>
                      <a:pt x="675" y="350"/>
                    </a:lnTo>
                    <a:lnTo>
                      <a:pt x="0" y="0"/>
                    </a:lnTo>
                    <a:lnTo>
                      <a:pt x="0"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9" name="Freeform 19">
                <a:extLst>
                  <a:ext uri="{FF2B5EF4-FFF2-40B4-BE49-F238E27FC236}">
                    <a16:creationId xmlns:a16="http://schemas.microsoft.com/office/drawing/2014/main" id="{CD57F9D9-4332-97B3-C428-F1B2E93AD578}"/>
                  </a:ext>
                </a:extLst>
              </p:cNvPr>
              <p:cNvSpPr>
                <a:spLocks/>
              </p:cNvSpPr>
              <p:nvPr/>
            </p:nvSpPr>
            <p:spPr bwMode="auto">
              <a:xfrm>
                <a:off x="6018776" y="4807243"/>
                <a:ext cx="2109788" cy="1082675"/>
              </a:xfrm>
              <a:custGeom>
                <a:avLst/>
                <a:gdLst>
                  <a:gd name="T0" fmla="*/ 0 w 561"/>
                  <a:gd name="T1" fmla="*/ 133 h 288"/>
                  <a:gd name="T2" fmla="*/ 307 w 561"/>
                  <a:gd name="T3" fmla="*/ 288 h 288"/>
                  <a:gd name="T4" fmla="*/ 561 w 561"/>
                  <a:gd name="T5" fmla="*/ 143 h 288"/>
                  <a:gd name="T6" fmla="*/ 552 w 561"/>
                  <a:gd name="T7" fmla="*/ 139 h 288"/>
                  <a:gd name="T8" fmla="*/ 265 w 561"/>
                  <a:gd name="T9" fmla="*/ 10 h 288"/>
                  <a:gd name="T10" fmla="*/ 228 w 561"/>
                  <a:gd name="T11" fmla="*/ 6 h 288"/>
                  <a:gd name="T12" fmla="*/ 0 w 561"/>
                  <a:gd name="T13" fmla="*/ 133 h 288"/>
                </a:gdLst>
                <a:ahLst/>
                <a:cxnLst>
                  <a:cxn ang="0">
                    <a:pos x="T0" y="T1"/>
                  </a:cxn>
                  <a:cxn ang="0">
                    <a:pos x="T2" y="T3"/>
                  </a:cxn>
                  <a:cxn ang="0">
                    <a:pos x="T4" y="T5"/>
                  </a:cxn>
                  <a:cxn ang="0">
                    <a:pos x="T6" y="T7"/>
                  </a:cxn>
                  <a:cxn ang="0">
                    <a:pos x="T8" y="T9"/>
                  </a:cxn>
                  <a:cxn ang="0">
                    <a:pos x="T10" y="T11"/>
                  </a:cxn>
                  <a:cxn ang="0">
                    <a:pos x="T12" y="T13"/>
                  </a:cxn>
                </a:cxnLst>
                <a:rect l="0" t="0" r="r" b="b"/>
                <a:pathLst>
                  <a:path w="561" h="288">
                    <a:moveTo>
                      <a:pt x="0" y="133"/>
                    </a:moveTo>
                    <a:cubicBezTo>
                      <a:pt x="307" y="288"/>
                      <a:pt x="307" y="288"/>
                      <a:pt x="307" y="288"/>
                    </a:cubicBezTo>
                    <a:cubicBezTo>
                      <a:pt x="561" y="143"/>
                      <a:pt x="561" y="143"/>
                      <a:pt x="561" y="143"/>
                    </a:cubicBezTo>
                    <a:cubicBezTo>
                      <a:pt x="552" y="139"/>
                      <a:pt x="552" y="139"/>
                      <a:pt x="552" y="139"/>
                    </a:cubicBezTo>
                    <a:cubicBezTo>
                      <a:pt x="265" y="10"/>
                      <a:pt x="265" y="10"/>
                      <a:pt x="265" y="10"/>
                    </a:cubicBezTo>
                    <a:cubicBezTo>
                      <a:pt x="265" y="10"/>
                      <a:pt x="245" y="0"/>
                      <a:pt x="228" y="6"/>
                    </a:cubicBezTo>
                    <a:cubicBezTo>
                      <a:pt x="211" y="13"/>
                      <a:pt x="0" y="133"/>
                      <a:pt x="0" y="133"/>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0" name="Freeform 20">
                <a:extLst>
                  <a:ext uri="{FF2B5EF4-FFF2-40B4-BE49-F238E27FC236}">
                    <a16:creationId xmlns:a16="http://schemas.microsoft.com/office/drawing/2014/main" id="{433FAEC7-47C3-AEA0-7BB7-885179856DA7}"/>
                  </a:ext>
                </a:extLst>
              </p:cNvPr>
              <p:cNvSpPr>
                <a:spLocks/>
              </p:cNvSpPr>
              <p:nvPr/>
            </p:nvSpPr>
            <p:spPr bwMode="auto">
              <a:xfrm>
                <a:off x="6018776" y="5307306"/>
                <a:ext cx="1157288" cy="676275"/>
              </a:xfrm>
              <a:custGeom>
                <a:avLst/>
                <a:gdLst>
                  <a:gd name="T0" fmla="*/ 727 w 729"/>
                  <a:gd name="T1" fmla="*/ 367 h 426"/>
                  <a:gd name="T2" fmla="*/ 0 w 729"/>
                  <a:gd name="T3" fmla="*/ 0 h 426"/>
                  <a:gd name="T4" fmla="*/ 5 w 729"/>
                  <a:gd name="T5" fmla="*/ 55 h 426"/>
                  <a:gd name="T6" fmla="*/ 729 w 729"/>
                  <a:gd name="T7" fmla="*/ 426 h 426"/>
                  <a:gd name="T8" fmla="*/ 727 w 729"/>
                  <a:gd name="T9" fmla="*/ 367 h 426"/>
                </a:gdLst>
                <a:ahLst/>
                <a:cxnLst>
                  <a:cxn ang="0">
                    <a:pos x="T0" y="T1"/>
                  </a:cxn>
                  <a:cxn ang="0">
                    <a:pos x="T2" y="T3"/>
                  </a:cxn>
                  <a:cxn ang="0">
                    <a:pos x="T4" y="T5"/>
                  </a:cxn>
                  <a:cxn ang="0">
                    <a:pos x="T6" y="T7"/>
                  </a:cxn>
                  <a:cxn ang="0">
                    <a:pos x="T8" y="T9"/>
                  </a:cxn>
                </a:cxnLst>
                <a:rect l="0" t="0" r="r" b="b"/>
                <a:pathLst>
                  <a:path w="729" h="426">
                    <a:moveTo>
                      <a:pt x="727" y="367"/>
                    </a:moveTo>
                    <a:lnTo>
                      <a:pt x="0" y="0"/>
                    </a:lnTo>
                    <a:lnTo>
                      <a:pt x="5" y="55"/>
                    </a:lnTo>
                    <a:lnTo>
                      <a:pt x="729" y="426"/>
                    </a:lnTo>
                    <a:lnTo>
                      <a:pt x="727" y="367"/>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1" name="Freeform 21">
                <a:extLst>
                  <a:ext uri="{FF2B5EF4-FFF2-40B4-BE49-F238E27FC236}">
                    <a16:creationId xmlns:a16="http://schemas.microsoft.com/office/drawing/2014/main" id="{234A118A-0C4D-2E62-3F22-29B40F864B97}"/>
                  </a:ext>
                </a:extLst>
              </p:cNvPr>
              <p:cNvSpPr>
                <a:spLocks/>
              </p:cNvSpPr>
              <p:nvPr/>
            </p:nvSpPr>
            <p:spPr bwMode="auto">
              <a:xfrm>
                <a:off x="6037826" y="5667668"/>
                <a:ext cx="1154113" cy="688975"/>
              </a:xfrm>
              <a:custGeom>
                <a:avLst/>
                <a:gdLst>
                  <a:gd name="T0" fmla="*/ 0 w 727"/>
                  <a:gd name="T1" fmla="*/ 0 h 434"/>
                  <a:gd name="T2" fmla="*/ 2 w 727"/>
                  <a:gd name="T3" fmla="*/ 50 h 434"/>
                  <a:gd name="T4" fmla="*/ 727 w 727"/>
                  <a:gd name="T5" fmla="*/ 434 h 434"/>
                  <a:gd name="T6" fmla="*/ 724 w 727"/>
                  <a:gd name="T7" fmla="*/ 381 h 434"/>
                  <a:gd name="T8" fmla="*/ 0 w 727"/>
                  <a:gd name="T9" fmla="*/ 0 h 434"/>
                </a:gdLst>
                <a:ahLst/>
                <a:cxnLst>
                  <a:cxn ang="0">
                    <a:pos x="T0" y="T1"/>
                  </a:cxn>
                  <a:cxn ang="0">
                    <a:pos x="T2" y="T3"/>
                  </a:cxn>
                  <a:cxn ang="0">
                    <a:pos x="T4" y="T5"/>
                  </a:cxn>
                  <a:cxn ang="0">
                    <a:pos x="T6" y="T7"/>
                  </a:cxn>
                  <a:cxn ang="0">
                    <a:pos x="T8" y="T9"/>
                  </a:cxn>
                </a:cxnLst>
                <a:rect l="0" t="0" r="r" b="b"/>
                <a:pathLst>
                  <a:path w="727" h="434">
                    <a:moveTo>
                      <a:pt x="0" y="0"/>
                    </a:moveTo>
                    <a:lnTo>
                      <a:pt x="2" y="50"/>
                    </a:lnTo>
                    <a:lnTo>
                      <a:pt x="727" y="434"/>
                    </a:lnTo>
                    <a:lnTo>
                      <a:pt x="724" y="381"/>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2" name="Freeform 22">
                <a:extLst>
                  <a:ext uri="{FF2B5EF4-FFF2-40B4-BE49-F238E27FC236}">
                    <a16:creationId xmlns:a16="http://schemas.microsoft.com/office/drawing/2014/main" id="{B5BA2F1B-4081-8F6C-1329-74E0BB19A92C}"/>
                  </a:ext>
                </a:extLst>
              </p:cNvPr>
              <p:cNvSpPr>
                <a:spLocks/>
              </p:cNvSpPr>
              <p:nvPr/>
            </p:nvSpPr>
            <p:spPr bwMode="auto">
              <a:xfrm>
                <a:off x="7172888" y="5307306"/>
                <a:ext cx="1055688" cy="1049338"/>
              </a:xfrm>
              <a:custGeom>
                <a:avLst/>
                <a:gdLst>
                  <a:gd name="T0" fmla="*/ 0 w 281"/>
                  <a:gd name="T1" fmla="*/ 180 h 279"/>
                  <a:gd name="T2" fmla="*/ 223 w 281"/>
                  <a:gd name="T3" fmla="*/ 34 h 279"/>
                  <a:gd name="T4" fmla="*/ 259 w 281"/>
                  <a:gd name="T5" fmla="*/ 41 h 279"/>
                  <a:gd name="T6" fmla="*/ 232 w 281"/>
                  <a:gd name="T7" fmla="*/ 115 h 279"/>
                  <a:gd name="T8" fmla="*/ 4 w 281"/>
                  <a:gd name="T9" fmla="*/ 257 h 279"/>
                  <a:gd name="T10" fmla="*/ 5 w 281"/>
                  <a:gd name="T11" fmla="*/ 279 h 279"/>
                  <a:gd name="T12" fmla="*/ 238 w 281"/>
                  <a:gd name="T13" fmla="*/ 130 h 279"/>
                  <a:gd name="T14" fmla="*/ 278 w 281"/>
                  <a:gd name="T15" fmla="*/ 55 h 279"/>
                  <a:gd name="T16" fmla="*/ 227 w 281"/>
                  <a:gd name="T17" fmla="*/ 10 h 279"/>
                  <a:gd name="T18" fmla="*/ 0 w 281"/>
                  <a:gd name="T19" fmla="*/ 155 h 279"/>
                  <a:gd name="T20" fmla="*/ 0 w 281"/>
                  <a:gd name="T21" fmla="*/ 18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1" h="279">
                    <a:moveTo>
                      <a:pt x="0" y="180"/>
                    </a:moveTo>
                    <a:cubicBezTo>
                      <a:pt x="223" y="34"/>
                      <a:pt x="223" y="34"/>
                      <a:pt x="223" y="34"/>
                    </a:cubicBezTo>
                    <a:cubicBezTo>
                      <a:pt x="223" y="34"/>
                      <a:pt x="248" y="17"/>
                      <a:pt x="259" y="41"/>
                    </a:cubicBezTo>
                    <a:cubicBezTo>
                      <a:pt x="270" y="66"/>
                      <a:pt x="250" y="102"/>
                      <a:pt x="232" y="115"/>
                    </a:cubicBezTo>
                    <a:cubicBezTo>
                      <a:pt x="4" y="257"/>
                      <a:pt x="4" y="257"/>
                      <a:pt x="4" y="257"/>
                    </a:cubicBezTo>
                    <a:cubicBezTo>
                      <a:pt x="5" y="279"/>
                      <a:pt x="5" y="279"/>
                      <a:pt x="5" y="279"/>
                    </a:cubicBezTo>
                    <a:cubicBezTo>
                      <a:pt x="238" y="130"/>
                      <a:pt x="238" y="130"/>
                      <a:pt x="238" y="130"/>
                    </a:cubicBezTo>
                    <a:cubicBezTo>
                      <a:pt x="238" y="130"/>
                      <a:pt x="281" y="96"/>
                      <a:pt x="278" y="55"/>
                    </a:cubicBezTo>
                    <a:cubicBezTo>
                      <a:pt x="274" y="14"/>
                      <a:pt x="246" y="0"/>
                      <a:pt x="227" y="10"/>
                    </a:cubicBezTo>
                    <a:cubicBezTo>
                      <a:pt x="0" y="155"/>
                      <a:pt x="0" y="155"/>
                      <a:pt x="0" y="155"/>
                    </a:cubicBezTo>
                    <a:lnTo>
                      <a:pt x="0" y="18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3" name="Group 67"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E6B9E3A5-AE73-46F2-6349-DD308038427D}"/>
                </a:ext>
              </a:extLst>
            </p:cNvPr>
            <p:cNvGrpSpPr/>
            <p:nvPr/>
          </p:nvGrpSpPr>
          <p:grpSpPr>
            <a:xfrm>
              <a:off x="2700622" y="1540042"/>
              <a:ext cx="1870364" cy="1274529"/>
              <a:chOff x="5469501" y="1143074"/>
              <a:chExt cx="2057400" cy="1401982"/>
            </a:xfrm>
          </p:grpSpPr>
          <p:sp>
            <p:nvSpPr>
              <p:cNvPr id="56" name="Freeform 5">
                <a:extLst>
                  <a:ext uri="{FF2B5EF4-FFF2-40B4-BE49-F238E27FC236}">
                    <a16:creationId xmlns:a16="http://schemas.microsoft.com/office/drawing/2014/main" id="{D9E2F735-94D8-20DD-C31D-FA3D4B918B5C}"/>
                  </a:ext>
                </a:extLst>
              </p:cNvPr>
              <p:cNvSpPr>
                <a:spLocks/>
              </p:cNvSpPr>
              <p:nvPr/>
            </p:nvSpPr>
            <p:spPr bwMode="auto">
              <a:xfrm>
                <a:off x="5947338" y="1579856"/>
                <a:ext cx="25400" cy="55563"/>
              </a:xfrm>
              <a:custGeom>
                <a:avLst/>
                <a:gdLst>
                  <a:gd name="T0" fmla="*/ 3 w 7"/>
                  <a:gd name="T1" fmla="*/ 0 h 15"/>
                  <a:gd name="T2" fmla="*/ 5 w 7"/>
                  <a:gd name="T3" fmla="*/ 3 h 15"/>
                  <a:gd name="T4" fmla="*/ 7 w 7"/>
                  <a:gd name="T5" fmla="*/ 15 h 15"/>
                  <a:gd name="T6" fmla="*/ 3 w 7"/>
                  <a:gd name="T7" fmla="*/ 0 h 15"/>
                </a:gdLst>
                <a:ahLst/>
                <a:cxnLst>
                  <a:cxn ang="0">
                    <a:pos x="T0" y="T1"/>
                  </a:cxn>
                  <a:cxn ang="0">
                    <a:pos x="T2" y="T3"/>
                  </a:cxn>
                  <a:cxn ang="0">
                    <a:pos x="T4" y="T5"/>
                  </a:cxn>
                  <a:cxn ang="0">
                    <a:pos x="T6" y="T7"/>
                  </a:cxn>
                </a:cxnLst>
                <a:rect l="0" t="0" r="r" b="b"/>
                <a:pathLst>
                  <a:path w="7" h="15">
                    <a:moveTo>
                      <a:pt x="3" y="0"/>
                    </a:moveTo>
                    <a:cubicBezTo>
                      <a:pt x="3" y="1"/>
                      <a:pt x="4" y="2"/>
                      <a:pt x="5" y="3"/>
                    </a:cubicBezTo>
                    <a:cubicBezTo>
                      <a:pt x="5" y="7"/>
                      <a:pt x="6" y="11"/>
                      <a:pt x="7" y="15"/>
                    </a:cubicBezTo>
                    <a:cubicBezTo>
                      <a:pt x="0" y="11"/>
                      <a:pt x="0" y="8"/>
                      <a:pt x="3" y="0"/>
                    </a:cubicBezTo>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7" name="Freeform 6">
                <a:extLst>
                  <a:ext uri="{FF2B5EF4-FFF2-40B4-BE49-F238E27FC236}">
                    <a16:creationId xmlns:a16="http://schemas.microsoft.com/office/drawing/2014/main" id="{348115F5-E636-7B8A-892F-0620FECBA3E5}"/>
                  </a:ext>
                </a:extLst>
              </p:cNvPr>
              <p:cNvSpPr>
                <a:spLocks/>
              </p:cNvSpPr>
              <p:nvPr/>
            </p:nvSpPr>
            <p:spPr bwMode="auto">
              <a:xfrm>
                <a:off x="5969563" y="1651293"/>
                <a:ext cx="22225" cy="33338"/>
              </a:xfrm>
              <a:custGeom>
                <a:avLst/>
                <a:gdLst>
                  <a:gd name="T0" fmla="*/ 1 w 6"/>
                  <a:gd name="T1" fmla="*/ 0 h 9"/>
                  <a:gd name="T2" fmla="*/ 5 w 6"/>
                  <a:gd name="T3" fmla="*/ 9 h 9"/>
                  <a:gd name="T4" fmla="*/ 1 w 6"/>
                  <a:gd name="T5" fmla="*/ 0 h 9"/>
                </a:gdLst>
                <a:ahLst/>
                <a:cxnLst>
                  <a:cxn ang="0">
                    <a:pos x="T0" y="T1"/>
                  </a:cxn>
                  <a:cxn ang="0">
                    <a:pos x="T2" y="T3"/>
                  </a:cxn>
                  <a:cxn ang="0">
                    <a:pos x="T4" y="T5"/>
                  </a:cxn>
                </a:cxnLst>
                <a:rect l="0" t="0" r="r" b="b"/>
                <a:pathLst>
                  <a:path w="6" h="9">
                    <a:moveTo>
                      <a:pt x="1" y="0"/>
                    </a:moveTo>
                    <a:cubicBezTo>
                      <a:pt x="6" y="1"/>
                      <a:pt x="5" y="5"/>
                      <a:pt x="5" y="9"/>
                    </a:cubicBezTo>
                    <a:cubicBezTo>
                      <a:pt x="0" y="7"/>
                      <a:pt x="1" y="3"/>
                      <a:pt x="1" y="0"/>
                    </a:cubicBezTo>
                    <a:close/>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8" name="Freeform 7">
                <a:extLst>
                  <a:ext uri="{FF2B5EF4-FFF2-40B4-BE49-F238E27FC236}">
                    <a16:creationId xmlns:a16="http://schemas.microsoft.com/office/drawing/2014/main" id="{FA917BFB-5FCC-0849-3469-60D9AE6307E7}"/>
                  </a:ext>
                </a:extLst>
              </p:cNvPr>
              <p:cNvSpPr>
                <a:spLocks/>
              </p:cNvSpPr>
              <p:nvPr/>
            </p:nvSpPr>
            <p:spPr bwMode="auto">
              <a:xfrm>
                <a:off x="5961626" y="1530643"/>
                <a:ext cx="15875" cy="11113"/>
              </a:xfrm>
              <a:custGeom>
                <a:avLst/>
                <a:gdLst>
                  <a:gd name="T0" fmla="*/ 2 w 4"/>
                  <a:gd name="T1" fmla="*/ 3 h 3"/>
                  <a:gd name="T2" fmla="*/ 0 w 4"/>
                  <a:gd name="T3" fmla="*/ 2 h 3"/>
                  <a:gd name="T4" fmla="*/ 3 w 4"/>
                  <a:gd name="T5" fmla="*/ 0 h 3"/>
                  <a:gd name="T6" fmla="*/ 4 w 4"/>
                  <a:gd name="T7" fmla="*/ 1 h 3"/>
                  <a:gd name="T8" fmla="*/ 2 w 4"/>
                  <a:gd name="T9" fmla="*/ 3 h 3"/>
                </a:gdLst>
                <a:ahLst/>
                <a:cxnLst>
                  <a:cxn ang="0">
                    <a:pos x="T0" y="T1"/>
                  </a:cxn>
                  <a:cxn ang="0">
                    <a:pos x="T2" y="T3"/>
                  </a:cxn>
                  <a:cxn ang="0">
                    <a:pos x="T4" y="T5"/>
                  </a:cxn>
                  <a:cxn ang="0">
                    <a:pos x="T6" y="T7"/>
                  </a:cxn>
                  <a:cxn ang="0">
                    <a:pos x="T8" y="T9"/>
                  </a:cxn>
                </a:cxnLst>
                <a:rect l="0" t="0" r="r" b="b"/>
                <a:pathLst>
                  <a:path w="4" h="3">
                    <a:moveTo>
                      <a:pt x="2" y="3"/>
                    </a:moveTo>
                    <a:cubicBezTo>
                      <a:pt x="1" y="3"/>
                      <a:pt x="0" y="2"/>
                      <a:pt x="0" y="2"/>
                    </a:cubicBezTo>
                    <a:cubicBezTo>
                      <a:pt x="0" y="0"/>
                      <a:pt x="2" y="0"/>
                      <a:pt x="3" y="0"/>
                    </a:cubicBezTo>
                    <a:cubicBezTo>
                      <a:pt x="3" y="0"/>
                      <a:pt x="4" y="1"/>
                      <a:pt x="4" y="1"/>
                    </a:cubicBezTo>
                    <a:cubicBezTo>
                      <a:pt x="4" y="3"/>
                      <a:pt x="3" y="3"/>
                      <a:pt x="2" y="3"/>
                    </a:cubicBezTo>
                  </a:path>
                </a:pathLst>
              </a:custGeom>
              <a:solidFill>
                <a:srgbClr val="6577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9" name="Freeform 24">
                <a:extLst>
                  <a:ext uri="{FF2B5EF4-FFF2-40B4-BE49-F238E27FC236}">
                    <a16:creationId xmlns:a16="http://schemas.microsoft.com/office/drawing/2014/main" id="{99841A45-E5C7-22FB-D309-BFBAFE18E4E2}"/>
                  </a:ext>
                </a:extLst>
              </p:cNvPr>
              <p:cNvSpPr>
                <a:spLocks/>
              </p:cNvSpPr>
              <p:nvPr/>
            </p:nvSpPr>
            <p:spPr bwMode="auto">
              <a:xfrm>
                <a:off x="5483788" y="1632243"/>
                <a:ext cx="2043113" cy="871538"/>
              </a:xfrm>
              <a:custGeom>
                <a:avLst/>
                <a:gdLst>
                  <a:gd name="T0" fmla="*/ 0 w 543"/>
                  <a:gd name="T1" fmla="*/ 75 h 232"/>
                  <a:gd name="T2" fmla="*/ 33 w 543"/>
                  <a:gd name="T3" fmla="*/ 58 h 232"/>
                  <a:gd name="T4" fmla="*/ 491 w 543"/>
                  <a:gd name="T5" fmla="*/ 0 h 232"/>
                  <a:gd name="T6" fmla="*/ 518 w 543"/>
                  <a:gd name="T7" fmla="*/ 63 h 232"/>
                  <a:gd name="T8" fmla="*/ 282 w 543"/>
                  <a:gd name="T9" fmla="*/ 232 h 232"/>
                  <a:gd name="T10" fmla="*/ 0 w 543"/>
                  <a:gd name="T11" fmla="*/ 75 h 232"/>
                </a:gdLst>
                <a:ahLst/>
                <a:cxnLst>
                  <a:cxn ang="0">
                    <a:pos x="T0" y="T1"/>
                  </a:cxn>
                  <a:cxn ang="0">
                    <a:pos x="T2" y="T3"/>
                  </a:cxn>
                  <a:cxn ang="0">
                    <a:pos x="T4" y="T5"/>
                  </a:cxn>
                  <a:cxn ang="0">
                    <a:pos x="T6" y="T7"/>
                  </a:cxn>
                  <a:cxn ang="0">
                    <a:pos x="T8" y="T9"/>
                  </a:cxn>
                  <a:cxn ang="0">
                    <a:pos x="T10" y="T11"/>
                  </a:cxn>
                </a:cxnLst>
                <a:rect l="0" t="0" r="r" b="b"/>
                <a:pathLst>
                  <a:path w="543" h="232">
                    <a:moveTo>
                      <a:pt x="0" y="75"/>
                    </a:moveTo>
                    <a:cubicBezTo>
                      <a:pt x="33" y="58"/>
                      <a:pt x="33" y="58"/>
                      <a:pt x="33" y="58"/>
                    </a:cubicBezTo>
                    <a:cubicBezTo>
                      <a:pt x="491" y="0"/>
                      <a:pt x="491" y="0"/>
                      <a:pt x="491" y="0"/>
                    </a:cubicBezTo>
                    <a:cubicBezTo>
                      <a:pt x="491" y="0"/>
                      <a:pt x="543" y="19"/>
                      <a:pt x="518" y="63"/>
                    </a:cubicBezTo>
                    <a:cubicBezTo>
                      <a:pt x="485" y="121"/>
                      <a:pt x="282" y="232"/>
                      <a:pt x="282" y="232"/>
                    </a:cubicBezTo>
                    <a:lnTo>
                      <a:pt x="0" y="75"/>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0" name="Freeform 25">
                <a:extLst>
                  <a:ext uri="{FF2B5EF4-FFF2-40B4-BE49-F238E27FC236}">
                    <a16:creationId xmlns:a16="http://schemas.microsoft.com/office/drawing/2014/main" id="{95F5DB77-82AD-5050-D122-913D3A8DE78E}"/>
                  </a:ext>
                </a:extLst>
              </p:cNvPr>
              <p:cNvSpPr>
                <a:spLocks/>
              </p:cNvSpPr>
              <p:nvPr/>
            </p:nvSpPr>
            <p:spPr bwMode="auto">
              <a:xfrm>
                <a:off x="5526651" y="1648118"/>
                <a:ext cx="1785938" cy="758825"/>
              </a:xfrm>
              <a:custGeom>
                <a:avLst/>
                <a:gdLst>
                  <a:gd name="T0" fmla="*/ 0 w 1125"/>
                  <a:gd name="T1" fmla="*/ 18 h 478"/>
                  <a:gd name="T2" fmla="*/ 7 w 1125"/>
                  <a:gd name="T3" fmla="*/ 151 h 478"/>
                  <a:gd name="T4" fmla="*/ 639 w 1125"/>
                  <a:gd name="T5" fmla="*/ 478 h 478"/>
                  <a:gd name="T6" fmla="*/ 1125 w 1125"/>
                  <a:gd name="T7" fmla="*/ 177 h 478"/>
                  <a:gd name="T8" fmla="*/ 1120 w 1125"/>
                  <a:gd name="T9" fmla="*/ 23 h 478"/>
                  <a:gd name="T10" fmla="*/ 618 w 1125"/>
                  <a:gd name="T11" fmla="*/ 319 h 478"/>
                  <a:gd name="T12" fmla="*/ 2 w 1125"/>
                  <a:gd name="T13" fmla="*/ 0 h 478"/>
                  <a:gd name="T14" fmla="*/ 0 w 1125"/>
                  <a:gd name="T15" fmla="*/ 18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5" h="478">
                    <a:moveTo>
                      <a:pt x="0" y="18"/>
                    </a:moveTo>
                    <a:lnTo>
                      <a:pt x="7" y="151"/>
                    </a:lnTo>
                    <a:lnTo>
                      <a:pt x="639" y="478"/>
                    </a:lnTo>
                    <a:lnTo>
                      <a:pt x="1125" y="177"/>
                    </a:lnTo>
                    <a:lnTo>
                      <a:pt x="1120" y="23"/>
                    </a:lnTo>
                    <a:lnTo>
                      <a:pt x="618" y="319"/>
                    </a:lnTo>
                    <a:lnTo>
                      <a:pt x="2" y="0"/>
                    </a:lnTo>
                    <a:lnTo>
                      <a:pt x="0" y="18"/>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1" name="Freeform 26">
                <a:extLst>
                  <a:ext uri="{FF2B5EF4-FFF2-40B4-BE49-F238E27FC236}">
                    <a16:creationId xmlns:a16="http://schemas.microsoft.com/office/drawing/2014/main" id="{47D439FA-09BB-B978-7B4A-B9D5B4F64CCA}"/>
                  </a:ext>
                </a:extLst>
              </p:cNvPr>
              <p:cNvSpPr>
                <a:spLocks/>
              </p:cNvSpPr>
              <p:nvPr/>
            </p:nvSpPr>
            <p:spPr bwMode="auto">
              <a:xfrm>
                <a:off x="5469501" y="1143074"/>
                <a:ext cx="1925638" cy="987425"/>
              </a:xfrm>
              <a:custGeom>
                <a:avLst/>
                <a:gdLst>
                  <a:gd name="T0" fmla="*/ 0 w 512"/>
                  <a:gd name="T1" fmla="*/ 121 h 263"/>
                  <a:gd name="T2" fmla="*/ 280 w 512"/>
                  <a:gd name="T3" fmla="*/ 263 h 263"/>
                  <a:gd name="T4" fmla="*/ 512 w 512"/>
                  <a:gd name="T5" fmla="*/ 131 h 263"/>
                  <a:gd name="T6" fmla="*/ 505 w 512"/>
                  <a:gd name="T7" fmla="*/ 127 h 263"/>
                  <a:gd name="T8" fmla="*/ 242 w 512"/>
                  <a:gd name="T9" fmla="*/ 9 h 263"/>
                  <a:gd name="T10" fmla="*/ 208 w 512"/>
                  <a:gd name="T11" fmla="*/ 6 h 263"/>
                  <a:gd name="T12" fmla="*/ 0 w 512"/>
                  <a:gd name="T13" fmla="*/ 121 h 263"/>
                </a:gdLst>
                <a:ahLst/>
                <a:cxnLst>
                  <a:cxn ang="0">
                    <a:pos x="T0" y="T1"/>
                  </a:cxn>
                  <a:cxn ang="0">
                    <a:pos x="T2" y="T3"/>
                  </a:cxn>
                  <a:cxn ang="0">
                    <a:pos x="T4" y="T5"/>
                  </a:cxn>
                  <a:cxn ang="0">
                    <a:pos x="T6" y="T7"/>
                  </a:cxn>
                  <a:cxn ang="0">
                    <a:pos x="T8" y="T9"/>
                  </a:cxn>
                  <a:cxn ang="0">
                    <a:pos x="T10" y="T11"/>
                  </a:cxn>
                  <a:cxn ang="0">
                    <a:pos x="T12" y="T13"/>
                  </a:cxn>
                </a:cxnLst>
                <a:rect l="0" t="0" r="r" b="b"/>
                <a:pathLst>
                  <a:path w="512" h="263">
                    <a:moveTo>
                      <a:pt x="0" y="121"/>
                    </a:moveTo>
                    <a:cubicBezTo>
                      <a:pt x="280" y="263"/>
                      <a:pt x="280" y="263"/>
                      <a:pt x="280" y="263"/>
                    </a:cubicBezTo>
                    <a:cubicBezTo>
                      <a:pt x="512" y="131"/>
                      <a:pt x="512" y="131"/>
                      <a:pt x="512" y="131"/>
                    </a:cubicBezTo>
                    <a:cubicBezTo>
                      <a:pt x="505" y="127"/>
                      <a:pt x="505" y="127"/>
                      <a:pt x="505" y="127"/>
                    </a:cubicBezTo>
                    <a:cubicBezTo>
                      <a:pt x="242" y="9"/>
                      <a:pt x="242" y="9"/>
                      <a:pt x="242" y="9"/>
                    </a:cubicBezTo>
                    <a:cubicBezTo>
                      <a:pt x="242" y="9"/>
                      <a:pt x="224" y="0"/>
                      <a:pt x="208" y="6"/>
                    </a:cubicBezTo>
                    <a:cubicBezTo>
                      <a:pt x="193" y="12"/>
                      <a:pt x="0" y="121"/>
                      <a:pt x="0" y="121"/>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62" name="Freeform 27">
                <a:extLst>
                  <a:ext uri="{FF2B5EF4-FFF2-40B4-BE49-F238E27FC236}">
                    <a16:creationId xmlns:a16="http://schemas.microsoft.com/office/drawing/2014/main" id="{5ECE6CD9-6807-66DE-690B-34433DC75323}"/>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3" name="Freeform 28">
                <a:extLst>
                  <a:ext uri="{FF2B5EF4-FFF2-40B4-BE49-F238E27FC236}">
                    <a16:creationId xmlns:a16="http://schemas.microsoft.com/office/drawing/2014/main" id="{074AED10-448B-3CA5-460E-0AB8CAB8309F}"/>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4" name="Freeform 29">
                <a:extLst>
                  <a:ext uri="{FF2B5EF4-FFF2-40B4-BE49-F238E27FC236}">
                    <a16:creationId xmlns:a16="http://schemas.microsoft.com/office/drawing/2014/main" id="{EF6F48E3-FEB7-E064-C14E-DB6034B8AA6F}"/>
                  </a:ext>
                </a:extLst>
              </p:cNvPr>
              <p:cNvSpPr>
                <a:spLocks/>
              </p:cNvSpPr>
              <p:nvPr/>
            </p:nvSpPr>
            <p:spPr bwMode="auto">
              <a:xfrm>
                <a:off x="5483788" y="1914818"/>
                <a:ext cx="1060450" cy="630238"/>
              </a:xfrm>
              <a:custGeom>
                <a:avLst/>
                <a:gdLst>
                  <a:gd name="T0" fmla="*/ 0 w 668"/>
                  <a:gd name="T1" fmla="*/ 0 h 397"/>
                  <a:gd name="T2" fmla="*/ 3 w 668"/>
                  <a:gd name="T3" fmla="*/ 45 h 397"/>
                  <a:gd name="T4" fmla="*/ 668 w 668"/>
                  <a:gd name="T5" fmla="*/ 397 h 397"/>
                  <a:gd name="T6" fmla="*/ 666 w 668"/>
                  <a:gd name="T7" fmla="*/ 348 h 397"/>
                  <a:gd name="T8" fmla="*/ 0 w 668"/>
                  <a:gd name="T9" fmla="*/ 0 h 397"/>
                </a:gdLst>
                <a:ahLst/>
                <a:cxnLst>
                  <a:cxn ang="0">
                    <a:pos x="T0" y="T1"/>
                  </a:cxn>
                  <a:cxn ang="0">
                    <a:pos x="T2" y="T3"/>
                  </a:cxn>
                  <a:cxn ang="0">
                    <a:pos x="T4" y="T5"/>
                  </a:cxn>
                  <a:cxn ang="0">
                    <a:pos x="T6" y="T7"/>
                  </a:cxn>
                  <a:cxn ang="0">
                    <a:pos x="T8" y="T9"/>
                  </a:cxn>
                </a:cxnLst>
                <a:rect l="0" t="0" r="r" b="b"/>
                <a:pathLst>
                  <a:path w="668" h="397">
                    <a:moveTo>
                      <a:pt x="0" y="0"/>
                    </a:moveTo>
                    <a:lnTo>
                      <a:pt x="3" y="45"/>
                    </a:lnTo>
                    <a:lnTo>
                      <a:pt x="668" y="397"/>
                    </a:lnTo>
                    <a:lnTo>
                      <a:pt x="666" y="348"/>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5" name="Freeform 30">
                <a:extLst>
                  <a:ext uri="{FF2B5EF4-FFF2-40B4-BE49-F238E27FC236}">
                    <a16:creationId xmlns:a16="http://schemas.microsoft.com/office/drawing/2014/main" id="{DFE9406D-15F6-3703-3DA0-C7956BC537BD}"/>
                  </a:ext>
                </a:extLst>
              </p:cNvPr>
              <p:cNvSpPr>
                <a:spLocks/>
              </p:cNvSpPr>
              <p:nvPr/>
            </p:nvSpPr>
            <p:spPr bwMode="auto">
              <a:xfrm>
                <a:off x="6522013" y="1583031"/>
                <a:ext cx="969963" cy="962025"/>
              </a:xfrm>
              <a:custGeom>
                <a:avLst/>
                <a:gdLst>
                  <a:gd name="T0" fmla="*/ 1 w 258"/>
                  <a:gd name="T1" fmla="*/ 165 h 256"/>
                  <a:gd name="T2" fmla="*/ 205 w 258"/>
                  <a:gd name="T3" fmla="*/ 32 h 256"/>
                  <a:gd name="T4" fmla="*/ 237 w 258"/>
                  <a:gd name="T5" fmla="*/ 38 h 256"/>
                  <a:gd name="T6" fmla="*/ 212 w 258"/>
                  <a:gd name="T7" fmla="*/ 106 h 256"/>
                  <a:gd name="T8" fmla="*/ 5 w 258"/>
                  <a:gd name="T9" fmla="*/ 235 h 256"/>
                  <a:gd name="T10" fmla="*/ 6 w 258"/>
                  <a:gd name="T11" fmla="*/ 256 h 256"/>
                  <a:gd name="T12" fmla="*/ 218 w 258"/>
                  <a:gd name="T13" fmla="*/ 120 h 256"/>
                  <a:gd name="T14" fmla="*/ 254 w 258"/>
                  <a:gd name="T15" fmla="*/ 51 h 256"/>
                  <a:gd name="T16" fmla="*/ 208 w 258"/>
                  <a:gd name="T17" fmla="*/ 10 h 256"/>
                  <a:gd name="T18" fmla="*/ 0 w 258"/>
                  <a:gd name="T19" fmla="*/ 142 h 256"/>
                  <a:gd name="T20" fmla="*/ 1 w 258"/>
                  <a:gd name="T21" fmla="*/ 16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256">
                    <a:moveTo>
                      <a:pt x="1" y="165"/>
                    </a:moveTo>
                    <a:cubicBezTo>
                      <a:pt x="205" y="32"/>
                      <a:pt x="205" y="32"/>
                      <a:pt x="205" y="32"/>
                    </a:cubicBezTo>
                    <a:cubicBezTo>
                      <a:pt x="205" y="32"/>
                      <a:pt x="228" y="16"/>
                      <a:pt x="237" y="38"/>
                    </a:cubicBezTo>
                    <a:cubicBezTo>
                      <a:pt x="247" y="61"/>
                      <a:pt x="229" y="94"/>
                      <a:pt x="212" y="106"/>
                    </a:cubicBezTo>
                    <a:cubicBezTo>
                      <a:pt x="5" y="235"/>
                      <a:pt x="5" y="235"/>
                      <a:pt x="5" y="235"/>
                    </a:cubicBezTo>
                    <a:cubicBezTo>
                      <a:pt x="6" y="256"/>
                      <a:pt x="6" y="256"/>
                      <a:pt x="6" y="256"/>
                    </a:cubicBezTo>
                    <a:cubicBezTo>
                      <a:pt x="218" y="120"/>
                      <a:pt x="218" y="120"/>
                      <a:pt x="218" y="120"/>
                    </a:cubicBezTo>
                    <a:cubicBezTo>
                      <a:pt x="218" y="120"/>
                      <a:pt x="258" y="88"/>
                      <a:pt x="254" y="51"/>
                    </a:cubicBezTo>
                    <a:cubicBezTo>
                      <a:pt x="251" y="13"/>
                      <a:pt x="225" y="0"/>
                      <a:pt x="208" y="10"/>
                    </a:cubicBezTo>
                    <a:cubicBezTo>
                      <a:pt x="0" y="142"/>
                      <a:pt x="0" y="142"/>
                      <a:pt x="0" y="142"/>
                    </a:cubicBezTo>
                    <a:cubicBezTo>
                      <a:pt x="1" y="165"/>
                      <a:pt x="1" y="165"/>
                      <a:pt x="1" y="165"/>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6" name="Freeform 32">
                <a:extLst>
                  <a:ext uri="{FF2B5EF4-FFF2-40B4-BE49-F238E27FC236}">
                    <a16:creationId xmlns:a16="http://schemas.microsoft.com/office/drawing/2014/main" id="{1E980E5E-B2F7-C253-E13B-87718D84C01C}"/>
                  </a:ext>
                </a:extLst>
              </p:cNvPr>
              <p:cNvSpPr>
                <a:spLocks/>
              </p:cNvSpPr>
              <p:nvPr/>
            </p:nvSpPr>
            <p:spPr bwMode="auto">
              <a:xfrm>
                <a:off x="7326876" y="1610018"/>
                <a:ext cx="44450" cy="3175"/>
              </a:xfrm>
              <a:custGeom>
                <a:avLst/>
                <a:gdLst>
                  <a:gd name="T0" fmla="*/ 6 w 12"/>
                  <a:gd name="T1" fmla="*/ 0 h 1"/>
                  <a:gd name="T2" fmla="*/ 0 w 12"/>
                  <a:gd name="T3" fmla="*/ 1 h 1"/>
                  <a:gd name="T4" fmla="*/ 12 w 12"/>
                  <a:gd name="T5" fmla="*/ 1 h 1"/>
                  <a:gd name="T6" fmla="*/ 12 w 12"/>
                  <a:gd name="T7" fmla="*/ 1 h 1"/>
                  <a:gd name="T8" fmla="*/ 6 w 12"/>
                  <a:gd name="T9" fmla="*/ 0 h 1"/>
                </a:gdLst>
                <a:ahLst/>
                <a:cxnLst>
                  <a:cxn ang="0">
                    <a:pos x="T0" y="T1"/>
                  </a:cxn>
                  <a:cxn ang="0">
                    <a:pos x="T2" y="T3"/>
                  </a:cxn>
                  <a:cxn ang="0">
                    <a:pos x="T4" y="T5"/>
                  </a:cxn>
                  <a:cxn ang="0">
                    <a:pos x="T6" y="T7"/>
                  </a:cxn>
                  <a:cxn ang="0">
                    <a:pos x="T8" y="T9"/>
                  </a:cxn>
                </a:cxnLst>
                <a:rect l="0" t="0" r="r" b="b"/>
                <a:pathLst>
                  <a:path w="12" h="1">
                    <a:moveTo>
                      <a:pt x="6" y="0"/>
                    </a:moveTo>
                    <a:cubicBezTo>
                      <a:pt x="4" y="0"/>
                      <a:pt x="2" y="0"/>
                      <a:pt x="0" y="1"/>
                    </a:cubicBezTo>
                    <a:cubicBezTo>
                      <a:pt x="12" y="1"/>
                      <a:pt x="12" y="1"/>
                      <a:pt x="12" y="1"/>
                    </a:cubicBezTo>
                    <a:cubicBezTo>
                      <a:pt x="12" y="1"/>
                      <a:pt x="12" y="1"/>
                      <a:pt x="12" y="1"/>
                    </a:cubicBezTo>
                    <a:cubicBezTo>
                      <a:pt x="10" y="0"/>
                      <a:pt x="8" y="0"/>
                      <a:pt x="6" y="0"/>
                    </a:cubicBezTo>
                  </a:path>
                </a:pathLst>
              </a:custGeom>
              <a:solidFill>
                <a:srgbClr val="419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6" name="Group 69"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199B8B67-896E-8B66-5679-4FC3FBEBB763}"/>
                </a:ext>
              </a:extLst>
            </p:cNvPr>
            <p:cNvGrpSpPr/>
            <p:nvPr/>
          </p:nvGrpSpPr>
          <p:grpSpPr>
            <a:xfrm>
              <a:off x="1066940" y="2906935"/>
              <a:ext cx="2675659" cy="1421535"/>
              <a:chOff x="3672451" y="2646656"/>
              <a:chExt cx="2943225" cy="1563688"/>
            </a:xfrm>
          </p:grpSpPr>
          <p:grpSp>
            <p:nvGrpSpPr>
              <p:cNvPr id="48" name="Group 68">
                <a:extLst>
                  <a:ext uri="{FF2B5EF4-FFF2-40B4-BE49-F238E27FC236}">
                    <a16:creationId xmlns:a16="http://schemas.microsoft.com/office/drawing/2014/main" id="{6FBFFE7A-14EC-44B4-5E9B-20F9643AD402}"/>
                  </a:ext>
                </a:extLst>
              </p:cNvPr>
              <p:cNvGrpSpPr/>
              <p:nvPr/>
            </p:nvGrpSpPr>
            <p:grpSpPr>
              <a:xfrm>
                <a:off x="3672451" y="2646656"/>
                <a:ext cx="2943225" cy="1519237"/>
                <a:chOff x="3672451" y="2646656"/>
                <a:chExt cx="2943225" cy="1519237"/>
              </a:xfrm>
            </p:grpSpPr>
            <p:sp>
              <p:nvSpPr>
                <p:cNvPr id="51" name="Freeform 16">
                  <a:extLst>
                    <a:ext uri="{FF2B5EF4-FFF2-40B4-BE49-F238E27FC236}">
                      <a16:creationId xmlns:a16="http://schemas.microsoft.com/office/drawing/2014/main" id="{CFF5509B-FA16-74E9-AF55-4D3FB6B68F5F}"/>
                    </a:ext>
                  </a:extLst>
                </p:cNvPr>
                <p:cNvSpPr>
                  <a:spLocks/>
                </p:cNvSpPr>
                <p:nvPr/>
              </p:nvSpPr>
              <p:spPr bwMode="auto">
                <a:xfrm>
                  <a:off x="3672451" y="4051593"/>
                  <a:ext cx="71438" cy="7938"/>
                </a:xfrm>
                <a:custGeom>
                  <a:avLst/>
                  <a:gdLst>
                    <a:gd name="T0" fmla="*/ 11 w 19"/>
                    <a:gd name="T1" fmla="*/ 0 h 2"/>
                    <a:gd name="T2" fmla="*/ 0 w 19"/>
                    <a:gd name="T3" fmla="*/ 1 h 2"/>
                    <a:gd name="T4" fmla="*/ 0 w 19"/>
                    <a:gd name="T5" fmla="*/ 2 h 2"/>
                    <a:gd name="T6" fmla="*/ 19 w 19"/>
                    <a:gd name="T7" fmla="*/ 0 h 2"/>
                    <a:gd name="T8" fmla="*/ 11 w 19"/>
                    <a:gd name="T9" fmla="*/ 0 h 2"/>
                  </a:gdLst>
                  <a:ahLst/>
                  <a:cxnLst>
                    <a:cxn ang="0">
                      <a:pos x="T0" y="T1"/>
                    </a:cxn>
                    <a:cxn ang="0">
                      <a:pos x="T2" y="T3"/>
                    </a:cxn>
                    <a:cxn ang="0">
                      <a:pos x="T4" y="T5"/>
                    </a:cxn>
                    <a:cxn ang="0">
                      <a:pos x="T6" y="T7"/>
                    </a:cxn>
                    <a:cxn ang="0">
                      <a:pos x="T8" y="T9"/>
                    </a:cxn>
                  </a:cxnLst>
                  <a:rect l="0" t="0" r="r" b="b"/>
                  <a:pathLst>
                    <a:path w="19" h="2">
                      <a:moveTo>
                        <a:pt x="11" y="0"/>
                      </a:moveTo>
                      <a:cubicBezTo>
                        <a:pt x="8" y="0"/>
                        <a:pt x="4" y="0"/>
                        <a:pt x="0" y="1"/>
                      </a:cubicBezTo>
                      <a:cubicBezTo>
                        <a:pt x="0" y="2"/>
                        <a:pt x="0" y="2"/>
                        <a:pt x="0" y="2"/>
                      </a:cubicBezTo>
                      <a:cubicBezTo>
                        <a:pt x="19" y="0"/>
                        <a:pt x="19" y="0"/>
                        <a:pt x="19" y="0"/>
                      </a:cubicBezTo>
                      <a:cubicBezTo>
                        <a:pt x="17" y="0"/>
                        <a:pt x="14" y="0"/>
                        <a:pt x="11" y="0"/>
                      </a:cubicBezTo>
                    </a:path>
                  </a:pathLst>
                </a:custGeom>
                <a:solidFill>
                  <a:srgbClr val="0A8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2" name="Freeform 33">
                  <a:extLst>
                    <a:ext uri="{FF2B5EF4-FFF2-40B4-BE49-F238E27FC236}">
                      <a16:creationId xmlns:a16="http://schemas.microsoft.com/office/drawing/2014/main" id="{E2E181A7-C751-FA99-24F3-503EB38A9965}"/>
                    </a:ext>
                  </a:extLst>
                </p:cNvPr>
                <p:cNvSpPr>
                  <a:spLocks/>
                </p:cNvSpPr>
                <p:nvPr/>
              </p:nvSpPr>
              <p:spPr bwMode="auto">
                <a:xfrm>
                  <a:off x="4375713" y="3248318"/>
                  <a:ext cx="2239963" cy="917575"/>
                </a:xfrm>
                <a:custGeom>
                  <a:avLst/>
                  <a:gdLst>
                    <a:gd name="T0" fmla="*/ 596 w 596"/>
                    <a:gd name="T1" fmla="*/ 59 h 244"/>
                    <a:gd name="T2" fmla="*/ 559 w 596"/>
                    <a:gd name="T3" fmla="*/ 42 h 244"/>
                    <a:gd name="T4" fmla="*/ 56 w 596"/>
                    <a:gd name="T5" fmla="*/ 0 h 244"/>
                    <a:gd name="T6" fmla="*/ 29 w 596"/>
                    <a:gd name="T7" fmla="*/ 71 h 244"/>
                    <a:gd name="T8" fmla="*/ 296 w 596"/>
                    <a:gd name="T9" fmla="*/ 244 h 244"/>
                    <a:gd name="T10" fmla="*/ 596 w 596"/>
                    <a:gd name="T11" fmla="*/ 59 h 244"/>
                  </a:gdLst>
                  <a:ahLst/>
                  <a:cxnLst>
                    <a:cxn ang="0">
                      <a:pos x="T0" y="T1"/>
                    </a:cxn>
                    <a:cxn ang="0">
                      <a:pos x="T2" y="T3"/>
                    </a:cxn>
                    <a:cxn ang="0">
                      <a:pos x="T4" y="T5"/>
                    </a:cxn>
                    <a:cxn ang="0">
                      <a:pos x="T6" y="T7"/>
                    </a:cxn>
                    <a:cxn ang="0">
                      <a:pos x="T8" y="T9"/>
                    </a:cxn>
                    <a:cxn ang="0">
                      <a:pos x="T10" y="T11"/>
                    </a:cxn>
                  </a:cxnLst>
                  <a:rect l="0" t="0" r="r" b="b"/>
                  <a:pathLst>
                    <a:path w="596" h="244">
                      <a:moveTo>
                        <a:pt x="596" y="59"/>
                      </a:moveTo>
                      <a:cubicBezTo>
                        <a:pt x="559" y="42"/>
                        <a:pt x="559" y="42"/>
                        <a:pt x="559" y="42"/>
                      </a:cubicBezTo>
                      <a:cubicBezTo>
                        <a:pt x="56" y="0"/>
                        <a:pt x="56" y="0"/>
                        <a:pt x="56" y="0"/>
                      </a:cubicBezTo>
                      <a:cubicBezTo>
                        <a:pt x="56" y="0"/>
                        <a:pt x="0" y="24"/>
                        <a:pt x="29" y="71"/>
                      </a:cubicBezTo>
                      <a:cubicBezTo>
                        <a:pt x="68" y="133"/>
                        <a:pt x="296" y="244"/>
                        <a:pt x="296" y="244"/>
                      </a:cubicBezTo>
                      <a:lnTo>
                        <a:pt x="596" y="59"/>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3" name="Freeform 34">
                  <a:extLst>
                    <a:ext uri="{FF2B5EF4-FFF2-40B4-BE49-F238E27FC236}">
                      <a16:creationId xmlns:a16="http://schemas.microsoft.com/office/drawing/2014/main" id="{CCB6789C-5481-2972-4074-1A7B79D75292}"/>
                    </a:ext>
                  </a:extLst>
                </p:cNvPr>
                <p:cNvSpPr>
                  <a:spLocks/>
                </p:cNvSpPr>
                <p:nvPr/>
              </p:nvSpPr>
              <p:spPr bwMode="auto">
                <a:xfrm>
                  <a:off x="4615426" y="3176881"/>
                  <a:ext cx="1944688" cy="879475"/>
                </a:xfrm>
                <a:custGeom>
                  <a:avLst/>
                  <a:gdLst>
                    <a:gd name="T0" fmla="*/ 1225 w 1225"/>
                    <a:gd name="T1" fmla="*/ 19 h 554"/>
                    <a:gd name="T2" fmla="*/ 1225 w 1225"/>
                    <a:gd name="T3" fmla="*/ 166 h 554"/>
                    <a:gd name="T4" fmla="*/ 550 w 1225"/>
                    <a:gd name="T5" fmla="*/ 554 h 554"/>
                    <a:gd name="T6" fmla="*/ 3 w 1225"/>
                    <a:gd name="T7" fmla="*/ 251 h 554"/>
                    <a:gd name="T8" fmla="*/ 0 w 1225"/>
                    <a:gd name="T9" fmla="*/ 83 h 554"/>
                    <a:gd name="T10" fmla="*/ 564 w 1225"/>
                    <a:gd name="T11" fmla="*/ 381 h 554"/>
                    <a:gd name="T12" fmla="*/ 1220 w 1225"/>
                    <a:gd name="T13" fmla="*/ 0 h 554"/>
                    <a:gd name="T14" fmla="*/ 1225 w 1225"/>
                    <a:gd name="T15" fmla="*/ 19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5" h="554">
                      <a:moveTo>
                        <a:pt x="1225" y="19"/>
                      </a:moveTo>
                      <a:lnTo>
                        <a:pt x="1225" y="166"/>
                      </a:lnTo>
                      <a:lnTo>
                        <a:pt x="550" y="554"/>
                      </a:lnTo>
                      <a:lnTo>
                        <a:pt x="3" y="251"/>
                      </a:lnTo>
                      <a:lnTo>
                        <a:pt x="0" y="83"/>
                      </a:lnTo>
                      <a:lnTo>
                        <a:pt x="564" y="381"/>
                      </a:lnTo>
                      <a:lnTo>
                        <a:pt x="1220" y="0"/>
                      </a:lnTo>
                      <a:lnTo>
                        <a:pt x="1225"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4" name="Freeform 35">
                  <a:extLst>
                    <a:ext uri="{FF2B5EF4-FFF2-40B4-BE49-F238E27FC236}">
                      <a16:creationId xmlns:a16="http://schemas.microsoft.com/office/drawing/2014/main" id="{2B42C870-BC23-6CA7-0043-6A399EB932C3}"/>
                    </a:ext>
                  </a:extLst>
                </p:cNvPr>
                <p:cNvSpPr>
                  <a:spLocks/>
                </p:cNvSpPr>
                <p:nvPr/>
              </p:nvSpPr>
              <p:spPr bwMode="auto">
                <a:xfrm>
                  <a:off x="4510651" y="2646656"/>
                  <a:ext cx="2105025" cy="1093788"/>
                </a:xfrm>
                <a:custGeom>
                  <a:avLst/>
                  <a:gdLst>
                    <a:gd name="T0" fmla="*/ 560 w 560"/>
                    <a:gd name="T1" fmla="*/ 122 h 291"/>
                    <a:gd name="T2" fmla="*/ 260 w 560"/>
                    <a:gd name="T3" fmla="*/ 291 h 291"/>
                    <a:gd name="T4" fmla="*/ 0 w 560"/>
                    <a:gd name="T5" fmla="*/ 158 h 291"/>
                    <a:gd name="T6" fmla="*/ 9 w 560"/>
                    <a:gd name="T7" fmla="*/ 154 h 291"/>
                    <a:gd name="T8" fmla="*/ 290 w 560"/>
                    <a:gd name="T9" fmla="*/ 11 h 291"/>
                    <a:gd name="T10" fmla="*/ 326 w 560"/>
                    <a:gd name="T11" fmla="*/ 6 h 291"/>
                    <a:gd name="T12" fmla="*/ 560 w 560"/>
                    <a:gd name="T13" fmla="*/ 122 h 291"/>
                  </a:gdLst>
                  <a:ahLst/>
                  <a:cxnLst>
                    <a:cxn ang="0">
                      <a:pos x="T0" y="T1"/>
                    </a:cxn>
                    <a:cxn ang="0">
                      <a:pos x="T2" y="T3"/>
                    </a:cxn>
                    <a:cxn ang="0">
                      <a:pos x="T4" y="T5"/>
                    </a:cxn>
                    <a:cxn ang="0">
                      <a:pos x="T6" y="T7"/>
                    </a:cxn>
                    <a:cxn ang="0">
                      <a:pos x="T8" y="T9"/>
                    </a:cxn>
                    <a:cxn ang="0">
                      <a:pos x="T10" y="T11"/>
                    </a:cxn>
                    <a:cxn ang="0">
                      <a:pos x="T12" y="T13"/>
                    </a:cxn>
                  </a:cxnLst>
                  <a:rect l="0" t="0" r="r" b="b"/>
                  <a:pathLst>
                    <a:path w="560" h="291">
                      <a:moveTo>
                        <a:pt x="560" y="122"/>
                      </a:moveTo>
                      <a:cubicBezTo>
                        <a:pt x="260" y="291"/>
                        <a:pt x="260" y="291"/>
                        <a:pt x="260" y="291"/>
                      </a:cubicBezTo>
                      <a:cubicBezTo>
                        <a:pt x="0" y="158"/>
                        <a:pt x="0" y="158"/>
                        <a:pt x="0" y="158"/>
                      </a:cubicBezTo>
                      <a:cubicBezTo>
                        <a:pt x="9" y="154"/>
                        <a:pt x="9" y="154"/>
                        <a:pt x="9" y="154"/>
                      </a:cubicBezTo>
                      <a:cubicBezTo>
                        <a:pt x="290" y="11"/>
                        <a:pt x="290" y="11"/>
                        <a:pt x="290" y="11"/>
                      </a:cubicBezTo>
                      <a:cubicBezTo>
                        <a:pt x="290" y="11"/>
                        <a:pt x="309" y="0"/>
                        <a:pt x="326" y="6"/>
                      </a:cubicBezTo>
                      <a:cubicBezTo>
                        <a:pt x="343" y="12"/>
                        <a:pt x="560" y="122"/>
                        <a:pt x="560" y="122"/>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5" name="Freeform 36">
                  <a:extLst>
                    <a:ext uri="{FF2B5EF4-FFF2-40B4-BE49-F238E27FC236}">
                      <a16:creationId xmlns:a16="http://schemas.microsoft.com/office/drawing/2014/main" id="{608B3624-B744-6AAC-BFCA-48425F2A0701}"/>
                    </a:ext>
                  </a:extLst>
                </p:cNvPr>
                <p:cNvSpPr>
                  <a:spLocks/>
                </p:cNvSpPr>
                <p:nvPr/>
              </p:nvSpPr>
              <p:spPr bwMode="auto">
                <a:xfrm>
                  <a:off x="5491726" y="3105443"/>
                  <a:ext cx="1123950" cy="728663"/>
                </a:xfrm>
                <a:custGeom>
                  <a:avLst/>
                  <a:gdLst>
                    <a:gd name="T0" fmla="*/ 0 w 708"/>
                    <a:gd name="T1" fmla="*/ 400 h 459"/>
                    <a:gd name="T2" fmla="*/ 708 w 708"/>
                    <a:gd name="T3" fmla="*/ 0 h 459"/>
                    <a:gd name="T4" fmla="*/ 708 w 708"/>
                    <a:gd name="T5" fmla="*/ 57 h 459"/>
                    <a:gd name="T6" fmla="*/ 0 w 708"/>
                    <a:gd name="T7" fmla="*/ 459 h 459"/>
                    <a:gd name="T8" fmla="*/ 0 w 708"/>
                    <a:gd name="T9" fmla="*/ 400 h 459"/>
                  </a:gdLst>
                  <a:ahLst/>
                  <a:cxnLst>
                    <a:cxn ang="0">
                      <a:pos x="T0" y="T1"/>
                    </a:cxn>
                    <a:cxn ang="0">
                      <a:pos x="T2" y="T3"/>
                    </a:cxn>
                    <a:cxn ang="0">
                      <a:pos x="T4" y="T5"/>
                    </a:cxn>
                    <a:cxn ang="0">
                      <a:pos x="T6" y="T7"/>
                    </a:cxn>
                    <a:cxn ang="0">
                      <a:pos x="T8" y="T9"/>
                    </a:cxn>
                  </a:cxnLst>
                  <a:rect l="0" t="0" r="r" b="b"/>
                  <a:pathLst>
                    <a:path w="708" h="459">
                      <a:moveTo>
                        <a:pt x="0" y="400"/>
                      </a:moveTo>
                      <a:lnTo>
                        <a:pt x="708" y="0"/>
                      </a:lnTo>
                      <a:lnTo>
                        <a:pt x="708" y="57"/>
                      </a:lnTo>
                      <a:lnTo>
                        <a:pt x="0" y="459"/>
                      </a:lnTo>
                      <a:lnTo>
                        <a:pt x="0" y="40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sp>
            <p:nvSpPr>
              <p:cNvPr id="49" name="Freeform 37">
                <a:extLst>
                  <a:ext uri="{FF2B5EF4-FFF2-40B4-BE49-F238E27FC236}">
                    <a16:creationId xmlns:a16="http://schemas.microsoft.com/office/drawing/2014/main" id="{52A84BAC-5E88-CE09-F6B1-F9ED49213200}"/>
                  </a:ext>
                </a:extLst>
              </p:cNvPr>
              <p:cNvSpPr>
                <a:spLocks/>
              </p:cNvSpPr>
              <p:nvPr/>
            </p:nvSpPr>
            <p:spPr bwMode="auto">
              <a:xfrm>
                <a:off x="5491726" y="3470568"/>
                <a:ext cx="1123950" cy="739775"/>
              </a:xfrm>
              <a:custGeom>
                <a:avLst/>
                <a:gdLst>
                  <a:gd name="T0" fmla="*/ 708 w 708"/>
                  <a:gd name="T1" fmla="*/ 0 h 466"/>
                  <a:gd name="T2" fmla="*/ 708 w 708"/>
                  <a:gd name="T3" fmla="*/ 49 h 466"/>
                  <a:gd name="T4" fmla="*/ 0 w 708"/>
                  <a:gd name="T5" fmla="*/ 466 h 466"/>
                  <a:gd name="T6" fmla="*/ 0 w 708"/>
                  <a:gd name="T7" fmla="*/ 411 h 466"/>
                  <a:gd name="T8" fmla="*/ 708 w 708"/>
                  <a:gd name="T9" fmla="*/ 0 h 466"/>
                </a:gdLst>
                <a:ahLst/>
                <a:cxnLst>
                  <a:cxn ang="0">
                    <a:pos x="T0" y="T1"/>
                  </a:cxn>
                  <a:cxn ang="0">
                    <a:pos x="T2" y="T3"/>
                  </a:cxn>
                  <a:cxn ang="0">
                    <a:pos x="T4" y="T5"/>
                  </a:cxn>
                  <a:cxn ang="0">
                    <a:pos x="T6" y="T7"/>
                  </a:cxn>
                  <a:cxn ang="0">
                    <a:pos x="T8" y="T9"/>
                  </a:cxn>
                </a:cxnLst>
                <a:rect l="0" t="0" r="r" b="b"/>
                <a:pathLst>
                  <a:path w="708" h="466">
                    <a:moveTo>
                      <a:pt x="708" y="0"/>
                    </a:moveTo>
                    <a:lnTo>
                      <a:pt x="708" y="49"/>
                    </a:lnTo>
                    <a:lnTo>
                      <a:pt x="0" y="466"/>
                    </a:lnTo>
                    <a:lnTo>
                      <a:pt x="0" y="411"/>
                    </a:lnTo>
                    <a:lnTo>
                      <a:pt x="708"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0" name="Freeform 38">
                <a:extLst>
                  <a:ext uri="{FF2B5EF4-FFF2-40B4-BE49-F238E27FC236}">
                    <a16:creationId xmlns:a16="http://schemas.microsoft.com/office/drawing/2014/main" id="{6423E763-F136-D031-0F85-50228B57A43D}"/>
                  </a:ext>
                </a:extLst>
              </p:cNvPr>
              <p:cNvSpPr>
                <a:spLocks/>
              </p:cNvSpPr>
              <p:nvPr/>
            </p:nvSpPr>
            <p:spPr bwMode="auto">
              <a:xfrm>
                <a:off x="4424926" y="3199106"/>
                <a:ext cx="1066800" cy="1011238"/>
              </a:xfrm>
              <a:custGeom>
                <a:avLst/>
                <a:gdLst>
                  <a:gd name="T0" fmla="*/ 284 w 284"/>
                  <a:gd name="T1" fmla="*/ 169 h 269"/>
                  <a:gd name="T2" fmla="*/ 55 w 284"/>
                  <a:gd name="T3" fmla="*/ 34 h 269"/>
                  <a:gd name="T4" fmla="*/ 19 w 284"/>
                  <a:gd name="T5" fmla="*/ 42 h 269"/>
                  <a:gd name="T6" fmla="*/ 50 w 284"/>
                  <a:gd name="T7" fmla="*/ 115 h 269"/>
                  <a:gd name="T8" fmla="*/ 284 w 284"/>
                  <a:gd name="T9" fmla="*/ 246 h 269"/>
                  <a:gd name="T10" fmla="*/ 284 w 284"/>
                  <a:gd name="T11" fmla="*/ 269 h 269"/>
                  <a:gd name="T12" fmla="*/ 44 w 284"/>
                  <a:gd name="T13" fmla="*/ 131 h 269"/>
                  <a:gd name="T14" fmla="*/ 1 w 284"/>
                  <a:gd name="T15" fmla="*/ 57 h 269"/>
                  <a:gd name="T16" fmla="*/ 50 w 284"/>
                  <a:gd name="T17" fmla="*/ 10 h 269"/>
                  <a:gd name="T18" fmla="*/ 284 w 284"/>
                  <a:gd name="T19" fmla="*/ 144 h 269"/>
                  <a:gd name="T20" fmla="*/ 284 w 284"/>
                  <a:gd name="T21" fmla="*/ 1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69">
                    <a:moveTo>
                      <a:pt x="284" y="169"/>
                    </a:moveTo>
                    <a:cubicBezTo>
                      <a:pt x="55" y="34"/>
                      <a:pt x="55" y="34"/>
                      <a:pt x="55" y="34"/>
                    </a:cubicBezTo>
                    <a:cubicBezTo>
                      <a:pt x="55" y="34"/>
                      <a:pt x="29" y="17"/>
                      <a:pt x="19" y="42"/>
                    </a:cubicBezTo>
                    <a:cubicBezTo>
                      <a:pt x="10" y="67"/>
                      <a:pt x="31" y="103"/>
                      <a:pt x="50" y="115"/>
                    </a:cubicBezTo>
                    <a:cubicBezTo>
                      <a:pt x="284" y="246"/>
                      <a:pt x="284" y="246"/>
                      <a:pt x="284" y="246"/>
                    </a:cubicBezTo>
                    <a:cubicBezTo>
                      <a:pt x="284" y="269"/>
                      <a:pt x="284" y="269"/>
                      <a:pt x="284" y="269"/>
                    </a:cubicBezTo>
                    <a:cubicBezTo>
                      <a:pt x="44" y="131"/>
                      <a:pt x="44" y="131"/>
                      <a:pt x="44" y="131"/>
                    </a:cubicBezTo>
                    <a:cubicBezTo>
                      <a:pt x="44" y="131"/>
                      <a:pt x="0" y="98"/>
                      <a:pt x="1" y="57"/>
                    </a:cubicBezTo>
                    <a:cubicBezTo>
                      <a:pt x="3" y="16"/>
                      <a:pt x="31" y="0"/>
                      <a:pt x="50" y="10"/>
                    </a:cubicBezTo>
                    <a:cubicBezTo>
                      <a:pt x="284" y="144"/>
                      <a:pt x="284" y="144"/>
                      <a:pt x="284" y="144"/>
                    </a:cubicBezTo>
                    <a:lnTo>
                      <a:pt x="284" y="169"/>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7" name="Group 63"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E571B0EA-9346-9609-3E51-E8BF9DA1A01A}"/>
                </a:ext>
              </a:extLst>
            </p:cNvPr>
            <p:cNvGrpSpPr/>
            <p:nvPr/>
          </p:nvGrpSpPr>
          <p:grpSpPr>
            <a:xfrm>
              <a:off x="3794553" y="4611332"/>
              <a:ext cx="1274329" cy="891887"/>
              <a:chOff x="6672826" y="4521493"/>
              <a:chExt cx="1401762" cy="981076"/>
            </a:xfrm>
          </p:grpSpPr>
          <p:sp>
            <p:nvSpPr>
              <p:cNvPr id="42" name="Freeform 40">
                <a:extLst>
                  <a:ext uri="{FF2B5EF4-FFF2-40B4-BE49-F238E27FC236}">
                    <a16:creationId xmlns:a16="http://schemas.microsoft.com/office/drawing/2014/main" id="{43D11DE5-940E-9ECD-203C-1E69412D99B9}"/>
                  </a:ext>
                </a:extLst>
              </p:cNvPr>
              <p:cNvSpPr>
                <a:spLocks/>
              </p:cNvSpPr>
              <p:nvPr/>
            </p:nvSpPr>
            <p:spPr bwMode="auto">
              <a:xfrm>
                <a:off x="6672826" y="4939006"/>
                <a:ext cx="1398588" cy="538163"/>
              </a:xfrm>
              <a:custGeom>
                <a:avLst/>
                <a:gdLst>
                  <a:gd name="T0" fmla="*/ 372 w 372"/>
                  <a:gd name="T1" fmla="*/ 16 h 143"/>
                  <a:gd name="T2" fmla="*/ 349 w 372"/>
                  <a:gd name="T3" fmla="*/ 7 h 143"/>
                  <a:gd name="T4" fmla="*/ 34 w 372"/>
                  <a:gd name="T5" fmla="*/ 0 h 143"/>
                  <a:gd name="T6" fmla="*/ 20 w 372"/>
                  <a:gd name="T7" fmla="*/ 44 h 143"/>
                  <a:gd name="T8" fmla="*/ 192 w 372"/>
                  <a:gd name="T9" fmla="*/ 143 h 143"/>
                  <a:gd name="T10" fmla="*/ 372 w 372"/>
                  <a:gd name="T11" fmla="*/ 16 h 143"/>
                </a:gdLst>
                <a:ahLst/>
                <a:cxnLst>
                  <a:cxn ang="0">
                    <a:pos x="T0" y="T1"/>
                  </a:cxn>
                  <a:cxn ang="0">
                    <a:pos x="T2" y="T3"/>
                  </a:cxn>
                  <a:cxn ang="0">
                    <a:pos x="T4" y="T5"/>
                  </a:cxn>
                  <a:cxn ang="0">
                    <a:pos x="T6" y="T7"/>
                  </a:cxn>
                  <a:cxn ang="0">
                    <a:pos x="T8" y="T9"/>
                  </a:cxn>
                  <a:cxn ang="0">
                    <a:pos x="T10" y="T11"/>
                  </a:cxn>
                </a:cxnLst>
                <a:rect l="0" t="0" r="r" b="b"/>
                <a:pathLst>
                  <a:path w="372" h="143">
                    <a:moveTo>
                      <a:pt x="372" y="16"/>
                    </a:moveTo>
                    <a:cubicBezTo>
                      <a:pt x="349" y="7"/>
                      <a:pt x="349" y="7"/>
                      <a:pt x="349" y="7"/>
                    </a:cubicBezTo>
                    <a:cubicBezTo>
                      <a:pt x="34" y="0"/>
                      <a:pt x="34" y="0"/>
                      <a:pt x="34" y="0"/>
                    </a:cubicBezTo>
                    <a:cubicBezTo>
                      <a:pt x="34" y="0"/>
                      <a:pt x="0" y="17"/>
                      <a:pt x="20" y="44"/>
                    </a:cubicBezTo>
                    <a:cubicBezTo>
                      <a:pt x="46" y="82"/>
                      <a:pt x="192" y="143"/>
                      <a:pt x="192" y="143"/>
                    </a:cubicBezTo>
                    <a:lnTo>
                      <a:pt x="372" y="16"/>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3" name="Freeform 41">
                <a:extLst>
                  <a:ext uri="{FF2B5EF4-FFF2-40B4-BE49-F238E27FC236}">
                    <a16:creationId xmlns:a16="http://schemas.microsoft.com/office/drawing/2014/main" id="{20B6D318-A656-654F-AABF-CBAA1D89B590}"/>
                  </a:ext>
                </a:extLst>
              </p:cNvPr>
              <p:cNvSpPr>
                <a:spLocks/>
              </p:cNvSpPr>
              <p:nvPr/>
            </p:nvSpPr>
            <p:spPr bwMode="auto">
              <a:xfrm>
                <a:off x="6823638" y="4818356"/>
                <a:ext cx="1214438" cy="590550"/>
              </a:xfrm>
              <a:custGeom>
                <a:avLst/>
                <a:gdLst>
                  <a:gd name="T0" fmla="*/ 760 w 765"/>
                  <a:gd name="T1" fmla="*/ 15 h 372"/>
                  <a:gd name="T2" fmla="*/ 765 w 765"/>
                  <a:gd name="T3" fmla="*/ 105 h 372"/>
                  <a:gd name="T4" fmla="*/ 357 w 765"/>
                  <a:gd name="T5" fmla="*/ 372 h 372"/>
                  <a:gd name="T6" fmla="*/ 7 w 765"/>
                  <a:gd name="T7" fmla="*/ 202 h 372"/>
                  <a:gd name="T8" fmla="*/ 0 w 765"/>
                  <a:gd name="T9" fmla="*/ 97 h 372"/>
                  <a:gd name="T10" fmla="*/ 360 w 765"/>
                  <a:gd name="T11" fmla="*/ 263 h 372"/>
                  <a:gd name="T12" fmla="*/ 758 w 765"/>
                  <a:gd name="T13" fmla="*/ 0 h 372"/>
                  <a:gd name="T14" fmla="*/ 760 w 765"/>
                  <a:gd name="T15" fmla="*/ 15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5" h="372">
                    <a:moveTo>
                      <a:pt x="760" y="15"/>
                    </a:moveTo>
                    <a:lnTo>
                      <a:pt x="765" y="105"/>
                    </a:lnTo>
                    <a:lnTo>
                      <a:pt x="357" y="372"/>
                    </a:lnTo>
                    <a:lnTo>
                      <a:pt x="7" y="202"/>
                    </a:lnTo>
                    <a:lnTo>
                      <a:pt x="0" y="97"/>
                    </a:lnTo>
                    <a:lnTo>
                      <a:pt x="360" y="263"/>
                    </a:lnTo>
                    <a:lnTo>
                      <a:pt x="758" y="0"/>
                    </a:lnTo>
                    <a:lnTo>
                      <a:pt x="760" y="15"/>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4" name="Freeform 42">
                <a:extLst>
                  <a:ext uri="{FF2B5EF4-FFF2-40B4-BE49-F238E27FC236}">
                    <a16:creationId xmlns:a16="http://schemas.microsoft.com/office/drawing/2014/main" id="{1915A3C0-7321-027C-F022-425B7EB3EB37}"/>
                  </a:ext>
                </a:extLst>
              </p:cNvPr>
              <p:cNvSpPr>
                <a:spLocks/>
              </p:cNvSpPr>
              <p:nvPr/>
            </p:nvSpPr>
            <p:spPr bwMode="auto">
              <a:xfrm>
                <a:off x="6755376" y="4521493"/>
                <a:ext cx="1304925" cy="688975"/>
              </a:xfrm>
              <a:custGeom>
                <a:avLst/>
                <a:gdLst>
                  <a:gd name="T0" fmla="*/ 347 w 347"/>
                  <a:gd name="T1" fmla="*/ 67 h 183"/>
                  <a:gd name="T2" fmla="*/ 167 w 347"/>
                  <a:gd name="T3" fmla="*/ 183 h 183"/>
                  <a:gd name="T4" fmla="*/ 0 w 347"/>
                  <a:gd name="T5" fmla="*/ 110 h 183"/>
                  <a:gd name="T6" fmla="*/ 5 w 347"/>
                  <a:gd name="T7" fmla="*/ 107 h 183"/>
                  <a:gd name="T8" fmla="*/ 175 w 347"/>
                  <a:gd name="T9" fmla="*/ 8 h 183"/>
                  <a:gd name="T10" fmla="*/ 197 w 347"/>
                  <a:gd name="T11" fmla="*/ 3 h 183"/>
                  <a:gd name="T12" fmla="*/ 347 w 347"/>
                  <a:gd name="T13" fmla="*/ 67 h 183"/>
                </a:gdLst>
                <a:ahLst/>
                <a:cxnLst>
                  <a:cxn ang="0">
                    <a:pos x="T0" y="T1"/>
                  </a:cxn>
                  <a:cxn ang="0">
                    <a:pos x="T2" y="T3"/>
                  </a:cxn>
                  <a:cxn ang="0">
                    <a:pos x="T4" y="T5"/>
                  </a:cxn>
                  <a:cxn ang="0">
                    <a:pos x="T6" y="T7"/>
                  </a:cxn>
                  <a:cxn ang="0">
                    <a:pos x="T8" y="T9"/>
                  </a:cxn>
                  <a:cxn ang="0">
                    <a:pos x="T10" y="T11"/>
                  </a:cxn>
                  <a:cxn ang="0">
                    <a:pos x="T12" y="T13"/>
                  </a:cxn>
                </a:cxnLst>
                <a:rect l="0" t="0" r="r" b="b"/>
                <a:pathLst>
                  <a:path w="347" h="183">
                    <a:moveTo>
                      <a:pt x="347" y="67"/>
                    </a:moveTo>
                    <a:cubicBezTo>
                      <a:pt x="167" y="183"/>
                      <a:pt x="167" y="183"/>
                      <a:pt x="167" y="183"/>
                    </a:cubicBezTo>
                    <a:cubicBezTo>
                      <a:pt x="0" y="110"/>
                      <a:pt x="0" y="110"/>
                      <a:pt x="0" y="110"/>
                    </a:cubicBezTo>
                    <a:cubicBezTo>
                      <a:pt x="5" y="107"/>
                      <a:pt x="5" y="107"/>
                      <a:pt x="5" y="107"/>
                    </a:cubicBezTo>
                    <a:cubicBezTo>
                      <a:pt x="175" y="8"/>
                      <a:pt x="175" y="8"/>
                      <a:pt x="175" y="8"/>
                    </a:cubicBezTo>
                    <a:cubicBezTo>
                      <a:pt x="175" y="8"/>
                      <a:pt x="186" y="0"/>
                      <a:pt x="197" y="3"/>
                    </a:cubicBezTo>
                    <a:cubicBezTo>
                      <a:pt x="208" y="7"/>
                      <a:pt x="347" y="67"/>
                      <a:pt x="347" y="67"/>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5" name="Freeform 43">
                <a:extLst>
                  <a:ext uri="{FF2B5EF4-FFF2-40B4-BE49-F238E27FC236}">
                    <a16:creationId xmlns:a16="http://schemas.microsoft.com/office/drawing/2014/main" id="{9AD7CC53-465C-7442-8647-DD18B7EEE0CF}"/>
                  </a:ext>
                </a:extLst>
              </p:cNvPr>
              <p:cNvSpPr>
                <a:spLocks/>
              </p:cNvSpPr>
              <p:nvPr/>
            </p:nvSpPr>
            <p:spPr bwMode="auto">
              <a:xfrm>
                <a:off x="7384026" y="4773906"/>
                <a:ext cx="679450" cy="495300"/>
              </a:xfrm>
              <a:custGeom>
                <a:avLst/>
                <a:gdLst>
                  <a:gd name="T0" fmla="*/ 0 w 428"/>
                  <a:gd name="T1" fmla="*/ 275 h 312"/>
                  <a:gd name="T2" fmla="*/ 426 w 428"/>
                  <a:gd name="T3" fmla="*/ 0 h 312"/>
                  <a:gd name="T4" fmla="*/ 428 w 428"/>
                  <a:gd name="T5" fmla="*/ 35 h 312"/>
                  <a:gd name="T6" fmla="*/ 2 w 428"/>
                  <a:gd name="T7" fmla="*/ 312 h 312"/>
                  <a:gd name="T8" fmla="*/ 0 w 428"/>
                  <a:gd name="T9" fmla="*/ 275 h 312"/>
                </a:gdLst>
                <a:ahLst/>
                <a:cxnLst>
                  <a:cxn ang="0">
                    <a:pos x="T0" y="T1"/>
                  </a:cxn>
                  <a:cxn ang="0">
                    <a:pos x="T2" y="T3"/>
                  </a:cxn>
                  <a:cxn ang="0">
                    <a:pos x="T4" y="T5"/>
                  </a:cxn>
                  <a:cxn ang="0">
                    <a:pos x="T6" y="T7"/>
                  </a:cxn>
                  <a:cxn ang="0">
                    <a:pos x="T8" y="T9"/>
                  </a:cxn>
                </a:cxnLst>
                <a:rect l="0" t="0" r="r" b="b"/>
                <a:pathLst>
                  <a:path w="428" h="312">
                    <a:moveTo>
                      <a:pt x="0" y="275"/>
                    </a:moveTo>
                    <a:lnTo>
                      <a:pt x="426" y="0"/>
                    </a:lnTo>
                    <a:lnTo>
                      <a:pt x="428" y="35"/>
                    </a:lnTo>
                    <a:lnTo>
                      <a:pt x="2" y="312"/>
                    </a:lnTo>
                    <a:lnTo>
                      <a:pt x="0" y="275"/>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6" name="Freeform 44">
                <a:extLst>
                  <a:ext uri="{FF2B5EF4-FFF2-40B4-BE49-F238E27FC236}">
                    <a16:creationId xmlns:a16="http://schemas.microsoft.com/office/drawing/2014/main" id="{7BE8BE10-D5CC-F1ED-70CD-6AF9E10630A3}"/>
                  </a:ext>
                </a:extLst>
              </p:cNvPr>
              <p:cNvSpPr>
                <a:spLocks/>
              </p:cNvSpPr>
              <p:nvPr/>
            </p:nvSpPr>
            <p:spPr bwMode="auto">
              <a:xfrm>
                <a:off x="7395138" y="4999331"/>
                <a:ext cx="679450" cy="503238"/>
              </a:xfrm>
              <a:custGeom>
                <a:avLst/>
                <a:gdLst>
                  <a:gd name="T0" fmla="*/ 426 w 428"/>
                  <a:gd name="T1" fmla="*/ 0 h 317"/>
                  <a:gd name="T2" fmla="*/ 428 w 428"/>
                  <a:gd name="T3" fmla="*/ 31 h 317"/>
                  <a:gd name="T4" fmla="*/ 2 w 428"/>
                  <a:gd name="T5" fmla="*/ 317 h 317"/>
                  <a:gd name="T6" fmla="*/ 0 w 428"/>
                  <a:gd name="T7" fmla="*/ 284 h 317"/>
                  <a:gd name="T8" fmla="*/ 426 w 428"/>
                  <a:gd name="T9" fmla="*/ 0 h 317"/>
                </a:gdLst>
                <a:ahLst/>
                <a:cxnLst>
                  <a:cxn ang="0">
                    <a:pos x="T0" y="T1"/>
                  </a:cxn>
                  <a:cxn ang="0">
                    <a:pos x="T2" y="T3"/>
                  </a:cxn>
                  <a:cxn ang="0">
                    <a:pos x="T4" y="T5"/>
                  </a:cxn>
                  <a:cxn ang="0">
                    <a:pos x="T6" y="T7"/>
                  </a:cxn>
                  <a:cxn ang="0">
                    <a:pos x="T8" y="T9"/>
                  </a:cxn>
                </a:cxnLst>
                <a:rect l="0" t="0" r="r" b="b"/>
                <a:pathLst>
                  <a:path w="428" h="317">
                    <a:moveTo>
                      <a:pt x="426" y="0"/>
                    </a:moveTo>
                    <a:lnTo>
                      <a:pt x="428" y="31"/>
                    </a:lnTo>
                    <a:lnTo>
                      <a:pt x="2" y="317"/>
                    </a:lnTo>
                    <a:lnTo>
                      <a:pt x="0" y="284"/>
                    </a:lnTo>
                    <a:lnTo>
                      <a:pt x="426"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7" name="Freeform 45">
                <a:extLst>
                  <a:ext uri="{FF2B5EF4-FFF2-40B4-BE49-F238E27FC236}">
                    <a16:creationId xmlns:a16="http://schemas.microsoft.com/office/drawing/2014/main" id="{BD83BB0E-2F83-19E7-0353-6D3747521B41}"/>
                  </a:ext>
                </a:extLst>
              </p:cNvPr>
              <p:cNvSpPr>
                <a:spLocks/>
              </p:cNvSpPr>
              <p:nvPr/>
            </p:nvSpPr>
            <p:spPr bwMode="auto">
              <a:xfrm>
                <a:off x="6706163" y="4908843"/>
                <a:ext cx="692150" cy="593725"/>
              </a:xfrm>
              <a:custGeom>
                <a:avLst/>
                <a:gdLst>
                  <a:gd name="T0" fmla="*/ 181 w 184"/>
                  <a:gd name="T1" fmla="*/ 96 h 158"/>
                  <a:gd name="T2" fmla="*/ 33 w 184"/>
                  <a:gd name="T3" fmla="*/ 20 h 158"/>
                  <a:gd name="T4" fmla="*/ 11 w 184"/>
                  <a:gd name="T5" fmla="*/ 27 h 158"/>
                  <a:gd name="T6" fmla="*/ 33 w 184"/>
                  <a:gd name="T7" fmla="*/ 71 h 158"/>
                  <a:gd name="T8" fmla="*/ 183 w 184"/>
                  <a:gd name="T9" fmla="*/ 144 h 158"/>
                  <a:gd name="T10" fmla="*/ 184 w 184"/>
                  <a:gd name="T11" fmla="*/ 158 h 158"/>
                  <a:gd name="T12" fmla="*/ 30 w 184"/>
                  <a:gd name="T13" fmla="*/ 81 h 158"/>
                  <a:gd name="T14" fmla="*/ 1 w 184"/>
                  <a:gd name="T15" fmla="*/ 36 h 158"/>
                  <a:gd name="T16" fmla="*/ 29 w 184"/>
                  <a:gd name="T17" fmla="*/ 5 h 158"/>
                  <a:gd name="T18" fmla="*/ 180 w 184"/>
                  <a:gd name="T19" fmla="*/ 80 h 158"/>
                  <a:gd name="T20" fmla="*/ 181 w 184"/>
                  <a:gd name="T21" fmla="*/ 9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158">
                    <a:moveTo>
                      <a:pt x="181" y="96"/>
                    </a:moveTo>
                    <a:cubicBezTo>
                      <a:pt x="33" y="20"/>
                      <a:pt x="33" y="20"/>
                      <a:pt x="33" y="20"/>
                    </a:cubicBezTo>
                    <a:cubicBezTo>
                      <a:pt x="33" y="20"/>
                      <a:pt x="16" y="11"/>
                      <a:pt x="11" y="27"/>
                    </a:cubicBezTo>
                    <a:cubicBezTo>
                      <a:pt x="6" y="43"/>
                      <a:pt x="21" y="64"/>
                      <a:pt x="33" y="71"/>
                    </a:cubicBezTo>
                    <a:cubicBezTo>
                      <a:pt x="183" y="144"/>
                      <a:pt x="183" y="144"/>
                      <a:pt x="183" y="144"/>
                    </a:cubicBezTo>
                    <a:cubicBezTo>
                      <a:pt x="184" y="158"/>
                      <a:pt x="184" y="158"/>
                      <a:pt x="184" y="158"/>
                    </a:cubicBezTo>
                    <a:cubicBezTo>
                      <a:pt x="30" y="81"/>
                      <a:pt x="30" y="81"/>
                      <a:pt x="30" y="81"/>
                    </a:cubicBezTo>
                    <a:cubicBezTo>
                      <a:pt x="30" y="81"/>
                      <a:pt x="1" y="62"/>
                      <a:pt x="1" y="36"/>
                    </a:cubicBezTo>
                    <a:cubicBezTo>
                      <a:pt x="0" y="11"/>
                      <a:pt x="17" y="0"/>
                      <a:pt x="29" y="5"/>
                    </a:cubicBezTo>
                    <a:cubicBezTo>
                      <a:pt x="180" y="80"/>
                      <a:pt x="180" y="80"/>
                      <a:pt x="180" y="80"/>
                    </a:cubicBezTo>
                    <a:lnTo>
                      <a:pt x="181" y="96"/>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8" name="Group 66"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C23FFA98-59C9-B7B5-4A94-BFBF7628BD80}"/>
                </a:ext>
              </a:extLst>
            </p:cNvPr>
            <p:cNvGrpSpPr/>
            <p:nvPr/>
          </p:nvGrpSpPr>
          <p:grpSpPr>
            <a:xfrm>
              <a:off x="2710723" y="2142048"/>
              <a:ext cx="874569" cy="1271443"/>
              <a:chOff x="5480613" y="1805281"/>
              <a:chExt cx="962026" cy="1398587"/>
            </a:xfrm>
          </p:grpSpPr>
          <p:sp>
            <p:nvSpPr>
              <p:cNvPr id="33" name="Freeform 47">
                <a:extLst>
                  <a:ext uri="{FF2B5EF4-FFF2-40B4-BE49-F238E27FC236}">
                    <a16:creationId xmlns:a16="http://schemas.microsoft.com/office/drawing/2014/main" id="{7D93A39A-2C14-6EA2-3C6A-7479F3DABA58}"/>
                  </a:ext>
                </a:extLst>
              </p:cNvPr>
              <p:cNvSpPr>
                <a:spLocks/>
              </p:cNvSpPr>
              <p:nvPr/>
            </p:nvSpPr>
            <p:spPr bwMode="auto">
              <a:xfrm>
                <a:off x="5939401" y="2027531"/>
                <a:ext cx="387350" cy="225425"/>
              </a:xfrm>
              <a:custGeom>
                <a:avLst/>
                <a:gdLst>
                  <a:gd name="T0" fmla="*/ 1 w 103"/>
                  <a:gd name="T1" fmla="*/ 15 h 60"/>
                  <a:gd name="T2" fmla="*/ 3 w 103"/>
                  <a:gd name="T3" fmla="*/ 7 h 60"/>
                  <a:gd name="T4" fmla="*/ 7 w 103"/>
                  <a:gd name="T5" fmla="*/ 0 h 60"/>
                  <a:gd name="T6" fmla="*/ 103 w 103"/>
                  <a:gd name="T7" fmla="*/ 45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4"/>
                      <a:pt x="1" y="11"/>
                      <a:pt x="3" y="7"/>
                    </a:cubicBezTo>
                    <a:cubicBezTo>
                      <a:pt x="5" y="3"/>
                      <a:pt x="7" y="0"/>
                      <a:pt x="7" y="0"/>
                    </a:cubicBezTo>
                    <a:cubicBezTo>
                      <a:pt x="103" y="45"/>
                      <a:pt x="103" y="45"/>
                      <a:pt x="103" y="45"/>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5" name="Freeform 48">
                <a:extLst>
                  <a:ext uri="{FF2B5EF4-FFF2-40B4-BE49-F238E27FC236}">
                    <a16:creationId xmlns:a16="http://schemas.microsoft.com/office/drawing/2014/main" id="{40D7791F-7CE2-8E9A-84B8-C5FEC5011A28}"/>
                  </a:ext>
                </a:extLst>
              </p:cNvPr>
              <p:cNvSpPr>
                <a:spLocks/>
              </p:cNvSpPr>
              <p:nvPr/>
            </p:nvSpPr>
            <p:spPr bwMode="auto">
              <a:xfrm>
                <a:off x="5871138" y="2173581"/>
                <a:ext cx="387350" cy="225425"/>
              </a:xfrm>
              <a:custGeom>
                <a:avLst/>
                <a:gdLst>
                  <a:gd name="T0" fmla="*/ 0 w 103"/>
                  <a:gd name="T1" fmla="*/ 14 h 60"/>
                  <a:gd name="T2" fmla="*/ 3 w 103"/>
                  <a:gd name="T3" fmla="*/ 7 h 60"/>
                  <a:gd name="T4" fmla="*/ 7 w 103"/>
                  <a:gd name="T5" fmla="*/ 0 h 60"/>
                  <a:gd name="T6" fmla="*/ 103 w 103"/>
                  <a:gd name="T7" fmla="*/ 45 h 60"/>
                  <a:gd name="T8" fmla="*/ 100 w 103"/>
                  <a:gd name="T9" fmla="*/ 53 h 60"/>
                  <a:gd name="T10" fmla="*/ 96 w 103"/>
                  <a:gd name="T11" fmla="*/ 60 h 60"/>
                  <a:gd name="T12" fmla="*/ 0 w 103"/>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4"/>
                    </a:moveTo>
                    <a:cubicBezTo>
                      <a:pt x="0" y="14"/>
                      <a:pt x="1" y="11"/>
                      <a:pt x="3" y="7"/>
                    </a:cubicBezTo>
                    <a:cubicBezTo>
                      <a:pt x="4" y="3"/>
                      <a:pt x="6" y="0"/>
                      <a:pt x="7" y="0"/>
                    </a:cubicBezTo>
                    <a:cubicBezTo>
                      <a:pt x="103" y="45"/>
                      <a:pt x="103" y="45"/>
                      <a:pt x="103" y="45"/>
                    </a:cubicBezTo>
                    <a:cubicBezTo>
                      <a:pt x="103" y="45"/>
                      <a:pt x="102" y="49"/>
                      <a:pt x="100" y="53"/>
                    </a:cubicBezTo>
                    <a:cubicBezTo>
                      <a:pt x="98" y="57"/>
                      <a:pt x="96" y="60"/>
                      <a:pt x="96" y="60"/>
                    </a:cubicBezTo>
                    <a:lnTo>
                      <a:pt x="0"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6" name="Freeform 49">
                <a:extLst>
                  <a:ext uri="{FF2B5EF4-FFF2-40B4-BE49-F238E27FC236}">
                    <a16:creationId xmlns:a16="http://schemas.microsoft.com/office/drawing/2014/main" id="{204140A9-68A0-FEDA-D28C-FE95831FE89E}"/>
                  </a:ext>
                </a:extLst>
              </p:cNvPr>
              <p:cNvSpPr>
                <a:spLocks/>
              </p:cNvSpPr>
              <p:nvPr/>
            </p:nvSpPr>
            <p:spPr bwMode="auto">
              <a:xfrm>
                <a:off x="5799701" y="2319631"/>
                <a:ext cx="392113" cy="225425"/>
              </a:xfrm>
              <a:custGeom>
                <a:avLst/>
                <a:gdLst>
                  <a:gd name="T0" fmla="*/ 1 w 104"/>
                  <a:gd name="T1" fmla="*/ 14 h 60"/>
                  <a:gd name="T2" fmla="*/ 3 w 104"/>
                  <a:gd name="T3" fmla="*/ 7 h 60"/>
                  <a:gd name="T4" fmla="*/ 8 w 104"/>
                  <a:gd name="T5" fmla="*/ 0 h 60"/>
                  <a:gd name="T6" fmla="*/ 103 w 104"/>
                  <a:gd name="T7" fmla="*/ 45 h 60"/>
                  <a:gd name="T8" fmla="*/ 101 w 104"/>
                  <a:gd name="T9" fmla="*/ 53 h 60"/>
                  <a:gd name="T10" fmla="*/ 97 w 104"/>
                  <a:gd name="T11" fmla="*/ 59 h 60"/>
                  <a:gd name="T12" fmla="*/ 1 w 104"/>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4"/>
                    </a:moveTo>
                    <a:cubicBezTo>
                      <a:pt x="0" y="14"/>
                      <a:pt x="1" y="11"/>
                      <a:pt x="3" y="7"/>
                    </a:cubicBezTo>
                    <a:cubicBezTo>
                      <a:pt x="5" y="3"/>
                      <a:pt x="7" y="0"/>
                      <a:pt x="8" y="0"/>
                    </a:cubicBezTo>
                    <a:cubicBezTo>
                      <a:pt x="103" y="45"/>
                      <a:pt x="103" y="45"/>
                      <a:pt x="103" y="45"/>
                    </a:cubicBezTo>
                    <a:cubicBezTo>
                      <a:pt x="104" y="45"/>
                      <a:pt x="103" y="49"/>
                      <a:pt x="101" y="53"/>
                    </a:cubicBezTo>
                    <a:cubicBezTo>
                      <a:pt x="99" y="57"/>
                      <a:pt x="97" y="60"/>
                      <a:pt x="97" y="59"/>
                    </a:cubicBezTo>
                    <a:lnTo>
                      <a:pt x="1"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7" name="Freeform 50">
                <a:extLst>
                  <a:ext uri="{FF2B5EF4-FFF2-40B4-BE49-F238E27FC236}">
                    <a16:creationId xmlns:a16="http://schemas.microsoft.com/office/drawing/2014/main" id="{FBE12B1C-345C-BC01-EB5B-12A216FF6FA3}"/>
                  </a:ext>
                </a:extLst>
              </p:cNvPr>
              <p:cNvSpPr>
                <a:spLocks/>
              </p:cNvSpPr>
              <p:nvPr/>
            </p:nvSpPr>
            <p:spPr bwMode="auto">
              <a:xfrm>
                <a:off x="5733026" y="2462506"/>
                <a:ext cx="387350" cy="225425"/>
              </a:xfrm>
              <a:custGeom>
                <a:avLst/>
                <a:gdLst>
                  <a:gd name="T0" fmla="*/ 1 w 103"/>
                  <a:gd name="T1" fmla="*/ 15 h 60"/>
                  <a:gd name="T2" fmla="*/ 3 w 103"/>
                  <a:gd name="T3" fmla="*/ 7 h 60"/>
                  <a:gd name="T4" fmla="*/ 7 w 103"/>
                  <a:gd name="T5" fmla="*/ 1 h 60"/>
                  <a:gd name="T6" fmla="*/ 103 w 103"/>
                  <a:gd name="T7" fmla="*/ 46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5"/>
                      <a:pt x="1" y="11"/>
                      <a:pt x="3" y="7"/>
                    </a:cubicBezTo>
                    <a:cubicBezTo>
                      <a:pt x="5" y="3"/>
                      <a:pt x="7" y="0"/>
                      <a:pt x="7" y="1"/>
                    </a:cubicBezTo>
                    <a:cubicBezTo>
                      <a:pt x="103" y="46"/>
                      <a:pt x="103" y="46"/>
                      <a:pt x="103" y="46"/>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8" name="Freeform 51">
                <a:extLst>
                  <a:ext uri="{FF2B5EF4-FFF2-40B4-BE49-F238E27FC236}">
                    <a16:creationId xmlns:a16="http://schemas.microsoft.com/office/drawing/2014/main" id="{ECD8A9D0-6660-28C3-DC58-05386CE436EA}"/>
                  </a:ext>
                </a:extLst>
              </p:cNvPr>
              <p:cNvSpPr>
                <a:spLocks/>
              </p:cNvSpPr>
              <p:nvPr/>
            </p:nvSpPr>
            <p:spPr bwMode="auto">
              <a:xfrm>
                <a:off x="5664763" y="2610143"/>
                <a:ext cx="387350" cy="225425"/>
              </a:xfrm>
              <a:custGeom>
                <a:avLst/>
                <a:gdLst>
                  <a:gd name="T0" fmla="*/ 0 w 103"/>
                  <a:gd name="T1" fmla="*/ 15 h 60"/>
                  <a:gd name="T2" fmla="*/ 3 w 103"/>
                  <a:gd name="T3" fmla="*/ 7 h 60"/>
                  <a:gd name="T4" fmla="*/ 7 w 103"/>
                  <a:gd name="T5" fmla="*/ 1 h 60"/>
                  <a:gd name="T6" fmla="*/ 103 w 103"/>
                  <a:gd name="T7" fmla="*/ 46 h 60"/>
                  <a:gd name="T8" fmla="*/ 100 w 103"/>
                  <a:gd name="T9" fmla="*/ 53 h 60"/>
                  <a:gd name="T10" fmla="*/ 96 w 103"/>
                  <a:gd name="T11" fmla="*/ 60 h 60"/>
                  <a:gd name="T12" fmla="*/ 0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5"/>
                    </a:moveTo>
                    <a:cubicBezTo>
                      <a:pt x="0" y="15"/>
                      <a:pt x="1" y="11"/>
                      <a:pt x="3" y="7"/>
                    </a:cubicBezTo>
                    <a:cubicBezTo>
                      <a:pt x="5" y="3"/>
                      <a:pt x="6" y="0"/>
                      <a:pt x="7" y="1"/>
                    </a:cubicBezTo>
                    <a:cubicBezTo>
                      <a:pt x="103" y="46"/>
                      <a:pt x="103" y="46"/>
                      <a:pt x="103" y="46"/>
                    </a:cubicBezTo>
                    <a:cubicBezTo>
                      <a:pt x="103" y="46"/>
                      <a:pt x="102" y="49"/>
                      <a:pt x="100" y="53"/>
                    </a:cubicBezTo>
                    <a:cubicBezTo>
                      <a:pt x="98" y="57"/>
                      <a:pt x="96" y="60"/>
                      <a:pt x="96" y="60"/>
                    </a:cubicBezTo>
                    <a:lnTo>
                      <a:pt x="0"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9" name="Freeform 52">
                <a:extLst>
                  <a:ext uri="{FF2B5EF4-FFF2-40B4-BE49-F238E27FC236}">
                    <a16:creationId xmlns:a16="http://schemas.microsoft.com/office/drawing/2014/main" id="{278DDC5B-83D4-9420-442A-4A377C13B49C}"/>
                  </a:ext>
                </a:extLst>
              </p:cNvPr>
              <p:cNvSpPr>
                <a:spLocks/>
              </p:cNvSpPr>
              <p:nvPr/>
            </p:nvSpPr>
            <p:spPr bwMode="auto">
              <a:xfrm>
                <a:off x="5593326" y="2756193"/>
                <a:ext cx="390525" cy="225425"/>
              </a:xfrm>
              <a:custGeom>
                <a:avLst/>
                <a:gdLst>
                  <a:gd name="T0" fmla="*/ 1 w 104"/>
                  <a:gd name="T1" fmla="*/ 15 h 60"/>
                  <a:gd name="T2" fmla="*/ 3 w 104"/>
                  <a:gd name="T3" fmla="*/ 7 h 60"/>
                  <a:gd name="T4" fmla="*/ 8 w 104"/>
                  <a:gd name="T5" fmla="*/ 0 h 60"/>
                  <a:gd name="T6" fmla="*/ 103 w 104"/>
                  <a:gd name="T7" fmla="*/ 45 h 60"/>
                  <a:gd name="T8" fmla="*/ 101 w 104"/>
                  <a:gd name="T9" fmla="*/ 53 h 60"/>
                  <a:gd name="T10" fmla="*/ 97 w 104"/>
                  <a:gd name="T11" fmla="*/ 60 h 60"/>
                  <a:gd name="T12" fmla="*/ 1 w 104"/>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5"/>
                    </a:moveTo>
                    <a:cubicBezTo>
                      <a:pt x="0" y="14"/>
                      <a:pt x="1" y="11"/>
                      <a:pt x="3" y="7"/>
                    </a:cubicBezTo>
                    <a:cubicBezTo>
                      <a:pt x="5" y="3"/>
                      <a:pt x="7" y="0"/>
                      <a:pt x="8" y="0"/>
                    </a:cubicBezTo>
                    <a:cubicBezTo>
                      <a:pt x="103" y="45"/>
                      <a:pt x="103" y="45"/>
                      <a:pt x="103" y="45"/>
                    </a:cubicBezTo>
                    <a:cubicBezTo>
                      <a:pt x="104" y="46"/>
                      <a:pt x="103" y="49"/>
                      <a:pt x="101" y="53"/>
                    </a:cubicBezTo>
                    <a:cubicBezTo>
                      <a:pt x="99" y="57"/>
                      <a:pt x="97" y="60"/>
                      <a:pt x="97"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0" name="Freeform 53">
                <a:extLst>
                  <a:ext uri="{FF2B5EF4-FFF2-40B4-BE49-F238E27FC236}">
                    <a16:creationId xmlns:a16="http://schemas.microsoft.com/office/drawing/2014/main" id="{0FE29381-3E3A-674A-91B9-C86405E0490E}"/>
                  </a:ext>
                </a:extLst>
              </p:cNvPr>
              <p:cNvSpPr>
                <a:spLocks/>
              </p:cNvSpPr>
              <p:nvPr/>
            </p:nvSpPr>
            <p:spPr bwMode="auto">
              <a:xfrm>
                <a:off x="5480613" y="1805281"/>
                <a:ext cx="628650" cy="1243013"/>
              </a:xfrm>
              <a:custGeom>
                <a:avLst/>
                <a:gdLst>
                  <a:gd name="T0" fmla="*/ 15 w 167"/>
                  <a:gd name="T1" fmla="*/ 329 h 331"/>
                  <a:gd name="T2" fmla="*/ 6 w 167"/>
                  <a:gd name="T3" fmla="*/ 329 h 331"/>
                  <a:gd name="T4" fmla="*/ 1 w 167"/>
                  <a:gd name="T5" fmla="*/ 322 h 331"/>
                  <a:gd name="T6" fmla="*/ 152 w 167"/>
                  <a:gd name="T7" fmla="*/ 1 h 331"/>
                  <a:gd name="T8" fmla="*/ 161 w 167"/>
                  <a:gd name="T9" fmla="*/ 2 h 331"/>
                  <a:gd name="T10" fmla="*/ 166 w 167"/>
                  <a:gd name="T11" fmla="*/ 8 h 331"/>
                  <a:gd name="T12" fmla="*/ 15 w 167"/>
                  <a:gd name="T13" fmla="*/ 329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29"/>
                    </a:moveTo>
                    <a:cubicBezTo>
                      <a:pt x="14" y="331"/>
                      <a:pt x="10" y="331"/>
                      <a:pt x="6" y="329"/>
                    </a:cubicBezTo>
                    <a:cubicBezTo>
                      <a:pt x="2" y="327"/>
                      <a:pt x="0" y="324"/>
                      <a:pt x="1" y="322"/>
                    </a:cubicBezTo>
                    <a:cubicBezTo>
                      <a:pt x="152" y="1"/>
                      <a:pt x="152" y="1"/>
                      <a:pt x="152" y="1"/>
                    </a:cubicBezTo>
                    <a:cubicBezTo>
                      <a:pt x="153" y="0"/>
                      <a:pt x="157" y="0"/>
                      <a:pt x="161" y="2"/>
                    </a:cubicBezTo>
                    <a:cubicBezTo>
                      <a:pt x="165" y="3"/>
                      <a:pt x="167" y="6"/>
                      <a:pt x="166" y="8"/>
                    </a:cubicBezTo>
                    <a:lnTo>
                      <a:pt x="15" y="329"/>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1" name="Freeform 54">
                <a:extLst>
                  <a:ext uri="{FF2B5EF4-FFF2-40B4-BE49-F238E27FC236}">
                    <a16:creationId xmlns:a16="http://schemas.microsoft.com/office/drawing/2014/main" id="{2C489C0F-6B54-EC61-5A1F-6FCB918B1AC9}"/>
                  </a:ext>
                </a:extLst>
              </p:cNvPr>
              <p:cNvSpPr>
                <a:spLocks/>
              </p:cNvSpPr>
              <p:nvPr/>
            </p:nvSpPr>
            <p:spPr bwMode="auto">
              <a:xfrm>
                <a:off x="5815576" y="1959268"/>
                <a:ext cx="627063" cy="1244600"/>
              </a:xfrm>
              <a:custGeom>
                <a:avLst/>
                <a:gdLst>
                  <a:gd name="T0" fmla="*/ 15 w 167"/>
                  <a:gd name="T1" fmla="*/ 330 h 331"/>
                  <a:gd name="T2" fmla="*/ 6 w 167"/>
                  <a:gd name="T3" fmla="*/ 330 h 331"/>
                  <a:gd name="T4" fmla="*/ 0 w 167"/>
                  <a:gd name="T5" fmla="*/ 323 h 331"/>
                  <a:gd name="T6" fmla="*/ 152 w 167"/>
                  <a:gd name="T7" fmla="*/ 2 h 331"/>
                  <a:gd name="T8" fmla="*/ 160 w 167"/>
                  <a:gd name="T9" fmla="*/ 2 h 331"/>
                  <a:gd name="T10" fmla="*/ 166 w 167"/>
                  <a:gd name="T11" fmla="*/ 9 h 331"/>
                  <a:gd name="T12" fmla="*/ 15 w 167"/>
                  <a:gd name="T13" fmla="*/ 330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30"/>
                    </a:moveTo>
                    <a:cubicBezTo>
                      <a:pt x="14" y="331"/>
                      <a:pt x="10" y="331"/>
                      <a:pt x="6" y="330"/>
                    </a:cubicBezTo>
                    <a:cubicBezTo>
                      <a:pt x="2" y="328"/>
                      <a:pt x="0" y="325"/>
                      <a:pt x="0" y="323"/>
                    </a:cubicBezTo>
                    <a:cubicBezTo>
                      <a:pt x="152" y="2"/>
                      <a:pt x="152" y="2"/>
                      <a:pt x="152" y="2"/>
                    </a:cubicBezTo>
                    <a:cubicBezTo>
                      <a:pt x="153" y="0"/>
                      <a:pt x="157" y="1"/>
                      <a:pt x="160" y="2"/>
                    </a:cubicBezTo>
                    <a:cubicBezTo>
                      <a:pt x="164" y="4"/>
                      <a:pt x="167" y="7"/>
                      <a:pt x="166" y="9"/>
                    </a:cubicBezTo>
                    <a:lnTo>
                      <a:pt x="15" y="33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9" name="Group 64"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D01A2487-E625-6AD6-ABA2-4503711D2E34}"/>
                </a:ext>
              </a:extLst>
            </p:cNvPr>
            <p:cNvGrpSpPr/>
            <p:nvPr/>
          </p:nvGrpSpPr>
          <p:grpSpPr>
            <a:xfrm>
              <a:off x="2892564" y="4136526"/>
              <a:ext cx="987136" cy="1241136"/>
              <a:chOff x="5680638" y="3999206"/>
              <a:chExt cx="1085850" cy="1365250"/>
            </a:xfrm>
          </p:grpSpPr>
          <p:sp>
            <p:nvSpPr>
              <p:cNvPr id="21" name="Freeform 55">
                <a:extLst>
                  <a:ext uri="{FF2B5EF4-FFF2-40B4-BE49-F238E27FC236}">
                    <a16:creationId xmlns:a16="http://schemas.microsoft.com/office/drawing/2014/main" id="{DDBE64E8-C9E5-2483-5FD7-79597318F38C}"/>
                  </a:ext>
                </a:extLst>
              </p:cNvPr>
              <p:cNvSpPr>
                <a:spLocks/>
              </p:cNvSpPr>
              <p:nvPr/>
            </p:nvSpPr>
            <p:spPr bwMode="auto">
              <a:xfrm>
                <a:off x="5818751" y="4207168"/>
                <a:ext cx="373063" cy="269875"/>
              </a:xfrm>
              <a:custGeom>
                <a:avLst/>
                <a:gdLst>
                  <a:gd name="T0" fmla="*/ 9 w 99"/>
                  <a:gd name="T1" fmla="*/ 71 h 72"/>
                  <a:gd name="T2" fmla="*/ 4 w 99"/>
                  <a:gd name="T3" fmla="*/ 65 h 72"/>
                  <a:gd name="T4" fmla="*/ 1 w 99"/>
                  <a:gd name="T5" fmla="*/ 58 h 72"/>
                  <a:gd name="T6" fmla="*/ 90 w 99"/>
                  <a:gd name="T7" fmla="*/ 1 h 72"/>
                  <a:gd name="T8" fmla="*/ 95 w 99"/>
                  <a:gd name="T9" fmla="*/ 7 h 72"/>
                  <a:gd name="T10" fmla="*/ 98 w 99"/>
                  <a:gd name="T11" fmla="*/ 14 h 72"/>
                  <a:gd name="T12" fmla="*/ 9 w 99"/>
                  <a:gd name="T13" fmla="*/ 71 h 72"/>
                </a:gdLst>
                <a:ahLst/>
                <a:cxnLst>
                  <a:cxn ang="0">
                    <a:pos x="T0" y="T1"/>
                  </a:cxn>
                  <a:cxn ang="0">
                    <a:pos x="T2" y="T3"/>
                  </a:cxn>
                  <a:cxn ang="0">
                    <a:pos x="T4" y="T5"/>
                  </a:cxn>
                  <a:cxn ang="0">
                    <a:pos x="T6" y="T7"/>
                  </a:cxn>
                  <a:cxn ang="0">
                    <a:pos x="T8" y="T9"/>
                  </a:cxn>
                  <a:cxn ang="0">
                    <a:pos x="T10" y="T11"/>
                  </a:cxn>
                  <a:cxn ang="0">
                    <a:pos x="T12" y="T13"/>
                  </a:cxn>
                </a:cxnLst>
                <a:rect l="0" t="0" r="r" b="b"/>
                <a:pathLst>
                  <a:path w="99" h="72">
                    <a:moveTo>
                      <a:pt x="9" y="71"/>
                    </a:moveTo>
                    <a:cubicBezTo>
                      <a:pt x="9" y="72"/>
                      <a:pt x="7" y="69"/>
                      <a:pt x="4" y="65"/>
                    </a:cubicBezTo>
                    <a:cubicBezTo>
                      <a:pt x="2" y="61"/>
                      <a:pt x="0" y="58"/>
                      <a:pt x="1" y="58"/>
                    </a:cubicBezTo>
                    <a:cubicBezTo>
                      <a:pt x="90" y="1"/>
                      <a:pt x="90" y="1"/>
                      <a:pt x="90" y="1"/>
                    </a:cubicBezTo>
                    <a:cubicBezTo>
                      <a:pt x="90" y="0"/>
                      <a:pt x="93" y="3"/>
                      <a:pt x="95" y="7"/>
                    </a:cubicBezTo>
                    <a:cubicBezTo>
                      <a:pt x="97" y="11"/>
                      <a:pt x="99" y="14"/>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2" name="Freeform 56">
                <a:extLst>
                  <a:ext uri="{FF2B5EF4-FFF2-40B4-BE49-F238E27FC236}">
                    <a16:creationId xmlns:a16="http://schemas.microsoft.com/office/drawing/2014/main" id="{7AD9B041-7FEA-17C1-EE5F-4D908CC81289}"/>
                  </a:ext>
                </a:extLst>
              </p:cNvPr>
              <p:cNvSpPr>
                <a:spLocks/>
              </p:cNvSpPr>
              <p:nvPr/>
            </p:nvSpPr>
            <p:spPr bwMode="auto">
              <a:xfrm>
                <a:off x="5906063" y="4345281"/>
                <a:ext cx="371475" cy="266700"/>
              </a:xfrm>
              <a:custGeom>
                <a:avLst/>
                <a:gdLst>
                  <a:gd name="T0" fmla="*/ 10 w 99"/>
                  <a:gd name="T1" fmla="*/ 70 h 71"/>
                  <a:gd name="T2" fmla="*/ 4 w 99"/>
                  <a:gd name="T3" fmla="*/ 64 h 71"/>
                  <a:gd name="T4" fmla="*/ 1 w 99"/>
                  <a:gd name="T5" fmla="*/ 57 h 71"/>
                  <a:gd name="T6" fmla="*/ 90 w 99"/>
                  <a:gd name="T7" fmla="*/ 0 h 71"/>
                  <a:gd name="T8" fmla="*/ 95 w 99"/>
                  <a:gd name="T9" fmla="*/ 6 h 71"/>
                  <a:gd name="T10" fmla="*/ 99 w 99"/>
                  <a:gd name="T11" fmla="*/ 13 h 71"/>
                  <a:gd name="T12" fmla="*/ 10 w 99"/>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10" y="70"/>
                    </a:moveTo>
                    <a:cubicBezTo>
                      <a:pt x="9" y="71"/>
                      <a:pt x="7" y="68"/>
                      <a:pt x="4" y="64"/>
                    </a:cubicBezTo>
                    <a:cubicBezTo>
                      <a:pt x="2" y="61"/>
                      <a:pt x="0" y="57"/>
                      <a:pt x="1" y="57"/>
                    </a:cubicBezTo>
                    <a:cubicBezTo>
                      <a:pt x="90" y="0"/>
                      <a:pt x="90" y="0"/>
                      <a:pt x="90" y="0"/>
                    </a:cubicBezTo>
                    <a:cubicBezTo>
                      <a:pt x="91" y="0"/>
                      <a:pt x="93" y="2"/>
                      <a:pt x="95" y="6"/>
                    </a:cubicBezTo>
                    <a:cubicBezTo>
                      <a:pt x="98" y="10"/>
                      <a:pt x="99" y="13"/>
                      <a:pt x="99" y="13"/>
                    </a:cubicBezTo>
                    <a:lnTo>
                      <a:pt x="10"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3" name="Freeform 57">
                <a:extLst>
                  <a:ext uri="{FF2B5EF4-FFF2-40B4-BE49-F238E27FC236}">
                    <a16:creationId xmlns:a16="http://schemas.microsoft.com/office/drawing/2014/main" id="{0BFA3FB1-23BC-F5B6-BCA8-79D73C1BB4CC}"/>
                  </a:ext>
                </a:extLst>
              </p:cNvPr>
              <p:cNvSpPr>
                <a:spLocks/>
              </p:cNvSpPr>
              <p:nvPr/>
            </p:nvSpPr>
            <p:spPr bwMode="auto">
              <a:xfrm>
                <a:off x="5996551" y="4480218"/>
                <a:ext cx="368300" cy="266700"/>
              </a:xfrm>
              <a:custGeom>
                <a:avLst/>
                <a:gdLst>
                  <a:gd name="T0" fmla="*/ 9 w 98"/>
                  <a:gd name="T1" fmla="*/ 70 h 71"/>
                  <a:gd name="T2" fmla="*/ 4 w 98"/>
                  <a:gd name="T3" fmla="*/ 64 h 71"/>
                  <a:gd name="T4" fmla="*/ 0 w 98"/>
                  <a:gd name="T5" fmla="*/ 57 h 71"/>
                  <a:gd name="T6" fmla="*/ 89 w 98"/>
                  <a:gd name="T7" fmla="*/ 0 h 71"/>
                  <a:gd name="T8" fmla="*/ 94 w 98"/>
                  <a:gd name="T9" fmla="*/ 6 h 71"/>
                  <a:gd name="T10" fmla="*/ 98 w 98"/>
                  <a:gd name="T11" fmla="*/ 13 h 71"/>
                  <a:gd name="T12" fmla="*/ 9 w 98"/>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0"/>
                    </a:moveTo>
                    <a:cubicBezTo>
                      <a:pt x="8" y="71"/>
                      <a:pt x="6" y="68"/>
                      <a:pt x="4" y="64"/>
                    </a:cubicBezTo>
                    <a:cubicBezTo>
                      <a:pt x="1" y="61"/>
                      <a:pt x="0" y="57"/>
                      <a:pt x="0" y="57"/>
                    </a:cubicBezTo>
                    <a:cubicBezTo>
                      <a:pt x="89" y="0"/>
                      <a:pt x="89" y="0"/>
                      <a:pt x="89" y="0"/>
                    </a:cubicBezTo>
                    <a:cubicBezTo>
                      <a:pt x="90" y="0"/>
                      <a:pt x="92" y="2"/>
                      <a:pt x="94" y="6"/>
                    </a:cubicBezTo>
                    <a:cubicBezTo>
                      <a:pt x="97" y="10"/>
                      <a:pt x="98" y="13"/>
                      <a:pt x="98" y="13"/>
                    </a:cubicBezTo>
                    <a:lnTo>
                      <a:pt x="9"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4" name="Freeform 58">
                <a:extLst>
                  <a:ext uri="{FF2B5EF4-FFF2-40B4-BE49-F238E27FC236}">
                    <a16:creationId xmlns:a16="http://schemas.microsoft.com/office/drawing/2014/main" id="{39B62275-E6B3-667C-AC34-3DF5BE7B1394}"/>
                  </a:ext>
                </a:extLst>
              </p:cNvPr>
              <p:cNvSpPr>
                <a:spLocks/>
              </p:cNvSpPr>
              <p:nvPr/>
            </p:nvSpPr>
            <p:spPr bwMode="auto">
              <a:xfrm>
                <a:off x="6082276" y="4616743"/>
                <a:ext cx="368300" cy="266700"/>
              </a:xfrm>
              <a:custGeom>
                <a:avLst/>
                <a:gdLst>
                  <a:gd name="T0" fmla="*/ 9 w 98"/>
                  <a:gd name="T1" fmla="*/ 71 h 71"/>
                  <a:gd name="T2" fmla="*/ 4 w 98"/>
                  <a:gd name="T3" fmla="*/ 64 h 71"/>
                  <a:gd name="T4" fmla="*/ 0 w 98"/>
                  <a:gd name="T5" fmla="*/ 57 h 71"/>
                  <a:gd name="T6" fmla="*/ 89 w 98"/>
                  <a:gd name="T7" fmla="*/ 0 h 71"/>
                  <a:gd name="T8" fmla="*/ 95 w 98"/>
                  <a:gd name="T9" fmla="*/ 6 h 71"/>
                  <a:gd name="T10" fmla="*/ 98 w 98"/>
                  <a:gd name="T11" fmla="*/ 13 h 71"/>
                  <a:gd name="T12" fmla="*/ 9 w 98"/>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1"/>
                    </a:moveTo>
                    <a:cubicBezTo>
                      <a:pt x="8" y="71"/>
                      <a:pt x="6" y="68"/>
                      <a:pt x="4" y="64"/>
                    </a:cubicBezTo>
                    <a:cubicBezTo>
                      <a:pt x="1" y="61"/>
                      <a:pt x="0" y="58"/>
                      <a:pt x="0" y="57"/>
                    </a:cubicBezTo>
                    <a:cubicBezTo>
                      <a:pt x="89" y="0"/>
                      <a:pt x="89" y="0"/>
                      <a:pt x="89" y="0"/>
                    </a:cubicBezTo>
                    <a:cubicBezTo>
                      <a:pt x="90" y="0"/>
                      <a:pt x="92" y="3"/>
                      <a:pt x="95" y="6"/>
                    </a:cubicBezTo>
                    <a:cubicBezTo>
                      <a:pt x="97" y="10"/>
                      <a:pt x="98" y="13"/>
                      <a:pt x="98" y="13"/>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9" name="Freeform 59">
                <a:extLst>
                  <a:ext uri="{FF2B5EF4-FFF2-40B4-BE49-F238E27FC236}">
                    <a16:creationId xmlns:a16="http://schemas.microsoft.com/office/drawing/2014/main" id="{693FFD86-1002-D69D-0877-16F281E0C3EB}"/>
                  </a:ext>
                </a:extLst>
              </p:cNvPr>
              <p:cNvSpPr>
                <a:spLocks/>
              </p:cNvSpPr>
              <p:nvPr/>
            </p:nvSpPr>
            <p:spPr bwMode="auto">
              <a:xfrm>
                <a:off x="6169588" y="4751681"/>
                <a:ext cx="371475"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2"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0" name="Freeform 60">
                <a:extLst>
                  <a:ext uri="{FF2B5EF4-FFF2-40B4-BE49-F238E27FC236}">
                    <a16:creationId xmlns:a16="http://schemas.microsoft.com/office/drawing/2014/main" id="{AA74DD83-7D7A-433A-2E6E-14270A27CC56}"/>
                  </a:ext>
                </a:extLst>
              </p:cNvPr>
              <p:cNvSpPr>
                <a:spLocks/>
              </p:cNvSpPr>
              <p:nvPr/>
            </p:nvSpPr>
            <p:spPr bwMode="auto">
              <a:xfrm>
                <a:off x="6255313" y="4886618"/>
                <a:ext cx="373063"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3"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1" name="Freeform 61">
                <a:extLst>
                  <a:ext uri="{FF2B5EF4-FFF2-40B4-BE49-F238E27FC236}">
                    <a16:creationId xmlns:a16="http://schemas.microsoft.com/office/drawing/2014/main" id="{C50DB9DC-748B-F86F-F427-85071F6D865B}"/>
                  </a:ext>
                </a:extLst>
              </p:cNvPr>
              <p:cNvSpPr>
                <a:spLocks/>
              </p:cNvSpPr>
              <p:nvPr/>
            </p:nvSpPr>
            <p:spPr bwMode="auto">
              <a:xfrm>
                <a:off x="5680638" y="4199231"/>
                <a:ext cx="777875" cy="1165225"/>
              </a:xfrm>
              <a:custGeom>
                <a:avLst/>
                <a:gdLst>
                  <a:gd name="T0" fmla="*/ 206 w 207"/>
                  <a:gd name="T1" fmla="*/ 300 h 310"/>
                  <a:gd name="T2" fmla="*/ 201 w 207"/>
                  <a:gd name="T3" fmla="*/ 307 h 310"/>
                  <a:gd name="T4" fmla="*/ 192 w 207"/>
                  <a:gd name="T5" fmla="*/ 308 h 310"/>
                  <a:gd name="T6" fmla="*/ 1 w 207"/>
                  <a:gd name="T7" fmla="*/ 10 h 310"/>
                  <a:gd name="T8" fmla="*/ 6 w 207"/>
                  <a:gd name="T9" fmla="*/ 3 h 310"/>
                  <a:gd name="T10" fmla="*/ 14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7" y="309"/>
                      <a:pt x="193" y="310"/>
                      <a:pt x="192" y="308"/>
                    </a:cubicBezTo>
                    <a:cubicBezTo>
                      <a:pt x="1" y="10"/>
                      <a:pt x="1" y="10"/>
                      <a:pt x="1" y="10"/>
                    </a:cubicBezTo>
                    <a:cubicBezTo>
                      <a:pt x="0" y="8"/>
                      <a:pt x="2" y="5"/>
                      <a:pt x="6" y="3"/>
                    </a:cubicBezTo>
                    <a:cubicBezTo>
                      <a:pt x="9" y="0"/>
                      <a:pt x="13" y="0"/>
                      <a:pt x="14"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2" name="Freeform 62">
                <a:extLst>
                  <a:ext uri="{FF2B5EF4-FFF2-40B4-BE49-F238E27FC236}">
                    <a16:creationId xmlns:a16="http://schemas.microsoft.com/office/drawing/2014/main" id="{B530F950-6298-2067-4960-B753AF881F04}"/>
                  </a:ext>
                </a:extLst>
              </p:cNvPr>
              <p:cNvSpPr>
                <a:spLocks/>
              </p:cNvSpPr>
              <p:nvPr/>
            </p:nvSpPr>
            <p:spPr bwMode="auto">
              <a:xfrm>
                <a:off x="5988613" y="3999206"/>
                <a:ext cx="777875" cy="1165225"/>
              </a:xfrm>
              <a:custGeom>
                <a:avLst/>
                <a:gdLst>
                  <a:gd name="T0" fmla="*/ 206 w 207"/>
                  <a:gd name="T1" fmla="*/ 300 h 310"/>
                  <a:gd name="T2" fmla="*/ 201 w 207"/>
                  <a:gd name="T3" fmla="*/ 307 h 310"/>
                  <a:gd name="T4" fmla="*/ 193 w 207"/>
                  <a:gd name="T5" fmla="*/ 308 h 310"/>
                  <a:gd name="T6" fmla="*/ 1 w 207"/>
                  <a:gd name="T7" fmla="*/ 10 h 310"/>
                  <a:gd name="T8" fmla="*/ 6 w 207"/>
                  <a:gd name="T9" fmla="*/ 3 h 310"/>
                  <a:gd name="T10" fmla="*/ 15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8" y="309"/>
                      <a:pt x="194" y="310"/>
                      <a:pt x="193" y="308"/>
                    </a:cubicBezTo>
                    <a:cubicBezTo>
                      <a:pt x="1" y="10"/>
                      <a:pt x="1" y="10"/>
                      <a:pt x="1" y="10"/>
                    </a:cubicBezTo>
                    <a:cubicBezTo>
                      <a:pt x="0" y="8"/>
                      <a:pt x="2" y="5"/>
                      <a:pt x="6" y="3"/>
                    </a:cubicBezTo>
                    <a:cubicBezTo>
                      <a:pt x="10" y="0"/>
                      <a:pt x="14" y="0"/>
                      <a:pt x="15"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pic>
        <p:nvPicPr>
          <p:cNvPr id="2" name="Imagem 1">
            <a:extLst>
              <a:ext uri="{FF2B5EF4-FFF2-40B4-BE49-F238E27FC236}">
                <a16:creationId xmlns:a16="http://schemas.microsoft.com/office/drawing/2014/main" id="{B5AE2077-130D-B422-A9FB-1EDBA34896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651" y="5989784"/>
            <a:ext cx="2340372" cy="649753"/>
          </a:xfrm>
          <a:prstGeom prst="rect">
            <a:avLst/>
          </a:prstGeom>
        </p:spPr>
      </p:pic>
    </p:spTree>
    <p:extLst>
      <p:ext uri="{BB962C8B-B14F-4D97-AF65-F5344CB8AC3E}">
        <p14:creationId xmlns:p14="http://schemas.microsoft.com/office/powerpoint/2010/main" val="697888227"/>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ais são os 3 agentes da higiene ocupacional? - Connapa">
            <a:extLst>
              <a:ext uri="{FF2B5EF4-FFF2-40B4-BE49-F238E27FC236}">
                <a16:creationId xmlns:a16="http://schemas.microsoft.com/office/drawing/2014/main" id="{C8A820B4-3863-7232-7F81-892F29D12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1" y="0"/>
            <a:ext cx="5311586" cy="6858000"/>
            <a:chOff x="-1" y="0"/>
            <a:chExt cx="5311586" cy="6858000"/>
          </a:xfrm>
          <a:solidFill>
            <a:schemeClr val="accent2">
              <a:alpha val="93000"/>
            </a:scheme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457200" y="3482737"/>
            <a:ext cx="4155139" cy="32029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4000" b="1" dirty="0">
                <a:solidFill>
                  <a:schemeClr val="bg1"/>
                </a:solidFill>
                <a:latin typeface="Bebas Neue" panose="020B0606020202050201" pitchFamily="34" charset="0"/>
                <a:ea typeface="ＭＳ Ｐゴシック" charset="0"/>
                <a:cs typeface="League Gothic" charset="0"/>
                <a:sym typeface="League Gothic" charset="0"/>
              </a:rPr>
              <a:t>06. </a:t>
            </a:r>
            <a:r>
              <a:rPr lang="pt-BR" sz="4000" dirty="0">
                <a:solidFill>
                  <a:schemeClr val="bg1"/>
                </a:solidFill>
                <a:latin typeface="Bebas Neue" panose="020B0606020202050201" pitchFamily="34" charset="0"/>
                <a:ea typeface="ＭＳ Ｐゴシック" charset="0"/>
                <a:cs typeface="League Gothic" charset="0"/>
                <a:sym typeface="League Gothic" charset="0"/>
              </a:rPr>
              <a:t>Vestiários: espaços adequados para troca de roupa e privacidade dos trabalhadores</a:t>
            </a: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441160" y="1346452"/>
            <a:ext cx="2230660" cy="2361874"/>
            <a:chOff x="1664677" y="1949380"/>
            <a:chExt cx="1195754" cy="1266093"/>
          </a:xfrm>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p:cNvSpPr/>
          <p:nvPr/>
        </p:nvSpPr>
        <p:spPr>
          <a:xfrm>
            <a:off x="2138104" y="2122710"/>
            <a:ext cx="768381" cy="70228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2" name="Imagem 1">
            <a:extLst>
              <a:ext uri="{FF2B5EF4-FFF2-40B4-BE49-F238E27FC236}">
                <a16:creationId xmlns:a16="http://schemas.microsoft.com/office/drawing/2014/main" id="{3FEE07E0-BE12-06C0-1A33-565EDD8F66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0091" y="306215"/>
            <a:ext cx="2340372" cy="649753"/>
          </a:xfrm>
          <a:prstGeom prst="rect">
            <a:avLst/>
          </a:prstGeom>
        </p:spPr>
      </p:pic>
    </p:spTree>
    <p:extLst>
      <p:ext uri="{BB962C8B-B14F-4D97-AF65-F5344CB8AC3E}">
        <p14:creationId xmlns:p14="http://schemas.microsoft.com/office/powerpoint/2010/main" val="410287083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6">
            <a:extLst>
              <a:ext uri="{FF2B5EF4-FFF2-40B4-BE49-F238E27FC236}">
                <a16:creationId xmlns:a16="http://schemas.microsoft.com/office/drawing/2014/main" id="{38430899-7119-1356-6B9F-25AC51DE5FAA}"/>
              </a:ext>
            </a:extLst>
          </p:cNvPr>
          <p:cNvSpPr/>
          <p:nvPr/>
        </p:nvSpPr>
        <p:spPr>
          <a:xfrm>
            <a:off x="1186430" y="951447"/>
            <a:ext cx="10319770" cy="4524315"/>
          </a:xfrm>
          <a:prstGeom prst="rect">
            <a:avLst/>
          </a:prstGeom>
        </p:spPr>
        <p:txBody>
          <a:bodyPr wrap="square">
            <a:spAutoFit/>
            <a:scene3d>
              <a:camera prst="orthographicFront"/>
              <a:lightRig rig="threePt" dir="t"/>
            </a:scene3d>
            <a:sp3d contourW="12700"/>
          </a:bodyPr>
          <a:lstStyle/>
          <a:p>
            <a:r>
              <a:rPr lang="pt-BR" altLang="zh-CN" sz="2400" dirty="0">
                <a:solidFill>
                  <a:schemeClr val="tx1">
                    <a:lumMod val="90000"/>
                    <a:lumOff val="10000"/>
                  </a:schemeClr>
                </a:solidFill>
              </a:rPr>
              <a:t>Os vestiários são elementos essenciais nas instalações trabalhistas e devem ser providenciados de acordo com as normas estabelecidas na NR-24. Existem duas situações em que os vestiários são obrigatórios: </a:t>
            </a:r>
          </a:p>
          <a:p>
            <a:endParaRPr lang="pt-BR" altLang="zh-CN" sz="2400" dirty="0">
              <a:solidFill>
                <a:schemeClr val="tx1">
                  <a:lumMod val="90000"/>
                  <a:lumOff val="10000"/>
                </a:schemeClr>
              </a:solidFill>
            </a:endParaRPr>
          </a:p>
          <a:p>
            <a:pPr lvl="3"/>
            <a:endParaRPr lang="pt-BR" altLang="zh-CN" sz="2400" dirty="0">
              <a:solidFill>
                <a:schemeClr val="tx1">
                  <a:lumMod val="90000"/>
                  <a:lumOff val="10000"/>
                </a:schemeClr>
              </a:solidFill>
            </a:endParaRPr>
          </a:p>
          <a:p>
            <a:pPr lvl="3"/>
            <a:r>
              <a:rPr lang="pt-BR" altLang="zh-CN" sz="2400" dirty="0">
                <a:solidFill>
                  <a:schemeClr val="tx1">
                    <a:lumMod val="90000"/>
                    <a:lumOff val="10000"/>
                  </a:schemeClr>
                </a:solidFill>
              </a:rPr>
              <a:t>Quando a atividade exige o uso de vestimentas de trabalho ou uniformes que precisam ser trocados no local de trabalho;</a:t>
            </a:r>
          </a:p>
          <a:p>
            <a:pPr lvl="3"/>
            <a:endParaRPr lang="pt-BR" altLang="zh-CN" sz="2400" dirty="0">
              <a:solidFill>
                <a:schemeClr val="tx1">
                  <a:lumMod val="90000"/>
                  <a:lumOff val="10000"/>
                </a:schemeClr>
              </a:solidFill>
            </a:endParaRPr>
          </a:p>
          <a:p>
            <a:pPr lvl="3"/>
            <a:endParaRPr lang="pt-BR" altLang="zh-CN" sz="2400" dirty="0">
              <a:solidFill>
                <a:schemeClr val="tx1">
                  <a:lumMod val="90000"/>
                  <a:lumOff val="10000"/>
                </a:schemeClr>
              </a:solidFill>
            </a:endParaRPr>
          </a:p>
          <a:p>
            <a:pPr lvl="3"/>
            <a:endParaRPr lang="pt-BR" altLang="zh-CN" sz="2400" dirty="0">
              <a:solidFill>
                <a:schemeClr val="tx1">
                  <a:lumMod val="90000"/>
                  <a:lumOff val="10000"/>
                </a:schemeClr>
              </a:solidFill>
            </a:endParaRPr>
          </a:p>
          <a:p>
            <a:pPr lvl="3"/>
            <a:endParaRPr lang="pt-BR" altLang="zh-CN" sz="2400" dirty="0">
              <a:solidFill>
                <a:schemeClr val="tx1">
                  <a:lumMod val="90000"/>
                  <a:lumOff val="10000"/>
                </a:schemeClr>
              </a:solidFill>
            </a:endParaRPr>
          </a:p>
          <a:p>
            <a:pPr lvl="3"/>
            <a:r>
              <a:rPr lang="pt-BR" altLang="zh-CN" sz="2400" dirty="0">
                <a:solidFill>
                  <a:schemeClr val="tx1">
                    <a:lumMod val="90000"/>
                    <a:lumOff val="10000"/>
                  </a:schemeClr>
                </a:solidFill>
              </a:rPr>
              <a:t>Quando é necessário disponibilizar chuveiros.</a:t>
            </a:r>
            <a:endParaRPr lang="zh-CN" altLang="en-US" sz="2000" b="1" dirty="0">
              <a:solidFill>
                <a:schemeClr val="tx1">
                  <a:lumMod val="90000"/>
                  <a:lumOff val="10000"/>
                </a:schemeClr>
              </a:solidFill>
            </a:endParaRPr>
          </a:p>
        </p:txBody>
      </p:sp>
      <p:grpSp>
        <p:nvGrpSpPr>
          <p:cNvPr id="6" name="组合 36">
            <a:extLst>
              <a:ext uri="{FF2B5EF4-FFF2-40B4-BE49-F238E27FC236}">
                <a16:creationId xmlns:a16="http://schemas.microsoft.com/office/drawing/2014/main" id="{C0CD236E-2D83-E909-08CC-617296CC3528}"/>
              </a:ext>
            </a:extLst>
          </p:cNvPr>
          <p:cNvGrpSpPr/>
          <p:nvPr/>
        </p:nvGrpSpPr>
        <p:grpSpPr>
          <a:xfrm>
            <a:off x="952734" y="2491407"/>
            <a:ext cx="1485666" cy="1485666"/>
            <a:chOff x="5044366" y="2061029"/>
            <a:chExt cx="2132296" cy="2132296"/>
          </a:xfrm>
        </p:grpSpPr>
        <p:sp>
          <p:nvSpPr>
            <p:cNvPr id="7" name="椭圆 16">
              <a:extLst>
                <a:ext uri="{FF2B5EF4-FFF2-40B4-BE49-F238E27FC236}">
                  <a16:creationId xmlns:a16="http://schemas.microsoft.com/office/drawing/2014/main" id="{D0276BD2-411A-131D-623D-34DE2C559A74}"/>
                </a:ext>
              </a:extLst>
            </p:cNvPr>
            <p:cNvSpPr/>
            <p:nvPr/>
          </p:nvSpPr>
          <p:spPr>
            <a:xfrm>
              <a:off x="5044366" y="2061029"/>
              <a:ext cx="2132296" cy="2132296"/>
            </a:xfrm>
            <a:prstGeom prst="ellipse">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25">
              <a:extLst>
                <a:ext uri="{FF2B5EF4-FFF2-40B4-BE49-F238E27FC236}">
                  <a16:creationId xmlns:a16="http://schemas.microsoft.com/office/drawing/2014/main" id="{5A651042-0BA9-1908-CBEF-8BFA0A710C6F}"/>
                </a:ext>
              </a:extLst>
            </p:cNvPr>
            <p:cNvSpPr/>
            <p:nvPr/>
          </p:nvSpPr>
          <p:spPr>
            <a:xfrm>
              <a:off x="5718628" y="2770140"/>
              <a:ext cx="783772" cy="714074"/>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 name="组合 36">
            <a:extLst>
              <a:ext uri="{FF2B5EF4-FFF2-40B4-BE49-F238E27FC236}">
                <a16:creationId xmlns:a16="http://schemas.microsoft.com/office/drawing/2014/main" id="{8F770A30-44F1-2AB2-456A-DFD80AF30B4C}"/>
              </a:ext>
            </a:extLst>
          </p:cNvPr>
          <p:cNvGrpSpPr/>
          <p:nvPr/>
        </p:nvGrpSpPr>
        <p:grpSpPr>
          <a:xfrm>
            <a:off x="952733" y="4419634"/>
            <a:ext cx="1485666" cy="1485666"/>
            <a:chOff x="5044366" y="2061029"/>
            <a:chExt cx="2132296" cy="2132296"/>
          </a:xfrm>
        </p:grpSpPr>
        <p:sp>
          <p:nvSpPr>
            <p:cNvPr id="3" name="椭圆 16">
              <a:extLst>
                <a:ext uri="{FF2B5EF4-FFF2-40B4-BE49-F238E27FC236}">
                  <a16:creationId xmlns:a16="http://schemas.microsoft.com/office/drawing/2014/main" id="{15417EA9-F392-A756-AA7B-FB9E90A4A1B1}"/>
                </a:ext>
              </a:extLst>
            </p:cNvPr>
            <p:cNvSpPr/>
            <p:nvPr/>
          </p:nvSpPr>
          <p:spPr>
            <a:xfrm>
              <a:off x="5044366" y="2061029"/>
              <a:ext cx="2132296" cy="2132296"/>
            </a:xfrm>
            <a:prstGeom prst="ellipse">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25">
              <a:extLst>
                <a:ext uri="{FF2B5EF4-FFF2-40B4-BE49-F238E27FC236}">
                  <a16:creationId xmlns:a16="http://schemas.microsoft.com/office/drawing/2014/main" id="{821EB54B-23C7-365C-BCFE-30F28013CEA9}"/>
                </a:ext>
              </a:extLst>
            </p:cNvPr>
            <p:cNvSpPr/>
            <p:nvPr/>
          </p:nvSpPr>
          <p:spPr>
            <a:xfrm>
              <a:off x="5718628" y="2770140"/>
              <a:ext cx="783772" cy="714074"/>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9" name="Imagem 8">
            <a:extLst>
              <a:ext uri="{FF2B5EF4-FFF2-40B4-BE49-F238E27FC236}">
                <a16:creationId xmlns:a16="http://schemas.microsoft.com/office/drawing/2014/main" id="{02DE0750-1B6E-0F81-FFDE-6406B14D0A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440" y="6161725"/>
            <a:ext cx="1711959" cy="475288"/>
          </a:xfrm>
          <a:prstGeom prst="rect">
            <a:avLst/>
          </a:prstGeom>
        </p:spPr>
      </p:pic>
    </p:spTree>
    <p:extLst>
      <p:ext uri="{BB962C8B-B14F-4D97-AF65-F5344CB8AC3E}">
        <p14:creationId xmlns:p14="http://schemas.microsoft.com/office/powerpoint/2010/main" val="330760582"/>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NR-24 Vestiários">
            <a:extLst>
              <a:ext uri="{FF2B5EF4-FFF2-40B4-BE49-F238E27FC236}">
                <a16:creationId xmlns:a16="http://schemas.microsoft.com/office/drawing/2014/main" id="{BD06867B-839F-2441-22F9-1217BEB7FB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470"/>
          <a:stretch/>
        </p:blipFill>
        <p:spPr bwMode="auto">
          <a:xfrm>
            <a:off x="5181600" y="0"/>
            <a:ext cx="70231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luxograma: Entrada Manual 3">
            <a:extLst>
              <a:ext uri="{FF2B5EF4-FFF2-40B4-BE49-F238E27FC236}">
                <a16:creationId xmlns:a16="http://schemas.microsoft.com/office/drawing/2014/main" id="{318CDF85-09F5-F1ED-B3BA-E49D3D0B831C}"/>
              </a:ext>
            </a:extLst>
          </p:cNvPr>
          <p:cNvSpPr/>
          <p:nvPr/>
        </p:nvSpPr>
        <p:spPr>
          <a:xfrm rot="5400000" flipH="1">
            <a:off x="317500" y="-317501"/>
            <a:ext cx="6858000" cy="7493000"/>
          </a:xfrm>
          <a:prstGeom prst="flowChartManualInp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Shape 2540">
            <a:extLst>
              <a:ext uri="{FF2B5EF4-FFF2-40B4-BE49-F238E27FC236}">
                <a16:creationId xmlns:a16="http://schemas.microsoft.com/office/drawing/2014/main" id="{4FD7C450-C1C1-83C8-27F5-0068CE7B820F}"/>
              </a:ext>
            </a:extLst>
          </p:cNvPr>
          <p:cNvSpPr>
            <a:spLocks noChangeAspect="1"/>
          </p:cNvSpPr>
          <p:nvPr/>
        </p:nvSpPr>
        <p:spPr>
          <a:xfrm>
            <a:off x="442200" y="1497273"/>
            <a:ext cx="396000" cy="39600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00A09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lumMod val="50000"/>
                </a:schemeClr>
              </a:solidFill>
            </a:endParaRPr>
          </a:p>
        </p:txBody>
      </p:sp>
      <p:sp>
        <p:nvSpPr>
          <p:cNvPr id="8" name="Rectangle 4">
            <a:extLst>
              <a:ext uri="{FF2B5EF4-FFF2-40B4-BE49-F238E27FC236}">
                <a16:creationId xmlns:a16="http://schemas.microsoft.com/office/drawing/2014/main" id="{8087208F-262F-43A8-1515-570350B0605F}"/>
              </a:ext>
            </a:extLst>
          </p:cNvPr>
          <p:cNvSpPr/>
          <p:nvPr/>
        </p:nvSpPr>
        <p:spPr>
          <a:xfrm>
            <a:off x="1087175" y="793683"/>
            <a:ext cx="5008825" cy="5034070"/>
          </a:xfrm>
          <a:prstGeom prst="rect">
            <a:avLst/>
          </a:prstGeom>
        </p:spPr>
        <p:txBody>
          <a:bodyPr wrap="square">
            <a:spAutoFit/>
          </a:bodyPr>
          <a:lstStyle/>
          <a:p>
            <a:pPr>
              <a:lnSpc>
                <a:spcPct val="150000"/>
              </a:lnSpc>
            </a:pPr>
            <a:r>
              <a:rPr lang="pt-BR" dirty="0">
                <a:solidFill>
                  <a:schemeClr val="accent2"/>
                </a:solidFill>
              </a:rPr>
              <a:t>A dimensão dos vestiários deve ser calculada levando em consideração o número de trabalhadores que irão utilizá-los, até um máximo de 750 trabalhadores. </a:t>
            </a:r>
          </a:p>
          <a:p>
            <a:pPr>
              <a:lnSpc>
                <a:spcPct val="150000"/>
              </a:lnSpc>
            </a:pPr>
            <a:endParaRPr lang="pt-BR" dirty="0">
              <a:solidFill>
                <a:schemeClr val="tx1">
                  <a:lumMod val="90000"/>
                  <a:lumOff val="10000"/>
                </a:schemeClr>
              </a:solidFill>
            </a:endParaRPr>
          </a:p>
          <a:p>
            <a:pPr>
              <a:lnSpc>
                <a:spcPct val="150000"/>
              </a:lnSpc>
            </a:pPr>
            <a:r>
              <a:rPr lang="pt-BR" dirty="0">
                <a:solidFill>
                  <a:schemeClr val="bg2"/>
                </a:solidFill>
              </a:rPr>
              <a:t>O cálculo é feito com base na área mínima do vestiário por trabalhador, utilizando a fórmula: 1,5 – (nº de trabalhadores / 1000). </a:t>
            </a:r>
          </a:p>
          <a:p>
            <a:pPr>
              <a:lnSpc>
                <a:spcPct val="150000"/>
              </a:lnSpc>
            </a:pPr>
            <a:endParaRPr lang="pt-BR" dirty="0">
              <a:solidFill>
                <a:schemeClr val="tx1">
                  <a:lumMod val="90000"/>
                  <a:lumOff val="10000"/>
                </a:schemeClr>
              </a:solidFill>
            </a:endParaRPr>
          </a:p>
          <a:p>
            <a:pPr>
              <a:lnSpc>
                <a:spcPct val="150000"/>
              </a:lnSpc>
            </a:pPr>
            <a:r>
              <a:rPr lang="pt-BR" dirty="0">
                <a:solidFill>
                  <a:schemeClr val="accent6"/>
                </a:solidFill>
              </a:rPr>
              <a:t>Para estabelecimentos com mais de 750 trabalhadores, o tamanho mínimo é de 0,75m² por trabalhador.</a:t>
            </a:r>
            <a:endParaRPr lang="en-US" b="1" dirty="0">
              <a:solidFill>
                <a:schemeClr val="accent6"/>
              </a:solidFill>
            </a:endParaRPr>
          </a:p>
        </p:txBody>
      </p:sp>
      <p:sp>
        <p:nvSpPr>
          <p:cNvPr id="3" name="Shape 2540">
            <a:extLst>
              <a:ext uri="{FF2B5EF4-FFF2-40B4-BE49-F238E27FC236}">
                <a16:creationId xmlns:a16="http://schemas.microsoft.com/office/drawing/2014/main" id="{9AC4F0C8-DA76-F44E-802F-5A964822309C}"/>
              </a:ext>
            </a:extLst>
          </p:cNvPr>
          <p:cNvSpPr>
            <a:spLocks noChangeAspect="1"/>
          </p:cNvSpPr>
          <p:nvPr/>
        </p:nvSpPr>
        <p:spPr>
          <a:xfrm>
            <a:off x="442200" y="3272618"/>
            <a:ext cx="396000" cy="39600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lumMod val="50000"/>
                </a:schemeClr>
              </a:solidFill>
            </a:endParaRPr>
          </a:p>
        </p:txBody>
      </p:sp>
      <p:sp>
        <p:nvSpPr>
          <p:cNvPr id="6" name="Shape 2540">
            <a:extLst>
              <a:ext uri="{FF2B5EF4-FFF2-40B4-BE49-F238E27FC236}">
                <a16:creationId xmlns:a16="http://schemas.microsoft.com/office/drawing/2014/main" id="{F3EC95C1-6FF5-AFCB-09C2-7B2C600FABAA}"/>
              </a:ext>
            </a:extLst>
          </p:cNvPr>
          <p:cNvSpPr>
            <a:spLocks noChangeAspect="1"/>
          </p:cNvSpPr>
          <p:nvPr/>
        </p:nvSpPr>
        <p:spPr>
          <a:xfrm>
            <a:off x="442200" y="4867308"/>
            <a:ext cx="396000" cy="39600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lumMod val="50000"/>
                </a:schemeClr>
              </a:solidFill>
            </a:endParaRPr>
          </a:p>
        </p:txBody>
      </p:sp>
      <p:pic>
        <p:nvPicPr>
          <p:cNvPr id="2" name="Imagem 1">
            <a:extLst>
              <a:ext uri="{FF2B5EF4-FFF2-40B4-BE49-F238E27FC236}">
                <a16:creationId xmlns:a16="http://schemas.microsoft.com/office/drawing/2014/main" id="{6800E400-F594-A9DF-5760-CAE312B106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4602" y="6095135"/>
            <a:ext cx="1895706" cy="526301"/>
          </a:xfrm>
          <a:prstGeom prst="rect">
            <a:avLst/>
          </a:prstGeom>
        </p:spPr>
      </p:pic>
    </p:spTree>
    <p:extLst>
      <p:ext uri="{BB962C8B-B14F-4D97-AF65-F5344CB8AC3E}">
        <p14:creationId xmlns:p14="http://schemas.microsoft.com/office/powerpoint/2010/main" val="40159478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2">
            <a:extLst>
              <a:ext uri="{FF2B5EF4-FFF2-40B4-BE49-F238E27FC236}">
                <a16:creationId xmlns:a16="http://schemas.microsoft.com/office/drawing/2014/main" id="{9B2F521B-4DD8-172F-F417-ECC67303CBD9}"/>
              </a:ext>
            </a:extLst>
          </p:cNvPr>
          <p:cNvSpPr/>
          <p:nvPr/>
        </p:nvSpPr>
        <p:spPr>
          <a:xfrm>
            <a:off x="744083" y="457201"/>
            <a:ext cx="5059817" cy="5976256"/>
          </a:xfrm>
          <a:prstGeom prst="roundRect">
            <a:avLst>
              <a:gd name="adj" fmla="val 9557"/>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21">
            <a:extLst>
              <a:ext uri="{FF2B5EF4-FFF2-40B4-BE49-F238E27FC236}">
                <a16:creationId xmlns:a16="http://schemas.microsoft.com/office/drawing/2014/main" id="{8378951E-0C05-3FDA-F04B-CC428895EA5B}"/>
              </a:ext>
            </a:extLst>
          </p:cNvPr>
          <p:cNvSpPr/>
          <p:nvPr/>
        </p:nvSpPr>
        <p:spPr>
          <a:xfrm>
            <a:off x="2351241" y="5850164"/>
            <a:ext cx="1741786" cy="33891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29">
            <a:extLst>
              <a:ext uri="{FF2B5EF4-FFF2-40B4-BE49-F238E27FC236}">
                <a16:creationId xmlns:a16="http://schemas.microsoft.com/office/drawing/2014/main" id="{B39A55A7-BE2D-4A99-6009-19B50C2E56B4}"/>
              </a:ext>
            </a:extLst>
          </p:cNvPr>
          <p:cNvSpPr/>
          <p:nvPr/>
        </p:nvSpPr>
        <p:spPr>
          <a:xfrm>
            <a:off x="2351241" y="5828699"/>
            <a:ext cx="1741786" cy="362792"/>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latin typeface="+mn-ea"/>
              </a:rPr>
              <a:t>01</a:t>
            </a:r>
            <a:endParaRPr lang="zh-CN" altLang="en-US" sz="1600" b="1" dirty="0">
              <a:latin typeface="+mn-ea"/>
            </a:endParaRPr>
          </a:p>
        </p:txBody>
      </p:sp>
      <p:sp>
        <p:nvSpPr>
          <p:cNvPr id="9" name="矩形 33">
            <a:extLst>
              <a:ext uri="{FF2B5EF4-FFF2-40B4-BE49-F238E27FC236}">
                <a16:creationId xmlns:a16="http://schemas.microsoft.com/office/drawing/2014/main" id="{88598996-2805-2765-F49C-8D47EC1C454A}"/>
              </a:ext>
            </a:extLst>
          </p:cNvPr>
          <p:cNvSpPr/>
          <p:nvPr/>
        </p:nvSpPr>
        <p:spPr>
          <a:xfrm>
            <a:off x="1060786" y="2043332"/>
            <a:ext cx="4525895" cy="2677656"/>
          </a:xfrm>
          <a:prstGeom prst="rect">
            <a:avLst/>
          </a:prstGeom>
        </p:spPr>
        <p:txBody>
          <a:bodyPr wrap="square">
            <a:spAutoFit/>
            <a:scene3d>
              <a:camera prst="orthographicFront"/>
              <a:lightRig rig="threePt" dir="t"/>
            </a:scene3d>
            <a:sp3d contourW="12700"/>
          </a:bodyPr>
          <a:lstStyle/>
          <a:p>
            <a:r>
              <a:rPr lang="pt-BR" altLang="zh-CN" sz="2400" b="1" dirty="0">
                <a:solidFill>
                  <a:schemeClr val="bg1"/>
                </a:solidFill>
                <a:latin typeface="+mn-ea"/>
              </a:rPr>
              <a:t>Os vestiários devem ser mantidos em boas condições de conservação, limpeza e higiene. O piso e as paredes devem ser revestidos com materiais impermeáveis e laváveis. </a:t>
            </a:r>
            <a:endParaRPr lang="zh-CN" altLang="en-US" sz="2400" b="1" dirty="0">
              <a:solidFill>
                <a:schemeClr val="bg1"/>
              </a:solidFill>
              <a:latin typeface="+mn-ea"/>
            </a:endParaRPr>
          </a:p>
        </p:txBody>
      </p:sp>
      <p:sp>
        <p:nvSpPr>
          <p:cNvPr id="11" name="圆角矩形 13">
            <a:extLst>
              <a:ext uri="{FF2B5EF4-FFF2-40B4-BE49-F238E27FC236}">
                <a16:creationId xmlns:a16="http://schemas.microsoft.com/office/drawing/2014/main" id="{BDB40715-36C6-8269-131C-A4D2CDBB4CE1}"/>
              </a:ext>
            </a:extLst>
          </p:cNvPr>
          <p:cNvSpPr/>
          <p:nvPr/>
        </p:nvSpPr>
        <p:spPr>
          <a:xfrm>
            <a:off x="6379279" y="666509"/>
            <a:ext cx="4213694" cy="5766948"/>
          </a:xfrm>
          <a:prstGeom prst="roundRect">
            <a:avLst>
              <a:gd name="adj" fmla="val 9557"/>
            </a:avLst>
          </a:prstGeom>
          <a:gradFill flip="none" rotWithShape="1">
            <a:gsLst>
              <a:gs pos="0">
                <a:srgbClr val="595959"/>
              </a:gs>
              <a:gs pos="100000">
                <a:srgbClr val="333435"/>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22">
            <a:extLst>
              <a:ext uri="{FF2B5EF4-FFF2-40B4-BE49-F238E27FC236}">
                <a16:creationId xmlns:a16="http://schemas.microsoft.com/office/drawing/2014/main" id="{604205F3-A39B-6082-E854-4FEB81327694}"/>
              </a:ext>
            </a:extLst>
          </p:cNvPr>
          <p:cNvSpPr/>
          <p:nvPr/>
        </p:nvSpPr>
        <p:spPr>
          <a:xfrm>
            <a:off x="8013652" y="5850164"/>
            <a:ext cx="1741786" cy="33891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26">
            <a:extLst>
              <a:ext uri="{FF2B5EF4-FFF2-40B4-BE49-F238E27FC236}">
                <a16:creationId xmlns:a16="http://schemas.microsoft.com/office/drawing/2014/main" id="{1DDF2AF2-9CB6-FC50-89E2-2B14F6E42EB7}"/>
              </a:ext>
            </a:extLst>
          </p:cNvPr>
          <p:cNvSpPr/>
          <p:nvPr/>
        </p:nvSpPr>
        <p:spPr>
          <a:xfrm>
            <a:off x="8659315" y="804182"/>
            <a:ext cx="577462" cy="577462"/>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4" name="矩形 30">
            <a:extLst>
              <a:ext uri="{FF2B5EF4-FFF2-40B4-BE49-F238E27FC236}">
                <a16:creationId xmlns:a16="http://schemas.microsoft.com/office/drawing/2014/main" id="{2DD251A2-0231-BA9F-3A4E-4FA3765D0ADB}"/>
              </a:ext>
            </a:extLst>
          </p:cNvPr>
          <p:cNvSpPr/>
          <p:nvPr/>
        </p:nvSpPr>
        <p:spPr>
          <a:xfrm>
            <a:off x="8013652" y="5828699"/>
            <a:ext cx="1741786" cy="362792"/>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latin typeface="+mn-ea"/>
              </a:rPr>
              <a:t>02</a:t>
            </a:r>
            <a:endParaRPr lang="zh-CN" altLang="en-US" sz="1600" b="1" dirty="0">
              <a:latin typeface="+mn-ea"/>
            </a:endParaRPr>
          </a:p>
        </p:txBody>
      </p:sp>
      <p:sp>
        <p:nvSpPr>
          <p:cNvPr id="22" name="椭圆 26">
            <a:extLst>
              <a:ext uri="{FF2B5EF4-FFF2-40B4-BE49-F238E27FC236}">
                <a16:creationId xmlns:a16="http://schemas.microsoft.com/office/drawing/2014/main" id="{29E12E5F-AA73-7D69-D11A-63D8EF24C3BD}"/>
              </a:ext>
            </a:extLst>
          </p:cNvPr>
          <p:cNvSpPr/>
          <p:nvPr/>
        </p:nvSpPr>
        <p:spPr>
          <a:xfrm>
            <a:off x="2977072" y="781535"/>
            <a:ext cx="577462" cy="577462"/>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4" name="矩形 36">
            <a:extLst>
              <a:ext uri="{FF2B5EF4-FFF2-40B4-BE49-F238E27FC236}">
                <a16:creationId xmlns:a16="http://schemas.microsoft.com/office/drawing/2014/main" id="{2C94F766-F032-14E9-5705-607DCE82094A}"/>
              </a:ext>
            </a:extLst>
          </p:cNvPr>
          <p:cNvSpPr/>
          <p:nvPr/>
        </p:nvSpPr>
        <p:spPr>
          <a:xfrm>
            <a:off x="6640285" y="1770679"/>
            <a:ext cx="3671333" cy="3785652"/>
          </a:xfrm>
          <a:prstGeom prst="rect">
            <a:avLst/>
          </a:prstGeom>
        </p:spPr>
        <p:txBody>
          <a:bodyPr wrap="square">
            <a:spAutoFit/>
            <a:scene3d>
              <a:camera prst="orthographicFront"/>
              <a:lightRig rig="threePt" dir="t"/>
            </a:scene3d>
            <a:sp3d contourW="12700"/>
          </a:bodyPr>
          <a:lstStyle/>
          <a:p>
            <a:r>
              <a:rPr lang="pt-BR" altLang="zh-CN" sz="2000" b="1" dirty="0">
                <a:solidFill>
                  <a:schemeClr val="bg1"/>
                </a:solidFill>
                <a:latin typeface="+mn-ea"/>
              </a:rPr>
              <a:t>É necessário garantir a ventilação adequada para o exterior ou utilizar um sistema de exaustão forçada. Devem contar com assentos em material lavável e impermeável em quantidade compatível com o número de trabalhadores, além de armários individuais simples e/ou duplos com sistema de trancamento.</a:t>
            </a:r>
            <a:endParaRPr lang="zh-CN" altLang="en-US" sz="2000" b="1" dirty="0">
              <a:solidFill>
                <a:schemeClr val="bg1"/>
              </a:solidFill>
              <a:latin typeface="+mn-ea"/>
            </a:endParaRPr>
          </a:p>
        </p:txBody>
      </p:sp>
      <p:pic>
        <p:nvPicPr>
          <p:cNvPr id="2" name="Imagem 1">
            <a:extLst>
              <a:ext uri="{FF2B5EF4-FFF2-40B4-BE49-F238E27FC236}">
                <a16:creationId xmlns:a16="http://schemas.microsoft.com/office/drawing/2014/main" id="{29996468-A101-5F0C-6B3A-634FB8D4B6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4101" y="154429"/>
            <a:ext cx="2340372" cy="649753"/>
          </a:xfrm>
          <a:prstGeom prst="rect">
            <a:avLst/>
          </a:prstGeom>
        </p:spPr>
      </p:pic>
    </p:spTree>
    <p:extLst>
      <p:ext uri="{BB962C8B-B14F-4D97-AF65-F5344CB8AC3E}">
        <p14:creationId xmlns:p14="http://schemas.microsoft.com/office/powerpoint/2010/main" val="1770411583"/>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A59E1B70-222A-F454-E4F9-5A4A6B5B4CA7}"/>
              </a:ext>
            </a:extLst>
          </p:cNvPr>
          <p:cNvGrpSpPr/>
          <p:nvPr/>
        </p:nvGrpSpPr>
        <p:grpSpPr>
          <a:xfrm>
            <a:off x="1036708" y="28207"/>
            <a:ext cx="10991169" cy="6283693"/>
            <a:chOff x="701214" y="2472582"/>
            <a:chExt cx="4129140" cy="4710100"/>
          </a:xfrm>
        </p:grpSpPr>
        <p:sp>
          <p:nvSpPr>
            <p:cNvPr id="3" name="Rectangle 7">
              <a:extLst>
                <a:ext uri="{FF2B5EF4-FFF2-40B4-BE49-F238E27FC236}">
                  <a16:creationId xmlns:a16="http://schemas.microsoft.com/office/drawing/2014/main" id="{F2FC0BEC-FEDA-E2F6-2B8F-F5C99D853804}"/>
                </a:ext>
              </a:extLst>
            </p:cNvPr>
            <p:cNvSpPr/>
            <p:nvPr/>
          </p:nvSpPr>
          <p:spPr>
            <a:xfrm>
              <a:off x="701214" y="2472582"/>
              <a:ext cx="4129140" cy="6497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4" name="Content Placeholder 2">
              <a:extLst>
                <a:ext uri="{FF2B5EF4-FFF2-40B4-BE49-F238E27FC236}">
                  <a16:creationId xmlns:a16="http://schemas.microsoft.com/office/drawing/2014/main" id="{D115C8F9-1F3C-4640-E513-9111C7E16B62}"/>
                </a:ext>
              </a:extLst>
            </p:cNvPr>
            <p:cNvSpPr txBox="1">
              <a:spLocks/>
            </p:cNvSpPr>
            <p:nvPr/>
          </p:nvSpPr>
          <p:spPr>
            <a:xfrm>
              <a:off x="701214" y="3122334"/>
              <a:ext cx="4129140" cy="4060348"/>
            </a:xfrm>
            <a:prstGeom prst="rect">
              <a:avLst/>
            </a:prstGeom>
            <a:solidFill>
              <a:schemeClr val="accent6"/>
            </a:solid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400" b="1" dirty="0">
                <a:solidFill>
                  <a:schemeClr val="bg1">
                    <a:lumMod val="95000"/>
                  </a:schemeClr>
                </a:solidFill>
                <a:latin typeface="+mj-lt"/>
                <a:ea typeface="Roboto Light" panose="02000000000000000000" pitchFamily="2" charset="0"/>
                <a:cs typeface="Open Sans" pitchFamily="34" charset="0"/>
              </a:endParaRPr>
            </a:p>
          </p:txBody>
        </p:sp>
      </p:grpSp>
      <p:sp>
        <p:nvSpPr>
          <p:cNvPr id="5" name="矩形 36">
            <a:extLst>
              <a:ext uri="{FF2B5EF4-FFF2-40B4-BE49-F238E27FC236}">
                <a16:creationId xmlns:a16="http://schemas.microsoft.com/office/drawing/2014/main" id="{B47FBE68-4482-2346-59DE-7E97C345A199}"/>
              </a:ext>
            </a:extLst>
          </p:cNvPr>
          <p:cNvSpPr/>
          <p:nvPr/>
        </p:nvSpPr>
        <p:spPr>
          <a:xfrm>
            <a:off x="1737172" y="740964"/>
            <a:ext cx="8780760" cy="3911264"/>
          </a:xfrm>
          <a:prstGeom prst="rect">
            <a:avLst/>
          </a:prstGeom>
        </p:spPr>
        <p:txBody>
          <a:bodyPr wrap="square">
            <a:spAutoFit/>
            <a:scene3d>
              <a:camera prst="orthographicFront"/>
              <a:lightRig rig="threePt" dir="t"/>
            </a:scene3d>
            <a:sp3d contourW="12700"/>
          </a:bodyPr>
          <a:lstStyle/>
          <a:p>
            <a:pPr>
              <a:lnSpc>
                <a:spcPct val="150000"/>
              </a:lnSpc>
            </a:pPr>
            <a:r>
              <a:rPr lang="pt-BR" altLang="zh-CN" sz="2400" b="1" dirty="0">
                <a:solidFill>
                  <a:schemeClr val="tx1">
                    <a:lumMod val="90000"/>
                    <a:lumOff val="10000"/>
                  </a:schemeClr>
                </a:solidFill>
              </a:rPr>
              <a:t>Essas medidas </a:t>
            </a:r>
          </a:p>
          <a:p>
            <a:pPr>
              <a:lnSpc>
                <a:spcPct val="150000"/>
              </a:lnSpc>
            </a:pPr>
            <a:endParaRPr lang="pt-BR" altLang="zh-CN" sz="2400" b="1" dirty="0">
              <a:solidFill>
                <a:schemeClr val="bg1"/>
              </a:solidFill>
            </a:endParaRPr>
          </a:p>
          <a:p>
            <a:pPr>
              <a:lnSpc>
                <a:spcPct val="150000"/>
              </a:lnSpc>
            </a:pPr>
            <a:endParaRPr lang="pt-BR" altLang="zh-CN" sz="2400" b="1" dirty="0">
              <a:solidFill>
                <a:schemeClr val="bg1"/>
              </a:solidFill>
            </a:endParaRPr>
          </a:p>
          <a:p>
            <a:pPr>
              <a:lnSpc>
                <a:spcPct val="150000"/>
              </a:lnSpc>
            </a:pPr>
            <a:r>
              <a:rPr lang="pt-BR" altLang="zh-CN" sz="2400" b="1" dirty="0">
                <a:solidFill>
                  <a:schemeClr val="bg1"/>
                </a:solidFill>
              </a:rPr>
              <a:t>visam garantir um ambiente adequado e confortável para que os trabalhadores possam realizar a troca de vestimentas e utilizar os chuveiros, promovendo a higiene e o bem-estar no local de trabalho.</a:t>
            </a:r>
            <a:endParaRPr lang="zh-CN" altLang="en-US" sz="2000" dirty="0">
              <a:solidFill>
                <a:schemeClr val="bg1"/>
              </a:solidFill>
            </a:endParaRPr>
          </a:p>
        </p:txBody>
      </p:sp>
      <p:grpSp>
        <p:nvGrpSpPr>
          <p:cNvPr id="10" name="组合 109">
            <a:extLst>
              <a:ext uri="{FF2B5EF4-FFF2-40B4-BE49-F238E27FC236}">
                <a16:creationId xmlns:a16="http://schemas.microsoft.com/office/drawing/2014/main" id="{79FED781-CB4A-2B63-6A65-5A9977D6FAEF}"/>
              </a:ext>
            </a:extLst>
          </p:cNvPr>
          <p:cNvGrpSpPr/>
          <p:nvPr/>
        </p:nvGrpSpPr>
        <p:grpSpPr>
          <a:xfrm>
            <a:off x="9336685" y="3809554"/>
            <a:ext cx="2412998" cy="2886130"/>
            <a:chOff x="830258" y="1540042"/>
            <a:chExt cx="4413250" cy="4739609"/>
          </a:xfrm>
        </p:grpSpPr>
        <p:grpSp>
          <p:nvGrpSpPr>
            <p:cNvPr id="11" name="Group 71"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62C8FF60-BB24-A1D5-610D-15516D99102D}"/>
                </a:ext>
              </a:extLst>
            </p:cNvPr>
            <p:cNvGrpSpPr/>
            <p:nvPr/>
          </p:nvGrpSpPr>
          <p:grpSpPr>
            <a:xfrm>
              <a:off x="830258" y="3348548"/>
              <a:ext cx="3226955" cy="2249920"/>
              <a:chOff x="3412101" y="3132431"/>
              <a:chExt cx="3549650" cy="2474912"/>
            </a:xfrm>
          </p:grpSpPr>
          <p:sp>
            <p:nvSpPr>
              <p:cNvPr id="73" name="Freeform 8">
                <a:extLst>
                  <a:ext uri="{FF2B5EF4-FFF2-40B4-BE49-F238E27FC236}">
                    <a16:creationId xmlns:a16="http://schemas.microsoft.com/office/drawing/2014/main" id="{7A2926E9-D473-13A9-71BD-D4ACE4B966B8}"/>
                  </a:ext>
                </a:extLst>
              </p:cNvPr>
              <p:cNvSpPr>
                <a:spLocks/>
              </p:cNvSpPr>
              <p:nvPr/>
            </p:nvSpPr>
            <p:spPr bwMode="auto">
              <a:xfrm>
                <a:off x="3412101" y="4086518"/>
                <a:ext cx="3549650" cy="1454150"/>
              </a:xfrm>
              <a:custGeom>
                <a:avLst/>
                <a:gdLst>
                  <a:gd name="T0" fmla="*/ 944 w 944"/>
                  <a:gd name="T1" fmla="*/ 93 h 387"/>
                  <a:gd name="T2" fmla="*/ 886 w 944"/>
                  <a:gd name="T3" fmla="*/ 66 h 387"/>
                  <a:gd name="T4" fmla="*/ 88 w 944"/>
                  <a:gd name="T5" fmla="*/ 0 h 387"/>
                  <a:gd name="T6" fmla="*/ 45 w 944"/>
                  <a:gd name="T7" fmla="*/ 112 h 387"/>
                  <a:gd name="T8" fmla="*/ 469 w 944"/>
                  <a:gd name="T9" fmla="*/ 387 h 387"/>
                  <a:gd name="T10" fmla="*/ 944 w 944"/>
                  <a:gd name="T11" fmla="*/ 93 h 387"/>
                </a:gdLst>
                <a:ahLst/>
                <a:cxnLst>
                  <a:cxn ang="0">
                    <a:pos x="T0" y="T1"/>
                  </a:cxn>
                  <a:cxn ang="0">
                    <a:pos x="T2" y="T3"/>
                  </a:cxn>
                  <a:cxn ang="0">
                    <a:pos x="T4" y="T5"/>
                  </a:cxn>
                  <a:cxn ang="0">
                    <a:pos x="T6" y="T7"/>
                  </a:cxn>
                  <a:cxn ang="0">
                    <a:pos x="T8" y="T9"/>
                  </a:cxn>
                  <a:cxn ang="0">
                    <a:pos x="T10" y="T11"/>
                  </a:cxn>
                </a:cxnLst>
                <a:rect l="0" t="0" r="r" b="b"/>
                <a:pathLst>
                  <a:path w="944" h="387">
                    <a:moveTo>
                      <a:pt x="944" y="93"/>
                    </a:moveTo>
                    <a:cubicBezTo>
                      <a:pt x="886" y="66"/>
                      <a:pt x="886" y="66"/>
                      <a:pt x="886" y="66"/>
                    </a:cubicBezTo>
                    <a:cubicBezTo>
                      <a:pt x="88" y="0"/>
                      <a:pt x="88" y="0"/>
                      <a:pt x="88" y="0"/>
                    </a:cubicBezTo>
                    <a:cubicBezTo>
                      <a:pt x="88" y="0"/>
                      <a:pt x="0" y="38"/>
                      <a:pt x="45" y="112"/>
                    </a:cubicBezTo>
                    <a:cubicBezTo>
                      <a:pt x="107" y="211"/>
                      <a:pt x="469" y="387"/>
                      <a:pt x="469" y="387"/>
                    </a:cubicBezTo>
                    <a:lnTo>
                      <a:pt x="944" y="9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4" name="Freeform 9">
                <a:extLst>
                  <a:ext uri="{FF2B5EF4-FFF2-40B4-BE49-F238E27FC236}">
                    <a16:creationId xmlns:a16="http://schemas.microsoft.com/office/drawing/2014/main" id="{A9B0A592-EFC2-AC40-4078-77ABA67CE4D2}"/>
                  </a:ext>
                </a:extLst>
              </p:cNvPr>
              <p:cNvSpPr>
                <a:spLocks/>
              </p:cNvSpPr>
              <p:nvPr/>
            </p:nvSpPr>
            <p:spPr bwMode="auto">
              <a:xfrm>
                <a:off x="3793101" y="3969043"/>
                <a:ext cx="3082925" cy="1398588"/>
              </a:xfrm>
              <a:custGeom>
                <a:avLst/>
                <a:gdLst>
                  <a:gd name="T0" fmla="*/ 1942 w 1942"/>
                  <a:gd name="T1" fmla="*/ 34 h 881"/>
                  <a:gd name="T2" fmla="*/ 1942 w 1942"/>
                  <a:gd name="T3" fmla="*/ 266 h 881"/>
                  <a:gd name="T4" fmla="*/ 871 w 1942"/>
                  <a:gd name="T5" fmla="*/ 881 h 881"/>
                  <a:gd name="T6" fmla="*/ 4 w 1942"/>
                  <a:gd name="T7" fmla="*/ 398 h 881"/>
                  <a:gd name="T8" fmla="*/ 0 w 1942"/>
                  <a:gd name="T9" fmla="*/ 133 h 881"/>
                  <a:gd name="T10" fmla="*/ 893 w 1942"/>
                  <a:gd name="T11" fmla="*/ 606 h 881"/>
                  <a:gd name="T12" fmla="*/ 1937 w 1942"/>
                  <a:gd name="T13" fmla="*/ 0 h 881"/>
                  <a:gd name="T14" fmla="*/ 1942 w 1942"/>
                  <a:gd name="T15" fmla="*/ 34 h 8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2" h="881">
                    <a:moveTo>
                      <a:pt x="1942" y="34"/>
                    </a:moveTo>
                    <a:lnTo>
                      <a:pt x="1942" y="266"/>
                    </a:lnTo>
                    <a:lnTo>
                      <a:pt x="871" y="881"/>
                    </a:lnTo>
                    <a:lnTo>
                      <a:pt x="4" y="398"/>
                    </a:lnTo>
                    <a:lnTo>
                      <a:pt x="0" y="133"/>
                    </a:lnTo>
                    <a:lnTo>
                      <a:pt x="893" y="606"/>
                    </a:lnTo>
                    <a:lnTo>
                      <a:pt x="1937" y="0"/>
                    </a:lnTo>
                    <a:lnTo>
                      <a:pt x="1942" y="3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5" name="Freeform 10">
                <a:extLst>
                  <a:ext uri="{FF2B5EF4-FFF2-40B4-BE49-F238E27FC236}">
                    <a16:creationId xmlns:a16="http://schemas.microsoft.com/office/drawing/2014/main" id="{D8165B05-5D29-65C0-2BD0-BEEEF4DCFCD6}"/>
                  </a:ext>
                </a:extLst>
              </p:cNvPr>
              <p:cNvSpPr>
                <a:spLocks/>
              </p:cNvSpPr>
              <p:nvPr/>
            </p:nvSpPr>
            <p:spPr bwMode="auto">
              <a:xfrm>
                <a:off x="3626413" y="3132431"/>
                <a:ext cx="3335338" cy="1735138"/>
              </a:xfrm>
              <a:custGeom>
                <a:avLst/>
                <a:gdLst>
                  <a:gd name="T0" fmla="*/ 887 w 887"/>
                  <a:gd name="T1" fmla="*/ 194 h 462"/>
                  <a:gd name="T2" fmla="*/ 413 w 887"/>
                  <a:gd name="T3" fmla="*/ 462 h 462"/>
                  <a:gd name="T4" fmla="*/ 0 w 887"/>
                  <a:gd name="T5" fmla="*/ 250 h 462"/>
                  <a:gd name="T6" fmla="*/ 13 w 887"/>
                  <a:gd name="T7" fmla="*/ 244 h 462"/>
                  <a:gd name="T8" fmla="*/ 460 w 887"/>
                  <a:gd name="T9" fmla="*/ 18 h 462"/>
                  <a:gd name="T10" fmla="*/ 517 w 887"/>
                  <a:gd name="T11" fmla="*/ 10 h 462"/>
                  <a:gd name="T12" fmla="*/ 887 w 887"/>
                  <a:gd name="T13" fmla="*/ 194 h 462"/>
                </a:gdLst>
                <a:ahLst/>
                <a:cxnLst>
                  <a:cxn ang="0">
                    <a:pos x="T0" y="T1"/>
                  </a:cxn>
                  <a:cxn ang="0">
                    <a:pos x="T2" y="T3"/>
                  </a:cxn>
                  <a:cxn ang="0">
                    <a:pos x="T4" y="T5"/>
                  </a:cxn>
                  <a:cxn ang="0">
                    <a:pos x="T6" y="T7"/>
                  </a:cxn>
                  <a:cxn ang="0">
                    <a:pos x="T8" y="T9"/>
                  </a:cxn>
                  <a:cxn ang="0">
                    <a:pos x="T10" y="T11"/>
                  </a:cxn>
                  <a:cxn ang="0">
                    <a:pos x="T12" y="T13"/>
                  </a:cxn>
                </a:cxnLst>
                <a:rect l="0" t="0" r="r" b="b"/>
                <a:pathLst>
                  <a:path w="887" h="462">
                    <a:moveTo>
                      <a:pt x="887" y="194"/>
                    </a:moveTo>
                    <a:cubicBezTo>
                      <a:pt x="413" y="462"/>
                      <a:pt x="413" y="462"/>
                      <a:pt x="413" y="462"/>
                    </a:cubicBezTo>
                    <a:cubicBezTo>
                      <a:pt x="0" y="250"/>
                      <a:pt x="0" y="250"/>
                      <a:pt x="0" y="250"/>
                    </a:cubicBezTo>
                    <a:cubicBezTo>
                      <a:pt x="13" y="244"/>
                      <a:pt x="13" y="244"/>
                      <a:pt x="13" y="244"/>
                    </a:cubicBezTo>
                    <a:cubicBezTo>
                      <a:pt x="460" y="18"/>
                      <a:pt x="460" y="18"/>
                      <a:pt x="460" y="18"/>
                    </a:cubicBezTo>
                    <a:cubicBezTo>
                      <a:pt x="460" y="18"/>
                      <a:pt x="491" y="0"/>
                      <a:pt x="517" y="10"/>
                    </a:cubicBezTo>
                    <a:cubicBezTo>
                      <a:pt x="544" y="20"/>
                      <a:pt x="887" y="194"/>
                      <a:pt x="887" y="194"/>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6" name="Freeform 11">
                <a:extLst>
                  <a:ext uri="{FF2B5EF4-FFF2-40B4-BE49-F238E27FC236}">
                    <a16:creationId xmlns:a16="http://schemas.microsoft.com/office/drawing/2014/main" id="{69CDCAB5-6A19-21F9-56E8-AA09E5F88A26}"/>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7" name="Freeform 12">
                <a:extLst>
                  <a:ext uri="{FF2B5EF4-FFF2-40B4-BE49-F238E27FC236}">
                    <a16:creationId xmlns:a16="http://schemas.microsoft.com/office/drawing/2014/main" id="{0CA6CD40-83F7-E6EF-3D40-A5D0D4AA39D1}"/>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8" name="Freeform 13">
                <a:extLst>
                  <a:ext uri="{FF2B5EF4-FFF2-40B4-BE49-F238E27FC236}">
                    <a16:creationId xmlns:a16="http://schemas.microsoft.com/office/drawing/2014/main" id="{8CC34F6E-0939-06BD-8FD5-D31CC9B264EE}"/>
                  </a:ext>
                </a:extLst>
              </p:cNvPr>
              <p:cNvSpPr>
                <a:spLocks/>
              </p:cNvSpPr>
              <p:nvPr/>
            </p:nvSpPr>
            <p:spPr bwMode="auto">
              <a:xfrm>
                <a:off x="5180576" y="4435768"/>
                <a:ext cx="1781175" cy="1171575"/>
              </a:xfrm>
              <a:custGeom>
                <a:avLst/>
                <a:gdLst>
                  <a:gd name="T0" fmla="*/ 1122 w 1122"/>
                  <a:gd name="T1" fmla="*/ 0 h 738"/>
                  <a:gd name="T2" fmla="*/ 1122 w 1122"/>
                  <a:gd name="T3" fmla="*/ 78 h 738"/>
                  <a:gd name="T4" fmla="*/ 0 w 1122"/>
                  <a:gd name="T5" fmla="*/ 738 h 738"/>
                  <a:gd name="T6" fmla="*/ 0 w 1122"/>
                  <a:gd name="T7" fmla="*/ 656 h 738"/>
                  <a:gd name="T8" fmla="*/ 1122 w 1122"/>
                  <a:gd name="T9" fmla="*/ 0 h 738"/>
                </a:gdLst>
                <a:ahLst/>
                <a:cxnLst>
                  <a:cxn ang="0">
                    <a:pos x="T0" y="T1"/>
                  </a:cxn>
                  <a:cxn ang="0">
                    <a:pos x="T2" y="T3"/>
                  </a:cxn>
                  <a:cxn ang="0">
                    <a:pos x="T4" y="T5"/>
                  </a:cxn>
                  <a:cxn ang="0">
                    <a:pos x="T6" y="T7"/>
                  </a:cxn>
                  <a:cxn ang="0">
                    <a:pos x="T8" y="T9"/>
                  </a:cxn>
                </a:cxnLst>
                <a:rect l="0" t="0" r="r" b="b"/>
                <a:pathLst>
                  <a:path w="1122" h="738">
                    <a:moveTo>
                      <a:pt x="1122" y="0"/>
                    </a:moveTo>
                    <a:lnTo>
                      <a:pt x="1122" y="78"/>
                    </a:lnTo>
                    <a:lnTo>
                      <a:pt x="0" y="738"/>
                    </a:lnTo>
                    <a:lnTo>
                      <a:pt x="0" y="656"/>
                    </a:lnTo>
                    <a:lnTo>
                      <a:pt x="1122"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9" name="Freeform 14">
                <a:extLst>
                  <a:ext uri="{FF2B5EF4-FFF2-40B4-BE49-F238E27FC236}">
                    <a16:creationId xmlns:a16="http://schemas.microsoft.com/office/drawing/2014/main" id="{9578444F-0370-98F4-ACE1-C523151DBC38}"/>
                  </a:ext>
                </a:extLst>
              </p:cNvPr>
              <p:cNvSpPr>
                <a:spLocks/>
              </p:cNvSpPr>
              <p:nvPr/>
            </p:nvSpPr>
            <p:spPr bwMode="auto">
              <a:xfrm>
                <a:off x="3488301" y="4010318"/>
                <a:ext cx="1695450" cy="1597025"/>
              </a:xfrm>
              <a:custGeom>
                <a:avLst/>
                <a:gdLst>
                  <a:gd name="T0" fmla="*/ 451 w 451"/>
                  <a:gd name="T1" fmla="*/ 268 h 425"/>
                  <a:gd name="T2" fmla="*/ 87 w 451"/>
                  <a:gd name="T3" fmla="*/ 52 h 425"/>
                  <a:gd name="T4" fmla="*/ 31 w 451"/>
                  <a:gd name="T5" fmla="*/ 66 h 425"/>
                  <a:gd name="T6" fmla="*/ 79 w 451"/>
                  <a:gd name="T7" fmla="*/ 182 h 425"/>
                  <a:gd name="T8" fmla="*/ 450 w 451"/>
                  <a:gd name="T9" fmla="*/ 390 h 425"/>
                  <a:gd name="T10" fmla="*/ 450 w 451"/>
                  <a:gd name="T11" fmla="*/ 425 h 425"/>
                  <a:gd name="T12" fmla="*/ 70 w 451"/>
                  <a:gd name="T13" fmla="*/ 206 h 425"/>
                  <a:gd name="T14" fmla="*/ 2 w 451"/>
                  <a:gd name="T15" fmla="*/ 89 h 425"/>
                  <a:gd name="T16" fmla="*/ 79 w 451"/>
                  <a:gd name="T17" fmla="*/ 15 h 425"/>
                  <a:gd name="T18" fmla="*/ 450 w 451"/>
                  <a:gd name="T19" fmla="*/ 228 h 425"/>
                  <a:gd name="T20" fmla="*/ 451 w 451"/>
                  <a:gd name="T21" fmla="*/ 26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1" h="425">
                    <a:moveTo>
                      <a:pt x="451" y="268"/>
                    </a:moveTo>
                    <a:cubicBezTo>
                      <a:pt x="87" y="52"/>
                      <a:pt x="87" y="52"/>
                      <a:pt x="87" y="52"/>
                    </a:cubicBezTo>
                    <a:cubicBezTo>
                      <a:pt x="87" y="52"/>
                      <a:pt x="46" y="27"/>
                      <a:pt x="31" y="66"/>
                    </a:cubicBezTo>
                    <a:cubicBezTo>
                      <a:pt x="15" y="106"/>
                      <a:pt x="50" y="163"/>
                      <a:pt x="79" y="182"/>
                    </a:cubicBezTo>
                    <a:cubicBezTo>
                      <a:pt x="450" y="390"/>
                      <a:pt x="450" y="390"/>
                      <a:pt x="450" y="390"/>
                    </a:cubicBezTo>
                    <a:cubicBezTo>
                      <a:pt x="450" y="425"/>
                      <a:pt x="450" y="425"/>
                      <a:pt x="450" y="425"/>
                    </a:cubicBezTo>
                    <a:cubicBezTo>
                      <a:pt x="70" y="206"/>
                      <a:pt x="70" y="206"/>
                      <a:pt x="70" y="206"/>
                    </a:cubicBezTo>
                    <a:cubicBezTo>
                      <a:pt x="70" y="206"/>
                      <a:pt x="0" y="155"/>
                      <a:pt x="2" y="89"/>
                    </a:cubicBezTo>
                    <a:cubicBezTo>
                      <a:pt x="5" y="24"/>
                      <a:pt x="49" y="0"/>
                      <a:pt x="79" y="15"/>
                    </a:cubicBezTo>
                    <a:cubicBezTo>
                      <a:pt x="450" y="228"/>
                      <a:pt x="450" y="228"/>
                      <a:pt x="450" y="228"/>
                    </a:cubicBezTo>
                    <a:cubicBezTo>
                      <a:pt x="451" y="268"/>
                      <a:pt x="451" y="268"/>
                      <a:pt x="451" y="268"/>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2" name="Group 65"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4E069078-72E5-D6C1-0066-5967D244F1FB}"/>
                </a:ext>
              </a:extLst>
            </p:cNvPr>
            <p:cNvGrpSpPr/>
            <p:nvPr/>
          </p:nvGrpSpPr>
          <p:grpSpPr>
            <a:xfrm>
              <a:off x="3199963" y="4871105"/>
              <a:ext cx="2043545" cy="1408546"/>
              <a:chOff x="6018776" y="4807243"/>
              <a:chExt cx="2247900" cy="1549401"/>
            </a:xfrm>
          </p:grpSpPr>
          <p:sp>
            <p:nvSpPr>
              <p:cNvPr id="67" name="Freeform 17">
                <a:extLst>
                  <a:ext uri="{FF2B5EF4-FFF2-40B4-BE49-F238E27FC236}">
                    <a16:creationId xmlns:a16="http://schemas.microsoft.com/office/drawing/2014/main" id="{8189790D-3DCC-9953-C15A-8CF51005A4DD}"/>
                  </a:ext>
                </a:extLst>
              </p:cNvPr>
              <p:cNvSpPr>
                <a:spLocks/>
              </p:cNvSpPr>
              <p:nvPr/>
            </p:nvSpPr>
            <p:spPr bwMode="auto">
              <a:xfrm>
                <a:off x="6037826" y="5356518"/>
                <a:ext cx="2228850" cy="958850"/>
              </a:xfrm>
              <a:custGeom>
                <a:avLst/>
                <a:gdLst>
                  <a:gd name="T0" fmla="*/ 0 w 593"/>
                  <a:gd name="T1" fmla="*/ 83 h 255"/>
                  <a:gd name="T2" fmla="*/ 36 w 593"/>
                  <a:gd name="T3" fmla="*/ 64 h 255"/>
                  <a:gd name="T4" fmla="*/ 536 w 593"/>
                  <a:gd name="T5" fmla="*/ 0 h 255"/>
                  <a:gd name="T6" fmla="*/ 566 w 593"/>
                  <a:gd name="T7" fmla="*/ 69 h 255"/>
                  <a:gd name="T8" fmla="*/ 308 w 593"/>
                  <a:gd name="T9" fmla="*/ 255 h 255"/>
                  <a:gd name="T10" fmla="*/ 0 w 593"/>
                  <a:gd name="T11" fmla="*/ 83 h 255"/>
                </a:gdLst>
                <a:ahLst/>
                <a:cxnLst>
                  <a:cxn ang="0">
                    <a:pos x="T0" y="T1"/>
                  </a:cxn>
                  <a:cxn ang="0">
                    <a:pos x="T2" y="T3"/>
                  </a:cxn>
                  <a:cxn ang="0">
                    <a:pos x="T4" y="T5"/>
                  </a:cxn>
                  <a:cxn ang="0">
                    <a:pos x="T6" y="T7"/>
                  </a:cxn>
                  <a:cxn ang="0">
                    <a:pos x="T8" y="T9"/>
                  </a:cxn>
                  <a:cxn ang="0">
                    <a:pos x="T10" y="T11"/>
                  </a:cxn>
                </a:cxnLst>
                <a:rect l="0" t="0" r="r" b="b"/>
                <a:pathLst>
                  <a:path w="593" h="255">
                    <a:moveTo>
                      <a:pt x="0" y="83"/>
                    </a:moveTo>
                    <a:cubicBezTo>
                      <a:pt x="36" y="64"/>
                      <a:pt x="36" y="64"/>
                      <a:pt x="36" y="64"/>
                    </a:cubicBezTo>
                    <a:cubicBezTo>
                      <a:pt x="536" y="0"/>
                      <a:pt x="536" y="0"/>
                      <a:pt x="536" y="0"/>
                    </a:cubicBezTo>
                    <a:cubicBezTo>
                      <a:pt x="536" y="0"/>
                      <a:pt x="593" y="22"/>
                      <a:pt x="566" y="69"/>
                    </a:cubicBezTo>
                    <a:cubicBezTo>
                      <a:pt x="530" y="133"/>
                      <a:pt x="308" y="255"/>
                      <a:pt x="308" y="255"/>
                    </a:cubicBezTo>
                    <a:lnTo>
                      <a:pt x="0" y="8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8" name="Freeform 18">
                <a:extLst>
                  <a:ext uri="{FF2B5EF4-FFF2-40B4-BE49-F238E27FC236}">
                    <a16:creationId xmlns:a16="http://schemas.microsoft.com/office/drawing/2014/main" id="{AE5355C9-7E01-D99C-A4BF-945E7F155858}"/>
                  </a:ext>
                </a:extLst>
              </p:cNvPr>
              <p:cNvSpPr>
                <a:spLocks/>
              </p:cNvSpPr>
              <p:nvPr/>
            </p:nvSpPr>
            <p:spPr bwMode="auto">
              <a:xfrm>
                <a:off x="6082276" y="5375568"/>
                <a:ext cx="1951038" cy="825500"/>
              </a:xfrm>
              <a:custGeom>
                <a:avLst/>
                <a:gdLst>
                  <a:gd name="T0" fmla="*/ 0 w 1229"/>
                  <a:gd name="T1" fmla="*/ 19 h 520"/>
                  <a:gd name="T2" fmla="*/ 5 w 1229"/>
                  <a:gd name="T3" fmla="*/ 165 h 520"/>
                  <a:gd name="T4" fmla="*/ 696 w 1229"/>
                  <a:gd name="T5" fmla="*/ 520 h 520"/>
                  <a:gd name="T6" fmla="*/ 1229 w 1229"/>
                  <a:gd name="T7" fmla="*/ 194 h 520"/>
                  <a:gd name="T8" fmla="*/ 1225 w 1229"/>
                  <a:gd name="T9" fmla="*/ 26 h 520"/>
                  <a:gd name="T10" fmla="*/ 675 w 1229"/>
                  <a:gd name="T11" fmla="*/ 350 h 520"/>
                  <a:gd name="T12" fmla="*/ 0 w 1229"/>
                  <a:gd name="T13" fmla="*/ 0 h 520"/>
                  <a:gd name="T14" fmla="*/ 0 w 1229"/>
                  <a:gd name="T15" fmla="*/ 19 h 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9" h="520">
                    <a:moveTo>
                      <a:pt x="0" y="19"/>
                    </a:moveTo>
                    <a:lnTo>
                      <a:pt x="5" y="165"/>
                    </a:lnTo>
                    <a:lnTo>
                      <a:pt x="696" y="520"/>
                    </a:lnTo>
                    <a:lnTo>
                      <a:pt x="1229" y="194"/>
                    </a:lnTo>
                    <a:lnTo>
                      <a:pt x="1225" y="26"/>
                    </a:lnTo>
                    <a:lnTo>
                      <a:pt x="675" y="350"/>
                    </a:lnTo>
                    <a:lnTo>
                      <a:pt x="0" y="0"/>
                    </a:lnTo>
                    <a:lnTo>
                      <a:pt x="0"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9" name="Freeform 19">
                <a:extLst>
                  <a:ext uri="{FF2B5EF4-FFF2-40B4-BE49-F238E27FC236}">
                    <a16:creationId xmlns:a16="http://schemas.microsoft.com/office/drawing/2014/main" id="{CD57F9D9-4332-97B3-C428-F1B2E93AD578}"/>
                  </a:ext>
                </a:extLst>
              </p:cNvPr>
              <p:cNvSpPr>
                <a:spLocks/>
              </p:cNvSpPr>
              <p:nvPr/>
            </p:nvSpPr>
            <p:spPr bwMode="auto">
              <a:xfrm>
                <a:off x="6018776" y="4807243"/>
                <a:ext cx="2109788" cy="1082675"/>
              </a:xfrm>
              <a:custGeom>
                <a:avLst/>
                <a:gdLst>
                  <a:gd name="T0" fmla="*/ 0 w 561"/>
                  <a:gd name="T1" fmla="*/ 133 h 288"/>
                  <a:gd name="T2" fmla="*/ 307 w 561"/>
                  <a:gd name="T3" fmla="*/ 288 h 288"/>
                  <a:gd name="T4" fmla="*/ 561 w 561"/>
                  <a:gd name="T5" fmla="*/ 143 h 288"/>
                  <a:gd name="T6" fmla="*/ 552 w 561"/>
                  <a:gd name="T7" fmla="*/ 139 h 288"/>
                  <a:gd name="T8" fmla="*/ 265 w 561"/>
                  <a:gd name="T9" fmla="*/ 10 h 288"/>
                  <a:gd name="T10" fmla="*/ 228 w 561"/>
                  <a:gd name="T11" fmla="*/ 6 h 288"/>
                  <a:gd name="T12" fmla="*/ 0 w 561"/>
                  <a:gd name="T13" fmla="*/ 133 h 288"/>
                </a:gdLst>
                <a:ahLst/>
                <a:cxnLst>
                  <a:cxn ang="0">
                    <a:pos x="T0" y="T1"/>
                  </a:cxn>
                  <a:cxn ang="0">
                    <a:pos x="T2" y="T3"/>
                  </a:cxn>
                  <a:cxn ang="0">
                    <a:pos x="T4" y="T5"/>
                  </a:cxn>
                  <a:cxn ang="0">
                    <a:pos x="T6" y="T7"/>
                  </a:cxn>
                  <a:cxn ang="0">
                    <a:pos x="T8" y="T9"/>
                  </a:cxn>
                  <a:cxn ang="0">
                    <a:pos x="T10" y="T11"/>
                  </a:cxn>
                  <a:cxn ang="0">
                    <a:pos x="T12" y="T13"/>
                  </a:cxn>
                </a:cxnLst>
                <a:rect l="0" t="0" r="r" b="b"/>
                <a:pathLst>
                  <a:path w="561" h="288">
                    <a:moveTo>
                      <a:pt x="0" y="133"/>
                    </a:moveTo>
                    <a:cubicBezTo>
                      <a:pt x="307" y="288"/>
                      <a:pt x="307" y="288"/>
                      <a:pt x="307" y="288"/>
                    </a:cubicBezTo>
                    <a:cubicBezTo>
                      <a:pt x="561" y="143"/>
                      <a:pt x="561" y="143"/>
                      <a:pt x="561" y="143"/>
                    </a:cubicBezTo>
                    <a:cubicBezTo>
                      <a:pt x="552" y="139"/>
                      <a:pt x="552" y="139"/>
                      <a:pt x="552" y="139"/>
                    </a:cubicBezTo>
                    <a:cubicBezTo>
                      <a:pt x="265" y="10"/>
                      <a:pt x="265" y="10"/>
                      <a:pt x="265" y="10"/>
                    </a:cubicBezTo>
                    <a:cubicBezTo>
                      <a:pt x="265" y="10"/>
                      <a:pt x="245" y="0"/>
                      <a:pt x="228" y="6"/>
                    </a:cubicBezTo>
                    <a:cubicBezTo>
                      <a:pt x="211" y="13"/>
                      <a:pt x="0" y="133"/>
                      <a:pt x="0" y="133"/>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0" name="Freeform 20">
                <a:extLst>
                  <a:ext uri="{FF2B5EF4-FFF2-40B4-BE49-F238E27FC236}">
                    <a16:creationId xmlns:a16="http://schemas.microsoft.com/office/drawing/2014/main" id="{433FAEC7-47C3-AEA0-7BB7-885179856DA7}"/>
                  </a:ext>
                </a:extLst>
              </p:cNvPr>
              <p:cNvSpPr>
                <a:spLocks/>
              </p:cNvSpPr>
              <p:nvPr/>
            </p:nvSpPr>
            <p:spPr bwMode="auto">
              <a:xfrm>
                <a:off x="6018776" y="5307306"/>
                <a:ext cx="1157288" cy="676275"/>
              </a:xfrm>
              <a:custGeom>
                <a:avLst/>
                <a:gdLst>
                  <a:gd name="T0" fmla="*/ 727 w 729"/>
                  <a:gd name="T1" fmla="*/ 367 h 426"/>
                  <a:gd name="T2" fmla="*/ 0 w 729"/>
                  <a:gd name="T3" fmla="*/ 0 h 426"/>
                  <a:gd name="T4" fmla="*/ 5 w 729"/>
                  <a:gd name="T5" fmla="*/ 55 h 426"/>
                  <a:gd name="T6" fmla="*/ 729 w 729"/>
                  <a:gd name="T7" fmla="*/ 426 h 426"/>
                  <a:gd name="T8" fmla="*/ 727 w 729"/>
                  <a:gd name="T9" fmla="*/ 367 h 426"/>
                </a:gdLst>
                <a:ahLst/>
                <a:cxnLst>
                  <a:cxn ang="0">
                    <a:pos x="T0" y="T1"/>
                  </a:cxn>
                  <a:cxn ang="0">
                    <a:pos x="T2" y="T3"/>
                  </a:cxn>
                  <a:cxn ang="0">
                    <a:pos x="T4" y="T5"/>
                  </a:cxn>
                  <a:cxn ang="0">
                    <a:pos x="T6" y="T7"/>
                  </a:cxn>
                  <a:cxn ang="0">
                    <a:pos x="T8" y="T9"/>
                  </a:cxn>
                </a:cxnLst>
                <a:rect l="0" t="0" r="r" b="b"/>
                <a:pathLst>
                  <a:path w="729" h="426">
                    <a:moveTo>
                      <a:pt x="727" y="367"/>
                    </a:moveTo>
                    <a:lnTo>
                      <a:pt x="0" y="0"/>
                    </a:lnTo>
                    <a:lnTo>
                      <a:pt x="5" y="55"/>
                    </a:lnTo>
                    <a:lnTo>
                      <a:pt x="729" y="426"/>
                    </a:lnTo>
                    <a:lnTo>
                      <a:pt x="727" y="367"/>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1" name="Freeform 21">
                <a:extLst>
                  <a:ext uri="{FF2B5EF4-FFF2-40B4-BE49-F238E27FC236}">
                    <a16:creationId xmlns:a16="http://schemas.microsoft.com/office/drawing/2014/main" id="{234A118A-0C4D-2E62-3F22-29B40F864B97}"/>
                  </a:ext>
                </a:extLst>
              </p:cNvPr>
              <p:cNvSpPr>
                <a:spLocks/>
              </p:cNvSpPr>
              <p:nvPr/>
            </p:nvSpPr>
            <p:spPr bwMode="auto">
              <a:xfrm>
                <a:off x="6037826" y="5667668"/>
                <a:ext cx="1154113" cy="688975"/>
              </a:xfrm>
              <a:custGeom>
                <a:avLst/>
                <a:gdLst>
                  <a:gd name="T0" fmla="*/ 0 w 727"/>
                  <a:gd name="T1" fmla="*/ 0 h 434"/>
                  <a:gd name="T2" fmla="*/ 2 w 727"/>
                  <a:gd name="T3" fmla="*/ 50 h 434"/>
                  <a:gd name="T4" fmla="*/ 727 w 727"/>
                  <a:gd name="T5" fmla="*/ 434 h 434"/>
                  <a:gd name="T6" fmla="*/ 724 w 727"/>
                  <a:gd name="T7" fmla="*/ 381 h 434"/>
                  <a:gd name="T8" fmla="*/ 0 w 727"/>
                  <a:gd name="T9" fmla="*/ 0 h 434"/>
                </a:gdLst>
                <a:ahLst/>
                <a:cxnLst>
                  <a:cxn ang="0">
                    <a:pos x="T0" y="T1"/>
                  </a:cxn>
                  <a:cxn ang="0">
                    <a:pos x="T2" y="T3"/>
                  </a:cxn>
                  <a:cxn ang="0">
                    <a:pos x="T4" y="T5"/>
                  </a:cxn>
                  <a:cxn ang="0">
                    <a:pos x="T6" y="T7"/>
                  </a:cxn>
                  <a:cxn ang="0">
                    <a:pos x="T8" y="T9"/>
                  </a:cxn>
                </a:cxnLst>
                <a:rect l="0" t="0" r="r" b="b"/>
                <a:pathLst>
                  <a:path w="727" h="434">
                    <a:moveTo>
                      <a:pt x="0" y="0"/>
                    </a:moveTo>
                    <a:lnTo>
                      <a:pt x="2" y="50"/>
                    </a:lnTo>
                    <a:lnTo>
                      <a:pt x="727" y="434"/>
                    </a:lnTo>
                    <a:lnTo>
                      <a:pt x="724" y="381"/>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72" name="Freeform 22">
                <a:extLst>
                  <a:ext uri="{FF2B5EF4-FFF2-40B4-BE49-F238E27FC236}">
                    <a16:creationId xmlns:a16="http://schemas.microsoft.com/office/drawing/2014/main" id="{B5BA2F1B-4081-8F6C-1329-74E0BB19A92C}"/>
                  </a:ext>
                </a:extLst>
              </p:cNvPr>
              <p:cNvSpPr>
                <a:spLocks/>
              </p:cNvSpPr>
              <p:nvPr/>
            </p:nvSpPr>
            <p:spPr bwMode="auto">
              <a:xfrm>
                <a:off x="7172888" y="5307306"/>
                <a:ext cx="1055688" cy="1049338"/>
              </a:xfrm>
              <a:custGeom>
                <a:avLst/>
                <a:gdLst>
                  <a:gd name="T0" fmla="*/ 0 w 281"/>
                  <a:gd name="T1" fmla="*/ 180 h 279"/>
                  <a:gd name="T2" fmla="*/ 223 w 281"/>
                  <a:gd name="T3" fmla="*/ 34 h 279"/>
                  <a:gd name="T4" fmla="*/ 259 w 281"/>
                  <a:gd name="T5" fmla="*/ 41 h 279"/>
                  <a:gd name="T6" fmla="*/ 232 w 281"/>
                  <a:gd name="T7" fmla="*/ 115 h 279"/>
                  <a:gd name="T8" fmla="*/ 4 w 281"/>
                  <a:gd name="T9" fmla="*/ 257 h 279"/>
                  <a:gd name="T10" fmla="*/ 5 w 281"/>
                  <a:gd name="T11" fmla="*/ 279 h 279"/>
                  <a:gd name="T12" fmla="*/ 238 w 281"/>
                  <a:gd name="T13" fmla="*/ 130 h 279"/>
                  <a:gd name="T14" fmla="*/ 278 w 281"/>
                  <a:gd name="T15" fmla="*/ 55 h 279"/>
                  <a:gd name="T16" fmla="*/ 227 w 281"/>
                  <a:gd name="T17" fmla="*/ 10 h 279"/>
                  <a:gd name="T18" fmla="*/ 0 w 281"/>
                  <a:gd name="T19" fmla="*/ 155 h 279"/>
                  <a:gd name="T20" fmla="*/ 0 w 281"/>
                  <a:gd name="T21" fmla="*/ 18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1" h="279">
                    <a:moveTo>
                      <a:pt x="0" y="180"/>
                    </a:moveTo>
                    <a:cubicBezTo>
                      <a:pt x="223" y="34"/>
                      <a:pt x="223" y="34"/>
                      <a:pt x="223" y="34"/>
                    </a:cubicBezTo>
                    <a:cubicBezTo>
                      <a:pt x="223" y="34"/>
                      <a:pt x="248" y="17"/>
                      <a:pt x="259" y="41"/>
                    </a:cubicBezTo>
                    <a:cubicBezTo>
                      <a:pt x="270" y="66"/>
                      <a:pt x="250" y="102"/>
                      <a:pt x="232" y="115"/>
                    </a:cubicBezTo>
                    <a:cubicBezTo>
                      <a:pt x="4" y="257"/>
                      <a:pt x="4" y="257"/>
                      <a:pt x="4" y="257"/>
                    </a:cubicBezTo>
                    <a:cubicBezTo>
                      <a:pt x="5" y="279"/>
                      <a:pt x="5" y="279"/>
                      <a:pt x="5" y="279"/>
                    </a:cubicBezTo>
                    <a:cubicBezTo>
                      <a:pt x="238" y="130"/>
                      <a:pt x="238" y="130"/>
                      <a:pt x="238" y="130"/>
                    </a:cubicBezTo>
                    <a:cubicBezTo>
                      <a:pt x="238" y="130"/>
                      <a:pt x="281" y="96"/>
                      <a:pt x="278" y="55"/>
                    </a:cubicBezTo>
                    <a:cubicBezTo>
                      <a:pt x="274" y="14"/>
                      <a:pt x="246" y="0"/>
                      <a:pt x="227" y="10"/>
                    </a:cubicBezTo>
                    <a:cubicBezTo>
                      <a:pt x="0" y="155"/>
                      <a:pt x="0" y="155"/>
                      <a:pt x="0" y="155"/>
                    </a:cubicBezTo>
                    <a:lnTo>
                      <a:pt x="0" y="18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3" name="Group 67"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E6B9E3A5-AE73-46F2-6349-DD308038427D}"/>
                </a:ext>
              </a:extLst>
            </p:cNvPr>
            <p:cNvGrpSpPr/>
            <p:nvPr/>
          </p:nvGrpSpPr>
          <p:grpSpPr>
            <a:xfrm>
              <a:off x="2700622" y="1540042"/>
              <a:ext cx="1870364" cy="1274529"/>
              <a:chOff x="5469501" y="1143074"/>
              <a:chExt cx="2057400" cy="1401982"/>
            </a:xfrm>
          </p:grpSpPr>
          <p:sp>
            <p:nvSpPr>
              <p:cNvPr id="56" name="Freeform 5">
                <a:extLst>
                  <a:ext uri="{FF2B5EF4-FFF2-40B4-BE49-F238E27FC236}">
                    <a16:creationId xmlns:a16="http://schemas.microsoft.com/office/drawing/2014/main" id="{D9E2F735-94D8-20DD-C31D-FA3D4B918B5C}"/>
                  </a:ext>
                </a:extLst>
              </p:cNvPr>
              <p:cNvSpPr>
                <a:spLocks/>
              </p:cNvSpPr>
              <p:nvPr/>
            </p:nvSpPr>
            <p:spPr bwMode="auto">
              <a:xfrm>
                <a:off x="5947338" y="1579856"/>
                <a:ext cx="25400" cy="55563"/>
              </a:xfrm>
              <a:custGeom>
                <a:avLst/>
                <a:gdLst>
                  <a:gd name="T0" fmla="*/ 3 w 7"/>
                  <a:gd name="T1" fmla="*/ 0 h 15"/>
                  <a:gd name="T2" fmla="*/ 5 w 7"/>
                  <a:gd name="T3" fmla="*/ 3 h 15"/>
                  <a:gd name="T4" fmla="*/ 7 w 7"/>
                  <a:gd name="T5" fmla="*/ 15 h 15"/>
                  <a:gd name="T6" fmla="*/ 3 w 7"/>
                  <a:gd name="T7" fmla="*/ 0 h 15"/>
                </a:gdLst>
                <a:ahLst/>
                <a:cxnLst>
                  <a:cxn ang="0">
                    <a:pos x="T0" y="T1"/>
                  </a:cxn>
                  <a:cxn ang="0">
                    <a:pos x="T2" y="T3"/>
                  </a:cxn>
                  <a:cxn ang="0">
                    <a:pos x="T4" y="T5"/>
                  </a:cxn>
                  <a:cxn ang="0">
                    <a:pos x="T6" y="T7"/>
                  </a:cxn>
                </a:cxnLst>
                <a:rect l="0" t="0" r="r" b="b"/>
                <a:pathLst>
                  <a:path w="7" h="15">
                    <a:moveTo>
                      <a:pt x="3" y="0"/>
                    </a:moveTo>
                    <a:cubicBezTo>
                      <a:pt x="3" y="1"/>
                      <a:pt x="4" y="2"/>
                      <a:pt x="5" y="3"/>
                    </a:cubicBezTo>
                    <a:cubicBezTo>
                      <a:pt x="5" y="7"/>
                      <a:pt x="6" y="11"/>
                      <a:pt x="7" y="15"/>
                    </a:cubicBezTo>
                    <a:cubicBezTo>
                      <a:pt x="0" y="11"/>
                      <a:pt x="0" y="8"/>
                      <a:pt x="3" y="0"/>
                    </a:cubicBezTo>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7" name="Freeform 6">
                <a:extLst>
                  <a:ext uri="{FF2B5EF4-FFF2-40B4-BE49-F238E27FC236}">
                    <a16:creationId xmlns:a16="http://schemas.microsoft.com/office/drawing/2014/main" id="{348115F5-E636-7B8A-892F-0620FECBA3E5}"/>
                  </a:ext>
                </a:extLst>
              </p:cNvPr>
              <p:cNvSpPr>
                <a:spLocks/>
              </p:cNvSpPr>
              <p:nvPr/>
            </p:nvSpPr>
            <p:spPr bwMode="auto">
              <a:xfrm>
                <a:off x="5969563" y="1651293"/>
                <a:ext cx="22225" cy="33338"/>
              </a:xfrm>
              <a:custGeom>
                <a:avLst/>
                <a:gdLst>
                  <a:gd name="T0" fmla="*/ 1 w 6"/>
                  <a:gd name="T1" fmla="*/ 0 h 9"/>
                  <a:gd name="T2" fmla="*/ 5 w 6"/>
                  <a:gd name="T3" fmla="*/ 9 h 9"/>
                  <a:gd name="T4" fmla="*/ 1 w 6"/>
                  <a:gd name="T5" fmla="*/ 0 h 9"/>
                </a:gdLst>
                <a:ahLst/>
                <a:cxnLst>
                  <a:cxn ang="0">
                    <a:pos x="T0" y="T1"/>
                  </a:cxn>
                  <a:cxn ang="0">
                    <a:pos x="T2" y="T3"/>
                  </a:cxn>
                  <a:cxn ang="0">
                    <a:pos x="T4" y="T5"/>
                  </a:cxn>
                </a:cxnLst>
                <a:rect l="0" t="0" r="r" b="b"/>
                <a:pathLst>
                  <a:path w="6" h="9">
                    <a:moveTo>
                      <a:pt x="1" y="0"/>
                    </a:moveTo>
                    <a:cubicBezTo>
                      <a:pt x="6" y="1"/>
                      <a:pt x="5" y="5"/>
                      <a:pt x="5" y="9"/>
                    </a:cubicBezTo>
                    <a:cubicBezTo>
                      <a:pt x="0" y="7"/>
                      <a:pt x="1" y="3"/>
                      <a:pt x="1" y="0"/>
                    </a:cubicBezTo>
                    <a:close/>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8" name="Freeform 7">
                <a:extLst>
                  <a:ext uri="{FF2B5EF4-FFF2-40B4-BE49-F238E27FC236}">
                    <a16:creationId xmlns:a16="http://schemas.microsoft.com/office/drawing/2014/main" id="{FA917BFB-5FCC-0849-3469-60D9AE6307E7}"/>
                  </a:ext>
                </a:extLst>
              </p:cNvPr>
              <p:cNvSpPr>
                <a:spLocks/>
              </p:cNvSpPr>
              <p:nvPr/>
            </p:nvSpPr>
            <p:spPr bwMode="auto">
              <a:xfrm>
                <a:off x="5961626" y="1530643"/>
                <a:ext cx="15875" cy="11113"/>
              </a:xfrm>
              <a:custGeom>
                <a:avLst/>
                <a:gdLst>
                  <a:gd name="T0" fmla="*/ 2 w 4"/>
                  <a:gd name="T1" fmla="*/ 3 h 3"/>
                  <a:gd name="T2" fmla="*/ 0 w 4"/>
                  <a:gd name="T3" fmla="*/ 2 h 3"/>
                  <a:gd name="T4" fmla="*/ 3 w 4"/>
                  <a:gd name="T5" fmla="*/ 0 h 3"/>
                  <a:gd name="T6" fmla="*/ 4 w 4"/>
                  <a:gd name="T7" fmla="*/ 1 h 3"/>
                  <a:gd name="T8" fmla="*/ 2 w 4"/>
                  <a:gd name="T9" fmla="*/ 3 h 3"/>
                </a:gdLst>
                <a:ahLst/>
                <a:cxnLst>
                  <a:cxn ang="0">
                    <a:pos x="T0" y="T1"/>
                  </a:cxn>
                  <a:cxn ang="0">
                    <a:pos x="T2" y="T3"/>
                  </a:cxn>
                  <a:cxn ang="0">
                    <a:pos x="T4" y="T5"/>
                  </a:cxn>
                  <a:cxn ang="0">
                    <a:pos x="T6" y="T7"/>
                  </a:cxn>
                  <a:cxn ang="0">
                    <a:pos x="T8" y="T9"/>
                  </a:cxn>
                </a:cxnLst>
                <a:rect l="0" t="0" r="r" b="b"/>
                <a:pathLst>
                  <a:path w="4" h="3">
                    <a:moveTo>
                      <a:pt x="2" y="3"/>
                    </a:moveTo>
                    <a:cubicBezTo>
                      <a:pt x="1" y="3"/>
                      <a:pt x="0" y="2"/>
                      <a:pt x="0" y="2"/>
                    </a:cubicBezTo>
                    <a:cubicBezTo>
                      <a:pt x="0" y="0"/>
                      <a:pt x="2" y="0"/>
                      <a:pt x="3" y="0"/>
                    </a:cubicBezTo>
                    <a:cubicBezTo>
                      <a:pt x="3" y="0"/>
                      <a:pt x="4" y="1"/>
                      <a:pt x="4" y="1"/>
                    </a:cubicBezTo>
                    <a:cubicBezTo>
                      <a:pt x="4" y="3"/>
                      <a:pt x="3" y="3"/>
                      <a:pt x="2" y="3"/>
                    </a:cubicBezTo>
                  </a:path>
                </a:pathLst>
              </a:custGeom>
              <a:solidFill>
                <a:srgbClr val="6577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9" name="Freeform 24">
                <a:extLst>
                  <a:ext uri="{FF2B5EF4-FFF2-40B4-BE49-F238E27FC236}">
                    <a16:creationId xmlns:a16="http://schemas.microsoft.com/office/drawing/2014/main" id="{99841A45-E5C7-22FB-D309-BFBAFE18E4E2}"/>
                  </a:ext>
                </a:extLst>
              </p:cNvPr>
              <p:cNvSpPr>
                <a:spLocks/>
              </p:cNvSpPr>
              <p:nvPr/>
            </p:nvSpPr>
            <p:spPr bwMode="auto">
              <a:xfrm>
                <a:off x="5483788" y="1632243"/>
                <a:ext cx="2043113" cy="871538"/>
              </a:xfrm>
              <a:custGeom>
                <a:avLst/>
                <a:gdLst>
                  <a:gd name="T0" fmla="*/ 0 w 543"/>
                  <a:gd name="T1" fmla="*/ 75 h 232"/>
                  <a:gd name="T2" fmla="*/ 33 w 543"/>
                  <a:gd name="T3" fmla="*/ 58 h 232"/>
                  <a:gd name="T4" fmla="*/ 491 w 543"/>
                  <a:gd name="T5" fmla="*/ 0 h 232"/>
                  <a:gd name="T6" fmla="*/ 518 w 543"/>
                  <a:gd name="T7" fmla="*/ 63 h 232"/>
                  <a:gd name="T8" fmla="*/ 282 w 543"/>
                  <a:gd name="T9" fmla="*/ 232 h 232"/>
                  <a:gd name="T10" fmla="*/ 0 w 543"/>
                  <a:gd name="T11" fmla="*/ 75 h 232"/>
                </a:gdLst>
                <a:ahLst/>
                <a:cxnLst>
                  <a:cxn ang="0">
                    <a:pos x="T0" y="T1"/>
                  </a:cxn>
                  <a:cxn ang="0">
                    <a:pos x="T2" y="T3"/>
                  </a:cxn>
                  <a:cxn ang="0">
                    <a:pos x="T4" y="T5"/>
                  </a:cxn>
                  <a:cxn ang="0">
                    <a:pos x="T6" y="T7"/>
                  </a:cxn>
                  <a:cxn ang="0">
                    <a:pos x="T8" y="T9"/>
                  </a:cxn>
                  <a:cxn ang="0">
                    <a:pos x="T10" y="T11"/>
                  </a:cxn>
                </a:cxnLst>
                <a:rect l="0" t="0" r="r" b="b"/>
                <a:pathLst>
                  <a:path w="543" h="232">
                    <a:moveTo>
                      <a:pt x="0" y="75"/>
                    </a:moveTo>
                    <a:cubicBezTo>
                      <a:pt x="33" y="58"/>
                      <a:pt x="33" y="58"/>
                      <a:pt x="33" y="58"/>
                    </a:cubicBezTo>
                    <a:cubicBezTo>
                      <a:pt x="491" y="0"/>
                      <a:pt x="491" y="0"/>
                      <a:pt x="491" y="0"/>
                    </a:cubicBezTo>
                    <a:cubicBezTo>
                      <a:pt x="491" y="0"/>
                      <a:pt x="543" y="19"/>
                      <a:pt x="518" y="63"/>
                    </a:cubicBezTo>
                    <a:cubicBezTo>
                      <a:pt x="485" y="121"/>
                      <a:pt x="282" y="232"/>
                      <a:pt x="282" y="232"/>
                    </a:cubicBezTo>
                    <a:lnTo>
                      <a:pt x="0" y="75"/>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0" name="Freeform 25">
                <a:extLst>
                  <a:ext uri="{FF2B5EF4-FFF2-40B4-BE49-F238E27FC236}">
                    <a16:creationId xmlns:a16="http://schemas.microsoft.com/office/drawing/2014/main" id="{95F5DB77-82AD-5050-D122-913D3A8DE78E}"/>
                  </a:ext>
                </a:extLst>
              </p:cNvPr>
              <p:cNvSpPr>
                <a:spLocks/>
              </p:cNvSpPr>
              <p:nvPr/>
            </p:nvSpPr>
            <p:spPr bwMode="auto">
              <a:xfrm>
                <a:off x="5526651" y="1648118"/>
                <a:ext cx="1785938" cy="758825"/>
              </a:xfrm>
              <a:custGeom>
                <a:avLst/>
                <a:gdLst>
                  <a:gd name="T0" fmla="*/ 0 w 1125"/>
                  <a:gd name="T1" fmla="*/ 18 h 478"/>
                  <a:gd name="T2" fmla="*/ 7 w 1125"/>
                  <a:gd name="T3" fmla="*/ 151 h 478"/>
                  <a:gd name="T4" fmla="*/ 639 w 1125"/>
                  <a:gd name="T5" fmla="*/ 478 h 478"/>
                  <a:gd name="T6" fmla="*/ 1125 w 1125"/>
                  <a:gd name="T7" fmla="*/ 177 h 478"/>
                  <a:gd name="T8" fmla="*/ 1120 w 1125"/>
                  <a:gd name="T9" fmla="*/ 23 h 478"/>
                  <a:gd name="T10" fmla="*/ 618 w 1125"/>
                  <a:gd name="T11" fmla="*/ 319 h 478"/>
                  <a:gd name="T12" fmla="*/ 2 w 1125"/>
                  <a:gd name="T13" fmla="*/ 0 h 478"/>
                  <a:gd name="T14" fmla="*/ 0 w 1125"/>
                  <a:gd name="T15" fmla="*/ 18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5" h="478">
                    <a:moveTo>
                      <a:pt x="0" y="18"/>
                    </a:moveTo>
                    <a:lnTo>
                      <a:pt x="7" y="151"/>
                    </a:lnTo>
                    <a:lnTo>
                      <a:pt x="639" y="478"/>
                    </a:lnTo>
                    <a:lnTo>
                      <a:pt x="1125" y="177"/>
                    </a:lnTo>
                    <a:lnTo>
                      <a:pt x="1120" y="23"/>
                    </a:lnTo>
                    <a:lnTo>
                      <a:pt x="618" y="319"/>
                    </a:lnTo>
                    <a:lnTo>
                      <a:pt x="2" y="0"/>
                    </a:lnTo>
                    <a:lnTo>
                      <a:pt x="0" y="18"/>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1" name="Freeform 26">
                <a:extLst>
                  <a:ext uri="{FF2B5EF4-FFF2-40B4-BE49-F238E27FC236}">
                    <a16:creationId xmlns:a16="http://schemas.microsoft.com/office/drawing/2014/main" id="{47D439FA-09BB-B978-7B4A-B9D5B4F64CCA}"/>
                  </a:ext>
                </a:extLst>
              </p:cNvPr>
              <p:cNvSpPr>
                <a:spLocks/>
              </p:cNvSpPr>
              <p:nvPr/>
            </p:nvSpPr>
            <p:spPr bwMode="auto">
              <a:xfrm>
                <a:off x="5469501" y="1143074"/>
                <a:ext cx="1925638" cy="987425"/>
              </a:xfrm>
              <a:custGeom>
                <a:avLst/>
                <a:gdLst>
                  <a:gd name="T0" fmla="*/ 0 w 512"/>
                  <a:gd name="T1" fmla="*/ 121 h 263"/>
                  <a:gd name="T2" fmla="*/ 280 w 512"/>
                  <a:gd name="T3" fmla="*/ 263 h 263"/>
                  <a:gd name="T4" fmla="*/ 512 w 512"/>
                  <a:gd name="T5" fmla="*/ 131 h 263"/>
                  <a:gd name="T6" fmla="*/ 505 w 512"/>
                  <a:gd name="T7" fmla="*/ 127 h 263"/>
                  <a:gd name="T8" fmla="*/ 242 w 512"/>
                  <a:gd name="T9" fmla="*/ 9 h 263"/>
                  <a:gd name="T10" fmla="*/ 208 w 512"/>
                  <a:gd name="T11" fmla="*/ 6 h 263"/>
                  <a:gd name="T12" fmla="*/ 0 w 512"/>
                  <a:gd name="T13" fmla="*/ 121 h 263"/>
                </a:gdLst>
                <a:ahLst/>
                <a:cxnLst>
                  <a:cxn ang="0">
                    <a:pos x="T0" y="T1"/>
                  </a:cxn>
                  <a:cxn ang="0">
                    <a:pos x="T2" y="T3"/>
                  </a:cxn>
                  <a:cxn ang="0">
                    <a:pos x="T4" y="T5"/>
                  </a:cxn>
                  <a:cxn ang="0">
                    <a:pos x="T6" y="T7"/>
                  </a:cxn>
                  <a:cxn ang="0">
                    <a:pos x="T8" y="T9"/>
                  </a:cxn>
                  <a:cxn ang="0">
                    <a:pos x="T10" y="T11"/>
                  </a:cxn>
                  <a:cxn ang="0">
                    <a:pos x="T12" y="T13"/>
                  </a:cxn>
                </a:cxnLst>
                <a:rect l="0" t="0" r="r" b="b"/>
                <a:pathLst>
                  <a:path w="512" h="263">
                    <a:moveTo>
                      <a:pt x="0" y="121"/>
                    </a:moveTo>
                    <a:cubicBezTo>
                      <a:pt x="280" y="263"/>
                      <a:pt x="280" y="263"/>
                      <a:pt x="280" y="263"/>
                    </a:cubicBezTo>
                    <a:cubicBezTo>
                      <a:pt x="512" y="131"/>
                      <a:pt x="512" y="131"/>
                      <a:pt x="512" y="131"/>
                    </a:cubicBezTo>
                    <a:cubicBezTo>
                      <a:pt x="505" y="127"/>
                      <a:pt x="505" y="127"/>
                      <a:pt x="505" y="127"/>
                    </a:cubicBezTo>
                    <a:cubicBezTo>
                      <a:pt x="242" y="9"/>
                      <a:pt x="242" y="9"/>
                      <a:pt x="242" y="9"/>
                    </a:cubicBezTo>
                    <a:cubicBezTo>
                      <a:pt x="242" y="9"/>
                      <a:pt x="224" y="0"/>
                      <a:pt x="208" y="6"/>
                    </a:cubicBezTo>
                    <a:cubicBezTo>
                      <a:pt x="193" y="12"/>
                      <a:pt x="0" y="121"/>
                      <a:pt x="0" y="121"/>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62" name="Freeform 27">
                <a:extLst>
                  <a:ext uri="{FF2B5EF4-FFF2-40B4-BE49-F238E27FC236}">
                    <a16:creationId xmlns:a16="http://schemas.microsoft.com/office/drawing/2014/main" id="{5ECE6CD9-6807-66DE-690B-34433DC75323}"/>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3" name="Freeform 28">
                <a:extLst>
                  <a:ext uri="{FF2B5EF4-FFF2-40B4-BE49-F238E27FC236}">
                    <a16:creationId xmlns:a16="http://schemas.microsoft.com/office/drawing/2014/main" id="{074AED10-448B-3CA5-460E-0AB8CAB8309F}"/>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4" name="Freeform 29">
                <a:extLst>
                  <a:ext uri="{FF2B5EF4-FFF2-40B4-BE49-F238E27FC236}">
                    <a16:creationId xmlns:a16="http://schemas.microsoft.com/office/drawing/2014/main" id="{EF6F48E3-FEB7-E064-C14E-DB6034B8AA6F}"/>
                  </a:ext>
                </a:extLst>
              </p:cNvPr>
              <p:cNvSpPr>
                <a:spLocks/>
              </p:cNvSpPr>
              <p:nvPr/>
            </p:nvSpPr>
            <p:spPr bwMode="auto">
              <a:xfrm>
                <a:off x="5483788" y="1914818"/>
                <a:ext cx="1060450" cy="630238"/>
              </a:xfrm>
              <a:custGeom>
                <a:avLst/>
                <a:gdLst>
                  <a:gd name="T0" fmla="*/ 0 w 668"/>
                  <a:gd name="T1" fmla="*/ 0 h 397"/>
                  <a:gd name="T2" fmla="*/ 3 w 668"/>
                  <a:gd name="T3" fmla="*/ 45 h 397"/>
                  <a:gd name="T4" fmla="*/ 668 w 668"/>
                  <a:gd name="T5" fmla="*/ 397 h 397"/>
                  <a:gd name="T6" fmla="*/ 666 w 668"/>
                  <a:gd name="T7" fmla="*/ 348 h 397"/>
                  <a:gd name="T8" fmla="*/ 0 w 668"/>
                  <a:gd name="T9" fmla="*/ 0 h 397"/>
                </a:gdLst>
                <a:ahLst/>
                <a:cxnLst>
                  <a:cxn ang="0">
                    <a:pos x="T0" y="T1"/>
                  </a:cxn>
                  <a:cxn ang="0">
                    <a:pos x="T2" y="T3"/>
                  </a:cxn>
                  <a:cxn ang="0">
                    <a:pos x="T4" y="T5"/>
                  </a:cxn>
                  <a:cxn ang="0">
                    <a:pos x="T6" y="T7"/>
                  </a:cxn>
                  <a:cxn ang="0">
                    <a:pos x="T8" y="T9"/>
                  </a:cxn>
                </a:cxnLst>
                <a:rect l="0" t="0" r="r" b="b"/>
                <a:pathLst>
                  <a:path w="668" h="397">
                    <a:moveTo>
                      <a:pt x="0" y="0"/>
                    </a:moveTo>
                    <a:lnTo>
                      <a:pt x="3" y="45"/>
                    </a:lnTo>
                    <a:lnTo>
                      <a:pt x="668" y="397"/>
                    </a:lnTo>
                    <a:lnTo>
                      <a:pt x="666" y="348"/>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5" name="Freeform 30">
                <a:extLst>
                  <a:ext uri="{FF2B5EF4-FFF2-40B4-BE49-F238E27FC236}">
                    <a16:creationId xmlns:a16="http://schemas.microsoft.com/office/drawing/2014/main" id="{DFE9406D-15F6-3703-3DA0-C7956BC537BD}"/>
                  </a:ext>
                </a:extLst>
              </p:cNvPr>
              <p:cNvSpPr>
                <a:spLocks/>
              </p:cNvSpPr>
              <p:nvPr/>
            </p:nvSpPr>
            <p:spPr bwMode="auto">
              <a:xfrm>
                <a:off x="6522013" y="1583031"/>
                <a:ext cx="969963" cy="962025"/>
              </a:xfrm>
              <a:custGeom>
                <a:avLst/>
                <a:gdLst>
                  <a:gd name="T0" fmla="*/ 1 w 258"/>
                  <a:gd name="T1" fmla="*/ 165 h 256"/>
                  <a:gd name="T2" fmla="*/ 205 w 258"/>
                  <a:gd name="T3" fmla="*/ 32 h 256"/>
                  <a:gd name="T4" fmla="*/ 237 w 258"/>
                  <a:gd name="T5" fmla="*/ 38 h 256"/>
                  <a:gd name="T6" fmla="*/ 212 w 258"/>
                  <a:gd name="T7" fmla="*/ 106 h 256"/>
                  <a:gd name="T8" fmla="*/ 5 w 258"/>
                  <a:gd name="T9" fmla="*/ 235 h 256"/>
                  <a:gd name="T10" fmla="*/ 6 w 258"/>
                  <a:gd name="T11" fmla="*/ 256 h 256"/>
                  <a:gd name="T12" fmla="*/ 218 w 258"/>
                  <a:gd name="T13" fmla="*/ 120 h 256"/>
                  <a:gd name="T14" fmla="*/ 254 w 258"/>
                  <a:gd name="T15" fmla="*/ 51 h 256"/>
                  <a:gd name="T16" fmla="*/ 208 w 258"/>
                  <a:gd name="T17" fmla="*/ 10 h 256"/>
                  <a:gd name="T18" fmla="*/ 0 w 258"/>
                  <a:gd name="T19" fmla="*/ 142 h 256"/>
                  <a:gd name="T20" fmla="*/ 1 w 258"/>
                  <a:gd name="T21" fmla="*/ 16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256">
                    <a:moveTo>
                      <a:pt x="1" y="165"/>
                    </a:moveTo>
                    <a:cubicBezTo>
                      <a:pt x="205" y="32"/>
                      <a:pt x="205" y="32"/>
                      <a:pt x="205" y="32"/>
                    </a:cubicBezTo>
                    <a:cubicBezTo>
                      <a:pt x="205" y="32"/>
                      <a:pt x="228" y="16"/>
                      <a:pt x="237" y="38"/>
                    </a:cubicBezTo>
                    <a:cubicBezTo>
                      <a:pt x="247" y="61"/>
                      <a:pt x="229" y="94"/>
                      <a:pt x="212" y="106"/>
                    </a:cubicBezTo>
                    <a:cubicBezTo>
                      <a:pt x="5" y="235"/>
                      <a:pt x="5" y="235"/>
                      <a:pt x="5" y="235"/>
                    </a:cubicBezTo>
                    <a:cubicBezTo>
                      <a:pt x="6" y="256"/>
                      <a:pt x="6" y="256"/>
                      <a:pt x="6" y="256"/>
                    </a:cubicBezTo>
                    <a:cubicBezTo>
                      <a:pt x="218" y="120"/>
                      <a:pt x="218" y="120"/>
                      <a:pt x="218" y="120"/>
                    </a:cubicBezTo>
                    <a:cubicBezTo>
                      <a:pt x="218" y="120"/>
                      <a:pt x="258" y="88"/>
                      <a:pt x="254" y="51"/>
                    </a:cubicBezTo>
                    <a:cubicBezTo>
                      <a:pt x="251" y="13"/>
                      <a:pt x="225" y="0"/>
                      <a:pt x="208" y="10"/>
                    </a:cubicBezTo>
                    <a:cubicBezTo>
                      <a:pt x="0" y="142"/>
                      <a:pt x="0" y="142"/>
                      <a:pt x="0" y="142"/>
                    </a:cubicBezTo>
                    <a:cubicBezTo>
                      <a:pt x="1" y="165"/>
                      <a:pt x="1" y="165"/>
                      <a:pt x="1" y="165"/>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6" name="Freeform 32">
                <a:extLst>
                  <a:ext uri="{FF2B5EF4-FFF2-40B4-BE49-F238E27FC236}">
                    <a16:creationId xmlns:a16="http://schemas.microsoft.com/office/drawing/2014/main" id="{1E980E5E-B2F7-C253-E13B-87718D84C01C}"/>
                  </a:ext>
                </a:extLst>
              </p:cNvPr>
              <p:cNvSpPr>
                <a:spLocks/>
              </p:cNvSpPr>
              <p:nvPr/>
            </p:nvSpPr>
            <p:spPr bwMode="auto">
              <a:xfrm>
                <a:off x="7326876" y="1610018"/>
                <a:ext cx="44450" cy="3175"/>
              </a:xfrm>
              <a:custGeom>
                <a:avLst/>
                <a:gdLst>
                  <a:gd name="T0" fmla="*/ 6 w 12"/>
                  <a:gd name="T1" fmla="*/ 0 h 1"/>
                  <a:gd name="T2" fmla="*/ 0 w 12"/>
                  <a:gd name="T3" fmla="*/ 1 h 1"/>
                  <a:gd name="T4" fmla="*/ 12 w 12"/>
                  <a:gd name="T5" fmla="*/ 1 h 1"/>
                  <a:gd name="T6" fmla="*/ 12 w 12"/>
                  <a:gd name="T7" fmla="*/ 1 h 1"/>
                  <a:gd name="T8" fmla="*/ 6 w 12"/>
                  <a:gd name="T9" fmla="*/ 0 h 1"/>
                </a:gdLst>
                <a:ahLst/>
                <a:cxnLst>
                  <a:cxn ang="0">
                    <a:pos x="T0" y="T1"/>
                  </a:cxn>
                  <a:cxn ang="0">
                    <a:pos x="T2" y="T3"/>
                  </a:cxn>
                  <a:cxn ang="0">
                    <a:pos x="T4" y="T5"/>
                  </a:cxn>
                  <a:cxn ang="0">
                    <a:pos x="T6" y="T7"/>
                  </a:cxn>
                  <a:cxn ang="0">
                    <a:pos x="T8" y="T9"/>
                  </a:cxn>
                </a:cxnLst>
                <a:rect l="0" t="0" r="r" b="b"/>
                <a:pathLst>
                  <a:path w="12" h="1">
                    <a:moveTo>
                      <a:pt x="6" y="0"/>
                    </a:moveTo>
                    <a:cubicBezTo>
                      <a:pt x="4" y="0"/>
                      <a:pt x="2" y="0"/>
                      <a:pt x="0" y="1"/>
                    </a:cubicBezTo>
                    <a:cubicBezTo>
                      <a:pt x="12" y="1"/>
                      <a:pt x="12" y="1"/>
                      <a:pt x="12" y="1"/>
                    </a:cubicBezTo>
                    <a:cubicBezTo>
                      <a:pt x="12" y="1"/>
                      <a:pt x="12" y="1"/>
                      <a:pt x="12" y="1"/>
                    </a:cubicBezTo>
                    <a:cubicBezTo>
                      <a:pt x="10" y="0"/>
                      <a:pt x="8" y="0"/>
                      <a:pt x="6" y="0"/>
                    </a:cubicBezTo>
                  </a:path>
                </a:pathLst>
              </a:custGeom>
              <a:solidFill>
                <a:srgbClr val="419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6" name="Group 69"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199B8B67-896E-8B66-5679-4FC3FBEBB763}"/>
                </a:ext>
              </a:extLst>
            </p:cNvPr>
            <p:cNvGrpSpPr/>
            <p:nvPr/>
          </p:nvGrpSpPr>
          <p:grpSpPr>
            <a:xfrm>
              <a:off x="1066940" y="2906935"/>
              <a:ext cx="2675659" cy="1421535"/>
              <a:chOff x="3672451" y="2646656"/>
              <a:chExt cx="2943225" cy="1563688"/>
            </a:xfrm>
          </p:grpSpPr>
          <p:grpSp>
            <p:nvGrpSpPr>
              <p:cNvPr id="48" name="Group 68">
                <a:extLst>
                  <a:ext uri="{FF2B5EF4-FFF2-40B4-BE49-F238E27FC236}">
                    <a16:creationId xmlns:a16="http://schemas.microsoft.com/office/drawing/2014/main" id="{6FBFFE7A-14EC-44B4-5E9B-20F9643AD402}"/>
                  </a:ext>
                </a:extLst>
              </p:cNvPr>
              <p:cNvGrpSpPr/>
              <p:nvPr/>
            </p:nvGrpSpPr>
            <p:grpSpPr>
              <a:xfrm>
                <a:off x="3672451" y="2646656"/>
                <a:ext cx="2943225" cy="1519237"/>
                <a:chOff x="3672451" y="2646656"/>
                <a:chExt cx="2943225" cy="1519237"/>
              </a:xfrm>
            </p:grpSpPr>
            <p:sp>
              <p:nvSpPr>
                <p:cNvPr id="51" name="Freeform 16">
                  <a:extLst>
                    <a:ext uri="{FF2B5EF4-FFF2-40B4-BE49-F238E27FC236}">
                      <a16:creationId xmlns:a16="http://schemas.microsoft.com/office/drawing/2014/main" id="{CFF5509B-FA16-74E9-AF55-4D3FB6B68F5F}"/>
                    </a:ext>
                  </a:extLst>
                </p:cNvPr>
                <p:cNvSpPr>
                  <a:spLocks/>
                </p:cNvSpPr>
                <p:nvPr/>
              </p:nvSpPr>
              <p:spPr bwMode="auto">
                <a:xfrm>
                  <a:off x="3672451" y="4051593"/>
                  <a:ext cx="71438" cy="7938"/>
                </a:xfrm>
                <a:custGeom>
                  <a:avLst/>
                  <a:gdLst>
                    <a:gd name="T0" fmla="*/ 11 w 19"/>
                    <a:gd name="T1" fmla="*/ 0 h 2"/>
                    <a:gd name="T2" fmla="*/ 0 w 19"/>
                    <a:gd name="T3" fmla="*/ 1 h 2"/>
                    <a:gd name="T4" fmla="*/ 0 w 19"/>
                    <a:gd name="T5" fmla="*/ 2 h 2"/>
                    <a:gd name="T6" fmla="*/ 19 w 19"/>
                    <a:gd name="T7" fmla="*/ 0 h 2"/>
                    <a:gd name="T8" fmla="*/ 11 w 19"/>
                    <a:gd name="T9" fmla="*/ 0 h 2"/>
                  </a:gdLst>
                  <a:ahLst/>
                  <a:cxnLst>
                    <a:cxn ang="0">
                      <a:pos x="T0" y="T1"/>
                    </a:cxn>
                    <a:cxn ang="0">
                      <a:pos x="T2" y="T3"/>
                    </a:cxn>
                    <a:cxn ang="0">
                      <a:pos x="T4" y="T5"/>
                    </a:cxn>
                    <a:cxn ang="0">
                      <a:pos x="T6" y="T7"/>
                    </a:cxn>
                    <a:cxn ang="0">
                      <a:pos x="T8" y="T9"/>
                    </a:cxn>
                  </a:cxnLst>
                  <a:rect l="0" t="0" r="r" b="b"/>
                  <a:pathLst>
                    <a:path w="19" h="2">
                      <a:moveTo>
                        <a:pt x="11" y="0"/>
                      </a:moveTo>
                      <a:cubicBezTo>
                        <a:pt x="8" y="0"/>
                        <a:pt x="4" y="0"/>
                        <a:pt x="0" y="1"/>
                      </a:cubicBezTo>
                      <a:cubicBezTo>
                        <a:pt x="0" y="2"/>
                        <a:pt x="0" y="2"/>
                        <a:pt x="0" y="2"/>
                      </a:cubicBezTo>
                      <a:cubicBezTo>
                        <a:pt x="19" y="0"/>
                        <a:pt x="19" y="0"/>
                        <a:pt x="19" y="0"/>
                      </a:cubicBezTo>
                      <a:cubicBezTo>
                        <a:pt x="17" y="0"/>
                        <a:pt x="14" y="0"/>
                        <a:pt x="11" y="0"/>
                      </a:cubicBezTo>
                    </a:path>
                  </a:pathLst>
                </a:custGeom>
                <a:solidFill>
                  <a:srgbClr val="0A8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2" name="Freeform 33">
                  <a:extLst>
                    <a:ext uri="{FF2B5EF4-FFF2-40B4-BE49-F238E27FC236}">
                      <a16:creationId xmlns:a16="http://schemas.microsoft.com/office/drawing/2014/main" id="{E2E181A7-C751-FA99-24F3-503EB38A9965}"/>
                    </a:ext>
                  </a:extLst>
                </p:cNvPr>
                <p:cNvSpPr>
                  <a:spLocks/>
                </p:cNvSpPr>
                <p:nvPr/>
              </p:nvSpPr>
              <p:spPr bwMode="auto">
                <a:xfrm>
                  <a:off x="4375713" y="3248318"/>
                  <a:ext cx="2239963" cy="917575"/>
                </a:xfrm>
                <a:custGeom>
                  <a:avLst/>
                  <a:gdLst>
                    <a:gd name="T0" fmla="*/ 596 w 596"/>
                    <a:gd name="T1" fmla="*/ 59 h 244"/>
                    <a:gd name="T2" fmla="*/ 559 w 596"/>
                    <a:gd name="T3" fmla="*/ 42 h 244"/>
                    <a:gd name="T4" fmla="*/ 56 w 596"/>
                    <a:gd name="T5" fmla="*/ 0 h 244"/>
                    <a:gd name="T6" fmla="*/ 29 w 596"/>
                    <a:gd name="T7" fmla="*/ 71 h 244"/>
                    <a:gd name="T8" fmla="*/ 296 w 596"/>
                    <a:gd name="T9" fmla="*/ 244 h 244"/>
                    <a:gd name="T10" fmla="*/ 596 w 596"/>
                    <a:gd name="T11" fmla="*/ 59 h 244"/>
                  </a:gdLst>
                  <a:ahLst/>
                  <a:cxnLst>
                    <a:cxn ang="0">
                      <a:pos x="T0" y="T1"/>
                    </a:cxn>
                    <a:cxn ang="0">
                      <a:pos x="T2" y="T3"/>
                    </a:cxn>
                    <a:cxn ang="0">
                      <a:pos x="T4" y="T5"/>
                    </a:cxn>
                    <a:cxn ang="0">
                      <a:pos x="T6" y="T7"/>
                    </a:cxn>
                    <a:cxn ang="0">
                      <a:pos x="T8" y="T9"/>
                    </a:cxn>
                    <a:cxn ang="0">
                      <a:pos x="T10" y="T11"/>
                    </a:cxn>
                  </a:cxnLst>
                  <a:rect l="0" t="0" r="r" b="b"/>
                  <a:pathLst>
                    <a:path w="596" h="244">
                      <a:moveTo>
                        <a:pt x="596" y="59"/>
                      </a:moveTo>
                      <a:cubicBezTo>
                        <a:pt x="559" y="42"/>
                        <a:pt x="559" y="42"/>
                        <a:pt x="559" y="42"/>
                      </a:cubicBezTo>
                      <a:cubicBezTo>
                        <a:pt x="56" y="0"/>
                        <a:pt x="56" y="0"/>
                        <a:pt x="56" y="0"/>
                      </a:cubicBezTo>
                      <a:cubicBezTo>
                        <a:pt x="56" y="0"/>
                        <a:pt x="0" y="24"/>
                        <a:pt x="29" y="71"/>
                      </a:cubicBezTo>
                      <a:cubicBezTo>
                        <a:pt x="68" y="133"/>
                        <a:pt x="296" y="244"/>
                        <a:pt x="296" y="244"/>
                      </a:cubicBezTo>
                      <a:lnTo>
                        <a:pt x="596" y="59"/>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3" name="Freeform 34">
                  <a:extLst>
                    <a:ext uri="{FF2B5EF4-FFF2-40B4-BE49-F238E27FC236}">
                      <a16:creationId xmlns:a16="http://schemas.microsoft.com/office/drawing/2014/main" id="{CCB6789C-5481-2972-4074-1A7B79D75292}"/>
                    </a:ext>
                  </a:extLst>
                </p:cNvPr>
                <p:cNvSpPr>
                  <a:spLocks/>
                </p:cNvSpPr>
                <p:nvPr/>
              </p:nvSpPr>
              <p:spPr bwMode="auto">
                <a:xfrm>
                  <a:off x="4615426" y="3176881"/>
                  <a:ext cx="1944688" cy="879475"/>
                </a:xfrm>
                <a:custGeom>
                  <a:avLst/>
                  <a:gdLst>
                    <a:gd name="T0" fmla="*/ 1225 w 1225"/>
                    <a:gd name="T1" fmla="*/ 19 h 554"/>
                    <a:gd name="T2" fmla="*/ 1225 w 1225"/>
                    <a:gd name="T3" fmla="*/ 166 h 554"/>
                    <a:gd name="T4" fmla="*/ 550 w 1225"/>
                    <a:gd name="T5" fmla="*/ 554 h 554"/>
                    <a:gd name="T6" fmla="*/ 3 w 1225"/>
                    <a:gd name="T7" fmla="*/ 251 h 554"/>
                    <a:gd name="T8" fmla="*/ 0 w 1225"/>
                    <a:gd name="T9" fmla="*/ 83 h 554"/>
                    <a:gd name="T10" fmla="*/ 564 w 1225"/>
                    <a:gd name="T11" fmla="*/ 381 h 554"/>
                    <a:gd name="T12" fmla="*/ 1220 w 1225"/>
                    <a:gd name="T13" fmla="*/ 0 h 554"/>
                    <a:gd name="T14" fmla="*/ 1225 w 1225"/>
                    <a:gd name="T15" fmla="*/ 19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5" h="554">
                      <a:moveTo>
                        <a:pt x="1225" y="19"/>
                      </a:moveTo>
                      <a:lnTo>
                        <a:pt x="1225" y="166"/>
                      </a:lnTo>
                      <a:lnTo>
                        <a:pt x="550" y="554"/>
                      </a:lnTo>
                      <a:lnTo>
                        <a:pt x="3" y="251"/>
                      </a:lnTo>
                      <a:lnTo>
                        <a:pt x="0" y="83"/>
                      </a:lnTo>
                      <a:lnTo>
                        <a:pt x="564" y="381"/>
                      </a:lnTo>
                      <a:lnTo>
                        <a:pt x="1220" y="0"/>
                      </a:lnTo>
                      <a:lnTo>
                        <a:pt x="1225"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4" name="Freeform 35">
                  <a:extLst>
                    <a:ext uri="{FF2B5EF4-FFF2-40B4-BE49-F238E27FC236}">
                      <a16:creationId xmlns:a16="http://schemas.microsoft.com/office/drawing/2014/main" id="{2B42C870-BC23-6CA7-0043-6A399EB932C3}"/>
                    </a:ext>
                  </a:extLst>
                </p:cNvPr>
                <p:cNvSpPr>
                  <a:spLocks/>
                </p:cNvSpPr>
                <p:nvPr/>
              </p:nvSpPr>
              <p:spPr bwMode="auto">
                <a:xfrm>
                  <a:off x="4510651" y="2646656"/>
                  <a:ext cx="2105025" cy="1093788"/>
                </a:xfrm>
                <a:custGeom>
                  <a:avLst/>
                  <a:gdLst>
                    <a:gd name="T0" fmla="*/ 560 w 560"/>
                    <a:gd name="T1" fmla="*/ 122 h 291"/>
                    <a:gd name="T2" fmla="*/ 260 w 560"/>
                    <a:gd name="T3" fmla="*/ 291 h 291"/>
                    <a:gd name="T4" fmla="*/ 0 w 560"/>
                    <a:gd name="T5" fmla="*/ 158 h 291"/>
                    <a:gd name="T6" fmla="*/ 9 w 560"/>
                    <a:gd name="T7" fmla="*/ 154 h 291"/>
                    <a:gd name="T8" fmla="*/ 290 w 560"/>
                    <a:gd name="T9" fmla="*/ 11 h 291"/>
                    <a:gd name="T10" fmla="*/ 326 w 560"/>
                    <a:gd name="T11" fmla="*/ 6 h 291"/>
                    <a:gd name="T12" fmla="*/ 560 w 560"/>
                    <a:gd name="T13" fmla="*/ 122 h 291"/>
                  </a:gdLst>
                  <a:ahLst/>
                  <a:cxnLst>
                    <a:cxn ang="0">
                      <a:pos x="T0" y="T1"/>
                    </a:cxn>
                    <a:cxn ang="0">
                      <a:pos x="T2" y="T3"/>
                    </a:cxn>
                    <a:cxn ang="0">
                      <a:pos x="T4" y="T5"/>
                    </a:cxn>
                    <a:cxn ang="0">
                      <a:pos x="T6" y="T7"/>
                    </a:cxn>
                    <a:cxn ang="0">
                      <a:pos x="T8" y="T9"/>
                    </a:cxn>
                    <a:cxn ang="0">
                      <a:pos x="T10" y="T11"/>
                    </a:cxn>
                    <a:cxn ang="0">
                      <a:pos x="T12" y="T13"/>
                    </a:cxn>
                  </a:cxnLst>
                  <a:rect l="0" t="0" r="r" b="b"/>
                  <a:pathLst>
                    <a:path w="560" h="291">
                      <a:moveTo>
                        <a:pt x="560" y="122"/>
                      </a:moveTo>
                      <a:cubicBezTo>
                        <a:pt x="260" y="291"/>
                        <a:pt x="260" y="291"/>
                        <a:pt x="260" y="291"/>
                      </a:cubicBezTo>
                      <a:cubicBezTo>
                        <a:pt x="0" y="158"/>
                        <a:pt x="0" y="158"/>
                        <a:pt x="0" y="158"/>
                      </a:cubicBezTo>
                      <a:cubicBezTo>
                        <a:pt x="9" y="154"/>
                        <a:pt x="9" y="154"/>
                        <a:pt x="9" y="154"/>
                      </a:cubicBezTo>
                      <a:cubicBezTo>
                        <a:pt x="290" y="11"/>
                        <a:pt x="290" y="11"/>
                        <a:pt x="290" y="11"/>
                      </a:cubicBezTo>
                      <a:cubicBezTo>
                        <a:pt x="290" y="11"/>
                        <a:pt x="309" y="0"/>
                        <a:pt x="326" y="6"/>
                      </a:cubicBezTo>
                      <a:cubicBezTo>
                        <a:pt x="343" y="12"/>
                        <a:pt x="560" y="122"/>
                        <a:pt x="560" y="122"/>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5" name="Freeform 36">
                  <a:extLst>
                    <a:ext uri="{FF2B5EF4-FFF2-40B4-BE49-F238E27FC236}">
                      <a16:creationId xmlns:a16="http://schemas.microsoft.com/office/drawing/2014/main" id="{608B3624-B744-6AAC-BFCA-48425F2A0701}"/>
                    </a:ext>
                  </a:extLst>
                </p:cNvPr>
                <p:cNvSpPr>
                  <a:spLocks/>
                </p:cNvSpPr>
                <p:nvPr/>
              </p:nvSpPr>
              <p:spPr bwMode="auto">
                <a:xfrm>
                  <a:off x="5491726" y="3105443"/>
                  <a:ext cx="1123950" cy="728663"/>
                </a:xfrm>
                <a:custGeom>
                  <a:avLst/>
                  <a:gdLst>
                    <a:gd name="T0" fmla="*/ 0 w 708"/>
                    <a:gd name="T1" fmla="*/ 400 h 459"/>
                    <a:gd name="T2" fmla="*/ 708 w 708"/>
                    <a:gd name="T3" fmla="*/ 0 h 459"/>
                    <a:gd name="T4" fmla="*/ 708 w 708"/>
                    <a:gd name="T5" fmla="*/ 57 h 459"/>
                    <a:gd name="T6" fmla="*/ 0 w 708"/>
                    <a:gd name="T7" fmla="*/ 459 h 459"/>
                    <a:gd name="T8" fmla="*/ 0 w 708"/>
                    <a:gd name="T9" fmla="*/ 400 h 459"/>
                  </a:gdLst>
                  <a:ahLst/>
                  <a:cxnLst>
                    <a:cxn ang="0">
                      <a:pos x="T0" y="T1"/>
                    </a:cxn>
                    <a:cxn ang="0">
                      <a:pos x="T2" y="T3"/>
                    </a:cxn>
                    <a:cxn ang="0">
                      <a:pos x="T4" y="T5"/>
                    </a:cxn>
                    <a:cxn ang="0">
                      <a:pos x="T6" y="T7"/>
                    </a:cxn>
                    <a:cxn ang="0">
                      <a:pos x="T8" y="T9"/>
                    </a:cxn>
                  </a:cxnLst>
                  <a:rect l="0" t="0" r="r" b="b"/>
                  <a:pathLst>
                    <a:path w="708" h="459">
                      <a:moveTo>
                        <a:pt x="0" y="400"/>
                      </a:moveTo>
                      <a:lnTo>
                        <a:pt x="708" y="0"/>
                      </a:lnTo>
                      <a:lnTo>
                        <a:pt x="708" y="57"/>
                      </a:lnTo>
                      <a:lnTo>
                        <a:pt x="0" y="459"/>
                      </a:lnTo>
                      <a:lnTo>
                        <a:pt x="0" y="40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sp>
            <p:nvSpPr>
              <p:cNvPr id="49" name="Freeform 37">
                <a:extLst>
                  <a:ext uri="{FF2B5EF4-FFF2-40B4-BE49-F238E27FC236}">
                    <a16:creationId xmlns:a16="http://schemas.microsoft.com/office/drawing/2014/main" id="{52A84BAC-5E88-CE09-F6B1-F9ED49213200}"/>
                  </a:ext>
                </a:extLst>
              </p:cNvPr>
              <p:cNvSpPr>
                <a:spLocks/>
              </p:cNvSpPr>
              <p:nvPr/>
            </p:nvSpPr>
            <p:spPr bwMode="auto">
              <a:xfrm>
                <a:off x="5491726" y="3470568"/>
                <a:ext cx="1123950" cy="739775"/>
              </a:xfrm>
              <a:custGeom>
                <a:avLst/>
                <a:gdLst>
                  <a:gd name="T0" fmla="*/ 708 w 708"/>
                  <a:gd name="T1" fmla="*/ 0 h 466"/>
                  <a:gd name="T2" fmla="*/ 708 w 708"/>
                  <a:gd name="T3" fmla="*/ 49 h 466"/>
                  <a:gd name="T4" fmla="*/ 0 w 708"/>
                  <a:gd name="T5" fmla="*/ 466 h 466"/>
                  <a:gd name="T6" fmla="*/ 0 w 708"/>
                  <a:gd name="T7" fmla="*/ 411 h 466"/>
                  <a:gd name="T8" fmla="*/ 708 w 708"/>
                  <a:gd name="T9" fmla="*/ 0 h 466"/>
                </a:gdLst>
                <a:ahLst/>
                <a:cxnLst>
                  <a:cxn ang="0">
                    <a:pos x="T0" y="T1"/>
                  </a:cxn>
                  <a:cxn ang="0">
                    <a:pos x="T2" y="T3"/>
                  </a:cxn>
                  <a:cxn ang="0">
                    <a:pos x="T4" y="T5"/>
                  </a:cxn>
                  <a:cxn ang="0">
                    <a:pos x="T6" y="T7"/>
                  </a:cxn>
                  <a:cxn ang="0">
                    <a:pos x="T8" y="T9"/>
                  </a:cxn>
                </a:cxnLst>
                <a:rect l="0" t="0" r="r" b="b"/>
                <a:pathLst>
                  <a:path w="708" h="466">
                    <a:moveTo>
                      <a:pt x="708" y="0"/>
                    </a:moveTo>
                    <a:lnTo>
                      <a:pt x="708" y="49"/>
                    </a:lnTo>
                    <a:lnTo>
                      <a:pt x="0" y="466"/>
                    </a:lnTo>
                    <a:lnTo>
                      <a:pt x="0" y="411"/>
                    </a:lnTo>
                    <a:lnTo>
                      <a:pt x="708"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0" name="Freeform 38">
                <a:extLst>
                  <a:ext uri="{FF2B5EF4-FFF2-40B4-BE49-F238E27FC236}">
                    <a16:creationId xmlns:a16="http://schemas.microsoft.com/office/drawing/2014/main" id="{6423E763-F136-D031-0F85-50228B57A43D}"/>
                  </a:ext>
                </a:extLst>
              </p:cNvPr>
              <p:cNvSpPr>
                <a:spLocks/>
              </p:cNvSpPr>
              <p:nvPr/>
            </p:nvSpPr>
            <p:spPr bwMode="auto">
              <a:xfrm>
                <a:off x="4424926" y="3199106"/>
                <a:ext cx="1066800" cy="1011238"/>
              </a:xfrm>
              <a:custGeom>
                <a:avLst/>
                <a:gdLst>
                  <a:gd name="T0" fmla="*/ 284 w 284"/>
                  <a:gd name="T1" fmla="*/ 169 h 269"/>
                  <a:gd name="T2" fmla="*/ 55 w 284"/>
                  <a:gd name="T3" fmla="*/ 34 h 269"/>
                  <a:gd name="T4" fmla="*/ 19 w 284"/>
                  <a:gd name="T5" fmla="*/ 42 h 269"/>
                  <a:gd name="T6" fmla="*/ 50 w 284"/>
                  <a:gd name="T7" fmla="*/ 115 h 269"/>
                  <a:gd name="T8" fmla="*/ 284 w 284"/>
                  <a:gd name="T9" fmla="*/ 246 h 269"/>
                  <a:gd name="T10" fmla="*/ 284 w 284"/>
                  <a:gd name="T11" fmla="*/ 269 h 269"/>
                  <a:gd name="T12" fmla="*/ 44 w 284"/>
                  <a:gd name="T13" fmla="*/ 131 h 269"/>
                  <a:gd name="T14" fmla="*/ 1 w 284"/>
                  <a:gd name="T15" fmla="*/ 57 h 269"/>
                  <a:gd name="T16" fmla="*/ 50 w 284"/>
                  <a:gd name="T17" fmla="*/ 10 h 269"/>
                  <a:gd name="T18" fmla="*/ 284 w 284"/>
                  <a:gd name="T19" fmla="*/ 144 h 269"/>
                  <a:gd name="T20" fmla="*/ 284 w 284"/>
                  <a:gd name="T21" fmla="*/ 1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69">
                    <a:moveTo>
                      <a:pt x="284" y="169"/>
                    </a:moveTo>
                    <a:cubicBezTo>
                      <a:pt x="55" y="34"/>
                      <a:pt x="55" y="34"/>
                      <a:pt x="55" y="34"/>
                    </a:cubicBezTo>
                    <a:cubicBezTo>
                      <a:pt x="55" y="34"/>
                      <a:pt x="29" y="17"/>
                      <a:pt x="19" y="42"/>
                    </a:cubicBezTo>
                    <a:cubicBezTo>
                      <a:pt x="10" y="67"/>
                      <a:pt x="31" y="103"/>
                      <a:pt x="50" y="115"/>
                    </a:cubicBezTo>
                    <a:cubicBezTo>
                      <a:pt x="284" y="246"/>
                      <a:pt x="284" y="246"/>
                      <a:pt x="284" y="246"/>
                    </a:cubicBezTo>
                    <a:cubicBezTo>
                      <a:pt x="284" y="269"/>
                      <a:pt x="284" y="269"/>
                      <a:pt x="284" y="269"/>
                    </a:cubicBezTo>
                    <a:cubicBezTo>
                      <a:pt x="44" y="131"/>
                      <a:pt x="44" y="131"/>
                      <a:pt x="44" y="131"/>
                    </a:cubicBezTo>
                    <a:cubicBezTo>
                      <a:pt x="44" y="131"/>
                      <a:pt x="0" y="98"/>
                      <a:pt x="1" y="57"/>
                    </a:cubicBezTo>
                    <a:cubicBezTo>
                      <a:pt x="3" y="16"/>
                      <a:pt x="31" y="0"/>
                      <a:pt x="50" y="10"/>
                    </a:cubicBezTo>
                    <a:cubicBezTo>
                      <a:pt x="284" y="144"/>
                      <a:pt x="284" y="144"/>
                      <a:pt x="284" y="144"/>
                    </a:cubicBezTo>
                    <a:lnTo>
                      <a:pt x="284" y="169"/>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7" name="Group 63"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E571B0EA-9346-9609-3E51-E8BF9DA1A01A}"/>
                </a:ext>
              </a:extLst>
            </p:cNvPr>
            <p:cNvGrpSpPr/>
            <p:nvPr/>
          </p:nvGrpSpPr>
          <p:grpSpPr>
            <a:xfrm>
              <a:off x="3794553" y="4611332"/>
              <a:ext cx="1274329" cy="891887"/>
              <a:chOff x="6672826" y="4521493"/>
              <a:chExt cx="1401762" cy="981076"/>
            </a:xfrm>
          </p:grpSpPr>
          <p:sp>
            <p:nvSpPr>
              <p:cNvPr id="42" name="Freeform 40">
                <a:extLst>
                  <a:ext uri="{FF2B5EF4-FFF2-40B4-BE49-F238E27FC236}">
                    <a16:creationId xmlns:a16="http://schemas.microsoft.com/office/drawing/2014/main" id="{43D11DE5-940E-9ECD-203C-1E69412D99B9}"/>
                  </a:ext>
                </a:extLst>
              </p:cNvPr>
              <p:cNvSpPr>
                <a:spLocks/>
              </p:cNvSpPr>
              <p:nvPr/>
            </p:nvSpPr>
            <p:spPr bwMode="auto">
              <a:xfrm>
                <a:off x="6672826" y="4939006"/>
                <a:ext cx="1398588" cy="538163"/>
              </a:xfrm>
              <a:custGeom>
                <a:avLst/>
                <a:gdLst>
                  <a:gd name="T0" fmla="*/ 372 w 372"/>
                  <a:gd name="T1" fmla="*/ 16 h 143"/>
                  <a:gd name="T2" fmla="*/ 349 w 372"/>
                  <a:gd name="T3" fmla="*/ 7 h 143"/>
                  <a:gd name="T4" fmla="*/ 34 w 372"/>
                  <a:gd name="T5" fmla="*/ 0 h 143"/>
                  <a:gd name="T6" fmla="*/ 20 w 372"/>
                  <a:gd name="T7" fmla="*/ 44 h 143"/>
                  <a:gd name="T8" fmla="*/ 192 w 372"/>
                  <a:gd name="T9" fmla="*/ 143 h 143"/>
                  <a:gd name="T10" fmla="*/ 372 w 372"/>
                  <a:gd name="T11" fmla="*/ 16 h 143"/>
                </a:gdLst>
                <a:ahLst/>
                <a:cxnLst>
                  <a:cxn ang="0">
                    <a:pos x="T0" y="T1"/>
                  </a:cxn>
                  <a:cxn ang="0">
                    <a:pos x="T2" y="T3"/>
                  </a:cxn>
                  <a:cxn ang="0">
                    <a:pos x="T4" y="T5"/>
                  </a:cxn>
                  <a:cxn ang="0">
                    <a:pos x="T6" y="T7"/>
                  </a:cxn>
                  <a:cxn ang="0">
                    <a:pos x="T8" y="T9"/>
                  </a:cxn>
                  <a:cxn ang="0">
                    <a:pos x="T10" y="T11"/>
                  </a:cxn>
                </a:cxnLst>
                <a:rect l="0" t="0" r="r" b="b"/>
                <a:pathLst>
                  <a:path w="372" h="143">
                    <a:moveTo>
                      <a:pt x="372" y="16"/>
                    </a:moveTo>
                    <a:cubicBezTo>
                      <a:pt x="349" y="7"/>
                      <a:pt x="349" y="7"/>
                      <a:pt x="349" y="7"/>
                    </a:cubicBezTo>
                    <a:cubicBezTo>
                      <a:pt x="34" y="0"/>
                      <a:pt x="34" y="0"/>
                      <a:pt x="34" y="0"/>
                    </a:cubicBezTo>
                    <a:cubicBezTo>
                      <a:pt x="34" y="0"/>
                      <a:pt x="0" y="17"/>
                      <a:pt x="20" y="44"/>
                    </a:cubicBezTo>
                    <a:cubicBezTo>
                      <a:pt x="46" y="82"/>
                      <a:pt x="192" y="143"/>
                      <a:pt x="192" y="143"/>
                    </a:cubicBezTo>
                    <a:lnTo>
                      <a:pt x="372" y="16"/>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3" name="Freeform 41">
                <a:extLst>
                  <a:ext uri="{FF2B5EF4-FFF2-40B4-BE49-F238E27FC236}">
                    <a16:creationId xmlns:a16="http://schemas.microsoft.com/office/drawing/2014/main" id="{20B6D318-A656-654F-AABF-CBAA1D89B590}"/>
                  </a:ext>
                </a:extLst>
              </p:cNvPr>
              <p:cNvSpPr>
                <a:spLocks/>
              </p:cNvSpPr>
              <p:nvPr/>
            </p:nvSpPr>
            <p:spPr bwMode="auto">
              <a:xfrm>
                <a:off x="6823638" y="4818356"/>
                <a:ext cx="1214438" cy="590550"/>
              </a:xfrm>
              <a:custGeom>
                <a:avLst/>
                <a:gdLst>
                  <a:gd name="T0" fmla="*/ 760 w 765"/>
                  <a:gd name="T1" fmla="*/ 15 h 372"/>
                  <a:gd name="T2" fmla="*/ 765 w 765"/>
                  <a:gd name="T3" fmla="*/ 105 h 372"/>
                  <a:gd name="T4" fmla="*/ 357 w 765"/>
                  <a:gd name="T5" fmla="*/ 372 h 372"/>
                  <a:gd name="T6" fmla="*/ 7 w 765"/>
                  <a:gd name="T7" fmla="*/ 202 h 372"/>
                  <a:gd name="T8" fmla="*/ 0 w 765"/>
                  <a:gd name="T9" fmla="*/ 97 h 372"/>
                  <a:gd name="T10" fmla="*/ 360 w 765"/>
                  <a:gd name="T11" fmla="*/ 263 h 372"/>
                  <a:gd name="T12" fmla="*/ 758 w 765"/>
                  <a:gd name="T13" fmla="*/ 0 h 372"/>
                  <a:gd name="T14" fmla="*/ 760 w 765"/>
                  <a:gd name="T15" fmla="*/ 15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5" h="372">
                    <a:moveTo>
                      <a:pt x="760" y="15"/>
                    </a:moveTo>
                    <a:lnTo>
                      <a:pt x="765" y="105"/>
                    </a:lnTo>
                    <a:lnTo>
                      <a:pt x="357" y="372"/>
                    </a:lnTo>
                    <a:lnTo>
                      <a:pt x="7" y="202"/>
                    </a:lnTo>
                    <a:lnTo>
                      <a:pt x="0" y="97"/>
                    </a:lnTo>
                    <a:lnTo>
                      <a:pt x="360" y="263"/>
                    </a:lnTo>
                    <a:lnTo>
                      <a:pt x="758" y="0"/>
                    </a:lnTo>
                    <a:lnTo>
                      <a:pt x="760" y="15"/>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4" name="Freeform 42">
                <a:extLst>
                  <a:ext uri="{FF2B5EF4-FFF2-40B4-BE49-F238E27FC236}">
                    <a16:creationId xmlns:a16="http://schemas.microsoft.com/office/drawing/2014/main" id="{1915A3C0-7321-027C-F022-425B7EB3EB37}"/>
                  </a:ext>
                </a:extLst>
              </p:cNvPr>
              <p:cNvSpPr>
                <a:spLocks/>
              </p:cNvSpPr>
              <p:nvPr/>
            </p:nvSpPr>
            <p:spPr bwMode="auto">
              <a:xfrm>
                <a:off x="6755376" y="4521493"/>
                <a:ext cx="1304925" cy="688975"/>
              </a:xfrm>
              <a:custGeom>
                <a:avLst/>
                <a:gdLst>
                  <a:gd name="T0" fmla="*/ 347 w 347"/>
                  <a:gd name="T1" fmla="*/ 67 h 183"/>
                  <a:gd name="T2" fmla="*/ 167 w 347"/>
                  <a:gd name="T3" fmla="*/ 183 h 183"/>
                  <a:gd name="T4" fmla="*/ 0 w 347"/>
                  <a:gd name="T5" fmla="*/ 110 h 183"/>
                  <a:gd name="T6" fmla="*/ 5 w 347"/>
                  <a:gd name="T7" fmla="*/ 107 h 183"/>
                  <a:gd name="T8" fmla="*/ 175 w 347"/>
                  <a:gd name="T9" fmla="*/ 8 h 183"/>
                  <a:gd name="T10" fmla="*/ 197 w 347"/>
                  <a:gd name="T11" fmla="*/ 3 h 183"/>
                  <a:gd name="T12" fmla="*/ 347 w 347"/>
                  <a:gd name="T13" fmla="*/ 67 h 183"/>
                </a:gdLst>
                <a:ahLst/>
                <a:cxnLst>
                  <a:cxn ang="0">
                    <a:pos x="T0" y="T1"/>
                  </a:cxn>
                  <a:cxn ang="0">
                    <a:pos x="T2" y="T3"/>
                  </a:cxn>
                  <a:cxn ang="0">
                    <a:pos x="T4" y="T5"/>
                  </a:cxn>
                  <a:cxn ang="0">
                    <a:pos x="T6" y="T7"/>
                  </a:cxn>
                  <a:cxn ang="0">
                    <a:pos x="T8" y="T9"/>
                  </a:cxn>
                  <a:cxn ang="0">
                    <a:pos x="T10" y="T11"/>
                  </a:cxn>
                  <a:cxn ang="0">
                    <a:pos x="T12" y="T13"/>
                  </a:cxn>
                </a:cxnLst>
                <a:rect l="0" t="0" r="r" b="b"/>
                <a:pathLst>
                  <a:path w="347" h="183">
                    <a:moveTo>
                      <a:pt x="347" y="67"/>
                    </a:moveTo>
                    <a:cubicBezTo>
                      <a:pt x="167" y="183"/>
                      <a:pt x="167" y="183"/>
                      <a:pt x="167" y="183"/>
                    </a:cubicBezTo>
                    <a:cubicBezTo>
                      <a:pt x="0" y="110"/>
                      <a:pt x="0" y="110"/>
                      <a:pt x="0" y="110"/>
                    </a:cubicBezTo>
                    <a:cubicBezTo>
                      <a:pt x="5" y="107"/>
                      <a:pt x="5" y="107"/>
                      <a:pt x="5" y="107"/>
                    </a:cubicBezTo>
                    <a:cubicBezTo>
                      <a:pt x="175" y="8"/>
                      <a:pt x="175" y="8"/>
                      <a:pt x="175" y="8"/>
                    </a:cubicBezTo>
                    <a:cubicBezTo>
                      <a:pt x="175" y="8"/>
                      <a:pt x="186" y="0"/>
                      <a:pt x="197" y="3"/>
                    </a:cubicBezTo>
                    <a:cubicBezTo>
                      <a:pt x="208" y="7"/>
                      <a:pt x="347" y="67"/>
                      <a:pt x="347" y="67"/>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5" name="Freeform 43">
                <a:extLst>
                  <a:ext uri="{FF2B5EF4-FFF2-40B4-BE49-F238E27FC236}">
                    <a16:creationId xmlns:a16="http://schemas.microsoft.com/office/drawing/2014/main" id="{9AD7CC53-465C-7442-8647-DD18B7EEE0CF}"/>
                  </a:ext>
                </a:extLst>
              </p:cNvPr>
              <p:cNvSpPr>
                <a:spLocks/>
              </p:cNvSpPr>
              <p:nvPr/>
            </p:nvSpPr>
            <p:spPr bwMode="auto">
              <a:xfrm>
                <a:off x="7384026" y="4773906"/>
                <a:ext cx="679450" cy="495300"/>
              </a:xfrm>
              <a:custGeom>
                <a:avLst/>
                <a:gdLst>
                  <a:gd name="T0" fmla="*/ 0 w 428"/>
                  <a:gd name="T1" fmla="*/ 275 h 312"/>
                  <a:gd name="T2" fmla="*/ 426 w 428"/>
                  <a:gd name="T3" fmla="*/ 0 h 312"/>
                  <a:gd name="T4" fmla="*/ 428 w 428"/>
                  <a:gd name="T5" fmla="*/ 35 h 312"/>
                  <a:gd name="T6" fmla="*/ 2 w 428"/>
                  <a:gd name="T7" fmla="*/ 312 h 312"/>
                  <a:gd name="T8" fmla="*/ 0 w 428"/>
                  <a:gd name="T9" fmla="*/ 275 h 312"/>
                </a:gdLst>
                <a:ahLst/>
                <a:cxnLst>
                  <a:cxn ang="0">
                    <a:pos x="T0" y="T1"/>
                  </a:cxn>
                  <a:cxn ang="0">
                    <a:pos x="T2" y="T3"/>
                  </a:cxn>
                  <a:cxn ang="0">
                    <a:pos x="T4" y="T5"/>
                  </a:cxn>
                  <a:cxn ang="0">
                    <a:pos x="T6" y="T7"/>
                  </a:cxn>
                  <a:cxn ang="0">
                    <a:pos x="T8" y="T9"/>
                  </a:cxn>
                </a:cxnLst>
                <a:rect l="0" t="0" r="r" b="b"/>
                <a:pathLst>
                  <a:path w="428" h="312">
                    <a:moveTo>
                      <a:pt x="0" y="275"/>
                    </a:moveTo>
                    <a:lnTo>
                      <a:pt x="426" y="0"/>
                    </a:lnTo>
                    <a:lnTo>
                      <a:pt x="428" y="35"/>
                    </a:lnTo>
                    <a:lnTo>
                      <a:pt x="2" y="312"/>
                    </a:lnTo>
                    <a:lnTo>
                      <a:pt x="0" y="275"/>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6" name="Freeform 44">
                <a:extLst>
                  <a:ext uri="{FF2B5EF4-FFF2-40B4-BE49-F238E27FC236}">
                    <a16:creationId xmlns:a16="http://schemas.microsoft.com/office/drawing/2014/main" id="{7BE8BE10-D5CC-F1ED-70CD-6AF9E10630A3}"/>
                  </a:ext>
                </a:extLst>
              </p:cNvPr>
              <p:cNvSpPr>
                <a:spLocks/>
              </p:cNvSpPr>
              <p:nvPr/>
            </p:nvSpPr>
            <p:spPr bwMode="auto">
              <a:xfrm>
                <a:off x="7395138" y="4999331"/>
                <a:ext cx="679450" cy="503238"/>
              </a:xfrm>
              <a:custGeom>
                <a:avLst/>
                <a:gdLst>
                  <a:gd name="T0" fmla="*/ 426 w 428"/>
                  <a:gd name="T1" fmla="*/ 0 h 317"/>
                  <a:gd name="T2" fmla="*/ 428 w 428"/>
                  <a:gd name="T3" fmla="*/ 31 h 317"/>
                  <a:gd name="T4" fmla="*/ 2 w 428"/>
                  <a:gd name="T5" fmla="*/ 317 h 317"/>
                  <a:gd name="T6" fmla="*/ 0 w 428"/>
                  <a:gd name="T7" fmla="*/ 284 h 317"/>
                  <a:gd name="T8" fmla="*/ 426 w 428"/>
                  <a:gd name="T9" fmla="*/ 0 h 317"/>
                </a:gdLst>
                <a:ahLst/>
                <a:cxnLst>
                  <a:cxn ang="0">
                    <a:pos x="T0" y="T1"/>
                  </a:cxn>
                  <a:cxn ang="0">
                    <a:pos x="T2" y="T3"/>
                  </a:cxn>
                  <a:cxn ang="0">
                    <a:pos x="T4" y="T5"/>
                  </a:cxn>
                  <a:cxn ang="0">
                    <a:pos x="T6" y="T7"/>
                  </a:cxn>
                  <a:cxn ang="0">
                    <a:pos x="T8" y="T9"/>
                  </a:cxn>
                </a:cxnLst>
                <a:rect l="0" t="0" r="r" b="b"/>
                <a:pathLst>
                  <a:path w="428" h="317">
                    <a:moveTo>
                      <a:pt x="426" y="0"/>
                    </a:moveTo>
                    <a:lnTo>
                      <a:pt x="428" y="31"/>
                    </a:lnTo>
                    <a:lnTo>
                      <a:pt x="2" y="317"/>
                    </a:lnTo>
                    <a:lnTo>
                      <a:pt x="0" y="284"/>
                    </a:lnTo>
                    <a:lnTo>
                      <a:pt x="426"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7" name="Freeform 45">
                <a:extLst>
                  <a:ext uri="{FF2B5EF4-FFF2-40B4-BE49-F238E27FC236}">
                    <a16:creationId xmlns:a16="http://schemas.microsoft.com/office/drawing/2014/main" id="{BD83BB0E-2F83-19E7-0353-6D3747521B41}"/>
                  </a:ext>
                </a:extLst>
              </p:cNvPr>
              <p:cNvSpPr>
                <a:spLocks/>
              </p:cNvSpPr>
              <p:nvPr/>
            </p:nvSpPr>
            <p:spPr bwMode="auto">
              <a:xfrm>
                <a:off x="6706163" y="4908843"/>
                <a:ext cx="692150" cy="593725"/>
              </a:xfrm>
              <a:custGeom>
                <a:avLst/>
                <a:gdLst>
                  <a:gd name="T0" fmla="*/ 181 w 184"/>
                  <a:gd name="T1" fmla="*/ 96 h 158"/>
                  <a:gd name="T2" fmla="*/ 33 w 184"/>
                  <a:gd name="T3" fmla="*/ 20 h 158"/>
                  <a:gd name="T4" fmla="*/ 11 w 184"/>
                  <a:gd name="T5" fmla="*/ 27 h 158"/>
                  <a:gd name="T6" fmla="*/ 33 w 184"/>
                  <a:gd name="T7" fmla="*/ 71 h 158"/>
                  <a:gd name="T8" fmla="*/ 183 w 184"/>
                  <a:gd name="T9" fmla="*/ 144 h 158"/>
                  <a:gd name="T10" fmla="*/ 184 w 184"/>
                  <a:gd name="T11" fmla="*/ 158 h 158"/>
                  <a:gd name="T12" fmla="*/ 30 w 184"/>
                  <a:gd name="T13" fmla="*/ 81 h 158"/>
                  <a:gd name="T14" fmla="*/ 1 w 184"/>
                  <a:gd name="T15" fmla="*/ 36 h 158"/>
                  <a:gd name="T16" fmla="*/ 29 w 184"/>
                  <a:gd name="T17" fmla="*/ 5 h 158"/>
                  <a:gd name="T18" fmla="*/ 180 w 184"/>
                  <a:gd name="T19" fmla="*/ 80 h 158"/>
                  <a:gd name="T20" fmla="*/ 181 w 184"/>
                  <a:gd name="T21" fmla="*/ 9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158">
                    <a:moveTo>
                      <a:pt x="181" y="96"/>
                    </a:moveTo>
                    <a:cubicBezTo>
                      <a:pt x="33" y="20"/>
                      <a:pt x="33" y="20"/>
                      <a:pt x="33" y="20"/>
                    </a:cubicBezTo>
                    <a:cubicBezTo>
                      <a:pt x="33" y="20"/>
                      <a:pt x="16" y="11"/>
                      <a:pt x="11" y="27"/>
                    </a:cubicBezTo>
                    <a:cubicBezTo>
                      <a:pt x="6" y="43"/>
                      <a:pt x="21" y="64"/>
                      <a:pt x="33" y="71"/>
                    </a:cubicBezTo>
                    <a:cubicBezTo>
                      <a:pt x="183" y="144"/>
                      <a:pt x="183" y="144"/>
                      <a:pt x="183" y="144"/>
                    </a:cubicBezTo>
                    <a:cubicBezTo>
                      <a:pt x="184" y="158"/>
                      <a:pt x="184" y="158"/>
                      <a:pt x="184" y="158"/>
                    </a:cubicBezTo>
                    <a:cubicBezTo>
                      <a:pt x="30" y="81"/>
                      <a:pt x="30" y="81"/>
                      <a:pt x="30" y="81"/>
                    </a:cubicBezTo>
                    <a:cubicBezTo>
                      <a:pt x="30" y="81"/>
                      <a:pt x="1" y="62"/>
                      <a:pt x="1" y="36"/>
                    </a:cubicBezTo>
                    <a:cubicBezTo>
                      <a:pt x="0" y="11"/>
                      <a:pt x="17" y="0"/>
                      <a:pt x="29" y="5"/>
                    </a:cubicBezTo>
                    <a:cubicBezTo>
                      <a:pt x="180" y="80"/>
                      <a:pt x="180" y="80"/>
                      <a:pt x="180" y="80"/>
                    </a:cubicBezTo>
                    <a:lnTo>
                      <a:pt x="181" y="96"/>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8" name="Group 66"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C23FFA98-59C9-B7B5-4A94-BFBF7628BD80}"/>
                </a:ext>
              </a:extLst>
            </p:cNvPr>
            <p:cNvGrpSpPr/>
            <p:nvPr/>
          </p:nvGrpSpPr>
          <p:grpSpPr>
            <a:xfrm>
              <a:off x="2710723" y="2142048"/>
              <a:ext cx="874569" cy="1271443"/>
              <a:chOff x="5480613" y="1805281"/>
              <a:chExt cx="962026" cy="1398587"/>
            </a:xfrm>
          </p:grpSpPr>
          <p:sp>
            <p:nvSpPr>
              <p:cNvPr id="33" name="Freeform 47">
                <a:extLst>
                  <a:ext uri="{FF2B5EF4-FFF2-40B4-BE49-F238E27FC236}">
                    <a16:creationId xmlns:a16="http://schemas.microsoft.com/office/drawing/2014/main" id="{7D93A39A-2C14-6EA2-3C6A-7479F3DABA58}"/>
                  </a:ext>
                </a:extLst>
              </p:cNvPr>
              <p:cNvSpPr>
                <a:spLocks/>
              </p:cNvSpPr>
              <p:nvPr/>
            </p:nvSpPr>
            <p:spPr bwMode="auto">
              <a:xfrm>
                <a:off x="5939401" y="2027531"/>
                <a:ext cx="387350" cy="225425"/>
              </a:xfrm>
              <a:custGeom>
                <a:avLst/>
                <a:gdLst>
                  <a:gd name="T0" fmla="*/ 1 w 103"/>
                  <a:gd name="T1" fmla="*/ 15 h 60"/>
                  <a:gd name="T2" fmla="*/ 3 w 103"/>
                  <a:gd name="T3" fmla="*/ 7 h 60"/>
                  <a:gd name="T4" fmla="*/ 7 w 103"/>
                  <a:gd name="T5" fmla="*/ 0 h 60"/>
                  <a:gd name="T6" fmla="*/ 103 w 103"/>
                  <a:gd name="T7" fmla="*/ 45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4"/>
                      <a:pt x="1" y="11"/>
                      <a:pt x="3" y="7"/>
                    </a:cubicBezTo>
                    <a:cubicBezTo>
                      <a:pt x="5" y="3"/>
                      <a:pt x="7" y="0"/>
                      <a:pt x="7" y="0"/>
                    </a:cubicBezTo>
                    <a:cubicBezTo>
                      <a:pt x="103" y="45"/>
                      <a:pt x="103" y="45"/>
                      <a:pt x="103" y="45"/>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5" name="Freeform 48">
                <a:extLst>
                  <a:ext uri="{FF2B5EF4-FFF2-40B4-BE49-F238E27FC236}">
                    <a16:creationId xmlns:a16="http://schemas.microsoft.com/office/drawing/2014/main" id="{40D7791F-7CE2-8E9A-84B8-C5FEC5011A28}"/>
                  </a:ext>
                </a:extLst>
              </p:cNvPr>
              <p:cNvSpPr>
                <a:spLocks/>
              </p:cNvSpPr>
              <p:nvPr/>
            </p:nvSpPr>
            <p:spPr bwMode="auto">
              <a:xfrm>
                <a:off x="5871138" y="2173581"/>
                <a:ext cx="387350" cy="225425"/>
              </a:xfrm>
              <a:custGeom>
                <a:avLst/>
                <a:gdLst>
                  <a:gd name="T0" fmla="*/ 0 w 103"/>
                  <a:gd name="T1" fmla="*/ 14 h 60"/>
                  <a:gd name="T2" fmla="*/ 3 w 103"/>
                  <a:gd name="T3" fmla="*/ 7 h 60"/>
                  <a:gd name="T4" fmla="*/ 7 w 103"/>
                  <a:gd name="T5" fmla="*/ 0 h 60"/>
                  <a:gd name="T6" fmla="*/ 103 w 103"/>
                  <a:gd name="T7" fmla="*/ 45 h 60"/>
                  <a:gd name="T8" fmla="*/ 100 w 103"/>
                  <a:gd name="T9" fmla="*/ 53 h 60"/>
                  <a:gd name="T10" fmla="*/ 96 w 103"/>
                  <a:gd name="T11" fmla="*/ 60 h 60"/>
                  <a:gd name="T12" fmla="*/ 0 w 103"/>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4"/>
                    </a:moveTo>
                    <a:cubicBezTo>
                      <a:pt x="0" y="14"/>
                      <a:pt x="1" y="11"/>
                      <a:pt x="3" y="7"/>
                    </a:cubicBezTo>
                    <a:cubicBezTo>
                      <a:pt x="4" y="3"/>
                      <a:pt x="6" y="0"/>
                      <a:pt x="7" y="0"/>
                    </a:cubicBezTo>
                    <a:cubicBezTo>
                      <a:pt x="103" y="45"/>
                      <a:pt x="103" y="45"/>
                      <a:pt x="103" y="45"/>
                    </a:cubicBezTo>
                    <a:cubicBezTo>
                      <a:pt x="103" y="45"/>
                      <a:pt x="102" y="49"/>
                      <a:pt x="100" y="53"/>
                    </a:cubicBezTo>
                    <a:cubicBezTo>
                      <a:pt x="98" y="57"/>
                      <a:pt x="96" y="60"/>
                      <a:pt x="96" y="60"/>
                    </a:cubicBezTo>
                    <a:lnTo>
                      <a:pt x="0"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6" name="Freeform 49">
                <a:extLst>
                  <a:ext uri="{FF2B5EF4-FFF2-40B4-BE49-F238E27FC236}">
                    <a16:creationId xmlns:a16="http://schemas.microsoft.com/office/drawing/2014/main" id="{204140A9-68A0-FEDA-D28C-FE95831FE89E}"/>
                  </a:ext>
                </a:extLst>
              </p:cNvPr>
              <p:cNvSpPr>
                <a:spLocks/>
              </p:cNvSpPr>
              <p:nvPr/>
            </p:nvSpPr>
            <p:spPr bwMode="auto">
              <a:xfrm>
                <a:off x="5799701" y="2319631"/>
                <a:ext cx="392113" cy="225425"/>
              </a:xfrm>
              <a:custGeom>
                <a:avLst/>
                <a:gdLst>
                  <a:gd name="T0" fmla="*/ 1 w 104"/>
                  <a:gd name="T1" fmla="*/ 14 h 60"/>
                  <a:gd name="T2" fmla="*/ 3 w 104"/>
                  <a:gd name="T3" fmla="*/ 7 h 60"/>
                  <a:gd name="T4" fmla="*/ 8 w 104"/>
                  <a:gd name="T5" fmla="*/ 0 h 60"/>
                  <a:gd name="T6" fmla="*/ 103 w 104"/>
                  <a:gd name="T7" fmla="*/ 45 h 60"/>
                  <a:gd name="T8" fmla="*/ 101 w 104"/>
                  <a:gd name="T9" fmla="*/ 53 h 60"/>
                  <a:gd name="T10" fmla="*/ 97 w 104"/>
                  <a:gd name="T11" fmla="*/ 59 h 60"/>
                  <a:gd name="T12" fmla="*/ 1 w 104"/>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4"/>
                    </a:moveTo>
                    <a:cubicBezTo>
                      <a:pt x="0" y="14"/>
                      <a:pt x="1" y="11"/>
                      <a:pt x="3" y="7"/>
                    </a:cubicBezTo>
                    <a:cubicBezTo>
                      <a:pt x="5" y="3"/>
                      <a:pt x="7" y="0"/>
                      <a:pt x="8" y="0"/>
                    </a:cubicBezTo>
                    <a:cubicBezTo>
                      <a:pt x="103" y="45"/>
                      <a:pt x="103" y="45"/>
                      <a:pt x="103" y="45"/>
                    </a:cubicBezTo>
                    <a:cubicBezTo>
                      <a:pt x="104" y="45"/>
                      <a:pt x="103" y="49"/>
                      <a:pt x="101" y="53"/>
                    </a:cubicBezTo>
                    <a:cubicBezTo>
                      <a:pt x="99" y="57"/>
                      <a:pt x="97" y="60"/>
                      <a:pt x="97" y="59"/>
                    </a:cubicBezTo>
                    <a:lnTo>
                      <a:pt x="1"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7" name="Freeform 50">
                <a:extLst>
                  <a:ext uri="{FF2B5EF4-FFF2-40B4-BE49-F238E27FC236}">
                    <a16:creationId xmlns:a16="http://schemas.microsoft.com/office/drawing/2014/main" id="{FBE12B1C-345C-BC01-EB5B-12A216FF6FA3}"/>
                  </a:ext>
                </a:extLst>
              </p:cNvPr>
              <p:cNvSpPr>
                <a:spLocks/>
              </p:cNvSpPr>
              <p:nvPr/>
            </p:nvSpPr>
            <p:spPr bwMode="auto">
              <a:xfrm>
                <a:off x="5733026" y="2462506"/>
                <a:ext cx="387350" cy="225425"/>
              </a:xfrm>
              <a:custGeom>
                <a:avLst/>
                <a:gdLst>
                  <a:gd name="T0" fmla="*/ 1 w 103"/>
                  <a:gd name="T1" fmla="*/ 15 h 60"/>
                  <a:gd name="T2" fmla="*/ 3 w 103"/>
                  <a:gd name="T3" fmla="*/ 7 h 60"/>
                  <a:gd name="T4" fmla="*/ 7 w 103"/>
                  <a:gd name="T5" fmla="*/ 1 h 60"/>
                  <a:gd name="T6" fmla="*/ 103 w 103"/>
                  <a:gd name="T7" fmla="*/ 46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5"/>
                      <a:pt x="1" y="11"/>
                      <a:pt x="3" y="7"/>
                    </a:cubicBezTo>
                    <a:cubicBezTo>
                      <a:pt x="5" y="3"/>
                      <a:pt x="7" y="0"/>
                      <a:pt x="7" y="1"/>
                    </a:cubicBezTo>
                    <a:cubicBezTo>
                      <a:pt x="103" y="46"/>
                      <a:pt x="103" y="46"/>
                      <a:pt x="103" y="46"/>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8" name="Freeform 51">
                <a:extLst>
                  <a:ext uri="{FF2B5EF4-FFF2-40B4-BE49-F238E27FC236}">
                    <a16:creationId xmlns:a16="http://schemas.microsoft.com/office/drawing/2014/main" id="{ECD8A9D0-6660-28C3-DC58-05386CE436EA}"/>
                  </a:ext>
                </a:extLst>
              </p:cNvPr>
              <p:cNvSpPr>
                <a:spLocks/>
              </p:cNvSpPr>
              <p:nvPr/>
            </p:nvSpPr>
            <p:spPr bwMode="auto">
              <a:xfrm>
                <a:off x="5664763" y="2610143"/>
                <a:ext cx="387350" cy="225425"/>
              </a:xfrm>
              <a:custGeom>
                <a:avLst/>
                <a:gdLst>
                  <a:gd name="T0" fmla="*/ 0 w 103"/>
                  <a:gd name="T1" fmla="*/ 15 h 60"/>
                  <a:gd name="T2" fmla="*/ 3 w 103"/>
                  <a:gd name="T3" fmla="*/ 7 h 60"/>
                  <a:gd name="T4" fmla="*/ 7 w 103"/>
                  <a:gd name="T5" fmla="*/ 1 h 60"/>
                  <a:gd name="T6" fmla="*/ 103 w 103"/>
                  <a:gd name="T7" fmla="*/ 46 h 60"/>
                  <a:gd name="T8" fmla="*/ 100 w 103"/>
                  <a:gd name="T9" fmla="*/ 53 h 60"/>
                  <a:gd name="T10" fmla="*/ 96 w 103"/>
                  <a:gd name="T11" fmla="*/ 60 h 60"/>
                  <a:gd name="T12" fmla="*/ 0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5"/>
                    </a:moveTo>
                    <a:cubicBezTo>
                      <a:pt x="0" y="15"/>
                      <a:pt x="1" y="11"/>
                      <a:pt x="3" y="7"/>
                    </a:cubicBezTo>
                    <a:cubicBezTo>
                      <a:pt x="5" y="3"/>
                      <a:pt x="6" y="0"/>
                      <a:pt x="7" y="1"/>
                    </a:cubicBezTo>
                    <a:cubicBezTo>
                      <a:pt x="103" y="46"/>
                      <a:pt x="103" y="46"/>
                      <a:pt x="103" y="46"/>
                    </a:cubicBezTo>
                    <a:cubicBezTo>
                      <a:pt x="103" y="46"/>
                      <a:pt x="102" y="49"/>
                      <a:pt x="100" y="53"/>
                    </a:cubicBezTo>
                    <a:cubicBezTo>
                      <a:pt x="98" y="57"/>
                      <a:pt x="96" y="60"/>
                      <a:pt x="96" y="60"/>
                    </a:cubicBezTo>
                    <a:lnTo>
                      <a:pt x="0"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9" name="Freeform 52">
                <a:extLst>
                  <a:ext uri="{FF2B5EF4-FFF2-40B4-BE49-F238E27FC236}">
                    <a16:creationId xmlns:a16="http://schemas.microsoft.com/office/drawing/2014/main" id="{278DDC5B-83D4-9420-442A-4A377C13B49C}"/>
                  </a:ext>
                </a:extLst>
              </p:cNvPr>
              <p:cNvSpPr>
                <a:spLocks/>
              </p:cNvSpPr>
              <p:nvPr/>
            </p:nvSpPr>
            <p:spPr bwMode="auto">
              <a:xfrm>
                <a:off x="5593326" y="2756193"/>
                <a:ext cx="390525" cy="225425"/>
              </a:xfrm>
              <a:custGeom>
                <a:avLst/>
                <a:gdLst>
                  <a:gd name="T0" fmla="*/ 1 w 104"/>
                  <a:gd name="T1" fmla="*/ 15 h 60"/>
                  <a:gd name="T2" fmla="*/ 3 w 104"/>
                  <a:gd name="T3" fmla="*/ 7 h 60"/>
                  <a:gd name="T4" fmla="*/ 8 w 104"/>
                  <a:gd name="T5" fmla="*/ 0 h 60"/>
                  <a:gd name="T6" fmla="*/ 103 w 104"/>
                  <a:gd name="T7" fmla="*/ 45 h 60"/>
                  <a:gd name="T8" fmla="*/ 101 w 104"/>
                  <a:gd name="T9" fmla="*/ 53 h 60"/>
                  <a:gd name="T10" fmla="*/ 97 w 104"/>
                  <a:gd name="T11" fmla="*/ 60 h 60"/>
                  <a:gd name="T12" fmla="*/ 1 w 104"/>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5"/>
                    </a:moveTo>
                    <a:cubicBezTo>
                      <a:pt x="0" y="14"/>
                      <a:pt x="1" y="11"/>
                      <a:pt x="3" y="7"/>
                    </a:cubicBezTo>
                    <a:cubicBezTo>
                      <a:pt x="5" y="3"/>
                      <a:pt x="7" y="0"/>
                      <a:pt x="8" y="0"/>
                    </a:cubicBezTo>
                    <a:cubicBezTo>
                      <a:pt x="103" y="45"/>
                      <a:pt x="103" y="45"/>
                      <a:pt x="103" y="45"/>
                    </a:cubicBezTo>
                    <a:cubicBezTo>
                      <a:pt x="104" y="46"/>
                      <a:pt x="103" y="49"/>
                      <a:pt x="101" y="53"/>
                    </a:cubicBezTo>
                    <a:cubicBezTo>
                      <a:pt x="99" y="57"/>
                      <a:pt x="97" y="60"/>
                      <a:pt x="97"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0" name="Freeform 53">
                <a:extLst>
                  <a:ext uri="{FF2B5EF4-FFF2-40B4-BE49-F238E27FC236}">
                    <a16:creationId xmlns:a16="http://schemas.microsoft.com/office/drawing/2014/main" id="{0FE29381-3E3A-674A-91B9-C86405E0490E}"/>
                  </a:ext>
                </a:extLst>
              </p:cNvPr>
              <p:cNvSpPr>
                <a:spLocks/>
              </p:cNvSpPr>
              <p:nvPr/>
            </p:nvSpPr>
            <p:spPr bwMode="auto">
              <a:xfrm>
                <a:off x="5480613" y="1805281"/>
                <a:ext cx="628650" cy="1243013"/>
              </a:xfrm>
              <a:custGeom>
                <a:avLst/>
                <a:gdLst>
                  <a:gd name="T0" fmla="*/ 15 w 167"/>
                  <a:gd name="T1" fmla="*/ 329 h 331"/>
                  <a:gd name="T2" fmla="*/ 6 w 167"/>
                  <a:gd name="T3" fmla="*/ 329 h 331"/>
                  <a:gd name="T4" fmla="*/ 1 w 167"/>
                  <a:gd name="T5" fmla="*/ 322 h 331"/>
                  <a:gd name="T6" fmla="*/ 152 w 167"/>
                  <a:gd name="T7" fmla="*/ 1 h 331"/>
                  <a:gd name="T8" fmla="*/ 161 w 167"/>
                  <a:gd name="T9" fmla="*/ 2 h 331"/>
                  <a:gd name="T10" fmla="*/ 166 w 167"/>
                  <a:gd name="T11" fmla="*/ 8 h 331"/>
                  <a:gd name="T12" fmla="*/ 15 w 167"/>
                  <a:gd name="T13" fmla="*/ 329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29"/>
                    </a:moveTo>
                    <a:cubicBezTo>
                      <a:pt x="14" y="331"/>
                      <a:pt x="10" y="331"/>
                      <a:pt x="6" y="329"/>
                    </a:cubicBezTo>
                    <a:cubicBezTo>
                      <a:pt x="2" y="327"/>
                      <a:pt x="0" y="324"/>
                      <a:pt x="1" y="322"/>
                    </a:cubicBezTo>
                    <a:cubicBezTo>
                      <a:pt x="152" y="1"/>
                      <a:pt x="152" y="1"/>
                      <a:pt x="152" y="1"/>
                    </a:cubicBezTo>
                    <a:cubicBezTo>
                      <a:pt x="153" y="0"/>
                      <a:pt x="157" y="0"/>
                      <a:pt x="161" y="2"/>
                    </a:cubicBezTo>
                    <a:cubicBezTo>
                      <a:pt x="165" y="3"/>
                      <a:pt x="167" y="6"/>
                      <a:pt x="166" y="8"/>
                    </a:cubicBezTo>
                    <a:lnTo>
                      <a:pt x="15" y="329"/>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1" name="Freeform 54">
                <a:extLst>
                  <a:ext uri="{FF2B5EF4-FFF2-40B4-BE49-F238E27FC236}">
                    <a16:creationId xmlns:a16="http://schemas.microsoft.com/office/drawing/2014/main" id="{2C489C0F-6B54-EC61-5A1F-6FCB918B1AC9}"/>
                  </a:ext>
                </a:extLst>
              </p:cNvPr>
              <p:cNvSpPr>
                <a:spLocks/>
              </p:cNvSpPr>
              <p:nvPr/>
            </p:nvSpPr>
            <p:spPr bwMode="auto">
              <a:xfrm>
                <a:off x="5815576" y="1959268"/>
                <a:ext cx="627063" cy="1244600"/>
              </a:xfrm>
              <a:custGeom>
                <a:avLst/>
                <a:gdLst>
                  <a:gd name="T0" fmla="*/ 15 w 167"/>
                  <a:gd name="T1" fmla="*/ 330 h 331"/>
                  <a:gd name="T2" fmla="*/ 6 w 167"/>
                  <a:gd name="T3" fmla="*/ 330 h 331"/>
                  <a:gd name="T4" fmla="*/ 0 w 167"/>
                  <a:gd name="T5" fmla="*/ 323 h 331"/>
                  <a:gd name="T6" fmla="*/ 152 w 167"/>
                  <a:gd name="T7" fmla="*/ 2 h 331"/>
                  <a:gd name="T8" fmla="*/ 160 w 167"/>
                  <a:gd name="T9" fmla="*/ 2 h 331"/>
                  <a:gd name="T10" fmla="*/ 166 w 167"/>
                  <a:gd name="T11" fmla="*/ 9 h 331"/>
                  <a:gd name="T12" fmla="*/ 15 w 167"/>
                  <a:gd name="T13" fmla="*/ 330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30"/>
                    </a:moveTo>
                    <a:cubicBezTo>
                      <a:pt x="14" y="331"/>
                      <a:pt x="10" y="331"/>
                      <a:pt x="6" y="330"/>
                    </a:cubicBezTo>
                    <a:cubicBezTo>
                      <a:pt x="2" y="328"/>
                      <a:pt x="0" y="325"/>
                      <a:pt x="0" y="323"/>
                    </a:cubicBezTo>
                    <a:cubicBezTo>
                      <a:pt x="152" y="2"/>
                      <a:pt x="152" y="2"/>
                      <a:pt x="152" y="2"/>
                    </a:cubicBezTo>
                    <a:cubicBezTo>
                      <a:pt x="153" y="0"/>
                      <a:pt x="157" y="1"/>
                      <a:pt x="160" y="2"/>
                    </a:cubicBezTo>
                    <a:cubicBezTo>
                      <a:pt x="164" y="4"/>
                      <a:pt x="167" y="7"/>
                      <a:pt x="166" y="9"/>
                    </a:cubicBezTo>
                    <a:lnTo>
                      <a:pt x="15" y="33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9" name="Group 64"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D01A2487-E625-6AD6-ABA2-4503711D2E34}"/>
                </a:ext>
              </a:extLst>
            </p:cNvPr>
            <p:cNvGrpSpPr/>
            <p:nvPr/>
          </p:nvGrpSpPr>
          <p:grpSpPr>
            <a:xfrm>
              <a:off x="2892564" y="4136526"/>
              <a:ext cx="987136" cy="1241136"/>
              <a:chOff x="5680638" y="3999206"/>
              <a:chExt cx="1085850" cy="1365250"/>
            </a:xfrm>
          </p:grpSpPr>
          <p:sp>
            <p:nvSpPr>
              <p:cNvPr id="21" name="Freeform 55">
                <a:extLst>
                  <a:ext uri="{FF2B5EF4-FFF2-40B4-BE49-F238E27FC236}">
                    <a16:creationId xmlns:a16="http://schemas.microsoft.com/office/drawing/2014/main" id="{DDBE64E8-C9E5-2483-5FD7-79597318F38C}"/>
                  </a:ext>
                </a:extLst>
              </p:cNvPr>
              <p:cNvSpPr>
                <a:spLocks/>
              </p:cNvSpPr>
              <p:nvPr/>
            </p:nvSpPr>
            <p:spPr bwMode="auto">
              <a:xfrm>
                <a:off x="5818751" y="4207168"/>
                <a:ext cx="373063" cy="269875"/>
              </a:xfrm>
              <a:custGeom>
                <a:avLst/>
                <a:gdLst>
                  <a:gd name="T0" fmla="*/ 9 w 99"/>
                  <a:gd name="T1" fmla="*/ 71 h 72"/>
                  <a:gd name="T2" fmla="*/ 4 w 99"/>
                  <a:gd name="T3" fmla="*/ 65 h 72"/>
                  <a:gd name="T4" fmla="*/ 1 w 99"/>
                  <a:gd name="T5" fmla="*/ 58 h 72"/>
                  <a:gd name="T6" fmla="*/ 90 w 99"/>
                  <a:gd name="T7" fmla="*/ 1 h 72"/>
                  <a:gd name="T8" fmla="*/ 95 w 99"/>
                  <a:gd name="T9" fmla="*/ 7 h 72"/>
                  <a:gd name="T10" fmla="*/ 98 w 99"/>
                  <a:gd name="T11" fmla="*/ 14 h 72"/>
                  <a:gd name="T12" fmla="*/ 9 w 99"/>
                  <a:gd name="T13" fmla="*/ 71 h 72"/>
                </a:gdLst>
                <a:ahLst/>
                <a:cxnLst>
                  <a:cxn ang="0">
                    <a:pos x="T0" y="T1"/>
                  </a:cxn>
                  <a:cxn ang="0">
                    <a:pos x="T2" y="T3"/>
                  </a:cxn>
                  <a:cxn ang="0">
                    <a:pos x="T4" y="T5"/>
                  </a:cxn>
                  <a:cxn ang="0">
                    <a:pos x="T6" y="T7"/>
                  </a:cxn>
                  <a:cxn ang="0">
                    <a:pos x="T8" y="T9"/>
                  </a:cxn>
                  <a:cxn ang="0">
                    <a:pos x="T10" y="T11"/>
                  </a:cxn>
                  <a:cxn ang="0">
                    <a:pos x="T12" y="T13"/>
                  </a:cxn>
                </a:cxnLst>
                <a:rect l="0" t="0" r="r" b="b"/>
                <a:pathLst>
                  <a:path w="99" h="72">
                    <a:moveTo>
                      <a:pt x="9" y="71"/>
                    </a:moveTo>
                    <a:cubicBezTo>
                      <a:pt x="9" y="72"/>
                      <a:pt x="7" y="69"/>
                      <a:pt x="4" y="65"/>
                    </a:cubicBezTo>
                    <a:cubicBezTo>
                      <a:pt x="2" y="61"/>
                      <a:pt x="0" y="58"/>
                      <a:pt x="1" y="58"/>
                    </a:cubicBezTo>
                    <a:cubicBezTo>
                      <a:pt x="90" y="1"/>
                      <a:pt x="90" y="1"/>
                      <a:pt x="90" y="1"/>
                    </a:cubicBezTo>
                    <a:cubicBezTo>
                      <a:pt x="90" y="0"/>
                      <a:pt x="93" y="3"/>
                      <a:pt x="95" y="7"/>
                    </a:cubicBezTo>
                    <a:cubicBezTo>
                      <a:pt x="97" y="11"/>
                      <a:pt x="99" y="14"/>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2" name="Freeform 56">
                <a:extLst>
                  <a:ext uri="{FF2B5EF4-FFF2-40B4-BE49-F238E27FC236}">
                    <a16:creationId xmlns:a16="http://schemas.microsoft.com/office/drawing/2014/main" id="{7AD9B041-7FEA-17C1-EE5F-4D908CC81289}"/>
                  </a:ext>
                </a:extLst>
              </p:cNvPr>
              <p:cNvSpPr>
                <a:spLocks/>
              </p:cNvSpPr>
              <p:nvPr/>
            </p:nvSpPr>
            <p:spPr bwMode="auto">
              <a:xfrm>
                <a:off x="5906063" y="4345281"/>
                <a:ext cx="371475" cy="266700"/>
              </a:xfrm>
              <a:custGeom>
                <a:avLst/>
                <a:gdLst>
                  <a:gd name="T0" fmla="*/ 10 w 99"/>
                  <a:gd name="T1" fmla="*/ 70 h 71"/>
                  <a:gd name="T2" fmla="*/ 4 w 99"/>
                  <a:gd name="T3" fmla="*/ 64 h 71"/>
                  <a:gd name="T4" fmla="*/ 1 w 99"/>
                  <a:gd name="T5" fmla="*/ 57 h 71"/>
                  <a:gd name="T6" fmla="*/ 90 w 99"/>
                  <a:gd name="T7" fmla="*/ 0 h 71"/>
                  <a:gd name="T8" fmla="*/ 95 w 99"/>
                  <a:gd name="T9" fmla="*/ 6 h 71"/>
                  <a:gd name="T10" fmla="*/ 99 w 99"/>
                  <a:gd name="T11" fmla="*/ 13 h 71"/>
                  <a:gd name="T12" fmla="*/ 10 w 99"/>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10" y="70"/>
                    </a:moveTo>
                    <a:cubicBezTo>
                      <a:pt x="9" y="71"/>
                      <a:pt x="7" y="68"/>
                      <a:pt x="4" y="64"/>
                    </a:cubicBezTo>
                    <a:cubicBezTo>
                      <a:pt x="2" y="61"/>
                      <a:pt x="0" y="57"/>
                      <a:pt x="1" y="57"/>
                    </a:cubicBezTo>
                    <a:cubicBezTo>
                      <a:pt x="90" y="0"/>
                      <a:pt x="90" y="0"/>
                      <a:pt x="90" y="0"/>
                    </a:cubicBezTo>
                    <a:cubicBezTo>
                      <a:pt x="91" y="0"/>
                      <a:pt x="93" y="2"/>
                      <a:pt x="95" y="6"/>
                    </a:cubicBezTo>
                    <a:cubicBezTo>
                      <a:pt x="98" y="10"/>
                      <a:pt x="99" y="13"/>
                      <a:pt x="99" y="13"/>
                    </a:cubicBezTo>
                    <a:lnTo>
                      <a:pt x="10"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3" name="Freeform 57">
                <a:extLst>
                  <a:ext uri="{FF2B5EF4-FFF2-40B4-BE49-F238E27FC236}">
                    <a16:creationId xmlns:a16="http://schemas.microsoft.com/office/drawing/2014/main" id="{0BFA3FB1-23BC-F5B6-BCA8-79D73C1BB4CC}"/>
                  </a:ext>
                </a:extLst>
              </p:cNvPr>
              <p:cNvSpPr>
                <a:spLocks/>
              </p:cNvSpPr>
              <p:nvPr/>
            </p:nvSpPr>
            <p:spPr bwMode="auto">
              <a:xfrm>
                <a:off x="5996551" y="4480218"/>
                <a:ext cx="368300" cy="266700"/>
              </a:xfrm>
              <a:custGeom>
                <a:avLst/>
                <a:gdLst>
                  <a:gd name="T0" fmla="*/ 9 w 98"/>
                  <a:gd name="T1" fmla="*/ 70 h 71"/>
                  <a:gd name="T2" fmla="*/ 4 w 98"/>
                  <a:gd name="T3" fmla="*/ 64 h 71"/>
                  <a:gd name="T4" fmla="*/ 0 w 98"/>
                  <a:gd name="T5" fmla="*/ 57 h 71"/>
                  <a:gd name="T6" fmla="*/ 89 w 98"/>
                  <a:gd name="T7" fmla="*/ 0 h 71"/>
                  <a:gd name="T8" fmla="*/ 94 w 98"/>
                  <a:gd name="T9" fmla="*/ 6 h 71"/>
                  <a:gd name="T10" fmla="*/ 98 w 98"/>
                  <a:gd name="T11" fmla="*/ 13 h 71"/>
                  <a:gd name="T12" fmla="*/ 9 w 98"/>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0"/>
                    </a:moveTo>
                    <a:cubicBezTo>
                      <a:pt x="8" y="71"/>
                      <a:pt x="6" y="68"/>
                      <a:pt x="4" y="64"/>
                    </a:cubicBezTo>
                    <a:cubicBezTo>
                      <a:pt x="1" y="61"/>
                      <a:pt x="0" y="57"/>
                      <a:pt x="0" y="57"/>
                    </a:cubicBezTo>
                    <a:cubicBezTo>
                      <a:pt x="89" y="0"/>
                      <a:pt x="89" y="0"/>
                      <a:pt x="89" y="0"/>
                    </a:cubicBezTo>
                    <a:cubicBezTo>
                      <a:pt x="90" y="0"/>
                      <a:pt x="92" y="2"/>
                      <a:pt x="94" y="6"/>
                    </a:cubicBezTo>
                    <a:cubicBezTo>
                      <a:pt x="97" y="10"/>
                      <a:pt x="98" y="13"/>
                      <a:pt x="98" y="13"/>
                    </a:cubicBezTo>
                    <a:lnTo>
                      <a:pt x="9"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4" name="Freeform 58">
                <a:extLst>
                  <a:ext uri="{FF2B5EF4-FFF2-40B4-BE49-F238E27FC236}">
                    <a16:creationId xmlns:a16="http://schemas.microsoft.com/office/drawing/2014/main" id="{39B62275-E6B3-667C-AC34-3DF5BE7B1394}"/>
                  </a:ext>
                </a:extLst>
              </p:cNvPr>
              <p:cNvSpPr>
                <a:spLocks/>
              </p:cNvSpPr>
              <p:nvPr/>
            </p:nvSpPr>
            <p:spPr bwMode="auto">
              <a:xfrm>
                <a:off x="6082276" y="4616743"/>
                <a:ext cx="368300" cy="266700"/>
              </a:xfrm>
              <a:custGeom>
                <a:avLst/>
                <a:gdLst>
                  <a:gd name="T0" fmla="*/ 9 w 98"/>
                  <a:gd name="T1" fmla="*/ 71 h 71"/>
                  <a:gd name="T2" fmla="*/ 4 w 98"/>
                  <a:gd name="T3" fmla="*/ 64 h 71"/>
                  <a:gd name="T4" fmla="*/ 0 w 98"/>
                  <a:gd name="T5" fmla="*/ 57 h 71"/>
                  <a:gd name="T6" fmla="*/ 89 w 98"/>
                  <a:gd name="T7" fmla="*/ 0 h 71"/>
                  <a:gd name="T8" fmla="*/ 95 w 98"/>
                  <a:gd name="T9" fmla="*/ 6 h 71"/>
                  <a:gd name="T10" fmla="*/ 98 w 98"/>
                  <a:gd name="T11" fmla="*/ 13 h 71"/>
                  <a:gd name="T12" fmla="*/ 9 w 98"/>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1"/>
                    </a:moveTo>
                    <a:cubicBezTo>
                      <a:pt x="8" y="71"/>
                      <a:pt x="6" y="68"/>
                      <a:pt x="4" y="64"/>
                    </a:cubicBezTo>
                    <a:cubicBezTo>
                      <a:pt x="1" y="61"/>
                      <a:pt x="0" y="58"/>
                      <a:pt x="0" y="57"/>
                    </a:cubicBezTo>
                    <a:cubicBezTo>
                      <a:pt x="89" y="0"/>
                      <a:pt x="89" y="0"/>
                      <a:pt x="89" y="0"/>
                    </a:cubicBezTo>
                    <a:cubicBezTo>
                      <a:pt x="90" y="0"/>
                      <a:pt x="92" y="3"/>
                      <a:pt x="95" y="6"/>
                    </a:cubicBezTo>
                    <a:cubicBezTo>
                      <a:pt x="97" y="10"/>
                      <a:pt x="98" y="13"/>
                      <a:pt x="98" y="13"/>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9" name="Freeform 59">
                <a:extLst>
                  <a:ext uri="{FF2B5EF4-FFF2-40B4-BE49-F238E27FC236}">
                    <a16:creationId xmlns:a16="http://schemas.microsoft.com/office/drawing/2014/main" id="{693FFD86-1002-D69D-0877-16F281E0C3EB}"/>
                  </a:ext>
                </a:extLst>
              </p:cNvPr>
              <p:cNvSpPr>
                <a:spLocks/>
              </p:cNvSpPr>
              <p:nvPr/>
            </p:nvSpPr>
            <p:spPr bwMode="auto">
              <a:xfrm>
                <a:off x="6169588" y="4751681"/>
                <a:ext cx="371475"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2"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0" name="Freeform 60">
                <a:extLst>
                  <a:ext uri="{FF2B5EF4-FFF2-40B4-BE49-F238E27FC236}">
                    <a16:creationId xmlns:a16="http://schemas.microsoft.com/office/drawing/2014/main" id="{AA74DD83-7D7A-433A-2E6E-14270A27CC56}"/>
                  </a:ext>
                </a:extLst>
              </p:cNvPr>
              <p:cNvSpPr>
                <a:spLocks/>
              </p:cNvSpPr>
              <p:nvPr/>
            </p:nvSpPr>
            <p:spPr bwMode="auto">
              <a:xfrm>
                <a:off x="6255313" y="4886618"/>
                <a:ext cx="373063"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3"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1" name="Freeform 61">
                <a:extLst>
                  <a:ext uri="{FF2B5EF4-FFF2-40B4-BE49-F238E27FC236}">
                    <a16:creationId xmlns:a16="http://schemas.microsoft.com/office/drawing/2014/main" id="{C50DB9DC-748B-F86F-F427-85071F6D865B}"/>
                  </a:ext>
                </a:extLst>
              </p:cNvPr>
              <p:cNvSpPr>
                <a:spLocks/>
              </p:cNvSpPr>
              <p:nvPr/>
            </p:nvSpPr>
            <p:spPr bwMode="auto">
              <a:xfrm>
                <a:off x="5680638" y="4199231"/>
                <a:ext cx="777875" cy="1165225"/>
              </a:xfrm>
              <a:custGeom>
                <a:avLst/>
                <a:gdLst>
                  <a:gd name="T0" fmla="*/ 206 w 207"/>
                  <a:gd name="T1" fmla="*/ 300 h 310"/>
                  <a:gd name="T2" fmla="*/ 201 w 207"/>
                  <a:gd name="T3" fmla="*/ 307 h 310"/>
                  <a:gd name="T4" fmla="*/ 192 w 207"/>
                  <a:gd name="T5" fmla="*/ 308 h 310"/>
                  <a:gd name="T6" fmla="*/ 1 w 207"/>
                  <a:gd name="T7" fmla="*/ 10 h 310"/>
                  <a:gd name="T8" fmla="*/ 6 w 207"/>
                  <a:gd name="T9" fmla="*/ 3 h 310"/>
                  <a:gd name="T10" fmla="*/ 14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7" y="309"/>
                      <a:pt x="193" y="310"/>
                      <a:pt x="192" y="308"/>
                    </a:cubicBezTo>
                    <a:cubicBezTo>
                      <a:pt x="1" y="10"/>
                      <a:pt x="1" y="10"/>
                      <a:pt x="1" y="10"/>
                    </a:cubicBezTo>
                    <a:cubicBezTo>
                      <a:pt x="0" y="8"/>
                      <a:pt x="2" y="5"/>
                      <a:pt x="6" y="3"/>
                    </a:cubicBezTo>
                    <a:cubicBezTo>
                      <a:pt x="9" y="0"/>
                      <a:pt x="13" y="0"/>
                      <a:pt x="14"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2" name="Freeform 62">
                <a:extLst>
                  <a:ext uri="{FF2B5EF4-FFF2-40B4-BE49-F238E27FC236}">
                    <a16:creationId xmlns:a16="http://schemas.microsoft.com/office/drawing/2014/main" id="{B530F950-6298-2067-4960-B753AF881F04}"/>
                  </a:ext>
                </a:extLst>
              </p:cNvPr>
              <p:cNvSpPr>
                <a:spLocks/>
              </p:cNvSpPr>
              <p:nvPr/>
            </p:nvSpPr>
            <p:spPr bwMode="auto">
              <a:xfrm>
                <a:off x="5988613" y="3999206"/>
                <a:ext cx="777875" cy="1165225"/>
              </a:xfrm>
              <a:custGeom>
                <a:avLst/>
                <a:gdLst>
                  <a:gd name="T0" fmla="*/ 206 w 207"/>
                  <a:gd name="T1" fmla="*/ 300 h 310"/>
                  <a:gd name="T2" fmla="*/ 201 w 207"/>
                  <a:gd name="T3" fmla="*/ 307 h 310"/>
                  <a:gd name="T4" fmla="*/ 193 w 207"/>
                  <a:gd name="T5" fmla="*/ 308 h 310"/>
                  <a:gd name="T6" fmla="*/ 1 w 207"/>
                  <a:gd name="T7" fmla="*/ 10 h 310"/>
                  <a:gd name="T8" fmla="*/ 6 w 207"/>
                  <a:gd name="T9" fmla="*/ 3 h 310"/>
                  <a:gd name="T10" fmla="*/ 15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8" y="309"/>
                      <a:pt x="194" y="310"/>
                      <a:pt x="193" y="308"/>
                    </a:cubicBezTo>
                    <a:cubicBezTo>
                      <a:pt x="1" y="10"/>
                      <a:pt x="1" y="10"/>
                      <a:pt x="1" y="10"/>
                    </a:cubicBezTo>
                    <a:cubicBezTo>
                      <a:pt x="0" y="8"/>
                      <a:pt x="2" y="5"/>
                      <a:pt x="6" y="3"/>
                    </a:cubicBezTo>
                    <a:cubicBezTo>
                      <a:pt x="10" y="0"/>
                      <a:pt x="14" y="0"/>
                      <a:pt x="15"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pic>
        <p:nvPicPr>
          <p:cNvPr id="6" name="Imagem 5">
            <a:extLst>
              <a:ext uri="{FF2B5EF4-FFF2-40B4-BE49-F238E27FC236}">
                <a16:creationId xmlns:a16="http://schemas.microsoft.com/office/drawing/2014/main" id="{8E937732-52B7-9A14-B516-88C4F6522F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3848" y="148604"/>
            <a:ext cx="2340372" cy="649753"/>
          </a:xfrm>
          <a:prstGeom prst="rect">
            <a:avLst/>
          </a:prstGeom>
        </p:spPr>
      </p:pic>
    </p:spTree>
    <p:extLst>
      <p:ext uri="{BB962C8B-B14F-4D97-AF65-F5344CB8AC3E}">
        <p14:creationId xmlns:p14="http://schemas.microsoft.com/office/powerpoint/2010/main" val="2657012584"/>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Agrupar 143">
            <a:extLst>
              <a:ext uri="{FF2B5EF4-FFF2-40B4-BE49-F238E27FC236}">
                <a16:creationId xmlns:a16="http://schemas.microsoft.com/office/drawing/2014/main" id="{52BCDC48-8531-53D1-1907-8C528D814B30}"/>
              </a:ext>
            </a:extLst>
          </p:cNvPr>
          <p:cNvGrpSpPr/>
          <p:nvPr/>
        </p:nvGrpSpPr>
        <p:grpSpPr>
          <a:xfrm>
            <a:off x="9039979" y="1476830"/>
            <a:ext cx="2205336" cy="3797714"/>
            <a:chOff x="8422012" y="1646034"/>
            <a:chExt cx="2683098" cy="4620447"/>
          </a:xfrm>
        </p:grpSpPr>
        <p:sp>
          <p:nvSpPr>
            <p:cNvPr id="4" name="Oval 5">
              <a:extLst>
                <a:ext uri="{FF2B5EF4-FFF2-40B4-BE49-F238E27FC236}">
                  <a16:creationId xmlns:a16="http://schemas.microsoft.com/office/drawing/2014/main" id="{44605A44-3007-9BD2-8110-F8FAB135F20F}"/>
                </a:ext>
              </a:extLst>
            </p:cNvPr>
            <p:cNvSpPr>
              <a:spLocks noChangeArrowheads="1"/>
            </p:cNvSpPr>
            <p:nvPr/>
          </p:nvSpPr>
          <p:spPr bwMode="auto">
            <a:xfrm>
              <a:off x="9483620" y="2632383"/>
              <a:ext cx="594090" cy="59409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a:extLst>
                <a:ext uri="{FF2B5EF4-FFF2-40B4-BE49-F238E27FC236}">
                  <a16:creationId xmlns:a16="http://schemas.microsoft.com/office/drawing/2014/main" id="{7AE97600-D949-2AA2-A6ED-6EB57505C5F8}"/>
                </a:ext>
              </a:extLst>
            </p:cNvPr>
            <p:cNvSpPr>
              <a:spLocks/>
            </p:cNvSpPr>
            <p:nvPr/>
          </p:nvSpPr>
          <p:spPr bwMode="auto">
            <a:xfrm>
              <a:off x="9075397" y="2049696"/>
              <a:ext cx="102626" cy="697856"/>
            </a:xfrm>
            <a:custGeom>
              <a:avLst/>
              <a:gdLst>
                <a:gd name="T0" fmla="*/ 62 w 90"/>
                <a:gd name="T1" fmla="*/ 612 h 612"/>
                <a:gd name="T2" fmla="*/ 0 w 90"/>
                <a:gd name="T3" fmla="*/ 4 h 612"/>
                <a:gd name="T4" fmla="*/ 26 w 90"/>
                <a:gd name="T5" fmla="*/ 0 h 612"/>
                <a:gd name="T6" fmla="*/ 90 w 90"/>
                <a:gd name="T7" fmla="*/ 610 h 612"/>
                <a:gd name="T8" fmla="*/ 62 w 90"/>
                <a:gd name="T9" fmla="*/ 612 h 612"/>
              </a:gdLst>
              <a:ahLst/>
              <a:cxnLst>
                <a:cxn ang="0">
                  <a:pos x="T0" y="T1"/>
                </a:cxn>
                <a:cxn ang="0">
                  <a:pos x="T2" y="T3"/>
                </a:cxn>
                <a:cxn ang="0">
                  <a:pos x="T4" y="T5"/>
                </a:cxn>
                <a:cxn ang="0">
                  <a:pos x="T6" y="T7"/>
                </a:cxn>
                <a:cxn ang="0">
                  <a:pos x="T8" y="T9"/>
                </a:cxn>
              </a:cxnLst>
              <a:rect l="0" t="0" r="r" b="b"/>
              <a:pathLst>
                <a:path w="90" h="612">
                  <a:moveTo>
                    <a:pt x="62" y="612"/>
                  </a:moveTo>
                  <a:lnTo>
                    <a:pt x="0" y="4"/>
                  </a:lnTo>
                  <a:lnTo>
                    <a:pt x="26" y="0"/>
                  </a:lnTo>
                  <a:lnTo>
                    <a:pt x="90" y="610"/>
                  </a:lnTo>
                  <a:lnTo>
                    <a:pt x="62" y="6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a:extLst>
                <a:ext uri="{FF2B5EF4-FFF2-40B4-BE49-F238E27FC236}">
                  <a16:creationId xmlns:a16="http://schemas.microsoft.com/office/drawing/2014/main" id="{FE50F80F-23F5-7AAE-C37C-A173440E115F}"/>
                </a:ext>
              </a:extLst>
            </p:cNvPr>
            <p:cNvSpPr>
              <a:spLocks/>
            </p:cNvSpPr>
            <p:nvPr/>
          </p:nvSpPr>
          <p:spPr bwMode="auto">
            <a:xfrm>
              <a:off x="8572530" y="2731588"/>
              <a:ext cx="595230" cy="263407"/>
            </a:xfrm>
            <a:custGeom>
              <a:avLst/>
              <a:gdLst>
                <a:gd name="T0" fmla="*/ 522 w 522"/>
                <a:gd name="T1" fmla="*/ 26 h 231"/>
                <a:gd name="T2" fmla="*/ 10 w 522"/>
                <a:gd name="T3" fmla="*/ 231 h 231"/>
                <a:gd name="T4" fmla="*/ 0 w 522"/>
                <a:gd name="T5" fmla="*/ 206 h 231"/>
                <a:gd name="T6" fmla="*/ 512 w 522"/>
                <a:gd name="T7" fmla="*/ 0 h 231"/>
                <a:gd name="T8" fmla="*/ 522 w 522"/>
                <a:gd name="T9" fmla="*/ 26 h 231"/>
              </a:gdLst>
              <a:ahLst/>
              <a:cxnLst>
                <a:cxn ang="0">
                  <a:pos x="T0" y="T1"/>
                </a:cxn>
                <a:cxn ang="0">
                  <a:pos x="T2" y="T3"/>
                </a:cxn>
                <a:cxn ang="0">
                  <a:pos x="T4" y="T5"/>
                </a:cxn>
                <a:cxn ang="0">
                  <a:pos x="T6" y="T7"/>
                </a:cxn>
                <a:cxn ang="0">
                  <a:pos x="T8" y="T9"/>
                </a:cxn>
              </a:cxnLst>
              <a:rect l="0" t="0" r="r" b="b"/>
              <a:pathLst>
                <a:path w="522" h="231">
                  <a:moveTo>
                    <a:pt x="522" y="26"/>
                  </a:moveTo>
                  <a:lnTo>
                    <a:pt x="10" y="231"/>
                  </a:lnTo>
                  <a:lnTo>
                    <a:pt x="0" y="206"/>
                  </a:lnTo>
                  <a:lnTo>
                    <a:pt x="512" y="0"/>
                  </a:lnTo>
                  <a:lnTo>
                    <a:pt x="522" y="2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8">
              <a:extLst>
                <a:ext uri="{FF2B5EF4-FFF2-40B4-BE49-F238E27FC236}">
                  <a16:creationId xmlns:a16="http://schemas.microsoft.com/office/drawing/2014/main" id="{52F3AAC4-EB2F-84A5-2789-A19276D4A211}"/>
                </a:ext>
              </a:extLst>
            </p:cNvPr>
            <p:cNvSpPr>
              <a:spLocks/>
            </p:cNvSpPr>
            <p:nvPr/>
          </p:nvSpPr>
          <p:spPr bwMode="auto">
            <a:xfrm>
              <a:off x="9148375" y="2740711"/>
              <a:ext cx="360331" cy="1018277"/>
            </a:xfrm>
            <a:custGeom>
              <a:avLst/>
              <a:gdLst>
                <a:gd name="T0" fmla="*/ 24 w 316"/>
                <a:gd name="T1" fmla="*/ 0 h 893"/>
                <a:gd name="T2" fmla="*/ 316 w 316"/>
                <a:gd name="T3" fmla="*/ 884 h 893"/>
                <a:gd name="T4" fmla="*/ 290 w 316"/>
                <a:gd name="T5" fmla="*/ 893 h 893"/>
                <a:gd name="T6" fmla="*/ 0 w 316"/>
                <a:gd name="T7" fmla="*/ 9 h 893"/>
                <a:gd name="T8" fmla="*/ 24 w 316"/>
                <a:gd name="T9" fmla="*/ 0 h 893"/>
              </a:gdLst>
              <a:ahLst/>
              <a:cxnLst>
                <a:cxn ang="0">
                  <a:pos x="T0" y="T1"/>
                </a:cxn>
                <a:cxn ang="0">
                  <a:pos x="T2" y="T3"/>
                </a:cxn>
                <a:cxn ang="0">
                  <a:pos x="T4" y="T5"/>
                </a:cxn>
                <a:cxn ang="0">
                  <a:pos x="T6" y="T7"/>
                </a:cxn>
                <a:cxn ang="0">
                  <a:pos x="T8" y="T9"/>
                </a:cxn>
              </a:cxnLst>
              <a:rect l="0" t="0" r="r" b="b"/>
              <a:pathLst>
                <a:path w="316" h="893">
                  <a:moveTo>
                    <a:pt x="24" y="0"/>
                  </a:moveTo>
                  <a:lnTo>
                    <a:pt x="316" y="884"/>
                  </a:lnTo>
                  <a:lnTo>
                    <a:pt x="290" y="893"/>
                  </a:lnTo>
                  <a:lnTo>
                    <a:pt x="0" y="9"/>
                  </a:lnTo>
                  <a:lnTo>
                    <a:pt x="24"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9">
              <a:extLst>
                <a:ext uri="{FF2B5EF4-FFF2-40B4-BE49-F238E27FC236}">
                  <a16:creationId xmlns:a16="http://schemas.microsoft.com/office/drawing/2014/main" id="{8DFFD5A4-6F77-AA37-30E6-5DEAAE286344}"/>
                </a:ext>
              </a:extLst>
            </p:cNvPr>
            <p:cNvSpPr>
              <a:spLocks/>
            </p:cNvSpPr>
            <p:nvPr/>
          </p:nvSpPr>
          <p:spPr bwMode="auto">
            <a:xfrm>
              <a:off x="9423185" y="3753286"/>
              <a:ext cx="85522" cy="832410"/>
            </a:xfrm>
            <a:custGeom>
              <a:avLst/>
              <a:gdLst>
                <a:gd name="T0" fmla="*/ 75 w 75"/>
                <a:gd name="T1" fmla="*/ 2 h 730"/>
                <a:gd name="T2" fmla="*/ 28 w 75"/>
                <a:gd name="T3" fmla="*/ 730 h 730"/>
                <a:gd name="T4" fmla="*/ 0 w 75"/>
                <a:gd name="T5" fmla="*/ 728 h 730"/>
                <a:gd name="T6" fmla="*/ 49 w 75"/>
                <a:gd name="T7" fmla="*/ 0 h 730"/>
                <a:gd name="T8" fmla="*/ 75 w 75"/>
                <a:gd name="T9" fmla="*/ 2 h 730"/>
              </a:gdLst>
              <a:ahLst/>
              <a:cxnLst>
                <a:cxn ang="0">
                  <a:pos x="T0" y="T1"/>
                </a:cxn>
                <a:cxn ang="0">
                  <a:pos x="T2" y="T3"/>
                </a:cxn>
                <a:cxn ang="0">
                  <a:pos x="T4" y="T5"/>
                </a:cxn>
                <a:cxn ang="0">
                  <a:pos x="T6" y="T7"/>
                </a:cxn>
                <a:cxn ang="0">
                  <a:pos x="T8" y="T9"/>
                </a:cxn>
              </a:cxnLst>
              <a:rect l="0" t="0" r="r" b="b"/>
              <a:pathLst>
                <a:path w="75" h="730">
                  <a:moveTo>
                    <a:pt x="75" y="2"/>
                  </a:moveTo>
                  <a:lnTo>
                    <a:pt x="28" y="730"/>
                  </a:lnTo>
                  <a:lnTo>
                    <a:pt x="0" y="728"/>
                  </a:lnTo>
                  <a:lnTo>
                    <a:pt x="49" y="0"/>
                  </a:lnTo>
                  <a:lnTo>
                    <a:pt x="75"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0">
              <a:extLst>
                <a:ext uri="{FF2B5EF4-FFF2-40B4-BE49-F238E27FC236}">
                  <a16:creationId xmlns:a16="http://schemas.microsoft.com/office/drawing/2014/main" id="{14AB1F16-60F5-0E5F-9363-1D7618FA0E8D}"/>
                </a:ext>
              </a:extLst>
            </p:cNvPr>
            <p:cNvSpPr>
              <a:spLocks/>
            </p:cNvSpPr>
            <p:nvPr/>
          </p:nvSpPr>
          <p:spPr bwMode="auto">
            <a:xfrm>
              <a:off x="10330854" y="2960786"/>
              <a:ext cx="556461" cy="558741"/>
            </a:xfrm>
            <a:custGeom>
              <a:avLst/>
              <a:gdLst>
                <a:gd name="T0" fmla="*/ 488 w 488"/>
                <a:gd name="T1" fmla="*/ 19 h 490"/>
                <a:gd name="T2" fmla="*/ 19 w 488"/>
                <a:gd name="T3" fmla="*/ 490 h 490"/>
                <a:gd name="T4" fmla="*/ 0 w 488"/>
                <a:gd name="T5" fmla="*/ 471 h 490"/>
                <a:gd name="T6" fmla="*/ 469 w 488"/>
                <a:gd name="T7" fmla="*/ 0 h 490"/>
                <a:gd name="T8" fmla="*/ 488 w 488"/>
                <a:gd name="T9" fmla="*/ 19 h 490"/>
              </a:gdLst>
              <a:ahLst/>
              <a:cxnLst>
                <a:cxn ang="0">
                  <a:pos x="T0" y="T1"/>
                </a:cxn>
                <a:cxn ang="0">
                  <a:pos x="T2" y="T3"/>
                </a:cxn>
                <a:cxn ang="0">
                  <a:pos x="T4" y="T5"/>
                </a:cxn>
                <a:cxn ang="0">
                  <a:pos x="T6" y="T7"/>
                </a:cxn>
                <a:cxn ang="0">
                  <a:pos x="T8" y="T9"/>
                </a:cxn>
              </a:cxnLst>
              <a:rect l="0" t="0" r="r" b="b"/>
              <a:pathLst>
                <a:path w="488" h="490">
                  <a:moveTo>
                    <a:pt x="488" y="19"/>
                  </a:moveTo>
                  <a:lnTo>
                    <a:pt x="19" y="490"/>
                  </a:lnTo>
                  <a:lnTo>
                    <a:pt x="0" y="471"/>
                  </a:lnTo>
                  <a:lnTo>
                    <a:pt x="469" y="0"/>
                  </a:lnTo>
                  <a:lnTo>
                    <a:pt x="488" y="1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1">
              <a:extLst>
                <a:ext uri="{FF2B5EF4-FFF2-40B4-BE49-F238E27FC236}">
                  <a16:creationId xmlns:a16="http://schemas.microsoft.com/office/drawing/2014/main" id="{D10986B7-953C-14E8-B0D0-8B367F0DDC7E}"/>
                </a:ext>
              </a:extLst>
            </p:cNvPr>
            <p:cNvSpPr>
              <a:spLocks/>
            </p:cNvSpPr>
            <p:nvPr/>
          </p:nvSpPr>
          <p:spPr bwMode="auto">
            <a:xfrm>
              <a:off x="9481340" y="2586772"/>
              <a:ext cx="599792" cy="1174497"/>
            </a:xfrm>
            <a:custGeom>
              <a:avLst/>
              <a:gdLst>
                <a:gd name="T0" fmla="*/ 0 w 526"/>
                <a:gd name="T1" fmla="*/ 1018 h 1030"/>
                <a:gd name="T2" fmla="*/ 502 w 526"/>
                <a:gd name="T3" fmla="*/ 0 h 1030"/>
                <a:gd name="T4" fmla="*/ 526 w 526"/>
                <a:gd name="T5" fmla="*/ 10 h 1030"/>
                <a:gd name="T6" fmla="*/ 24 w 526"/>
                <a:gd name="T7" fmla="*/ 1030 h 1030"/>
                <a:gd name="T8" fmla="*/ 0 w 526"/>
                <a:gd name="T9" fmla="*/ 1018 h 1030"/>
              </a:gdLst>
              <a:ahLst/>
              <a:cxnLst>
                <a:cxn ang="0">
                  <a:pos x="T0" y="T1"/>
                </a:cxn>
                <a:cxn ang="0">
                  <a:pos x="T2" y="T3"/>
                </a:cxn>
                <a:cxn ang="0">
                  <a:pos x="T4" y="T5"/>
                </a:cxn>
                <a:cxn ang="0">
                  <a:pos x="T6" y="T7"/>
                </a:cxn>
                <a:cxn ang="0">
                  <a:pos x="T8" y="T9"/>
                </a:cxn>
              </a:cxnLst>
              <a:rect l="0" t="0" r="r" b="b"/>
              <a:pathLst>
                <a:path w="526" h="1030">
                  <a:moveTo>
                    <a:pt x="0" y="1018"/>
                  </a:moveTo>
                  <a:lnTo>
                    <a:pt x="502" y="0"/>
                  </a:lnTo>
                  <a:lnTo>
                    <a:pt x="526" y="10"/>
                  </a:lnTo>
                  <a:lnTo>
                    <a:pt x="24" y="1030"/>
                  </a:lnTo>
                  <a:lnTo>
                    <a:pt x="0" y="101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2">
              <a:extLst>
                <a:ext uri="{FF2B5EF4-FFF2-40B4-BE49-F238E27FC236}">
                  <a16:creationId xmlns:a16="http://schemas.microsoft.com/office/drawing/2014/main" id="{716F2557-2ABD-D1EC-AF89-8BB28495F6F6}"/>
                </a:ext>
              </a:extLst>
            </p:cNvPr>
            <p:cNvSpPr>
              <a:spLocks/>
            </p:cNvSpPr>
            <p:nvPr/>
          </p:nvSpPr>
          <p:spPr bwMode="auto">
            <a:xfrm>
              <a:off x="9490462" y="3493301"/>
              <a:ext cx="856356" cy="275950"/>
            </a:xfrm>
            <a:custGeom>
              <a:avLst/>
              <a:gdLst>
                <a:gd name="T0" fmla="*/ 0 w 751"/>
                <a:gd name="T1" fmla="*/ 216 h 242"/>
                <a:gd name="T2" fmla="*/ 742 w 751"/>
                <a:gd name="T3" fmla="*/ 0 h 242"/>
                <a:gd name="T4" fmla="*/ 751 w 751"/>
                <a:gd name="T5" fmla="*/ 26 h 242"/>
                <a:gd name="T6" fmla="*/ 7 w 751"/>
                <a:gd name="T7" fmla="*/ 242 h 242"/>
                <a:gd name="T8" fmla="*/ 0 w 751"/>
                <a:gd name="T9" fmla="*/ 216 h 242"/>
              </a:gdLst>
              <a:ahLst/>
              <a:cxnLst>
                <a:cxn ang="0">
                  <a:pos x="T0" y="T1"/>
                </a:cxn>
                <a:cxn ang="0">
                  <a:pos x="T2" y="T3"/>
                </a:cxn>
                <a:cxn ang="0">
                  <a:pos x="T4" y="T5"/>
                </a:cxn>
                <a:cxn ang="0">
                  <a:pos x="T6" y="T7"/>
                </a:cxn>
                <a:cxn ang="0">
                  <a:pos x="T8" y="T9"/>
                </a:cxn>
              </a:cxnLst>
              <a:rect l="0" t="0" r="r" b="b"/>
              <a:pathLst>
                <a:path w="751" h="242">
                  <a:moveTo>
                    <a:pt x="0" y="216"/>
                  </a:moveTo>
                  <a:lnTo>
                    <a:pt x="742" y="0"/>
                  </a:lnTo>
                  <a:lnTo>
                    <a:pt x="751" y="26"/>
                  </a:lnTo>
                  <a:lnTo>
                    <a:pt x="7" y="242"/>
                  </a:lnTo>
                  <a:lnTo>
                    <a:pt x="0" y="21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3">
              <a:extLst>
                <a:ext uri="{FF2B5EF4-FFF2-40B4-BE49-F238E27FC236}">
                  <a16:creationId xmlns:a16="http://schemas.microsoft.com/office/drawing/2014/main" id="{E39AB756-6D30-B005-3698-60D388582C31}"/>
                </a:ext>
              </a:extLst>
            </p:cNvPr>
            <p:cNvSpPr>
              <a:spLocks/>
            </p:cNvSpPr>
            <p:nvPr/>
          </p:nvSpPr>
          <p:spPr bwMode="auto">
            <a:xfrm>
              <a:off x="9150656" y="1774887"/>
              <a:ext cx="706979" cy="979507"/>
            </a:xfrm>
            <a:custGeom>
              <a:avLst/>
              <a:gdLst>
                <a:gd name="T0" fmla="*/ 620 w 620"/>
                <a:gd name="T1" fmla="*/ 15 h 859"/>
                <a:gd name="T2" fmla="*/ 21 w 620"/>
                <a:gd name="T3" fmla="*/ 859 h 859"/>
                <a:gd name="T4" fmla="*/ 0 w 620"/>
                <a:gd name="T5" fmla="*/ 844 h 859"/>
                <a:gd name="T6" fmla="*/ 597 w 620"/>
                <a:gd name="T7" fmla="*/ 0 h 859"/>
                <a:gd name="T8" fmla="*/ 620 w 620"/>
                <a:gd name="T9" fmla="*/ 15 h 859"/>
              </a:gdLst>
              <a:ahLst/>
              <a:cxnLst>
                <a:cxn ang="0">
                  <a:pos x="T0" y="T1"/>
                </a:cxn>
                <a:cxn ang="0">
                  <a:pos x="T2" y="T3"/>
                </a:cxn>
                <a:cxn ang="0">
                  <a:pos x="T4" y="T5"/>
                </a:cxn>
                <a:cxn ang="0">
                  <a:pos x="T6" y="T7"/>
                </a:cxn>
                <a:cxn ang="0">
                  <a:pos x="T8" y="T9"/>
                </a:cxn>
              </a:cxnLst>
              <a:rect l="0" t="0" r="r" b="b"/>
              <a:pathLst>
                <a:path w="620" h="859">
                  <a:moveTo>
                    <a:pt x="620" y="15"/>
                  </a:moveTo>
                  <a:lnTo>
                    <a:pt x="21" y="859"/>
                  </a:lnTo>
                  <a:lnTo>
                    <a:pt x="0" y="844"/>
                  </a:lnTo>
                  <a:lnTo>
                    <a:pt x="597" y="0"/>
                  </a:lnTo>
                  <a:lnTo>
                    <a:pt x="620" y="1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ACBE017F-9B46-0080-03C8-667BB2B795EA}"/>
                </a:ext>
              </a:extLst>
            </p:cNvPr>
            <p:cNvSpPr>
              <a:spLocks/>
            </p:cNvSpPr>
            <p:nvPr/>
          </p:nvSpPr>
          <p:spPr bwMode="auto">
            <a:xfrm>
              <a:off x="9484760" y="3743024"/>
              <a:ext cx="604353" cy="574705"/>
            </a:xfrm>
            <a:custGeom>
              <a:avLst/>
              <a:gdLst>
                <a:gd name="T0" fmla="*/ 513 w 530"/>
                <a:gd name="T1" fmla="*/ 504 h 504"/>
                <a:gd name="T2" fmla="*/ 0 w 530"/>
                <a:gd name="T3" fmla="*/ 19 h 504"/>
                <a:gd name="T4" fmla="*/ 18 w 530"/>
                <a:gd name="T5" fmla="*/ 0 h 504"/>
                <a:gd name="T6" fmla="*/ 530 w 530"/>
                <a:gd name="T7" fmla="*/ 485 h 504"/>
                <a:gd name="T8" fmla="*/ 513 w 530"/>
                <a:gd name="T9" fmla="*/ 504 h 504"/>
              </a:gdLst>
              <a:ahLst/>
              <a:cxnLst>
                <a:cxn ang="0">
                  <a:pos x="T0" y="T1"/>
                </a:cxn>
                <a:cxn ang="0">
                  <a:pos x="T2" y="T3"/>
                </a:cxn>
                <a:cxn ang="0">
                  <a:pos x="T4" y="T5"/>
                </a:cxn>
                <a:cxn ang="0">
                  <a:pos x="T6" y="T7"/>
                </a:cxn>
                <a:cxn ang="0">
                  <a:pos x="T8" y="T9"/>
                </a:cxn>
              </a:cxnLst>
              <a:rect l="0" t="0" r="r" b="b"/>
              <a:pathLst>
                <a:path w="530" h="504">
                  <a:moveTo>
                    <a:pt x="513" y="504"/>
                  </a:moveTo>
                  <a:lnTo>
                    <a:pt x="0" y="19"/>
                  </a:lnTo>
                  <a:lnTo>
                    <a:pt x="18" y="0"/>
                  </a:lnTo>
                  <a:lnTo>
                    <a:pt x="530" y="485"/>
                  </a:lnTo>
                  <a:lnTo>
                    <a:pt x="513" y="50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5">
              <a:extLst>
                <a:ext uri="{FF2B5EF4-FFF2-40B4-BE49-F238E27FC236}">
                  <a16:creationId xmlns:a16="http://schemas.microsoft.com/office/drawing/2014/main" id="{846F87CA-400A-9A2A-3ADE-A855AB93F584}"/>
                </a:ext>
              </a:extLst>
            </p:cNvPr>
            <p:cNvSpPr>
              <a:spLocks/>
            </p:cNvSpPr>
            <p:nvPr/>
          </p:nvSpPr>
          <p:spPr bwMode="auto">
            <a:xfrm>
              <a:off x="10661538" y="2213898"/>
              <a:ext cx="229198" cy="760572"/>
            </a:xfrm>
            <a:custGeom>
              <a:avLst/>
              <a:gdLst>
                <a:gd name="T0" fmla="*/ 26 w 201"/>
                <a:gd name="T1" fmla="*/ 0 h 667"/>
                <a:gd name="T2" fmla="*/ 201 w 201"/>
                <a:gd name="T3" fmla="*/ 660 h 667"/>
                <a:gd name="T4" fmla="*/ 175 w 201"/>
                <a:gd name="T5" fmla="*/ 667 h 667"/>
                <a:gd name="T6" fmla="*/ 0 w 201"/>
                <a:gd name="T7" fmla="*/ 7 h 667"/>
                <a:gd name="T8" fmla="*/ 26 w 201"/>
                <a:gd name="T9" fmla="*/ 0 h 667"/>
              </a:gdLst>
              <a:ahLst/>
              <a:cxnLst>
                <a:cxn ang="0">
                  <a:pos x="T0" y="T1"/>
                </a:cxn>
                <a:cxn ang="0">
                  <a:pos x="T2" y="T3"/>
                </a:cxn>
                <a:cxn ang="0">
                  <a:pos x="T4" y="T5"/>
                </a:cxn>
                <a:cxn ang="0">
                  <a:pos x="T6" y="T7"/>
                </a:cxn>
                <a:cxn ang="0">
                  <a:pos x="T8" y="T9"/>
                </a:cxn>
              </a:cxnLst>
              <a:rect l="0" t="0" r="r" b="b"/>
              <a:pathLst>
                <a:path w="201" h="667">
                  <a:moveTo>
                    <a:pt x="26" y="0"/>
                  </a:moveTo>
                  <a:lnTo>
                    <a:pt x="201" y="660"/>
                  </a:lnTo>
                  <a:lnTo>
                    <a:pt x="175" y="667"/>
                  </a:lnTo>
                  <a:lnTo>
                    <a:pt x="0" y="7"/>
                  </a:ln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6">
              <a:extLst>
                <a:ext uri="{FF2B5EF4-FFF2-40B4-BE49-F238E27FC236}">
                  <a16:creationId xmlns:a16="http://schemas.microsoft.com/office/drawing/2014/main" id="{CA04C0FA-1F46-9956-30F6-63D8FE527A84}"/>
                </a:ext>
              </a:extLst>
            </p:cNvPr>
            <p:cNvSpPr>
              <a:spLocks/>
            </p:cNvSpPr>
            <p:nvPr/>
          </p:nvSpPr>
          <p:spPr bwMode="auto">
            <a:xfrm>
              <a:off x="10067448" y="4298344"/>
              <a:ext cx="360331" cy="443572"/>
            </a:xfrm>
            <a:custGeom>
              <a:avLst/>
              <a:gdLst>
                <a:gd name="T0" fmla="*/ 295 w 316"/>
                <a:gd name="T1" fmla="*/ 389 h 389"/>
                <a:gd name="T2" fmla="*/ 0 w 316"/>
                <a:gd name="T3" fmla="*/ 15 h 389"/>
                <a:gd name="T4" fmla="*/ 21 w 316"/>
                <a:gd name="T5" fmla="*/ 0 h 389"/>
                <a:gd name="T6" fmla="*/ 316 w 316"/>
                <a:gd name="T7" fmla="*/ 373 h 389"/>
                <a:gd name="T8" fmla="*/ 295 w 316"/>
                <a:gd name="T9" fmla="*/ 389 h 389"/>
              </a:gdLst>
              <a:ahLst/>
              <a:cxnLst>
                <a:cxn ang="0">
                  <a:pos x="T0" y="T1"/>
                </a:cxn>
                <a:cxn ang="0">
                  <a:pos x="T2" y="T3"/>
                </a:cxn>
                <a:cxn ang="0">
                  <a:pos x="T4" y="T5"/>
                </a:cxn>
                <a:cxn ang="0">
                  <a:pos x="T6" y="T7"/>
                </a:cxn>
                <a:cxn ang="0">
                  <a:pos x="T8" y="T9"/>
                </a:cxn>
              </a:cxnLst>
              <a:rect l="0" t="0" r="r" b="b"/>
              <a:pathLst>
                <a:path w="316" h="389">
                  <a:moveTo>
                    <a:pt x="295" y="389"/>
                  </a:moveTo>
                  <a:lnTo>
                    <a:pt x="0" y="15"/>
                  </a:lnTo>
                  <a:lnTo>
                    <a:pt x="21" y="0"/>
                  </a:lnTo>
                  <a:lnTo>
                    <a:pt x="316" y="373"/>
                  </a:lnTo>
                  <a:lnTo>
                    <a:pt x="295" y="38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7">
              <a:extLst>
                <a:ext uri="{FF2B5EF4-FFF2-40B4-BE49-F238E27FC236}">
                  <a16:creationId xmlns:a16="http://schemas.microsoft.com/office/drawing/2014/main" id="{39C0B153-3D35-FC9A-F562-650F9E86B45E}"/>
                </a:ext>
              </a:extLst>
            </p:cNvPr>
            <p:cNvSpPr>
              <a:spLocks/>
            </p:cNvSpPr>
            <p:nvPr/>
          </p:nvSpPr>
          <p:spPr bwMode="auto">
            <a:xfrm>
              <a:off x="8768659" y="3659783"/>
              <a:ext cx="728644" cy="109468"/>
            </a:xfrm>
            <a:custGeom>
              <a:avLst/>
              <a:gdLst>
                <a:gd name="T0" fmla="*/ 1 w 639"/>
                <a:gd name="T1" fmla="*/ 0 h 96"/>
                <a:gd name="T2" fmla="*/ 639 w 639"/>
                <a:gd name="T3" fmla="*/ 70 h 96"/>
                <a:gd name="T4" fmla="*/ 635 w 639"/>
                <a:gd name="T5" fmla="*/ 96 h 96"/>
                <a:gd name="T6" fmla="*/ 0 w 639"/>
                <a:gd name="T7" fmla="*/ 26 h 96"/>
                <a:gd name="T8" fmla="*/ 1 w 639"/>
                <a:gd name="T9" fmla="*/ 0 h 96"/>
              </a:gdLst>
              <a:ahLst/>
              <a:cxnLst>
                <a:cxn ang="0">
                  <a:pos x="T0" y="T1"/>
                </a:cxn>
                <a:cxn ang="0">
                  <a:pos x="T2" y="T3"/>
                </a:cxn>
                <a:cxn ang="0">
                  <a:pos x="T4" y="T5"/>
                </a:cxn>
                <a:cxn ang="0">
                  <a:pos x="T6" y="T7"/>
                </a:cxn>
                <a:cxn ang="0">
                  <a:pos x="T8" y="T9"/>
                </a:cxn>
              </a:cxnLst>
              <a:rect l="0" t="0" r="r" b="b"/>
              <a:pathLst>
                <a:path w="639" h="96">
                  <a:moveTo>
                    <a:pt x="1" y="0"/>
                  </a:moveTo>
                  <a:lnTo>
                    <a:pt x="639" y="70"/>
                  </a:lnTo>
                  <a:lnTo>
                    <a:pt x="635" y="96"/>
                  </a:lnTo>
                  <a:lnTo>
                    <a:pt x="0" y="26"/>
                  </a:lnTo>
                  <a:lnTo>
                    <a:pt x="1"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8">
              <a:extLst>
                <a:ext uri="{FF2B5EF4-FFF2-40B4-BE49-F238E27FC236}">
                  <a16:creationId xmlns:a16="http://schemas.microsoft.com/office/drawing/2014/main" id="{39F52911-0DE6-E2FB-4704-5BDF7E102933}"/>
                </a:ext>
              </a:extLst>
            </p:cNvPr>
            <p:cNvSpPr>
              <a:spLocks/>
            </p:cNvSpPr>
            <p:nvPr/>
          </p:nvSpPr>
          <p:spPr bwMode="auto">
            <a:xfrm>
              <a:off x="10053764" y="1867250"/>
              <a:ext cx="354630" cy="730925"/>
            </a:xfrm>
            <a:custGeom>
              <a:avLst/>
              <a:gdLst>
                <a:gd name="T0" fmla="*/ 311 w 311"/>
                <a:gd name="T1" fmla="*/ 12 h 641"/>
                <a:gd name="T2" fmla="*/ 24 w 311"/>
                <a:gd name="T3" fmla="*/ 641 h 641"/>
                <a:gd name="T4" fmla="*/ 0 w 311"/>
                <a:gd name="T5" fmla="*/ 631 h 641"/>
                <a:gd name="T6" fmla="*/ 286 w 311"/>
                <a:gd name="T7" fmla="*/ 0 h 641"/>
                <a:gd name="T8" fmla="*/ 311 w 311"/>
                <a:gd name="T9" fmla="*/ 12 h 641"/>
              </a:gdLst>
              <a:ahLst/>
              <a:cxnLst>
                <a:cxn ang="0">
                  <a:pos x="T0" y="T1"/>
                </a:cxn>
                <a:cxn ang="0">
                  <a:pos x="T2" y="T3"/>
                </a:cxn>
                <a:cxn ang="0">
                  <a:pos x="T4" y="T5"/>
                </a:cxn>
                <a:cxn ang="0">
                  <a:pos x="T6" y="T7"/>
                </a:cxn>
                <a:cxn ang="0">
                  <a:pos x="T8" y="T9"/>
                </a:cxn>
              </a:cxnLst>
              <a:rect l="0" t="0" r="r" b="b"/>
              <a:pathLst>
                <a:path w="311" h="641">
                  <a:moveTo>
                    <a:pt x="311" y="12"/>
                  </a:moveTo>
                  <a:lnTo>
                    <a:pt x="24" y="641"/>
                  </a:lnTo>
                  <a:lnTo>
                    <a:pt x="0" y="631"/>
                  </a:lnTo>
                  <a:lnTo>
                    <a:pt x="286" y="0"/>
                  </a:lnTo>
                  <a:lnTo>
                    <a:pt x="311" y="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9">
              <a:extLst>
                <a:ext uri="{FF2B5EF4-FFF2-40B4-BE49-F238E27FC236}">
                  <a16:creationId xmlns:a16="http://schemas.microsoft.com/office/drawing/2014/main" id="{240EE0BB-AF26-53CE-978F-CA0DD7835B00}"/>
                </a:ext>
              </a:extLst>
            </p:cNvPr>
            <p:cNvSpPr>
              <a:spLocks/>
            </p:cNvSpPr>
            <p:nvPr/>
          </p:nvSpPr>
          <p:spPr bwMode="auto">
            <a:xfrm>
              <a:off x="9479059" y="2994995"/>
              <a:ext cx="109468" cy="761712"/>
            </a:xfrm>
            <a:custGeom>
              <a:avLst/>
              <a:gdLst>
                <a:gd name="T0" fmla="*/ 96 w 96"/>
                <a:gd name="T1" fmla="*/ 1 h 668"/>
                <a:gd name="T2" fmla="*/ 26 w 96"/>
                <a:gd name="T3" fmla="*/ 668 h 668"/>
                <a:gd name="T4" fmla="*/ 0 w 96"/>
                <a:gd name="T5" fmla="*/ 665 h 668"/>
                <a:gd name="T6" fmla="*/ 70 w 96"/>
                <a:gd name="T7" fmla="*/ 0 h 668"/>
                <a:gd name="T8" fmla="*/ 96 w 96"/>
                <a:gd name="T9" fmla="*/ 1 h 668"/>
              </a:gdLst>
              <a:ahLst/>
              <a:cxnLst>
                <a:cxn ang="0">
                  <a:pos x="T0" y="T1"/>
                </a:cxn>
                <a:cxn ang="0">
                  <a:pos x="T2" y="T3"/>
                </a:cxn>
                <a:cxn ang="0">
                  <a:pos x="T4" y="T5"/>
                </a:cxn>
                <a:cxn ang="0">
                  <a:pos x="T6" y="T7"/>
                </a:cxn>
                <a:cxn ang="0">
                  <a:pos x="T8" y="T9"/>
                </a:cxn>
              </a:cxnLst>
              <a:rect l="0" t="0" r="r" b="b"/>
              <a:pathLst>
                <a:path w="96" h="668">
                  <a:moveTo>
                    <a:pt x="96" y="1"/>
                  </a:moveTo>
                  <a:lnTo>
                    <a:pt x="26" y="668"/>
                  </a:lnTo>
                  <a:lnTo>
                    <a:pt x="0" y="665"/>
                  </a:lnTo>
                  <a:lnTo>
                    <a:pt x="70" y="0"/>
                  </a:lnTo>
                  <a:lnTo>
                    <a:pt x="96" y="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0">
              <a:extLst>
                <a:ext uri="{FF2B5EF4-FFF2-40B4-BE49-F238E27FC236}">
                  <a16:creationId xmlns:a16="http://schemas.microsoft.com/office/drawing/2014/main" id="{FC7D0A4E-F11C-27F4-7980-1F8BEAF6FAEA}"/>
                </a:ext>
              </a:extLst>
            </p:cNvPr>
            <p:cNvSpPr>
              <a:spLocks/>
            </p:cNvSpPr>
            <p:nvPr/>
          </p:nvSpPr>
          <p:spPr bwMode="auto">
            <a:xfrm>
              <a:off x="9487041" y="1722433"/>
              <a:ext cx="358050" cy="75259"/>
            </a:xfrm>
            <a:custGeom>
              <a:avLst/>
              <a:gdLst>
                <a:gd name="T0" fmla="*/ 3 w 314"/>
                <a:gd name="T1" fmla="*/ 0 h 66"/>
                <a:gd name="T2" fmla="*/ 314 w 314"/>
                <a:gd name="T3" fmla="*/ 40 h 66"/>
                <a:gd name="T4" fmla="*/ 311 w 314"/>
                <a:gd name="T5" fmla="*/ 66 h 66"/>
                <a:gd name="T6" fmla="*/ 0 w 314"/>
                <a:gd name="T7" fmla="*/ 27 h 66"/>
                <a:gd name="T8" fmla="*/ 3 w 314"/>
                <a:gd name="T9" fmla="*/ 0 h 66"/>
              </a:gdLst>
              <a:ahLst/>
              <a:cxnLst>
                <a:cxn ang="0">
                  <a:pos x="T0" y="T1"/>
                </a:cxn>
                <a:cxn ang="0">
                  <a:pos x="T2" y="T3"/>
                </a:cxn>
                <a:cxn ang="0">
                  <a:pos x="T4" y="T5"/>
                </a:cxn>
                <a:cxn ang="0">
                  <a:pos x="T6" y="T7"/>
                </a:cxn>
                <a:cxn ang="0">
                  <a:pos x="T8" y="T9"/>
                </a:cxn>
              </a:cxnLst>
              <a:rect l="0" t="0" r="r" b="b"/>
              <a:pathLst>
                <a:path w="314" h="66">
                  <a:moveTo>
                    <a:pt x="3" y="0"/>
                  </a:moveTo>
                  <a:lnTo>
                    <a:pt x="314" y="40"/>
                  </a:lnTo>
                  <a:lnTo>
                    <a:pt x="311" y="66"/>
                  </a:lnTo>
                  <a:lnTo>
                    <a:pt x="0" y="27"/>
                  </a:lnTo>
                  <a:lnTo>
                    <a:pt x="3"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1">
              <a:extLst>
                <a:ext uri="{FF2B5EF4-FFF2-40B4-BE49-F238E27FC236}">
                  <a16:creationId xmlns:a16="http://schemas.microsoft.com/office/drawing/2014/main" id="{A2FB09A9-FDFD-D392-79E3-AA7A3E85C919}"/>
                </a:ext>
              </a:extLst>
            </p:cNvPr>
            <p:cNvSpPr>
              <a:spLocks/>
            </p:cNvSpPr>
            <p:nvPr/>
          </p:nvSpPr>
          <p:spPr bwMode="auto">
            <a:xfrm>
              <a:off x="10263577" y="3508124"/>
              <a:ext cx="92363" cy="454975"/>
            </a:xfrm>
            <a:custGeom>
              <a:avLst/>
              <a:gdLst>
                <a:gd name="T0" fmla="*/ 0 w 81"/>
                <a:gd name="T1" fmla="*/ 396 h 399"/>
                <a:gd name="T2" fmla="*/ 55 w 81"/>
                <a:gd name="T3" fmla="*/ 0 h 399"/>
                <a:gd name="T4" fmla="*/ 81 w 81"/>
                <a:gd name="T5" fmla="*/ 3 h 399"/>
                <a:gd name="T6" fmla="*/ 26 w 81"/>
                <a:gd name="T7" fmla="*/ 399 h 399"/>
                <a:gd name="T8" fmla="*/ 0 w 81"/>
                <a:gd name="T9" fmla="*/ 396 h 399"/>
              </a:gdLst>
              <a:ahLst/>
              <a:cxnLst>
                <a:cxn ang="0">
                  <a:pos x="T0" y="T1"/>
                </a:cxn>
                <a:cxn ang="0">
                  <a:pos x="T2" y="T3"/>
                </a:cxn>
                <a:cxn ang="0">
                  <a:pos x="T4" y="T5"/>
                </a:cxn>
                <a:cxn ang="0">
                  <a:pos x="T6" y="T7"/>
                </a:cxn>
                <a:cxn ang="0">
                  <a:pos x="T8" y="T9"/>
                </a:cxn>
              </a:cxnLst>
              <a:rect l="0" t="0" r="r" b="b"/>
              <a:pathLst>
                <a:path w="81" h="399">
                  <a:moveTo>
                    <a:pt x="0" y="396"/>
                  </a:moveTo>
                  <a:lnTo>
                    <a:pt x="55" y="0"/>
                  </a:lnTo>
                  <a:lnTo>
                    <a:pt x="81" y="3"/>
                  </a:lnTo>
                  <a:lnTo>
                    <a:pt x="26" y="399"/>
                  </a:lnTo>
                  <a:lnTo>
                    <a:pt x="0" y="39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2">
              <a:extLst>
                <a:ext uri="{FF2B5EF4-FFF2-40B4-BE49-F238E27FC236}">
                  <a16:creationId xmlns:a16="http://schemas.microsoft.com/office/drawing/2014/main" id="{804FDB23-9CE0-2449-1414-EFA27BD53C39}"/>
                </a:ext>
              </a:extLst>
            </p:cNvPr>
            <p:cNvSpPr>
              <a:spLocks/>
            </p:cNvSpPr>
            <p:nvPr/>
          </p:nvSpPr>
          <p:spPr bwMode="auto">
            <a:xfrm>
              <a:off x="10333135" y="3495581"/>
              <a:ext cx="486903" cy="324982"/>
            </a:xfrm>
            <a:custGeom>
              <a:avLst/>
              <a:gdLst>
                <a:gd name="T0" fmla="*/ 413 w 427"/>
                <a:gd name="T1" fmla="*/ 285 h 285"/>
                <a:gd name="T2" fmla="*/ 0 w 427"/>
                <a:gd name="T3" fmla="*/ 23 h 285"/>
                <a:gd name="T4" fmla="*/ 15 w 427"/>
                <a:gd name="T5" fmla="*/ 0 h 285"/>
                <a:gd name="T6" fmla="*/ 427 w 427"/>
                <a:gd name="T7" fmla="*/ 262 h 285"/>
                <a:gd name="T8" fmla="*/ 413 w 427"/>
                <a:gd name="T9" fmla="*/ 285 h 285"/>
              </a:gdLst>
              <a:ahLst/>
              <a:cxnLst>
                <a:cxn ang="0">
                  <a:pos x="T0" y="T1"/>
                </a:cxn>
                <a:cxn ang="0">
                  <a:pos x="T2" y="T3"/>
                </a:cxn>
                <a:cxn ang="0">
                  <a:pos x="T4" y="T5"/>
                </a:cxn>
                <a:cxn ang="0">
                  <a:pos x="T6" y="T7"/>
                </a:cxn>
                <a:cxn ang="0">
                  <a:pos x="T8" y="T9"/>
                </a:cxn>
              </a:cxnLst>
              <a:rect l="0" t="0" r="r" b="b"/>
              <a:pathLst>
                <a:path w="427" h="285">
                  <a:moveTo>
                    <a:pt x="413" y="285"/>
                  </a:moveTo>
                  <a:lnTo>
                    <a:pt x="0" y="23"/>
                  </a:lnTo>
                  <a:lnTo>
                    <a:pt x="15" y="0"/>
                  </a:lnTo>
                  <a:lnTo>
                    <a:pt x="427" y="262"/>
                  </a:lnTo>
                  <a:lnTo>
                    <a:pt x="413" y="28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3">
              <a:extLst>
                <a:ext uri="{FF2B5EF4-FFF2-40B4-BE49-F238E27FC236}">
                  <a16:creationId xmlns:a16="http://schemas.microsoft.com/office/drawing/2014/main" id="{116233BF-F7F1-CA4F-3F86-28739C375A60}"/>
                </a:ext>
              </a:extLst>
            </p:cNvPr>
            <p:cNvSpPr>
              <a:spLocks/>
            </p:cNvSpPr>
            <p:nvPr/>
          </p:nvSpPr>
          <p:spPr bwMode="auto">
            <a:xfrm>
              <a:off x="8570249" y="2968768"/>
              <a:ext cx="439011" cy="306737"/>
            </a:xfrm>
            <a:custGeom>
              <a:avLst/>
              <a:gdLst>
                <a:gd name="T0" fmla="*/ 14 w 385"/>
                <a:gd name="T1" fmla="*/ 0 h 269"/>
                <a:gd name="T2" fmla="*/ 385 w 385"/>
                <a:gd name="T3" fmla="*/ 247 h 269"/>
                <a:gd name="T4" fmla="*/ 372 w 385"/>
                <a:gd name="T5" fmla="*/ 269 h 269"/>
                <a:gd name="T6" fmla="*/ 0 w 385"/>
                <a:gd name="T7" fmla="*/ 21 h 269"/>
                <a:gd name="T8" fmla="*/ 14 w 385"/>
                <a:gd name="T9" fmla="*/ 0 h 269"/>
              </a:gdLst>
              <a:ahLst/>
              <a:cxnLst>
                <a:cxn ang="0">
                  <a:pos x="T0" y="T1"/>
                </a:cxn>
                <a:cxn ang="0">
                  <a:pos x="T2" y="T3"/>
                </a:cxn>
                <a:cxn ang="0">
                  <a:pos x="T4" y="T5"/>
                </a:cxn>
                <a:cxn ang="0">
                  <a:pos x="T6" y="T7"/>
                </a:cxn>
                <a:cxn ang="0">
                  <a:pos x="T8" y="T9"/>
                </a:cxn>
              </a:cxnLst>
              <a:rect l="0" t="0" r="r" b="b"/>
              <a:pathLst>
                <a:path w="385" h="269">
                  <a:moveTo>
                    <a:pt x="14" y="0"/>
                  </a:moveTo>
                  <a:lnTo>
                    <a:pt x="385" y="247"/>
                  </a:lnTo>
                  <a:lnTo>
                    <a:pt x="372" y="269"/>
                  </a:lnTo>
                  <a:lnTo>
                    <a:pt x="0" y="21"/>
                  </a:lnTo>
                  <a:lnTo>
                    <a:pt x="14"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4">
              <a:extLst>
                <a:ext uri="{FF2B5EF4-FFF2-40B4-BE49-F238E27FC236}">
                  <a16:creationId xmlns:a16="http://schemas.microsoft.com/office/drawing/2014/main" id="{230E51F9-7E95-4749-D129-B9E0D492AC87}"/>
                </a:ext>
              </a:extLst>
            </p:cNvPr>
            <p:cNvSpPr>
              <a:spLocks/>
            </p:cNvSpPr>
            <p:nvPr/>
          </p:nvSpPr>
          <p:spPr bwMode="auto">
            <a:xfrm>
              <a:off x="8602177" y="2039434"/>
              <a:ext cx="497166" cy="388838"/>
            </a:xfrm>
            <a:custGeom>
              <a:avLst/>
              <a:gdLst>
                <a:gd name="T0" fmla="*/ 0 w 436"/>
                <a:gd name="T1" fmla="*/ 320 h 341"/>
                <a:gd name="T2" fmla="*/ 420 w 436"/>
                <a:gd name="T3" fmla="*/ 0 h 341"/>
                <a:gd name="T4" fmla="*/ 436 w 436"/>
                <a:gd name="T5" fmla="*/ 21 h 341"/>
                <a:gd name="T6" fmla="*/ 15 w 436"/>
                <a:gd name="T7" fmla="*/ 341 h 341"/>
                <a:gd name="T8" fmla="*/ 0 w 436"/>
                <a:gd name="T9" fmla="*/ 320 h 341"/>
              </a:gdLst>
              <a:ahLst/>
              <a:cxnLst>
                <a:cxn ang="0">
                  <a:pos x="T0" y="T1"/>
                </a:cxn>
                <a:cxn ang="0">
                  <a:pos x="T2" y="T3"/>
                </a:cxn>
                <a:cxn ang="0">
                  <a:pos x="T4" y="T5"/>
                </a:cxn>
                <a:cxn ang="0">
                  <a:pos x="T6" y="T7"/>
                </a:cxn>
                <a:cxn ang="0">
                  <a:pos x="T8" y="T9"/>
                </a:cxn>
              </a:cxnLst>
              <a:rect l="0" t="0" r="r" b="b"/>
              <a:pathLst>
                <a:path w="436" h="341">
                  <a:moveTo>
                    <a:pt x="0" y="320"/>
                  </a:moveTo>
                  <a:lnTo>
                    <a:pt x="420" y="0"/>
                  </a:lnTo>
                  <a:lnTo>
                    <a:pt x="436" y="21"/>
                  </a:lnTo>
                  <a:lnTo>
                    <a:pt x="15" y="341"/>
                  </a:lnTo>
                  <a:lnTo>
                    <a:pt x="0" y="32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5">
              <a:extLst>
                <a:ext uri="{FF2B5EF4-FFF2-40B4-BE49-F238E27FC236}">
                  <a16:creationId xmlns:a16="http://schemas.microsoft.com/office/drawing/2014/main" id="{EA2EF8E7-A74E-048E-6CC9-946DD74E3810}"/>
                </a:ext>
              </a:extLst>
            </p:cNvPr>
            <p:cNvSpPr>
              <a:spLocks/>
            </p:cNvSpPr>
            <p:nvPr/>
          </p:nvSpPr>
          <p:spPr bwMode="auto">
            <a:xfrm>
              <a:off x="8521217" y="3390675"/>
              <a:ext cx="258845" cy="293054"/>
            </a:xfrm>
            <a:custGeom>
              <a:avLst/>
              <a:gdLst>
                <a:gd name="T0" fmla="*/ 20 w 227"/>
                <a:gd name="T1" fmla="*/ 0 h 257"/>
                <a:gd name="T2" fmla="*/ 227 w 227"/>
                <a:gd name="T3" fmla="*/ 240 h 257"/>
                <a:gd name="T4" fmla="*/ 208 w 227"/>
                <a:gd name="T5" fmla="*/ 257 h 257"/>
                <a:gd name="T6" fmla="*/ 0 w 227"/>
                <a:gd name="T7" fmla="*/ 17 h 257"/>
                <a:gd name="T8" fmla="*/ 20 w 227"/>
                <a:gd name="T9" fmla="*/ 0 h 257"/>
              </a:gdLst>
              <a:ahLst/>
              <a:cxnLst>
                <a:cxn ang="0">
                  <a:pos x="T0" y="T1"/>
                </a:cxn>
                <a:cxn ang="0">
                  <a:pos x="T2" y="T3"/>
                </a:cxn>
                <a:cxn ang="0">
                  <a:pos x="T4" y="T5"/>
                </a:cxn>
                <a:cxn ang="0">
                  <a:pos x="T6" y="T7"/>
                </a:cxn>
                <a:cxn ang="0">
                  <a:pos x="T8" y="T9"/>
                </a:cxn>
              </a:cxnLst>
              <a:rect l="0" t="0" r="r" b="b"/>
              <a:pathLst>
                <a:path w="227" h="257">
                  <a:moveTo>
                    <a:pt x="20" y="0"/>
                  </a:moveTo>
                  <a:lnTo>
                    <a:pt x="227" y="240"/>
                  </a:lnTo>
                  <a:lnTo>
                    <a:pt x="208" y="257"/>
                  </a:lnTo>
                  <a:lnTo>
                    <a:pt x="0" y="17"/>
                  </a:lnTo>
                  <a:lnTo>
                    <a:pt x="20"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6">
              <a:extLst>
                <a:ext uri="{FF2B5EF4-FFF2-40B4-BE49-F238E27FC236}">
                  <a16:creationId xmlns:a16="http://schemas.microsoft.com/office/drawing/2014/main" id="{E6C75450-65A1-A860-EF2A-559017B963C8}"/>
                </a:ext>
              </a:extLst>
            </p:cNvPr>
            <p:cNvSpPr>
              <a:spLocks/>
            </p:cNvSpPr>
            <p:nvPr/>
          </p:nvSpPr>
          <p:spPr bwMode="auto">
            <a:xfrm>
              <a:off x="10033239" y="4306326"/>
              <a:ext cx="61576" cy="683032"/>
            </a:xfrm>
            <a:custGeom>
              <a:avLst/>
              <a:gdLst>
                <a:gd name="T0" fmla="*/ 0 w 54"/>
                <a:gd name="T1" fmla="*/ 597 h 599"/>
                <a:gd name="T2" fmla="*/ 26 w 54"/>
                <a:gd name="T3" fmla="*/ 0 h 599"/>
                <a:gd name="T4" fmla="*/ 54 w 54"/>
                <a:gd name="T5" fmla="*/ 1 h 599"/>
                <a:gd name="T6" fmla="*/ 26 w 54"/>
                <a:gd name="T7" fmla="*/ 599 h 599"/>
                <a:gd name="T8" fmla="*/ 0 w 54"/>
                <a:gd name="T9" fmla="*/ 597 h 599"/>
              </a:gdLst>
              <a:ahLst/>
              <a:cxnLst>
                <a:cxn ang="0">
                  <a:pos x="T0" y="T1"/>
                </a:cxn>
                <a:cxn ang="0">
                  <a:pos x="T2" y="T3"/>
                </a:cxn>
                <a:cxn ang="0">
                  <a:pos x="T4" y="T5"/>
                </a:cxn>
                <a:cxn ang="0">
                  <a:pos x="T6" y="T7"/>
                </a:cxn>
                <a:cxn ang="0">
                  <a:pos x="T8" y="T9"/>
                </a:cxn>
              </a:cxnLst>
              <a:rect l="0" t="0" r="r" b="b"/>
              <a:pathLst>
                <a:path w="54" h="599">
                  <a:moveTo>
                    <a:pt x="0" y="597"/>
                  </a:moveTo>
                  <a:lnTo>
                    <a:pt x="26" y="0"/>
                  </a:lnTo>
                  <a:lnTo>
                    <a:pt x="54" y="1"/>
                  </a:lnTo>
                  <a:lnTo>
                    <a:pt x="26" y="599"/>
                  </a:lnTo>
                  <a:lnTo>
                    <a:pt x="0" y="597"/>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7">
              <a:extLst>
                <a:ext uri="{FF2B5EF4-FFF2-40B4-BE49-F238E27FC236}">
                  <a16:creationId xmlns:a16="http://schemas.microsoft.com/office/drawing/2014/main" id="{10496990-65A9-5F45-F902-1CED1672D445}"/>
                </a:ext>
              </a:extLst>
            </p:cNvPr>
            <p:cNvSpPr>
              <a:spLocks/>
            </p:cNvSpPr>
            <p:nvPr/>
          </p:nvSpPr>
          <p:spPr bwMode="auto">
            <a:xfrm>
              <a:off x="8920318" y="3743024"/>
              <a:ext cx="584968" cy="523392"/>
            </a:xfrm>
            <a:custGeom>
              <a:avLst/>
              <a:gdLst>
                <a:gd name="T0" fmla="*/ 513 w 513"/>
                <a:gd name="T1" fmla="*/ 19 h 459"/>
                <a:gd name="T2" fmla="*/ 18 w 513"/>
                <a:gd name="T3" fmla="*/ 459 h 459"/>
                <a:gd name="T4" fmla="*/ 0 w 513"/>
                <a:gd name="T5" fmla="*/ 438 h 459"/>
                <a:gd name="T6" fmla="*/ 495 w 513"/>
                <a:gd name="T7" fmla="*/ 0 h 459"/>
                <a:gd name="T8" fmla="*/ 513 w 513"/>
                <a:gd name="T9" fmla="*/ 19 h 459"/>
              </a:gdLst>
              <a:ahLst/>
              <a:cxnLst>
                <a:cxn ang="0">
                  <a:pos x="T0" y="T1"/>
                </a:cxn>
                <a:cxn ang="0">
                  <a:pos x="T2" y="T3"/>
                </a:cxn>
                <a:cxn ang="0">
                  <a:pos x="T4" y="T5"/>
                </a:cxn>
                <a:cxn ang="0">
                  <a:pos x="T6" y="T7"/>
                </a:cxn>
                <a:cxn ang="0">
                  <a:pos x="T8" y="T9"/>
                </a:cxn>
              </a:cxnLst>
              <a:rect l="0" t="0" r="r" b="b"/>
              <a:pathLst>
                <a:path w="513" h="459">
                  <a:moveTo>
                    <a:pt x="513" y="19"/>
                  </a:moveTo>
                  <a:lnTo>
                    <a:pt x="18" y="459"/>
                  </a:lnTo>
                  <a:lnTo>
                    <a:pt x="0" y="438"/>
                  </a:lnTo>
                  <a:lnTo>
                    <a:pt x="495" y="0"/>
                  </a:lnTo>
                  <a:lnTo>
                    <a:pt x="513" y="1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8">
              <a:extLst>
                <a:ext uri="{FF2B5EF4-FFF2-40B4-BE49-F238E27FC236}">
                  <a16:creationId xmlns:a16="http://schemas.microsoft.com/office/drawing/2014/main" id="{F8555ABF-527C-64E9-499C-F3F2A031410A}"/>
                </a:ext>
              </a:extLst>
            </p:cNvPr>
            <p:cNvSpPr>
              <a:spLocks/>
            </p:cNvSpPr>
            <p:nvPr/>
          </p:nvSpPr>
          <p:spPr bwMode="auto">
            <a:xfrm>
              <a:off x="9207670" y="4577715"/>
              <a:ext cx="245162" cy="427608"/>
            </a:xfrm>
            <a:custGeom>
              <a:avLst/>
              <a:gdLst>
                <a:gd name="T0" fmla="*/ 215 w 215"/>
                <a:gd name="T1" fmla="*/ 12 h 375"/>
                <a:gd name="T2" fmla="*/ 24 w 215"/>
                <a:gd name="T3" fmla="*/ 375 h 375"/>
                <a:gd name="T4" fmla="*/ 0 w 215"/>
                <a:gd name="T5" fmla="*/ 363 h 375"/>
                <a:gd name="T6" fmla="*/ 191 w 215"/>
                <a:gd name="T7" fmla="*/ 0 h 375"/>
                <a:gd name="T8" fmla="*/ 215 w 215"/>
                <a:gd name="T9" fmla="*/ 12 h 375"/>
              </a:gdLst>
              <a:ahLst/>
              <a:cxnLst>
                <a:cxn ang="0">
                  <a:pos x="T0" y="T1"/>
                </a:cxn>
                <a:cxn ang="0">
                  <a:pos x="T2" y="T3"/>
                </a:cxn>
                <a:cxn ang="0">
                  <a:pos x="T4" y="T5"/>
                </a:cxn>
                <a:cxn ang="0">
                  <a:pos x="T6" y="T7"/>
                </a:cxn>
                <a:cxn ang="0">
                  <a:pos x="T8" y="T9"/>
                </a:cxn>
              </a:cxnLst>
              <a:rect l="0" t="0" r="r" b="b"/>
              <a:pathLst>
                <a:path w="215" h="375">
                  <a:moveTo>
                    <a:pt x="215" y="12"/>
                  </a:moveTo>
                  <a:lnTo>
                    <a:pt x="24" y="375"/>
                  </a:lnTo>
                  <a:lnTo>
                    <a:pt x="0" y="363"/>
                  </a:lnTo>
                  <a:lnTo>
                    <a:pt x="191" y="0"/>
                  </a:lnTo>
                  <a:lnTo>
                    <a:pt x="215" y="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9">
              <a:extLst>
                <a:ext uri="{FF2B5EF4-FFF2-40B4-BE49-F238E27FC236}">
                  <a16:creationId xmlns:a16="http://schemas.microsoft.com/office/drawing/2014/main" id="{6684FB91-D2F6-5A6B-68E2-0238BCA628D1}"/>
                </a:ext>
              </a:extLst>
            </p:cNvPr>
            <p:cNvSpPr>
              <a:spLocks/>
            </p:cNvSpPr>
            <p:nvPr/>
          </p:nvSpPr>
          <p:spPr bwMode="auto">
            <a:xfrm>
              <a:off x="10180336" y="1758923"/>
              <a:ext cx="225777" cy="145957"/>
            </a:xfrm>
            <a:custGeom>
              <a:avLst/>
              <a:gdLst>
                <a:gd name="T0" fmla="*/ 186 w 198"/>
                <a:gd name="T1" fmla="*/ 128 h 128"/>
                <a:gd name="T2" fmla="*/ 0 w 198"/>
                <a:gd name="T3" fmla="*/ 24 h 128"/>
                <a:gd name="T4" fmla="*/ 14 w 198"/>
                <a:gd name="T5" fmla="*/ 0 h 128"/>
                <a:gd name="T6" fmla="*/ 198 w 198"/>
                <a:gd name="T7" fmla="*/ 106 h 128"/>
                <a:gd name="T8" fmla="*/ 186 w 198"/>
                <a:gd name="T9" fmla="*/ 128 h 128"/>
              </a:gdLst>
              <a:ahLst/>
              <a:cxnLst>
                <a:cxn ang="0">
                  <a:pos x="T0" y="T1"/>
                </a:cxn>
                <a:cxn ang="0">
                  <a:pos x="T2" y="T3"/>
                </a:cxn>
                <a:cxn ang="0">
                  <a:pos x="T4" y="T5"/>
                </a:cxn>
                <a:cxn ang="0">
                  <a:pos x="T6" y="T7"/>
                </a:cxn>
                <a:cxn ang="0">
                  <a:pos x="T8" y="T9"/>
                </a:cxn>
              </a:cxnLst>
              <a:rect l="0" t="0" r="r" b="b"/>
              <a:pathLst>
                <a:path w="198" h="128">
                  <a:moveTo>
                    <a:pt x="186" y="128"/>
                  </a:moveTo>
                  <a:lnTo>
                    <a:pt x="0" y="24"/>
                  </a:lnTo>
                  <a:lnTo>
                    <a:pt x="14" y="0"/>
                  </a:lnTo>
                  <a:lnTo>
                    <a:pt x="198" y="106"/>
                  </a:lnTo>
                  <a:lnTo>
                    <a:pt x="186" y="12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0">
              <a:extLst>
                <a:ext uri="{FF2B5EF4-FFF2-40B4-BE49-F238E27FC236}">
                  <a16:creationId xmlns:a16="http://schemas.microsoft.com/office/drawing/2014/main" id="{2A6414CA-FC9F-AD40-DB61-6E070CBB0626}"/>
                </a:ext>
              </a:extLst>
            </p:cNvPr>
            <p:cNvSpPr>
              <a:spLocks/>
            </p:cNvSpPr>
            <p:nvPr/>
          </p:nvSpPr>
          <p:spPr bwMode="auto">
            <a:xfrm>
              <a:off x="10861088" y="2521775"/>
              <a:ext cx="103766" cy="452694"/>
            </a:xfrm>
            <a:custGeom>
              <a:avLst/>
              <a:gdLst>
                <a:gd name="T0" fmla="*/ 91 w 91"/>
                <a:gd name="T1" fmla="*/ 5 h 397"/>
                <a:gd name="T2" fmla="*/ 26 w 91"/>
                <a:gd name="T3" fmla="*/ 397 h 397"/>
                <a:gd name="T4" fmla="*/ 0 w 91"/>
                <a:gd name="T5" fmla="*/ 392 h 397"/>
                <a:gd name="T6" fmla="*/ 64 w 91"/>
                <a:gd name="T7" fmla="*/ 0 h 397"/>
                <a:gd name="T8" fmla="*/ 91 w 91"/>
                <a:gd name="T9" fmla="*/ 5 h 397"/>
              </a:gdLst>
              <a:ahLst/>
              <a:cxnLst>
                <a:cxn ang="0">
                  <a:pos x="T0" y="T1"/>
                </a:cxn>
                <a:cxn ang="0">
                  <a:pos x="T2" y="T3"/>
                </a:cxn>
                <a:cxn ang="0">
                  <a:pos x="T4" y="T5"/>
                </a:cxn>
                <a:cxn ang="0">
                  <a:pos x="T6" y="T7"/>
                </a:cxn>
                <a:cxn ang="0">
                  <a:pos x="T8" y="T9"/>
                </a:cxn>
              </a:cxnLst>
              <a:rect l="0" t="0" r="r" b="b"/>
              <a:pathLst>
                <a:path w="91" h="397">
                  <a:moveTo>
                    <a:pt x="91" y="5"/>
                  </a:moveTo>
                  <a:lnTo>
                    <a:pt x="26" y="397"/>
                  </a:lnTo>
                  <a:lnTo>
                    <a:pt x="0" y="392"/>
                  </a:lnTo>
                  <a:lnTo>
                    <a:pt x="64" y="0"/>
                  </a:lnTo>
                  <a:lnTo>
                    <a:pt x="91" y="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1">
              <a:extLst>
                <a:ext uri="{FF2B5EF4-FFF2-40B4-BE49-F238E27FC236}">
                  <a16:creationId xmlns:a16="http://schemas.microsoft.com/office/drawing/2014/main" id="{188FA8F6-BEB5-CF3A-7F54-2D32D20803F2}"/>
                </a:ext>
              </a:extLst>
            </p:cNvPr>
            <p:cNvSpPr>
              <a:spLocks/>
            </p:cNvSpPr>
            <p:nvPr/>
          </p:nvSpPr>
          <p:spPr bwMode="auto">
            <a:xfrm>
              <a:off x="10320592" y="3044027"/>
              <a:ext cx="139115" cy="469799"/>
            </a:xfrm>
            <a:custGeom>
              <a:avLst/>
              <a:gdLst>
                <a:gd name="T0" fmla="*/ 122 w 122"/>
                <a:gd name="T1" fmla="*/ 5 h 412"/>
                <a:gd name="T2" fmla="*/ 26 w 122"/>
                <a:gd name="T3" fmla="*/ 412 h 412"/>
                <a:gd name="T4" fmla="*/ 0 w 122"/>
                <a:gd name="T5" fmla="*/ 407 h 412"/>
                <a:gd name="T6" fmla="*/ 96 w 122"/>
                <a:gd name="T7" fmla="*/ 0 h 412"/>
                <a:gd name="T8" fmla="*/ 122 w 122"/>
                <a:gd name="T9" fmla="*/ 5 h 412"/>
              </a:gdLst>
              <a:ahLst/>
              <a:cxnLst>
                <a:cxn ang="0">
                  <a:pos x="T0" y="T1"/>
                </a:cxn>
                <a:cxn ang="0">
                  <a:pos x="T2" y="T3"/>
                </a:cxn>
                <a:cxn ang="0">
                  <a:pos x="T4" y="T5"/>
                </a:cxn>
                <a:cxn ang="0">
                  <a:pos x="T6" y="T7"/>
                </a:cxn>
                <a:cxn ang="0">
                  <a:pos x="T8" y="T9"/>
                </a:cxn>
              </a:cxnLst>
              <a:rect l="0" t="0" r="r" b="b"/>
              <a:pathLst>
                <a:path w="122" h="412">
                  <a:moveTo>
                    <a:pt x="122" y="5"/>
                  </a:moveTo>
                  <a:lnTo>
                    <a:pt x="26" y="412"/>
                  </a:lnTo>
                  <a:lnTo>
                    <a:pt x="0" y="407"/>
                  </a:lnTo>
                  <a:lnTo>
                    <a:pt x="96" y="0"/>
                  </a:lnTo>
                  <a:lnTo>
                    <a:pt x="122" y="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2">
              <a:extLst>
                <a:ext uri="{FF2B5EF4-FFF2-40B4-BE49-F238E27FC236}">
                  <a16:creationId xmlns:a16="http://schemas.microsoft.com/office/drawing/2014/main" id="{DF2E9FA0-838C-D00C-C2A7-EAC03B3367BE}"/>
                </a:ext>
              </a:extLst>
            </p:cNvPr>
            <p:cNvSpPr>
              <a:spLocks/>
            </p:cNvSpPr>
            <p:nvPr/>
          </p:nvSpPr>
          <p:spPr bwMode="auto">
            <a:xfrm>
              <a:off x="10339976" y="3309714"/>
              <a:ext cx="655666" cy="215514"/>
            </a:xfrm>
            <a:custGeom>
              <a:avLst/>
              <a:gdLst>
                <a:gd name="T0" fmla="*/ 575 w 575"/>
                <a:gd name="T1" fmla="*/ 24 h 189"/>
                <a:gd name="T2" fmla="*/ 9 w 575"/>
                <a:gd name="T3" fmla="*/ 189 h 189"/>
                <a:gd name="T4" fmla="*/ 0 w 575"/>
                <a:gd name="T5" fmla="*/ 163 h 189"/>
                <a:gd name="T6" fmla="*/ 567 w 575"/>
                <a:gd name="T7" fmla="*/ 0 h 189"/>
                <a:gd name="T8" fmla="*/ 575 w 575"/>
                <a:gd name="T9" fmla="*/ 24 h 189"/>
              </a:gdLst>
              <a:ahLst/>
              <a:cxnLst>
                <a:cxn ang="0">
                  <a:pos x="T0" y="T1"/>
                </a:cxn>
                <a:cxn ang="0">
                  <a:pos x="T2" y="T3"/>
                </a:cxn>
                <a:cxn ang="0">
                  <a:pos x="T4" y="T5"/>
                </a:cxn>
                <a:cxn ang="0">
                  <a:pos x="T6" y="T7"/>
                </a:cxn>
                <a:cxn ang="0">
                  <a:pos x="T8" y="T9"/>
                </a:cxn>
              </a:cxnLst>
              <a:rect l="0" t="0" r="r" b="b"/>
              <a:pathLst>
                <a:path w="575" h="189">
                  <a:moveTo>
                    <a:pt x="575" y="24"/>
                  </a:moveTo>
                  <a:lnTo>
                    <a:pt x="9" y="189"/>
                  </a:lnTo>
                  <a:lnTo>
                    <a:pt x="0" y="163"/>
                  </a:lnTo>
                  <a:lnTo>
                    <a:pt x="567" y="0"/>
                  </a:lnTo>
                  <a:lnTo>
                    <a:pt x="575" y="2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3">
              <a:extLst>
                <a:ext uri="{FF2B5EF4-FFF2-40B4-BE49-F238E27FC236}">
                  <a16:creationId xmlns:a16="http://schemas.microsoft.com/office/drawing/2014/main" id="{6357919B-624B-7D12-4C38-0390A0F9AAA8}"/>
                </a:ext>
              </a:extLst>
            </p:cNvPr>
            <p:cNvSpPr>
              <a:spLocks/>
            </p:cNvSpPr>
            <p:nvPr/>
          </p:nvSpPr>
          <p:spPr bwMode="auto">
            <a:xfrm>
              <a:off x="10002451" y="2589052"/>
              <a:ext cx="82101" cy="554180"/>
            </a:xfrm>
            <a:custGeom>
              <a:avLst/>
              <a:gdLst>
                <a:gd name="T0" fmla="*/ 0 w 72"/>
                <a:gd name="T1" fmla="*/ 484 h 486"/>
                <a:gd name="T2" fmla="*/ 45 w 72"/>
                <a:gd name="T3" fmla="*/ 0 h 486"/>
                <a:gd name="T4" fmla="*/ 72 w 72"/>
                <a:gd name="T5" fmla="*/ 1 h 486"/>
                <a:gd name="T6" fmla="*/ 26 w 72"/>
                <a:gd name="T7" fmla="*/ 486 h 486"/>
                <a:gd name="T8" fmla="*/ 0 w 72"/>
                <a:gd name="T9" fmla="*/ 484 h 486"/>
              </a:gdLst>
              <a:ahLst/>
              <a:cxnLst>
                <a:cxn ang="0">
                  <a:pos x="T0" y="T1"/>
                </a:cxn>
                <a:cxn ang="0">
                  <a:pos x="T2" y="T3"/>
                </a:cxn>
                <a:cxn ang="0">
                  <a:pos x="T4" y="T5"/>
                </a:cxn>
                <a:cxn ang="0">
                  <a:pos x="T6" y="T7"/>
                </a:cxn>
                <a:cxn ang="0">
                  <a:pos x="T8" y="T9"/>
                </a:cxn>
              </a:cxnLst>
              <a:rect l="0" t="0" r="r" b="b"/>
              <a:pathLst>
                <a:path w="72" h="486">
                  <a:moveTo>
                    <a:pt x="0" y="484"/>
                  </a:moveTo>
                  <a:lnTo>
                    <a:pt x="45" y="0"/>
                  </a:lnTo>
                  <a:lnTo>
                    <a:pt x="72" y="1"/>
                  </a:lnTo>
                  <a:lnTo>
                    <a:pt x="26" y="486"/>
                  </a:lnTo>
                  <a:lnTo>
                    <a:pt x="0" y="48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4">
              <a:extLst>
                <a:ext uri="{FF2B5EF4-FFF2-40B4-BE49-F238E27FC236}">
                  <a16:creationId xmlns:a16="http://schemas.microsoft.com/office/drawing/2014/main" id="{C9EB7FA1-77E0-7B19-2C30-85DA810E92BC}"/>
                </a:ext>
              </a:extLst>
            </p:cNvPr>
            <p:cNvSpPr>
              <a:spLocks/>
            </p:cNvSpPr>
            <p:nvPr/>
          </p:nvSpPr>
          <p:spPr bwMode="auto">
            <a:xfrm>
              <a:off x="9094782" y="2012067"/>
              <a:ext cx="319281" cy="57014"/>
            </a:xfrm>
            <a:custGeom>
              <a:avLst/>
              <a:gdLst>
                <a:gd name="T0" fmla="*/ 280 w 280"/>
                <a:gd name="T1" fmla="*/ 28 h 50"/>
                <a:gd name="T2" fmla="*/ 4 w 280"/>
                <a:gd name="T3" fmla="*/ 50 h 50"/>
                <a:gd name="T4" fmla="*/ 0 w 280"/>
                <a:gd name="T5" fmla="*/ 24 h 50"/>
                <a:gd name="T6" fmla="*/ 278 w 280"/>
                <a:gd name="T7" fmla="*/ 0 h 50"/>
                <a:gd name="T8" fmla="*/ 280 w 280"/>
                <a:gd name="T9" fmla="*/ 28 h 50"/>
              </a:gdLst>
              <a:ahLst/>
              <a:cxnLst>
                <a:cxn ang="0">
                  <a:pos x="T0" y="T1"/>
                </a:cxn>
                <a:cxn ang="0">
                  <a:pos x="T2" y="T3"/>
                </a:cxn>
                <a:cxn ang="0">
                  <a:pos x="T4" y="T5"/>
                </a:cxn>
                <a:cxn ang="0">
                  <a:pos x="T6" y="T7"/>
                </a:cxn>
                <a:cxn ang="0">
                  <a:pos x="T8" y="T9"/>
                </a:cxn>
              </a:cxnLst>
              <a:rect l="0" t="0" r="r" b="b"/>
              <a:pathLst>
                <a:path w="280" h="50">
                  <a:moveTo>
                    <a:pt x="280" y="28"/>
                  </a:moveTo>
                  <a:lnTo>
                    <a:pt x="4" y="50"/>
                  </a:lnTo>
                  <a:lnTo>
                    <a:pt x="0" y="24"/>
                  </a:lnTo>
                  <a:lnTo>
                    <a:pt x="278" y="0"/>
                  </a:lnTo>
                  <a:lnTo>
                    <a:pt x="280" y="2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5">
              <a:extLst>
                <a:ext uri="{FF2B5EF4-FFF2-40B4-BE49-F238E27FC236}">
                  <a16:creationId xmlns:a16="http://schemas.microsoft.com/office/drawing/2014/main" id="{CBECBE2C-14F6-C77D-7860-4AF2E8A46105}"/>
                </a:ext>
              </a:extLst>
            </p:cNvPr>
            <p:cNvSpPr>
              <a:spLocks/>
            </p:cNvSpPr>
            <p:nvPr/>
          </p:nvSpPr>
          <p:spPr bwMode="auto">
            <a:xfrm>
              <a:off x="8484728" y="2723606"/>
              <a:ext cx="85522" cy="272529"/>
            </a:xfrm>
            <a:custGeom>
              <a:avLst/>
              <a:gdLst>
                <a:gd name="T0" fmla="*/ 49 w 75"/>
                <a:gd name="T1" fmla="*/ 239 h 239"/>
                <a:gd name="T2" fmla="*/ 0 w 75"/>
                <a:gd name="T3" fmla="*/ 5 h 239"/>
                <a:gd name="T4" fmla="*/ 26 w 75"/>
                <a:gd name="T5" fmla="*/ 0 h 239"/>
                <a:gd name="T6" fmla="*/ 75 w 75"/>
                <a:gd name="T7" fmla="*/ 234 h 239"/>
                <a:gd name="T8" fmla="*/ 49 w 75"/>
                <a:gd name="T9" fmla="*/ 239 h 239"/>
              </a:gdLst>
              <a:ahLst/>
              <a:cxnLst>
                <a:cxn ang="0">
                  <a:pos x="T0" y="T1"/>
                </a:cxn>
                <a:cxn ang="0">
                  <a:pos x="T2" y="T3"/>
                </a:cxn>
                <a:cxn ang="0">
                  <a:pos x="T4" y="T5"/>
                </a:cxn>
                <a:cxn ang="0">
                  <a:pos x="T6" y="T7"/>
                </a:cxn>
                <a:cxn ang="0">
                  <a:pos x="T8" y="T9"/>
                </a:cxn>
              </a:cxnLst>
              <a:rect l="0" t="0" r="r" b="b"/>
              <a:pathLst>
                <a:path w="75" h="239">
                  <a:moveTo>
                    <a:pt x="49" y="239"/>
                  </a:moveTo>
                  <a:lnTo>
                    <a:pt x="0" y="5"/>
                  </a:lnTo>
                  <a:lnTo>
                    <a:pt x="26" y="0"/>
                  </a:lnTo>
                  <a:lnTo>
                    <a:pt x="75" y="234"/>
                  </a:lnTo>
                  <a:lnTo>
                    <a:pt x="49" y="23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6">
              <a:extLst>
                <a:ext uri="{FF2B5EF4-FFF2-40B4-BE49-F238E27FC236}">
                  <a16:creationId xmlns:a16="http://schemas.microsoft.com/office/drawing/2014/main" id="{856D1F4E-F56F-FFC7-1590-3445C33AE18C}"/>
                </a:ext>
              </a:extLst>
            </p:cNvPr>
            <p:cNvSpPr>
              <a:spLocks/>
            </p:cNvSpPr>
            <p:nvPr/>
          </p:nvSpPr>
          <p:spPr bwMode="auto">
            <a:xfrm>
              <a:off x="10017275" y="3914067"/>
              <a:ext cx="77540" cy="355770"/>
            </a:xfrm>
            <a:custGeom>
              <a:avLst/>
              <a:gdLst>
                <a:gd name="T0" fmla="*/ 26 w 68"/>
                <a:gd name="T1" fmla="*/ 0 h 312"/>
                <a:gd name="T2" fmla="*/ 68 w 68"/>
                <a:gd name="T3" fmla="*/ 309 h 312"/>
                <a:gd name="T4" fmla="*/ 40 w 68"/>
                <a:gd name="T5" fmla="*/ 312 h 312"/>
                <a:gd name="T6" fmla="*/ 0 w 68"/>
                <a:gd name="T7" fmla="*/ 3 h 312"/>
                <a:gd name="T8" fmla="*/ 26 w 68"/>
                <a:gd name="T9" fmla="*/ 0 h 312"/>
              </a:gdLst>
              <a:ahLst/>
              <a:cxnLst>
                <a:cxn ang="0">
                  <a:pos x="T0" y="T1"/>
                </a:cxn>
                <a:cxn ang="0">
                  <a:pos x="T2" y="T3"/>
                </a:cxn>
                <a:cxn ang="0">
                  <a:pos x="T4" y="T5"/>
                </a:cxn>
                <a:cxn ang="0">
                  <a:pos x="T6" y="T7"/>
                </a:cxn>
                <a:cxn ang="0">
                  <a:pos x="T8" y="T9"/>
                </a:cxn>
              </a:cxnLst>
              <a:rect l="0" t="0" r="r" b="b"/>
              <a:pathLst>
                <a:path w="68" h="312">
                  <a:moveTo>
                    <a:pt x="26" y="0"/>
                  </a:moveTo>
                  <a:lnTo>
                    <a:pt x="68" y="309"/>
                  </a:lnTo>
                  <a:lnTo>
                    <a:pt x="40" y="312"/>
                  </a:lnTo>
                  <a:lnTo>
                    <a:pt x="0" y="3"/>
                  </a:ln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7">
              <a:extLst>
                <a:ext uri="{FF2B5EF4-FFF2-40B4-BE49-F238E27FC236}">
                  <a16:creationId xmlns:a16="http://schemas.microsoft.com/office/drawing/2014/main" id="{BD737873-4C7F-C9BB-13C6-DBDB23C187B8}"/>
                </a:ext>
              </a:extLst>
            </p:cNvPr>
            <p:cNvSpPr>
              <a:spLocks/>
            </p:cNvSpPr>
            <p:nvPr/>
          </p:nvSpPr>
          <p:spPr bwMode="auto">
            <a:xfrm>
              <a:off x="9430027" y="4569733"/>
              <a:ext cx="253144" cy="339806"/>
            </a:xfrm>
            <a:custGeom>
              <a:avLst/>
              <a:gdLst>
                <a:gd name="T0" fmla="*/ 22 w 222"/>
                <a:gd name="T1" fmla="*/ 0 h 298"/>
                <a:gd name="T2" fmla="*/ 222 w 222"/>
                <a:gd name="T3" fmla="*/ 283 h 298"/>
                <a:gd name="T4" fmla="*/ 201 w 222"/>
                <a:gd name="T5" fmla="*/ 298 h 298"/>
                <a:gd name="T6" fmla="*/ 0 w 222"/>
                <a:gd name="T7" fmla="*/ 14 h 298"/>
                <a:gd name="T8" fmla="*/ 22 w 222"/>
                <a:gd name="T9" fmla="*/ 0 h 298"/>
              </a:gdLst>
              <a:ahLst/>
              <a:cxnLst>
                <a:cxn ang="0">
                  <a:pos x="T0" y="T1"/>
                </a:cxn>
                <a:cxn ang="0">
                  <a:pos x="T2" y="T3"/>
                </a:cxn>
                <a:cxn ang="0">
                  <a:pos x="T4" y="T5"/>
                </a:cxn>
                <a:cxn ang="0">
                  <a:pos x="T6" y="T7"/>
                </a:cxn>
                <a:cxn ang="0">
                  <a:pos x="T8" y="T9"/>
                </a:cxn>
              </a:cxnLst>
              <a:rect l="0" t="0" r="r" b="b"/>
              <a:pathLst>
                <a:path w="222" h="298">
                  <a:moveTo>
                    <a:pt x="22" y="0"/>
                  </a:moveTo>
                  <a:lnTo>
                    <a:pt x="222" y="283"/>
                  </a:lnTo>
                  <a:lnTo>
                    <a:pt x="201" y="298"/>
                  </a:lnTo>
                  <a:lnTo>
                    <a:pt x="0" y="14"/>
                  </a:lnTo>
                  <a:lnTo>
                    <a:pt x="22"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8">
              <a:extLst>
                <a:ext uri="{FF2B5EF4-FFF2-40B4-BE49-F238E27FC236}">
                  <a16:creationId xmlns:a16="http://schemas.microsoft.com/office/drawing/2014/main" id="{3A0E9697-8730-AA50-E318-7A6C845FDB51}"/>
                </a:ext>
              </a:extLst>
            </p:cNvPr>
            <p:cNvSpPr>
              <a:spLocks/>
            </p:cNvSpPr>
            <p:nvPr/>
          </p:nvSpPr>
          <p:spPr bwMode="auto">
            <a:xfrm>
              <a:off x="9083379" y="4559470"/>
              <a:ext cx="350068" cy="41050"/>
            </a:xfrm>
            <a:custGeom>
              <a:avLst/>
              <a:gdLst>
                <a:gd name="T0" fmla="*/ 305 w 307"/>
                <a:gd name="T1" fmla="*/ 36 h 36"/>
                <a:gd name="T2" fmla="*/ 0 w 307"/>
                <a:gd name="T3" fmla="*/ 28 h 36"/>
                <a:gd name="T4" fmla="*/ 0 w 307"/>
                <a:gd name="T5" fmla="*/ 0 h 36"/>
                <a:gd name="T6" fmla="*/ 307 w 307"/>
                <a:gd name="T7" fmla="*/ 10 h 36"/>
                <a:gd name="T8" fmla="*/ 305 w 307"/>
                <a:gd name="T9" fmla="*/ 36 h 36"/>
              </a:gdLst>
              <a:ahLst/>
              <a:cxnLst>
                <a:cxn ang="0">
                  <a:pos x="T0" y="T1"/>
                </a:cxn>
                <a:cxn ang="0">
                  <a:pos x="T2" y="T3"/>
                </a:cxn>
                <a:cxn ang="0">
                  <a:pos x="T4" y="T5"/>
                </a:cxn>
                <a:cxn ang="0">
                  <a:pos x="T6" y="T7"/>
                </a:cxn>
                <a:cxn ang="0">
                  <a:pos x="T8" y="T9"/>
                </a:cxn>
              </a:cxnLst>
              <a:rect l="0" t="0" r="r" b="b"/>
              <a:pathLst>
                <a:path w="307" h="36">
                  <a:moveTo>
                    <a:pt x="305" y="36"/>
                  </a:moveTo>
                  <a:lnTo>
                    <a:pt x="0" y="28"/>
                  </a:lnTo>
                  <a:lnTo>
                    <a:pt x="0" y="0"/>
                  </a:lnTo>
                  <a:lnTo>
                    <a:pt x="307" y="10"/>
                  </a:lnTo>
                  <a:lnTo>
                    <a:pt x="305" y="3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9">
              <a:extLst>
                <a:ext uri="{FF2B5EF4-FFF2-40B4-BE49-F238E27FC236}">
                  <a16:creationId xmlns:a16="http://schemas.microsoft.com/office/drawing/2014/main" id="{4243501A-5E20-1C5C-FF99-95E05E495EDA}"/>
                </a:ext>
              </a:extLst>
            </p:cNvPr>
            <p:cNvSpPr>
              <a:spLocks/>
            </p:cNvSpPr>
            <p:nvPr/>
          </p:nvSpPr>
          <p:spPr bwMode="auto">
            <a:xfrm>
              <a:off x="8756116" y="3513826"/>
              <a:ext cx="246302" cy="180165"/>
            </a:xfrm>
            <a:custGeom>
              <a:avLst/>
              <a:gdLst>
                <a:gd name="T0" fmla="*/ 0 w 216"/>
                <a:gd name="T1" fmla="*/ 135 h 158"/>
                <a:gd name="T2" fmla="*/ 200 w 216"/>
                <a:gd name="T3" fmla="*/ 0 h 158"/>
                <a:gd name="T4" fmla="*/ 216 w 216"/>
                <a:gd name="T5" fmla="*/ 21 h 158"/>
                <a:gd name="T6" fmla="*/ 16 w 216"/>
                <a:gd name="T7" fmla="*/ 158 h 158"/>
                <a:gd name="T8" fmla="*/ 0 w 216"/>
                <a:gd name="T9" fmla="*/ 135 h 158"/>
              </a:gdLst>
              <a:ahLst/>
              <a:cxnLst>
                <a:cxn ang="0">
                  <a:pos x="T0" y="T1"/>
                </a:cxn>
                <a:cxn ang="0">
                  <a:pos x="T2" y="T3"/>
                </a:cxn>
                <a:cxn ang="0">
                  <a:pos x="T4" y="T5"/>
                </a:cxn>
                <a:cxn ang="0">
                  <a:pos x="T6" y="T7"/>
                </a:cxn>
                <a:cxn ang="0">
                  <a:pos x="T8" y="T9"/>
                </a:cxn>
              </a:cxnLst>
              <a:rect l="0" t="0" r="r" b="b"/>
              <a:pathLst>
                <a:path w="216" h="158">
                  <a:moveTo>
                    <a:pt x="0" y="135"/>
                  </a:moveTo>
                  <a:lnTo>
                    <a:pt x="200" y="0"/>
                  </a:lnTo>
                  <a:lnTo>
                    <a:pt x="216" y="21"/>
                  </a:lnTo>
                  <a:lnTo>
                    <a:pt x="16" y="158"/>
                  </a:lnTo>
                  <a:lnTo>
                    <a:pt x="0" y="13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0">
              <a:extLst>
                <a:ext uri="{FF2B5EF4-FFF2-40B4-BE49-F238E27FC236}">
                  <a16:creationId xmlns:a16="http://schemas.microsoft.com/office/drawing/2014/main" id="{026B8A10-2DBB-B915-F234-B6BDF26B52A6}"/>
                </a:ext>
              </a:extLst>
            </p:cNvPr>
            <p:cNvSpPr>
              <a:spLocks/>
            </p:cNvSpPr>
            <p:nvPr/>
          </p:nvSpPr>
          <p:spPr bwMode="auto">
            <a:xfrm>
              <a:off x="10099376" y="4253873"/>
              <a:ext cx="470939" cy="50173"/>
            </a:xfrm>
            <a:custGeom>
              <a:avLst/>
              <a:gdLst>
                <a:gd name="T0" fmla="*/ 413 w 413"/>
                <a:gd name="T1" fmla="*/ 26 h 44"/>
                <a:gd name="T2" fmla="*/ 1 w 413"/>
                <a:gd name="T3" fmla="*/ 44 h 44"/>
                <a:gd name="T4" fmla="*/ 0 w 413"/>
                <a:gd name="T5" fmla="*/ 16 h 44"/>
                <a:gd name="T6" fmla="*/ 411 w 413"/>
                <a:gd name="T7" fmla="*/ 0 h 44"/>
                <a:gd name="T8" fmla="*/ 413 w 413"/>
                <a:gd name="T9" fmla="*/ 26 h 44"/>
              </a:gdLst>
              <a:ahLst/>
              <a:cxnLst>
                <a:cxn ang="0">
                  <a:pos x="T0" y="T1"/>
                </a:cxn>
                <a:cxn ang="0">
                  <a:pos x="T2" y="T3"/>
                </a:cxn>
                <a:cxn ang="0">
                  <a:pos x="T4" y="T5"/>
                </a:cxn>
                <a:cxn ang="0">
                  <a:pos x="T6" y="T7"/>
                </a:cxn>
                <a:cxn ang="0">
                  <a:pos x="T8" y="T9"/>
                </a:cxn>
              </a:cxnLst>
              <a:rect l="0" t="0" r="r" b="b"/>
              <a:pathLst>
                <a:path w="413" h="44">
                  <a:moveTo>
                    <a:pt x="413" y="26"/>
                  </a:moveTo>
                  <a:lnTo>
                    <a:pt x="1" y="44"/>
                  </a:lnTo>
                  <a:lnTo>
                    <a:pt x="0" y="16"/>
                  </a:lnTo>
                  <a:lnTo>
                    <a:pt x="411" y="0"/>
                  </a:lnTo>
                  <a:lnTo>
                    <a:pt x="413" y="2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1">
              <a:extLst>
                <a:ext uri="{FF2B5EF4-FFF2-40B4-BE49-F238E27FC236}">
                  <a16:creationId xmlns:a16="http://schemas.microsoft.com/office/drawing/2014/main" id="{4C2CEF8D-833B-20DE-B6BF-BB3DFE96C563}"/>
                </a:ext>
              </a:extLst>
            </p:cNvPr>
            <p:cNvSpPr>
              <a:spLocks/>
            </p:cNvSpPr>
            <p:nvPr/>
          </p:nvSpPr>
          <p:spPr bwMode="auto">
            <a:xfrm>
              <a:off x="9182584" y="5096546"/>
              <a:ext cx="1191601" cy="1059328"/>
            </a:xfrm>
            <a:custGeom>
              <a:avLst/>
              <a:gdLst>
                <a:gd name="T0" fmla="*/ 293 w 602"/>
                <a:gd name="T1" fmla="*/ 535 h 535"/>
                <a:gd name="T2" fmla="*/ 143 w 602"/>
                <a:gd name="T3" fmla="*/ 515 h 535"/>
                <a:gd name="T4" fmla="*/ 87 w 602"/>
                <a:gd name="T5" fmla="*/ 469 h 535"/>
                <a:gd name="T6" fmla="*/ 38 w 602"/>
                <a:gd name="T7" fmla="*/ 403 h 535"/>
                <a:gd name="T8" fmla="*/ 31 w 602"/>
                <a:gd name="T9" fmla="*/ 368 h 535"/>
                <a:gd name="T10" fmla="*/ 32 w 602"/>
                <a:gd name="T11" fmla="*/ 347 h 535"/>
                <a:gd name="T12" fmla="*/ 38 w 602"/>
                <a:gd name="T13" fmla="*/ 314 h 535"/>
                <a:gd name="T14" fmla="*/ 32 w 602"/>
                <a:gd name="T15" fmla="*/ 293 h 535"/>
                <a:gd name="T16" fmla="*/ 29 w 602"/>
                <a:gd name="T17" fmla="*/ 270 h 535"/>
                <a:gd name="T18" fmla="*/ 37 w 602"/>
                <a:gd name="T19" fmla="*/ 241 h 535"/>
                <a:gd name="T20" fmla="*/ 31 w 602"/>
                <a:gd name="T21" fmla="*/ 214 h 535"/>
                <a:gd name="T22" fmla="*/ 35 w 602"/>
                <a:gd name="T23" fmla="*/ 191 h 535"/>
                <a:gd name="T24" fmla="*/ 41 w 602"/>
                <a:gd name="T25" fmla="*/ 169 h 535"/>
                <a:gd name="T26" fmla="*/ 44 w 602"/>
                <a:gd name="T27" fmla="*/ 145 h 535"/>
                <a:gd name="T28" fmla="*/ 17 w 602"/>
                <a:gd name="T29" fmla="*/ 126 h 535"/>
                <a:gd name="T30" fmla="*/ 0 w 602"/>
                <a:gd name="T31" fmla="*/ 0 h 535"/>
                <a:gd name="T32" fmla="*/ 602 w 602"/>
                <a:gd name="T33" fmla="*/ 0 h 535"/>
                <a:gd name="T34" fmla="*/ 590 w 602"/>
                <a:gd name="T35" fmla="*/ 94 h 535"/>
                <a:gd name="T36" fmla="*/ 563 w 602"/>
                <a:gd name="T37" fmla="*/ 114 h 535"/>
                <a:gd name="T38" fmla="*/ 566 w 602"/>
                <a:gd name="T39" fmla="*/ 138 h 535"/>
                <a:gd name="T40" fmla="*/ 572 w 602"/>
                <a:gd name="T41" fmla="*/ 160 h 535"/>
                <a:gd name="T42" fmla="*/ 577 w 602"/>
                <a:gd name="T43" fmla="*/ 182 h 535"/>
                <a:gd name="T44" fmla="*/ 571 w 602"/>
                <a:gd name="T45" fmla="*/ 209 h 535"/>
                <a:gd name="T46" fmla="*/ 578 w 602"/>
                <a:gd name="T47" fmla="*/ 239 h 535"/>
                <a:gd name="T48" fmla="*/ 575 w 602"/>
                <a:gd name="T49" fmla="*/ 261 h 535"/>
                <a:gd name="T50" fmla="*/ 569 w 602"/>
                <a:gd name="T51" fmla="*/ 282 h 535"/>
                <a:gd name="T52" fmla="*/ 575 w 602"/>
                <a:gd name="T53" fmla="*/ 315 h 535"/>
                <a:gd name="T54" fmla="*/ 577 w 602"/>
                <a:gd name="T55" fmla="*/ 336 h 535"/>
                <a:gd name="T56" fmla="*/ 569 w 602"/>
                <a:gd name="T57" fmla="*/ 372 h 535"/>
                <a:gd name="T58" fmla="*/ 580 w 602"/>
                <a:gd name="T59" fmla="*/ 392 h 535"/>
                <a:gd name="T60" fmla="*/ 524 w 602"/>
                <a:gd name="T61" fmla="*/ 469 h 535"/>
                <a:gd name="T62" fmla="*/ 469 w 602"/>
                <a:gd name="T63" fmla="*/ 515 h 535"/>
                <a:gd name="T64" fmla="*/ 293 w 602"/>
                <a:gd name="T65"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2" h="535">
                  <a:moveTo>
                    <a:pt x="293" y="535"/>
                  </a:moveTo>
                  <a:cubicBezTo>
                    <a:pt x="246" y="535"/>
                    <a:pt x="146" y="530"/>
                    <a:pt x="143" y="515"/>
                  </a:cubicBezTo>
                  <a:cubicBezTo>
                    <a:pt x="140" y="500"/>
                    <a:pt x="125" y="491"/>
                    <a:pt x="87" y="469"/>
                  </a:cubicBezTo>
                  <a:cubicBezTo>
                    <a:pt x="50" y="447"/>
                    <a:pt x="38" y="420"/>
                    <a:pt x="38" y="403"/>
                  </a:cubicBezTo>
                  <a:cubicBezTo>
                    <a:pt x="38" y="387"/>
                    <a:pt x="50" y="375"/>
                    <a:pt x="31" y="368"/>
                  </a:cubicBezTo>
                  <a:cubicBezTo>
                    <a:pt x="11" y="360"/>
                    <a:pt x="16" y="353"/>
                    <a:pt x="32" y="347"/>
                  </a:cubicBezTo>
                  <a:cubicBezTo>
                    <a:pt x="48" y="341"/>
                    <a:pt x="38" y="330"/>
                    <a:pt x="38" y="314"/>
                  </a:cubicBezTo>
                  <a:cubicBezTo>
                    <a:pt x="38" y="297"/>
                    <a:pt x="56" y="294"/>
                    <a:pt x="32" y="293"/>
                  </a:cubicBezTo>
                  <a:cubicBezTo>
                    <a:pt x="8" y="291"/>
                    <a:pt x="11" y="276"/>
                    <a:pt x="29" y="270"/>
                  </a:cubicBezTo>
                  <a:cubicBezTo>
                    <a:pt x="47" y="264"/>
                    <a:pt x="37" y="254"/>
                    <a:pt x="37" y="241"/>
                  </a:cubicBezTo>
                  <a:cubicBezTo>
                    <a:pt x="37" y="227"/>
                    <a:pt x="47" y="218"/>
                    <a:pt x="31" y="214"/>
                  </a:cubicBezTo>
                  <a:cubicBezTo>
                    <a:pt x="14" y="209"/>
                    <a:pt x="16" y="196"/>
                    <a:pt x="35" y="191"/>
                  </a:cubicBezTo>
                  <a:cubicBezTo>
                    <a:pt x="54" y="187"/>
                    <a:pt x="43" y="179"/>
                    <a:pt x="41" y="169"/>
                  </a:cubicBezTo>
                  <a:cubicBezTo>
                    <a:pt x="40" y="158"/>
                    <a:pt x="54" y="145"/>
                    <a:pt x="44" y="145"/>
                  </a:cubicBezTo>
                  <a:cubicBezTo>
                    <a:pt x="34" y="145"/>
                    <a:pt x="19" y="137"/>
                    <a:pt x="17" y="126"/>
                  </a:cubicBezTo>
                  <a:cubicBezTo>
                    <a:pt x="0" y="0"/>
                    <a:pt x="0" y="0"/>
                    <a:pt x="0" y="0"/>
                  </a:cubicBezTo>
                  <a:cubicBezTo>
                    <a:pt x="602" y="0"/>
                    <a:pt x="602" y="0"/>
                    <a:pt x="602" y="0"/>
                  </a:cubicBezTo>
                  <a:cubicBezTo>
                    <a:pt x="590" y="94"/>
                    <a:pt x="590" y="94"/>
                    <a:pt x="590" y="94"/>
                  </a:cubicBezTo>
                  <a:cubicBezTo>
                    <a:pt x="589" y="106"/>
                    <a:pt x="574" y="114"/>
                    <a:pt x="563" y="114"/>
                  </a:cubicBezTo>
                  <a:cubicBezTo>
                    <a:pt x="553" y="114"/>
                    <a:pt x="568" y="127"/>
                    <a:pt x="566" y="138"/>
                  </a:cubicBezTo>
                  <a:cubicBezTo>
                    <a:pt x="565" y="148"/>
                    <a:pt x="553" y="155"/>
                    <a:pt x="572" y="160"/>
                  </a:cubicBezTo>
                  <a:cubicBezTo>
                    <a:pt x="592" y="164"/>
                    <a:pt x="593" y="178"/>
                    <a:pt x="577" y="182"/>
                  </a:cubicBezTo>
                  <a:cubicBezTo>
                    <a:pt x="560" y="187"/>
                    <a:pt x="571" y="196"/>
                    <a:pt x="571" y="209"/>
                  </a:cubicBezTo>
                  <a:cubicBezTo>
                    <a:pt x="571" y="223"/>
                    <a:pt x="560" y="233"/>
                    <a:pt x="578" y="239"/>
                  </a:cubicBezTo>
                  <a:cubicBezTo>
                    <a:pt x="596" y="245"/>
                    <a:pt x="599" y="260"/>
                    <a:pt x="575" y="261"/>
                  </a:cubicBezTo>
                  <a:cubicBezTo>
                    <a:pt x="551" y="263"/>
                    <a:pt x="569" y="266"/>
                    <a:pt x="569" y="282"/>
                  </a:cubicBezTo>
                  <a:cubicBezTo>
                    <a:pt x="569" y="299"/>
                    <a:pt x="559" y="309"/>
                    <a:pt x="575" y="315"/>
                  </a:cubicBezTo>
                  <a:cubicBezTo>
                    <a:pt x="592" y="321"/>
                    <a:pt x="596" y="329"/>
                    <a:pt x="577" y="336"/>
                  </a:cubicBezTo>
                  <a:cubicBezTo>
                    <a:pt x="557" y="344"/>
                    <a:pt x="569" y="356"/>
                    <a:pt x="569" y="372"/>
                  </a:cubicBezTo>
                  <a:cubicBezTo>
                    <a:pt x="569" y="377"/>
                    <a:pt x="582" y="382"/>
                    <a:pt x="580" y="392"/>
                  </a:cubicBezTo>
                  <a:cubicBezTo>
                    <a:pt x="576" y="416"/>
                    <a:pt x="553" y="445"/>
                    <a:pt x="524" y="469"/>
                  </a:cubicBezTo>
                  <a:cubicBezTo>
                    <a:pt x="496" y="493"/>
                    <a:pt x="472" y="500"/>
                    <a:pt x="469" y="515"/>
                  </a:cubicBezTo>
                  <a:cubicBezTo>
                    <a:pt x="466" y="530"/>
                    <a:pt x="341" y="535"/>
                    <a:pt x="293" y="535"/>
                  </a:cubicBezTo>
                  <a:close/>
                </a:path>
              </a:pathLst>
            </a:custGeom>
            <a:solidFill>
              <a:srgbClr val="93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2">
              <a:extLst>
                <a:ext uri="{FF2B5EF4-FFF2-40B4-BE49-F238E27FC236}">
                  <a16:creationId xmlns:a16="http://schemas.microsoft.com/office/drawing/2014/main" id="{7B580018-1339-97C1-62F9-9701D6959875}"/>
                </a:ext>
              </a:extLst>
            </p:cNvPr>
            <p:cNvSpPr>
              <a:spLocks/>
            </p:cNvSpPr>
            <p:nvPr/>
          </p:nvSpPr>
          <p:spPr bwMode="auto">
            <a:xfrm>
              <a:off x="9438009" y="5096546"/>
              <a:ext cx="336385" cy="1059328"/>
            </a:xfrm>
            <a:custGeom>
              <a:avLst/>
              <a:gdLst>
                <a:gd name="T0" fmla="*/ 82 w 170"/>
                <a:gd name="T1" fmla="*/ 535 h 535"/>
                <a:gd name="T2" fmla="*/ 38 w 170"/>
                <a:gd name="T3" fmla="*/ 515 h 535"/>
                <a:gd name="T4" fmla="*/ 22 w 170"/>
                <a:gd name="T5" fmla="*/ 469 h 535"/>
                <a:gd name="T6" fmla="*/ 8 w 170"/>
                <a:gd name="T7" fmla="*/ 403 h 535"/>
                <a:gd name="T8" fmla="*/ 6 w 170"/>
                <a:gd name="T9" fmla="*/ 368 h 535"/>
                <a:gd name="T10" fmla="*/ 7 w 170"/>
                <a:gd name="T11" fmla="*/ 347 h 535"/>
                <a:gd name="T12" fmla="*/ 8 w 170"/>
                <a:gd name="T13" fmla="*/ 314 h 535"/>
                <a:gd name="T14" fmla="*/ 7 w 170"/>
                <a:gd name="T15" fmla="*/ 293 h 535"/>
                <a:gd name="T16" fmla="*/ 6 w 170"/>
                <a:gd name="T17" fmla="*/ 270 h 535"/>
                <a:gd name="T18" fmla="*/ 8 w 170"/>
                <a:gd name="T19" fmla="*/ 241 h 535"/>
                <a:gd name="T20" fmla="*/ 6 w 170"/>
                <a:gd name="T21" fmla="*/ 214 h 535"/>
                <a:gd name="T22" fmla="*/ 7 w 170"/>
                <a:gd name="T23" fmla="*/ 191 h 535"/>
                <a:gd name="T24" fmla="*/ 9 w 170"/>
                <a:gd name="T25" fmla="*/ 169 h 535"/>
                <a:gd name="T26" fmla="*/ 10 w 170"/>
                <a:gd name="T27" fmla="*/ 145 h 535"/>
                <a:gd name="T28" fmla="*/ 2 w 170"/>
                <a:gd name="T29" fmla="*/ 126 h 535"/>
                <a:gd name="T30" fmla="*/ 5 w 170"/>
                <a:gd name="T31" fmla="*/ 90 h 535"/>
                <a:gd name="T32" fmla="*/ 4 w 170"/>
                <a:gd name="T33" fmla="*/ 43 h 535"/>
                <a:gd name="T34" fmla="*/ 0 w 170"/>
                <a:gd name="T35" fmla="*/ 0 h 535"/>
                <a:gd name="T36" fmla="*/ 170 w 170"/>
                <a:gd name="T37" fmla="*/ 0 h 535"/>
                <a:gd name="T38" fmla="*/ 168 w 170"/>
                <a:gd name="T39" fmla="*/ 23 h 535"/>
                <a:gd name="T40" fmla="*/ 164 w 170"/>
                <a:gd name="T41" fmla="*/ 58 h 535"/>
                <a:gd name="T42" fmla="*/ 167 w 170"/>
                <a:gd name="T43" fmla="*/ 94 h 535"/>
                <a:gd name="T44" fmla="*/ 159 w 170"/>
                <a:gd name="T45" fmla="*/ 114 h 535"/>
                <a:gd name="T46" fmla="*/ 160 w 170"/>
                <a:gd name="T47" fmla="*/ 138 h 535"/>
                <a:gd name="T48" fmla="*/ 162 w 170"/>
                <a:gd name="T49" fmla="*/ 160 h 535"/>
                <a:gd name="T50" fmla="*/ 163 w 170"/>
                <a:gd name="T51" fmla="*/ 182 h 535"/>
                <a:gd name="T52" fmla="*/ 161 w 170"/>
                <a:gd name="T53" fmla="*/ 209 h 535"/>
                <a:gd name="T54" fmla="*/ 163 w 170"/>
                <a:gd name="T55" fmla="*/ 239 h 535"/>
                <a:gd name="T56" fmla="*/ 163 w 170"/>
                <a:gd name="T57" fmla="*/ 261 h 535"/>
                <a:gd name="T58" fmla="*/ 161 w 170"/>
                <a:gd name="T59" fmla="*/ 282 h 535"/>
                <a:gd name="T60" fmla="*/ 163 w 170"/>
                <a:gd name="T61" fmla="*/ 315 h 535"/>
                <a:gd name="T62" fmla="*/ 163 w 170"/>
                <a:gd name="T63" fmla="*/ 336 h 535"/>
                <a:gd name="T64" fmla="*/ 161 w 170"/>
                <a:gd name="T65" fmla="*/ 372 h 535"/>
                <a:gd name="T66" fmla="*/ 164 w 170"/>
                <a:gd name="T67" fmla="*/ 392 h 535"/>
                <a:gd name="T68" fmla="*/ 148 w 170"/>
                <a:gd name="T69" fmla="*/ 469 h 535"/>
                <a:gd name="T70" fmla="*/ 132 w 170"/>
                <a:gd name="T71" fmla="*/ 515 h 535"/>
                <a:gd name="T72" fmla="*/ 82 w 170"/>
                <a:gd name="T73"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0" h="535">
                  <a:moveTo>
                    <a:pt x="82" y="535"/>
                  </a:moveTo>
                  <a:cubicBezTo>
                    <a:pt x="68" y="535"/>
                    <a:pt x="39" y="530"/>
                    <a:pt x="38" y="515"/>
                  </a:cubicBezTo>
                  <a:cubicBezTo>
                    <a:pt x="37" y="500"/>
                    <a:pt x="33" y="491"/>
                    <a:pt x="22" y="469"/>
                  </a:cubicBezTo>
                  <a:cubicBezTo>
                    <a:pt x="12" y="447"/>
                    <a:pt x="8" y="420"/>
                    <a:pt x="8" y="403"/>
                  </a:cubicBezTo>
                  <a:cubicBezTo>
                    <a:pt x="8" y="387"/>
                    <a:pt x="12" y="375"/>
                    <a:pt x="6" y="368"/>
                  </a:cubicBezTo>
                  <a:cubicBezTo>
                    <a:pt x="1" y="360"/>
                    <a:pt x="2" y="353"/>
                    <a:pt x="7" y="347"/>
                  </a:cubicBezTo>
                  <a:cubicBezTo>
                    <a:pt x="11" y="341"/>
                    <a:pt x="8" y="330"/>
                    <a:pt x="8" y="314"/>
                  </a:cubicBezTo>
                  <a:cubicBezTo>
                    <a:pt x="8" y="297"/>
                    <a:pt x="13" y="294"/>
                    <a:pt x="7" y="293"/>
                  </a:cubicBezTo>
                  <a:cubicBezTo>
                    <a:pt x="0" y="291"/>
                    <a:pt x="1" y="276"/>
                    <a:pt x="6" y="270"/>
                  </a:cubicBezTo>
                  <a:cubicBezTo>
                    <a:pt x="11" y="264"/>
                    <a:pt x="8" y="254"/>
                    <a:pt x="8" y="241"/>
                  </a:cubicBezTo>
                  <a:cubicBezTo>
                    <a:pt x="8" y="227"/>
                    <a:pt x="11" y="218"/>
                    <a:pt x="6" y="214"/>
                  </a:cubicBezTo>
                  <a:cubicBezTo>
                    <a:pt x="1" y="209"/>
                    <a:pt x="2" y="196"/>
                    <a:pt x="7" y="191"/>
                  </a:cubicBezTo>
                  <a:cubicBezTo>
                    <a:pt x="13" y="187"/>
                    <a:pt x="10" y="179"/>
                    <a:pt x="9" y="169"/>
                  </a:cubicBezTo>
                  <a:cubicBezTo>
                    <a:pt x="9" y="158"/>
                    <a:pt x="13" y="145"/>
                    <a:pt x="10" y="145"/>
                  </a:cubicBezTo>
                  <a:cubicBezTo>
                    <a:pt x="7" y="145"/>
                    <a:pt x="2" y="138"/>
                    <a:pt x="2" y="126"/>
                  </a:cubicBezTo>
                  <a:cubicBezTo>
                    <a:pt x="2" y="114"/>
                    <a:pt x="5" y="106"/>
                    <a:pt x="5" y="90"/>
                  </a:cubicBezTo>
                  <a:cubicBezTo>
                    <a:pt x="5" y="73"/>
                    <a:pt x="6" y="55"/>
                    <a:pt x="4" y="43"/>
                  </a:cubicBezTo>
                  <a:cubicBezTo>
                    <a:pt x="3" y="33"/>
                    <a:pt x="1" y="13"/>
                    <a:pt x="0" y="0"/>
                  </a:cubicBezTo>
                  <a:cubicBezTo>
                    <a:pt x="170" y="0"/>
                    <a:pt x="170" y="0"/>
                    <a:pt x="170" y="0"/>
                  </a:cubicBezTo>
                  <a:cubicBezTo>
                    <a:pt x="170" y="9"/>
                    <a:pt x="170" y="18"/>
                    <a:pt x="168" y="23"/>
                  </a:cubicBezTo>
                  <a:cubicBezTo>
                    <a:pt x="164" y="35"/>
                    <a:pt x="164" y="42"/>
                    <a:pt x="164" y="58"/>
                  </a:cubicBezTo>
                  <a:cubicBezTo>
                    <a:pt x="164" y="75"/>
                    <a:pt x="167" y="82"/>
                    <a:pt x="167" y="94"/>
                  </a:cubicBezTo>
                  <a:cubicBezTo>
                    <a:pt x="167" y="106"/>
                    <a:pt x="162" y="114"/>
                    <a:pt x="159" y="114"/>
                  </a:cubicBezTo>
                  <a:cubicBezTo>
                    <a:pt x="156" y="114"/>
                    <a:pt x="160" y="127"/>
                    <a:pt x="160" y="138"/>
                  </a:cubicBezTo>
                  <a:cubicBezTo>
                    <a:pt x="160" y="148"/>
                    <a:pt x="156" y="155"/>
                    <a:pt x="162" y="160"/>
                  </a:cubicBezTo>
                  <a:cubicBezTo>
                    <a:pt x="167" y="164"/>
                    <a:pt x="168" y="178"/>
                    <a:pt x="163" y="182"/>
                  </a:cubicBezTo>
                  <a:cubicBezTo>
                    <a:pt x="158" y="187"/>
                    <a:pt x="161" y="196"/>
                    <a:pt x="161" y="209"/>
                  </a:cubicBezTo>
                  <a:cubicBezTo>
                    <a:pt x="161" y="223"/>
                    <a:pt x="158" y="233"/>
                    <a:pt x="163" y="239"/>
                  </a:cubicBezTo>
                  <a:cubicBezTo>
                    <a:pt x="169" y="245"/>
                    <a:pt x="169" y="260"/>
                    <a:pt x="163" y="261"/>
                  </a:cubicBezTo>
                  <a:cubicBezTo>
                    <a:pt x="156" y="263"/>
                    <a:pt x="161" y="266"/>
                    <a:pt x="161" y="282"/>
                  </a:cubicBezTo>
                  <a:cubicBezTo>
                    <a:pt x="161" y="299"/>
                    <a:pt x="158" y="309"/>
                    <a:pt x="163" y="315"/>
                  </a:cubicBezTo>
                  <a:cubicBezTo>
                    <a:pt x="167" y="321"/>
                    <a:pt x="169" y="329"/>
                    <a:pt x="163" y="336"/>
                  </a:cubicBezTo>
                  <a:cubicBezTo>
                    <a:pt x="157" y="344"/>
                    <a:pt x="161" y="356"/>
                    <a:pt x="161" y="372"/>
                  </a:cubicBezTo>
                  <a:cubicBezTo>
                    <a:pt x="161" y="377"/>
                    <a:pt x="165" y="382"/>
                    <a:pt x="164" y="392"/>
                  </a:cubicBezTo>
                  <a:cubicBezTo>
                    <a:pt x="163" y="416"/>
                    <a:pt x="156" y="445"/>
                    <a:pt x="148" y="469"/>
                  </a:cubicBezTo>
                  <a:cubicBezTo>
                    <a:pt x="140" y="493"/>
                    <a:pt x="133" y="500"/>
                    <a:pt x="132" y="515"/>
                  </a:cubicBezTo>
                  <a:cubicBezTo>
                    <a:pt x="131" y="530"/>
                    <a:pt x="95" y="535"/>
                    <a:pt x="82" y="535"/>
                  </a:cubicBezTo>
                  <a:close/>
                </a:path>
              </a:pathLst>
            </a:custGeom>
            <a:solidFill>
              <a:srgbClr val="B2B1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43">
              <a:extLst>
                <a:ext uri="{FF2B5EF4-FFF2-40B4-BE49-F238E27FC236}">
                  <a16:creationId xmlns:a16="http://schemas.microsoft.com/office/drawing/2014/main" id="{0D9A79E5-F88F-EEA9-69DC-D80A3972666F}"/>
                </a:ext>
              </a:extLst>
            </p:cNvPr>
            <p:cNvSpPr>
              <a:spLocks noChangeArrowheads="1"/>
            </p:cNvSpPr>
            <p:nvPr/>
          </p:nvSpPr>
          <p:spPr bwMode="auto">
            <a:xfrm>
              <a:off x="9651242" y="6145610"/>
              <a:ext cx="271389" cy="120871"/>
            </a:xfrm>
            <a:prstGeom prst="ellipse">
              <a:avLst/>
            </a:pr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44">
              <a:extLst>
                <a:ext uri="{FF2B5EF4-FFF2-40B4-BE49-F238E27FC236}">
                  <a16:creationId xmlns:a16="http://schemas.microsoft.com/office/drawing/2014/main" id="{89319B39-2364-184E-735F-33F057720B51}"/>
                </a:ext>
              </a:extLst>
            </p:cNvPr>
            <p:cNvSpPr>
              <a:spLocks noChangeArrowheads="1"/>
            </p:cNvSpPr>
            <p:nvPr/>
          </p:nvSpPr>
          <p:spPr bwMode="auto">
            <a:xfrm>
              <a:off x="9550897" y="6092017"/>
              <a:ext cx="473220" cy="131133"/>
            </a:xfrm>
            <a:prstGeom prst="ellipse">
              <a:avLst/>
            </a:prstGeom>
            <a:solidFill>
              <a:srgbClr val="5757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5">
              <a:extLst>
                <a:ext uri="{FF2B5EF4-FFF2-40B4-BE49-F238E27FC236}">
                  <a16:creationId xmlns:a16="http://schemas.microsoft.com/office/drawing/2014/main" id="{3B523BAD-B41B-C24D-FD32-98D13AF1E61F}"/>
                </a:ext>
              </a:extLst>
            </p:cNvPr>
            <p:cNvSpPr>
              <a:spLocks/>
            </p:cNvSpPr>
            <p:nvPr/>
          </p:nvSpPr>
          <p:spPr bwMode="auto">
            <a:xfrm>
              <a:off x="9487041" y="6129646"/>
              <a:ext cx="599792" cy="50173"/>
            </a:xfrm>
            <a:custGeom>
              <a:avLst/>
              <a:gdLst>
                <a:gd name="T0" fmla="*/ 140 w 303"/>
                <a:gd name="T1" fmla="*/ 25 h 25"/>
                <a:gd name="T2" fmla="*/ 2 w 303"/>
                <a:gd name="T3" fmla="*/ 7 h 25"/>
                <a:gd name="T4" fmla="*/ 0 w 303"/>
                <a:gd name="T5" fmla="*/ 1 h 25"/>
                <a:gd name="T6" fmla="*/ 139 w 303"/>
                <a:gd name="T7" fmla="*/ 13 h 25"/>
                <a:gd name="T8" fmla="*/ 303 w 303"/>
                <a:gd name="T9" fmla="*/ 0 h 25"/>
                <a:gd name="T10" fmla="*/ 301 w 303"/>
                <a:gd name="T11" fmla="*/ 7 h 25"/>
                <a:gd name="T12" fmla="*/ 140 w 303"/>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303" h="25">
                  <a:moveTo>
                    <a:pt x="140" y="25"/>
                  </a:moveTo>
                  <a:cubicBezTo>
                    <a:pt x="96" y="25"/>
                    <a:pt x="4" y="21"/>
                    <a:pt x="2" y="7"/>
                  </a:cubicBezTo>
                  <a:cubicBezTo>
                    <a:pt x="1" y="6"/>
                    <a:pt x="1" y="3"/>
                    <a:pt x="0" y="1"/>
                  </a:cubicBezTo>
                  <a:cubicBezTo>
                    <a:pt x="28" y="10"/>
                    <a:pt x="101" y="13"/>
                    <a:pt x="139" y="13"/>
                  </a:cubicBezTo>
                  <a:cubicBezTo>
                    <a:pt x="179" y="13"/>
                    <a:pt x="271" y="10"/>
                    <a:pt x="303" y="0"/>
                  </a:cubicBezTo>
                  <a:cubicBezTo>
                    <a:pt x="302" y="3"/>
                    <a:pt x="302" y="5"/>
                    <a:pt x="301" y="7"/>
                  </a:cubicBezTo>
                  <a:cubicBezTo>
                    <a:pt x="299" y="21"/>
                    <a:pt x="184" y="25"/>
                    <a:pt x="140" y="25"/>
                  </a:cubicBezTo>
                  <a:close/>
                </a:path>
              </a:pathLst>
            </a:custGeom>
            <a:solidFill>
              <a:srgbClr val="4B4B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6">
              <a:extLst>
                <a:ext uri="{FF2B5EF4-FFF2-40B4-BE49-F238E27FC236}">
                  <a16:creationId xmlns:a16="http://schemas.microsoft.com/office/drawing/2014/main" id="{60AC3CBD-28C5-A780-8172-60B2F659D99A}"/>
                </a:ext>
              </a:extLst>
            </p:cNvPr>
            <p:cNvSpPr>
              <a:spLocks/>
            </p:cNvSpPr>
            <p:nvPr/>
          </p:nvSpPr>
          <p:spPr bwMode="auto">
            <a:xfrm>
              <a:off x="9241879" y="5397582"/>
              <a:ext cx="1100378" cy="80960"/>
            </a:xfrm>
            <a:custGeom>
              <a:avLst/>
              <a:gdLst>
                <a:gd name="T0" fmla="*/ 13 w 556"/>
                <a:gd name="T1" fmla="*/ 24 h 41"/>
                <a:gd name="T2" fmla="*/ 531 w 556"/>
                <a:gd name="T3" fmla="*/ 0 h 41"/>
                <a:gd name="T4" fmla="*/ 542 w 556"/>
                <a:gd name="T5" fmla="*/ 8 h 41"/>
                <a:gd name="T6" fmla="*/ 556 w 556"/>
                <a:gd name="T7" fmla="*/ 15 h 41"/>
                <a:gd name="T8" fmla="*/ 0 w 556"/>
                <a:gd name="T9" fmla="*/ 41 h 41"/>
                <a:gd name="T10" fmla="*/ 5 w 556"/>
                <a:gd name="T11" fmla="*/ 39 h 41"/>
                <a:gd name="T12" fmla="*/ 13 w 556"/>
                <a:gd name="T13" fmla="*/ 24 h 41"/>
              </a:gdLst>
              <a:ahLst/>
              <a:cxnLst>
                <a:cxn ang="0">
                  <a:pos x="T0" y="T1"/>
                </a:cxn>
                <a:cxn ang="0">
                  <a:pos x="T2" y="T3"/>
                </a:cxn>
                <a:cxn ang="0">
                  <a:pos x="T4" y="T5"/>
                </a:cxn>
                <a:cxn ang="0">
                  <a:pos x="T6" y="T7"/>
                </a:cxn>
                <a:cxn ang="0">
                  <a:pos x="T8" y="T9"/>
                </a:cxn>
                <a:cxn ang="0">
                  <a:pos x="T10" y="T11"/>
                </a:cxn>
                <a:cxn ang="0">
                  <a:pos x="T12" y="T13"/>
                </a:cxn>
              </a:cxnLst>
              <a:rect l="0" t="0" r="r" b="b"/>
              <a:pathLst>
                <a:path w="556" h="41">
                  <a:moveTo>
                    <a:pt x="13" y="24"/>
                  </a:moveTo>
                  <a:cubicBezTo>
                    <a:pt x="531" y="0"/>
                    <a:pt x="531" y="0"/>
                    <a:pt x="531" y="0"/>
                  </a:cubicBezTo>
                  <a:cubicBezTo>
                    <a:pt x="531" y="3"/>
                    <a:pt x="533" y="6"/>
                    <a:pt x="542" y="8"/>
                  </a:cubicBezTo>
                  <a:cubicBezTo>
                    <a:pt x="549" y="9"/>
                    <a:pt x="553" y="12"/>
                    <a:pt x="556" y="15"/>
                  </a:cubicBezTo>
                  <a:cubicBezTo>
                    <a:pt x="0" y="41"/>
                    <a:pt x="0" y="41"/>
                    <a:pt x="0" y="41"/>
                  </a:cubicBezTo>
                  <a:cubicBezTo>
                    <a:pt x="1" y="40"/>
                    <a:pt x="3" y="40"/>
                    <a:pt x="5" y="39"/>
                  </a:cubicBezTo>
                  <a:cubicBezTo>
                    <a:pt x="20" y="36"/>
                    <a:pt x="16" y="31"/>
                    <a:pt x="13" y="24"/>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7">
              <a:extLst>
                <a:ext uri="{FF2B5EF4-FFF2-40B4-BE49-F238E27FC236}">
                  <a16:creationId xmlns:a16="http://schemas.microsoft.com/office/drawing/2014/main" id="{1697D619-5B77-6BF2-8DAC-E87E74AB41B1}"/>
                </a:ext>
              </a:extLst>
            </p:cNvPr>
            <p:cNvSpPr>
              <a:spLocks/>
            </p:cNvSpPr>
            <p:nvPr/>
          </p:nvSpPr>
          <p:spPr bwMode="auto">
            <a:xfrm>
              <a:off x="9220214" y="5306359"/>
              <a:ext cx="1118623" cy="83241"/>
            </a:xfrm>
            <a:custGeom>
              <a:avLst/>
              <a:gdLst>
                <a:gd name="T0" fmla="*/ 0 w 565"/>
                <a:gd name="T1" fmla="*/ 27 h 42"/>
                <a:gd name="T2" fmla="*/ 565 w 565"/>
                <a:gd name="T3" fmla="*/ 0 h 42"/>
                <a:gd name="T4" fmla="*/ 544 w 565"/>
                <a:gd name="T5" fmla="*/ 8 h 42"/>
                <a:gd name="T6" fmla="*/ 543 w 565"/>
                <a:gd name="T7" fmla="*/ 17 h 42"/>
                <a:gd name="T8" fmla="*/ 29 w 565"/>
                <a:gd name="T9" fmla="*/ 42 h 42"/>
                <a:gd name="T10" fmla="*/ 25 w 565"/>
                <a:gd name="T11" fmla="*/ 39 h 42"/>
                <a:gd name="T12" fmla="*/ 0 w 565"/>
                <a:gd name="T13" fmla="*/ 27 h 42"/>
              </a:gdLst>
              <a:ahLst/>
              <a:cxnLst>
                <a:cxn ang="0">
                  <a:pos x="T0" y="T1"/>
                </a:cxn>
                <a:cxn ang="0">
                  <a:pos x="T2" y="T3"/>
                </a:cxn>
                <a:cxn ang="0">
                  <a:pos x="T4" y="T5"/>
                </a:cxn>
                <a:cxn ang="0">
                  <a:pos x="T6" y="T7"/>
                </a:cxn>
                <a:cxn ang="0">
                  <a:pos x="T8" y="T9"/>
                </a:cxn>
                <a:cxn ang="0">
                  <a:pos x="T10" y="T11"/>
                </a:cxn>
                <a:cxn ang="0">
                  <a:pos x="T12" y="T13"/>
                </a:cxn>
              </a:cxnLst>
              <a:rect l="0" t="0" r="r" b="b"/>
              <a:pathLst>
                <a:path w="565" h="42">
                  <a:moveTo>
                    <a:pt x="0" y="27"/>
                  </a:moveTo>
                  <a:cubicBezTo>
                    <a:pt x="565" y="0"/>
                    <a:pt x="565" y="0"/>
                    <a:pt x="565" y="0"/>
                  </a:cubicBezTo>
                  <a:cubicBezTo>
                    <a:pt x="559" y="5"/>
                    <a:pt x="551" y="8"/>
                    <a:pt x="544" y="8"/>
                  </a:cubicBezTo>
                  <a:cubicBezTo>
                    <a:pt x="538" y="8"/>
                    <a:pt x="540" y="12"/>
                    <a:pt x="543" y="17"/>
                  </a:cubicBezTo>
                  <a:cubicBezTo>
                    <a:pt x="29" y="42"/>
                    <a:pt x="29" y="42"/>
                    <a:pt x="29" y="42"/>
                  </a:cubicBezTo>
                  <a:cubicBezTo>
                    <a:pt x="29" y="40"/>
                    <a:pt x="28" y="39"/>
                    <a:pt x="25" y="39"/>
                  </a:cubicBezTo>
                  <a:cubicBezTo>
                    <a:pt x="17" y="39"/>
                    <a:pt x="5" y="34"/>
                    <a:pt x="0" y="27"/>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8">
              <a:extLst>
                <a:ext uri="{FF2B5EF4-FFF2-40B4-BE49-F238E27FC236}">
                  <a16:creationId xmlns:a16="http://schemas.microsoft.com/office/drawing/2014/main" id="{0B5DC676-1412-3BF2-19DC-6576E20FA691}"/>
                </a:ext>
              </a:extLst>
            </p:cNvPr>
            <p:cNvSpPr>
              <a:spLocks/>
            </p:cNvSpPr>
            <p:nvPr/>
          </p:nvSpPr>
          <p:spPr bwMode="auto">
            <a:xfrm>
              <a:off x="9245300" y="5470560"/>
              <a:ext cx="1065029" cy="80960"/>
            </a:xfrm>
            <a:custGeom>
              <a:avLst/>
              <a:gdLst>
                <a:gd name="T0" fmla="*/ 0 w 538"/>
                <a:gd name="T1" fmla="*/ 25 h 41"/>
                <a:gd name="T2" fmla="*/ 536 w 538"/>
                <a:gd name="T3" fmla="*/ 0 h 41"/>
                <a:gd name="T4" fmla="*/ 538 w 538"/>
                <a:gd name="T5" fmla="*/ 16 h 41"/>
                <a:gd name="T6" fmla="*/ 6 w 538"/>
                <a:gd name="T7" fmla="*/ 41 h 41"/>
                <a:gd name="T8" fmla="*/ 0 w 538"/>
                <a:gd name="T9" fmla="*/ 25 h 41"/>
              </a:gdLst>
              <a:ahLst/>
              <a:cxnLst>
                <a:cxn ang="0">
                  <a:pos x="T0" y="T1"/>
                </a:cxn>
                <a:cxn ang="0">
                  <a:pos x="T2" y="T3"/>
                </a:cxn>
                <a:cxn ang="0">
                  <a:pos x="T4" y="T5"/>
                </a:cxn>
                <a:cxn ang="0">
                  <a:pos x="T6" y="T7"/>
                </a:cxn>
                <a:cxn ang="0">
                  <a:pos x="T8" y="T9"/>
                </a:cxn>
              </a:cxnLst>
              <a:rect l="0" t="0" r="r" b="b"/>
              <a:pathLst>
                <a:path w="538" h="41">
                  <a:moveTo>
                    <a:pt x="0" y="25"/>
                  </a:moveTo>
                  <a:cubicBezTo>
                    <a:pt x="536" y="0"/>
                    <a:pt x="536" y="0"/>
                    <a:pt x="536" y="0"/>
                  </a:cubicBezTo>
                  <a:cubicBezTo>
                    <a:pt x="535" y="4"/>
                    <a:pt x="537" y="9"/>
                    <a:pt x="538" y="16"/>
                  </a:cubicBezTo>
                  <a:cubicBezTo>
                    <a:pt x="6" y="41"/>
                    <a:pt x="6" y="41"/>
                    <a:pt x="6" y="41"/>
                  </a:cubicBezTo>
                  <a:cubicBezTo>
                    <a:pt x="8" y="34"/>
                    <a:pt x="10" y="28"/>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9">
              <a:extLst>
                <a:ext uri="{FF2B5EF4-FFF2-40B4-BE49-F238E27FC236}">
                  <a16:creationId xmlns:a16="http://schemas.microsoft.com/office/drawing/2014/main" id="{2CCE44D0-B99A-3DA5-63E2-B1743A3F936D}"/>
                </a:ext>
              </a:extLst>
            </p:cNvPr>
            <p:cNvSpPr>
              <a:spLocks/>
            </p:cNvSpPr>
            <p:nvPr/>
          </p:nvSpPr>
          <p:spPr bwMode="auto">
            <a:xfrm>
              <a:off x="9253282" y="5542398"/>
              <a:ext cx="1083274" cy="82101"/>
            </a:xfrm>
            <a:custGeom>
              <a:avLst/>
              <a:gdLst>
                <a:gd name="T0" fmla="*/ 2 w 547"/>
                <a:gd name="T1" fmla="*/ 25 h 42"/>
                <a:gd name="T2" fmla="*/ 532 w 547"/>
                <a:gd name="T3" fmla="*/ 0 h 42"/>
                <a:gd name="T4" fmla="*/ 542 w 547"/>
                <a:gd name="T5" fmla="*/ 14 h 42"/>
                <a:gd name="T6" fmla="*/ 547 w 547"/>
                <a:gd name="T7" fmla="*/ 16 h 42"/>
                <a:gd name="T8" fmla="*/ 0 w 547"/>
                <a:gd name="T9" fmla="*/ 42 h 42"/>
                <a:gd name="T10" fmla="*/ 2 w 547"/>
                <a:gd name="T11" fmla="*/ 25 h 42"/>
              </a:gdLst>
              <a:ahLst/>
              <a:cxnLst>
                <a:cxn ang="0">
                  <a:pos x="T0" y="T1"/>
                </a:cxn>
                <a:cxn ang="0">
                  <a:pos x="T2" y="T3"/>
                </a:cxn>
                <a:cxn ang="0">
                  <a:pos x="T4" y="T5"/>
                </a:cxn>
                <a:cxn ang="0">
                  <a:pos x="T6" y="T7"/>
                </a:cxn>
                <a:cxn ang="0">
                  <a:pos x="T8" y="T9"/>
                </a:cxn>
                <a:cxn ang="0">
                  <a:pos x="T10" y="T11"/>
                </a:cxn>
              </a:cxnLst>
              <a:rect l="0" t="0" r="r" b="b"/>
              <a:pathLst>
                <a:path w="547" h="42">
                  <a:moveTo>
                    <a:pt x="2" y="25"/>
                  </a:moveTo>
                  <a:cubicBezTo>
                    <a:pt x="532" y="0"/>
                    <a:pt x="532" y="0"/>
                    <a:pt x="532" y="0"/>
                  </a:cubicBezTo>
                  <a:cubicBezTo>
                    <a:pt x="531" y="6"/>
                    <a:pt x="532" y="11"/>
                    <a:pt x="542" y="14"/>
                  </a:cubicBezTo>
                  <a:cubicBezTo>
                    <a:pt x="544" y="15"/>
                    <a:pt x="545" y="15"/>
                    <a:pt x="547" y="16"/>
                  </a:cubicBezTo>
                  <a:cubicBezTo>
                    <a:pt x="0" y="42"/>
                    <a:pt x="0" y="42"/>
                    <a:pt x="0" y="42"/>
                  </a:cubicBezTo>
                  <a:cubicBezTo>
                    <a:pt x="5" y="38"/>
                    <a:pt x="4" y="32"/>
                    <a:pt x="2"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0">
              <a:extLst>
                <a:ext uri="{FF2B5EF4-FFF2-40B4-BE49-F238E27FC236}">
                  <a16:creationId xmlns:a16="http://schemas.microsoft.com/office/drawing/2014/main" id="{F95F9BC5-39F2-9673-F5BF-DBA729D5C21C}"/>
                </a:ext>
              </a:extLst>
            </p:cNvPr>
            <p:cNvSpPr>
              <a:spLocks/>
            </p:cNvSpPr>
            <p:nvPr/>
          </p:nvSpPr>
          <p:spPr bwMode="auto">
            <a:xfrm>
              <a:off x="9245300" y="5626779"/>
              <a:ext cx="1063889" cy="80960"/>
            </a:xfrm>
            <a:custGeom>
              <a:avLst/>
              <a:gdLst>
                <a:gd name="T0" fmla="*/ 0 w 537"/>
                <a:gd name="T1" fmla="*/ 25 h 41"/>
                <a:gd name="T2" fmla="*/ 532 w 537"/>
                <a:gd name="T3" fmla="*/ 0 h 41"/>
                <a:gd name="T4" fmla="*/ 537 w 537"/>
                <a:gd name="T5" fmla="*/ 14 h 41"/>
                <a:gd name="T6" fmla="*/ 537 w 537"/>
                <a:gd name="T7" fmla="*/ 16 h 41"/>
                <a:gd name="T8" fmla="*/ 7 w 537"/>
                <a:gd name="T9" fmla="*/ 41 h 41"/>
                <a:gd name="T10" fmla="*/ 0 w 537"/>
                <a:gd name="T11" fmla="*/ 25 h 41"/>
              </a:gdLst>
              <a:ahLst/>
              <a:cxnLst>
                <a:cxn ang="0">
                  <a:pos x="T0" y="T1"/>
                </a:cxn>
                <a:cxn ang="0">
                  <a:pos x="T2" y="T3"/>
                </a:cxn>
                <a:cxn ang="0">
                  <a:pos x="T4" y="T5"/>
                </a:cxn>
                <a:cxn ang="0">
                  <a:pos x="T6" y="T7"/>
                </a:cxn>
                <a:cxn ang="0">
                  <a:pos x="T8" y="T9"/>
                </a:cxn>
                <a:cxn ang="0">
                  <a:pos x="T10" y="T11"/>
                </a:cxn>
              </a:cxnLst>
              <a:rect l="0" t="0" r="r" b="b"/>
              <a:pathLst>
                <a:path w="537" h="41">
                  <a:moveTo>
                    <a:pt x="0" y="25"/>
                  </a:moveTo>
                  <a:cubicBezTo>
                    <a:pt x="532" y="0"/>
                    <a:pt x="532" y="0"/>
                    <a:pt x="532" y="0"/>
                  </a:cubicBezTo>
                  <a:cubicBezTo>
                    <a:pt x="534" y="3"/>
                    <a:pt x="537" y="7"/>
                    <a:pt x="537" y="14"/>
                  </a:cubicBezTo>
                  <a:cubicBezTo>
                    <a:pt x="537" y="15"/>
                    <a:pt x="537" y="15"/>
                    <a:pt x="537" y="16"/>
                  </a:cubicBezTo>
                  <a:cubicBezTo>
                    <a:pt x="7" y="41"/>
                    <a:pt x="7" y="41"/>
                    <a:pt x="7" y="41"/>
                  </a:cubicBezTo>
                  <a:cubicBezTo>
                    <a:pt x="9" y="29"/>
                    <a:pt x="21" y="26"/>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1">
              <a:extLst>
                <a:ext uri="{FF2B5EF4-FFF2-40B4-BE49-F238E27FC236}">
                  <a16:creationId xmlns:a16="http://schemas.microsoft.com/office/drawing/2014/main" id="{B0039DF7-2BED-C09C-095E-7B66E79A6D64}"/>
                </a:ext>
              </a:extLst>
            </p:cNvPr>
            <p:cNvSpPr>
              <a:spLocks/>
            </p:cNvSpPr>
            <p:nvPr/>
          </p:nvSpPr>
          <p:spPr bwMode="auto">
            <a:xfrm>
              <a:off x="9241879" y="5702038"/>
              <a:ext cx="1102659" cy="80960"/>
            </a:xfrm>
            <a:custGeom>
              <a:avLst/>
              <a:gdLst>
                <a:gd name="T0" fmla="*/ 11 w 557"/>
                <a:gd name="T1" fmla="*/ 25 h 41"/>
                <a:gd name="T2" fmla="*/ 536 w 557"/>
                <a:gd name="T3" fmla="*/ 0 h 41"/>
                <a:gd name="T4" fmla="*/ 545 w 557"/>
                <a:gd name="T5" fmla="*/ 9 h 41"/>
                <a:gd name="T6" fmla="*/ 557 w 557"/>
                <a:gd name="T7" fmla="*/ 15 h 41"/>
                <a:gd name="T8" fmla="*/ 0 w 557"/>
                <a:gd name="T9" fmla="*/ 41 h 41"/>
                <a:gd name="T10" fmla="*/ 2 w 557"/>
                <a:gd name="T11" fmla="*/ 41 h 41"/>
                <a:gd name="T12" fmla="*/ 11 w 557"/>
                <a:gd name="T13" fmla="*/ 25 h 41"/>
              </a:gdLst>
              <a:ahLst/>
              <a:cxnLst>
                <a:cxn ang="0">
                  <a:pos x="T0" y="T1"/>
                </a:cxn>
                <a:cxn ang="0">
                  <a:pos x="T2" y="T3"/>
                </a:cxn>
                <a:cxn ang="0">
                  <a:pos x="T4" y="T5"/>
                </a:cxn>
                <a:cxn ang="0">
                  <a:pos x="T6" y="T7"/>
                </a:cxn>
                <a:cxn ang="0">
                  <a:pos x="T8" y="T9"/>
                </a:cxn>
                <a:cxn ang="0">
                  <a:pos x="T10" y="T11"/>
                </a:cxn>
                <a:cxn ang="0">
                  <a:pos x="T12" y="T13"/>
                </a:cxn>
              </a:cxnLst>
              <a:rect l="0" t="0" r="r" b="b"/>
              <a:pathLst>
                <a:path w="557" h="41">
                  <a:moveTo>
                    <a:pt x="11" y="25"/>
                  </a:moveTo>
                  <a:cubicBezTo>
                    <a:pt x="536" y="0"/>
                    <a:pt x="536" y="0"/>
                    <a:pt x="536" y="0"/>
                  </a:cubicBezTo>
                  <a:cubicBezTo>
                    <a:pt x="536" y="4"/>
                    <a:pt x="539" y="7"/>
                    <a:pt x="545" y="9"/>
                  </a:cubicBezTo>
                  <a:cubicBezTo>
                    <a:pt x="550" y="11"/>
                    <a:pt x="554" y="13"/>
                    <a:pt x="557" y="15"/>
                  </a:cubicBezTo>
                  <a:cubicBezTo>
                    <a:pt x="0" y="41"/>
                    <a:pt x="0" y="41"/>
                    <a:pt x="0" y="41"/>
                  </a:cubicBezTo>
                  <a:cubicBezTo>
                    <a:pt x="1" y="41"/>
                    <a:pt x="1" y="41"/>
                    <a:pt x="2" y="41"/>
                  </a:cubicBezTo>
                  <a:cubicBezTo>
                    <a:pt x="12" y="37"/>
                    <a:pt x="12" y="32"/>
                    <a:pt x="11"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2">
              <a:extLst>
                <a:ext uri="{FF2B5EF4-FFF2-40B4-BE49-F238E27FC236}">
                  <a16:creationId xmlns:a16="http://schemas.microsoft.com/office/drawing/2014/main" id="{EF4B39AA-9569-E6B1-8AA5-953B103B8D20}"/>
                </a:ext>
              </a:extLst>
            </p:cNvPr>
            <p:cNvSpPr>
              <a:spLocks/>
            </p:cNvSpPr>
            <p:nvPr/>
          </p:nvSpPr>
          <p:spPr bwMode="auto">
            <a:xfrm>
              <a:off x="9253282" y="5779578"/>
              <a:ext cx="1053626" cy="80960"/>
            </a:xfrm>
            <a:custGeom>
              <a:avLst/>
              <a:gdLst>
                <a:gd name="T0" fmla="*/ 0 w 532"/>
                <a:gd name="T1" fmla="*/ 25 h 41"/>
                <a:gd name="T2" fmla="*/ 530 w 532"/>
                <a:gd name="T3" fmla="*/ 0 h 41"/>
                <a:gd name="T4" fmla="*/ 532 w 532"/>
                <a:gd name="T5" fmla="*/ 17 h 41"/>
                <a:gd name="T6" fmla="*/ 5 w 532"/>
                <a:gd name="T7" fmla="*/ 41 h 41"/>
                <a:gd name="T8" fmla="*/ 0 w 532"/>
                <a:gd name="T9" fmla="*/ 25 h 41"/>
              </a:gdLst>
              <a:ahLst/>
              <a:cxnLst>
                <a:cxn ang="0">
                  <a:pos x="T0" y="T1"/>
                </a:cxn>
                <a:cxn ang="0">
                  <a:pos x="T2" y="T3"/>
                </a:cxn>
                <a:cxn ang="0">
                  <a:pos x="T4" y="T5"/>
                </a:cxn>
                <a:cxn ang="0">
                  <a:pos x="T6" y="T7"/>
                </a:cxn>
                <a:cxn ang="0">
                  <a:pos x="T8" y="T9"/>
                </a:cxn>
              </a:cxnLst>
              <a:rect l="0" t="0" r="r" b="b"/>
              <a:pathLst>
                <a:path w="532" h="41">
                  <a:moveTo>
                    <a:pt x="0" y="25"/>
                  </a:moveTo>
                  <a:cubicBezTo>
                    <a:pt x="530" y="0"/>
                    <a:pt x="530" y="0"/>
                    <a:pt x="530" y="0"/>
                  </a:cubicBezTo>
                  <a:cubicBezTo>
                    <a:pt x="529" y="5"/>
                    <a:pt x="530" y="10"/>
                    <a:pt x="532" y="17"/>
                  </a:cubicBezTo>
                  <a:cubicBezTo>
                    <a:pt x="5" y="41"/>
                    <a:pt x="5" y="41"/>
                    <a:pt x="5" y="41"/>
                  </a:cubicBezTo>
                  <a:cubicBezTo>
                    <a:pt x="6" y="35"/>
                    <a:pt x="6" y="30"/>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3">
              <a:extLst>
                <a:ext uri="{FF2B5EF4-FFF2-40B4-BE49-F238E27FC236}">
                  <a16:creationId xmlns:a16="http://schemas.microsoft.com/office/drawing/2014/main" id="{7523A76C-6098-0DB7-F34C-F9848B8FC627}"/>
                </a:ext>
              </a:extLst>
            </p:cNvPr>
            <p:cNvSpPr>
              <a:spLocks/>
            </p:cNvSpPr>
            <p:nvPr/>
          </p:nvSpPr>
          <p:spPr bwMode="auto">
            <a:xfrm>
              <a:off x="9271527" y="5892467"/>
              <a:ext cx="1053626" cy="263407"/>
            </a:xfrm>
            <a:custGeom>
              <a:avLst/>
              <a:gdLst>
                <a:gd name="T0" fmla="*/ 248 w 532"/>
                <a:gd name="T1" fmla="*/ 133 h 133"/>
                <a:gd name="T2" fmla="*/ 98 w 532"/>
                <a:gd name="T3" fmla="*/ 113 h 133"/>
                <a:gd name="T4" fmla="*/ 42 w 532"/>
                <a:gd name="T5" fmla="*/ 67 h 133"/>
                <a:gd name="T6" fmla="*/ 0 w 532"/>
                <a:gd name="T7" fmla="*/ 25 h 133"/>
                <a:gd name="T8" fmla="*/ 532 w 532"/>
                <a:gd name="T9" fmla="*/ 0 h 133"/>
                <a:gd name="T10" fmla="*/ 479 w 532"/>
                <a:gd name="T11" fmla="*/ 67 h 133"/>
                <a:gd name="T12" fmla="*/ 424 w 532"/>
                <a:gd name="T13" fmla="*/ 113 h 133"/>
                <a:gd name="T14" fmla="*/ 248 w 53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2" h="133">
                  <a:moveTo>
                    <a:pt x="248" y="133"/>
                  </a:moveTo>
                  <a:cubicBezTo>
                    <a:pt x="201" y="133"/>
                    <a:pt x="101" y="128"/>
                    <a:pt x="98" y="113"/>
                  </a:cubicBezTo>
                  <a:cubicBezTo>
                    <a:pt x="95" y="98"/>
                    <a:pt x="80" y="89"/>
                    <a:pt x="42" y="67"/>
                  </a:cubicBezTo>
                  <a:cubicBezTo>
                    <a:pt x="20" y="54"/>
                    <a:pt x="7" y="38"/>
                    <a:pt x="0" y="25"/>
                  </a:cubicBezTo>
                  <a:cubicBezTo>
                    <a:pt x="532" y="0"/>
                    <a:pt x="532" y="0"/>
                    <a:pt x="532" y="0"/>
                  </a:cubicBezTo>
                  <a:cubicBezTo>
                    <a:pt x="525" y="22"/>
                    <a:pt x="504" y="46"/>
                    <a:pt x="479" y="67"/>
                  </a:cubicBezTo>
                  <a:cubicBezTo>
                    <a:pt x="451" y="91"/>
                    <a:pt x="427" y="98"/>
                    <a:pt x="424" y="113"/>
                  </a:cubicBezTo>
                  <a:cubicBezTo>
                    <a:pt x="421" y="128"/>
                    <a:pt x="296" y="133"/>
                    <a:pt x="248" y="133"/>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4">
              <a:extLst>
                <a:ext uri="{FF2B5EF4-FFF2-40B4-BE49-F238E27FC236}">
                  <a16:creationId xmlns:a16="http://schemas.microsoft.com/office/drawing/2014/main" id="{E89795CD-278E-DB73-2350-D4197D1BD988}"/>
                </a:ext>
              </a:extLst>
            </p:cNvPr>
            <p:cNvSpPr>
              <a:spLocks/>
            </p:cNvSpPr>
            <p:nvPr/>
          </p:nvSpPr>
          <p:spPr bwMode="auto">
            <a:xfrm>
              <a:off x="9457393" y="5918693"/>
              <a:ext cx="304457" cy="237180"/>
            </a:xfrm>
            <a:custGeom>
              <a:avLst/>
              <a:gdLst>
                <a:gd name="T0" fmla="*/ 55 w 154"/>
                <a:gd name="T1" fmla="*/ 115 h 120"/>
                <a:gd name="T2" fmla="*/ 24 w 154"/>
                <a:gd name="T3" fmla="*/ 55 h 120"/>
                <a:gd name="T4" fmla="*/ 0 w 154"/>
                <a:gd name="T5" fmla="*/ 8 h 120"/>
                <a:gd name="T6" fmla="*/ 152 w 154"/>
                <a:gd name="T7" fmla="*/ 0 h 120"/>
                <a:gd name="T8" fmla="*/ 154 w 154"/>
                <a:gd name="T9" fmla="*/ 55 h 120"/>
                <a:gd name="T10" fmla="*/ 153 w 154"/>
                <a:gd name="T11" fmla="*/ 117 h 120"/>
                <a:gd name="T12" fmla="*/ 153 w 154"/>
                <a:gd name="T13" fmla="*/ 120 h 120"/>
                <a:gd name="T14" fmla="*/ 55 w 154"/>
                <a:gd name="T15" fmla="*/ 115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20">
                  <a:moveTo>
                    <a:pt x="55" y="115"/>
                  </a:moveTo>
                  <a:cubicBezTo>
                    <a:pt x="49" y="96"/>
                    <a:pt x="41" y="84"/>
                    <a:pt x="24" y="55"/>
                  </a:cubicBezTo>
                  <a:cubicBezTo>
                    <a:pt x="14" y="40"/>
                    <a:pt x="6" y="23"/>
                    <a:pt x="0" y="8"/>
                  </a:cubicBezTo>
                  <a:cubicBezTo>
                    <a:pt x="152" y="0"/>
                    <a:pt x="152" y="0"/>
                    <a:pt x="152" y="0"/>
                  </a:cubicBezTo>
                  <a:cubicBezTo>
                    <a:pt x="154" y="19"/>
                    <a:pt x="154" y="38"/>
                    <a:pt x="154" y="55"/>
                  </a:cubicBezTo>
                  <a:cubicBezTo>
                    <a:pt x="153" y="87"/>
                    <a:pt x="149" y="97"/>
                    <a:pt x="153" y="117"/>
                  </a:cubicBezTo>
                  <a:cubicBezTo>
                    <a:pt x="153" y="118"/>
                    <a:pt x="153" y="119"/>
                    <a:pt x="153" y="120"/>
                  </a:cubicBezTo>
                  <a:cubicBezTo>
                    <a:pt x="127" y="120"/>
                    <a:pt x="87" y="118"/>
                    <a:pt x="55" y="115"/>
                  </a:cubicBezTo>
                  <a:close/>
                </a:path>
              </a:pathLst>
            </a:custGeom>
            <a:solidFill>
              <a:srgbClr val="93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55">
              <a:extLst>
                <a:ext uri="{FF2B5EF4-FFF2-40B4-BE49-F238E27FC236}">
                  <a16:creationId xmlns:a16="http://schemas.microsoft.com/office/drawing/2014/main" id="{75EC22FF-F5B9-514D-9B80-14194A47AEB7}"/>
                </a:ext>
              </a:extLst>
            </p:cNvPr>
            <p:cNvSpPr>
              <a:spLocks noChangeArrowheads="1"/>
            </p:cNvSpPr>
            <p:nvPr/>
          </p:nvSpPr>
          <p:spPr bwMode="auto">
            <a:xfrm>
              <a:off x="9180303" y="4323430"/>
              <a:ext cx="521112" cy="52111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56">
              <a:extLst>
                <a:ext uri="{FF2B5EF4-FFF2-40B4-BE49-F238E27FC236}">
                  <a16:creationId xmlns:a16="http://schemas.microsoft.com/office/drawing/2014/main" id="{7627F79A-9268-EFC8-6E26-11D3AB9A3EEB}"/>
                </a:ext>
              </a:extLst>
            </p:cNvPr>
            <p:cNvSpPr>
              <a:spLocks noChangeArrowheads="1"/>
            </p:cNvSpPr>
            <p:nvPr/>
          </p:nvSpPr>
          <p:spPr bwMode="auto">
            <a:xfrm>
              <a:off x="9879300" y="4107916"/>
              <a:ext cx="397961" cy="39796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57">
              <a:extLst>
                <a:ext uri="{FF2B5EF4-FFF2-40B4-BE49-F238E27FC236}">
                  <a16:creationId xmlns:a16="http://schemas.microsoft.com/office/drawing/2014/main" id="{FCD38A47-D21F-35CB-0251-BC5B0E2A38C2}"/>
                </a:ext>
              </a:extLst>
            </p:cNvPr>
            <p:cNvSpPr>
              <a:spLocks noChangeArrowheads="1"/>
            </p:cNvSpPr>
            <p:nvPr/>
          </p:nvSpPr>
          <p:spPr bwMode="auto">
            <a:xfrm>
              <a:off x="9132411" y="3392955"/>
              <a:ext cx="722943" cy="722943"/>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58">
              <a:extLst>
                <a:ext uri="{FF2B5EF4-FFF2-40B4-BE49-F238E27FC236}">
                  <a16:creationId xmlns:a16="http://schemas.microsoft.com/office/drawing/2014/main" id="{5E0A72AF-8B7D-D227-08B4-E5B9372AC534}"/>
                </a:ext>
              </a:extLst>
            </p:cNvPr>
            <p:cNvSpPr>
              <a:spLocks noChangeArrowheads="1"/>
            </p:cNvSpPr>
            <p:nvPr/>
          </p:nvSpPr>
          <p:spPr bwMode="auto">
            <a:xfrm>
              <a:off x="10081131" y="3248139"/>
              <a:ext cx="521112" cy="521112"/>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59">
              <a:extLst>
                <a:ext uri="{FF2B5EF4-FFF2-40B4-BE49-F238E27FC236}">
                  <a16:creationId xmlns:a16="http://schemas.microsoft.com/office/drawing/2014/main" id="{BF8408F2-1B3D-E2F5-7E10-611918089DD5}"/>
                </a:ext>
              </a:extLst>
            </p:cNvPr>
            <p:cNvSpPr>
              <a:spLocks noChangeArrowheads="1"/>
            </p:cNvSpPr>
            <p:nvPr/>
          </p:nvSpPr>
          <p:spPr bwMode="auto">
            <a:xfrm>
              <a:off x="10677502" y="2772639"/>
              <a:ext cx="397961" cy="397960"/>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60">
              <a:extLst>
                <a:ext uri="{FF2B5EF4-FFF2-40B4-BE49-F238E27FC236}">
                  <a16:creationId xmlns:a16="http://schemas.microsoft.com/office/drawing/2014/main" id="{4D704B9B-3D4E-3746-1020-F8207CBC660A}"/>
                </a:ext>
              </a:extLst>
            </p:cNvPr>
            <p:cNvSpPr>
              <a:spLocks noChangeArrowheads="1"/>
            </p:cNvSpPr>
            <p:nvPr/>
          </p:nvSpPr>
          <p:spPr bwMode="auto">
            <a:xfrm>
              <a:off x="10538387" y="2079344"/>
              <a:ext cx="277090" cy="277090"/>
            </a:xfrm>
            <a:prstGeom prst="ellipse">
              <a:avLst/>
            </a:prstGeom>
            <a:solidFill>
              <a:srgbClr val="449E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61">
              <a:extLst>
                <a:ext uri="{FF2B5EF4-FFF2-40B4-BE49-F238E27FC236}">
                  <a16:creationId xmlns:a16="http://schemas.microsoft.com/office/drawing/2014/main" id="{4D2BF6C7-C13F-ADCA-1600-7D79F7AB9927}"/>
                </a:ext>
              </a:extLst>
            </p:cNvPr>
            <p:cNvSpPr>
              <a:spLocks noChangeArrowheads="1"/>
            </p:cNvSpPr>
            <p:nvPr/>
          </p:nvSpPr>
          <p:spPr bwMode="auto">
            <a:xfrm>
              <a:off x="9704836" y="2229862"/>
              <a:ext cx="722943" cy="72522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62">
              <a:extLst>
                <a:ext uri="{FF2B5EF4-FFF2-40B4-BE49-F238E27FC236}">
                  <a16:creationId xmlns:a16="http://schemas.microsoft.com/office/drawing/2014/main" id="{D336E7E8-BF6E-2356-2DA7-7149CBA9A135}"/>
                </a:ext>
              </a:extLst>
            </p:cNvPr>
            <p:cNvSpPr>
              <a:spLocks noChangeArrowheads="1"/>
            </p:cNvSpPr>
            <p:nvPr/>
          </p:nvSpPr>
          <p:spPr bwMode="auto">
            <a:xfrm>
              <a:off x="8903213" y="2485286"/>
              <a:ext cx="518831" cy="52111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3">
              <a:extLst>
                <a:ext uri="{FF2B5EF4-FFF2-40B4-BE49-F238E27FC236}">
                  <a16:creationId xmlns:a16="http://schemas.microsoft.com/office/drawing/2014/main" id="{7FA8328D-FAF6-8AE9-5272-EFB91DAB7E32}"/>
                </a:ext>
              </a:extLst>
            </p:cNvPr>
            <p:cNvSpPr>
              <a:spLocks noChangeArrowheads="1"/>
            </p:cNvSpPr>
            <p:nvPr/>
          </p:nvSpPr>
          <p:spPr bwMode="auto">
            <a:xfrm>
              <a:off x="8890670" y="1853567"/>
              <a:ext cx="397961" cy="397960"/>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4">
              <a:extLst>
                <a:ext uri="{FF2B5EF4-FFF2-40B4-BE49-F238E27FC236}">
                  <a16:creationId xmlns:a16="http://schemas.microsoft.com/office/drawing/2014/main" id="{C7F69B27-4900-81D0-CCEB-8E6E1158FAFB}"/>
                </a:ext>
              </a:extLst>
            </p:cNvPr>
            <p:cNvSpPr>
              <a:spLocks noChangeArrowheads="1"/>
            </p:cNvSpPr>
            <p:nvPr/>
          </p:nvSpPr>
          <p:spPr bwMode="auto">
            <a:xfrm>
              <a:off x="8629544" y="3535491"/>
              <a:ext cx="277090" cy="27709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5">
              <a:extLst>
                <a:ext uri="{FF2B5EF4-FFF2-40B4-BE49-F238E27FC236}">
                  <a16:creationId xmlns:a16="http://schemas.microsoft.com/office/drawing/2014/main" id="{1D7BC902-7628-63E0-0894-73997D36AAE2}"/>
                </a:ext>
              </a:extLst>
            </p:cNvPr>
            <p:cNvSpPr>
              <a:spLocks noChangeArrowheads="1"/>
            </p:cNvSpPr>
            <p:nvPr/>
          </p:nvSpPr>
          <p:spPr bwMode="auto">
            <a:xfrm>
              <a:off x="9704836" y="1646034"/>
              <a:ext cx="277090" cy="277090"/>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6">
              <a:extLst>
                <a:ext uri="{FF2B5EF4-FFF2-40B4-BE49-F238E27FC236}">
                  <a16:creationId xmlns:a16="http://schemas.microsoft.com/office/drawing/2014/main" id="{5CBF609C-4370-36E6-A6A2-E70F8D610FB5}"/>
                </a:ext>
              </a:extLst>
            </p:cNvPr>
            <p:cNvSpPr>
              <a:spLocks noChangeArrowheads="1"/>
            </p:cNvSpPr>
            <p:nvPr/>
          </p:nvSpPr>
          <p:spPr bwMode="auto">
            <a:xfrm>
              <a:off x="8439116" y="2842196"/>
              <a:ext cx="277090" cy="27709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7">
              <a:extLst>
                <a:ext uri="{FF2B5EF4-FFF2-40B4-BE49-F238E27FC236}">
                  <a16:creationId xmlns:a16="http://schemas.microsoft.com/office/drawing/2014/main" id="{E9AB60DA-346A-AEF6-DD6A-A39F8710AF8D}"/>
                </a:ext>
              </a:extLst>
            </p:cNvPr>
            <p:cNvSpPr>
              <a:spLocks noChangeArrowheads="1"/>
            </p:cNvSpPr>
            <p:nvPr/>
          </p:nvSpPr>
          <p:spPr bwMode="auto">
            <a:xfrm>
              <a:off x="10277261" y="4592538"/>
              <a:ext cx="277090" cy="27823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8">
              <a:extLst>
                <a:ext uri="{FF2B5EF4-FFF2-40B4-BE49-F238E27FC236}">
                  <a16:creationId xmlns:a16="http://schemas.microsoft.com/office/drawing/2014/main" id="{BC338971-441B-4E3E-DA25-701E96F28194}"/>
                </a:ext>
              </a:extLst>
            </p:cNvPr>
            <p:cNvSpPr>
              <a:spLocks noChangeArrowheads="1"/>
            </p:cNvSpPr>
            <p:nvPr/>
          </p:nvSpPr>
          <p:spPr bwMode="auto">
            <a:xfrm>
              <a:off x="10742498" y="3739603"/>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9">
              <a:extLst>
                <a:ext uri="{FF2B5EF4-FFF2-40B4-BE49-F238E27FC236}">
                  <a16:creationId xmlns:a16="http://schemas.microsoft.com/office/drawing/2014/main" id="{F0DF5994-BF66-3D7D-8EEB-EC47D72588E1}"/>
                </a:ext>
              </a:extLst>
            </p:cNvPr>
            <p:cNvSpPr>
              <a:spLocks noChangeArrowheads="1"/>
            </p:cNvSpPr>
            <p:nvPr/>
          </p:nvSpPr>
          <p:spPr bwMode="auto">
            <a:xfrm>
              <a:off x="9419764" y="1669980"/>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70">
              <a:extLst>
                <a:ext uri="{FF2B5EF4-FFF2-40B4-BE49-F238E27FC236}">
                  <a16:creationId xmlns:a16="http://schemas.microsoft.com/office/drawing/2014/main" id="{497FFBD9-08F3-AB61-0AEA-D096E123B358}"/>
                </a:ext>
              </a:extLst>
            </p:cNvPr>
            <p:cNvSpPr>
              <a:spLocks noChangeArrowheads="1"/>
            </p:cNvSpPr>
            <p:nvPr/>
          </p:nvSpPr>
          <p:spPr bwMode="auto">
            <a:xfrm>
              <a:off x="8463062" y="3331380"/>
              <a:ext cx="13911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71">
              <a:extLst>
                <a:ext uri="{FF2B5EF4-FFF2-40B4-BE49-F238E27FC236}">
                  <a16:creationId xmlns:a16="http://schemas.microsoft.com/office/drawing/2014/main" id="{61FE7818-F519-B8FD-7702-C6B611D04EB3}"/>
                </a:ext>
              </a:extLst>
            </p:cNvPr>
            <p:cNvSpPr>
              <a:spLocks noChangeArrowheads="1"/>
            </p:cNvSpPr>
            <p:nvPr/>
          </p:nvSpPr>
          <p:spPr bwMode="auto">
            <a:xfrm>
              <a:off x="8540602" y="2347311"/>
              <a:ext cx="13797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72">
              <a:extLst>
                <a:ext uri="{FF2B5EF4-FFF2-40B4-BE49-F238E27FC236}">
                  <a16:creationId xmlns:a16="http://schemas.microsoft.com/office/drawing/2014/main" id="{4D57B559-F282-7ACC-F2FE-606D3B0DD2CC}"/>
                </a:ext>
              </a:extLst>
            </p:cNvPr>
            <p:cNvSpPr>
              <a:spLocks noChangeArrowheads="1"/>
            </p:cNvSpPr>
            <p:nvPr/>
          </p:nvSpPr>
          <p:spPr bwMode="auto">
            <a:xfrm>
              <a:off x="10325153" y="1804534"/>
              <a:ext cx="137975" cy="14025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3">
              <a:extLst>
                <a:ext uri="{FF2B5EF4-FFF2-40B4-BE49-F238E27FC236}">
                  <a16:creationId xmlns:a16="http://schemas.microsoft.com/office/drawing/2014/main" id="{39B5C36B-86C5-790A-1A7D-621046FCC97F}"/>
                </a:ext>
              </a:extLst>
            </p:cNvPr>
            <p:cNvSpPr>
              <a:spLocks noChangeArrowheads="1"/>
            </p:cNvSpPr>
            <p:nvPr/>
          </p:nvSpPr>
          <p:spPr bwMode="auto">
            <a:xfrm>
              <a:off x="9152937" y="4930064"/>
              <a:ext cx="13797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4">
              <a:extLst>
                <a:ext uri="{FF2B5EF4-FFF2-40B4-BE49-F238E27FC236}">
                  <a16:creationId xmlns:a16="http://schemas.microsoft.com/office/drawing/2014/main" id="{22C81D6D-6119-D5A4-DCB2-88EEEAB43A1B}"/>
                </a:ext>
              </a:extLst>
            </p:cNvPr>
            <p:cNvSpPr>
              <a:spLocks noChangeArrowheads="1"/>
            </p:cNvSpPr>
            <p:nvPr/>
          </p:nvSpPr>
          <p:spPr bwMode="auto">
            <a:xfrm>
              <a:off x="9978505" y="4917520"/>
              <a:ext cx="13797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5">
              <a:extLst>
                <a:ext uri="{FF2B5EF4-FFF2-40B4-BE49-F238E27FC236}">
                  <a16:creationId xmlns:a16="http://schemas.microsoft.com/office/drawing/2014/main" id="{4F6F009B-9187-6FA0-9D1D-9E6DE5818EA4}"/>
                </a:ext>
              </a:extLst>
            </p:cNvPr>
            <p:cNvSpPr>
              <a:spLocks noChangeArrowheads="1"/>
            </p:cNvSpPr>
            <p:nvPr/>
          </p:nvSpPr>
          <p:spPr bwMode="auto">
            <a:xfrm>
              <a:off x="8861023" y="4185455"/>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6">
              <a:extLst>
                <a:ext uri="{FF2B5EF4-FFF2-40B4-BE49-F238E27FC236}">
                  <a16:creationId xmlns:a16="http://schemas.microsoft.com/office/drawing/2014/main" id="{A2E68BA4-BD16-4FBF-B66E-A4583F688BA9}"/>
                </a:ext>
              </a:extLst>
            </p:cNvPr>
            <p:cNvSpPr>
              <a:spLocks noChangeArrowheads="1"/>
            </p:cNvSpPr>
            <p:nvPr/>
          </p:nvSpPr>
          <p:spPr bwMode="auto">
            <a:xfrm>
              <a:off x="9503005" y="2925437"/>
              <a:ext cx="140255" cy="14025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7">
              <a:extLst>
                <a:ext uri="{FF2B5EF4-FFF2-40B4-BE49-F238E27FC236}">
                  <a16:creationId xmlns:a16="http://schemas.microsoft.com/office/drawing/2014/main" id="{7C869B3B-259A-27C6-BA86-181D0F943510}"/>
                </a:ext>
              </a:extLst>
            </p:cNvPr>
            <p:cNvSpPr>
              <a:spLocks noChangeArrowheads="1"/>
            </p:cNvSpPr>
            <p:nvPr/>
          </p:nvSpPr>
          <p:spPr bwMode="auto">
            <a:xfrm>
              <a:off x="10207703" y="3892401"/>
              <a:ext cx="14025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8">
              <a:extLst>
                <a:ext uri="{FF2B5EF4-FFF2-40B4-BE49-F238E27FC236}">
                  <a16:creationId xmlns:a16="http://schemas.microsoft.com/office/drawing/2014/main" id="{2637DDB6-4C70-529A-0784-70D01AD90D0E}"/>
                </a:ext>
              </a:extLst>
            </p:cNvPr>
            <p:cNvSpPr>
              <a:spLocks noChangeArrowheads="1"/>
            </p:cNvSpPr>
            <p:nvPr/>
          </p:nvSpPr>
          <p:spPr bwMode="auto">
            <a:xfrm>
              <a:off x="8932861" y="3192265"/>
              <a:ext cx="13797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9">
              <a:extLst>
                <a:ext uri="{FF2B5EF4-FFF2-40B4-BE49-F238E27FC236}">
                  <a16:creationId xmlns:a16="http://schemas.microsoft.com/office/drawing/2014/main" id="{06C70996-0C2F-1808-5E61-BE6D85B63C1C}"/>
                </a:ext>
              </a:extLst>
            </p:cNvPr>
            <p:cNvSpPr>
              <a:spLocks noEditPoints="1"/>
            </p:cNvSpPr>
            <p:nvPr/>
          </p:nvSpPr>
          <p:spPr bwMode="auto">
            <a:xfrm>
              <a:off x="10097095" y="1705329"/>
              <a:ext cx="100345" cy="102626"/>
            </a:xfrm>
            <a:custGeom>
              <a:avLst/>
              <a:gdLst>
                <a:gd name="T0" fmla="*/ 26 w 51"/>
                <a:gd name="T1" fmla="*/ 0 h 52"/>
                <a:gd name="T2" fmla="*/ 51 w 51"/>
                <a:gd name="T3" fmla="*/ 26 h 52"/>
                <a:gd name="T4" fmla="*/ 26 w 51"/>
                <a:gd name="T5" fmla="*/ 52 h 52"/>
                <a:gd name="T6" fmla="*/ 26 w 51"/>
                <a:gd name="T7" fmla="*/ 52 h 52"/>
                <a:gd name="T8" fmla="*/ 26 w 51"/>
                <a:gd name="T9" fmla="*/ 46 h 52"/>
                <a:gd name="T10" fmla="*/ 26 w 51"/>
                <a:gd name="T11" fmla="*/ 46 h 52"/>
                <a:gd name="T12" fmla="*/ 45 w 51"/>
                <a:gd name="T13" fmla="*/ 26 h 52"/>
                <a:gd name="T14" fmla="*/ 26 w 51"/>
                <a:gd name="T15" fmla="*/ 6 h 52"/>
                <a:gd name="T16" fmla="*/ 26 w 51"/>
                <a:gd name="T17" fmla="*/ 6 h 52"/>
                <a:gd name="T18" fmla="*/ 26 w 51"/>
                <a:gd name="T19" fmla="*/ 0 h 52"/>
                <a:gd name="T20" fmla="*/ 26 w 51"/>
                <a:gd name="T21" fmla="*/ 52 h 52"/>
                <a:gd name="T22" fmla="*/ 0 w 51"/>
                <a:gd name="T23" fmla="*/ 26 h 52"/>
                <a:gd name="T24" fmla="*/ 26 w 51"/>
                <a:gd name="T25" fmla="*/ 0 h 52"/>
                <a:gd name="T26" fmla="*/ 26 w 51"/>
                <a:gd name="T27" fmla="*/ 6 h 52"/>
                <a:gd name="T28" fmla="*/ 6 w 51"/>
                <a:gd name="T29" fmla="*/ 26 h 52"/>
                <a:gd name="T30" fmla="*/ 26 w 51"/>
                <a:gd name="T31" fmla="*/ 46 h 52"/>
                <a:gd name="T32" fmla="*/ 26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6" y="0"/>
                  </a:moveTo>
                  <a:cubicBezTo>
                    <a:pt x="40" y="0"/>
                    <a:pt x="51" y="12"/>
                    <a:pt x="51" y="26"/>
                  </a:cubicBezTo>
                  <a:cubicBezTo>
                    <a:pt x="51" y="40"/>
                    <a:pt x="40" y="52"/>
                    <a:pt x="26" y="52"/>
                  </a:cubicBezTo>
                  <a:cubicBezTo>
                    <a:pt x="26" y="52"/>
                    <a:pt x="26" y="52"/>
                    <a:pt x="26" y="52"/>
                  </a:cubicBezTo>
                  <a:cubicBezTo>
                    <a:pt x="26" y="46"/>
                    <a:pt x="26" y="46"/>
                    <a:pt x="26" y="46"/>
                  </a:cubicBezTo>
                  <a:cubicBezTo>
                    <a:pt x="26" y="46"/>
                    <a:pt x="26" y="46"/>
                    <a:pt x="26" y="46"/>
                  </a:cubicBezTo>
                  <a:cubicBezTo>
                    <a:pt x="37" y="46"/>
                    <a:pt x="45" y="37"/>
                    <a:pt x="45" y="26"/>
                  </a:cubicBezTo>
                  <a:cubicBezTo>
                    <a:pt x="45" y="15"/>
                    <a:pt x="37" y="6"/>
                    <a:pt x="26" y="6"/>
                  </a:cubicBezTo>
                  <a:cubicBezTo>
                    <a:pt x="26" y="6"/>
                    <a:pt x="26" y="6"/>
                    <a:pt x="26" y="6"/>
                  </a:cubicBezTo>
                  <a:cubicBezTo>
                    <a:pt x="26" y="0"/>
                    <a:pt x="26" y="0"/>
                    <a:pt x="26" y="0"/>
                  </a:cubicBezTo>
                  <a:close/>
                  <a:moveTo>
                    <a:pt x="26" y="52"/>
                  </a:moveTo>
                  <a:cubicBezTo>
                    <a:pt x="12" y="52"/>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80">
              <a:extLst>
                <a:ext uri="{FF2B5EF4-FFF2-40B4-BE49-F238E27FC236}">
                  <a16:creationId xmlns:a16="http://schemas.microsoft.com/office/drawing/2014/main" id="{44D42692-C8E1-9ADC-246E-E4264D1B535A}"/>
                </a:ext>
              </a:extLst>
            </p:cNvPr>
            <p:cNvSpPr>
              <a:spLocks noEditPoints="1"/>
            </p:cNvSpPr>
            <p:nvPr/>
          </p:nvSpPr>
          <p:spPr bwMode="auto">
            <a:xfrm>
              <a:off x="8441397" y="2630103"/>
              <a:ext cx="101486" cy="101486"/>
            </a:xfrm>
            <a:custGeom>
              <a:avLst/>
              <a:gdLst>
                <a:gd name="T0" fmla="*/ 26 w 51"/>
                <a:gd name="T1" fmla="*/ 0 h 51"/>
                <a:gd name="T2" fmla="*/ 51 w 51"/>
                <a:gd name="T3" fmla="*/ 26 h 51"/>
                <a:gd name="T4" fmla="*/ 26 w 51"/>
                <a:gd name="T5" fmla="*/ 51 h 51"/>
                <a:gd name="T6" fmla="*/ 26 w 51"/>
                <a:gd name="T7" fmla="*/ 45 h 51"/>
                <a:gd name="T8" fmla="*/ 45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1"/>
                    <a:pt x="51" y="26"/>
                  </a:cubicBezTo>
                  <a:cubicBezTo>
                    <a:pt x="51" y="40"/>
                    <a:pt x="40" y="51"/>
                    <a:pt x="26" y="51"/>
                  </a:cubicBezTo>
                  <a:cubicBezTo>
                    <a:pt x="26" y="45"/>
                    <a:pt x="26" y="45"/>
                    <a:pt x="26" y="45"/>
                  </a:cubicBezTo>
                  <a:cubicBezTo>
                    <a:pt x="37" y="45"/>
                    <a:pt x="45" y="36"/>
                    <a:pt x="45" y="26"/>
                  </a:cubicBezTo>
                  <a:cubicBezTo>
                    <a:pt x="45" y="15"/>
                    <a:pt x="37" y="6"/>
                    <a:pt x="26" y="6"/>
                  </a:cubicBezTo>
                  <a:lnTo>
                    <a:pt x="26" y="0"/>
                  </a:lnTo>
                  <a:close/>
                  <a:moveTo>
                    <a:pt x="26" y="51"/>
                  </a:moveTo>
                  <a:cubicBezTo>
                    <a:pt x="12" y="51"/>
                    <a:pt x="0" y="40"/>
                    <a:pt x="0" y="26"/>
                  </a:cubicBezTo>
                  <a:cubicBezTo>
                    <a:pt x="0" y="11"/>
                    <a:pt x="12" y="0"/>
                    <a:pt x="26" y="0"/>
                  </a:cubicBezTo>
                  <a:cubicBezTo>
                    <a:pt x="26" y="6"/>
                    <a:pt x="26" y="6"/>
                    <a:pt x="26" y="6"/>
                  </a:cubicBezTo>
                  <a:cubicBezTo>
                    <a:pt x="15" y="6"/>
                    <a:pt x="6" y="15"/>
                    <a:pt x="6" y="26"/>
                  </a:cubicBezTo>
                  <a:cubicBezTo>
                    <a:pt x="6" y="36"/>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81">
              <a:extLst>
                <a:ext uri="{FF2B5EF4-FFF2-40B4-BE49-F238E27FC236}">
                  <a16:creationId xmlns:a16="http://schemas.microsoft.com/office/drawing/2014/main" id="{B28305C6-2B8B-65D9-E2DD-24C625E26FA4}"/>
                </a:ext>
              </a:extLst>
            </p:cNvPr>
            <p:cNvSpPr>
              <a:spLocks noEditPoints="1"/>
            </p:cNvSpPr>
            <p:nvPr/>
          </p:nvSpPr>
          <p:spPr bwMode="auto">
            <a:xfrm>
              <a:off x="8989875" y="4525261"/>
              <a:ext cx="101486" cy="101486"/>
            </a:xfrm>
            <a:custGeom>
              <a:avLst/>
              <a:gdLst>
                <a:gd name="T0" fmla="*/ 25 w 51"/>
                <a:gd name="T1" fmla="*/ 0 h 51"/>
                <a:gd name="T2" fmla="*/ 51 w 51"/>
                <a:gd name="T3" fmla="*/ 26 h 51"/>
                <a:gd name="T4" fmla="*/ 25 w 51"/>
                <a:gd name="T5" fmla="*/ 51 h 51"/>
                <a:gd name="T6" fmla="*/ 25 w 51"/>
                <a:gd name="T7" fmla="*/ 45 h 51"/>
                <a:gd name="T8" fmla="*/ 45 w 51"/>
                <a:gd name="T9" fmla="*/ 26 h 51"/>
                <a:gd name="T10" fmla="*/ 25 w 51"/>
                <a:gd name="T11" fmla="*/ 6 h 51"/>
                <a:gd name="T12" fmla="*/ 25 w 51"/>
                <a:gd name="T13" fmla="*/ 0 h 51"/>
                <a:gd name="T14" fmla="*/ 25 w 51"/>
                <a:gd name="T15" fmla="*/ 51 h 51"/>
                <a:gd name="T16" fmla="*/ 0 w 51"/>
                <a:gd name="T17" fmla="*/ 26 h 51"/>
                <a:gd name="T18" fmla="*/ 25 w 51"/>
                <a:gd name="T19" fmla="*/ 0 h 51"/>
                <a:gd name="T20" fmla="*/ 25 w 51"/>
                <a:gd name="T21" fmla="*/ 6 h 51"/>
                <a:gd name="T22" fmla="*/ 6 w 51"/>
                <a:gd name="T23" fmla="*/ 26 h 51"/>
                <a:gd name="T24" fmla="*/ 25 w 51"/>
                <a:gd name="T25" fmla="*/ 45 h 51"/>
                <a:gd name="T26" fmla="*/ 25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5" y="0"/>
                  </a:moveTo>
                  <a:cubicBezTo>
                    <a:pt x="40" y="0"/>
                    <a:pt x="51" y="11"/>
                    <a:pt x="51" y="26"/>
                  </a:cubicBezTo>
                  <a:cubicBezTo>
                    <a:pt x="51" y="40"/>
                    <a:pt x="40" y="51"/>
                    <a:pt x="25" y="51"/>
                  </a:cubicBezTo>
                  <a:cubicBezTo>
                    <a:pt x="25" y="45"/>
                    <a:pt x="25" y="45"/>
                    <a:pt x="25" y="45"/>
                  </a:cubicBezTo>
                  <a:cubicBezTo>
                    <a:pt x="36" y="45"/>
                    <a:pt x="45" y="36"/>
                    <a:pt x="45" y="26"/>
                  </a:cubicBezTo>
                  <a:cubicBezTo>
                    <a:pt x="45" y="15"/>
                    <a:pt x="36" y="6"/>
                    <a:pt x="25" y="6"/>
                  </a:cubicBezTo>
                  <a:lnTo>
                    <a:pt x="25" y="0"/>
                  </a:lnTo>
                  <a:close/>
                  <a:moveTo>
                    <a:pt x="25" y="51"/>
                  </a:moveTo>
                  <a:cubicBezTo>
                    <a:pt x="11" y="51"/>
                    <a:pt x="0" y="40"/>
                    <a:pt x="0" y="26"/>
                  </a:cubicBezTo>
                  <a:cubicBezTo>
                    <a:pt x="0" y="11"/>
                    <a:pt x="11" y="0"/>
                    <a:pt x="25" y="0"/>
                  </a:cubicBezTo>
                  <a:cubicBezTo>
                    <a:pt x="25" y="6"/>
                    <a:pt x="25" y="6"/>
                    <a:pt x="25" y="6"/>
                  </a:cubicBezTo>
                  <a:cubicBezTo>
                    <a:pt x="15" y="6"/>
                    <a:pt x="6" y="15"/>
                    <a:pt x="6" y="26"/>
                  </a:cubicBezTo>
                  <a:cubicBezTo>
                    <a:pt x="6" y="36"/>
                    <a:pt x="15"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2">
              <a:extLst>
                <a:ext uri="{FF2B5EF4-FFF2-40B4-BE49-F238E27FC236}">
                  <a16:creationId xmlns:a16="http://schemas.microsoft.com/office/drawing/2014/main" id="{E11A6652-B7A4-345C-1C3C-C0D256DE72F0}"/>
                </a:ext>
              </a:extLst>
            </p:cNvPr>
            <p:cNvSpPr>
              <a:spLocks noEditPoints="1"/>
            </p:cNvSpPr>
            <p:nvPr/>
          </p:nvSpPr>
          <p:spPr bwMode="auto">
            <a:xfrm>
              <a:off x="9640980" y="4882171"/>
              <a:ext cx="101486" cy="101486"/>
            </a:xfrm>
            <a:custGeom>
              <a:avLst/>
              <a:gdLst>
                <a:gd name="T0" fmla="*/ 26 w 51"/>
                <a:gd name="T1" fmla="*/ 0 h 51"/>
                <a:gd name="T2" fmla="*/ 51 w 51"/>
                <a:gd name="T3" fmla="*/ 25 h 51"/>
                <a:gd name="T4" fmla="*/ 26 w 51"/>
                <a:gd name="T5" fmla="*/ 51 h 51"/>
                <a:gd name="T6" fmla="*/ 26 w 51"/>
                <a:gd name="T7" fmla="*/ 45 h 51"/>
                <a:gd name="T8" fmla="*/ 45 w 51"/>
                <a:gd name="T9" fmla="*/ 25 h 51"/>
                <a:gd name="T10" fmla="*/ 26 w 51"/>
                <a:gd name="T11" fmla="*/ 6 h 51"/>
                <a:gd name="T12" fmla="*/ 26 w 51"/>
                <a:gd name="T13" fmla="*/ 0 h 51"/>
                <a:gd name="T14" fmla="*/ 26 w 51"/>
                <a:gd name="T15" fmla="*/ 51 h 51"/>
                <a:gd name="T16" fmla="*/ 0 w 51"/>
                <a:gd name="T17" fmla="*/ 25 h 51"/>
                <a:gd name="T18" fmla="*/ 26 w 51"/>
                <a:gd name="T19" fmla="*/ 0 h 51"/>
                <a:gd name="T20" fmla="*/ 26 w 51"/>
                <a:gd name="T21" fmla="*/ 6 h 51"/>
                <a:gd name="T22" fmla="*/ 6 w 51"/>
                <a:gd name="T23" fmla="*/ 25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1"/>
                    <a:pt x="51" y="25"/>
                  </a:cubicBezTo>
                  <a:cubicBezTo>
                    <a:pt x="51" y="40"/>
                    <a:pt x="40" y="51"/>
                    <a:pt x="26" y="51"/>
                  </a:cubicBezTo>
                  <a:cubicBezTo>
                    <a:pt x="26" y="45"/>
                    <a:pt x="26" y="45"/>
                    <a:pt x="26" y="45"/>
                  </a:cubicBezTo>
                  <a:cubicBezTo>
                    <a:pt x="36" y="45"/>
                    <a:pt x="45" y="36"/>
                    <a:pt x="45" y="25"/>
                  </a:cubicBezTo>
                  <a:cubicBezTo>
                    <a:pt x="45" y="14"/>
                    <a:pt x="36" y="6"/>
                    <a:pt x="26" y="6"/>
                  </a:cubicBezTo>
                  <a:lnTo>
                    <a:pt x="26" y="0"/>
                  </a:lnTo>
                  <a:close/>
                  <a:moveTo>
                    <a:pt x="26" y="51"/>
                  </a:moveTo>
                  <a:cubicBezTo>
                    <a:pt x="11" y="51"/>
                    <a:pt x="0" y="40"/>
                    <a:pt x="0" y="25"/>
                  </a:cubicBezTo>
                  <a:cubicBezTo>
                    <a:pt x="0" y="11"/>
                    <a:pt x="11" y="0"/>
                    <a:pt x="26" y="0"/>
                  </a:cubicBezTo>
                  <a:cubicBezTo>
                    <a:pt x="26" y="6"/>
                    <a:pt x="26" y="6"/>
                    <a:pt x="26" y="6"/>
                  </a:cubicBezTo>
                  <a:cubicBezTo>
                    <a:pt x="15" y="6"/>
                    <a:pt x="6" y="14"/>
                    <a:pt x="6" y="25"/>
                  </a:cubicBezTo>
                  <a:cubicBezTo>
                    <a:pt x="6" y="36"/>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3">
              <a:extLst>
                <a:ext uri="{FF2B5EF4-FFF2-40B4-BE49-F238E27FC236}">
                  <a16:creationId xmlns:a16="http://schemas.microsoft.com/office/drawing/2014/main" id="{D444D15A-E4E2-1412-7470-77E942EF9BFE}"/>
                </a:ext>
              </a:extLst>
            </p:cNvPr>
            <p:cNvSpPr>
              <a:spLocks noEditPoints="1"/>
            </p:cNvSpPr>
            <p:nvPr/>
          </p:nvSpPr>
          <p:spPr bwMode="auto">
            <a:xfrm>
              <a:off x="10562333" y="4218524"/>
              <a:ext cx="101486"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2"/>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7"/>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2"/>
                    <a:pt x="11" y="0"/>
                    <a:pt x="25" y="0"/>
                  </a:cubicBezTo>
                  <a:cubicBezTo>
                    <a:pt x="25" y="6"/>
                    <a:pt x="25" y="6"/>
                    <a:pt x="25" y="6"/>
                  </a:cubicBezTo>
                  <a:cubicBezTo>
                    <a:pt x="14" y="6"/>
                    <a:pt x="6" y="15"/>
                    <a:pt x="6" y="26"/>
                  </a:cubicBezTo>
                  <a:cubicBezTo>
                    <a:pt x="6" y="37"/>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4">
              <a:extLst>
                <a:ext uri="{FF2B5EF4-FFF2-40B4-BE49-F238E27FC236}">
                  <a16:creationId xmlns:a16="http://schemas.microsoft.com/office/drawing/2014/main" id="{2BA87E24-A5A6-A235-2A13-97B44DC01715}"/>
                </a:ext>
              </a:extLst>
            </p:cNvPr>
            <p:cNvSpPr>
              <a:spLocks noEditPoints="1"/>
            </p:cNvSpPr>
            <p:nvPr/>
          </p:nvSpPr>
          <p:spPr bwMode="auto">
            <a:xfrm>
              <a:off x="10984239" y="3259542"/>
              <a:ext cx="100345"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6"/>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1"/>
                    <a:pt x="11" y="0"/>
                    <a:pt x="25" y="0"/>
                  </a:cubicBezTo>
                  <a:cubicBezTo>
                    <a:pt x="25" y="6"/>
                    <a:pt x="25" y="6"/>
                    <a:pt x="25" y="6"/>
                  </a:cubicBezTo>
                  <a:cubicBezTo>
                    <a:pt x="14" y="6"/>
                    <a:pt x="6" y="15"/>
                    <a:pt x="6" y="26"/>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5">
              <a:extLst>
                <a:ext uri="{FF2B5EF4-FFF2-40B4-BE49-F238E27FC236}">
                  <a16:creationId xmlns:a16="http://schemas.microsoft.com/office/drawing/2014/main" id="{859BDCF8-8082-073C-BCC1-ABD7000FC20C}"/>
                </a:ext>
              </a:extLst>
            </p:cNvPr>
            <p:cNvSpPr>
              <a:spLocks noEditPoints="1"/>
            </p:cNvSpPr>
            <p:nvPr/>
          </p:nvSpPr>
          <p:spPr bwMode="auto">
            <a:xfrm>
              <a:off x="10906700" y="2431693"/>
              <a:ext cx="101486" cy="103766"/>
            </a:xfrm>
            <a:custGeom>
              <a:avLst/>
              <a:gdLst>
                <a:gd name="T0" fmla="*/ 26 w 51"/>
                <a:gd name="T1" fmla="*/ 0 h 52"/>
                <a:gd name="T2" fmla="*/ 51 w 51"/>
                <a:gd name="T3" fmla="*/ 26 h 52"/>
                <a:gd name="T4" fmla="*/ 26 w 51"/>
                <a:gd name="T5" fmla="*/ 52 h 52"/>
                <a:gd name="T6" fmla="*/ 26 w 51"/>
                <a:gd name="T7" fmla="*/ 52 h 52"/>
                <a:gd name="T8" fmla="*/ 26 w 51"/>
                <a:gd name="T9" fmla="*/ 46 h 52"/>
                <a:gd name="T10" fmla="*/ 26 w 51"/>
                <a:gd name="T11" fmla="*/ 46 h 52"/>
                <a:gd name="T12" fmla="*/ 45 w 51"/>
                <a:gd name="T13" fmla="*/ 26 h 52"/>
                <a:gd name="T14" fmla="*/ 26 w 51"/>
                <a:gd name="T15" fmla="*/ 6 h 52"/>
                <a:gd name="T16" fmla="*/ 26 w 51"/>
                <a:gd name="T17" fmla="*/ 6 h 52"/>
                <a:gd name="T18" fmla="*/ 26 w 51"/>
                <a:gd name="T19" fmla="*/ 0 h 52"/>
                <a:gd name="T20" fmla="*/ 26 w 51"/>
                <a:gd name="T21" fmla="*/ 52 h 52"/>
                <a:gd name="T22" fmla="*/ 0 w 51"/>
                <a:gd name="T23" fmla="*/ 26 h 52"/>
                <a:gd name="T24" fmla="*/ 26 w 51"/>
                <a:gd name="T25" fmla="*/ 0 h 52"/>
                <a:gd name="T26" fmla="*/ 26 w 51"/>
                <a:gd name="T27" fmla="*/ 6 h 52"/>
                <a:gd name="T28" fmla="*/ 6 w 51"/>
                <a:gd name="T29" fmla="*/ 26 h 52"/>
                <a:gd name="T30" fmla="*/ 26 w 51"/>
                <a:gd name="T31" fmla="*/ 46 h 52"/>
                <a:gd name="T32" fmla="*/ 26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6" y="0"/>
                  </a:moveTo>
                  <a:cubicBezTo>
                    <a:pt x="40" y="0"/>
                    <a:pt x="51" y="12"/>
                    <a:pt x="51" y="26"/>
                  </a:cubicBezTo>
                  <a:cubicBezTo>
                    <a:pt x="51" y="40"/>
                    <a:pt x="40" y="52"/>
                    <a:pt x="26" y="52"/>
                  </a:cubicBezTo>
                  <a:cubicBezTo>
                    <a:pt x="26" y="52"/>
                    <a:pt x="26" y="52"/>
                    <a:pt x="26" y="52"/>
                  </a:cubicBezTo>
                  <a:cubicBezTo>
                    <a:pt x="26" y="46"/>
                    <a:pt x="26" y="46"/>
                    <a:pt x="26" y="46"/>
                  </a:cubicBezTo>
                  <a:cubicBezTo>
                    <a:pt x="26" y="46"/>
                    <a:pt x="26" y="46"/>
                    <a:pt x="26" y="46"/>
                  </a:cubicBezTo>
                  <a:cubicBezTo>
                    <a:pt x="36" y="46"/>
                    <a:pt x="45" y="37"/>
                    <a:pt x="45" y="26"/>
                  </a:cubicBezTo>
                  <a:cubicBezTo>
                    <a:pt x="45" y="15"/>
                    <a:pt x="36" y="6"/>
                    <a:pt x="26" y="6"/>
                  </a:cubicBezTo>
                  <a:cubicBezTo>
                    <a:pt x="26" y="6"/>
                    <a:pt x="26" y="6"/>
                    <a:pt x="26" y="6"/>
                  </a:cubicBezTo>
                  <a:cubicBezTo>
                    <a:pt x="26" y="0"/>
                    <a:pt x="26" y="0"/>
                    <a:pt x="26" y="0"/>
                  </a:cubicBezTo>
                  <a:close/>
                  <a:moveTo>
                    <a:pt x="26" y="52"/>
                  </a:moveTo>
                  <a:cubicBezTo>
                    <a:pt x="11" y="52"/>
                    <a:pt x="0" y="40"/>
                    <a:pt x="0" y="26"/>
                  </a:cubicBezTo>
                  <a:cubicBezTo>
                    <a:pt x="0" y="12"/>
                    <a:pt x="11"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6">
              <a:extLst>
                <a:ext uri="{FF2B5EF4-FFF2-40B4-BE49-F238E27FC236}">
                  <a16:creationId xmlns:a16="http://schemas.microsoft.com/office/drawing/2014/main" id="{6AC57176-BBDD-4520-735B-ABFF0CF19434}"/>
                </a:ext>
              </a:extLst>
            </p:cNvPr>
            <p:cNvSpPr>
              <a:spLocks noEditPoints="1"/>
            </p:cNvSpPr>
            <p:nvPr/>
          </p:nvSpPr>
          <p:spPr bwMode="auto">
            <a:xfrm>
              <a:off x="9962541" y="3132970"/>
              <a:ext cx="100345"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6"/>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1"/>
                    <a:pt x="11" y="0"/>
                    <a:pt x="25" y="0"/>
                  </a:cubicBezTo>
                  <a:cubicBezTo>
                    <a:pt x="25" y="6"/>
                    <a:pt x="25" y="6"/>
                    <a:pt x="25" y="6"/>
                  </a:cubicBezTo>
                  <a:cubicBezTo>
                    <a:pt x="14" y="6"/>
                    <a:pt x="6" y="15"/>
                    <a:pt x="6" y="26"/>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7">
              <a:extLst>
                <a:ext uri="{FF2B5EF4-FFF2-40B4-BE49-F238E27FC236}">
                  <a16:creationId xmlns:a16="http://schemas.microsoft.com/office/drawing/2014/main" id="{81FB1AD2-B057-432A-998F-91C6DA307582}"/>
                </a:ext>
              </a:extLst>
            </p:cNvPr>
            <p:cNvSpPr>
              <a:spLocks noEditPoints="1"/>
            </p:cNvSpPr>
            <p:nvPr/>
          </p:nvSpPr>
          <p:spPr bwMode="auto">
            <a:xfrm>
              <a:off x="9403800" y="1976718"/>
              <a:ext cx="101486" cy="102626"/>
            </a:xfrm>
            <a:custGeom>
              <a:avLst/>
              <a:gdLst>
                <a:gd name="T0" fmla="*/ 25 w 51"/>
                <a:gd name="T1" fmla="*/ 0 h 52"/>
                <a:gd name="T2" fmla="*/ 51 w 51"/>
                <a:gd name="T3" fmla="*/ 26 h 52"/>
                <a:gd name="T4" fmla="*/ 25 w 51"/>
                <a:gd name="T5" fmla="*/ 52 h 52"/>
                <a:gd name="T6" fmla="*/ 25 w 51"/>
                <a:gd name="T7" fmla="*/ 46 h 52"/>
                <a:gd name="T8" fmla="*/ 45 w 51"/>
                <a:gd name="T9" fmla="*/ 26 h 52"/>
                <a:gd name="T10" fmla="*/ 25 w 51"/>
                <a:gd name="T11" fmla="*/ 6 h 52"/>
                <a:gd name="T12" fmla="*/ 25 w 51"/>
                <a:gd name="T13" fmla="*/ 0 h 52"/>
                <a:gd name="T14" fmla="*/ 25 w 51"/>
                <a:gd name="T15" fmla="*/ 52 h 52"/>
                <a:gd name="T16" fmla="*/ 0 w 51"/>
                <a:gd name="T17" fmla="*/ 26 h 52"/>
                <a:gd name="T18" fmla="*/ 25 w 51"/>
                <a:gd name="T19" fmla="*/ 0 h 52"/>
                <a:gd name="T20" fmla="*/ 25 w 51"/>
                <a:gd name="T21" fmla="*/ 6 h 52"/>
                <a:gd name="T22" fmla="*/ 6 w 51"/>
                <a:gd name="T23" fmla="*/ 26 h 52"/>
                <a:gd name="T24" fmla="*/ 25 w 51"/>
                <a:gd name="T25" fmla="*/ 46 h 52"/>
                <a:gd name="T26" fmla="*/ 25 w 51"/>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2">
                  <a:moveTo>
                    <a:pt x="25" y="0"/>
                  </a:moveTo>
                  <a:cubicBezTo>
                    <a:pt x="40" y="0"/>
                    <a:pt x="51" y="12"/>
                    <a:pt x="51" y="26"/>
                  </a:cubicBezTo>
                  <a:cubicBezTo>
                    <a:pt x="51" y="40"/>
                    <a:pt x="40" y="52"/>
                    <a:pt x="25" y="52"/>
                  </a:cubicBezTo>
                  <a:cubicBezTo>
                    <a:pt x="25" y="46"/>
                    <a:pt x="25" y="46"/>
                    <a:pt x="25" y="46"/>
                  </a:cubicBezTo>
                  <a:cubicBezTo>
                    <a:pt x="36" y="46"/>
                    <a:pt x="45" y="37"/>
                    <a:pt x="45" y="26"/>
                  </a:cubicBezTo>
                  <a:cubicBezTo>
                    <a:pt x="45" y="15"/>
                    <a:pt x="36" y="6"/>
                    <a:pt x="25" y="6"/>
                  </a:cubicBezTo>
                  <a:lnTo>
                    <a:pt x="25" y="0"/>
                  </a:lnTo>
                  <a:close/>
                  <a:moveTo>
                    <a:pt x="25" y="52"/>
                  </a:moveTo>
                  <a:cubicBezTo>
                    <a:pt x="11" y="52"/>
                    <a:pt x="0" y="40"/>
                    <a:pt x="0" y="26"/>
                  </a:cubicBezTo>
                  <a:cubicBezTo>
                    <a:pt x="0" y="12"/>
                    <a:pt x="11" y="0"/>
                    <a:pt x="25" y="0"/>
                  </a:cubicBezTo>
                  <a:cubicBezTo>
                    <a:pt x="25" y="6"/>
                    <a:pt x="25" y="6"/>
                    <a:pt x="25" y="6"/>
                  </a:cubicBezTo>
                  <a:cubicBezTo>
                    <a:pt x="15" y="6"/>
                    <a:pt x="6" y="15"/>
                    <a:pt x="6" y="26"/>
                  </a:cubicBezTo>
                  <a:cubicBezTo>
                    <a:pt x="6" y="37"/>
                    <a:pt x="15" y="46"/>
                    <a:pt x="25" y="46"/>
                  </a:cubicBezTo>
                  <a:lnTo>
                    <a:pt x="25"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8">
              <a:extLst>
                <a:ext uri="{FF2B5EF4-FFF2-40B4-BE49-F238E27FC236}">
                  <a16:creationId xmlns:a16="http://schemas.microsoft.com/office/drawing/2014/main" id="{A62D9999-B522-0093-2743-83A1236791EA}"/>
                </a:ext>
              </a:extLst>
            </p:cNvPr>
            <p:cNvSpPr>
              <a:spLocks noEditPoints="1"/>
            </p:cNvSpPr>
            <p:nvPr/>
          </p:nvSpPr>
          <p:spPr bwMode="auto">
            <a:xfrm>
              <a:off x="8971631" y="3455671"/>
              <a:ext cx="101486" cy="101486"/>
            </a:xfrm>
            <a:custGeom>
              <a:avLst/>
              <a:gdLst>
                <a:gd name="T0" fmla="*/ 26 w 51"/>
                <a:gd name="T1" fmla="*/ 0 h 51"/>
                <a:gd name="T2" fmla="*/ 51 w 51"/>
                <a:gd name="T3" fmla="*/ 26 h 51"/>
                <a:gd name="T4" fmla="*/ 26 w 51"/>
                <a:gd name="T5" fmla="*/ 51 h 51"/>
                <a:gd name="T6" fmla="*/ 26 w 51"/>
                <a:gd name="T7" fmla="*/ 45 h 51"/>
                <a:gd name="T8" fmla="*/ 46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2"/>
                    <a:pt x="51" y="26"/>
                  </a:cubicBezTo>
                  <a:cubicBezTo>
                    <a:pt x="51" y="40"/>
                    <a:pt x="40" y="51"/>
                    <a:pt x="26" y="51"/>
                  </a:cubicBezTo>
                  <a:cubicBezTo>
                    <a:pt x="26" y="45"/>
                    <a:pt x="26" y="45"/>
                    <a:pt x="26" y="45"/>
                  </a:cubicBezTo>
                  <a:cubicBezTo>
                    <a:pt x="37" y="45"/>
                    <a:pt x="46" y="37"/>
                    <a:pt x="46" y="26"/>
                  </a:cubicBezTo>
                  <a:cubicBezTo>
                    <a:pt x="46" y="15"/>
                    <a:pt x="37" y="6"/>
                    <a:pt x="26" y="6"/>
                  </a:cubicBezTo>
                  <a:lnTo>
                    <a:pt x="26" y="0"/>
                  </a:lnTo>
                  <a:close/>
                  <a:moveTo>
                    <a:pt x="26" y="51"/>
                  </a:moveTo>
                  <a:cubicBezTo>
                    <a:pt x="12" y="51"/>
                    <a:pt x="0" y="40"/>
                    <a:pt x="0" y="26"/>
                  </a:cubicBezTo>
                  <a:cubicBezTo>
                    <a:pt x="0" y="12"/>
                    <a:pt x="12" y="0"/>
                    <a:pt x="26" y="0"/>
                  </a:cubicBezTo>
                  <a:cubicBezTo>
                    <a:pt x="26" y="6"/>
                    <a:pt x="26" y="6"/>
                    <a:pt x="26" y="6"/>
                  </a:cubicBezTo>
                  <a:cubicBezTo>
                    <a:pt x="15" y="6"/>
                    <a:pt x="6" y="15"/>
                    <a:pt x="6" y="26"/>
                  </a:cubicBezTo>
                  <a:cubicBezTo>
                    <a:pt x="6" y="37"/>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9">
              <a:extLst>
                <a:ext uri="{FF2B5EF4-FFF2-40B4-BE49-F238E27FC236}">
                  <a16:creationId xmlns:a16="http://schemas.microsoft.com/office/drawing/2014/main" id="{B8930A0E-5703-BFA0-E50A-4534785F3919}"/>
                </a:ext>
              </a:extLst>
            </p:cNvPr>
            <p:cNvSpPr>
              <a:spLocks noEditPoints="1"/>
            </p:cNvSpPr>
            <p:nvPr/>
          </p:nvSpPr>
          <p:spPr bwMode="auto">
            <a:xfrm>
              <a:off x="10401552" y="2950524"/>
              <a:ext cx="103766" cy="103766"/>
            </a:xfrm>
            <a:custGeom>
              <a:avLst/>
              <a:gdLst>
                <a:gd name="T0" fmla="*/ 26 w 52"/>
                <a:gd name="T1" fmla="*/ 0 h 52"/>
                <a:gd name="T2" fmla="*/ 52 w 52"/>
                <a:gd name="T3" fmla="*/ 26 h 52"/>
                <a:gd name="T4" fmla="*/ 26 w 52"/>
                <a:gd name="T5" fmla="*/ 52 h 52"/>
                <a:gd name="T6" fmla="*/ 26 w 52"/>
                <a:gd name="T7" fmla="*/ 52 h 52"/>
                <a:gd name="T8" fmla="*/ 26 w 52"/>
                <a:gd name="T9" fmla="*/ 46 h 52"/>
                <a:gd name="T10" fmla="*/ 26 w 52"/>
                <a:gd name="T11" fmla="*/ 46 h 52"/>
                <a:gd name="T12" fmla="*/ 46 w 52"/>
                <a:gd name="T13" fmla="*/ 26 h 52"/>
                <a:gd name="T14" fmla="*/ 26 w 52"/>
                <a:gd name="T15" fmla="*/ 6 h 52"/>
                <a:gd name="T16" fmla="*/ 26 w 52"/>
                <a:gd name="T17" fmla="*/ 6 h 52"/>
                <a:gd name="T18" fmla="*/ 26 w 52"/>
                <a:gd name="T19" fmla="*/ 0 h 52"/>
                <a:gd name="T20" fmla="*/ 26 w 52"/>
                <a:gd name="T21" fmla="*/ 52 h 52"/>
                <a:gd name="T22" fmla="*/ 0 w 52"/>
                <a:gd name="T23" fmla="*/ 26 h 52"/>
                <a:gd name="T24" fmla="*/ 26 w 52"/>
                <a:gd name="T25" fmla="*/ 0 h 52"/>
                <a:gd name="T26" fmla="*/ 26 w 52"/>
                <a:gd name="T27" fmla="*/ 6 h 52"/>
                <a:gd name="T28" fmla="*/ 6 w 52"/>
                <a:gd name="T29" fmla="*/ 26 h 52"/>
                <a:gd name="T30" fmla="*/ 26 w 52"/>
                <a:gd name="T31" fmla="*/ 46 h 52"/>
                <a:gd name="T32" fmla="*/ 26 w 52"/>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52">
                  <a:moveTo>
                    <a:pt x="26" y="0"/>
                  </a:moveTo>
                  <a:cubicBezTo>
                    <a:pt x="40" y="0"/>
                    <a:pt x="52" y="12"/>
                    <a:pt x="52" y="26"/>
                  </a:cubicBezTo>
                  <a:cubicBezTo>
                    <a:pt x="52" y="40"/>
                    <a:pt x="40" y="52"/>
                    <a:pt x="26" y="52"/>
                  </a:cubicBezTo>
                  <a:cubicBezTo>
                    <a:pt x="26" y="52"/>
                    <a:pt x="26" y="52"/>
                    <a:pt x="26" y="52"/>
                  </a:cubicBezTo>
                  <a:cubicBezTo>
                    <a:pt x="26" y="46"/>
                    <a:pt x="26" y="46"/>
                    <a:pt x="26" y="46"/>
                  </a:cubicBezTo>
                  <a:cubicBezTo>
                    <a:pt x="26" y="46"/>
                    <a:pt x="26" y="46"/>
                    <a:pt x="26" y="46"/>
                  </a:cubicBezTo>
                  <a:cubicBezTo>
                    <a:pt x="37" y="46"/>
                    <a:pt x="46" y="37"/>
                    <a:pt x="46" y="26"/>
                  </a:cubicBezTo>
                  <a:cubicBezTo>
                    <a:pt x="46" y="15"/>
                    <a:pt x="37" y="6"/>
                    <a:pt x="26" y="6"/>
                  </a:cubicBezTo>
                  <a:cubicBezTo>
                    <a:pt x="26" y="6"/>
                    <a:pt x="26" y="6"/>
                    <a:pt x="26" y="6"/>
                  </a:cubicBezTo>
                  <a:cubicBezTo>
                    <a:pt x="26" y="0"/>
                    <a:pt x="26" y="0"/>
                    <a:pt x="26" y="0"/>
                  </a:cubicBezTo>
                  <a:close/>
                  <a:moveTo>
                    <a:pt x="26" y="52"/>
                  </a:moveTo>
                  <a:cubicBezTo>
                    <a:pt x="12" y="52"/>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90">
              <a:extLst>
                <a:ext uri="{FF2B5EF4-FFF2-40B4-BE49-F238E27FC236}">
                  <a16:creationId xmlns:a16="http://schemas.microsoft.com/office/drawing/2014/main" id="{9FABFF94-7604-735B-643B-BC14CB3E7095}"/>
                </a:ext>
              </a:extLst>
            </p:cNvPr>
            <p:cNvSpPr>
              <a:spLocks noEditPoints="1"/>
            </p:cNvSpPr>
            <p:nvPr/>
          </p:nvSpPr>
          <p:spPr bwMode="auto">
            <a:xfrm>
              <a:off x="9971663" y="3823984"/>
              <a:ext cx="101486" cy="101486"/>
            </a:xfrm>
            <a:custGeom>
              <a:avLst/>
              <a:gdLst>
                <a:gd name="T0" fmla="*/ 25 w 51"/>
                <a:gd name="T1" fmla="*/ 0 h 51"/>
                <a:gd name="T2" fmla="*/ 51 w 51"/>
                <a:gd name="T3" fmla="*/ 25 h 51"/>
                <a:gd name="T4" fmla="*/ 25 w 51"/>
                <a:gd name="T5" fmla="*/ 51 h 51"/>
                <a:gd name="T6" fmla="*/ 25 w 51"/>
                <a:gd name="T7" fmla="*/ 51 h 51"/>
                <a:gd name="T8" fmla="*/ 25 w 51"/>
                <a:gd name="T9" fmla="*/ 45 h 51"/>
                <a:gd name="T10" fmla="*/ 25 w 51"/>
                <a:gd name="T11" fmla="*/ 45 h 51"/>
                <a:gd name="T12" fmla="*/ 45 w 51"/>
                <a:gd name="T13" fmla="*/ 25 h 51"/>
                <a:gd name="T14" fmla="*/ 25 w 51"/>
                <a:gd name="T15" fmla="*/ 5 h 51"/>
                <a:gd name="T16" fmla="*/ 25 w 51"/>
                <a:gd name="T17" fmla="*/ 5 h 51"/>
                <a:gd name="T18" fmla="*/ 25 w 51"/>
                <a:gd name="T19" fmla="*/ 0 h 51"/>
                <a:gd name="T20" fmla="*/ 25 w 51"/>
                <a:gd name="T21" fmla="*/ 51 h 51"/>
                <a:gd name="T22" fmla="*/ 0 w 51"/>
                <a:gd name="T23" fmla="*/ 25 h 51"/>
                <a:gd name="T24" fmla="*/ 25 w 51"/>
                <a:gd name="T25" fmla="*/ 0 h 51"/>
                <a:gd name="T26" fmla="*/ 25 w 51"/>
                <a:gd name="T27" fmla="*/ 5 h 51"/>
                <a:gd name="T28" fmla="*/ 6 w 51"/>
                <a:gd name="T29" fmla="*/ 25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5"/>
                  </a:cubicBezTo>
                  <a:cubicBezTo>
                    <a:pt x="51" y="39"/>
                    <a:pt x="39" y="51"/>
                    <a:pt x="25" y="51"/>
                  </a:cubicBezTo>
                  <a:cubicBezTo>
                    <a:pt x="25" y="51"/>
                    <a:pt x="25" y="51"/>
                    <a:pt x="25" y="51"/>
                  </a:cubicBezTo>
                  <a:cubicBezTo>
                    <a:pt x="25" y="45"/>
                    <a:pt x="25" y="45"/>
                    <a:pt x="25" y="45"/>
                  </a:cubicBezTo>
                  <a:cubicBezTo>
                    <a:pt x="25" y="45"/>
                    <a:pt x="25" y="45"/>
                    <a:pt x="25" y="45"/>
                  </a:cubicBezTo>
                  <a:cubicBezTo>
                    <a:pt x="36" y="45"/>
                    <a:pt x="45" y="36"/>
                    <a:pt x="45" y="25"/>
                  </a:cubicBezTo>
                  <a:cubicBezTo>
                    <a:pt x="45" y="14"/>
                    <a:pt x="36" y="5"/>
                    <a:pt x="25" y="5"/>
                  </a:cubicBezTo>
                  <a:cubicBezTo>
                    <a:pt x="25" y="5"/>
                    <a:pt x="25" y="5"/>
                    <a:pt x="25" y="5"/>
                  </a:cubicBezTo>
                  <a:cubicBezTo>
                    <a:pt x="25" y="0"/>
                    <a:pt x="25" y="0"/>
                    <a:pt x="25" y="0"/>
                  </a:cubicBezTo>
                  <a:close/>
                  <a:moveTo>
                    <a:pt x="25" y="51"/>
                  </a:moveTo>
                  <a:cubicBezTo>
                    <a:pt x="11" y="51"/>
                    <a:pt x="0" y="39"/>
                    <a:pt x="0" y="25"/>
                  </a:cubicBezTo>
                  <a:cubicBezTo>
                    <a:pt x="0" y="11"/>
                    <a:pt x="11" y="0"/>
                    <a:pt x="25" y="0"/>
                  </a:cubicBezTo>
                  <a:cubicBezTo>
                    <a:pt x="25" y="5"/>
                    <a:pt x="25" y="5"/>
                    <a:pt x="25" y="5"/>
                  </a:cubicBezTo>
                  <a:cubicBezTo>
                    <a:pt x="14" y="5"/>
                    <a:pt x="6" y="14"/>
                    <a:pt x="6" y="25"/>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91">
              <a:extLst>
                <a:ext uri="{FF2B5EF4-FFF2-40B4-BE49-F238E27FC236}">
                  <a16:creationId xmlns:a16="http://schemas.microsoft.com/office/drawing/2014/main" id="{0EFBEAA1-1206-BA8B-FCE3-147F325FDD70}"/>
                </a:ext>
              </a:extLst>
            </p:cNvPr>
            <p:cNvSpPr>
              <a:spLocks/>
            </p:cNvSpPr>
            <p:nvPr/>
          </p:nvSpPr>
          <p:spPr bwMode="auto">
            <a:xfrm>
              <a:off x="9463095" y="2501250"/>
              <a:ext cx="168763" cy="126572"/>
            </a:xfrm>
            <a:custGeom>
              <a:avLst/>
              <a:gdLst>
                <a:gd name="T0" fmla="*/ 43 w 85"/>
                <a:gd name="T1" fmla="*/ 0 h 64"/>
                <a:gd name="T2" fmla="*/ 0 w 85"/>
                <a:gd name="T3" fmla="*/ 43 h 64"/>
                <a:gd name="T4" fmla="*/ 5 w 85"/>
                <a:gd name="T5" fmla="*/ 63 h 64"/>
                <a:gd name="T6" fmla="*/ 5 w 85"/>
                <a:gd name="T7" fmla="*/ 52 h 64"/>
                <a:gd name="T8" fmla="*/ 7 w 85"/>
                <a:gd name="T9" fmla="*/ 46 h 64"/>
                <a:gd name="T10" fmla="*/ 7 w 85"/>
                <a:gd name="T11" fmla="*/ 43 h 64"/>
                <a:gd name="T12" fmla="*/ 43 w 85"/>
                <a:gd name="T13" fmla="*/ 7 h 64"/>
                <a:gd name="T14" fmla="*/ 78 w 85"/>
                <a:gd name="T15" fmla="*/ 43 h 64"/>
                <a:gd name="T16" fmla="*/ 78 w 85"/>
                <a:gd name="T17" fmla="*/ 47 h 64"/>
                <a:gd name="T18" fmla="*/ 80 w 85"/>
                <a:gd name="T19" fmla="*/ 52 h 64"/>
                <a:gd name="T20" fmla="*/ 80 w 85"/>
                <a:gd name="T21" fmla="*/ 64 h 64"/>
                <a:gd name="T22" fmla="*/ 85 w 85"/>
                <a:gd name="T23" fmla="*/ 43 h 64"/>
                <a:gd name="T24" fmla="*/ 43 w 8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64">
                  <a:moveTo>
                    <a:pt x="43" y="0"/>
                  </a:moveTo>
                  <a:cubicBezTo>
                    <a:pt x="19" y="0"/>
                    <a:pt x="0" y="19"/>
                    <a:pt x="0" y="43"/>
                  </a:cubicBezTo>
                  <a:cubicBezTo>
                    <a:pt x="0" y="50"/>
                    <a:pt x="2" y="57"/>
                    <a:pt x="5" y="63"/>
                  </a:cubicBezTo>
                  <a:cubicBezTo>
                    <a:pt x="5" y="52"/>
                    <a:pt x="5" y="52"/>
                    <a:pt x="5" y="52"/>
                  </a:cubicBezTo>
                  <a:cubicBezTo>
                    <a:pt x="5" y="50"/>
                    <a:pt x="6" y="48"/>
                    <a:pt x="7" y="46"/>
                  </a:cubicBezTo>
                  <a:cubicBezTo>
                    <a:pt x="7" y="45"/>
                    <a:pt x="7" y="44"/>
                    <a:pt x="7" y="43"/>
                  </a:cubicBezTo>
                  <a:cubicBezTo>
                    <a:pt x="7" y="23"/>
                    <a:pt x="23" y="7"/>
                    <a:pt x="43" y="7"/>
                  </a:cubicBezTo>
                  <a:cubicBezTo>
                    <a:pt x="62" y="7"/>
                    <a:pt x="78" y="23"/>
                    <a:pt x="78" y="43"/>
                  </a:cubicBezTo>
                  <a:cubicBezTo>
                    <a:pt x="78" y="44"/>
                    <a:pt x="78" y="46"/>
                    <a:pt x="78" y="47"/>
                  </a:cubicBezTo>
                  <a:cubicBezTo>
                    <a:pt x="79" y="48"/>
                    <a:pt x="80" y="50"/>
                    <a:pt x="80" y="52"/>
                  </a:cubicBezTo>
                  <a:cubicBezTo>
                    <a:pt x="80" y="64"/>
                    <a:pt x="80" y="64"/>
                    <a:pt x="80" y="64"/>
                  </a:cubicBezTo>
                  <a:cubicBezTo>
                    <a:pt x="83" y="58"/>
                    <a:pt x="85" y="50"/>
                    <a:pt x="85" y="43"/>
                  </a:cubicBezTo>
                  <a:cubicBezTo>
                    <a:pt x="85" y="19"/>
                    <a:pt x="66" y="0"/>
                    <a:pt x="43" y="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92">
              <a:extLst>
                <a:ext uri="{FF2B5EF4-FFF2-40B4-BE49-F238E27FC236}">
                  <a16:creationId xmlns:a16="http://schemas.microsoft.com/office/drawing/2014/main" id="{ABFF433A-2829-31F3-B296-63034C677F01}"/>
                </a:ext>
              </a:extLst>
            </p:cNvPr>
            <p:cNvSpPr>
              <a:spLocks/>
            </p:cNvSpPr>
            <p:nvPr/>
          </p:nvSpPr>
          <p:spPr bwMode="auto">
            <a:xfrm>
              <a:off x="9476778" y="2586772"/>
              <a:ext cx="37630" cy="67277"/>
            </a:xfrm>
            <a:custGeom>
              <a:avLst/>
              <a:gdLst>
                <a:gd name="T0" fmla="*/ 1 w 19"/>
                <a:gd name="T1" fmla="*/ 7 h 34"/>
                <a:gd name="T2" fmla="*/ 0 w 19"/>
                <a:gd name="T3" fmla="*/ 9 h 34"/>
                <a:gd name="T4" fmla="*/ 0 w 19"/>
                <a:gd name="T5" fmla="*/ 20 h 34"/>
                <a:gd name="T6" fmla="*/ 0 w 19"/>
                <a:gd name="T7" fmla="*/ 25 h 34"/>
                <a:gd name="T8" fmla="*/ 14 w 19"/>
                <a:gd name="T9" fmla="*/ 34 h 34"/>
                <a:gd name="T10" fmla="*/ 19 w 19"/>
                <a:gd name="T11" fmla="*/ 34 h 34"/>
                <a:gd name="T12" fmla="*/ 19 w 19"/>
                <a:gd name="T13" fmla="*/ 0 h 34"/>
                <a:gd name="T14" fmla="*/ 14 w 19"/>
                <a:gd name="T15" fmla="*/ 0 h 34"/>
                <a:gd name="T16" fmla="*/ 1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1" y="7"/>
                  </a:moveTo>
                  <a:cubicBezTo>
                    <a:pt x="1" y="8"/>
                    <a:pt x="0" y="8"/>
                    <a:pt x="0" y="9"/>
                  </a:cubicBezTo>
                  <a:cubicBezTo>
                    <a:pt x="0" y="20"/>
                    <a:pt x="0" y="20"/>
                    <a:pt x="0" y="20"/>
                  </a:cubicBezTo>
                  <a:cubicBezTo>
                    <a:pt x="0" y="25"/>
                    <a:pt x="0" y="25"/>
                    <a:pt x="0" y="25"/>
                  </a:cubicBezTo>
                  <a:cubicBezTo>
                    <a:pt x="0" y="30"/>
                    <a:pt x="6" y="34"/>
                    <a:pt x="14" y="34"/>
                  </a:cubicBezTo>
                  <a:cubicBezTo>
                    <a:pt x="19" y="34"/>
                    <a:pt x="19" y="34"/>
                    <a:pt x="19" y="34"/>
                  </a:cubicBezTo>
                  <a:cubicBezTo>
                    <a:pt x="19" y="0"/>
                    <a:pt x="19" y="0"/>
                    <a:pt x="19" y="0"/>
                  </a:cubicBezTo>
                  <a:cubicBezTo>
                    <a:pt x="14" y="0"/>
                    <a:pt x="14" y="0"/>
                    <a:pt x="14" y="0"/>
                  </a:cubicBezTo>
                  <a:cubicBezTo>
                    <a:pt x="7" y="0"/>
                    <a:pt x="2" y="3"/>
                    <a:pt x="1" y="7"/>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93">
              <a:extLst>
                <a:ext uri="{FF2B5EF4-FFF2-40B4-BE49-F238E27FC236}">
                  <a16:creationId xmlns:a16="http://schemas.microsoft.com/office/drawing/2014/main" id="{A5216580-4C4B-B01A-6259-D5BB26C67F92}"/>
                </a:ext>
              </a:extLst>
            </p:cNvPr>
            <p:cNvSpPr>
              <a:spLocks/>
            </p:cNvSpPr>
            <p:nvPr/>
          </p:nvSpPr>
          <p:spPr bwMode="auto">
            <a:xfrm>
              <a:off x="9580545" y="2586772"/>
              <a:ext cx="35349" cy="67277"/>
            </a:xfrm>
            <a:custGeom>
              <a:avLst/>
              <a:gdLst>
                <a:gd name="T0" fmla="*/ 18 w 18"/>
                <a:gd name="T1" fmla="*/ 25 h 34"/>
                <a:gd name="T2" fmla="*/ 18 w 18"/>
                <a:gd name="T3" fmla="*/ 20 h 34"/>
                <a:gd name="T4" fmla="*/ 18 w 18"/>
                <a:gd name="T5" fmla="*/ 9 h 34"/>
                <a:gd name="T6" fmla="*/ 18 w 18"/>
                <a:gd name="T7" fmla="*/ 8 h 34"/>
                <a:gd name="T8" fmla="*/ 5 w 18"/>
                <a:gd name="T9" fmla="*/ 0 h 34"/>
                <a:gd name="T10" fmla="*/ 0 w 18"/>
                <a:gd name="T11" fmla="*/ 0 h 34"/>
                <a:gd name="T12" fmla="*/ 0 w 18"/>
                <a:gd name="T13" fmla="*/ 34 h 34"/>
                <a:gd name="T14" fmla="*/ 5 w 18"/>
                <a:gd name="T15" fmla="*/ 34 h 34"/>
                <a:gd name="T16" fmla="*/ 18 w 18"/>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4">
                  <a:moveTo>
                    <a:pt x="18" y="25"/>
                  </a:moveTo>
                  <a:cubicBezTo>
                    <a:pt x="18" y="20"/>
                    <a:pt x="18" y="20"/>
                    <a:pt x="18" y="20"/>
                  </a:cubicBezTo>
                  <a:cubicBezTo>
                    <a:pt x="18" y="9"/>
                    <a:pt x="18" y="9"/>
                    <a:pt x="18" y="9"/>
                  </a:cubicBezTo>
                  <a:cubicBezTo>
                    <a:pt x="18" y="9"/>
                    <a:pt x="18" y="8"/>
                    <a:pt x="18" y="8"/>
                  </a:cubicBezTo>
                  <a:cubicBezTo>
                    <a:pt x="18" y="4"/>
                    <a:pt x="12" y="0"/>
                    <a:pt x="5" y="0"/>
                  </a:cubicBezTo>
                  <a:cubicBezTo>
                    <a:pt x="0" y="0"/>
                    <a:pt x="0" y="0"/>
                    <a:pt x="0" y="0"/>
                  </a:cubicBezTo>
                  <a:cubicBezTo>
                    <a:pt x="0" y="34"/>
                    <a:pt x="0" y="34"/>
                    <a:pt x="0" y="34"/>
                  </a:cubicBezTo>
                  <a:cubicBezTo>
                    <a:pt x="5" y="34"/>
                    <a:pt x="5" y="34"/>
                    <a:pt x="5" y="34"/>
                  </a:cubicBezTo>
                  <a:cubicBezTo>
                    <a:pt x="13" y="34"/>
                    <a:pt x="18" y="30"/>
                    <a:pt x="18" y="25"/>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94">
              <a:extLst>
                <a:ext uri="{FF2B5EF4-FFF2-40B4-BE49-F238E27FC236}">
                  <a16:creationId xmlns:a16="http://schemas.microsoft.com/office/drawing/2014/main" id="{A24865FF-EB37-67E3-B9D4-B9E4BE8BF542}"/>
                </a:ext>
              </a:extLst>
            </p:cNvPr>
            <p:cNvSpPr>
              <a:spLocks/>
            </p:cNvSpPr>
            <p:nvPr/>
          </p:nvSpPr>
          <p:spPr bwMode="auto">
            <a:xfrm>
              <a:off x="10467689" y="3931171"/>
              <a:ext cx="43331" cy="88942"/>
            </a:xfrm>
            <a:custGeom>
              <a:avLst/>
              <a:gdLst>
                <a:gd name="T0" fmla="*/ 0 w 38"/>
                <a:gd name="T1" fmla="*/ 78 h 78"/>
                <a:gd name="T2" fmla="*/ 38 w 38"/>
                <a:gd name="T3" fmla="*/ 32 h 78"/>
                <a:gd name="T4" fmla="*/ 0 w 38"/>
                <a:gd name="T5" fmla="*/ 0 h 78"/>
                <a:gd name="T6" fmla="*/ 0 w 38"/>
                <a:gd name="T7" fmla="*/ 78 h 78"/>
              </a:gdLst>
              <a:ahLst/>
              <a:cxnLst>
                <a:cxn ang="0">
                  <a:pos x="T0" y="T1"/>
                </a:cxn>
                <a:cxn ang="0">
                  <a:pos x="T2" y="T3"/>
                </a:cxn>
                <a:cxn ang="0">
                  <a:pos x="T4" y="T5"/>
                </a:cxn>
                <a:cxn ang="0">
                  <a:pos x="T6" y="T7"/>
                </a:cxn>
              </a:cxnLst>
              <a:rect l="0" t="0" r="r" b="b"/>
              <a:pathLst>
                <a:path w="38" h="78">
                  <a:moveTo>
                    <a:pt x="0" y="78"/>
                  </a:moveTo>
                  <a:lnTo>
                    <a:pt x="38" y="32"/>
                  </a:lnTo>
                  <a:lnTo>
                    <a:pt x="0" y="0"/>
                  </a:lnTo>
                  <a:lnTo>
                    <a:pt x="0" y="7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95">
              <a:extLst>
                <a:ext uri="{FF2B5EF4-FFF2-40B4-BE49-F238E27FC236}">
                  <a16:creationId xmlns:a16="http://schemas.microsoft.com/office/drawing/2014/main" id="{9DD34443-5E30-6822-7217-C27A68D47C2B}"/>
                </a:ext>
              </a:extLst>
            </p:cNvPr>
            <p:cNvSpPr>
              <a:spLocks/>
            </p:cNvSpPr>
            <p:nvPr/>
          </p:nvSpPr>
          <p:spPr bwMode="auto">
            <a:xfrm>
              <a:off x="10572595" y="3931171"/>
              <a:ext cx="45612" cy="88942"/>
            </a:xfrm>
            <a:custGeom>
              <a:avLst/>
              <a:gdLst>
                <a:gd name="T0" fmla="*/ 40 w 40"/>
                <a:gd name="T1" fmla="*/ 78 h 78"/>
                <a:gd name="T2" fmla="*/ 40 w 40"/>
                <a:gd name="T3" fmla="*/ 0 h 78"/>
                <a:gd name="T4" fmla="*/ 0 w 40"/>
                <a:gd name="T5" fmla="*/ 32 h 78"/>
                <a:gd name="T6" fmla="*/ 40 w 40"/>
                <a:gd name="T7" fmla="*/ 78 h 78"/>
              </a:gdLst>
              <a:ahLst/>
              <a:cxnLst>
                <a:cxn ang="0">
                  <a:pos x="T0" y="T1"/>
                </a:cxn>
                <a:cxn ang="0">
                  <a:pos x="T2" y="T3"/>
                </a:cxn>
                <a:cxn ang="0">
                  <a:pos x="T4" y="T5"/>
                </a:cxn>
                <a:cxn ang="0">
                  <a:pos x="T6" y="T7"/>
                </a:cxn>
              </a:cxnLst>
              <a:rect l="0" t="0" r="r" b="b"/>
              <a:pathLst>
                <a:path w="40" h="78">
                  <a:moveTo>
                    <a:pt x="40" y="78"/>
                  </a:moveTo>
                  <a:lnTo>
                    <a:pt x="40" y="0"/>
                  </a:lnTo>
                  <a:lnTo>
                    <a:pt x="0" y="32"/>
                  </a:lnTo>
                  <a:lnTo>
                    <a:pt x="40" y="7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6">
              <a:extLst>
                <a:ext uri="{FF2B5EF4-FFF2-40B4-BE49-F238E27FC236}">
                  <a16:creationId xmlns:a16="http://schemas.microsoft.com/office/drawing/2014/main" id="{6DFA5885-7FC7-94BB-2D3E-E74034E1F357}"/>
                </a:ext>
              </a:extLst>
            </p:cNvPr>
            <p:cNvSpPr>
              <a:spLocks/>
            </p:cNvSpPr>
            <p:nvPr/>
          </p:nvSpPr>
          <p:spPr bwMode="auto">
            <a:xfrm>
              <a:off x="10618207" y="4022394"/>
              <a:ext cx="0" cy="228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97">
              <a:extLst>
                <a:ext uri="{FF2B5EF4-FFF2-40B4-BE49-F238E27FC236}">
                  <a16:creationId xmlns:a16="http://schemas.microsoft.com/office/drawing/2014/main" id="{6EFBEBF7-52EF-04C3-D14B-30AA3D3DBAF6}"/>
                </a:ext>
              </a:extLst>
            </p:cNvPr>
            <p:cNvSpPr>
              <a:spLocks/>
            </p:cNvSpPr>
            <p:nvPr/>
          </p:nvSpPr>
          <p:spPr bwMode="auto">
            <a:xfrm>
              <a:off x="10467689" y="4022394"/>
              <a:ext cx="0" cy="228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98">
              <a:extLst>
                <a:ext uri="{FF2B5EF4-FFF2-40B4-BE49-F238E27FC236}">
                  <a16:creationId xmlns:a16="http://schemas.microsoft.com/office/drawing/2014/main" id="{C4417429-7B35-77B6-6CF8-7545F3FB2695}"/>
                </a:ext>
              </a:extLst>
            </p:cNvPr>
            <p:cNvSpPr>
              <a:spLocks/>
            </p:cNvSpPr>
            <p:nvPr/>
          </p:nvSpPr>
          <p:spPr bwMode="auto">
            <a:xfrm>
              <a:off x="10468829" y="3968801"/>
              <a:ext cx="144817" cy="55874"/>
            </a:xfrm>
            <a:custGeom>
              <a:avLst/>
              <a:gdLst>
                <a:gd name="T0" fmla="*/ 127 w 127"/>
                <a:gd name="T1" fmla="*/ 49 h 49"/>
                <a:gd name="T2" fmla="*/ 127 w 127"/>
                <a:gd name="T3" fmla="*/ 47 h 49"/>
                <a:gd name="T4" fmla="*/ 89 w 127"/>
                <a:gd name="T5" fmla="*/ 0 h 49"/>
                <a:gd name="T6" fmla="*/ 65 w 127"/>
                <a:gd name="T7" fmla="*/ 21 h 49"/>
                <a:gd name="T8" fmla="*/ 40 w 127"/>
                <a:gd name="T9" fmla="*/ 0 h 49"/>
                <a:gd name="T10" fmla="*/ 0 w 127"/>
                <a:gd name="T11" fmla="*/ 47 h 49"/>
                <a:gd name="T12" fmla="*/ 0 w 127"/>
                <a:gd name="T13" fmla="*/ 49 h 49"/>
                <a:gd name="T14" fmla="*/ 127 w 127"/>
                <a:gd name="T15" fmla="*/ 4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49">
                  <a:moveTo>
                    <a:pt x="127" y="49"/>
                  </a:moveTo>
                  <a:lnTo>
                    <a:pt x="127" y="47"/>
                  </a:lnTo>
                  <a:lnTo>
                    <a:pt x="89" y="0"/>
                  </a:lnTo>
                  <a:lnTo>
                    <a:pt x="65" y="21"/>
                  </a:lnTo>
                  <a:lnTo>
                    <a:pt x="40" y="0"/>
                  </a:lnTo>
                  <a:lnTo>
                    <a:pt x="0" y="47"/>
                  </a:lnTo>
                  <a:lnTo>
                    <a:pt x="0" y="49"/>
                  </a:lnTo>
                  <a:lnTo>
                    <a:pt x="127" y="4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99">
              <a:extLst>
                <a:ext uri="{FF2B5EF4-FFF2-40B4-BE49-F238E27FC236}">
                  <a16:creationId xmlns:a16="http://schemas.microsoft.com/office/drawing/2014/main" id="{81AE8D4F-96EF-887D-B8D6-EAFD1AE116A4}"/>
                </a:ext>
              </a:extLst>
            </p:cNvPr>
            <p:cNvSpPr>
              <a:spLocks/>
            </p:cNvSpPr>
            <p:nvPr/>
          </p:nvSpPr>
          <p:spPr bwMode="auto">
            <a:xfrm>
              <a:off x="10471110" y="3930031"/>
              <a:ext cx="142536" cy="57014"/>
            </a:xfrm>
            <a:custGeom>
              <a:avLst/>
              <a:gdLst>
                <a:gd name="T0" fmla="*/ 37 w 125"/>
                <a:gd name="T1" fmla="*/ 29 h 50"/>
                <a:gd name="T2" fmla="*/ 38 w 125"/>
                <a:gd name="T3" fmla="*/ 31 h 50"/>
                <a:gd name="T4" fmla="*/ 40 w 125"/>
                <a:gd name="T5" fmla="*/ 33 h 50"/>
                <a:gd name="T6" fmla="*/ 63 w 125"/>
                <a:gd name="T7" fmla="*/ 50 h 50"/>
                <a:gd name="T8" fmla="*/ 83 w 125"/>
                <a:gd name="T9" fmla="*/ 33 h 50"/>
                <a:gd name="T10" fmla="*/ 85 w 125"/>
                <a:gd name="T11" fmla="*/ 31 h 50"/>
                <a:gd name="T12" fmla="*/ 87 w 125"/>
                <a:gd name="T13" fmla="*/ 29 h 50"/>
                <a:gd name="T14" fmla="*/ 125 w 125"/>
                <a:gd name="T15" fmla="*/ 0 h 50"/>
                <a:gd name="T16" fmla="*/ 0 w 125"/>
                <a:gd name="T17" fmla="*/ 0 h 50"/>
                <a:gd name="T18" fmla="*/ 37 w 125"/>
                <a:gd name="T1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50">
                  <a:moveTo>
                    <a:pt x="37" y="29"/>
                  </a:moveTo>
                  <a:lnTo>
                    <a:pt x="38" y="31"/>
                  </a:lnTo>
                  <a:lnTo>
                    <a:pt x="40" y="33"/>
                  </a:lnTo>
                  <a:lnTo>
                    <a:pt x="63" y="50"/>
                  </a:lnTo>
                  <a:lnTo>
                    <a:pt x="83" y="33"/>
                  </a:lnTo>
                  <a:lnTo>
                    <a:pt x="85" y="31"/>
                  </a:lnTo>
                  <a:lnTo>
                    <a:pt x="87" y="29"/>
                  </a:lnTo>
                  <a:lnTo>
                    <a:pt x="125" y="0"/>
                  </a:lnTo>
                  <a:lnTo>
                    <a:pt x="0" y="0"/>
                  </a:lnTo>
                  <a:lnTo>
                    <a:pt x="37" y="2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00">
              <a:extLst>
                <a:ext uri="{FF2B5EF4-FFF2-40B4-BE49-F238E27FC236}">
                  <a16:creationId xmlns:a16="http://schemas.microsoft.com/office/drawing/2014/main" id="{130D0576-9D18-79D1-BCB0-9983F37BC3ED}"/>
                </a:ext>
              </a:extLst>
            </p:cNvPr>
            <p:cNvSpPr>
              <a:spLocks/>
            </p:cNvSpPr>
            <p:nvPr/>
          </p:nvSpPr>
          <p:spPr bwMode="auto">
            <a:xfrm>
              <a:off x="8656911" y="2543441"/>
              <a:ext cx="155079" cy="145957"/>
            </a:xfrm>
            <a:custGeom>
              <a:avLst/>
              <a:gdLst>
                <a:gd name="T0" fmla="*/ 13 w 78"/>
                <a:gd name="T1" fmla="*/ 74 h 74"/>
                <a:gd name="T2" fmla="*/ 27 w 78"/>
                <a:gd name="T3" fmla="*/ 61 h 74"/>
                <a:gd name="T4" fmla="*/ 27 w 78"/>
                <a:gd name="T5" fmla="*/ 61 h 74"/>
                <a:gd name="T6" fmla="*/ 27 w 78"/>
                <a:gd name="T7" fmla="*/ 17 h 74"/>
                <a:gd name="T8" fmla="*/ 70 w 78"/>
                <a:gd name="T9" fmla="*/ 17 h 74"/>
                <a:gd name="T10" fmla="*/ 70 w 78"/>
                <a:gd name="T11" fmla="*/ 48 h 74"/>
                <a:gd name="T12" fmla="*/ 65 w 78"/>
                <a:gd name="T13" fmla="*/ 47 h 74"/>
                <a:gd name="T14" fmla="*/ 51 w 78"/>
                <a:gd name="T15" fmla="*/ 61 h 74"/>
                <a:gd name="T16" fmla="*/ 65 w 78"/>
                <a:gd name="T17" fmla="*/ 74 h 74"/>
                <a:gd name="T18" fmla="*/ 78 w 78"/>
                <a:gd name="T19" fmla="*/ 61 h 74"/>
                <a:gd name="T20" fmla="*/ 78 w 78"/>
                <a:gd name="T21" fmla="*/ 61 h 74"/>
                <a:gd name="T22" fmla="*/ 78 w 78"/>
                <a:gd name="T23" fmla="*/ 61 h 74"/>
                <a:gd name="T24" fmla="*/ 78 w 78"/>
                <a:gd name="T25" fmla="*/ 17 h 74"/>
                <a:gd name="T26" fmla="*/ 78 w 78"/>
                <a:gd name="T27" fmla="*/ 0 h 74"/>
                <a:gd name="T28" fmla="*/ 70 w 78"/>
                <a:gd name="T29" fmla="*/ 0 h 74"/>
                <a:gd name="T30" fmla="*/ 27 w 78"/>
                <a:gd name="T31" fmla="*/ 0 h 74"/>
                <a:gd name="T32" fmla="*/ 18 w 78"/>
                <a:gd name="T33" fmla="*/ 0 h 74"/>
                <a:gd name="T34" fmla="*/ 18 w 78"/>
                <a:gd name="T35" fmla="*/ 17 h 74"/>
                <a:gd name="T36" fmla="*/ 18 w 78"/>
                <a:gd name="T37" fmla="*/ 48 h 74"/>
                <a:gd name="T38" fmla="*/ 13 w 78"/>
                <a:gd name="T39" fmla="*/ 47 h 74"/>
                <a:gd name="T40" fmla="*/ 0 w 78"/>
                <a:gd name="T41" fmla="*/ 61 h 74"/>
                <a:gd name="T42" fmla="*/ 13 w 78"/>
                <a:gd name="T4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74">
                  <a:moveTo>
                    <a:pt x="13" y="74"/>
                  </a:moveTo>
                  <a:cubicBezTo>
                    <a:pt x="21" y="74"/>
                    <a:pt x="27" y="68"/>
                    <a:pt x="27" y="61"/>
                  </a:cubicBezTo>
                  <a:cubicBezTo>
                    <a:pt x="27" y="61"/>
                    <a:pt x="27" y="61"/>
                    <a:pt x="27" y="61"/>
                  </a:cubicBezTo>
                  <a:cubicBezTo>
                    <a:pt x="27" y="17"/>
                    <a:pt x="27" y="17"/>
                    <a:pt x="27" y="17"/>
                  </a:cubicBezTo>
                  <a:cubicBezTo>
                    <a:pt x="70" y="17"/>
                    <a:pt x="70" y="17"/>
                    <a:pt x="70" y="17"/>
                  </a:cubicBezTo>
                  <a:cubicBezTo>
                    <a:pt x="70" y="48"/>
                    <a:pt x="70" y="48"/>
                    <a:pt x="70" y="48"/>
                  </a:cubicBezTo>
                  <a:cubicBezTo>
                    <a:pt x="68" y="48"/>
                    <a:pt x="66" y="47"/>
                    <a:pt x="65" y="47"/>
                  </a:cubicBezTo>
                  <a:cubicBezTo>
                    <a:pt x="57" y="47"/>
                    <a:pt x="51" y="53"/>
                    <a:pt x="51" y="61"/>
                  </a:cubicBezTo>
                  <a:cubicBezTo>
                    <a:pt x="51" y="68"/>
                    <a:pt x="57" y="74"/>
                    <a:pt x="65" y="74"/>
                  </a:cubicBezTo>
                  <a:cubicBezTo>
                    <a:pt x="72" y="74"/>
                    <a:pt x="78" y="68"/>
                    <a:pt x="78" y="61"/>
                  </a:cubicBezTo>
                  <a:cubicBezTo>
                    <a:pt x="78" y="61"/>
                    <a:pt x="78" y="61"/>
                    <a:pt x="78" y="61"/>
                  </a:cubicBezTo>
                  <a:cubicBezTo>
                    <a:pt x="78" y="61"/>
                    <a:pt x="78" y="61"/>
                    <a:pt x="78" y="61"/>
                  </a:cubicBezTo>
                  <a:cubicBezTo>
                    <a:pt x="78" y="17"/>
                    <a:pt x="78" y="17"/>
                    <a:pt x="78" y="17"/>
                  </a:cubicBezTo>
                  <a:cubicBezTo>
                    <a:pt x="78" y="0"/>
                    <a:pt x="78" y="0"/>
                    <a:pt x="78" y="0"/>
                  </a:cubicBezTo>
                  <a:cubicBezTo>
                    <a:pt x="70" y="0"/>
                    <a:pt x="70" y="0"/>
                    <a:pt x="70" y="0"/>
                  </a:cubicBezTo>
                  <a:cubicBezTo>
                    <a:pt x="27" y="0"/>
                    <a:pt x="27" y="0"/>
                    <a:pt x="27" y="0"/>
                  </a:cubicBezTo>
                  <a:cubicBezTo>
                    <a:pt x="18" y="0"/>
                    <a:pt x="18" y="0"/>
                    <a:pt x="18" y="0"/>
                  </a:cubicBezTo>
                  <a:cubicBezTo>
                    <a:pt x="18" y="17"/>
                    <a:pt x="18" y="17"/>
                    <a:pt x="18" y="17"/>
                  </a:cubicBezTo>
                  <a:cubicBezTo>
                    <a:pt x="18" y="48"/>
                    <a:pt x="18" y="48"/>
                    <a:pt x="18" y="48"/>
                  </a:cubicBezTo>
                  <a:cubicBezTo>
                    <a:pt x="17" y="48"/>
                    <a:pt x="15" y="47"/>
                    <a:pt x="13" y="47"/>
                  </a:cubicBezTo>
                  <a:cubicBezTo>
                    <a:pt x="6" y="47"/>
                    <a:pt x="0" y="53"/>
                    <a:pt x="0" y="61"/>
                  </a:cubicBezTo>
                  <a:cubicBezTo>
                    <a:pt x="0" y="68"/>
                    <a:pt x="6" y="74"/>
                    <a:pt x="13" y="7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01">
              <a:extLst>
                <a:ext uri="{FF2B5EF4-FFF2-40B4-BE49-F238E27FC236}">
                  <a16:creationId xmlns:a16="http://schemas.microsoft.com/office/drawing/2014/main" id="{2A7F1F2C-08CF-E116-6FF9-9BE701F7687A}"/>
                </a:ext>
              </a:extLst>
            </p:cNvPr>
            <p:cNvSpPr>
              <a:spLocks/>
            </p:cNvSpPr>
            <p:nvPr/>
          </p:nvSpPr>
          <p:spPr bwMode="auto">
            <a:xfrm>
              <a:off x="10150689" y="3016660"/>
              <a:ext cx="76399" cy="129993"/>
            </a:xfrm>
            <a:custGeom>
              <a:avLst/>
              <a:gdLst>
                <a:gd name="T0" fmla="*/ 0 w 39"/>
                <a:gd name="T1" fmla="*/ 46 h 66"/>
                <a:gd name="T2" fmla="*/ 0 w 39"/>
                <a:gd name="T3" fmla="*/ 55 h 66"/>
                <a:gd name="T4" fmla="*/ 11 w 39"/>
                <a:gd name="T5" fmla="*/ 66 h 66"/>
                <a:gd name="T6" fmla="*/ 27 w 39"/>
                <a:gd name="T7" fmla="*/ 66 h 66"/>
                <a:gd name="T8" fmla="*/ 39 w 39"/>
                <a:gd name="T9" fmla="*/ 55 h 66"/>
                <a:gd name="T10" fmla="*/ 39 w 39"/>
                <a:gd name="T11" fmla="*/ 46 h 66"/>
                <a:gd name="T12" fmla="*/ 25 w 39"/>
                <a:gd name="T13" fmla="*/ 46 h 66"/>
                <a:gd name="T14" fmla="*/ 25 w 39"/>
                <a:gd name="T15" fmla="*/ 38 h 66"/>
                <a:gd name="T16" fmla="*/ 39 w 39"/>
                <a:gd name="T17" fmla="*/ 38 h 66"/>
                <a:gd name="T18" fmla="*/ 39 w 39"/>
                <a:gd name="T19" fmla="*/ 25 h 66"/>
                <a:gd name="T20" fmla="*/ 25 w 39"/>
                <a:gd name="T21" fmla="*/ 25 h 66"/>
                <a:gd name="T22" fmla="*/ 25 w 39"/>
                <a:gd name="T23" fmla="*/ 17 h 66"/>
                <a:gd name="T24" fmla="*/ 39 w 39"/>
                <a:gd name="T25" fmla="*/ 17 h 66"/>
                <a:gd name="T26" fmla="*/ 39 w 39"/>
                <a:gd name="T27" fmla="*/ 11 h 66"/>
                <a:gd name="T28" fmla="*/ 27 w 39"/>
                <a:gd name="T29" fmla="*/ 0 h 66"/>
                <a:gd name="T30" fmla="*/ 11 w 39"/>
                <a:gd name="T31" fmla="*/ 0 h 66"/>
                <a:gd name="T32" fmla="*/ 0 w 39"/>
                <a:gd name="T33" fmla="*/ 11 h 66"/>
                <a:gd name="T34" fmla="*/ 0 w 39"/>
                <a:gd name="T35" fmla="*/ 17 h 66"/>
                <a:gd name="T36" fmla="*/ 14 w 39"/>
                <a:gd name="T37" fmla="*/ 17 h 66"/>
                <a:gd name="T38" fmla="*/ 14 w 39"/>
                <a:gd name="T39" fmla="*/ 25 h 66"/>
                <a:gd name="T40" fmla="*/ 0 w 39"/>
                <a:gd name="T41" fmla="*/ 25 h 66"/>
                <a:gd name="T42" fmla="*/ 0 w 39"/>
                <a:gd name="T43" fmla="*/ 38 h 66"/>
                <a:gd name="T44" fmla="*/ 14 w 39"/>
                <a:gd name="T45" fmla="*/ 38 h 66"/>
                <a:gd name="T46" fmla="*/ 14 w 39"/>
                <a:gd name="T47" fmla="*/ 46 h 66"/>
                <a:gd name="T48" fmla="*/ 0 w 39"/>
                <a:gd name="T49" fmla="*/ 4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66">
                  <a:moveTo>
                    <a:pt x="0" y="46"/>
                  </a:moveTo>
                  <a:cubicBezTo>
                    <a:pt x="0" y="55"/>
                    <a:pt x="0" y="55"/>
                    <a:pt x="0" y="55"/>
                  </a:cubicBezTo>
                  <a:cubicBezTo>
                    <a:pt x="0" y="61"/>
                    <a:pt x="5" y="66"/>
                    <a:pt x="11" y="66"/>
                  </a:cubicBezTo>
                  <a:cubicBezTo>
                    <a:pt x="27" y="66"/>
                    <a:pt x="27" y="66"/>
                    <a:pt x="27" y="66"/>
                  </a:cubicBezTo>
                  <a:cubicBezTo>
                    <a:pt x="34" y="66"/>
                    <a:pt x="39" y="61"/>
                    <a:pt x="39" y="55"/>
                  </a:cubicBezTo>
                  <a:cubicBezTo>
                    <a:pt x="39" y="46"/>
                    <a:pt x="39" y="46"/>
                    <a:pt x="39" y="46"/>
                  </a:cubicBezTo>
                  <a:cubicBezTo>
                    <a:pt x="25" y="46"/>
                    <a:pt x="25" y="46"/>
                    <a:pt x="25" y="46"/>
                  </a:cubicBezTo>
                  <a:cubicBezTo>
                    <a:pt x="25" y="38"/>
                    <a:pt x="25" y="38"/>
                    <a:pt x="25" y="38"/>
                  </a:cubicBezTo>
                  <a:cubicBezTo>
                    <a:pt x="39" y="38"/>
                    <a:pt x="39" y="38"/>
                    <a:pt x="39" y="38"/>
                  </a:cubicBezTo>
                  <a:cubicBezTo>
                    <a:pt x="39" y="25"/>
                    <a:pt x="39" y="25"/>
                    <a:pt x="39" y="25"/>
                  </a:cubicBezTo>
                  <a:cubicBezTo>
                    <a:pt x="25" y="25"/>
                    <a:pt x="25" y="25"/>
                    <a:pt x="25" y="25"/>
                  </a:cubicBezTo>
                  <a:cubicBezTo>
                    <a:pt x="25" y="17"/>
                    <a:pt x="25" y="17"/>
                    <a:pt x="25" y="17"/>
                  </a:cubicBezTo>
                  <a:cubicBezTo>
                    <a:pt x="39" y="17"/>
                    <a:pt x="39" y="17"/>
                    <a:pt x="39" y="17"/>
                  </a:cubicBezTo>
                  <a:cubicBezTo>
                    <a:pt x="39" y="11"/>
                    <a:pt x="39" y="11"/>
                    <a:pt x="39" y="11"/>
                  </a:cubicBezTo>
                  <a:cubicBezTo>
                    <a:pt x="39" y="5"/>
                    <a:pt x="34" y="0"/>
                    <a:pt x="27" y="0"/>
                  </a:cubicBezTo>
                  <a:cubicBezTo>
                    <a:pt x="11" y="0"/>
                    <a:pt x="11" y="0"/>
                    <a:pt x="11" y="0"/>
                  </a:cubicBezTo>
                  <a:cubicBezTo>
                    <a:pt x="5" y="0"/>
                    <a:pt x="0" y="5"/>
                    <a:pt x="0" y="11"/>
                  </a:cubicBezTo>
                  <a:cubicBezTo>
                    <a:pt x="0" y="17"/>
                    <a:pt x="0" y="17"/>
                    <a:pt x="0" y="17"/>
                  </a:cubicBezTo>
                  <a:cubicBezTo>
                    <a:pt x="14" y="17"/>
                    <a:pt x="14" y="17"/>
                    <a:pt x="14" y="17"/>
                  </a:cubicBezTo>
                  <a:cubicBezTo>
                    <a:pt x="14" y="25"/>
                    <a:pt x="14" y="25"/>
                    <a:pt x="14" y="25"/>
                  </a:cubicBezTo>
                  <a:cubicBezTo>
                    <a:pt x="0" y="25"/>
                    <a:pt x="0" y="25"/>
                    <a:pt x="0" y="25"/>
                  </a:cubicBezTo>
                  <a:cubicBezTo>
                    <a:pt x="0" y="38"/>
                    <a:pt x="0" y="38"/>
                    <a:pt x="0" y="38"/>
                  </a:cubicBezTo>
                  <a:cubicBezTo>
                    <a:pt x="14" y="38"/>
                    <a:pt x="14" y="38"/>
                    <a:pt x="14" y="38"/>
                  </a:cubicBezTo>
                  <a:cubicBezTo>
                    <a:pt x="14" y="46"/>
                    <a:pt x="14" y="46"/>
                    <a:pt x="14" y="46"/>
                  </a:cubicBezTo>
                  <a:lnTo>
                    <a:pt x="0" y="4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02">
              <a:extLst>
                <a:ext uri="{FF2B5EF4-FFF2-40B4-BE49-F238E27FC236}">
                  <a16:creationId xmlns:a16="http://schemas.microsoft.com/office/drawing/2014/main" id="{5D56E377-AC6E-3EA5-8071-A4D0269F93A7}"/>
                </a:ext>
              </a:extLst>
            </p:cNvPr>
            <p:cNvSpPr>
              <a:spLocks/>
            </p:cNvSpPr>
            <p:nvPr/>
          </p:nvSpPr>
          <p:spPr bwMode="auto">
            <a:xfrm>
              <a:off x="10126743" y="3132970"/>
              <a:ext cx="123151" cy="80960"/>
            </a:xfrm>
            <a:custGeom>
              <a:avLst/>
              <a:gdLst>
                <a:gd name="T0" fmla="*/ 0 w 62"/>
                <a:gd name="T1" fmla="*/ 2 h 41"/>
                <a:gd name="T2" fmla="*/ 20 w 62"/>
                <a:gd name="T3" fmla="*/ 19 h 41"/>
                <a:gd name="T4" fmla="*/ 27 w 62"/>
                <a:gd name="T5" fmla="*/ 19 h 41"/>
                <a:gd name="T6" fmla="*/ 27 w 62"/>
                <a:gd name="T7" fmla="*/ 32 h 41"/>
                <a:gd name="T8" fmla="*/ 19 w 62"/>
                <a:gd name="T9" fmla="*/ 32 h 41"/>
                <a:gd name="T10" fmla="*/ 19 w 62"/>
                <a:gd name="T11" fmla="*/ 41 h 41"/>
                <a:gd name="T12" fmla="*/ 43 w 62"/>
                <a:gd name="T13" fmla="*/ 41 h 41"/>
                <a:gd name="T14" fmla="*/ 43 w 62"/>
                <a:gd name="T15" fmla="*/ 32 h 41"/>
                <a:gd name="T16" fmla="*/ 35 w 62"/>
                <a:gd name="T17" fmla="*/ 32 h 41"/>
                <a:gd name="T18" fmla="*/ 35 w 62"/>
                <a:gd name="T19" fmla="*/ 19 h 41"/>
                <a:gd name="T20" fmla="*/ 42 w 62"/>
                <a:gd name="T21" fmla="*/ 19 h 41"/>
                <a:gd name="T22" fmla="*/ 62 w 62"/>
                <a:gd name="T23" fmla="*/ 2 h 41"/>
                <a:gd name="T24" fmla="*/ 54 w 62"/>
                <a:gd name="T25" fmla="*/ 0 h 41"/>
                <a:gd name="T26" fmla="*/ 42 w 62"/>
                <a:gd name="T27" fmla="*/ 11 h 41"/>
                <a:gd name="T28" fmla="*/ 20 w 62"/>
                <a:gd name="T29" fmla="*/ 11 h 41"/>
                <a:gd name="T30" fmla="*/ 8 w 62"/>
                <a:gd name="T31" fmla="*/ 0 h 41"/>
                <a:gd name="T32" fmla="*/ 0 w 62"/>
                <a:gd name="T33"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41">
                  <a:moveTo>
                    <a:pt x="0" y="2"/>
                  </a:moveTo>
                  <a:cubicBezTo>
                    <a:pt x="2" y="12"/>
                    <a:pt x="11" y="19"/>
                    <a:pt x="20" y="19"/>
                  </a:cubicBezTo>
                  <a:cubicBezTo>
                    <a:pt x="27" y="19"/>
                    <a:pt x="27" y="19"/>
                    <a:pt x="27" y="19"/>
                  </a:cubicBezTo>
                  <a:cubicBezTo>
                    <a:pt x="27" y="32"/>
                    <a:pt x="27" y="32"/>
                    <a:pt x="27" y="32"/>
                  </a:cubicBezTo>
                  <a:cubicBezTo>
                    <a:pt x="19" y="32"/>
                    <a:pt x="19" y="32"/>
                    <a:pt x="19" y="32"/>
                  </a:cubicBezTo>
                  <a:cubicBezTo>
                    <a:pt x="19" y="41"/>
                    <a:pt x="19" y="41"/>
                    <a:pt x="19" y="41"/>
                  </a:cubicBezTo>
                  <a:cubicBezTo>
                    <a:pt x="43" y="41"/>
                    <a:pt x="43" y="41"/>
                    <a:pt x="43" y="41"/>
                  </a:cubicBezTo>
                  <a:cubicBezTo>
                    <a:pt x="43" y="32"/>
                    <a:pt x="43" y="32"/>
                    <a:pt x="43" y="32"/>
                  </a:cubicBezTo>
                  <a:cubicBezTo>
                    <a:pt x="35" y="32"/>
                    <a:pt x="35" y="32"/>
                    <a:pt x="35" y="32"/>
                  </a:cubicBezTo>
                  <a:cubicBezTo>
                    <a:pt x="35" y="19"/>
                    <a:pt x="35" y="19"/>
                    <a:pt x="35" y="19"/>
                  </a:cubicBezTo>
                  <a:cubicBezTo>
                    <a:pt x="42" y="19"/>
                    <a:pt x="42" y="19"/>
                    <a:pt x="42" y="19"/>
                  </a:cubicBezTo>
                  <a:cubicBezTo>
                    <a:pt x="52" y="19"/>
                    <a:pt x="60" y="10"/>
                    <a:pt x="62" y="2"/>
                  </a:cubicBezTo>
                  <a:cubicBezTo>
                    <a:pt x="54" y="0"/>
                    <a:pt x="54" y="0"/>
                    <a:pt x="54" y="0"/>
                  </a:cubicBezTo>
                  <a:cubicBezTo>
                    <a:pt x="53" y="5"/>
                    <a:pt x="48" y="11"/>
                    <a:pt x="42" y="11"/>
                  </a:cubicBezTo>
                  <a:cubicBezTo>
                    <a:pt x="20" y="11"/>
                    <a:pt x="20" y="11"/>
                    <a:pt x="20" y="11"/>
                  </a:cubicBezTo>
                  <a:cubicBezTo>
                    <a:pt x="15" y="11"/>
                    <a:pt x="9" y="6"/>
                    <a:pt x="8" y="0"/>
                  </a:cubicBez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3">
              <a:extLst>
                <a:ext uri="{FF2B5EF4-FFF2-40B4-BE49-F238E27FC236}">
                  <a16:creationId xmlns:a16="http://schemas.microsoft.com/office/drawing/2014/main" id="{D705DD70-637B-E889-6F97-544ED0B118E9}"/>
                </a:ext>
              </a:extLst>
            </p:cNvPr>
            <p:cNvSpPr>
              <a:spLocks noEditPoints="1"/>
            </p:cNvSpPr>
            <p:nvPr/>
          </p:nvSpPr>
          <p:spPr bwMode="auto">
            <a:xfrm>
              <a:off x="9148375" y="4172912"/>
              <a:ext cx="147097" cy="136835"/>
            </a:xfrm>
            <a:custGeom>
              <a:avLst/>
              <a:gdLst>
                <a:gd name="T0" fmla="*/ 70 w 74"/>
                <a:gd name="T1" fmla="*/ 69 h 69"/>
                <a:gd name="T2" fmla="*/ 70 w 74"/>
                <a:gd name="T3" fmla="*/ 64 h 69"/>
                <a:gd name="T4" fmla="*/ 74 w 74"/>
                <a:gd name="T5" fmla="*/ 10 h 69"/>
                <a:gd name="T6" fmla="*/ 65 w 74"/>
                <a:gd name="T7" fmla="*/ 18 h 69"/>
                <a:gd name="T8" fmla="*/ 65 w 74"/>
                <a:gd name="T9" fmla="*/ 27 h 69"/>
                <a:gd name="T10" fmla="*/ 65 w 74"/>
                <a:gd name="T11" fmla="*/ 33 h 69"/>
                <a:gd name="T12" fmla="*/ 65 w 74"/>
                <a:gd name="T13" fmla="*/ 41 h 69"/>
                <a:gd name="T14" fmla="*/ 32 w 74"/>
                <a:gd name="T15" fmla="*/ 3 h 69"/>
                <a:gd name="T16" fmla="*/ 31 w 74"/>
                <a:gd name="T17" fmla="*/ 4 h 69"/>
                <a:gd name="T18" fmla="*/ 31 w 74"/>
                <a:gd name="T19" fmla="*/ 64 h 69"/>
                <a:gd name="T20" fmla="*/ 61 w 74"/>
                <a:gd name="T21" fmla="*/ 64 h 69"/>
                <a:gd name="T22" fmla="*/ 65 w 74"/>
                <a:gd name="T23" fmla="*/ 69 h 69"/>
                <a:gd name="T24" fmla="*/ 61 w 74"/>
                <a:gd name="T25" fmla="*/ 37 h 69"/>
                <a:gd name="T26" fmla="*/ 65 w 74"/>
                <a:gd name="T27" fmla="*/ 27 h 69"/>
                <a:gd name="T28" fmla="*/ 61 w 74"/>
                <a:gd name="T29" fmla="*/ 23 h 69"/>
                <a:gd name="T30" fmla="*/ 65 w 74"/>
                <a:gd name="T31" fmla="*/ 10 h 69"/>
                <a:gd name="T32" fmla="*/ 31 w 74"/>
                <a:gd name="T33" fmla="*/ 17 h 69"/>
                <a:gd name="T34" fmla="*/ 53 w 74"/>
                <a:gd name="T35" fmla="*/ 57 h 69"/>
                <a:gd name="T36" fmla="*/ 31 w 74"/>
                <a:gd name="T37" fmla="*/ 57 h 69"/>
                <a:gd name="T38" fmla="*/ 65 w 74"/>
                <a:gd name="T39" fmla="*/ 33 h 69"/>
                <a:gd name="T40" fmla="*/ 31 w 74"/>
                <a:gd name="T41" fmla="*/ 2 h 69"/>
                <a:gd name="T42" fmla="*/ 16 w 74"/>
                <a:gd name="T43" fmla="*/ 10 h 69"/>
                <a:gd name="T44" fmla="*/ 0 w 74"/>
                <a:gd name="T45" fmla="*/ 3 h 69"/>
                <a:gd name="T46" fmla="*/ 10 w 74"/>
                <a:gd name="T47" fmla="*/ 10 h 69"/>
                <a:gd name="T48" fmla="*/ 1 w 74"/>
                <a:gd name="T49" fmla="*/ 64 h 69"/>
                <a:gd name="T50" fmla="*/ 7 w 74"/>
                <a:gd name="T51" fmla="*/ 64 h 69"/>
                <a:gd name="T52" fmla="*/ 16 w 74"/>
                <a:gd name="T53" fmla="*/ 69 h 69"/>
                <a:gd name="T54" fmla="*/ 16 w 74"/>
                <a:gd name="T55" fmla="*/ 64 h 69"/>
                <a:gd name="T56" fmla="*/ 31 w 74"/>
                <a:gd name="T57" fmla="*/ 57 h 69"/>
                <a:gd name="T58" fmla="*/ 8 w 74"/>
                <a:gd name="T59" fmla="*/ 17 h 69"/>
                <a:gd name="T60" fmla="*/ 31 w 74"/>
                <a:gd name="T61" fmla="*/ 10 h 69"/>
                <a:gd name="T62" fmla="*/ 23 w 74"/>
                <a:gd name="T63" fmla="*/ 10 h 69"/>
                <a:gd name="T64" fmla="*/ 31 w 74"/>
                <a:gd name="T65"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9">
                  <a:moveTo>
                    <a:pt x="65" y="69"/>
                  </a:moveTo>
                  <a:cubicBezTo>
                    <a:pt x="70" y="69"/>
                    <a:pt x="70" y="69"/>
                    <a:pt x="70" y="69"/>
                  </a:cubicBezTo>
                  <a:cubicBezTo>
                    <a:pt x="70" y="64"/>
                    <a:pt x="70" y="64"/>
                    <a:pt x="70" y="64"/>
                  </a:cubicBezTo>
                  <a:cubicBezTo>
                    <a:pt x="70" y="64"/>
                    <a:pt x="70" y="64"/>
                    <a:pt x="70" y="64"/>
                  </a:cubicBezTo>
                  <a:cubicBezTo>
                    <a:pt x="74" y="64"/>
                    <a:pt x="74" y="64"/>
                    <a:pt x="74" y="64"/>
                  </a:cubicBezTo>
                  <a:cubicBezTo>
                    <a:pt x="74" y="10"/>
                    <a:pt x="74" y="10"/>
                    <a:pt x="74" y="10"/>
                  </a:cubicBezTo>
                  <a:cubicBezTo>
                    <a:pt x="65" y="10"/>
                    <a:pt x="65" y="10"/>
                    <a:pt x="65" y="10"/>
                  </a:cubicBezTo>
                  <a:cubicBezTo>
                    <a:pt x="65" y="18"/>
                    <a:pt x="65" y="18"/>
                    <a:pt x="65" y="18"/>
                  </a:cubicBezTo>
                  <a:cubicBezTo>
                    <a:pt x="67" y="18"/>
                    <a:pt x="69" y="20"/>
                    <a:pt x="69" y="23"/>
                  </a:cubicBezTo>
                  <a:cubicBezTo>
                    <a:pt x="69" y="25"/>
                    <a:pt x="67" y="27"/>
                    <a:pt x="65" y="27"/>
                  </a:cubicBezTo>
                  <a:cubicBezTo>
                    <a:pt x="65" y="33"/>
                    <a:pt x="65" y="33"/>
                    <a:pt x="65" y="33"/>
                  </a:cubicBezTo>
                  <a:cubicBezTo>
                    <a:pt x="65" y="33"/>
                    <a:pt x="65" y="33"/>
                    <a:pt x="65" y="33"/>
                  </a:cubicBezTo>
                  <a:cubicBezTo>
                    <a:pt x="67" y="33"/>
                    <a:pt x="69" y="35"/>
                    <a:pt x="69" y="37"/>
                  </a:cubicBezTo>
                  <a:cubicBezTo>
                    <a:pt x="69" y="39"/>
                    <a:pt x="67" y="41"/>
                    <a:pt x="65" y="41"/>
                  </a:cubicBezTo>
                  <a:lnTo>
                    <a:pt x="65" y="69"/>
                  </a:lnTo>
                  <a:close/>
                  <a:moveTo>
                    <a:pt x="32" y="3"/>
                  </a:moveTo>
                  <a:cubicBezTo>
                    <a:pt x="31" y="2"/>
                    <a:pt x="31" y="2"/>
                    <a:pt x="31" y="2"/>
                  </a:cubicBezTo>
                  <a:cubicBezTo>
                    <a:pt x="31" y="4"/>
                    <a:pt x="31" y="4"/>
                    <a:pt x="31" y="4"/>
                  </a:cubicBezTo>
                  <a:cubicBezTo>
                    <a:pt x="32" y="3"/>
                    <a:pt x="32" y="3"/>
                    <a:pt x="32" y="3"/>
                  </a:cubicBezTo>
                  <a:close/>
                  <a:moveTo>
                    <a:pt x="31" y="64"/>
                  </a:moveTo>
                  <a:cubicBezTo>
                    <a:pt x="61" y="64"/>
                    <a:pt x="61" y="64"/>
                    <a:pt x="61" y="64"/>
                  </a:cubicBezTo>
                  <a:cubicBezTo>
                    <a:pt x="61" y="64"/>
                    <a:pt x="61" y="64"/>
                    <a:pt x="61" y="64"/>
                  </a:cubicBezTo>
                  <a:cubicBezTo>
                    <a:pt x="61" y="69"/>
                    <a:pt x="61" y="69"/>
                    <a:pt x="61" y="69"/>
                  </a:cubicBezTo>
                  <a:cubicBezTo>
                    <a:pt x="65" y="69"/>
                    <a:pt x="65" y="69"/>
                    <a:pt x="65" y="69"/>
                  </a:cubicBezTo>
                  <a:cubicBezTo>
                    <a:pt x="65" y="41"/>
                    <a:pt x="65" y="41"/>
                    <a:pt x="65" y="41"/>
                  </a:cubicBezTo>
                  <a:cubicBezTo>
                    <a:pt x="63" y="41"/>
                    <a:pt x="61" y="39"/>
                    <a:pt x="61" y="37"/>
                  </a:cubicBezTo>
                  <a:cubicBezTo>
                    <a:pt x="61" y="35"/>
                    <a:pt x="63" y="33"/>
                    <a:pt x="65" y="33"/>
                  </a:cubicBezTo>
                  <a:cubicBezTo>
                    <a:pt x="65" y="27"/>
                    <a:pt x="65" y="27"/>
                    <a:pt x="65" y="27"/>
                  </a:cubicBezTo>
                  <a:cubicBezTo>
                    <a:pt x="63" y="27"/>
                    <a:pt x="61" y="25"/>
                    <a:pt x="61" y="23"/>
                  </a:cubicBezTo>
                  <a:cubicBezTo>
                    <a:pt x="61" y="23"/>
                    <a:pt x="61" y="23"/>
                    <a:pt x="61" y="23"/>
                  </a:cubicBezTo>
                  <a:cubicBezTo>
                    <a:pt x="61" y="20"/>
                    <a:pt x="63" y="18"/>
                    <a:pt x="65" y="18"/>
                  </a:cubicBezTo>
                  <a:cubicBezTo>
                    <a:pt x="65" y="10"/>
                    <a:pt x="65" y="10"/>
                    <a:pt x="65" y="10"/>
                  </a:cubicBezTo>
                  <a:cubicBezTo>
                    <a:pt x="31" y="10"/>
                    <a:pt x="31" y="10"/>
                    <a:pt x="31" y="10"/>
                  </a:cubicBezTo>
                  <a:cubicBezTo>
                    <a:pt x="31" y="17"/>
                    <a:pt x="31" y="17"/>
                    <a:pt x="31" y="17"/>
                  </a:cubicBezTo>
                  <a:cubicBezTo>
                    <a:pt x="53" y="17"/>
                    <a:pt x="53" y="17"/>
                    <a:pt x="53" y="17"/>
                  </a:cubicBezTo>
                  <a:cubicBezTo>
                    <a:pt x="53" y="57"/>
                    <a:pt x="53" y="57"/>
                    <a:pt x="53" y="57"/>
                  </a:cubicBezTo>
                  <a:cubicBezTo>
                    <a:pt x="53" y="57"/>
                    <a:pt x="53" y="57"/>
                    <a:pt x="53" y="57"/>
                  </a:cubicBezTo>
                  <a:cubicBezTo>
                    <a:pt x="31" y="57"/>
                    <a:pt x="31" y="57"/>
                    <a:pt x="31" y="57"/>
                  </a:cubicBezTo>
                  <a:cubicBezTo>
                    <a:pt x="31" y="64"/>
                    <a:pt x="31" y="64"/>
                    <a:pt x="31" y="64"/>
                  </a:cubicBezTo>
                  <a:close/>
                  <a:moveTo>
                    <a:pt x="65" y="33"/>
                  </a:moveTo>
                  <a:cubicBezTo>
                    <a:pt x="65" y="33"/>
                    <a:pt x="65" y="33"/>
                    <a:pt x="65" y="33"/>
                  </a:cubicBezTo>
                  <a:moveTo>
                    <a:pt x="31" y="2"/>
                  </a:moveTo>
                  <a:cubicBezTo>
                    <a:pt x="29" y="0"/>
                    <a:pt x="29" y="0"/>
                    <a:pt x="29" y="0"/>
                  </a:cubicBezTo>
                  <a:cubicBezTo>
                    <a:pt x="16" y="10"/>
                    <a:pt x="16" y="10"/>
                    <a:pt x="16" y="10"/>
                  </a:cubicBezTo>
                  <a:cubicBezTo>
                    <a:pt x="3" y="0"/>
                    <a:pt x="3" y="0"/>
                    <a:pt x="3" y="0"/>
                  </a:cubicBezTo>
                  <a:cubicBezTo>
                    <a:pt x="0" y="3"/>
                    <a:pt x="0" y="3"/>
                    <a:pt x="0" y="3"/>
                  </a:cubicBezTo>
                  <a:cubicBezTo>
                    <a:pt x="9" y="10"/>
                    <a:pt x="9" y="10"/>
                    <a:pt x="9" y="10"/>
                  </a:cubicBezTo>
                  <a:cubicBezTo>
                    <a:pt x="10" y="10"/>
                    <a:pt x="10" y="10"/>
                    <a:pt x="10" y="10"/>
                  </a:cubicBezTo>
                  <a:cubicBezTo>
                    <a:pt x="1" y="10"/>
                    <a:pt x="1" y="10"/>
                    <a:pt x="1" y="10"/>
                  </a:cubicBezTo>
                  <a:cubicBezTo>
                    <a:pt x="1" y="64"/>
                    <a:pt x="1" y="64"/>
                    <a:pt x="1" y="64"/>
                  </a:cubicBezTo>
                  <a:cubicBezTo>
                    <a:pt x="7" y="64"/>
                    <a:pt x="7" y="64"/>
                    <a:pt x="7" y="64"/>
                  </a:cubicBezTo>
                  <a:cubicBezTo>
                    <a:pt x="7" y="64"/>
                    <a:pt x="7" y="64"/>
                    <a:pt x="7" y="64"/>
                  </a:cubicBezTo>
                  <a:cubicBezTo>
                    <a:pt x="7" y="69"/>
                    <a:pt x="7" y="69"/>
                    <a:pt x="7" y="69"/>
                  </a:cubicBezTo>
                  <a:cubicBezTo>
                    <a:pt x="16" y="69"/>
                    <a:pt x="16" y="69"/>
                    <a:pt x="16" y="69"/>
                  </a:cubicBezTo>
                  <a:cubicBezTo>
                    <a:pt x="16" y="64"/>
                    <a:pt x="16" y="64"/>
                    <a:pt x="16" y="64"/>
                  </a:cubicBezTo>
                  <a:cubicBezTo>
                    <a:pt x="16" y="64"/>
                    <a:pt x="16" y="64"/>
                    <a:pt x="16" y="64"/>
                  </a:cubicBezTo>
                  <a:cubicBezTo>
                    <a:pt x="31" y="64"/>
                    <a:pt x="31" y="64"/>
                    <a:pt x="31" y="64"/>
                  </a:cubicBezTo>
                  <a:cubicBezTo>
                    <a:pt x="31" y="57"/>
                    <a:pt x="31" y="57"/>
                    <a:pt x="31" y="57"/>
                  </a:cubicBezTo>
                  <a:cubicBezTo>
                    <a:pt x="8" y="57"/>
                    <a:pt x="8" y="57"/>
                    <a:pt x="8" y="57"/>
                  </a:cubicBezTo>
                  <a:cubicBezTo>
                    <a:pt x="8" y="17"/>
                    <a:pt x="8" y="17"/>
                    <a:pt x="8" y="17"/>
                  </a:cubicBezTo>
                  <a:cubicBezTo>
                    <a:pt x="31" y="17"/>
                    <a:pt x="31" y="17"/>
                    <a:pt x="31" y="17"/>
                  </a:cubicBezTo>
                  <a:cubicBezTo>
                    <a:pt x="31" y="10"/>
                    <a:pt x="31" y="10"/>
                    <a:pt x="31" y="10"/>
                  </a:cubicBezTo>
                  <a:cubicBezTo>
                    <a:pt x="22" y="10"/>
                    <a:pt x="22" y="10"/>
                    <a:pt x="22" y="10"/>
                  </a:cubicBezTo>
                  <a:cubicBezTo>
                    <a:pt x="23" y="10"/>
                    <a:pt x="23" y="10"/>
                    <a:pt x="23" y="10"/>
                  </a:cubicBezTo>
                  <a:cubicBezTo>
                    <a:pt x="31" y="4"/>
                    <a:pt x="31" y="4"/>
                    <a:pt x="31" y="4"/>
                  </a:cubicBezTo>
                  <a:lnTo>
                    <a:pt x="31"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04">
              <a:extLst>
                <a:ext uri="{FF2B5EF4-FFF2-40B4-BE49-F238E27FC236}">
                  <a16:creationId xmlns:a16="http://schemas.microsoft.com/office/drawing/2014/main" id="{D4545F4D-BD34-F749-B791-129B507677B3}"/>
                </a:ext>
              </a:extLst>
            </p:cNvPr>
            <p:cNvSpPr>
              <a:spLocks noChangeArrowheads="1"/>
            </p:cNvSpPr>
            <p:nvPr/>
          </p:nvSpPr>
          <p:spPr bwMode="auto">
            <a:xfrm>
              <a:off x="10530405" y="2565106"/>
              <a:ext cx="39910" cy="38770"/>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5">
              <a:extLst>
                <a:ext uri="{FF2B5EF4-FFF2-40B4-BE49-F238E27FC236}">
                  <a16:creationId xmlns:a16="http://schemas.microsoft.com/office/drawing/2014/main" id="{ED509E1B-D6CE-EBFF-2F76-28A94C25A4A7}"/>
                </a:ext>
              </a:extLst>
            </p:cNvPr>
            <p:cNvSpPr>
              <a:spLocks/>
            </p:cNvSpPr>
            <p:nvPr/>
          </p:nvSpPr>
          <p:spPr bwMode="auto">
            <a:xfrm>
              <a:off x="10503038" y="2611858"/>
              <a:ext cx="93504" cy="142536"/>
            </a:xfrm>
            <a:custGeom>
              <a:avLst/>
              <a:gdLst>
                <a:gd name="T0" fmla="*/ 14 w 82"/>
                <a:gd name="T1" fmla="*/ 23 h 125"/>
                <a:gd name="T2" fmla="*/ 19 w 82"/>
                <a:gd name="T3" fmla="*/ 23 h 125"/>
                <a:gd name="T4" fmla="*/ 19 w 82"/>
                <a:gd name="T5" fmla="*/ 65 h 125"/>
                <a:gd name="T6" fmla="*/ 19 w 82"/>
                <a:gd name="T7" fmla="*/ 65 h 125"/>
                <a:gd name="T8" fmla="*/ 19 w 82"/>
                <a:gd name="T9" fmla="*/ 125 h 125"/>
                <a:gd name="T10" fmla="*/ 38 w 82"/>
                <a:gd name="T11" fmla="*/ 125 h 125"/>
                <a:gd name="T12" fmla="*/ 38 w 82"/>
                <a:gd name="T13" fmla="*/ 59 h 125"/>
                <a:gd name="T14" fmla="*/ 45 w 82"/>
                <a:gd name="T15" fmla="*/ 59 h 125"/>
                <a:gd name="T16" fmla="*/ 45 w 82"/>
                <a:gd name="T17" fmla="*/ 125 h 125"/>
                <a:gd name="T18" fmla="*/ 64 w 82"/>
                <a:gd name="T19" fmla="*/ 125 h 125"/>
                <a:gd name="T20" fmla="*/ 64 w 82"/>
                <a:gd name="T21" fmla="*/ 59 h 125"/>
                <a:gd name="T22" fmla="*/ 64 w 82"/>
                <a:gd name="T23" fmla="*/ 59 h 125"/>
                <a:gd name="T24" fmla="*/ 64 w 82"/>
                <a:gd name="T25" fmla="*/ 23 h 125"/>
                <a:gd name="T26" fmla="*/ 69 w 82"/>
                <a:gd name="T27" fmla="*/ 23 h 125"/>
                <a:gd name="T28" fmla="*/ 69 w 82"/>
                <a:gd name="T29" fmla="*/ 59 h 125"/>
                <a:gd name="T30" fmla="*/ 82 w 82"/>
                <a:gd name="T31" fmla="*/ 59 h 125"/>
                <a:gd name="T32" fmla="*/ 82 w 82"/>
                <a:gd name="T33" fmla="*/ 0 h 125"/>
                <a:gd name="T34" fmla="*/ 0 w 82"/>
                <a:gd name="T35" fmla="*/ 0 h 125"/>
                <a:gd name="T36" fmla="*/ 0 w 82"/>
                <a:gd name="T37" fmla="*/ 59 h 125"/>
                <a:gd name="T38" fmla="*/ 14 w 82"/>
                <a:gd name="T39" fmla="*/ 59 h 125"/>
                <a:gd name="T40" fmla="*/ 14 w 82"/>
                <a:gd name="T41" fmla="*/ 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125">
                  <a:moveTo>
                    <a:pt x="14" y="23"/>
                  </a:moveTo>
                  <a:lnTo>
                    <a:pt x="19" y="23"/>
                  </a:lnTo>
                  <a:lnTo>
                    <a:pt x="19" y="65"/>
                  </a:lnTo>
                  <a:lnTo>
                    <a:pt x="19" y="65"/>
                  </a:lnTo>
                  <a:lnTo>
                    <a:pt x="19" y="125"/>
                  </a:lnTo>
                  <a:lnTo>
                    <a:pt x="38" y="125"/>
                  </a:lnTo>
                  <a:lnTo>
                    <a:pt x="38" y="59"/>
                  </a:lnTo>
                  <a:lnTo>
                    <a:pt x="45" y="59"/>
                  </a:lnTo>
                  <a:lnTo>
                    <a:pt x="45" y="125"/>
                  </a:lnTo>
                  <a:lnTo>
                    <a:pt x="64" y="125"/>
                  </a:lnTo>
                  <a:lnTo>
                    <a:pt x="64" y="59"/>
                  </a:lnTo>
                  <a:lnTo>
                    <a:pt x="64" y="59"/>
                  </a:lnTo>
                  <a:lnTo>
                    <a:pt x="64" y="23"/>
                  </a:lnTo>
                  <a:lnTo>
                    <a:pt x="69" y="23"/>
                  </a:lnTo>
                  <a:lnTo>
                    <a:pt x="69" y="59"/>
                  </a:lnTo>
                  <a:lnTo>
                    <a:pt x="82" y="59"/>
                  </a:lnTo>
                  <a:lnTo>
                    <a:pt x="82" y="0"/>
                  </a:lnTo>
                  <a:lnTo>
                    <a:pt x="0" y="0"/>
                  </a:lnTo>
                  <a:lnTo>
                    <a:pt x="0" y="59"/>
                  </a:lnTo>
                  <a:lnTo>
                    <a:pt x="14" y="59"/>
                  </a:lnTo>
                  <a:lnTo>
                    <a:pt x="14" y="23"/>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06">
              <a:extLst>
                <a:ext uri="{FF2B5EF4-FFF2-40B4-BE49-F238E27FC236}">
                  <a16:creationId xmlns:a16="http://schemas.microsoft.com/office/drawing/2014/main" id="{C4A2E940-A9CF-B35D-7981-F05BCF97E3D0}"/>
                </a:ext>
              </a:extLst>
            </p:cNvPr>
            <p:cNvSpPr>
              <a:spLocks noChangeArrowheads="1"/>
            </p:cNvSpPr>
            <p:nvPr/>
          </p:nvSpPr>
          <p:spPr bwMode="auto">
            <a:xfrm>
              <a:off x="10637592" y="2565106"/>
              <a:ext cx="37630" cy="38770"/>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07">
              <a:extLst>
                <a:ext uri="{FF2B5EF4-FFF2-40B4-BE49-F238E27FC236}">
                  <a16:creationId xmlns:a16="http://schemas.microsoft.com/office/drawing/2014/main" id="{68AF79AD-C5F0-FED7-E3AE-10F9A963061F}"/>
                </a:ext>
              </a:extLst>
            </p:cNvPr>
            <p:cNvSpPr>
              <a:spLocks/>
            </p:cNvSpPr>
            <p:nvPr/>
          </p:nvSpPr>
          <p:spPr bwMode="auto">
            <a:xfrm>
              <a:off x="10602243" y="2611858"/>
              <a:ext cx="106047" cy="142536"/>
            </a:xfrm>
            <a:custGeom>
              <a:avLst/>
              <a:gdLst>
                <a:gd name="T0" fmla="*/ 81 w 93"/>
                <a:gd name="T1" fmla="*/ 59 h 125"/>
                <a:gd name="T2" fmla="*/ 93 w 93"/>
                <a:gd name="T3" fmla="*/ 59 h 125"/>
                <a:gd name="T4" fmla="*/ 78 w 93"/>
                <a:gd name="T5" fmla="*/ 0 h 125"/>
                <a:gd name="T6" fmla="*/ 17 w 93"/>
                <a:gd name="T7" fmla="*/ 0 h 125"/>
                <a:gd name="T8" fmla="*/ 0 w 93"/>
                <a:gd name="T9" fmla="*/ 59 h 125"/>
                <a:gd name="T10" fmla="*/ 14 w 93"/>
                <a:gd name="T11" fmla="*/ 59 h 125"/>
                <a:gd name="T12" fmla="*/ 24 w 93"/>
                <a:gd name="T13" fmla="*/ 23 h 125"/>
                <a:gd name="T14" fmla="*/ 28 w 93"/>
                <a:gd name="T15" fmla="*/ 23 h 125"/>
                <a:gd name="T16" fmla="*/ 10 w 93"/>
                <a:gd name="T17" fmla="*/ 89 h 125"/>
                <a:gd name="T18" fmla="*/ 24 w 93"/>
                <a:gd name="T19" fmla="*/ 89 h 125"/>
                <a:gd name="T20" fmla="*/ 24 w 93"/>
                <a:gd name="T21" fmla="*/ 125 h 125"/>
                <a:gd name="T22" fmla="*/ 45 w 93"/>
                <a:gd name="T23" fmla="*/ 125 h 125"/>
                <a:gd name="T24" fmla="*/ 45 w 93"/>
                <a:gd name="T25" fmla="*/ 89 h 125"/>
                <a:gd name="T26" fmla="*/ 50 w 93"/>
                <a:gd name="T27" fmla="*/ 89 h 125"/>
                <a:gd name="T28" fmla="*/ 50 w 93"/>
                <a:gd name="T29" fmla="*/ 125 h 125"/>
                <a:gd name="T30" fmla="*/ 69 w 93"/>
                <a:gd name="T31" fmla="*/ 125 h 125"/>
                <a:gd name="T32" fmla="*/ 69 w 93"/>
                <a:gd name="T33" fmla="*/ 89 h 125"/>
                <a:gd name="T34" fmla="*/ 85 w 93"/>
                <a:gd name="T35" fmla="*/ 89 h 125"/>
                <a:gd name="T36" fmla="*/ 66 w 93"/>
                <a:gd name="T37" fmla="*/ 23 h 125"/>
                <a:gd name="T38" fmla="*/ 71 w 93"/>
                <a:gd name="T39" fmla="*/ 23 h 125"/>
                <a:gd name="T40" fmla="*/ 81 w 93"/>
                <a:gd name="T41" fmla="*/ 5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125">
                  <a:moveTo>
                    <a:pt x="81" y="59"/>
                  </a:moveTo>
                  <a:lnTo>
                    <a:pt x="93" y="59"/>
                  </a:lnTo>
                  <a:lnTo>
                    <a:pt x="78" y="0"/>
                  </a:lnTo>
                  <a:lnTo>
                    <a:pt x="17" y="0"/>
                  </a:lnTo>
                  <a:lnTo>
                    <a:pt x="0" y="59"/>
                  </a:lnTo>
                  <a:lnTo>
                    <a:pt x="14" y="59"/>
                  </a:lnTo>
                  <a:lnTo>
                    <a:pt x="24" y="23"/>
                  </a:lnTo>
                  <a:lnTo>
                    <a:pt x="28" y="23"/>
                  </a:lnTo>
                  <a:lnTo>
                    <a:pt x="10" y="89"/>
                  </a:lnTo>
                  <a:lnTo>
                    <a:pt x="24" y="89"/>
                  </a:lnTo>
                  <a:lnTo>
                    <a:pt x="24" y="125"/>
                  </a:lnTo>
                  <a:lnTo>
                    <a:pt x="45" y="125"/>
                  </a:lnTo>
                  <a:lnTo>
                    <a:pt x="45" y="89"/>
                  </a:lnTo>
                  <a:lnTo>
                    <a:pt x="50" y="89"/>
                  </a:lnTo>
                  <a:lnTo>
                    <a:pt x="50" y="125"/>
                  </a:lnTo>
                  <a:lnTo>
                    <a:pt x="69" y="125"/>
                  </a:lnTo>
                  <a:lnTo>
                    <a:pt x="69" y="89"/>
                  </a:lnTo>
                  <a:lnTo>
                    <a:pt x="85" y="89"/>
                  </a:lnTo>
                  <a:lnTo>
                    <a:pt x="66" y="23"/>
                  </a:lnTo>
                  <a:lnTo>
                    <a:pt x="71" y="23"/>
                  </a:lnTo>
                  <a:lnTo>
                    <a:pt x="81" y="5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8">
              <a:extLst>
                <a:ext uri="{FF2B5EF4-FFF2-40B4-BE49-F238E27FC236}">
                  <a16:creationId xmlns:a16="http://schemas.microsoft.com/office/drawing/2014/main" id="{162CAF67-E430-75FB-1E09-5F0582FBA64B}"/>
                </a:ext>
              </a:extLst>
            </p:cNvPr>
            <p:cNvSpPr>
              <a:spLocks noEditPoints="1"/>
            </p:cNvSpPr>
            <p:nvPr/>
          </p:nvSpPr>
          <p:spPr bwMode="auto">
            <a:xfrm>
              <a:off x="9769832" y="4543506"/>
              <a:ext cx="149378" cy="182446"/>
            </a:xfrm>
            <a:custGeom>
              <a:avLst/>
              <a:gdLst>
                <a:gd name="T0" fmla="*/ 52 w 75"/>
                <a:gd name="T1" fmla="*/ 84 h 92"/>
                <a:gd name="T2" fmla="*/ 75 w 75"/>
                <a:gd name="T3" fmla="*/ 92 h 92"/>
                <a:gd name="T4" fmla="*/ 52 w 75"/>
                <a:gd name="T5" fmla="*/ 52 h 92"/>
                <a:gd name="T6" fmla="*/ 47 w 75"/>
                <a:gd name="T7" fmla="*/ 45 h 92"/>
                <a:gd name="T8" fmla="*/ 43 w 75"/>
                <a:gd name="T9" fmla="*/ 63 h 92"/>
                <a:gd name="T10" fmla="*/ 45 w 75"/>
                <a:gd name="T11" fmla="*/ 69 h 92"/>
                <a:gd name="T12" fmla="*/ 43 w 75"/>
                <a:gd name="T13" fmla="*/ 67 h 92"/>
                <a:gd name="T14" fmla="*/ 46 w 75"/>
                <a:gd name="T15" fmla="*/ 78 h 92"/>
                <a:gd name="T16" fmla="*/ 43 w 75"/>
                <a:gd name="T17" fmla="*/ 84 h 92"/>
                <a:gd name="T18" fmla="*/ 43 w 75"/>
                <a:gd name="T19" fmla="*/ 84 h 92"/>
                <a:gd name="T20" fmla="*/ 37 w 75"/>
                <a:gd name="T21" fmla="*/ 78 h 92"/>
                <a:gd name="T22" fmla="*/ 43 w 75"/>
                <a:gd name="T23" fmla="*/ 24 h 92"/>
                <a:gd name="T24" fmla="*/ 40 w 75"/>
                <a:gd name="T25" fmla="*/ 14 h 92"/>
                <a:gd name="T26" fmla="*/ 37 w 75"/>
                <a:gd name="T27" fmla="*/ 27 h 92"/>
                <a:gd name="T28" fmla="*/ 37 w 75"/>
                <a:gd name="T29" fmla="*/ 45 h 92"/>
                <a:gd name="T30" fmla="*/ 41 w 75"/>
                <a:gd name="T31" fmla="*/ 52 h 92"/>
                <a:gd name="T32" fmla="*/ 37 w 75"/>
                <a:gd name="T33" fmla="*/ 62 h 92"/>
                <a:gd name="T34" fmla="*/ 43 w 75"/>
                <a:gd name="T35" fmla="*/ 74 h 92"/>
                <a:gd name="T36" fmla="*/ 41 w 75"/>
                <a:gd name="T37" fmla="*/ 65 h 92"/>
                <a:gd name="T38" fmla="*/ 43 w 75"/>
                <a:gd name="T39" fmla="*/ 24 h 92"/>
                <a:gd name="T40" fmla="*/ 37 w 75"/>
                <a:gd name="T41" fmla="*/ 84 h 92"/>
                <a:gd name="T42" fmla="*/ 37 w 75"/>
                <a:gd name="T43" fmla="*/ 78 h 92"/>
                <a:gd name="T44" fmla="*/ 37 w 75"/>
                <a:gd name="T45" fmla="*/ 78 h 92"/>
                <a:gd name="T46" fmla="*/ 32 w 75"/>
                <a:gd name="T47" fmla="*/ 84 h 92"/>
                <a:gd name="T48" fmla="*/ 37 w 75"/>
                <a:gd name="T49" fmla="*/ 0 h 92"/>
                <a:gd name="T50" fmla="*/ 34 w 75"/>
                <a:gd name="T51" fmla="*/ 14 h 92"/>
                <a:gd name="T52" fmla="*/ 32 w 75"/>
                <a:gd name="T53" fmla="*/ 63 h 92"/>
                <a:gd name="T54" fmla="*/ 32 w 75"/>
                <a:gd name="T55" fmla="*/ 67 h 92"/>
                <a:gd name="T56" fmla="*/ 37 w 75"/>
                <a:gd name="T57" fmla="*/ 69 h 92"/>
                <a:gd name="T58" fmla="*/ 37 w 75"/>
                <a:gd name="T59" fmla="*/ 62 h 92"/>
                <a:gd name="T60" fmla="*/ 33 w 75"/>
                <a:gd name="T61" fmla="*/ 58 h 92"/>
                <a:gd name="T62" fmla="*/ 37 w 75"/>
                <a:gd name="T63" fmla="*/ 52 h 92"/>
                <a:gd name="T64" fmla="*/ 37 w 75"/>
                <a:gd name="T65" fmla="*/ 52 h 92"/>
                <a:gd name="T66" fmla="*/ 37 w 75"/>
                <a:gd name="T67" fmla="*/ 45 h 92"/>
                <a:gd name="T68" fmla="*/ 37 w 75"/>
                <a:gd name="T69" fmla="*/ 27 h 92"/>
                <a:gd name="T70" fmla="*/ 37 w 75"/>
                <a:gd name="T71" fmla="*/ 27 h 92"/>
                <a:gd name="T72" fmla="*/ 0 w 75"/>
                <a:gd name="T73" fmla="*/ 92 h 92"/>
                <a:gd name="T74" fmla="*/ 23 w 75"/>
                <a:gd name="T75" fmla="*/ 84 h 92"/>
                <a:gd name="T76" fmla="*/ 32 w 75"/>
                <a:gd name="T77" fmla="*/ 78 h 92"/>
                <a:gd name="T78" fmla="*/ 32 w 75"/>
                <a:gd name="T79" fmla="*/ 74 h 92"/>
                <a:gd name="T80" fmla="*/ 30 w 75"/>
                <a:gd name="T81" fmla="*/ 69 h 92"/>
                <a:gd name="T82" fmla="*/ 32 w 75"/>
                <a:gd name="T83" fmla="*/ 63 h 92"/>
                <a:gd name="T84" fmla="*/ 32 w 75"/>
                <a:gd name="T85" fmla="*/ 24 h 92"/>
                <a:gd name="T86" fmla="*/ 23 w 75"/>
                <a:gd name="T87" fmla="*/ 45 h 92"/>
                <a:gd name="T88" fmla="*/ 25 w 75"/>
                <a:gd name="T89"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 h="92">
                  <a:moveTo>
                    <a:pt x="43" y="84"/>
                  </a:moveTo>
                  <a:cubicBezTo>
                    <a:pt x="52" y="84"/>
                    <a:pt x="52" y="84"/>
                    <a:pt x="52" y="84"/>
                  </a:cubicBezTo>
                  <a:cubicBezTo>
                    <a:pt x="60" y="92"/>
                    <a:pt x="60" y="92"/>
                    <a:pt x="60" y="92"/>
                  </a:cubicBezTo>
                  <a:cubicBezTo>
                    <a:pt x="75" y="92"/>
                    <a:pt x="75" y="92"/>
                    <a:pt x="75" y="92"/>
                  </a:cubicBezTo>
                  <a:cubicBezTo>
                    <a:pt x="63" y="85"/>
                    <a:pt x="55" y="69"/>
                    <a:pt x="50" y="52"/>
                  </a:cubicBezTo>
                  <a:cubicBezTo>
                    <a:pt x="52" y="52"/>
                    <a:pt x="52" y="52"/>
                    <a:pt x="52" y="52"/>
                  </a:cubicBezTo>
                  <a:cubicBezTo>
                    <a:pt x="52" y="45"/>
                    <a:pt x="52" y="45"/>
                    <a:pt x="52" y="45"/>
                  </a:cubicBezTo>
                  <a:cubicBezTo>
                    <a:pt x="47" y="45"/>
                    <a:pt x="47" y="45"/>
                    <a:pt x="47" y="45"/>
                  </a:cubicBezTo>
                  <a:cubicBezTo>
                    <a:pt x="45" y="37"/>
                    <a:pt x="44" y="30"/>
                    <a:pt x="43" y="24"/>
                  </a:cubicBezTo>
                  <a:cubicBezTo>
                    <a:pt x="43" y="63"/>
                    <a:pt x="43" y="63"/>
                    <a:pt x="43" y="63"/>
                  </a:cubicBezTo>
                  <a:cubicBezTo>
                    <a:pt x="43" y="63"/>
                    <a:pt x="43" y="63"/>
                    <a:pt x="43" y="63"/>
                  </a:cubicBezTo>
                  <a:cubicBezTo>
                    <a:pt x="44" y="65"/>
                    <a:pt x="44" y="67"/>
                    <a:pt x="45" y="69"/>
                  </a:cubicBezTo>
                  <a:cubicBezTo>
                    <a:pt x="45" y="69"/>
                    <a:pt x="45" y="69"/>
                    <a:pt x="45" y="69"/>
                  </a:cubicBezTo>
                  <a:cubicBezTo>
                    <a:pt x="43" y="67"/>
                    <a:pt x="43" y="67"/>
                    <a:pt x="43" y="67"/>
                  </a:cubicBezTo>
                  <a:cubicBezTo>
                    <a:pt x="43" y="74"/>
                    <a:pt x="43" y="74"/>
                    <a:pt x="43" y="74"/>
                  </a:cubicBezTo>
                  <a:cubicBezTo>
                    <a:pt x="46" y="78"/>
                    <a:pt x="46" y="78"/>
                    <a:pt x="46" y="78"/>
                  </a:cubicBezTo>
                  <a:cubicBezTo>
                    <a:pt x="43" y="78"/>
                    <a:pt x="43" y="78"/>
                    <a:pt x="43" y="78"/>
                  </a:cubicBezTo>
                  <a:lnTo>
                    <a:pt x="43" y="84"/>
                  </a:lnTo>
                  <a:close/>
                  <a:moveTo>
                    <a:pt x="37" y="84"/>
                  </a:moveTo>
                  <a:cubicBezTo>
                    <a:pt x="43" y="84"/>
                    <a:pt x="43" y="84"/>
                    <a:pt x="43" y="84"/>
                  </a:cubicBezTo>
                  <a:cubicBezTo>
                    <a:pt x="43" y="78"/>
                    <a:pt x="43" y="78"/>
                    <a:pt x="43" y="78"/>
                  </a:cubicBezTo>
                  <a:cubicBezTo>
                    <a:pt x="37" y="78"/>
                    <a:pt x="37" y="78"/>
                    <a:pt x="37" y="78"/>
                  </a:cubicBezTo>
                  <a:cubicBezTo>
                    <a:pt x="37" y="84"/>
                    <a:pt x="37" y="84"/>
                    <a:pt x="37" y="84"/>
                  </a:cubicBezTo>
                  <a:close/>
                  <a:moveTo>
                    <a:pt x="43" y="24"/>
                  </a:moveTo>
                  <a:cubicBezTo>
                    <a:pt x="42" y="18"/>
                    <a:pt x="41" y="14"/>
                    <a:pt x="41" y="14"/>
                  </a:cubicBezTo>
                  <a:cubicBezTo>
                    <a:pt x="40" y="14"/>
                    <a:pt x="40" y="14"/>
                    <a:pt x="40" y="14"/>
                  </a:cubicBezTo>
                  <a:cubicBezTo>
                    <a:pt x="37" y="0"/>
                    <a:pt x="37" y="0"/>
                    <a:pt x="37" y="0"/>
                  </a:cubicBezTo>
                  <a:cubicBezTo>
                    <a:pt x="37" y="27"/>
                    <a:pt x="37" y="27"/>
                    <a:pt x="37" y="27"/>
                  </a:cubicBezTo>
                  <a:cubicBezTo>
                    <a:pt x="38" y="28"/>
                    <a:pt x="38" y="41"/>
                    <a:pt x="39" y="45"/>
                  </a:cubicBezTo>
                  <a:cubicBezTo>
                    <a:pt x="37" y="45"/>
                    <a:pt x="37" y="45"/>
                    <a:pt x="37" y="45"/>
                  </a:cubicBezTo>
                  <a:cubicBezTo>
                    <a:pt x="37" y="52"/>
                    <a:pt x="37" y="52"/>
                    <a:pt x="37" y="52"/>
                  </a:cubicBezTo>
                  <a:cubicBezTo>
                    <a:pt x="41" y="52"/>
                    <a:pt x="41" y="52"/>
                    <a:pt x="41" y="52"/>
                  </a:cubicBezTo>
                  <a:cubicBezTo>
                    <a:pt x="41" y="52"/>
                    <a:pt x="41" y="54"/>
                    <a:pt x="42" y="58"/>
                  </a:cubicBezTo>
                  <a:cubicBezTo>
                    <a:pt x="37" y="62"/>
                    <a:pt x="37" y="62"/>
                    <a:pt x="37" y="62"/>
                  </a:cubicBezTo>
                  <a:cubicBezTo>
                    <a:pt x="37" y="69"/>
                    <a:pt x="37" y="69"/>
                    <a:pt x="37" y="69"/>
                  </a:cubicBezTo>
                  <a:cubicBezTo>
                    <a:pt x="43" y="74"/>
                    <a:pt x="43" y="74"/>
                    <a:pt x="43" y="74"/>
                  </a:cubicBezTo>
                  <a:cubicBezTo>
                    <a:pt x="43" y="67"/>
                    <a:pt x="43" y="67"/>
                    <a:pt x="43" y="67"/>
                  </a:cubicBezTo>
                  <a:cubicBezTo>
                    <a:pt x="41" y="65"/>
                    <a:pt x="41" y="65"/>
                    <a:pt x="41" y="65"/>
                  </a:cubicBezTo>
                  <a:cubicBezTo>
                    <a:pt x="43" y="63"/>
                    <a:pt x="43" y="63"/>
                    <a:pt x="43" y="63"/>
                  </a:cubicBezTo>
                  <a:lnTo>
                    <a:pt x="43" y="24"/>
                  </a:lnTo>
                  <a:close/>
                  <a:moveTo>
                    <a:pt x="32" y="84"/>
                  </a:moveTo>
                  <a:cubicBezTo>
                    <a:pt x="37" y="84"/>
                    <a:pt x="37" y="84"/>
                    <a:pt x="37" y="84"/>
                  </a:cubicBezTo>
                  <a:cubicBezTo>
                    <a:pt x="37" y="84"/>
                    <a:pt x="37" y="84"/>
                    <a:pt x="37" y="84"/>
                  </a:cubicBezTo>
                  <a:cubicBezTo>
                    <a:pt x="37" y="78"/>
                    <a:pt x="37" y="78"/>
                    <a:pt x="37" y="78"/>
                  </a:cubicBezTo>
                  <a:cubicBezTo>
                    <a:pt x="37" y="78"/>
                    <a:pt x="37" y="78"/>
                    <a:pt x="37" y="78"/>
                  </a:cubicBezTo>
                  <a:cubicBezTo>
                    <a:pt x="37" y="78"/>
                    <a:pt x="37" y="78"/>
                    <a:pt x="37" y="78"/>
                  </a:cubicBezTo>
                  <a:cubicBezTo>
                    <a:pt x="32" y="78"/>
                    <a:pt x="32" y="78"/>
                    <a:pt x="32" y="78"/>
                  </a:cubicBezTo>
                  <a:cubicBezTo>
                    <a:pt x="32" y="84"/>
                    <a:pt x="32" y="84"/>
                    <a:pt x="32" y="84"/>
                  </a:cubicBezTo>
                  <a:close/>
                  <a:moveTo>
                    <a:pt x="37" y="0"/>
                  </a:moveTo>
                  <a:cubicBezTo>
                    <a:pt x="37" y="0"/>
                    <a:pt x="37" y="0"/>
                    <a:pt x="37" y="0"/>
                  </a:cubicBezTo>
                  <a:cubicBezTo>
                    <a:pt x="35" y="14"/>
                    <a:pt x="35" y="14"/>
                    <a:pt x="35" y="14"/>
                  </a:cubicBezTo>
                  <a:cubicBezTo>
                    <a:pt x="34" y="14"/>
                    <a:pt x="34" y="14"/>
                    <a:pt x="34" y="14"/>
                  </a:cubicBezTo>
                  <a:cubicBezTo>
                    <a:pt x="34" y="14"/>
                    <a:pt x="33" y="18"/>
                    <a:pt x="32" y="24"/>
                  </a:cubicBezTo>
                  <a:cubicBezTo>
                    <a:pt x="32" y="63"/>
                    <a:pt x="32" y="63"/>
                    <a:pt x="32" y="63"/>
                  </a:cubicBezTo>
                  <a:cubicBezTo>
                    <a:pt x="34" y="65"/>
                    <a:pt x="34" y="65"/>
                    <a:pt x="34" y="65"/>
                  </a:cubicBezTo>
                  <a:cubicBezTo>
                    <a:pt x="32" y="67"/>
                    <a:pt x="32" y="67"/>
                    <a:pt x="32" y="67"/>
                  </a:cubicBezTo>
                  <a:cubicBezTo>
                    <a:pt x="32" y="74"/>
                    <a:pt x="32" y="74"/>
                    <a:pt x="32" y="74"/>
                  </a:cubicBezTo>
                  <a:cubicBezTo>
                    <a:pt x="37" y="69"/>
                    <a:pt x="37" y="69"/>
                    <a:pt x="37" y="69"/>
                  </a:cubicBezTo>
                  <a:cubicBezTo>
                    <a:pt x="37" y="69"/>
                    <a:pt x="37" y="69"/>
                    <a:pt x="37" y="69"/>
                  </a:cubicBezTo>
                  <a:cubicBezTo>
                    <a:pt x="37" y="62"/>
                    <a:pt x="37" y="62"/>
                    <a:pt x="37" y="62"/>
                  </a:cubicBezTo>
                  <a:cubicBezTo>
                    <a:pt x="37" y="62"/>
                    <a:pt x="37" y="62"/>
                    <a:pt x="37" y="62"/>
                  </a:cubicBezTo>
                  <a:cubicBezTo>
                    <a:pt x="33" y="58"/>
                    <a:pt x="33" y="58"/>
                    <a:pt x="33" y="58"/>
                  </a:cubicBezTo>
                  <a:cubicBezTo>
                    <a:pt x="34" y="54"/>
                    <a:pt x="34" y="52"/>
                    <a:pt x="34" y="52"/>
                  </a:cubicBezTo>
                  <a:cubicBezTo>
                    <a:pt x="37" y="52"/>
                    <a:pt x="37" y="52"/>
                    <a:pt x="37" y="52"/>
                  </a:cubicBezTo>
                  <a:cubicBezTo>
                    <a:pt x="37" y="52"/>
                    <a:pt x="37" y="52"/>
                    <a:pt x="37" y="52"/>
                  </a:cubicBezTo>
                  <a:cubicBezTo>
                    <a:pt x="37" y="52"/>
                    <a:pt x="37" y="52"/>
                    <a:pt x="37" y="52"/>
                  </a:cubicBezTo>
                  <a:cubicBezTo>
                    <a:pt x="37" y="45"/>
                    <a:pt x="37" y="45"/>
                    <a:pt x="37" y="45"/>
                  </a:cubicBezTo>
                  <a:cubicBezTo>
                    <a:pt x="37" y="45"/>
                    <a:pt x="37" y="45"/>
                    <a:pt x="37" y="45"/>
                  </a:cubicBezTo>
                  <a:cubicBezTo>
                    <a:pt x="36" y="45"/>
                    <a:pt x="36" y="45"/>
                    <a:pt x="36" y="45"/>
                  </a:cubicBezTo>
                  <a:cubicBezTo>
                    <a:pt x="37" y="40"/>
                    <a:pt x="37" y="27"/>
                    <a:pt x="37" y="27"/>
                  </a:cubicBezTo>
                  <a:cubicBezTo>
                    <a:pt x="37" y="27"/>
                    <a:pt x="37" y="27"/>
                    <a:pt x="37" y="27"/>
                  </a:cubicBezTo>
                  <a:cubicBezTo>
                    <a:pt x="37" y="27"/>
                    <a:pt x="37" y="27"/>
                    <a:pt x="37" y="27"/>
                  </a:cubicBezTo>
                  <a:lnTo>
                    <a:pt x="37" y="0"/>
                  </a:lnTo>
                  <a:close/>
                  <a:moveTo>
                    <a:pt x="0" y="92"/>
                  </a:moveTo>
                  <a:cubicBezTo>
                    <a:pt x="15" y="92"/>
                    <a:pt x="15" y="92"/>
                    <a:pt x="15" y="92"/>
                  </a:cubicBezTo>
                  <a:cubicBezTo>
                    <a:pt x="23" y="84"/>
                    <a:pt x="23" y="84"/>
                    <a:pt x="23" y="84"/>
                  </a:cubicBezTo>
                  <a:cubicBezTo>
                    <a:pt x="32" y="84"/>
                    <a:pt x="32" y="84"/>
                    <a:pt x="32" y="84"/>
                  </a:cubicBezTo>
                  <a:cubicBezTo>
                    <a:pt x="32" y="78"/>
                    <a:pt x="32" y="78"/>
                    <a:pt x="32" y="78"/>
                  </a:cubicBezTo>
                  <a:cubicBezTo>
                    <a:pt x="29" y="78"/>
                    <a:pt x="29" y="78"/>
                    <a:pt x="29" y="78"/>
                  </a:cubicBezTo>
                  <a:cubicBezTo>
                    <a:pt x="32" y="74"/>
                    <a:pt x="32" y="74"/>
                    <a:pt x="32" y="74"/>
                  </a:cubicBezTo>
                  <a:cubicBezTo>
                    <a:pt x="32" y="67"/>
                    <a:pt x="32" y="67"/>
                    <a:pt x="32" y="67"/>
                  </a:cubicBezTo>
                  <a:cubicBezTo>
                    <a:pt x="30" y="69"/>
                    <a:pt x="30" y="69"/>
                    <a:pt x="30" y="69"/>
                  </a:cubicBezTo>
                  <a:cubicBezTo>
                    <a:pt x="31" y="67"/>
                    <a:pt x="31" y="65"/>
                    <a:pt x="32" y="63"/>
                  </a:cubicBezTo>
                  <a:cubicBezTo>
                    <a:pt x="32" y="63"/>
                    <a:pt x="32" y="63"/>
                    <a:pt x="32" y="63"/>
                  </a:cubicBezTo>
                  <a:cubicBezTo>
                    <a:pt x="32" y="63"/>
                    <a:pt x="32" y="63"/>
                    <a:pt x="32" y="63"/>
                  </a:cubicBezTo>
                  <a:cubicBezTo>
                    <a:pt x="32" y="24"/>
                    <a:pt x="32" y="24"/>
                    <a:pt x="32" y="24"/>
                  </a:cubicBezTo>
                  <a:cubicBezTo>
                    <a:pt x="31" y="30"/>
                    <a:pt x="30" y="37"/>
                    <a:pt x="28" y="45"/>
                  </a:cubicBezTo>
                  <a:cubicBezTo>
                    <a:pt x="23" y="45"/>
                    <a:pt x="23" y="45"/>
                    <a:pt x="23" y="45"/>
                  </a:cubicBezTo>
                  <a:cubicBezTo>
                    <a:pt x="23" y="52"/>
                    <a:pt x="23" y="52"/>
                    <a:pt x="23" y="52"/>
                  </a:cubicBezTo>
                  <a:cubicBezTo>
                    <a:pt x="25" y="52"/>
                    <a:pt x="25" y="52"/>
                    <a:pt x="25" y="52"/>
                  </a:cubicBezTo>
                  <a:cubicBezTo>
                    <a:pt x="20" y="69"/>
                    <a:pt x="12" y="85"/>
                    <a:pt x="0" y="92"/>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09">
              <a:extLst>
                <a:ext uri="{FF2B5EF4-FFF2-40B4-BE49-F238E27FC236}">
                  <a16:creationId xmlns:a16="http://schemas.microsoft.com/office/drawing/2014/main" id="{85199317-104C-A3C9-6C29-AEEBF58C503A}"/>
                </a:ext>
              </a:extLst>
            </p:cNvPr>
            <p:cNvSpPr>
              <a:spLocks noEditPoints="1"/>
            </p:cNvSpPr>
            <p:nvPr/>
          </p:nvSpPr>
          <p:spPr bwMode="auto">
            <a:xfrm>
              <a:off x="9306875" y="2146621"/>
              <a:ext cx="115169" cy="71838"/>
            </a:xfrm>
            <a:custGeom>
              <a:avLst/>
              <a:gdLst>
                <a:gd name="T0" fmla="*/ 78 w 101"/>
                <a:gd name="T1" fmla="*/ 63 h 63"/>
                <a:gd name="T2" fmla="*/ 101 w 101"/>
                <a:gd name="T3" fmla="*/ 63 h 63"/>
                <a:gd name="T4" fmla="*/ 101 w 101"/>
                <a:gd name="T5" fmla="*/ 35 h 63"/>
                <a:gd name="T6" fmla="*/ 89 w 101"/>
                <a:gd name="T7" fmla="*/ 35 h 63"/>
                <a:gd name="T8" fmla="*/ 89 w 101"/>
                <a:gd name="T9" fmla="*/ 0 h 63"/>
                <a:gd name="T10" fmla="*/ 78 w 101"/>
                <a:gd name="T11" fmla="*/ 0 h 63"/>
                <a:gd name="T12" fmla="*/ 78 w 101"/>
                <a:gd name="T13" fmla="*/ 44 h 63"/>
                <a:gd name="T14" fmla="*/ 87 w 101"/>
                <a:gd name="T15" fmla="*/ 44 h 63"/>
                <a:gd name="T16" fmla="*/ 87 w 101"/>
                <a:gd name="T17" fmla="*/ 56 h 63"/>
                <a:gd name="T18" fmla="*/ 87 w 101"/>
                <a:gd name="T19" fmla="*/ 56 h 63"/>
                <a:gd name="T20" fmla="*/ 78 w 101"/>
                <a:gd name="T21" fmla="*/ 56 h 63"/>
                <a:gd name="T22" fmla="*/ 78 w 101"/>
                <a:gd name="T23" fmla="*/ 63 h 63"/>
                <a:gd name="T24" fmla="*/ 64 w 101"/>
                <a:gd name="T25" fmla="*/ 0 h 63"/>
                <a:gd name="T26" fmla="*/ 64 w 101"/>
                <a:gd name="T27" fmla="*/ 35 h 63"/>
                <a:gd name="T28" fmla="*/ 50 w 101"/>
                <a:gd name="T29" fmla="*/ 35 h 63"/>
                <a:gd name="T30" fmla="*/ 50 w 101"/>
                <a:gd name="T31" fmla="*/ 44 h 63"/>
                <a:gd name="T32" fmla="*/ 59 w 101"/>
                <a:gd name="T33" fmla="*/ 44 h 63"/>
                <a:gd name="T34" fmla="*/ 59 w 101"/>
                <a:gd name="T35" fmla="*/ 56 h 63"/>
                <a:gd name="T36" fmla="*/ 59 w 101"/>
                <a:gd name="T37" fmla="*/ 56 h 63"/>
                <a:gd name="T38" fmla="*/ 50 w 101"/>
                <a:gd name="T39" fmla="*/ 56 h 63"/>
                <a:gd name="T40" fmla="*/ 50 w 101"/>
                <a:gd name="T41" fmla="*/ 63 h 63"/>
                <a:gd name="T42" fmla="*/ 78 w 101"/>
                <a:gd name="T43" fmla="*/ 63 h 63"/>
                <a:gd name="T44" fmla="*/ 78 w 101"/>
                <a:gd name="T45" fmla="*/ 56 h 63"/>
                <a:gd name="T46" fmla="*/ 69 w 101"/>
                <a:gd name="T47" fmla="*/ 56 h 63"/>
                <a:gd name="T48" fmla="*/ 69 w 101"/>
                <a:gd name="T49" fmla="*/ 44 h 63"/>
                <a:gd name="T50" fmla="*/ 78 w 101"/>
                <a:gd name="T51" fmla="*/ 44 h 63"/>
                <a:gd name="T52" fmla="*/ 78 w 101"/>
                <a:gd name="T53" fmla="*/ 0 h 63"/>
                <a:gd name="T54" fmla="*/ 64 w 101"/>
                <a:gd name="T55" fmla="*/ 0 h 63"/>
                <a:gd name="T56" fmla="*/ 50 w 101"/>
                <a:gd name="T57" fmla="*/ 35 h 63"/>
                <a:gd name="T58" fmla="*/ 21 w 101"/>
                <a:gd name="T59" fmla="*/ 35 h 63"/>
                <a:gd name="T60" fmla="*/ 21 w 101"/>
                <a:gd name="T61" fmla="*/ 44 h 63"/>
                <a:gd name="T62" fmla="*/ 29 w 101"/>
                <a:gd name="T63" fmla="*/ 44 h 63"/>
                <a:gd name="T64" fmla="*/ 29 w 101"/>
                <a:gd name="T65" fmla="*/ 56 h 63"/>
                <a:gd name="T66" fmla="*/ 29 w 101"/>
                <a:gd name="T67" fmla="*/ 56 h 63"/>
                <a:gd name="T68" fmla="*/ 21 w 101"/>
                <a:gd name="T69" fmla="*/ 56 h 63"/>
                <a:gd name="T70" fmla="*/ 21 w 101"/>
                <a:gd name="T71" fmla="*/ 63 h 63"/>
                <a:gd name="T72" fmla="*/ 50 w 101"/>
                <a:gd name="T73" fmla="*/ 63 h 63"/>
                <a:gd name="T74" fmla="*/ 50 w 101"/>
                <a:gd name="T75" fmla="*/ 56 h 63"/>
                <a:gd name="T76" fmla="*/ 42 w 101"/>
                <a:gd name="T77" fmla="*/ 56 h 63"/>
                <a:gd name="T78" fmla="*/ 42 w 101"/>
                <a:gd name="T79" fmla="*/ 44 h 63"/>
                <a:gd name="T80" fmla="*/ 50 w 101"/>
                <a:gd name="T81" fmla="*/ 44 h 63"/>
                <a:gd name="T82" fmla="*/ 50 w 101"/>
                <a:gd name="T83" fmla="*/ 35 h 63"/>
                <a:gd name="T84" fmla="*/ 21 w 101"/>
                <a:gd name="T85" fmla="*/ 35 h 63"/>
                <a:gd name="T86" fmla="*/ 0 w 101"/>
                <a:gd name="T87" fmla="*/ 35 h 63"/>
                <a:gd name="T88" fmla="*/ 0 w 101"/>
                <a:gd name="T89" fmla="*/ 63 h 63"/>
                <a:gd name="T90" fmla="*/ 21 w 101"/>
                <a:gd name="T91" fmla="*/ 63 h 63"/>
                <a:gd name="T92" fmla="*/ 21 w 101"/>
                <a:gd name="T93" fmla="*/ 56 h 63"/>
                <a:gd name="T94" fmla="*/ 12 w 101"/>
                <a:gd name="T95" fmla="*/ 56 h 63"/>
                <a:gd name="T96" fmla="*/ 12 w 101"/>
                <a:gd name="T97" fmla="*/ 44 h 63"/>
                <a:gd name="T98" fmla="*/ 21 w 101"/>
                <a:gd name="T99" fmla="*/ 44 h 63"/>
                <a:gd name="T100" fmla="*/ 21 w 101"/>
                <a:gd name="T101" fmla="*/ 3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63">
                  <a:moveTo>
                    <a:pt x="78" y="63"/>
                  </a:moveTo>
                  <a:lnTo>
                    <a:pt x="101" y="63"/>
                  </a:lnTo>
                  <a:lnTo>
                    <a:pt x="101" y="35"/>
                  </a:lnTo>
                  <a:lnTo>
                    <a:pt x="89" y="35"/>
                  </a:lnTo>
                  <a:lnTo>
                    <a:pt x="89" y="0"/>
                  </a:lnTo>
                  <a:lnTo>
                    <a:pt x="78" y="0"/>
                  </a:lnTo>
                  <a:lnTo>
                    <a:pt x="78" y="44"/>
                  </a:lnTo>
                  <a:lnTo>
                    <a:pt x="87" y="44"/>
                  </a:lnTo>
                  <a:lnTo>
                    <a:pt x="87" y="56"/>
                  </a:lnTo>
                  <a:lnTo>
                    <a:pt x="87" y="56"/>
                  </a:lnTo>
                  <a:lnTo>
                    <a:pt x="78" y="56"/>
                  </a:lnTo>
                  <a:lnTo>
                    <a:pt x="78" y="63"/>
                  </a:lnTo>
                  <a:close/>
                  <a:moveTo>
                    <a:pt x="64" y="0"/>
                  </a:moveTo>
                  <a:lnTo>
                    <a:pt x="64" y="35"/>
                  </a:lnTo>
                  <a:lnTo>
                    <a:pt x="50" y="35"/>
                  </a:lnTo>
                  <a:lnTo>
                    <a:pt x="50" y="44"/>
                  </a:lnTo>
                  <a:lnTo>
                    <a:pt x="59" y="44"/>
                  </a:lnTo>
                  <a:lnTo>
                    <a:pt x="59" y="56"/>
                  </a:lnTo>
                  <a:lnTo>
                    <a:pt x="59" y="56"/>
                  </a:lnTo>
                  <a:lnTo>
                    <a:pt x="50" y="56"/>
                  </a:lnTo>
                  <a:lnTo>
                    <a:pt x="50" y="63"/>
                  </a:lnTo>
                  <a:lnTo>
                    <a:pt x="78" y="63"/>
                  </a:lnTo>
                  <a:lnTo>
                    <a:pt x="78" y="56"/>
                  </a:lnTo>
                  <a:lnTo>
                    <a:pt x="69" y="56"/>
                  </a:lnTo>
                  <a:lnTo>
                    <a:pt x="69" y="44"/>
                  </a:lnTo>
                  <a:lnTo>
                    <a:pt x="78" y="44"/>
                  </a:lnTo>
                  <a:lnTo>
                    <a:pt x="78" y="0"/>
                  </a:lnTo>
                  <a:lnTo>
                    <a:pt x="64" y="0"/>
                  </a:lnTo>
                  <a:close/>
                  <a:moveTo>
                    <a:pt x="50" y="35"/>
                  </a:moveTo>
                  <a:lnTo>
                    <a:pt x="21" y="35"/>
                  </a:lnTo>
                  <a:lnTo>
                    <a:pt x="21" y="44"/>
                  </a:lnTo>
                  <a:lnTo>
                    <a:pt x="29" y="44"/>
                  </a:lnTo>
                  <a:lnTo>
                    <a:pt x="29" y="56"/>
                  </a:lnTo>
                  <a:lnTo>
                    <a:pt x="29" y="56"/>
                  </a:lnTo>
                  <a:lnTo>
                    <a:pt x="21" y="56"/>
                  </a:lnTo>
                  <a:lnTo>
                    <a:pt x="21" y="63"/>
                  </a:lnTo>
                  <a:lnTo>
                    <a:pt x="50" y="63"/>
                  </a:lnTo>
                  <a:lnTo>
                    <a:pt x="50" y="56"/>
                  </a:lnTo>
                  <a:lnTo>
                    <a:pt x="42" y="56"/>
                  </a:lnTo>
                  <a:lnTo>
                    <a:pt x="42" y="44"/>
                  </a:lnTo>
                  <a:lnTo>
                    <a:pt x="50" y="44"/>
                  </a:lnTo>
                  <a:lnTo>
                    <a:pt x="50" y="35"/>
                  </a:lnTo>
                  <a:close/>
                  <a:moveTo>
                    <a:pt x="21" y="35"/>
                  </a:moveTo>
                  <a:lnTo>
                    <a:pt x="0" y="35"/>
                  </a:lnTo>
                  <a:lnTo>
                    <a:pt x="0" y="63"/>
                  </a:lnTo>
                  <a:lnTo>
                    <a:pt x="21" y="63"/>
                  </a:lnTo>
                  <a:lnTo>
                    <a:pt x="21" y="56"/>
                  </a:lnTo>
                  <a:lnTo>
                    <a:pt x="12" y="56"/>
                  </a:lnTo>
                  <a:lnTo>
                    <a:pt x="12" y="44"/>
                  </a:lnTo>
                  <a:lnTo>
                    <a:pt x="21" y="44"/>
                  </a:lnTo>
                  <a:lnTo>
                    <a:pt x="21" y="3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10">
              <a:extLst>
                <a:ext uri="{FF2B5EF4-FFF2-40B4-BE49-F238E27FC236}">
                  <a16:creationId xmlns:a16="http://schemas.microsoft.com/office/drawing/2014/main" id="{92A4AC03-D150-3B6D-B8CC-108FC9D1E17C}"/>
                </a:ext>
              </a:extLst>
            </p:cNvPr>
            <p:cNvSpPr>
              <a:spLocks/>
            </p:cNvSpPr>
            <p:nvPr/>
          </p:nvSpPr>
          <p:spPr bwMode="auto">
            <a:xfrm>
              <a:off x="9279509" y="2221880"/>
              <a:ext cx="153939" cy="50173"/>
            </a:xfrm>
            <a:custGeom>
              <a:avLst/>
              <a:gdLst>
                <a:gd name="T0" fmla="*/ 130 w 135"/>
                <a:gd name="T1" fmla="*/ 44 h 44"/>
                <a:gd name="T2" fmla="*/ 135 w 135"/>
                <a:gd name="T3" fmla="*/ 0 h 44"/>
                <a:gd name="T4" fmla="*/ 0 w 135"/>
                <a:gd name="T5" fmla="*/ 0 h 44"/>
                <a:gd name="T6" fmla="*/ 15 w 135"/>
                <a:gd name="T7" fmla="*/ 44 h 44"/>
                <a:gd name="T8" fmla="*/ 130 w 135"/>
                <a:gd name="T9" fmla="*/ 44 h 44"/>
              </a:gdLst>
              <a:ahLst/>
              <a:cxnLst>
                <a:cxn ang="0">
                  <a:pos x="T0" y="T1"/>
                </a:cxn>
                <a:cxn ang="0">
                  <a:pos x="T2" y="T3"/>
                </a:cxn>
                <a:cxn ang="0">
                  <a:pos x="T4" y="T5"/>
                </a:cxn>
                <a:cxn ang="0">
                  <a:pos x="T6" y="T7"/>
                </a:cxn>
                <a:cxn ang="0">
                  <a:pos x="T8" y="T9"/>
                </a:cxn>
              </a:cxnLst>
              <a:rect l="0" t="0" r="r" b="b"/>
              <a:pathLst>
                <a:path w="135" h="44">
                  <a:moveTo>
                    <a:pt x="130" y="44"/>
                  </a:moveTo>
                  <a:lnTo>
                    <a:pt x="135" y="0"/>
                  </a:lnTo>
                  <a:lnTo>
                    <a:pt x="0" y="0"/>
                  </a:lnTo>
                  <a:lnTo>
                    <a:pt x="15" y="44"/>
                  </a:lnTo>
                  <a:lnTo>
                    <a:pt x="130" y="4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11">
              <a:extLst>
                <a:ext uri="{FF2B5EF4-FFF2-40B4-BE49-F238E27FC236}">
                  <a16:creationId xmlns:a16="http://schemas.microsoft.com/office/drawing/2014/main" id="{7D003D48-5A1D-F003-DC45-8628E4E4C4AC}"/>
                </a:ext>
              </a:extLst>
            </p:cNvPr>
            <p:cNvSpPr>
              <a:spLocks noEditPoints="1"/>
            </p:cNvSpPr>
            <p:nvPr/>
          </p:nvSpPr>
          <p:spPr bwMode="auto">
            <a:xfrm>
              <a:off x="8708224" y="3245858"/>
              <a:ext cx="144817" cy="115169"/>
            </a:xfrm>
            <a:custGeom>
              <a:avLst/>
              <a:gdLst>
                <a:gd name="T0" fmla="*/ 58 w 73"/>
                <a:gd name="T1" fmla="*/ 58 h 58"/>
                <a:gd name="T2" fmla="*/ 58 w 73"/>
                <a:gd name="T3" fmla="*/ 38 h 58"/>
                <a:gd name="T4" fmla="*/ 67 w 73"/>
                <a:gd name="T5" fmla="*/ 29 h 58"/>
                <a:gd name="T6" fmla="*/ 73 w 73"/>
                <a:gd name="T7" fmla="*/ 29 h 58"/>
                <a:gd name="T8" fmla="*/ 73 w 73"/>
                <a:gd name="T9" fmla="*/ 8 h 58"/>
                <a:gd name="T10" fmla="*/ 65 w 73"/>
                <a:gd name="T11" fmla="*/ 0 h 58"/>
                <a:gd name="T12" fmla="*/ 47 w 73"/>
                <a:gd name="T13" fmla="*/ 0 h 58"/>
                <a:gd name="T14" fmla="*/ 47 w 73"/>
                <a:gd name="T15" fmla="*/ 9 h 58"/>
                <a:gd name="T16" fmla="*/ 54 w 73"/>
                <a:gd name="T17" fmla="*/ 16 h 58"/>
                <a:gd name="T18" fmla="*/ 47 w 73"/>
                <a:gd name="T19" fmla="*/ 22 h 58"/>
                <a:gd name="T20" fmla="*/ 47 w 73"/>
                <a:gd name="T21" fmla="*/ 26 h 58"/>
                <a:gd name="T22" fmla="*/ 54 w 73"/>
                <a:gd name="T23" fmla="*/ 33 h 58"/>
                <a:gd name="T24" fmla="*/ 47 w 73"/>
                <a:gd name="T25" fmla="*/ 39 h 58"/>
                <a:gd name="T26" fmla="*/ 47 w 73"/>
                <a:gd name="T27" fmla="*/ 58 h 58"/>
                <a:gd name="T28" fmla="*/ 58 w 73"/>
                <a:gd name="T29" fmla="*/ 58 h 58"/>
                <a:gd name="T30" fmla="*/ 47 w 73"/>
                <a:gd name="T31" fmla="*/ 0 h 58"/>
                <a:gd name="T32" fmla="*/ 26 w 73"/>
                <a:gd name="T33" fmla="*/ 0 h 58"/>
                <a:gd name="T34" fmla="*/ 26 w 73"/>
                <a:gd name="T35" fmla="*/ 9 h 58"/>
                <a:gd name="T36" fmla="*/ 33 w 73"/>
                <a:gd name="T37" fmla="*/ 16 h 58"/>
                <a:gd name="T38" fmla="*/ 26 w 73"/>
                <a:gd name="T39" fmla="*/ 22 h 58"/>
                <a:gd name="T40" fmla="*/ 26 w 73"/>
                <a:gd name="T41" fmla="*/ 26 h 58"/>
                <a:gd name="T42" fmla="*/ 33 w 73"/>
                <a:gd name="T43" fmla="*/ 33 h 58"/>
                <a:gd name="T44" fmla="*/ 26 w 73"/>
                <a:gd name="T45" fmla="*/ 39 h 58"/>
                <a:gd name="T46" fmla="*/ 26 w 73"/>
                <a:gd name="T47" fmla="*/ 58 h 58"/>
                <a:gd name="T48" fmla="*/ 47 w 73"/>
                <a:gd name="T49" fmla="*/ 58 h 58"/>
                <a:gd name="T50" fmla="*/ 47 w 73"/>
                <a:gd name="T51" fmla="*/ 39 h 58"/>
                <a:gd name="T52" fmla="*/ 47 w 73"/>
                <a:gd name="T53" fmla="*/ 39 h 58"/>
                <a:gd name="T54" fmla="*/ 41 w 73"/>
                <a:gd name="T55" fmla="*/ 33 h 58"/>
                <a:gd name="T56" fmla="*/ 47 w 73"/>
                <a:gd name="T57" fmla="*/ 26 h 58"/>
                <a:gd name="T58" fmla="*/ 47 w 73"/>
                <a:gd name="T59" fmla="*/ 26 h 58"/>
                <a:gd name="T60" fmla="*/ 47 w 73"/>
                <a:gd name="T61" fmla="*/ 26 h 58"/>
                <a:gd name="T62" fmla="*/ 47 w 73"/>
                <a:gd name="T63" fmla="*/ 22 h 58"/>
                <a:gd name="T64" fmla="*/ 47 w 73"/>
                <a:gd name="T65" fmla="*/ 22 h 58"/>
                <a:gd name="T66" fmla="*/ 41 w 73"/>
                <a:gd name="T67" fmla="*/ 16 h 58"/>
                <a:gd name="T68" fmla="*/ 47 w 73"/>
                <a:gd name="T69" fmla="*/ 9 h 58"/>
                <a:gd name="T70" fmla="*/ 47 w 73"/>
                <a:gd name="T71" fmla="*/ 9 h 58"/>
                <a:gd name="T72" fmla="*/ 47 w 73"/>
                <a:gd name="T73" fmla="*/ 9 h 58"/>
                <a:gd name="T74" fmla="*/ 47 w 73"/>
                <a:gd name="T75" fmla="*/ 0 h 58"/>
                <a:gd name="T76" fmla="*/ 26 w 73"/>
                <a:gd name="T77" fmla="*/ 0 h 58"/>
                <a:gd name="T78" fmla="*/ 8 w 73"/>
                <a:gd name="T79" fmla="*/ 0 h 58"/>
                <a:gd name="T80" fmla="*/ 0 w 73"/>
                <a:gd name="T81" fmla="*/ 8 h 58"/>
                <a:gd name="T82" fmla="*/ 0 w 73"/>
                <a:gd name="T83" fmla="*/ 29 h 58"/>
                <a:gd name="T84" fmla="*/ 6 w 73"/>
                <a:gd name="T85" fmla="*/ 29 h 58"/>
                <a:gd name="T86" fmla="*/ 15 w 73"/>
                <a:gd name="T87" fmla="*/ 38 h 58"/>
                <a:gd name="T88" fmla="*/ 15 w 73"/>
                <a:gd name="T89" fmla="*/ 58 h 58"/>
                <a:gd name="T90" fmla="*/ 26 w 73"/>
                <a:gd name="T91" fmla="*/ 58 h 58"/>
                <a:gd name="T92" fmla="*/ 26 w 73"/>
                <a:gd name="T93" fmla="*/ 39 h 58"/>
                <a:gd name="T94" fmla="*/ 26 w 73"/>
                <a:gd name="T95" fmla="*/ 39 h 58"/>
                <a:gd name="T96" fmla="*/ 20 w 73"/>
                <a:gd name="T97" fmla="*/ 33 h 58"/>
                <a:gd name="T98" fmla="*/ 26 w 73"/>
                <a:gd name="T99" fmla="*/ 26 h 58"/>
                <a:gd name="T100" fmla="*/ 26 w 73"/>
                <a:gd name="T101" fmla="*/ 26 h 58"/>
                <a:gd name="T102" fmla="*/ 26 w 73"/>
                <a:gd name="T103" fmla="*/ 26 h 58"/>
                <a:gd name="T104" fmla="*/ 26 w 73"/>
                <a:gd name="T105" fmla="*/ 22 h 58"/>
                <a:gd name="T106" fmla="*/ 26 w 73"/>
                <a:gd name="T107" fmla="*/ 22 h 58"/>
                <a:gd name="T108" fmla="*/ 20 w 73"/>
                <a:gd name="T109" fmla="*/ 16 h 58"/>
                <a:gd name="T110" fmla="*/ 26 w 73"/>
                <a:gd name="T111" fmla="*/ 9 h 58"/>
                <a:gd name="T112" fmla="*/ 26 w 73"/>
                <a:gd name="T113" fmla="*/ 9 h 58"/>
                <a:gd name="T114" fmla="*/ 26 w 73"/>
                <a:gd name="T115" fmla="*/ 9 h 58"/>
                <a:gd name="T116" fmla="*/ 26 w 73"/>
                <a:gd name="T1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 h="58">
                  <a:moveTo>
                    <a:pt x="58" y="58"/>
                  </a:moveTo>
                  <a:cubicBezTo>
                    <a:pt x="58" y="38"/>
                    <a:pt x="58" y="38"/>
                    <a:pt x="58" y="38"/>
                  </a:cubicBezTo>
                  <a:cubicBezTo>
                    <a:pt x="58" y="32"/>
                    <a:pt x="61" y="29"/>
                    <a:pt x="67" y="29"/>
                  </a:cubicBezTo>
                  <a:cubicBezTo>
                    <a:pt x="73" y="29"/>
                    <a:pt x="73" y="29"/>
                    <a:pt x="73" y="29"/>
                  </a:cubicBezTo>
                  <a:cubicBezTo>
                    <a:pt x="73" y="8"/>
                    <a:pt x="73" y="8"/>
                    <a:pt x="73" y="8"/>
                  </a:cubicBezTo>
                  <a:cubicBezTo>
                    <a:pt x="73" y="3"/>
                    <a:pt x="70" y="0"/>
                    <a:pt x="65" y="0"/>
                  </a:cubicBezTo>
                  <a:cubicBezTo>
                    <a:pt x="47" y="0"/>
                    <a:pt x="47" y="0"/>
                    <a:pt x="47" y="0"/>
                  </a:cubicBezTo>
                  <a:cubicBezTo>
                    <a:pt x="47" y="9"/>
                    <a:pt x="47" y="9"/>
                    <a:pt x="47" y="9"/>
                  </a:cubicBezTo>
                  <a:cubicBezTo>
                    <a:pt x="51" y="9"/>
                    <a:pt x="54" y="12"/>
                    <a:pt x="54" y="16"/>
                  </a:cubicBezTo>
                  <a:cubicBezTo>
                    <a:pt x="54" y="19"/>
                    <a:pt x="51" y="22"/>
                    <a:pt x="47" y="22"/>
                  </a:cubicBezTo>
                  <a:cubicBezTo>
                    <a:pt x="47" y="26"/>
                    <a:pt x="47" y="26"/>
                    <a:pt x="47" y="26"/>
                  </a:cubicBezTo>
                  <a:cubicBezTo>
                    <a:pt x="51" y="26"/>
                    <a:pt x="54" y="29"/>
                    <a:pt x="54" y="33"/>
                  </a:cubicBezTo>
                  <a:cubicBezTo>
                    <a:pt x="54" y="37"/>
                    <a:pt x="51" y="39"/>
                    <a:pt x="47" y="39"/>
                  </a:cubicBezTo>
                  <a:cubicBezTo>
                    <a:pt x="47" y="58"/>
                    <a:pt x="47" y="58"/>
                    <a:pt x="47" y="58"/>
                  </a:cubicBezTo>
                  <a:lnTo>
                    <a:pt x="58" y="58"/>
                  </a:lnTo>
                  <a:close/>
                  <a:moveTo>
                    <a:pt x="47" y="0"/>
                  </a:moveTo>
                  <a:cubicBezTo>
                    <a:pt x="26" y="0"/>
                    <a:pt x="26" y="0"/>
                    <a:pt x="26" y="0"/>
                  </a:cubicBezTo>
                  <a:cubicBezTo>
                    <a:pt x="26" y="9"/>
                    <a:pt x="26" y="9"/>
                    <a:pt x="26" y="9"/>
                  </a:cubicBezTo>
                  <a:cubicBezTo>
                    <a:pt x="30" y="9"/>
                    <a:pt x="33" y="12"/>
                    <a:pt x="33" y="16"/>
                  </a:cubicBezTo>
                  <a:cubicBezTo>
                    <a:pt x="33" y="19"/>
                    <a:pt x="30" y="22"/>
                    <a:pt x="26" y="22"/>
                  </a:cubicBezTo>
                  <a:cubicBezTo>
                    <a:pt x="26" y="26"/>
                    <a:pt x="26" y="26"/>
                    <a:pt x="26" y="26"/>
                  </a:cubicBezTo>
                  <a:cubicBezTo>
                    <a:pt x="30" y="26"/>
                    <a:pt x="33" y="29"/>
                    <a:pt x="33" y="33"/>
                  </a:cubicBezTo>
                  <a:cubicBezTo>
                    <a:pt x="33" y="37"/>
                    <a:pt x="30" y="39"/>
                    <a:pt x="26" y="39"/>
                  </a:cubicBezTo>
                  <a:cubicBezTo>
                    <a:pt x="26" y="58"/>
                    <a:pt x="26" y="58"/>
                    <a:pt x="26" y="58"/>
                  </a:cubicBezTo>
                  <a:cubicBezTo>
                    <a:pt x="47" y="58"/>
                    <a:pt x="47" y="58"/>
                    <a:pt x="47" y="58"/>
                  </a:cubicBezTo>
                  <a:cubicBezTo>
                    <a:pt x="47" y="39"/>
                    <a:pt x="47" y="39"/>
                    <a:pt x="47" y="39"/>
                  </a:cubicBezTo>
                  <a:cubicBezTo>
                    <a:pt x="47" y="39"/>
                    <a:pt x="47" y="39"/>
                    <a:pt x="47" y="39"/>
                  </a:cubicBezTo>
                  <a:cubicBezTo>
                    <a:pt x="44" y="39"/>
                    <a:pt x="41" y="37"/>
                    <a:pt x="41" y="33"/>
                  </a:cubicBezTo>
                  <a:cubicBezTo>
                    <a:pt x="41" y="29"/>
                    <a:pt x="44" y="26"/>
                    <a:pt x="47" y="26"/>
                  </a:cubicBezTo>
                  <a:cubicBezTo>
                    <a:pt x="47" y="26"/>
                    <a:pt x="47" y="26"/>
                    <a:pt x="47" y="26"/>
                  </a:cubicBezTo>
                  <a:cubicBezTo>
                    <a:pt x="47" y="26"/>
                    <a:pt x="47" y="26"/>
                    <a:pt x="47" y="26"/>
                  </a:cubicBezTo>
                  <a:cubicBezTo>
                    <a:pt x="47" y="22"/>
                    <a:pt x="47" y="22"/>
                    <a:pt x="47" y="22"/>
                  </a:cubicBezTo>
                  <a:cubicBezTo>
                    <a:pt x="47" y="22"/>
                    <a:pt x="47" y="22"/>
                    <a:pt x="47" y="22"/>
                  </a:cubicBezTo>
                  <a:cubicBezTo>
                    <a:pt x="44" y="22"/>
                    <a:pt x="41" y="19"/>
                    <a:pt x="41" y="16"/>
                  </a:cubicBezTo>
                  <a:cubicBezTo>
                    <a:pt x="41" y="12"/>
                    <a:pt x="44" y="9"/>
                    <a:pt x="47" y="9"/>
                  </a:cubicBezTo>
                  <a:cubicBezTo>
                    <a:pt x="47" y="9"/>
                    <a:pt x="47" y="9"/>
                    <a:pt x="47" y="9"/>
                  </a:cubicBezTo>
                  <a:cubicBezTo>
                    <a:pt x="47" y="9"/>
                    <a:pt x="47" y="9"/>
                    <a:pt x="47" y="9"/>
                  </a:cubicBezTo>
                  <a:lnTo>
                    <a:pt x="47" y="0"/>
                  </a:lnTo>
                  <a:close/>
                  <a:moveTo>
                    <a:pt x="26" y="0"/>
                  </a:moveTo>
                  <a:cubicBezTo>
                    <a:pt x="8" y="0"/>
                    <a:pt x="8" y="0"/>
                    <a:pt x="8" y="0"/>
                  </a:cubicBezTo>
                  <a:cubicBezTo>
                    <a:pt x="4" y="0"/>
                    <a:pt x="0" y="3"/>
                    <a:pt x="0" y="8"/>
                  </a:cubicBezTo>
                  <a:cubicBezTo>
                    <a:pt x="0" y="29"/>
                    <a:pt x="0" y="29"/>
                    <a:pt x="0" y="29"/>
                  </a:cubicBezTo>
                  <a:cubicBezTo>
                    <a:pt x="6" y="29"/>
                    <a:pt x="6" y="29"/>
                    <a:pt x="6" y="29"/>
                  </a:cubicBezTo>
                  <a:cubicBezTo>
                    <a:pt x="12" y="29"/>
                    <a:pt x="15" y="32"/>
                    <a:pt x="15" y="38"/>
                  </a:cubicBezTo>
                  <a:cubicBezTo>
                    <a:pt x="15" y="58"/>
                    <a:pt x="15" y="58"/>
                    <a:pt x="15" y="58"/>
                  </a:cubicBezTo>
                  <a:cubicBezTo>
                    <a:pt x="26" y="58"/>
                    <a:pt x="26" y="58"/>
                    <a:pt x="26" y="58"/>
                  </a:cubicBezTo>
                  <a:cubicBezTo>
                    <a:pt x="26" y="39"/>
                    <a:pt x="26" y="39"/>
                    <a:pt x="26" y="39"/>
                  </a:cubicBezTo>
                  <a:cubicBezTo>
                    <a:pt x="26" y="39"/>
                    <a:pt x="26" y="39"/>
                    <a:pt x="26" y="39"/>
                  </a:cubicBezTo>
                  <a:cubicBezTo>
                    <a:pt x="23" y="39"/>
                    <a:pt x="20" y="37"/>
                    <a:pt x="20" y="33"/>
                  </a:cubicBezTo>
                  <a:cubicBezTo>
                    <a:pt x="20" y="29"/>
                    <a:pt x="23" y="26"/>
                    <a:pt x="26" y="26"/>
                  </a:cubicBezTo>
                  <a:cubicBezTo>
                    <a:pt x="26" y="26"/>
                    <a:pt x="26" y="26"/>
                    <a:pt x="26" y="26"/>
                  </a:cubicBezTo>
                  <a:cubicBezTo>
                    <a:pt x="26" y="26"/>
                    <a:pt x="26" y="26"/>
                    <a:pt x="26" y="26"/>
                  </a:cubicBezTo>
                  <a:cubicBezTo>
                    <a:pt x="26" y="22"/>
                    <a:pt x="26" y="22"/>
                    <a:pt x="26" y="22"/>
                  </a:cubicBezTo>
                  <a:cubicBezTo>
                    <a:pt x="26" y="22"/>
                    <a:pt x="26" y="22"/>
                    <a:pt x="26" y="22"/>
                  </a:cubicBezTo>
                  <a:cubicBezTo>
                    <a:pt x="23" y="22"/>
                    <a:pt x="20" y="19"/>
                    <a:pt x="20" y="16"/>
                  </a:cubicBezTo>
                  <a:cubicBezTo>
                    <a:pt x="20" y="12"/>
                    <a:pt x="23" y="9"/>
                    <a:pt x="26" y="9"/>
                  </a:cubicBezTo>
                  <a:cubicBezTo>
                    <a:pt x="26" y="9"/>
                    <a:pt x="26" y="9"/>
                    <a:pt x="26" y="9"/>
                  </a:cubicBezTo>
                  <a:cubicBezTo>
                    <a:pt x="26" y="9"/>
                    <a:pt x="26" y="9"/>
                    <a:pt x="26" y="9"/>
                  </a:cubicBez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12">
              <a:extLst>
                <a:ext uri="{FF2B5EF4-FFF2-40B4-BE49-F238E27FC236}">
                  <a16:creationId xmlns:a16="http://schemas.microsoft.com/office/drawing/2014/main" id="{FF1E707B-0407-C626-2406-5C737FC5A46C}"/>
                </a:ext>
              </a:extLst>
            </p:cNvPr>
            <p:cNvSpPr>
              <a:spLocks/>
            </p:cNvSpPr>
            <p:nvPr/>
          </p:nvSpPr>
          <p:spPr bwMode="auto">
            <a:xfrm>
              <a:off x="8683138" y="3309714"/>
              <a:ext cx="196130" cy="104906"/>
            </a:xfrm>
            <a:custGeom>
              <a:avLst/>
              <a:gdLst>
                <a:gd name="T0" fmla="*/ 93 w 99"/>
                <a:gd name="T1" fmla="*/ 0 h 53"/>
                <a:gd name="T2" fmla="*/ 86 w 99"/>
                <a:gd name="T3" fmla="*/ 0 h 53"/>
                <a:gd name="T4" fmla="*/ 80 w 99"/>
                <a:gd name="T5" fmla="*/ 0 h 53"/>
                <a:gd name="T6" fmla="*/ 73 w 99"/>
                <a:gd name="T7" fmla="*/ 6 h 53"/>
                <a:gd name="T8" fmla="*/ 73 w 99"/>
                <a:gd name="T9" fmla="*/ 28 h 53"/>
                <a:gd name="T10" fmla="*/ 26 w 99"/>
                <a:gd name="T11" fmla="*/ 28 h 53"/>
                <a:gd name="T12" fmla="*/ 26 w 99"/>
                <a:gd name="T13" fmla="*/ 6 h 53"/>
                <a:gd name="T14" fmla="*/ 19 w 99"/>
                <a:gd name="T15" fmla="*/ 0 h 53"/>
                <a:gd name="T16" fmla="*/ 13 w 99"/>
                <a:gd name="T17" fmla="*/ 0 h 53"/>
                <a:gd name="T18" fmla="*/ 7 w 99"/>
                <a:gd name="T19" fmla="*/ 0 h 53"/>
                <a:gd name="T20" fmla="*/ 0 w 99"/>
                <a:gd name="T21" fmla="*/ 6 h 53"/>
                <a:gd name="T22" fmla="*/ 0 w 99"/>
                <a:gd name="T23" fmla="*/ 39 h 53"/>
                <a:gd name="T24" fmla="*/ 10 w 99"/>
                <a:gd name="T25" fmla="*/ 48 h 53"/>
                <a:gd name="T26" fmla="*/ 10 w 99"/>
                <a:gd name="T27" fmla="*/ 49 h 53"/>
                <a:gd name="T28" fmla="*/ 10 w 99"/>
                <a:gd name="T29" fmla="*/ 51 h 53"/>
                <a:gd name="T30" fmla="*/ 14 w 99"/>
                <a:gd name="T31" fmla="*/ 53 h 53"/>
                <a:gd name="T32" fmla="*/ 15 w 99"/>
                <a:gd name="T33" fmla="*/ 53 h 53"/>
                <a:gd name="T34" fmla="*/ 19 w 99"/>
                <a:gd name="T35" fmla="*/ 51 h 53"/>
                <a:gd name="T36" fmla="*/ 19 w 99"/>
                <a:gd name="T37" fmla="*/ 49 h 53"/>
                <a:gd name="T38" fmla="*/ 19 w 99"/>
                <a:gd name="T39" fmla="*/ 48 h 53"/>
                <a:gd name="T40" fmla="*/ 80 w 99"/>
                <a:gd name="T41" fmla="*/ 48 h 53"/>
                <a:gd name="T42" fmla="*/ 80 w 99"/>
                <a:gd name="T43" fmla="*/ 49 h 53"/>
                <a:gd name="T44" fmla="*/ 81 w 99"/>
                <a:gd name="T45" fmla="*/ 51 h 53"/>
                <a:gd name="T46" fmla="*/ 84 w 99"/>
                <a:gd name="T47" fmla="*/ 53 h 53"/>
                <a:gd name="T48" fmla="*/ 86 w 99"/>
                <a:gd name="T49" fmla="*/ 53 h 53"/>
                <a:gd name="T50" fmla="*/ 89 w 99"/>
                <a:gd name="T51" fmla="*/ 51 h 53"/>
                <a:gd name="T52" fmla="*/ 90 w 99"/>
                <a:gd name="T53" fmla="*/ 49 h 53"/>
                <a:gd name="T54" fmla="*/ 90 w 99"/>
                <a:gd name="T55" fmla="*/ 48 h 53"/>
                <a:gd name="T56" fmla="*/ 93 w 99"/>
                <a:gd name="T57" fmla="*/ 48 h 53"/>
                <a:gd name="T58" fmla="*/ 99 w 99"/>
                <a:gd name="T59" fmla="*/ 39 h 53"/>
                <a:gd name="T60" fmla="*/ 99 w 99"/>
                <a:gd name="T61" fmla="*/ 6 h 53"/>
                <a:gd name="T62" fmla="*/ 93 w 99"/>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9" h="53">
                  <a:moveTo>
                    <a:pt x="93" y="0"/>
                  </a:moveTo>
                  <a:cubicBezTo>
                    <a:pt x="86" y="0"/>
                    <a:pt x="86" y="0"/>
                    <a:pt x="86" y="0"/>
                  </a:cubicBezTo>
                  <a:cubicBezTo>
                    <a:pt x="80" y="0"/>
                    <a:pt x="80" y="0"/>
                    <a:pt x="80" y="0"/>
                  </a:cubicBezTo>
                  <a:cubicBezTo>
                    <a:pt x="76" y="0"/>
                    <a:pt x="73" y="2"/>
                    <a:pt x="73" y="6"/>
                  </a:cubicBezTo>
                  <a:cubicBezTo>
                    <a:pt x="73" y="28"/>
                    <a:pt x="73" y="28"/>
                    <a:pt x="73" y="28"/>
                  </a:cubicBezTo>
                  <a:cubicBezTo>
                    <a:pt x="26" y="28"/>
                    <a:pt x="26" y="28"/>
                    <a:pt x="26" y="28"/>
                  </a:cubicBezTo>
                  <a:cubicBezTo>
                    <a:pt x="26" y="6"/>
                    <a:pt x="26" y="6"/>
                    <a:pt x="26" y="6"/>
                  </a:cubicBezTo>
                  <a:cubicBezTo>
                    <a:pt x="26" y="2"/>
                    <a:pt x="24" y="0"/>
                    <a:pt x="19" y="0"/>
                  </a:cubicBezTo>
                  <a:cubicBezTo>
                    <a:pt x="13" y="0"/>
                    <a:pt x="13" y="0"/>
                    <a:pt x="13" y="0"/>
                  </a:cubicBezTo>
                  <a:cubicBezTo>
                    <a:pt x="7" y="0"/>
                    <a:pt x="7" y="0"/>
                    <a:pt x="7" y="0"/>
                  </a:cubicBezTo>
                  <a:cubicBezTo>
                    <a:pt x="3" y="0"/>
                    <a:pt x="0" y="2"/>
                    <a:pt x="0" y="6"/>
                  </a:cubicBezTo>
                  <a:cubicBezTo>
                    <a:pt x="0" y="39"/>
                    <a:pt x="0" y="39"/>
                    <a:pt x="0" y="39"/>
                  </a:cubicBezTo>
                  <a:cubicBezTo>
                    <a:pt x="0" y="43"/>
                    <a:pt x="5" y="48"/>
                    <a:pt x="10" y="48"/>
                  </a:cubicBezTo>
                  <a:cubicBezTo>
                    <a:pt x="10" y="49"/>
                    <a:pt x="10" y="49"/>
                    <a:pt x="10" y="49"/>
                  </a:cubicBezTo>
                  <a:cubicBezTo>
                    <a:pt x="10" y="50"/>
                    <a:pt x="10" y="51"/>
                    <a:pt x="10" y="51"/>
                  </a:cubicBezTo>
                  <a:cubicBezTo>
                    <a:pt x="11" y="52"/>
                    <a:pt x="12" y="53"/>
                    <a:pt x="14" y="53"/>
                  </a:cubicBezTo>
                  <a:cubicBezTo>
                    <a:pt x="15" y="53"/>
                    <a:pt x="15" y="53"/>
                    <a:pt x="15" y="53"/>
                  </a:cubicBezTo>
                  <a:cubicBezTo>
                    <a:pt x="17" y="53"/>
                    <a:pt x="18" y="52"/>
                    <a:pt x="19" y="51"/>
                  </a:cubicBezTo>
                  <a:cubicBezTo>
                    <a:pt x="19" y="51"/>
                    <a:pt x="19" y="50"/>
                    <a:pt x="19" y="49"/>
                  </a:cubicBezTo>
                  <a:cubicBezTo>
                    <a:pt x="19" y="49"/>
                    <a:pt x="19" y="49"/>
                    <a:pt x="19" y="48"/>
                  </a:cubicBezTo>
                  <a:cubicBezTo>
                    <a:pt x="80" y="48"/>
                    <a:pt x="80" y="48"/>
                    <a:pt x="80" y="48"/>
                  </a:cubicBezTo>
                  <a:cubicBezTo>
                    <a:pt x="80" y="49"/>
                    <a:pt x="80" y="49"/>
                    <a:pt x="80" y="49"/>
                  </a:cubicBezTo>
                  <a:cubicBezTo>
                    <a:pt x="80" y="50"/>
                    <a:pt x="80" y="51"/>
                    <a:pt x="81" y="51"/>
                  </a:cubicBezTo>
                  <a:cubicBezTo>
                    <a:pt x="81" y="52"/>
                    <a:pt x="83" y="53"/>
                    <a:pt x="84" y="53"/>
                  </a:cubicBezTo>
                  <a:cubicBezTo>
                    <a:pt x="86" y="53"/>
                    <a:pt x="86" y="53"/>
                    <a:pt x="86" y="53"/>
                  </a:cubicBezTo>
                  <a:cubicBezTo>
                    <a:pt x="87" y="53"/>
                    <a:pt x="88" y="52"/>
                    <a:pt x="89" y="51"/>
                  </a:cubicBezTo>
                  <a:cubicBezTo>
                    <a:pt x="89" y="51"/>
                    <a:pt x="89" y="50"/>
                    <a:pt x="90" y="49"/>
                  </a:cubicBezTo>
                  <a:cubicBezTo>
                    <a:pt x="90" y="49"/>
                    <a:pt x="90" y="49"/>
                    <a:pt x="90" y="48"/>
                  </a:cubicBezTo>
                  <a:cubicBezTo>
                    <a:pt x="93" y="48"/>
                    <a:pt x="93" y="48"/>
                    <a:pt x="93" y="48"/>
                  </a:cubicBezTo>
                  <a:cubicBezTo>
                    <a:pt x="97" y="48"/>
                    <a:pt x="99" y="43"/>
                    <a:pt x="99" y="39"/>
                  </a:cubicBezTo>
                  <a:cubicBezTo>
                    <a:pt x="99" y="6"/>
                    <a:pt x="99" y="6"/>
                    <a:pt x="99" y="6"/>
                  </a:cubicBezTo>
                  <a:cubicBezTo>
                    <a:pt x="99" y="2"/>
                    <a:pt x="97" y="0"/>
                    <a:pt x="93" y="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13">
              <a:extLst>
                <a:ext uri="{FF2B5EF4-FFF2-40B4-BE49-F238E27FC236}">
                  <a16:creationId xmlns:a16="http://schemas.microsoft.com/office/drawing/2014/main" id="{F7B87097-7B71-4A37-198D-04494805272F}"/>
                </a:ext>
              </a:extLst>
            </p:cNvPr>
            <p:cNvSpPr>
              <a:spLocks noChangeArrowheads="1"/>
            </p:cNvSpPr>
            <p:nvPr/>
          </p:nvSpPr>
          <p:spPr bwMode="auto">
            <a:xfrm>
              <a:off x="8752695" y="3269804"/>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14">
              <a:extLst>
                <a:ext uri="{FF2B5EF4-FFF2-40B4-BE49-F238E27FC236}">
                  <a16:creationId xmlns:a16="http://schemas.microsoft.com/office/drawing/2014/main" id="{914C3CA5-856E-67E7-0518-6285E5BBD658}"/>
                </a:ext>
              </a:extLst>
            </p:cNvPr>
            <p:cNvSpPr>
              <a:spLocks noChangeArrowheads="1"/>
            </p:cNvSpPr>
            <p:nvPr/>
          </p:nvSpPr>
          <p:spPr bwMode="auto">
            <a:xfrm>
              <a:off x="8793746" y="3269804"/>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15">
              <a:extLst>
                <a:ext uri="{FF2B5EF4-FFF2-40B4-BE49-F238E27FC236}">
                  <a16:creationId xmlns:a16="http://schemas.microsoft.com/office/drawing/2014/main" id="{51CCE445-EF8A-C409-3D01-F6FA16F7C22F}"/>
                </a:ext>
              </a:extLst>
            </p:cNvPr>
            <p:cNvSpPr>
              <a:spLocks noChangeArrowheads="1"/>
            </p:cNvSpPr>
            <p:nvPr/>
          </p:nvSpPr>
          <p:spPr bwMode="auto">
            <a:xfrm>
              <a:off x="8752695" y="3304013"/>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16">
              <a:extLst>
                <a:ext uri="{FF2B5EF4-FFF2-40B4-BE49-F238E27FC236}">
                  <a16:creationId xmlns:a16="http://schemas.microsoft.com/office/drawing/2014/main" id="{9D0F749E-33FD-8450-D53B-F359D38027E2}"/>
                </a:ext>
              </a:extLst>
            </p:cNvPr>
            <p:cNvSpPr>
              <a:spLocks noChangeArrowheads="1"/>
            </p:cNvSpPr>
            <p:nvPr/>
          </p:nvSpPr>
          <p:spPr bwMode="auto">
            <a:xfrm>
              <a:off x="8793746" y="3304013"/>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17">
              <a:extLst>
                <a:ext uri="{FF2B5EF4-FFF2-40B4-BE49-F238E27FC236}">
                  <a16:creationId xmlns:a16="http://schemas.microsoft.com/office/drawing/2014/main" id="{590594B5-F2E8-35EB-AD1C-3FFB1C35E2D0}"/>
                </a:ext>
              </a:extLst>
            </p:cNvPr>
            <p:cNvSpPr>
              <a:spLocks/>
            </p:cNvSpPr>
            <p:nvPr/>
          </p:nvSpPr>
          <p:spPr bwMode="auto">
            <a:xfrm>
              <a:off x="9957980" y="1928826"/>
              <a:ext cx="147097" cy="150518"/>
            </a:xfrm>
            <a:custGeom>
              <a:avLst/>
              <a:gdLst>
                <a:gd name="T0" fmla="*/ 72 w 74"/>
                <a:gd name="T1" fmla="*/ 54 h 76"/>
                <a:gd name="T2" fmla="*/ 58 w 74"/>
                <a:gd name="T3" fmla="*/ 39 h 76"/>
                <a:gd name="T4" fmla="*/ 55 w 74"/>
                <a:gd name="T5" fmla="*/ 36 h 76"/>
                <a:gd name="T6" fmla="*/ 41 w 74"/>
                <a:gd name="T7" fmla="*/ 19 h 76"/>
                <a:gd name="T8" fmla="*/ 34 w 74"/>
                <a:gd name="T9" fmla="*/ 5 h 76"/>
                <a:gd name="T10" fmla="*/ 26 w 74"/>
                <a:gd name="T11" fmla="*/ 4 h 76"/>
                <a:gd name="T12" fmla="*/ 24 w 74"/>
                <a:gd name="T13" fmla="*/ 11 h 76"/>
                <a:gd name="T14" fmla="*/ 28 w 74"/>
                <a:gd name="T15" fmla="*/ 22 h 76"/>
                <a:gd name="T16" fmla="*/ 29 w 74"/>
                <a:gd name="T17" fmla="*/ 29 h 76"/>
                <a:gd name="T18" fmla="*/ 6 w 74"/>
                <a:gd name="T19" fmla="*/ 29 h 76"/>
                <a:gd name="T20" fmla="*/ 1 w 74"/>
                <a:gd name="T21" fmla="*/ 37 h 76"/>
                <a:gd name="T22" fmla="*/ 12 w 74"/>
                <a:gd name="T23" fmla="*/ 68 h 76"/>
                <a:gd name="T24" fmla="*/ 17 w 74"/>
                <a:gd name="T25" fmla="*/ 71 h 76"/>
                <a:gd name="T26" fmla="*/ 44 w 74"/>
                <a:gd name="T27" fmla="*/ 71 h 76"/>
                <a:gd name="T28" fmla="*/ 50 w 74"/>
                <a:gd name="T29" fmla="*/ 74 h 76"/>
                <a:gd name="T30" fmla="*/ 51 w 74"/>
                <a:gd name="T31" fmla="*/ 75 h 76"/>
                <a:gd name="T32" fmla="*/ 56 w 74"/>
                <a:gd name="T33" fmla="*/ 75 h 76"/>
                <a:gd name="T34" fmla="*/ 72 w 74"/>
                <a:gd name="T35" fmla="*/ 58 h 76"/>
                <a:gd name="T36" fmla="*/ 72 w 74"/>
                <a:gd name="T37" fmla="*/ 5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76">
                  <a:moveTo>
                    <a:pt x="72" y="54"/>
                  </a:moveTo>
                  <a:cubicBezTo>
                    <a:pt x="58" y="39"/>
                    <a:pt x="58" y="39"/>
                    <a:pt x="58" y="39"/>
                  </a:cubicBezTo>
                  <a:cubicBezTo>
                    <a:pt x="56" y="38"/>
                    <a:pt x="55" y="36"/>
                    <a:pt x="55" y="36"/>
                  </a:cubicBezTo>
                  <a:cubicBezTo>
                    <a:pt x="55" y="36"/>
                    <a:pt x="49" y="25"/>
                    <a:pt x="41" y="19"/>
                  </a:cubicBezTo>
                  <a:cubicBezTo>
                    <a:pt x="32" y="14"/>
                    <a:pt x="34" y="10"/>
                    <a:pt x="34" y="5"/>
                  </a:cubicBezTo>
                  <a:cubicBezTo>
                    <a:pt x="34" y="1"/>
                    <a:pt x="30" y="0"/>
                    <a:pt x="26" y="4"/>
                  </a:cubicBezTo>
                  <a:cubicBezTo>
                    <a:pt x="25" y="6"/>
                    <a:pt x="24" y="9"/>
                    <a:pt x="24" y="11"/>
                  </a:cubicBezTo>
                  <a:cubicBezTo>
                    <a:pt x="23" y="16"/>
                    <a:pt x="27" y="20"/>
                    <a:pt x="28" y="22"/>
                  </a:cubicBezTo>
                  <a:cubicBezTo>
                    <a:pt x="29" y="23"/>
                    <a:pt x="30" y="26"/>
                    <a:pt x="29" y="29"/>
                  </a:cubicBezTo>
                  <a:cubicBezTo>
                    <a:pt x="6" y="29"/>
                    <a:pt x="6" y="29"/>
                    <a:pt x="6" y="29"/>
                  </a:cubicBezTo>
                  <a:cubicBezTo>
                    <a:pt x="2" y="29"/>
                    <a:pt x="0" y="33"/>
                    <a:pt x="1" y="37"/>
                  </a:cubicBezTo>
                  <a:cubicBezTo>
                    <a:pt x="12" y="68"/>
                    <a:pt x="12" y="68"/>
                    <a:pt x="12" y="68"/>
                  </a:cubicBezTo>
                  <a:cubicBezTo>
                    <a:pt x="13" y="70"/>
                    <a:pt x="15" y="71"/>
                    <a:pt x="17" y="71"/>
                  </a:cubicBezTo>
                  <a:cubicBezTo>
                    <a:pt x="44" y="71"/>
                    <a:pt x="44" y="71"/>
                    <a:pt x="44" y="71"/>
                  </a:cubicBezTo>
                  <a:cubicBezTo>
                    <a:pt x="46" y="71"/>
                    <a:pt x="48" y="73"/>
                    <a:pt x="50" y="74"/>
                  </a:cubicBezTo>
                  <a:cubicBezTo>
                    <a:pt x="51" y="75"/>
                    <a:pt x="51" y="75"/>
                    <a:pt x="51" y="75"/>
                  </a:cubicBezTo>
                  <a:cubicBezTo>
                    <a:pt x="52" y="76"/>
                    <a:pt x="54" y="76"/>
                    <a:pt x="56" y="75"/>
                  </a:cubicBezTo>
                  <a:cubicBezTo>
                    <a:pt x="72" y="58"/>
                    <a:pt x="72" y="58"/>
                    <a:pt x="72" y="58"/>
                  </a:cubicBezTo>
                  <a:cubicBezTo>
                    <a:pt x="74" y="57"/>
                    <a:pt x="74" y="55"/>
                    <a:pt x="72" y="5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18">
              <a:extLst>
                <a:ext uri="{FF2B5EF4-FFF2-40B4-BE49-F238E27FC236}">
                  <a16:creationId xmlns:a16="http://schemas.microsoft.com/office/drawing/2014/main" id="{DFDC8461-8BBE-F093-84EA-CDC497BA86F9}"/>
                </a:ext>
              </a:extLst>
            </p:cNvPr>
            <p:cNvSpPr>
              <a:spLocks/>
            </p:cNvSpPr>
            <p:nvPr/>
          </p:nvSpPr>
          <p:spPr bwMode="auto">
            <a:xfrm>
              <a:off x="10069728" y="2046275"/>
              <a:ext cx="49032" cy="49032"/>
            </a:xfrm>
            <a:custGeom>
              <a:avLst/>
              <a:gdLst>
                <a:gd name="T0" fmla="*/ 8 w 43"/>
                <a:gd name="T1" fmla="*/ 43 h 43"/>
                <a:gd name="T2" fmla="*/ 0 w 43"/>
                <a:gd name="T3" fmla="*/ 34 h 43"/>
                <a:gd name="T4" fmla="*/ 34 w 43"/>
                <a:gd name="T5" fmla="*/ 0 h 43"/>
                <a:gd name="T6" fmla="*/ 43 w 43"/>
                <a:gd name="T7" fmla="*/ 8 h 43"/>
                <a:gd name="T8" fmla="*/ 8 w 43"/>
                <a:gd name="T9" fmla="*/ 43 h 43"/>
              </a:gdLst>
              <a:ahLst/>
              <a:cxnLst>
                <a:cxn ang="0">
                  <a:pos x="T0" y="T1"/>
                </a:cxn>
                <a:cxn ang="0">
                  <a:pos x="T2" y="T3"/>
                </a:cxn>
                <a:cxn ang="0">
                  <a:pos x="T4" y="T5"/>
                </a:cxn>
                <a:cxn ang="0">
                  <a:pos x="T6" y="T7"/>
                </a:cxn>
                <a:cxn ang="0">
                  <a:pos x="T8" y="T9"/>
                </a:cxn>
              </a:cxnLst>
              <a:rect l="0" t="0" r="r" b="b"/>
              <a:pathLst>
                <a:path w="43" h="43">
                  <a:moveTo>
                    <a:pt x="8" y="43"/>
                  </a:moveTo>
                  <a:lnTo>
                    <a:pt x="0" y="34"/>
                  </a:lnTo>
                  <a:lnTo>
                    <a:pt x="34" y="0"/>
                  </a:lnTo>
                  <a:lnTo>
                    <a:pt x="43" y="8"/>
                  </a:lnTo>
                  <a:lnTo>
                    <a:pt x="8" y="43"/>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9">
              <a:extLst>
                <a:ext uri="{FF2B5EF4-FFF2-40B4-BE49-F238E27FC236}">
                  <a16:creationId xmlns:a16="http://schemas.microsoft.com/office/drawing/2014/main" id="{485564CC-76EB-EF00-3307-61879978ED10}"/>
                </a:ext>
              </a:extLst>
            </p:cNvPr>
            <p:cNvSpPr>
              <a:spLocks/>
            </p:cNvSpPr>
            <p:nvPr/>
          </p:nvSpPr>
          <p:spPr bwMode="auto">
            <a:xfrm>
              <a:off x="9874739" y="3313135"/>
              <a:ext cx="44471" cy="77540"/>
            </a:xfrm>
            <a:custGeom>
              <a:avLst/>
              <a:gdLst>
                <a:gd name="T0" fmla="*/ 22 w 22"/>
                <a:gd name="T1" fmla="*/ 20 h 39"/>
                <a:gd name="T2" fmla="*/ 11 w 22"/>
                <a:gd name="T3" fmla="*/ 0 h 39"/>
                <a:gd name="T4" fmla="*/ 0 w 22"/>
                <a:gd name="T5" fmla="*/ 20 h 39"/>
                <a:gd name="T6" fmla="*/ 11 w 22"/>
                <a:gd name="T7" fmla="*/ 39 h 39"/>
                <a:gd name="T8" fmla="*/ 22 w 22"/>
                <a:gd name="T9" fmla="*/ 20 h 39"/>
              </a:gdLst>
              <a:ahLst/>
              <a:cxnLst>
                <a:cxn ang="0">
                  <a:pos x="T0" y="T1"/>
                </a:cxn>
                <a:cxn ang="0">
                  <a:pos x="T2" y="T3"/>
                </a:cxn>
                <a:cxn ang="0">
                  <a:pos x="T4" y="T5"/>
                </a:cxn>
                <a:cxn ang="0">
                  <a:pos x="T6" y="T7"/>
                </a:cxn>
                <a:cxn ang="0">
                  <a:pos x="T8" y="T9"/>
                </a:cxn>
              </a:cxnLst>
              <a:rect l="0" t="0" r="r" b="b"/>
              <a:pathLst>
                <a:path w="22" h="39">
                  <a:moveTo>
                    <a:pt x="22" y="20"/>
                  </a:moveTo>
                  <a:cubicBezTo>
                    <a:pt x="22" y="13"/>
                    <a:pt x="18" y="3"/>
                    <a:pt x="11" y="0"/>
                  </a:cubicBezTo>
                  <a:cubicBezTo>
                    <a:pt x="5" y="3"/>
                    <a:pt x="0" y="13"/>
                    <a:pt x="0" y="20"/>
                  </a:cubicBezTo>
                  <a:cubicBezTo>
                    <a:pt x="0" y="26"/>
                    <a:pt x="5" y="36"/>
                    <a:pt x="11" y="39"/>
                  </a:cubicBezTo>
                  <a:cubicBezTo>
                    <a:pt x="18" y="36"/>
                    <a:pt x="22" y="26"/>
                    <a:pt x="22" y="2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20">
              <a:extLst>
                <a:ext uri="{FF2B5EF4-FFF2-40B4-BE49-F238E27FC236}">
                  <a16:creationId xmlns:a16="http://schemas.microsoft.com/office/drawing/2014/main" id="{BD1D794C-E48A-B6E6-26A2-D7AA4DA7DD0E}"/>
                </a:ext>
              </a:extLst>
            </p:cNvPr>
            <p:cNvSpPr>
              <a:spLocks/>
            </p:cNvSpPr>
            <p:nvPr/>
          </p:nvSpPr>
          <p:spPr bwMode="auto">
            <a:xfrm>
              <a:off x="9906667" y="3363308"/>
              <a:ext cx="69558" cy="54734"/>
            </a:xfrm>
            <a:custGeom>
              <a:avLst/>
              <a:gdLst>
                <a:gd name="T0" fmla="*/ 1 w 35"/>
                <a:gd name="T1" fmla="*/ 23 h 28"/>
                <a:gd name="T2" fmla="*/ 23 w 35"/>
                <a:gd name="T3" fmla="*/ 24 h 28"/>
                <a:gd name="T4" fmla="*/ 34 w 35"/>
                <a:gd name="T5" fmla="*/ 4 h 28"/>
                <a:gd name="T6" fmla="*/ 12 w 35"/>
                <a:gd name="T7" fmla="*/ 4 h 28"/>
                <a:gd name="T8" fmla="*/ 1 w 35"/>
                <a:gd name="T9" fmla="*/ 23 h 28"/>
              </a:gdLst>
              <a:ahLst/>
              <a:cxnLst>
                <a:cxn ang="0">
                  <a:pos x="T0" y="T1"/>
                </a:cxn>
                <a:cxn ang="0">
                  <a:pos x="T2" y="T3"/>
                </a:cxn>
                <a:cxn ang="0">
                  <a:pos x="T4" y="T5"/>
                </a:cxn>
                <a:cxn ang="0">
                  <a:pos x="T6" y="T7"/>
                </a:cxn>
                <a:cxn ang="0">
                  <a:pos x="T8" y="T9"/>
                </a:cxn>
              </a:cxnLst>
              <a:rect l="0" t="0" r="r" b="b"/>
              <a:pathLst>
                <a:path w="35" h="28">
                  <a:moveTo>
                    <a:pt x="1" y="23"/>
                  </a:moveTo>
                  <a:cubicBezTo>
                    <a:pt x="6" y="28"/>
                    <a:pt x="17" y="27"/>
                    <a:pt x="23" y="24"/>
                  </a:cubicBezTo>
                  <a:cubicBezTo>
                    <a:pt x="29" y="20"/>
                    <a:pt x="35" y="12"/>
                    <a:pt x="34" y="4"/>
                  </a:cubicBezTo>
                  <a:cubicBezTo>
                    <a:pt x="29" y="0"/>
                    <a:pt x="18" y="1"/>
                    <a:pt x="12" y="4"/>
                  </a:cubicBezTo>
                  <a:cubicBezTo>
                    <a:pt x="6" y="8"/>
                    <a:pt x="0" y="16"/>
                    <a:pt x="1" y="23"/>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21">
              <a:extLst>
                <a:ext uri="{FF2B5EF4-FFF2-40B4-BE49-F238E27FC236}">
                  <a16:creationId xmlns:a16="http://schemas.microsoft.com/office/drawing/2014/main" id="{A643A465-07C7-AEE9-FD2D-440EB5739CB9}"/>
                </a:ext>
              </a:extLst>
            </p:cNvPr>
            <p:cNvSpPr>
              <a:spLocks/>
            </p:cNvSpPr>
            <p:nvPr/>
          </p:nvSpPr>
          <p:spPr bwMode="auto">
            <a:xfrm>
              <a:off x="9906667" y="3418042"/>
              <a:ext cx="69558" cy="55874"/>
            </a:xfrm>
            <a:custGeom>
              <a:avLst/>
              <a:gdLst>
                <a:gd name="T0" fmla="*/ 23 w 35"/>
                <a:gd name="T1" fmla="*/ 24 h 28"/>
                <a:gd name="T2" fmla="*/ 34 w 35"/>
                <a:gd name="T3" fmla="*/ 5 h 28"/>
                <a:gd name="T4" fmla="*/ 12 w 35"/>
                <a:gd name="T5" fmla="*/ 4 h 28"/>
                <a:gd name="T6" fmla="*/ 1 w 35"/>
                <a:gd name="T7" fmla="*/ 23 h 28"/>
                <a:gd name="T8" fmla="*/ 23 w 35"/>
                <a:gd name="T9" fmla="*/ 24 h 28"/>
              </a:gdLst>
              <a:ahLst/>
              <a:cxnLst>
                <a:cxn ang="0">
                  <a:pos x="T0" y="T1"/>
                </a:cxn>
                <a:cxn ang="0">
                  <a:pos x="T2" y="T3"/>
                </a:cxn>
                <a:cxn ang="0">
                  <a:pos x="T4" y="T5"/>
                </a:cxn>
                <a:cxn ang="0">
                  <a:pos x="T6" y="T7"/>
                </a:cxn>
                <a:cxn ang="0">
                  <a:pos x="T8" y="T9"/>
                </a:cxn>
              </a:cxnLst>
              <a:rect l="0" t="0" r="r" b="b"/>
              <a:pathLst>
                <a:path w="35" h="28">
                  <a:moveTo>
                    <a:pt x="23" y="24"/>
                  </a:moveTo>
                  <a:cubicBezTo>
                    <a:pt x="29" y="20"/>
                    <a:pt x="35" y="12"/>
                    <a:pt x="34" y="5"/>
                  </a:cubicBezTo>
                  <a:cubicBezTo>
                    <a:pt x="29" y="0"/>
                    <a:pt x="18" y="1"/>
                    <a:pt x="12" y="4"/>
                  </a:cubicBezTo>
                  <a:cubicBezTo>
                    <a:pt x="6" y="8"/>
                    <a:pt x="0" y="16"/>
                    <a:pt x="1" y="23"/>
                  </a:cubicBezTo>
                  <a:cubicBezTo>
                    <a:pt x="6" y="28"/>
                    <a:pt x="17" y="27"/>
                    <a:pt x="2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22">
              <a:extLst>
                <a:ext uri="{FF2B5EF4-FFF2-40B4-BE49-F238E27FC236}">
                  <a16:creationId xmlns:a16="http://schemas.microsoft.com/office/drawing/2014/main" id="{46D781E7-BCE1-93CB-5B4B-A889644D0694}"/>
                </a:ext>
              </a:extLst>
            </p:cNvPr>
            <p:cNvSpPr>
              <a:spLocks/>
            </p:cNvSpPr>
            <p:nvPr/>
          </p:nvSpPr>
          <p:spPr bwMode="auto">
            <a:xfrm>
              <a:off x="9817725" y="3363308"/>
              <a:ext cx="71838" cy="54734"/>
            </a:xfrm>
            <a:custGeom>
              <a:avLst/>
              <a:gdLst>
                <a:gd name="T0" fmla="*/ 13 w 36"/>
                <a:gd name="T1" fmla="*/ 24 h 28"/>
                <a:gd name="T2" fmla="*/ 35 w 36"/>
                <a:gd name="T3" fmla="*/ 23 h 28"/>
                <a:gd name="T4" fmla="*/ 24 w 36"/>
                <a:gd name="T5" fmla="*/ 4 h 28"/>
                <a:gd name="T6" fmla="*/ 1 w 36"/>
                <a:gd name="T7" fmla="*/ 4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3"/>
                  </a:cubicBezTo>
                  <a:cubicBezTo>
                    <a:pt x="36" y="16"/>
                    <a:pt x="30" y="8"/>
                    <a:pt x="24" y="4"/>
                  </a:cubicBezTo>
                  <a:cubicBezTo>
                    <a:pt x="18" y="1"/>
                    <a:pt x="7" y="0"/>
                    <a:pt x="1" y="4"/>
                  </a:cubicBezTo>
                  <a:cubicBezTo>
                    <a:pt x="0" y="12"/>
                    <a:pt x="7" y="20"/>
                    <a:pt x="1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23">
              <a:extLst>
                <a:ext uri="{FF2B5EF4-FFF2-40B4-BE49-F238E27FC236}">
                  <a16:creationId xmlns:a16="http://schemas.microsoft.com/office/drawing/2014/main" id="{52534A9C-DBAA-FAC5-F353-8DE4E930EC3C}"/>
                </a:ext>
              </a:extLst>
            </p:cNvPr>
            <p:cNvSpPr>
              <a:spLocks/>
            </p:cNvSpPr>
            <p:nvPr/>
          </p:nvSpPr>
          <p:spPr bwMode="auto">
            <a:xfrm>
              <a:off x="9817725" y="3418042"/>
              <a:ext cx="71838" cy="55874"/>
            </a:xfrm>
            <a:custGeom>
              <a:avLst/>
              <a:gdLst>
                <a:gd name="T0" fmla="*/ 13 w 36"/>
                <a:gd name="T1" fmla="*/ 24 h 28"/>
                <a:gd name="T2" fmla="*/ 35 w 36"/>
                <a:gd name="T3" fmla="*/ 23 h 28"/>
                <a:gd name="T4" fmla="*/ 24 w 36"/>
                <a:gd name="T5" fmla="*/ 4 h 28"/>
                <a:gd name="T6" fmla="*/ 1 w 36"/>
                <a:gd name="T7" fmla="*/ 5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3"/>
                  </a:cubicBezTo>
                  <a:cubicBezTo>
                    <a:pt x="36" y="16"/>
                    <a:pt x="30" y="8"/>
                    <a:pt x="24" y="4"/>
                  </a:cubicBezTo>
                  <a:cubicBezTo>
                    <a:pt x="18" y="1"/>
                    <a:pt x="7" y="0"/>
                    <a:pt x="1" y="5"/>
                  </a:cubicBezTo>
                  <a:cubicBezTo>
                    <a:pt x="0" y="12"/>
                    <a:pt x="7" y="20"/>
                    <a:pt x="1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24">
              <a:extLst>
                <a:ext uri="{FF2B5EF4-FFF2-40B4-BE49-F238E27FC236}">
                  <a16:creationId xmlns:a16="http://schemas.microsoft.com/office/drawing/2014/main" id="{12B64F24-833F-CE3B-1FAE-56213C92E60A}"/>
                </a:ext>
              </a:extLst>
            </p:cNvPr>
            <p:cNvSpPr>
              <a:spLocks/>
            </p:cNvSpPr>
            <p:nvPr/>
          </p:nvSpPr>
          <p:spPr bwMode="auto">
            <a:xfrm>
              <a:off x="9892984" y="3398657"/>
              <a:ext cx="7982" cy="88942"/>
            </a:xfrm>
            <a:custGeom>
              <a:avLst/>
              <a:gdLst>
                <a:gd name="T0" fmla="*/ 0 w 4"/>
                <a:gd name="T1" fmla="*/ 1 h 45"/>
                <a:gd name="T2" fmla="*/ 0 w 4"/>
                <a:gd name="T3" fmla="*/ 44 h 45"/>
                <a:gd name="T4" fmla="*/ 2 w 4"/>
                <a:gd name="T5" fmla="*/ 45 h 45"/>
                <a:gd name="T6" fmla="*/ 4 w 4"/>
                <a:gd name="T7" fmla="*/ 44 h 45"/>
                <a:gd name="T8" fmla="*/ 4 w 4"/>
                <a:gd name="T9" fmla="*/ 1 h 45"/>
                <a:gd name="T10" fmla="*/ 2 w 4"/>
                <a:gd name="T11" fmla="*/ 0 h 45"/>
                <a:gd name="T12" fmla="*/ 0 w 4"/>
                <a:gd name="T13" fmla="*/ 1 h 45"/>
              </a:gdLst>
              <a:ahLst/>
              <a:cxnLst>
                <a:cxn ang="0">
                  <a:pos x="T0" y="T1"/>
                </a:cxn>
                <a:cxn ang="0">
                  <a:pos x="T2" y="T3"/>
                </a:cxn>
                <a:cxn ang="0">
                  <a:pos x="T4" y="T5"/>
                </a:cxn>
                <a:cxn ang="0">
                  <a:pos x="T6" y="T7"/>
                </a:cxn>
                <a:cxn ang="0">
                  <a:pos x="T8" y="T9"/>
                </a:cxn>
                <a:cxn ang="0">
                  <a:pos x="T10" y="T11"/>
                </a:cxn>
                <a:cxn ang="0">
                  <a:pos x="T12" y="T13"/>
                </a:cxn>
              </a:cxnLst>
              <a:rect l="0" t="0" r="r" b="b"/>
              <a:pathLst>
                <a:path w="4" h="45">
                  <a:moveTo>
                    <a:pt x="0" y="1"/>
                  </a:moveTo>
                  <a:cubicBezTo>
                    <a:pt x="0" y="44"/>
                    <a:pt x="0" y="44"/>
                    <a:pt x="0" y="44"/>
                  </a:cubicBezTo>
                  <a:cubicBezTo>
                    <a:pt x="0" y="44"/>
                    <a:pt x="1" y="45"/>
                    <a:pt x="2" y="45"/>
                  </a:cubicBezTo>
                  <a:cubicBezTo>
                    <a:pt x="4" y="45"/>
                    <a:pt x="4" y="44"/>
                    <a:pt x="4" y="44"/>
                  </a:cubicBezTo>
                  <a:cubicBezTo>
                    <a:pt x="4" y="1"/>
                    <a:pt x="4" y="1"/>
                    <a:pt x="4" y="1"/>
                  </a:cubicBezTo>
                  <a:cubicBezTo>
                    <a:pt x="4" y="1"/>
                    <a:pt x="4" y="0"/>
                    <a:pt x="2" y="0"/>
                  </a:cubicBezTo>
                  <a:cubicBezTo>
                    <a:pt x="1" y="0"/>
                    <a:pt x="0" y="1"/>
                    <a:pt x="0" y="1"/>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25">
              <a:extLst>
                <a:ext uri="{FF2B5EF4-FFF2-40B4-BE49-F238E27FC236}">
                  <a16:creationId xmlns:a16="http://schemas.microsoft.com/office/drawing/2014/main" id="{7E7C527A-F797-F565-FC6B-0A8EFBD0F167}"/>
                </a:ext>
              </a:extLst>
            </p:cNvPr>
            <p:cNvSpPr>
              <a:spLocks/>
            </p:cNvSpPr>
            <p:nvPr/>
          </p:nvSpPr>
          <p:spPr bwMode="auto">
            <a:xfrm>
              <a:off x="8908915" y="3907225"/>
              <a:ext cx="104907" cy="95784"/>
            </a:xfrm>
            <a:custGeom>
              <a:avLst/>
              <a:gdLst>
                <a:gd name="T0" fmla="*/ 6 w 53"/>
                <a:gd name="T1" fmla="*/ 5 h 48"/>
                <a:gd name="T2" fmla="*/ 1 w 53"/>
                <a:gd name="T3" fmla="*/ 14 h 48"/>
                <a:gd name="T4" fmla="*/ 0 w 53"/>
                <a:gd name="T5" fmla="*/ 17 h 48"/>
                <a:gd name="T6" fmla="*/ 0 w 53"/>
                <a:gd name="T7" fmla="*/ 17 h 48"/>
                <a:gd name="T8" fmla="*/ 0 w 53"/>
                <a:gd name="T9" fmla="*/ 20 h 48"/>
                <a:gd name="T10" fmla="*/ 0 w 53"/>
                <a:gd name="T11" fmla="*/ 22 h 48"/>
                <a:gd name="T12" fmla="*/ 2 w 53"/>
                <a:gd name="T13" fmla="*/ 31 h 48"/>
                <a:gd name="T14" fmla="*/ 8 w 53"/>
                <a:gd name="T15" fmla="*/ 42 h 48"/>
                <a:gd name="T16" fmla="*/ 8 w 53"/>
                <a:gd name="T17" fmla="*/ 42 h 48"/>
                <a:gd name="T18" fmla="*/ 12 w 53"/>
                <a:gd name="T19" fmla="*/ 46 h 48"/>
                <a:gd name="T20" fmla="*/ 13 w 53"/>
                <a:gd name="T21" fmla="*/ 46 h 48"/>
                <a:gd name="T22" fmla="*/ 19 w 53"/>
                <a:gd name="T23" fmla="*/ 47 h 48"/>
                <a:gd name="T24" fmla="*/ 19 w 53"/>
                <a:gd name="T25" fmla="*/ 47 h 48"/>
                <a:gd name="T26" fmla="*/ 22 w 53"/>
                <a:gd name="T27" fmla="*/ 46 h 48"/>
                <a:gd name="T28" fmla="*/ 23 w 53"/>
                <a:gd name="T29" fmla="*/ 45 h 48"/>
                <a:gd name="T30" fmla="*/ 27 w 53"/>
                <a:gd name="T31" fmla="*/ 45 h 48"/>
                <a:gd name="T32" fmla="*/ 27 w 53"/>
                <a:gd name="T33" fmla="*/ 45 h 48"/>
                <a:gd name="T34" fmla="*/ 30 w 53"/>
                <a:gd name="T35" fmla="*/ 45 h 48"/>
                <a:gd name="T36" fmla="*/ 32 w 53"/>
                <a:gd name="T37" fmla="*/ 46 h 48"/>
                <a:gd name="T38" fmla="*/ 35 w 53"/>
                <a:gd name="T39" fmla="*/ 47 h 48"/>
                <a:gd name="T40" fmla="*/ 35 w 53"/>
                <a:gd name="T41" fmla="*/ 47 h 48"/>
                <a:gd name="T42" fmla="*/ 41 w 53"/>
                <a:gd name="T43" fmla="*/ 46 h 48"/>
                <a:gd name="T44" fmla="*/ 42 w 53"/>
                <a:gd name="T45" fmla="*/ 46 h 48"/>
                <a:gd name="T46" fmla="*/ 45 w 53"/>
                <a:gd name="T47" fmla="*/ 42 h 48"/>
                <a:gd name="T48" fmla="*/ 46 w 53"/>
                <a:gd name="T49" fmla="*/ 42 h 48"/>
                <a:gd name="T50" fmla="*/ 51 w 53"/>
                <a:gd name="T51" fmla="*/ 31 h 48"/>
                <a:gd name="T52" fmla="*/ 53 w 53"/>
                <a:gd name="T53" fmla="*/ 22 h 48"/>
                <a:gd name="T54" fmla="*/ 53 w 53"/>
                <a:gd name="T55" fmla="*/ 20 h 48"/>
                <a:gd name="T56" fmla="*/ 53 w 53"/>
                <a:gd name="T57" fmla="*/ 17 h 48"/>
                <a:gd name="T58" fmla="*/ 53 w 53"/>
                <a:gd name="T59" fmla="*/ 17 h 48"/>
                <a:gd name="T60" fmla="*/ 53 w 53"/>
                <a:gd name="T61" fmla="*/ 14 h 48"/>
                <a:gd name="T62" fmla="*/ 48 w 53"/>
                <a:gd name="T63" fmla="*/ 5 h 48"/>
                <a:gd name="T64" fmla="*/ 47 w 53"/>
                <a:gd name="T65" fmla="*/ 3 h 48"/>
                <a:gd name="T66" fmla="*/ 39 w 53"/>
                <a:gd name="T67" fmla="*/ 0 h 48"/>
                <a:gd name="T68" fmla="*/ 31 w 53"/>
                <a:gd name="T69" fmla="*/ 1 h 48"/>
                <a:gd name="T70" fmla="*/ 27 w 53"/>
                <a:gd name="T71" fmla="*/ 3 h 48"/>
                <a:gd name="T72" fmla="*/ 23 w 53"/>
                <a:gd name="T73" fmla="*/ 1 h 48"/>
                <a:gd name="T74" fmla="*/ 14 w 53"/>
                <a:gd name="T75" fmla="*/ 0 h 48"/>
                <a:gd name="T76" fmla="*/ 7 w 53"/>
                <a:gd name="T77" fmla="*/ 3 h 48"/>
                <a:gd name="T78" fmla="*/ 6 w 53"/>
                <a:gd name="T79"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48">
                  <a:moveTo>
                    <a:pt x="6" y="5"/>
                  </a:moveTo>
                  <a:cubicBezTo>
                    <a:pt x="3" y="7"/>
                    <a:pt x="1" y="11"/>
                    <a:pt x="1" y="14"/>
                  </a:cubicBezTo>
                  <a:cubicBezTo>
                    <a:pt x="0" y="15"/>
                    <a:pt x="0" y="16"/>
                    <a:pt x="0" y="17"/>
                  </a:cubicBezTo>
                  <a:cubicBezTo>
                    <a:pt x="0" y="17"/>
                    <a:pt x="0" y="17"/>
                    <a:pt x="0" y="17"/>
                  </a:cubicBezTo>
                  <a:cubicBezTo>
                    <a:pt x="0" y="18"/>
                    <a:pt x="0" y="19"/>
                    <a:pt x="0" y="20"/>
                  </a:cubicBezTo>
                  <a:cubicBezTo>
                    <a:pt x="0" y="21"/>
                    <a:pt x="0" y="22"/>
                    <a:pt x="0" y="22"/>
                  </a:cubicBezTo>
                  <a:cubicBezTo>
                    <a:pt x="1" y="25"/>
                    <a:pt x="1" y="28"/>
                    <a:pt x="2" y="31"/>
                  </a:cubicBezTo>
                  <a:cubicBezTo>
                    <a:pt x="4" y="35"/>
                    <a:pt x="6" y="38"/>
                    <a:pt x="8" y="42"/>
                  </a:cubicBezTo>
                  <a:cubicBezTo>
                    <a:pt x="8" y="42"/>
                    <a:pt x="8" y="42"/>
                    <a:pt x="8" y="42"/>
                  </a:cubicBezTo>
                  <a:cubicBezTo>
                    <a:pt x="9" y="43"/>
                    <a:pt x="11" y="45"/>
                    <a:pt x="12" y="46"/>
                  </a:cubicBezTo>
                  <a:cubicBezTo>
                    <a:pt x="12" y="46"/>
                    <a:pt x="13" y="46"/>
                    <a:pt x="13" y="46"/>
                  </a:cubicBezTo>
                  <a:cubicBezTo>
                    <a:pt x="15" y="48"/>
                    <a:pt x="17" y="48"/>
                    <a:pt x="19" y="47"/>
                  </a:cubicBezTo>
                  <a:cubicBezTo>
                    <a:pt x="19" y="47"/>
                    <a:pt x="19" y="47"/>
                    <a:pt x="19" y="47"/>
                  </a:cubicBezTo>
                  <a:cubicBezTo>
                    <a:pt x="20" y="47"/>
                    <a:pt x="21" y="46"/>
                    <a:pt x="22" y="46"/>
                  </a:cubicBezTo>
                  <a:cubicBezTo>
                    <a:pt x="22" y="46"/>
                    <a:pt x="23" y="46"/>
                    <a:pt x="23" y="45"/>
                  </a:cubicBezTo>
                  <a:cubicBezTo>
                    <a:pt x="25" y="45"/>
                    <a:pt x="27" y="45"/>
                    <a:pt x="27" y="45"/>
                  </a:cubicBezTo>
                  <a:cubicBezTo>
                    <a:pt x="27" y="45"/>
                    <a:pt x="27" y="45"/>
                    <a:pt x="27" y="45"/>
                  </a:cubicBezTo>
                  <a:cubicBezTo>
                    <a:pt x="28" y="45"/>
                    <a:pt x="29" y="45"/>
                    <a:pt x="30" y="45"/>
                  </a:cubicBezTo>
                  <a:cubicBezTo>
                    <a:pt x="31" y="46"/>
                    <a:pt x="31" y="46"/>
                    <a:pt x="32" y="46"/>
                  </a:cubicBezTo>
                  <a:cubicBezTo>
                    <a:pt x="33" y="46"/>
                    <a:pt x="34" y="47"/>
                    <a:pt x="35" y="47"/>
                  </a:cubicBezTo>
                  <a:cubicBezTo>
                    <a:pt x="35" y="47"/>
                    <a:pt x="35" y="47"/>
                    <a:pt x="35" y="47"/>
                  </a:cubicBezTo>
                  <a:cubicBezTo>
                    <a:pt x="37" y="48"/>
                    <a:pt x="39" y="48"/>
                    <a:pt x="41" y="46"/>
                  </a:cubicBezTo>
                  <a:cubicBezTo>
                    <a:pt x="41" y="46"/>
                    <a:pt x="41" y="46"/>
                    <a:pt x="42" y="46"/>
                  </a:cubicBezTo>
                  <a:cubicBezTo>
                    <a:pt x="43" y="45"/>
                    <a:pt x="44" y="43"/>
                    <a:pt x="45" y="42"/>
                  </a:cubicBezTo>
                  <a:cubicBezTo>
                    <a:pt x="45" y="42"/>
                    <a:pt x="45" y="42"/>
                    <a:pt x="46" y="42"/>
                  </a:cubicBezTo>
                  <a:cubicBezTo>
                    <a:pt x="48" y="38"/>
                    <a:pt x="50" y="35"/>
                    <a:pt x="51" y="31"/>
                  </a:cubicBezTo>
                  <a:cubicBezTo>
                    <a:pt x="52" y="28"/>
                    <a:pt x="53" y="25"/>
                    <a:pt x="53" y="22"/>
                  </a:cubicBezTo>
                  <a:cubicBezTo>
                    <a:pt x="53" y="22"/>
                    <a:pt x="53" y="21"/>
                    <a:pt x="53" y="20"/>
                  </a:cubicBezTo>
                  <a:cubicBezTo>
                    <a:pt x="53" y="19"/>
                    <a:pt x="53" y="18"/>
                    <a:pt x="53" y="17"/>
                  </a:cubicBezTo>
                  <a:cubicBezTo>
                    <a:pt x="53" y="17"/>
                    <a:pt x="53" y="17"/>
                    <a:pt x="53" y="17"/>
                  </a:cubicBezTo>
                  <a:cubicBezTo>
                    <a:pt x="53" y="16"/>
                    <a:pt x="53" y="15"/>
                    <a:pt x="53" y="14"/>
                  </a:cubicBezTo>
                  <a:cubicBezTo>
                    <a:pt x="52" y="11"/>
                    <a:pt x="51" y="7"/>
                    <a:pt x="48" y="5"/>
                  </a:cubicBezTo>
                  <a:cubicBezTo>
                    <a:pt x="48" y="4"/>
                    <a:pt x="47" y="4"/>
                    <a:pt x="47" y="3"/>
                  </a:cubicBezTo>
                  <a:cubicBezTo>
                    <a:pt x="45" y="2"/>
                    <a:pt x="42" y="1"/>
                    <a:pt x="39" y="0"/>
                  </a:cubicBezTo>
                  <a:cubicBezTo>
                    <a:pt x="36" y="0"/>
                    <a:pt x="34" y="0"/>
                    <a:pt x="31" y="1"/>
                  </a:cubicBezTo>
                  <a:cubicBezTo>
                    <a:pt x="30" y="2"/>
                    <a:pt x="27" y="3"/>
                    <a:pt x="27" y="3"/>
                  </a:cubicBezTo>
                  <a:cubicBezTo>
                    <a:pt x="27" y="3"/>
                    <a:pt x="24" y="2"/>
                    <a:pt x="23" y="1"/>
                  </a:cubicBezTo>
                  <a:cubicBezTo>
                    <a:pt x="20" y="0"/>
                    <a:pt x="17" y="0"/>
                    <a:pt x="14" y="0"/>
                  </a:cubicBezTo>
                  <a:cubicBezTo>
                    <a:pt x="11" y="1"/>
                    <a:pt x="9" y="2"/>
                    <a:pt x="7" y="3"/>
                  </a:cubicBezTo>
                  <a:cubicBezTo>
                    <a:pt x="6" y="4"/>
                    <a:pt x="6" y="4"/>
                    <a:pt x="6" y="5"/>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26">
              <a:extLst>
                <a:ext uri="{FF2B5EF4-FFF2-40B4-BE49-F238E27FC236}">
                  <a16:creationId xmlns:a16="http://schemas.microsoft.com/office/drawing/2014/main" id="{760FCB40-E5CE-23F2-EF22-67777499C0DA}"/>
                </a:ext>
              </a:extLst>
            </p:cNvPr>
            <p:cNvSpPr>
              <a:spLocks/>
            </p:cNvSpPr>
            <p:nvPr/>
          </p:nvSpPr>
          <p:spPr bwMode="auto">
            <a:xfrm>
              <a:off x="8936282" y="3877578"/>
              <a:ext cx="26227" cy="29647"/>
            </a:xfrm>
            <a:custGeom>
              <a:avLst/>
              <a:gdLst>
                <a:gd name="T0" fmla="*/ 4 w 13"/>
                <a:gd name="T1" fmla="*/ 11 h 15"/>
                <a:gd name="T2" fmla="*/ 9 w 13"/>
                <a:gd name="T3" fmla="*/ 14 h 15"/>
                <a:gd name="T4" fmla="*/ 12 w 13"/>
                <a:gd name="T5" fmla="*/ 14 h 15"/>
                <a:gd name="T6" fmla="*/ 13 w 13"/>
                <a:gd name="T7" fmla="*/ 14 h 15"/>
                <a:gd name="T8" fmla="*/ 10 w 13"/>
                <a:gd name="T9" fmla="*/ 6 h 15"/>
                <a:gd name="T10" fmla="*/ 1 w 13"/>
                <a:gd name="T11" fmla="*/ 0 h 15"/>
                <a:gd name="T12" fmla="*/ 1 w 13"/>
                <a:gd name="T13" fmla="*/ 0 h 15"/>
                <a:gd name="T14" fmla="*/ 0 w 13"/>
                <a:gd name="T15" fmla="*/ 0 h 15"/>
                <a:gd name="T16" fmla="*/ 0 w 13"/>
                <a:gd name="T17" fmla="*/ 4 h 15"/>
                <a:gd name="T18" fmla="*/ 4 w 13"/>
                <a:gd name="T1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5">
                  <a:moveTo>
                    <a:pt x="4" y="11"/>
                  </a:moveTo>
                  <a:cubicBezTo>
                    <a:pt x="6" y="12"/>
                    <a:pt x="7" y="14"/>
                    <a:pt x="9" y="14"/>
                  </a:cubicBezTo>
                  <a:cubicBezTo>
                    <a:pt x="10" y="14"/>
                    <a:pt x="11" y="15"/>
                    <a:pt x="12" y="14"/>
                  </a:cubicBezTo>
                  <a:cubicBezTo>
                    <a:pt x="13" y="14"/>
                    <a:pt x="13" y="14"/>
                    <a:pt x="13" y="14"/>
                  </a:cubicBezTo>
                  <a:cubicBezTo>
                    <a:pt x="13" y="11"/>
                    <a:pt x="12" y="8"/>
                    <a:pt x="10" y="6"/>
                  </a:cubicBezTo>
                  <a:cubicBezTo>
                    <a:pt x="8" y="3"/>
                    <a:pt x="5" y="1"/>
                    <a:pt x="1" y="0"/>
                  </a:cubicBezTo>
                  <a:cubicBezTo>
                    <a:pt x="1" y="0"/>
                    <a:pt x="1" y="0"/>
                    <a:pt x="1" y="0"/>
                  </a:cubicBezTo>
                  <a:cubicBezTo>
                    <a:pt x="1" y="0"/>
                    <a:pt x="0" y="0"/>
                    <a:pt x="0" y="0"/>
                  </a:cubicBezTo>
                  <a:cubicBezTo>
                    <a:pt x="0" y="1"/>
                    <a:pt x="0" y="2"/>
                    <a:pt x="0" y="4"/>
                  </a:cubicBezTo>
                  <a:cubicBezTo>
                    <a:pt x="1" y="6"/>
                    <a:pt x="2" y="9"/>
                    <a:pt x="4" y="11"/>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34">
              <a:extLst>
                <a:ext uri="{FF2B5EF4-FFF2-40B4-BE49-F238E27FC236}">
                  <a16:creationId xmlns:a16="http://schemas.microsoft.com/office/drawing/2014/main" id="{0C4B6744-6615-AF70-FBE5-EE7709283226}"/>
                </a:ext>
              </a:extLst>
            </p:cNvPr>
            <p:cNvSpPr>
              <a:spLocks/>
            </p:cNvSpPr>
            <p:nvPr/>
          </p:nvSpPr>
          <p:spPr bwMode="auto">
            <a:xfrm>
              <a:off x="11013887" y="2114693"/>
              <a:ext cx="91223" cy="98065"/>
            </a:xfrm>
            <a:custGeom>
              <a:avLst/>
              <a:gdLst>
                <a:gd name="T0" fmla="*/ 2 w 80"/>
                <a:gd name="T1" fmla="*/ 0 h 86"/>
                <a:gd name="T2" fmla="*/ 80 w 80"/>
                <a:gd name="T3" fmla="*/ 80 h 86"/>
                <a:gd name="T4" fmla="*/ 0 w 80"/>
                <a:gd name="T5" fmla="*/ 86 h 86"/>
                <a:gd name="T6" fmla="*/ 2 w 80"/>
                <a:gd name="T7" fmla="*/ 0 h 86"/>
              </a:gdLst>
              <a:ahLst/>
              <a:cxnLst>
                <a:cxn ang="0">
                  <a:pos x="T0" y="T1"/>
                </a:cxn>
                <a:cxn ang="0">
                  <a:pos x="T2" y="T3"/>
                </a:cxn>
                <a:cxn ang="0">
                  <a:pos x="T4" y="T5"/>
                </a:cxn>
                <a:cxn ang="0">
                  <a:pos x="T6" y="T7"/>
                </a:cxn>
              </a:cxnLst>
              <a:rect l="0" t="0" r="r" b="b"/>
              <a:pathLst>
                <a:path w="80" h="86">
                  <a:moveTo>
                    <a:pt x="2" y="0"/>
                  </a:moveTo>
                  <a:lnTo>
                    <a:pt x="80" y="80"/>
                  </a:lnTo>
                  <a:lnTo>
                    <a:pt x="0" y="86"/>
                  </a:lnTo>
                  <a:lnTo>
                    <a:pt x="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40">
              <a:extLst>
                <a:ext uri="{FF2B5EF4-FFF2-40B4-BE49-F238E27FC236}">
                  <a16:creationId xmlns:a16="http://schemas.microsoft.com/office/drawing/2014/main" id="{149FD38E-6C23-648F-EF5A-4C305CF6BBE3}"/>
                </a:ext>
              </a:extLst>
            </p:cNvPr>
            <p:cNvSpPr>
              <a:spLocks/>
            </p:cNvSpPr>
            <p:nvPr/>
          </p:nvSpPr>
          <p:spPr bwMode="auto">
            <a:xfrm>
              <a:off x="8422012" y="2114693"/>
              <a:ext cx="92363" cy="98065"/>
            </a:xfrm>
            <a:custGeom>
              <a:avLst/>
              <a:gdLst>
                <a:gd name="T0" fmla="*/ 80 w 81"/>
                <a:gd name="T1" fmla="*/ 0 h 86"/>
                <a:gd name="T2" fmla="*/ 0 w 81"/>
                <a:gd name="T3" fmla="*/ 80 h 86"/>
                <a:gd name="T4" fmla="*/ 81 w 81"/>
                <a:gd name="T5" fmla="*/ 86 h 86"/>
                <a:gd name="T6" fmla="*/ 80 w 81"/>
                <a:gd name="T7" fmla="*/ 0 h 86"/>
              </a:gdLst>
              <a:ahLst/>
              <a:cxnLst>
                <a:cxn ang="0">
                  <a:pos x="T0" y="T1"/>
                </a:cxn>
                <a:cxn ang="0">
                  <a:pos x="T2" y="T3"/>
                </a:cxn>
                <a:cxn ang="0">
                  <a:pos x="T4" y="T5"/>
                </a:cxn>
                <a:cxn ang="0">
                  <a:pos x="T6" y="T7"/>
                </a:cxn>
              </a:cxnLst>
              <a:rect l="0" t="0" r="r" b="b"/>
              <a:pathLst>
                <a:path w="81" h="86">
                  <a:moveTo>
                    <a:pt x="80" y="0"/>
                  </a:moveTo>
                  <a:lnTo>
                    <a:pt x="0" y="80"/>
                  </a:lnTo>
                  <a:lnTo>
                    <a:pt x="81" y="86"/>
                  </a:lnTo>
                  <a:lnTo>
                    <a:pt x="8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42">
              <a:extLst>
                <a:ext uri="{FF2B5EF4-FFF2-40B4-BE49-F238E27FC236}">
                  <a16:creationId xmlns:a16="http://schemas.microsoft.com/office/drawing/2014/main" id="{1FD76FF5-AAF5-7482-0D67-FB1E65871E7A}"/>
                </a:ext>
              </a:extLst>
            </p:cNvPr>
            <p:cNvSpPr>
              <a:spLocks/>
            </p:cNvSpPr>
            <p:nvPr/>
          </p:nvSpPr>
          <p:spPr bwMode="auto">
            <a:xfrm>
              <a:off x="11013887" y="4557189"/>
              <a:ext cx="91223" cy="96924"/>
            </a:xfrm>
            <a:custGeom>
              <a:avLst/>
              <a:gdLst>
                <a:gd name="T0" fmla="*/ 2 w 80"/>
                <a:gd name="T1" fmla="*/ 85 h 85"/>
                <a:gd name="T2" fmla="*/ 80 w 80"/>
                <a:gd name="T3" fmla="*/ 5 h 85"/>
                <a:gd name="T4" fmla="*/ 0 w 80"/>
                <a:gd name="T5" fmla="*/ 0 h 85"/>
                <a:gd name="T6" fmla="*/ 2 w 80"/>
                <a:gd name="T7" fmla="*/ 85 h 85"/>
              </a:gdLst>
              <a:ahLst/>
              <a:cxnLst>
                <a:cxn ang="0">
                  <a:pos x="T0" y="T1"/>
                </a:cxn>
                <a:cxn ang="0">
                  <a:pos x="T2" y="T3"/>
                </a:cxn>
                <a:cxn ang="0">
                  <a:pos x="T4" y="T5"/>
                </a:cxn>
                <a:cxn ang="0">
                  <a:pos x="T6" y="T7"/>
                </a:cxn>
              </a:cxnLst>
              <a:rect l="0" t="0" r="r" b="b"/>
              <a:pathLst>
                <a:path w="80" h="85">
                  <a:moveTo>
                    <a:pt x="2" y="85"/>
                  </a:moveTo>
                  <a:lnTo>
                    <a:pt x="80" y="5"/>
                  </a:lnTo>
                  <a:lnTo>
                    <a:pt x="0" y="0"/>
                  </a:lnTo>
                  <a:lnTo>
                    <a:pt x="2" y="85"/>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44">
              <a:extLst>
                <a:ext uri="{FF2B5EF4-FFF2-40B4-BE49-F238E27FC236}">
                  <a16:creationId xmlns:a16="http://schemas.microsoft.com/office/drawing/2014/main" id="{14EF2E49-D8D7-5037-9AFD-447FC3DC7838}"/>
                </a:ext>
              </a:extLst>
            </p:cNvPr>
            <p:cNvSpPr>
              <a:spLocks/>
            </p:cNvSpPr>
            <p:nvPr/>
          </p:nvSpPr>
          <p:spPr bwMode="auto">
            <a:xfrm>
              <a:off x="8422012" y="4557189"/>
              <a:ext cx="92363" cy="96924"/>
            </a:xfrm>
            <a:custGeom>
              <a:avLst/>
              <a:gdLst>
                <a:gd name="T0" fmla="*/ 80 w 81"/>
                <a:gd name="T1" fmla="*/ 85 h 85"/>
                <a:gd name="T2" fmla="*/ 0 w 81"/>
                <a:gd name="T3" fmla="*/ 5 h 85"/>
                <a:gd name="T4" fmla="*/ 81 w 81"/>
                <a:gd name="T5" fmla="*/ 0 h 85"/>
                <a:gd name="T6" fmla="*/ 80 w 81"/>
                <a:gd name="T7" fmla="*/ 85 h 85"/>
              </a:gdLst>
              <a:ahLst/>
              <a:cxnLst>
                <a:cxn ang="0">
                  <a:pos x="T0" y="T1"/>
                </a:cxn>
                <a:cxn ang="0">
                  <a:pos x="T2" y="T3"/>
                </a:cxn>
                <a:cxn ang="0">
                  <a:pos x="T4" y="T5"/>
                </a:cxn>
                <a:cxn ang="0">
                  <a:pos x="T6" y="T7"/>
                </a:cxn>
              </a:cxnLst>
              <a:rect l="0" t="0" r="r" b="b"/>
              <a:pathLst>
                <a:path w="81" h="85">
                  <a:moveTo>
                    <a:pt x="80" y="85"/>
                  </a:moveTo>
                  <a:lnTo>
                    <a:pt x="0" y="5"/>
                  </a:lnTo>
                  <a:lnTo>
                    <a:pt x="81" y="0"/>
                  </a:lnTo>
                  <a:lnTo>
                    <a:pt x="80" y="85"/>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7">
              <a:extLst>
                <a:ext uri="{FF2B5EF4-FFF2-40B4-BE49-F238E27FC236}">
                  <a16:creationId xmlns:a16="http://schemas.microsoft.com/office/drawing/2014/main" id="{84A536CC-3C2F-0C3E-962F-A778FAF52B57}"/>
                </a:ext>
              </a:extLst>
            </p:cNvPr>
            <p:cNvSpPr/>
            <p:nvPr/>
          </p:nvSpPr>
          <p:spPr>
            <a:xfrm>
              <a:off x="9144963" y="3324316"/>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 </a:t>
              </a:r>
              <a:endParaRPr lang="en-US" sz="3200" dirty="0">
                <a:solidFill>
                  <a:schemeClr val="bg1"/>
                </a:solidFill>
                <a:latin typeface="Sosa" pitchFamily="2" charset="0"/>
              </a:endParaRPr>
            </a:p>
          </p:txBody>
        </p:sp>
        <p:sp>
          <p:nvSpPr>
            <p:cNvPr id="140" name="Oval 8">
              <a:extLst>
                <a:ext uri="{FF2B5EF4-FFF2-40B4-BE49-F238E27FC236}">
                  <a16:creationId xmlns:a16="http://schemas.microsoft.com/office/drawing/2014/main" id="{DDAD11B0-DFE7-266F-B5C4-9162E3122CFD}"/>
                </a:ext>
              </a:extLst>
            </p:cNvPr>
            <p:cNvSpPr/>
            <p:nvPr/>
          </p:nvSpPr>
          <p:spPr>
            <a:xfrm>
              <a:off x="9708721" y="2256436"/>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Sosa" pitchFamily="2" charset="0"/>
              </a:endParaRPr>
            </a:p>
          </p:txBody>
        </p:sp>
        <p:sp>
          <p:nvSpPr>
            <p:cNvPr id="141" name="Oval 10">
              <a:extLst>
                <a:ext uri="{FF2B5EF4-FFF2-40B4-BE49-F238E27FC236}">
                  <a16:creationId xmlns:a16="http://schemas.microsoft.com/office/drawing/2014/main" id="{9112363E-C8B5-05B7-C7F9-C14BF4EA6972}"/>
                </a:ext>
              </a:extLst>
            </p:cNvPr>
            <p:cNvSpPr/>
            <p:nvPr/>
          </p:nvSpPr>
          <p:spPr>
            <a:xfrm>
              <a:off x="9097063" y="4179754"/>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sp>
          <p:nvSpPr>
            <p:cNvPr id="142" name="Oval 16">
              <a:extLst>
                <a:ext uri="{FF2B5EF4-FFF2-40B4-BE49-F238E27FC236}">
                  <a16:creationId xmlns:a16="http://schemas.microsoft.com/office/drawing/2014/main" id="{2F51C394-AA54-BD19-EAB8-457016A4E155}"/>
                </a:ext>
              </a:extLst>
            </p:cNvPr>
            <p:cNvSpPr/>
            <p:nvPr/>
          </p:nvSpPr>
          <p:spPr>
            <a:xfrm>
              <a:off x="8824153" y="2399149"/>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sp>
          <p:nvSpPr>
            <p:cNvPr id="143" name="Oval 17">
              <a:extLst>
                <a:ext uri="{FF2B5EF4-FFF2-40B4-BE49-F238E27FC236}">
                  <a16:creationId xmlns:a16="http://schemas.microsoft.com/office/drawing/2014/main" id="{32EC55FF-6C56-98FC-1989-AD9E02EAE916}"/>
                </a:ext>
              </a:extLst>
            </p:cNvPr>
            <p:cNvSpPr/>
            <p:nvPr/>
          </p:nvSpPr>
          <p:spPr>
            <a:xfrm>
              <a:off x="10033179" y="3153195"/>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grpSp>
      <p:sp>
        <p:nvSpPr>
          <p:cNvPr id="145" name="矩形 36">
            <a:extLst>
              <a:ext uri="{FF2B5EF4-FFF2-40B4-BE49-F238E27FC236}">
                <a16:creationId xmlns:a16="http://schemas.microsoft.com/office/drawing/2014/main" id="{E72C43B7-73C9-E132-5461-37F258B6AF64}"/>
              </a:ext>
            </a:extLst>
          </p:cNvPr>
          <p:cNvSpPr/>
          <p:nvPr/>
        </p:nvSpPr>
        <p:spPr>
          <a:xfrm>
            <a:off x="1146759" y="1396631"/>
            <a:ext cx="6924906" cy="4203074"/>
          </a:xfrm>
          <a:prstGeom prst="rect">
            <a:avLst/>
          </a:prstGeom>
        </p:spPr>
        <p:txBody>
          <a:bodyPr wrap="square">
            <a:spAutoFit/>
            <a:scene3d>
              <a:camera prst="orthographicFront"/>
              <a:lightRig rig="threePt" dir="t"/>
            </a:scene3d>
            <a:sp3d contourW="12700"/>
          </a:bodyPr>
          <a:lstStyle/>
          <a:p>
            <a:pPr>
              <a:lnSpc>
                <a:spcPct val="150000"/>
              </a:lnSpc>
            </a:pPr>
            <a:r>
              <a:rPr lang="pt-BR" altLang="zh-CN" dirty="0">
                <a:solidFill>
                  <a:schemeClr val="tx1">
                    <a:lumMod val="90000"/>
                    <a:lumOff val="10000"/>
                  </a:schemeClr>
                </a:solidFill>
              </a:rPr>
              <a:t>Os armários são elementos importantes nos vestiários das empresas, e existem algumas diretrizes a serem seguidas para garantir a sua adequação. </a:t>
            </a:r>
          </a:p>
          <a:p>
            <a:pPr>
              <a:lnSpc>
                <a:spcPct val="150000"/>
              </a:lnSpc>
            </a:pPr>
            <a:endParaRPr lang="pt-BR" altLang="zh-CN" dirty="0">
              <a:solidFill>
                <a:schemeClr val="tx1">
                  <a:lumMod val="90000"/>
                  <a:lumOff val="10000"/>
                </a:schemeClr>
              </a:solidFill>
            </a:endParaRPr>
          </a:p>
          <a:p>
            <a:pPr>
              <a:lnSpc>
                <a:spcPct val="150000"/>
              </a:lnSpc>
            </a:pPr>
            <a:r>
              <a:rPr lang="pt-BR" altLang="zh-CN" dirty="0">
                <a:solidFill>
                  <a:schemeClr val="tx1">
                    <a:lumMod val="90000"/>
                    <a:lumOff val="10000"/>
                  </a:schemeClr>
                </a:solidFill>
              </a:rPr>
              <a:t>O uso rotativo de armários simples entre os usuários é permitido, exceto nos casos em que são utilizados para guardar Equipamentos de Proteção Individual (EPI) ou vestimentas expostas a materiais contaminantes, substâncias tóxicas, irritantes ou sujidades.</a:t>
            </a:r>
          </a:p>
          <a:p>
            <a:pPr>
              <a:lnSpc>
                <a:spcPct val="150000"/>
              </a:lnSpc>
            </a:pPr>
            <a:endParaRPr lang="pt-BR" altLang="zh-CN" dirty="0">
              <a:solidFill>
                <a:schemeClr val="tx1">
                  <a:lumMod val="90000"/>
                  <a:lumOff val="10000"/>
                </a:schemeClr>
              </a:solidFill>
            </a:endParaRPr>
          </a:p>
        </p:txBody>
      </p:sp>
      <p:pic>
        <p:nvPicPr>
          <p:cNvPr id="2" name="Imagem 1">
            <a:extLst>
              <a:ext uri="{FF2B5EF4-FFF2-40B4-BE49-F238E27FC236}">
                <a16:creationId xmlns:a16="http://schemas.microsoft.com/office/drawing/2014/main" id="{E3AFF82B-3F24-5423-6349-EA9ABC8D8B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3230" y="103404"/>
            <a:ext cx="2340372" cy="649753"/>
          </a:xfrm>
          <a:prstGeom prst="rect">
            <a:avLst/>
          </a:prstGeom>
        </p:spPr>
      </p:pic>
    </p:spTree>
    <p:extLst>
      <p:ext uri="{BB962C8B-B14F-4D97-AF65-F5344CB8AC3E}">
        <p14:creationId xmlns:p14="http://schemas.microsoft.com/office/powerpoint/2010/main" val="64181752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R 24 | Instalações sanitárias">
            <a:extLst>
              <a:ext uri="{FF2B5EF4-FFF2-40B4-BE49-F238E27FC236}">
                <a16:creationId xmlns:a16="http://schemas.microsoft.com/office/drawing/2014/main" id="{8DDAD349-C2A2-40CE-FD8D-63FF4B3C08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11" b="16235"/>
          <a:stretch/>
        </p:blipFill>
        <p:spPr bwMode="auto">
          <a:xfrm>
            <a:off x="101600" y="155092"/>
            <a:ext cx="119506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FDCB3D"/>
          </a:solidFill>
          <a:ln w="133350">
            <a:solidFill>
              <a:schemeClr val="accent2"/>
            </a:solidFill>
          </a:ln>
        </p:spPr>
      </p:pic>
      <p:pic>
        <p:nvPicPr>
          <p:cNvPr id="1026" name="Picture 2" descr="NR 24 | Instalações sanitárias">
            <a:extLst>
              <a:ext uri="{FF2B5EF4-FFF2-40B4-BE49-F238E27FC236}">
                <a16:creationId xmlns:a16="http://schemas.microsoft.com/office/drawing/2014/main" id="{22297F8C-DF9E-1230-F678-61FC14767D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11" b="16235"/>
          <a:stretch/>
        </p:blipFill>
        <p:spPr bwMode="auto">
          <a:xfrm>
            <a:off x="-31750" y="0"/>
            <a:ext cx="12223750" cy="387839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9" name="TextBox 30">
            <a:extLst>
              <a:ext uri="{FF2B5EF4-FFF2-40B4-BE49-F238E27FC236}">
                <a16:creationId xmlns:a16="http://schemas.microsoft.com/office/drawing/2014/main" id="{B62D40B8-DCFC-CE02-4430-DA0884C71FC2}"/>
              </a:ext>
            </a:extLst>
          </p:cNvPr>
          <p:cNvSpPr txBox="1"/>
          <p:nvPr/>
        </p:nvSpPr>
        <p:spPr>
          <a:xfrm>
            <a:off x="2327883" y="4148621"/>
            <a:ext cx="9559317" cy="2452687"/>
          </a:xfrm>
          <a:prstGeom prst="rect">
            <a:avLst/>
          </a:prstGeom>
        </p:spPr>
        <p:txBody>
          <a:bodyPr vert="horz" lIns="91440" tIns="45720" rIns="91440" bIns="45720" rtlCol="0" anchor="ctr">
            <a:normAutofit/>
          </a:bodyPr>
          <a:lstStyle/>
          <a:p>
            <a:pPr>
              <a:lnSpc>
                <a:spcPct val="150000"/>
              </a:lnSpc>
              <a:spcAft>
                <a:spcPts val="600"/>
              </a:spcAft>
            </a:pPr>
            <a:r>
              <a:rPr lang="pt-BR" sz="1600" dirty="0"/>
              <a:t>Em atividades laborais com exposição a materiais infectantes, substâncias tóxicas, irritantes ou poeiras impregnantes, devem ser fornecidos armários de compartimentos duplos ou dois armários simples. No entanto, as organizações que realizam a higienização diária das vestimentas ou fornecem vestimentas descartáveis estão dispensadas de fornecer dois armários ou um armário duplo, desde que seja disponibilizado um armário simples para roupas comuns de uso pessoal.</a:t>
            </a:r>
          </a:p>
        </p:txBody>
      </p:sp>
      <p:cxnSp>
        <p:nvCxnSpPr>
          <p:cNvPr id="4" name="Straight Connector 1">
            <a:extLst>
              <a:ext uri="{FF2B5EF4-FFF2-40B4-BE49-F238E27FC236}">
                <a16:creationId xmlns:a16="http://schemas.microsoft.com/office/drawing/2014/main" id="{0B4DF55E-0B81-6193-8401-848548F27378}"/>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AutoShape 1">
            <a:extLst>
              <a:ext uri="{FF2B5EF4-FFF2-40B4-BE49-F238E27FC236}">
                <a16:creationId xmlns:a16="http://schemas.microsoft.com/office/drawing/2014/main" id="{9CAF9F95-863C-18CF-5AC2-4583BBB0D1F0}"/>
              </a:ext>
            </a:extLst>
          </p:cNvPr>
          <p:cNvSpPr>
            <a:spLocks/>
          </p:cNvSpPr>
          <p:nvPr/>
        </p:nvSpPr>
        <p:spPr bwMode="auto">
          <a:xfrm>
            <a:off x="366714" y="-636152"/>
            <a:ext cx="2465386" cy="2452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lIns="91440" tIns="45720" rIns="91440" bIns="45720" rtlCol="0" anchor="ctr">
            <a:normAutofit/>
          </a:bodyPr>
          <a:lstStyle/>
          <a:p>
            <a:pPr>
              <a:lnSpc>
                <a:spcPct val="90000"/>
              </a:lnSpc>
              <a:spcBef>
                <a:spcPct val="0"/>
              </a:spcBef>
              <a:spcAft>
                <a:spcPts val="600"/>
              </a:spcAft>
              <a:defRPr/>
            </a:pPr>
            <a:r>
              <a:rPr lang="en-US" sz="4800" dirty="0">
                <a:latin typeface="+mj-lt"/>
                <a:ea typeface="+mj-ea"/>
                <a:cs typeface="+mj-cs"/>
                <a:sym typeface="League Gothic" charset="0"/>
              </a:rPr>
              <a:t>NR 24</a:t>
            </a:r>
          </a:p>
        </p:txBody>
      </p:sp>
      <p:grpSp>
        <p:nvGrpSpPr>
          <p:cNvPr id="3" name="Group 11">
            <a:extLst>
              <a:ext uri="{FF2B5EF4-FFF2-40B4-BE49-F238E27FC236}">
                <a16:creationId xmlns:a16="http://schemas.microsoft.com/office/drawing/2014/main" id="{B1D8C64F-33C8-D3A5-14BB-34F70907403B}"/>
              </a:ext>
            </a:extLst>
          </p:cNvPr>
          <p:cNvGrpSpPr/>
          <p:nvPr/>
        </p:nvGrpSpPr>
        <p:grpSpPr>
          <a:xfrm>
            <a:off x="675349" y="4795799"/>
            <a:ext cx="1316302" cy="1201736"/>
            <a:chOff x="1664677" y="1949380"/>
            <a:chExt cx="1195754" cy="1266093"/>
          </a:xfrm>
        </p:grpSpPr>
        <p:sp>
          <p:nvSpPr>
            <p:cNvPr id="6" name="Rounded Rectangle 16">
              <a:extLst>
                <a:ext uri="{FF2B5EF4-FFF2-40B4-BE49-F238E27FC236}">
                  <a16:creationId xmlns:a16="http://schemas.microsoft.com/office/drawing/2014/main" id="{F0311E7B-6C83-CF51-F2DF-8B094EE6C995}"/>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ounded Rectangle 17">
              <a:extLst>
                <a:ext uri="{FF2B5EF4-FFF2-40B4-BE49-F238E27FC236}">
                  <a16:creationId xmlns:a16="http://schemas.microsoft.com/office/drawing/2014/main" id="{B4905702-375E-343F-6747-0B9FA3CEFF47}"/>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a:extLst>
              <a:ext uri="{FF2B5EF4-FFF2-40B4-BE49-F238E27FC236}">
                <a16:creationId xmlns:a16="http://schemas.microsoft.com/office/drawing/2014/main" id="{F9E3F711-4879-9B47-7CC3-763AC8325DEB}"/>
              </a:ext>
            </a:extLst>
          </p:cNvPr>
          <p:cNvSpPr/>
          <p:nvPr/>
        </p:nvSpPr>
        <p:spPr>
          <a:xfrm>
            <a:off x="1078477" y="5163582"/>
            <a:ext cx="510048" cy="466172"/>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9" name="Imagem 8">
            <a:extLst>
              <a:ext uri="{FF2B5EF4-FFF2-40B4-BE49-F238E27FC236}">
                <a16:creationId xmlns:a16="http://schemas.microsoft.com/office/drawing/2014/main" id="{30D58902-579E-A868-959B-17DDB52ADA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1768" y="142392"/>
            <a:ext cx="2340372" cy="649753"/>
          </a:xfrm>
          <a:prstGeom prst="rect">
            <a:avLst/>
          </a:prstGeom>
        </p:spPr>
      </p:pic>
    </p:spTree>
    <p:extLst>
      <p:ext uri="{BB962C8B-B14F-4D97-AF65-F5344CB8AC3E}">
        <p14:creationId xmlns:p14="http://schemas.microsoft.com/office/powerpoint/2010/main" val="217056137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a:extLst>
              <a:ext uri="{FF2B5EF4-FFF2-40B4-BE49-F238E27FC236}">
                <a16:creationId xmlns:a16="http://schemas.microsoft.com/office/drawing/2014/main" id="{DC89DF12-9A03-6220-C22E-4A868673CD2D}"/>
              </a:ext>
            </a:extLst>
          </p:cNvPr>
          <p:cNvGrpSpPr>
            <a:grpSpLocks noChangeAspect="1"/>
          </p:cNvGrpSpPr>
          <p:nvPr/>
        </p:nvGrpSpPr>
        <p:grpSpPr bwMode="auto">
          <a:xfrm>
            <a:off x="663429" y="2514305"/>
            <a:ext cx="1992685" cy="2116582"/>
            <a:chOff x="2469" y="1167"/>
            <a:chExt cx="2509" cy="2665"/>
          </a:xfrm>
        </p:grpSpPr>
        <p:sp>
          <p:nvSpPr>
            <p:cNvPr id="10" name="Freeform 5">
              <a:extLst>
                <a:ext uri="{FF2B5EF4-FFF2-40B4-BE49-F238E27FC236}">
                  <a16:creationId xmlns:a16="http://schemas.microsoft.com/office/drawing/2014/main" id="{2347018E-0F6D-2AE6-C6A0-FE9735222D61}"/>
                </a:ext>
              </a:extLst>
            </p:cNvPr>
            <p:cNvSpPr>
              <a:spLocks/>
            </p:cNvSpPr>
            <p:nvPr/>
          </p:nvSpPr>
          <p:spPr bwMode="auto">
            <a:xfrm>
              <a:off x="4196" y="2445"/>
              <a:ext cx="720" cy="330"/>
            </a:xfrm>
            <a:custGeom>
              <a:avLst/>
              <a:gdLst>
                <a:gd name="T0" fmla="*/ 720 w 720"/>
                <a:gd name="T1" fmla="*/ 0 h 330"/>
                <a:gd name="T2" fmla="*/ 430 w 720"/>
                <a:gd name="T3" fmla="*/ 117 h 330"/>
                <a:gd name="T4" fmla="*/ 189 w 720"/>
                <a:gd name="T5" fmla="*/ 295 h 330"/>
                <a:gd name="T6" fmla="*/ 87 w 720"/>
                <a:gd name="T7" fmla="*/ 148 h 330"/>
                <a:gd name="T8" fmla="*/ 0 w 720"/>
                <a:gd name="T9" fmla="*/ 233 h 330"/>
                <a:gd name="T10" fmla="*/ 160 w 720"/>
                <a:gd name="T11" fmla="*/ 330 h 330"/>
                <a:gd name="T12" fmla="*/ 297 w 720"/>
                <a:gd name="T13" fmla="*/ 319 h 330"/>
                <a:gd name="T14" fmla="*/ 720 w 720"/>
                <a:gd name="T15" fmla="*/ 0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30">
                  <a:moveTo>
                    <a:pt x="720" y="0"/>
                  </a:moveTo>
                  <a:lnTo>
                    <a:pt x="430" y="117"/>
                  </a:lnTo>
                  <a:lnTo>
                    <a:pt x="189" y="295"/>
                  </a:lnTo>
                  <a:lnTo>
                    <a:pt x="87" y="148"/>
                  </a:lnTo>
                  <a:lnTo>
                    <a:pt x="0" y="233"/>
                  </a:lnTo>
                  <a:lnTo>
                    <a:pt x="160" y="330"/>
                  </a:lnTo>
                  <a:lnTo>
                    <a:pt x="297" y="319"/>
                  </a:lnTo>
                  <a:lnTo>
                    <a:pt x="720" y="0"/>
                  </a:lnTo>
                  <a:close/>
                </a:path>
              </a:pathLst>
            </a:custGeom>
            <a:solidFill>
              <a:srgbClr val="325A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 name="Freeform 6">
              <a:extLst>
                <a:ext uri="{FF2B5EF4-FFF2-40B4-BE49-F238E27FC236}">
                  <a16:creationId xmlns:a16="http://schemas.microsoft.com/office/drawing/2014/main" id="{048A66C8-2441-CA44-8A6F-68D5B9CF3499}"/>
                </a:ext>
              </a:extLst>
            </p:cNvPr>
            <p:cNvSpPr>
              <a:spLocks/>
            </p:cNvSpPr>
            <p:nvPr/>
          </p:nvSpPr>
          <p:spPr bwMode="auto">
            <a:xfrm>
              <a:off x="3166" y="1375"/>
              <a:ext cx="557" cy="377"/>
            </a:xfrm>
            <a:custGeom>
              <a:avLst/>
              <a:gdLst>
                <a:gd name="T0" fmla="*/ 0 w 557"/>
                <a:gd name="T1" fmla="*/ 0 h 377"/>
                <a:gd name="T2" fmla="*/ 0 w 557"/>
                <a:gd name="T3" fmla="*/ 87 h 377"/>
                <a:gd name="T4" fmla="*/ 384 w 557"/>
                <a:gd name="T5" fmla="*/ 259 h 377"/>
                <a:gd name="T6" fmla="*/ 404 w 557"/>
                <a:gd name="T7" fmla="*/ 377 h 377"/>
                <a:gd name="T8" fmla="*/ 557 w 557"/>
                <a:gd name="T9" fmla="*/ 306 h 377"/>
                <a:gd name="T10" fmla="*/ 556 w 557"/>
                <a:gd name="T11" fmla="*/ 235 h 377"/>
                <a:gd name="T12" fmla="*/ 0 w 557"/>
                <a:gd name="T13" fmla="*/ 0 h 377"/>
              </a:gdLst>
              <a:ahLst/>
              <a:cxnLst>
                <a:cxn ang="0">
                  <a:pos x="T0" y="T1"/>
                </a:cxn>
                <a:cxn ang="0">
                  <a:pos x="T2" y="T3"/>
                </a:cxn>
                <a:cxn ang="0">
                  <a:pos x="T4" y="T5"/>
                </a:cxn>
                <a:cxn ang="0">
                  <a:pos x="T6" y="T7"/>
                </a:cxn>
                <a:cxn ang="0">
                  <a:pos x="T8" y="T9"/>
                </a:cxn>
                <a:cxn ang="0">
                  <a:pos x="T10" y="T11"/>
                </a:cxn>
                <a:cxn ang="0">
                  <a:pos x="T12" y="T13"/>
                </a:cxn>
              </a:cxnLst>
              <a:rect l="0" t="0" r="r" b="b"/>
              <a:pathLst>
                <a:path w="557" h="377">
                  <a:moveTo>
                    <a:pt x="0" y="0"/>
                  </a:moveTo>
                  <a:lnTo>
                    <a:pt x="0" y="87"/>
                  </a:lnTo>
                  <a:lnTo>
                    <a:pt x="384" y="259"/>
                  </a:lnTo>
                  <a:lnTo>
                    <a:pt x="404" y="377"/>
                  </a:lnTo>
                  <a:lnTo>
                    <a:pt x="557" y="306"/>
                  </a:lnTo>
                  <a:lnTo>
                    <a:pt x="556" y="235"/>
                  </a:lnTo>
                  <a:lnTo>
                    <a:pt x="0"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 name="Freeform 8">
              <a:extLst>
                <a:ext uri="{FF2B5EF4-FFF2-40B4-BE49-F238E27FC236}">
                  <a16:creationId xmlns:a16="http://schemas.microsoft.com/office/drawing/2014/main" id="{E5B1CFE2-7432-530B-9F6F-02ECBA5A0F8E}"/>
                </a:ext>
              </a:extLst>
            </p:cNvPr>
            <p:cNvSpPr>
              <a:spLocks/>
            </p:cNvSpPr>
            <p:nvPr/>
          </p:nvSpPr>
          <p:spPr bwMode="auto">
            <a:xfrm>
              <a:off x="3065" y="2649"/>
              <a:ext cx="212" cy="784"/>
            </a:xfrm>
            <a:custGeom>
              <a:avLst/>
              <a:gdLst>
                <a:gd name="T0" fmla="*/ 24 w 212"/>
                <a:gd name="T1" fmla="*/ 784 h 784"/>
                <a:gd name="T2" fmla="*/ 212 w 212"/>
                <a:gd name="T3" fmla="*/ 685 h 784"/>
                <a:gd name="T4" fmla="*/ 170 w 212"/>
                <a:gd name="T5" fmla="*/ 0 h 784"/>
                <a:gd name="T6" fmla="*/ 0 w 212"/>
                <a:gd name="T7" fmla="*/ 97 h 784"/>
                <a:gd name="T8" fmla="*/ 24 w 212"/>
                <a:gd name="T9" fmla="*/ 784 h 784"/>
              </a:gdLst>
              <a:ahLst/>
              <a:cxnLst>
                <a:cxn ang="0">
                  <a:pos x="T0" y="T1"/>
                </a:cxn>
                <a:cxn ang="0">
                  <a:pos x="T2" y="T3"/>
                </a:cxn>
                <a:cxn ang="0">
                  <a:pos x="T4" y="T5"/>
                </a:cxn>
                <a:cxn ang="0">
                  <a:pos x="T6" y="T7"/>
                </a:cxn>
                <a:cxn ang="0">
                  <a:pos x="T8" y="T9"/>
                </a:cxn>
              </a:cxnLst>
              <a:rect l="0" t="0" r="r" b="b"/>
              <a:pathLst>
                <a:path w="212" h="784">
                  <a:moveTo>
                    <a:pt x="24" y="784"/>
                  </a:moveTo>
                  <a:lnTo>
                    <a:pt x="212" y="685"/>
                  </a:lnTo>
                  <a:lnTo>
                    <a:pt x="170" y="0"/>
                  </a:lnTo>
                  <a:lnTo>
                    <a:pt x="0" y="97"/>
                  </a:lnTo>
                  <a:lnTo>
                    <a:pt x="24" y="784"/>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 name="Freeform 9">
              <a:extLst>
                <a:ext uri="{FF2B5EF4-FFF2-40B4-BE49-F238E27FC236}">
                  <a16:creationId xmlns:a16="http://schemas.microsoft.com/office/drawing/2014/main" id="{F24C8F8A-B12D-7CC1-4727-3997508EF411}"/>
                </a:ext>
              </a:extLst>
            </p:cNvPr>
            <p:cNvSpPr>
              <a:spLocks/>
            </p:cNvSpPr>
            <p:nvPr/>
          </p:nvSpPr>
          <p:spPr bwMode="auto">
            <a:xfrm>
              <a:off x="3017" y="1634"/>
              <a:ext cx="638" cy="1033"/>
            </a:xfrm>
            <a:custGeom>
              <a:avLst/>
              <a:gdLst>
                <a:gd name="T0" fmla="*/ 35 w 638"/>
                <a:gd name="T1" fmla="*/ 1033 h 1033"/>
                <a:gd name="T2" fmla="*/ 164 w 638"/>
                <a:gd name="T3" fmla="*/ 973 h 1033"/>
                <a:gd name="T4" fmla="*/ 150 w 638"/>
                <a:gd name="T5" fmla="*/ 366 h 1033"/>
                <a:gd name="T6" fmla="*/ 638 w 638"/>
                <a:gd name="T7" fmla="*/ 85 h 1033"/>
                <a:gd name="T8" fmla="*/ 638 w 638"/>
                <a:gd name="T9" fmla="*/ 0 h 1033"/>
                <a:gd name="T10" fmla="*/ 0 w 638"/>
                <a:gd name="T11" fmla="*/ 268 h 1033"/>
                <a:gd name="T12" fmla="*/ 35 w 638"/>
                <a:gd name="T13" fmla="*/ 1033 h 1033"/>
              </a:gdLst>
              <a:ahLst/>
              <a:cxnLst>
                <a:cxn ang="0">
                  <a:pos x="T0" y="T1"/>
                </a:cxn>
                <a:cxn ang="0">
                  <a:pos x="T2" y="T3"/>
                </a:cxn>
                <a:cxn ang="0">
                  <a:pos x="T4" y="T5"/>
                </a:cxn>
                <a:cxn ang="0">
                  <a:pos x="T6" y="T7"/>
                </a:cxn>
                <a:cxn ang="0">
                  <a:pos x="T8" y="T9"/>
                </a:cxn>
                <a:cxn ang="0">
                  <a:pos x="T10" y="T11"/>
                </a:cxn>
                <a:cxn ang="0">
                  <a:pos x="T12" y="T13"/>
                </a:cxn>
              </a:cxnLst>
              <a:rect l="0" t="0" r="r" b="b"/>
              <a:pathLst>
                <a:path w="638" h="1033">
                  <a:moveTo>
                    <a:pt x="35" y="1033"/>
                  </a:moveTo>
                  <a:lnTo>
                    <a:pt x="164" y="973"/>
                  </a:lnTo>
                  <a:lnTo>
                    <a:pt x="150" y="366"/>
                  </a:lnTo>
                  <a:lnTo>
                    <a:pt x="638" y="85"/>
                  </a:lnTo>
                  <a:lnTo>
                    <a:pt x="638" y="0"/>
                  </a:lnTo>
                  <a:lnTo>
                    <a:pt x="0" y="268"/>
                  </a:lnTo>
                  <a:lnTo>
                    <a:pt x="35" y="1033"/>
                  </a:lnTo>
                  <a:close/>
                </a:path>
              </a:pathLst>
            </a:custGeom>
            <a:solidFill>
              <a:schemeClr val="accent4">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 name="Freeform 10">
              <a:extLst>
                <a:ext uri="{FF2B5EF4-FFF2-40B4-BE49-F238E27FC236}">
                  <a16:creationId xmlns:a16="http://schemas.microsoft.com/office/drawing/2014/main" id="{E23D9FFE-8197-CF50-2966-74195B1E1962}"/>
                </a:ext>
              </a:extLst>
            </p:cNvPr>
            <p:cNvSpPr>
              <a:spLocks/>
            </p:cNvSpPr>
            <p:nvPr/>
          </p:nvSpPr>
          <p:spPr bwMode="auto">
            <a:xfrm>
              <a:off x="4327" y="2740"/>
              <a:ext cx="95" cy="693"/>
            </a:xfrm>
            <a:custGeom>
              <a:avLst/>
              <a:gdLst>
                <a:gd name="T0" fmla="*/ 58 w 95"/>
                <a:gd name="T1" fmla="*/ 0 h 693"/>
                <a:gd name="T2" fmla="*/ 0 w 95"/>
                <a:gd name="T3" fmla="*/ 275 h 693"/>
                <a:gd name="T4" fmla="*/ 29 w 95"/>
                <a:gd name="T5" fmla="*/ 693 h 693"/>
                <a:gd name="T6" fmla="*/ 95 w 95"/>
                <a:gd name="T7" fmla="*/ 275 h 693"/>
                <a:gd name="T8" fmla="*/ 58 w 95"/>
                <a:gd name="T9" fmla="*/ 0 h 693"/>
              </a:gdLst>
              <a:ahLst/>
              <a:cxnLst>
                <a:cxn ang="0">
                  <a:pos x="T0" y="T1"/>
                </a:cxn>
                <a:cxn ang="0">
                  <a:pos x="T2" y="T3"/>
                </a:cxn>
                <a:cxn ang="0">
                  <a:pos x="T4" y="T5"/>
                </a:cxn>
                <a:cxn ang="0">
                  <a:pos x="T6" y="T7"/>
                </a:cxn>
                <a:cxn ang="0">
                  <a:pos x="T8" y="T9"/>
                </a:cxn>
              </a:cxnLst>
              <a:rect l="0" t="0" r="r" b="b"/>
              <a:pathLst>
                <a:path w="95" h="693">
                  <a:moveTo>
                    <a:pt x="58" y="0"/>
                  </a:moveTo>
                  <a:lnTo>
                    <a:pt x="0" y="275"/>
                  </a:lnTo>
                  <a:lnTo>
                    <a:pt x="29" y="693"/>
                  </a:lnTo>
                  <a:lnTo>
                    <a:pt x="95" y="275"/>
                  </a:lnTo>
                  <a:lnTo>
                    <a:pt x="58" y="0"/>
                  </a:lnTo>
                  <a:close/>
                </a:path>
              </a:pathLst>
            </a:custGeom>
            <a:solidFill>
              <a:srgbClr val="B81F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 name="Freeform 11">
              <a:extLst>
                <a:ext uri="{FF2B5EF4-FFF2-40B4-BE49-F238E27FC236}">
                  <a16:creationId xmlns:a16="http://schemas.microsoft.com/office/drawing/2014/main" id="{1B4CBCAB-EF27-5080-672D-71020D611BD5}"/>
                </a:ext>
              </a:extLst>
            </p:cNvPr>
            <p:cNvSpPr>
              <a:spLocks/>
            </p:cNvSpPr>
            <p:nvPr/>
          </p:nvSpPr>
          <p:spPr bwMode="auto">
            <a:xfrm>
              <a:off x="4117" y="2638"/>
              <a:ext cx="279" cy="795"/>
            </a:xfrm>
            <a:custGeom>
              <a:avLst/>
              <a:gdLst>
                <a:gd name="T0" fmla="*/ 279 w 279"/>
                <a:gd name="T1" fmla="*/ 102 h 795"/>
                <a:gd name="T2" fmla="*/ 82 w 279"/>
                <a:gd name="T3" fmla="*/ 0 h 795"/>
                <a:gd name="T4" fmla="*/ 0 w 279"/>
                <a:gd name="T5" fmla="*/ 29 h 795"/>
                <a:gd name="T6" fmla="*/ 24 w 279"/>
                <a:gd name="T7" fmla="*/ 151 h 795"/>
                <a:gd name="T8" fmla="*/ 113 w 279"/>
                <a:gd name="T9" fmla="*/ 199 h 795"/>
                <a:gd name="T10" fmla="*/ 199 w 279"/>
                <a:gd name="T11" fmla="*/ 769 h 795"/>
                <a:gd name="T12" fmla="*/ 250 w 279"/>
                <a:gd name="T13" fmla="*/ 795 h 795"/>
                <a:gd name="T14" fmla="*/ 279 w 279"/>
                <a:gd name="T15" fmla="*/ 102 h 7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795">
                  <a:moveTo>
                    <a:pt x="279" y="102"/>
                  </a:moveTo>
                  <a:lnTo>
                    <a:pt x="82" y="0"/>
                  </a:lnTo>
                  <a:lnTo>
                    <a:pt x="0" y="29"/>
                  </a:lnTo>
                  <a:lnTo>
                    <a:pt x="24" y="151"/>
                  </a:lnTo>
                  <a:lnTo>
                    <a:pt x="113" y="199"/>
                  </a:lnTo>
                  <a:lnTo>
                    <a:pt x="199" y="769"/>
                  </a:lnTo>
                  <a:lnTo>
                    <a:pt x="250" y="795"/>
                  </a:lnTo>
                  <a:lnTo>
                    <a:pt x="279" y="102"/>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 name="Freeform 12">
              <a:extLst>
                <a:ext uri="{FF2B5EF4-FFF2-40B4-BE49-F238E27FC236}">
                  <a16:creationId xmlns:a16="http://schemas.microsoft.com/office/drawing/2014/main" id="{1F64961B-D9B9-C70B-AF3A-DFD8B7C81CB7}"/>
                </a:ext>
              </a:extLst>
            </p:cNvPr>
            <p:cNvSpPr>
              <a:spLocks/>
            </p:cNvSpPr>
            <p:nvPr/>
          </p:nvSpPr>
          <p:spPr bwMode="auto">
            <a:xfrm>
              <a:off x="3718" y="1375"/>
              <a:ext cx="562" cy="361"/>
            </a:xfrm>
            <a:custGeom>
              <a:avLst/>
              <a:gdLst>
                <a:gd name="T0" fmla="*/ 4 w 562"/>
                <a:gd name="T1" fmla="*/ 235 h 361"/>
                <a:gd name="T2" fmla="*/ 562 w 562"/>
                <a:gd name="T3" fmla="*/ 0 h 361"/>
                <a:gd name="T4" fmla="*/ 562 w 562"/>
                <a:gd name="T5" fmla="*/ 66 h 361"/>
                <a:gd name="T6" fmla="*/ 111 w 562"/>
                <a:gd name="T7" fmla="*/ 259 h 361"/>
                <a:gd name="T8" fmla="*/ 115 w 562"/>
                <a:gd name="T9" fmla="*/ 361 h 361"/>
                <a:gd name="T10" fmla="*/ 0 w 562"/>
                <a:gd name="T11" fmla="*/ 335 h 361"/>
                <a:gd name="T12" fmla="*/ 4 w 562"/>
                <a:gd name="T13" fmla="*/ 235 h 361"/>
              </a:gdLst>
              <a:ahLst/>
              <a:cxnLst>
                <a:cxn ang="0">
                  <a:pos x="T0" y="T1"/>
                </a:cxn>
                <a:cxn ang="0">
                  <a:pos x="T2" y="T3"/>
                </a:cxn>
                <a:cxn ang="0">
                  <a:pos x="T4" y="T5"/>
                </a:cxn>
                <a:cxn ang="0">
                  <a:pos x="T6" y="T7"/>
                </a:cxn>
                <a:cxn ang="0">
                  <a:pos x="T8" y="T9"/>
                </a:cxn>
                <a:cxn ang="0">
                  <a:pos x="T10" y="T11"/>
                </a:cxn>
                <a:cxn ang="0">
                  <a:pos x="T12" y="T13"/>
                </a:cxn>
              </a:cxnLst>
              <a:rect l="0" t="0" r="r" b="b"/>
              <a:pathLst>
                <a:path w="562" h="361">
                  <a:moveTo>
                    <a:pt x="4" y="235"/>
                  </a:moveTo>
                  <a:lnTo>
                    <a:pt x="562" y="0"/>
                  </a:lnTo>
                  <a:lnTo>
                    <a:pt x="562" y="66"/>
                  </a:lnTo>
                  <a:lnTo>
                    <a:pt x="111" y="259"/>
                  </a:lnTo>
                  <a:lnTo>
                    <a:pt x="115" y="361"/>
                  </a:lnTo>
                  <a:lnTo>
                    <a:pt x="0" y="335"/>
                  </a:lnTo>
                  <a:lnTo>
                    <a:pt x="4" y="235"/>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 name="Freeform 13">
              <a:extLst>
                <a:ext uri="{FF2B5EF4-FFF2-40B4-BE49-F238E27FC236}">
                  <a16:creationId xmlns:a16="http://schemas.microsoft.com/office/drawing/2014/main" id="{C2A4D523-EA98-7540-044F-5F4EB4A1D56C}"/>
                </a:ext>
              </a:extLst>
            </p:cNvPr>
            <p:cNvSpPr>
              <a:spLocks/>
            </p:cNvSpPr>
            <p:nvPr/>
          </p:nvSpPr>
          <p:spPr bwMode="auto">
            <a:xfrm>
              <a:off x="3116" y="2689"/>
              <a:ext cx="1211" cy="427"/>
            </a:xfrm>
            <a:custGeom>
              <a:avLst/>
              <a:gdLst>
                <a:gd name="T0" fmla="*/ 0 w 1211"/>
                <a:gd name="T1" fmla="*/ 86 h 427"/>
                <a:gd name="T2" fmla="*/ 148 w 1211"/>
                <a:gd name="T3" fmla="*/ 0 h 427"/>
                <a:gd name="T4" fmla="*/ 1131 w 1211"/>
                <a:gd name="T5" fmla="*/ 44 h 427"/>
                <a:gd name="T6" fmla="*/ 1211 w 1211"/>
                <a:gd name="T7" fmla="*/ 86 h 427"/>
                <a:gd name="T8" fmla="*/ 607 w 1211"/>
                <a:gd name="T9" fmla="*/ 427 h 427"/>
                <a:gd name="T10" fmla="*/ 0 w 1211"/>
                <a:gd name="T11" fmla="*/ 86 h 427"/>
              </a:gdLst>
              <a:ahLst/>
              <a:cxnLst>
                <a:cxn ang="0">
                  <a:pos x="T0" y="T1"/>
                </a:cxn>
                <a:cxn ang="0">
                  <a:pos x="T2" y="T3"/>
                </a:cxn>
                <a:cxn ang="0">
                  <a:pos x="T4" y="T5"/>
                </a:cxn>
                <a:cxn ang="0">
                  <a:pos x="T6" y="T7"/>
                </a:cxn>
                <a:cxn ang="0">
                  <a:pos x="T8" y="T9"/>
                </a:cxn>
                <a:cxn ang="0">
                  <a:pos x="T10" y="T11"/>
                </a:cxn>
              </a:cxnLst>
              <a:rect l="0" t="0" r="r" b="b"/>
              <a:pathLst>
                <a:path w="1211" h="427">
                  <a:moveTo>
                    <a:pt x="0" y="86"/>
                  </a:moveTo>
                  <a:lnTo>
                    <a:pt x="148" y="0"/>
                  </a:lnTo>
                  <a:lnTo>
                    <a:pt x="1131" y="44"/>
                  </a:lnTo>
                  <a:lnTo>
                    <a:pt x="1211" y="86"/>
                  </a:lnTo>
                  <a:lnTo>
                    <a:pt x="607" y="427"/>
                  </a:lnTo>
                  <a:lnTo>
                    <a:pt x="0" y="86"/>
                  </a:ln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 name="Freeform 14">
              <a:extLst>
                <a:ext uri="{FF2B5EF4-FFF2-40B4-BE49-F238E27FC236}">
                  <a16:creationId xmlns:a16="http://schemas.microsoft.com/office/drawing/2014/main" id="{6B453C34-68AC-CA91-C245-D685FC782993}"/>
                </a:ext>
              </a:extLst>
            </p:cNvPr>
            <p:cNvSpPr>
              <a:spLocks/>
            </p:cNvSpPr>
            <p:nvPr/>
          </p:nvSpPr>
          <p:spPr bwMode="auto">
            <a:xfrm>
              <a:off x="4258" y="2328"/>
              <a:ext cx="658" cy="412"/>
            </a:xfrm>
            <a:custGeom>
              <a:avLst/>
              <a:gdLst>
                <a:gd name="T0" fmla="*/ 658 w 658"/>
                <a:gd name="T1" fmla="*/ 117 h 412"/>
                <a:gd name="T2" fmla="*/ 445 w 658"/>
                <a:gd name="T3" fmla="*/ 0 h 412"/>
                <a:gd name="T4" fmla="*/ 0 w 658"/>
                <a:gd name="T5" fmla="*/ 175 h 412"/>
                <a:gd name="T6" fmla="*/ 58 w 658"/>
                <a:gd name="T7" fmla="*/ 378 h 412"/>
                <a:gd name="T8" fmla="*/ 127 w 658"/>
                <a:gd name="T9" fmla="*/ 412 h 412"/>
                <a:gd name="T10" fmla="*/ 658 w 658"/>
                <a:gd name="T11" fmla="*/ 117 h 412"/>
              </a:gdLst>
              <a:ahLst/>
              <a:cxnLst>
                <a:cxn ang="0">
                  <a:pos x="T0" y="T1"/>
                </a:cxn>
                <a:cxn ang="0">
                  <a:pos x="T2" y="T3"/>
                </a:cxn>
                <a:cxn ang="0">
                  <a:pos x="T4" y="T5"/>
                </a:cxn>
                <a:cxn ang="0">
                  <a:pos x="T6" y="T7"/>
                </a:cxn>
                <a:cxn ang="0">
                  <a:pos x="T8" y="T9"/>
                </a:cxn>
                <a:cxn ang="0">
                  <a:pos x="T10" y="T11"/>
                </a:cxn>
              </a:cxnLst>
              <a:rect l="0" t="0" r="r" b="b"/>
              <a:pathLst>
                <a:path w="658" h="412">
                  <a:moveTo>
                    <a:pt x="658" y="117"/>
                  </a:moveTo>
                  <a:lnTo>
                    <a:pt x="445" y="0"/>
                  </a:lnTo>
                  <a:lnTo>
                    <a:pt x="0" y="175"/>
                  </a:lnTo>
                  <a:lnTo>
                    <a:pt x="58" y="378"/>
                  </a:lnTo>
                  <a:lnTo>
                    <a:pt x="127" y="412"/>
                  </a:lnTo>
                  <a:lnTo>
                    <a:pt x="658" y="117"/>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 name="Freeform 15">
              <a:extLst>
                <a:ext uri="{FF2B5EF4-FFF2-40B4-BE49-F238E27FC236}">
                  <a16:creationId xmlns:a16="http://schemas.microsoft.com/office/drawing/2014/main" id="{F6AB5219-7F0C-6355-F2EF-5A67FB2B4B0D}"/>
                </a:ext>
              </a:extLst>
            </p:cNvPr>
            <p:cNvSpPr>
              <a:spLocks/>
            </p:cNvSpPr>
            <p:nvPr/>
          </p:nvSpPr>
          <p:spPr bwMode="auto">
            <a:xfrm>
              <a:off x="2547" y="2330"/>
              <a:ext cx="598" cy="410"/>
            </a:xfrm>
            <a:custGeom>
              <a:avLst/>
              <a:gdLst>
                <a:gd name="T0" fmla="*/ 0 w 598"/>
                <a:gd name="T1" fmla="*/ 109 h 410"/>
                <a:gd name="T2" fmla="*/ 204 w 598"/>
                <a:gd name="T3" fmla="*/ 0 h 410"/>
                <a:gd name="T4" fmla="*/ 525 w 598"/>
                <a:gd name="T5" fmla="*/ 331 h 410"/>
                <a:gd name="T6" fmla="*/ 598 w 598"/>
                <a:gd name="T7" fmla="*/ 297 h 410"/>
                <a:gd name="T8" fmla="*/ 598 w 598"/>
                <a:gd name="T9" fmla="*/ 371 h 410"/>
                <a:gd name="T10" fmla="*/ 530 w 598"/>
                <a:gd name="T11" fmla="*/ 410 h 410"/>
                <a:gd name="T12" fmla="*/ 0 w 598"/>
                <a:gd name="T13" fmla="*/ 109 h 410"/>
              </a:gdLst>
              <a:ahLst/>
              <a:cxnLst>
                <a:cxn ang="0">
                  <a:pos x="T0" y="T1"/>
                </a:cxn>
                <a:cxn ang="0">
                  <a:pos x="T2" y="T3"/>
                </a:cxn>
                <a:cxn ang="0">
                  <a:pos x="T4" y="T5"/>
                </a:cxn>
                <a:cxn ang="0">
                  <a:pos x="T6" y="T7"/>
                </a:cxn>
                <a:cxn ang="0">
                  <a:pos x="T8" y="T9"/>
                </a:cxn>
                <a:cxn ang="0">
                  <a:pos x="T10" y="T11"/>
                </a:cxn>
                <a:cxn ang="0">
                  <a:pos x="T12" y="T13"/>
                </a:cxn>
              </a:cxnLst>
              <a:rect l="0" t="0" r="r" b="b"/>
              <a:pathLst>
                <a:path w="598" h="410">
                  <a:moveTo>
                    <a:pt x="0" y="109"/>
                  </a:moveTo>
                  <a:lnTo>
                    <a:pt x="204" y="0"/>
                  </a:lnTo>
                  <a:lnTo>
                    <a:pt x="525" y="331"/>
                  </a:lnTo>
                  <a:lnTo>
                    <a:pt x="598" y="297"/>
                  </a:lnTo>
                  <a:lnTo>
                    <a:pt x="598" y="371"/>
                  </a:lnTo>
                  <a:lnTo>
                    <a:pt x="530" y="410"/>
                  </a:lnTo>
                  <a:lnTo>
                    <a:pt x="0" y="10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 name="Freeform 17">
              <a:extLst>
                <a:ext uri="{FF2B5EF4-FFF2-40B4-BE49-F238E27FC236}">
                  <a16:creationId xmlns:a16="http://schemas.microsoft.com/office/drawing/2014/main" id="{B3C497F6-A7B8-862B-6274-18C1573093FA}"/>
                </a:ext>
              </a:extLst>
            </p:cNvPr>
            <p:cNvSpPr>
              <a:spLocks/>
            </p:cNvSpPr>
            <p:nvPr/>
          </p:nvSpPr>
          <p:spPr bwMode="auto">
            <a:xfrm>
              <a:off x="2547" y="2441"/>
              <a:ext cx="554" cy="988"/>
            </a:xfrm>
            <a:custGeom>
              <a:avLst/>
              <a:gdLst>
                <a:gd name="T0" fmla="*/ 45 w 554"/>
                <a:gd name="T1" fmla="*/ 669 h 988"/>
                <a:gd name="T2" fmla="*/ 554 w 554"/>
                <a:gd name="T3" fmla="*/ 988 h 988"/>
                <a:gd name="T4" fmla="*/ 530 w 554"/>
                <a:gd name="T5" fmla="*/ 301 h 988"/>
                <a:gd name="T6" fmla="*/ 0 w 554"/>
                <a:gd name="T7" fmla="*/ 0 h 988"/>
                <a:gd name="T8" fmla="*/ 45 w 554"/>
                <a:gd name="T9" fmla="*/ 669 h 988"/>
              </a:gdLst>
              <a:ahLst/>
              <a:cxnLst>
                <a:cxn ang="0">
                  <a:pos x="T0" y="T1"/>
                </a:cxn>
                <a:cxn ang="0">
                  <a:pos x="T2" y="T3"/>
                </a:cxn>
                <a:cxn ang="0">
                  <a:pos x="T4" y="T5"/>
                </a:cxn>
                <a:cxn ang="0">
                  <a:pos x="T6" y="T7"/>
                </a:cxn>
                <a:cxn ang="0">
                  <a:pos x="T8" y="T9"/>
                </a:cxn>
              </a:cxnLst>
              <a:rect l="0" t="0" r="r" b="b"/>
              <a:pathLst>
                <a:path w="554" h="988">
                  <a:moveTo>
                    <a:pt x="45" y="669"/>
                  </a:moveTo>
                  <a:lnTo>
                    <a:pt x="554" y="988"/>
                  </a:lnTo>
                  <a:lnTo>
                    <a:pt x="530" y="301"/>
                  </a:lnTo>
                  <a:lnTo>
                    <a:pt x="0" y="0"/>
                  </a:lnTo>
                  <a:lnTo>
                    <a:pt x="45" y="66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 name="Freeform 18">
              <a:extLst>
                <a:ext uri="{FF2B5EF4-FFF2-40B4-BE49-F238E27FC236}">
                  <a16:creationId xmlns:a16="http://schemas.microsoft.com/office/drawing/2014/main" id="{D6923BA3-035E-4716-5D80-E6D6C7A1DA3D}"/>
                </a:ext>
              </a:extLst>
            </p:cNvPr>
            <p:cNvSpPr>
              <a:spLocks/>
            </p:cNvSpPr>
            <p:nvPr/>
          </p:nvSpPr>
          <p:spPr bwMode="auto">
            <a:xfrm>
              <a:off x="2474" y="1630"/>
              <a:ext cx="591" cy="1028"/>
            </a:xfrm>
            <a:custGeom>
              <a:avLst/>
              <a:gdLst>
                <a:gd name="T0" fmla="*/ 53 w 591"/>
                <a:gd name="T1" fmla="*/ 731 h 1028"/>
                <a:gd name="T2" fmla="*/ 591 w 591"/>
                <a:gd name="T3" fmla="*/ 1028 h 1028"/>
                <a:gd name="T4" fmla="*/ 556 w 591"/>
                <a:gd name="T5" fmla="*/ 263 h 1028"/>
                <a:gd name="T6" fmla="*/ 0 w 591"/>
                <a:gd name="T7" fmla="*/ 0 h 1028"/>
                <a:gd name="T8" fmla="*/ 53 w 591"/>
                <a:gd name="T9" fmla="*/ 731 h 1028"/>
              </a:gdLst>
              <a:ahLst/>
              <a:cxnLst>
                <a:cxn ang="0">
                  <a:pos x="T0" y="T1"/>
                </a:cxn>
                <a:cxn ang="0">
                  <a:pos x="T2" y="T3"/>
                </a:cxn>
                <a:cxn ang="0">
                  <a:pos x="T4" y="T5"/>
                </a:cxn>
                <a:cxn ang="0">
                  <a:pos x="T6" y="T7"/>
                </a:cxn>
                <a:cxn ang="0">
                  <a:pos x="T8" y="T9"/>
                </a:cxn>
              </a:cxnLst>
              <a:rect l="0" t="0" r="r" b="b"/>
              <a:pathLst>
                <a:path w="591" h="1028">
                  <a:moveTo>
                    <a:pt x="53" y="731"/>
                  </a:moveTo>
                  <a:lnTo>
                    <a:pt x="591" y="1028"/>
                  </a:lnTo>
                  <a:lnTo>
                    <a:pt x="556" y="263"/>
                  </a:lnTo>
                  <a:lnTo>
                    <a:pt x="0" y="0"/>
                  </a:lnTo>
                  <a:lnTo>
                    <a:pt x="53" y="731"/>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 name="Freeform 19">
              <a:extLst>
                <a:ext uri="{FF2B5EF4-FFF2-40B4-BE49-F238E27FC236}">
                  <a16:creationId xmlns:a16="http://schemas.microsoft.com/office/drawing/2014/main" id="{1A545DEF-4095-C118-8DDE-9AB7D55505F9}"/>
                </a:ext>
              </a:extLst>
            </p:cNvPr>
            <p:cNvSpPr>
              <a:spLocks/>
            </p:cNvSpPr>
            <p:nvPr/>
          </p:nvSpPr>
          <p:spPr bwMode="auto">
            <a:xfrm>
              <a:off x="3787" y="1639"/>
              <a:ext cx="635" cy="1028"/>
            </a:xfrm>
            <a:custGeom>
              <a:avLst/>
              <a:gdLst>
                <a:gd name="T0" fmla="*/ 0 w 635"/>
                <a:gd name="T1" fmla="*/ 0 h 1028"/>
                <a:gd name="T2" fmla="*/ 0 w 635"/>
                <a:gd name="T3" fmla="*/ 88 h 1028"/>
                <a:gd name="T4" fmla="*/ 503 w 635"/>
                <a:gd name="T5" fmla="*/ 310 h 1028"/>
                <a:gd name="T6" fmla="*/ 503 w 635"/>
                <a:gd name="T7" fmla="*/ 988 h 1028"/>
                <a:gd name="T8" fmla="*/ 598 w 635"/>
                <a:gd name="T9" fmla="*/ 1028 h 1028"/>
                <a:gd name="T10" fmla="*/ 635 w 635"/>
                <a:gd name="T11" fmla="*/ 265 h 1028"/>
                <a:gd name="T12" fmla="*/ 0 w 635"/>
                <a:gd name="T13" fmla="*/ 0 h 1028"/>
              </a:gdLst>
              <a:ahLst/>
              <a:cxnLst>
                <a:cxn ang="0">
                  <a:pos x="T0" y="T1"/>
                </a:cxn>
                <a:cxn ang="0">
                  <a:pos x="T2" y="T3"/>
                </a:cxn>
                <a:cxn ang="0">
                  <a:pos x="T4" y="T5"/>
                </a:cxn>
                <a:cxn ang="0">
                  <a:pos x="T6" y="T7"/>
                </a:cxn>
                <a:cxn ang="0">
                  <a:pos x="T8" y="T9"/>
                </a:cxn>
                <a:cxn ang="0">
                  <a:pos x="T10" y="T11"/>
                </a:cxn>
                <a:cxn ang="0">
                  <a:pos x="T12" y="T13"/>
                </a:cxn>
              </a:cxnLst>
              <a:rect l="0" t="0" r="r" b="b"/>
              <a:pathLst>
                <a:path w="635" h="1028">
                  <a:moveTo>
                    <a:pt x="0" y="0"/>
                  </a:moveTo>
                  <a:lnTo>
                    <a:pt x="0" y="88"/>
                  </a:lnTo>
                  <a:lnTo>
                    <a:pt x="503" y="310"/>
                  </a:lnTo>
                  <a:lnTo>
                    <a:pt x="503" y="988"/>
                  </a:lnTo>
                  <a:lnTo>
                    <a:pt x="598" y="1028"/>
                  </a:lnTo>
                  <a:lnTo>
                    <a:pt x="635" y="265"/>
                  </a:lnTo>
                  <a:lnTo>
                    <a:pt x="0"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 name="Freeform 20">
              <a:extLst>
                <a:ext uri="{FF2B5EF4-FFF2-40B4-BE49-F238E27FC236}">
                  <a16:creationId xmlns:a16="http://schemas.microsoft.com/office/drawing/2014/main" id="{240C6778-05AC-E870-0F10-0AC0CCD21D1E}"/>
                </a:ext>
              </a:extLst>
            </p:cNvPr>
            <p:cNvSpPr>
              <a:spLocks/>
            </p:cNvSpPr>
            <p:nvPr/>
          </p:nvSpPr>
          <p:spPr bwMode="auto">
            <a:xfrm>
              <a:off x="3089" y="1933"/>
              <a:ext cx="634" cy="1097"/>
            </a:xfrm>
            <a:custGeom>
              <a:avLst/>
              <a:gdLst>
                <a:gd name="T0" fmla="*/ 0 w 634"/>
                <a:gd name="T1" fmla="*/ 0 h 1097"/>
                <a:gd name="T2" fmla="*/ 27 w 634"/>
                <a:gd name="T3" fmla="*/ 767 h 1097"/>
                <a:gd name="T4" fmla="*/ 634 w 634"/>
                <a:gd name="T5" fmla="*/ 1097 h 1097"/>
                <a:gd name="T6" fmla="*/ 634 w 634"/>
                <a:gd name="T7" fmla="*/ 300 h 1097"/>
                <a:gd name="T8" fmla="*/ 0 w 634"/>
                <a:gd name="T9" fmla="*/ 0 h 1097"/>
              </a:gdLst>
              <a:ahLst/>
              <a:cxnLst>
                <a:cxn ang="0">
                  <a:pos x="T0" y="T1"/>
                </a:cxn>
                <a:cxn ang="0">
                  <a:pos x="T2" y="T3"/>
                </a:cxn>
                <a:cxn ang="0">
                  <a:pos x="T4" y="T5"/>
                </a:cxn>
                <a:cxn ang="0">
                  <a:pos x="T6" y="T7"/>
                </a:cxn>
                <a:cxn ang="0">
                  <a:pos x="T8" y="T9"/>
                </a:cxn>
              </a:cxnLst>
              <a:rect l="0" t="0" r="r" b="b"/>
              <a:pathLst>
                <a:path w="634" h="1097">
                  <a:moveTo>
                    <a:pt x="0" y="0"/>
                  </a:moveTo>
                  <a:lnTo>
                    <a:pt x="27" y="767"/>
                  </a:lnTo>
                  <a:lnTo>
                    <a:pt x="634" y="1097"/>
                  </a:lnTo>
                  <a:lnTo>
                    <a:pt x="634" y="300"/>
                  </a:ln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 name="Freeform 21">
              <a:extLst>
                <a:ext uri="{FF2B5EF4-FFF2-40B4-BE49-F238E27FC236}">
                  <a16:creationId xmlns:a16="http://schemas.microsoft.com/office/drawing/2014/main" id="{92CEED28-62F0-0ED4-0C94-00A3943892EB}"/>
                </a:ext>
              </a:extLst>
            </p:cNvPr>
            <p:cNvSpPr>
              <a:spLocks/>
            </p:cNvSpPr>
            <p:nvPr/>
          </p:nvSpPr>
          <p:spPr bwMode="auto">
            <a:xfrm>
              <a:off x="3116" y="2775"/>
              <a:ext cx="607" cy="1057"/>
            </a:xfrm>
            <a:custGeom>
              <a:avLst/>
              <a:gdLst>
                <a:gd name="T0" fmla="*/ 607 w 607"/>
                <a:gd name="T1" fmla="*/ 1057 h 1057"/>
                <a:gd name="T2" fmla="*/ 607 w 607"/>
                <a:gd name="T3" fmla="*/ 341 h 1057"/>
                <a:gd name="T4" fmla="*/ 0 w 607"/>
                <a:gd name="T5" fmla="*/ 0 h 1057"/>
                <a:gd name="T6" fmla="*/ 30 w 607"/>
                <a:gd name="T7" fmla="*/ 693 h 1057"/>
                <a:gd name="T8" fmla="*/ 607 w 607"/>
                <a:gd name="T9" fmla="*/ 1057 h 1057"/>
              </a:gdLst>
              <a:ahLst/>
              <a:cxnLst>
                <a:cxn ang="0">
                  <a:pos x="T0" y="T1"/>
                </a:cxn>
                <a:cxn ang="0">
                  <a:pos x="T2" y="T3"/>
                </a:cxn>
                <a:cxn ang="0">
                  <a:pos x="T4" y="T5"/>
                </a:cxn>
                <a:cxn ang="0">
                  <a:pos x="T6" y="T7"/>
                </a:cxn>
                <a:cxn ang="0">
                  <a:pos x="T8" y="T9"/>
                </a:cxn>
              </a:cxnLst>
              <a:rect l="0" t="0" r="r" b="b"/>
              <a:pathLst>
                <a:path w="607" h="1057">
                  <a:moveTo>
                    <a:pt x="607" y="1057"/>
                  </a:moveTo>
                  <a:lnTo>
                    <a:pt x="607" y="341"/>
                  </a:lnTo>
                  <a:lnTo>
                    <a:pt x="0" y="0"/>
                  </a:lnTo>
                  <a:lnTo>
                    <a:pt x="30" y="693"/>
                  </a:lnTo>
                  <a:lnTo>
                    <a:pt x="607" y="1057"/>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 name="Freeform 22">
              <a:extLst>
                <a:ext uri="{FF2B5EF4-FFF2-40B4-BE49-F238E27FC236}">
                  <a16:creationId xmlns:a16="http://schemas.microsoft.com/office/drawing/2014/main" id="{28E27FFE-7A14-380E-C994-A892F95C06DE}"/>
                </a:ext>
              </a:extLst>
            </p:cNvPr>
            <p:cNvSpPr>
              <a:spLocks/>
            </p:cNvSpPr>
            <p:nvPr/>
          </p:nvSpPr>
          <p:spPr bwMode="auto">
            <a:xfrm>
              <a:off x="3723" y="2775"/>
              <a:ext cx="604" cy="1057"/>
            </a:xfrm>
            <a:custGeom>
              <a:avLst/>
              <a:gdLst>
                <a:gd name="T0" fmla="*/ 0 w 604"/>
                <a:gd name="T1" fmla="*/ 341 h 1057"/>
                <a:gd name="T2" fmla="*/ 604 w 604"/>
                <a:gd name="T3" fmla="*/ 0 h 1057"/>
                <a:gd name="T4" fmla="*/ 580 w 604"/>
                <a:gd name="T5" fmla="*/ 693 h 1057"/>
                <a:gd name="T6" fmla="*/ 0 w 604"/>
                <a:gd name="T7" fmla="*/ 1057 h 1057"/>
                <a:gd name="T8" fmla="*/ 0 w 604"/>
                <a:gd name="T9" fmla="*/ 341 h 1057"/>
              </a:gdLst>
              <a:ahLst/>
              <a:cxnLst>
                <a:cxn ang="0">
                  <a:pos x="T0" y="T1"/>
                </a:cxn>
                <a:cxn ang="0">
                  <a:pos x="T2" y="T3"/>
                </a:cxn>
                <a:cxn ang="0">
                  <a:pos x="T4" y="T5"/>
                </a:cxn>
                <a:cxn ang="0">
                  <a:pos x="T6" y="T7"/>
                </a:cxn>
                <a:cxn ang="0">
                  <a:pos x="T8" y="T9"/>
                </a:cxn>
              </a:cxnLst>
              <a:rect l="0" t="0" r="r" b="b"/>
              <a:pathLst>
                <a:path w="604" h="1057">
                  <a:moveTo>
                    <a:pt x="0" y="341"/>
                  </a:moveTo>
                  <a:lnTo>
                    <a:pt x="604" y="0"/>
                  </a:lnTo>
                  <a:lnTo>
                    <a:pt x="580" y="693"/>
                  </a:lnTo>
                  <a:lnTo>
                    <a:pt x="0" y="1057"/>
                  </a:lnTo>
                  <a:lnTo>
                    <a:pt x="0" y="341"/>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2" name="Freeform 23">
              <a:extLst>
                <a:ext uri="{FF2B5EF4-FFF2-40B4-BE49-F238E27FC236}">
                  <a16:creationId xmlns:a16="http://schemas.microsoft.com/office/drawing/2014/main" id="{93FDC5B5-1F1C-5E95-BB13-8DAC735BB08A}"/>
                </a:ext>
              </a:extLst>
            </p:cNvPr>
            <p:cNvSpPr>
              <a:spLocks/>
            </p:cNvSpPr>
            <p:nvPr/>
          </p:nvSpPr>
          <p:spPr bwMode="auto">
            <a:xfrm>
              <a:off x="3723" y="1933"/>
              <a:ext cx="633" cy="1097"/>
            </a:xfrm>
            <a:custGeom>
              <a:avLst/>
              <a:gdLst>
                <a:gd name="T0" fmla="*/ 0 w 633"/>
                <a:gd name="T1" fmla="*/ 300 h 1097"/>
                <a:gd name="T2" fmla="*/ 633 w 633"/>
                <a:gd name="T3" fmla="*/ 0 h 1097"/>
                <a:gd name="T4" fmla="*/ 604 w 633"/>
                <a:gd name="T5" fmla="*/ 767 h 1097"/>
                <a:gd name="T6" fmla="*/ 0 w 633"/>
                <a:gd name="T7" fmla="*/ 1097 h 1097"/>
                <a:gd name="T8" fmla="*/ 0 w 633"/>
                <a:gd name="T9" fmla="*/ 300 h 1097"/>
              </a:gdLst>
              <a:ahLst/>
              <a:cxnLst>
                <a:cxn ang="0">
                  <a:pos x="T0" y="T1"/>
                </a:cxn>
                <a:cxn ang="0">
                  <a:pos x="T2" y="T3"/>
                </a:cxn>
                <a:cxn ang="0">
                  <a:pos x="T4" y="T5"/>
                </a:cxn>
                <a:cxn ang="0">
                  <a:pos x="T6" y="T7"/>
                </a:cxn>
                <a:cxn ang="0">
                  <a:pos x="T8" y="T9"/>
                </a:cxn>
              </a:cxnLst>
              <a:rect l="0" t="0" r="r" b="b"/>
              <a:pathLst>
                <a:path w="633" h="1097">
                  <a:moveTo>
                    <a:pt x="0" y="300"/>
                  </a:moveTo>
                  <a:lnTo>
                    <a:pt x="633" y="0"/>
                  </a:lnTo>
                  <a:lnTo>
                    <a:pt x="604" y="767"/>
                  </a:lnTo>
                  <a:lnTo>
                    <a:pt x="0" y="1097"/>
                  </a:lnTo>
                  <a:lnTo>
                    <a:pt x="0" y="30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3" name="Freeform 24">
              <a:extLst>
                <a:ext uri="{FF2B5EF4-FFF2-40B4-BE49-F238E27FC236}">
                  <a16:creationId xmlns:a16="http://schemas.microsoft.com/office/drawing/2014/main" id="{7E8AD8E3-8A94-EBCC-3E0D-A92084645C59}"/>
                </a:ext>
              </a:extLst>
            </p:cNvPr>
            <p:cNvSpPr>
              <a:spLocks/>
            </p:cNvSpPr>
            <p:nvPr/>
          </p:nvSpPr>
          <p:spPr bwMode="auto">
            <a:xfrm>
              <a:off x="4374" y="1639"/>
              <a:ext cx="593" cy="1028"/>
            </a:xfrm>
            <a:custGeom>
              <a:avLst/>
              <a:gdLst>
                <a:gd name="T0" fmla="*/ 37 w 593"/>
                <a:gd name="T1" fmla="*/ 265 h 1028"/>
                <a:gd name="T2" fmla="*/ 0 w 593"/>
                <a:gd name="T3" fmla="*/ 1028 h 1028"/>
                <a:gd name="T4" fmla="*/ 538 w 593"/>
                <a:gd name="T5" fmla="*/ 729 h 1028"/>
                <a:gd name="T6" fmla="*/ 593 w 593"/>
                <a:gd name="T7" fmla="*/ 0 h 1028"/>
                <a:gd name="T8" fmla="*/ 37 w 593"/>
                <a:gd name="T9" fmla="*/ 265 h 1028"/>
              </a:gdLst>
              <a:ahLst/>
              <a:cxnLst>
                <a:cxn ang="0">
                  <a:pos x="T0" y="T1"/>
                </a:cxn>
                <a:cxn ang="0">
                  <a:pos x="T2" y="T3"/>
                </a:cxn>
                <a:cxn ang="0">
                  <a:pos x="T4" y="T5"/>
                </a:cxn>
                <a:cxn ang="0">
                  <a:pos x="T6" y="T7"/>
                </a:cxn>
                <a:cxn ang="0">
                  <a:pos x="T8" y="T9"/>
                </a:cxn>
              </a:cxnLst>
              <a:rect l="0" t="0" r="r" b="b"/>
              <a:pathLst>
                <a:path w="593" h="1028">
                  <a:moveTo>
                    <a:pt x="37" y="265"/>
                  </a:moveTo>
                  <a:lnTo>
                    <a:pt x="0" y="1028"/>
                  </a:lnTo>
                  <a:lnTo>
                    <a:pt x="538" y="729"/>
                  </a:lnTo>
                  <a:lnTo>
                    <a:pt x="593" y="0"/>
                  </a:lnTo>
                  <a:lnTo>
                    <a:pt x="37" y="265"/>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 name="Freeform 25">
              <a:extLst>
                <a:ext uri="{FF2B5EF4-FFF2-40B4-BE49-F238E27FC236}">
                  <a16:creationId xmlns:a16="http://schemas.microsoft.com/office/drawing/2014/main" id="{4CD05780-352F-DBA3-9E6B-C0E928335509}"/>
                </a:ext>
              </a:extLst>
            </p:cNvPr>
            <p:cNvSpPr>
              <a:spLocks/>
            </p:cNvSpPr>
            <p:nvPr/>
          </p:nvSpPr>
          <p:spPr bwMode="auto">
            <a:xfrm>
              <a:off x="4356" y="2445"/>
              <a:ext cx="560" cy="988"/>
            </a:xfrm>
            <a:custGeom>
              <a:avLst/>
              <a:gdLst>
                <a:gd name="T0" fmla="*/ 0 w 560"/>
                <a:gd name="T1" fmla="*/ 988 h 988"/>
                <a:gd name="T2" fmla="*/ 29 w 560"/>
                <a:gd name="T3" fmla="*/ 295 h 988"/>
                <a:gd name="T4" fmla="*/ 560 w 560"/>
                <a:gd name="T5" fmla="*/ 0 h 988"/>
                <a:gd name="T6" fmla="*/ 511 w 560"/>
                <a:gd name="T7" fmla="*/ 665 h 988"/>
                <a:gd name="T8" fmla="*/ 0 w 560"/>
                <a:gd name="T9" fmla="*/ 988 h 988"/>
              </a:gdLst>
              <a:ahLst/>
              <a:cxnLst>
                <a:cxn ang="0">
                  <a:pos x="T0" y="T1"/>
                </a:cxn>
                <a:cxn ang="0">
                  <a:pos x="T2" y="T3"/>
                </a:cxn>
                <a:cxn ang="0">
                  <a:pos x="T4" y="T5"/>
                </a:cxn>
                <a:cxn ang="0">
                  <a:pos x="T6" y="T7"/>
                </a:cxn>
                <a:cxn ang="0">
                  <a:pos x="T8" y="T9"/>
                </a:cxn>
              </a:cxnLst>
              <a:rect l="0" t="0" r="r" b="b"/>
              <a:pathLst>
                <a:path w="560" h="988">
                  <a:moveTo>
                    <a:pt x="0" y="988"/>
                  </a:moveTo>
                  <a:lnTo>
                    <a:pt x="29" y="295"/>
                  </a:lnTo>
                  <a:lnTo>
                    <a:pt x="560" y="0"/>
                  </a:lnTo>
                  <a:lnTo>
                    <a:pt x="511" y="665"/>
                  </a:lnTo>
                  <a:lnTo>
                    <a:pt x="0" y="988"/>
                  </a:ln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 name="Freeform 26">
              <a:extLst>
                <a:ext uri="{FF2B5EF4-FFF2-40B4-BE49-F238E27FC236}">
                  <a16:creationId xmlns:a16="http://schemas.microsoft.com/office/drawing/2014/main" id="{3694031A-6DD5-6ADD-3BC8-B752BC5A0E92}"/>
                </a:ext>
              </a:extLst>
            </p:cNvPr>
            <p:cNvSpPr>
              <a:spLocks/>
            </p:cNvSpPr>
            <p:nvPr/>
          </p:nvSpPr>
          <p:spPr bwMode="auto">
            <a:xfrm>
              <a:off x="3089" y="1663"/>
              <a:ext cx="1267" cy="570"/>
            </a:xfrm>
            <a:custGeom>
              <a:avLst/>
              <a:gdLst>
                <a:gd name="T0" fmla="*/ 0 w 1267"/>
                <a:gd name="T1" fmla="*/ 270 h 570"/>
                <a:gd name="T2" fmla="*/ 634 w 1267"/>
                <a:gd name="T3" fmla="*/ 0 h 570"/>
                <a:gd name="T4" fmla="*/ 1267 w 1267"/>
                <a:gd name="T5" fmla="*/ 270 h 570"/>
                <a:gd name="T6" fmla="*/ 634 w 1267"/>
                <a:gd name="T7" fmla="*/ 570 h 570"/>
                <a:gd name="T8" fmla="*/ 0 w 1267"/>
                <a:gd name="T9" fmla="*/ 270 h 570"/>
              </a:gdLst>
              <a:ahLst/>
              <a:cxnLst>
                <a:cxn ang="0">
                  <a:pos x="T0" y="T1"/>
                </a:cxn>
                <a:cxn ang="0">
                  <a:pos x="T2" y="T3"/>
                </a:cxn>
                <a:cxn ang="0">
                  <a:pos x="T4" y="T5"/>
                </a:cxn>
                <a:cxn ang="0">
                  <a:pos x="T6" y="T7"/>
                </a:cxn>
                <a:cxn ang="0">
                  <a:pos x="T8" y="T9"/>
                </a:cxn>
              </a:cxnLst>
              <a:rect l="0" t="0" r="r" b="b"/>
              <a:pathLst>
                <a:path w="1267" h="570">
                  <a:moveTo>
                    <a:pt x="0" y="270"/>
                  </a:moveTo>
                  <a:lnTo>
                    <a:pt x="634" y="0"/>
                  </a:lnTo>
                  <a:lnTo>
                    <a:pt x="1267" y="270"/>
                  </a:lnTo>
                  <a:lnTo>
                    <a:pt x="634" y="570"/>
                  </a:lnTo>
                  <a:lnTo>
                    <a:pt x="0" y="27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6" name="Freeform 27">
              <a:extLst>
                <a:ext uri="{FF2B5EF4-FFF2-40B4-BE49-F238E27FC236}">
                  <a16:creationId xmlns:a16="http://schemas.microsoft.com/office/drawing/2014/main" id="{BE32BE2B-3B2A-7DFB-9549-AA3978DF28B2}"/>
                </a:ext>
              </a:extLst>
            </p:cNvPr>
            <p:cNvSpPr>
              <a:spLocks/>
            </p:cNvSpPr>
            <p:nvPr/>
          </p:nvSpPr>
          <p:spPr bwMode="auto">
            <a:xfrm>
              <a:off x="2469" y="1399"/>
              <a:ext cx="1194" cy="503"/>
            </a:xfrm>
            <a:custGeom>
              <a:avLst/>
              <a:gdLst>
                <a:gd name="T0" fmla="*/ 0 w 1194"/>
                <a:gd name="T1" fmla="*/ 240 h 503"/>
                <a:gd name="T2" fmla="*/ 631 w 1194"/>
                <a:gd name="T3" fmla="*/ 0 h 503"/>
                <a:gd name="T4" fmla="*/ 1194 w 1194"/>
                <a:gd name="T5" fmla="*/ 235 h 503"/>
                <a:gd name="T6" fmla="*/ 556 w 1194"/>
                <a:gd name="T7" fmla="*/ 503 h 503"/>
                <a:gd name="T8" fmla="*/ 0 w 1194"/>
                <a:gd name="T9" fmla="*/ 240 h 503"/>
              </a:gdLst>
              <a:ahLst/>
              <a:cxnLst>
                <a:cxn ang="0">
                  <a:pos x="T0" y="T1"/>
                </a:cxn>
                <a:cxn ang="0">
                  <a:pos x="T2" y="T3"/>
                </a:cxn>
                <a:cxn ang="0">
                  <a:pos x="T4" y="T5"/>
                </a:cxn>
                <a:cxn ang="0">
                  <a:pos x="T6" y="T7"/>
                </a:cxn>
                <a:cxn ang="0">
                  <a:pos x="T8" y="T9"/>
                </a:cxn>
              </a:cxnLst>
              <a:rect l="0" t="0" r="r" b="b"/>
              <a:pathLst>
                <a:path w="1194" h="503">
                  <a:moveTo>
                    <a:pt x="0" y="240"/>
                  </a:moveTo>
                  <a:lnTo>
                    <a:pt x="631" y="0"/>
                  </a:lnTo>
                  <a:lnTo>
                    <a:pt x="1194" y="235"/>
                  </a:lnTo>
                  <a:lnTo>
                    <a:pt x="556" y="503"/>
                  </a:lnTo>
                  <a:lnTo>
                    <a:pt x="0" y="24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7" name="Freeform 28">
              <a:extLst>
                <a:ext uri="{FF2B5EF4-FFF2-40B4-BE49-F238E27FC236}">
                  <a16:creationId xmlns:a16="http://schemas.microsoft.com/office/drawing/2014/main" id="{844E7EE6-DCA9-7855-F577-76C2B93A23F9}"/>
                </a:ext>
              </a:extLst>
            </p:cNvPr>
            <p:cNvSpPr>
              <a:spLocks/>
            </p:cNvSpPr>
            <p:nvPr/>
          </p:nvSpPr>
          <p:spPr bwMode="auto">
            <a:xfrm>
              <a:off x="3787" y="1399"/>
              <a:ext cx="1191" cy="505"/>
            </a:xfrm>
            <a:custGeom>
              <a:avLst/>
              <a:gdLst>
                <a:gd name="T0" fmla="*/ 635 w 1191"/>
                <a:gd name="T1" fmla="*/ 505 h 505"/>
                <a:gd name="T2" fmla="*/ 0 w 1191"/>
                <a:gd name="T3" fmla="*/ 240 h 505"/>
                <a:gd name="T4" fmla="*/ 564 w 1191"/>
                <a:gd name="T5" fmla="*/ 0 h 505"/>
                <a:gd name="T6" fmla="*/ 1191 w 1191"/>
                <a:gd name="T7" fmla="*/ 240 h 505"/>
                <a:gd name="T8" fmla="*/ 635 w 1191"/>
                <a:gd name="T9" fmla="*/ 505 h 505"/>
              </a:gdLst>
              <a:ahLst/>
              <a:cxnLst>
                <a:cxn ang="0">
                  <a:pos x="T0" y="T1"/>
                </a:cxn>
                <a:cxn ang="0">
                  <a:pos x="T2" y="T3"/>
                </a:cxn>
                <a:cxn ang="0">
                  <a:pos x="T4" y="T5"/>
                </a:cxn>
                <a:cxn ang="0">
                  <a:pos x="T6" y="T7"/>
                </a:cxn>
                <a:cxn ang="0">
                  <a:pos x="T8" y="T9"/>
                </a:cxn>
              </a:cxnLst>
              <a:rect l="0" t="0" r="r" b="b"/>
              <a:pathLst>
                <a:path w="1191" h="505">
                  <a:moveTo>
                    <a:pt x="635" y="505"/>
                  </a:moveTo>
                  <a:lnTo>
                    <a:pt x="0" y="240"/>
                  </a:lnTo>
                  <a:lnTo>
                    <a:pt x="564" y="0"/>
                  </a:lnTo>
                  <a:lnTo>
                    <a:pt x="1191" y="240"/>
                  </a:lnTo>
                  <a:lnTo>
                    <a:pt x="635" y="50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8" name="Freeform 29">
              <a:extLst>
                <a:ext uri="{FF2B5EF4-FFF2-40B4-BE49-F238E27FC236}">
                  <a16:creationId xmlns:a16="http://schemas.microsoft.com/office/drawing/2014/main" id="{ACA6BABF-8C1E-B4E0-76FC-5167B88E10C2}"/>
                </a:ext>
              </a:extLst>
            </p:cNvPr>
            <p:cNvSpPr>
              <a:spLocks/>
            </p:cNvSpPr>
            <p:nvPr/>
          </p:nvSpPr>
          <p:spPr bwMode="auto">
            <a:xfrm>
              <a:off x="3162" y="1167"/>
              <a:ext cx="1123" cy="445"/>
            </a:xfrm>
            <a:custGeom>
              <a:avLst/>
              <a:gdLst>
                <a:gd name="T0" fmla="*/ 560 w 1123"/>
                <a:gd name="T1" fmla="*/ 0 h 445"/>
                <a:gd name="T2" fmla="*/ 1123 w 1123"/>
                <a:gd name="T3" fmla="*/ 208 h 445"/>
                <a:gd name="T4" fmla="*/ 560 w 1123"/>
                <a:gd name="T5" fmla="*/ 445 h 445"/>
                <a:gd name="T6" fmla="*/ 0 w 1123"/>
                <a:gd name="T7" fmla="*/ 208 h 445"/>
                <a:gd name="T8" fmla="*/ 560 w 1123"/>
                <a:gd name="T9" fmla="*/ 0 h 445"/>
              </a:gdLst>
              <a:ahLst/>
              <a:cxnLst>
                <a:cxn ang="0">
                  <a:pos x="T0" y="T1"/>
                </a:cxn>
                <a:cxn ang="0">
                  <a:pos x="T2" y="T3"/>
                </a:cxn>
                <a:cxn ang="0">
                  <a:pos x="T4" y="T5"/>
                </a:cxn>
                <a:cxn ang="0">
                  <a:pos x="T6" y="T7"/>
                </a:cxn>
                <a:cxn ang="0">
                  <a:pos x="T8" y="T9"/>
                </a:cxn>
              </a:cxnLst>
              <a:rect l="0" t="0" r="r" b="b"/>
              <a:pathLst>
                <a:path w="1123" h="445">
                  <a:moveTo>
                    <a:pt x="560" y="0"/>
                  </a:moveTo>
                  <a:lnTo>
                    <a:pt x="1123" y="208"/>
                  </a:lnTo>
                  <a:lnTo>
                    <a:pt x="560" y="445"/>
                  </a:lnTo>
                  <a:lnTo>
                    <a:pt x="0" y="208"/>
                  </a:lnTo>
                  <a:lnTo>
                    <a:pt x="56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39" name="TextBox 30">
            <a:extLst>
              <a:ext uri="{FF2B5EF4-FFF2-40B4-BE49-F238E27FC236}">
                <a16:creationId xmlns:a16="http://schemas.microsoft.com/office/drawing/2014/main" id="{B62D40B8-DCFC-CE02-4430-DA0884C71FC2}"/>
              </a:ext>
            </a:extLst>
          </p:cNvPr>
          <p:cNvSpPr txBox="1"/>
          <p:nvPr/>
        </p:nvSpPr>
        <p:spPr>
          <a:xfrm>
            <a:off x="3242025" y="1731760"/>
            <a:ext cx="8409575" cy="3736472"/>
          </a:xfrm>
          <a:prstGeom prst="rect">
            <a:avLst/>
          </a:prstGeom>
          <a:noFill/>
        </p:spPr>
        <p:txBody>
          <a:bodyPr wrap="square" rtlCol="0">
            <a:spAutoFit/>
          </a:bodyPr>
          <a:lstStyle/>
          <a:p>
            <a:pPr>
              <a:lnSpc>
                <a:spcPct val="150000"/>
              </a:lnSpc>
            </a:pPr>
            <a:r>
              <a:rPr lang="pt-BR" sz="2000" dirty="0">
                <a:solidFill>
                  <a:schemeClr val="tx1">
                    <a:lumMod val="90000"/>
                    <a:lumOff val="10000"/>
                  </a:schemeClr>
                </a:solidFill>
              </a:rPr>
              <a:t>Se você é um profissional de segurança e saúde no trabalho, um gestor ou um empregador comprometido com o bem-estar dos colaboradores, este guia será uma fonte valiosa de informações para compreender e adotar as medidas necessárias para garantir as condições sanitárias e de conforto adequadas. </a:t>
            </a:r>
          </a:p>
          <a:p>
            <a:pPr>
              <a:lnSpc>
                <a:spcPct val="150000"/>
              </a:lnSpc>
            </a:pPr>
            <a:endParaRPr lang="pt-BR" sz="2000" b="1" dirty="0">
              <a:solidFill>
                <a:schemeClr val="tx1">
                  <a:lumMod val="90000"/>
                  <a:lumOff val="10000"/>
                </a:schemeClr>
              </a:solidFill>
            </a:endParaRPr>
          </a:p>
          <a:p>
            <a:pPr>
              <a:lnSpc>
                <a:spcPct val="150000"/>
              </a:lnSpc>
            </a:pPr>
            <a:r>
              <a:rPr lang="pt-BR" sz="2000" b="1" dirty="0">
                <a:solidFill>
                  <a:schemeClr val="tx1">
                    <a:lumMod val="90000"/>
                    <a:lumOff val="10000"/>
                  </a:schemeClr>
                </a:solidFill>
              </a:rPr>
              <a:t>Aprofunde-se neste universo essencial da NR-24 e promova um ambiente de trabalho saudável e produtivo para todos.</a:t>
            </a:r>
            <a:endParaRPr lang="id-ID" sz="2000" b="1" dirty="0">
              <a:solidFill>
                <a:schemeClr val="tx1">
                  <a:lumMod val="90000"/>
                  <a:lumOff val="10000"/>
                </a:schemeClr>
              </a:solidFill>
            </a:endParaRPr>
          </a:p>
        </p:txBody>
      </p:sp>
      <p:pic>
        <p:nvPicPr>
          <p:cNvPr id="40" name="Picture 31">
            <a:extLst>
              <a:ext uri="{FF2B5EF4-FFF2-40B4-BE49-F238E27FC236}">
                <a16:creationId xmlns:a16="http://schemas.microsoft.com/office/drawing/2014/main" id="{F90DC6BF-ECDE-9288-1EC7-CDEEAE26C8C7}"/>
              </a:ext>
            </a:extLst>
          </p:cNvPr>
          <p:cNvPicPr>
            <a:picLocks noChangeAspect="1"/>
          </p:cNvPicPr>
          <p:nvPr/>
        </p:nvPicPr>
        <p:blipFill>
          <a:blip r:embed="rId3"/>
          <a:stretch>
            <a:fillRect/>
          </a:stretch>
        </p:blipFill>
        <p:spPr>
          <a:xfrm>
            <a:off x="1524256" y="3044243"/>
            <a:ext cx="294450" cy="180686"/>
          </a:xfrm>
          <a:prstGeom prst="rect">
            <a:avLst/>
          </a:prstGeom>
        </p:spPr>
      </p:pic>
      <p:cxnSp>
        <p:nvCxnSpPr>
          <p:cNvPr id="4" name="Straight Connector 1">
            <a:extLst>
              <a:ext uri="{FF2B5EF4-FFF2-40B4-BE49-F238E27FC236}">
                <a16:creationId xmlns:a16="http://schemas.microsoft.com/office/drawing/2014/main" id="{0B4DF55E-0B81-6193-8401-848548F27378}"/>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AutoShape 1">
            <a:extLst>
              <a:ext uri="{FF2B5EF4-FFF2-40B4-BE49-F238E27FC236}">
                <a16:creationId xmlns:a16="http://schemas.microsoft.com/office/drawing/2014/main" id="{9CAF9F95-863C-18CF-5AC2-4583BBB0D1F0}"/>
              </a:ext>
            </a:extLst>
          </p:cNvPr>
          <p:cNvSpPr>
            <a:spLocks/>
          </p:cNvSpPr>
          <p:nvPr/>
        </p:nvSpPr>
        <p:spPr bwMode="auto">
          <a:xfrm>
            <a:off x="389009" y="218463"/>
            <a:ext cx="3133164"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NR 24</a:t>
            </a:r>
            <a:endParaRPr lang="es-ES" sz="4800" dirty="0">
              <a:latin typeface="Bebas Neue" panose="020B0606020202050201" pitchFamily="34" charset="0"/>
              <a:ea typeface="ＭＳ Ｐゴシック" charset="0"/>
              <a:cs typeface="League Gothic" charset="0"/>
              <a:sym typeface="League Gothic" charset="0"/>
            </a:endParaRPr>
          </a:p>
        </p:txBody>
      </p:sp>
      <p:pic>
        <p:nvPicPr>
          <p:cNvPr id="6" name="Imagem 5">
            <a:extLst>
              <a:ext uri="{FF2B5EF4-FFF2-40B4-BE49-F238E27FC236}">
                <a16:creationId xmlns:a16="http://schemas.microsoft.com/office/drawing/2014/main" id="{81A29124-C9BD-0DCA-F7FB-00B5F61415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4978" y="85492"/>
            <a:ext cx="2340372" cy="649753"/>
          </a:xfrm>
          <a:prstGeom prst="rect">
            <a:avLst/>
          </a:prstGeom>
        </p:spPr>
      </p:pic>
    </p:spTree>
    <p:extLst>
      <p:ext uri="{BB962C8B-B14F-4D97-AF65-F5344CB8AC3E}">
        <p14:creationId xmlns:p14="http://schemas.microsoft.com/office/powerpoint/2010/main" val="1060636794"/>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6">
            <a:extLst>
              <a:ext uri="{FF2B5EF4-FFF2-40B4-BE49-F238E27FC236}">
                <a16:creationId xmlns:a16="http://schemas.microsoft.com/office/drawing/2014/main" id="{440E2935-1FB5-44E8-509C-18546F9D9ACC}"/>
              </a:ext>
            </a:extLst>
          </p:cNvPr>
          <p:cNvSpPr/>
          <p:nvPr/>
        </p:nvSpPr>
        <p:spPr>
          <a:xfrm>
            <a:off x="2222501" y="1280288"/>
            <a:ext cx="9486900" cy="4618572"/>
          </a:xfrm>
          <a:prstGeom prst="rect">
            <a:avLst/>
          </a:prstGeom>
        </p:spPr>
        <p:txBody>
          <a:bodyPr wrap="square">
            <a:spAutoFit/>
            <a:scene3d>
              <a:camera prst="orthographicFront"/>
              <a:lightRig rig="threePt" dir="t"/>
            </a:scene3d>
            <a:sp3d contourW="12700"/>
          </a:bodyPr>
          <a:lstStyle/>
          <a:p>
            <a:pPr>
              <a:lnSpc>
                <a:spcPct val="150000"/>
              </a:lnSpc>
            </a:pPr>
            <a:r>
              <a:rPr lang="pt-BR" altLang="zh-CN" dirty="0">
                <a:solidFill>
                  <a:schemeClr val="tx1">
                    <a:lumMod val="90000"/>
                    <a:lumOff val="10000"/>
                  </a:schemeClr>
                </a:solidFill>
              </a:rPr>
              <a:t>Os armários simples devem ter dimensões mínimas de 0,40m de altura, 0,30m de largura e 0,40m de profundidade. Nos armários de compartimentos duplos, as dimensões mínimas são de 0,80m de altura por 0,30m de largura e 0,40m de profundidade, com uma separação ou prateleira para distinguir as roupas comuns das roupas de trabalho.</a:t>
            </a:r>
          </a:p>
          <a:p>
            <a:pPr>
              <a:lnSpc>
                <a:spcPct val="150000"/>
              </a:lnSpc>
            </a:pPr>
            <a:endParaRPr lang="pt-BR" altLang="zh-CN" dirty="0">
              <a:solidFill>
                <a:schemeClr val="tx1">
                  <a:lumMod val="90000"/>
                  <a:lumOff val="10000"/>
                </a:schemeClr>
              </a:solidFill>
            </a:endParaRPr>
          </a:p>
          <a:p>
            <a:pPr>
              <a:lnSpc>
                <a:spcPct val="150000"/>
              </a:lnSpc>
            </a:pPr>
            <a:r>
              <a:rPr lang="pt-BR" altLang="zh-CN" dirty="0">
                <a:solidFill>
                  <a:schemeClr val="tx1">
                    <a:lumMod val="90000"/>
                    <a:lumOff val="10000"/>
                  </a:schemeClr>
                </a:solidFill>
              </a:rPr>
              <a:t>Empresas que oferecem serviços de guarda-volumes para roupas e acessórios pessoais dos trabalhadores estão dispensadas de fornecer armários. Nas empresas que não são obrigadas a ter vestiários, é necessário garantir o fornecimento de armários individuais, gavetas com fechadura ou serviços de guarda-volumes para os pertences pessoais dos trabalhadores.</a:t>
            </a:r>
            <a:endParaRPr lang="zh-CN" altLang="en-US" sz="1600" dirty="0">
              <a:solidFill>
                <a:schemeClr val="tx1">
                  <a:lumMod val="90000"/>
                  <a:lumOff val="10000"/>
                </a:schemeClr>
              </a:solidFill>
            </a:endParaRPr>
          </a:p>
        </p:txBody>
      </p:sp>
      <p:grpSp>
        <p:nvGrpSpPr>
          <p:cNvPr id="5" name="Group 11">
            <a:extLst>
              <a:ext uri="{FF2B5EF4-FFF2-40B4-BE49-F238E27FC236}">
                <a16:creationId xmlns:a16="http://schemas.microsoft.com/office/drawing/2014/main" id="{20B0EBE7-8497-9DE8-1DD7-F7816C3E38A3}"/>
              </a:ext>
            </a:extLst>
          </p:cNvPr>
          <p:cNvGrpSpPr/>
          <p:nvPr/>
        </p:nvGrpSpPr>
        <p:grpSpPr>
          <a:xfrm>
            <a:off x="608658" y="1445930"/>
            <a:ext cx="1131242" cy="1032784"/>
            <a:chOff x="1664677" y="1949380"/>
            <a:chExt cx="1195754" cy="1266093"/>
          </a:xfrm>
        </p:grpSpPr>
        <p:sp>
          <p:nvSpPr>
            <p:cNvPr id="6" name="Rounded Rectangle 16">
              <a:extLst>
                <a:ext uri="{FF2B5EF4-FFF2-40B4-BE49-F238E27FC236}">
                  <a16:creationId xmlns:a16="http://schemas.microsoft.com/office/drawing/2014/main" id="{C2E5BFC3-888F-C1CD-8DD3-464F19DB8FED}"/>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ounded Rectangle 17">
              <a:extLst>
                <a:ext uri="{FF2B5EF4-FFF2-40B4-BE49-F238E27FC236}">
                  <a16:creationId xmlns:a16="http://schemas.microsoft.com/office/drawing/2014/main" id="{CF43B4AC-4A9D-3008-EFCE-D3E0A8AF9B4E}"/>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a:extLst>
              <a:ext uri="{FF2B5EF4-FFF2-40B4-BE49-F238E27FC236}">
                <a16:creationId xmlns:a16="http://schemas.microsoft.com/office/drawing/2014/main" id="{6C88D399-78A9-1A29-5216-0381B52738D6}"/>
              </a:ext>
            </a:extLst>
          </p:cNvPr>
          <p:cNvSpPr/>
          <p:nvPr/>
        </p:nvSpPr>
        <p:spPr>
          <a:xfrm>
            <a:off x="900978" y="1712531"/>
            <a:ext cx="546604" cy="499584"/>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grpSp>
        <p:nvGrpSpPr>
          <p:cNvPr id="9" name="Group 11">
            <a:extLst>
              <a:ext uri="{FF2B5EF4-FFF2-40B4-BE49-F238E27FC236}">
                <a16:creationId xmlns:a16="http://schemas.microsoft.com/office/drawing/2014/main" id="{BEDA7715-2FC6-58C7-5020-D929193218B8}"/>
              </a:ext>
            </a:extLst>
          </p:cNvPr>
          <p:cNvGrpSpPr/>
          <p:nvPr/>
        </p:nvGrpSpPr>
        <p:grpSpPr>
          <a:xfrm>
            <a:off x="608658" y="3951551"/>
            <a:ext cx="1131242" cy="1032785"/>
            <a:chOff x="1664677" y="1949379"/>
            <a:chExt cx="1195754" cy="1266094"/>
          </a:xfrm>
          <a:solidFill>
            <a:srgbClr val="007876"/>
          </a:solidFill>
        </p:grpSpPr>
        <p:sp>
          <p:nvSpPr>
            <p:cNvPr id="10" name="Rounded Rectangle 16">
              <a:extLst>
                <a:ext uri="{FF2B5EF4-FFF2-40B4-BE49-F238E27FC236}">
                  <a16:creationId xmlns:a16="http://schemas.microsoft.com/office/drawing/2014/main" id="{36815894-38A5-F7C6-D6BC-CE7B481E997C}"/>
                </a:ext>
              </a:extLst>
            </p:cNvPr>
            <p:cNvSpPr/>
            <p:nvPr/>
          </p:nvSpPr>
          <p:spPr>
            <a:xfrm>
              <a:off x="1664677" y="2019719"/>
              <a:ext cx="1195754" cy="119575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ounded Rectangle 17">
              <a:extLst>
                <a:ext uri="{FF2B5EF4-FFF2-40B4-BE49-F238E27FC236}">
                  <a16:creationId xmlns:a16="http://schemas.microsoft.com/office/drawing/2014/main" id="{D9F35B03-F82B-71A7-65A9-6A2F500EB5CB}"/>
                </a:ext>
              </a:extLst>
            </p:cNvPr>
            <p:cNvSpPr/>
            <p:nvPr/>
          </p:nvSpPr>
          <p:spPr>
            <a:xfrm>
              <a:off x="1664677" y="1949380"/>
              <a:ext cx="1195754" cy="1195754"/>
            </a:xfrm>
            <a:prstGeom prst="roundRect">
              <a:avLst/>
            </a:prstGeom>
            <a:solidFill>
              <a:srgbClr val="00A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7" name="Picture 32">
            <a:extLst>
              <a:ext uri="{FF2B5EF4-FFF2-40B4-BE49-F238E27FC236}">
                <a16:creationId xmlns:a16="http://schemas.microsoft.com/office/drawing/2014/main" id="{9664F015-968D-7CBA-99B3-F0D311C429EF}"/>
              </a:ext>
            </a:extLst>
          </p:cNvPr>
          <p:cNvPicPr>
            <a:picLocks noChangeAspect="1"/>
          </p:cNvPicPr>
          <p:nvPr/>
        </p:nvPicPr>
        <p:blipFill>
          <a:blip r:embed="rId3"/>
          <a:stretch>
            <a:fillRect/>
          </a:stretch>
        </p:blipFill>
        <p:spPr>
          <a:xfrm>
            <a:off x="900978" y="4273341"/>
            <a:ext cx="522140" cy="412960"/>
          </a:xfrm>
          <a:prstGeom prst="rect">
            <a:avLst/>
          </a:prstGeom>
        </p:spPr>
      </p:pic>
      <p:pic>
        <p:nvPicPr>
          <p:cNvPr id="2" name="Imagem 1">
            <a:extLst>
              <a:ext uri="{FF2B5EF4-FFF2-40B4-BE49-F238E27FC236}">
                <a16:creationId xmlns:a16="http://schemas.microsoft.com/office/drawing/2014/main" id="{E1763FEF-DF13-D5B4-90F4-7838172785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7765" y="41200"/>
            <a:ext cx="1965850" cy="545775"/>
          </a:xfrm>
          <a:prstGeom prst="rect">
            <a:avLst/>
          </a:prstGeom>
        </p:spPr>
      </p:pic>
    </p:spTree>
    <p:extLst>
      <p:ext uri="{BB962C8B-B14F-4D97-AF65-F5344CB8AC3E}">
        <p14:creationId xmlns:p14="http://schemas.microsoft.com/office/powerpoint/2010/main" val="422875368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ais são os 3 agentes da higiene ocupacional? - Connapa">
            <a:extLst>
              <a:ext uri="{FF2B5EF4-FFF2-40B4-BE49-F238E27FC236}">
                <a16:creationId xmlns:a16="http://schemas.microsoft.com/office/drawing/2014/main" id="{C8A820B4-3863-7232-7F81-892F29D12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1" y="0"/>
            <a:ext cx="5311586" cy="6858000"/>
            <a:chOff x="-1" y="0"/>
            <a:chExt cx="5311586" cy="6858000"/>
          </a:xfrm>
          <a:solidFill>
            <a:schemeClr val="accent2">
              <a:alpha val="93000"/>
            </a:scheme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0" y="3482737"/>
            <a:ext cx="4961959" cy="32029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4000" b="1" dirty="0">
                <a:solidFill>
                  <a:schemeClr val="bg1"/>
                </a:solidFill>
                <a:latin typeface="Bebas Neue" panose="020B0606020202050201" pitchFamily="34" charset="0"/>
                <a:ea typeface="ＭＳ Ｐゴシック" charset="0"/>
                <a:cs typeface="League Gothic" charset="0"/>
                <a:sym typeface="League Gothic" charset="0"/>
              </a:rPr>
              <a:t>07. </a:t>
            </a:r>
            <a:r>
              <a:rPr lang="pt-BR" sz="4000" dirty="0">
                <a:solidFill>
                  <a:schemeClr val="bg1"/>
                </a:solidFill>
                <a:latin typeface="Bebas Neue" panose="020B0606020202050201" pitchFamily="34" charset="0"/>
                <a:ea typeface="ＭＳ Ｐゴシック" charset="0"/>
                <a:cs typeface="League Gothic" charset="0"/>
                <a:sym typeface="League Gothic" charset="0"/>
              </a:rPr>
              <a:t>Locais para refeições: promovendo ambientes confortáveis e higiênicos</a:t>
            </a: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441160" y="1346452"/>
            <a:ext cx="2230660" cy="2361874"/>
            <a:chOff x="1664677" y="1949380"/>
            <a:chExt cx="1195754" cy="1266093"/>
          </a:xfrm>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p:cNvSpPr/>
          <p:nvPr/>
        </p:nvSpPr>
        <p:spPr>
          <a:xfrm>
            <a:off x="2138104" y="2122710"/>
            <a:ext cx="768381" cy="70228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2" name="Imagem 1">
            <a:extLst>
              <a:ext uri="{FF2B5EF4-FFF2-40B4-BE49-F238E27FC236}">
                <a16:creationId xmlns:a16="http://schemas.microsoft.com/office/drawing/2014/main" id="{26D3A6FC-7541-70D8-D36D-CA21337E4D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955" y="133848"/>
            <a:ext cx="2137352" cy="593389"/>
          </a:xfrm>
          <a:prstGeom prst="rect">
            <a:avLst/>
          </a:prstGeom>
        </p:spPr>
      </p:pic>
    </p:spTree>
    <p:extLst>
      <p:ext uri="{BB962C8B-B14F-4D97-AF65-F5344CB8AC3E}">
        <p14:creationId xmlns:p14="http://schemas.microsoft.com/office/powerpoint/2010/main" val="2729769937"/>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3">
            <a:extLst>
              <a:ext uri="{FF2B5EF4-FFF2-40B4-BE49-F238E27FC236}">
                <a16:creationId xmlns:a16="http://schemas.microsoft.com/office/drawing/2014/main" id="{0331A9E1-F02C-4880-5142-E51987530D81}"/>
              </a:ext>
            </a:extLst>
          </p:cNvPr>
          <p:cNvSpPr/>
          <p:nvPr/>
        </p:nvSpPr>
        <p:spPr>
          <a:xfrm>
            <a:off x="2569028" y="1600200"/>
            <a:ext cx="9165772" cy="4914900"/>
          </a:xfrm>
          <a:prstGeom prst="roundRect">
            <a:avLst>
              <a:gd name="adj" fmla="val 9557"/>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26">
            <a:extLst>
              <a:ext uri="{FF2B5EF4-FFF2-40B4-BE49-F238E27FC236}">
                <a16:creationId xmlns:a16="http://schemas.microsoft.com/office/drawing/2014/main" id="{3C2A60C7-64EE-B67B-DE78-0559C5D4273F}"/>
              </a:ext>
            </a:extLst>
          </p:cNvPr>
          <p:cNvSpPr/>
          <p:nvPr/>
        </p:nvSpPr>
        <p:spPr>
          <a:xfrm>
            <a:off x="2991093" y="1911968"/>
            <a:ext cx="832272" cy="865128"/>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 name="矩形 36">
            <a:extLst>
              <a:ext uri="{FF2B5EF4-FFF2-40B4-BE49-F238E27FC236}">
                <a16:creationId xmlns:a16="http://schemas.microsoft.com/office/drawing/2014/main" id="{3854601E-78B1-E273-97C7-BF9E19209F28}"/>
              </a:ext>
            </a:extLst>
          </p:cNvPr>
          <p:cNvSpPr/>
          <p:nvPr/>
        </p:nvSpPr>
        <p:spPr>
          <a:xfrm>
            <a:off x="4055140" y="2729019"/>
            <a:ext cx="7447885" cy="3347840"/>
          </a:xfrm>
          <a:prstGeom prst="rect">
            <a:avLst/>
          </a:prstGeom>
        </p:spPr>
        <p:txBody>
          <a:bodyPr wrap="square">
            <a:spAutoFit/>
            <a:scene3d>
              <a:camera prst="orthographicFront"/>
              <a:lightRig rig="threePt" dir="t"/>
            </a:scene3d>
            <a:sp3d contourW="12700"/>
          </a:bodyPr>
          <a:lstStyle/>
          <a:p>
            <a:pPr>
              <a:lnSpc>
                <a:spcPct val="150000"/>
              </a:lnSpc>
            </a:pPr>
            <a:r>
              <a:rPr lang="pt-BR" altLang="zh-CN" sz="2400" dirty="0">
                <a:solidFill>
                  <a:schemeClr val="bg1"/>
                </a:solidFill>
                <a:latin typeface="+mn-ea"/>
              </a:rPr>
              <a:t>Garantir locais adequados para a tomada das refeições é essencial para o bem-estar e a saúde dos trabalhadores. As empresas devem cumprir as exigências estabelecidas para garantir conforto, higiene e segurança durante esse momento de descanso e nutrição.</a:t>
            </a:r>
            <a:endParaRPr lang="zh-CN" altLang="en-US" sz="2400" dirty="0">
              <a:solidFill>
                <a:schemeClr val="bg1"/>
              </a:solidFill>
              <a:latin typeface="+mn-ea"/>
            </a:endParaRPr>
          </a:p>
        </p:txBody>
      </p:sp>
      <p:grpSp>
        <p:nvGrpSpPr>
          <p:cNvPr id="7" name="组合 4">
            <a:extLst>
              <a:ext uri="{FF2B5EF4-FFF2-40B4-BE49-F238E27FC236}">
                <a16:creationId xmlns:a16="http://schemas.microsoft.com/office/drawing/2014/main" id="{669AC57A-E462-A862-697C-49EC596E2582}"/>
              </a:ext>
            </a:extLst>
          </p:cNvPr>
          <p:cNvGrpSpPr/>
          <p:nvPr/>
        </p:nvGrpSpPr>
        <p:grpSpPr>
          <a:xfrm>
            <a:off x="1253395" y="3820848"/>
            <a:ext cx="2153834" cy="3037152"/>
            <a:chOff x="5507861" y="4977810"/>
            <a:chExt cx="925101" cy="1318872"/>
          </a:xfrm>
          <a:solidFill>
            <a:schemeClr val="tx2">
              <a:lumMod val="90000"/>
              <a:lumOff val="10000"/>
            </a:schemeClr>
          </a:solidFill>
        </p:grpSpPr>
        <p:sp>
          <p:nvSpPr>
            <p:cNvPr id="8" name="Oval 8">
              <a:extLst>
                <a:ext uri="{FF2B5EF4-FFF2-40B4-BE49-F238E27FC236}">
                  <a16:creationId xmlns:a16="http://schemas.microsoft.com/office/drawing/2014/main" id="{835CE0F1-AEA5-FAD9-2DFB-F223ECF97253}"/>
                </a:ext>
              </a:extLst>
            </p:cNvPr>
            <p:cNvSpPr>
              <a:spLocks noChangeArrowheads="1"/>
            </p:cNvSpPr>
            <p:nvPr/>
          </p:nvSpPr>
          <p:spPr bwMode="auto">
            <a:xfrm>
              <a:off x="5727959" y="4977810"/>
              <a:ext cx="228697" cy="226976"/>
            </a:xfrm>
            <a:prstGeom prst="ellipse">
              <a:avLst/>
            </a:pr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sp>
          <p:nvSpPr>
            <p:cNvPr id="9" name="Freeform 9">
              <a:extLst>
                <a:ext uri="{FF2B5EF4-FFF2-40B4-BE49-F238E27FC236}">
                  <a16:creationId xmlns:a16="http://schemas.microsoft.com/office/drawing/2014/main" id="{99D8F573-E1A2-2B72-AF7E-113D5563CE46}"/>
                </a:ext>
              </a:extLst>
            </p:cNvPr>
            <p:cNvSpPr>
              <a:spLocks/>
            </p:cNvSpPr>
            <p:nvPr/>
          </p:nvSpPr>
          <p:spPr bwMode="auto">
            <a:xfrm>
              <a:off x="5507861" y="5230581"/>
              <a:ext cx="925101" cy="1066101"/>
            </a:xfrm>
            <a:custGeom>
              <a:avLst/>
              <a:gdLst>
                <a:gd name="T0" fmla="*/ 437 w 444"/>
                <a:gd name="T1" fmla="*/ 25 h 512"/>
                <a:gd name="T2" fmla="*/ 401 w 444"/>
                <a:gd name="T3" fmla="*/ 16 h 512"/>
                <a:gd name="T4" fmla="*/ 326 w 444"/>
                <a:gd name="T5" fmla="*/ 62 h 512"/>
                <a:gd name="T6" fmla="*/ 239 w 444"/>
                <a:gd name="T7" fmla="*/ 4 h 512"/>
                <a:gd name="T8" fmla="*/ 230 w 444"/>
                <a:gd name="T9" fmla="*/ 1 h 512"/>
                <a:gd name="T10" fmla="*/ 230 w 444"/>
                <a:gd name="T11" fmla="*/ 0 h 512"/>
                <a:gd name="T12" fmla="*/ 224 w 444"/>
                <a:gd name="T13" fmla="*/ 0 h 512"/>
                <a:gd name="T14" fmla="*/ 224 w 444"/>
                <a:gd name="T15" fmla="*/ 0 h 512"/>
                <a:gd name="T16" fmla="*/ 94 w 444"/>
                <a:gd name="T17" fmla="*/ 0 h 512"/>
                <a:gd name="T18" fmla="*/ 94 w 444"/>
                <a:gd name="T19" fmla="*/ 0 h 512"/>
                <a:gd name="T20" fmla="*/ 89 w 444"/>
                <a:gd name="T21" fmla="*/ 0 h 512"/>
                <a:gd name="T22" fmla="*/ 89 w 444"/>
                <a:gd name="T23" fmla="*/ 0 h 512"/>
                <a:gd name="T24" fmla="*/ 72 w 444"/>
                <a:gd name="T25" fmla="*/ 11 h 512"/>
                <a:gd name="T26" fmla="*/ 5 w 444"/>
                <a:gd name="T27" fmla="*/ 109 h 512"/>
                <a:gd name="T28" fmla="*/ 1 w 444"/>
                <a:gd name="T29" fmla="*/ 124 h 512"/>
                <a:gd name="T30" fmla="*/ 4 w 444"/>
                <a:gd name="T31" fmla="*/ 139 h 512"/>
                <a:gd name="T32" fmla="*/ 55 w 444"/>
                <a:gd name="T33" fmla="*/ 229 h 512"/>
                <a:gd name="T34" fmla="*/ 91 w 444"/>
                <a:gd name="T35" fmla="*/ 238 h 512"/>
                <a:gd name="T36" fmla="*/ 100 w 444"/>
                <a:gd name="T37" fmla="*/ 203 h 512"/>
                <a:gd name="T38" fmla="*/ 56 w 444"/>
                <a:gd name="T39" fmla="*/ 126 h 512"/>
                <a:gd name="T40" fmla="*/ 89 w 444"/>
                <a:gd name="T41" fmla="*/ 78 h 512"/>
                <a:gd name="T42" fmla="*/ 89 w 444"/>
                <a:gd name="T43" fmla="*/ 149 h 512"/>
                <a:gd name="T44" fmla="*/ 114 w 444"/>
                <a:gd name="T45" fmla="*/ 192 h 512"/>
                <a:gd name="T46" fmla="*/ 97 w 444"/>
                <a:gd name="T47" fmla="*/ 253 h 512"/>
                <a:gd name="T48" fmla="*/ 89 w 444"/>
                <a:gd name="T49" fmla="*/ 256 h 512"/>
                <a:gd name="T50" fmla="*/ 89 w 444"/>
                <a:gd name="T51" fmla="*/ 268 h 512"/>
                <a:gd name="T52" fmla="*/ 89 w 444"/>
                <a:gd name="T53" fmla="*/ 275 h 512"/>
                <a:gd name="T54" fmla="*/ 89 w 444"/>
                <a:gd name="T55" fmla="*/ 485 h 512"/>
                <a:gd name="T56" fmla="*/ 116 w 444"/>
                <a:gd name="T57" fmla="*/ 512 h 512"/>
                <a:gd name="T58" fmla="*/ 143 w 444"/>
                <a:gd name="T59" fmla="*/ 485 h 512"/>
                <a:gd name="T60" fmla="*/ 143 w 444"/>
                <a:gd name="T61" fmla="*/ 275 h 512"/>
                <a:gd name="T62" fmla="*/ 159 w 444"/>
                <a:gd name="T63" fmla="*/ 259 h 512"/>
                <a:gd name="T64" fmla="*/ 177 w 444"/>
                <a:gd name="T65" fmla="*/ 275 h 512"/>
                <a:gd name="T66" fmla="*/ 177 w 444"/>
                <a:gd name="T67" fmla="*/ 485 h 512"/>
                <a:gd name="T68" fmla="*/ 203 w 444"/>
                <a:gd name="T69" fmla="*/ 512 h 512"/>
                <a:gd name="T70" fmla="*/ 230 w 444"/>
                <a:gd name="T71" fmla="*/ 485 h 512"/>
                <a:gd name="T72" fmla="*/ 230 w 444"/>
                <a:gd name="T73" fmla="*/ 275 h 512"/>
                <a:gd name="T74" fmla="*/ 230 w 444"/>
                <a:gd name="T75" fmla="*/ 268 h 512"/>
                <a:gd name="T76" fmla="*/ 230 w 444"/>
                <a:gd name="T77" fmla="*/ 60 h 512"/>
                <a:gd name="T78" fmla="*/ 309 w 444"/>
                <a:gd name="T79" fmla="*/ 113 h 512"/>
                <a:gd name="T80" fmla="*/ 325 w 444"/>
                <a:gd name="T81" fmla="*/ 117 h 512"/>
                <a:gd name="T82" fmla="*/ 339 w 444"/>
                <a:gd name="T83" fmla="*/ 114 h 512"/>
                <a:gd name="T84" fmla="*/ 428 w 444"/>
                <a:gd name="T85" fmla="*/ 61 h 512"/>
                <a:gd name="T86" fmla="*/ 437 w 444"/>
                <a:gd name="T87" fmla="*/ 2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4" h="512">
                  <a:moveTo>
                    <a:pt x="437" y="25"/>
                  </a:moveTo>
                  <a:cubicBezTo>
                    <a:pt x="430" y="13"/>
                    <a:pt x="414" y="9"/>
                    <a:pt x="401" y="16"/>
                  </a:cubicBezTo>
                  <a:cubicBezTo>
                    <a:pt x="326" y="62"/>
                    <a:pt x="326" y="62"/>
                    <a:pt x="326" y="62"/>
                  </a:cubicBezTo>
                  <a:cubicBezTo>
                    <a:pt x="239" y="4"/>
                    <a:pt x="239" y="4"/>
                    <a:pt x="239" y="4"/>
                  </a:cubicBezTo>
                  <a:cubicBezTo>
                    <a:pt x="236" y="2"/>
                    <a:pt x="233" y="1"/>
                    <a:pt x="230" y="1"/>
                  </a:cubicBezTo>
                  <a:cubicBezTo>
                    <a:pt x="230" y="0"/>
                    <a:pt x="230" y="0"/>
                    <a:pt x="230" y="0"/>
                  </a:cubicBezTo>
                  <a:cubicBezTo>
                    <a:pt x="224" y="0"/>
                    <a:pt x="224" y="0"/>
                    <a:pt x="224" y="0"/>
                  </a:cubicBezTo>
                  <a:cubicBezTo>
                    <a:pt x="224" y="0"/>
                    <a:pt x="224" y="0"/>
                    <a:pt x="224" y="0"/>
                  </a:cubicBezTo>
                  <a:cubicBezTo>
                    <a:pt x="94" y="0"/>
                    <a:pt x="94" y="0"/>
                    <a:pt x="94" y="0"/>
                  </a:cubicBezTo>
                  <a:cubicBezTo>
                    <a:pt x="94" y="0"/>
                    <a:pt x="94" y="0"/>
                    <a:pt x="94" y="0"/>
                  </a:cubicBezTo>
                  <a:cubicBezTo>
                    <a:pt x="89" y="0"/>
                    <a:pt x="89" y="0"/>
                    <a:pt x="89" y="0"/>
                  </a:cubicBezTo>
                  <a:cubicBezTo>
                    <a:pt x="89" y="0"/>
                    <a:pt x="89" y="0"/>
                    <a:pt x="89" y="0"/>
                  </a:cubicBezTo>
                  <a:cubicBezTo>
                    <a:pt x="83" y="1"/>
                    <a:pt x="77" y="5"/>
                    <a:pt x="72" y="11"/>
                  </a:cubicBezTo>
                  <a:cubicBezTo>
                    <a:pt x="5" y="109"/>
                    <a:pt x="5" y="109"/>
                    <a:pt x="5" y="109"/>
                  </a:cubicBezTo>
                  <a:cubicBezTo>
                    <a:pt x="2" y="114"/>
                    <a:pt x="1" y="119"/>
                    <a:pt x="1" y="124"/>
                  </a:cubicBezTo>
                  <a:cubicBezTo>
                    <a:pt x="0" y="129"/>
                    <a:pt x="1" y="134"/>
                    <a:pt x="4" y="139"/>
                  </a:cubicBezTo>
                  <a:cubicBezTo>
                    <a:pt x="55" y="229"/>
                    <a:pt x="55" y="229"/>
                    <a:pt x="55" y="229"/>
                  </a:cubicBezTo>
                  <a:cubicBezTo>
                    <a:pt x="62" y="241"/>
                    <a:pt x="78" y="245"/>
                    <a:pt x="91" y="238"/>
                  </a:cubicBezTo>
                  <a:cubicBezTo>
                    <a:pt x="103" y="231"/>
                    <a:pt x="107" y="215"/>
                    <a:pt x="100" y="203"/>
                  </a:cubicBezTo>
                  <a:cubicBezTo>
                    <a:pt x="56" y="126"/>
                    <a:pt x="56" y="126"/>
                    <a:pt x="56" y="126"/>
                  </a:cubicBezTo>
                  <a:cubicBezTo>
                    <a:pt x="89" y="78"/>
                    <a:pt x="89" y="78"/>
                    <a:pt x="89" y="78"/>
                  </a:cubicBezTo>
                  <a:cubicBezTo>
                    <a:pt x="89" y="149"/>
                    <a:pt x="89" y="149"/>
                    <a:pt x="89" y="149"/>
                  </a:cubicBezTo>
                  <a:cubicBezTo>
                    <a:pt x="114" y="192"/>
                    <a:pt x="114" y="192"/>
                    <a:pt x="114" y="192"/>
                  </a:cubicBezTo>
                  <a:cubicBezTo>
                    <a:pt x="126" y="213"/>
                    <a:pt x="119" y="241"/>
                    <a:pt x="97" y="253"/>
                  </a:cubicBezTo>
                  <a:cubicBezTo>
                    <a:pt x="95" y="254"/>
                    <a:pt x="92" y="255"/>
                    <a:pt x="89" y="256"/>
                  </a:cubicBezTo>
                  <a:cubicBezTo>
                    <a:pt x="89" y="268"/>
                    <a:pt x="89" y="268"/>
                    <a:pt x="89" y="268"/>
                  </a:cubicBezTo>
                  <a:cubicBezTo>
                    <a:pt x="89" y="275"/>
                    <a:pt x="89" y="275"/>
                    <a:pt x="89" y="275"/>
                  </a:cubicBezTo>
                  <a:cubicBezTo>
                    <a:pt x="89" y="485"/>
                    <a:pt x="89" y="485"/>
                    <a:pt x="89" y="485"/>
                  </a:cubicBezTo>
                  <a:cubicBezTo>
                    <a:pt x="89" y="500"/>
                    <a:pt x="101" y="512"/>
                    <a:pt x="116" y="512"/>
                  </a:cubicBezTo>
                  <a:cubicBezTo>
                    <a:pt x="131" y="512"/>
                    <a:pt x="143" y="500"/>
                    <a:pt x="143" y="485"/>
                  </a:cubicBezTo>
                  <a:cubicBezTo>
                    <a:pt x="143" y="275"/>
                    <a:pt x="143" y="275"/>
                    <a:pt x="143" y="275"/>
                  </a:cubicBezTo>
                  <a:cubicBezTo>
                    <a:pt x="143" y="266"/>
                    <a:pt x="150" y="259"/>
                    <a:pt x="159" y="259"/>
                  </a:cubicBezTo>
                  <a:cubicBezTo>
                    <a:pt x="168" y="259"/>
                    <a:pt x="177" y="266"/>
                    <a:pt x="177" y="275"/>
                  </a:cubicBezTo>
                  <a:cubicBezTo>
                    <a:pt x="177" y="485"/>
                    <a:pt x="177" y="485"/>
                    <a:pt x="177" y="485"/>
                  </a:cubicBezTo>
                  <a:cubicBezTo>
                    <a:pt x="177" y="500"/>
                    <a:pt x="188" y="512"/>
                    <a:pt x="203" y="512"/>
                  </a:cubicBezTo>
                  <a:cubicBezTo>
                    <a:pt x="218" y="512"/>
                    <a:pt x="230" y="500"/>
                    <a:pt x="230" y="485"/>
                  </a:cubicBezTo>
                  <a:cubicBezTo>
                    <a:pt x="230" y="275"/>
                    <a:pt x="230" y="275"/>
                    <a:pt x="230" y="275"/>
                  </a:cubicBezTo>
                  <a:cubicBezTo>
                    <a:pt x="230" y="268"/>
                    <a:pt x="230" y="268"/>
                    <a:pt x="230" y="268"/>
                  </a:cubicBezTo>
                  <a:cubicBezTo>
                    <a:pt x="230" y="60"/>
                    <a:pt x="230" y="60"/>
                    <a:pt x="230" y="60"/>
                  </a:cubicBezTo>
                  <a:cubicBezTo>
                    <a:pt x="309" y="113"/>
                    <a:pt x="309" y="113"/>
                    <a:pt x="309" y="113"/>
                  </a:cubicBezTo>
                  <a:cubicBezTo>
                    <a:pt x="314" y="116"/>
                    <a:pt x="319" y="117"/>
                    <a:pt x="325" y="117"/>
                  </a:cubicBezTo>
                  <a:cubicBezTo>
                    <a:pt x="330" y="117"/>
                    <a:pt x="335" y="116"/>
                    <a:pt x="339" y="114"/>
                  </a:cubicBezTo>
                  <a:cubicBezTo>
                    <a:pt x="428" y="61"/>
                    <a:pt x="428" y="61"/>
                    <a:pt x="428" y="61"/>
                  </a:cubicBezTo>
                  <a:cubicBezTo>
                    <a:pt x="440" y="53"/>
                    <a:pt x="444" y="37"/>
                    <a:pt x="437" y="25"/>
                  </a:cubicBezTo>
                  <a:close/>
                </a:path>
              </a:pathLst>
            </a:cu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grpSp>
      <p:pic>
        <p:nvPicPr>
          <p:cNvPr id="2" name="Imagem 1">
            <a:extLst>
              <a:ext uri="{FF2B5EF4-FFF2-40B4-BE49-F238E27FC236}">
                <a16:creationId xmlns:a16="http://schemas.microsoft.com/office/drawing/2014/main" id="{9157902D-83B0-CFE5-8B7F-780792DF00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56" y="137525"/>
            <a:ext cx="2340372" cy="649753"/>
          </a:xfrm>
          <a:prstGeom prst="rect">
            <a:avLst/>
          </a:prstGeom>
        </p:spPr>
      </p:pic>
    </p:spTree>
    <p:extLst>
      <p:ext uri="{BB962C8B-B14F-4D97-AF65-F5344CB8AC3E}">
        <p14:creationId xmlns:p14="http://schemas.microsoft.com/office/powerpoint/2010/main" val="287718857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5">
            <a:extLst>
              <a:ext uri="{FF2B5EF4-FFF2-40B4-BE49-F238E27FC236}">
                <a16:creationId xmlns:a16="http://schemas.microsoft.com/office/drawing/2014/main" id="{DEF9903C-FEE7-D79A-0294-B94C90FCD997}"/>
              </a:ext>
            </a:extLst>
          </p:cNvPr>
          <p:cNvSpPr/>
          <p:nvPr/>
        </p:nvSpPr>
        <p:spPr>
          <a:xfrm>
            <a:off x="0" y="1939472"/>
            <a:ext cx="12191999" cy="381362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Rectangle 4">
            <a:extLst>
              <a:ext uri="{FF2B5EF4-FFF2-40B4-BE49-F238E27FC236}">
                <a16:creationId xmlns:a16="http://schemas.microsoft.com/office/drawing/2014/main" id="{FF42C124-A015-9149-22CA-E293E5DA8281}"/>
              </a:ext>
            </a:extLst>
          </p:cNvPr>
          <p:cNvSpPr/>
          <p:nvPr/>
        </p:nvSpPr>
        <p:spPr>
          <a:xfrm>
            <a:off x="294751" y="2233730"/>
            <a:ext cx="3540649" cy="3293209"/>
          </a:xfrm>
          <a:prstGeom prst="rect">
            <a:avLst/>
          </a:prstGeom>
        </p:spPr>
        <p:txBody>
          <a:bodyPr wrap="square">
            <a:spAutoFit/>
          </a:bodyPr>
          <a:lstStyle/>
          <a:p>
            <a:r>
              <a:rPr lang="pt-BR" sz="1600" dirty="0">
                <a:solidFill>
                  <a:schemeClr val="bg1"/>
                </a:solidFill>
              </a:rPr>
              <a:t>Os empregadores têm a responsabilidade de oferecer locais confortáveis e higiênicos para que os trabalhadores possam fazer suas refeições durante os intervalos concedidos durante a jornada de trabalho. </a:t>
            </a:r>
          </a:p>
          <a:p>
            <a:endParaRPr lang="pt-BR" sz="1600" dirty="0">
              <a:solidFill>
                <a:schemeClr val="bg1"/>
              </a:solidFill>
            </a:endParaRPr>
          </a:p>
          <a:p>
            <a:r>
              <a:rPr lang="pt-BR" sz="1600" dirty="0">
                <a:solidFill>
                  <a:schemeClr val="bg1"/>
                </a:solidFill>
              </a:rPr>
              <a:t>Para garantir um fluxo organizado e o conforto dos usuários do refeitório, é permitida a divisão dos trabalhadores em grupos para a tomada das refeições. </a:t>
            </a:r>
            <a:endParaRPr lang="en-US" sz="1600" dirty="0">
              <a:solidFill>
                <a:schemeClr val="bg1"/>
              </a:solidFill>
            </a:endParaRPr>
          </a:p>
        </p:txBody>
      </p:sp>
      <p:pic>
        <p:nvPicPr>
          <p:cNvPr id="22530" name="Picture 2" descr="NR-24 Refeitórios">
            <a:extLst>
              <a:ext uri="{FF2B5EF4-FFF2-40B4-BE49-F238E27FC236}">
                <a16:creationId xmlns:a16="http://schemas.microsoft.com/office/drawing/2014/main" id="{C1F2B6FD-5E13-E592-13BC-C1701DBD1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1625600"/>
            <a:ext cx="7515749" cy="438066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12271DD8-39B1-00B7-BC58-56C83D901A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177" y="0"/>
            <a:ext cx="2340372" cy="649753"/>
          </a:xfrm>
          <a:prstGeom prst="rect">
            <a:avLst/>
          </a:prstGeom>
        </p:spPr>
      </p:pic>
    </p:spTree>
    <p:extLst>
      <p:ext uri="{BB962C8B-B14F-4D97-AF65-F5344CB8AC3E}">
        <p14:creationId xmlns:p14="http://schemas.microsoft.com/office/powerpoint/2010/main" val="855859719"/>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p:cNvSpPr>
            <a:spLocks/>
          </p:cNvSpPr>
          <p:nvPr/>
        </p:nvSpPr>
        <p:spPr bwMode="auto">
          <a:xfrm>
            <a:off x="389007" y="218463"/>
            <a:ext cx="11546339"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3600" dirty="0">
                <a:latin typeface="Bebas Neue" panose="020B0606020202050201" pitchFamily="34" charset="0"/>
                <a:ea typeface="ＭＳ Ｐゴシック" charset="0"/>
                <a:cs typeface="League Gothic" charset="0"/>
                <a:sym typeface="League Gothic" charset="0"/>
              </a:rPr>
              <a:t>Veja algumas informações importantes e exigências dispostas na NR-24:</a:t>
            </a:r>
            <a:endParaRPr lang="es-ES" sz="3600" dirty="0">
              <a:solidFill>
                <a:srgbClr val="00A09D"/>
              </a:solidFill>
              <a:latin typeface="Bebas Neue" panose="020B0606020202050201" pitchFamily="34" charset="0"/>
              <a:ea typeface="ＭＳ Ｐゴシック" charset="0"/>
              <a:cs typeface="League Gothic" charset="0"/>
              <a:sym typeface="League Gothic" charset="0"/>
            </a:endParaRPr>
          </a:p>
        </p:txBody>
      </p:sp>
      <p:sp>
        <p:nvSpPr>
          <p:cNvPr id="4" name="Freeform 7">
            <a:extLst>
              <a:ext uri="{FF2B5EF4-FFF2-40B4-BE49-F238E27FC236}">
                <a16:creationId xmlns:a16="http://schemas.microsoft.com/office/drawing/2014/main" id="{F88CBBF5-D6C0-6D0B-47F1-246ADA7EA42F}"/>
              </a:ext>
            </a:extLst>
          </p:cNvPr>
          <p:cNvSpPr>
            <a:spLocks/>
          </p:cNvSpPr>
          <p:nvPr/>
        </p:nvSpPr>
        <p:spPr bwMode="auto">
          <a:xfrm rot="10800000">
            <a:off x="3433200" y="4193793"/>
            <a:ext cx="9241400" cy="973633"/>
          </a:xfrm>
          <a:custGeom>
            <a:avLst/>
            <a:gdLst>
              <a:gd name="T0" fmla="*/ 4653 w 4653"/>
              <a:gd name="T1" fmla="*/ 647 h 647"/>
              <a:gd name="T2" fmla="*/ 191 w 4653"/>
              <a:gd name="T3" fmla="*/ 647 h 647"/>
              <a:gd name="T4" fmla="*/ 0 w 4653"/>
              <a:gd name="T5" fmla="*/ 322 h 647"/>
              <a:gd name="T6" fmla="*/ 191 w 4653"/>
              <a:gd name="T7" fmla="*/ 0 h 647"/>
              <a:gd name="T8" fmla="*/ 4653 w 4653"/>
              <a:gd name="T9" fmla="*/ 0 h 647"/>
              <a:gd name="T10" fmla="*/ 4653 w 4653"/>
              <a:gd name="T11" fmla="*/ 647 h 647"/>
            </a:gdLst>
            <a:ahLst/>
            <a:cxnLst>
              <a:cxn ang="0">
                <a:pos x="T0" y="T1"/>
              </a:cxn>
              <a:cxn ang="0">
                <a:pos x="T2" y="T3"/>
              </a:cxn>
              <a:cxn ang="0">
                <a:pos x="T4" y="T5"/>
              </a:cxn>
              <a:cxn ang="0">
                <a:pos x="T6" y="T7"/>
              </a:cxn>
              <a:cxn ang="0">
                <a:pos x="T8" y="T9"/>
              </a:cxn>
              <a:cxn ang="0">
                <a:pos x="T10" y="T11"/>
              </a:cxn>
            </a:cxnLst>
            <a:rect l="0" t="0" r="r" b="b"/>
            <a:pathLst>
              <a:path w="4653" h="647">
                <a:moveTo>
                  <a:pt x="4653" y="647"/>
                </a:moveTo>
                <a:lnTo>
                  <a:pt x="191" y="647"/>
                </a:lnTo>
                <a:lnTo>
                  <a:pt x="0" y="322"/>
                </a:lnTo>
                <a:lnTo>
                  <a:pt x="191" y="0"/>
                </a:lnTo>
                <a:lnTo>
                  <a:pt x="4653" y="0"/>
                </a:lnTo>
                <a:lnTo>
                  <a:pt x="4653" y="64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5" name="Freeform 8">
            <a:extLst>
              <a:ext uri="{FF2B5EF4-FFF2-40B4-BE49-F238E27FC236}">
                <a16:creationId xmlns:a16="http://schemas.microsoft.com/office/drawing/2014/main" id="{30312158-0B2E-4E84-6B9C-0C4917233F79}"/>
              </a:ext>
            </a:extLst>
          </p:cNvPr>
          <p:cNvSpPr>
            <a:spLocks/>
          </p:cNvSpPr>
          <p:nvPr/>
        </p:nvSpPr>
        <p:spPr bwMode="auto">
          <a:xfrm rot="10800000">
            <a:off x="3394846" y="3031553"/>
            <a:ext cx="9279753" cy="972128"/>
          </a:xfrm>
          <a:custGeom>
            <a:avLst/>
            <a:gdLst>
              <a:gd name="T0" fmla="*/ 4225 w 4225"/>
              <a:gd name="T1" fmla="*/ 646 h 646"/>
              <a:gd name="T2" fmla="*/ 191 w 4225"/>
              <a:gd name="T3" fmla="*/ 646 h 646"/>
              <a:gd name="T4" fmla="*/ 0 w 4225"/>
              <a:gd name="T5" fmla="*/ 322 h 646"/>
              <a:gd name="T6" fmla="*/ 191 w 4225"/>
              <a:gd name="T7" fmla="*/ 0 h 646"/>
              <a:gd name="T8" fmla="*/ 4225 w 4225"/>
              <a:gd name="T9" fmla="*/ 0 h 646"/>
              <a:gd name="T10" fmla="*/ 4225 w 4225"/>
              <a:gd name="T11" fmla="*/ 646 h 646"/>
            </a:gdLst>
            <a:ahLst/>
            <a:cxnLst>
              <a:cxn ang="0">
                <a:pos x="T0" y="T1"/>
              </a:cxn>
              <a:cxn ang="0">
                <a:pos x="T2" y="T3"/>
              </a:cxn>
              <a:cxn ang="0">
                <a:pos x="T4" y="T5"/>
              </a:cxn>
              <a:cxn ang="0">
                <a:pos x="T6" y="T7"/>
              </a:cxn>
              <a:cxn ang="0">
                <a:pos x="T8" y="T9"/>
              </a:cxn>
              <a:cxn ang="0">
                <a:pos x="T10" y="T11"/>
              </a:cxn>
            </a:cxnLst>
            <a:rect l="0" t="0" r="r" b="b"/>
            <a:pathLst>
              <a:path w="4225" h="646">
                <a:moveTo>
                  <a:pt x="4225" y="646"/>
                </a:moveTo>
                <a:lnTo>
                  <a:pt x="191" y="646"/>
                </a:lnTo>
                <a:lnTo>
                  <a:pt x="0" y="322"/>
                </a:lnTo>
                <a:lnTo>
                  <a:pt x="191" y="0"/>
                </a:lnTo>
                <a:lnTo>
                  <a:pt x="4225" y="0"/>
                </a:lnTo>
                <a:lnTo>
                  <a:pt x="4225" y="64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6" name="Freeform 9">
            <a:extLst>
              <a:ext uri="{FF2B5EF4-FFF2-40B4-BE49-F238E27FC236}">
                <a16:creationId xmlns:a16="http://schemas.microsoft.com/office/drawing/2014/main" id="{20071B76-C48A-45BB-06FE-8E4C2D3EE877}"/>
              </a:ext>
            </a:extLst>
          </p:cNvPr>
          <p:cNvSpPr>
            <a:spLocks/>
          </p:cNvSpPr>
          <p:nvPr/>
        </p:nvSpPr>
        <p:spPr bwMode="auto">
          <a:xfrm rot="10800000">
            <a:off x="2644872" y="1879839"/>
            <a:ext cx="10118627" cy="972128"/>
          </a:xfrm>
          <a:custGeom>
            <a:avLst/>
            <a:gdLst>
              <a:gd name="T0" fmla="*/ 3826 w 3826"/>
              <a:gd name="T1" fmla="*/ 646 h 646"/>
              <a:gd name="T2" fmla="*/ 194 w 3826"/>
              <a:gd name="T3" fmla="*/ 646 h 646"/>
              <a:gd name="T4" fmla="*/ 0 w 3826"/>
              <a:gd name="T5" fmla="*/ 322 h 646"/>
              <a:gd name="T6" fmla="*/ 194 w 3826"/>
              <a:gd name="T7" fmla="*/ 0 h 646"/>
              <a:gd name="T8" fmla="*/ 3826 w 3826"/>
              <a:gd name="T9" fmla="*/ 0 h 646"/>
              <a:gd name="T10" fmla="*/ 3826 w 3826"/>
              <a:gd name="T11" fmla="*/ 646 h 646"/>
            </a:gdLst>
            <a:ahLst/>
            <a:cxnLst>
              <a:cxn ang="0">
                <a:pos x="T0" y="T1"/>
              </a:cxn>
              <a:cxn ang="0">
                <a:pos x="T2" y="T3"/>
              </a:cxn>
              <a:cxn ang="0">
                <a:pos x="T4" y="T5"/>
              </a:cxn>
              <a:cxn ang="0">
                <a:pos x="T6" y="T7"/>
              </a:cxn>
              <a:cxn ang="0">
                <a:pos x="T8" y="T9"/>
              </a:cxn>
              <a:cxn ang="0">
                <a:pos x="T10" y="T11"/>
              </a:cxn>
            </a:cxnLst>
            <a:rect l="0" t="0" r="r" b="b"/>
            <a:pathLst>
              <a:path w="3826" h="646">
                <a:moveTo>
                  <a:pt x="3826" y="646"/>
                </a:moveTo>
                <a:lnTo>
                  <a:pt x="194" y="646"/>
                </a:lnTo>
                <a:lnTo>
                  <a:pt x="0" y="322"/>
                </a:lnTo>
                <a:lnTo>
                  <a:pt x="194" y="0"/>
                </a:lnTo>
                <a:lnTo>
                  <a:pt x="3826" y="0"/>
                </a:lnTo>
                <a:lnTo>
                  <a:pt x="3826" y="64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grpSp>
        <p:nvGrpSpPr>
          <p:cNvPr id="7" name="Group 8">
            <a:extLst>
              <a:ext uri="{FF2B5EF4-FFF2-40B4-BE49-F238E27FC236}">
                <a16:creationId xmlns:a16="http://schemas.microsoft.com/office/drawing/2014/main" id="{F764BCF0-9EAF-19E3-8A23-DCAF75D4E3A3}"/>
              </a:ext>
            </a:extLst>
          </p:cNvPr>
          <p:cNvGrpSpPr/>
          <p:nvPr/>
        </p:nvGrpSpPr>
        <p:grpSpPr>
          <a:xfrm>
            <a:off x="204714" y="1574800"/>
            <a:ext cx="4825064" cy="5264550"/>
            <a:chOff x="1372722" y="1696142"/>
            <a:chExt cx="4381501" cy="3224674"/>
          </a:xfrm>
        </p:grpSpPr>
        <p:sp>
          <p:nvSpPr>
            <p:cNvPr id="8" name="Parallelogram 3">
              <a:extLst>
                <a:ext uri="{FF2B5EF4-FFF2-40B4-BE49-F238E27FC236}">
                  <a16:creationId xmlns:a16="http://schemas.microsoft.com/office/drawing/2014/main" id="{F3CAB07C-62D2-CC5B-F3C2-D82ADA2F42C5}"/>
                </a:ext>
              </a:extLst>
            </p:cNvPr>
            <p:cNvSpPr/>
            <p:nvPr/>
          </p:nvSpPr>
          <p:spPr>
            <a:xfrm>
              <a:off x="1372722" y="3084600"/>
              <a:ext cx="4381498" cy="1836216"/>
            </a:xfrm>
            <a:custGeom>
              <a:avLst/>
              <a:gdLst>
                <a:gd name="connsiteX0" fmla="*/ 0 w 3636000"/>
                <a:gd name="connsiteY0" fmla="*/ 2338917 h 2338917"/>
                <a:gd name="connsiteX1" fmla="*/ 894332 w 3636000"/>
                <a:gd name="connsiteY1" fmla="*/ 0 h 2338917"/>
                <a:gd name="connsiteX2" fmla="*/ 3636000 w 3636000"/>
                <a:gd name="connsiteY2" fmla="*/ 0 h 2338917"/>
                <a:gd name="connsiteX3" fmla="*/ 2741668 w 3636000"/>
                <a:gd name="connsiteY3" fmla="*/ 2338917 h 2338917"/>
                <a:gd name="connsiteX4" fmla="*/ 0 w 3636000"/>
                <a:gd name="connsiteY4" fmla="*/ 2338917 h 2338917"/>
                <a:gd name="connsiteX0" fmla="*/ 0 w 3636000"/>
                <a:gd name="connsiteY0" fmla="*/ 2338917 h 3152517"/>
                <a:gd name="connsiteX1" fmla="*/ 894332 w 3636000"/>
                <a:gd name="connsiteY1" fmla="*/ 0 h 3152517"/>
                <a:gd name="connsiteX2" fmla="*/ 3636000 w 3636000"/>
                <a:gd name="connsiteY2" fmla="*/ 0 h 3152517"/>
                <a:gd name="connsiteX3" fmla="*/ 1949668 w 3636000"/>
                <a:gd name="connsiteY3" fmla="*/ 3152517 h 3152517"/>
                <a:gd name="connsiteX4" fmla="*/ 0 w 3636000"/>
                <a:gd name="connsiteY4" fmla="*/ 2338917 h 3152517"/>
                <a:gd name="connsiteX0" fmla="*/ 0 w 3895200"/>
                <a:gd name="connsiteY0" fmla="*/ 2338917 h 3152517"/>
                <a:gd name="connsiteX1" fmla="*/ 894332 w 3895200"/>
                <a:gd name="connsiteY1" fmla="*/ 0 h 3152517"/>
                <a:gd name="connsiteX2" fmla="*/ 3895200 w 3895200"/>
                <a:gd name="connsiteY2" fmla="*/ 2332800 h 3152517"/>
                <a:gd name="connsiteX3" fmla="*/ 1949668 w 3895200"/>
                <a:gd name="connsiteY3" fmla="*/ 3152517 h 3152517"/>
                <a:gd name="connsiteX4" fmla="*/ 0 w 3895200"/>
                <a:gd name="connsiteY4" fmla="*/ 2338917 h 3152517"/>
                <a:gd name="connsiteX0" fmla="*/ 0 w 3895200"/>
                <a:gd name="connsiteY0" fmla="*/ 6117 h 819717"/>
                <a:gd name="connsiteX1" fmla="*/ 1909532 w 3895200"/>
                <a:gd name="connsiteY1" fmla="*/ 64800 h 819717"/>
                <a:gd name="connsiteX2" fmla="*/ 3895200 w 3895200"/>
                <a:gd name="connsiteY2" fmla="*/ 0 h 819717"/>
                <a:gd name="connsiteX3" fmla="*/ 1949668 w 3895200"/>
                <a:gd name="connsiteY3" fmla="*/ 819717 h 819717"/>
                <a:gd name="connsiteX4" fmla="*/ 0 w 3895200"/>
                <a:gd name="connsiteY4" fmla="*/ 6117 h 819717"/>
                <a:gd name="connsiteX0" fmla="*/ 0 w 3895200"/>
                <a:gd name="connsiteY0" fmla="*/ 430917 h 1244517"/>
                <a:gd name="connsiteX1" fmla="*/ 1923932 w 3895200"/>
                <a:gd name="connsiteY1" fmla="*/ 0 h 1244517"/>
                <a:gd name="connsiteX2" fmla="*/ 3895200 w 3895200"/>
                <a:gd name="connsiteY2" fmla="*/ 424800 h 1244517"/>
                <a:gd name="connsiteX3" fmla="*/ 1949668 w 3895200"/>
                <a:gd name="connsiteY3" fmla="*/ 1244517 h 1244517"/>
                <a:gd name="connsiteX4" fmla="*/ 0 w 3895200"/>
                <a:gd name="connsiteY4" fmla="*/ 430917 h 1244517"/>
                <a:gd name="connsiteX0" fmla="*/ 0 w 3895200"/>
                <a:gd name="connsiteY0" fmla="*/ 690117 h 1503717"/>
                <a:gd name="connsiteX1" fmla="*/ 1923932 w 3895200"/>
                <a:gd name="connsiteY1" fmla="*/ 0 h 1503717"/>
                <a:gd name="connsiteX2" fmla="*/ 3895200 w 3895200"/>
                <a:gd name="connsiteY2" fmla="*/ 684000 h 1503717"/>
                <a:gd name="connsiteX3" fmla="*/ 1949668 w 3895200"/>
                <a:gd name="connsiteY3" fmla="*/ 1503717 h 1503717"/>
                <a:gd name="connsiteX4" fmla="*/ 0 w 3895200"/>
                <a:gd name="connsiteY4" fmla="*/ 690117 h 1503717"/>
                <a:gd name="connsiteX0" fmla="*/ 0 w 3895200"/>
                <a:gd name="connsiteY0" fmla="*/ 920517 h 1734117"/>
                <a:gd name="connsiteX1" fmla="*/ 1923932 w 3895200"/>
                <a:gd name="connsiteY1" fmla="*/ 0 h 1734117"/>
                <a:gd name="connsiteX2" fmla="*/ 3895200 w 3895200"/>
                <a:gd name="connsiteY2" fmla="*/ 914400 h 1734117"/>
                <a:gd name="connsiteX3" fmla="*/ 1949668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16346"/>
                <a:gd name="connsiteX1" fmla="*/ 1923932 w 3895200"/>
                <a:gd name="connsiteY1" fmla="*/ 0 h 1716346"/>
                <a:gd name="connsiteX2" fmla="*/ 3895200 w 3895200"/>
                <a:gd name="connsiteY2" fmla="*/ 914400 h 1716346"/>
                <a:gd name="connsiteX3" fmla="*/ 1973900 w 3895200"/>
                <a:gd name="connsiteY3" fmla="*/ 1716346 h 1716346"/>
                <a:gd name="connsiteX4" fmla="*/ 0 w 3895200"/>
                <a:gd name="connsiteY4" fmla="*/ 920517 h 1716346"/>
                <a:gd name="connsiteX0" fmla="*/ 0 w 3895200"/>
                <a:gd name="connsiteY0" fmla="*/ 920517 h 1730886"/>
                <a:gd name="connsiteX1" fmla="*/ 1923932 w 3895200"/>
                <a:gd name="connsiteY1" fmla="*/ 0 h 1730886"/>
                <a:gd name="connsiteX2" fmla="*/ 3895200 w 3895200"/>
                <a:gd name="connsiteY2" fmla="*/ 914400 h 1730886"/>
                <a:gd name="connsiteX3" fmla="*/ 1925433 w 3895200"/>
                <a:gd name="connsiteY3" fmla="*/ 1730886 h 1730886"/>
                <a:gd name="connsiteX4" fmla="*/ 0 w 3895200"/>
                <a:gd name="connsiteY4" fmla="*/ 920517 h 1730886"/>
                <a:gd name="connsiteX0" fmla="*/ 0 w 3895200"/>
                <a:gd name="connsiteY0" fmla="*/ 782404 h 1592773"/>
                <a:gd name="connsiteX1" fmla="*/ 1923932 w 3895200"/>
                <a:gd name="connsiteY1" fmla="*/ 0 h 1592773"/>
                <a:gd name="connsiteX2" fmla="*/ 3895200 w 3895200"/>
                <a:gd name="connsiteY2" fmla="*/ 776287 h 1592773"/>
                <a:gd name="connsiteX3" fmla="*/ 1925433 w 3895200"/>
                <a:gd name="connsiteY3" fmla="*/ 1592773 h 1592773"/>
                <a:gd name="connsiteX4" fmla="*/ 0 w 3895200"/>
                <a:gd name="connsiteY4" fmla="*/ 782404 h 1592773"/>
                <a:gd name="connsiteX0" fmla="*/ 0 w 3886962"/>
                <a:gd name="connsiteY0" fmla="*/ 759338 h 1592773"/>
                <a:gd name="connsiteX1" fmla="*/ 1915694 w 3886962"/>
                <a:gd name="connsiteY1" fmla="*/ 0 h 1592773"/>
                <a:gd name="connsiteX2" fmla="*/ 3886962 w 3886962"/>
                <a:gd name="connsiteY2" fmla="*/ 776287 h 1592773"/>
                <a:gd name="connsiteX3" fmla="*/ 1917195 w 3886962"/>
                <a:gd name="connsiteY3" fmla="*/ 1592773 h 1592773"/>
                <a:gd name="connsiteX4" fmla="*/ 0 w 3886962"/>
                <a:gd name="connsiteY4" fmla="*/ 759338 h 1592773"/>
                <a:gd name="connsiteX0" fmla="*/ 0 w 3901791"/>
                <a:gd name="connsiteY0" fmla="*/ 760986 h 1592773"/>
                <a:gd name="connsiteX1" fmla="*/ 1930523 w 3901791"/>
                <a:gd name="connsiteY1" fmla="*/ 0 h 1592773"/>
                <a:gd name="connsiteX2" fmla="*/ 3901791 w 3901791"/>
                <a:gd name="connsiteY2" fmla="*/ 776287 h 1592773"/>
                <a:gd name="connsiteX3" fmla="*/ 1932024 w 3901791"/>
                <a:gd name="connsiteY3" fmla="*/ 1592773 h 1592773"/>
                <a:gd name="connsiteX4" fmla="*/ 0 w 3901791"/>
                <a:gd name="connsiteY4" fmla="*/ 760986 h 1592773"/>
                <a:gd name="connsiteX0" fmla="*/ 0 w 3863897"/>
                <a:gd name="connsiteY0" fmla="*/ 760986 h 1592773"/>
                <a:gd name="connsiteX1" fmla="*/ 1930523 w 3863897"/>
                <a:gd name="connsiteY1" fmla="*/ 0 h 1592773"/>
                <a:gd name="connsiteX2" fmla="*/ 3863897 w 3863897"/>
                <a:gd name="connsiteY2" fmla="*/ 761459 h 1592773"/>
                <a:gd name="connsiteX3" fmla="*/ 1932024 w 3863897"/>
                <a:gd name="connsiteY3" fmla="*/ 1592773 h 1592773"/>
                <a:gd name="connsiteX4" fmla="*/ 0 w 3863897"/>
                <a:gd name="connsiteY4" fmla="*/ 760986 h 1592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897" h="1592773">
                  <a:moveTo>
                    <a:pt x="0" y="760986"/>
                  </a:moveTo>
                  <a:lnTo>
                    <a:pt x="1930523" y="0"/>
                  </a:lnTo>
                  <a:lnTo>
                    <a:pt x="3863897" y="761459"/>
                  </a:lnTo>
                  <a:lnTo>
                    <a:pt x="1932024" y="1592773"/>
                  </a:lnTo>
                  <a:lnTo>
                    <a:pt x="0" y="760986"/>
                  </a:lnTo>
                  <a:close/>
                </a:path>
              </a:pathLst>
            </a:cu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nvGrpSpPr>
            <p:cNvPr id="9" name="Group 10">
              <a:extLst>
                <a:ext uri="{FF2B5EF4-FFF2-40B4-BE49-F238E27FC236}">
                  <a16:creationId xmlns:a16="http://schemas.microsoft.com/office/drawing/2014/main" id="{09CC4798-31A5-C26C-AE27-7CBEA1AEAFAB}"/>
                </a:ext>
              </a:extLst>
            </p:cNvPr>
            <p:cNvGrpSpPr/>
            <p:nvPr/>
          </p:nvGrpSpPr>
          <p:grpSpPr>
            <a:xfrm>
              <a:off x="1372722" y="2627091"/>
              <a:ext cx="4381501" cy="2293724"/>
              <a:chOff x="3981451" y="2735476"/>
              <a:chExt cx="4381501" cy="2293724"/>
            </a:xfrm>
            <a:solidFill>
              <a:schemeClr val="accent2"/>
            </a:solidFill>
          </p:grpSpPr>
          <p:sp>
            <p:nvSpPr>
              <p:cNvPr id="17" name="Freeform 11">
                <a:extLst>
                  <a:ext uri="{FF2B5EF4-FFF2-40B4-BE49-F238E27FC236}">
                    <a16:creationId xmlns:a16="http://schemas.microsoft.com/office/drawing/2014/main" id="{F26D50ED-3103-8329-443B-7B874928FE08}"/>
                  </a:ext>
                </a:extLst>
              </p:cNvPr>
              <p:cNvSpPr>
                <a:spLocks/>
              </p:cNvSpPr>
              <p:nvPr/>
            </p:nvSpPr>
            <p:spPr bwMode="auto">
              <a:xfrm>
                <a:off x="6172201" y="3316816"/>
                <a:ext cx="2190751" cy="1712384"/>
              </a:xfrm>
              <a:custGeom>
                <a:avLst/>
                <a:gdLst>
                  <a:gd name="T0" fmla="*/ 689 w 1035"/>
                  <a:gd name="T1" fmla="*/ 0 h 809"/>
                  <a:gd name="T2" fmla="*/ 0 w 1035"/>
                  <a:gd name="T3" fmla="*/ 298 h 809"/>
                  <a:gd name="T4" fmla="*/ 0 w 1035"/>
                  <a:gd name="T5" fmla="*/ 639 h 809"/>
                  <a:gd name="T6" fmla="*/ 0 w 1035"/>
                  <a:gd name="T7" fmla="*/ 809 h 809"/>
                  <a:gd name="T8" fmla="*/ 1035 w 1035"/>
                  <a:gd name="T9" fmla="*/ 362 h 809"/>
                  <a:gd name="T10" fmla="*/ 689 w 1035"/>
                  <a:gd name="T11" fmla="*/ 0 h 809"/>
                </a:gdLst>
                <a:ahLst/>
                <a:cxnLst>
                  <a:cxn ang="0">
                    <a:pos x="T0" y="T1"/>
                  </a:cxn>
                  <a:cxn ang="0">
                    <a:pos x="T2" y="T3"/>
                  </a:cxn>
                  <a:cxn ang="0">
                    <a:pos x="T4" y="T5"/>
                  </a:cxn>
                  <a:cxn ang="0">
                    <a:pos x="T6" y="T7"/>
                  </a:cxn>
                  <a:cxn ang="0">
                    <a:pos x="T8" y="T9"/>
                  </a:cxn>
                  <a:cxn ang="0">
                    <a:pos x="T10" y="T11"/>
                  </a:cxn>
                </a:cxnLst>
                <a:rect l="0" t="0" r="r" b="b"/>
                <a:pathLst>
                  <a:path w="1035" h="809">
                    <a:moveTo>
                      <a:pt x="689" y="0"/>
                    </a:moveTo>
                    <a:lnTo>
                      <a:pt x="0" y="298"/>
                    </a:lnTo>
                    <a:lnTo>
                      <a:pt x="0" y="639"/>
                    </a:lnTo>
                    <a:lnTo>
                      <a:pt x="0" y="809"/>
                    </a:lnTo>
                    <a:lnTo>
                      <a:pt x="1035" y="362"/>
                    </a:lnTo>
                    <a:lnTo>
                      <a:pt x="689" y="0"/>
                    </a:lnTo>
                    <a:close/>
                  </a:path>
                </a:pathLst>
              </a:custGeom>
              <a:solidFill>
                <a:schemeClr val="accent5">
                  <a:lumMod val="7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solidFill>
                    <a:schemeClr val="bg1"/>
                  </a:solidFill>
                </a:endParaRPr>
              </a:p>
            </p:txBody>
          </p:sp>
          <p:sp>
            <p:nvSpPr>
              <p:cNvPr id="18" name="Freeform 15">
                <a:extLst>
                  <a:ext uri="{FF2B5EF4-FFF2-40B4-BE49-F238E27FC236}">
                    <a16:creationId xmlns:a16="http://schemas.microsoft.com/office/drawing/2014/main" id="{7943E750-1C67-FBBD-CF50-95D2EE99F073}"/>
                  </a:ext>
                </a:extLst>
              </p:cNvPr>
              <p:cNvSpPr>
                <a:spLocks/>
              </p:cNvSpPr>
              <p:nvPr/>
            </p:nvSpPr>
            <p:spPr bwMode="auto">
              <a:xfrm>
                <a:off x="3981451" y="3316816"/>
                <a:ext cx="2190751" cy="1712384"/>
              </a:xfrm>
              <a:custGeom>
                <a:avLst/>
                <a:gdLst>
                  <a:gd name="T0" fmla="*/ 346 w 1035"/>
                  <a:gd name="T1" fmla="*/ 0 h 809"/>
                  <a:gd name="T2" fmla="*/ 1035 w 1035"/>
                  <a:gd name="T3" fmla="*/ 298 h 809"/>
                  <a:gd name="T4" fmla="*/ 1035 w 1035"/>
                  <a:gd name="T5" fmla="*/ 639 h 809"/>
                  <a:gd name="T6" fmla="*/ 1035 w 1035"/>
                  <a:gd name="T7" fmla="*/ 809 h 809"/>
                  <a:gd name="T8" fmla="*/ 0 w 1035"/>
                  <a:gd name="T9" fmla="*/ 362 h 809"/>
                  <a:gd name="T10" fmla="*/ 346 w 1035"/>
                  <a:gd name="T11" fmla="*/ 0 h 809"/>
                </a:gdLst>
                <a:ahLst/>
                <a:cxnLst>
                  <a:cxn ang="0">
                    <a:pos x="T0" y="T1"/>
                  </a:cxn>
                  <a:cxn ang="0">
                    <a:pos x="T2" y="T3"/>
                  </a:cxn>
                  <a:cxn ang="0">
                    <a:pos x="T4" y="T5"/>
                  </a:cxn>
                  <a:cxn ang="0">
                    <a:pos x="T6" y="T7"/>
                  </a:cxn>
                  <a:cxn ang="0">
                    <a:pos x="T8" y="T9"/>
                  </a:cxn>
                  <a:cxn ang="0">
                    <a:pos x="T10" y="T11"/>
                  </a:cxn>
                </a:cxnLst>
                <a:rect l="0" t="0" r="r" b="b"/>
                <a:pathLst>
                  <a:path w="1035" h="809">
                    <a:moveTo>
                      <a:pt x="346" y="0"/>
                    </a:moveTo>
                    <a:lnTo>
                      <a:pt x="1035" y="298"/>
                    </a:lnTo>
                    <a:lnTo>
                      <a:pt x="1035" y="639"/>
                    </a:lnTo>
                    <a:lnTo>
                      <a:pt x="1035" y="809"/>
                    </a:lnTo>
                    <a:lnTo>
                      <a:pt x="0" y="362"/>
                    </a:lnTo>
                    <a:lnTo>
                      <a:pt x="346" y="0"/>
                    </a:lnTo>
                    <a:close/>
                  </a:path>
                </a:pathLst>
              </a:custGeom>
              <a:solidFill>
                <a:schemeClr val="accent5"/>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solidFill>
                    <a:schemeClr val="bg1"/>
                  </a:solidFill>
                </a:endParaRPr>
              </a:p>
            </p:txBody>
          </p:sp>
          <p:sp>
            <p:nvSpPr>
              <p:cNvPr id="19" name="Parallelogram 3">
                <a:extLst>
                  <a:ext uri="{FF2B5EF4-FFF2-40B4-BE49-F238E27FC236}">
                    <a16:creationId xmlns:a16="http://schemas.microsoft.com/office/drawing/2014/main" id="{16CC914B-F219-9F1D-453B-04A197ABD95D}"/>
                  </a:ext>
                </a:extLst>
              </p:cNvPr>
              <p:cNvSpPr/>
              <p:nvPr/>
            </p:nvSpPr>
            <p:spPr>
              <a:xfrm>
                <a:off x="4704292" y="2735476"/>
                <a:ext cx="2935224" cy="1212108"/>
              </a:xfrm>
              <a:custGeom>
                <a:avLst/>
                <a:gdLst>
                  <a:gd name="connsiteX0" fmla="*/ 0 w 3636000"/>
                  <a:gd name="connsiteY0" fmla="*/ 2338917 h 2338917"/>
                  <a:gd name="connsiteX1" fmla="*/ 894332 w 3636000"/>
                  <a:gd name="connsiteY1" fmla="*/ 0 h 2338917"/>
                  <a:gd name="connsiteX2" fmla="*/ 3636000 w 3636000"/>
                  <a:gd name="connsiteY2" fmla="*/ 0 h 2338917"/>
                  <a:gd name="connsiteX3" fmla="*/ 2741668 w 3636000"/>
                  <a:gd name="connsiteY3" fmla="*/ 2338917 h 2338917"/>
                  <a:gd name="connsiteX4" fmla="*/ 0 w 3636000"/>
                  <a:gd name="connsiteY4" fmla="*/ 2338917 h 2338917"/>
                  <a:gd name="connsiteX0" fmla="*/ 0 w 3636000"/>
                  <a:gd name="connsiteY0" fmla="*/ 2338917 h 3152517"/>
                  <a:gd name="connsiteX1" fmla="*/ 894332 w 3636000"/>
                  <a:gd name="connsiteY1" fmla="*/ 0 h 3152517"/>
                  <a:gd name="connsiteX2" fmla="*/ 3636000 w 3636000"/>
                  <a:gd name="connsiteY2" fmla="*/ 0 h 3152517"/>
                  <a:gd name="connsiteX3" fmla="*/ 1949668 w 3636000"/>
                  <a:gd name="connsiteY3" fmla="*/ 3152517 h 3152517"/>
                  <a:gd name="connsiteX4" fmla="*/ 0 w 3636000"/>
                  <a:gd name="connsiteY4" fmla="*/ 2338917 h 3152517"/>
                  <a:gd name="connsiteX0" fmla="*/ 0 w 3895200"/>
                  <a:gd name="connsiteY0" fmla="*/ 2338917 h 3152517"/>
                  <a:gd name="connsiteX1" fmla="*/ 894332 w 3895200"/>
                  <a:gd name="connsiteY1" fmla="*/ 0 h 3152517"/>
                  <a:gd name="connsiteX2" fmla="*/ 3895200 w 3895200"/>
                  <a:gd name="connsiteY2" fmla="*/ 2332800 h 3152517"/>
                  <a:gd name="connsiteX3" fmla="*/ 1949668 w 3895200"/>
                  <a:gd name="connsiteY3" fmla="*/ 3152517 h 3152517"/>
                  <a:gd name="connsiteX4" fmla="*/ 0 w 3895200"/>
                  <a:gd name="connsiteY4" fmla="*/ 2338917 h 3152517"/>
                  <a:gd name="connsiteX0" fmla="*/ 0 w 3895200"/>
                  <a:gd name="connsiteY0" fmla="*/ 6117 h 819717"/>
                  <a:gd name="connsiteX1" fmla="*/ 1909532 w 3895200"/>
                  <a:gd name="connsiteY1" fmla="*/ 64800 h 819717"/>
                  <a:gd name="connsiteX2" fmla="*/ 3895200 w 3895200"/>
                  <a:gd name="connsiteY2" fmla="*/ 0 h 819717"/>
                  <a:gd name="connsiteX3" fmla="*/ 1949668 w 3895200"/>
                  <a:gd name="connsiteY3" fmla="*/ 819717 h 819717"/>
                  <a:gd name="connsiteX4" fmla="*/ 0 w 3895200"/>
                  <a:gd name="connsiteY4" fmla="*/ 6117 h 819717"/>
                  <a:gd name="connsiteX0" fmla="*/ 0 w 3895200"/>
                  <a:gd name="connsiteY0" fmla="*/ 430917 h 1244517"/>
                  <a:gd name="connsiteX1" fmla="*/ 1923932 w 3895200"/>
                  <a:gd name="connsiteY1" fmla="*/ 0 h 1244517"/>
                  <a:gd name="connsiteX2" fmla="*/ 3895200 w 3895200"/>
                  <a:gd name="connsiteY2" fmla="*/ 424800 h 1244517"/>
                  <a:gd name="connsiteX3" fmla="*/ 1949668 w 3895200"/>
                  <a:gd name="connsiteY3" fmla="*/ 1244517 h 1244517"/>
                  <a:gd name="connsiteX4" fmla="*/ 0 w 3895200"/>
                  <a:gd name="connsiteY4" fmla="*/ 430917 h 1244517"/>
                  <a:gd name="connsiteX0" fmla="*/ 0 w 3895200"/>
                  <a:gd name="connsiteY0" fmla="*/ 690117 h 1503717"/>
                  <a:gd name="connsiteX1" fmla="*/ 1923932 w 3895200"/>
                  <a:gd name="connsiteY1" fmla="*/ 0 h 1503717"/>
                  <a:gd name="connsiteX2" fmla="*/ 3895200 w 3895200"/>
                  <a:gd name="connsiteY2" fmla="*/ 684000 h 1503717"/>
                  <a:gd name="connsiteX3" fmla="*/ 1949668 w 3895200"/>
                  <a:gd name="connsiteY3" fmla="*/ 1503717 h 1503717"/>
                  <a:gd name="connsiteX4" fmla="*/ 0 w 3895200"/>
                  <a:gd name="connsiteY4" fmla="*/ 690117 h 1503717"/>
                  <a:gd name="connsiteX0" fmla="*/ 0 w 3895200"/>
                  <a:gd name="connsiteY0" fmla="*/ 920517 h 1734117"/>
                  <a:gd name="connsiteX1" fmla="*/ 1923932 w 3895200"/>
                  <a:gd name="connsiteY1" fmla="*/ 0 h 1734117"/>
                  <a:gd name="connsiteX2" fmla="*/ 3895200 w 3895200"/>
                  <a:gd name="connsiteY2" fmla="*/ 914400 h 1734117"/>
                  <a:gd name="connsiteX3" fmla="*/ 1949668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16346"/>
                  <a:gd name="connsiteX1" fmla="*/ 1923932 w 3895200"/>
                  <a:gd name="connsiteY1" fmla="*/ 0 h 1716346"/>
                  <a:gd name="connsiteX2" fmla="*/ 3895200 w 3895200"/>
                  <a:gd name="connsiteY2" fmla="*/ 914400 h 1716346"/>
                  <a:gd name="connsiteX3" fmla="*/ 1973900 w 3895200"/>
                  <a:gd name="connsiteY3" fmla="*/ 1716346 h 1716346"/>
                  <a:gd name="connsiteX4" fmla="*/ 0 w 3895200"/>
                  <a:gd name="connsiteY4" fmla="*/ 920517 h 1716346"/>
                  <a:gd name="connsiteX0" fmla="*/ 0 w 3895200"/>
                  <a:gd name="connsiteY0" fmla="*/ 920517 h 1730886"/>
                  <a:gd name="connsiteX1" fmla="*/ 1923932 w 3895200"/>
                  <a:gd name="connsiteY1" fmla="*/ 0 h 1730886"/>
                  <a:gd name="connsiteX2" fmla="*/ 3895200 w 3895200"/>
                  <a:gd name="connsiteY2" fmla="*/ 914400 h 1730886"/>
                  <a:gd name="connsiteX3" fmla="*/ 1925433 w 3895200"/>
                  <a:gd name="connsiteY3" fmla="*/ 1730886 h 1730886"/>
                  <a:gd name="connsiteX4" fmla="*/ 0 w 3895200"/>
                  <a:gd name="connsiteY4" fmla="*/ 920517 h 1730886"/>
                  <a:gd name="connsiteX0" fmla="*/ 0 w 3895200"/>
                  <a:gd name="connsiteY0" fmla="*/ 782404 h 1592773"/>
                  <a:gd name="connsiteX1" fmla="*/ 1923932 w 3895200"/>
                  <a:gd name="connsiteY1" fmla="*/ 0 h 1592773"/>
                  <a:gd name="connsiteX2" fmla="*/ 3895200 w 3895200"/>
                  <a:gd name="connsiteY2" fmla="*/ 776287 h 1592773"/>
                  <a:gd name="connsiteX3" fmla="*/ 1925433 w 3895200"/>
                  <a:gd name="connsiteY3" fmla="*/ 1592773 h 1592773"/>
                  <a:gd name="connsiteX4" fmla="*/ 0 w 3895200"/>
                  <a:gd name="connsiteY4" fmla="*/ 782404 h 1592773"/>
                  <a:gd name="connsiteX0" fmla="*/ 0 w 3886962"/>
                  <a:gd name="connsiteY0" fmla="*/ 759338 h 1592773"/>
                  <a:gd name="connsiteX1" fmla="*/ 1915694 w 3886962"/>
                  <a:gd name="connsiteY1" fmla="*/ 0 h 1592773"/>
                  <a:gd name="connsiteX2" fmla="*/ 3886962 w 3886962"/>
                  <a:gd name="connsiteY2" fmla="*/ 776287 h 1592773"/>
                  <a:gd name="connsiteX3" fmla="*/ 1917195 w 3886962"/>
                  <a:gd name="connsiteY3" fmla="*/ 1592773 h 1592773"/>
                  <a:gd name="connsiteX4" fmla="*/ 0 w 3886962"/>
                  <a:gd name="connsiteY4" fmla="*/ 759338 h 1592773"/>
                  <a:gd name="connsiteX0" fmla="*/ 0 w 3901791"/>
                  <a:gd name="connsiteY0" fmla="*/ 760986 h 1592773"/>
                  <a:gd name="connsiteX1" fmla="*/ 1930523 w 3901791"/>
                  <a:gd name="connsiteY1" fmla="*/ 0 h 1592773"/>
                  <a:gd name="connsiteX2" fmla="*/ 3901791 w 3901791"/>
                  <a:gd name="connsiteY2" fmla="*/ 776287 h 1592773"/>
                  <a:gd name="connsiteX3" fmla="*/ 1932024 w 3901791"/>
                  <a:gd name="connsiteY3" fmla="*/ 1592773 h 1592773"/>
                  <a:gd name="connsiteX4" fmla="*/ 0 w 3901791"/>
                  <a:gd name="connsiteY4" fmla="*/ 760986 h 1592773"/>
                  <a:gd name="connsiteX0" fmla="*/ 0 w 3863897"/>
                  <a:gd name="connsiteY0" fmla="*/ 760986 h 1592773"/>
                  <a:gd name="connsiteX1" fmla="*/ 1930523 w 3863897"/>
                  <a:gd name="connsiteY1" fmla="*/ 0 h 1592773"/>
                  <a:gd name="connsiteX2" fmla="*/ 3863897 w 3863897"/>
                  <a:gd name="connsiteY2" fmla="*/ 761459 h 1592773"/>
                  <a:gd name="connsiteX3" fmla="*/ 1932024 w 3863897"/>
                  <a:gd name="connsiteY3" fmla="*/ 1592773 h 1592773"/>
                  <a:gd name="connsiteX4" fmla="*/ 0 w 3863897"/>
                  <a:gd name="connsiteY4" fmla="*/ 760986 h 1592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897" h="1592773">
                    <a:moveTo>
                      <a:pt x="0" y="760986"/>
                    </a:moveTo>
                    <a:lnTo>
                      <a:pt x="1930523" y="0"/>
                    </a:lnTo>
                    <a:lnTo>
                      <a:pt x="3863897" y="761459"/>
                    </a:lnTo>
                    <a:lnTo>
                      <a:pt x="1932024" y="1592773"/>
                    </a:lnTo>
                    <a:lnTo>
                      <a:pt x="0" y="760986"/>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grpSp>
          <p:nvGrpSpPr>
            <p:cNvPr id="10" name="Group 11">
              <a:extLst>
                <a:ext uri="{FF2B5EF4-FFF2-40B4-BE49-F238E27FC236}">
                  <a16:creationId xmlns:a16="http://schemas.microsoft.com/office/drawing/2014/main" id="{30D92524-17FC-4C16-EFB9-C77B10ABE541}"/>
                </a:ext>
              </a:extLst>
            </p:cNvPr>
            <p:cNvGrpSpPr/>
            <p:nvPr/>
          </p:nvGrpSpPr>
          <p:grpSpPr>
            <a:xfrm>
              <a:off x="2105088" y="2094914"/>
              <a:ext cx="2916767" cy="1751485"/>
              <a:chOff x="4713817" y="2196099"/>
              <a:chExt cx="2916767" cy="1751485"/>
            </a:xfrm>
          </p:grpSpPr>
          <p:sp>
            <p:nvSpPr>
              <p:cNvPr id="14" name="Freeform 9">
                <a:extLst>
                  <a:ext uri="{FF2B5EF4-FFF2-40B4-BE49-F238E27FC236}">
                    <a16:creationId xmlns:a16="http://schemas.microsoft.com/office/drawing/2014/main" id="{A608B12A-EC7A-4687-82CE-4322256173E4}"/>
                  </a:ext>
                </a:extLst>
              </p:cNvPr>
              <p:cNvSpPr>
                <a:spLocks/>
              </p:cNvSpPr>
              <p:nvPr/>
            </p:nvSpPr>
            <p:spPr bwMode="auto">
              <a:xfrm>
                <a:off x="6172200" y="2554817"/>
                <a:ext cx="1458384" cy="1392767"/>
              </a:xfrm>
              <a:custGeom>
                <a:avLst/>
                <a:gdLst>
                  <a:gd name="T0" fmla="*/ 345 w 689"/>
                  <a:gd name="T1" fmla="*/ 0 h 658"/>
                  <a:gd name="T2" fmla="*/ 0 w 689"/>
                  <a:gd name="T3" fmla="*/ 149 h 658"/>
                  <a:gd name="T4" fmla="*/ 0 w 689"/>
                  <a:gd name="T5" fmla="*/ 658 h 658"/>
                  <a:gd name="T6" fmla="*/ 689 w 689"/>
                  <a:gd name="T7" fmla="*/ 360 h 658"/>
                  <a:gd name="T8" fmla="*/ 345 w 689"/>
                  <a:gd name="T9" fmla="*/ 0 h 658"/>
                </a:gdLst>
                <a:ahLst/>
                <a:cxnLst>
                  <a:cxn ang="0">
                    <a:pos x="T0" y="T1"/>
                  </a:cxn>
                  <a:cxn ang="0">
                    <a:pos x="T2" y="T3"/>
                  </a:cxn>
                  <a:cxn ang="0">
                    <a:pos x="T4" y="T5"/>
                  </a:cxn>
                  <a:cxn ang="0">
                    <a:pos x="T6" y="T7"/>
                  </a:cxn>
                  <a:cxn ang="0">
                    <a:pos x="T8" y="T9"/>
                  </a:cxn>
                </a:cxnLst>
                <a:rect l="0" t="0" r="r" b="b"/>
                <a:pathLst>
                  <a:path w="689" h="658">
                    <a:moveTo>
                      <a:pt x="345" y="0"/>
                    </a:moveTo>
                    <a:lnTo>
                      <a:pt x="0" y="149"/>
                    </a:lnTo>
                    <a:lnTo>
                      <a:pt x="0" y="658"/>
                    </a:lnTo>
                    <a:lnTo>
                      <a:pt x="689" y="360"/>
                    </a:lnTo>
                    <a:lnTo>
                      <a:pt x="345" y="0"/>
                    </a:lnTo>
                    <a:close/>
                  </a:path>
                </a:pathLst>
              </a:custGeom>
              <a:solidFill>
                <a:schemeClr val="accent4">
                  <a:lumMod val="75000"/>
                </a:schemeClr>
              </a:solidFill>
              <a:ln>
                <a:noFill/>
              </a:ln>
            </p:spPr>
            <p:txBody>
              <a:bodyPr vert="horz" wrap="square" lIns="121920" tIns="60960" rIns="121920" bIns="60960" numCol="1" anchor="t" anchorCtr="0" compatLnSpc="1">
                <a:prstTxWarp prst="textNoShape">
                  <a:avLst/>
                </a:prstTxWarp>
              </a:bodyPr>
              <a:lstStyle/>
              <a:p>
                <a:endParaRPr lang="en-US" sz="3200">
                  <a:solidFill>
                    <a:schemeClr val="bg1"/>
                  </a:solidFill>
                </a:endParaRPr>
              </a:p>
            </p:txBody>
          </p:sp>
          <p:sp>
            <p:nvSpPr>
              <p:cNvPr id="15" name="Freeform 16">
                <a:extLst>
                  <a:ext uri="{FF2B5EF4-FFF2-40B4-BE49-F238E27FC236}">
                    <a16:creationId xmlns:a16="http://schemas.microsoft.com/office/drawing/2014/main" id="{F0842199-E05B-4E13-2629-2D050DE716D3}"/>
                  </a:ext>
                </a:extLst>
              </p:cNvPr>
              <p:cNvSpPr>
                <a:spLocks/>
              </p:cNvSpPr>
              <p:nvPr/>
            </p:nvSpPr>
            <p:spPr bwMode="auto">
              <a:xfrm>
                <a:off x="4713817" y="2554817"/>
                <a:ext cx="1458384" cy="1392767"/>
              </a:xfrm>
              <a:custGeom>
                <a:avLst/>
                <a:gdLst>
                  <a:gd name="T0" fmla="*/ 344 w 689"/>
                  <a:gd name="T1" fmla="*/ 0 h 658"/>
                  <a:gd name="T2" fmla="*/ 689 w 689"/>
                  <a:gd name="T3" fmla="*/ 149 h 658"/>
                  <a:gd name="T4" fmla="*/ 689 w 689"/>
                  <a:gd name="T5" fmla="*/ 658 h 658"/>
                  <a:gd name="T6" fmla="*/ 0 w 689"/>
                  <a:gd name="T7" fmla="*/ 360 h 658"/>
                  <a:gd name="T8" fmla="*/ 344 w 689"/>
                  <a:gd name="T9" fmla="*/ 0 h 658"/>
                </a:gdLst>
                <a:ahLst/>
                <a:cxnLst>
                  <a:cxn ang="0">
                    <a:pos x="T0" y="T1"/>
                  </a:cxn>
                  <a:cxn ang="0">
                    <a:pos x="T2" y="T3"/>
                  </a:cxn>
                  <a:cxn ang="0">
                    <a:pos x="T4" y="T5"/>
                  </a:cxn>
                  <a:cxn ang="0">
                    <a:pos x="T6" y="T7"/>
                  </a:cxn>
                  <a:cxn ang="0">
                    <a:pos x="T8" y="T9"/>
                  </a:cxn>
                </a:cxnLst>
                <a:rect l="0" t="0" r="r" b="b"/>
                <a:pathLst>
                  <a:path w="689" h="658">
                    <a:moveTo>
                      <a:pt x="344" y="0"/>
                    </a:moveTo>
                    <a:lnTo>
                      <a:pt x="689" y="149"/>
                    </a:lnTo>
                    <a:lnTo>
                      <a:pt x="689" y="658"/>
                    </a:lnTo>
                    <a:lnTo>
                      <a:pt x="0" y="360"/>
                    </a:lnTo>
                    <a:lnTo>
                      <a:pt x="344" y="0"/>
                    </a:lnTo>
                    <a:close/>
                  </a:path>
                </a:pathLst>
              </a:custGeom>
              <a:solidFill>
                <a:schemeClr val="accent4"/>
              </a:solidFill>
              <a:ln>
                <a:noFill/>
              </a:ln>
            </p:spPr>
            <p:txBody>
              <a:bodyPr vert="horz" wrap="square" lIns="121920" tIns="60960" rIns="121920" bIns="60960" numCol="1" anchor="t" anchorCtr="0" compatLnSpc="1">
                <a:prstTxWarp prst="textNoShape">
                  <a:avLst/>
                </a:prstTxWarp>
              </a:bodyPr>
              <a:lstStyle/>
              <a:p>
                <a:endParaRPr lang="en-US" sz="3200">
                  <a:solidFill>
                    <a:schemeClr val="bg1"/>
                  </a:solidFill>
                </a:endParaRPr>
              </a:p>
            </p:txBody>
          </p:sp>
          <p:sp>
            <p:nvSpPr>
              <p:cNvPr id="16" name="Parallelogram 3">
                <a:extLst>
                  <a:ext uri="{FF2B5EF4-FFF2-40B4-BE49-F238E27FC236}">
                    <a16:creationId xmlns:a16="http://schemas.microsoft.com/office/drawing/2014/main" id="{21D04B55-BF37-3588-C5B7-B39779817513}"/>
                  </a:ext>
                </a:extLst>
              </p:cNvPr>
              <p:cNvSpPr/>
              <p:nvPr/>
            </p:nvSpPr>
            <p:spPr>
              <a:xfrm flipV="1">
                <a:off x="5437496" y="2196099"/>
                <a:ext cx="1475650" cy="676656"/>
              </a:xfrm>
              <a:custGeom>
                <a:avLst/>
                <a:gdLst>
                  <a:gd name="connsiteX0" fmla="*/ 0 w 3636000"/>
                  <a:gd name="connsiteY0" fmla="*/ 2338917 h 2338917"/>
                  <a:gd name="connsiteX1" fmla="*/ 894332 w 3636000"/>
                  <a:gd name="connsiteY1" fmla="*/ 0 h 2338917"/>
                  <a:gd name="connsiteX2" fmla="*/ 3636000 w 3636000"/>
                  <a:gd name="connsiteY2" fmla="*/ 0 h 2338917"/>
                  <a:gd name="connsiteX3" fmla="*/ 2741668 w 3636000"/>
                  <a:gd name="connsiteY3" fmla="*/ 2338917 h 2338917"/>
                  <a:gd name="connsiteX4" fmla="*/ 0 w 3636000"/>
                  <a:gd name="connsiteY4" fmla="*/ 2338917 h 2338917"/>
                  <a:gd name="connsiteX0" fmla="*/ 0 w 3636000"/>
                  <a:gd name="connsiteY0" fmla="*/ 2338917 h 3152517"/>
                  <a:gd name="connsiteX1" fmla="*/ 894332 w 3636000"/>
                  <a:gd name="connsiteY1" fmla="*/ 0 h 3152517"/>
                  <a:gd name="connsiteX2" fmla="*/ 3636000 w 3636000"/>
                  <a:gd name="connsiteY2" fmla="*/ 0 h 3152517"/>
                  <a:gd name="connsiteX3" fmla="*/ 1949668 w 3636000"/>
                  <a:gd name="connsiteY3" fmla="*/ 3152517 h 3152517"/>
                  <a:gd name="connsiteX4" fmla="*/ 0 w 3636000"/>
                  <a:gd name="connsiteY4" fmla="*/ 2338917 h 3152517"/>
                  <a:gd name="connsiteX0" fmla="*/ 0 w 3895200"/>
                  <a:gd name="connsiteY0" fmla="*/ 2338917 h 3152517"/>
                  <a:gd name="connsiteX1" fmla="*/ 894332 w 3895200"/>
                  <a:gd name="connsiteY1" fmla="*/ 0 h 3152517"/>
                  <a:gd name="connsiteX2" fmla="*/ 3895200 w 3895200"/>
                  <a:gd name="connsiteY2" fmla="*/ 2332800 h 3152517"/>
                  <a:gd name="connsiteX3" fmla="*/ 1949668 w 3895200"/>
                  <a:gd name="connsiteY3" fmla="*/ 3152517 h 3152517"/>
                  <a:gd name="connsiteX4" fmla="*/ 0 w 3895200"/>
                  <a:gd name="connsiteY4" fmla="*/ 2338917 h 3152517"/>
                  <a:gd name="connsiteX0" fmla="*/ 0 w 3895200"/>
                  <a:gd name="connsiteY0" fmla="*/ 6117 h 819717"/>
                  <a:gd name="connsiteX1" fmla="*/ 1909532 w 3895200"/>
                  <a:gd name="connsiteY1" fmla="*/ 64800 h 819717"/>
                  <a:gd name="connsiteX2" fmla="*/ 3895200 w 3895200"/>
                  <a:gd name="connsiteY2" fmla="*/ 0 h 819717"/>
                  <a:gd name="connsiteX3" fmla="*/ 1949668 w 3895200"/>
                  <a:gd name="connsiteY3" fmla="*/ 819717 h 819717"/>
                  <a:gd name="connsiteX4" fmla="*/ 0 w 3895200"/>
                  <a:gd name="connsiteY4" fmla="*/ 6117 h 819717"/>
                  <a:gd name="connsiteX0" fmla="*/ 0 w 3895200"/>
                  <a:gd name="connsiteY0" fmla="*/ 430917 h 1244517"/>
                  <a:gd name="connsiteX1" fmla="*/ 1923932 w 3895200"/>
                  <a:gd name="connsiteY1" fmla="*/ 0 h 1244517"/>
                  <a:gd name="connsiteX2" fmla="*/ 3895200 w 3895200"/>
                  <a:gd name="connsiteY2" fmla="*/ 424800 h 1244517"/>
                  <a:gd name="connsiteX3" fmla="*/ 1949668 w 3895200"/>
                  <a:gd name="connsiteY3" fmla="*/ 1244517 h 1244517"/>
                  <a:gd name="connsiteX4" fmla="*/ 0 w 3895200"/>
                  <a:gd name="connsiteY4" fmla="*/ 430917 h 1244517"/>
                  <a:gd name="connsiteX0" fmla="*/ 0 w 3895200"/>
                  <a:gd name="connsiteY0" fmla="*/ 690117 h 1503717"/>
                  <a:gd name="connsiteX1" fmla="*/ 1923932 w 3895200"/>
                  <a:gd name="connsiteY1" fmla="*/ 0 h 1503717"/>
                  <a:gd name="connsiteX2" fmla="*/ 3895200 w 3895200"/>
                  <a:gd name="connsiteY2" fmla="*/ 684000 h 1503717"/>
                  <a:gd name="connsiteX3" fmla="*/ 1949668 w 3895200"/>
                  <a:gd name="connsiteY3" fmla="*/ 1503717 h 1503717"/>
                  <a:gd name="connsiteX4" fmla="*/ 0 w 3895200"/>
                  <a:gd name="connsiteY4" fmla="*/ 690117 h 1503717"/>
                  <a:gd name="connsiteX0" fmla="*/ 0 w 3895200"/>
                  <a:gd name="connsiteY0" fmla="*/ 920517 h 1734117"/>
                  <a:gd name="connsiteX1" fmla="*/ 1923932 w 3895200"/>
                  <a:gd name="connsiteY1" fmla="*/ 0 h 1734117"/>
                  <a:gd name="connsiteX2" fmla="*/ 3895200 w 3895200"/>
                  <a:gd name="connsiteY2" fmla="*/ 914400 h 1734117"/>
                  <a:gd name="connsiteX3" fmla="*/ 1949668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16346"/>
                  <a:gd name="connsiteX1" fmla="*/ 1923932 w 3895200"/>
                  <a:gd name="connsiteY1" fmla="*/ 0 h 1716346"/>
                  <a:gd name="connsiteX2" fmla="*/ 3895200 w 3895200"/>
                  <a:gd name="connsiteY2" fmla="*/ 914400 h 1716346"/>
                  <a:gd name="connsiteX3" fmla="*/ 1973900 w 3895200"/>
                  <a:gd name="connsiteY3" fmla="*/ 1716346 h 1716346"/>
                  <a:gd name="connsiteX4" fmla="*/ 0 w 3895200"/>
                  <a:gd name="connsiteY4" fmla="*/ 920517 h 1716346"/>
                  <a:gd name="connsiteX0" fmla="*/ 0 w 3895200"/>
                  <a:gd name="connsiteY0" fmla="*/ 920517 h 1730886"/>
                  <a:gd name="connsiteX1" fmla="*/ 1923932 w 3895200"/>
                  <a:gd name="connsiteY1" fmla="*/ 0 h 1730886"/>
                  <a:gd name="connsiteX2" fmla="*/ 3895200 w 3895200"/>
                  <a:gd name="connsiteY2" fmla="*/ 914400 h 1730886"/>
                  <a:gd name="connsiteX3" fmla="*/ 1925433 w 3895200"/>
                  <a:gd name="connsiteY3" fmla="*/ 1730886 h 1730886"/>
                  <a:gd name="connsiteX4" fmla="*/ 0 w 3895200"/>
                  <a:gd name="connsiteY4" fmla="*/ 920517 h 1730886"/>
                  <a:gd name="connsiteX0" fmla="*/ 0 w 3895200"/>
                  <a:gd name="connsiteY0" fmla="*/ 782404 h 1592773"/>
                  <a:gd name="connsiteX1" fmla="*/ 1923932 w 3895200"/>
                  <a:gd name="connsiteY1" fmla="*/ 0 h 1592773"/>
                  <a:gd name="connsiteX2" fmla="*/ 3895200 w 3895200"/>
                  <a:gd name="connsiteY2" fmla="*/ 776287 h 1592773"/>
                  <a:gd name="connsiteX3" fmla="*/ 1925433 w 3895200"/>
                  <a:gd name="connsiteY3" fmla="*/ 1592773 h 1592773"/>
                  <a:gd name="connsiteX4" fmla="*/ 0 w 3895200"/>
                  <a:gd name="connsiteY4" fmla="*/ 782404 h 1592773"/>
                  <a:gd name="connsiteX0" fmla="*/ 0 w 3886962"/>
                  <a:gd name="connsiteY0" fmla="*/ 759338 h 1592773"/>
                  <a:gd name="connsiteX1" fmla="*/ 1915694 w 3886962"/>
                  <a:gd name="connsiteY1" fmla="*/ 0 h 1592773"/>
                  <a:gd name="connsiteX2" fmla="*/ 3886962 w 3886962"/>
                  <a:gd name="connsiteY2" fmla="*/ 776287 h 1592773"/>
                  <a:gd name="connsiteX3" fmla="*/ 1917195 w 3886962"/>
                  <a:gd name="connsiteY3" fmla="*/ 1592773 h 1592773"/>
                  <a:gd name="connsiteX4" fmla="*/ 0 w 3886962"/>
                  <a:gd name="connsiteY4" fmla="*/ 759338 h 1592773"/>
                  <a:gd name="connsiteX0" fmla="*/ 0 w 3901791"/>
                  <a:gd name="connsiteY0" fmla="*/ 760986 h 1592773"/>
                  <a:gd name="connsiteX1" fmla="*/ 1930523 w 3901791"/>
                  <a:gd name="connsiteY1" fmla="*/ 0 h 1592773"/>
                  <a:gd name="connsiteX2" fmla="*/ 3901791 w 3901791"/>
                  <a:gd name="connsiteY2" fmla="*/ 776287 h 1592773"/>
                  <a:gd name="connsiteX3" fmla="*/ 1932024 w 3901791"/>
                  <a:gd name="connsiteY3" fmla="*/ 1592773 h 1592773"/>
                  <a:gd name="connsiteX4" fmla="*/ 0 w 3901791"/>
                  <a:gd name="connsiteY4" fmla="*/ 760986 h 1592773"/>
                  <a:gd name="connsiteX0" fmla="*/ 0 w 3863897"/>
                  <a:gd name="connsiteY0" fmla="*/ 760986 h 1592773"/>
                  <a:gd name="connsiteX1" fmla="*/ 1930523 w 3863897"/>
                  <a:gd name="connsiteY1" fmla="*/ 0 h 1592773"/>
                  <a:gd name="connsiteX2" fmla="*/ 3863897 w 3863897"/>
                  <a:gd name="connsiteY2" fmla="*/ 761459 h 1592773"/>
                  <a:gd name="connsiteX3" fmla="*/ 1932024 w 3863897"/>
                  <a:gd name="connsiteY3" fmla="*/ 1592773 h 1592773"/>
                  <a:gd name="connsiteX4" fmla="*/ 0 w 3863897"/>
                  <a:gd name="connsiteY4" fmla="*/ 760986 h 1592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897" h="1592773">
                    <a:moveTo>
                      <a:pt x="0" y="760986"/>
                    </a:moveTo>
                    <a:lnTo>
                      <a:pt x="1930523" y="0"/>
                    </a:lnTo>
                    <a:lnTo>
                      <a:pt x="3863897" y="761459"/>
                    </a:lnTo>
                    <a:lnTo>
                      <a:pt x="1932024" y="1592773"/>
                    </a:lnTo>
                    <a:lnTo>
                      <a:pt x="0" y="760986"/>
                    </a:lnTo>
                    <a:close/>
                  </a:path>
                </a:pathLst>
              </a:cu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grpSp>
          <p:nvGrpSpPr>
            <p:cNvPr id="11" name="Group 12">
              <a:extLst>
                <a:ext uri="{FF2B5EF4-FFF2-40B4-BE49-F238E27FC236}">
                  <a16:creationId xmlns:a16="http://schemas.microsoft.com/office/drawing/2014/main" id="{B8CEC764-661D-D3BC-7D08-69302EF5D694}"/>
                </a:ext>
              </a:extLst>
            </p:cNvPr>
            <p:cNvGrpSpPr/>
            <p:nvPr/>
          </p:nvGrpSpPr>
          <p:grpSpPr>
            <a:xfrm>
              <a:off x="2833222" y="1696142"/>
              <a:ext cx="1460500" cy="1079500"/>
              <a:chOff x="5441951" y="1790701"/>
              <a:chExt cx="1460500" cy="1079500"/>
            </a:xfrm>
          </p:grpSpPr>
          <p:sp>
            <p:nvSpPr>
              <p:cNvPr id="12" name="Freeform 13">
                <a:extLst>
                  <a:ext uri="{FF2B5EF4-FFF2-40B4-BE49-F238E27FC236}">
                    <a16:creationId xmlns:a16="http://schemas.microsoft.com/office/drawing/2014/main" id="{5481BC10-423D-132B-0316-EC7AC67B8021}"/>
                  </a:ext>
                </a:extLst>
              </p:cNvPr>
              <p:cNvSpPr>
                <a:spLocks/>
              </p:cNvSpPr>
              <p:nvPr/>
            </p:nvSpPr>
            <p:spPr bwMode="auto">
              <a:xfrm>
                <a:off x="6172200" y="1790701"/>
                <a:ext cx="730251" cy="1079500"/>
              </a:xfrm>
              <a:custGeom>
                <a:avLst/>
                <a:gdLst>
                  <a:gd name="T0" fmla="*/ 0 w 345"/>
                  <a:gd name="T1" fmla="*/ 0 h 510"/>
                  <a:gd name="T2" fmla="*/ 0 w 345"/>
                  <a:gd name="T3" fmla="*/ 510 h 510"/>
                  <a:gd name="T4" fmla="*/ 345 w 345"/>
                  <a:gd name="T5" fmla="*/ 361 h 510"/>
                  <a:gd name="T6" fmla="*/ 0 w 345"/>
                  <a:gd name="T7" fmla="*/ 0 h 510"/>
                </a:gdLst>
                <a:ahLst/>
                <a:cxnLst>
                  <a:cxn ang="0">
                    <a:pos x="T0" y="T1"/>
                  </a:cxn>
                  <a:cxn ang="0">
                    <a:pos x="T2" y="T3"/>
                  </a:cxn>
                  <a:cxn ang="0">
                    <a:pos x="T4" y="T5"/>
                  </a:cxn>
                  <a:cxn ang="0">
                    <a:pos x="T6" y="T7"/>
                  </a:cxn>
                </a:cxnLst>
                <a:rect l="0" t="0" r="r" b="b"/>
                <a:pathLst>
                  <a:path w="345" h="510">
                    <a:moveTo>
                      <a:pt x="0" y="0"/>
                    </a:moveTo>
                    <a:lnTo>
                      <a:pt x="0" y="510"/>
                    </a:lnTo>
                    <a:lnTo>
                      <a:pt x="345" y="361"/>
                    </a:lnTo>
                    <a:lnTo>
                      <a:pt x="0" y="0"/>
                    </a:ln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endParaRPr lang="en-US" sz="3200">
                  <a:solidFill>
                    <a:schemeClr val="bg1"/>
                  </a:solidFill>
                </a:endParaRPr>
              </a:p>
            </p:txBody>
          </p:sp>
          <p:sp>
            <p:nvSpPr>
              <p:cNvPr id="13" name="Freeform 14">
                <a:extLst>
                  <a:ext uri="{FF2B5EF4-FFF2-40B4-BE49-F238E27FC236}">
                    <a16:creationId xmlns:a16="http://schemas.microsoft.com/office/drawing/2014/main" id="{AC1CFA8F-483B-4A6C-FFD7-6A36B91D41DF}"/>
                  </a:ext>
                </a:extLst>
              </p:cNvPr>
              <p:cNvSpPr>
                <a:spLocks/>
              </p:cNvSpPr>
              <p:nvPr/>
            </p:nvSpPr>
            <p:spPr bwMode="auto">
              <a:xfrm>
                <a:off x="5441951" y="1790701"/>
                <a:ext cx="730251" cy="1079500"/>
              </a:xfrm>
              <a:custGeom>
                <a:avLst/>
                <a:gdLst>
                  <a:gd name="T0" fmla="*/ 345 w 345"/>
                  <a:gd name="T1" fmla="*/ 0 h 510"/>
                  <a:gd name="T2" fmla="*/ 345 w 345"/>
                  <a:gd name="T3" fmla="*/ 510 h 510"/>
                  <a:gd name="T4" fmla="*/ 0 w 345"/>
                  <a:gd name="T5" fmla="*/ 361 h 510"/>
                  <a:gd name="T6" fmla="*/ 345 w 345"/>
                  <a:gd name="T7" fmla="*/ 0 h 510"/>
                </a:gdLst>
                <a:ahLst/>
                <a:cxnLst>
                  <a:cxn ang="0">
                    <a:pos x="T0" y="T1"/>
                  </a:cxn>
                  <a:cxn ang="0">
                    <a:pos x="T2" y="T3"/>
                  </a:cxn>
                  <a:cxn ang="0">
                    <a:pos x="T4" y="T5"/>
                  </a:cxn>
                  <a:cxn ang="0">
                    <a:pos x="T6" y="T7"/>
                  </a:cxn>
                </a:cxnLst>
                <a:rect l="0" t="0" r="r" b="b"/>
                <a:pathLst>
                  <a:path w="345" h="510">
                    <a:moveTo>
                      <a:pt x="345" y="0"/>
                    </a:moveTo>
                    <a:lnTo>
                      <a:pt x="345" y="510"/>
                    </a:lnTo>
                    <a:lnTo>
                      <a:pt x="0" y="361"/>
                    </a:lnTo>
                    <a:lnTo>
                      <a:pt x="345" y="0"/>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3200">
                  <a:solidFill>
                    <a:schemeClr val="bg1"/>
                  </a:solidFill>
                </a:endParaRPr>
              </a:p>
            </p:txBody>
          </p:sp>
        </p:grpSp>
      </p:grpSp>
      <p:sp>
        <p:nvSpPr>
          <p:cNvPr id="23" name="TextBox 77">
            <a:extLst>
              <a:ext uri="{FF2B5EF4-FFF2-40B4-BE49-F238E27FC236}">
                <a16:creationId xmlns:a16="http://schemas.microsoft.com/office/drawing/2014/main" id="{02A83976-A2F4-42EF-69A6-9E6D0E09B009}"/>
              </a:ext>
            </a:extLst>
          </p:cNvPr>
          <p:cNvSpPr txBox="1"/>
          <p:nvPr/>
        </p:nvSpPr>
        <p:spPr>
          <a:xfrm>
            <a:off x="5567434" y="2091720"/>
            <a:ext cx="5851899" cy="2862322"/>
          </a:xfrm>
          <a:prstGeom prst="rect">
            <a:avLst/>
          </a:prstGeom>
          <a:noFill/>
        </p:spPr>
        <p:txBody>
          <a:bodyPr wrap="square" rtlCol="0">
            <a:spAutoFit/>
          </a:bodyPr>
          <a:lstStyle/>
          <a:p>
            <a:r>
              <a:rPr lang="pt-BR" sz="2000" b="1" dirty="0">
                <a:solidFill>
                  <a:schemeClr val="bg1"/>
                </a:solidFill>
              </a:rPr>
              <a:t>Locais para até 30 trabalhadores</a:t>
            </a:r>
          </a:p>
          <a:p>
            <a:endParaRPr lang="pt-BR" sz="2000" b="1" dirty="0">
              <a:solidFill>
                <a:schemeClr val="bg1"/>
              </a:solidFill>
            </a:endParaRPr>
          </a:p>
          <a:p>
            <a:endParaRPr lang="pt-BR" sz="2000" b="1" dirty="0">
              <a:solidFill>
                <a:schemeClr val="bg1"/>
              </a:solidFill>
            </a:endParaRPr>
          </a:p>
          <a:p>
            <a:endParaRPr lang="pt-BR" sz="2000" b="1" dirty="0">
              <a:solidFill>
                <a:schemeClr val="bg1"/>
              </a:solidFill>
            </a:endParaRPr>
          </a:p>
          <a:p>
            <a:r>
              <a:rPr lang="pt-BR" sz="2000" b="1" dirty="0">
                <a:solidFill>
                  <a:schemeClr val="bg1"/>
                </a:solidFill>
              </a:rPr>
              <a:t>Locais para mais de 30 trabalhadores</a:t>
            </a:r>
          </a:p>
          <a:p>
            <a:endParaRPr lang="pt-BR" sz="2000" b="1" dirty="0">
              <a:solidFill>
                <a:schemeClr val="bg1"/>
              </a:solidFill>
            </a:endParaRPr>
          </a:p>
          <a:p>
            <a:endParaRPr lang="pt-BR" sz="2000" b="1" dirty="0">
              <a:solidFill>
                <a:schemeClr val="bg1"/>
              </a:solidFill>
            </a:endParaRPr>
          </a:p>
          <a:p>
            <a:endParaRPr lang="pt-BR" sz="2000" b="1" dirty="0">
              <a:solidFill>
                <a:schemeClr val="bg1"/>
              </a:solidFill>
            </a:endParaRPr>
          </a:p>
          <a:p>
            <a:r>
              <a:rPr lang="id-ID" sz="2000" b="1" dirty="0">
                <a:solidFill>
                  <a:schemeClr val="bg1"/>
                </a:solidFill>
              </a:rPr>
              <a:t>Dispensa das exigências</a:t>
            </a:r>
          </a:p>
        </p:txBody>
      </p:sp>
      <p:pic>
        <p:nvPicPr>
          <p:cNvPr id="20" name="Imagem 19">
            <a:extLst>
              <a:ext uri="{FF2B5EF4-FFF2-40B4-BE49-F238E27FC236}">
                <a16:creationId xmlns:a16="http://schemas.microsoft.com/office/drawing/2014/main" id="{A0425A56-6A1E-BA96-B8A2-F4C7008555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86212">
            <a:off x="367330" y="5238733"/>
            <a:ext cx="2340372" cy="649753"/>
          </a:xfrm>
          <a:prstGeom prst="rect">
            <a:avLst/>
          </a:prstGeom>
        </p:spPr>
      </p:pic>
    </p:spTree>
    <p:extLst>
      <p:ext uri="{BB962C8B-B14F-4D97-AF65-F5344CB8AC3E}">
        <p14:creationId xmlns:p14="http://schemas.microsoft.com/office/powerpoint/2010/main" val="103729003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9">
            <a:extLst>
              <a:ext uri="{FF2B5EF4-FFF2-40B4-BE49-F238E27FC236}">
                <a16:creationId xmlns:a16="http://schemas.microsoft.com/office/drawing/2014/main" id="{20071B76-C48A-45BB-06FE-8E4C2D3EE877}"/>
              </a:ext>
            </a:extLst>
          </p:cNvPr>
          <p:cNvSpPr>
            <a:spLocks/>
          </p:cNvSpPr>
          <p:nvPr/>
        </p:nvSpPr>
        <p:spPr bwMode="auto">
          <a:xfrm rot="10800000">
            <a:off x="2644872" y="1879839"/>
            <a:ext cx="10118627" cy="972128"/>
          </a:xfrm>
          <a:custGeom>
            <a:avLst/>
            <a:gdLst>
              <a:gd name="T0" fmla="*/ 3826 w 3826"/>
              <a:gd name="T1" fmla="*/ 646 h 646"/>
              <a:gd name="T2" fmla="*/ 194 w 3826"/>
              <a:gd name="T3" fmla="*/ 646 h 646"/>
              <a:gd name="T4" fmla="*/ 0 w 3826"/>
              <a:gd name="T5" fmla="*/ 322 h 646"/>
              <a:gd name="T6" fmla="*/ 194 w 3826"/>
              <a:gd name="T7" fmla="*/ 0 h 646"/>
              <a:gd name="T8" fmla="*/ 3826 w 3826"/>
              <a:gd name="T9" fmla="*/ 0 h 646"/>
              <a:gd name="T10" fmla="*/ 3826 w 3826"/>
              <a:gd name="T11" fmla="*/ 646 h 646"/>
            </a:gdLst>
            <a:ahLst/>
            <a:cxnLst>
              <a:cxn ang="0">
                <a:pos x="T0" y="T1"/>
              </a:cxn>
              <a:cxn ang="0">
                <a:pos x="T2" y="T3"/>
              </a:cxn>
              <a:cxn ang="0">
                <a:pos x="T4" y="T5"/>
              </a:cxn>
              <a:cxn ang="0">
                <a:pos x="T6" y="T7"/>
              </a:cxn>
              <a:cxn ang="0">
                <a:pos x="T8" y="T9"/>
              </a:cxn>
              <a:cxn ang="0">
                <a:pos x="T10" y="T11"/>
              </a:cxn>
            </a:cxnLst>
            <a:rect l="0" t="0" r="r" b="b"/>
            <a:pathLst>
              <a:path w="3826" h="646">
                <a:moveTo>
                  <a:pt x="3826" y="646"/>
                </a:moveTo>
                <a:lnTo>
                  <a:pt x="194" y="646"/>
                </a:lnTo>
                <a:lnTo>
                  <a:pt x="0" y="322"/>
                </a:lnTo>
                <a:lnTo>
                  <a:pt x="194" y="0"/>
                </a:lnTo>
                <a:lnTo>
                  <a:pt x="3826" y="0"/>
                </a:lnTo>
                <a:lnTo>
                  <a:pt x="3826" y="64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grpSp>
        <p:nvGrpSpPr>
          <p:cNvPr id="7" name="Group 8">
            <a:extLst>
              <a:ext uri="{FF2B5EF4-FFF2-40B4-BE49-F238E27FC236}">
                <a16:creationId xmlns:a16="http://schemas.microsoft.com/office/drawing/2014/main" id="{F764BCF0-9EAF-19E3-8A23-DCAF75D4E3A3}"/>
              </a:ext>
            </a:extLst>
          </p:cNvPr>
          <p:cNvGrpSpPr/>
          <p:nvPr/>
        </p:nvGrpSpPr>
        <p:grpSpPr>
          <a:xfrm>
            <a:off x="204714" y="1574800"/>
            <a:ext cx="4825064" cy="5264550"/>
            <a:chOff x="1372722" y="1696142"/>
            <a:chExt cx="4381501" cy="3224674"/>
          </a:xfrm>
        </p:grpSpPr>
        <p:sp>
          <p:nvSpPr>
            <p:cNvPr id="8" name="Parallelogram 3">
              <a:extLst>
                <a:ext uri="{FF2B5EF4-FFF2-40B4-BE49-F238E27FC236}">
                  <a16:creationId xmlns:a16="http://schemas.microsoft.com/office/drawing/2014/main" id="{F3CAB07C-62D2-CC5B-F3C2-D82ADA2F42C5}"/>
                </a:ext>
              </a:extLst>
            </p:cNvPr>
            <p:cNvSpPr/>
            <p:nvPr/>
          </p:nvSpPr>
          <p:spPr>
            <a:xfrm>
              <a:off x="1372722" y="3084600"/>
              <a:ext cx="4381498" cy="1836216"/>
            </a:xfrm>
            <a:custGeom>
              <a:avLst/>
              <a:gdLst>
                <a:gd name="connsiteX0" fmla="*/ 0 w 3636000"/>
                <a:gd name="connsiteY0" fmla="*/ 2338917 h 2338917"/>
                <a:gd name="connsiteX1" fmla="*/ 894332 w 3636000"/>
                <a:gd name="connsiteY1" fmla="*/ 0 h 2338917"/>
                <a:gd name="connsiteX2" fmla="*/ 3636000 w 3636000"/>
                <a:gd name="connsiteY2" fmla="*/ 0 h 2338917"/>
                <a:gd name="connsiteX3" fmla="*/ 2741668 w 3636000"/>
                <a:gd name="connsiteY3" fmla="*/ 2338917 h 2338917"/>
                <a:gd name="connsiteX4" fmla="*/ 0 w 3636000"/>
                <a:gd name="connsiteY4" fmla="*/ 2338917 h 2338917"/>
                <a:gd name="connsiteX0" fmla="*/ 0 w 3636000"/>
                <a:gd name="connsiteY0" fmla="*/ 2338917 h 3152517"/>
                <a:gd name="connsiteX1" fmla="*/ 894332 w 3636000"/>
                <a:gd name="connsiteY1" fmla="*/ 0 h 3152517"/>
                <a:gd name="connsiteX2" fmla="*/ 3636000 w 3636000"/>
                <a:gd name="connsiteY2" fmla="*/ 0 h 3152517"/>
                <a:gd name="connsiteX3" fmla="*/ 1949668 w 3636000"/>
                <a:gd name="connsiteY3" fmla="*/ 3152517 h 3152517"/>
                <a:gd name="connsiteX4" fmla="*/ 0 w 3636000"/>
                <a:gd name="connsiteY4" fmla="*/ 2338917 h 3152517"/>
                <a:gd name="connsiteX0" fmla="*/ 0 w 3895200"/>
                <a:gd name="connsiteY0" fmla="*/ 2338917 h 3152517"/>
                <a:gd name="connsiteX1" fmla="*/ 894332 w 3895200"/>
                <a:gd name="connsiteY1" fmla="*/ 0 h 3152517"/>
                <a:gd name="connsiteX2" fmla="*/ 3895200 w 3895200"/>
                <a:gd name="connsiteY2" fmla="*/ 2332800 h 3152517"/>
                <a:gd name="connsiteX3" fmla="*/ 1949668 w 3895200"/>
                <a:gd name="connsiteY3" fmla="*/ 3152517 h 3152517"/>
                <a:gd name="connsiteX4" fmla="*/ 0 w 3895200"/>
                <a:gd name="connsiteY4" fmla="*/ 2338917 h 3152517"/>
                <a:gd name="connsiteX0" fmla="*/ 0 w 3895200"/>
                <a:gd name="connsiteY0" fmla="*/ 6117 h 819717"/>
                <a:gd name="connsiteX1" fmla="*/ 1909532 w 3895200"/>
                <a:gd name="connsiteY1" fmla="*/ 64800 h 819717"/>
                <a:gd name="connsiteX2" fmla="*/ 3895200 w 3895200"/>
                <a:gd name="connsiteY2" fmla="*/ 0 h 819717"/>
                <a:gd name="connsiteX3" fmla="*/ 1949668 w 3895200"/>
                <a:gd name="connsiteY3" fmla="*/ 819717 h 819717"/>
                <a:gd name="connsiteX4" fmla="*/ 0 w 3895200"/>
                <a:gd name="connsiteY4" fmla="*/ 6117 h 819717"/>
                <a:gd name="connsiteX0" fmla="*/ 0 w 3895200"/>
                <a:gd name="connsiteY0" fmla="*/ 430917 h 1244517"/>
                <a:gd name="connsiteX1" fmla="*/ 1923932 w 3895200"/>
                <a:gd name="connsiteY1" fmla="*/ 0 h 1244517"/>
                <a:gd name="connsiteX2" fmla="*/ 3895200 w 3895200"/>
                <a:gd name="connsiteY2" fmla="*/ 424800 h 1244517"/>
                <a:gd name="connsiteX3" fmla="*/ 1949668 w 3895200"/>
                <a:gd name="connsiteY3" fmla="*/ 1244517 h 1244517"/>
                <a:gd name="connsiteX4" fmla="*/ 0 w 3895200"/>
                <a:gd name="connsiteY4" fmla="*/ 430917 h 1244517"/>
                <a:gd name="connsiteX0" fmla="*/ 0 w 3895200"/>
                <a:gd name="connsiteY0" fmla="*/ 690117 h 1503717"/>
                <a:gd name="connsiteX1" fmla="*/ 1923932 w 3895200"/>
                <a:gd name="connsiteY1" fmla="*/ 0 h 1503717"/>
                <a:gd name="connsiteX2" fmla="*/ 3895200 w 3895200"/>
                <a:gd name="connsiteY2" fmla="*/ 684000 h 1503717"/>
                <a:gd name="connsiteX3" fmla="*/ 1949668 w 3895200"/>
                <a:gd name="connsiteY3" fmla="*/ 1503717 h 1503717"/>
                <a:gd name="connsiteX4" fmla="*/ 0 w 3895200"/>
                <a:gd name="connsiteY4" fmla="*/ 690117 h 1503717"/>
                <a:gd name="connsiteX0" fmla="*/ 0 w 3895200"/>
                <a:gd name="connsiteY0" fmla="*/ 920517 h 1734117"/>
                <a:gd name="connsiteX1" fmla="*/ 1923932 w 3895200"/>
                <a:gd name="connsiteY1" fmla="*/ 0 h 1734117"/>
                <a:gd name="connsiteX2" fmla="*/ 3895200 w 3895200"/>
                <a:gd name="connsiteY2" fmla="*/ 914400 h 1734117"/>
                <a:gd name="connsiteX3" fmla="*/ 1949668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16346"/>
                <a:gd name="connsiteX1" fmla="*/ 1923932 w 3895200"/>
                <a:gd name="connsiteY1" fmla="*/ 0 h 1716346"/>
                <a:gd name="connsiteX2" fmla="*/ 3895200 w 3895200"/>
                <a:gd name="connsiteY2" fmla="*/ 914400 h 1716346"/>
                <a:gd name="connsiteX3" fmla="*/ 1973900 w 3895200"/>
                <a:gd name="connsiteY3" fmla="*/ 1716346 h 1716346"/>
                <a:gd name="connsiteX4" fmla="*/ 0 w 3895200"/>
                <a:gd name="connsiteY4" fmla="*/ 920517 h 1716346"/>
                <a:gd name="connsiteX0" fmla="*/ 0 w 3895200"/>
                <a:gd name="connsiteY0" fmla="*/ 920517 h 1730886"/>
                <a:gd name="connsiteX1" fmla="*/ 1923932 w 3895200"/>
                <a:gd name="connsiteY1" fmla="*/ 0 h 1730886"/>
                <a:gd name="connsiteX2" fmla="*/ 3895200 w 3895200"/>
                <a:gd name="connsiteY2" fmla="*/ 914400 h 1730886"/>
                <a:gd name="connsiteX3" fmla="*/ 1925433 w 3895200"/>
                <a:gd name="connsiteY3" fmla="*/ 1730886 h 1730886"/>
                <a:gd name="connsiteX4" fmla="*/ 0 w 3895200"/>
                <a:gd name="connsiteY4" fmla="*/ 920517 h 1730886"/>
                <a:gd name="connsiteX0" fmla="*/ 0 w 3895200"/>
                <a:gd name="connsiteY0" fmla="*/ 782404 h 1592773"/>
                <a:gd name="connsiteX1" fmla="*/ 1923932 w 3895200"/>
                <a:gd name="connsiteY1" fmla="*/ 0 h 1592773"/>
                <a:gd name="connsiteX2" fmla="*/ 3895200 w 3895200"/>
                <a:gd name="connsiteY2" fmla="*/ 776287 h 1592773"/>
                <a:gd name="connsiteX3" fmla="*/ 1925433 w 3895200"/>
                <a:gd name="connsiteY3" fmla="*/ 1592773 h 1592773"/>
                <a:gd name="connsiteX4" fmla="*/ 0 w 3895200"/>
                <a:gd name="connsiteY4" fmla="*/ 782404 h 1592773"/>
                <a:gd name="connsiteX0" fmla="*/ 0 w 3886962"/>
                <a:gd name="connsiteY0" fmla="*/ 759338 h 1592773"/>
                <a:gd name="connsiteX1" fmla="*/ 1915694 w 3886962"/>
                <a:gd name="connsiteY1" fmla="*/ 0 h 1592773"/>
                <a:gd name="connsiteX2" fmla="*/ 3886962 w 3886962"/>
                <a:gd name="connsiteY2" fmla="*/ 776287 h 1592773"/>
                <a:gd name="connsiteX3" fmla="*/ 1917195 w 3886962"/>
                <a:gd name="connsiteY3" fmla="*/ 1592773 h 1592773"/>
                <a:gd name="connsiteX4" fmla="*/ 0 w 3886962"/>
                <a:gd name="connsiteY4" fmla="*/ 759338 h 1592773"/>
                <a:gd name="connsiteX0" fmla="*/ 0 w 3901791"/>
                <a:gd name="connsiteY0" fmla="*/ 760986 h 1592773"/>
                <a:gd name="connsiteX1" fmla="*/ 1930523 w 3901791"/>
                <a:gd name="connsiteY1" fmla="*/ 0 h 1592773"/>
                <a:gd name="connsiteX2" fmla="*/ 3901791 w 3901791"/>
                <a:gd name="connsiteY2" fmla="*/ 776287 h 1592773"/>
                <a:gd name="connsiteX3" fmla="*/ 1932024 w 3901791"/>
                <a:gd name="connsiteY3" fmla="*/ 1592773 h 1592773"/>
                <a:gd name="connsiteX4" fmla="*/ 0 w 3901791"/>
                <a:gd name="connsiteY4" fmla="*/ 760986 h 1592773"/>
                <a:gd name="connsiteX0" fmla="*/ 0 w 3863897"/>
                <a:gd name="connsiteY0" fmla="*/ 760986 h 1592773"/>
                <a:gd name="connsiteX1" fmla="*/ 1930523 w 3863897"/>
                <a:gd name="connsiteY1" fmla="*/ 0 h 1592773"/>
                <a:gd name="connsiteX2" fmla="*/ 3863897 w 3863897"/>
                <a:gd name="connsiteY2" fmla="*/ 761459 h 1592773"/>
                <a:gd name="connsiteX3" fmla="*/ 1932024 w 3863897"/>
                <a:gd name="connsiteY3" fmla="*/ 1592773 h 1592773"/>
                <a:gd name="connsiteX4" fmla="*/ 0 w 3863897"/>
                <a:gd name="connsiteY4" fmla="*/ 760986 h 1592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897" h="1592773">
                  <a:moveTo>
                    <a:pt x="0" y="760986"/>
                  </a:moveTo>
                  <a:lnTo>
                    <a:pt x="1930523" y="0"/>
                  </a:lnTo>
                  <a:lnTo>
                    <a:pt x="3863897" y="761459"/>
                  </a:lnTo>
                  <a:lnTo>
                    <a:pt x="1932024" y="1592773"/>
                  </a:lnTo>
                  <a:lnTo>
                    <a:pt x="0" y="760986"/>
                  </a:lnTo>
                  <a:close/>
                </a:path>
              </a:pathLst>
            </a:cu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nvGrpSpPr>
            <p:cNvPr id="9" name="Group 10">
              <a:extLst>
                <a:ext uri="{FF2B5EF4-FFF2-40B4-BE49-F238E27FC236}">
                  <a16:creationId xmlns:a16="http://schemas.microsoft.com/office/drawing/2014/main" id="{09CC4798-31A5-C26C-AE27-7CBEA1AEAFAB}"/>
                </a:ext>
              </a:extLst>
            </p:cNvPr>
            <p:cNvGrpSpPr/>
            <p:nvPr/>
          </p:nvGrpSpPr>
          <p:grpSpPr>
            <a:xfrm>
              <a:off x="1372722" y="2627091"/>
              <a:ext cx="4381501" cy="2293724"/>
              <a:chOff x="3981451" y="2735476"/>
              <a:chExt cx="4381501" cy="2293724"/>
            </a:xfrm>
            <a:solidFill>
              <a:schemeClr val="accent2"/>
            </a:solidFill>
          </p:grpSpPr>
          <p:sp>
            <p:nvSpPr>
              <p:cNvPr id="17" name="Freeform 11">
                <a:extLst>
                  <a:ext uri="{FF2B5EF4-FFF2-40B4-BE49-F238E27FC236}">
                    <a16:creationId xmlns:a16="http://schemas.microsoft.com/office/drawing/2014/main" id="{F26D50ED-3103-8329-443B-7B874928FE08}"/>
                  </a:ext>
                </a:extLst>
              </p:cNvPr>
              <p:cNvSpPr>
                <a:spLocks/>
              </p:cNvSpPr>
              <p:nvPr/>
            </p:nvSpPr>
            <p:spPr bwMode="auto">
              <a:xfrm>
                <a:off x="6172201" y="3316816"/>
                <a:ext cx="2190751" cy="1712384"/>
              </a:xfrm>
              <a:custGeom>
                <a:avLst/>
                <a:gdLst>
                  <a:gd name="T0" fmla="*/ 689 w 1035"/>
                  <a:gd name="T1" fmla="*/ 0 h 809"/>
                  <a:gd name="T2" fmla="*/ 0 w 1035"/>
                  <a:gd name="T3" fmla="*/ 298 h 809"/>
                  <a:gd name="T4" fmla="*/ 0 w 1035"/>
                  <a:gd name="T5" fmla="*/ 639 h 809"/>
                  <a:gd name="T6" fmla="*/ 0 w 1035"/>
                  <a:gd name="T7" fmla="*/ 809 h 809"/>
                  <a:gd name="T8" fmla="*/ 1035 w 1035"/>
                  <a:gd name="T9" fmla="*/ 362 h 809"/>
                  <a:gd name="T10" fmla="*/ 689 w 1035"/>
                  <a:gd name="T11" fmla="*/ 0 h 809"/>
                </a:gdLst>
                <a:ahLst/>
                <a:cxnLst>
                  <a:cxn ang="0">
                    <a:pos x="T0" y="T1"/>
                  </a:cxn>
                  <a:cxn ang="0">
                    <a:pos x="T2" y="T3"/>
                  </a:cxn>
                  <a:cxn ang="0">
                    <a:pos x="T4" y="T5"/>
                  </a:cxn>
                  <a:cxn ang="0">
                    <a:pos x="T6" y="T7"/>
                  </a:cxn>
                  <a:cxn ang="0">
                    <a:pos x="T8" y="T9"/>
                  </a:cxn>
                  <a:cxn ang="0">
                    <a:pos x="T10" y="T11"/>
                  </a:cxn>
                </a:cxnLst>
                <a:rect l="0" t="0" r="r" b="b"/>
                <a:pathLst>
                  <a:path w="1035" h="809">
                    <a:moveTo>
                      <a:pt x="689" y="0"/>
                    </a:moveTo>
                    <a:lnTo>
                      <a:pt x="0" y="298"/>
                    </a:lnTo>
                    <a:lnTo>
                      <a:pt x="0" y="639"/>
                    </a:lnTo>
                    <a:lnTo>
                      <a:pt x="0" y="809"/>
                    </a:lnTo>
                    <a:lnTo>
                      <a:pt x="1035" y="362"/>
                    </a:lnTo>
                    <a:lnTo>
                      <a:pt x="689" y="0"/>
                    </a:lnTo>
                    <a:close/>
                  </a:path>
                </a:pathLst>
              </a:custGeom>
              <a:solidFill>
                <a:schemeClr val="bg1">
                  <a:lumMod val="7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solidFill>
                    <a:schemeClr val="bg1"/>
                  </a:solidFill>
                </a:endParaRPr>
              </a:p>
            </p:txBody>
          </p:sp>
          <p:sp>
            <p:nvSpPr>
              <p:cNvPr id="18" name="Freeform 15">
                <a:extLst>
                  <a:ext uri="{FF2B5EF4-FFF2-40B4-BE49-F238E27FC236}">
                    <a16:creationId xmlns:a16="http://schemas.microsoft.com/office/drawing/2014/main" id="{7943E750-1C67-FBBD-CF50-95D2EE99F073}"/>
                  </a:ext>
                </a:extLst>
              </p:cNvPr>
              <p:cNvSpPr>
                <a:spLocks/>
              </p:cNvSpPr>
              <p:nvPr/>
            </p:nvSpPr>
            <p:spPr bwMode="auto">
              <a:xfrm>
                <a:off x="3981451" y="3316816"/>
                <a:ext cx="2190751" cy="1712384"/>
              </a:xfrm>
              <a:custGeom>
                <a:avLst/>
                <a:gdLst>
                  <a:gd name="T0" fmla="*/ 346 w 1035"/>
                  <a:gd name="T1" fmla="*/ 0 h 809"/>
                  <a:gd name="T2" fmla="*/ 1035 w 1035"/>
                  <a:gd name="T3" fmla="*/ 298 h 809"/>
                  <a:gd name="T4" fmla="*/ 1035 w 1035"/>
                  <a:gd name="T5" fmla="*/ 639 h 809"/>
                  <a:gd name="T6" fmla="*/ 1035 w 1035"/>
                  <a:gd name="T7" fmla="*/ 809 h 809"/>
                  <a:gd name="T8" fmla="*/ 0 w 1035"/>
                  <a:gd name="T9" fmla="*/ 362 h 809"/>
                  <a:gd name="T10" fmla="*/ 346 w 1035"/>
                  <a:gd name="T11" fmla="*/ 0 h 809"/>
                </a:gdLst>
                <a:ahLst/>
                <a:cxnLst>
                  <a:cxn ang="0">
                    <a:pos x="T0" y="T1"/>
                  </a:cxn>
                  <a:cxn ang="0">
                    <a:pos x="T2" y="T3"/>
                  </a:cxn>
                  <a:cxn ang="0">
                    <a:pos x="T4" y="T5"/>
                  </a:cxn>
                  <a:cxn ang="0">
                    <a:pos x="T6" y="T7"/>
                  </a:cxn>
                  <a:cxn ang="0">
                    <a:pos x="T8" y="T9"/>
                  </a:cxn>
                  <a:cxn ang="0">
                    <a:pos x="T10" y="T11"/>
                  </a:cxn>
                </a:cxnLst>
                <a:rect l="0" t="0" r="r" b="b"/>
                <a:pathLst>
                  <a:path w="1035" h="809">
                    <a:moveTo>
                      <a:pt x="346" y="0"/>
                    </a:moveTo>
                    <a:lnTo>
                      <a:pt x="1035" y="298"/>
                    </a:lnTo>
                    <a:lnTo>
                      <a:pt x="1035" y="639"/>
                    </a:lnTo>
                    <a:lnTo>
                      <a:pt x="1035" y="809"/>
                    </a:lnTo>
                    <a:lnTo>
                      <a:pt x="0" y="362"/>
                    </a:lnTo>
                    <a:lnTo>
                      <a:pt x="346" y="0"/>
                    </a:lnTo>
                    <a:close/>
                  </a:path>
                </a:pathLst>
              </a:custGeom>
              <a:solidFill>
                <a:schemeClr val="tx1">
                  <a:lumMod val="10000"/>
                  <a:lumOff val="9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solidFill>
                    <a:schemeClr val="bg1"/>
                  </a:solidFill>
                </a:endParaRPr>
              </a:p>
            </p:txBody>
          </p:sp>
          <p:sp>
            <p:nvSpPr>
              <p:cNvPr id="19" name="Parallelogram 3">
                <a:extLst>
                  <a:ext uri="{FF2B5EF4-FFF2-40B4-BE49-F238E27FC236}">
                    <a16:creationId xmlns:a16="http://schemas.microsoft.com/office/drawing/2014/main" id="{16CC914B-F219-9F1D-453B-04A197ABD95D}"/>
                  </a:ext>
                </a:extLst>
              </p:cNvPr>
              <p:cNvSpPr/>
              <p:nvPr/>
            </p:nvSpPr>
            <p:spPr>
              <a:xfrm>
                <a:off x="4704292" y="2735476"/>
                <a:ext cx="2935224" cy="1212108"/>
              </a:xfrm>
              <a:custGeom>
                <a:avLst/>
                <a:gdLst>
                  <a:gd name="connsiteX0" fmla="*/ 0 w 3636000"/>
                  <a:gd name="connsiteY0" fmla="*/ 2338917 h 2338917"/>
                  <a:gd name="connsiteX1" fmla="*/ 894332 w 3636000"/>
                  <a:gd name="connsiteY1" fmla="*/ 0 h 2338917"/>
                  <a:gd name="connsiteX2" fmla="*/ 3636000 w 3636000"/>
                  <a:gd name="connsiteY2" fmla="*/ 0 h 2338917"/>
                  <a:gd name="connsiteX3" fmla="*/ 2741668 w 3636000"/>
                  <a:gd name="connsiteY3" fmla="*/ 2338917 h 2338917"/>
                  <a:gd name="connsiteX4" fmla="*/ 0 w 3636000"/>
                  <a:gd name="connsiteY4" fmla="*/ 2338917 h 2338917"/>
                  <a:gd name="connsiteX0" fmla="*/ 0 w 3636000"/>
                  <a:gd name="connsiteY0" fmla="*/ 2338917 h 3152517"/>
                  <a:gd name="connsiteX1" fmla="*/ 894332 w 3636000"/>
                  <a:gd name="connsiteY1" fmla="*/ 0 h 3152517"/>
                  <a:gd name="connsiteX2" fmla="*/ 3636000 w 3636000"/>
                  <a:gd name="connsiteY2" fmla="*/ 0 h 3152517"/>
                  <a:gd name="connsiteX3" fmla="*/ 1949668 w 3636000"/>
                  <a:gd name="connsiteY3" fmla="*/ 3152517 h 3152517"/>
                  <a:gd name="connsiteX4" fmla="*/ 0 w 3636000"/>
                  <a:gd name="connsiteY4" fmla="*/ 2338917 h 3152517"/>
                  <a:gd name="connsiteX0" fmla="*/ 0 w 3895200"/>
                  <a:gd name="connsiteY0" fmla="*/ 2338917 h 3152517"/>
                  <a:gd name="connsiteX1" fmla="*/ 894332 w 3895200"/>
                  <a:gd name="connsiteY1" fmla="*/ 0 h 3152517"/>
                  <a:gd name="connsiteX2" fmla="*/ 3895200 w 3895200"/>
                  <a:gd name="connsiteY2" fmla="*/ 2332800 h 3152517"/>
                  <a:gd name="connsiteX3" fmla="*/ 1949668 w 3895200"/>
                  <a:gd name="connsiteY3" fmla="*/ 3152517 h 3152517"/>
                  <a:gd name="connsiteX4" fmla="*/ 0 w 3895200"/>
                  <a:gd name="connsiteY4" fmla="*/ 2338917 h 3152517"/>
                  <a:gd name="connsiteX0" fmla="*/ 0 w 3895200"/>
                  <a:gd name="connsiteY0" fmla="*/ 6117 h 819717"/>
                  <a:gd name="connsiteX1" fmla="*/ 1909532 w 3895200"/>
                  <a:gd name="connsiteY1" fmla="*/ 64800 h 819717"/>
                  <a:gd name="connsiteX2" fmla="*/ 3895200 w 3895200"/>
                  <a:gd name="connsiteY2" fmla="*/ 0 h 819717"/>
                  <a:gd name="connsiteX3" fmla="*/ 1949668 w 3895200"/>
                  <a:gd name="connsiteY3" fmla="*/ 819717 h 819717"/>
                  <a:gd name="connsiteX4" fmla="*/ 0 w 3895200"/>
                  <a:gd name="connsiteY4" fmla="*/ 6117 h 819717"/>
                  <a:gd name="connsiteX0" fmla="*/ 0 w 3895200"/>
                  <a:gd name="connsiteY0" fmla="*/ 430917 h 1244517"/>
                  <a:gd name="connsiteX1" fmla="*/ 1923932 w 3895200"/>
                  <a:gd name="connsiteY1" fmla="*/ 0 h 1244517"/>
                  <a:gd name="connsiteX2" fmla="*/ 3895200 w 3895200"/>
                  <a:gd name="connsiteY2" fmla="*/ 424800 h 1244517"/>
                  <a:gd name="connsiteX3" fmla="*/ 1949668 w 3895200"/>
                  <a:gd name="connsiteY3" fmla="*/ 1244517 h 1244517"/>
                  <a:gd name="connsiteX4" fmla="*/ 0 w 3895200"/>
                  <a:gd name="connsiteY4" fmla="*/ 430917 h 1244517"/>
                  <a:gd name="connsiteX0" fmla="*/ 0 w 3895200"/>
                  <a:gd name="connsiteY0" fmla="*/ 690117 h 1503717"/>
                  <a:gd name="connsiteX1" fmla="*/ 1923932 w 3895200"/>
                  <a:gd name="connsiteY1" fmla="*/ 0 h 1503717"/>
                  <a:gd name="connsiteX2" fmla="*/ 3895200 w 3895200"/>
                  <a:gd name="connsiteY2" fmla="*/ 684000 h 1503717"/>
                  <a:gd name="connsiteX3" fmla="*/ 1949668 w 3895200"/>
                  <a:gd name="connsiteY3" fmla="*/ 1503717 h 1503717"/>
                  <a:gd name="connsiteX4" fmla="*/ 0 w 3895200"/>
                  <a:gd name="connsiteY4" fmla="*/ 690117 h 1503717"/>
                  <a:gd name="connsiteX0" fmla="*/ 0 w 3895200"/>
                  <a:gd name="connsiteY0" fmla="*/ 920517 h 1734117"/>
                  <a:gd name="connsiteX1" fmla="*/ 1923932 w 3895200"/>
                  <a:gd name="connsiteY1" fmla="*/ 0 h 1734117"/>
                  <a:gd name="connsiteX2" fmla="*/ 3895200 w 3895200"/>
                  <a:gd name="connsiteY2" fmla="*/ 914400 h 1734117"/>
                  <a:gd name="connsiteX3" fmla="*/ 1949668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16346"/>
                  <a:gd name="connsiteX1" fmla="*/ 1923932 w 3895200"/>
                  <a:gd name="connsiteY1" fmla="*/ 0 h 1716346"/>
                  <a:gd name="connsiteX2" fmla="*/ 3895200 w 3895200"/>
                  <a:gd name="connsiteY2" fmla="*/ 914400 h 1716346"/>
                  <a:gd name="connsiteX3" fmla="*/ 1973900 w 3895200"/>
                  <a:gd name="connsiteY3" fmla="*/ 1716346 h 1716346"/>
                  <a:gd name="connsiteX4" fmla="*/ 0 w 3895200"/>
                  <a:gd name="connsiteY4" fmla="*/ 920517 h 1716346"/>
                  <a:gd name="connsiteX0" fmla="*/ 0 w 3895200"/>
                  <a:gd name="connsiteY0" fmla="*/ 920517 h 1730886"/>
                  <a:gd name="connsiteX1" fmla="*/ 1923932 w 3895200"/>
                  <a:gd name="connsiteY1" fmla="*/ 0 h 1730886"/>
                  <a:gd name="connsiteX2" fmla="*/ 3895200 w 3895200"/>
                  <a:gd name="connsiteY2" fmla="*/ 914400 h 1730886"/>
                  <a:gd name="connsiteX3" fmla="*/ 1925433 w 3895200"/>
                  <a:gd name="connsiteY3" fmla="*/ 1730886 h 1730886"/>
                  <a:gd name="connsiteX4" fmla="*/ 0 w 3895200"/>
                  <a:gd name="connsiteY4" fmla="*/ 920517 h 1730886"/>
                  <a:gd name="connsiteX0" fmla="*/ 0 w 3895200"/>
                  <a:gd name="connsiteY0" fmla="*/ 782404 h 1592773"/>
                  <a:gd name="connsiteX1" fmla="*/ 1923932 w 3895200"/>
                  <a:gd name="connsiteY1" fmla="*/ 0 h 1592773"/>
                  <a:gd name="connsiteX2" fmla="*/ 3895200 w 3895200"/>
                  <a:gd name="connsiteY2" fmla="*/ 776287 h 1592773"/>
                  <a:gd name="connsiteX3" fmla="*/ 1925433 w 3895200"/>
                  <a:gd name="connsiteY3" fmla="*/ 1592773 h 1592773"/>
                  <a:gd name="connsiteX4" fmla="*/ 0 w 3895200"/>
                  <a:gd name="connsiteY4" fmla="*/ 782404 h 1592773"/>
                  <a:gd name="connsiteX0" fmla="*/ 0 w 3886962"/>
                  <a:gd name="connsiteY0" fmla="*/ 759338 h 1592773"/>
                  <a:gd name="connsiteX1" fmla="*/ 1915694 w 3886962"/>
                  <a:gd name="connsiteY1" fmla="*/ 0 h 1592773"/>
                  <a:gd name="connsiteX2" fmla="*/ 3886962 w 3886962"/>
                  <a:gd name="connsiteY2" fmla="*/ 776287 h 1592773"/>
                  <a:gd name="connsiteX3" fmla="*/ 1917195 w 3886962"/>
                  <a:gd name="connsiteY3" fmla="*/ 1592773 h 1592773"/>
                  <a:gd name="connsiteX4" fmla="*/ 0 w 3886962"/>
                  <a:gd name="connsiteY4" fmla="*/ 759338 h 1592773"/>
                  <a:gd name="connsiteX0" fmla="*/ 0 w 3901791"/>
                  <a:gd name="connsiteY0" fmla="*/ 760986 h 1592773"/>
                  <a:gd name="connsiteX1" fmla="*/ 1930523 w 3901791"/>
                  <a:gd name="connsiteY1" fmla="*/ 0 h 1592773"/>
                  <a:gd name="connsiteX2" fmla="*/ 3901791 w 3901791"/>
                  <a:gd name="connsiteY2" fmla="*/ 776287 h 1592773"/>
                  <a:gd name="connsiteX3" fmla="*/ 1932024 w 3901791"/>
                  <a:gd name="connsiteY3" fmla="*/ 1592773 h 1592773"/>
                  <a:gd name="connsiteX4" fmla="*/ 0 w 3901791"/>
                  <a:gd name="connsiteY4" fmla="*/ 760986 h 1592773"/>
                  <a:gd name="connsiteX0" fmla="*/ 0 w 3863897"/>
                  <a:gd name="connsiteY0" fmla="*/ 760986 h 1592773"/>
                  <a:gd name="connsiteX1" fmla="*/ 1930523 w 3863897"/>
                  <a:gd name="connsiteY1" fmla="*/ 0 h 1592773"/>
                  <a:gd name="connsiteX2" fmla="*/ 3863897 w 3863897"/>
                  <a:gd name="connsiteY2" fmla="*/ 761459 h 1592773"/>
                  <a:gd name="connsiteX3" fmla="*/ 1932024 w 3863897"/>
                  <a:gd name="connsiteY3" fmla="*/ 1592773 h 1592773"/>
                  <a:gd name="connsiteX4" fmla="*/ 0 w 3863897"/>
                  <a:gd name="connsiteY4" fmla="*/ 760986 h 1592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897" h="1592773">
                    <a:moveTo>
                      <a:pt x="0" y="760986"/>
                    </a:moveTo>
                    <a:lnTo>
                      <a:pt x="1930523" y="0"/>
                    </a:lnTo>
                    <a:lnTo>
                      <a:pt x="3863897" y="761459"/>
                    </a:lnTo>
                    <a:lnTo>
                      <a:pt x="1932024" y="1592773"/>
                    </a:lnTo>
                    <a:lnTo>
                      <a:pt x="0" y="760986"/>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grpSp>
          <p:nvGrpSpPr>
            <p:cNvPr id="10" name="Group 11">
              <a:extLst>
                <a:ext uri="{FF2B5EF4-FFF2-40B4-BE49-F238E27FC236}">
                  <a16:creationId xmlns:a16="http://schemas.microsoft.com/office/drawing/2014/main" id="{30D92524-17FC-4C16-EFB9-C77B10ABE541}"/>
                </a:ext>
              </a:extLst>
            </p:cNvPr>
            <p:cNvGrpSpPr/>
            <p:nvPr/>
          </p:nvGrpSpPr>
          <p:grpSpPr>
            <a:xfrm>
              <a:off x="2105088" y="2094914"/>
              <a:ext cx="2916767" cy="1751485"/>
              <a:chOff x="4713817" y="2196099"/>
              <a:chExt cx="2916767" cy="1751485"/>
            </a:xfrm>
          </p:grpSpPr>
          <p:sp>
            <p:nvSpPr>
              <p:cNvPr id="14" name="Freeform 9">
                <a:extLst>
                  <a:ext uri="{FF2B5EF4-FFF2-40B4-BE49-F238E27FC236}">
                    <a16:creationId xmlns:a16="http://schemas.microsoft.com/office/drawing/2014/main" id="{A608B12A-EC7A-4687-82CE-4322256173E4}"/>
                  </a:ext>
                </a:extLst>
              </p:cNvPr>
              <p:cNvSpPr>
                <a:spLocks/>
              </p:cNvSpPr>
              <p:nvPr/>
            </p:nvSpPr>
            <p:spPr bwMode="auto">
              <a:xfrm>
                <a:off x="6172200" y="2554817"/>
                <a:ext cx="1458384" cy="1392767"/>
              </a:xfrm>
              <a:custGeom>
                <a:avLst/>
                <a:gdLst>
                  <a:gd name="T0" fmla="*/ 345 w 689"/>
                  <a:gd name="T1" fmla="*/ 0 h 658"/>
                  <a:gd name="T2" fmla="*/ 0 w 689"/>
                  <a:gd name="T3" fmla="*/ 149 h 658"/>
                  <a:gd name="T4" fmla="*/ 0 w 689"/>
                  <a:gd name="T5" fmla="*/ 658 h 658"/>
                  <a:gd name="T6" fmla="*/ 689 w 689"/>
                  <a:gd name="T7" fmla="*/ 360 h 658"/>
                  <a:gd name="T8" fmla="*/ 345 w 689"/>
                  <a:gd name="T9" fmla="*/ 0 h 658"/>
                </a:gdLst>
                <a:ahLst/>
                <a:cxnLst>
                  <a:cxn ang="0">
                    <a:pos x="T0" y="T1"/>
                  </a:cxn>
                  <a:cxn ang="0">
                    <a:pos x="T2" y="T3"/>
                  </a:cxn>
                  <a:cxn ang="0">
                    <a:pos x="T4" y="T5"/>
                  </a:cxn>
                  <a:cxn ang="0">
                    <a:pos x="T6" y="T7"/>
                  </a:cxn>
                  <a:cxn ang="0">
                    <a:pos x="T8" y="T9"/>
                  </a:cxn>
                </a:cxnLst>
                <a:rect l="0" t="0" r="r" b="b"/>
                <a:pathLst>
                  <a:path w="689" h="658">
                    <a:moveTo>
                      <a:pt x="345" y="0"/>
                    </a:moveTo>
                    <a:lnTo>
                      <a:pt x="0" y="149"/>
                    </a:lnTo>
                    <a:lnTo>
                      <a:pt x="0" y="658"/>
                    </a:lnTo>
                    <a:lnTo>
                      <a:pt x="689" y="360"/>
                    </a:lnTo>
                    <a:lnTo>
                      <a:pt x="345" y="0"/>
                    </a:lnTo>
                    <a:close/>
                  </a:path>
                </a:pathLst>
              </a:custGeom>
              <a:solidFill>
                <a:schemeClr val="bg1">
                  <a:lumMod val="75000"/>
                </a:schemeClr>
              </a:solidFill>
              <a:ln>
                <a:noFill/>
              </a:ln>
            </p:spPr>
            <p:txBody>
              <a:bodyPr vert="horz" wrap="square" lIns="121920" tIns="60960" rIns="121920" bIns="60960" numCol="1" anchor="t" anchorCtr="0" compatLnSpc="1">
                <a:prstTxWarp prst="textNoShape">
                  <a:avLst/>
                </a:prstTxWarp>
              </a:bodyPr>
              <a:lstStyle/>
              <a:p>
                <a:endParaRPr lang="en-US" sz="3200" dirty="0">
                  <a:solidFill>
                    <a:schemeClr val="bg1"/>
                  </a:solidFill>
                </a:endParaRPr>
              </a:p>
            </p:txBody>
          </p:sp>
          <p:sp>
            <p:nvSpPr>
              <p:cNvPr id="15" name="Freeform 16">
                <a:extLst>
                  <a:ext uri="{FF2B5EF4-FFF2-40B4-BE49-F238E27FC236}">
                    <a16:creationId xmlns:a16="http://schemas.microsoft.com/office/drawing/2014/main" id="{F0842199-E05B-4E13-2629-2D050DE716D3}"/>
                  </a:ext>
                </a:extLst>
              </p:cNvPr>
              <p:cNvSpPr>
                <a:spLocks/>
              </p:cNvSpPr>
              <p:nvPr/>
            </p:nvSpPr>
            <p:spPr bwMode="auto">
              <a:xfrm>
                <a:off x="4713817" y="2554817"/>
                <a:ext cx="1458384" cy="1392767"/>
              </a:xfrm>
              <a:custGeom>
                <a:avLst/>
                <a:gdLst>
                  <a:gd name="T0" fmla="*/ 344 w 689"/>
                  <a:gd name="T1" fmla="*/ 0 h 658"/>
                  <a:gd name="T2" fmla="*/ 689 w 689"/>
                  <a:gd name="T3" fmla="*/ 149 h 658"/>
                  <a:gd name="T4" fmla="*/ 689 w 689"/>
                  <a:gd name="T5" fmla="*/ 658 h 658"/>
                  <a:gd name="T6" fmla="*/ 0 w 689"/>
                  <a:gd name="T7" fmla="*/ 360 h 658"/>
                  <a:gd name="T8" fmla="*/ 344 w 689"/>
                  <a:gd name="T9" fmla="*/ 0 h 658"/>
                </a:gdLst>
                <a:ahLst/>
                <a:cxnLst>
                  <a:cxn ang="0">
                    <a:pos x="T0" y="T1"/>
                  </a:cxn>
                  <a:cxn ang="0">
                    <a:pos x="T2" y="T3"/>
                  </a:cxn>
                  <a:cxn ang="0">
                    <a:pos x="T4" y="T5"/>
                  </a:cxn>
                  <a:cxn ang="0">
                    <a:pos x="T6" y="T7"/>
                  </a:cxn>
                  <a:cxn ang="0">
                    <a:pos x="T8" y="T9"/>
                  </a:cxn>
                </a:cxnLst>
                <a:rect l="0" t="0" r="r" b="b"/>
                <a:pathLst>
                  <a:path w="689" h="658">
                    <a:moveTo>
                      <a:pt x="344" y="0"/>
                    </a:moveTo>
                    <a:lnTo>
                      <a:pt x="689" y="149"/>
                    </a:lnTo>
                    <a:lnTo>
                      <a:pt x="689" y="658"/>
                    </a:lnTo>
                    <a:lnTo>
                      <a:pt x="0" y="360"/>
                    </a:lnTo>
                    <a:lnTo>
                      <a:pt x="344" y="0"/>
                    </a:lnTo>
                    <a:close/>
                  </a:path>
                </a:pathLst>
              </a:custGeom>
              <a:solidFill>
                <a:schemeClr val="tx1">
                  <a:lumMod val="10000"/>
                  <a:lumOff val="90000"/>
                </a:schemeClr>
              </a:solidFill>
              <a:ln>
                <a:noFill/>
              </a:ln>
            </p:spPr>
            <p:txBody>
              <a:bodyPr vert="horz" wrap="square" lIns="121920" tIns="60960" rIns="121920" bIns="60960" numCol="1" anchor="t" anchorCtr="0" compatLnSpc="1">
                <a:prstTxWarp prst="textNoShape">
                  <a:avLst/>
                </a:prstTxWarp>
              </a:bodyPr>
              <a:lstStyle/>
              <a:p>
                <a:endParaRPr lang="en-US" sz="3200">
                  <a:solidFill>
                    <a:schemeClr val="bg1"/>
                  </a:solidFill>
                </a:endParaRPr>
              </a:p>
            </p:txBody>
          </p:sp>
          <p:sp>
            <p:nvSpPr>
              <p:cNvPr id="16" name="Parallelogram 3">
                <a:extLst>
                  <a:ext uri="{FF2B5EF4-FFF2-40B4-BE49-F238E27FC236}">
                    <a16:creationId xmlns:a16="http://schemas.microsoft.com/office/drawing/2014/main" id="{21D04B55-BF37-3588-C5B7-B39779817513}"/>
                  </a:ext>
                </a:extLst>
              </p:cNvPr>
              <p:cNvSpPr/>
              <p:nvPr/>
            </p:nvSpPr>
            <p:spPr>
              <a:xfrm flipV="1">
                <a:off x="5437496" y="2196099"/>
                <a:ext cx="1475650" cy="676656"/>
              </a:xfrm>
              <a:custGeom>
                <a:avLst/>
                <a:gdLst>
                  <a:gd name="connsiteX0" fmla="*/ 0 w 3636000"/>
                  <a:gd name="connsiteY0" fmla="*/ 2338917 h 2338917"/>
                  <a:gd name="connsiteX1" fmla="*/ 894332 w 3636000"/>
                  <a:gd name="connsiteY1" fmla="*/ 0 h 2338917"/>
                  <a:gd name="connsiteX2" fmla="*/ 3636000 w 3636000"/>
                  <a:gd name="connsiteY2" fmla="*/ 0 h 2338917"/>
                  <a:gd name="connsiteX3" fmla="*/ 2741668 w 3636000"/>
                  <a:gd name="connsiteY3" fmla="*/ 2338917 h 2338917"/>
                  <a:gd name="connsiteX4" fmla="*/ 0 w 3636000"/>
                  <a:gd name="connsiteY4" fmla="*/ 2338917 h 2338917"/>
                  <a:gd name="connsiteX0" fmla="*/ 0 w 3636000"/>
                  <a:gd name="connsiteY0" fmla="*/ 2338917 h 3152517"/>
                  <a:gd name="connsiteX1" fmla="*/ 894332 w 3636000"/>
                  <a:gd name="connsiteY1" fmla="*/ 0 h 3152517"/>
                  <a:gd name="connsiteX2" fmla="*/ 3636000 w 3636000"/>
                  <a:gd name="connsiteY2" fmla="*/ 0 h 3152517"/>
                  <a:gd name="connsiteX3" fmla="*/ 1949668 w 3636000"/>
                  <a:gd name="connsiteY3" fmla="*/ 3152517 h 3152517"/>
                  <a:gd name="connsiteX4" fmla="*/ 0 w 3636000"/>
                  <a:gd name="connsiteY4" fmla="*/ 2338917 h 3152517"/>
                  <a:gd name="connsiteX0" fmla="*/ 0 w 3895200"/>
                  <a:gd name="connsiteY0" fmla="*/ 2338917 h 3152517"/>
                  <a:gd name="connsiteX1" fmla="*/ 894332 w 3895200"/>
                  <a:gd name="connsiteY1" fmla="*/ 0 h 3152517"/>
                  <a:gd name="connsiteX2" fmla="*/ 3895200 w 3895200"/>
                  <a:gd name="connsiteY2" fmla="*/ 2332800 h 3152517"/>
                  <a:gd name="connsiteX3" fmla="*/ 1949668 w 3895200"/>
                  <a:gd name="connsiteY3" fmla="*/ 3152517 h 3152517"/>
                  <a:gd name="connsiteX4" fmla="*/ 0 w 3895200"/>
                  <a:gd name="connsiteY4" fmla="*/ 2338917 h 3152517"/>
                  <a:gd name="connsiteX0" fmla="*/ 0 w 3895200"/>
                  <a:gd name="connsiteY0" fmla="*/ 6117 h 819717"/>
                  <a:gd name="connsiteX1" fmla="*/ 1909532 w 3895200"/>
                  <a:gd name="connsiteY1" fmla="*/ 64800 h 819717"/>
                  <a:gd name="connsiteX2" fmla="*/ 3895200 w 3895200"/>
                  <a:gd name="connsiteY2" fmla="*/ 0 h 819717"/>
                  <a:gd name="connsiteX3" fmla="*/ 1949668 w 3895200"/>
                  <a:gd name="connsiteY3" fmla="*/ 819717 h 819717"/>
                  <a:gd name="connsiteX4" fmla="*/ 0 w 3895200"/>
                  <a:gd name="connsiteY4" fmla="*/ 6117 h 819717"/>
                  <a:gd name="connsiteX0" fmla="*/ 0 w 3895200"/>
                  <a:gd name="connsiteY0" fmla="*/ 430917 h 1244517"/>
                  <a:gd name="connsiteX1" fmla="*/ 1923932 w 3895200"/>
                  <a:gd name="connsiteY1" fmla="*/ 0 h 1244517"/>
                  <a:gd name="connsiteX2" fmla="*/ 3895200 w 3895200"/>
                  <a:gd name="connsiteY2" fmla="*/ 424800 h 1244517"/>
                  <a:gd name="connsiteX3" fmla="*/ 1949668 w 3895200"/>
                  <a:gd name="connsiteY3" fmla="*/ 1244517 h 1244517"/>
                  <a:gd name="connsiteX4" fmla="*/ 0 w 3895200"/>
                  <a:gd name="connsiteY4" fmla="*/ 430917 h 1244517"/>
                  <a:gd name="connsiteX0" fmla="*/ 0 w 3895200"/>
                  <a:gd name="connsiteY0" fmla="*/ 690117 h 1503717"/>
                  <a:gd name="connsiteX1" fmla="*/ 1923932 w 3895200"/>
                  <a:gd name="connsiteY1" fmla="*/ 0 h 1503717"/>
                  <a:gd name="connsiteX2" fmla="*/ 3895200 w 3895200"/>
                  <a:gd name="connsiteY2" fmla="*/ 684000 h 1503717"/>
                  <a:gd name="connsiteX3" fmla="*/ 1949668 w 3895200"/>
                  <a:gd name="connsiteY3" fmla="*/ 1503717 h 1503717"/>
                  <a:gd name="connsiteX4" fmla="*/ 0 w 3895200"/>
                  <a:gd name="connsiteY4" fmla="*/ 690117 h 1503717"/>
                  <a:gd name="connsiteX0" fmla="*/ 0 w 3895200"/>
                  <a:gd name="connsiteY0" fmla="*/ 920517 h 1734117"/>
                  <a:gd name="connsiteX1" fmla="*/ 1923932 w 3895200"/>
                  <a:gd name="connsiteY1" fmla="*/ 0 h 1734117"/>
                  <a:gd name="connsiteX2" fmla="*/ 3895200 w 3895200"/>
                  <a:gd name="connsiteY2" fmla="*/ 914400 h 1734117"/>
                  <a:gd name="connsiteX3" fmla="*/ 1949668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16346"/>
                  <a:gd name="connsiteX1" fmla="*/ 1923932 w 3895200"/>
                  <a:gd name="connsiteY1" fmla="*/ 0 h 1716346"/>
                  <a:gd name="connsiteX2" fmla="*/ 3895200 w 3895200"/>
                  <a:gd name="connsiteY2" fmla="*/ 914400 h 1716346"/>
                  <a:gd name="connsiteX3" fmla="*/ 1973900 w 3895200"/>
                  <a:gd name="connsiteY3" fmla="*/ 1716346 h 1716346"/>
                  <a:gd name="connsiteX4" fmla="*/ 0 w 3895200"/>
                  <a:gd name="connsiteY4" fmla="*/ 920517 h 1716346"/>
                  <a:gd name="connsiteX0" fmla="*/ 0 w 3895200"/>
                  <a:gd name="connsiteY0" fmla="*/ 920517 h 1730886"/>
                  <a:gd name="connsiteX1" fmla="*/ 1923932 w 3895200"/>
                  <a:gd name="connsiteY1" fmla="*/ 0 h 1730886"/>
                  <a:gd name="connsiteX2" fmla="*/ 3895200 w 3895200"/>
                  <a:gd name="connsiteY2" fmla="*/ 914400 h 1730886"/>
                  <a:gd name="connsiteX3" fmla="*/ 1925433 w 3895200"/>
                  <a:gd name="connsiteY3" fmla="*/ 1730886 h 1730886"/>
                  <a:gd name="connsiteX4" fmla="*/ 0 w 3895200"/>
                  <a:gd name="connsiteY4" fmla="*/ 920517 h 1730886"/>
                  <a:gd name="connsiteX0" fmla="*/ 0 w 3895200"/>
                  <a:gd name="connsiteY0" fmla="*/ 782404 h 1592773"/>
                  <a:gd name="connsiteX1" fmla="*/ 1923932 w 3895200"/>
                  <a:gd name="connsiteY1" fmla="*/ 0 h 1592773"/>
                  <a:gd name="connsiteX2" fmla="*/ 3895200 w 3895200"/>
                  <a:gd name="connsiteY2" fmla="*/ 776287 h 1592773"/>
                  <a:gd name="connsiteX3" fmla="*/ 1925433 w 3895200"/>
                  <a:gd name="connsiteY3" fmla="*/ 1592773 h 1592773"/>
                  <a:gd name="connsiteX4" fmla="*/ 0 w 3895200"/>
                  <a:gd name="connsiteY4" fmla="*/ 782404 h 1592773"/>
                  <a:gd name="connsiteX0" fmla="*/ 0 w 3886962"/>
                  <a:gd name="connsiteY0" fmla="*/ 759338 h 1592773"/>
                  <a:gd name="connsiteX1" fmla="*/ 1915694 w 3886962"/>
                  <a:gd name="connsiteY1" fmla="*/ 0 h 1592773"/>
                  <a:gd name="connsiteX2" fmla="*/ 3886962 w 3886962"/>
                  <a:gd name="connsiteY2" fmla="*/ 776287 h 1592773"/>
                  <a:gd name="connsiteX3" fmla="*/ 1917195 w 3886962"/>
                  <a:gd name="connsiteY3" fmla="*/ 1592773 h 1592773"/>
                  <a:gd name="connsiteX4" fmla="*/ 0 w 3886962"/>
                  <a:gd name="connsiteY4" fmla="*/ 759338 h 1592773"/>
                  <a:gd name="connsiteX0" fmla="*/ 0 w 3901791"/>
                  <a:gd name="connsiteY0" fmla="*/ 760986 h 1592773"/>
                  <a:gd name="connsiteX1" fmla="*/ 1930523 w 3901791"/>
                  <a:gd name="connsiteY1" fmla="*/ 0 h 1592773"/>
                  <a:gd name="connsiteX2" fmla="*/ 3901791 w 3901791"/>
                  <a:gd name="connsiteY2" fmla="*/ 776287 h 1592773"/>
                  <a:gd name="connsiteX3" fmla="*/ 1932024 w 3901791"/>
                  <a:gd name="connsiteY3" fmla="*/ 1592773 h 1592773"/>
                  <a:gd name="connsiteX4" fmla="*/ 0 w 3901791"/>
                  <a:gd name="connsiteY4" fmla="*/ 760986 h 1592773"/>
                  <a:gd name="connsiteX0" fmla="*/ 0 w 3863897"/>
                  <a:gd name="connsiteY0" fmla="*/ 760986 h 1592773"/>
                  <a:gd name="connsiteX1" fmla="*/ 1930523 w 3863897"/>
                  <a:gd name="connsiteY1" fmla="*/ 0 h 1592773"/>
                  <a:gd name="connsiteX2" fmla="*/ 3863897 w 3863897"/>
                  <a:gd name="connsiteY2" fmla="*/ 761459 h 1592773"/>
                  <a:gd name="connsiteX3" fmla="*/ 1932024 w 3863897"/>
                  <a:gd name="connsiteY3" fmla="*/ 1592773 h 1592773"/>
                  <a:gd name="connsiteX4" fmla="*/ 0 w 3863897"/>
                  <a:gd name="connsiteY4" fmla="*/ 760986 h 1592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897" h="1592773">
                    <a:moveTo>
                      <a:pt x="0" y="760986"/>
                    </a:moveTo>
                    <a:lnTo>
                      <a:pt x="1930523" y="0"/>
                    </a:lnTo>
                    <a:lnTo>
                      <a:pt x="3863897" y="761459"/>
                    </a:lnTo>
                    <a:lnTo>
                      <a:pt x="1932024" y="1592773"/>
                    </a:lnTo>
                    <a:lnTo>
                      <a:pt x="0" y="760986"/>
                    </a:lnTo>
                    <a:close/>
                  </a:path>
                </a:pathLst>
              </a:cu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grpSp>
          <p:nvGrpSpPr>
            <p:cNvPr id="11" name="Group 12">
              <a:extLst>
                <a:ext uri="{FF2B5EF4-FFF2-40B4-BE49-F238E27FC236}">
                  <a16:creationId xmlns:a16="http://schemas.microsoft.com/office/drawing/2014/main" id="{B8CEC764-661D-D3BC-7D08-69302EF5D694}"/>
                </a:ext>
              </a:extLst>
            </p:cNvPr>
            <p:cNvGrpSpPr/>
            <p:nvPr/>
          </p:nvGrpSpPr>
          <p:grpSpPr>
            <a:xfrm>
              <a:off x="2833222" y="1696142"/>
              <a:ext cx="1460500" cy="1079500"/>
              <a:chOff x="5441951" y="1790701"/>
              <a:chExt cx="1460500" cy="1079500"/>
            </a:xfrm>
          </p:grpSpPr>
          <p:sp>
            <p:nvSpPr>
              <p:cNvPr id="12" name="Freeform 13">
                <a:extLst>
                  <a:ext uri="{FF2B5EF4-FFF2-40B4-BE49-F238E27FC236}">
                    <a16:creationId xmlns:a16="http://schemas.microsoft.com/office/drawing/2014/main" id="{5481BC10-423D-132B-0316-EC7AC67B8021}"/>
                  </a:ext>
                </a:extLst>
              </p:cNvPr>
              <p:cNvSpPr>
                <a:spLocks/>
              </p:cNvSpPr>
              <p:nvPr/>
            </p:nvSpPr>
            <p:spPr bwMode="auto">
              <a:xfrm>
                <a:off x="6172200" y="1790701"/>
                <a:ext cx="730251" cy="1079500"/>
              </a:xfrm>
              <a:custGeom>
                <a:avLst/>
                <a:gdLst>
                  <a:gd name="T0" fmla="*/ 0 w 345"/>
                  <a:gd name="T1" fmla="*/ 0 h 510"/>
                  <a:gd name="T2" fmla="*/ 0 w 345"/>
                  <a:gd name="T3" fmla="*/ 510 h 510"/>
                  <a:gd name="T4" fmla="*/ 345 w 345"/>
                  <a:gd name="T5" fmla="*/ 361 h 510"/>
                  <a:gd name="T6" fmla="*/ 0 w 345"/>
                  <a:gd name="T7" fmla="*/ 0 h 510"/>
                </a:gdLst>
                <a:ahLst/>
                <a:cxnLst>
                  <a:cxn ang="0">
                    <a:pos x="T0" y="T1"/>
                  </a:cxn>
                  <a:cxn ang="0">
                    <a:pos x="T2" y="T3"/>
                  </a:cxn>
                  <a:cxn ang="0">
                    <a:pos x="T4" y="T5"/>
                  </a:cxn>
                  <a:cxn ang="0">
                    <a:pos x="T6" y="T7"/>
                  </a:cxn>
                </a:cxnLst>
                <a:rect l="0" t="0" r="r" b="b"/>
                <a:pathLst>
                  <a:path w="345" h="510">
                    <a:moveTo>
                      <a:pt x="0" y="0"/>
                    </a:moveTo>
                    <a:lnTo>
                      <a:pt x="0" y="510"/>
                    </a:lnTo>
                    <a:lnTo>
                      <a:pt x="345" y="361"/>
                    </a:lnTo>
                    <a:lnTo>
                      <a:pt x="0" y="0"/>
                    </a:ln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endParaRPr lang="en-US" sz="3200">
                  <a:solidFill>
                    <a:schemeClr val="bg1"/>
                  </a:solidFill>
                </a:endParaRPr>
              </a:p>
            </p:txBody>
          </p:sp>
          <p:sp>
            <p:nvSpPr>
              <p:cNvPr id="13" name="Freeform 14">
                <a:extLst>
                  <a:ext uri="{FF2B5EF4-FFF2-40B4-BE49-F238E27FC236}">
                    <a16:creationId xmlns:a16="http://schemas.microsoft.com/office/drawing/2014/main" id="{AC1CFA8F-483B-4A6C-FFD7-6A36B91D41DF}"/>
                  </a:ext>
                </a:extLst>
              </p:cNvPr>
              <p:cNvSpPr>
                <a:spLocks/>
              </p:cNvSpPr>
              <p:nvPr/>
            </p:nvSpPr>
            <p:spPr bwMode="auto">
              <a:xfrm>
                <a:off x="5441951" y="1790701"/>
                <a:ext cx="730251" cy="1079500"/>
              </a:xfrm>
              <a:custGeom>
                <a:avLst/>
                <a:gdLst>
                  <a:gd name="T0" fmla="*/ 345 w 345"/>
                  <a:gd name="T1" fmla="*/ 0 h 510"/>
                  <a:gd name="T2" fmla="*/ 345 w 345"/>
                  <a:gd name="T3" fmla="*/ 510 h 510"/>
                  <a:gd name="T4" fmla="*/ 0 w 345"/>
                  <a:gd name="T5" fmla="*/ 361 h 510"/>
                  <a:gd name="T6" fmla="*/ 345 w 345"/>
                  <a:gd name="T7" fmla="*/ 0 h 510"/>
                </a:gdLst>
                <a:ahLst/>
                <a:cxnLst>
                  <a:cxn ang="0">
                    <a:pos x="T0" y="T1"/>
                  </a:cxn>
                  <a:cxn ang="0">
                    <a:pos x="T2" y="T3"/>
                  </a:cxn>
                  <a:cxn ang="0">
                    <a:pos x="T4" y="T5"/>
                  </a:cxn>
                  <a:cxn ang="0">
                    <a:pos x="T6" y="T7"/>
                  </a:cxn>
                </a:cxnLst>
                <a:rect l="0" t="0" r="r" b="b"/>
                <a:pathLst>
                  <a:path w="345" h="510">
                    <a:moveTo>
                      <a:pt x="345" y="0"/>
                    </a:moveTo>
                    <a:lnTo>
                      <a:pt x="345" y="510"/>
                    </a:lnTo>
                    <a:lnTo>
                      <a:pt x="0" y="361"/>
                    </a:lnTo>
                    <a:lnTo>
                      <a:pt x="345" y="0"/>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3200">
                  <a:solidFill>
                    <a:schemeClr val="bg1"/>
                  </a:solidFill>
                </a:endParaRPr>
              </a:p>
            </p:txBody>
          </p:sp>
        </p:grpSp>
      </p:grpSp>
      <p:sp>
        <p:nvSpPr>
          <p:cNvPr id="23" name="TextBox 77">
            <a:extLst>
              <a:ext uri="{FF2B5EF4-FFF2-40B4-BE49-F238E27FC236}">
                <a16:creationId xmlns:a16="http://schemas.microsoft.com/office/drawing/2014/main" id="{02A83976-A2F4-42EF-69A6-9E6D0E09B009}"/>
              </a:ext>
            </a:extLst>
          </p:cNvPr>
          <p:cNvSpPr txBox="1"/>
          <p:nvPr/>
        </p:nvSpPr>
        <p:spPr>
          <a:xfrm>
            <a:off x="5567434" y="2091720"/>
            <a:ext cx="5851899" cy="707886"/>
          </a:xfrm>
          <a:prstGeom prst="rect">
            <a:avLst/>
          </a:prstGeom>
          <a:noFill/>
        </p:spPr>
        <p:txBody>
          <a:bodyPr wrap="square" rtlCol="0">
            <a:spAutoFit/>
          </a:bodyPr>
          <a:lstStyle/>
          <a:p>
            <a:r>
              <a:rPr lang="pt-BR" sz="2000" b="1" dirty="0">
                <a:solidFill>
                  <a:schemeClr val="bg1"/>
                </a:solidFill>
              </a:rPr>
              <a:t>Locais para até 30 trabalhadores</a:t>
            </a:r>
          </a:p>
          <a:p>
            <a:endParaRPr lang="pt-BR" sz="2000" b="1" dirty="0">
              <a:solidFill>
                <a:schemeClr val="bg1"/>
              </a:solidFill>
            </a:endParaRPr>
          </a:p>
        </p:txBody>
      </p:sp>
      <p:sp>
        <p:nvSpPr>
          <p:cNvPr id="20" name="Rectangle 4">
            <a:extLst>
              <a:ext uri="{FF2B5EF4-FFF2-40B4-BE49-F238E27FC236}">
                <a16:creationId xmlns:a16="http://schemas.microsoft.com/office/drawing/2014/main" id="{9404D92E-74B8-127B-277F-5190693F0C0E}"/>
              </a:ext>
            </a:extLst>
          </p:cNvPr>
          <p:cNvSpPr/>
          <p:nvPr/>
        </p:nvSpPr>
        <p:spPr>
          <a:xfrm>
            <a:off x="5759241" y="3157006"/>
            <a:ext cx="5421538" cy="1815882"/>
          </a:xfrm>
          <a:prstGeom prst="rect">
            <a:avLst/>
          </a:prstGeom>
        </p:spPr>
        <p:txBody>
          <a:bodyPr wrap="square">
            <a:spAutoFit/>
          </a:bodyPr>
          <a:lstStyle/>
          <a:p>
            <a:r>
              <a:rPr lang="pt-BR" sz="1600" dirty="0">
                <a:solidFill>
                  <a:schemeClr val="tx1">
                    <a:lumMod val="90000"/>
                    <a:lumOff val="10000"/>
                  </a:schemeClr>
                </a:solidFill>
              </a:rPr>
              <a:t>Quando o local destina-se a atender até 30 trabalhadores, é necessário que seja destinado ou adaptado para esse fim. Além disso, deve ser arejado e apresentar boas condições de conservação, limpeza e higiene. É fundamental que haja assentos, mesas, balcões ou estruturas similares em quantidade suficiente para todos os usuários atendidos.</a:t>
            </a:r>
            <a:endParaRPr lang="en-US" sz="1600" dirty="0">
              <a:solidFill>
                <a:schemeClr val="tx1">
                  <a:lumMod val="90000"/>
                  <a:lumOff val="10000"/>
                </a:schemeClr>
              </a:solidFill>
            </a:endParaRPr>
          </a:p>
        </p:txBody>
      </p:sp>
      <p:pic>
        <p:nvPicPr>
          <p:cNvPr id="2" name="Imagem 1">
            <a:extLst>
              <a:ext uri="{FF2B5EF4-FFF2-40B4-BE49-F238E27FC236}">
                <a16:creationId xmlns:a16="http://schemas.microsoft.com/office/drawing/2014/main" id="{4189403D-F24D-01E2-3A3C-2DD1D937B7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5734" y="240479"/>
            <a:ext cx="2340372" cy="649753"/>
          </a:xfrm>
          <a:prstGeom prst="rect">
            <a:avLst/>
          </a:prstGeom>
        </p:spPr>
      </p:pic>
    </p:spTree>
    <p:extLst>
      <p:ext uri="{BB962C8B-B14F-4D97-AF65-F5344CB8AC3E}">
        <p14:creationId xmlns:p14="http://schemas.microsoft.com/office/powerpoint/2010/main" val="1028599107"/>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30312158-0B2E-4E84-6B9C-0C4917233F79}"/>
              </a:ext>
            </a:extLst>
          </p:cNvPr>
          <p:cNvSpPr>
            <a:spLocks/>
          </p:cNvSpPr>
          <p:nvPr/>
        </p:nvSpPr>
        <p:spPr bwMode="auto">
          <a:xfrm rot="10800000">
            <a:off x="3394846" y="3031553"/>
            <a:ext cx="9279753" cy="972128"/>
          </a:xfrm>
          <a:custGeom>
            <a:avLst/>
            <a:gdLst>
              <a:gd name="T0" fmla="*/ 4225 w 4225"/>
              <a:gd name="T1" fmla="*/ 646 h 646"/>
              <a:gd name="T2" fmla="*/ 191 w 4225"/>
              <a:gd name="T3" fmla="*/ 646 h 646"/>
              <a:gd name="T4" fmla="*/ 0 w 4225"/>
              <a:gd name="T5" fmla="*/ 322 h 646"/>
              <a:gd name="T6" fmla="*/ 191 w 4225"/>
              <a:gd name="T7" fmla="*/ 0 h 646"/>
              <a:gd name="T8" fmla="*/ 4225 w 4225"/>
              <a:gd name="T9" fmla="*/ 0 h 646"/>
              <a:gd name="T10" fmla="*/ 4225 w 4225"/>
              <a:gd name="T11" fmla="*/ 646 h 646"/>
            </a:gdLst>
            <a:ahLst/>
            <a:cxnLst>
              <a:cxn ang="0">
                <a:pos x="T0" y="T1"/>
              </a:cxn>
              <a:cxn ang="0">
                <a:pos x="T2" y="T3"/>
              </a:cxn>
              <a:cxn ang="0">
                <a:pos x="T4" y="T5"/>
              </a:cxn>
              <a:cxn ang="0">
                <a:pos x="T6" y="T7"/>
              </a:cxn>
              <a:cxn ang="0">
                <a:pos x="T8" y="T9"/>
              </a:cxn>
              <a:cxn ang="0">
                <a:pos x="T10" y="T11"/>
              </a:cxn>
            </a:cxnLst>
            <a:rect l="0" t="0" r="r" b="b"/>
            <a:pathLst>
              <a:path w="4225" h="646">
                <a:moveTo>
                  <a:pt x="4225" y="646"/>
                </a:moveTo>
                <a:lnTo>
                  <a:pt x="191" y="646"/>
                </a:lnTo>
                <a:lnTo>
                  <a:pt x="0" y="322"/>
                </a:lnTo>
                <a:lnTo>
                  <a:pt x="191" y="0"/>
                </a:lnTo>
                <a:lnTo>
                  <a:pt x="4225" y="0"/>
                </a:lnTo>
                <a:lnTo>
                  <a:pt x="4225" y="64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grpSp>
        <p:nvGrpSpPr>
          <p:cNvPr id="7" name="Group 8">
            <a:extLst>
              <a:ext uri="{FF2B5EF4-FFF2-40B4-BE49-F238E27FC236}">
                <a16:creationId xmlns:a16="http://schemas.microsoft.com/office/drawing/2014/main" id="{F764BCF0-9EAF-19E3-8A23-DCAF75D4E3A3}"/>
              </a:ext>
            </a:extLst>
          </p:cNvPr>
          <p:cNvGrpSpPr/>
          <p:nvPr/>
        </p:nvGrpSpPr>
        <p:grpSpPr>
          <a:xfrm>
            <a:off x="204714" y="1574800"/>
            <a:ext cx="4825064" cy="5264550"/>
            <a:chOff x="1372722" y="1696142"/>
            <a:chExt cx="4381501" cy="3224674"/>
          </a:xfrm>
        </p:grpSpPr>
        <p:sp>
          <p:nvSpPr>
            <p:cNvPr id="8" name="Parallelogram 3">
              <a:extLst>
                <a:ext uri="{FF2B5EF4-FFF2-40B4-BE49-F238E27FC236}">
                  <a16:creationId xmlns:a16="http://schemas.microsoft.com/office/drawing/2014/main" id="{F3CAB07C-62D2-CC5B-F3C2-D82ADA2F42C5}"/>
                </a:ext>
              </a:extLst>
            </p:cNvPr>
            <p:cNvSpPr/>
            <p:nvPr/>
          </p:nvSpPr>
          <p:spPr>
            <a:xfrm>
              <a:off x="1372722" y="3084600"/>
              <a:ext cx="4381498" cy="1836216"/>
            </a:xfrm>
            <a:custGeom>
              <a:avLst/>
              <a:gdLst>
                <a:gd name="connsiteX0" fmla="*/ 0 w 3636000"/>
                <a:gd name="connsiteY0" fmla="*/ 2338917 h 2338917"/>
                <a:gd name="connsiteX1" fmla="*/ 894332 w 3636000"/>
                <a:gd name="connsiteY1" fmla="*/ 0 h 2338917"/>
                <a:gd name="connsiteX2" fmla="*/ 3636000 w 3636000"/>
                <a:gd name="connsiteY2" fmla="*/ 0 h 2338917"/>
                <a:gd name="connsiteX3" fmla="*/ 2741668 w 3636000"/>
                <a:gd name="connsiteY3" fmla="*/ 2338917 h 2338917"/>
                <a:gd name="connsiteX4" fmla="*/ 0 w 3636000"/>
                <a:gd name="connsiteY4" fmla="*/ 2338917 h 2338917"/>
                <a:gd name="connsiteX0" fmla="*/ 0 w 3636000"/>
                <a:gd name="connsiteY0" fmla="*/ 2338917 h 3152517"/>
                <a:gd name="connsiteX1" fmla="*/ 894332 w 3636000"/>
                <a:gd name="connsiteY1" fmla="*/ 0 h 3152517"/>
                <a:gd name="connsiteX2" fmla="*/ 3636000 w 3636000"/>
                <a:gd name="connsiteY2" fmla="*/ 0 h 3152517"/>
                <a:gd name="connsiteX3" fmla="*/ 1949668 w 3636000"/>
                <a:gd name="connsiteY3" fmla="*/ 3152517 h 3152517"/>
                <a:gd name="connsiteX4" fmla="*/ 0 w 3636000"/>
                <a:gd name="connsiteY4" fmla="*/ 2338917 h 3152517"/>
                <a:gd name="connsiteX0" fmla="*/ 0 w 3895200"/>
                <a:gd name="connsiteY0" fmla="*/ 2338917 h 3152517"/>
                <a:gd name="connsiteX1" fmla="*/ 894332 w 3895200"/>
                <a:gd name="connsiteY1" fmla="*/ 0 h 3152517"/>
                <a:gd name="connsiteX2" fmla="*/ 3895200 w 3895200"/>
                <a:gd name="connsiteY2" fmla="*/ 2332800 h 3152517"/>
                <a:gd name="connsiteX3" fmla="*/ 1949668 w 3895200"/>
                <a:gd name="connsiteY3" fmla="*/ 3152517 h 3152517"/>
                <a:gd name="connsiteX4" fmla="*/ 0 w 3895200"/>
                <a:gd name="connsiteY4" fmla="*/ 2338917 h 3152517"/>
                <a:gd name="connsiteX0" fmla="*/ 0 w 3895200"/>
                <a:gd name="connsiteY0" fmla="*/ 6117 h 819717"/>
                <a:gd name="connsiteX1" fmla="*/ 1909532 w 3895200"/>
                <a:gd name="connsiteY1" fmla="*/ 64800 h 819717"/>
                <a:gd name="connsiteX2" fmla="*/ 3895200 w 3895200"/>
                <a:gd name="connsiteY2" fmla="*/ 0 h 819717"/>
                <a:gd name="connsiteX3" fmla="*/ 1949668 w 3895200"/>
                <a:gd name="connsiteY3" fmla="*/ 819717 h 819717"/>
                <a:gd name="connsiteX4" fmla="*/ 0 w 3895200"/>
                <a:gd name="connsiteY4" fmla="*/ 6117 h 819717"/>
                <a:gd name="connsiteX0" fmla="*/ 0 w 3895200"/>
                <a:gd name="connsiteY0" fmla="*/ 430917 h 1244517"/>
                <a:gd name="connsiteX1" fmla="*/ 1923932 w 3895200"/>
                <a:gd name="connsiteY1" fmla="*/ 0 h 1244517"/>
                <a:gd name="connsiteX2" fmla="*/ 3895200 w 3895200"/>
                <a:gd name="connsiteY2" fmla="*/ 424800 h 1244517"/>
                <a:gd name="connsiteX3" fmla="*/ 1949668 w 3895200"/>
                <a:gd name="connsiteY3" fmla="*/ 1244517 h 1244517"/>
                <a:gd name="connsiteX4" fmla="*/ 0 w 3895200"/>
                <a:gd name="connsiteY4" fmla="*/ 430917 h 1244517"/>
                <a:gd name="connsiteX0" fmla="*/ 0 w 3895200"/>
                <a:gd name="connsiteY0" fmla="*/ 690117 h 1503717"/>
                <a:gd name="connsiteX1" fmla="*/ 1923932 w 3895200"/>
                <a:gd name="connsiteY1" fmla="*/ 0 h 1503717"/>
                <a:gd name="connsiteX2" fmla="*/ 3895200 w 3895200"/>
                <a:gd name="connsiteY2" fmla="*/ 684000 h 1503717"/>
                <a:gd name="connsiteX3" fmla="*/ 1949668 w 3895200"/>
                <a:gd name="connsiteY3" fmla="*/ 1503717 h 1503717"/>
                <a:gd name="connsiteX4" fmla="*/ 0 w 3895200"/>
                <a:gd name="connsiteY4" fmla="*/ 690117 h 1503717"/>
                <a:gd name="connsiteX0" fmla="*/ 0 w 3895200"/>
                <a:gd name="connsiteY0" fmla="*/ 920517 h 1734117"/>
                <a:gd name="connsiteX1" fmla="*/ 1923932 w 3895200"/>
                <a:gd name="connsiteY1" fmla="*/ 0 h 1734117"/>
                <a:gd name="connsiteX2" fmla="*/ 3895200 w 3895200"/>
                <a:gd name="connsiteY2" fmla="*/ 914400 h 1734117"/>
                <a:gd name="connsiteX3" fmla="*/ 1949668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16346"/>
                <a:gd name="connsiteX1" fmla="*/ 1923932 w 3895200"/>
                <a:gd name="connsiteY1" fmla="*/ 0 h 1716346"/>
                <a:gd name="connsiteX2" fmla="*/ 3895200 w 3895200"/>
                <a:gd name="connsiteY2" fmla="*/ 914400 h 1716346"/>
                <a:gd name="connsiteX3" fmla="*/ 1973900 w 3895200"/>
                <a:gd name="connsiteY3" fmla="*/ 1716346 h 1716346"/>
                <a:gd name="connsiteX4" fmla="*/ 0 w 3895200"/>
                <a:gd name="connsiteY4" fmla="*/ 920517 h 1716346"/>
                <a:gd name="connsiteX0" fmla="*/ 0 w 3895200"/>
                <a:gd name="connsiteY0" fmla="*/ 920517 h 1730886"/>
                <a:gd name="connsiteX1" fmla="*/ 1923932 w 3895200"/>
                <a:gd name="connsiteY1" fmla="*/ 0 h 1730886"/>
                <a:gd name="connsiteX2" fmla="*/ 3895200 w 3895200"/>
                <a:gd name="connsiteY2" fmla="*/ 914400 h 1730886"/>
                <a:gd name="connsiteX3" fmla="*/ 1925433 w 3895200"/>
                <a:gd name="connsiteY3" fmla="*/ 1730886 h 1730886"/>
                <a:gd name="connsiteX4" fmla="*/ 0 w 3895200"/>
                <a:gd name="connsiteY4" fmla="*/ 920517 h 1730886"/>
                <a:gd name="connsiteX0" fmla="*/ 0 w 3895200"/>
                <a:gd name="connsiteY0" fmla="*/ 782404 h 1592773"/>
                <a:gd name="connsiteX1" fmla="*/ 1923932 w 3895200"/>
                <a:gd name="connsiteY1" fmla="*/ 0 h 1592773"/>
                <a:gd name="connsiteX2" fmla="*/ 3895200 w 3895200"/>
                <a:gd name="connsiteY2" fmla="*/ 776287 h 1592773"/>
                <a:gd name="connsiteX3" fmla="*/ 1925433 w 3895200"/>
                <a:gd name="connsiteY3" fmla="*/ 1592773 h 1592773"/>
                <a:gd name="connsiteX4" fmla="*/ 0 w 3895200"/>
                <a:gd name="connsiteY4" fmla="*/ 782404 h 1592773"/>
                <a:gd name="connsiteX0" fmla="*/ 0 w 3886962"/>
                <a:gd name="connsiteY0" fmla="*/ 759338 h 1592773"/>
                <a:gd name="connsiteX1" fmla="*/ 1915694 w 3886962"/>
                <a:gd name="connsiteY1" fmla="*/ 0 h 1592773"/>
                <a:gd name="connsiteX2" fmla="*/ 3886962 w 3886962"/>
                <a:gd name="connsiteY2" fmla="*/ 776287 h 1592773"/>
                <a:gd name="connsiteX3" fmla="*/ 1917195 w 3886962"/>
                <a:gd name="connsiteY3" fmla="*/ 1592773 h 1592773"/>
                <a:gd name="connsiteX4" fmla="*/ 0 w 3886962"/>
                <a:gd name="connsiteY4" fmla="*/ 759338 h 1592773"/>
                <a:gd name="connsiteX0" fmla="*/ 0 w 3901791"/>
                <a:gd name="connsiteY0" fmla="*/ 760986 h 1592773"/>
                <a:gd name="connsiteX1" fmla="*/ 1930523 w 3901791"/>
                <a:gd name="connsiteY1" fmla="*/ 0 h 1592773"/>
                <a:gd name="connsiteX2" fmla="*/ 3901791 w 3901791"/>
                <a:gd name="connsiteY2" fmla="*/ 776287 h 1592773"/>
                <a:gd name="connsiteX3" fmla="*/ 1932024 w 3901791"/>
                <a:gd name="connsiteY3" fmla="*/ 1592773 h 1592773"/>
                <a:gd name="connsiteX4" fmla="*/ 0 w 3901791"/>
                <a:gd name="connsiteY4" fmla="*/ 760986 h 1592773"/>
                <a:gd name="connsiteX0" fmla="*/ 0 w 3863897"/>
                <a:gd name="connsiteY0" fmla="*/ 760986 h 1592773"/>
                <a:gd name="connsiteX1" fmla="*/ 1930523 w 3863897"/>
                <a:gd name="connsiteY1" fmla="*/ 0 h 1592773"/>
                <a:gd name="connsiteX2" fmla="*/ 3863897 w 3863897"/>
                <a:gd name="connsiteY2" fmla="*/ 761459 h 1592773"/>
                <a:gd name="connsiteX3" fmla="*/ 1932024 w 3863897"/>
                <a:gd name="connsiteY3" fmla="*/ 1592773 h 1592773"/>
                <a:gd name="connsiteX4" fmla="*/ 0 w 3863897"/>
                <a:gd name="connsiteY4" fmla="*/ 760986 h 1592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897" h="1592773">
                  <a:moveTo>
                    <a:pt x="0" y="760986"/>
                  </a:moveTo>
                  <a:lnTo>
                    <a:pt x="1930523" y="0"/>
                  </a:lnTo>
                  <a:lnTo>
                    <a:pt x="3863897" y="761459"/>
                  </a:lnTo>
                  <a:lnTo>
                    <a:pt x="1932024" y="1592773"/>
                  </a:lnTo>
                  <a:lnTo>
                    <a:pt x="0" y="760986"/>
                  </a:lnTo>
                  <a:close/>
                </a:path>
              </a:pathLst>
            </a:cu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nvGrpSpPr>
            <p:cNvPr id="9" name="Group 10">
              <a:extLst>
                <a:ext uri="{FF2B5EF4-FFF2-40B4-BE49-F238E27FC236}">
                  <a16:creationId xmlns:a16="http://schemas.microsoft.com/office/drawing/2014/main" id="{09CC4798-31A5-C26C-AE27-7CBEA1AEAFAB}"/>
                </a:ext>
              </a:extLst>
            </p:cNvPr>
            <p:cNvGrpSpPr/>
            <p:nvPr/>
          </p:nvGrpSpPr>
          <p:grpSpPr>
            <a:xfrm>
              <a:off x="1372722" y="2627091"/>
              <a:ext cx="4381501" cy="2293724"/>
              <a:chOff x="3981451" y="2735476"/>
              <a:chExt cx="4381501" cy="2293724"/>
            </a:xfrm>
            <a:solidFill>
              <a:schemeClr val="accent2"/>
            </a:solidFill>
          </p:grpSpPr>
          <p:sp>
            <p:nvSpPr>
              <p:cNvPr id="17" name="Freeform 11">
                <a:extLst>
                  <a:ext uri="{FF2B5EF4-FFF2-40B4-BE49-F238E27FC236}">
                    <a16:creationId xmlns:a16="http://schemas.microsoft.com/office/drawing/2014/main" id="{F26D50ED-3103-8329-443B-7B874928FE08}"/>
                  </a:ext>
                </a:extLst>
              </p:cNvPr>
              <p:cNvSpPr>
                <a:spLocks/>
              </p:cNvSpPr>
              <p:nvPr/>
            </p:nvSpPr>
            <p:spPr bwMode="auto">
              <a:xfrm>
                <a:off x="6172201" y="3316816"/>
                <a:ext cx="2190751" cy="1712384"/>
              </a:xfrm>
              <a:custGeom>
                <a:avLst/>
                <a:gdLst>
                  <a:gd name="T0" fmla="*/ 689 w 1035"/>
                  <a:gd name="T1" fmla="*/ 0 h 809"/>
                  <a:gd name="T2" fmla="*/ 0 w 1035"/>
                  <a:gd name="T3" fmla="*/ 298 h 809"/>
                  <a:gd name="T4" fmla="*/ 0 w 1035"/>
                  <a:gd name="T5" fmla="*/ 639 h 809"/>
                  <a:gd name="T6" fmla="*/ 0 w 1035"/>
                  <a:gd name="T7" fmla="*/ 809 h 809"/>
                  <a:gd name="T8" fmla="*/ 1035 w 1035"/>
                  <a:gd name="T9" fmla="*/ 362 h 809"/>
                  <a:gd name="T10" fmla="*/ 689 w 1035"/>
                  <a:gd name="T11" fmla="*/ 0 h 809"/>
                </a:gdLst>
                <a:ahLst/>
                <a:cxnLst>
                  <a:cxn ang="0">
                    <a:pos x="T0" y="T1"/>
                  </a:cxn>
                  <a:cxn ang="0">
                    <a:pos x="T2" y="T3"/>
                  </a:cxn>
                  <a:cxn ang="0">
                    <a:pos x="T4" y="T5"/>
                  </a:cxn>
                  <a:cxn ang="0">
                    <a:pos x="T6" y="T7"/>
                  </a:cxn>
                  <a:cxn ang="0">
                    <a:pos x="T8" y="T9"/>
                  </a:cxn>
                  <a:cxn ang="0">
                    <a:pos x="T10" y="T11"/>
                  </a:cxn>
                </a:cxnLst>
                <a:rect l="0" t="0" r="r" b="b"/>
                <a:pathLst>
                  <a:path w="1035" h="809">
                    <a:moveTo>
                      <a:pt x="689" y="0"/>
                    </a:moveTo>
                    <a:lnTo>
                      <a:pt x="0" y="298"/>
                    </a:lnTo>
                    <a:lnTo>
                      <a:pt x="0" y="639"/>
                    </a:lnTo>
                    <a:lnTo>
                      <a:pt x="0" y="809"/>
                    </a:lnTo>
                    <a:lnTo>
                      <a:pt x="1035" y="362"/>
                    </a:lnTo>
                    <a:lnTo>
                      <a:pt x="689" y="0"/>
                    </a:lnTo>
                    <a:close/>
                  </a:path>
                </a:pathLst>
              </a:custGeom>
              <a:solidFill>
                <a:schemeClr val="bg1">
                  <a:lumMod val="7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solidFill>
                    <a:schemeClr val="bg1"/>
                  </a:solidFill>
                </a:endParaRPr>
              </a:p>
            </p:txBody>
          </p:sp>
          <p:sp>
            <p:nvSpPr>
              <p:cNvPr id="18" name="Freeform 15">
                <a:extLst>
                  <a:ext uri="{FF2B5EF4-FFF2-40B4-BE49-F238E27FC236}">
                    <a16:creationId xmlns:a16="http://schemas.microsoft.com/office/drawing/2014/main" id="{7943E750-1C67-FBBD-CF50-95D2EE99F073}"/>
                  </a:ext>
                </a:extLst>
              </p:cNvPr>
              <p:cNvSpPr>
                <a:spLocks/>
              </p:cNvSpPr>
              <p:nvPr/>
            </p:nvSpPr>
            <p:spPr bwMode="auto">
              <a:xfrm>
                <a:off x="3981451" y="3316816"/>
                <a:ext cx="2190751" cy="1712384"/>
              </a:xfrm>
              <a:custGeom>
                <a:avLst/>
                <a:gdLst>
                  <a:gd name="T0" fmla="*/ 346 w 1035"/>
                  <a:gd name="T1" fmla="*/ 0 h 809"/>
                  <a:gd name="T2" fmla="*/ 1035 w 1035"/>
                  <a:gd name="T3" fmla="*/ 298 h 809"/>
                  <a:gd name="T4" fmla="*/ 1035 w 1035"/>
                  <a:gd name="T5" fmla="*/ 639 h 809"/>
                  <a:gd name="T6" fmla="*/ 1035 w 1035"/>
                  <a:gd name="T7" fmla="*/ 809 h 809"/>
                  <a:gd name="T8" fmla="*/ 0 w 1035"/>
                  <a:gd name="T9" fmla="*/ 362 h 809"/>
                  <a:gd name="T10" fmla="*/ 346 w 1035"/>
                  <a:gd name="T11" fmla="*/ 0 h 809"/>
                </a:gdLst>
                <a:ahLst/>
                <a:cxnLst>
                  <a:cxn ang="0">
                    <a:pos x="T0" y="T1"/>
                  </a:cxn>
                  <a:cxn ang="0">
                    <a:pos x="T2" y="T3"/>
                  </a:cxn>
                  <a:cxn ang="0">
                    <a:pos x="T4" y="T5"/>
                  </a:cxn>
                  <a:cxn ang="0">
                    <a:pos x="T6" y="T7"/>
                  </a:cxn>
                  <a:cxn ang="0">
                    <a:pos x="T8" y="T9"/>
                  </a:cxn>
                  <a:cxn ang="0">
                    <a:pos x="T10" y="T11"/>
                  </a:cxn>
                </a:cxnLst>
                <a:rect l="0" t="0" r="r" b="b"/>
                <a:pathLst>
                  <a:path w="1035" h="809">
                    <a:moveTo>
                      <a:pt x="346" y="0"/>
                    </a:moveTo>
                    <a:lnTo>
                      <a:pt x="1035" y="298"/>
                    </a:lnTo>
                    <a:lnTo>
                      <a:pt x="1035" y="639"/>
                    </a:lnTo>
                    <a:lnTo>
                      <a:pt x="1035" y="809"/>
                    </a:lnTo>
                    <a:lnTo>
                      <a:pt x="0" y="362"/>
                    </a:lnTo>
                    <a:lnTo>
                      <a:pt x="346" y="0"/>
                    </a:lnTo>
                    <a:close/>
                  </a:path>
                </a:pathLst>
              </a:custGeom>
              <a:solidFill>
                <a:schemeClr val="tx1">
                  <a:lumMod val="10000"/>
                  <a:lumOff val="9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solidFill>
                    <a:schemeClr val="bg1"/>
                  </a:solidFill>
                </a:endParaRPr>
              </a:p>
            </p:txBody>
          </p:sp>
          <p:sp>
            <p:nvSpPr>
              <p:cNvPr id="19" name="Parallelogram 3">
                <a:extLst>
                  <a:ext uri="{FF2B5EF4-FFF2-40B4-BE49-F238E27FC236}">
                    <a16:creationId xmlns:a16="http://schemas.microsoft.com/office/drawing/2014/main" id="{16CC914B-F219-9F1D-453B-04A197ABD95D}"/>
                  </a:ext>
                </a:extLst>
              </p:cNvPr>
              <p:cNvSpPr/>
              <p:nvPr/>
            </p:nvSpPr>
            <p:spPr>
              <a:xfrm>
                <a:off x="4704292" y="2735476"/>
                <a:ext cx="2935224" cy="1212108"/>
              </a:xfrm>
              <a:custGeom>
                <a:avLst/>
                <a:gdLst>
                  <a:gd name="connsiteX0" fmla="*/ 0 w 3636000"/>
                  <a:gd name="connsiteY0" fmla="*/ 2338917 h 2338917"/>
                  <a:gd name="connsiteX1" fmla="*/ 894332 w 3636000"/>
                  <a:gd name="connsiteY1" fmla="*/ 0 h 2338917"/>
                  <a:gd name="connsiteX2" fmla="*/ 3636000 w 3636000"/>
                  <a:gd name="connsiteY2" fmla="*/ 0 h 2338917"/>
                  <a:gd name="connsiteX3" fmla="*/ 2741668 w 3636000"/>
                  <a:gd name="connsiteY3" fmla="*/ 2338917 h 2338917"/>
                  <a:gd name="connsiteX4" fmla="*/ 0 w 3636000"/>
                  <a:gd name="connsiteY4" fmla="*/ 2338917 h 2338917"/>
                  <a:gd name="connsiteX0" fmla="*/ 0 w 3636000"/>
                  <a:gd name="connsiteY0" fmla="*/ 2338917 h 3152517"/>
                  <a:gd name="connsiteX1" fmla="*/ 894332 w 3636000"/>
                  <a:gd name="connsiteY1" fmla="*/ 0 h 3152517"/>
                  <a:gd name="connsiteX2" fmla="*/ 3636000 w 3636000"/>
                  <a:gd name="connsiteY2" fmla="*/ 0 h 3152517"/>
                  <a:gd name="connsiteX3" fmla="*/ 1949668 w 3636000"/>
                  <a:gd name="connsiteY3" fmla="*/ 3152517 h 3152517"/>
                  <a:gd name="connsiteX4" fmla="*/ 0 w 3636000"/>
                  <a:gd name="connsiteY4" fmla="*/ 2338917 h 3152517"/>
                  <a:gd name="connsiteX0" fmla="*/ 0 w 3895200"/>
                  <a:gd name="connsiteY0" fmla="*/ 2338917 h 3152517"/>
                  <a:gd name="connsiteX1" fmla="*/ 894332 w 3895200"/>
                  <a:gd name="connsiteY1" fmla="*/ 0 h 3152517"/>
                  <a:gd name="connsiteX2" fmla="*/ 3895200 w 3895200"/>
                  <a:gd name="connsiteY2" fmla="*/ 2332800 h 3152517"/>
                  <a:gd name="connsiteX3" fmla="*/ 1949668 w 3895200"/>
                  <a:gd name="connsiteY3" fmla="*/ 3152517 h 3152517"/>
                  <a:gd name="connsiteX4" fmla="*/ 0 w 3895200"/>
                  <a:gd name="connsiteY4" fmla="*/ 2338917 h 3152517"/>
                  <a:gd name="connsiteX0" fmla="*/ 0 w 3895200"/>
                  <a:gd name="connsiteY0" fmla="*/ 6117 h 819717"/>
                  <a:gd name="connsiteX1" fmla="*/ 1909532 w 3895200"/>
                  <a:gd name="connsiteY1" fmla="*/ 64800 h 819717"/>
                  <a:gd name="connsiteX2" fmla="*/ 3895200 w 3895200"/>
                  <a:gd name="connsiteY2" fmla="*/ 0 h 819717"/>
                  <a:gd name="connsiteX3" fmla="*/ 1949668 w 3895200"/>
                  <a:gd name="connsiteY3" fmla="*/ 819717 h 819717"/>
                  <a:gd name="connsiteX4" fmla="*/ 0 w 3895200"/>
                  <a:gd name="connsiteY4" fmla="*/ 6117 h 819717"/>
                  <a:gd name="connsiteX0" fmla="*/ 0 w 3895200"/>
                  <a:gd name="connsiteY0" fmla="*/ 430917 h 1244517"/>
                  <a:gd name="connsiteX1" fmla="*/ 1923932 w 3895200"/>
                  <a:gd name="connsiteY1" fmla="*/ 0 h 1244517"/>
                  <a:gd name="connsiteX2" fmla="*/ 3895200 w 3895200"/>
                  <a:gd name="connsiteY2" fmla="*/ 424800 h 1244517"/>
                  <a:gd name="connsiteX3" fmla="*/ 1949668 w 3895200"/>
                  <a:gd name="connsiteY3" fmla="*/ 1244517 h 1244517"/>
                  <a:gd name="connsiteX4" fmla="*/ 0 w 3895200"/>
                  <a:gd name="connsiteY4" fmla="*/ 430917 h 1244517"/>
                  <a:gd name="connsiteX0" fmla="*/ 0 w 3895200"/>
                  <a:gd name="connsiteY0" fmla="*/ 690117 h 1503717"/>
                  <a:gd name="connsiteX1" fmla="*/ 1923932 w 3895200"/>
                  <a:gd name="connsiteY1" fmla="*/ 0 h 1503717"/>
                  <a:gd name="connsiteX2" fmla="*/ 3895200 w 3895200"/>
                  <a:gd name="connsiteY2" fmla="*/ 684000 h 1503717"/>
                  <a:gd name="connsiteX3" fmla="*/ 1949668 w 3895200"/>
                  <a:gd name="connsiteY3" fmla="*/ 1503717 h 1503717"/>
                  <a:gd name="connsiteX4" fmla="*/ 0 w 3895200"/>
                  <a:gd name="connsiteY4" fmla="*/ 690117 h 1503717"/>
                  <a:gd name="connsiteX0" fmla="*/ 0 w 3895200"/>
                  <a:gd name="connsiteY0" fmla="*/ 920517 h 1734117"/>
                  <a:gd name="connsiteX1" fmla="*/ 1923932 w 3895200"/>
                  <a:gd name="connsiteY1" fmla="*/ 0 h 1734117"/>
                  <a:gd name="connsiteX2" fmla="*/ 3895200 w 3895200"/>
                  <a:gd name="connsiteY2" fmla="*/ 914400 h 1734117"/>
                  <a:gd name="connsiteX3" fmla="*/ 1949668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16346"/>
                  <a:gd name="connsiteX1" fmla="*/ 1923932 w 3895200"/>
                  <a:gd name="connsiteY1" fmla="*/ 0 h 1716346"/>
                  <a:gd name="connsiteX2" fmla="*/ 3895200 w 3895200"/>
                  <a:gd name="connsiteY2" fmla="*/ 914400 h 1716346"/>
                  <a:gd name="connsiteX3" fmla="*/ 1973900 w 3895200"/>
                  <a:gd name="connsiteY3" fmla="*/ 1716346 h 1716346"/>
                  <a:gd name="connsiteX4" fmla="*/ 0 w 3895200"/>
                  <a:gd name="connsiteY4" fmla="*/ 920517 h 1716346"/>
                  <a:gd name="connsiteX0" fmla="*/ 0 w 3895200"/>
                  <a:gd name="connsiteY0" fmla="*/ 920517 h 1730886"/>
                  <a:gd name="connsiteX1" fmla="*/ 1923932 w 3895200"/>
                  <a:gd name="connsiteY1" fmla="*/ 0 h 1730886"/>
                  <a:gd name="connsiteX2" fmla="*/ 3895200 w 3895200"/>
                  <a:gd name="connsiteY2" fmla="*/ 914400 h 1730886"/>
                  <a:gd name="connsiteX3" fmla="*/ 1925433 w 3895200"/>
                  <a:gd name="connsiteY3" fmla="*/ 1730886 h 1730886"/>
                  <a:gd name="connsiteX4" fmla="*/ 0 w 3895200"/>
                  <a:gd name="connsiteY4" fmla="*/ 920517 h 1730886"/>
                  <a:gd name="connsiteX0" fmla="*/ 0 w 3895200"/>
                  <a:gd name="connsiteY0" fmla="*/ 782404 h 1592773"/>
                  <a:gd name="connsiteX1" fmla="*/ 1923932 w 3895200"/>
                  <a:gd name="connsiteY1" fmla="*/ 0 h 1592773"/>
                  <a:gd name="connsiteX2" fmla="*/ 3895200 w 3895200"/>
                  <a:gd name="connsiteY2" fmla="*/ 776287 h 1592773"/>
                  <a:gd name="connsiteX3" fmla="*/ 1925433 w 3895200"/>
                  <a:gd name="connsiteY3" fmla="*/ 1592773 h 1592773"/>
                  <a:gd name="connsiteX4" fmla="*/ 0 w 3895200"/>
                  <a:gd name="connsiteY4" fmla="*/ 782404 h 1592773"/>
                  <a:gd name="connsiteX0" fmla="*/ 0 w 3886962"/>
                  <a:gd name="connsiteY0" fmla="*/ 759338 h 1592773"/>
                  <a:gd name="connsiteX1" fmla="*/ 1915694 w 3886962"/>
                  <a:gd name="connsiteY1" fmla="*/ 0 h 1592773"/>
                  <a:gd name="connsiteX2" fmla="*/ 3886962 w 3886962"/>
                  <a:gd name="connsiteY2" fmla="*/ 776287 h 1592773"/>
                  <a:gd name="connsiteX3" fmla="*/ 1917195 w 3886962"/>
                  <a:gd name="connsiteY3" fmla="*/ 1592773 h 1592773"/>
                  <a:gd name="connsiteX4" fmla="*/ 0 w 3886962"/>
                  <a:gd name="connsiteY4" fmla="*/ 759338 h 1592773"/>
                  <a:gd name="connsiteX0" fmla="*/ 0 w 3901791"/>
                  <a:gd name="connsiteY0" fmla="*/ 760986 h 1592773"/>
                  <a:gd name="connsiteX1" fmla="*/ 1930523 w 3901791"/>
                  <a:gd name="connsiteY1" fmla="*/ 0 h 1592773"/>
                  <a:gd name="connsiteX2" fmla="*/ 3901791 w 3901791"/>
                  <a:gd name="connsiteY2" fmla="*/ 776287 h 1592773"/>
                  <a:gd name="connsiteX3" fmla="*/ 1932024 w 3901791"/>
                  <a:gd name="connsiteY3" fmla="*/ 1592773 h 1592773"/>
                  <a:gd name="connsiteX4" fmla="*/ 0 w 3901791"/>
                  <a:gd name="connsiteY4" fmla="*/ 760986 h 1592773"/>
                  <a:gd name="connsiteX0" fmla="*/ 0 w 3863897"/>
                  <a:gd name="connsiteY0" fmla="*/ 760986 h 1592773"/>
                  <a:gd name="connsiteX1" fmla="*/ 1930523 w 3863897"/>
                  <a:gd name="connsiteY1" fmla="*/ 0 h 1592773"/>
                  <a:gd name="connsiteX2" fmla="*/ 3863897 w 3863897"/>
                  <a:gd name="connsiteY2" fmla="*/ 761459 h 1592773"/>
                  <a:gd name="connsiteX3" fmla="*/ 1932024 w 3863897"/>
                  <a:gd name="connsiteY3" fmla="*/ 1592773 h 1592773"/>
                  <a:gd name="connsiteX4" fmla="*/ 0 w 3863897"/>
                  <a:gd name="connsiteY4" fmla="*/ 760986 h 1592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897" h="1592773">
                    <a:moveTo>
                      <a:pt x="0" y="760986"/>
                    </a:moveTo>
                    <a:lnTo>
                      <a:pt x="1930523" y="0"/>
                    </a:lnTo>
                    <a:lnTo>
                      <a:pt x="3863897" y="761459"/>
                    </a:lnTo>
                    <a:lnTo>
                      <a:pt x="1932024" y="1592773"/>
                    </a:lnTo>
                    <a:lnTo>
                      <a:pt x="0" y="760986"/>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grpSp>
          <p:nvGrpSpPr>
            <p:cNvPr id="10" name="Group 11">
              <a:extLst>
                <a:ext uri="{FF2B5EF4-FFF2-40B4-BE49-F238E27FC236}">
                  <a16:creationId xmlns:a16="http://schemas.microsoft.com/office/drawing/2014/main" id="{30D92524-17FC-4C16-EFB9-C77B10ABE541}"/>
                </a:ext>
              </a:extLst>
            </p:cNvPr>
            <p:cNvGrpSpPr/>
            <p:nvPr/>
          </p:nvGrpSpPr>
          <p:grpSpPr>
            <a:xfrm>
              <a:off x="2105088" y="2094914"/>
              <a:ext cx="2916767" cy="1751485"/>
              <a:chOff x="4713817" y="2196099"/>
              <a:chExt cx="2916767" cy="1751485"/>
            </a:xfrm>
          </p:grpSpPr>
          <p:sp>
            <p:nvSpPr>
              <p:cNvPr id="14" name="Freeform 9">
                <a:extLst>
                  <a:ext uri="{FF2B5EF4-FFF2-40B4-BE49-F238E27FC236}">
                    <a16:creationId xmlns:a16="http://schemas.microsoft.com/office/drawing/2014/main" id="{A608B12A-EC7A-4687-82CE-4322256173E4}"/>
                  </a:ext>
                </a:extLst>
              </p:cNvPr>
              <p:cNvSpPr>
                <a:spLocks/>
              </p:cNvSpPr>
              <p:nvPr/>
            </p:nvSpPr>
            <p:spPr bwMode="auto">
              <a:xfrm>
                <a:off x="6172200" y="2554817"/>
                <a:ext cx="1458384" cy="1392767"/>
              </a:xfrm>
              <a:custGeom>
                <a:avLst/>
                <a:gdLst>
                  <a:gd name="T0" fmla="*/ 345 w 689"/>
                  <a:gd name="T1" fmla="*/ 0 h 658"/>
                  <a:gd name="T2" fmla="*/ 0 w 689"/>
                  <a:gd name="T3" fmla="*/ 149 h 658"/>
                  <a:gd name="T4" fmla="*/ 0 w 689"/>
                  <a:gd name="T5" fmla="*/ 658 h 658"/>
                  <a:gd name="T6" fmla="*/ 689 w 689"/>
                  <a:gd name="T7" fmla="*/ 360 h 658"/>
                  <a:gd name="T8" fmla="*/ 345 w 689"/>
                  <a:gd name="T9" fmla="*/ 0 h 658"/>
                </a:gdLst>
                <a:ahLst/>
                <a:cxnLst>
                  <a:cxn ang="0">
                    <a:pos x="T0" y="T1"/>
                  </a:cxn>
                  <a:cxn ang="0">
                    <a:pos x="T2" y="T3"/>
                  </a:cxn>
                  <a:cxn ang="0">
                    <a:pos x="T4" y="T5"/>
                  </a:cxn>
                  <a:cxn ang="0">
                    <a:pos x="T6" y="T7"/>
                  </a:cxn>
                  <a:cxn ang="0">
                    <a:pos x="T8" y="T9"/>
                  </a:cxn>
                </a:cxnLst>
                <a:rect l="0" t="0" r="r" b="b"/>
                <a:pathLst>
                  <a:path w="689" h="658">
                    <a:moveTo>
                      <a:pt x="345" y="0"/>
                    </a:moveTo>
                    <a:lnTo>
                      <a:pt x="0" y="149"/>
                    </a:lnTo>
                    <a:lnTo>
                      <a:pt x="0" y="658"/>
                    </a:lnTo>
                    <a:lnTo>
                      <a:pt x="689" y="360"/>
                    </a:lnTo>
                    <a:lnTo>
                      <a:pt x="345" y="0"/>
                    </a:lnTo>
                    <a:close/>
                  </a:path>
                </a:pathLst>
              </a:custGeom>
              <a:solidFill>
                <a:schemeClr val="accent4">
                  <a:lumMod val="75000"/>
                </a:schemeClr>
              </a:solidFill>
              <a:ln>
                <a:noFill/>
              </a:ln>
            </p:spPr>
            <p:txBody>
              <a:bodyPr vert="horz" wrap="square" lIns="121920" tIns="60960" rIns="121920" bIns="60960" numCol="1" anchor="t" anchorCtr="0" compatLnSpc="1">
                <a:prstTxWarp prst="textNoShape">
                  <a:avLst/>
                </a:prstTxWarp>
              </a:bodyPr>
              <a:lstStyle/>
              <a:p>
                <a:endParaRPr lang="en-US" sz="3200">
                  <a:solidFill>
                    <a:schemeClr val="bg1"/>
                  </a:solidFill>
                </a:endParaRPr>
              </a:p>
            </p:txBody>
          </p:sp>
          <p:sp>
            <p:nvSpPr>
              <p:cNvPr id="15" name="Freeform 16">
                <a:extLst>
                  <a:ext uri="{FF2B5EF4-FFF2-40B4-BE49-F238E27FC236}">
                    <a16:creationId xmlns:a16="http://schemas.microsoft.com/office/drawing/2014/main" id="{F0842199-E05B-4E13-2629-2D050DE716D3}"/>
                  </a:ext>
                </a:extLst>
              </p:cNvPr>
              <p:cNvSpPr>
                <a:spLocks/>
              </p:cNvSpPr>
              <p:nvPr/>
            </p:nvSpPr>
            <p:spPr bwMode="auto">
              <a:xfrm>
                <a:off x="4713817" y="2554817"/>
                <a:ext cx="1458384" cy="1392767"/>
              </a:xfrm>
              <a:custGeom>
                <a:avLst/>
                <a:gdLst>
                  <a:gd name="T0" fmla="*/ 344 w 689"/>
                  <a:gd name="T1" fmla="*/ 0 h 658"/>
                  <a:gd name="T2" fmla="*/ 689 w 689"/>
                  <a:gd name="T3" fmla="*/ 149 h 658"/>
                  <a:gd name="T4" fmla="*/ 689 w 689"/>
                  <a:gd name="T5" fmla="*/ 658 h 658"/>
                  <a:gd name="T6" fmla="*/ 0 w 689"/>
                  <a:gd name="T7" fmla="*/ 360 h 658"/>
                  <a:gd name="T8" fmla="*/ 344 w 689"/>
                  <a:gd name="T9" fmla="*/ 0 h 658"/>
                </a:gdLst>
                <a:ahLst/>
                <a:cxnLst>
                  <a:cxn ang="0">
                    <a:pos x="T0" y="T1"/>
                  </a:cxn>
                  <a:cxn ang="0">
                    <a:pos x="T2" y="T3"/>
                  </a:cxn>
                  <a:cxn ang="0">
                    <a:pos x="T4" y="T5"/>
                  </a:cxn>
                  <a:cxn ang="0">
                    <a:pos x="T6" y="T7"/>
                  </a:cxn>
                  <a:cxn ang="0">
                    <a:pos x="T8" y="T9"/>
                  </a:cxn>
                </a:cxnLst>
                <a:rect l="0" t="0" r="r" b="b"/>
                <a:pathLst>
                  <a:path w="689" h="658">
                    <a:moveTo>
                      <a:pt x="344" y="0"/>
                    </a:moveTo>
                    <a:lnTo>
                      <a:pt x="689" y="149"/>
                    </a:lnTo>
                    <a:lnTo>
                      <a:pt x="689" y="658"/>
                    </a:lnTo>
                    <a:lnTo>
                      <a:pt x="0" y="360"/>
                    </a:lnTo>
                    <a:lnTo>
                      <a:pt x="344" y="0"/>
                    </a:lnTo>
                    <a:close/>
                  </a:path>
                </a:pathLst>
              </a:custGeom>
              <a:solidFill>
                <a:schemeClr val="accent4"/>
              </a:solidFill>
              <a:ln>
                <a:noFill/>
              </a:ln>
            </p:spPr>
            <p:txBody>
              <a:bodyPr vert="horz" wrap="square" lIns="121920" tIns="60960" rIns="121920" bIns="60960" numCol="1" anchor="t" anchorCtr="0" compatLnSpc="1">
                <a:prstTxWarp prst="textNoShape">
                  <a:avLst/>
                </a:prstTxWarp>
              </a:bodyPr>
              <a:lstStyle/>
              <a:p>
                <a:endParaRPr lang="en-US" sz="3200">
                  <a:solidFill>
                    <a:schemeClr val="bg1"/>
                  </a:solidFill>
                </a:endParaRPr>
              </a:p>
            </p:txBody>
          </p:sp>
          <p:sp>
            <p:nvSpPr>
              <p:cNvPr id="16" name="Parallelogram 3">
                <a:extLst>
                  <a:ext uri="{FF2B5EF4-FFF2-40B4-BE49-F238E27FC236}">
                    <a16:creationId xmlns:a16="http://schemas.microsoft.com/office/drawing/2014/main" id="{21D04B55-BF37-3588-C5B7-B39779817513}"/>
                  </a:ext>
                </a:extLst>
              </p:cNvPr>
              <p:cNvSpPr/>
              <p:nvPr/>
            </p:nvSpPr>
            <p:spPr>
              <a:xfrm flipV="1">
                <a:off x="5437496" y="2196099"/>
                <a:ext cx="1475650" cy="676656"/>
              </a:xfrm>
              <a:custGeom>
                <a:avLst/>
                <a:gdLst>
                  <a:gd name="connsiteX0" fmla="*/ 0 w 3636000"/>
                  <a:gd name="connsiteY0" fmla="*/ 2338917 h 2338917"/>
                  <a:gd name="connsiteX1" fmla="*/ 894332 w 3636000"/>
                  <a:gd name="connsiteY1" fmla="*/ 0 h 2338917"/>
                  <a:gd name="connsiteX2" fmla="*/ 3636000 w 3636000"/>
                  <a:gd name="connsiteY2" fmla="*/ 0 h 2338917"/>
                  <a:gd name="connsiteX3" fmla="*/ 2741668 w 3636000"/>
                  <a:gd name="connsiteY3" fmla="*/ 2338917 h 2338917"/>
                  <a:gd name="connsiteX4" fmla="*/ 0 w 3636000"/>
                  <a:gd name="connsiteY4" fmla="*/ 2338917 h 2338917"/>
                  <a:gd name="connsiteX0" fmla="*/ 0 w 3636000"/>
                  <a:gd name="connsiteY0" fmla="*/ 2338917 h 3152517"/>
                  <a:gd name="connsiteX1" fmla="*/ 894332 w 3636000"/>
                  <a:gd name="connsiteY1" fmla="*/ 0 h 3152517"/>
                  <a:gd name="connsiteX2" fmla="*/ 3636000 w 3636000"/>
                  <a:gd name="connsiteY2" fmla="*/ 0 h 3152517"/>
                  <a:gd name="connsiteX3" fmla="*/ 1949668 w 3636000"/>
                  <a:gd name="connsiteY3" fmla="*/ 3152517 h 3152517"/>
                  <a:gd name="connsiteX4" fmla="*/ 0 w 3636000"/>
                  <a:gd name="connsiteY4" fmla="*/ 2338917 h 3152517"/>
                  <a:gd name="connsiteX0" fmla="*/ 0 w 3895200"/>
                  <a:gd name="connsiteY0" fmla="*/ 2338917 h 3152517"/>
                  <a:gd name="connsiteX1" fmla="*/ 894332 w 3895200"/>
                  <a:gd name="connsiteY1" fmla="*/ 0 h 3152517"/>
                  <a:gd name="connsiteX2" fmla="*/ 3895200 w 3895200"/>
                  <a:gd name="connsiteY2" fmla="*/ 2332800 h 3152517"/>
                  <a:gd name="connsiteX3" fmla="*/ 1949668 w 3895200"/>
                  <a:gd name="connsiteY3" fmla="*/ 3152517 h 3152517"/>
                  <a:gd name="connsiteX4" fmla="*/ 0 w 3895200"/>
                  <a:gd name="connsiteY4" fmla="*/ 2338917 h 3152517"/>
                  <a:gd name="connsiteX0" fmla="*/ 0 w 3895200"/>
                  <a:gd name="connsiteY0" fmla="*/ 6117 h 819717"/>
                  <a:gd name="connsiteX1" fmla="*/ 1909532 w 3895200"/>
                  <a:gd name="connsiteY1" fmla="*/ 64800 h 819717"/>
                  <a:gd name="connsiteX2" fmla="*/ 3895200 w 3895200"/>
                  <a:gd name="connsiteY2" fmla="*/ 0 h 819717"/>
                  <a:gd name="connsiteX3" fmla="*/ 1949668 w 3895200"/>
                  <a:gd name="connsiteY3" fmla="*/ 819717 h 819717"/>
                  <a:gd name="connsiteX4" fmla="*/ 0 w 3895200"/>
                  <a:gd name="connsiteY4" fmla="*/ 6117 h 819717"/>
                  <a:gd name="connsiteX0" fmla="*/ 0 w 3895200"/>
                  <a:gd name="connsiteY0" fmla="*/ 430917 h 1244517"/>
                  <a:gd name="connsiteX1" fmla="*/ 1923932 w 3895200"/>
                  <a:gd name="connsiteY1" fmla="*/ 0 h 1244517"/>
                  <a:gd name="connsiteX2" fmla="*/ 3895200 w 3895200"/>
                  <a:gd name="connsiteY2" fmla="*/ 424800 h 1244517"/>
                  <a:gd name="connsiteX3" fmla="*/ 1949668 w 3895200"/>
                  <a:gd name="connsiteY3" fmla="*/ 1244517 h 1244517"/>
                  <a:gd name="connsiteX4" fmla="*/ 0 w 3895200"/>
                  <a:gd name="connsiteY4" fmla="*/ 430917 h 1244517"/>
                  <a:gd name="connsiteX0" fmla="*/ 0 w 3895200"/>
                  <a:gd name="connsiteY0" fmla="*/ 690117 h 1503717"/>
                  <a:gd name="connsiteX1" fmla="*/ 1923932 w 3895200"/>
                  <a:gd name="connsiteY1" fmla="*/ 0 h 1503717"/>
                  <a:gd name="connsiteX2" fmla="*/ 3895200 w 3895200"/>
                  <a:gd name="connsiteY2" fmla="*/ 684000 h 1503717"/>
                  <a:gd name="connsiteX3" fmla="*/ 1949668 w 3895200"/>
                  <a:gd name="connsiteY3" fmla="*/ 1503717 h 1503717"/>
                  <a:gd name="connsiteX4" fmla="*/ 0 w 3895200"/>
                  <a:gd name="connsiteY4" fmla="*/ 690117 h 1503717"/>
                  <a:gd name="connsiteX0" fmla="*/ 0 w 3895200"/>
                  <a:gd name="connsiteY0" fmla="*/ 920517 h 1734117"/>
                  <a:gd name="connsiteX1" fmla="*/ 1923932 w 3895200"/>
                  <a:gd name="connsiteY1" fmla="*/ 0 h 1734117"/>
                  <a:gd name="connsiteX2" fmla="*/ 3895200 w 3895200"/>
                  <a:gd name="connsiteY2" fmla="*/ 914400 h 1734117"/>
                  <a:gd name="connsiteX3" fmla="*/ 1949668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16346"/>
                  <a:gd name="connsiteX1" fmla="*/ 1923932 w 3895200"/>
                  <a:gd name="connsiteY1" fmla="*/ 0 h 1716346"/>
                  <a:gd name="connsiteX2" fmla="*/ 3895200 w 3895200"/>
                  <a:gd name="connsiteY2" fmla="*/ 914400 h 1716346"/>
                  <a:gd name="connsiteX3" fmla="*/ 1973900 w 3895200"/>
                  <a:gd name="connsiteY3" fmla="*/ 1716346 h 1716346"/>
                  <a:gd name="connsiteX4" fmla="*/ 0 w 3895200"/>
                  <a:gd name="connsiteY4" fmla="*/ 920517 h 1716346"/>
                  <a:gd name="connsiteX0" fmla="*/ 0 w 3895200"/>
                  <a:gd name="connsiteY0" fmla="*/ 920517 h 1730886"/>
                  <a:gd name="connsiteX1" fmla="*/ 1923932 w 3895200"/>
                  <a:gd name="connsiteY1" fmla="*/ 0 h 1730886"/>
                  <a:gd name="connsiteX2" fmla="*/ 3895200 w 3895200"/>
                  <a:gd name="connsiteY2" fmla="*/ 914400 h 1730886"/>
                  <a:gd name="connsiteX3" fmla="*/ 1925433 w 3895200"/>
                  <a:gd name="connsiteY3" fmla="*/ 1730886 h 1730886"/>
                  <a:gd name="connsiteX4" fmla="*/ 0 w 3895200"/>
                  <a:gd name="connsiteY4" fmla="*/ 920517 h 1730886"/>
                  <a:gd name="connsiteX0" fmla="*/ 0 w 3895200"/>
                  <a:gd name="connsiteY0" fmla="*/ 782404 h 1592773"/>
                  <a:gd name="connsiteX1" fmla="*/ 1923932 w 3895200"/>
                  <a:gd name="connsiteY1" fmla="*/ 0 h 1592773"/>
                  <a:gd name="connsiteX2" fmla="*/ 3895200 w 3895200"/>
                  <a:gd name="connsiteY2" fmla="*/ 776287 h 1592773"/>
                  <a:gd name="connsiteX3" fmla="*/ 1925433 w 3895200"/>
                  <a:gd name="connsiteY3" fmla="*/ 1592773 h 1592773"/>
                  <a:gd name="connsiteX4" fmla="*/ 0 w 3895200"/>
                  <a:gd name="connsiteY4" fmla="*/ 782404 h 1592773"/>
                  <a:gd name="connsiteX0" fmla="*/ 0 w 3886962"/>
                  <a:gd name="connsiteY0" fmla="*/ 759338 h 1592773"/>
                  <a:gd name="connsiteX1" fmla="*/ 1915694 w 3886962"/>
                  <a:gd name="connsiteY1" fmla="*/ 0 h 1592773"/>
                  <a:gd name="connsiteX2" fmla="*/ 3886962 w 3886962"/>
                  <a:gd name="connsiteY2" fmla="*/ 776287 h 1592773"/>
                  <a:gd name="connsiteX3" fmla="*/ 1917195 w 3886962"/>
                  <a:gd name="connsiteY3" fmla="*/ 1592773 h 1592773"/>
                  <a:gd name="connsiteX4" fmla="*/ 0 w 3886962"/>
                  <a:gd name="connsiteY4" fmla="*/ 759338 h 1592773"/>
                  <a:gd name="connsiteX0" fmla="*/ 0 w 3901791"/>
                  <a:gd name="connsiteY0" fmla="*/ 760986 h 1592773"/>
                  <a:gd name="connsiteX1" fmla="*/ 1930523 w 3901791"/>
                  <a:gd name="connsiteY1" fmla="*/ 0 h 1592773"/>
                  <a:gd name="connsiteX2" fmla="*/ 3901791 w 3901791"/>
                  <a:gd name="connsiteY2" fmla="*/ 776287 h 1592773"/>
                  <a:gd name="connsiteX3" fmla="*/ 1932024 w 3901791"/>
                  <a:gd name="connsiteY3" fmla="*/ 1592773 h 1592773"/>
                  <a:gd name="connsiteX4" fmla="*/ 0 w 3901791"/>
                  <a:gd name="connsiteY4" fmla="*/ 760986 h 1592773"/>
                  <a:gd name="connsiteX0" fmla="*/ 0 w 3863897"/>
                  <a:gd name="connsiteY0" fmla="*/ 760986 h 1592773"/>
                  <a:gd name="connsiteX1" fmla="*/ 1930523 w 3863897"/>
                  <a:gd name="connsiteY1" fmla="*/ 0 h 1592773"/>
                  <a:gd name="connsiteX2" fmla="*/ 3863897 w 3863897"/>
                  <a:gd name="connsiteY2" fmla="*/ 761459 h 1592773"/>
                  <a:gd name="connsiteX3" fmla="*/ 1932024 w 3863897"/>
                  <a:gd name="connsiteY3" fmla="*/ 1592773 h 1592773"/>
                  <a:gd name="connsiteX4" fmla="*/ 0 w 3863897"/>
                  <a:gd name="connsiteY4" fmla="*/ 760986 h 1592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897" h="1592773">
                    <a:moveTo>
                      <a:pt x="0" y="760986"/>
                    </a:moveTo>
                    <a:lnTo>
                      <a:pt x="1930523" y="0"/>
                    </a:lnTo>
                    <a:lnTo>
                      <a:pt x="3863897" y="761459"/>
                    </a:lnTo>
                    <a:lnTo>
                      <a:pt x="1932024" y="1592773"/>
                    </a:lnTo>
                    <a:lnTo>
                      <a:pt x="0" y="760986"/>
                    </a:lnTo>
                    <a:close/>
                  </a:path>
                </a:pathLst>
              </a:cu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grpSp>
          <p:nvGrpSpPr>
            <p:cNvPr id="11" name="Group 12">
              <a:extLst>
                <a:ext uri="{FF2B5EF4-FFF2-40B4-BE49-F238E27FC236}">
                  <a16:creationId xmlns:a16="http://schemas.microsoft.com/office/drawing/2014/main" id="{B8CEC764-661D-D3BC-7D08-69302EF5D694}"/>
                </a:ext>
              </a:extLst>
            </p:cNvPr>
            <p:cNvGrpSpPr/>
            <p:nvPr/>
          </p:nvGrpSpPr>
          <p:grpSpPr>
            <a:xfrm>
              <a:off x="2833222" y="1696142"/>
              <a:ext cx="1460500" cy="1079500"/>
              <a:chOff x="5441951" y="1790701"/>
              <a:chExt cx="1460500" cy="1079500"/>
            </a:xfrm>
          </p:grpSpPr>
          <p:sp>
            <p:nvSpPr>
              <p:cNvPr id="12" name="Freeform 13">
                <a:extLst>
                  <a:ext uri="{FF2B5EF4-FFF2-40B4-BE49-F238E27FC236}">
                    <a16:creationId xmlns:a16="http://schemas.microsoft.com/office/drawing/2014/main" id="{5481BC10-423D-132B-0316-EC7AC67B8021}"/>
                  </a:ext>
                </a:extLst>
              </p:cNvPr>
              <p:cNvSpPr>
                <a:spLocks/>
              </p:cNvSpPr>
              <p:nvPr/>
            </p:nvSpPr>
            <p:spPr bwMode="auto">
              <a:xfrm>
                <a:off x="6172200" y="1790701"/>
                <a:ext cx="730251" cy="1079500"/>
              </a:xfrm>
              <a:custGeom>
                <a:avLst/>
                <a:gdLst>
                  <a:gd name="T0" fmla="*/ 0 w 345"/>
                  <a:gd name="T1" fmla="*/ 0 h 510"/>
                  <a:gd name="T2" fmla="*/ 0 w 345"/>
                  <a:gd name="T3" fmla="*/ 510 h 510"/>
                  <a:gd name="T4" fmla="*/ 345 w 345"/>
                  <a:gd name="T5" fmla="*/ 361 h 510"/>
                  <a:gd name="T6" fmla="*/ 0 w 345"/>
                  <a:gd name="T7" fmla="*/ 0 h 510"/>
                </a:gdLst>
                <a:ahLst/>
                <a:cxnLst>
                  <a:cxn ang="0">
                    <a:pos x="T0" y="T1"/>
                  </a:cxn>
                  <a:cxn ang="0">
                    <a:pos x="T2" y="T3"/>
                  </a:cxn>
                  <a:cxn ang="0">
                    <a:pos x="T4" y="T5"/>
                  </a:cxn>
                  <a:cxn ang="0">
                    <a:pos x="T6" y="T7"/>
                  </a:cxn>
                </a:cxnLst>
                <a:rect l="0" t="0" r="r" b="b"/>
                <a:pathLst>
                  <a:path w="345" h="510">
                    <a:moveTo>
                      <a:pt x="0" y="0"/>
                    </a:moveTo>
                    <a:lnTo>
                      <a:pt x="0" y="510"/>
                    </a:lnTo>
                    <a:lnTo>
                      <a:pt x="345" y="361"/>
                    </a:lnTo>
                    <a:lnTo>
                      <a:pt x="0" y="0"/>
                    </a:lnTo>
                    <a:close/>
                  </a:path>
                </a:pathLst>
              </a:custGeom>
              <a:solidFill>
                <a:schemeClr val="bg1">
                  <a:lumMod val="75000"/>
                </a:schemeClr>
              </a:solidFill>
              <a:ln>
                <a:noFill/>
              </a:ln>
            </p:spPr>
            <p:txBody>
              <a:bodyPr vert="horz" wrap="square" lIns="121920" tIns="60960" rIns="121920" bIns="60960" numCol="1" anchor="t" anchorCtr="0" compatLnSpc="1">
                <a:prstTxWarp prst="textNoShape">
                  <a:avLst/>
                </a:prstTxWarp>
              </a:bodyPr>
              <a:lstStyle/>
              <a:p>
                <a:endParaRPr lang="en-US" sz="3200" dirty="0">
                  <a:solidFill>
                    <a:schemeClr val="bg1"/>
                  </a:solidFill>
                </a:endParaRPr>
              </a:p>
            </p:txBody>
          </p:sp>
          <p:sp>
            <p:nvSpPr>
              <p:cNvPr id="13" name="Freeform 14">
                <a:extLst>
                  <a:ext uri="{FF2B5EF4-FFF2-40B4-BE49-F238E27FC236}">
                    <a16:creationId xmlns:a16="http://schemas.microsoft.com/office/drawing/2014/main" id="{AC1CFA8F-483B-4A6C-FFD7-6A36B91D41DF}"/>
                  </a:ext>
                </a:extLst>
              </p:cNvPr>
              <p:cNvSpPr>
                <a:spLocks/>
              </p:cNvSpPr>
              <p:nvPr/>
            </p:nvSpPr>
            <p:spPr bwMode="auto">
              <a:xfrm>
                <a:off x="5441951" y="1790701"/>
                <a:ext cx="730251" cy="1079500"/>
              </a:xfrm>
              <a:custGeom>
                <a:avLst/>
                <a:gdLst>
                  <a:gd name="T0" fmla="*/ 345 w 345"/>
                  <a:gd name="T1" fmla="*/ 0 h 510"/>
                  <a:gd name="T2" fmla="*/ 345 w 345"/>
                  <a:gd name="T3" fmla="*/ 510 h 510"/>
                  <a:gd name="T4" fmla="*/ 0 w 345"/>
                  <a:gd name="T5" fmla="*/ 361 h 510"/>
                  <a:gd name="T6" fmla="*/ 345 w 345"/>
                  <a:gd name="T7" fmla="*/ 0 h 510"/>
                </a:gdLst>
                <a:ahLst/>
                <a:cxnLst>
                  <a:cxn ang="0">
                    <a:pos x="T0" y="T1"/>
                  </a:cxn>
                  <a:cxn ang="0">
                    <a:pos x="T2" y="T3"/>
                  </a:cxn>
                  <a:cxn ang="0">
                    <a:pos x="T4" y="T5"/>
                  </a:cxn>
                  <a:cxn ang="0">
                    <a:pos x="T6" y="T7"/>
                  </a:cxn>
                </a:cxnLst>
                <a:rect l="0" t="0" r="r" b="b"/>
                <a:pathLst>
                  <a:path w="345" h="510">
                    <a:moveTo>
                      <a:pt x="345" y="0"/>
                    </a:moveTo>
                    <a:lnTo>
                      <a:pt x="345" y="510"/>
                    </a:lnTo>
                    <a:lnTo>
                      <a:pt x="0" y="361"/>
                    </a:lnTo>
                    <a:lnTo>
                      <a:pt x="345" y="0"/>
                    </a:lnTo>
                    <a:close/>
                  </a:path>
                </a:pathLst>
              </a:custGeom>
              <a:solidFill>
                <a:schemeClr val="tx1">
                  <a:lumMod val="10000"/>
                  <a:lumOff val="90000"/>
                </a:schemeClr>
              </a:solidFill>
              <a:ln>
                <a:noFill/>
              </a:ln>
            </p:spPr>
            <p:txBody>
              <a:bodyPr vert="horz" wrap="square" lIns="121920" tIns="60960" rIns="121920" bIns="60960" numCol="1" anchor="t" anchorCtr="0" compatLnSpc="1">
                <a:prstTxWarp prst="textNoShape">
                  <a:avLst/>
                </a:prstTxWarp>
              </a:bodyPr>
              <a:lstStyle/>
              <a:p>
                <a:endParaRPr lang="en-US" sz="3200" dirty="0">
                  <a:solidFill>
                    <a:schemeClr val="bg1"/>
                  </a:solidFill>
                </a:endParaRPr>
              </a:p>
            </p:txBody>
          </p:sp>
        </p:grpSp>
      </p:grpSp>
      <p:sp>
        <p:nvSpPr>
          <p:cNvPr id="23" name="TextBox 77">
            <a:extLst>
              <a:ext uri="{FF2B5EF4-FFF2-40B4-BE49-F238E27FC236}">
                <a16:creationId xmlns:a16="http://schemas.microsoft.com/office/drawing/2014/main" id="{02A83976-A2F4-42EF-69A6-9E6D0E09B009}"/>
              </a:ext>
            </a:extLst>
          </p:cNvPr>
          <p:cNvSpPr txBox="1"/>
          <p:nvPr/>
        </p:nvSpPr>
        <p:spPr>
          <a:xfrm>
            <a:off x="5567434" y="2091720"/>
            <a:ext cx="5851899" cy="1938992"/>
          </a:xfrm>
          <a:prstGeom prst="rect">
            <a:avLst/>
          </a:prstGeom>
          <a:noFill/>
        </p:spPr>
        <p:txBody>
          <a:bodyPr wrap="square" rtlCol="0">
            <a:spAutoFit/>
          </a:bodyPr>
          <a:lstStyle/>
          <a:p>
            <a:r>
              <a:rPr lang="pt-BR" sz="2000" b="1" dirty="0"/>
              <a:t>Locais para até 30 trabalhadores</a:t>
            </a:r>
          </a:p>
          <a:p>
            <a:endParaRPr lang="pt-BR" sz="2000" b="1" dirty="0"/>
          </a:p>
          <a:p>
            <a:endParaRPr lang="pt-BR" sz="2000" b="1" dirty="0"/>
          </a:p>
          <a:p>
            <a:endParaRPr lang="pt-BR" sz="2000" b="1" dirty="0"/>
          </a:p>
          <a:p>
            <a:r>
              <a:rPr lang="pt-BR" sz="2000" b="1" dirty="0"/>
              <a:t>Locais para mais de 30 trabalhadores</a:t>
            </a:r>
          </a:p>
          <a:p>
            <a:endParaRPr lang="pt-BR" sz="2000" b="1" dirty="0">
              <a:solidFill>
                <a:schemeClr val="bg1"/>
              </a:solidFill>
            </a:endParaRPr>
          </a:p>
        </p:txBody>
      </p:sp>
      <p:sp>
        <p:nvSpPr>
          <p:cNvPr id="20" name="Rectangle 4">
            <a:extLst>
              <a:ext uri="{FF2B5EF4-FFF2-40B4-BE49-F238E27FC236}">
                <a16:creationId xmlns:a16="http://schemas.microsoft.com/office/drawing/2014/main" id="{FD2F9E57-C05B-2A5D-23E6-777CDE4D28E2}"/>
              </a:ext>
            </a:extLst>
          </p:cNvPr>
          <p:cNvSpPr/>
          <p:nvPr/>
        </p:nvSpPr>
        <p:spPr>
          <a:xfrm>
            <a:off x="5161716" y="4242266"/>
            <a:ext cx="6663333" cy="2462213"/>
          </a:xfrm>
          <a:prstGeom prst="rect">
            <a:avLst/>
          </a:prstGeom>
        </p:spPr>
        <p:txBody>
          <a:bodyPr wrap="square">
            <a:spAutoFit/>
          </a:bodyPr>
          <a:lstStyle/>
          <a:p>
            <a:r>
              <a:rPr lang="pt-BR" sz="1400" dirty="0">
                <a:solidFill>
                  <a:schemeClr val="tx1">
                    <a:lumMod val="90000"/>
                    <a:lumOff val="10000"/>
                  </a:schemeClr>
                </a:solidFill>
              </a:rPr>
              <a:t>Nos casos em que o local é destinado a atender mais de 30 trabalhadores, é necessário que esteja localizado fora da área de trabalho. O piso deve ser revestido com material lavável e impermeável, e as paredes devem ser pintadas ou revestidas com material também lavável e impermeável. </a:t>
            </a:r>
          </a:p>
          <a:p>
            <a:endParaRPr lang="pt-BR" sz="1400" dirty="0">
              <a:solidFill>
                <a:schemeClr val="tx1">
                  <a:lumMod val="90000"/>
                  <a:lumOff val="10000"/>
                </a:schemeClr>
              </a:solidFill>
            </a:endParaRPr>
          </a:p>
          <a:p>
            <a:r>
              <a:rPr lang="pt-BR" sz="1400" dirty="0">
                <a:solidFill>
                  <a:schemeClr val="tx1">
                    <a:lumMod val="90000"/>
                    <a:lumOff val="10000"/>
                  </a:schemeClr>
                </a:solidFill>
              </a:rPr>
              <a:t>Além disso, é essencial que haja espaços para circulação, ventilação adequada e lavatórios próximos ou no próprio local, seguindo os requisitos do subitem 24.3.4. É imprescindível fornecer assentos, mesas com superfícies ou coberturas laváveis ou descartáveis, água potável, meios para aquecimento das refeições e recipientes com tampa para descarte de restos alimentares e descartáveis.</a:t>
            </a:r>
            <a:endParaRPr lang="en-US" sz="1400" dirty="0">
              <a:solidFill>
                <a:schemeClr val="tx1">
                  <a:lumMod val="90000"/>
                  <a:lumOff val="10000"/>
                </a:schemeClr>
              </a:solidFill>
            </a:endParaRPr>
          </a:p>
        </p:txBody>
      </p:sp>
      <p:pic>
        <p:nvPicPr>
          <p:cNvPr id="2" name="Imagem 1">
            <a:extLst>
              <a:ext uri="{FF2B5EF4-FFF2-40B4-BE49-F238E27FC236}">
                <a16:creationId xmlns:a16="http://schemas.microsoft.com/office/drawing/2014/main" id="{1183BE80-E042-7FC3-6B93-505114E7FA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5734" y="240479"/>
            <a:ext cx="2340372" cy="649753"/>
          </a:xfrm>
          <a:prstGeom prst="rect">
            <a:avLst/>
          </a:prstGeom>
        </p:spPr>
      </p:pic>
    </p:spTree>
    <p:extLst>
      <p:ext uri="{BB962C8B-B14F-4D97-AF65-F5344CB8AC3E}">
        <p14:creationId xmlns:p14="http://schemas.microsoft.com/office/powerpoint/2010/main" val="274396759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F88CBBF5-D6C0-6D0B-47F1-246ADA7EA42F}"/>
              </a:ext>
            </a:extLst>
          </p:cNvPr>
          <p:cNvSpPr>
            <a:spLocks/>
          </p:cNvSpPr>
          <p:nvPr/>
        </p:nvSpPr>
        <p:spPr bwMode="auto">
          <a:xfrm rot="10800000">
            <a:off x="3433200" y="4193793"/>
            <a:ext cx="9241400" cy="973633"/>
          </a:xfrm>
          <a:custGeom>
            <a:avLst/>
            <a:gdLst>
              <a:gd name="T0" fmla="*/ 4653 w 4653"/>
              <a:gd name="T1" fmla="*/ 647 h 647"/>
              <a:gd name="T2" fmla="*/ 191 w 4653"/>
              <a:gd name="T3" fmla="*/ 647 h 647"/>
              <a:gd name="T4" fmla="*/ 0 w 4653"/>
              <a:gd name="T5" fmla="*/ 322 h 647"/>
              <a:gd name="T6" fmla="*/ 191 w 4653"/>
              <a:gd name="T7" fmla="*/ 0 h 647"/>
              <a:gd name="T8" fmla="*/ 4653 w 4653"/>
              <a:gd name="T9" fmla="*/ 0 h 647"/>
              <a:gd name="T10" fmla="*/ 4653 w 4653"/>
              <a:gd name="T11" fmla="*/ 647 h 647"/>
            </a:gdLst>
            <a:ahLst/>
            <a:cxnLst>
              <a:cxn ang="0">
                <a:pos x="T0" y="T1"/>
              </a:cxn>
              <a:cxn ang="0">
                <a:pos x="T2" y="T3"/>
              </a:cxn>
              <a:cxn ang="0">
                <a:pos x="T4" y="T5"/>
              </a:cxn>
              <a:cxn ang="0">
                <a:pos x="T6" y="T7"/>
              </a:cxn>
              <a:cxn ang="0">
                <a:pos x="T8" y="T9"/>
              </a:cxn>
              <a:cxn ang="0">
                <a:pos x="T10" y="T11"/>
              </a:cxn>
            </a:cxnLst>
            <a:rect l="0" t="0" r="r" b="b"/>
            <a:pathLst>
              <a:path w="4653" h="647">
                <a:moveTo>
                  <a:pt x="4653" y="647"/>
                </a:moveTo>
                <a:lnTo>
                  <a:pt x="191" y="647"/>
                </a:lnTo>
                <a:lnTo>
                  <a:pt x="0" y="322"/>
                </a:lnTo>
                <a:lnTo>
                  <a:pt x="191" y="0"/>
                </a:lnTo>
                <a:lnTo>
                  <a:pt x="4653" y="0"/>
                </a:lnTo>
                <a:lnTo>
                  <a:pt x="4653" y="64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grpSp>
        <p:nvGrpSpPr>
          <p:cNvPr id="7" name="Group 8">
            <a:extLst>
              <a:ext uri="{FF2B5EF4-FFF2-40B4-BE49-F238E27FC236}">
                <a16:creationId xmlns:a16="http://schemas.microsoft.com/office/drawing/2014/main" id="{F764BCF0-9EAF-19E3-8A23-DCAF75D4E3A3}"/>
              </a:ext>
            </a:extLst>
          </p:cNvPr>
          <p:cNvGrpSpPr/>
          <p:nvPr/>
        </p:nvGrpSpPr>
        <p:grpSpPr>
          <a:xfrm>
            <a:off x="204714" y="1574800"/>
            <a:ext cx="4825064" cy="5264550"/>
            <a:chOff x="1372722" y="1696142"/>
            <a:chExt cx="4381501" cy="3224674"/>
          </a:xfrm>
        </p:grpSpPr>
        <p:sp>
          <p:nvSpPr>
            <p:cNvPr id="8" name="Parallelogram 3">
              <a:extLst>
                <a:ext uri="{FF2B5EF4-FFF2-40B4-BE49-F238E27FC236}">
                  <a16:creationId xmlns:a16="http://schemas.microsoft.com/office/drawing/2014/main" id="{F3CAB07C-62D2-CC5B-F3C2-D82ADA2F42C5}"/>
                </a:ext>
              </a:extLst>
            </p:cNvPr>
            <p:cNvSpPr/>
            <p:nvPr/>
          </p:nvSpPr>
          <p:spPr>
            <a:xfrm>
              <a:off x="1372722" y="3084600"/>
              <a:ext cx="4381498" cy="1836216"/>
            </a:xfrm>
            <a:custGeom>
              <a:avLst/>
              <a:gdLst>
                <a:gd name="connsiteX0" fmla="*/ 0 w 3636000"/>
                <a:gd name="connsiteY0" fmla="*/ 2338917 h 2338917"/>
                <a:gd name="connsiteX1" fmla="*/ 894332 w 3636000"/>
                <a:gd name="connsiteY1" fmla="*/ 0 h 2338917"/>
                <a:gd name="connsiteX2" fmla="*/ 3636000 w 3636000"/>
                <a:gd name="connsiteY2" fmla="*/ 0 h 2338917"/>
                <a:gd name="connsiteX3" fmla="*/ 2741668 w 3636000"/>
                <a:gd name="connsiteY3" fmla="*/ 2338917 h 2338917"/>
                <a:gd name="connsiteX4" fmla="*/ 0 w 3636000"/>
                <a:gd name="connsiteY4" fmla="*/ 2338917 h 2338917"/>
                <a:gd name="connsiteX0" fmla="*/ 0 w 3636000"/>
                <a:gd name="connsiteY0" fmla="*/ 2338917 h 3152517"/>
                <a:gd name="connsiteX1" fmla="*/ 894332 w 3636000"/>
                <a:gd name="connsiteY1" fmla="*/ 0 h 3152517"/>
                <a:gd name="connsiteX2" fmla="*/ 3636000 w 3636000"/>
                <a:gd name="connsiteY2" fmla="*/ 0 h 3152517"/>
                <a:gd name="connsiteX3" fmla="*/ 1949668 w 3636000"/>
                <a:gd name="connsiteY3" fmla="*/ 3152517 h 3152517"/>
                <a:gd name="connsiteX4" fmla="*/ 0 w 3636000"/>
                <a:gd name="connsiteY4" fmla="*/ 2338917 h 3152517"/>
                <a:gd name="connsiteX0" fmla="*/ 0 w 3895200"/>
                <a:gd name="connsiteY0" fmla="*/ 2338917 h 3152517"/>
                <a:gd name="connsiteX1" fmla="*/ 894332 w 3895200"/>
                <a:gd name="connsiteY1" fmla="*/ 0 h 3152517"/>
                <a:gd name="connsiteX2" fmla="*/ 3895200 w 3895200"/>
                <a:gd name="connsiteY2" fmla="*/ 2332800 h 3152517"/>
                <a:gd name="connsiteX3" fmla="*/ 1949668 w 3895200"/>
                <a:gd name="connsiteY3" fmla="*/ 3152517 h 3152517"/>
                <a:gd name="connsiteX4" fmla="*/ 0 w 3895200"/>
                <a:gd name="connsiteY4" fmla="*/ 2338917 h 3152517"/>
                <a:gd name="connsiteX0" fmla="*/ 0 w 3895200"/>
                <a:gd name="connsiteY0" fmla="*/ 6117 h 819717"/>
                <a:gd name="connsiteX1" fmla="*/ 1909532 w 3895200"/>
                <a:gd name="connsiteY1" fmla="*/ 64800 h 819717"/>
                <a:gd name="connsiteX2" fmla="*/ 3895200 w 3895200"/>
                <a:gd name="connsiteY2" fmla="*/ 0 h 819717"/>
                <a:gd name="connsiteX3" fmla="*/ 1949668 w 3895200"/>
                <a:gd name="connsiteY3" fmla="*/ 819717 h 819717"/>
                <a:gd name="connsiteX4" fmla="*/ 0 w 3895200"/>
                <a:gd name="connsiteY4" fmla="*/ 6117 h 819717"/>
                <a:gd name="connsiteX0" fmla="*/ 0 w 3895200"/>
                <a:gd name="connsiteY0" fmla="*/ 430917 h 1244517"/>
                <a:gd name="connsiteX1" fmla="*/ 1923932 w 3895200"/>
                <a:gd name="connsiteY1" fmla="*/ 0 h 1244517"/>
                <a:gd name="connsiteX2" fmla="*/ 3895200 w 3895200"/>
                <a:gd name="connsiteY2" fmla="*/ 424800 h 1244517"/>
                <a:gd name="connsiteX3" fmla="*/ 1949668 w 3895200"/>
                <a:gd name="connsiteY3" fmla="*/ 1244517 h 1244517"/>
                <a:gd name="connsiteX4" fmla="*/ 0 w 3895200"/>
                <a:gd name="connsiteY4" fmla="*/ 430917 h 1244517"/>
                <a:gd name="connsiteX0" fmla="*/ 0 w 3895200"/>
                <a:gd name="connsiteY0" fmla="*/ 690117 h 1503717"/>
                <a:gd name="connsiteX1" fmla="*/ 1923932 w 3895200"/>
                <a:gd name="connsiteY1" fmla="*/ 0 h 1503717"/>
                <a:gd name="connsiteX2" fmla="*/ 3895200 w 3895200"/>
                <a:gd name="connsiteY2" fmla="*/ 684000 h 1503717"/>
                <a:gd name="connsiteX3" fmla="*/ 1949668 w 3895200"/>
                <a:gd name="connsiteY3" fmla="*/ 1503717 h 1503717"/>
                <a:gd name="connsiteX4" fmla="*/ 0 w 3895200"/>
                <a:gd name="connsiteY4" fmla="*/ 690117 h 1503717"/>
                <a:gd name="connsiteX0" fmla="*/ 0 w 3895200"/>
                <a:gd name="connsiteY0" fmla="*/ 920517 h 1734117"/>
                <a:gd name="connsiteX1" fmla="*/ 1923932 w 3895200"/>
                <a:gd name="connsiteY1" fmla="*/ 0 h 1734117"/>
                <a:gd name="connsiteX2" fmla="*/ 3895200 w 3895200"/>
                <a:gd name="connsiteY2" fmla="*/ 914400 h 1734117"/>
                <a:gd name="connsiteX3" fmla="*/ 1949668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16346"/>
                <a:gd name="connsiteX1" fmla="*/ 1923932 w 3895200"/>
                <a:gd name="connsiteY1" fmla="*/ 0 h 1716346"/>
                <a:gd name="connsiteX2" fmla="*/ 3895200 w 3895200"/>
                <a:gd name="connsiteY2" fmla="*/ 914400 h 1716346"/>
                <a:gd name="connsiteX3" fmla="*/ 1973900 w 3895200"/>
                <a:gd name="connsiteY3" fmla="*/ 1716346 h 1716346"/>
                <a:gd name="connsiteX4" fmla="*/ 0 w 3895200"/>
                <a:gd name="connsiteY4" fmla="*/ 920517 h 1716346"/>
                <a:gd name="connsiteX0" fmla="*/ 0 w 3895200"/>
                <a:gd name="connsiteY0" fmla="*/ 920517 h 1730886"/>
                <a:gd name="connsiteX1" fmla="*/ 1923932 w 3895200"/>
                <a:gd name="connsiteY1" fmla="*/ 0 h 1730886"/>
                <a:gd name="connsiteX2" fmla="*/ 3895200 w 3895200"/>
                <a:gd name="connsiteY2" fmla="*/ 914400 h 1730886"/>
                <a:gd name="connsiteX3" fmla="*/ 1925433 w 3895200"/>
                <a:gd name="connsiteY3" fmla="*/ 1730886 h 1730886"/>
                <a:gd name="connsiteX4" fmla="*/ 0 w 3895200"/>
                <a:gd name="connsiteY4" fmla="*/ 920517 h 1730886"/>
                <a:gd name="connsiteX0" fmla="*/ 0 w 3895200"/>
                <a:gd name="connsiteY0" fmla="*/ 782404 h 1592773"/>
                <a:gd name="connsiteX1" fmla="*/ 1923932 w 3895200"/>
                <a:gd name="connsiteY1" fmla="*/ 0 h 1592773"/>
                <a:gd name="connsiteX2" fmla="*/ 3895200 w 3895200"/>
                <a:gd name="connsiteY2" fmla="*/ 776287 h 1592773"/>
                <a:gd name="connsiteX3" fmla="*/ 1925433 w 3895200"/>
                <a:gd name="connsiteY3" fmla="*/ 1592773 h 1592773"/>
                <a:gd name="connsiteX4" fmla="*/ 0 w 3895200"/>
                <a:gd name="connsiteY4" fmla="*/ 782404 h 1592773"/>
                <a:gd name="connsiteX0" fmla="*/ 0 w 3886962"/>
                <a:gd name="connsiteY0" fmla="*/ 759338 h 1592773"/>
                <a:gd name="connsiteX1" fmla="*/ 1915694 w 3886962"/>
                <a:gd name="connsiteY1" fmla="*/ 0 h 1592773"/>
                <a:gd name="connsiteX2" fmla="*/ 3886962 w 3886962"/>
                <a:gd name="connsiteY2" fmla="*/ 776287 h 1592773"/>
                <a:gd name="connsiteX3" fmla="*/ 1917195 w 3886962"/>
                <a:gd name="connsiteY3" fmla="*/ 1592773 h 1592773"/>
                <a:gd name="connsiteX4" fmla="*/ 0 w 3886962"/>
                <a:gd name="connsiteY4" fmla="*/ 759338 h 1592773"/>
                <a:gd name="connsiteX0" fmla="*/ 0 w 3901791"/>
                <a:gd name="connsiteY0" fmla="*/ 760986 h 1592773"/>
                <a:gd name="connsiteX1" fmla="*/ 1930523 w 3901791"/>
                <a:gd name="connsiteY1" fmla="*/ 0 h 1592773"/>
                <a:gd name="connsiteX2" fmla="*/ 3901791 w 3901791"/>
                <a:gd name="connsiteY2" fmla="*/ 776287 h 1592773"/>
                <a:gd name="connsiteX3" fmla="*/ 1932024 w 3901791"/>
                <a:gd name="connsiteY3" fmla="*/ 1592773 h 1592773"/>
                <a:gd name="connsiteX4" fmla="*/ 0 w 3901791"/>
                <a:gd name="connsiteY4" fmla="*/ 760986 h 1592773"/>
                <a:gd name="connsiteX0" fmla="*/ 0 w 3863897"/>
                <a:gd name="connsiteY0" fmla="*/ 760986 h 1592773"/>
                <a:gd name="connsiteX1" fmla="*/ 1930523 w 3863897"/>
                <a:gd name="connsiteY1" fmla="*/ 0 h 1592773"/>
                <a:gd name="connsiteX2" fmla="*/ 3863897 w 3863897"/>
                <a:gd name="connsiteY2" fmla="*/ 761459 h 1592773"/>
                <a:gd name="connsiteX3" fmla="*/ 1932024 w 3863897"/>
                <a:gd name="connsiteY3" fmla="*/ 1592773 h 1592773"/>
                <a:gd name="connsiteX4" fmla="*/ 0 w 3863897"/>
                <a:gd name="connsiteY4" fmla="*/ 760986 h 1592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897" h="1592773">
                  <a:moveTo>
                    <a:pt x="0" y="760986"/>
                  </a:moveTo>
                  <a:lnTo>
                    <a:pt x="1930523" y="0"/>
                  </a:lnTo>
                  <a:lnTo>
                    <a:pt x="3863897" y="761459"/>
                  </a:lnTo>
                  <a:lnTo>
                    <a:pt x="1932024" y="1592773"/>
                  </a:lnTo>
                  <a:lnTo>
                    <a:pt x="0" y="760986"/>
                  </a:lnTo>
                  <a:close/>
                </a:path>
              </a:pathLst>
            </a:cu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nvGrpSpPr>
            <p:cNvPr id="9" name="Group 10">
              <a:extLst>
                <a:ext uri="{FF2B5EF4-FFF2-40B4-BE49-F238E27FC236}">
                  <a16:creationId xmlns:a16="http://schemas.microsoft.com/office/drawing/2014/main" id="{09CC4798-31A5-C26C-AE27-7CBEA1AEAFAB}"/>
                </a:ext>
              </a:extLst>
            </p:cNvPr>
            <p:cNvGrpSpPr/>
            <p:nvPr/>
          </p:nvGrpSpPr>
          <p:grpSpPr>
            <a:xfrm>
              <a:off x="1372722" y="2627091"/>
              <a:ext cx="4381501" cy="2293724"/>
              <a:chOff x="3981451" y="2735476"/>
              <a:chExt cx="4381501" cy="2293724"/>
            </a:xfrm>
            <a:solidFill>
              <a:schemeClr val="accent2"/>
            </a:solidFill>
          </p:grpSpPr>
          <p:sp>
            <p:nvSpPr>
              <p:cNvPr id="17" name="Freeform 11">
                <a:extLst>
                  <a:ext uri="{FF2B5EF4-FFF2-40B4-BE49-F238E27FC236}">
                    <a16:creationId xmlns:a16="http://schemas.microsoft.com/office/drawing/2014/main" id="{F26D50ED-3103-8329-443B-7B874928FE08}"/>
                  </a:ext>
                </a:extLst>
              </p:cNvPr>
              <p:cNvSpPr>
                <a:spLocks/>
              </p:cNvSpPr>
              <p:nvPr/>
            </p:nvSpPr>
            <p:spPr bwMode="auto">
              <a:xfrm>
                <a:off x="6172201" y="3316816"/>
                <a:ext cx="2190751" cy="1712384"/>
              </a:xfrm>
              <a:custGeom>
                <a:avLst/>
                <a:gdLst>
                  <a:gd name="T0" fmla="*/ 689 w 1035"/>
                  <a:gd name="T1" fmla="*/ 0 h 809"/>
                  <a:gd name="T2" fmla="*/ 0 w 1035"/>
                  <a:gd name="T3" fmla="*/ 298 h 809"/>
                  <a:gd name="T4" fmla="*/ 0 w 1035"/>
                  <a:gd name="T5" fmla="*/ 639 h 809"/>
                  <a:gd name="T6" fmla="*/ 0 w 1035"/>
                  <a:gd name="T7" fmla="*/ 809 h 809"/>
                  <a:gd name="T8" fmla="*/ 1035 w 1035"/>
                  <a:gd name="T9" fmla="*/ 362 h 809"/>
                  <a:gd name="T10" fmla="*/ 689 w 1035"/>
                  <a:gd name="T11" fmla="*/ 0 h 809"/>
                </a:gdLst>
                <a:ahLst/>
                <a:cxnLst>
                  <a:cxn ang="0">
                    <a:pos x="T0" y="T1"/>
                  </a:cxn>
                  <a:cxn ang="0">
                    <a:pos x="T2" y="T3"/>
                  </a:cxn>
                  <a:cxn ang="0">
                    <a:pos x="T4" y="T5"/>
                  </a:cxn>
                  <a:cxn ang="0">
                    <a:pos x="T6" y="T7"/>
                  </a:cxn>
                  <a:cxn ang="0">
                    <a:pos x="T8" y="T9"/>
                  </a:cxn>
                  <a:cxn ang="0">
                    <a:pos x="T10" y="T11"/>
                  </a:cxn>
                </a:cxnLst>
                <a:rect l="0" t="0" r="r" b="b"/>
                <a:pathLst>
                  <a:path w="1035" h="809">
                    <a:moveTo>
                      <a:pt x="689" y="0"/>
                    </a:moveTo>
                    <a:lnTo>
                      <a:pt x="0" y="298"/>
                    </a:lnTo>
                    <a:lnTo>
                      <a:pt x="0" y="639"/>
                    </a:lnTo>
                    <a:lnTo>
                      <a:pt x="0" y="809"/>
                    </a:lnTo>
                    <a:lnTo>
                      <a:pt x="1035" y="362"/>
                    </a:lnTo>
                    <a:lnTo>
                      <a:pt x="689" y="0"/>
                    </a:lnTo>
                    <a:close/>
                  </a:path>
                </a:pathLst>
              </a:custGeom>
              <a:solidFill>
                <a:schemeClr val="accent5">
                  <a:lumMod val="7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solidFill>
                    <a:schemeClr val="bg1"/>
                  </a:solidFill>
                </a:endParaRPr>
              </a:p>
            </p:txBody>
          </p:sp>
          <p:sp>
            <p:nvSpPr>
              <p:cNvPr id="18" name="Freeform 15">
                <a:extLst>
                  <a:ext uri="{FF2B5EF4-FFF2-40B4-BE49-F238E27FC236}">
                    <a16:creationId xmlns:a16="http://schemas.microsoft.com/office/drawing/2014/main" id="{7943E750-1C67-FBBD-CF50-95D2EE99F073}"/>
                  </a:ext>
                </a:extLst>
              </p:cNvPr>
              <p:cNvSpPr>
                <a:spLocks/>
              </p:cNvSpPr>
              <p:nvPr/>
            </p:nvSpPr>
            <p:spPr bwMode="auto">
              <a:xfrm>
                <a:off x="3981451" y="3316816"/>
                <a:ext cx="2190751" cy="1712384"/>
              </a:xfrm>
              <a:custGeom>
                <a:avLst/>
                <a:gdLst>
                  <a:gd name="T0" fmla="*/ 346 w 1035"/>
                  <a:gd name="T1" fmla="*/ 0 h 809"/>
                  <a:gd name="T2" fmla="*/ 1035 w 1035"/>
                  <a:gd name="T3" fmla="*/ 298 h 809"/>
                  <a:gd name="T4" fmla="*/ 1035 w 1035"/>
                  <a:gd name="T5" fmla="*/ 639 h 809"/>
                  <a:gd name="T6" fmla="*/ 1035 w 1035"/>
                  <a:gd name="T7" fmla="*/ 809 h 809"/>
                  <a:gd name="T8" fmla="*/ 0 w 1035"/>
                  <a:gd name="T9" fmla="*/ 362 h 809"/>
                  <a:gd name="T10" fmla="*/ 346 w 1035"/>
                  <a:gd name="T11" fmla="*/ 0 h 809"/>
                </a:gdLst>
                <a:ahLst/>
                <a:cxnLst>
                  <a:cxn ang="0">
                    <a:pos x="T0" y="T1"/>
                  </a:cxn>
                  <a:cxn ang="0">
                    <a:pos x="T2" y="T3"/>
                  </a:cxn>
                  <a:cxn ang="0">
                    <a:pos x="T4" y="T5"/>
                  </a:cxn>
                  <a:cxn ang="0">
                    <a:pos x="T6" y="T7"/>
                  </a:cxn>
                  <a:cxn ang="0">
                    <a:pos x="T8" y="T9"/>
                  </a:cxn>
                  <a:cxn ang="0">
                    <a:pos x="T10" y="T11"/>
                  </a:cxn>
                </a:cxnLst>
                <a:rect l="0" t="0" r="r" b="b"/>
                <a:pathLst>
                  <a:path w="1035" h="809">
                    <a:moveTo>
                      <a:pt x="346" y="0"/>
                    </a:moveTo>
                    <a:lnTo>
                      <a:pt x="1035" y="298"/>
                    </a:lnTo>
                    <a:lnTo>
                      <a:pt x="1035" y="639"/>
                    </a:lnTo>
                    <a:lnTo>
                      <a:pt x="1035" y="809"/>
                    </a:lnTo>
                    <a:lnTo>
                      <a:pt x="0" y="362"/>
                    </a:lnTo>
                    <a:lnTo>
                      <a:pt x="346" y="0"/>
                    </a:lnTo>
                    <a:close/>
                  </a:path>
                </a:pathLst>
              </a:custGeom>
              <a:solidFill>
                <a:schemeClr val="accent5"/>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solidFill>
                    <a:schemeClr val="bg1"/>
                  </a:solidFill>
                </a:endParaRPr>
              </a:p>
            </p:txBody>
          </p:sp>
          <p:sp>
            <p:nvSpPr>
              <p:cNvPr id="19" name="Parallelogram 3">
                <a:extLst>
                  <a:ext uri="{FF2B5EF4-FFF2-40B4-BE49-F238E27FC236}">
                    <a16:creationId xmlns:a16="http://schemas.microsoft.com/office/drawing/2014/main" id="{16CC914B-F219-9F1D-453B-04A197ABD95D}"/>
                  </a:ext>
                </a:extLst>
              </p:cNvPr>
              <p:cNvSpPr/>
              <p:nvPr/>
            </p:nvSpPr>
            <p:spPr>
              <a:xfrm>
                <a:off x="4704292" y="2735476"/>
                <a:ext cx="2935224" cy="1212108"/>
              </a:xfrm>
              <a:custGeom>
                <a:avLst/>
                <a:gdLst>
                  <a:gd name="connsiteX0" fmla="*/ 0 w 3636000"/>
                  <a:gd name="connsiteY0" fmla="*/ 2338917 h 2338917"/>
                  <a:gd name="connsiteX1" fmla="*/ 894332 w 3636000"/>
                  <a:gd name="connsiteY1" fmla="*/ 0 h 2338917"/>
                  <a:gd name="connsiteX2" fmla="*/ 3636000 w 3636000"/>
                  <a:gd name="connsiteY2" fmla="*/ 0 h 2338917"/>
                  <a:gd name="connsiteX3" fmla="*/ 2741668 w 3636000"/>
                  <a:gd name="connsiteY3" fmla="*/ 2338917 h 2338917"/>
                  <a:gd name="connsiteX4" fmla="*/ 0 w 3636000"/>
                  <a:gd name="connsiteY4" fmla="*/ 2338917 h 2338917"/>
                  <a:gd name="connsiteX0" fmla="*/ 0 w 3636000"/>
                  <a:gd name="connsiteY0" fmla="*/ 2338917 h 3152517"/>
                  <a:gd name="connsiteX1" fmla="*/ 894332 w 3636000"/>
                  <a:gd name="connsiteY1" fmla="*/ 0 h 3152517"/>
                  <a:gd name="connsiteX2" fmla="*/ 3636000 w 3636000"/>
                  <a:gd name="connsiteY2" fmla="*/ 0 h 3152517"/>
                  <a:gd name="connsiteX3" fmla="*/ 1949668 w 3636000"/>
                  <a:gd name="connsiteY3" fmla="*/ 3152517 h 3152517"/>
                  <a:gd name="connsiteX4" fmla="*/ 0 w 3636000"/>
                  <a:gd name="connsiteY4" fmla="*/ 2338917 h 3152517"/>
                  <a:gd name="connsiteX0" fmla="*/ 0 w 3895200"/>
                  <a:gd name="connsiteY0" fmla="*/ 2338917 h 3152517"/>
                  <a:gd name="connsiteX1" fmla="*/ 894332 w 3895200"/>
                  <a:gd name="connsiteY1" fmla="*/ 0 h 3152517"/>
                  <a:gd name="connsiteX2" fmla="*/ 3895200 w 3895200"/>
                  <a:gd name="connsiteY2" fmla="*/ 2332800 h 3152517"/>
                  <a:gd name="connsiteX3" fmla="*/ 1949668 w 3895200"/>
                  <a:gd name="connsiteY3" fmla="*/ 3152517 h 3152517"/>
                  <a:gd name="connsiteX4" fmla="*/ 0 w 3895200"/>
                  <a:gd name="connsiteY4" fmla="*/ 2338917 h 3152517"/>
                  <a:gd name="connsiteX0" fmla="*/ 0 w 3895200"/>
                  <a:gd name="connsiteY0" fmla="*/ 6117 h 819717"/>
                  <a:gd name="connsiteX1" fmla="*/ 1909532 w 3895200"/>
                  <a:gd name="connsiteY1" fmla="*/ 64800 h 819717"/>
                  <a:gd name="connsiteX2" fmla="*/ 3895200 w 3895200"/>
                  <a:gd name="connsiteY2" fmla="*/ 0 h 819717"/>
                  <a:gd name="connsiteX3" fmla="*/ 1949668 w 3895200"/>
                  <a:gd name="connsiteY3" fmla="*/ 819717 h 819717"/>
                  <a:gd name="connsiteX4" fmla="*/ 0 w 3895200"/>
                  <a:gd name="connsiteY4" fmla="*/ 6117 h 819717"/>
                  <a:gd name="connsiteX0" fmla="*/ 0 w 3895200"/>
                  <a:gd name="connsiteY0" fmla="*/ 430917 h 1244517"/>
                  <a:gd name="connsiteX1" fmla="*/ 1923932 w 3895200"/>
                  <a:gd name="connsiteY1" fmla="*/ 0 h 1244517"/>
                  <a:gd name="connsiteX2" fmla="*/ 3895200 w 3895200"/>
                  <a:gd name="connsiteY2" fmla="*/ 424800 h 1244517"/>
                  <a:gd name="connsiteX3" fmla="*/ 1949668 w 3895200"/>
                  <a:gd name="connsiteY3" fmla="*/ 1244517 h 1244517"/>
                  <a:gd name="connsiteX4" fmla="*/ 0 w 3895200"/>
                  <a:gd name="connsiteY4" fmla="*/ 430917 h 1244517"/>
                  <a:gd name="connsiteX0" fmla="*/ 0 w 3895200"/>
                  <a:gd name="connsiteY0" fmla="*/ 690117 h 1503717"/>
                  <a:gd name="connsiteX1" fmla="*/ 1923932 w 3895200"/>
                  <a:gd name="connsiteY1" fmla="*/ 0 h 1503717"/>
                  <a:gd name="connsiteX2" fmla="*/ 3895200 w 3895200"/>
                  <a:gd name="connsiteY2" fmla="*/ 684000 h 1503717"/>
                  <a:gd name="connsiteX3" fmla="*/ 1949668 w 3895200"/>
                  <a:gd name="connsiteY3" fmla="*/ 1503717 h 1503717"/>
                  <a:gd name="connsiteX4" fmla="*/ 0 w 3895200"/>
                  <a:gd name="connsiteY4" fmla="*/ 690117 h 1503717"/>
                  <a:gd name="connsiteX0" fmla="*/ 0 w 3895200"/>
                  <a:gd name="connsiteY0" fmla="*/ 920517 h 1734117"/>
                  <a:gd name="connsiteX1" fmla="*/ 1923932 w 3895200"/>
                  <a:gd name="connsiteY1" fmla="*/ 0 h 1734117"/>
                  <a:gd name="connsiteX2" fmla="*/ 3895200 w 3895200"/>
                  <a:gd name="connsiteY2" fmla="*/ 914400 h 1734117"/>
                  <a:gd name="connsiteX3" fmla="*/ 1949668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16346"/>
                  <a:gd name="connsiteX1" fmla="*/ 1923932 w 3895200"/>
                  <a:gd name="connsiteY1" fmla="*/ 0 h 1716346"/>
                  <a:gd name="connsiteX2" fmla="*/ 3895200 w 3895200"/>
                  <a:gd name="connsiteY2" fmla="*/ 914400 h 1716346"/>
                  <a:gd name="connsiteX3" fmla="*/ 1973900 w 3895200"/>
                  <a:gd name="connsiteY3" fmla="*/ 1716346 h 1716346"/>
                  <a:gd name="connsiteX4" fmla="*/ 0 w 3895200"/>
                  <a:gd name="connsiteY4" fmla="*/ 920517 h 1716346"/>
                  <a:gd name="connsiteX0" fmla="*/ 0 w 3895200"/>
                  <a:gd name="connsiteY0" fmla="*/ 920517 h 1730886"/>
                  <a:gd name="connsiteX1" fmla="*/ 1923932 w 3895200"/>
                  <a:gd name="connsiteY1" fmla="*/ 0 h 1730886"/>
                  <a:gd name="connsiteX2" fmla="*/ 3895200 w 3895200"/>
                  <a:gd name="connsiteY2" fmla="*/ 914400 h 1730886"/>
                  <a:gd name="connsiteX3" fmla="*/ 1925433 w 3895200"/>
                  <a:gd name="connsiteY3" fmla="*/ 1730886 h 1730886"/>
                  <a:gd name="connsiteX4" fmla="*/ 0 w 3895200"/>
                  <a:gd name="connsiteY4" fmla="*/ 920517 h 1730886"/>
                  <a:gd name="connsiteX0" fmla="*/ 0 w 3895200"/>
                  <a:gd name="connsiteY0" fmla="*/ 782404 h 1592773"/>
                  <a:gd name="connsiteX1" fmla="*/ 1923932 w 3895200"/>
                  <a:gd name="connsiteY1" fmla="*/ 0 h 1592773"/>
                  <a:gd name="connsiteX2" fmla="*/ 3895200 w 3895200"/>
                  <a:gd name="connsiteY2" fmla="*/ 776287 h 1592773"/>
                  <a:gd name="connsiteX3" fmla="*/ 1925433 w 3895200"/>
                  <a:gd name="connsiteY3" fmla="*/ 1592773 h 1592773"/>
                  <a:gd name="connsiteX4" fmla="*/ 0 w 3895200"/>
                  <a:gd name="connsiteY4" fmla="*/ 782404 h 1592773"/>
                  <a:gd name="connsiteX0" fmla="*/ 0 w 3886962"/>
                  <a:gd name="connsiteY0" fmla="*/ 759338 h 1592773"/>
                  <a:gd name="connsiteX1" fmla="*/ 1915694 w 3886962"/>
                  <a:gd name="connsiteY1" fmla="*/ 0 h 1592773"/>
                  <a:gd name="connsiteX2" fmla="*/ 3886962 w 3886962"/>
                  <a:gd name="connsiteY2" fmla="*/ 776287 h 1592773"/>
                  <a:gd name="connsiteX3" fmla="*/ 1917195 w 3886962"/>
                  <a:gd name="connsiteY3" fmla="*/ 1592773 h 1592773"/>
                  <a:gd name="connsiteX4" fmla="*/ 0 w 3886962"/>
                  <a:gd name="connsiteY4" fmla="*/ 759338 h 1592773"/>
                  <a:gd name="connsiteX0" fmla="*/ 0 w 3901791"/>
                  <a:gd name="connsiteY0" fmla="*/ 760986 h 1592773"/>
                  <a:gd name="connsiteX1" fmla="*/ 1930523 w 3901791"/>
                  <a:gd name="connsiteY1" fmla="*/ 0 h 1592773"/>
                  <a:gd name="connsiteX2" fmla="*/ 3901791 w 3901791"/>
                  <a:gd name="connsiteY2" fmla="*/ 776287 h 1592773"/>
                  <a:gd name="connsiteX3" fmla="*/ 1932024 w 3901791"/>
                  <a:gd name="connsiteY3" fmla="*/ 1592773 h 1592773"/>
                  <a:gd name="connsiteX4" fmla="*/ 0 w 3901791"/>
                  <a:gd name="connsiteY4" fmla="*/ 760986 h 1592773"/>
                  <a:gd name="connsiteX0" fmla="*/ 0 w 3863897"/>
                  <a:gd name="connsiteY0" fmla="*/ 760986 h 1592773"/>
                  <a:gd name="connsiteX1" fmla="*/ 1930523 w 3863897"/>
                  <a:gd name="connsiteY1" fmla="*/ 0 h 1592773"/>
                  <a:gd name="connsiteX2" fmla="*/ 3863897 w 3863897"/>
                  <a:gd name="connsiteY2" fmla="*/ 761459 h 1592773"/>
                  <a:gd name="connsiteX3" fmla="*/ 1932024 w 3863897"/>
                  <a:gd name="connsiteY3" fmla="*/ 1592773 h 1592773"/>
                  <a:gd name="connsiteX4" fmla="*/ 0 w 3863897"/>
                  <a:gd name="connsiteY4" fmla="*/ 760986 h 1592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897" h="1592773">
                    <a:moveTo>
                      <a:pt x="0" y="760986"/>
                    </a:moveTo>
                    <a:lnTo>
                      <a:pt x="1930523" y="0"/>
                    </a:lnTo>
                    <a:lnTo>
                      <a:pt x="3863897" y="761459"/>
                    </a:lnTo>
                    <a:lnTo>
                      <a:pt x="1932024" y="1592773"/>
                    </a:lnTo>
                    <a:lnTo>
                      <a:pt x="0" y="760986"/>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grpSp>
          <p:nvGrpSpPr>
            <p:cNvPr id="10" name="Group 11">
              <a:extLst>
                <a:ext uri="{FF2B5EF4-FFF2-40B4-BE49-F238E27FC236}">
                  <a16:creationId xmlns:a16="http://schemas.microsoft.com/office/drawing/2014/main" id="{30D92524-17FC-4C16-EFB9-C77B10ABE541}"/>
                </a:ext>
              </a:extLst>
            </p:cNvPr>
            <p:cNvGrpSpPr/>
            <p:nvPr/>
          </p:nvGrpSpPr>
          <p:grpSpPr>
            <a:xfrm>
              <a:off x="2105088" y="2094914"/>
              <a:ext cx="2916767" cy="1751485"/>
              <a:chOff x="4713817" y="2196099"/>
              <a:chExt cx="2916767" cy="1751485"/>
            </a:xfrm>
          </p:grpSpPr>
          <p:sp>
            <p:nvSpPr>
              <p:cNvPr id="14" name="Freeform 9">
                <a:extLst>
                  <a:ext uri="{FF2B5EF4-FFF2-40B4-BE49-F238E27FC236}">
                    <a16:creationId xmlns:a16="http://schemas.microsoft.com/office/drawing/2014/main" id="{A608B12A-EC7A-4687-82CE-4322256173E4}"/>
                  </a:ext>
                </a:extLst>
              </p:cNvPr>
              <p:cNvSpPr>
                <a:spLocks/>
              </p:cNvSpPr>
              <p:nvPr/>
            </p:nvSpPr>
            <p:spPr bwMode="auto">
              <a:xfrm>
                <a:off x="6172200" y="2554817"/>
                <a:ext cx="1458384" cy="1392767"/>
              </a:xfrm>
              <a:custGeom>
                <a:avLst/>
                <a:gdLst>
                  <a:gd name="T0" fmla="*/ 345 w 689"/>
                  <a:gd name="T1" fmla="*/ 0 h 658"/>
                  <a:gd name="T2" fmla="*/ 0 w 689"/>
                  <a:gd name="T3" fmla="*/ 149 h 658"/>
                  <a:gd name="T4" fmla="*/ 0 w 689"/>
                  <a:gd name="T5" fmla="*/ 658 h 658"/>
                  <a:gd name="T6" fmla="*/ 689 w 689"/>
                  <a:gd name="T7" fmla="*/ 360 h 658"/>
                  <a:gd name="T8" fmla="*/ 345 w 689"/>
                  <a:gd name="T9" fmla="*/ 0 h 658"/>
                </a:gdLst>
                <a:ahLst/>
                <a:cxnLst>
                  <a:cxn ang="0">
                    <a:pos x="T0" y="T1"/>
                  </a:cxn>
                  <a:cxn ang="0">
                    <a:pos x="T2" y="T3"/>
                  </a:cxn>
                  <a:cxn ang="0">
                    <a:pos x="T4" y="T5"/>
                  </a:cxn>
                  <a:cxn ang="0">
                    <a:pos x="T6" y="T7"/>
                  </a:cxn>
                  <a:cxn ang="0">
                    <a:pos x="T8" y="T9"/>
                  </a:cxn>
                </a:cxnLst>
                <a:rect l="0" t="0" r="r" b="b"/>
                <a:pathLst>
                  <a:path w="689" h="658">
                    <a:moveTo>
                      <a:pt x="345" y="0"/>
                    </a:moveTo>
                    <a:lnTo>
                      <a:pt x="0" y="149"/>
                    </a:lnTo>
                    <a:lnTo>
                      <a:pt x="0" y="658"/>
                    </a:lnTo>
                    <a:lnTo>
                      <a:pt x="689" y="360"/>
                    </a:lnTo>
                    <a:lnTo>
                      <a:pt x="345" y="0"/>
                    </a:lnTo>
                    <a:close/>
                  </a:path>
                </a:pathLst>
              </a:custGeom>
              <a:solidFill>
                <a:schemeClr val="bg1">
                  <a:lumMod val="75000"/>
                </a:schemeClr>
              </a:solidFill>
              <a:ln>
                <a:noFill/>
              </a:ln>
            </p:spPr>
            <p:txBody>
              <a:bodyPr vert="horz" wrap="square" lIns="121920" tIns="60960" rIns="121920" bIns="60960" numCol="1" anchor="t" anchorCtr="0" compatLnSpc="1">
                <a:prstTxWarp prst="textNoShape">
                  <a:avLst/>
                </a:prstTxWarp>
              </a:bodyPr>
              <a:lstStyle/>
              <a:p>
                <a:endParaRPr lang="en-US" sz="3200" dirty="0">
                  <a:solidFill>
                    <a:schemeClr val="bg1"/>
                  </a:solidFill>
                </a:endParaRPr>
              </a:p>
            </p:txBody>
          </p:sp>
          <p:sp>
            <p:nvSpPr>
              <p:cNvPr id="15" name="Freeform 16">
                <a:extLst>
                  <a:ext uri="{FF2B5EF4-FFF2-40B4-BE49-F238E27FC236}">
                    <a16:creationId xmlns:a16="http://schemas.microsoft.com/office/drawing/2014/main" id="{F0842199-E05B-4E13-2629-2D050DE716D3}"/>
                  </a:ext>
                </a:extLst>
              </p:cNvPr>
              <p:cNvSpPr>
                <a:spLocks/>
              </p:cNvSpPr>
              <p:nvPr/>
            </p:nvSpPr>
            <p:spPr bwMode="auto">
              <a:xfrm>
                <a:off x="4713817" y="2554817"/>
                <a:ext cx="1458384" cy="1392767"/>
              </a:xfrm>
              <a:custGeom>
                <a:avLst/>
                <a:gdLst>
                  <a:gd name="T0" fmla="*/ 344 w 689"/>
                  <a:gd name="T1" fmla="*/ 0 h 658"/>
                  <a:gd name="T2" fmla="*/ 689 w 689"/>
                  <a:gd name="T3" fmla="*/ 149 h 658"/>
                  <a:gd name="T4" fmla="*/ 689 w 689"/>
                  <a:gd name="T5" fmla="*/ 658 h 658"/>
                  <a:gd name="T6" fmla="*/ 0 w 689"/>
                  <a:gd name="T7" fmla="*/ 360 h 658"/>
                  <a:gd name="T8" fmla="*/ 344 w 689"/>
                  <a:gd name="T9" fmla="*/ 0 h 658"/>
                </a:gdLst>
                <a:ahLst/>
                <a:cxnLst>
                  <a:cxn ang="0">
                    <a:pos x="T0" y="T1"/>
                  </a:cxn>
                  <a:cxn ang="0">
                    <a:pos x="T2" y="T3"/>
                  </a:cxn>
                  <a:cxn ang="0">
                    <a:pos x="T4" y="T5"/>
                  </a:cxn>
                  <a:cxn ang="0">
                    <a:pos x="T6" y="T7"/>
                  </a:cxn>
                  <a:cxn ang="0">
                    <a:pos x="T8" y="T9"/>
                  </a:cxn>
                </a:cxnLst>
                <a:rect l="0" t="0" r="r" b="b"/>
                <a:pathLst>
                  <a:path w="689" h="658">
                    <a:moveTo>
                      <a:pt x="344" y="0"/>
                    </a:moveTo>
                    <a:lnTo>
                      <a:pt x="689" y="149"/>
                    </a:lnTo>
                    <a:lnTo>
                      <a:pt x="689" y="658"/>
                    </a:lnTo>
                    <a:lnTo>
                      <a:pt x="0" y="360"/>
                    </a:lnTo>
                    <a:lnTo>
                      <a:pt x="344" y="0"/>
                    </a:lnTo>
                    <a:close/>
                  </a:path>
                </a:pathLst>
              </a:custGeom>
              <a:solidFill>
                <a:schemeClr val="tx1">
                  <a:lumMod val="10000"/>
                  <a:lumOff val="90000"/>
                </a:schemeClr>
              </a:solidFill>
              <a:ln>
                <a:noFill/>
              </a:ln>
            </p:spPr>
            <p:txBody>
              <a:bodyPr vert="horz" wrap="square" lIns="121920" tIns="60960" rIns="121920" bIns="60960" numCol="1" anchor="t" anchorCtr="0" compatLnSpc="1">
                <a:prstTxWarp prst="textNoShape">
                  <a:avLst/>
                </a:prstTxWarp>
              </a:bodyPr>
              <a:lstStyle/>
              <a:p>
                <a:endParaRPr lang="en-US" sz="3200">
                  <a:solidFill>
                    <a:schemeClr val="bg1"/>
                  </a:solidFill>
                </a:endParaRPr>
              </a:p>
            </p:txBody>
          </p:sp>
          <p:sp>
            <p:nvSpPr>
              <p:cNvPr id="16" name="Parallelogram 3">
                <a:extLst>
                  <a:ext uri="{FF2B5EF4-FFF2-40B4-BE49-F238E27FC236}">
                    <a16:creationId xmlns:a16="http://schemas.microsoft.com/office/drawing/2014/main" id="{21D04B55-BF37-3588-C5B7-B39779817513}"/>
                  </a:ext>
                </a:extLst>
              </p:cNvPr>
              <p:cNvSpPr/>
              <p:nvPr/>
            </p:nvSpPr>
            <p:spPr>
              <a:xfrm flipV="1">
                <a:off x="5437496" y="2196099"/>
                <a:ext cx="1475650" cy="676656"/>
              </a:xfrm>
              <a:custGeom>
                <a:avLst/>
                <a:gdLst>
                  <a:gd name="connsiteX0" fmla="*/ 0 w 3636000"/>
                  <a:gd name="connsiteY0" fmla="*/ 2338917 h 2338917"/>
                  <a:gd name="connsiteX1" fmla="*/ 894332 w 3636000"/>
                  <a:gd name="connsiteY1" fmla="*/ 0 h 2338917"/>
                  <a:gd name="connsiteX2" fmla="*/ 3636000 w 3636000"/>
                  <a:gd name="connsiteY2" fmla="*/ 0 h 2338917"/>
                  <a:gd name="connsiteX3" fmla="*/ 2741668 w 3636000"/>
                  <a:gd name="connsiteY3" fmla="*/ 2338917 h 2338917"/>
                  <a:gd name="connsiteX4" fmla="*/ 0 w 3636000"/>
                  <a:gd name="connsiteY4" fmla="*/ 2338917 h 2338917"/>
                  <a:gd name="connsiteX0" fmla="*/ 0 w 3636000"/>
                  <a:gd name="connsiteY0" fmla="*/ 2338917 h 3152517"/>
                  <a:gd name="connsiteX1" fmla="*/ 894332 w 3636000"/>
                  <a:gd name="connsiteY1" fmla="*/ 0 h 3152517"/>
                  <a:gd name="connsiteX2" fmla="*/ 3636000 w 3636000"/>
                  <a:gd name="connsiteY2" fmla="*/ 0 h 3152517"/>
                  <a:gd name="connsiteX3" fmla="*/ 1949668 w 3636000"/>
                  <a:gd name="connsiteY3" fmla="*/ 3152517 h 3152517"/>
                  <a:gd name="connsiteX4" fmla="*/ 0 w 3636000"/>
                  <a:gd name="connsiteY4" fmla="*/ 2338917 h 3152517"/>
                  <a:gd name="connsiteX0" fmla="*/ 0 w 3895200"/>
                  <a:gd name="connsiteY0" fmla="*/ 2338917 h 3152517"/>
                  <a:gd name="connsiteX1" fmla="*/ 894332 w 3895200"/>
                  <a:gd name="connsiteY1" fmla="*/ 0 h 3152517"/>
                  <a:gd name="connsiteX2" fmla="*/ 3895200 w 3895200"/>
                  <a:gd name="connsiteY2" fmla="*/ 2332800 h 3152517"/>
                  <a:gd name="connsiteX3" fmla="*/ 1949668 w 3895200"/>
                  <a:gd name="connsiteY3" fmla="*/ 3152517 h 3152517"/>
                  <a:gd name="connsiteX4" fmla="*/ 0 w 3895200"/>
                  <a:gd name="connsiteY4" fmla="*/ 2338917 h 3152517"/>
                  <a:gd name="connsiteX0" fmla="*/ 0 w 3895200"/>
                  <a:gd name="connsiteY0" fmla="*/ 6117 h 819717"/>
                  <a:gd name="connsiteX1" fmla="*/ 1909532 w 3895200"/>
                  <a:gd name="connsiteY1" fmla="*/ 64800 h 819717"/>
                  <a:gd name="connsiteX2" fmla="*/ 3895200 w 3895200"/>
                  <a:gd name="connsiteY2" fmla="*/ 0 h 819717"/>
                  <a:gd name="connsiteX3" fmla="*/ 1949668 w 3895200"/>
                  <a:gd name="connsiteY3" fmla="*/ 819717 h 819717"/>
                  <a:gd name="connsiteX4" fmla="*/ 0 w 3895200"/>
                  <a:gd name="connsiteY4" fmla="*/ 6117 h 819717"/>
                  <a:gd name="connsiteX0" fmla="*/ 0 w 3895200"/>
                  <a:gd name="connsiteY0" fmla="*/ 430917 h 1244517"/>
                  <a:gd name="connsiteX1" fmla="*/ 1923932 w 3895200"/>
                  <a:gd name="connsiteY1" fmla="*/ 0 h 1244517"/>
                  <a:gd name="connsiteX2" fmla="*/ 3895200 w 3895200"/>
                  <a:gd name="connsiteY2" fmla="*/ 424800 h 1244517"/>
                  <a:gd name="connsiteX3" fmla="*/ 1949668 w 3895200"/>
                  <a:gd name="connsiteY3" fmla="*/ 1244517 h 1244517"/>
                  <a:gd name="connsiteX4" fmla="*/ 0 w 3895200"/>
                  <a:gd name="connsiteY4" fmla="*/ 430917 h 1244517"/>
                  <a:gd name="connsiteX0" fmla="*/ 0 w 3895200"/>
                  <a:gd name="connsiteY0" fmla="*/ 690117 h 1503717"/>
                  <a:gd name="connsiteX1" fmla="*/ 1923932 w 3895200"/>
                  <a:gd name="connsiteY1" fmla="*/ 0 h 1503717"/>
                  <a:gd name="connsiteX2" fmla="*/ 3895200 w 3895200"/>
                  <a:gd name="connsiteY2" fmla="*/ 684000 h 1503717"/>
                  <a:gd name="connsiteX3" fmla="*/ 1949668 w 3895200"/>
                  <a:gd name="connsiteY3" fmla="*/ 1503717 h 1503717"/>
                  <a:gd name="connsiteX4" fmla="*/ 0 w 3895200"/>
                  <a:gd name="connsiteY4" fmla="*/ 690117 h 1503717"/>
                  <a:gd name="connsiteX0" fmla="*/ 0 w 3895200"/>
                  <a:gd name="connsiteY0" fmla="*/ 920517 h 1734117"/>
                  <a:gd name="connsiteX1" fmla="*/ 1923932 w 3895200"/>
                  <a:gd name="connsiteY1" fmla="*/ 0 h 1734117"/>
                  <a:gd name="connsiteX2" fmla="*/ 3895200 w 3895200"/>
                  <a:gd name="connsiteY2" fmla="*/ 914400 h 1734117"/>
                  <a:gd name="connsiteX3" fmla="*/ 1949668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16346"/>
                  <a:gd name="connsiteX1" fmla="*/ 1923932 w 3895200"/>
                  <a:gd name="connsiteY1" fmla="*/ 0 h 1716346"/>
                  <a:gd name="connsiteX2" fmla="*/ 3895200 w 3895200"/>
                  <a:gd name="connsiteY2" fmla="*/ 914400 h 1716346"/>
                  <a:gd name="connsiteX3" fmla="*/ 1973900 w 3895200"/>
                  <a:gd name="connsiteY3" fmla="*/ 1716346 h 1716346"/>
                  <a:gd name="connsiteX4" fmla="*/ 0 w 3895200"/>
                  <a:gd name="connsiteY4" fmla="*/ 920517 h 1716346"/>
                  <a:gd name="connsiteX0" fmla="*/ 0 w 3895200"/>
                  <a:gd name="connsiteY0" fmla="*/ 920517 h 1730886"/>
                  <a:gd name="connsiteX1" fmla="*/ 1923932 w 3895200"/>
                  <a:gd name="connsiteY1" fmla="*/ 0 h 1730886"/>
                  <a:gd name="connsiteX2" fmla="*/ 3895200 w 3895200"/>
                  <a:gd name="connsiteY2" fmla="*/ 914400 h 1730886"/>
                  <a:gd name="connsiteX3" fmla="*/ 1925433 w 3895200"/>
                  <a:gd name="connsiteY3" fmla="*/ 1730886 h 1730886"/>
                  <a:gd name="connsiteX4" fmla="*/ 0 w 3895200"/>
                  <a:gd name="connsiteY4" fmla="*/ 920517 h 1730886"/>
                  <a:gd name="connsiteX0" fmla="*/ 0 w 3895200"/>
                  <a:gd name="connsiteY0" fmla="*/ 782404 h 1592773"/>
                  <a:gd name="connsiteX1" fmla="*/ 1923932 w 3895200"/>
                  <a:gd name="connsiteY1" fmla="*/ 0 h 1592773"/>
                  <a:gd name="connsiteX2" fmla="*/ 3895200 w 3895200"/>
                  <a:gd name="connsiteY2" fmla="*/ 776287 h 1592773"/>
                  <a:gd name="connsiteX3" fmla="*/ 1925433 w 3895200"/>
                  <a:gd name="connsiteY3" fmla="*/ 1592773 h 1592773"/>
                  <a:gd name="connsiteX4" fmla="*/ 0 w 3895200"/>
                  <a:gd name="connsiteY4" fmla="*/ 782404 h 1592773"/>
                  <a:gd name="connsiteX0" fmla="*/ 0 w 3886962"/>
                  <a:gd name="connsiteY0" fmla="*/ 759338 h 1592773"/>
                  <a:gd name="connsiteX1" fmla="*/ 1915694 w 3886962"/>
                  <a:gd name="connsiteY1" fmla="*/ 0 h 1592773"/>
                  <a:gd name="connsiteX2" fmla="*/ 3886962 w 3886962"/>
                  <a:gd name="connsiteY2" fmla="*/ 776287 h 1592773"/>
                  <a:gd name="connsiteX3" fmla="*/ 1917195 w 3886962"/>
                  <a:gd name="connsiteY3" fmla="*/ 1592773 h 1592773"/>
                  <a:gd name="connsiteX4" fmla="*/ 0 w 3886962"/>
                  <a:gd name="connsiteY4" fmla="*/ 759338 h 1592773"/>
                  <a:gd name="connsiteX0" fmla="*/ 0 w 3901791"/>
                  <a:gd name="connsiteY0" fmla="*/ 760986 h 1592773"/>
                  <a:gd name="connsiteX1" fmla="*/ 1930523 w 3901791"/>
                  <a:gd name="connsiteY1" fmla="*/ 0 h 1592773"/>
                  <a:gd name="connsiteX2" fmla="*/ 3901791 w 3901791"/>
                  <a:gd name="connsiteY2" fmla="*/ 776287 h 1592773"/>
                  <a:gd name="connsiteX3" fmla="*/ 1932024 w 3901791"/>
                  <a:gd name="connsiteY3" fmla="*/ 1592773 h 1592773"/>
                  <a:gd name="connsiteX4" fmla="*/ 0 w 3901791"/>
                  <a:gd name="connsiteY4" fmla="*/ 760986 h 1592773"/>
                  <a:gd name="connsiteX0" fmla="*/ 0 w 3863897"/>
                  <a:gd name="connsiteY0" fmla="*/ 760986 h 1592773"/>
                  <a:gd name="connsiteX1" fmla="*/ 1930523 w 3863897"/>
                  <a:gd name="connsiteY1" fmla="*/ 0 h 1592773"/>
                  <a:gd name="connsiteX2" fmla="*/ 3863897 w 3863897"/>
                  <a:gd name="connsiteY2" fmla="*/ 761459 h 1592773"/>
                  <a:gd name="connsiteX3" fmla="*/ 1932024 w 3863897"/>
                  <a:gd name="connsiteY3" fmla="*/ 1592773 h 1592773"/>
                  <a:gd name="connsiteX4" fmla="*/ 0 w 3863897"/>
                  <a:gd name="connsiteY4" fmla="*/ 760986 h 1592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897" h="1592773">
                    <a:moveTo>
                      <a:pt x="0" y="760986"/>
                    </a:moveTo>
                    <a:lnTo>
                      <a:pt x="1930523" y="0"/>
                    </a:lnTo>
                    <a:lnTo>
                      <a:pt x="3863897" y="761459"/>
                    </a:lnTo>
                    <a:lnTo>
                      <a:pt x="1932024" y="1592773"/>
                    </a:lnTo>
                    <a:lnTo>
                      <a:pt x="0" y="760986"/>
                    </a:lnTo>
                    <a:close/>
                  </a:path>
                </a:pathLst>
              </a:cu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grpSp>
          <p:nvGrpSpPr>
            <p:cNvPr id="11" name="Group 12">
              <a:extLst>
                <a:ext uri="{FF2B5EF4-FFF2-40B4-BE49-F238E27FC236}">
                  <a16:creationId xmlns:a16="http://schemas.microsoft.com/office/drawing/2014/main" id="{B8CEC764-661D-D3BC-7D08-69302EF5D694}"/>
                </a:ext>
              </a:extLst>
            </p:cNvPr>
            <p:cNvGrpSpPr/>
            <p:nvPr/>
          </p:nvGrpSpPr>
          <p:grpSpPr>
            <a:xfrm>
              <a:off x="2833222" y="1696142"/>
              <a:ext cx="1460500" cy="1079500"/>
              <a:chOff x="5441951" y="1790701"/>
              <a:chExt cx="1460500" cy="1079500"/>
            </a:xfrm>
          </p:grpSpPr>
          <p:sp>
            <p:nvSpPr>
              <p:cNvPr id="12" name="Freeform 13">
                <a:extLst>
                  <a:ext uri="{FF2B5EF4-FFF2-40B4-BE49-F238E27FC236}">
                    <a16:creationId xmlns:a16="http://schemas.microsoft.com/office/drawing/2014/main" id="{5481BC10-423D-132B-0316-EC7AC67B8021}"/>
                  </a:ext>
                </a:extLst>
              </p:cNvPr>
              <p:cNvSpPr>
                <a:spLocks/>
              </p:cNvSpPr>
              <p:nvPr/>
            </p:nvSpPr>
            <p:spPr bwMode="auto">
              <a:xfrm>
                <a:off x="6172200" y="1790701"/>
                <a:ext cx="730251" cy="1079500"/>
              </a:xfrm>
              <a:custGeom>
                <a:avLst/>
                <a:gdLst>
                  <a:gd name="T0" fmla="*/ 0 w 345"/>
                  <a:gd name="T1" fmla="*/ 0 h 510"/>
                  <a:gd name="T2" fmla="*/ 0 w 345"/>
                  <a:gd name="T3" fmla="*/ 510 h 510"/>
                  <a:gd name="T4" fmla="*/ 345 w 345"/>
                  <a:gd name="T5" fmla="*/ 361 h 510"/>
                  <a:gd name="T6" fmla="*/ 0 w 345"/>
                  <a:gd name="T7" fmla="*/ 0 h 510"/>
                </a:gdLst>
                <a:ahLst/>
                <a:cxnLst>
                  <a:cxn ang="0">
                    <a:pos x="T0" y="T1"/>
                  </a:cxn>
                  <a:cxn ang="0">
                    <a:pos x="T2" y="T3"/>
                  </a:cxn>
                  <a:cxn ang="0">
                    <a:pos x="T4" y="T5"/>
                  </a:cxn>
                  <a:cxn ang="0">
                    <a:pos x="T6" y="T7"/>
                  </a:cxn>
                </a:cxnLst>
                <a:rect l="0" t="0" r="r" b="b"/>
                <a:pathLst>
                  <a:path w="345" h="510">
                    <a:moveTo>
                      <a:pt x="0" y="0"/>
                    </a:moveTo>
                    <a:lnTo>
                      <a:pt x="0" y="510"/>
                    </a:lnTo>
                    <a:lnTo>
                      <a:pt x="345" y="361"/>
                    </a:lnTo>
                    <a:lnTo>
                      <a:pt x="0" y="0"/>
                    </a:lnTo>
                    <a:close/>
                  </a:path>
                </a:pathLst>
              </a:custGeom>
              <a:solidFill>
                <a:schemeClr val="bg1">
                  <a:lumMod val="75000"/>
                </a:schemeClr>
              </a:solidFill>
              <a:ln>
                <a:noFill/>
              </a:ln>
            </p:spPr>
            <p:txBody>
              <a:bodyPr vert="horz" wrap="square" lIns="121920" tIns="60960" rIns="121920" bIns="60960" numCol="1" anchor="t" anchorCtr="0" compatLnSpc="1">
                <a:prstTxWarp prst="textNoShape">
                  <a:avLst/>
                </a:prstTxWarp>
              </a:bodyPr>
              <a:lstStyle/>
              <a:p>
                <a:endParaRPr lang="en-US" sz="3200">
                  <a:solidFill>
                    <a:schemeClr val="bg1"/>
                  </a:solidFill>
                </a:endParaRPr>
              </a:p>
            </p:txBody>
          </p:sp>
          <p:sp>
            <p:nvSpPr>
              <p:cNvPr id="13" name="Freeform 14">
                <a:extLst>
                  <a:ext uri="{FF2B5EF4-FFF2-40B4-BE49-F238E27FC236}">
                    <a16:creationId xmlns:a16="http://schemas.microsoft.com/office/drawing/2014/main" id="{AC1CFA8F-483B-4A6C-FFD7-6A36B91D41DF}"/>
                  </a:ext>
                </a:extLst>
              </p:cNvPr>
              <p:cNvSpPr>
                <a:spLocks/>
              </p:cNvSpPr>
              <p:nvPr/>
            </p:nvSpPr>
            <p:spPr bwMode="auto">
              <a:xfrm>
                <a:off x="5441951" y="1790701"/>
                <a:ext cx="730251" cy="1079500"/>
              </a:xfrm>
              <a:custGeom>
                <a:avLst/>
                <a:gdLst>
                  <a:gd name="T0" fmla="*/ 345 w 345"/>
                  <a:gd name="T1" fmla="*/ 0 h 510"/>
                  <a:gd name="T2" fmla="*/ 345 w 345"/>
                  <a:gd name="T3" fmla="*/ 510 h 510"/>
                  <a:gd name="T4" fmla="*/ 0 w 345"/>
                  <a:gd name="T5" fmla="*/ 361 h 510"/>
                  <a:gd name="T6" fmla="*/ 345 w 345"/>
                  <a:gd name="T7" fmla="*/ 0 h 510"/>
                </a:gdLst>
                <a:ahLst/>
                <a:cxnLst>
                  <a:cxn ang="0">
                    <a:pos x="T0" y="T1"/>
                  </a:cxn>
                  <a:cxn ang="0">
                    <a:pos x="T2" y="T3"/>
                  </a:cxn>
                  <a:cxn ang="0">
                    <a:pos x="T4" y="T5"/>
                  </a:cxn>
                  <a:cxn ang="0">
                    <a:pos x="T6" y="T7"/>
                  </a:cxn>
                </a:cxnLst>
                <a:rect l="0" t="0" r="r" b="b"/>
                <a:pathLst>
                  <a:path w="345" h="510">
                    <a:moveTo>
                      <a:pt x="345" y="0"/>
                    </a:moveTo>
                    <a:lnTo>
                      <a:pt x="345" y="510"/>
                    </a:lnTo>
                    <a:lnTo>
                      <a:pt x="0" y="361"/>
                    </a:lnTo>
                    <a:lnTo>
                      <a:pt x="345" y="0"/>
                    </a:lnTo>
                    <a:close/>
                  </a:path>
                </a:pathLst>
              </a:custGeom>
              <a:solidFill>
                <a:schemeClr val="tx1">
                  <a:lumMod val="10000"/>
                  <a:lumOff val="90000"/>
                </a:schemeClr>
              </a:solidFill>
              <a:ln>
                <a:noFill/>
              </a:ln>
            </p:spPr>
            <p:txBody>
              <a:bodyPr vert="horz" wrap="square" lIns="121920" tIns="60960" rIns="121920" bIns="60960" numCol="1" anchor="t" anchorCtr="0" compatLnSpc="1">
                <a:prstTxWarp prst="textNoShape">
                  <a:avLst/>
                </a:prstTxWarp>
              </a:bodyPr>
              <a:lstStyle/>
              <a:p>
                <a:endParaRPr lang="en-US" sz="3200">
                  <a:solidFill>
                    <a:schemeClr val="bg1"/>
                  </a:solidFill>
                </a:endParaRPr>
              </a:p>
            </p:txBody>
          </p:sp>
        </p:grpSp>
      </p:grpSp>
      <p:sp>
        <p:nvSpPr>
          <p:cNvPr id="23" name="TextBox 77">
            <a:extLst>
              <a:ext uri="{FF2B5EF4-FFF2-40B4-BE49-F238E27FC236}">
                <a16:creationId xmlns:a16="http://schemas.microsoft.com/office/drawing/2014/main" id="{02A83976-A2F4-42EF-69A6-9E6D0E09B009}"/>
              </a:ext>
            </a:extLst>
          </p:cNvPr>
          <p:cNvSpPr txBox="1"/>
          <p:nvPr/>
        </p:nvSpPr>
        <p:spPr>
          <a:xfrm>
            <a:off x="5742727" y="3948370"/>
            <a:ext cx="5851899" cy="1015663"/>
          </a:xfrm>
          <a:prstGeom prst="rect">
            <a:avLst/>
          </a:prstGeom>
          <a:noFill/>
        </p:spPr>
        <p:txBody>
          <a:bodyPr wrap="square" rtlCol="0">
            <a:spAutoFit/>
          </a:bodyPr>
          <a:lstStyle/>
          <a:p>
            <a:endParaRPr lang="pt-BR" sz="2000" b="1" dirty="0">
              <a:solidFill>
                <a:schemeClr val="bg1"/>
              </a:solidFill>
            </a:endParaRPr>
          </a:p>
          <a:p>
            <a:endParaRPr lang="pt-BR" sz="2000" b="1" dirty="0">
              <a:solidFill>
                <a:schemeClr val="bg1"/>
              </a:solidFill>
            </a:endParaRPr>
          </a:p>
          <a:p>
            <a:r>
              <a:rPr lang="id-ID" sz="2000" b="1" dirty="0">
                <a:solidFill>
                  <a:schemeClr val="bg1"/>
                </a:solidFill>
              </a:rPr>
              <a:t>Dispensa das exigências</a:t>
            </a:r>
          </a:p>
        </p:txBody>
      </p:sp>
      <p:sp>
        <p:nvSpPr>
          <p:cNvPr id="20" name="Rectangle 4">
            <a:extLst>
              <a:ext uri="{FF2B5EF4-FFF2-40B4-BE49-F238E27FC236}">
                <a16:creationId xmlns:a16="http://schemas.microsoft.com/office/drawing/2014/main" id="{41BE969D-9504-2D54-B24A-A3E0E5FCC588}"/>
              </a:ext>
            </a:extLst>
          </p:cNvPr>
          <p:cNvSpPr/>
          <p:nvPr/>
        </p:nvSpPr>
        <p:spPr>
          <a:xfrm>
            <a:off x="4350194" y="1075320"/>
            <a:ext cx="7407411" cy="2893100"/>
          </a:xfrm>
          <a:prstGeom prst="rect">
            <a:avLst/>
          </a:prstGeom>
        </p:spPr>
        <p:txBody>
          <a:bodyPr wrap="square">
            <a:spAutoFit/>
          </a:bodyPr>
          <a:lstStyle/>
          <a:p>
            <a:r>
              <a:rPr lang="pt-BR" sz="1400" dirty="0">
                <a:solidFill>
                  <a:schemeClr val="tx1">
                    <a:lumMod val="90000"/>
                    <a:lumOff val="10000"/>
                  </a:schemeClr>
                </a:solidFill>
              </a:rPr>
              <a:t>Algumas situações permitem a dispensa das exigências mencionadas acima. Estabelecimentos comerciais bancários e atividades afins que interrompem suas atividades por 2 horas no período destinado às refeições ficam dispensados. </a:t>
            </a:r>
          </a:p>
          <a:p>
            <a:endParaRPr lang="pt-BR" sz="1400" dirty="0">
              <a:solidFill>
                <a:schemeClr val="tx1">
                  <a:lumMod val="90000"/>
                  <a:lumOff val="10000"/>
                </a:schemeClr>
              </a:solidFill>
            </a:endParaRPr>
          </a:p>
          <a:p>
            <a:r>
              <a:rPr lang="pt-BR" sz="1400" dirty="0">
                <a:solidFill>
                  <a:schemeClr val="tx1">
                    <a:lumMod val="90000"/>
                    <a:lumOff val="10000"/>
                  </a:schemeClr>
                </a:solidFill>
              </a:rPr>
              <a:t>Da mesma forma, estabelecimentos industriais localizados em cidades do interior podem ser dispensados quando a empresa mantiver uma vila operária ou quando os trabalhadores residem nas proximidades e podem fazer as refeições em suas próprias residências. </a:t>
            </a:r>
          </a:p>
          <a:p>
            <a:endParaRPr lang="pt-BR" sz="1400" dirty="0">
              <a:solidFill>
                <a:schemeClr val="tx1">
                  <a:lumMod val="90000"/>
                  <a:lumOff val="10000"/>
                </a:schemeClr>
              </a:solidFill>
            </a:endParaRPr>
          </a:p>
          <a:p>
            <a:r>
              <a:rPr lang="pt-BR" sz="1400" dirty="0">
                <a:solidFill>
                  <a:schemeClr val="tx1">
                    <a:lumMod val="90000"/>
                    <a:lumOff val="10000"/>
                  </a:schemeClr>
                </a:solidFill>
              </a:rPr>
              <a:t>Além disso, estabelecimentos que oferecem vale-refeição ficam dispensados, desde que sejam disponibilizadas condições adequadas para conservação e aquecimento da comida, bem como um local para a tomada das refeições pelos trabalhadores que trazem refeição de casa.</a:t>
            </a:r>
            <a:endParaRPr lang="en-US" sz="1400" dirty="0">
              <a:solidFill>
                <a:schemeClr val="tx1">
                  <a:lumMod val="90000"/>
                  <a:lumOff val="10000"/>
                </a:schemeClr>
              </a:solidFill>
            </a:endParaRPr>
          </a:p>
        </p:txBody>
      </p:sp>
      <p:pic>
        <p:nvPicPr>
          <p:cNvPr id="2" name="Imagem 1">
            <a:extLst>
              <a:ext uri="{FF2B5EF4-FFF2-40B4-BE49-F238E27FC236}">
                <a16:creationId xmlns:a16="http://schemas.microsoft.com/office/drawing/2014/main" id="{3DA2E2D3-FDCC-0930-3473-894666FB6B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546" y="135124"/>
            <a:ext cx="2340372" cy="649753"/>
          </a:xfrm>
          <a:prstGeom prst="rect">
            <a:avLst/>
          </a:prstGeom>
        </p:spPr>
      </p:pic>
    </p:spTree>
    <p:extLst>
      <p:ext uri="{BB962C8B-B14F-4D97-AF65-F5344CB8AC3E}">
        <p14:creationId xmlns:p14="http://schemas.microsoft.com/office/powerpoint/2010/main" val="410070225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ais são os 3 agentes da higiene ocupacional? - Connapa">
            <a:extLst>
              <a:ext uri="{FF2B5EF4-FFF2-40B4-BE49-F238E27FC236}">
                <a16:creationId xmlns:a16="http://schemas.microsoft.com/office/drawing/2014/main" id="{C8A820B4-3863-7232-7F81-892F29D12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1" y="0"/>
            <a:ext cx="5311586" cy="6858000"/>
            <a:chOff x="-1" y="0"/>
            <a:chExt cx="5311586" cy="6858000"/>
          </a:xfrm>
          <a:solidFill>
            <a:schemeClr val="accent2">
              <a:alpha val="93000"/>
            </a:scheme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0" y="3482737"/>
            <a:ext cx="4961959" cy="32029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4000" b="1" dirty="0">
                <a:solidFill>
                  <a:schemeClr val="bg1"/>
                </a:solidFill>
                <a:latin typeface="Bebas Neue" panose="020B0606020202050201" pitchFamily="34" charset="0"/>
                <a:ea typeface="ＭＳ Ｐゴシック" charset="0"/>
                <a:cs typeface="League Gothic" charset="0"/>
                <a:sym typeface="League Gothic" charset="0"/>
              </a:rPr>
              <a:t>08. </a:t>
            </a:r>
            <a:r>
              <a:rPr lang="pt-BR" sz="4000" dirty="0">
                <a:solidFill>
                  <a:schemeClr val="bg1"/>
                </a:solidFill>
                <a:latin typeface="Bebas Neue" panose="020B0606020202050201" pitchFamily="34" charset="0"/>
                <a:ea typeface="ＭＳ Ｐゴシック" charset="0"/>
                <a:cs typeface="League Gothic" charset="0"/>
                <a:sym typeface="League Gothic" charset="0"/>
              </a:rPr>
              <a:t>Cozinhas</a:t>
            </a:r>
            <a:r>
              <a:rPr lang="pt-BR" sz="4000" b="1" dirty="0">
                <a:solidFill>
                  <a:schemeClr val="bg1"/>
                </a:solidFill>
                <a:latin typeface="Bebas Neue" panose="020B0606020202050201" pitchFamily="34" charset="0"/>
                <a:ea typeface="ＭＳ Ｐゴシック" charset="0"/>
                <a:cs typeface="League Gothic" charset="0"/>
                <a:sym typeface="League Gothic" charset="0"/>
              </a:rPr>
              <a:t> </a:t>
            </a:r>
            <a:r>
              <a:rPr lang="pt-BR" sz="4000" dirty="0">
                <a:solidFill>
                  <a:schemeClr val="bg1"/>
                </a:solidFill>
                <a:latin typeface="Bebas Neue" panose="020B0606020202050201" pitchFamily="34" charset="0"/>
                <a:ea typeface="ＭＳ Ｐゴシック" charset="0"/>
                <a:cs typeface="League Gothic" charset="0"/>
                <a:sym typeface="League Gothic" charset="0"/>
              </a:rPr>
              <a:t>segurança alimentar e boas práticas de manipulação de alimentos</a:t>
            </a: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441160" y="1346452"/>
            <a:ext cx="2230660" cy="2361874"/>
            <a:chOff x="1664677" y="1949380"/>
            <a:chExt cx="1195754" cy="1266093"/>
          </a:xfrm>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p:cNvSpPr/>
          <p:nvPr/>
        </p:nvSpPr>
        <p:spPr>
          <a:xfrm>
            <a:off x="2138104" y="2122710"/>
            <a:ext cx="768381" cy="70228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2" name="Imagem 1">
            <a:extLst>
              <a:ext uri="{FF2B5EF4-FFF2-40B4-BE49-F238E27FC236}">
                <a16:creationId xmlns:a16="http://schemas.microsoft.com/office/drawing/2014/main" id="{DC205900-9EEC-8410-CCD0-7DE1D11672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0091" y="56465"/>
            <a:ext cx="2340372" cy="649753"/>
          </a:xfrm>
          <a:prstGeom prst="rect">
            <a:avLst/>
          </a:prstGeom>
        </p:spPr>
      </p:pic>
    </p:spTree>
    <p:extLst>
      <p:ext uri="{BB962C8B-B14F-4D97-AF65-F5344CB8AC3E}">
        <p14:creationId xmlns:p14="http://schemas.microsoft.com/office/powerpoint/2010/main" val="1585460659"/>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a:extLst>
              <a:ext uri="{FF2B5EF4-FFF2-40B4-BE49-F238E27FC236}">
                <a16:creationId xmlns:a16="http://schemas.microsoft.com/office/drawing/2014/main" id="{9A236C6A-83BD-3EA2-F94A-CE0EE1FA42D5}"/>
              </a:ext>
            </a:extLst>
          </p:cNvPr>
          <p:cNvSpPr/>
          <p:nvPr/>
        </p:nvSpPr>
        <p:spPr>
          <a:xfrm>
            <a:off x="8483599" y="696910"/>
            <a:ext cx="3505201" cy="547529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5">
            <a:extLst>
              <a:ext uri="{FF2B5EF4-FFF2-40B4-BE49-F238E27FC236}">
                <a16:creationId xmlns:a16="http://schemas.microsoft.com/office/drawing/2014/main" id="{7ADD9BD2-E36F-1DA9-6FAE-3AA389120E8D}"/>
              </a:ext>
            </a:extLst>
          </p:cNvPr>
          <p:cNvSpPr/>
          <p:nvPr/>
        </p:nvSpPr>
        <p:spPr>
          <a:xfrm>
            <a:off x="4356100" y="696910"/>
            <a:ext cx="3949699" cy="2654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5">
            <a:extLst>
              <a:ext uri="{FF2B5EF4-FFF2-40B4-BE49-F238E27FC236}">
                <a16:creationId xmlns:a16="http://schemas.microsoft.com/office/drawing/2014/main" id="{B9BA1DF6-D78D-30E2-6E28-D2D3A5EB280C}"/>
              </a:ext>
            </a:extLst>
          </p:cNvPr>
          <p:cNvSpPr/>
          <p:nvPr/>
        </p:nvSpPr>
        <p:spPr>
          <a:xfrm>
            <a:off x="228601" y="696910"/>
            <a:ext cx="3949699" cy="265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5">
            <a:extLst>
              <a:ext uri="{FF2B5EF4-FFF2-40B4-BE49-F238E27FC236}">
                <a16:creationId xmlns:a16="http://schemas.microsoft.com/office/drawing/2014/main" id="{8A6FB10E-5582-57D4-389D-2F4A0A0DBA62}"/>
              </a:ext>
            </a:extLst>
          </p:cNvPr>
          <p:cNvSpPr/>
          <p:nvPr/>
        </p:nvSpPr>
        <p:spPr>
          <a:xfrm>
            <a:off x="4356100" y="3517900"/>
            <a:ext cx="3949699" cy="2654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t>NR 24</a:t>
            </a:r>
            <a:endParaRPr lang="id-ID" sz="3600" b="1" dirty="0"/>
          </a:p>
        </p:txBody>
      </p:sp>
      <p:sp>
        <p:nvSpPr>
          <p:cNvPr id="4" name="Rectangle 5">
            <a:extLst>
              <a:ext uri="{FF2B5EF4-FFF2-40B4-BE49-F238E27FC236}">
                <a16:creationId xmlns:a16="http://schemas.microsoft.com/office/drawing/2014/main" id="{A91E3221-2594-D2D8-A33E-62C90382C5D7}"/>
              </a:ext>
            </a:extLst>
          </p:cNvPr>
          <p:cNvSpPr/>
          <p:nvPr/>
        </p:nvSpPr>
        <p:spPr>
          <a:xfrm>
            <a:off x="228601" y="3517900"/>
            <a:ext cx="3949699" cy="26543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a:extLst>
              <a:ext uri="{FF2B5EF4-FFF2-40B4-BE49-F238E27FC236}">
                <a16:creationId xmlns:a16="http://schemas.microsoft.com/office/drawing/2014/main" id="{0047656E-EA43-39B9-29F8-F27665EBABAF}"/>
              </a:ext>
            </a:extLst>
          </p:cNvPr>
          <p:cNvSpPr/>
          <p:nvPr/>
        </p:nvSpPr>
        <p:spPr>
          <a:xfrm>
            <a:off x="313794" y="976232"/>
            <a:ext cx="3781956" cy="2031325"/>
          </a:xfrm>
          <a:prstGeom prst="rect">
            <a:avLst/>
          </a:prstGeom>
        </p:spPr>
        <p:txBody>
          <a:bodyPr wrap="square">
            <a:spAutoFit/>
          </a:bodyPr>
          <a:lstStyle/>
          <a:p>
            <a:r>
              <a:rPr lang="pt-BR" dirty="0">
                <a:solidFill>
                  <a:schemeClr val="bg1"/>
                </a:solidFill>
              </a:rPr>
              <a:t>Uma cozinha bem estruturada e equipada adequadamente é fundamental para garantir a manipulação segura dos alimentos, prevenir a intoxicação alimentar e acidentes nas atividades inerentes ao trabalho.</a:t>
            </a:r>
            <a:endParaRPr lang="en-US" dirty="0">
              <a:solidFill>
                <a:schemeClr val="bg1"/>
              </a:solidFill>
            </a:endParaRPr>
          </a:p>
        </p:txBody>
      </p:sp>
      <p:sp>
        <p:nvSpPr>
          <p:cNvPr id="7" name="Rectangle 4">
            <a:extLst>
              <a:ext uri="{FF2B5EF4-FFF2-40B4-BE49-F238E27FC236}">
                <a16:creationId xmlns:a16="http://schemas.microsoft.com/office/drawing/2014/main" id="{0CA49F36-939B-092A-506C-DA9E337DEA02}"/>
              </a:ext>
            </a:extLst>
          </p:cNvPr>
          <p:cNvSpPr/>
          <p:nvPr/>
        </p:nvSpPr>
        <p:spPr>
          <a:xfrm>
            <a:off x="8705848" y="2946400"/>
            <a:ext cx="3060702" cy="923330"/>
          </a:xfrm>
          <a:prstGeom prst="rect">
            <a:avLst/>
          </a:prstGeom>
        </p:spPr>
        <p:txBody>
          <a:bodyPr wrap="square">
            <a:spAutoFit/>
          </a:bodyPr>
          <a:lstStyle/>
          <a:p>
            <a:r>
              <a:rPr lang="pt-BR" dirty="0">
                <a:solidFill>
                  <a:schemeClr val="bg1"/>
                </a:solidFill>
              </a:rPr>
              <a:t>Confira as principais informações sobre o tema:</a:t>
            </a:r>
          </a:p>
          <a:p>
            <a:endParaRPr lang="pt-BR" dirty="0">
              <a:solidFill>
                <a:schemeClr val="bg1"/>
              </a:solidFill>
            </a:endParaRPr>
          </a:p>
        </p:txBody>
      </p:sp>
      <p:sp>
        <p:nvSpPr>
          <p:cNvPr id="13" name="Rectangle 4">
            <a:extLst>
              <a:ext uri="{FF2B5EF4-FFF2-40B4-BE49-F238E27FC236}">
                <a16:creationId xmlns:a16="http://schemas.microsoft.com/office/drawing/2014/main" id="{8ADAEE70-7423-7AFC-B246-D06816D41CB7}"/>
              </a:ext>
            </a:extLst>
          </p:cNvPr>
          <p:cNvSpPr/>
          <p:nvPr/>
        </p:nvSpPr>
        <p:spPr>
          <a:xfrm>
            <a:off x="425450" y="3762406"/>
            <a:ext cx="3356508" cy="2308324"/>
          </a:xfrm>
          <a:prstGeom prst="rect">
            <a:avLst/>
          </a:prstGeom>
        </p:spPr>
        <p:txBody>
          <a:bodyPr wrap="square">
            <a:spAutoFit/>
          </a:bodyPr>
          <a:lstStyle/>
          <a:p>
            <a:r>
              <a:rPr lang="pt-BR" dirty="0">
                <a:solidFill>
                  <a:schemeClr val="bg1"/>
                </a:solidFill>
              </a:rPr>
              <a:t>Ao implementar todas essas condições adequadas na cozinha, as empresas asseguram a saúde e o bem-estar dos trabalhadores, além de garantir a qualidade dos produtos oferecidos aos consumidores. </a:t>
            </a:r>
            <a:endParaRPr lang="en-US" dirty="0">
              <a:solidFill>
                <a:schemeClr val="bg1"/>
              </a:solidFill>
            </a:endParaRPr>
          </a:p>
        </p:txBody>
      </p:sp>
      <p:pic>
        <p:nvPicPr>
          <p:cNvPr id="25602" name="Picture 2" descr="NR-24 Cozinha industrial">
            <a:extLst>
              <a:ext uri="{FF2B5EF4-FFF2-40B4-BE49-F238E27FC236}">
                <a16:creationId xmlns:a16="http://schemas.microsoft.com/office/drawing/2014/main" id="{BDAE8D0C-A8D0-D24D-4FF3-BBEB28934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696910"/>
            <a:ext cx="3949699" cy="26543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EDD79114-51D0-76E7-033A-8E7FB5E888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7558" y="148356"/>
            <a:ext cx="1935841" cy="537444"/>
          </a:xfrm>
          <a:prstGeom prst="rect">
            <a:avLst/>
          </a:prstGeom>
        </p:spPr>
      </p:pic>
    </p:spTree>
    <p:extLst>
      <p:ext uri="{BB962C8B-B14F-4D97-AF65-F5344CB8AC3E}">
        <p14:creationId xmlns:p14="http://schemas.microsoft.com/office/powerpoint/2010/main" val="4255666865"/>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ais são os 3 agentes da higiene ocupacional? - Connapa">
            <a:extLst>
              <a:ext uri="{FF2B5EF4-FFF2-40B4-BE49-F238E27FC236}">
                <a16:creationId xmlns:a16="http://schemas.microsoft.com/office/drawing/2014/main" id="{C8A820B4-3863-7232-7F81-892F29D12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1" y="0"/>
            <a:ext cx="5311586" cy="6858000"/>
            <a:chOff x="-1" y="0"/>
            <a:chExt cx="5311586" cy="6858000"/>
          </a:xfrm>
          <a:solidFill>
            <a:schemeClr val="accent2">
              <a:alpha val="93000"/>
            </a:scheme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457200" y="3018467"/>
            <a:ext cx="4155139" cy="36544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4800" b="1" dirty="0">
                <a:solidFill>
                  <a:schemeClr val="bg1"/>
                </a:solidFill>
                <a:latin typeface="Bebas Neue" panose="020B0606020202050201" pitchFamily="34" charset="0"/>
                <a:ea typeface="ＭＳ Ｐゴシック" charset="0"/>
                <a:cs typeface="League Gothic" charset="0"/>
                <a:sym typeface="League Gothic" charset="0"/>
              </a:rPr>
              <a:t>01. </a:t>
            </a:r>
            <a:r>
              <a:rPr lang="pt-BR" sz="4800" dirty="0">
                <a:solidFill>
                  <a:schemeClr val="bg1"/>
                </a:solidFill>
                <a:latin typeface="Bebas Neue" panose="020B0606020202050201" pitchFamily="34" charset="0"/>
                <a:ea typeface="ＭＳ Ｐゴシック" charset="0"/>
                <a:cs typeface="League Gothic" charset="0"/>
                <a:sym typeface="League Gothic" charset="0"/>
              </a:rPr>
              <a:t> O que É A NR 24?</a:t>
            </a:r>
            <a:endParaRPr lang="es-ES" sz="4800" dirty="0">
              <a:solidFill>
                <a:schemeClr val="bg1"/>
              </a:solidFill>
              <a:latin typeface="Bebas Neue" panose="020B0606020202050201" pitchFamily="34" charset="0"/>
              <a:ea typeface="ＭＳ Ｐゴシック" charset="0"/>
              <a:cs typeface="League Gothic" charset="0"/>
              <a:sym typeface="League Gothic" charset="0"/>
            </a:endParaRP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441160" y="1346452"/>
            <a:ext cx="2230660" cy="2361874"/>
            <a:chOff x="1664677" y="1949380"/>
            <a:chExt cx="1195754" cy="1266093"/>
          </a:xfrm>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p:cNvSpPr/>
          <p:nvPr/>
        </p:nvSpPr>
        <p:spPr>
          <a:xfrm>
            <a:off x="2138104" y="2122710"/>
            <a:ext cx="768381" cy="70228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2" name="Imagem 1">
            <a:extLst>
              <a:ext uri="{FF2B5EF4-FFF2-40B4-BE49-F238E27FC236}">
                <a16:creationId xmlns:a16="http://schemas.microsoft.com/office/drawing/2014/main" id="{E1989043-18BF-A431-F8AC-6DA88B10D1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8" y="251176"/>
            <a:ext cx="2340372" cy="649753"/>
          </a:xfrm>
          <a:prstGeom prst="rect">
            <a:avLst/>
          </a:prstGeom>
        </p:spPr>
      </p:pic>
    </p:spTree>
    <p:extLst>
      <p:ext uri="{BB962C8B-B14F-4D97-AF65-F5344CB8AC3E}">
        <p14:creationId xmlns:p14="http://schemas.microsoft.com/office/powerpoint/2010/main" val="1147148668"/>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3">
            <a:extLst>
              <a:ext uri="{FF2B5EF4-FFF2-40B4-BE49-F238E27FC236}">
                <a16:creationId xmlns:a16="http://schemas.microsoft.com/office/drawing/2014/main" id="{3198D811-A54D-8025-F58D-14294E141FE5}"/>
              </a:ext>
            </a:extLst>
          </p:cNvPr>
          <p:cNvSpPr/>
          <p:nvPr/>
        </p:nvSpPr>
        <p:spPr>
          <a:xfrm>
            <a:off x="2569028" y="1282700"/>
            <a:ext cx="9165772" cy="5232400"/>
          </a:xfrm>
          <a:prstGeom prst="roundRect">
            <a:avLst>
              <a:gd name="adj" fmla="val 9557"/>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26">
            <a:extLst>
              <a:ext uri="{FF2B5EF4-FFF2-40B4-BE49-F238E27FC236}">
                <a16:creationId xmlns:a16="http://schemas.microsoft.com/office/drawing/2014/main" id="{BDC64DA3-FC87-221D-18CF-8DD458917B34}"/>
              </a:ext>
            </a:extLst>
          </p:cNvPr>
          <p:cNvSpPr/>
          <p:nvPr/>
        </p:nvSpPr>
        <p:spPr>
          <a:xfrm>
            <a:off x="6882090" y="1542346"/>
            <a:ext cx="644878" cy="670336"/>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 name="矩形 36">
            <a:extLst>
              <a:ext uri="{FF2B5EF4-FFF2-40B4-BE49-F238E27FC236}">
                <a16:creationId xmlns:a16="http://schemas.microsoft.com/office/drawing/2014/main" id="{B97EBD0F-B901-FE1D-2B80-EC66511AFD6E}"/>
              </a:ext>
            </a:extLst>
          </p:cNvPr>
          <p:cNvSpPr/>
          <p:nvPr/>
        </p:nvSpPr>
        <p:spPr>
          <a:xfrm>
            <a:off x="4359729" y="2472328"/>
            <a:ext cx="5978071" cy="3416320"/>
          </a:xfrm>
          <a:prstGeom prst="rect">
            <a:avLst/>
          </a:prstGeom>
        </p:spPr>
        <p:txBody>
          <a:bodyPr wrap="square">
            <a:spAutoFit/>
            <a:scene3d>
              <a:camera prst="orthographicFront"/>
              <a:lightRig rig="threePt" dir="t"/>
            </a:scene3d>
            <a:sp3d contourW="12700"/>
          </a:bodyPr>
          <a:lstStyle/>
          <a:p>
            <a:r>
              <a:rPr lang="pt-BR" altLang="zh-CN" sz="2400" b="1" dirty="0">
                <a:solidFill>
                  <a:schemeClr val="bg1"/>
                </a:solidFill>
                <a:latin typeface="+mn-ea"/>
              </a:rPr>
              <a:t>Localização e estrutura da cozinha</a:t>
            </a:r>
          </a:p>
          <a:p>
            <a:endParaRPr lang="pt-BR" altLang="zh-CN" sz="2400" b="1" dirty="0">
              <a:solidFill>
                <a:schemeClr val="bg1"/>
              </a:solidFill>
              <a:latin typeface="+mn-ea"/>
            </a:endParaRPr>
          </a:p>
          <a:p>
            <a:r>
              <a:rPr lang="pt-BR" altLang="zh-CN" sz="2400" dirty="0">
                <a:solidFill>
                  <a:schemeClr val="bg1"/>
                </a:solidFill>
                <a:latin typeface="+mn-ea"/>
              </a:rPr>
              <a:t>A localização da cozinha em relação aos locais de refeições é fundamental para facilitar o fluxo de trabalho. Além disso, as cozinhas devem ser anexas aos locais de refeições, proporcionando acesso direto entre eles. </a:t>
            </a:r>
          </a:p>
          <a:p>
            <a:endParaRPr lang="pt-BR" altLang="zh-CN" sz="2400" dirty="0">
              <a:solidFill>
                <a:schemeClr val="bg1"/>
              </a:solidFill>
              <a:latin typeface="+mn-ea"/>
            </a:endParaRPr>
          </a:p>
        </p:txBody>
      </p:sp>
      <p:grpSp>
        <p:nvGrpSpPr>
          <p:cNvPr id="7" name="组合 4">
            <a:extLst>
              <a:ext uri="{FF2B5EF4-FFF2-40B4-BE49-F238E27FC236}">
                <a16:creationId xmlns:a16="http://schemas.microsoft.com/office/drawing/2014/main" id="{B60417E5-EC80-B0F2-E075-23A86FC32663}"/>
              </a:ext>
            </a:extLst>
          </p:cNvPr>
          <p:cNvGrpSpPr/>
          <p:nvPr/>
        </p:nvGrpSpPr>
        <p:grpSpPr>
          <a:xfrm>
            <a:off x="812800" y="3149600"/>
            <a:ext cx="2594429" cy="3708400"/>
            <a:chOff x="5507861" y="4977810"/>
            <a:chExt cx="925101" cy="1318872"/>
          </a:xfrm>
          <a:solidFill>
            <a:schemeClr val="tx2">
              <a:lumMod val="90000"/>
              <a:lumOff val="10000"/>
            </a:schemeClr>
          </a:solidFill>
        </p:grpSpPr>
        <p:sp>
          <p:nvSpPr>
            <p:cNvPr id="8" name="Oval 8">
              <a:extLst>
                <a:ext uri="{FF2B5EF4-FFF2-40B4-BE49-F238E27FC236}">
                  <a16:creationId xmlns:a16="http://schemas.microsoft.com/office/drawing/2014/main" id="{30B3345C-5F6A-7B57-E4F2-404152166F99}"/>
                </a:ext>
              </a:extLst>
            </p:cNvPr>
            <p:cNvSpPr>
              <a:spLocks noChangeArrowheads="1"/>
            </p:cNvSpPr>
            <p:nvPr/>
          </p:nvSpPr>
          <p:spPr bwMode="auto">
            <a:xfrm>
              <a:off x="5727959" y="4977810"/>
              <a:ext cx="228697" cy="226976"/>
            </a:xfrm>
            <a:prstGeom prst="ellipse">
              <a:avLst/>
            </a:pr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sp>
          <p:nvSpPr>
            <p:cNvPr id="9" name="Freeform 9">
              <a:extLst>
                <a:ext uri="{FF2B5EF4-FFF2-40B4-BE49-F238E27FC236}">
                  <a16:creationId xmlns:a16="http://schemas.microsoft.com/office/drawing/2014/main" id="{F0617E65-7750-8E7B-C2FB-3A0E67ECCE04}"/>
                </a:ext>
              </a:extLst>
            </p:cNvPr>
            <p:cNvSpPr>
              <a:spLocks/>
            </p:cNvSpPr>
            <p:nvPr/>
          </p:nvSpPr>
          <p:spPr bwMode="auto">
            <a:xfrm>
              <a:off x="5507861" y="5230581"/>
              <a:ext cx="925101" cy="1066101"/>
            </a:xfrm>
            <a:custGeom>
              <a:avLst/>
              <a:gdLst>
                <a:gd name="T0" fmla="*/ 437 w 444"/>
                <a:gd name="T1" fmla="*/ 25 h 512"/>
                <a:gd name="T2" fmla="*/ 401 w 444"/>
                <a:gd name="T3" fmla="*/ 16 h 512"/>
                <a:gd name="T4" fmla="*/ 326 w 444"/>
                <a:gd name="T5" fmla="*/ 62 h 512"/>
                <a:gd name="T6" fmla="*/ 239 w 444"/>
                <a:gd name="T7" fmla="*/ 4 h 512"/>
                <a:gd name="T8" fmla="*/ 230 w 444"/>
                <a:gd name="T9" fmla="*/ 1 h 512"/>
                <a:gd name="T10" fmla="*/ 230 w 444"/>
                <a:gd name="T11" fmla="*/ 0 h 512"/>
                <a:gd name="T12" fmla="*/ 224 w 444"/>
                <a:gd name="T13" fmla="*/ 0 h 512"/>
                <a:gd name="T14" fmla="*/ 224 w 444"/>
                <a:gd name="T15" fmla="*/ 0 h 512"/>
                <a:gd name="T16" fmla="*/ 94 w 444"/>
                <a:gd name="T17" fmla="*/ 0 h 512"/>
                <a:gd name="T18" fmla="*/ 94 w 444"/>
                <a:gd name="T19" fmla="*/ 0 h 512"/>
                <a:gd name="T20" fmla="*/ 89 w 444"/>
                <a:gd name="T21" fmla="*/ 0 h 512"/>
                <a:gd name="T22" fmla="*/ 89 w 444"/>
                <a:gd name="T23" fmla="*/ 0 h 512"/>
                <a:gd name="T24" fmla="*/ 72 w 444"/>
                <a:gd name="T25" fmla="*/ 11 h 512"/>
                <a:gd name="T26" fmla="*/ 5 w 444"/>
                <a:gd name="T27" fmla="*/ 109 h 512"/>
                <a:gd name="T28" fmla="*/ 1 w 444"/>
                <a:gd name="T29" fmla="*/ 124 h 512"/>
                <a:gd name="T30" fmla="*/ 4 w 444"/>
                <a:gd name="T31" fmla="*/ 139 h 512"/>
                <a:gd name="T32" fmla="*/ 55 w 444"/>
                <a:gd name="T33" fmla="*/ 229 h 512"/>
                <a:gd name="T34" fmla="*/ 91 w 444"/>
                <a:gd name="T35" fmla="*/ 238 h 512"/>
                <a:gd name="T36" fmla="*/ 100 w 444"/>
                <a:gd name="T37" fmla="*/ 203 h 512"/>
                <a:gd name="T38" fmla="*/ 56 w 444"/>
                <a:gd name="T39" fmla="*/ 126 h 512"/>
                <a:gd name="T40" fmla="*/ 89 w 444"/>
                <a:gd name="T41" fmla="*/ 78 h 512"/>
                <a:gd name="T42" fmla="*/ 89 w 444"/>
                <a:gd name="T43" fmla="*/ 149 h 512"/>
                <a:gd name="T44" fmla="*/ 114 w 444"/>
                <a:gd name="T45" fmla="*/ 192 h 512"/>
                <a:gd name="T46" fmla="*/ 97 w 444"/>
                <a:gd name="T47" fmla="*/ 253 h 512"/>
                <a:gd name="T48" fmla="*/ 89 w 444"/>
                <a:gd name="T49" fmla="*/ 256 h 512"/>
                <a:gd name="T50" fmla="*/ 89 w 444"/>
                <a:gd name="T51" fmla="*/ 268 h 512"/>
                <a:gd name="T52" fmla="*/ 89 w 444"/>
                <a:gd name="T53" fmla="*/ 275 h 512"/>
                <a:gd name="T54" fmla="*/ 89 w 444"/>
                <a:gd name="T55" fmla="*/ 485 h 512"/>
                <a:gd name="T56" fmla="*/ 116 w 444"/>
                <a:gd name="T57" fmla="*/ 512 h 512"/>
                <a:gd name="T58" fmla="*/ 143 w 444"/>
                <a:gd name="T59" fmla="*/ 485 h 512"/>
                <a:gd name="T60" fmla="*/ 143 w 444"/>
                <a:gd name="T61" fmla="*/ 275 h 512"/>
                <a:gd name="T62" fmla="*/ 159 w 444"/>
                <a:gd name="T63" fmla="*/ 259 h 512"/>
                <a:gd name="T64" fmla="*/ 177 w 444"/>
                <a:gd name="T65" fmla="*/ 275 h 512"/>
                <a:gd name="T66" fmla="*/ 177 w 444"/>
                <a:gd name="T67" fmla="*/ 485 h 512"/>
                <a:gd name="T68" fmla="*/ 203 w 444"/>
                <a:gd name="T69" fmla="*/ 512 h 512"/>
                <a:gd name="T70" fmla="*/ 230 w 444"/>
                <a:gd name="T71" fmla="*/ 485 h 512"/>
                <a:gd name="T72" fmla="*/ 230 w 444"/>
                <a:gd name="T73" fmla="*/ 275 h 512"/>
                <a:gd name="T74" fmla="*/ 230 w 444"/>
                <a:gd name="T75" fmla="*/ 268 h 512"/>
                <a:gd name="T76" fmla="*/ 230 w 444"/>
                <a:gd name="T77" fmla="*/ 60 h 512"/>
                <a:gd name="T78" fmla="*/ 309 w 444"/>
                <a:gd name="T79" fmla="*/ 113 h 512"/>
                <a:gd name="T80" fmla="*/ 325 w 444"/>
                <a:gd name="T81" fmla="*/ 117 h 512"/>
                <a:gd name="T82" fmla="*/ 339 w 444"/>
                <a:gd name="T83" fmla="*/ 114 h 512"/>
                <a:gd name="T84" fmla="*/ 428 w 444"/>
                <a:gd name="T85" fmla="*/ 61 h 512"/>
                <a:gd name="T86" fmla="*/ 437 w 444"/>
                <a:gd name="T87" fmla="*/ 2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4" h="512">
                  <a:moveTo>
                    <a:pt x="437" y="25"/>
                  </a:moveTo>
                  <a:cubicBezTo>
                    <a:pt x="430" y="13"/>
                    <a:pt x="414" y="9"/>
                    <a:pt x="401" y="16"/>
                  </a:cubicBezTo>
                  <a:cubicBezTo>
                    <a:pt x="326" y="62"/>
                    <a:pt x="326" y="62"/>
                    <a:pt x="326" y="62"/>
                  </a:cubicBezTo>
                  <a:cubicBezTo>
                    <a:pt x="239" y="4"/>
                    <a:pt x="239" y="4"/>
                    <a:pt x="239" y="4"/>
                  </a:cubicBezTo>
                  <a:cubicBezTo>
                    <a:pt x="236" y="2"/>
                    <a:pt x="233" y="1"/>
                    <a:pt x="230" y="1"/>
                  </a:cubicBezTo>
                  <a:cubicBezTo>
                    <a:pt x="230" y="0"/>
                    <a:pt x="230" y="0"/>
                    <a:pt x="230" y="0"/>
                  </a:cubicBezTo>
                  <a:cubicBezTo>
                    <a:pt x="224" y="0"/>
                    <a:pt x="224" y="0"/>
                    <a:pt x="224" y="0"/>
                  </a:cubicBezTo>
                  <a:cubicBezTo>
                    <a:pt x="224" y="0"/>
                    <a:pt x="224" y="0"/>
                    <a:pt x="224" y="0"/>
                  </a:cubicBezTo>
                  <a:cubicBezTo>
                    <a:pt x="94" y="0"/>
                    <a:pt x="94" y="0"/>
                    <a:pt x="94" y="0"/>
                  </a:cubicBezTo>
                  <a:cubicBezTo>
                    <a:pt x="94" y="0"/>
                    <a:pt x="94" y="0"/>
                    <a:pt x="94" y="0"/>
                  </a:cubicBezTo>
                  <a:cubicBezTo>
                    <a:pt x="89" y="0"/>
                    <a:pt x="89" y="0"/>
                    <a:pt x="89" y="0"/>
                  </a:cubicBezTo>
                  <a:cubicBezTo>
                    <a:pt x="89" y="0"/>
                    <a:pt x="89" y="0"/>
                    <a:pt x="89" y="0"/>
                  </a:cubicBezTo>
                  <a:cubicBezTo>
                    <a:pt x="83" y="1"/>
                    <a:pt x="77" y="5"/>
                    <a:pt x="72" y="11"/>
                  </a:cubicBezTo>
                  <a:cubicBezTo>
                    <a:pt x="5" y="109"/>
                    <a:pt x="5" y="109"/>
                    <a:pt x="5" y="109"/>
                  </a:cubicBezTo>
                  <a:cubicBezTo>
                    <a:pt x="2" y="114"/>
                    <a:pt x="1" y="119"/>
                    <a:pt x="1" y="124"/>
                  </a:cubicBezTo>
                  <a:cubicBezTo>
                    <a:pt x="0" y="129"/>
                    <a:pt x="1" y="134"/>
                    <a:pt x="4" y="139"/>
                  </a:cubicBezTo>
                  <a:cubicBezTo>
                    <a:pt x="55" y="229"/>
                    <a:pt x="55" y="229"/>
                    <a:pt x="55" y="229"/>
                  </a:cubicBezTo>
                  <a:cubicBezTo>
                    <a:pt x="62" y="241"/>
                    <a:pt x="78" y="245"/>
                    <a:pt x="91" y="238"/>
                  </a:cubicBezTo>
                  <a:cubicBezTo>
                    <a:pt x="103" y="231"/>
                    <a:pt x="107" y="215"/>
                    <a:pt x="100" y="203"/>
                  </a:cubicBezTo>
                  <a:cubicBezTo>
                    <a:pt x="56" y="126"/>
                    <a:pt x="56" y="126"/>
                    <a:pt x="56" y="126"/>
                  </a:cubicBezTo>
                  <a:cubicBezTo>
                    <a:pt x="89" y="78"/>
                    <a:pt x="89" y="78"/>
                    <a:pt x="89" y="78"/>
                  </a:cubicBezTo>
                  <a:cubicBezTo>
                    <a:pt x="89" y="149"/>
                    <a:pt x="89" y="149"/>
                    <a:pt x="89" y="149"/>
                  </a:cubicBezTo>
                  <a:cubicBezTo>
                    <a:pt x="114" y="192"/>
                    <a:pt x="114" y="192"/>
                    <a:pt x="114" y="192"/>
                  </a:cubicBezTo>
                  <a:cubicBezTo>
                    <a:pt x="126" y="213"/>
                    <a:pt x="119" y="241"/>
                    <a:pt x="97" y="253"/>
                  </a:cubicBezTo>
                  <a:cubicBezTo>
                    <a:pt x="95" y="254"/>
                    <a:pt x="92" y="255"/>
                    <a:pt x="89" y="256"/>
                  </a:cubicBezTo>
                  <a:cubicBezTo>
                    <a:pt x="89" y="268"/>
                    <a:pt x="89" y="268"/>
                    <a:pt x="89" y="268"/>
                  </a:cubicBezTo>
                  <a:cubicBezTo>
                    <a:pt x="89" y="275"/>
                    <a:pt x="89" y="275"/>
                    <a:pt x="89" y="275"/>
                  </a:cubicBezTo>
                  <a:cubicBezTo>
                    <a:pt x="89" y="485"/>
                    <a:pt x="89" y="485"/>
                    <a:pt x="89" y="485"/>
                  </a:cubicBezTo>
                  <a:cubicBezTo>
                    <a:pt x="89" y="500"/>
                    <a:pt x="101" y="512"/>
                    <a:pt x="116" y="512"/>
                  </a:cubicBezTo>
                  <a:cubicBezTo>
                    <a:pt x="131" y="512"/>
                    <a:pt x="143" y="500"/>
                    <a:pt x="143" y="485"/>
                  </a:cubicBezTo>
                  <a:cubicBezTo>
                    <a:pt x="143" y="275"/>
                    <a:pt x="143" y="275"/>
                    <a:pt x="143" y="275"/>
                  </a:cubicBezTo>
                  <a:cubicBezTo>
                    <a:pt x="143" y="266"/>
                    <a:pt x="150" y="259"/>
                    <a:pt x="159" y="259"/>
                  </a:cubicBezTo>
                  <a:cubicBezTo>
                    <a:pt x="168" y="259"/>
                    <a:pt x="177" y="266"/>
                    <a:pt x="177" y="275"/>
                  </a:cubicBezTo>
                  <a:cubicBezTo>
                    <a:pt x="177" y="485"/>
                    <a:pt x="177" y="485"/>
                    <a:pt x="177" y="485"/>
                  </a:cubicBezTo>
                  <a:cubicBezTo>
                    <a:pt x="177" y="500"/>
                    <a:pt x="188" y="512"/>
                    <a:pt x="203" y="512"/>
                  </a:cubicBezTo>
                  <a:cubicBezTo>
                    <a:pt x="218" y="512"/>
                    <a:pt x="230" y="500"/>
                    <a:pt x="230" y="485"/>
                  </a:cubicBezTo>
                  <a:cubicBezTo>
                    <a:pt x="230" y="275"/>
                    <a:pt x="230" y="275"/>
                    <a:pt x="230" y="275"/>
                  </a:cubicBezTo>
                  <a:cubicBezTo>
                    <a:pt x="230" y="268"/>
                    <a:pt x="230" y="268"/>
                    <a:pt x="230" y="268"/>
                  </a:cubicBezTo>
                  <a:cubicBezTo>
                    <a:pt x="230" y="60"/>
                    <a:pt x="230" y="60"/>
                    <a:pt x="230" y="60"/>
                  </a:cubicBezTo>
                  <a:cubicBezTo>
                    <a:pt x="309" y="113"/>
                    <a:pt x="309" y="113"/>
                    <a:pt x="309" y="113"/>
                  </a:cubicBezTo>
                  <a:cubicBezTo>
                    <a:pt x="314" y="116"/>
                    <a:pt x="319" y="117"/>
                    <a:pt x="325" y="117"/>
                  </a:cubicBezTo>
                  <a:cubicBezTo>
                    <a:pt x="330" y="117"/>
                    <a:pt x="335" y="116"/>
                    <a:pt x="339" y="114"/>
                  </a:cubicBezTo>
                  <a:cubicBezTo>
                    <a:pt x="428" y="61"/>
                    <a:pt x="428" y="61"/>
                    <a:pt x="428" y="61"/>
                  </a:cubicBezTo>
                  <a:cubicBezTo>
                    <a:pt x="440" y="53"/>
                    <a:pt x="444" y="37"/>
                    <a:pt x="437" y="25"/>
                  </a:cubicBezTo>
                  <a:close/>
                </a:path>
              </a:pathLst>
            </a:cu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grpSp>
      <p:pic>
        <p:nvPicPr>
          <p:cNvPr id="2" name="Imagem 1">
            <a:extLst>
              <a:ext uri="{FF2B5EF4-FFF2-40B4-BE49-F238E27FC236}">
                <a16:creationId xmlns:a16="http://schemas.microsoft.com/office/drawing/2014/main" id="{AFDCF103-35EE-A8DB-19B5-B6CF8C0459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56" y="156072"/>
            <a:ext cx="2340372" cy="649753"/>
          </a:xfrm>
          <a:prstGeom prst="rect">
            <a:avLst/>
          </a:prstGeom>
        </p:spPr>
      </p:pic>
    </p:spTree>
    <p:extLst>
      <p:ext uri="{BB962C8B-B14F-4D97-AF65-F5344CB8AC3E}">
        <p14:creationId xmlns:p14="http://schemas.microsoft.com/office/powerpoint/2010/main" val="131117574"/>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R 24 | Instalações sanitárias">
            <a:extLst>
              <a:ext uri="{FF2B5EF4-FFF2-40B4-BE49-F238E27FC236}">
                <a16:creationId xmlns:a16="http://schemas.microsoft.com/office/drawing/2014/main" id="{8DDAD349-C2A2-40CE-FD8D-63FF4B3C08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11" b="16235"/>
          <a:stretch/>
        </p:blipFill>
        <p:spPr bwMode="auto">
          <a:xfrm>
            <a:off x="101600" y="155092"/>
            <a:ext cx="119506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FDCB3D"/>
          </a:solidFill>
          <a:ln w="133350">
            <a:solidFill>
              <a:schemeClr val="accent2"/>
            </a:solidFill>
          </a:ln>
        </p:spPr>
      </p:pic>
      <p:pic>
        <p:nvPicPr>
          <p:cNvPr id="1026" name="Picture 2" descr="NR 24 | Instalações sanitárias">
            <a:extLst>
              <a:ext uri="{FF2B5EF4-FFF2-40B4-BE49-F238E27FC236}">
                <a16:creationId xmlns:a16="http://schemas.microsoft.com/office/drawing/2014/main" id="{22297F8C-DF9E-1230-F678-61FC14767D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11" b="16235"/>
          <a:stretch/>
        </p:blipFill>
        <p:spPr bwMode="auto">
          <a:xfrm>
            <a:off x="-31750" y="0"/>
            <a:ext cx="12223750" cy="387839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9" name="TextBox 30">
            <a:extLst>
              <a:ext uri="{FF2B5EF4-FFF2-40B4-BE49-F238E27FC236}">
                <a16:creationId xmlns:a16="http://schemas.microsoft.com/office/drawing/2014/main" id="{B62D40B8-DCFC-CE02-4430-DA0884C71FC2}"/>
              </a:ext>
            </a:extLst>
          </p:cNvPr>
          <p:cNvSpPr txBox="1"/>
          <p:nvPr/>
        </p:nvSpPr>
        <p:spPr>
          <a:xfrm>
            <a:off x="2327883" y="4148621"/>
            <a:ext cx="9559317" cy="2452687"/>
          </a:xfrm>
          <a:prstGeom prst="rect">
            <a:avLst/>
          </a:prstGeom>
        </p:spPr>
        <p:txBody>
          <a:bodyPr vert="horz" lIns="91440" tIns="45720" rIns="91440" bIns="45720" rtlCol="0" anchor="ctr">
            <a:normAutofit/>
          </a:bodyPr>
          <a:lstStyle/>
          <a:p>
            <a:pPr>
              <a:lnSpc>
                <a:spcPct val="150000"/>
              </a:lnSpc>
              <a:spcAft>
                <a:spcPts val="600"/>
              </a:spcAft>
            </a:pPr>
            <a:r>
              <a:rPr lang="pt-BR" sz="1600" dirty="0"/>
              <a:t>Os pisos e paredes devem ser revestidos com materiais impermeáveis e laváveis, garantindo a fácil limpeza e higiene do ambiente. A presença de aberturas para ventilação, protegidas por telas ou sistemas de exaustão, é essencial para promover a circulação de ar e evitar o acúmulo de odores e vapores.</a:t>
            </a:r>
          </a:p>
        </p:txBody>
      </p:sp>
      <p:cxnSp>
        <p:nvCxnSpPr>
          <p:cNvPr id="4" name="Straight Connector 1">
            <a:extLst>
              <a:ext uri="{FF2B5EF4-FFF2-40B4-BE49-F238E27FC236}">
                <a16:creationId xmlns:a16="http://schemas.microsoft.com/office/drawing/2014/main" id="{0B4DF55E-0B81-6193-8401-848548F27378}"/>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AutoShape 1">
            <a:extLst>
              <a:ext uri="{FF2B5EF4-FFF2-40B4-BE49-F238E27FC236}">
                <a16:creationId xmlns:a16="http://schemas.microsoft.com/office/drawing/2014/main" id="{9CAF9F95-863C-18CF-5AC2-4583BBB0D1F0}"/>
              </a:ext>
            </a:extLst>
          </p:cNvPr>
          <p:cNvSpPr>
            <a:spLocks/>
          </p:cNvSpPr>
          <p:nvPr/>
        </p:nvSpPr>
        <p:spPr bwMode="auto">
          <a:xfrm>
            <a:off x="366714" y="-636152"/>
            <a:ext cx="2465386" cy="2452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lIns="91440" tIns="45720" rIns="91440" bIns="45720" rtlCol="0" anchor="ctr">
            <a:normAutofit/>
          </a:bodyPr>
          <a:lstStyle/>
          <a:p>
            <a:pPr>
              <a:lnSpc>
                <a:spcPct val="90000"/>
              </a:lnSpc>
              <a:spcBef>
                <a:spcPct val="0"/>
              </a:spcBef>
              <a:spcAft>
                <a:spcPts val="600"/>
              </a:spcAft>
              <a:defRPr/>
            </a:pPr>
            <a:r>
              <a:rPr lang="en-US" sz="4800" dirty="0">
                <a:latin typeface="+mj-lt"/>
                <a:ea typeface="+mj-ea"/>
                <a:cs typeface="+mj-cs"/>
                <a:sym typeface="League Gothic" charset="0"/>
              </a:rPr>
              <a:t>NR 24</a:t>
            </a:r>
          </a:p>
        </p:txBody>
      </p:sp>
      <p:grpSp>
        <p:nvGrpSpPr>
          <p:cNvPr id="3" name="Group 11">
            <a:extLst>
              <a:ext uri="{FF2B5EF4-FFF2-40B4-BE49-F238E27FC236}">
                <a16:creationId xmlns:a16="http://schemas.microsoft.com/office/drawing/2014/main" id="{B1D8C64F-33C8-D3A5-14BB-34F70907403B}"/>
              </a:ext>
            </a:extLst>
          </p:cNvPr>
          <p:cNvGrpSpPr/>
          <p:nvPr/>
        </p:nvGrpSpPr>
        <p:grpSpPr>
          <a:xfrm>
            <a:off x="675349" y="4795799"/>
            <a:ext cx="1316302" cy="1201736"/>
            <a:chOff x="1664677" y="1949380"/>
            <a:chExt cx="1195754" cy="1266093"/>
          </a:xfrm>
        </p:grpSpPr>
        <p:sp>
          <p:nvSpPr>
            <p:cNvPr id="6" name="Rounded Rectangle 16">
              <a:extLst>
                <a:ext uri="{FF2B5EF4-FFF2-40B4-BE49-F238E27FC236}">
                  <a16:creationId xmlns:a16="http://schemas.microsoft.com/office/drawing/2014/main" id="{F0311E7B-6C83-CF51-F2DF-8B094EE6C995}"/>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ounded Rectangle 17">
              <a:extLst>
                <a:ext uri="{FF2B5EF4-FFF2-40B4-BE49-F238E27FC236}">
                  <a16:creationId xmlns:a16="http://schemas.microsoft.com/office/drawing/2014/main" id="{B4905702-375E-343F-6747-0B9FA3CEFF47}"/>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a:extLst>
              <a:ext uri="{FF2B5EF4-FFF2-40B4-BE49-F238E27FC236}">
                <a16:creationId xmlns:a16="http://schemas.microsoft.com/office/drawing/2014/main" id="{F9E3F711-4879-9B47-7CC3-763AC8325DEB}"/>
              </a:ext>
            </a:extLst>
          </p:cNvPr>
          <p:cNvSpPr/>
          <p:nvPr/>
        </p:nvSpPr>
        <p:spPr>
          <a:xfrm>
            <a:off x="1078477" y="5163582"/>
            <a:ext cx="510048" cy="466172"/>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9" name="Imagem 8">
            <a:extLst>
              <a:ext uri="{FF2B5EF4-FFF2-40B4-BE49-F238E27FC236}">
                <a16:creationId xmlns:a16="http://schemas.microsoft.com/office/drawing/2014/main" id="{50E2F999-1807-5827-5374-23EDE83D2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5734" y="240479"/>
            <a:ext cx="2340372" cy="649753"/>
          </a:xfrm>
          <a:prstGeom prst="rect">
            <a:avLst/>
          </a:prstGeom>
        </p:spPr>
      </p:pic>
    </p:spTree>
    <p:extLst>
      <p:ext uri="{BB962C8B-B14F-4D97-AF65-F5344CB8AC3E}">
        <p14:creationId xmlns:p14="http://schemas.microsoft.com/office/powerpoint/2010/main" val="2669007418"/>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6">
            <a:extLst>
              <a:ext uri="{FF2B5EF4-FFF2-40B4-BE49-F238E27FC236}">
                <a16:creationId xmlns:a16="http://schemas.microsoft.com/office/drawing/2014/main" id="{440E2935-1FB5-44E8-509C-18546F9D9ACC}"/>
              </a:ext>
            </a:extLst>
          </p:cNvPr>
          <p:cNvSpPr/>
          <p:nvPr/>
        </p:nvSpPr>
        <p:spPr>
          <a:xfrm>
            <a:off x="2260601" y="1000888"/>
            <a:ext cx="9486900" cy="4618572"/>
          </a:xfrm>
          <a:prstGeom prst="rect">
            <a:avLst/>
          </a:prstGeom>
        </p:spPr>
        <p:txBody>
          <a:bodyPr wrap="square">
            <a:spAutoFit/>
            <a:scene3d>
              <a:camera prst="orthographicFront"/>
              <a:lightRig rig="threePt" dir="t"/>
            </a:scene3d>
            <a:sp3d contourW="12700"/>
          </a:bodyPr>
          <a:lstStyle/>
          <a:p>
            <a:pPr>
              <a:lnSpc>
                <a:spcPct val="150000"/>
              </a:lnSpc>
            </a:pPr>
            <a:r>
              <a:rPr lang="pt-BR" altLang="zh-CN" b="1" dirty="0">
                <a:solidFill>
                  <a:schemeClr val="tx1">
                    <a:lumMod val="90000"/>
                    <a:lumOff val="10000"/>
                  </a:schemeClr>
                </a:solidFill>
              </a:rPr>
              <a:t>Higiene e segurança</a:t>
            </a:r>
          </a:p>
          <a:p>
            <a:pPr>
              <a:lnSpc>
                <a:spcPct val="150000"/>
              </a:lnSpc>
            </a:pPr>
            <a:endParaRPr lang="pt-BR" altLang="zh-CN" dirty="0">
              <a:solidFill>
                <a:schemeClr val="tx1">
                  <a:lumMod val="90000"/>
                  <a:lumOff val="10000"/>
                </a:schemeClr>
              </a:solidFill>
            </a:endParaRPr>
          </a:p>
          <a:p>
            <a:pPr>
              <a:lnSpc>
                <a:spcPct val="150000"/>
              </a:lnSpc>
            </a:pPr>
            <a:r>
              <a:rPr lang="pt-BR" altLang="zh-CN" dirty="0">
                <a:solidFill>
                  <a:schemeClr val="tx1">
                    <a:lumMod val="90000"/>
                    <a:lumOff val="10000"/>
                  </a:schemeClr>
                </a:solidFill>
              </a:rPr>
              <a:t>A higiene é um aspecto crucial em uma cozinha. Para isso, é necessário disponibilizar um lavatório exclusivo para os trabalhadores, equipado com materiais ou dispositivos para limpeza e secagem das mãos, proibindo o uso de toalhas coletivas que podem facilitar a propagação de </a:t>
            </a:r>
            <a:r>
              <a:rPr lang="pt-BR" altLang="zh-CN" dirty="0" err="1">
                <a:solidFill>
                  <a:schemeClr val="tx1">
                    <a:lumMod val="90000"/>
                    <a:lumOff val="10000"/>
                  </a:schemeClr>
                </a:solidFill>
              </a:rPr>
              <a:t>microorganismos</a:t>
            </a:r>
            <a:r>
              <a:rPr lang="pt-BR" altLang="zh-CN" dirty="0">
                <a:solidFill>
                  <a:schemeClr val="tx1">
                    <a:lumMod val="90000"/>
                    <a:lumOff val="10000"/>
                  </a:schemeClr>
                </a:solidFill>
              </a:rPr>
              <a:t>. </a:t>
            </a:r>
          </a:p>
          <a:p>
            <a:pPr>
              <a:lnSpc>
                <a:spcPct val="150000"/>
              </a:lnSpc>
            </a:pPr>
            <a:endParaRPr lang="pt-BR" altLang="zh-CN" dirty="0">
              <a:solidFill>
                <a:schemeClr val="tx1">
                  <a:lumMod val="90000"/>
                  <a:lumOff val="10000"/>
                </a:schemeClr>
              </a:solidFill>
            </a:endParaRPr>
          </a:p>
          <a:p>
            <a:pPr>
              <a:lnSpc>
                <a:spcPct val="150000"/>
              </a:lnSpc>
            </a:pPr>
            <a:r>
              <a:rPr lang="pt-BR" altLang="zh-CN" dirty="0">
                <a:solidFill>
                  <a:schemeClr val="tx1">
                    <a:lumMod val="90000"/>
                    <a:lumOff val="10000"/>
                  </a:schemeClr>
                </a:solidFill>
              </a:rPr>
              <a:t>Além disso, é importante garantir o correto acondicionamento e disposição do lixo, seguindo as normas de controle de resíduos sólidos estabelecidas localmente. No caso de manipulação de alimentos, é preciso fornecer sanitários separados por sexo, exclusivos para os trabalhadores envolvidos.</a:t>
            </a:r>
            <a:endParaRPr lang="zh-CN" altLang="en-US" sz="1600" dirty="0">
              <a:solidFill>
                <a:schemeClr val="tx1">
                  <a:lumMod val="90000"/>
                  <a:lumOff val="10000"/>
                </a:schemeClr>
              </a:solidFill>
            </a:endParaRPr>
          </a:p>
        </p:txBody>
      </p:sp>
      <p:grpSp>
        <p:nvGrpSpPr>
          <p:cNvPr id="5" name="Group 11">
            <a:extLst>
              <a:ext uri="{FF2B5EF4-FFF2-40B4-BE49-F238E27FC236}">
                <a16:creationId xmlns:a16="http://schemas.microsoft.com/office/drawing/2014/main" id="{20B0EBE7-8497-9DE8-1DD7-F7816C3E38A3}"/>
              </a:ext>
            </a:extLst>
          </p:cNvPr>
          <p:cNvGrpSpPr/>
          <p:nvPr/>
        </p:nvGrpSpPr>
        <p:grpSpPr>
          <a:xfrm>
            <a:off x="608658" y="1903130"/>
            <a:ext cx="1131242" cy="1032784"/>
            <a:chOff x="1664677" y="1949380"/>
            <a:chExt cx="1195754" cy="1266093"/>
          </a:xfrm>
        </p:grpSpPr>
        <p:sp>
          <p:nvSpPr>
            <p:cNvPr id="6" name="Rounded Rectangle 16">
              <a:extLst>
                <a:ext uri="{FF2B5EF4-FFF2-40B4-BE49-F238E27FC236}">
                  <a16:creationId xmlns:a16="http://schemas.microsoft.com/office/drawing/2014/main" id="{C2E5BFC3-888F-C1CD-8DD3-464F19DB8FED}"/>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ounded Rectangle 17">
              <a:extLst>
                <a:ext uri="{FF2B5EF4-FFF2-40B4-BE49-F238E27FC236}">
                  <a16:creationId xmlns:a16="http://schemas.microsoft.com/office/drawing/2014/main" id="{CF43B4AC-4A9D-3008-EFCE-D3E0A8AF9B4E}"/>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a:extLst>
              <a:ext uri="{FF2B5EF4-FFF2-40B4-BE49-F238E27FC236}">
                <a16:creationId xmlns:a16="http://schemas.microsoft.com/office/drawing/2014/main" id="{6C88D399-78A9-1A29-5216-0381B52738D6}"/>
              </a:ext>
            </a:extLst>
          </p:cNvPr>
          <p:cNvSpPr/>
          <p:nvPr/>
        </p:nvSpPr>
        <p:spPr>
          <a:xfrm>
            <a:off x="900978" y="2169731"/>
            <a:ext cx="546604" cy="499584"/>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grpSp>
        <p:nvGrpSpPr>
          <p:cNvPr id="9" name="Group 11">
            <a:extLst>
              <a:ext uri="{FF2B5EF4-FFF2-40B4-BE49-F238E27FC236}">
                <a16:creationId xmlns:a16="http://schemas.microsoft.com/office/drawing/2014/main" id="{BEDA7715-2FC6-58C7-5020-D929193218B8}"/>
              </a:ext>
            </a:extLst>
          </p:cNvPr>
          <p:cNvGrpSpPr/>
          <p:nvPr/>
        </p:nvGrpSpPr>
        <p:grpSpPr>
          <a:xfrm>
            <a:off x="608658" y="4408751"/>
            <a:ext cx="1131242" cy="1032785"/>
            <a:chOff x="1664677" y="1949379"/>
            <a:chExt cx="1195754" cy="1266094"/>
          </a:xfrm>
          <a:solidFill>
            <a:srgbClr val="007876"/>
          </a:solidFill>
        </p:grpSpPr>
        <p:sp>
          <p:nvSpPr>
            <p:cNvPr id="10" name="Rounded Rectangle 16">
              <a:extLst>
                <a:ext uri="{FF2B5EF4-FFF2-40B4-BE49-F238E27FC236}">
                  <a16:creationId xmlns:a16="http://schemas.microsoft.com/office/drawing/2014/main" id="{36815894-38A5-F7C6-D6BC-CE7B481E997C}"/>
                </a:ext>
              </a:extLst>
            </p:cNvPr>
            <p:cNvSpPr/>
            <p:nvPr/>
          </p:nvSpPr>
          <p:spPr>
            <a:xfrm>
              <a:off x="1664677" y="2019719"/>
              <a:ext cx="1195754" cy="119575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ounded Rectangle 17">
              <a:extLst>
                <a:ext uri="{FF2B5EF4-FFF2-40B4-BE49-F238E27FC236}">
                  <a16:creationId xmlns:a16="http://schemas.microsoft.com/office/drawing/2014/main" id="{D9F35B03-F82B-71A7-65A9-6A2F500EB5CB}"/>
                </a:ext>
              </a:extLst>
            </p:cNvPr>
            <p:cNvSpPr/>
            <p:nvPr/>
          </p:nvSpPr>
          <p:spPr>
            <a:xfrm>
              <a:off x="1664677" y="1949380"/>
              <a:ext cx="1195754" cy="1195754"/>
            </a:xfrm>
            <a:prstGeom prst="roundRect">
              <a:avLst/>
            </a:prstGeom>
            <a:solidFill>
              <a:srgbClr val="00A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7" name="Picture 32">
            <a:extLst>
              <a:ext uri="{FF2B5EF4-FFF2-40B4-BE49-F238E27FC236}">
                <a16:creationId xmlns:a16="http://schemas.microsoft.com/office/drawing/2014/main" id="{9664F015-968D-7CBA-99B3-F0D311C429EF}"/>
              </a:ext>
            </a:extLst>
          </p:cNvPr>
          <p:cNvPicPr>
            <a:picLocks noChangeAspect="1"/>
          </p:cNvPicPr>
          <p:nvPr/>
        </p:nvPicPr>
        <p:blipFill>
          <a:blip r:embed="rId3"/>
          <a:stretch>
            <a:fillRect/>
          </a:stretch>
        </p:blipFill>
        <p:spPr>
          <a:xfrm>
            <a:off x="900978" y="4730541"/>
            <a:ext cx="522140" cy="412960"/>
          </a:xfrm>
          <a:prstGeom prst="rect">
            <a:avLst/>
          </a:prstGeom>
        </p:spPr>
      </p:pic>
      <p:pic>
        <p:nvPicPr>
          <p:cNvPr id="2" name="Imagem 1">
            <a:extLst>
              <a:ext uri="{FF2B5EF4-FFF2-40B4-BE49-F238E27FC236}">
                <a16:creationId xmlns:a16="http://schemas.microsoft.com/office/drawing/2014/main" id="{E7DF28C8-5912-DC27-2B44-3F48391DC3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395" y="162792"/>
            <a:ext cx="2340372" cy="649753"/>
          </a:xfrm>
          <a:prstGeom prst="rect">
            <a:avLst/>
          </a:prstGeom>
        </p:spPr>
      </p:pic>
    </p:spTree>
    <p:extLst>
      <p:ext uri="{BB962C8B-B14F-4D97-AF65-F5344CB8AC3E}">
        <p14:creationId xmlns:p14="http://schemas.microsoft.com/office/powerpoint/2010/main" val="108463502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5">
            <a:extLst>
              <a:ext uri="{FF2B5EF4-FFF2-40B4-BE49-F238E27FC236}">
                <a16:creationId xmlns:a16="http://schemas.microsoft.com/office/drawing/2014/main" id="{185F41CA-5251-1CCB-D97C-3025C1C6FCF4}"/>
              </a:ext>
            </a:extLst>
          </p:cNvPr>
          <p:cNvGrpSpPr/>
          <p:nvPr/>
        </p:nvGrpSpPr>
        <p:grpSpPr>
          <a:xfrm>
            <a:off x="389008" y="1462100"/>
            <a:ext cx="10520308" cy="4710100"/>
            <a:chOff x="701214" y="2472582"/>
            <a:chExt cx="4129140" cy="4710100"/>
          </a:xfrm>
        </p:grpSpPr>
        <p:sp>
          <p:nvSpPr>
            <p:cNvPr id="11" name="Rectangle 7">
              <a:extLst>
                <a:ext uri="{FF2B5EF4-FFF2-40B4-BE49-F238E27FC236}">
                  <a16:creationId xmlns:a16="http://schemas.microsoft.com/office/drawing/2014/main" id="{785CECBA-0538-6773-EFD5-85824B2A8C58}"/>
                </a:ext>
              </a:extLst>
            </p:cNvPr>
            <p:cNvSpPr/>
            <p:nvPr/>
          </p:nvSpPr>
          <p:spPr>
            <a:xfrm>
              <a:off x="701214" y="2472582"/>
              <a:ext cx="4129140" cy="6497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2" name="Content Placeholder 2">
              <a:extLst>
                <a:ext uri="{FF2B5EF4-FFF2-40B4-BE49-F238E27FC236}">
                  <a16:creationId xmlns:a16="http://schemas.microsoft.com/office/drawing/2014/main" id="{4DD1D383-C184-035B-438D-19FCF1ACD704}"/>
                </a:ext>
              </a:extLst>
            </p:cNvPr>
            <p:cNvSpPr txBox="1">
              <a:spLocks/>
            </p:cNvSpPr>
            <p:nvPr/>
          </p:nvSpPr>
          <p:spPr>
            <a:xfrm>
              <a:off x="701214" y="3122334"/>
              <a:ext cx="4129140" cy="4060348"/>
            </a:xfrm>
            <a:prstGeom prst="rect">
              <a:avLst/>
            </a:prstGeom>
            <a:solidFill>
              <a:schemeClr val="accent6"/>
            </a:solid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400" b="1" dirty="0">
                <a:solidFill>
                  <a:schemeClr val="bg1">
                    <a:lumMod val="95000"/>
                  </a:schemeClr>
                </a:solidFill>
                <a:latin typeface="+mj-lt"/>
                <a:ea typeface="Roboto Light" panose="02000000000000000000" pitchFamily="2" charset="0"/>
                <a:cs typeface="Open Sans" pitchFamily="34" charset="0"/>
              </a:endParaRPr>
            </a:p>
          </p:txBody>
        </p:sp>
      </p:grpSp>
      <p:sp>
        <p:nvSpPr>
          <p:cNvPr id="14" name="矩形 36">
            <a:extLst>
              <a:ext uri="{FF2B5EF4-FFF2-40B4-BE49-F238E27FC236}">
                <a16:creationId xmlns:a16="http://schemas.microsoft.com/office/drawing/2014/main" id="{BDA7E072-E473-6CB1-7B4D-7A1C7C8CB947}"/>
              </a:ext>
            </a:extLst>
          </p:cNvPr>
          <p:cNvSpPr/>
          <p:nvPr/>
        </p:nvSpPr>
        <p:spPr>
          <a:xfrm>
            <a:off x="495300" y="1553628"/>
            <a:ext cx="9185422" cy="2956579"/>
          </a:xfrm>
          <a:prstGeom prst="rect">
            <a:avLst/>
          </a:prstGeom>
        </p:spPr>
        <p:txBody>
          <a:bodyPr wrap="square">
            <a:spAutoFit/>
            <a:scene3d>
              <a:camera prst="orthographicFront"/>
              <a:lightRig rig="threePt" dir="t"/>
            </a:scene3d>
            <a:sp3d contourW="12700"/>
          </a:bodyPr>
          <a:lstStyle/>
          <a:p>
            <a:pPr>
              <a:lnSpc>
                <a:spcPct val="150000"/>
              </a:lnSpc>
            </a:pPr>
            <a:r>
              <a:rPr lang="pt-BR" altLang="zh-CN" b="1" dirty="0">
                <a:solidFill>
                  <a:schemeClr val="tx1">
                    <a:lumMod val="90000"/>
                    <a:lumOff val="10000"/>
                  </a:schemeClr>
                </a:solidFill>
              </a:rPr>
              <a:t>Câmaras frigoríficas</a:t>
            </a:r>
          </a:p>
          <a:p>
            <a:pPr>
              <a:lnSpc>
                <a:spcPct val="150000"/>
              </a:lnSpc>
            </a:pPr>
            <a:endParaRPr lang="pt-BR" altLang="zh-CN" b="1" dirty="0">
              <a:solidFill>
                <a:schemeClr val="tx1">
                  <a:lumMod val="90000"/>
                  <a:lumOff val="10000"/>
                </a:schemeClr>
              </a:solidFill>
            </a:endParaRPr>
          </a:p>
          <a:p>
            <a:pPr>
              <a:lnSpc>
                <a:spcPct val="150000"/>
              </a:lnSpc>
            </a:pPr>
            <a:endParaRPr lang="pt-BR" altLang="zh-CN" b="1" dirty="0">
              <a:solidFill>
                <a:schemeClr val="tx1">
                  <a:lumMod val="90000"/>
                  <a:lumOff val="10000"/>
                </a:schemeClr>
              </a:solidFill>
            </a:endParaRPr>
          </a:p>
          <a:p>
            <a:pPr>
              <a:lnSpc>
                <a:spcPct val="150000"/>
              </a:lnSpc>
            </a:pPr>
            <a:r>
              <a:rPr lang="pt-BR" altLang="zh-CN" dirty="0">
                <a:solidFill>
                  <a:schemeClr val="bg1"/>
                </a:solidFill>
              </a:rPr>
              <a:t>Nas câmaras frigoríficas, é imprescindível instalar dispositivos que permitam a abertura da porta pelo lado interno, mesmo que esteja trancada pelo exterior. Isso garante a segurança dos funcionários, possibilitando a saída em caso de emergência, mesmo se a porta estiver trancada.</a:t>
            </a:r>
            <a:endParaRPr lang="zh-CN" altLang="en-US" sz="1600" dirty="0">
              <a:solidFill>
                <a:schemeClr val="bg1"/>
              </a:solidFill>
            </a:endParaRPr>
          </a:p>
        </p:txBody>
      </p:sp>
      <p:grpSp>
        <p:nvGrpSpPr>
          <p:cNvPr id="2" name="组合 109">
            <a:extLst>
              <a:ext uri="{FF2B5EF4-FFF2-40B4-BE49-F238E27FC236}">
                <a16:creationId xmlns:a16="http://schemas.microsoft.com/office/drawing/2014/main" id="{D7637A6E-4953-6A4E-AC66-8AC19B9DB90C}"/>
              </a:ext>
            </a:extLst>
          </p:cNvPr>
          <p:cNvGrpSpPr/>
          <p:nvPr/>
        </p:nvGrpSpPr>
        <p:grpSpPr>
          <a:xfrm>
            <a:off x="9336685" y="3809554"/>
            <a:ext cx="2412998" cy="2886130"/>
            <a:chOff x="830258" y="1540042"/>
            <a:chExt cx="4413250" cy="4739609"/>
          </a:xfrm>
        </p:grpSpPr>
        <p:grpSp>
          <p:nvGrpSpPr>
            <p:cNvPr id="3" name="Group 71"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C639DD9E-88A9-34F4-8B24-97CD32ADF2E6}"/>
                </a:ext>
              </a:extLst>
            </p:cNvPr>
            <p:cNvGrpSpPr/>
            <p:nvPr/>
          </p:nvGrpSpPr>
          <p:grpSpPr>
            <a:xfrm>
              <a:off x="830258" y="3348548"/>
              <a:ext cx="3226955" cy="2249920"/>
              <a:chOff x="3412101" y="3132431"/>
              <a:chExt cx="3549650" cy="2474912"/>
            </a:xfrm>
          </p:grpSpPr>
          <p:sp>
            <p:nvSpPr>
              <p:cNvPr id="63" name="Freeform 8">
                <a:extLst>
                  <a:ext uri="{FF2B5EF4-FFF2-40B4-BE49-F238E27FC236}">
                    <a16:creationId xmlns:a16="http://schemas.microsoft.com/office/drawing/2014/main" id="{F4DE38E0-602F-A972-616B-2F5C36D5A094}"/>
                  </a:ext>
                </a:extLst>
              </p:cNvPr>
              <p:cNvSpPr>
                <a:spLocks/>
              </p:cNvSpPr>
              <p:nvPr/>
            </p:nvSpPr>
            <p:spPr bwMode="auto">
              <a:xfrm>
                <a:off x="3412101" y="4086518"/>
                <a:ext cx="3549650" cy="1454150"/>
              </a:xfrm>
              <a:custGeom>
                <a:avLst/>
                <a:gdLst>
                  <a:gd name="T0" fmla="*/ 944 w 944"/>
                  <a:gd name="T1" fmla="*/ 93 h 387"/>
                  <a:gd name="T2" fmla="*/ 886 w 944"/>
                  <a:gd name="T3" fmla="*/ 66 h 387"/>
                  <a:gd name="T4" fmla="*/ 88 w 944"/>
                  <a:gd name="T5" fmla="*/ 0 h 387"/>
                  <a:gd name="T6" fmla="*/ 45 w 944"/>
                  <a:gd name="T7" fmla="*/ 112 h 387"/>
                  <a:gd name="T8" fmla="*/ 469 w 944"/>
                  <a:gd name="T9" fmla="*/ 387 h 387"/>
                  <a:gd name="T10" fmla="*/ 944 w 944"/>
                  <a:gd name="T11" fmla="*/ 93 h 387"/>
                </a:gdLst>
                <a:ahLst/>
                <a:cxnLst>
                  <a:cxn ang="0">
                    <a:pos x="T0" y="T1"/>
                  </a:cxn>
                  <a:cxn ang="0">
                    <a:pos x="T2" y="T3"/>
                  </a:cxn>
                  <a:cxn ang="0">
                    <a:pos x="T4" y="T5"/>
                  </a:cxn>
                  <a:cxn ang="0">
                    <a:pos x="T6" y="T7"/>
                  </a:cxn>
                  <a:cxn ang="0">
                    <a:pos x="T8" y="T9"/>
                  </a:cxn>
                  <a:cxn ang="0">
                    <a:pos x="T10" y="T11"/>
                  </a:cxn>
                </a:cxnLst>
                <a:rect l="0" t="0" r="r" b="b"/>
                <a:pathLst>
                  <a:path w="944" h="387">
                    <a:moveTo>
                      <a:pt x="944" y="93"/>
                    </a:moveTo>
                    <a:cubicBezTo>
                      <a:pt x="886" y="66"/>
                      <a:pt x="886" y="66"/>
                      <a:pt x="886" y="66"/>
                    </a:cubicBezTo>
                    <a:cubicBezTo>
                      <a:pt x="88" y="0"/>
                      <a:pt x="88" y="0"/>
                      <a:pt x="88" y="0"/>
                    </a:cubicBezTo>
                    <a:cubicBezTo>
                      <a:pt x="88" y="0"/>
                      <a:pt x="0" y="38"/>
                      <a:pt x="45" y="112"/>
                    </a:cubicBezTo>
                    <a:cubicBezTo>
                      <a:pt x="107" y="211"/>
                      <a:pt x="469" y="387"/>
                      <a:pt x="469" y="387"/>
                    </a:cubicBezTo>
                    <a:lnTo>
                      <a:pt x="944" y="9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4" name="Freeform 9">
                <a:extLst>
                  <a:ext uri="{FF2B5EF4-FFF2-40B4-BE49-F238E27FC236}">
                    <a16:creationId xmlns:a16="http://schemas.microsoft.com/office/drawing/2014/main" id="{890644C2-C7DE-3FB2-8531-6D30CC4976A6}"/>
                  </a:ext>
                </a:extLst>
              </p:cNvPr>
              <p:cNvSpPr>
                <a:spLocks/>
              </p:cNvSpPr>
              <p:nvPr/>
            </p:nvSpPr>
            <p:spPr bwMode="auto">
              <a:xfrm>
                <a:off x="3793101" y="3969043"/>
                <a:ext cx="3082925" cy="1398588"/>
              </a:xfrm>
              <a:custGeom>
                <a:avLst/>
                <a:gdLst>
                  <a:gd name="T0" fmla="*/ 1942 w 1942"/>
                  <a:gd name="T1" fmla="*/ 34 h 881"/>
                  <a:gd name="T2" fmla="*/ 1942 w 1942"/>
                  <a:gd name="T3" fmla="*/ 266 h 881"/>
                  <a:gd name="T4" fmla="*/ 871 w 1942"/>
                  <a:gd name="T5" fmla="*/ 881 h 881"/>
                  <a:gd name="T6" fmla="*/ 4 w 1942"/>
                  <a:gd name="T7" fmla="*/ 398 h 881"/>
                  <a:gd name="T8" fmla="*/ 0 w 1942"/>
                  <a:gd name="T9" fmla="*/ 133 h 881"/>
                  <a:gd name="T10" fmla="*/ 893 w 1942"/>
                  <a:gd name="T11" fmla="*/ 606 h 881"/>
                  <a:gd name="T12" fmla="*/ 1937 w 1942"/>
                  <a:gd name="T13" fmla="*/ 0 h 881"/>
                  <a:gd name="T14" fmla="*/ 1942 w 1942"/>
                  <a:gd name="T15" fmla="*/ 34 h 8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2" h="881">
                    <a:moveTo>
                      <a:pt x="1942" y="34"/>
                    </a:moveTo>
                    <a:lnTo>
                      <a:pt x="1942" y="266"/>
                    </a:lnTo>
                    <a:lnTo>
                      <a:pt x="871" y="881"/>
                    </a:lnTo>
                    <a:lnTo>
                      <a:pt x="4" y="398"/>
                    </a:lnTo>
                    <a:lnTo>
                      <a:pt x="0" y="133"/>
                    </a:lnTo>
                    <a:lnTo>
                      <a:pt x="893" y="606"/>
                    </a:lnTo>
                    <a:lnTo>
                      <a:pt x="1937" y="0"/>
                    </a:lnTo>
                    <a:lnTo>
                      <a:pt x="1942" y="3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5" name="Freeform 10">
                <a:extLst>
                  <a:ext uri="{FF2B5EF4-FFF2-40B4-BE49-F238E27FC236}">
                    <a16:creationId xmlns:a16="http://schemas.microsoft.com/office/drawing/2014/main" id="{896F051E-BFD6-7B7A-FA5C-839E5C9DADA5}"/>
                  </a:ext>
                </a:extLst>
              </p:cNvPr>
              <p:cNvSpPr>
                <a:spLocks/>
              </p:cNvSpPr>
              <p:nvPr/>
            </p:nvSpPr>
            <p:spPr bwMode="auto">
              <a:xfrm>
                <a:off x="3626413" y="3132431"/>
                <a:ext cx="3335338" cy="1735138"/>
              </a:xfrm>
              <a:custGeom>
                <a:avLst/>
                <a:gdLst>
                  <a:gd name="T0" fmla="*/ 887 w 887"/>
                  <a:gd name="T1" fmla="*/ 194 h 462"/>
                  <a:gd name="T2" fmla="*/ 413 w 887"/>
                  <a:gd name="T3" fmla="*/ 462 h 462"/>
                  <a:gd name="T4" fmla="*/ 0 w 887"/>
                  <a:gd name="T5" fmla="*/ 250 h 462"/>
                  <a:gd name="T6" fmla="*/ 13 w 887"/>
                  <a:gd name="T7" fmla="*/ 244 h 462"/>
                  <a:gd name="T8" fmla="*/ 460 w 887"/>
                  <a:gd name="T9" fmla="*/ 18 h 462"/>
                  <a:gd name="T10" fmla="*/ 517 w 887"/>
                  <a:gd name="T11" fmla="*/ 10 h 462"/>
                  <a:gd name="T12" fmla="*/ 887 w 887"/>
                  <a:gd name="T13" fmla="*/ 194 h 462"/>
                </a:gdLst>
                <a:ahLst/>
                <a:cxnLst>
                  <a:cxn ang="0">
                    <a:pos x="T0" y="T1"/>
                  </a:cxn>
                  <a:cxn ang="0">
                    <a:pos x="T2" y="T3"/>
                  </a:cxn>
                  <a:cxn ang="0">
                    <a:pos x="T4" y="T5"/>
                  </a:cxn>
                  <a:cxn ang="0">
                    <a:pos x="T6" y="T7"/>
                  </a:cxn>
                  <a:cxn ang="0">
                    <a:pos x="T8" y="T9"/>
                  </a:cxn>
                  <a:cxn ang="0">
                    <a:pos x="T10" y="T11"/>
                  </a:cxn>
                  <a:cxn ang="0">
                    <a:pos x="T12" y="T13"/>
                  </a:cxn>
                </a:cxnLst>
                <a:rect l="0" t="0" r="r" b="b"/>
                <a:pathLst>
                  <a:path w="887" h="462">
                    <a:moveTo>
                      <a:pt x="887" y="194"/>
                    </a:moveTo>
                    <a:cubicBezTo>
                      <a:pt x="413" y="462"/>
                      <a:pt x="413" y="462"/>
                      <a:pt x="413" y="462"/>
                    </a:cubicBezTo>
                    <a:cubicBezTo>
                      <a:pt x="0" y="250"/>
                      <a:pt x="0" y="250"/>
                      <a:pt x="0" y="250"/>
                    </a:cubicBezTo>
                    <a:cubicBezTo>
                      <a:pt x="13" y="244"/>
                      <a:pt x="13" y="244"/>
                      <a:pt x="13" y="244"/>
                    </a:cubicBezTo>
                    <a:cubicBezTo>
                      <a:pt x="460" y="18"/>
                      <a:pt x="460" y="18"/>
                      <a:pt x="460" y="18"/>
                    </a:cubicBezTo>
                    <a:cubicBezTo>
                      <a:pt x="460" y="18"/>
                      <a:pt x="491" y="0"/>
                      <a:pt x="517" y="10"/>
                    </a:cubicBezTo>
                    <a:cubicBezTo>
                      <a:pt x="544" y="20"/>
                      <a:pt x="887" y="194"/>
                      <a:pt x="887" y="194"/>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6" name="Freeform 11">
                <a:extLst>
                  <a:ext uri="{FF2B5EF4-FFF2-40B4-BE49-F238E27FC236}">
                    <a16:creationId xmlns:a16="http://schemas.microsoft.com/office/drawing/2014/main" id="{1A7CEE70-3B0B-EF94-63D6-048BEBA6BA6C}"/>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7" name="Freeform 12">
                <a:extLst>
                  <a:ext uri="{FF2B5EF4-FFF2-40B4-BE49-F238E27FC236}">
                    <a16:creationId xmlns:a16="http://schemas.microsoft.com/office/drawing/2014/main" id="{04776D0B-1E7F-4138-67C6-AC82EEA70A22}"/>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8" name="Freeform 13">
                <a:extLst>
                  <a:ext uri="{FF2B5EF4-FFF2-40B4-BE49-F238E27FC236}">
                    <a16:creationId xmlns:a16="http://schemas.microsoft.com/office/drawing/2014/main" id="{E2084760-4649-FB21-03E0-963D09041430}"/>
                  </a:ext>
                </a:extLst>
              </p:cNvPr>
              <p:cNvSpPr>
                <a:spLocks/>
              </p:cNvSpPr>
              <p:nvPr/>
            </p:nvSpPr>
            <p:spPr bwMode="auto">
              <a:xfrm>
                <a:off x="5180576" y="4435768"/>
                <a:ext cx="1781175" cy="1171575"/>
              </a:xfrm>
              <a:custGeom>
                <a:avLst/>
                <a:gdLst>
                  <a:gd name="T0" fmla="*/ 1122 w 1122"/>
                  <a:gd name="T1" fmla="*/ 0 h 738"/>
                  <a:gd name="T2" fmla="*/ 1122 w 1122"/>
                  <a:gd name="T3" fmla="*/ 78 h 738"/>
                  <a:gd name="T4" fmla="*/ 0 w 1122"/>
                  <a:gd name="T5" fmla="*/ 738 h 738"/>
                  <a:gd name="T6" fmla="*/ 0 w 1122"/>
                  <a:gd name="T7" fmla="*/ 656 h 738"/>
                  <a:gd name="T8" fmla="*/ 1122 w 1122"/>
                  <a:gd name="T9" fmla="*/ 0 h 738"/>
                </a:gdLst>
                <a:ahLst/>
                <a:cxnLst>
                  <a:cxn ang="0">
                    <a:pos x="T0" y="T1"/>
                  </a:cxn>
                  <a:cxn ang="0">
                    <a:pos x="T2" y="T3"/>
                  </a:cxn>
                  <a:cxn ang="0">
                    <a:pos x="T4" y="T5"/>
                  </a:cxn>
                  <a:cxn ang="0">
                    <a:pos x="T6" y="T7"/>
                  </a:cxn>
                  <a:cxn ang="0">
                    <a:pos x="T8" y="T9"/>
                  </a:cxn>
                </a:cxnLst>
                <a:rect l="0" t="0" r="r" b="b"/>
                <a:pathLst>
                  <a:path w="1122" h="738">
                    <a:moveTo>
                      <a:pt x="1122" y="0"/>
                    </a:moveTo>
                    <a:lnTo>
                      <a:pt x="1122" y="78"/>
                    </a:lnTo>
                    <a:lnTo>
                      <a:pt x="0" y="738"/>
                    </a:lnTo>
                    <a:lnTo>
                      <a:pt x="0" y="656"/>
                    </a:lnTo>
                    <a:lnTo>
                      <a:pt x="1122"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9" name="Freeform 14">
                <a:extLst>
                  <a:ext uri="{FF2B5EF4-FFF2-40B4-BE49-F238E27FC236}">
                    <a16:creationId xmlns:a16="http://schemas.microsoft.com/office/drawing/2014/main" id="{EC328E3D-57E0-C48C-9330-8BE0593C98E9}"/>
                  </a:ext>
                </a:extLst>
              </p:cNvPr>
              <p:cNvSpPr>
                <a:spLocks/>
              </p:cNvSpPr>
              <p:nvPr/>
            </p:nvSpPr>
            <p:spPr bwMode="auto">
              <a:xfrm>
                <a:off x="3488301" y="4010318"/>
                <a:ext cx="1695450" cy="1597025"/>
              </a:xfrm>
              <a:custGeom>
                <a:avLst/>
                <a:gdLst>
                  <a:gd name="T0" fmla="*/ 451 w 451"/>
                  <a:gd name="T1" fmla="*/ 268 h 425"/>
                  <a:gd name="T2" fmla="*/ 87 w 451"/>
                  <a:gd name="T3" fmla="*/ 52 h 425"/>
                  <a:gd name="T4" fmla="*/ 31 w 451"/>
                  <a:gd name="T5" fmla="*/ 66 h 425"/>
                  <a:gd name="T6" fmla="*/ 79 w 451"/>
                  <a:gd name="T7" fmla="*/ 182 h 425"/>
                  <a:gd name="T8" fmla="*/ 450 w 451"/>
                  <a:gd name="T9" fmla="*/ 390 h 425"/>
                  <a:gd name="T10" fmla="*/ 450 w 451"/>
                  <a:gd name="T11" fmla="*/ 425 h 425"/>
                  <a:gd name="T12" fmla="*/ 70 w 451"/>
                  <a:gd name="T13" fmla="*/ 206 h 425"/>
                  <a:gd name="T14" fmla="*/ 2 w 451"/>
                  <a:gd name="T15" fmla="*/ 89 h 425"/>
                  <a:gd name="T16" fmla="*/ 79 w 451"/>
                  <a:gd name="T17" fmla="*/ 15 h 425"/>
                  <a:gd name="T18" fmla="*/ 450 w 451"/>
                  <a:gd name="T19" fmla="*/ 228 h 425"/>
                  <a:gd name="T20" fmla="*/ 451 w 451"/>
                  <a:gd name="T21" fmla="*/ 26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1" h="425">
                    <a:moveTo>
                      <a:pt x="451" y="268"/>
                    </a:moveTo>
                    <a:cubicBezTo>
                      <a:pt x="87" y="52"/>
                      <a:pt x="87" y="52"/>
                      <a:pt x="87" y="52"/>
                    </a:cubicBezTo>
                    <a:cubicBezTo>
                      <a:pt x="87" y="52"/>
                      <a:pt x="46" y="27"/>
                      <a:pt x="31" y="66"/>
                    </a:cubicBezTo>
                    <a:cubicBezTo>
                      <a:pt x="15" y="106"/>
                      <a:pt x="50" y="163"/>
                      <a:pt x="79" y="182"/>
                    </a:cubicBezTo>
                    <a:cubicBezTo>
                      <a:pt x="450" y="390"/>
                      <a:pt x="450" y="390"/>
                      <a:pt x="450" y="390"/>
                    </a:cubicBezTo>
                    <a:cubicBezTo>
                      <a:pt x="450" y="425"/>
                      <a:pt x="450" y="425"/>
                      <a:pt x="450" y="425"/>
                    </a:cubicBezTo>
                    <a:cubicBezTo>
                      <a:pt x="70" y="206"/>
                      <a:pt x="70" y="206"/>
                      <a:pt x="70" y="206"/>
                    </a:cubicBezTo>
                    <a:cubicBezTo>
                      <a:pt x="70" y="206"/>
                      <a:pt x="0" y="155"/>
                      <a:pt x="2" y="89"/>
                    </a:cubicBezTo>
                    <a:cubicBezTo>
                      <a:pt x="5" y="24"/>
                      <a:pt x="49" y="0"/>
                      <a:pt x="79" y="15"/>
                    </a:cubicBezTo>
                    <a:cubicBezTo>
                      <a:pt x="450" y="228"/>
                      <a:pt x="450" y="228"/>
                      <a:pt x="450" y="228"/>
                    </a:cubicBezTo>
                    <a:cubicBezTo>
                      <a:pt x="451" y="268"/>
                      <a:pt x="451" y="268"/>
                      <a:pt x="451" y="268"/>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6" name="Group 65"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FA38D54B-8E32-149B-99A4-A554AC63C383}"/>
                </a:ext>
              </a:extLst>
            </p:cNvPr>
            <p:cNvGrpSpPr/>
            <p:nvPr/>
          </p:nvGrpSpPr>
          <p:grpSpPr>
            <a:xfrm>
              <a:off x="3199963" y="4871105"/>
              <a:ext cx="2043545" cy="1408546"/>
              <a:chOff x="6018776" y="4807243"/>
              <a:chExt cx="2247900" cy="1549401"/>
            </a:xfrm>
          </p:grpSpPr>
          <p:sp>
            <p:nvSpPr>
              <p:cNvPr id="57" name="Freeform 17">
                <a:extLst>
                  <a:ext uri="{FF2B5EF4-FFF2-40B4-BE49-F238E27FC236}">
                    <a16:creationId xmlns:a16="http://schemas.microsoft.com/office/drawing/2014/main" id="{C0B9E062-97E6-24F7-15EB-E67346566A6D}"/>
                  </a:ext>
                </a:extLst>
              </p:cNvPr>
              <p:cNvSpPr>
                <a:spLocks/>
              </p:cNvSpPr>
              <p:nvPr/>
            </p:nvSpPr>
            <p:spPr bwMode="auto">
              <a:xfrm>
                <a:off x="6037826" y="5356518"/>
                <a:ext cx="2228850" cy="958850"/>
              </a:xfrm>
              <a:custGeom>
                <a:avLst/>
                <a:gdLst>
                  <a:gd name="T0" fmla="*/ 0 w 593"/>
                  <a:gd name="T1" fmla="*/ 83 h 255"/>
                  <a:gd name="T2" fmla="*/ 36 w 593"/>
                  <a:gd name="T3" fmla="*/ 64 h 255"/>
                  <a:gd name="T4" fmla="*/ 536 w 593"/>
                  <a:gd name="T5" fmla="*/ 0 h 255"/>
                  <a:gd name="T6" fmla="*/ 566 w 593"/>
                  <a:gd name="T7" fmla="*/ 69 h 255"/>
                  <a:gd name="T8" fmla="*/ 308 w 593"/>
                  <a:gd name="T9" fmla="*/ 255 h 255"/>
                  <a:gd name="T10" fmla="*/ 0 w 593"/>
                  <a:gd name="T11" fmla="*/ 83 h 255"/>
                </a:gdLst>
                <a:ahLst/>
                <a:cxnLst>
                  <a:cxn ang="0">
                    <a:pos x="T0" y="T1"/>
                  </a:cxn>
                  <a:cxn ang="0">
                    <a:pos x="T2" y="T3"/>
                  </a:cxn>
                  <a:cxn ang="0">
                    <a:pos x="T4" y="T5"/>
                  </a:cxn>
                  <a:cxn ang="0">
                    <a:pos x="T6" y="T7"/>
                  </a:cxn>
                  <a:cxn ang="0">
                    <a:pos x="T8" y="T9"/>
                  </a:cxn>
                  <a:cxn ang="0">
                    <a:pos x="T10" y="T11"/>
                  </a:cxn>
                </a:cxnLst>
                <a:rect l="0" t="0" r="r" b="b"/>
                <a:pathLst>
                  <a:path w="593" h="255">
                    <a:moveTo>
                      <a:pt x="0" y="83"/>
                    </a:moveTo>
                    <a:cubicBezTo>
                      <a:pt x="36" y="64"/>
                      <a:pt x="36" y="64"/>
                      <a:pt x="36" y="64"/>
                    </a:cubicBezTo>
                    <a:cubicBezTo>
                      <a:pt x="536" y="0"/>
                      <a:pt x="536" y="0"/>
                      <a:pt x="536" y="0"/>
                    </a:cubicBezTo>
                    <a:cubicBezTo>
                      <a:pt x="536" y="0"/>
                      <a:pt x="593" y="22"/>
                      <a:pt x="566" y="69"/>
                    </a:cubicBezTo>
                    <a:cubicBezTo>
                      <a:pt x="530" y="133"/>
                      <a:pt x="308" y="255"/>
                      <a:pt x="308" y="255"/>
                    </a:cubicBezTo>
                    <a:lnTo>
                      <a:pt x="0" y="8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8" name="Freeform 18">
                <a:extLst>
                  <a:ext uri="{FF2B5EF4-FFF2-40B4-BE49-F238E27FC236}">
                    <a16:creationId xmlns:a16="http://schemas.microsoft.com/office/drawing/2014/main" id="{6062B2F6-6809-1DA2-F673-6456EDAF9BBD}"/>
                  </a:ext>
                </a:extLst>
              </p:cNvPr>
              <p:cNvSpPr>
                <a:spLocks/>
              </p:cNvSpPr>
              <p:nvPr/>
            </p:nvSpPr>
            <p:spPr bwMode="auto">
              <a:xfrm>
                <a:off x="6082276" y="5375568"/>
                <a:ext cx="1951038" cy="825500"/>
              </a:xfrm>
              <a:custGeom>
                <a:avLst/>
                <a:gdLst>
                  <a:gd name="T0" fmla="*/ 0 w 1229"/>
                  <a:gd name="T1" fmla="*/ 19 h 520"/>
                  <a:gd name="T2" fmla="*/ 5 w 1229"/>
                  <a:gd name="T3" fmla="*/ 165 h 520"/>
                  <a:gd name="T4" fmla="*/ 696 w 1229"/>
                  <a:gd name="T5" fmla="*/ 520 h 520"/>
                  <a:gd name="T6" fmla="*/ 1229 w 1229"/>
                  <a:gd name="T7" fmla="*/ 194 h 520"/>
                  <a:gd name="T8" fmla="*/ 1225 w 1229"/>
                  <a:gd name="T9" fmla="*/ 26 h 520"/>
                  <a:gd name="T10" fmla="*/ 675 w 1229"/>
                  <a:gd name="T11" fmla="*/ 350 h 520"/>
                  <a:gd name="T12" fmla="*/ 0 w 1229"/>
                  <a:gd name="T13" fmla="*/ 0 h 520"/>
                  <a:gd name="T14" fmla="*/ 0 w 1229"/>
                  <a:gd name="T15" fmla="*/ 19 h 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9" h="520">
                    <a:moveTo>
                      <a:pt x="0" y="19"/>
                    </a:moveTo>
                    <a:lnTo>
                      <a:pt x="5" y="165"/>
                    </a:lnTo>
                    <a:lnTo>
                      <a:pt x="696" y="520"/>
                    </a:lnTo>
                    <a:lnTo>
                      <a:pt x="1229" y="194"/>
                    </a:lnTo>
                    <a:lnTo>
                      <a:pt x="1225" y="26"/>
                    </a:lnTo>
                    <a:lnTo>
                      <a:pt x="675" y="350"/>
                    </a:lnTo>
                    <a:lnTo>
                      <a:pt x="0" y="0"/>
                    </a:lnTo>
                    <a:lnTo>
                      <a:pt x="0"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9" name="Freeform 19">
                <a:extLst>
                  <a:ext uri="{FF2B5EF4-FFF2-40B4-BE49-F238E27FC236}">
                    <a16:creationId xmlns:a16="http://schemas.microsoft.com/office/drawing/2014/main" id="{88F6E31A-0955-5CA8-8F37-94927F0063A2}"/>
                  </a:ext>
                </a:extLst>
              </p:cNvPr>
              <p:cNvSpPr>
                <a:spLocks/>
              </p:cNvSpPr>
              <p:nvPr/>
            </p:nvSpPr>
            <p:spPr bwMode="auto">
              <a:xfrm>
                <a:off x="6018776" y="4807243"/>
                <a:ext cx="2109788" cy="1082675"/>
              </a:xfrm>
              <a:custGeom>
                <a:avLst/>
                <a:gdLst>
                  <a:gd name="T0" fmla="*/ 0 w 561"/>
                  <a:gd name="T1" fmla="*/ 133 h 288"/>
                  <a:gd name="T2" fmla="*/ 307 w 561"/>
                  <a:gd name="T3" fmla="*/ 288 h 288"/>
                  <a:gd name="T4" fmla="*/ 561 w 561"/>
                  <a:gd name="T5" fmla="*/ 143 h 288"/>
                  <a:gd name="T6" fmla="*/ 552 w 561"/>
                  <a:gd name="T7" fmla="*/ 139 h 288"/>
                  <a:gd name="T8" fmla="*/ 265 w 561"/>
                  <a:gd name="T9" fmla="*/ 10 h 288"/>
                  <a:gd name="T10" fmla="*/ 228 w 561"/>
                  <a:gd name="T11" fmla="*/ 6 h 288"/>
                  <a:gd name="T12" fmla="*/ 0 w 561"/>
                  <a:gd name="T13" fmla="*/ 133 h 288"/>
                </a:gdLst>
                <a:ahLst/>
                <a:cxnLst>
                  <a:cxn ang="0">
                    <a:pos x="T0" y="T1"/>
                  </a:cxn>
                  <a:cxn ang="0">
                    <a:pos x="T2" y="T3"/>
                  </a:cxn>
                  <a:cxn ang="0">
                    <a:pos x="T4" y="T5"/>
                  </a:cxn>
                  <a:cxn ang="0">
                    <a:pos x="T6" y="T7"/>
                  </a:cxn>
                  <a:cxn ang="0">
                    <a:pos x="T8" y="T9"/>
                  </a:cxn>
                  <a:cxn ang="0">
                    <a:pos x="T10" y="T11"/>
                  </a:cxn>
                  <a:cxn ang="0">
                    <a:pos x="T12" y="T13"/>
                  </a:cxn>
                </a:cxnLst>
                <a:rect l="0" t="0" r="r" b="b"/>
                <a:pathLst>
                  <a:path w="561" h="288">
                    <a:moveTo>
                      <a:pt x="0" y="133"/>
                    </a:moveTo>
                    <a:cubicBezTo>
                      <a:pt x="307" y="288"/>
                      <a:pt x="307" y="288"/>
                      <a:pt x="307" y="288"/>
                    </a:cubicBezTo>
                    <a:cubicBezTo>
                      <a:pt x="561" y="143"/>
                      <a:pt x="561" y="143"/>
                      <a:pt x="561" y="143"/>
                    </a:cubicBezTo>
                    <a:cubicBezTo>
                      <a:pt x="552" y="139"/>
                      <a:pt x="552" y="139"/>
                      <a:pt x="552" y="139"/>
                    </a:cubicBezTo>
                    <a:cubicBezTo>
                      <a:pt x="265" y="10"/>
                      <a:pt x="265" y="10"/>
                      <a:pt x="265" y="10"/>
                    </a:cubicBezTo>
                    <a:cubicBezTo>
                      <a:pt x="265" y="10"/>
                      <a:pt x="245" y="0"/>
                      <a:pt x="228" y="6"/>
                    </a:cubicBezTo>
                    <a:cubicBezTo>
                      <a:pt x="211" y="13"/>
                      <a:pt x="0" y="133"/>
                      <a:pt x="0" y="133"/>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0" name="Freeform 20">
                <a:extLst>
                  <a:ext uri="{FF2B5EF4-FFF2-40B4-BE49-F238E27FC236}">
                    <a16:creationId xmlns:a16="http://schemas.microsoft.com/office/drawing/2014/main" id="{96B4CF3D-1299-DFFB-2854-91324F3FDE52}"/>
                  </a:ext>
                </a:extLst>
              </p:cNvPr>
              <p:cNvSpPr>
                <a:spLocks/>
              </p:cNvSpPr>
              <p:nvPr/>
            </p:nvSpPr>
            <p:spPr bwMode="auto">
              <a:xfrm>
                <a:off x="6018776" y="5307306"/>
                <a:ext cx="1157288" cy="676275"/>
              </a:xfrm>
              <a:custGeom>
                <a:avLst/>
                <a:gdLst>
                  <a:gd name="T0" fmla="*/ 727 w 729"/>
                  <a:gd name="T1" fmla="*/ 367 h 426"/>
                  <a:gd name="T2" fmla="*/ 0 w 729"/>
                  <a:gd name="T3" fmla="*/ 0 h 426"/>
                  <a:gd name="T4" fmla="*/ 5 w 729"/>
                  <a:gd name="T5" fmla="*/ 55 h 426"/>
                  <a:gd name="T6" fmla="*/ 729 w 729"/>
                  <a:gd name="T7" fmla="*/ 426 h 426"/>
                  <a:gd name="T8" fmla="*/ 727 w 729"/>
                  <a:gd name="T9" fmla="*/ 367 h 426"/>
                </a:gdLst>
                <a:ahLst/>
                <a:cxnLst>
                  <a:cxn ang="0">
                    <a:pos x="T0" y="T1"/>
                  </a:cxn>
                  <a:cxn ang="0">
                    <a:pos x="T2" y="T3"/>
                  </a:cxn>
                  <a:cxn ang="0">
                    <a:pos x="T4" y="T5"/>
                  </a:cxn>
                  <a:cxn ang="0">
                    <a:pos x="T6" y="T7"/>
                  </a:cxn>
                  <a:cxn ang="0">
                    <a:pos x="T8" y="T9"/>
                  </a:cxn>
                </a:cxnLst>
                <a:rect l="0" t="0" r="r" b="b"/>
                <a:pathLst>
                  <a:path w="729" h="426">
                    <a:moveTo>
                      <a:pt x="727" y="367"/>
                    </a:moveTo>
                    <a:lnTo>
                      <a:pt x="0" y="0"/>
                    </a:lnTo>
                    <a:lnTo>
                      <a:pt x="5" y="55"/>
                    </a:lnTo>
                    <a:lnTo>
                      <a:pt x="729" y="426"/>
                    </a:lnTo>
                    <a:lnTo>
                      <a:pt x="727" y="367"/>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1" name="Freeform 21">
                <a:extLst>
                  <a:ext uri="{FF2B5EF4-FFF2-40B4-BE49-F238E27FC236}">
                    <a16:creationId xmlns:a16="http://schemas.microsoft.com/office/drawing/2014/main" id="{7AC53112-BD44-D252-27E2-245F46D1A6BE}"/>
                  </a:ext>
                </a:extLst>
              </p:cNvPr>
              <p:cNvSpPr>
                <a:spLocks/>
              </p:cNvSpPr>
              <p:nvPr/>
            </p:nvSpPr>
            <p:spPr bwMode="auto">
              <a:xfrm>
                <a:off x="6037826" y="5667668"/>
                <a:ext cx="1154113" cy="688975"/>
              </a:xfrm>
              <a:custGeom>
                <a:avLst/>
                <a:gdLst>
                  <a:gd name="T0" fmla="*/ 0 w 727"/>
                  <a:gd name="T1" fmla="*/ 0 h 434"/>
                  <a:gd name="T2" fmla="*/ 2 w 727"/>
                  <a:gd name="T3" fmla="*/ 50 h 434"/>
                  <a:gd name="T4" fmla="*/ 727 w 727"/>
                  <a:gd name="T5" fmla="*/ 434 h 434"/>
                  <a:gd name="T6" fmla="*/ 724 w 727"/>
                  <a:gd name="T7" fmla="*/ 381 h 434"/>
                  <a:gd name="T8" fmla="*/ 0 w 727"/>
                  <a:gd name="T9" fmla="*/ 0 h 434"/>
                </a:gdLst>
                <a:ahLst/>
                <a:cxnLst>
                  <a:cxn ang="0">
                    <a:pos x="T0" y="T1"/>
                  </a:cxn>
                  <a:cxn ang="0">
                    <a:pos x="T2" y="T3"/>
                  </a:cxn>
                  <a:cxn ang="0">
                    <a:pos x="T4" y="T5"/>
                  </a:cxn>
                  <a:cxn ang="0">
                    <a:pos x="T6" y="T7"/>
                  </a:cxn>
                  <a:cxn ang="0">
                    <a:pos x="T8" y="T9"/>
                  </a:cxn>
                </a:cxnLst>
                <a:rect l="0" t="0" r="r" b="b"/>
                <a:pathLst>
                  <a:path w="727" h="434">
                    <a:moveTo>
                      <a:pt x="0" y="0"/>
                    </a:moveTo>
                    <a:lnTo>
                      <a:pt x="2" y="50"/>
                    </a:lnTo>
                    <a:lnTo>
                      <a:pt x="727" y="434"/>
                    </a:lnTo>
                    <a:lnTo>
                      <a:pt x="724" y="381"/>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2" name="Freeform 22">
                <a:extLst>
                  <a:ext uri="{FF2B5EF4-FFF2-40B4-BE49-F238E27FC236}">
                    <a16:creationId xmlns:a16="http://schemas.microsoft.com/office/drawing/2014/main" id="{5A0711F0-D625-CA12-2F40-A4404DDD66F2}"/>
                  </a:ext>
                </a:extLst>
              </p:cNvPr>
              <p:cNvSpPr>
                <a:spLocks/>
              </p:cNvSpPr>
              <p:nvPr/>
            </p:nvSpPr>
            <p:spPr bwMode="auto">
              <a:xfrm>
                <a:off x="7172888" y="5307306"/>
                <a:ext cx="1055688" cy="1049338"/>
              </a:xfrm>
              <a:custGeom>
                <a:avLst/>
                <a:gdLst>
                  <a:gd name="T0" fmla="*/ 0 w 281"/>
                  <a:gd name="T1" fmla="*/ 180 h 279"/>
                  <a:gd name="T2" fmla="*/ 223 w 281"/>
                  <a:gd name="T3" fmla="*/ 34 h 279"/>
                  <a:gd name="T4" fmla="*/ 259 w 281"/>
                  <a:gd name="T5" fmla="*/ 41 h 279"/>
                  <a:gd name="T6" fmla="*/ 232 w 281"/>
                  <a:gd name="T7" fmla="*/ 115 h 279"/>
                  <a:gd name="T8" fmla="*/ 4 w 281"/>
                  <a:gd name="T9" fmla="*/ 257 h 279"/>
                  <a:gd name="T10" fmla="*/ 5 w 281"/>
                  <a:gd name="T11" fmla="*/ 279 h 279"/>
                  <a:gd name="T12" fmla="*/ 238 w 281"/>
                  <a:gd name="T13" fmla="*/ 130 h 279"/>
                  <a:gd name="T14" fmla="*/ 278 w 281"/>
                  <a:gd name="T15" fmla="*/ 55 h 279"/>
                  <a:gd name="T16" fmla="*/ 227 w 281"/>
                  <a:gd name="T17" fmla="*/ 10 h 279"/>
                  <a:gd name="T18" fmla="*/ 0 w 281"/>
                  <a:gd name="T19" fmla="*/ 155 h 279"/>
                  <a:gd name="T20" fmla="*/ 0 w 281"/>
                  <a:gd name="T21" fmla="*/ 18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1" h="279">
                    <a:moveTo>
                      <a:pt x="0" y="180"/>
                    </a:moveTo>
                    <a:cubicBezTo>
                      <a:pt x="223" y="34"/>
                      <a:pt x="223" y="34"/>
                      <a:pt x="223" y="34"/>
                    </a:cubicBezTo>
                    <a:cubicBezTo>
                      <a:pt x="223" y="34"/>
                      <a:pt x="248" y="17"/>
                      <a:pt x="259" y="41"/>
                    </a:cubicBezTo>
                    <a:cubicBezTo>
                      <a:pt x="270" y="66"/>
                      <a:pt x="250" y="102"/>
                      <a:pt x="232" y="115"/>
                    </a:cubicBezTo>
                    <a:cubicBezTo>
                      <a:pt x="4" y="257"/>
                      <a:pt x="4" y="257"/>
                      <a:pt x="4" y="257"/>
                    </a:cubicBezTo>
                    <a:cubicBezTo>
                      <a:pt x="5" y="279"/>
                      <a:pt x="5" y="279"/>
                      <a:pt x="5" y="279"/>
                    </a:cubicBezTo>
                    <a:cubicBezTo>
                      <a:pt x="238" y="130"/>
                      <a:pt x="238" y="130"/>
                      <a:pt x="238" y="130"/>
                    </a:cubicBezTo>
                    <a:cubicBezTo>
                      <a:pt x="238" y="130"/>
                      <a:pt x="281" y="96"/>
                      <a:pt x="278" y="55"/>
                    </a:cubicBezTo>
                    <a:cubicBezTo>
                      <a:pt x="274" y="14"/>
                      <a:pt x="246" y="0"/>
                      <a:pt x="227" y="10"/>
                    </a:cubicBezTo>
                    <a:cubicBezTo>
                      <a:pt x="0" y="155"/>
                      <a:pt x="0" y="155"/>
                      <a:pt x="0" y="155"/>
                    </a:cubicBezTo>
                    <a:lnTo>
                      <a:pt x="0" y="18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7" name="Group 67"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9526BDC4-BC7A-DC5D-7A40-0C8CA1050E62}"/>
                </a:ext>
              </a:extLst>
            </p:cNvPr>
            <p:cNvGrpSpPr/>
            <p:nvPr/>
          </p:nvGrpSpPr>
          <p:grpSpPr>
            <a:xfrm>
              <a:off x="2700622" y="1540042"/>
              <a:ext cx="1870364" cy="1274529"/>
              <a:chOff x="5469501" y="1143074"/>
              <a:chExt cx="2057400" cy="1401982"/>
            </a:xfrm>
          </p:grpSpPr>
          <p:sp>
            <p:nvSpPr>
              <p:cNvPr id="46" name="Freeform 5">
                <a:extLst>
                  <a:ext uri="{FF2B5EF4-FFF2-40B4-BE49-F238E27FC236}">
                    <a16:creationId xmlns:a16="http://schemas.microsoft.com/office/drawing/2014/main" id="{3AFA73F0-32A2-C5DD-26C5-6211658BD7E1}"/>
                  </a:ext>
                </a:extLst>
              </p:cNvPr>
              <p:cNvSpPr>
                <a:spLocks/>
              </p:cNvSpPr>
              <p:nvPr/>
            </p:nvSpPr>
            <p:spPr bwMode="auto">
              <a:xfrm>
                <a:off x="5947338" y="1579856"/>
                <a:ext cx="25400" cy="55563"/>
              </a:xfrm>
              <a:custGeom>
                <a:avLst/>
                <a:gdLst>
                  <a:gd name="T0" fmla="*/ 3 w 7"/>
                  <a:gd name="T1" fmla="*/ 0 h 15"/>
                  <a:gd name="T2" fmla="*/ 5 w 7"/>
                  <a:gd name="T3" fmla="*/ 3 h 15"/>
                  <a:gd name="T4" fmla="*/ 7 w 7"/>
                  <a:gd name="T5" fmla="*/ 15 h 15"/>
                  <a:gd name="T6" fmla="*/ 3 w 7"/>
                  <a:gd name="T7" fmla="*/ 0 h 15"/>
                </a:gdLst>
                <a:ahLst/>
                <a:cxnLst>
                  <a:cxn ang="0">
                    <a:pos x="T0" y="T1"/>
                  </a:cxn>
                  <a:cxn ang="0">
                    <a:pos x="T2" y="T3"/>
                  </a:cxn>
                  <a:cxn ang="0">
                    <a:pos x="T4" y="T5"/>
                  </a:cxn>
                  <a:cxn ang="0">
                    <a:pos x="T6" y="T7"/>
                  </a:cxn>
                </a:cxnLst>
                <a:rect l="0" t="0" r="r" b="b"/>
                <a:pathLst>
                  <a:path w="7" h="15">
                    <a:moveTo>
                      <a:pt x="3" y="0"/>
                    </a:moveTo>
                    <a:cubicBezTo>
                      <a:pt x="3" y="1"/>
                      <a:pt x="4" y="2"/>
                      <a:pt x="5" y="3"/>
                    </a:cubicBezTo>
                    <a:cubicBezTo>
                      <a:pt x="5" y="7"/>
                      <a:pt x="6" y="11"/>
                      <a:pt x="7" y="15"/>
                    </a:cubicBezTo>
                    <a:cubicBezTo>
                      <a:pt x="0" y="11"/>
                      <a:pt x="0" y="8"/>
                      <a:pt x="3" y="0"/>
                    </a:cubicBezTo>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7" name="Freeform 6">
                <a:extLst>
                  <a:ext uri="{FF2B5EF4-FFF2-40B4-BE49-F238E27FC236}">
                    <a16:creationId xmlns:a16="http://schemas.microsoft.com/office/drawing/2014/main" id="{C4D570AE-163E-6CDA-FF86-0E9487031F77}"/>
                  </a:ext>
                </a:extLst>
              </p:cNvPr>
              <p:cNvSpPr>
                <a:spLocks/>
              </p:cNvSpPr>
              <p:nvPr/>
            </p:nvSpPr>
            <p:spPr bwMode="auto">
              <a:xfrm>
                <a:off x="5969563" y="1651293"/>
                <a:ext cx="22225" cy="33338"/>
              </a:xfrm>
              <a:custGeom>
                <a:avLst/>
                <a:gdLst>
                  <a:gd name="T0" fmla="*/ 1 w 6"/>
                  <a:gd name="T1" fmla="*/ 0 h 9"/>
                  <a:gd name="T2" fmla="*/ 5 w 6"/>
                  <a:gd name="T3" fmla="*/ 9 h 9"/>
                  <a:gd name="T4" fmla="*/ 1 w 6"/>
                  <a:gd name="T5" fmla="*/ 0 h 9"/>
                </a:gdLst>
                <a:ahLst/>
                <a:cxnLst>
                  <a:cxn ang="0">
                    <a:pos x="T0" y="T1"/>
                  </a:cxn>
                  <a:cxn ang="0">
                    <a:pos x="T2" y="T3"/>
                  </a:cxn>
                  <a:cxn ang="0">
                    <a:pos x="T4" y="T5"/>
                  </a:cxn>
                </a:cxnLst>
                <a:rect l="0" t="0" r="r" b="b"/>
                <a:pathLst>
                  <a:path w="6" h="9">
                    <a:moveTo>
                      <a:pt x="1" y="0"/>
                    </a:moveTo>
                    <a:cubicBezTo>
                      <a:pt x="6" y="1"/>
                      <a:pt x="5" y="5"/>
                      <a:pt x="5" y="9"/>
                    </a:cubicBezTo>
                    <a:cubicBezTo>
                      <a:pt x="0" y="7"/>
                      <a:pt x="1" y="3"/>
                      <a:pt x="1" y="0"/>
                    </a:cubicBezTo>
                    <a:close/>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8" name="Freeform 7">
                <a:extLst>
                  <a:ext uri="{FF2B5EF4-FFF2-40B4-BE49-F238E27FC236}">
                    <a16:creationId xmlns:a16="http://schemas.microsoft.com/office/drawing/2014/main" id="{325F7C9C-EC5D-FCD5-E3D8-D944F259737F}"/>
                  </a:ext>
                </a:extLst>
              </p:cNvPr>
              <p:cNvSpPr>
                <a:spLocks/>
              </p:cNvSpPr>
              <p:nvPr/>
            </p:nvSpPr>
            <p:spPr bwMode="auto">
              <a:xfrm>
                <a:off x="5961626" y="1530643"/>
                <a:ext cx="15875" cy="11113"/>
              </a:xfrm>
              <a:custGeom>
                <a:avLst/>
                <a:gdLst>
                  <a:gd name="T0" fmla="*/ 2 w 4"/>
                  <a:gd name="T1" fmla="*/ 3 h 3"/>
                  <a:gd name="T2" fmla="*/ 0 w 4"/>
                  <a:gd name="T3" fmla="*/ 2 h 3"/>
                  <a:gd name="T4" fmla="*/ 3 w 4"/>
                  <a:gd name="T5" fmla="*/ 0 h 3"/>
                  <a:gd name="T6" fmla="*/ 4 w 4"/>
                  <a:gd name="T7" fmla="*/ 1 h 3"/>
                  <a:gd name="T8" fmla="*/ 2 w 4"/>
                  <a:gd name="T9" fmla="*/ 3 h 3"/>
                </a:gdLst>
                <a:ahLst/>
                <a:cxnLst>
                  <a:cxn ang="0">
                    <a:pos x="T0" y="T1"/>
                  </a:cxn>
                  <a:cxn ang="0">
                    <a:pos x="T2" y="T3"/>
                  </a:cxn>
                  <a:cxn ang="0">
                    <a:pos x="T4" y="T5"/>
                  </a:cxn>
                  <a:cxn ang="0">
                    <a:pos x="T6" y="T7"/>
                  </a:cxn>
                  <a:cxn ang="0">
                    <a:pos x="T8" y="T9"/>
                  </a:cxn>
                </a:cxnLst>
                <a:rect l="0" t="0" r="r" b="b"/>
                <a:pathLst>
                  <a:path w="4" h="3">
                    <a:moveTo>
                      <a:pt x="2" y="3"/>
                    </a:moveTo>
                    <a:cubicBezTo>
                      <a:pt x="1" y="3"/>
                      <a:pt x="0" y="2"/>
                      <a:pt x="0" y="2"/>
                    </a:cubicBezTo>
                    <a:cubicBezTo>
                      <a:pt x="0" y="0"/>
                      <a:pt x="2" y="0"/>
                      <a:pt x="3" y="0"/>
                    </a:cubicBezTo>
                    <a:cubicBezTo>
                      <a:pt x="3" y="0"/>
                      <a:pt x="4" y="1"/>
                      <a:pt x="4" y="1"/>
                    </a:cubicBezTo>
                    <a:cubicBezTo>
                      <a:pt x="4" y="3"/>
                      <a:pt x="3" y="3"/>
                      <a:pt x="2" y="3"/>
                    </a:cubicBezTo>
                  </a:path>
                </a:pathLst>
              </a:custGeom>
              <a:solidFill>
                <a:srgbClr val="6577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9" name="Freeform 24">
                <a:extLst>
                  <a:ext uri="{FF2B5EF4-FFF2-40B4-BE49-F238E27FC236}">
                    <a16:creationId xmlns:a16="http://schemas.microsoft.com/office/drawing/2014/main" id="{6C12822C-D0A5-57AB-ACDC-265FEC024FA0}"/>
                  </a:ext>
                </a:extLst>
              </p:cNvPr>
              <p:cNvSpPr>
                <a:spLocks/>
              </p:cNvSpPr>
              <p:nvPr/>
            </p:nvSpPr>
            <p:spPr bwMode="auto">
              <a:xfrm>
                <a:off x="5483788" y="1632243"/>
                <a:ext cx="2043113" cy="871538"/>
              </a:xfrm>
              <a:custGeom>
                <a:avLst/>
                <a:gdLst>
                  <a:gd name="T0" fmla="*/ 0 w 543"/>
                  <a:gd name="T1" fmla="*/ 75 h 232"/>
                  <a:gd name="T2" fmla="*/ 33 w 543"/>
                  <a:gd name="T3" fmla="*/ 58 h 232"/>
                  <a:gd name="T4" fmla="*/ 491 w 543"/>
                  <a:gd name="T5" fmla="*/ 0 h 232"/>
                  <a:gd name="T6" fmla="*/ 518 w 543"/>
                  <a:gd name="T7" fmla="*/ 63 h 232"/>
                  <a:gd name="T8" fmla="*/ 282 w 543"/>
                  <a:gd name="T9" fmla="*/ 232 h 232"/>
                  <a:gd name="T10" fmla="*/ 0 w 543"/>
                  <a:gd name="T11" fmla="*/ 75 h 232"/>
                </a:gdLst>
                <a:ahLst/>
                <a:cxnLst>
                  <a:cxn ang="0">
                    <a:pos x="T0" y="T1"/>
                  </a:cxn>
                  <a:cxn ang="0">
                    <a:pos x="T2" y="T3"/>
                  </a:cxn>
                  <a:cxn ang="0">
                    <a:pos x="T4" y="T5"/>
                  </a:cxn>
                  <a:cxn ang="0">
                    <a:pos x="T6" y="T7"/>
                  </a:cxn>
                  <a:cxn ang="0">
                    <a:pos x="T8" y="T9"/>
                  </a:cxn>
                  <a:cxn ang="0">
                    <a:pos x="T10" y="T11"/>
                  </a:cxn>
                </a:cxnLst>
                <a:rect l="0" t="0" r="r" b="b"/>
                <a:pathLst>
                  <a:path w="543" h="232">
                    <a:moveTo>
                      <a:pt x="0" y="75"/>
                    </a:moveTo>
                    <a:cubicBezTo>
                      <a:pt x="33" y="58"/>
                      <a:pt x="33" y="58"/>
                      <a:pt x="33" y="58"/>
                    </a:cubicBezTo>
                    <a:cubicBezTo>
                      <a:pt x="491" y="0"/>
                      <a:pt x="491" y="0"/>
                      <a:pt x="491" y="0"/>
                    </a:cubicBezTo>
                    <a:cubicBezTo>
                      <a:pt x="491" y="0"/>
                      <a:pt x="543" y="19"/>
                      <a:pt x="518" y="63"/>
                    </a:cubicBezTo>
                    <a:cubicBezTo>
                      <a:pt x="485" y="121"/>
                      <a:pt x="282" y="232"/>
                      <a:pt x="282" y="232"/>
                    </a:cubicBezTo>
                    <a:lnTo>
                      <a:pt x="0" y="75"/>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0" name="Freeform 25">
                <a:extLst>
                  <a:ext uri="{FF2B5EF4-FFF2-40B4-BE49-F238E27FC236}">
                    <a16:creationId xmlns:a16="http://schemas.microsoft.com/office/drawing/2014/main" id="{E45B750B-E2D5-A465-A65E-27ED6736BB20}"/>
                  </a:ext>
                </a:extLst>
              </p:cNvPr>
              <p:cNvSpPr>
                <a:spLocks/>
              </p:cNvSpPr>
              <p:nvPr/>
            </p:nvSpPr>
            <p:spPr bwMode="auto">
              <a:xfrm>
                <a:off x="5526651" y="1648118"/>
                <a:ext cx="1785938" cy="758825"/>
              </a:xfrm>
              <a:custGeom>
                <a:avLst/>
                <a:gdLst>
                  <a:gd name="T0" fmla="*/ 0 w 1125"/>
                  <a:gd name="T1" fmla="*/ 18 h 478"/>
                  <a:gd name="T2" fmla="*/ 7 w 1125"/>
                  <a:gd name="T3" fmla="*/ 151 h 478"/>
                  <a:gd name="T4" fmla="*/ 639 w 1125"/>
                  <a:gd name="T5" fmla="*/ 478 h 478"/>
                  <a:gd name="T6" fmla="*/ 1125 w 1125"/>
                  <a:gd name="T7" fmla="*/ 177 h 478"/>
                  <a:gd name="T8" fmla="*/ 1120 w 1125"/>
                  <a:gd name="T9" fmla="*/ 23 h 478"/>
                  <a:gd name="T10" fmla="*/ 618 w 1125"/>
                  <a:gd name="T11" fmla="*/ 319 h 478"/>
                  <a:gd name="T12" fmla="*/ 2 w 1125"/>
                  <a:gd name="T13" fmla="*/ 0 h 478"/>
                  <a:gd name="T14" fmla="*/ 0 w 1125"/>
                  <a:gd name="T15" fmla="*/ 18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5" h="478">
                    <a:moveTo>
                      <a:pt x="0" y="18"/>
                    </a:moveTo>
                    <a:lnTo>
                      <a:pt x="7" y="151"/>
                    </a:lnTo>
                    <a:lnTo>
                      <a:pt x="639" y="478"/>
                    </a:lnTo>
                    <a:lnTo>
                      <a:pt x="1125" y="177"/>
                    </a:lnTo>
                    <a:lnTo>
                      <a:pt x="1120" y="23"/>
                    </a:lnTo>
                    <a:lnTo>
                      <a:pt x="618" y="319"/>
                    </a:lnTo>
                    <a:lnTo>
                      <a:pt x="2" y="0"/>
                    </a:lnTo>
                    <a:lnTo>
                      <a:pt x="0" y="18"/>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1" name="Freeform 26">
                <a:extLst>
                  <a:ext uri="{FF2B5EF4-FFF2-40B4-BE49-F238E27FC236}">
                    <a16:creationId xmlns:a16="http://schemas.microsoft.com/office/drawing/2014/main" id="{56850FB6-77A8-062F-13C4-2C3F1A278BD4}"/>
                  </a:ext>
                </a:extLst>
              </p:cNvPr>
              <p:cNvSpPr>
                <a:spLocks/>
              </p:cNvSpPr>
              <p:nvPr/>
            </p:nvSpPr>
            <p:spPr bwMode="auto">
              <a:xfrm>
                <a:off x="5469501" y="1143074"/>
                <a:ext cx="1925638" cy="987425"/>
              </a:xfrm>
              <a:custGeom>
                <a:avLst/>
                <a:gdLst>
                  <a:gd name="T0" fmla="*/ 0 w 512"/>
                  <a:gd name="T1" fmla="*/ 121 h 263"/>
                  <a:gd name="T2" fmla="*/ 280 w 512"/>
                  <a:gd name="T3" fmla="*/ 263 h 263"/>
                  <a:gd name="T4" fmla="*/ 512 w 512"/>
                  <a:gd name="T5" fmla="*/ 131 h 263"/>
                  <a:gd name="T6" fmla="*/ 505 w 512"/>
                  <a:gd name="T7" fmla="*/ 127 h 263"/>
                  <a:gd name="T8" fmla="*/ 242 w 512"/>
                  <a:gd name="T9" fmla="*/ 9 h 263"/>
                  <a:gd name="T10" fmla="*/ 208 w 512"/>
                  <a:gd name="T11" fmla="*/ 6 h 263"/>
                  <a:gd name="T12" fmla="*/ 0 w 512"/>
                  <a:gd name="T13" fmla="*/ 121 h 263"/>
                </a:gdLst>
                <a:ahLst/>
                <a:cxnLst>
                  <a:cxn ang="0">
                    <a:pos x="T0" y="T1"/>
                  </a:cxn>
                  <a:cxn ang="0">
                    <a:pos x="T2" y="T3"/>
                  </a:cxn>
                  <a:cxn ang="0">
                    <a:pos x="T4" y="T5"/>
                  </a:cxn>
                  <a:cxn ang="0">
                    <a:pos x="T6" y="T7"/>
                  </a:cxn>
                  <a:cxn ang="0">
                    <a:pos x="T8" y="T9"/>
                  </a:cxn>
                  <a:cxn ang="0">
                    <a:pos x="T10" y="T11"/>
                  </a:cxn>
                  <a:cxn ang="0">
                    <a:pos x="T12" y="T13"/>
                  </a:cxn>
                </a:cxnLst>
                <a:rect l="0" t="0" r="r" b="b"/>
                <a:pathLst>
                  <a:path w="512" h="263">
                    <a:moveTo>
                      <a:pt x="0" y="121"/>
                    </a:moveTo>
                    <a:cubicBezTo>
                      <a:pt x="280" y="263"/>
                      <a:pt x="280" y="263"/>
                      <a:pt x="280" y="263"/>
                    </a:cubicBezTo>
                    <a:cubicBezTo>
                      <a:pt x="512" y="131"/>
                      <a:pt x="512" y="131"/>
                      <a:pt x="512" y="131"/>
                    </a:cubicBezTo>
                    <a:cubicBezTo>
                      <a:pt x="505" y="127"/>
                      <a:pt x="505" y="127"/>
                      <a:pt x="505" y="127"/>
                    </a:cubicBezTo>
                    <a:cubicBezTo>
                      <a:pt x="242" y="9"/>
                      <a:pt x="242" y="9"/>
                      <a:pt x="242" y="9"/>
                    </a:cubicBezTo>
                    <a:cubicBezTo>
                      <a:pt x="242" y="9"/>
                      <a:pt x="224" y="0"/>
                      <a:pt x="208" y="6"/>
                    </a:cubicBezTo>
                    <a:cubicBezTo>
                      <a:pt x="193" y="12"/>
                      <a:pt x="0" y="121"/>
                      <a:pt x="0" y="121"/>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52" name="Freeform 27">
                <a:extLst>
                  <a:ext uri="{FF2B5EF4-FFF2-40B4-BE49-F238E27FC236}">
                    <a16:creationId xmlns:a16="http://schemas.microsoft.com/office/drawing/2014/main" id="{301A309B-CC34-5BC9-A7EE-75222A3AE628}"/>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3" name="Freeform 28">
                <a:extLst>
                  <a:ext uri="{FF2B5EF4-FFF2-40B4-BE49-F238E27FC236}">
                    <a16:creationId xmlns:a16="http://schemas.microsoft.com/office/drawing/2014/main" id="{EB5A2DD2-5E97-79F9-9392-473422211C41}"/>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4" name="Freeform 29">
                <a:extLst>
                  <a:ext uri="{FF2B5EF4-FFF2-40B4-BE49-F238E27FC236}">
                    <a16:creationId xmlns:a16="http://schemas.microsoft.com/office/drawing/2014/main" id="{064AD8E7-85DE-B342-A22E-C6C7D2CDBAD1}"/>
                  </a:ext>
                </a:extLst>
              </p:cNvPr>
              <p:cNvSpPr>
                <a:spLocks/>
              </p:cNvSpPr>
              <p:nvPr/>
            </p:nvSpPr>
            <p:spPr bwMode="auto">
              <a:xfrm>
                <a:off x="5483788" y="1914818"/>
                <a:ext cx="1060450" cy="630238"/>
              </a:xfrm>
              <a:custGeom>
                <a:avLst/>
                <a:gdLst>
                  <a:gd name="T0" fmla="*/ 0 w 668"/>
                  <a:gd name="T1" fmla="*/ 0 h 397"/>
                  <a:gd name="T2" fmla="*/ 3 w 668"/>
                  <a:gd name="T3" fmla="*/ 45 h 397"/>
                  <a:gd name="T4" fmla="*/ 668 w 668"/>
                  <a:gd name="T5" fmla="*/ 397 h 397"/>
                  <a:gd name="T6" fmla="*/ 666 w 668"/>
                  <a:gd name="T7" fmla="*/ 348 h 397"/>
                  <a:gd name="T8" fmla="*/ 0 w 668"/>
                  <a:gd name="T9" fmla="*/ 0 h 397"/>
                </a:gdLst>
                <a:ahLst/>
                <a:cxnLst>
                  <a:cxn ang="0">
                    <a:pos x="T0" y="T1"/>
                  </a:cxn>
                  <a:cxn ang="0">
                    <a:pos x="T2" y="T3"/>
                  </a:cxn>
                  <a:cxn ang="0">
                    <a:pos x="T4" y="T5"/>
                  </a:cxn>
                  <a:cxn ang="0">
                    <a:pos x="T6" y="T7"/>
                  </a:cxn>
                  <a:cxn ang="0">
                    <a:pos x="T8" y="T9"/>
                  </a:cxn>
                </a:cxnLst>
                <a:rect l="0" t="0" r="r" b="b"/>
                <a:pathLst>
                  <a:path w="668" h="397">
                    <a:moveTo>
                      <a:pt x="0" y="0"/>
                    </a:moveTo>
                    <a:lnTo>
                      <a:pt x="3" y="45"/>
                    </a:lnTo>
                    <a:lnTo>
                      <a:pt x="668" y="397"/>
                    </a:lnTo>
                    <a:lnTo>
                      <a:pt x="666" y="348"/>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5" name="Freeform 30">
                <a:extLst>
                  <a:ext uri="{FF2B5EF4-FFF2-40B4-BE49-F238E27FC236}">
                    <a16:creationId xmlns:a16="http://schemas.microsoft.com/office/drawing/2014/main" id="{3CAA61DF-269B-E90C-C4EA-3A92E346CA2A}"/>
                  </a:ext>
                </a:extLst>
              </p:cNvPr>
              <p:cNvSpPr>
                <a:spLocks/>
              </p:cNvSpPr>
              <p:nvPr/>
            </p:nvSpPr>
            <p:spPr bwMode="auto">
              <a:xfrm>
                <a:off x="6522013" y="1583031"/>
                <a:ext cx="969963" cy="962025"/>
              </a:xfrm>
              <a:custGeom>
                <a:avLst/>
                <a:gdLst>
                  <a:gd name="T0" fmla="*/ 1 w 258"/>
                  <a:gd name="T1" fmla="*/ 165 h 256"/>
                  <a:gd name="T2" fmla="*/ 205 w 258"/>
                  <a:gd name="T3" fmla="*/ 32 h 256"/>
                  <a:gd name="T4" fmla="*/ 237 w 258"/>
                  <a:gd name="T5" fmla="*/ 38 h 256"/>
                  <a:gd name="T6" fmla="*/ 212 w 258"/>
                  <a:gd name="T7" fmla="*/ 106 h 256"/>
                  <a:gd name="T8" fmla="*/ 5 w 258"/>
                  <a:gd name="T9" fmla="*/ 235 h 256"/>
                  <a:gd name="T10" fmla="*/ 6 w 258"/>
                  <a:gd name="T11" fmla="*/ 256 h 256"/>
                  <a:gd name="T12" fmla="*/ 218 w 258"/>
                  <a:gd name="T13" fmla="*/ 120 h 256"/>
                  <a:gd name="T14" fmla="*/ 254 w 258"/>
                  <a:gd name="T15" fmla="*/ 51 h 256"/>
                  <a:gd name="T16" fmla="*/ 208 w 258"/>
                  <a:gd name="T17" fmla="*/ 10 h 256"/>
                  <a:gd name="T18" fmla="*/ 0 w 258"/>
                  <a:gd name="T19" fmla="*/ 142 h 256"/>
                  <a:gd name="T20" fmla="*/ 1 w 258"/>
                  <a:gd name="T21" fmla="*/ 16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256">
                    <a:moveTo>
                      <a:pt x="1" y="165"/>
                    </a:moveTo>
                    <a:cubicBezTo>
                      <a:pt x="205" y="32"/>
                      <a:pt x="205" y="32"/>
                      <a:pt x="205" y="32"/>
                    </a:cubicBezTo>
                    <a:cubicBezTo>
                      <a:pt x="205" y="32"/>
                      <a:pt x="228" y="16"/>
                      <a:pt x="237" y="38"/>
                    </a:cubicBezTo>
                    <a:cubicBezTo>
                      <a:pt x="247" y="61"/>
                      <a:pt x="229" y="94"/>
                      <a:pt x="212" y="106"/>
                    </a:cubicBezTo>
                    <a:cubicBezTo>
                      <a:pt x="5" y="235"/>
                      <a:pt x="5" y="235"/>
                      <a:pt x="5" y="235"/>
                    </a:cubicBezTo>
                    <a:cubicBezTo>
                      <a:pt x="6" y="256"/>
                      <a:pt x="6" y="256"/>
                      <a:pt x="6" y="256"/>
                    </a:cubicBezTo>
                    <a:cubicBezTo>
                      <a:pt x="218" y="120"/>
                      <a:pt x="218" y="120"/>
                      <a:pt x="218" y="120"/>
                    </a:cubicBezTo>
                    <a:cubicBezTo>
                      <a:pt x="218" y="120"/>
                      <a:pt x="258" y="88"/>
                      <a:pt x="254" y="51"/>
                    </a:cubicBezTo>
                    <a:cubicBezTo>
                      <a:pt x="251" y="13"/>
                      <a:pt x="225" y="0"/>
                      <a:pt x="208" y="10"/>
                    </a:cubicBezTo>
                    <a:cubicBezTo>
                      <a:pt x="0" y="142"/>
                      <a:pt x="0" y="142"/>
                      <a:pt x="0" y="142"/>
                    </a:cubicBezTo>
                    <a:cubicBezTo>
                      <a:pt x="1" y="165"/>
                      <a:pt x="1" y="165"/>
                      <a:pt x="1" y="165"/>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6" name="Freeform 32">
                <a:extLst>
                  <a:ext uri="{FF2B5EF4-FFF2-40B4-BE49-F238E27FC236}">
                    <a16:creationId xmlns:a16="http://schemas.microsoft.com/office/drawing/2014/main" id="{393361E6-D700-88AE-553F-A805CF75F6FE}"/>
                  </a:ext>
                </a:extLst>
              </p:cNvPr>
              <p:cNvSpPr>
                <a:spLocks/>
              </p:cNvSpPr>
              <p:nvPr/>
            </p:nvSpPr>
            <p:spPr bwMode="auto">
              <a:xfrm>
                <a:off x="7326876" y="1610018"/>
                <a:ext cx="44450" cy="3175"/>
              </a:xfrm>
              <a:custGeom>
                <a:avLst/>
                <a:gdLst>
                  <a:gd name="T0" fmla="*/ 6 w 12"/>
                  <a:gd name="T1" fmla="*/ 0 h 1"/>
                  <a:gd name="T2" fmla="*/ 0 w 12"/>
                  <a:gd name="T3" fmla="*/ 1 h 1"/>
                  <a:gd name="T4" fmla="*/ 12 w 12"/>
                  <a:gd name="T5" fmla="*/ 1 h 1"/>
                  <a:gd name="T6" fmla="*/ 12 w 12"/>
                  <a:gd name="T7" fmla="*/ 1 h 1"/>
                  <a:gd name="T8" fmla="*/ 6 w 12"/>
                  <a:gd name="T9" fmla="*/ 0 h 1"/>
                </a:gdLst>
                <a:ahLst/>
                <a:cxnLst>
                  <a:cxn ang="0">
                    <a:pos x="T0" y="T1"/>
                  </a:cxn>
                  <a:cxn ang="0">
                    <a:pos x="T2" y="T3"/>
                  </a:cxn>
                  <a:cxn ang="0">
                    <a:pos x="T4" y="T5"/>
                  </a:cxn>
                  <a:cxn ang="0">
                    <a:pos x="T6" y="T7"/>
                  </a:cxn>
                  <a:cxn ang="0">
                    <a:pos x="T8" y="T9"/>
                  </a:cxn>
                </a:cxnLst>
                <a:rect l="0" t="0" r="r" b="b"/>
                <a:pathLst>
                  <a:path w="12" h="1">
                    <a:moveTo>
                      <a:pt x="6" y="0"/>
                    </a:moveTo>
                    <a:cubicBezTo>
                      <a:pt x="4" y="0"/>
                      <a:pt x="2" y="0"/>
                      <a:pt x="0" y="1"/>
                    </a:cubicBezTo>
                    <a:cubicBezTo>
                      <a:pt x="12" y="1"/>
                      <a:pt x="12" y="1"/>
                      <a:pt x="12" y="1"/>
                    </a:cubicBezTo>
                    <a:cubicBezTo>
                      <a:pt x="12" y="1"/>
                      <a:pt x="12" y="1"/>
                      <a:pt x="12" y="1"/>
                    </a:cubicBezTo>
                    <a:cubicBezTo>
                      <a:pt x="10" y="0"/>
                      <a:pt x="8" y="0"/>
                      <a:pt x="6" y="0"/>
                    </a:cubicBezTo>
                  </a:path>
                </a:pathLst>
              </a:custGeom>
              <a:solidFill>
                <a:srgbClr val="419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8" name="Group 69"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245ADF79-EEDF-D7AB-726B-E5BDC02083AA}"/>
                </a:ext>
              </a:extLst>
            </p:cNvPr>
            <p:cNvGrpSpPr/>
            <p:nvPr/>
          </p:nvGrpSpPr>
          <p:grpSpPr>
            <a:xfrm>
              <a:off x="1066940" y="2906935"/>
              <a:ext cx="2675659" cy="1421535"/>
              <a:chOff x="3672451" y="2646656"/>
              <a:chExt cx="2943225" cy="1563688"/>
            </a:xfrm>
          </p:grpSpPr>
          <p:grpSp>
            <p:nvGrpSpPr>
              <p:cNvPr id="38" name="Group 68">
                <a:extLst>
                  <a:ext uri="{FF2B5EF4-FFF2-40B4-BE49-F238E27FC236}">
                    <a16:creationId xmlns:a16="http://schemas.microsoft.com/office/drawing/2014/main" id="{4ECAA9E1-4421-2CC2-4E98-7EA73CF55555}"/>
                  </a:ext>
                </a:extLst>
              </p:cNvPr>
              <p:cNvGrpSpPr/>
              <p:nvPr/>
            </p:nvGrpSpPr>
            <p:grpSpPr>
              <a:xfrm>
                <a:off x="3672451" y="2646656"/>
                <a:ext cx="2943225" cy="1519237"/>
                <a:chOff x="3672451" y="2646656"/>
                <a:chExt cx="2943225" cy="1519237"/>
              </a:xfrm>
            </p:grpSpPr>
            <p:sp>
              <p:nvSpPr>
                <p:cNvPr id="41" name="Freeform 16">
                  <a:extLst>
                    <a:ext uri="{FF2B5EF4-FFF2-40B4-BE49-F238E27FC236}">
                      <a16:creationId xmlns:a16="http://schemas.microsoft.com/office/drawing/2014/main" id="{33ACA3C5-065A-ECC8-D1D9-50FE6C227FDE}"/>
                    </a:ext>
                  </a:extLst>
                </p:cNvPr>
                <p:cNvSpPr>
                  <a:spLocks/>
                </p:cNvSpPr>
                <p:nvPr/>
              </p:nvSpPr>
              <p:spPr bwMode="auto">
                <a:xfrm>
                  <a:off x="3672451" y="4051593"/>
                  <a:ext cx="71438" cy="7938"/>
                </a:xfrm>
                <a:custGeom>
                  <a:avLst/>
                  <a:gdLst>
                    <a:gd name="T0" fmla="*/ 11 w 19"/>
                    <a:gd name="T1" fmla="*/ 0 h 2"/>
                    <a:gd name="T2" fmla="*/ 0 w 19"/>
                    <a:gd name="T3" fmla="*/ 1 h 2"/>
                    <a:gd name="T4" fmla="*/ 0 w 19"/>
                    <a:gd name="T5" fmla="*/ 2 h 2"/>
                    <a:gd name="T6" fmla="*/ 19 w 19"/>
                    <a:gd name="T7" fmla="*/ 0 h 2"/>
                    <a:gd name="T8" fmla="*/ 11 w 19"/>
                    <a:gd name="T9" fmla="*/ 0 h 2"/>
                  </a:gdLst>
                  <a:ahLst/>
                  <a:cxnLst>
                    <a:cxn ang="0">
                      <a:pos x="T0" y="T1"/>
                    </a:cxn>
                    <a:cxn ang="0">
                      <a:pos x="T2" y="T3"/>
                    </a:cxn>
                    <a:cxn ang="0">
                      <a:pos x="T4" y="T5"/>
                    </a:cxn>
                    <a:cxn ang="0">
                      <a:pos x="T6" y="T7"/>
                    </a:cxn>
                    <a:cxn ang="0">
                      <a:pos x="T8" y="T9"/>
                    </a:cxn>
                  </a:cxnLst>
                  <a:rect l="0" t="0" r="r" b="b"/>
                  <a:pathLst>
                    <a:path w="19" h="2">
                      <a:moveTo>
                        <a:pt x="11" y="0"/>
                      </a:moveTo>
                      <a:cubicBezTo>
                        <a:pt x="8" y="0"/>
                        <a:pt x="4" y="0"/>
                        <a:pt x="0" y="1"/>
                      </a:cubicBezTo>
                      <a:cubicBezTo>
                        <a:pt x="0" y="2"/>
                        <a:pt x="0" y="2"/>
                        <a:pt x="0" y="2"/>
                      </a:cubicBezTo>
                      <a:cubicBezTo>
                        <a:pt x="19" y="0"/>
                        <a:pt x="19" y="0"/>
                        <a:pt x="19" y="0"/>
                      </a:cubicBezTo>
                      <a:cubicBezTo>
                        <a:pt x="17" y="0"/>
                        <a:pt x="14" y="0"/>
                        <a:pt x="11" y="0"/>
                      </a:cubicBezTo>
                    </a:path>
                  </a:pathLst>
                </a:custGeom>
                <a:solidFill>
                  <a:srgbClr val="0A8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2" name="Freeform 33">
                  <a:extLst>
                    <a:ext uri="{FF2B5EF4-FFF2-40B4-BE49-F238E27FC236}">
                      <a16:creationId xmlns:a16="http://schemas.microsoft.com/office/drawing/2014/main" id="{69D5B8AC-9374-1C69-377D-0739B8F9B7EE}"/>
                    </a:ext>
                  </a:extLst>
                </p:cNvPr>
                <p:cNvSpPr>
                  <a:spLocks/>
                </p:cNvSpPr>
                <p:nvPr/>
              </p:nvSpPr>
              <p:spPr bwMode="auto">
                <a:xfrm>
                  <a:off x="4375713" y="3248318"/>
                  <a:ext cx="2239963" cy="917575"/>
                </a:xfrm>
                <a:custGeom>
                  <a:avLst/>
                  <a:gdLst>
                    <a:gd name="T0" fmla="*/ 596 w 596"/>
                    <a:gd name="T1" fmla="*/ 59 h 244"/>
                    <a:gd name="T2" fmla="*/ 559 w 596"/>
                    <a:gd name="T3" fmla="*/ 42 h 244"/>
                    <a:gd name="T4" fmla="*/ 56 w 596"/>
                    <a:gd name="T5" fmla="*/ 0 h 244"/>
                    <a:gd name="T6" fmla="*/ 29 w 596"/>
                    <a:gd name="T7" fmla="*/ 71 h 244"/>
                    <a:gd name="T8" fmla="*/ 296 w 596"/>
                    <a:gd name="T9" fmla="*/ 244 h 244"/>
                    <a:gd name="T10" fmla="*/ 596 w 596"/>
                    <a:gd name="T11" fmla="*/ 59 h 244"/>
                  </a:gdLst>
                  <a:ahLst/>
                  <a:cxnLst>
                    <a:cxn ang="0">
                      <a:pos x="T0" y="T1"/>
                    </a:cxn>
                    <a:cxn ang="0">
                      <a:pos x="T2" y="T3"/>
                    </a:cxn>
                    <a:cxn ang="0">
                      <a:pos x="T4" y="T5"/>
                    </a:cxn>
                    <a:cxn ang="0">
                      <a:pos x="T6" y="T7"/>
                    </a:cxn>
                    <a:cxn ang="0">
                      <a:pos x="T8" y="T9"/>
                    </a:cxn>
                    <a:cxn ang="0">
                      <a:pos x="T10" y="T11"/>
                    </a:cxn>
                  </a:cxnLst>
                  <a:rect l="0" t="0" r="r" b="b"/>
                  <a:pathLst>
                    <a:path w="596" h="244">
                      <a:moveTo>
                        <a:pt x="596" y="59"/>
                      </a:moveTo>
                      <a:cubicBezTo>
                        <a:pt x="559" y="42"/>
                        <a:pt x="559" y="42"/>
                        <a:pt x="559" y="42"/>
                      </a:cubicBezTo>
                      <a:cubicBezTo>
                        <a:pt x="56" y="0"/>
                        <a:pt x="56" y="0"/>
                        <a:pt x="56" y="0"/>
                      </a:cubicBezTo>
                      <a:cubicBezTo>
                        <a:pt x="56" y="0"/>
                        <a:pt x="0" y="24"/>
                        <a:pt x="29" y="71"/>
                      </a:cubicBezTo>
                      <a:cubicBezTo>
                        <a:pt x="68" y="133"/>
                        <a:pt x="296" y="244"/>
                        <a:pt x="296" y="244"/>
                      </a:cubicBezTo>
                      <a:lnTo>
                        <a:pt x="596" y="59"/>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3" name="Freeform 34">
                  <a:extLst>
                    <a:ext uri="{FF2B5EF4-FFF2-40B4-BE49-F238E27FC236}">
                      <a16:creationId xmlns:a16="http://schemas.microsoft.com/office/drawing/2014/main" id="{6EE1BBCE-822F-BD4B-45E1-5A1A5FF0E7FE}"/>
                    </a:ext>
                  </a:extLst>
                </p:cNvPr>
                <p:cNvSpPr>
                  <a:spLocks/>
                </p:cNvSpPr>
                <p:nvPr/>
              </p:nvSpPr>
              <p:spPr bwMode="auto">
                <a:xfrm>
                  <a:off x="4615426" y="3176881"/>
                  <a:ext cx="1944688" cy="879475"/>
                </a:xfrm>
                <a:custGeom>
                  <a:avLst/>
                  <a:gdLst>
                    <a:gd name="T0" fmla="*/ 1225 w 1225"/>
                    <a:gd name="T1" fmla="*/ 19 h 554"/>
                    <a:gd name="T2" fmla="*/ 1225 w 1225"/>
                    <a:gd name="T3" fmla="*/ 166 h 554"/>
                    <a:gd name="T4" fmla="*/ 550 w 1225"/>
                    <a:gd name="T5" fmla="*/ 554 h 554"/>
                    <a:gd name="T6" fmla="*/ 3 w 1225"/>
                    <a:gd name="T7" fmla="*/ 251 h 554"/>
                    <a:gd name="T8" fmla="*/ 0 w 1225"/>
                    <a:gd name="T9" fmla="*/ 83 h 554"/>
                    <a:gd name="T10" fmla="*/ 564 w 1225"/>
                    <a:gd name="T11" fmla="*/ 381 h 554"/>
                    <a:gd name="T12" fmla="*/ 1220 w 1225"/>
                    <a:gd name="T13" fmla="*/ 0 h 554"/>
                    <a:gd name="T14" fmla="*/ 1225 w 1225"/>
                    <a:gd name="T15" fmla="*/ 19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5" h="554">
                      <a:moveTo>
                        <a:pt x="1225" y="19"/>
                      </a:moveTo>
                      <a:lnTo>
                        <a:pt x="1225" y="166"/>
                      </a:lnTo>
                      <a:lnTo>
                        <a:pt x="550" y="554"/>
                      </a:lnTo>
                      <a:lnTo>
                        <a:pt x="3" y="251"/>
                      </a:lnTo>
                      <a:lnTo>
                        <a:pt x="0" y="83"/>
                      </a:lnTo>
                      <a:lnTo>
                        <a:pt x="564" y="381"/>
                      </a:lnTo>
                      <a:lnTo>
                        <a:pt x="1220" y="0"/>
                      </a:lnTo>
                      <a:lnTo>
                        <a:pt x="1225"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4" name="Freeform 35">
                  <a:extLst>
                    <a:ext uri="{FF2B5EF4-FFF2-40B4-BE49-F238E27FC236}">
                      <a16:creationId xmlns:a16="http://schemas.microsoft.com/office/drawing/2014/main" id="{8D47DCB5-BA8C-65C8-D864-E66F818FD66F}"/>
                    </a:ext>
                  </a:extLst>
                </p:cNvPr>
                <p:cNvSpPr>
                  <a:spLocks/>
                </p:cNvSpPr>
                <p:nvPr/>
              </p:nvSpPr>
              <p:spPr bwMode="auto">
                <a:xfrm>
                  <a:off x="4510651" y="2646656"/>
                  <a:ext cx="2105025" cy="1093788"/>
                </a:xfrm>
                <a:custGeom>
                  <a:avLst/>
                  <a:gdLst>
                    <a:gd name="T0" fmla="*/ 560 w 560"/>
                    <a:gd name="T1" fmla="*/ 122 h 291"/>
                    <a:gd name="T2" fmla="*/ 260 w 560"/>
                    <a:gd name="T3" fmla="*/ 291 h 291"/>
                    <a:gd name="T4" fmla="*/ 0 w 560"/>
                    <a:gd name="T5" fmla="*/ 158 h 291"/>
                    <a:gd name="T6" fmla="*/ 9 w 560"/>
                    <a:gd name="T7" fmla="*/ 154 h 291"/>
                    <a:gd name="T8" fmla="*/ 290 w 560"/>
                    <a:gd name="T9" fmla="*/ 11 h 291"/>
                    <a:gd name="T10" fmla="*/ 326 w 560"/>
                    <a:gd name="T11" fmla="*/ 6 h 291"/>
                    <a:gd name="T12" fmla="*/ 560 w 560"/>
                    <a:gd name="T13" fmla="*/ 122 h 291"/>
                  </a:gdLst>
                  <a:ahLst/>
                  <a:cxnLst>
                    <a:cxn ang="0">
                      <a:pos x="T0" y="T1"/>
                    </a:cxn>
                    <a:cxn ang="0">
                      <a:pos x="T2" y="T3"/>
                    </a:cxn>
                    <a:cxn ang="0">
                      <a:pos x="T4" y="T5"/>
                    </a:cxn>
                    <a:cxn ang="0">
                      <a:pos x="T6" y="T7"/>
                    </a:cxn>
                    <a:cxn ang="0">
                      <a:pos x="T8" y="T9"/>
                    </a:cxn>
                    <a:cxn ang="0">
                      <a:pos x="T10" y="T11"/>
                    </a:cxn>
                    <a:cxn ang="0">
                      <a:pos x="T12" y="T13"/>
                    </a:cxn>
                  </a:cxnLst>
                  <a:rect l="0" t="0" r="r" b="b"/>
                  <a:pathLst>
                    <a:path w="560" h="291">
                      <a:moveTo>
                        <a:pt x="560" y="122"/>
                      </a:moveTo>
                      <a:cubicBezTo>
                        <a:pt x="260" y="291"/>
                        <a:pt x="260" y="291"/>
                        <a:pt x="260" y="291"/>
                      </a:cubicBezTo>
                      <a:cubicBezTo>
                        <a:pt x="0" y="158"/>
                        <a:pt x="0" y="158"/>
                        <a:pt x="0" y="158"/>
                      </a:cubicBezTo>
                      <a:cubicBezTo>
                        <a:pt x="9" y="154"/>
                        <a:pt x="9" y="154"/>
                        <a:pt x="9" y="154"/>
                      </a:cubicBezTo>
                      <a:cubicBezTo>
                        <a:pt x="290" y="11"/>
                        <a:pt x="290" y="11"/>
                        <a:pt x="290" y="11"/>
                      </a:cubicBezTo>
                      <a:cubicBezTo>
                        <a:pt x="290" y="11"/>
                        <a:pt x="309" y="0"/>
                        <a:pt x="326" y="6"/>
                      </a:cubicBezTo>
                      <a:cubicBezTo>
                        <a:pt x="343" y="12"/>
                        <a:pt x="560" y="122"/>
                        <a:pt x="560" y="122"/>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5" name="Freeform 36">
                  <a:extLst>
                    <a:ext uri="{FF2B5EF4-FFF2-40B4-BE49-F238E27FC236}">
                      <a16:creationId xmlns:a16="http://schemas.microsoft.com/office/drawing/2014/main" id="{84665564-E04A-483D-2AE7-56A99B388CEF}"/>
                    </a:ext>
                  </a:extLst>
                </p:cNvPr>
                <p:cNvSpPr>
                  <a:spLocks/>
                </p:cNvSpPr>
                <p:nvPr/>
              </p:nvSpPr>
              <p:spPr bwMode="auto">
                <a:xfrm>
                  <a:off x="5491726" y="3105443"/>
                  <a:ext cx="1123950" cy="728663"/>
                </a:xfrm>
                <a:custGeom>
                  <a:avLst/>
                  <a:gdLst>
                    <a:gd name="T0" fmla="*/ 0 w 708"/>
                    <a:gd name="T1" fmla="*/ 400 h 459"/>
                    <a:gd name="T2" fmla="*/ 708 w 708"/>
                    <a:gd name="T3" fmla="*/ 0 h 459"/>
                    <a:gd name="T4" fmla="*/ 708 w 708"/>
                    <a:gd name="T5" fmla="*/ 57 h 459"/>
                    <a:gd name="T6" fmla="*/ 0 w 708"/>
                    <a:gd name="T7" fmla="*/ 459 h 459"/>
                    <a:gd name="T8" fmla="*/ 0 w 708"/>
                    <a:gd name="T9" fmla="*/ 400 h 459"/>
                  </a:gdLst>
                  <a:ahLst/>
                  <a:cxnLst>
                    <a:cxn ang="0">
                      <a:pos x="T0" y="T1"/>
                    </a:cxn>
                    <a:cxn ang="0">
                      <a:pos x="T2" y="T3"/>
                    </a:cxn>
                    <a:cxn ang="0">
                      <a:pos x="T4" y="T5"/>
                    </a:cxn>
                    <a:cxn ang="0">
                      <a:pos x="T6" y="T7"/>
                    </a:cxn>
                    <a:cxn ang="0">
                      <a:pos x="T8" y="T9"/>
                    </a:cxn>
                  </a:cxnLst>
                  <a:rect l="0" t="0" r="r" b="b"/>
                  <a:pathLst>
                    <a:path w="708" h="459">
                      <a:moveTo>
                        <a:pt x="0" y="400"/>
                      </a:moveTo>
                      <a:lnTo>
                        <a:pt x="708" y="0"/>
                      </a:lnTo>
                      <a:lnTo>
                        <a:pt x="708" y="57"/>
                      </a:lnTo>
                      <a:lnTo>
                        <a:pt x="0" y="459"/>
                      </a:lnTo>
                      <a:lnTo>
                        <a:pt x="0" y="40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sp>
            <p:nvSpPr>
              <p:cNvPr id="39" name="Freeform 37">
                <a:extLst>
                  <a:ext uri="{FF2B5EF4-FFF2-40B4-BE49-F238E27FC236}">
                    <a16:creationId xmlns:a16="http://schemas.microsoft.com/office/drawing/2014/main" id="{18464603-F465-4275-9373-55DB0DC118C8}"/>
                  </a:ext>
                </a:extLst>
              </p:cNvPr>
              <p:cNvSpPr>
                <a:spLocks/>
              </p:cNvSpPr>
              <p:nvPr/>
            </p:nvSpPr>
            <p:spPr bwMode="auto">
              <a:xfrm>
                <a:off x="5491726" y="3470568"/>
                <a:ext cx="1123950" cy="739775"/>
              </a:xfrm>
              <a:custGeom>
                <a:avLst/>
                <a:gdLst>
                  <a:gd name="T0" fmla="*/ 708 w 708"/>
                  <a:gd name="T1" fmla="*/ 0 h 466"/>
                  <a:gd name="T2" fmla="*/ 708 w 708"/>
                  <a:gd name="T3" fmla="*/ 49 h 466"/>
                  <a:gd name="T4" fmla="*/ 0 w 708"/>
                  <a:gd name="T5" fmla="*/ 466 h 466"/>
                  <a:gd name="T6" fmla="*/ 0 w 708"/>
                  <a:gd name="T7" fmla="*/ 411 h 466"/>
                  <a:gd name="T8" fmla="*/ 708 w 708"/>
                  <a:gd name="T9" fmla="*/ 0 h 466"/>
                </a:gdLst>
                <a:ahLst/>
                <a:cxnLst>
                  <a:cxn ang="0">
                    <a:pos x="T0" y="T1"/>
                  </a:cxn>
                  <a:cxn ang="0">
                    <a:pos x="T2" y="T3"/>
                  </a:cxn>
                  <a:cxn ang="0">
                    <a:pos x="T4" y="T5"/>
                  </a:cxn>
                  <a:cxn ang="0">
                    <a:pos x="T6" y="T7"/>
                  </a:cxn>
                  <a:cxn ang="0">
                    <a:pos x="T8" y="T9"/>
                  </a:cxn>
                </a:cxnLst>
                <a:rect l="0" t="0" r="r" b="b"/>
                <a:pathLst>
                  <a:path w="708" h="466">
                    <a:moveTo>
                      <a:pt x="708" y="0"/>
                    </a:moveTo>
                    <a:lnTo>
                      <a:pt x="708" y="49"/>
                    </a:lnTo>
                    <a:lnTo>
                      <a:pt x="0" y="466"/>
                    </a:lnTo>
                    <a:lnTo>
                      <a:pt x="0" y="411"/>
                    </a:lnTo>
                    <a:lnTo>
                      <a:pt x="708"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0" name="Freeform 38">
                <a:extLst>
                  <a:ext uri="{FF2B5EF4-FFF2-40B4-BE49-F238E27FC236}">
                    <a16:creationId xmlns:a16="http://schemas.microsoft.com/office/drawing/2014/main" id="{D423621E-F8E4-4549-9D7B-5C98D03463F6}"/>
                  </a:ext>
                </a:extLst>
              </p:cNvPr>
              <p:cNvSpPr>
                <a:spLocks/>
              </p:cNvSpPr>
              <p:nvPr/>
            </p:nvSpPr>
            <p:spPr bwMode="auto">
              <a:xfrm>
                <a:off x="4424926" y="3199106"/>
                <a:ext cx="1066800" cy="1011238"/>
              </a:xfrm>
              <a:custGeom>
                <a:avLst/>
                <a:gdLst>
                  <a:gd name="T0" fmla="*/ 284 w 284"/>
                  <a:gd name="T1" fmla="*/ 169 h 269"/>
                  <a:gd name="T2" fmla="*/ 55 w 284"/>
                  <a:gd name="T3" fmla="*/ 34 h 269"/>
                  <a:gd name="T4" fmla="*/ 19 w 284"/>
                  <a:gd name="T5" fmla="*/ 42 h 269"/>
                  <a:gd name="T6" fmla="*/ 50 w 284"/>
                  <a:gd name="T7" fmla="*/ 115 h 269"/>
                  <a:gd name="T8" fmla="*/ 284 w 284"/>
                  <a:gd name="T9" fmla="*/ 246 h 269"/>
                  <a:gd name="T10" fmla="*/ 284 w 284"/>
                  <a:gd name="T11" fmla="*/ 269 h 269"/>
                  <a:gd name="T12" fmla="*/ 44 w 284"/>
                  <a:gd name="T13" fmla="*/ 131 h 269"/>
                  <a:gd name="T14" fmla="*/ 1 w 284"/>
                  <a:gd name="T15" fmla="*/ 57 h 269"/>
                  <a:gd name="T16" fmla="*/ 50 w 284"/>
                  <a:gd name="T17" fmla="*/ 10 h 269"/>
                  <a:gd name="T18" fmla="*/ 284 w 284"/>
                  <a:gd name="T19" fmla="*/ 144 h 269"/>
                  <a:gd name="T20" fmla="*/ 284 w 284"/>
                  <a:gd name="T21" fmla="*/ 1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69">
                    <a:moveTo>
                      <a:pt x="284" y="169"/>
                    </a:moveTo>
                    <a:cubicBezTo>
                      <a:pt x="55" y="34"/>
                      <a:pt x="55" y="34"/>
                      <a:pt x="55" y="34"/>
                    </a:cubicBezTo>
                    <a:cubicBezTo>
                      <a:pt x="55" y="34"/>
                      <a:pt x="29" y="17"/>
                      <a:pt x="19" y="42"/>
                    </a:cubicBezTo>
                    <a:cubicBezTo>
                      <a:pt x="10" y="67"/>
                      <a:pt x="31" y="103"/>
                      <a:pt x="50" y="115"/>
                    </a:cubicBezTo>
                    <a:cubicBezTo>
                      <a:pt x="284" y="246"/>
                      <a:pt x="284" y="246"/>
                      <a:pt x="284" y="246"/>
                    </a:cubicBezTo>
                    <a:cubicBezTo>
                      <a:pt x="284" y="269"/>
                      <a:pt x="284" y="269"/>
                      <a:pt x="284" y="269"/>
                    </a:cubicBezTo>
                    <a:cubicBezTo>
                      <a:pt x="44" y="131"/>
                      <a:pt x="44" y="131"/>
                      <a:pt x="44" y="131"/>
                    </a:cubicBezTo>
                    <a:cubicBezTo>
                      <a:pt x="44" y="131"/>
                      <a:pt x="0" y="98"/>
                      <a:pt x="1" y="57"/>
                    </a:cubicBezTo>
                    <a:cubicBezTo>
                      <a:pt x="3" y="16"/>
                      <a:pt x="31" y="0"/>
                      <a:pt x="50" y="10"/>
                    </a:cubicBezTo>
                    <a:cubicBezTo>
                      <a:pt x="284" y="144"/>
                      <a:pt x="284" y="144"/>
                      <a:pt x="284" y="144"/>
                    </a:cubicBezTo>
                    <a:lnTo>
                      <a:pt x="284" y="169"/>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0" name="Group 63"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F03D26D3-2281-677E-A9E2-127548BC48A8}"/>
                </a:ext>
              </a:extLst>
            </p:cNvPr>
            <p:cNvGrpSpPr/>
            <p:nvPr/>
          </p:nvGrpSpPr>
          <p:grpSpPr>
            <a:xfrm>
              <a:off x="3794553" y="4611332"/>
              <a:ext cx="1274329" cy="891887"/>
              <a:chOff x="6672826" y="4521493"/>
              <a:chExt cx="1401762" cy="981076"/>
            </a:xfrm>
          </p:grpSpPr>
          <p:sp>
            <p:nvSpPr>
              <p:cNvPr id="32" name="Freeform 40">
                <a:extLst>
                  <a:ext uri="{FF2B5EF4-FFF2-40B4-BE49-F238E27FC236}">
                    <a16:creationId xmlns:a16="http://schemas.microsoft.com/office/drawing/2014/main" id="{A8C89DE5-F05D-E8AB-6321-D9EA40332EBC}"/>
                  </a:ext>
                </a:extLst>
              </p:cNvPr>
              <p:cNvSpPr>
                <a:spLocks/>
              </p:cNvSpPr>
              <p:nvPr/>
            </p:nvSpPr>
            <p:spPr bwMode="auto">
              <a:xfrm>
                <a:off x="6672826" y="4939006"/>
                <a:ext cx="1398588" cy="538163"/>
              </a:xfrm>
              <a:custGeom>
                <a:avLst/>
                <a:gdLst>
                  <a:gd name="T0" fmla="*/ 372 w 372"/>
                  <a:gd name="T1" fmla="*/ 16 h 143"/>
                  <a:gd name="T2" fmla="*/ 349 w 372"/>
                  <a:gd name="T3" fmla="*/ 7 h 143"/>
                  <a:gd name="T4" fmla="*/ 34 w 372"/>
                  <a:gd name="T5" fmla="*/ 0 h 143"/>
                  <a:gd name="T6" fmla="*/ 20 w 372"/>
                  <a:gd name="T7" fmla="*/ 44 h 143"/>
                  <a:gd name="T8" fmla="*/ 192 w 372"/>
                  <a:gd name="T9" fmla="*/ 143 h 143"/>
                  <a:gd name="T10" fmla="*/ 372 w 372"/>
                  <a:gd name="T11" fmla="*/ 16 h 143"/>
                </a:gdLst>
                <a:ahLst/>
                <a:cxnLst>
                  <a:cxn ang="0">
                    <a:pos x="T0" y="T1"/>
                  </a:cxn>
                  <a:cxn ang="0">
                    <a:pos x="T2" y="T3"/>
                  </a:cxn>
                  <a:cxn ang="0">
                    <a:pos x="T4" y="T5"/>
                  </a:cxn>
                  <a:cxn ang="0">
                    <a:pos x="T6" y="T7"/>
                  </a:cxn>
                  <a:cxn ang="0">
                    <a:pos x="T8" y="T9"/>
                  </a:cxn>
                  <a:cxn ang="0">
                    <a:pos x="T10" y="T11"/>
                  </a:cxn>
                </a:cxnLst>
                <a:rect l="0" t="0" r="r" b="b"/>
                <a:pathLst>
                  <a:path w="372" h="143">
                    <a:moveTo>
                      <a:pt x="372" y="16"/>
                    </a:moveTo>
                    <a:cubicBezTo>
                      <a:pt x="349" y="7"/>
                      <a:pt x="349" y="7"/>
                      <a:pt x="349" y="7"/>
                    </a:cubicBezTo>
                    <a:cubicBezTo>
                      <a:pt x="34" y="0"/>
                      <a:pt x="34" y="0"/>
                      <a:pt x="34" y="0"/>
                    </a:cubicBezTo>
                    <a:cubicBezTo>
                      <a:pt x="34" y="0"/>
                      <a:pt x="0" y="17"/>
                      <a:pt x="20" y="44"/>
                    </a:cubicBezTo>
                    <a:cubicBezTo>
                      <a:pt x="46" y="82"/>
                      <a:pt x="192" y="143"/>
                      <a:pt x="192" y="143"/>
                    </a:cubicBezTo>
                    <a:lnTo>
                      <a:pt x="372" y="16"/>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3" name="Freeform 41">
                <a:extLst>
                  <a:ext uri="{FF2B5EF4-FFF2-40B4-BE49-F238E27FC236}">
                    <a16:creationId xmlns:a16="http://schemas.microsoft.com/office/drawing/2014/main" id="{40DCC99D-902C-85E3-1AA9-DA3A2EA0341A}"/>
                  </a:ext>
                </a:extLst>
              </p:cNvPr>
              <p:cNvSpPr>
                <a:spLocks/>
              </p:cNvSpPr>
              <p:nvPr/>
            </p:nvSpPr>
            <p:spPr bwMode="auto">
              <a:xfrm>
                <a:off x="6823638" y="4818356"/>
                <a:ext cx="1214438" cy="590550"/>
              </a:xfrm>
              <a:custGeom>
                <a:avLst/>
                <a:gdLst>
                  <a:gd name="T0" fmla="*/ 760 w 765"/>
                  <a:gd name="T1" fmla="*/ 15 h 372"/>
                  <a:gd name="T2" fmla="*/ 765 w 765"/>
                  <a:gd name="T3" fmla="*/ 105 h 372"/>
                  <a:gd name="T4" fmla="*/ 357 w 765"/>
                  <a:gd name="T5" fmla="*/ 372 h 372"/>
                  <a:gd name="T6" fmla="*/ 7 w 765"/>
                  <a:gd name="T7" fmla="*/ 202 h 372"/>
                  <a:gd name="T8" fmla="*/ 0 w 765"/>
                  <a:gd name="T9" fmla="*/ 97 h 372"/>
                  <a:gd name="T10" fmla="*/ 360 w 765"/>
                  <a:gd name="T11" fmla="*/ 263 h 372"/>
                  <a:gd name="T12" fmla="*/ 758 w 765"/>
                  <a:gd name="T13" fmla="*/ 0 h 372"/>
                  <a:gd name="T14" fmla="*/ 760 w 765"/>
                  <a:gd name="T15" fmla="*/ 15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5" h="372">
                    <a:moveTo>
                      <a:pt x="760" y="15"/>
                    </a:moveTo>
                    <a:lnTo>
                      <a:pt x="765" y="105"/>
                    </a:lnTo>
                    <a:lnTo>
                      <a:pt x="357" y="372"/>
                    </a:lnTo>
                    <a:lnTo>
                      <a:pt x="7" y="202"/>
                    </a:lnTo>
                    <a:lnTo>
                      <a:pt x="0" y="97"/>
                    </a:lnTo>
                    <a:lnTo>
                      <a:pt x="360" y="263"/>
                    </a:lnTo>
                    <a:lnTo>
                      <a:pt x="758" y="0"/>
                    </a:lnTo>
                    <a:lnTo>
                      <a:pt x="760" y="15"/>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4" name="Freeform 42">
                <a:extLst>
                  <a:ext uri="{FF2B5EF4-FFF2-40B4-BE49-F238E27FC236}">
                    <a16:creationId xmlns:a16="http://schemas.microsoft.com/office/drawing/2014/main" id="{D29C0D31-9215-7879-ABA0-AC5763486583}"/>
                  </a:ext>
                </a:extLst>
              </p:cNvPr>
              <p:cNvSpPr>
                <a:spLocks/>
              </p:cNvSpPr>
              <p:nvPr/>
            </p:nvSpPr>
            <p:spPr bwMode="auto">
              <a:xfrm>
                <a:off x="6755376" y="4521493"/>
                <a:ext cx="1304925" cy="688975"/>
              </a:xfrm>
              <a:custGeom>
                <a:avLst/>
                <a:gdLst>
                  <a:gd name="T0" fmla="*/ 347 w 347"/>
                  <a:gd name="T1" fmla="*/ 67 h 183"/>
                  <a:gd name="T2" fmla="*/ 167 w 347"/>
                  <a:gd name="T3" fmla="*/ 183 h 183"/>
                  <a:gd name="T4" fmla="*/ 0 w 347"/>
                  <a:gd name="T5" fmla="*/ 110 h 183"/>
                  <a:gd name="T6" fmla="*/ 5 w 347"/>
                  <a:gd name="T7" fmla="*/ 107 h 183"/>
                  <a:gd name="T8" fmla="*/ 175 w 347"/>
                  <a:gd name="T9" fmla="*/ 8 h 183"/>
                  <a:gd name="T10" fmla="*/ 197 w 347"/>
                  <a:gd name="T11" fmla="*/ 3 h 183"/>
                  <a:gd name="T12" fmla="*/ 347 w 347"/>
                  <a:gd name="T13" fmla="*/ 67 h 183"/>
                </a:gdLst>
                <a:ahLst/>
                <a:cxnLst>
                  <a:cxn ang="0">
                    <a:pos x="T0" y="T1"/>
                  </a:cxn>
                  <a:cxn ang="0">
                    <a:pos x="T2" y="T3"/>
                  </a:cxn>
                  <a:cxn ang="0">
                    <a:pos x="T4" y="T5"/>
                  </a:cxn>
                  <a:cxn ang="0">
                    <a:pos x="T6" y="T7"/>
                  </a:cxn>
                  <a:cxn ang="0">
                    <a:pos x="T8" y="T9"/>
                  </a:cxn>
                  <a:cxn ang="0">
                    <a:pos x="T10" y="T11"/>
                  </a:cxn>
                  <a:cxn ang="0">
                    <a:pos x="T12" y="T13"/>
                  </a:cxn>
                </a:cxnLst>
                <a:rect l="0" t="0" r="r" b="b"/>
                <a:pathLst>
                  <a:path w="347" h="183">
                    <a:moveTo>
                      <a:pt x="347" y="67"/>
                    </a:moveTo>
                    <a:cubicBezTo>
                      <a:pt x="167" y="183"/>
                      <a:pt x="167" y="183"/>
                      <a:pt x="167" y="183"/>
                    </a:cubicBezTo>
                    <a:cubicBezTo>
                      <a:pt x="0" y="110"/>
                      <a:pt x="0" y="110"/>
                      <a:pt x="0" y="110"/>
                    </a:cubicBezTo>
                    <a:cubicBezTo>
                      <a:pt x="5" y="107"/>
                      <a:pt x="5" y="107"/>
                      <a:pt x="5" y="107"/>
                    </a:cubicBezTo>
                    <a:cubicBezTo>
                      <a:pt x="175" y="8"/>
                      <a:pt x="175" y="8"/>
                      <a:pt x="175" y="8"/>
                    </a:cubicBezTo>
                    <a:cubicBezTo>
                      <a:pt x="175" y="8"/>
                      <a:pt x="186" y="0"/>
                      <a:pt x="197" y="3"/>
                    </a:cubicBezTo>
                    <a:cubicBezTo>
                      <a:pt x="208" y="7"/>
                      <a:pt x="347" y="67"/>
                      <a:pt x="347" y="67"/>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5" name="Freeform 43">
                <a:extLst>
                  <a:ext uri="{FF2B5EF4-FFF2-40B4-BE49-F238E27FC236}">
                    <a16:creationId xmlns:a16="http://schemas.microsoft.com/office/drawing/2014/main" id="{3F4D95EA-91DF-BAC1-728F-EA22A601A158}"/>
                  </a:ext>
                </a:extLst>
              </p:cNvPr>
              <p:cNvSpPr>
                <a:spLocks/>
              </p:cNvSpPr>
              <p:nvPr/>
            </p:nvSpPr>
            <p:spPr bwMode="auto">
              <a:xfrm>
                <a:off x="7384026" y="4773906"/>
                <a:ext cx="679450" cy="495300"/>
              </a:xfrm>
              <a:custGeom>
                <a:avLst/>
                <a:gdLst>
                  <a:gd name="T0" fmla="*/ 0 w 428"/>
                  <a:gd name="T1" fmla="*/ 275 h 312"/>
                  <a:gd name="T2" fmla="*/ 426 w 428"/>
                  <a:gd name="T3" fmla="*/ 0 h 312"/>
                  <a:gd name="T4" fmla="*/ 428 w 428"/>
                  <a:gd name="T5" fmla="*/ 35 h 312"/>
                  <a:gd name="T6" fmla="*/ 2 w 428"/>
                  <a:gd name="T7" fmla="*/ 312 h 312"/>
                  <a:gd name="T8" fmla="*/ 0 w 428"/>
                  <a:gd name="T9" fmla="*/ 275 h 312"/>
                </a:gdLst>
                <a:ahLst/>
                <a:cxnLst>
                  <a:cxn ang="0">
                    <a:pos x="T0" y="T1"/>
                  </a:cxn>
                  <a:cxn ang="0">
                    <a:pos x="T2" y="T3"/>
                  </a:cxn>
                  <a:cxn ang="0">
                    <a:pos x="T4" y="T5"/>
                  </a:cxn>
                  <a:cxn ang="0">
                    <a:pos x="T6" y="T7"/>
                  </a:cxn>
                  <a:cxn ang="0">
                    <a:pos x="T8" y="T9"/>
                  </a:cxn>
                </a:cxnLst>
                <a:rect l="0" t="0" r="r" b="b"/>
                <a:pathLst>
                  <a:path w="428" h="312">
                    <a:moveTo>
                      <a:pt x="0" y="275"/>
                    </a:moveTo>
                    <a:lnTo>
                      <a:pt x="426" y="0"/>
                    </a:lnTo>
                    <a:lnTo>
                      <a:pt x="428" y="35"/>
                    </a:lnTo>
                    <a:lnTo>
                      <a:pt x="2" y="312"/>
                    </a:lnTo>
                    <a:lnTo>
                      <a:pt x="0" y="275"/>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6" name="Freeform 44">
                <a:extLst>
                  <a:ext uri="{FF2B5EF4-FFF2-40B4-BE49-F238E27FC236}">
                    <a16:creationId xmlns:a16="http://schemas.microsoft.com/office/drawing/2014/main" id="{A2178416-6A05-D2AD-5F5F-9D09A025160D}"/>
                  </a:ext>
                </a:extLst>
              </p:cNvPr>
              <p:cNvSpPr>
                <a:spLocks/>
              </p:cNvSpPr>
              <p:nvPr/>
            </p:nvSpPr>
            <p:spPr bwMode="auto">
              <a:xfrm>
                <a:off x="7395138" y="4999331"/>
                <a:ext cx="679450" cy="503238"/>
              </a:xfrm>
              <a:custGeom>
                <a:avLst/>
                <a:gdLst>
                  <a:gd name="T0" fmla="*/ 426 w 428"/>
                  <a:gd name="T1" fmla="*/ 0 h 317"/>
                  <a:gd name="T2" fmla="*/ 428 w 428"/>
                  <a:gd name="T3" fmla="*/ 31 h 317"/>
                  <a:gd name="T4" fmla="*/ 2 w 428"/>
                  <a:gd name="T5" fmla="*/ 317 h 317"/>
                  <a:gd name="T6" fmla="*/ 0 w 428"/>
                  <a:gd name="T7" fmla="*/ 284 h 317"/>
                  <a:gd name="T8" fmla="*/ 426 w 428"/>
                  <a:gd name="T9" fmla="*/ 0 h 317"/>
                </a:gdLst>
                <a:ahLst/>
                <a:cxnLst>
                  <a:cxn ang="0">
                    <a:pos x="T0" y="T1"/>
                  </a:cxn>
                  <a:cxn ang="0">
                    <a:pos x="T2" y="T3"/>
                  </a:cxn>
                  <a:cxn ang="0">
                    <a:pos x="T4" y="T5"/>
                  </a:cxn>
                  <a:cxn ang="0">
                    <a:pos x="T6" y="T7"/>
                  </a:cxn>
                  <a:cxn ang="0">
                    <a:pos x="T8" y="T9"/>
                  </a:cxn>
                </a:cxnLst>
                <a:rect l="0" t="0" r="r" b="b"/>
                <a:pathLst>
                  <a:path w="428" h="317">
                    <a:moveTo>
                      <a:pt x="426" y="0"/>
                    </a:moveTo>
                    <a:lnTo>
                      <a:pt x="428" y="31"/>
                    </a:lnTo>
                    <a:lnTo>
                      <a:pt x="2" y="317"/>
                    </a:lnTo>
                    <a:lnTo>
                      <a:pt x="0" y="284"/>
                    </a:lnTo>
                    <a:lnTo>
                      <a:pt x="426"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7" name="Freeform 45">
                <a:extLst>
                  <a:ext uri="{FF2B5EF4-FFF2-40B4-BE49-F238E27FC236}">
                    <a16:creationId xmlns:a16="http://schemas.microsoft.com/office/drawing/2014/main" id="{8E85D442-20E4-E13E-ABD9-B582AF13DC26}"/>
                  </a:ext>
                </a:extLst>
              </p:cNvPr>
              <p:cNvSpPr>
                <a:spLocks/>
              </p:cNvSpPr>
              <p:nvPr/>
            </p:nvSpPr>
            <p:spPr bwMode="auto">
              <a:xfrm>
                <a:off x="6706163" y="4908843"/>
                <a:ext cx="692150" cy="593725"/>
              </a:xfrm>
              <a:custGeom>
                <a:avLst/>
                <a:gdLst>
                  <a:gd name="T0" fmla="*/ 181 w 184"/>
                  <a:gd name="T1" fmla="*/ 96 h 158"/>
                  <a:gd name="T2" fmla="*/ 33 w 184"/>
                  <a:gd name="T3" fmla="*/ 20 h 158"/>
                  <a:gd name="T4" fmla="*/ 11 w 184"/>
                  <a:gd name="T5" fmla="*/ 27 h 158"/>
                  <a:gd name="T6" fmla="*/ 33 w 184"/>
                  <a:gd name="T7" fmla="*/ 71 h 158"/>
                  <a:gd name="T8" fmla="*/ 183 w 184"/>
                  <a:gd name="T9" fmla="*/ 144 h 158"/>
                  <a:gd name="T10" fmla="*/ 184 w 184"/>
                  <a:gd name="T11" fmla="*/ 158 h 158"/>
                  <a:gd name="T12" fmla="*/ 30 w 184"/>
                  <a:gd name="T13" fmla="*/ 81 h 158"/>
                  <a:gd name="T14" fmla="*/ 1 w 184"/>
                  <a:gd name="T15" fmla="*/ 36 h 158"/>
                  <a:gd name="T16" fmla="*/ 29 w 184"/>
                  <a:gd name="T17" fmla="*/ 5 h 158"/>
                  <a:gd name="T18" fmla="*/ 180 w 184"/>
                  <a:gd name="T19" fmla="*/ 80 h 158"/>
                  <a:gd name="T20" fmla="*/ 181 w 184"/>
                  <a:gd name="T21" fmla="*/ 9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158">
                    <a:moveTo>
                      <a:pt x="181" y="96"/>
                    </a:moveTo>
                    <a:cubicBezTo>
                      <a:pt x="33" y="20"/>
                      <a:pt x="33" y="20"/>
                      <a:pt x="33" y="20"/>
                    </a:cubicBezTo>
                    <a:cubicBezTo>
                      <a:pt x="33" y="20"/>
                      <a:pt x="16" y="11"/>
                      <a:pt x="11" y="27"/>
                    </a:cubicBezTo>
                    <a:cubicBezTo>
                      <a:pt x="6" y="43"/>
                      <a:pt x="21" y="64"/>
                      <a:pt x="33" y="71"/>
                    </a:cubicBezTo>
                    <a:cubicBezTo>
                      <a:pt x="183" y="144"/>
                      <a:pt x="183" y="144"/>
                      <a:pt x="183" y="144"/>
                    </a:cubicBezTo>
                    <a:cubicBezTo>
                      <a:pt x="184" y="158"/>
                      <a:pt x="184" y="158"/>
                      <a:pt x="184" y="158"/>
                    </a:cubicBezTo>
                    <a:cubicBezTo>
                      <a:pt x="30" y="81"/>
                      <a:pt x="30" y="81"/>
                      <a:pt x="30" y="81"/>
                    </a:cubicBezTo>
                    <a:cubicBezTo>
                      <a:pt x="30" y="81"/>
                      <a:pt x="1" y="62"/>
                      <a:pt x="1" y="36"/>
                    </a:cubicBezTo>
                    <a:cubicBezTo>
                      <a:pt x="0" y="11"/>
                      <a:pt x="17" y="0"/>
                      <a:pt x="29" y="5"/>
                    </a:cubicBezTo>
                    <a:cubicBezTo>
                      <a:pt x="180" y="80"/>
                      <a:pt x="180" y="80"/>
                      <a:pt x="180" y="80"/>
                    </a:cubicBezTo>
                    <a:lnTo>
                      <a:pt x="181" y="96"/>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3" name="Group 66"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9255838A-1C5A-99F3-09B9-093601484AD6}"/>
                </a:ext>
              </a:extLst>
            </p:cNvPr>
            <p:cNvGrpSpPr/>
            <p:nvPr/>
          </p:nvGrpSpPr>
          <p:grpSpPr>
            <a:xfrm>
              <a:off x="2710723" y="2142048"/>
              <a:ext cx="874569" cy="1271443"/>
              <a:chOff x="5480613" y="1805281"/>
              <a:chExt cx="962026" cy="1398587"/>
            </a:xfrm>
          </p:grpSpPr>
          <p:sp>
            <p:nvSpPr>
              <p:cNvPr id="24" name="Freeform 47">
                <a:extLst>
                  <a:ext uri="{FF2B5EF4-FFF2-40B4-BE49-F238E27FC236}">
                    <a16:creationId xmlns:a16="http://schemas.microsoft.com/office/drawing/2014/main" id="{04E1529E-163F-D794-0F11-65F7A2B4C563}"/>
                  </a:ext>
                </a:extLst>
              </p:cNvPr>
              <p:cNvSpPr>
                <a:spLocks/>
              </p:cNvSpPr>
              <p:nvPr/>
            </p:nvSpPr>
            <p:spPr bwMode="auto">
              <a:xfrm>
                <a:off x="5939401" y="2027531"/>
                <a:ext cx="387350" cy="225425"/>
              </a:xfrm>
              <a:custGeom>
                <a:avLst/>
                <a:gdLst>
                  <a:gd name="T0" fmla="*/ 1 w 103"/>
                  <a:gd name="T1" fmla="*/ 15 h 60"/>
                  <a:gd name="T2" fmla="*/ 3 w 103"/>
                  <a:gd name="T3" fmla="*/ 7 h 60"/>
                  <a:gd name="T4" fmla="*/ 7 w 103"/>
                  <a:gd name="T5" fmla="*/ 0 h 60"/>
                  <a:gd name="T6" fmla="*/ 103 w 103"/>
                  <a:gd name="T7" fmla="*/ 45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4"/>
                      <a:pt x="1" y="11"/>
                      <a:pt x="3" y="7"/>
                    </a:cubicBezTo>
                    <a:cubicBezTo>
                      <a:pt x="5" y="3"/>
                      <a:pt x="7" y="0"/>
                      <a:pt x="7" y="0"/>
                    </a:cubicBezTo>
                    <a:cubicBezTo>
                      <a:pt x="103" y="45"/>
                      <a:pt x="103" y="45"/>
                      <a:pt x="103" y="45"/>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5" name="Freeform 48">
                <a:extLst>
                  <a:ext uri="{FF2B5EF4-FFF2-40B4-BE49-F238E27FC236}">
                    <a16:creationId xmlns:a16="http://schemas.microsoft.com/office/drawing/2014/main" id="{D4CFD4D7-47E7-199A-6C2A-808C5E8738CB}"/>
                  </a:ext>
                </a:extLst>
              </p:cNvPr>
              <p:cNvSpPr>
                <a:spLocks/>
              </p:cNvSpPr>
              <p:nvPr/>
            </p:nvSpPr>
            <p:spPr bwMode="auto">
              <a:xfrm>
                <a:off x="5871138" y="2173581"/>
                <a:ext cx="387350" cy="225425"/>
              </a:xfrm>
              <a:custGeom>
                <a:avLst/>
                <a:gdLst>
                  <a:gd name="T0" fmla="*/ 0 w 103"/>
                  <a:gd name="T1" fmla="*/ 14 h 60"/>
                  <a:gd name="T2" fmla="*/ 3 w 103"/>
                  <a:gd name="T3" fmla="*/ 7 h 60"/>
                  <a:gd name="T4" fmla="*/ 7 w 103"/>
                  <a:gd name="T5" fmla="*/ 0 h 60"/>
                  <a:gd name="T6" fmla="*/ 103 w 103"/>
                  <a:gd name="T7" fmla="*/ 45 h 60"/>
                  <a:gd name="T8" fmla="*/ 100 w 103"/>
                  <a:gd name="T9" fmla="*/ 53 h 60"/>
                  <a:gd name="T10" fmla="*/ 96 w 103"/>
                  <a:gd name="T11" fmla="*/ 60 h 60"/>
                  <a:gd name="T12" fmla="*/ 0 w 103"/>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4"/>
                    </a:moveTo>
                    <a:cubicBezTo>
                      <a:pt x="0" y="14"/>
                      <a:pt x="1" y="11"/>
                      <a:pt x="3" y="7"/>
                    </a:cubicBezTo>
                    <a:cubicBezTo>
                      <a:pt x="4" y="3"/>
                      <a:pt x="6" y="0"/>
                      <a:pt x="7" y="0"/>
                    </a:cubicBezTo>
                    <a:cubicBezTo>
                      <a:pt x="103" y="45"/>
                      <a:pt x="103" y="45"/>
                      <a:pt x="103" y="45"/>
                    </a:cubicBezTo>
                    <a:cubicBezTo>
                      <a:pt x="103" y="45"/>
                      <a:pt x="102" y="49"/>
                      <a:pt x="100" y="53"/>
                    </a:cubicBezTo>
                    <a:cubicBezTo>
                      <a:pt x="98" y="57"/>
                      <a:pt x="96" y="60"/>
                      <a:pt x="96" y="60"/>
                    </a:cubicBezTo>
                    <a:lnTo>
                      <a:pt x="0"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6" name="Freeform 49">
                <a:extLst>
                  <a:ext uri="{FF2B5EF4-FFF2-40B4-BE49-F238E27FC236}">
                    <a16:creationId xmlns:a16="http://schemas.microsoft.com/office/drawing/2014/main" id="{C23F2AEF-004D-0D22-2A30-74C99B48D7BF}"/>
                  </a:ext>
                </a:extLst>
              </p:cNvPr>
              <p:cNvSpPr>
                <a:spLocks/>
              </p:cNvSpPr>
              <p:nvPr/>
            </p:nvSpPr>
            <p:spPr bwMode="auto">
              <a:xfrm>
                <a:off x="5799701" y="2319631"/>
                <a:ext cx="392113" cy="225425"/>
              </a:xfrm>
              <a:custGeom>
                <a:avLst/>
                <a:gdLst>
                  <a:gd name="T0" fmla="*/ 1 w 104"/>
                  <a:gd name="T1" fmla="*/ 14 h 60"/>
                  <a:gd name="T2" fmla="*/ 3 w 104"/>
                  <a:gd name="T3" fmla="*/ 7 h 60"/>
                  <a:gd name="T4" fmla="*/ 8 w 104"/>
                  <a:gd name="T5" fmla="*/ 0 h 60"/>
                  <a:gd name="T6" fmla="*/ 103 w 104"/>
                  <a:gd name="T7" fmla="*/ 45 h 60"/>
                  <a:gd name="T8" fmla="*/ 101 w 104"/>
                  <a:gd name="T9" fmla="*/ 53 h 60"/>
                  <a:gd name="T10" fmla="*/ 97 w 104"/>
                  <a:gd name="T11" fmla="*/ 59 h 60"/>
                  <a:gd name="T12" fmla="*/ 1 w 104"/>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4"/>
                    </a:moveTo>
                    <a:cubicBezTo>
                      <a:pt x="0" y="14"/>
                      <a:pt x="1" y="11"/>
                      <a:pt x="3" y="7"/>
                    </a:cubicBezTo>
                    <a:cubicBezTo>
                      <a:pt x="5" y="3"/>
                      <a:pt x="7" y="0"/>
                      <a:pt x="8" y="0"/>
                    </a:cubicBezTo>
                    <a:cubicBezTo>
                      <a:pt x="103" y="45"/>
                      <a:pt x="103" y="45"/>
                      <a:pt x="103" y="45"/>
                    </a:cubicBezTo>
                    <a:cubicBezTo>
                      <a:pt x="104" y="45"/>
                      <a:pt x="103" y="49"/>
                      <a:pt x="101" y="53"/>
                    </a:cubicBezTo>
                    <a:cubicBezTo>
                      <a:pt x="99" y="57"/>
                      <a:pt x="97" y="60"/>
                      <a:pt x="97" y="59"/>
                    </a:cubicBezTo>
                    <a:lnTo>
                      <a:pt x="1"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7" name="Freeform 50">
                <a:extLst>
                  <a:ext uri="{FF2B5EF4-FFF2-40B4-BE49-F238E27FC236}">
                    <a16:creationId xmlns:a16="http://schemas.microsoft.com/office/drawing/2014/main" id="{DD309707-FB73-91C7-33E0-927E8111E61F}"/>
                  </a:ext>
                </a:extLst>
              </p:cNvPr>
              <p:cNvSpPr>
                <a:spLocks/>
              </p:cNvSpPr>
              <p:nvPr/>
            </p:nvSpPr>
            <p:spPr bwMode="auto">
              <a:xfrm>
                <a:off x="5733026" y="2462506"/>
                <a:ext cx="387350" cy="225425"/>
              </a:xfrm>
              <a:custGeom>
                <a:avLst/>
                <a:gdLst>
                  <a:gd name="T0" fmla="*/ 1 w 103"/>
                  <a:gd name="T1" fmla="*/ 15 h 60"/>
                  <a:gd name="T2" fmla="*/ 3 w 103"/>
                  <a:gd name="T3" fmla="*/ 7 h 60"/>
                  <a:gd name="T4" fmla="*/ 7 w 103"/>
                  <a:gd name="T5" fmla="*/ 1 h 60"/>
                  <a:gd name="T6" fmla="*/ 103 w 103"/>
                  <a:gd name="T7" fmla="*/ 46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5"/>
                      <a:pt x="1" y="11"/>
                      <a:pt x="3" y="7"/>
                    </a:cubicBezTo>
                    <a:cubicBezTo>
                      <a:pt x="5" y="3"/>
                      <a:pt x="7" y="0"/>
                      <a:pt x="7" y="1"/>
                    </a:cubicBezTo>
                    <a:cubicBezTo>
                      <a:pt x="103" y="46"/>
                      <a:pt x="103" y="46"/>
                      <a:pt x="103" y="46"/>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8" name="Freeform 51">
                <a:extLst>
                  <a:ext uri="{FF2B5EF4-FFF2-40B4-BE49-F238E27FC236}">
                    <a16:creationId xmlns:a16="http://schemas.microsoft.com/office/drawing/2014/main" id="{06C703CD-8345-591A-1D10-6E056AF4BFDA}"/>
                  </a:ext>
                </a:extLst>
              </p:cNvPr>
              <p:cNvSpPr>
                <a:spLocks/>
              </p:cNvSpPr>
              <p:nvPr/>
            </p:nvSpPr>
            <p:spPr bwMode="auto">
              <a:xfrm>
                <a:off x="5664763" y="2610143"/>
                <a:ext cx="387350" cy="225425"/>
              </a:xfrm>
              <a:custGeom>
                <a:avLst/>
                <a:gdLst>
                  <a:gd name="T0" fmla="*/ 0 w 103"/>
                  <a:gd name="T1" fmla="*/ 15 h 60"/>
                  <a:gd name="T2" fmla="*/ 3 w 103"/>
                  <a:gd name="T3" fmla="*/ 7 h 60"/>
                  <a:gd name="T4" fmla="*/ 7 w 103"/>
                  <a:gd name="T5" fmla="*/ 1 h 60"/>
                  <a:gd name="T6" fmla="*/ 103 w 103"/>
                  <a:gd name="T7" fmla="*/ 46 h 60"/>
                  <a:gd name="T8" fmla="*/ 100 w 103"/>
                  <a:gd name="T9" fmla="*/ 53 h 60"/>
                  <a:gd name="T10" fmla="*/ 96 w 103"/>
                  <a:gd name="T11" fmla="*/ 60 h 60"/>
                  <a:gd name="T12" fmla="*/ 0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5"/>
                    </a:moveTo>
                    <a:cubicBezTo>
                      <a:pt x="0" y="15"/>
                      <a:pt x="1" y="11"/>
                      <a:pt x="3" y="7"/>
                    </a:cubicBezTo>
                    <a:cubicBezTo>
                      <a:pt x="5" y="3"/>
                      <a:pt x="6" y="0"/>
                      <a:pt x="7" y="1"/>
                    </a:cubicBezTo>
                    <a:cubicBezTo>
                      <a:pt x="103" y="46"/>
                      <a:pt x="103" y="46"/>
                      <a:pt x="103" y="46"/>
                    </a:cubicBezTo>
                    <a:cubicBezTo>
                      <a:pt x="103" y="46"/>
                      <a:pt x="102" y="49"/>
                      <a:pt x="100" y="53"/>
                    </a:cubicBezTo>
                    <a:cubicBezTo>
                      <a:pt x="98" y="57"/>
                      <a:pt x="96" y="60"/>
                      <a:pt x="96" y="60"/>
                    </a:cubicBezTo>
                    <a:lnTo>
                      <a:pt x="0"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9" name="Freeform 52">
                <a:extLst>
                  <a:ext uri="{FF2B5EF4-FFF2-40B4-BE49-F238E27FC236}">
                    <a16:creationId xmlns:a16="http://schemas.microsoft.com/office/drawing/2014/main" id="{D8F65955-0E2D-C16F-C96A-358FE68CEA2A}"/>
                  </a:ext>
                </a:extLst>
              </p:cNvPr>
              <p:cNvSpPr>
                <a:spLocks/>
              </p:cNvSpPr>
              <p:nvPr/>
            </p:nvSpPr>
            <p:spPr bwMode="auto">
              <a:xfrm>
                <a:off x="5593326" y="2756193"/>
                <a:ext cx="390525" cy="225425"/>
              </a:xfrm>
              <a:custGeom>
                <a:avLst/>
                <a:gdLst>
                  <a:gd name="T0" fmla="*/ 1 w 104"/>
                  <a:gd name="T1" fmla="*/ 15 h 60"/>
                  <a:gd name="T2" fmla="*/ 3 w 104"/>
                  <a:gd name="T3" fmla="*/ 7 h 60"/>
                  <a:gd name="T4" fmla="*/ 8 w 104"/>
                  <a:gd name="T5" fmla="*/ 0 h 60"/>
                  <a:gd name="T6" fmla="*/ 103 w 104"/>
                  <a:gd name="T7" fmla="*/ 45 h 60"/>
                  <a:gd name="T8" fmla="*/ 101 w 104"/>
                  <a:gd name="T9" fmla="*/ 53 h 60"/>
                  <a:gd name="T10" fmla="*/ 97 w 104"/>
                  <a:gd name="T11" fmla="*/ 60 h 60"/>
                  <a:gd name="T12" fmla="*/ 1 w 104"/>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5"/>
                    </a:moveTo>
                    <a:cubicBezTo>
                      <a:pt x="0" y="14"/>
                      <a:pt x="1" y="11"/>
                      <a:pt x="3" y="7"/>
                    </a:cubicBezTo>
                    <a:cubicBezTo>
                      <a:pt x="5" y="3"/>
                      <a:pt x="7" y="0"/>
                      <a:pt x="8" y="0"/>
                    </a:cubicBezTo>
                    <a:cubicBezTo>
                      <a:pt x="103" y="45"/>
                      <a:pt x="103" y="45"/>
                      <a:pt x="103" y="45"/>
                    </a:cubicBezTo>
                    <a:cubicBezTo>
                      <a:pt x="104" y="46"/>
                      <a:pt x="103" y="49"/>
                      <a:pt x="101" y="53"/>
                    </a:cubicBezTo>
                    <a:cubicBezTo>
                      <a:pt x="99" y="57"/>
                      <a:pt x="97" y="60"/>
                      <a:pt x="97"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0" name="Freeform 53">
                <a:extLst>
                  <a:ext uri="{FF2B5EF4-FFF2-40B4-BE49-F238E27FC236}">
                    <a16:creationId xmlns:a16="http://schemas.microsoft.com/office/drawing/2014/main" id="{5FF87F61-DB7C-0D58-FB1F-88943C87BA7F}"/>
                  </a:ext>
                </a:extLst>
              </p:cNvPr>
              <p:cNvSpPr>
                <a:spLocks/>
              </p:cNvSpPr>
              <p:nvPr/>
            </p:nvSpPr>
            <p:spPr bwMode="auto">
              <a:xfrm>
                <a:off x="5480613" y="1805281"/>
                <a:ext cx="628650" cy="1243013"/>
              </a:xfrm>
              <a:custGeom>
                <a:avLst/>
                <a:gdLst>
                  <a:gd name="T0" fmla="*/ 15 w 167"/>
                  <a:gd name="T1" fmla="*/ 329 h 331"/>
                  <a:gd name="T2" fmla="*/ 6 w 167"/>
                  <a:gd name="T3" fmla="*/ 329 h 331"/>
                  <a:gd name="T4" fmla="*/ 1 w 167"/>
                  <a:gd name="T5" fmla="*/ 322 h 331"/>
                  <a:gd name="T6" fmla="*/ 152 w 167"/>
                  <a:gd name="T7" fmla="*/ 1 h 331"/>
                  <a:gd name="T8" fmla="*/ 161 w 167"/>
                  <a:gd name="T9" fmla="*/ 2 h 331"/>
                  <a:gd name="T10" fmla="*/ 166 w 167"/>
                  <a:gd name="T11" fmla="*/ 8 h 331"/>
                  <a:gd name="T12" fmla="*/ 15 w 167"/>
                  <a:gd name="T13" fmla="*/ 329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29"/>
                    </a:moveTo>
                    <a:cubicBezTo>
                      <a:pt x="14" y="331"/>
                      <a:pt x="10" y="331"/>
                      <a:pt x="6" y="329"/>
                    </a:cubicBezTo>
                    <a:cubicBezTo>
                      <a:pt x="2" y="327"/>
                      <a:pt x="0" y="324"/>
                      <a:pt x="1" y="322"/>
                    </a:cubicBezTo>
                    <a:cubicBezTo>
                      <a:pt x="152" y="1"/>
                      <a:pt x="152" y="1"/>
                      <a:pt x="152" y="1"/>
                    </a:cubicBezTo>
                    <a:cubicBezTo>
                      <a:pt x="153" y="0"/>
                      <a:pt x="157" y="0"/>
                      <a:pt x="161" y="2"/>
                    </a:cubicBezTo>
                    <a:cubicBezTo>
                      <a:pt x="165" y="3"/>
                      <a:pt x="167" y="6"/>
                      <a:pt x="166" y="8"/>
                    </a:cubicBezTo>
                    <a:lnTo>
                      <a:pt x="15" y="329"/>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1" name="Freeform 54">
                <a:extLst>
                  <a:ext uri="{FF2B5EF4-FFF2-40B4-BE49-F238E27FC236}">
                    <a16:creationId xmlns:a16="http://schemas.microsoft.com/office/drawing/2014/main" id="{44862C93-AC6D-0A41-9FFF-1E009B911F76}"/>
                  </a:ext>
                </a:extLst>
              </p:cNvPr>
              <p:cNvSpPr>
                <a:spLocks/>
              </p:cNvSpPr>
              <p:nvPr/>
            </p:nvSpPr>
            <p:spPr bwMode="auto">
              <a:xfrm>
                <a:off x="5815576" y="1959268"/>
                <a:ext cx="627063" cy="1244600"/>
              </a:xfrm>
              <a:custGeom>
                <a:avLst/>
                <a:gdLst>
                  <a:gd name="T0" fmla="*/ 15 w 167"/>
                  <a:gd name="T1" fmla="*/ 330 h 331"/>
                  <a:gd name="T2" fmla="*/ 6 w 167"/>
                  <a:gd name="T3" fmla="*/ 330 h 331"/>
                  <a:gd name="T4" fmla="*/ 0 w 167"/>
                  <a:gd name="T5" fmla="*/ 323 h 331"/>
                  <a:gd name="T6" fmla="*/ 152 w 167"/>
                  <a:gd name="T7" fmla="*/ 2 h 331"/>
                  <a:gd name="T8" fmla="*/ 160 w 167"/>
                  <a:gd name="T9" fmla="*/ 2 h 331"/>
                  <a:gd name="T10" fmla="*/ 166 w 167"/>
                  <a:gd name="T11" fmla="*/ 9 h 331"/>
                  <a:gd name="T12" fmla="*/ 15 w 167"/>
                  <a:gd name="T13" fmla="*/ 330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30"/>
                    </a:moveTo>
                    <a:cubicBezTo>
                      <a:pt x="14" y="331"/>
                      <a:pt x="10" y="331"/>
                      <a:pt x="6" y="330"/>
                    </a:cubicBezTo>
                    <a:cubicBezTo>
                      <a:pt x="2" y="328"/>
                      <a:pt x="0" y="325"/>
                      <a:pt x="0" y="323"/>
                    </a:cubicBezTo>
                    <a:cubicBezTo>
                      <a:pt x="152" y="2"/>
                      <a:pt x="152" y="2"/>
                      <a:pt x="152" y="2"/>
                    </a:cubicBezTo>
                    <a:cubicBezTo>
                      <a:pt x="153" y="0"/>
                      <a:pt x="157" y="1"/>
                      <a:pt x="160" y="2"/>
                    </a:cubicBezTo>
                    <a:cubicBezTo>
                      <a:pt x="164" y="4"/>
                      <a:pt x="167" y="7"/>
                      <a:pt x="166" y="9"/>
                    </a:cubicBezTo>
                    <a:lnTo>
                      <a:pt x="15" y="33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5" name="Group 64"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BB8DACA7-DE1D-B678-E356-48363CF32501}"/>
                </a:ext>
              </a:extLst>
            </p:cNvPr>
            <p:cNvGrpSpPr/>
            <p:nvPr/>
          </p:nvGrpSpPr>
          <p:grpSpPr>
            <a:xfrm>
              <a:off x="2892564" y="4136526"/>
              <a:ext cx="987136" cy="1241136"/>
              <a:chOff x="5680638" y="3999206"/>
              <a:chExt cx="1085850" cy="1365250"/>
            </a:xfrm>
          </p:grpSpPr>
          <p:sp>
            <p:nvSpPr>
              <p:cNvPr id="16" name="Freeform 55">
                <a:extLst>
                  <a:ext uri="{FF2B5EF4-FFF2-40B4-BE49-F238E27FC236}">
                    <a16:creationId xmlns:a16="http://schemas.microsoft.com/office/drawing/2014/main" id="{B3789796-A336-2CC7-D99E-653AE863D1FF}"/>
                  </a:ext>
                </a:extLst>
              </p:cNvPr>
              <p:cNvSpPr>
                <a:spLocks/>
              </p:cNvSpPr>
              <p:nvPr/>
            </p:nvSpPr>
            <p:spPr bwMode="auto">
              <a:xfrm>
                <a:off x="5818751" y="4207168"/>
                <a:ext cx="373063" cy="269875"/>
              </a:xfrm>
              <a:custGeom>
                <a:avLst/>
                <a:gdLst>
                  <a:gd name="T0" fmla="*/ 9 w 99"/>
                  <a:gd name="T1" fmla="*/ 71 h 72"/>
                  <a:gd name="T2" fmla="*/ 4 w 99"/>
                  <a:gd name="T3" fmla="*/ 65 h 72"/>
                  <a:gd name="T4" fmla="*/ 1 w 99"/>
                  <a:gd name="T5" fmla="*/ 58 h 72"/>
                  <a:gd name="T6" fmla="*/ 90 w 99"/>
                  <a:gd name="T7" fmla="*/ 1 h 72"/>
                  <a:gd name="T8" fmla="*/ 95 w 99"/>
                  <a:gd name="T9" fmla="*/ 7 h 72"/>
                  <a:gd name="T10" fmla="*/ 98 w 99"/>
                  <a:gd name="T11" fmla="*/ 14 h 72"/>
                  <a:gd name="T12" fmla="*/ 9 w 99"/>
                  <a:gd name="T13" fmla="*/ 71 h 72"/>
                </a:gdLst>
                <a:ahLst/>
                <a:cxnLst>
                  <a:cxn ang="0">
                    <a:pos x="T0" y="T1"/>
                  </a:cxn>
                  <a:cxn ang="0">
                    <a:pos x="T2" y="T3"/>
                  </a:cxn>
                  <a:cxn ang="0">
                    <a:pos x="T4" y="T5"/>
                  </a:cxn>
                  <a:cxn ang="0">
                    <a:pos x="T6" y="T7"/>
                  </a:cxn>
                  <a:cxn ang="0">
                    <a:pos x="T8" y="T9"/>
                  </a:cxn>
                  <a:cxn ang="0">
                    <a:pos x="T10" y="T11"/>
                  </a:cxn>
                  <a:cxn ang="0">
                    <a:pos x="T12" y="T13"/>
                  </a:cxn>
                </a:cxnLst>
                <a:rect l="0" t="0" r="r" b="b"/>
                <a:pathLst>
                  <a:path w="99" h="72">
                    <a:moveTo>
                      <a:pt x="9" y="71"/>
                    </a:moveTo>
                    <a:cubicBezTo>
                      <a:pt x="9" y="72"/>
                      <a:pt x="7" y="69"/>
                      <a:pt x="4" y="65"/>
                    </a:cubicBezTo>
                    <a:cubicBezTo>
                      <a:pt x="2" y="61"/>
                      <a:pt x="0" y="58"/>
                      <a:pt x="1" y="58"/>
                    </a:cubicBezTo>
                    <a:cubicBezTo>
                      <a:pt x="90" y="1"/>
                      <a:pt x="90" y="1"/>
                      <a:pt x="90" y="1"/>
                    </a:cubicBezTo>
                    <a:cubicBezTo>
                      <a:pt x="90" y="0"/>
                      <a:pt x="93" y="3"/>
                      <a:pt x="95" y="7"/>
                    </a:cubicBezTo>
                    <a:cubicBezTo>
                      <a:pt x="97" y="11"/>
                      <a:pt x="99" y="14"/>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7" name="Freeform 56">
                <a:extLst>
                  <a:ext uri="{FF2B5EF4-FFF2-40B4-BE49-F238E27FC236}">
                    <a16:creationId xmlns:a16="http://schemas.microsoft.com/office/drawing/2014/main" id="{EEA806B5-6F2E-A490-ED18-AEA0C66A52E5}"/>
                  </a:ext>
                </a:extLst>
              </p:cNvPr>
              <p:cNvSpPr>
                <a:spLocks/>
              </p:cNvSpPr>
              <p:nvPr/>
            </p:nvSpPr>
            <p:spPr bwMode="auto">
              <a:xfrm>
                <a:off x="5906063" y="4345281"/>
                <a:ext cx="371475" cy="266700"/>
              </a:xfrm>
              <a:custGeom>
                <a:avLst/>
                <a:gdLst>
                  <a:gd name="T0" fmla="*/ 10 w 99"/>
                  <a:gd name="T1" fmla="*/ 70 h 71"/>
                  <a:gd name="T2" fmla="*/ 4 w 99"/>
                  <a:gd name="T3" fmla="*/ 64 h 71"/>
                  <a:gd name="T4" fmla="*/ 1 w 99"/>
                  <a:gd name="T5" fmla="*/ 57 h 71"/>
                  <a:gd name="T6" fmla="*/ 90 w 99"/>
                  <a:gd name="T7" fmla="*/ 0 h 71"/>
                  <a:gd name="T8" fmla="*/ 95 w 99"/>
                  <a:gd name="T9" fmla="*/ 6 h 71"/>
                  <a:gd name="T10" fmla="*/ 99 w 99"/>
                  <a:gd name="T11" fmla="*/ 13 h 71"/>
                  <a:gd name="T12" fmla="*/ 10 w 99"/>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10" y="70"/>
                    </a:moveTo>
                    <a:cubicBezTo>
                      <a:pt x="9" y="71"/>
                      <a:pt x="7" y="68"/>
                      <a:pt x="4" y="64"/>
                    </a:cubicBezTo>
                    <a:cubicBezTo>
                      <a:pt x="2" y="61"/>
                      <a:pt x="0" y="57"/>
                      <a:pt x="1" y="57"/>
                    </a:cubicBezTo>
                    <a:cubicBezTo>
                      <a:pt x="90" y="0"/>
                      <a:pt x="90" y="0"/>
                      <a:pt x="90" y="0"/>
                    </a:cubicBezTo>
                    <a:cubicBezTo>
                      <a:pt x="91" y="0"/>
                      <a:pt x="93" y="2"/>
                      <a:pt x="95" y="6"/>
                    </a:cubicBezTo>
                    <a:cubicBezTo>
                      <a:pt x="98" y="10"/>
                      <a:pt x="99" y="13"/>
                      <a:pt x="99" y="13"/>
                    </a:cubicBezTo>
                    <a:lnTo>
                      <a:pt x="10"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8" name="Freeform 57">
                <a:extLst>
                  <a:ext uri="{FF2B5EF4-FFF2-40B4-BE49-F238E27FC236}">
                    <a16:creationId xmlns:a16="http://schemas.microsoft.com/office/drawing/2014/main" id="{DC5390B3-302F-ECB9-7C53-5579E2891D78}"/>
                  </a:ext>
                </a:extLst>
              </p:cNvPr>
              <p:cNvSpPr>
                <a:spLocks/>
              </p:cNvSpPr>
              <p:nvPr/>
            </p:nvSpPr>
            <p:spPr bwMode="auto">
              <a:xfrm>
                <a:off x="5996551" y="4480218"/>
                <a:ext cx="368300" cy="266700"/>
              </a:xfrm>
              <a:custGeom>
                <a:avLst/>
                <a:gdLst>
                  <a:gd name="T0" fmla="*/ 9 w 98"/>
                  <a:gd name="T1" fmla="*/ 70 h 71"/>
                  <a:gd name="T2" fmla="*/ 4 w 98"/>
                  <a:gd name="T3" fmla="*/ 64 h 71"/>
                  <a:gd name="T4" fmla="*/ 0 w 98"/>
                  <a:gd name="T5" fmla="*/ 57 h 71"/>
                  <a:gd name="T6" fmla="*/ 89 w 98"/>
                  <a:gd name="T7" fmla="*/ 0 h 71"/>
                  <a:gd name="T8" fmla="*/ 94 w 98"/>
                  <a:gd name="T9" fmla="*/ 6 h 71"/>
                  <a:gd name="T10" fmla="*/ 98 w 98"/>
                  <a:gd name="T11" fmla="*/ 13 h 71"/>
                  <a:gd name="T12" fmla="*/ 9 w 98"/>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0"/>
                    </a:moveTo>
                    <a:cubicBezTo>
                      <a:pt x="8" y="71"/>
                      <a:pt x="6" y="68"/>
                      <a:pt x="4" y="64"/>
                    </a:cubicBezTo>
                    <a:cubicBezTo>
                      <a:pt x="1" y="61"/>
                      <a:pt x="0" y="57"/>
                      <a:pt x="0" y="57"/>
                    </a:cubicBezTo>
                    <a:cubicBezTo>
                      <a:pt x="89" y="0"/>
                      <a:pt x="89" y="0"/>
                      <a:pt x="89" y="0"/>
                    </a:cubicBezTo>
                    <a:cubicBezTo>
                      <a:pt x="90" y="0"/>
                      <a:pt x="92" y="2"/>
                      <a:pt x="94" y="6"/>
                    </a:cubicBezTo>
                    <a:cubicBezTo>
                      <a:pt x="97" y="10"/>
                      <a:pt x="98" y="13"/>
                      <a:pt x="98" y="13"/>
                    </a:cubicBezTo>
                    <a:lnTo>
                      <a:pt x="9"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9" name="Freeform 58">
                <a:extLst>
                  <a:ext uri="{FF2B5EF4-FFF2-40B4-BE49-F238E27FC236}">
                    <a16:creationId xmlns:a16="http://schemas.microsoft.com/office/drawing/2014/main" id="{E05A82D9-57C9-4564-161F-D3BB4A039534}"/>
                  </a:ext>
                </a:extLst>
              </p:cNvPr>
              <p:cNvSpPr>
                <a:spLocks/>
              </p:cNvSpPr>
              <p:nvPr/>
            </p:nvSpPr>
            <p:spPr bwMode="auto">
              <a:xfrm>
                <a:off x="6082276" y="4616743"/>
                <a:ext cx="368300" cy="266700"/>
              </a:xfrm>
              <a:custGeom>
                <a:avLst/>
                <a:gdLst>
                  <a:gd name="T0" fmla="*/ 9 w 98"/>
                  <a:gd name="T1" fmla="*/ 71 h 71"/>
                  <a:gd name="T2" fmla="*/ 4 w 98"/>
                  <a:gd name="T3" fmla="*/ 64 h 71"/>
                  <a:gd name="T4" fmla="*/ 0 w 98"/>
                  <a:gd name="T5" fmla="*/ 57 h 71"/>
                  <a:gd name="T6" fmla="*/ 89 w 98"/>
                  <a:gd name="T7" fmla="*/ 0 h 71"/>
                  <a:gd name="T8" fmla="*/ 95 w 98"/>
                  <a:gd name="T9" fmla="*/ 6 h 71"/>
                  <a:gd name="T10" fmla="*/ 98 w 98"/>
                  <a:gd name="T11" fmla="*/ 13 h 71"/>
                  <a:gd name="T12" fmla="*/ 9 w 98"/>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1"/>
                    </a:moveTo>
                    <a:cubicBezTo>
                      <a:pt x="8" y="71"/>
                      <a:pt x="6" y="68"/>
                      <a:pt x="4" y="64"/>
                    </a:cubicBezTo>
                    <a:cubicBezTo>
                      <a:pt x="1" y="61"/>
                      <a:pt x="0" y="58"/>
                      <a:pt x="0" y="57"/>
                    </a:cubicBezTo>
                    <a:cubicBezTo>
                      <a:pt x="89" y="0"/>
                      <a:pt x="89" y="0"/>
                      <a:pt x="89" y="0"/>
                    </a:cubicBezTo>
                    <a:cubicBezTo>
                      <a:pt x="90" y="0"/>
                      <a:pt x="92" y="3"/>
                      <a:pt x="95" y="6"/>
                    </a:cubicBezTo>
                    <a:cubicBezTo>
                      <a:pt x="97" y="10"/>
                      <a:pt x="98" y="13"/>
                      <a:pt x="98" y="13"/>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0" name="Freeform 59">
                <a:extLst>
                  <a:ext uri="{FF2B5EF4-FFF2-40B4-BE49-F238E27FC236}">
                    <a16:creationId xmlns:a16="http://schemas.microsoft.com/office/drawing/2014/main" id="{C8803BF0-8232-F27F-5047-2DA2EE53D81E}"/>
                  </a:ext>
                </a:extLst>
              </p:cNvPr>
              <p:cNvSpPr>
                <a:spLocks/>
              </p:cNvSpPr>
              <p:nvPr/>
            </p:nvSpPr>
            <p:spPr bwMode="auto">
              <a:xfrm>
                <a:off x="6169588" y="4751681"/>
                <a:ext cx="371475"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2"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1" name="Freeform 60">
                <a:extLst>
                  <a:ext uri="{FF2B5EF4-FFF2-40B4-BE49-F238E27FC236}">
                    <a16:creationId xmlns:a16="http://schemas.microsoft.com/office/drawing/2014/main" id="{EF8F25F8-C595-F5A4-9350-5AFBBEFD263B}"/>
                  </a:ext>
                </a:extLst>
              </p:cNvPr>
              <p:cNvSpPr>
                <a:spLocks/>
              </p:cNvSpPr>
              <p:nvPr/>
            </p:nvSpPr>
            <p:spPr bwMode="auto">
              <a:xfrm>
                <a:off x="6255313" y="4886618"/>
                <a:ext cx="373063"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3"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2" name="Freeform 61">
                <a:extLst>
                  <a:ext uri="{FF2B5EF4-FFF2-40B4-BE49-F238E27FC236}">
                    <a16:creationId xmlns:a16="http://schemas.microsoft.com/office/drawing/2014/main" id="{B4075991-13C8-670D-0526-64A29A8EF5B2}"/>
                  </a:ext>
                </a:extLst>
              </p:cNvPr>
              <p:cNvSpPr>
                <a:spLocks/>
              </p:cNvSpPr>
              <p:nvPr/>
            </p:nvSpPr>
            <p:spPr bwMode="auto">
              <a:xfrm>
                <a:off x="5680638" y="4199231"/>
                <a:ext cx="777875" cy="1165225"/>
              </a:xfrm>
              <a:custGeom>
                <a:avLst/>
                <a:gdLst>
                  <a:gd name="T0" fmla="*/ 206 w 207"/>
                  <a:gd name="T1" fmla="*/ 300 h 310"/>
                  <a:gd name="T2" fmla="*/ 201 w 207"/>
                  <a:gd name="T3" fmla="*/ 307 h 310"/>
                  <a:gd name="T4" fmla="*/ 192 w 207"/>
                  <a:gd name="T5" fmla="*/ 308 h 310"/>
                  <a:gd name="T6" fmla="*/ 1 w 207"/>
                  <a:gd name="T7" fmla="*/ 10 h 310"/>
                  <a:gd name="T8" fmla="*/ 6 w 207"/>
                  <a:gd name="T9" fmla="*/ 3 h 310"/>
                  <a:gd name="T10" fmla="*/ 14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7" y="309"/>
                      <a:pt x="193" y="310"/>
                      <a:pt x="192" y="308"/>
                    </a:cubicBezTo>
                    <a:cubicBezTo>
                      <a:pt x="1" y="10"/>
                      <a:pt x="1" y="10"/>
                      <a:pt x="1" y="10"/>
                    </a:cubicBezTo>
                    <a:cubicBezTo>
                      <a:pt x="0" y="8"/>
                      <a:pt x="2" y="5"/>
                      <a:pt x="6" y="3"/>
                    </a:cubicBezTo>
                    <a:cubicBezTo>
                      <a:pt x="9" y="0"/>
                      <a:pt x="13" y="0"/>
                      <a:pt x="14"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3" name="Freeform 62">
                <a:extLst>
                  <a:ext uri="{FF2B5EF4-FFF2-40B4-BE49-F238E27FC236}">
                    <a16:creationId xmlns:a16="http://schemas.microsoft.com/office/drawing/2014/main" id="{E12A4DEC-7554-5EF6-547E-F672EB4CF9E8}"/>
                  </a:ext>
                </a:extLst>
              </p:cNvPr>
              <p:cNvSpPr>
                <a:spLocks/>
              </p:cNvSpPr>
              <p:nvPr/>
            </p:nvSpPr>
            <p:spPr bwMode="auto">
              <a:xfrm>
                <a:off x="5988613" y="3999206"/>
                <a:ext cx="777875" cy="1165225"/>
              </a:xfrm>
              <a:custGeom>
                <a:avLst/>
                <a:gdLst>
                  <a:gd name="T0" fmla="*/ 206 w 207"/>
                  <a:gd name="T1" fmla="*/ 300 h 310"/>
                  <a:gd name="T2" fmla="*/ 201 w 207"/>
                  <a:gd name="T3" fmla="*/ 307 h 310"/>
                  <a:gd name="T4" fmla="*/ 193 w 207"/>
                  <a:gd name="T5" fmla="*/ 308 h 310"/>
                  <a:gd name="T6" fmla="*/ 1 w 207"/>
                  <a:gd name="T7" fmla="*/ 10 h 310"/>
                  <a:gd name="T8" fmla="*/ 6 w 207"/>
                  <a:gd name="T9" fmla="*/ 3 h 310"/>
                  <a:gd name="T10" fmla="*/ 15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8" y="309"/>
                      <a:pt x="194" y="310"/>
                      <a:pt x="193" y="308"/>
                    </a:cubicBezTo>
                    <a:cubicBezTo>
                      <a:pt x="1" y="10"/>
                      <a:pt x="1" y="10"/>
                      <a:pt x="1" y="10"/>
                    </a:cubicBezTo>
                    <a:cubicBezTo>
                      <a:pt x="0" y="8"/>
                      <a:pt x="2" y="5"/>
                      <a:pt x="6" y="3"/>
                    </a:cubicBezTo>
                    <a:cubicBezTo>
                      <a:pt x="10" y="0"/>
                      <a:pt x="14" y="0"/>
                      <a:pt x="15"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pic>
        <p:nvPicPr>
          <p:cNvPr id="4" name="Imagem 3">
            <a:extLst>
              <a:ext uri="{FF2B5EF4-FFF2-40B4-BE49-F238E27FC236}">
                <a16:creationId xmlns:a16="http://schemas.microsoft.com/office/drawing/2014/main" id="{67AB301A-575A-166C-B2B7-C9C9221213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5734" y="240479"/>
            <a:ext cx="2340372" cy="649753"/>
          </a:xfrm>
          <a:prstGeom prst="rect">
            <a:avLst/>
          </a:prstGeom>
        </p:spPr>
      </p:pic>
    </p:spTree>
    <p:extLst>
      <p:ext uri="{BB962C8B-B14F-4D97-AF65-F5344CB8AC3E}">
        <p14:creationId xmlns:p14="http://schemas.microsoft.com/office/powerpoint/2010/main" val="2486596472"/>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5">
            <a:extLst>
              <a:ext uri="{FF2B5EF4-FFF2-40B4-BE49-F238E27FC236}">
                <a16:creationId xmlns:a16="http://schemas.microsoft.com/office/drawing/2014/main" id="{185F41CA-5251-1CCB-D97C-3025C1C6FCF4}"/>
              </a:ext>
            </a:extLst>
          </p:cNvPr>
          <p:cNvGrpSpPr/>
          <p:nvPr/>
        </p:nvGrpSpPr>
        <p:grpSpPr>
          <a:xfrm>
            <a:off x="389008" y="1462100"/>
            <a:ext cx="10860386" cy="4710100"/>
            <a:chOff x="701214" y="2472582"/>
            <a:chExt cx="4129140" cy="4710100"/>
          </a:xfrm>
        </p:grpSpPr>
        <p:sp>
          <p:nvSpPr>
            <p:cNvPr id="11" name="Rectangle 7">
              <a:extLst>
                <a:ext uri="{FF2B5EF4-FFF2-40B4-BE49-F238E27FC236}">
                  <a16:creationId xmlns:a16="http://schemas.microsoft.com/office/drawing/2014/main" id="{785CECBA-0538-6773-EFD5-85824B2A8C58}"/>
                </a:ext>
              </a:extLst>
            </p:cNvPr>
            <p:cNvSpPr/>
            <p:nvPr/>
          </p:nvSpPr>
          <p:spPr>
            <a:xfrm>
              <a:off x="701214" y="2472582"/>
              <a:ext cx="4129140" cy="6497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2" name="Content Placeholder 2">
              <a:extLst>
                <a:ext uri="{FF2B5EF4-FFF2-40B4-BE49-F238E27FC236}">
                  <a16:creationId xmlns:a16="http://schemas.microsoft.com/office/drawing/2014/main" id="{4DD1D383-C184-035B-438D-19FCF1ACD704}"/>
                </a:ext>
              </a:extLst>
            </p:cNvPr>
            <p:cNvSpPr txBox="1">
              <a:spLocks/>
            </p:cNvSpPr>
            <p:nvPr/>
          </p:nvSpPr>
          <p:spPr>
            <a:xfrm>
              <a:off x="701214" y="3122334"/>
              <a:ext cx="4129140" cy="4060348"/>
            </a:xfrm>
            <a:prstGeom prst="rect">
              <a:avLst/>
            </a:prstGeom>
            <a:solidFill>
              <a:schemeClr val="accent3"/>
            </a:solid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400" b="1" dirty="0">
                <a:solidFill>
                  <a:schemeClr val="bg1">
                    <a:lumMod val="95000"/>
                  </a:schemeClr>
                </a:solidFill>
                <a:latin typeface="+mj-lt"/>
                <a:ea typeface="Roboto Light" panose="02000000000000000000" pitchFamily="2" charset="0"/>
                <a:cs typeface="Open Sans" pitchFamily="34" charset="0"/>
              </a:endParaRPr>
            </a:p>
          </p:txBody>
        </p:sp>
      </p:grpSp>
      <p:sp>
        <p:nvSpPr>
          <p:cNvPr id="14" name="矩形 36">
            <a:extLst>
              <a:ext uri="{FF2B5EF4-FFF2-40B4-BE49-F238E27FC236}">
                <a16:creationId xmlns:a16="http://schemas.microsoft.com/office/drawing/2014/main" id="{BDA7E072-E473-6CB1-7B4D-7A1C7C8CB947}"/>
              </a:ext>
            </a:extLst>
          </p:cNvPr>
          <p:cNvSpPr/>
          <p:nvPr/>
        </p:nvSpPr>
        <p:spPr>
          <a:xfrm>
            <a:off x="495300" y="1553628"/>
            <a:ext cx="9038829" cy="2956579"/>
          </a:xfrm>
          <a:prstGeom prst="rect">
            <a:avLst/>
          </a:prstGeom>
        </p:spPr>
        <p:txBody>
          <a:bodyPr wrap="square">
            <a:spAutoFit/>
            <a:scene3d>
              <a:camera prst="orthographicFront"/>
              <a:lightRig rig="threePt" dir="t"/>
            </a:scene3d>
            <a:sp3d contourW="12700"/>
          </a:bodyPr>
          <a:lstStyle/>
          <a:p>
            <a:pPr>
              <a:lnSpc>
                <a:spcPct val="150000"/>
              </a:lnSpc>
            </a:pPr>
            <a:r>
              <a:rPr lang="pt-BR" altLang="zh-CN" b="1" dirty="0">
                <a:solidFill>
                  <a:schemeClr val="tx1">
                    <a:lumMod val="90000"/>
                    <a:lumOff val="10000"/>
                  </a:schemeClr>
                </a:solidFill>
              </a:rPr>
              <a:t>Armazenamento de GLP</a:t>
            </a:r>
          </a:p>
          <a:p>
            <a:pPr>
              <a:lnSpc>
                <a:spcPct val="150000"/>
              </a:lnSpc>
            </a:pPr>
            <a:endParaRPr lang="pt-BR" altLang="zh-CN" b="1" dirty="0">
              <a:solidFill>
                <a:schemeClr val="tx1">
                  <a:lumMod val="90000"/>
                  <a:lumOff val="10000"/>
                </a:schemeClr>
              </a:solidFill>
            </a:endParaRPr>
          </a:p>
          <a:p>
            <a:pPr>
              <a:lnSpc>
                <a:spcPct val="150000"/>
              </a:lnSpc>
            </a:pPr>
            <a:endParaRPr lang="pt-BR" altLang="zh-CN" dirty="0">
              <a:solidFill>
                <a:schemeClr val="bg1"/>
              </a:solidFill>
            </a:endParaRPr>
          </a:p>
          <a:p>
            <a:pPr>
              <a:lnSpc>
                <a:spcPct val="150000"/>
              </a:lnSpc>
            </a:pPr>
            <a:r>
              <a:rPr lang="pt-BR" altLang="zh-CN" dirty="0">
                <a:solidFill>
                  <a:schemeClr val="bg1"/>
                </a:solidFill>
              </a:rPr>
              <a:t>Para o armazenamento de gás liquefeito de petróleo (GLP), é essencial seguir as normas técnicas brasileiras pertinentes. Os recipientes de GLP devem ser instalados em áreas externas ventiladas, proporcionando a dissipação adequada de possíveis vazamentos ou gases acumulados.</a:t>
            </a:r>
            <a:endParaRPr lang="zh-CN" altLang="en-US" sz="1600" dirty="0">
              <a:solidFill>
                <a:schemeClr val="bg1"/>
              </a:solidFill>
            </a:endParaRPr>
          </a:p>
        </p:txBody>
      </p:sp>
      <p:grpSp>
        <p:nvGrpSpPr>
          <p:cNvPr id="4" name="Agrupar 3">
            <a:extLst>
              <a:ext uri="{FF2B5EF4-FFF2-40B4-BE49-F238E27FC236}">
                <a16:creationId xmlns:a16="http://schemas.microsoft.com/office/drawing/2014/main" id="{494192BC-0E16-8DDF-4788-BF933ABE76AC}"/>
              </a:ext>
            </a:extLst>
          </p:cNvPr>
          <p:cNvGrpSpPr/>
          <p:nvPr/>
        </p:nvGrpSpPr>
        <p:grpSpPr>
          <a:xfrm>
            <a:off x="10263871" y="3873600"/>
            <a:ext cx="1742321" cy="2861544"/>
            <a:chOff x="8422012" y="1646034"/>
            <a:chExt cx="2683098" cy="4620447"/>
          </a:xfrm>
        </p:grpSpPr>
        <p:sp>
          <p:nvSpPr>
            <p:cNvPr id="5" name="Oval 5">
              <a:extLst>
                <a:ext uri="{FF2B5EF4-FFF2-40B4-BE49-F238E27FC236}">
                  <a16:creationId xmlns:a16="http://schemas.microsoft.com/office/drawing/2014/main" id="{ADCED923-7460-C5C1-EE37-3921F1E9953D}"/>
                </a:ext>
              </a:extLst>
            </p:cNvPr>
            <p:cNvSpPr>
              <a:spLocks noChangeArrowheads="1"/>
            </p:cNvSpPr>
            <p:nvPr/>
          </p:nvSpPr>
          <p:spPr bwMode="auto">
            <a:xfrm>
              <a:off x="9483620" y="2632383"/>
              <a:ext cx="594090" cy="59409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
              <a:extLst>
                <a:ext uri="{FF2B5EF4-FFF2-40B4-BE49-F238E27FC236}">
                  <a16:creationId xmlns:a16="http://schemas.microsoft.com/office/drawing/2014/main" id="{C3FA7F32-BBA6-1D73-B21F-92026DF7D49C}"/>
                </a:ext>
              </a:extLst>
            </p:cNvPr>
            <p:cNvSpPr>
              <a:spLocks/>
            </p:cNvSpPr>
            <p:nvPr/>
          </p:nvSpPr>
          <p:spPr bwMode="auto">
            <a:xfrm>
              <a:off x="9075397" y="2049696"/>
              <a:ext cx="102626" cy="697856"/>
            </a:xfrm>
            <a:custGeom>
              <a:avLst/>
              <a:gdLst>
                <a:gd name="T0" fmla="*/ 62 w 90"/>
                <a:gd name="T1" fmla="*/ 612 h 612"/>
                <a:gd name="T2" fmla="*/ 0 w 90"/>
                <a:gd name="T3" fmla="*/ 4 h 612"/>
                <a:gd name="T4" fmla="*/ 26 w 90"/>
                <a:gd name="T5" fmla="*/ 0 h 612"/>
                <a:gd name="T6" fmla="*/ 90 w 90"/>
                <a:gd name="T7" fmla="*/ 610 h 612"/>
                <a:gd name="T8" fmla="*/ 62 w 90"/>
                <a:gd name="T9" fmla="*/ 612 h 612"/>
              </a:gdLst>
              <a:ahLst/>
              <a:cxnLst>
                <a:cxn ang="0">
                  <a:pos x="T0" y="T1"/>
                </a:cxn>
                <a:cxn ang="0">
                  <a:pos x="T2" y="T3"/>
                </a:cxn>
                <a:cxn ang="0">
                  <a:pos x="T4" y="T5"/>
                </a:cxn>
                <a:cxn ang="0">
                  <a:pos x="T6" y="T7"/>
                </a:cxn>
                <a:cxn ang="0">
                  <a:pos x="T8" y="T9"/>
                </a:cxn>
              </a:cxnLst>
              <a:rect l="0" t="0" r="r" b="b"/>
              <a:pathLst>
                <a:path w="90" h="612">
                  <a:moveTo>
                    <a:pt x="62" y="612"/>
                  </a:moveTo>
                  <a:lnTo>
                    <a:pt x="0" y="4"/>
                  </a:lnTo>
                  <a:lnTo>
                    <a:pt x="26" y="0"/>
                  </a:lnTo>
                  <a:lnTo>
                    <a:pt x="90" y="610"/>
                  </a:lnTo>
                  <a:lnTo>
                    <a:pt x="62" y="6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7">
              <a:extLst>
                <a:ext uri="{FF2B5EF4-FFF2-40B4-BE49-F238E27FC236}">
                  <a16:creationId xmlns:a16="http://schemas.microsoft.com/office/drawing/2014/main" id="{C0AE2F53-69F8-A395-0159-B2684CE05CE5}"/>
                </a:ext>
              </a:extLst>
            </p:cNvPr>
            <p:cNvSpPr>
              <a:spLocks/>
            </p:cNvSpPr>
            <p:nvPr/>
          </p:nvSpPr>
          <p:spPr bwMode="auto">
            <a:xfrm>
              <a:off x="8572530" y="2731588"/>
              <a:ext cx="595230" cy="263407"/>
            </a:xfrm>
            <a:custGeom>
              <a:avLst/>
              <a:gdLst>
                <a:gd name="T0" fmla="*/ 522 w 522"/>
                <a:gd name="T1" fmla="*/ 26 h 231"/>
                <a:gd name="T2" fmla="*/ 10 w 522"/>
                <a:gd name="T3" fmla="*/ 231 h 231"/>
                <a:gd name="T4" fmla="*/ 0 w 522"/>
                <a:gd name="T5" fmla="*/ 206 h 231"/>
                <a:gd name="T6" fmla="*/ 512 w 522"/>
                <a:gd name="T7" fmla="*/ 0 h 231"/>
                <a:gd name="T8" fmla="*/ 522 w 522"/>
                <a:gd name="T9" fmla="*/ 26 h 231"/>
              </a:gdLst>
              <a:ahLst/>
              <a:cxnLst>
                <a:cxn ang="0">
                  <a:pos x="T0" y="T1"/>
                </a:cxn>
                <a:cxn ang="0">
                  <a:pos x="T2" y="T3"/>
                </a:cxn>
                <a:cxn ang="0">
                  <a:pos x="T4" y="T5"/>
                </a:cxn>
                <a:cxn ang="0">
                  <a:pos x="T6" y="T7"/>
                </a:cxn>
                <a:cxn ang="0">
                  <a:pos x="T8" y="T9"/>
                </a:cxn>
              </a:cxnLst>
              <a:rect l="0" t="0" r="r" b="b"/>
              <a:pathLst>
                <a:path w="522" h="231">
                  <a:moveTo>
                    <a:pt x="522" y="26"/>
                  </a:moveTo>
                  <a:lnTo>
                    <a:pt x="10" y="231"/>
                  </a:lnTo>
                  <a:lnTo>
                    <a:pt x="0" y="206"/>
                  </a:lnTo>
                  <a:lnTo>
                    <a:pt x="512" y="0"/>
                  </a:lnTo>
                  <a:lnTo>
                    <a:pt x="522" y="2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8">
              <a:extLst>
                <a:ext uri="{FF2B5EF4-FFF2-40B4-BE49-F238E27FC236}">
                  <a16:creationId xmlns:a16="http://schemas.microsoft.com/office/drawing/2014/main" id="{593C97E2-6FF2-8FF6-FCBE-4C0953309761}"/>
                </a:ext>
              </a:extLst>
            </p:cNvPr>
            <p:cNvSpPr>
              <a:spLocks/>
            </p:cNvSpPr>
            <p:nvPr/>
          </p:nvSpPr>
          <p:spPr bwMode="auto">
            <a:xfrm>
              <a:off x="9148375" y="2740711"/>
              <a:ext cx="360331" cy="1018277"/>
            </a:xfrm>
            <a:custGeom>
              <a:avLst/>
              <a:gdLst>
                <a:gd name="T0" fmla="*/ 24 w 316"/>
                <a:gd name="T1" fmla="*/ 0 h 893"/>
                <a:gd name="T2" fmla="*/ 316 w 316"/>
                <a:gd name="T3" fmla="*/ 884 h 893"/>
                <a:gd name="T4" fmla="*/ 290 w 316"/>
                <a:gd name="T5" fmla="*/ 893 h 893"/>
                <a:gd name="T6" fmla="*/ 0 w 316"/>
                <a:gd name="T7" fmla="*/ 9 h 893"/>
                <a:gd name="T8" fmla="*/ 24 w 316"/>
                <a:gd name="T9" fmla="*/ 0 h 893"/>
              </a:gdLst>
              <a:ahLst/>
              <a:cxnLst>
                <a:cxn ang="0">
                  <a:pos x="T0" y="T1"/>
                </a:cxn>
                <a:cxn ang="0">
                  <a:pos x="T2" y="T3"/>
                </a:cxn>
                <a:cxn ang="0">
                  <a:pos x="T4" y="T5"/>
                </a:cxn>
                <a:cxn ang="0">
                  <a:pos x="T6" y="T7"/>
                </a:cxn>
                <a:cxn ang="0">
                  <a:pos x="T8" y="T9"/>
                </a:cxn>
              </a:cxnLst>
              <a:rect l="0" t="0" r="r" b="b"/>
              <a:pathLst>
                <a:path w="316" h="893">
                  <a:moveTo>
                    <a:pt x="24" y="0"/>
                  </a:moveTo>
                  <a:lnTo>
                    <a:pt x="316" y="884"/>
                  </a:lnTo>
                  <a:lnTo>
                    <a:pt x="290" y="893"/>
                  </a:lnTo>
                  <a:lnTo>
                    <a:pt x="0" y="9"/>
                  </a:lnTo>
                  <a:lnTo>
                    <a:pt x="24"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9">
              <a:extLst>
                <a:ext uri="{FF2B5EF4-FFF2-40B4-BE49-F238E27FC236}">
                  <a16:creationId xmlns:a16="http://schemas.microsoft.com/office/drawing/2014/main" id="{CC89FF3E-A461-EA64-992D-6A41CD33FF01}"/>
                </a:ext>
              </a:extLst>
            </p:cNvPr>
            <p:cNvSpPr>
              <a:spLocks/>
            </p:cNvSpPr>
            <p:nvPr/>
          </p:nvSpPr>
          <p:spPr bwMode="auto">
            <a:xfrm>
              <a:off x="9423185" y="3753286"/>
              <a:ext cx="85522" cy="832410"/>
            </a:xfrm>
            <a:custGeom>
              <a:avLst/>
              <a:gdLst>
                <a:gd name="T0" fmla="*/ 75 w 75"/>
                <a:gd name="T1" fmla="*/ 2 h 730"/>
                <a:gd name="T2" fmla="*/ 28 w 75"/>
                <a:gd name="T3" fmla="*/ 730 h 730"/>
                <a:gd name="T4" fmla="*/ 0 w 75"/>
                <a:gd name="T5" fmla="*/ 728 h 730"/>
                <a:gd name="T6" fmla="*/ 49 w 75"/>
                <a:gd name="T7" fmla="*/ 0 h 730"/>
                <a:gd name="T8" fmla="*/ 75 w 75"/>
                <a:gd name="T9" fmla="*/ 2 h 730"/>
              </a:gdLst>
              <a:ahLst/>
              <a:cxnLst>
                <a:cxn ang="0">
                  <a:pos x="T0" y="T1"/>
                </a:cxn>
                <a:cxn ang="0">
                  <a:pos x="T2" y="T3"/>
                </a:cxn>
                <a:cxn ang="0">
                  <a:pos x="T4" y="T5"/>
                </a:cxn>
                <a:cxn ang="0">
                  <a:pos x="T6" y="T7"/>
                </a:cxn>
                <a:cxn ang="0">
                  <a:pos x="T8" y="T9"/>
                </a:cxn>
              </a:cxnLst>
              <a:rect l="0" t="0" r="r" b="b"/>
              <a:pathLst>
                <a:path w="75" h="730">
                  <a:moveTo>
                    <a:pt x="75" y="2"/>
                  </a:moveTo>
                  <a:lnTo>
                    <a:pt x="28" y="730"/>
                  </a:lnTo>
                  <a:lnTo>
                    <a:pt x="0" y="728"/>
                  </a:lnTo>
                  <a:lnTo>
                    <a:pt x="49" y="0"/>
                  </a:lnTo>
                  <a:lnTo>
                    <a:pt x="75"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0">
              <a:extLst>
                <a:ext uri="{FF2B5EF4-FFF2-40B4-BE49-F238E27FC236}">
                  <a16:creationId xmlns:a16="http://schemas.microsoft.com/office/drawing/2014/main" id="{1908B3C5-BB9E-5864-8990-E9273653EF82}"/>
                </a:ext>
              </a:extLst>
            </p:cNvPr>
            <p:cNvSpPr>
              <a:spLocks/>
            </p:cNvSpPr>
            <p:nvPr/>
          </p:nvSpPr>
          <p:spPr bwMode="auto">
            <a:xfrm>
              <a:off x="10330854" y="2960786"/>
              <a:ext cx="556461" cy="558741"/>
            </a:xfrm>
            <a:custGeom>
              <a:avLst/>
              <a:gdLst>
                <a:gd name="T0" fmla="*/ 488 w 488"/>
                <a:gd name="T1" fmla="*/ 19 h 490"/>
                <a:gd name="T2" fmla="*/ 19 w 488"/>
                <a:gd name="T3" fmla="*/ 490 h 490"/>
                <a:gd name="T4" fmla="*/ 0 w 488"/>
                <a:gd name="T5" fmla="*/ 471 h 490"/>
                <a:gd name="T6" fmla="*/ 469 w 488"/>
                <a:gd name="T7" fmla="*/ 0 h 490"/>
                <a:gd name="T8" fmla="*/ 488 w 488"/>
                <a:gd name="T9" fmla="*/ 19 h 490"/>
              </a:gdLst>
              <a:ahLst/>
              <a:cxnLst>
                <a:cxn ang="0">
                  <a:pos x="T0" y="T1"/>
                </a:cxn>
                <a:cxn ang="0">
                  <a:pos x="T2" y="T3"/>
                </a:cxn>
                <a:cxn ang="0">
                  <a:pos x="T4" y="T5"/>
                </a:cxn>
                <a:cxn ang="0">
                  <a:pos x="T6" y="T7"/>
                </a:cxn>
                <a:cxn ang="0">
                  <a:pos x="T8" y="T9"/>
                </a:cxn>
              </a:cxnLst>
              <a:rect l="0" t="0" r="r" b="b"/>
              <a:pathLst>
                <a:path w="488" h="490">
                  <a:moveTo>
                    <a:pt x="488" y="19"/>
                  </a:moveTo>
                  <a:lnTo>
                    <a:pt x="19" y="490"/>
                  </a:lnTo>
                  <a:lnTo>
                    <a:pt x="0" y="471"/>
                  </a:lnTo>
                  <a:lnTo>
                    <a:pt x="469" y="0"/>
                  </a:lnTo>
                  <a:lnTo>
                    <a:pt x="488" y="1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1">
              <a:extLst>
                <a:ext uri="{FF2B5EF4-FFF2-40B4-BE49-F238E27FC236}">
                  <a16:creationId xmlns:a16="http://schemas.microsoft.com/office/drawing/2014/main" id="{D408DC9F-864D-B6B1-9820-4663FF641DEF}"/>
                </a:ext>
              </a:extLst>
            </p:cNvPr>
            <p:cNvSpPr>
              <a:spLocks/>
            </p:cNvSpPr>
            <p:nvPr/>
          </p:nvSpPr>
          <p:spPr bwMode="auto">
            <a:xfrm>
              <a:off x="9481340" y="2586772"/>
              <a:ext cx="599792" cy="1174497"/>
            </a:xfrm>
            <a:custGeom>
              <a:avLst/>
              <a:gdLst>
                <a:gd name="T0" fmla="*/ 0 w 526"/>
                <a:gd name="T1" fmla="*/ 1018 h 1030"/>
                <a:gd name="T2" fmla="*/ 502 w 526"/>
                <a:gd name="T3" fmla="*/ 0 h 1030"/>
                <a:gd name="T4" fmla="*/ 526 w 526"/>
                <a:gd name="T5" fmla="*/ 10 h 1030"/>
                <a:gd name="T6" fmla="*/ 24 w 526"/>
                <a:gd name="T7" fmla="*/ 1030 h 1030"/>
                <a:gd name="T8" fmla="*/ 0 w 526"/>
                <a:gd name="T9" fmla="*/ 1018 h 1030"/>
              </a:gdLst>
              <a:ahLst/>
              <a:cxnLst>
                <a:cxn ang="0">
                  <a:pos x="T0" y="T1"/>
                </a:cxn>
                <a:cxn ang="0">
                  <a:pos x="T2" y="T3"/>
                </a:cxn>
                <a:cxn ang="0">
                  <a:pos x="T4" y="T5"/>
                </a:cxn>
                <a:cxn ang="0">
                  <a:pos x="T6" y="T7"/>
                </a:cxn>
                <a:cxn ang="0">
                  <a:pos x="T8" y="T9"/>
                </a:cxn>
              </a:cxnLst>
              <a:rect l="0" t="0" r="r" b="b"/>
              <a:pathLst>
                <a:path w="526" h="1030">
                  <a:moveTo>
                    <a:pt x="0" y="1018"/>
                  </a:moveTo>
                  <a:lnTo>
                    <a:pt x="502" y="0"/>
                  </a:lnTo>
                  <a:lnTo>
                    <a:pt x="526" y="10"/>
                  </a:lnTo>
                  <a:lnTo>
                    <a:pt x="24" y="1030"/>
                  </a:lnTo>
                  <a:lnTo>
                    <a:pt x="0" y="101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2">
              <a:extLst>
                <a:ext uri="{FF2B5EF4-FFF2-40B4-BE49-F238E27FC236}">
                  <a16:creationId xmlns:a16="http://schemas.microsoft.com/office/drawing/2014/main" id="{5A515EE0-13ED-1AA5-41C5-FA22FB4D09A4}"/>
                </a:ext>
              </a:extLst>
            </p:cNvPr>
            <p:cNvSpPr>
              <a:spLocks/>
            </p:cNvSpPr>
            <p:nvPr/>
          </p:nvSpPr>
          <p:spPr bwMode="auto">
            <a:xfrm>
              <a:off x="9490462" y="3493301"/>
              <a:ext cx="856356" cy="275950"/>
            </a:xfrm>
            <a:custGeom>
              <a:avLst/>
              <a:gdLst>
                <a:gd name="T0" fmla="*/ 0 w 751"/>
                <a:gd name="T1" fmla="*/ 216 h 242"/>
                <a:gd name="T2" fmla="*/ 742 w 751"/>
                <a:gd name="T3" fmla="*/ 0 h 242"/>
                <a:gd name="T4" fmla="*/ 751 w 751"/>
                <a:gd name="T5" fmla="*/ 26 h 242"/>
                <a:gd name="T6" fmla="*/ 7 w 751"/>
                <a:gd name="T7" fmla="*/ 242 h 242"/>
                <a:gd name="T8" fmla="*/ 0 w 751"/>
                <a:gd name="T9" fmla="*/ 216 h 242"/>
              </a:gdLst>
              <a:ahLst/>
              <a:cxnLst>
                <a:cxn ang="0">
                  <a:pos x="T0" y="T1"/>
                </a:cxn>
                <a:cxn ang="0">
                  <a:pos x="T2" y="T3"/>
                </a:cxn>
                <a:cxn ang="0">
                  <a:pos x="T4" y="T5"/>
                </a:cxn>
                <a:cxn ang="0">
                  <a:pos x="T6" y="T7"/>
                </a:cxn>
                <a:cxn ang="0">
                  <a:pos x="T8" y="T9"/>
                </a:cxn>
              </a:cxnLst>
              <a:rect l="0" t="0" r="r" b="b"/>
              <a:pathLst>
                <a:path w="751" h="242">
                  <a:moveTo>
                    <a:pt x="0" y="216"/>
                  </a:moveTo>
                  <a:lnTo>
                    <a:pt x="742" y="0"/>
                  </a:lnTo>
                  <a:lnTo>
                    <a:pt x="751" y="26"/>
                  </a:lnTo>
                  <a:lnTo>
                    <a:pt x="7" y="242"/>
                  </a:lnTo>
                  <a:lnTo>
                    <a:pt x="0" y="21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3">
              <a:extLst>
                <a:ext uri="{FF2B5EF4-FFF2-40B4-BE49-F238E27FC236}">
                  <a16:creationId xmlns:a16="http://schemas.microsoft.com/office/drawing/2014/main" id="{E4A4453A-B173-B353-5A57-ECB846632885}"/>
                </a:ext>
              </a:extLst>
            </p:cNvPr>
            <p:cNvSpPr>
              <a:spLocks/>
            </p:cNvSpPr>
            <p:nvPr/>
          </p:nvSpPr>
          <p:spPr bwMode="auto">
            <a:xfrm>
              <a:off x="9150656" y="1774887"/>
              <a:ext cx="706979" cy="979507"/>
            </a:xfrm>
            <a:custGeom>
              <a:avLst/>
              <a:gdLst>
                <a:gd name="T0" fmla="*/ 620 w 620"/>
                <a:gd name="T1" fmla="*/ 15 h 859"/>
                <a:gd name="T2" fmla="*/ 21 w 620"/>
                <a:gd name="T3" fmla="*/ 859 h 859"/>
                <a:gd name="T4" fmla="*/ 0 w 620"/>
                <a:gd name="T5" fmla="*/ 844 h 859"/>
                <a:gd name="T6" fmla="*/ 597 w 620"/>
                <a:gd name="T7" fmla="*/ 0 h 859"/>
                <a:gd name="T8" fmla="*/ 620 w 620"/>
                <a:gd name="T9" fmla="*/ 15 h 859"/>
              </a:gdLst>
              <a:ahLst/>
              <a:cxnLst>
                <a:cxn ang="0">
                  <a:pos x="T0" y="T1"/>
                </a:cxn>
                <a:cxn ang="0">
                  <a:pos x="T2" y="T3"/>
                </a:cxn>
                <a:cxn ang="0">
                  <a:pos x="T4" y="T5"/>
                </a:cxn>
                <a:cxn ang="0">
                  <a:pos x="T6" y="T7"/>
                </a:cxn>
                <a:cxn ang="0">
                  <a:pos x="T8" y="T9"/>
                </a:cxn>
              </a:cxnLst>
              <a:rect l="0" t="0" r="r" b="b"/>
              <a:pathLst>
                <a:path w="620" h="859">
                  <a:moveTo>
                    <a:pt x="620" y="15"/>
                  </a:moveTo>
                  <a:lnTo>
                    <a:pt x="21" y="859"/>
                  </a:lnTo>
                  <a:lnTo>
                    <a:pt x="0" y="844"/>
                  </a:lnTo>
                  <a:lnTo>
                    <a:pt x="597" y="0"/>
                  </a:lnTo>
                  <a:lnTo>
                    <a:pt x="620" y="1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4">
              <a:extLst>
                <a:ext uri="{FF2B5EF4-FFF2-40B4-BE49-F238E27FC236}">
                  <a16:creationId xmlns:a16="http://schemas.microsoft.com/office/drawing/2014/main" id="{6AFDA9FA-7E0A-6BD0-5559-1AEFE49404AA}"/>
                </a:ext>
              </a:extLst>
            </p:cNvPr>
            <p:cNvSpPr>
              <a:spLocks/>
            </p:cNvSpPr>
            <p:nvPr/>
          </p:nvSpPr>
          <p:spPr bwMode="auto">
            <a:xfrm>
              <a:off x="9484760" y="3743024"/>
              <a:ext cx="604353" cy="574705"/>
            </a:xfrm>
            <a:custGeom>
              <a:avLst/>
              <a:gdLst>
                <a:gd name="T0" fmla="*/ 513 w 530"/>
                <a:gd name="T1" fmla="*/ 504 h 504"/>
                <a:gd name="T2" fmla="*/ 0 w 530"/>
                <a:gd name="T3" fmla="*/ 19 h 504"/>
                <a:gd name="T4" fmla="*/ 18 w 530"/>
                <a:gd name="T5" fmla="*/ 0 h 504"/>
                <a:gd name="T6" fmla="*/ 530 w 530"/>
                <a:gd name="T7" fmla="*/ 485 h 504"/>
                <a:gd name="T8" fmla="*/ 513 w 530"/>
                <a:gd name="T9" fmla="*/ 504 h 504"/>
              </a:gdLst>
              <a:ahLst/>
              <a:cxnLst>
                <a:cxn ang="0">
                  <a:pos x="T0" y="T1"/>
                </a:cxn>
                <a:cxn ang="0">
                  <a:pos x="T2" y="T3"/>
                </a:cxn>
                <a:cxn ang="0">
                  <a:pos x="T4" y="T5"/>
                </a:cxn>
                <a:cxn ang="0">
                  <a:pos x="T6" y="T7"/>
                </a:cxn>
                <a:cxn ang="0">
                  <a:pos x="T8" y="T9"/>
                </a:cxn>
              </a:cxnLst>
              <a:rect l="0" t="0" r="r" b="b"/>
              <a:pathLst>
                <a:path w="530" h="504">
                  <a:moveTo>
                    <a:pt x="513" y="504"/>
                  </a:moveTo>
                  <a:lnTo>
                    <a:pt x="0" y="19"/>
                  </a:lnTo>
                  <a:lnTo>
                    <a:pt x="18" y="0"/>
                  </a:lnTo>
                  <a:lnTo>
                    <a:pt x="530" y="485"/>
                  </a:lnTo>
                  <a:lnTo>
                    <a:pt x="513" y="50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5">
              <a:extLst>
                <a:ext uri="{FF2B5EF4-FFF2-40B4-BE49-F238E27FC236}">
                  <a16:creationId xmlns:a16="http://schemas.microsoft.com/office/drawing/2014/main" id="{4DA35C8B-51B6-60D2-F0A4-88C9DD29E61E}"/>
                </a:ext>
              </a:extLst>
            </p:cNvPr>
            <p:cNvSpPr>
              <a:spLocks/>
            </p:cNvSpPr>
            <p:nvPr/>
          </p:nvSpPr>
          <p:spPr bwMode="auto">
            <a:xfrm>
              <a:off x="10661538" y="2213898"/>
              <a:ext cx="229198" cy="760572"/>
            </a:xfrm>
            <a:custGeom>
              <a:avLst/>
              <a:gdLst>
                <a:gd name="T0" fmla="*/ 26 w 201"/>
                <a:gd name="T1" fmla="*/ 0 h 667"/>
                <a:gd name="T2" fmla="*/ 201 w 201"/>
                <a:gd name="T3" fmla="*/ 660 h 667"/>
                <a:gd name="T4" fmla="*/ 175 w 201"/>
                <a:gd name="T5" fmla="*/ 667 h 667"/>
                <a:gd name="T6" fmla="*/ 0 w 201"/>
                <a:gd name="T7" fmla="*/ 7 h 667"/>
                <a:gd name="T8" fmla="*/ 26 w 201"/>
                <a:gd name="T9" fmla="*/ 0 h 667"/>
              </a:gdLst>
              <a:ahLst/>
              <a:cxnLst>
                <a:cxn ang="0">
                  <a:pos x="T0" y="T1"/>
                </a:cxn>
                <a:cxn ang="0">
                  <a:pos x="T2" y="T3"/>
                </a:cxn>
                <a:cxn ang="0">
                  <a:pos x="T4" y="T5"/>
                </a:cxn>
                <a:cxn ang="0">
                  <a:pos x="T6" y="T7"/>
                </a:cxn>
                <a:cxn ang="0">
                  <a:pos x="T8" y="T9"/>
                </a:cxn>
              </a:cxnLst>
              <a:rect l="0" t="0" r="r" b="b"/>
              <a:pathLst>
                <a:path w="201" h="667">
                  <a:moveTo>
                    <a:pt x="26" y="0"/>
                  </a:moveTo>
                  <a:lnTo>
                    <a:pt x="201" y="660"/>
                  </a:lnTo>
                  <a:lnTo>
                    <a:pt x="175" y="667"/>
                  </a:lnTo>
                  <a:lnTo>
                    <a:pt x="0" y="7"/>
                  </a:ln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6">
              <a:extLst>
                <a:ext uri="{FF2B5EF4-FFF2-40B4-BE49-F238E27FC236}">
                  <a16:creationId xmlns:a16="http://schemas.microsoft.com/office/drawing/2014/main" id="{15CA8D2F-D4F7-2A3F-1D5F-B4A8C9C1AA1C}"/>
                </a:ext>
              </a:extLst>
            </p:cNvPr>
            <p:cNvSpPr>
              <a:spLocks/>
            </p:cNvSpPr>
            <p:nvPr/>
          </p:nvSpPr>
          <p:spPr bwMode="auto">
            <a:xfrm>
              <a:off x="10067448" y="4298344"/>
              <a:ext cx="360331" cy="443572"/>
            </a:xfrm>
            <a:custGeom>
              <a:avLst/>
              <a:gdLst>
                <a:gd name="T0" fmla="*/ 295 w 316"/>
                <a:gd name="T1" fmla="*/ 389 h 389"/>
                <a:gd name="T2" fmla="*/ 0 w 316"/>
                <a:gd name="T3" fmla="*/ 15 h 389"/>
                <a:gd name="T4" fmla="*/ 21 w 316"/>
                <a:gd name="T5" fmla="*/ 0 h 389"/>
                <a:gd name="T6" fmla="*/ 316 w 316"/>
                <a:gd name="T7" fmla="*/ 373 h 389"/>
                <a:gd name="T8" fmla="*/ 295 w 316"/>
                <a:gd name="T9" fmla="*/ 389 h 389"/>
              </a:gdLst>
              <a:ahLst/>
              <a:cxnLst>
                <a:cxn ang="0">
                  <a:pos x="T0" y="T1"/>
                </a:cxn>
                <a:cxn ang="0">
                  <a:pos x="T2" y="T3"/>
                </a:cxn>
                <a:cxn ang="0">
                  <a:pos x="T4" y="T5"/>
                </a:cxn>
                <a:cxn ang="0">
                  <a:pos x="T6" y="T7"/>
                </a:cxn>
                <a:cxn ang="0">
                  <a:pos x="T8" y="T9"/>
                </a:cxn>
              </a:cxnLst>
              <a:rect l="0" t="0" r="r" b="b"/>
              <a:pathLst>
                <a:path w="316" h="389">
                  <a:moveTo>
                    <a:pt x="295" y="389"/>
                  </a:moveTo>
                  <a:lnTo>
                    <a:pt x="0" y="15"/>
                  </a:lnTo>
                  <a:lnTo>
                    <a:pt x="21" y="0"/>
                  </a:lnTo>
                  <a:lnTo>
                    <a:pt x="316" y="373"/>
                  </a:lnTo>
                  <a:lnTo>
                    <a:pt x="295" y="38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7">
              <a:extLst>
                <a:ext uri="{FF2B5EF4-FFF2-40B4-BE49-F238E27FC236}">
                  <a16:creationId xmlns:a16="http://schemas.microsoft.com/office/drawing/2014/main" id="{5103C61C-B477-F787-9FDD-D87DC183BC0D}"/>
                </a:ext>
              </a:extLst>
            </p:cNvPr>
            <p:cNvSpPr>
              <a:spLocks/>
            </p:cNvSpPr>
            <p:nvPr/>
          </p:nvSpPr>
          <p:spPr bwMode="auto">
            <a:xfrm>
              <a:off x="8768659" y="3659783"/>
              <a:ext cx="728644" cy="109468"/>
            </a:xfrm>
            <a:custGeom>
              <a:avLst/>
              <a:gdLst>
                <a:gd name="T0" fmla="*/ 1 w 639"/>
                <a:gd name="T1" fmla="*/ 0 h 96"/>
                <a:gd name="T2" fmla="*/ 639 w 639"/>
                <a:gd name="T3" fmla="*/ 70 h 96"/>
                <a:gd name="T4" fmla="*/ 635 w 639"/>
                <a:gd name="T5" fmla="*/ 96 h 96"/>
                <a:gd name="T6" fmla="*/ 0 w 639"/>
                <a:gd name="T7" fmla="*/ 26 h 96"/>
                <a:gd name="T8" fmla="*/ 1 w 639"/>
                <a:gd name="T9" fmla="*/ 0 h 96"/>
              </a:gdLst>
              <a:ahLst/>
              <a:cxnLst>
                <a:cxn ang="0">
                  <a:pos x="T0" y="T1"/>
                </a:cxn>
                <a:cxn ang="0">
                  <a:pos x="T2" y="T3"/>
                </a:cxn>
                <a:cxn ang="0">
                  <a:pos x="T4" y="T5"/>
                </a:cxn>
                <a:cxn ang="0">
                  <a:pos x="T6" y="T7"/>
                </a:cxn>
                <a:cxn ang="0">
                  <a:pos x="T8" y="T9"/>
                </a:cxn>
              </a:cxnLst>
              <a:rect l="0" t="0" r="r" b="b"/>
              <a:pathLst>
                <a:path w="639" h="96">
                  <a:moveTo>
                    <a:pt x="1" y="0"/>
                  </a:moveTo>
                  <a:lnTo>
                    <a:pt x="639" y="70"/>
                  </a:lnTo>
                  <a:lnTo>
                    <a:pt x="635" y="96"/>
                  </a:lnTo>
                  <a:lnTo>
                    <a:pt x="0" y="26"/>
                  </a:lnTo>
                  <a:lnTo>
                    <a:pt x="1"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8">
              <a:extLst>
                <a:ext uri="{FF2B5EF4-FFF2-40B4-BE49-F238E27FC236}">
                  <a16:creationId xmlns:a16="http://schemas.microsoft.com/office/drawing/2014/main" id="{B1360B1A-892F-7C25-430A-42B9AF93293F}"/>
                </a:ext>
              </a:extLst>
            </p:cNvPr>
            <p:cNvSpPr>
              <a:spLocks/>
            </p:cNvSpPr>
            <p:nvPr/>
          </p:nvSpPr>
          <p:spPr bwMode="auto">
            <a:xfrm>
              <a:off x="10053764" y="1867250"/>
              <a:ext cx="354630" cy="730925"/>
            </a:xfrm>
            <a:custGeom>
              <a:avLst/>
              <a:gdLst>
                <a:gd name="T0" fmla="*/ 311 w 311"/>
                <a:gd name="T1" fmla="*/ 12 h 641"/>
                <a:gd name="T2" fmla="*/ 24 w 311"/>
                <a:gd name="T3" fmla="*/ 641 h 641"/>
                <a:gd name="T4" fmla="*/ 0 w 311"/>
                <a:gd name="T5" fmla="*/ 631 h 641"/>
                <a:gd name="T6" fmla="*/ 286 w 311"/>
                <a:gd name="T7" fmla="*/ 0 h 641"/>
                <a:gd name="T8" fmla="*/ 311 w 311"/>
                <a:gd name="T9" fmla="*/ 12 h 641"/>
              </a:gdLst>
              <a:ahLst/>
              <a:cxnLst>
                <a:cxn ang="0">
                  <a:pos x="T0" y="T1"/>
                </a:cxn>
                <a:cxn ang="0">
                  <a:pos x="T2" y="T3"/>
                </a:cxn>
                <a:cxn ang="0">
                  <a:pos x="T4" y="T5"/>
                </a:cxn>
                <a:cxn ang="0">
                  <a:pos x="T6" y="T7"/>
                </a:cxn>
                <a:cxn ang="0">
                  <a:pos x="T8" y="T9"/>
                </a:cxn>
              </a:cxnLst>
              <a:rect l="0" t="0" r="r" b="b"/>
              <a:pathLst>
                <a:path w="311" h="641">
                  <a:moveTo>
                    <a:pt x="311" y="12"/>
                  </a:moveTo>
                  <a:lnTo>
                    <a:pt x="24" y="641"/>
                  </a:lnTo>
                  <a:lnTo>
                    <a:pt x="0" y="631"/>
                  </a:lnTo>
                  <a:lnTo>
                    <a:pt x="286" y="0"/>
                  </a:lnTo>
                  <a:lnTo>
                    <a:pt x="311" y="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9">
              <a:extLst>
                <a:ext uri="{FF2B5EF4-FFF2-40B4-BE49-F238E27FC236}">
                  <a16:creationId xmlns:a16="http://schemas.microsoft.com/office/drawing/2014/main" id="{E81F1F65-D669-57BB-AF85-ED14011F274E}"/>
                </a:ext>
              </a:extLst>
            </p:cNvPr>
            <p:cNvSpPr>
              <a:spLocks/>
            </p:cNvSpPr>
            <p:nvPr/>
          </p:nvSpPr>
          <p:spPr bwMode="auto">
            <a:xfrm>
              <a:off x="9479059" y="2994995"/>
              <a:ext cx="109468" cy="761712"/>
            </a:xfrm>
            <a:custGeom>
              <a:avLst/>
              <a:gdLst>
                <a:gd name="T0" fmla="*/ 96 w 96"/>
                <a:gd name="T1" fmla="*/ 1 h 668"/>
                <a:gd name="T2" fmla="*/ 26 w 96"/>
                <a:gd name="T3" fmla="*/ 668 h 668"/>
                <a:gd name="T4" fmla="*/ 0 w 96"/>
                <a:gd name="T5" fmla="*/ 665 h 668"/>
                <a:gd name="T6" fmla="*/ 70 w 96"/>
                <a:gd name="T7" fmla="*/ 0 h 668"/>
                <a:gd name="T8" fmla="*/ 96 w 96"/>
                <a:gd name="T9" fmla="*/ 1 h 668"/>
              </a:gdLst>
              <a:ahLst/>
              <a:cxnLst>
                <a:cxn ang="0">
                  <a:pos x="T0" y="T1"/>
                </a:cxn>
                <a:cxn ang="0">
                  <a:pos x="T2" y="T3"/>
                </a:cxn>
                <a:cxn ang="0">
                  <a:pos x="T4" y="T5"/>
                </a:cxn>
                <a:cxn ang="0">
                  <a:pos x="T6" y="T7"/>
                </a:cxn>
                <a:cxn ang="0">
                  <a:pos x="T8" y="T9"/>
                </a:cxn>
              </a:cxnLst>
              <a:rect l="0" t="0" r="r" b="b"/>
              <a:pathLst>
                <a:path w="96" h="668">
                  <a:moveTo>
                    <a:pt x="96" y="1"/>
                  </a:moveTo>
                  <a:lnTo>
                    <a:pt x="26" y="668"/>
                  </a:lnTo>
                  <a:lnTo>
                    <a:pt x="0" y="665"/>
                  </a:lnTo>
                  <a:lnTo>
                    <a:pt x="70" y="0"/>
                  </a:lnTo>
                  <a:lnTo>
                    <a:pt x="96" y="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20">
              <a:extLst>
                <a:ext uri="{FF2B5EF4-FFF2-40B4-BE49-F238E27FC236}">
                  <a16:creationId xmlns:a16="http://schemas.microsoft.com/office/drawing/2014/main" id="{90A053F4-F800-1434-F052-55DD0FE25560}"/>
                </a:ext>
              </a:extLst>
            </p:cNvPr>
            <p:cNvSpPr>
              <a:spLocks/>
            </p:cNvSpPr>
            <p:nvPr/>
          </p:nvSpPr>
          <p:spPr bwMode="auto">
            <a:xfrm>
              <a:off x="9487041" y="1722433"/>
              <a:ext cx="358050" cy="75259"/>
            </a:xfrm>
            <a:custGeom>
              <a:avLst/>
              <a:gdLst>
                <a:gd name="T0" fmla="*/ 3 w 314"/>
                <a:gd name="T1" fmla="*/ 0 h 66"/>
                <a:gd name="T2" fmla="*/ 314 w 314"/>
                <a:gd name="T3" fmla="*/ 40 h 66"/>
                <a:gd name="T4" fmla="*/ 311 w 314"/>
                <a:gd name="T5" fmla="*/ 66 h 66"/>
                <a:gd name="T6" fmla="*/ 0 w 314"/>
                <a:gd name="T7" fmla="*/ 27 h 66"/>
                <a:gd name="T8" fmla="*/ 3 w 314"/>
                <a:gd name="T9" fmla="*/ 0 h 66"/>
              </a:gdLst>
              <a:ahLst/>
              <a:cxnLst>
                <a:cxn ang="0">
                  <a:pos x="T0" y="T1"/>
                </a:cxn>
                <a:cxn ang="0">
                  <a:pos x="T2" y="T3"/>
                </a:cxn>
                <a:cxn ang="0">
                  <a:pos x="T4" y="T5"/>
                </a:cxn>
                <a:cxn ang="0">
                  <a:pos x="T6" y="T7"/>
                </a:cxn>
                <a:cxn ang="0">
                  <a:pos x="T8" y="T9"/>
                </a:cxn>
              </a:cxnLst>
              <a:rect l="0" t="0" r="r" b="b"/>
              <a:pathLst>
                <a:path w="314" h="66">
                  <a:moveTo>
                    <a:pt x="3" y="0"/>
                  </a:moveTo>
                  <a:lnTo>
                    <a:pt x="314" y="40"/>
                  </a:lnTo>
                  <a:lnTo>
                    <a:pt x="311" y="66"/>
                  </a:lnTo>
                  <a:lnTo>
                    <a:pt x="0" y="27"/>
                  </a:lnTo>
                  <a:lnTo>
                    <a:pt x="3"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21">
              <a:extLst>
                <a:ext uri="{FF2B5EF4-FFF2-40B4-BE49-F238E27FC236}">
                  <a16:creationId xmlns:a16="http://schemas.microsoft.com/office/drawing/2014/main" id="{6D4A46EA-592D-C798-4523-7E96D4ADF494}"/>
                </a:ext>
              </a:extLst>
            </p:cNvPr>
            <p:cNvSpPr>
              <a:spLocks/>
            </p:cNvSpPr>
            <p:nvPr/>
          </p:nvSpPr>
          <p:spPr bwMode="auto">
            <a:xfrm>
              <a:off x="10263577" y="3508124"/>
              <a:ext cx="92363" cy="454975"/>
            </a:xfrm>
            <a:custGeom>
              <a:avLst/>
              <a:gdLst>
                <a:gd name="T0" fmla="*/ 0 w 81"/>
                <a:gd name="T1" fmla="*/ 396 h 399"/>
                <a:gd name="T2" fmla="*/ 55 w 81"/>
                <a:gd name="T3" fmla="*/ 0 h 399"/>
                <a:gd name="T4" fmla="*/ 81 w 81"/>
                <a:gd name="T5" fmla="*/ 3 h 399"/>
                <a:gd name="T6" fmla="*/ 26 w 81"/>
                <a:gd name="T7" fmla="*/ 399 h 399"/>
                <a:gd name="T8" fmla="*/ 0 w 81"/>
                <a:gd name="T9" fmla="*/ 396 h 399"/>
              </a:gdLst>
              <a:ahLst/>
              <a:cxnLst>
                <a:cxn ang="0">
                  <a:pos x="T0" y="T1"/>
                </a:cxn>
                <a:cxn ang="0">
                  <a:pos x="T2" y="T3"/>
                </a:cxn>
                <a:cxn ang="0">
                  <a:pos x="T4" y="T5"/>
                </a:cxn>
                <a:cxn ang="0">
                  <a:pos x="T6" y="T7"/>
                </a:cxn>
                <a:cxn ang="0">
                  <a:pos x="T8" y="T9"/>
                </a:cxn>
              </a:cxnLst>
              <a:rect l="0" t="0" r="r" b="b"/>
              <a:pathLst>
                <a:path w="81" h="399">
                  <a:moveTo>
                    <a:pt x="0" y="396"/>
                  </a:moveTo>
                  <a:lnTo>
                    <a:pt x="55" y="0"/>
                  </a:lnTo>
                  <a:lnTo>
                    <a:pt x="81" y="3"/>
                  </a:lnTo>
                  <a:lnTo>
                    <a:pt x="26" y="399"/>
                  </a:lnTo>
                  <a:lnTo>
                    <a:pt x="0" y="39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22">
              <a:extLst>
                <a:ext uri="{FF2B5EF4-FFF2-40B4-BE49-F238E27FC236}">
                  <a16:creationId xmlns:a16="http://schemas.microsoft.com/office/drawing/2014/main" id="{061C9E6F-9D31-D36A-B518-E1399D92D296}"/>
                </a:ext>
              </a:extLst>
            </p:cNvPr>
            <p:cNvSpPr>
              <a:spLocks/>
            </p:cNvSpPr>
            <p:nvPr/>
          </p:nvSpPr>
          <p:spPr bwMode="auto">
            <a:xfrm>
              <a:off x="10333135" y="3495581"/>
              <a:ext cx="486903" cy="324982"/>
            </a:xfrm>
            <a:custGeom>
              <a:avLst/>
              <a:gdLst>
                <a:gd name="T0" fmla="*/ 413 w 427"/>
                <a:gd name="T1" fmla="*/ 285 h 285"/>
                <a:gd name="T2" fmla="*/ 0 w 427"/>
                <a:gd name="T3" fmla="*/ 23 h 285"/>
                <a:gd name="T4" fmla="*/ 15 w 427"/>
                <a:gd name="T5" fmla="*/ 0 h 285"/>
                <a:gd name="T6" fmla="*/ 427 w 427"/>
                <a:gd name="T7" fmla="*/ 262 h 285"/>
                <a:gd name="T8" fmla="*/ 413 w 427"/>
                <a:gd name="T9" fmla="*/ 285 h 285"/>
              </a:gdLst>
              <a:ahLst/>
              <a:cxnLst>
                <a:cxn ang="0">
                  <a:pos x="T0" y="T1"/>
                </a:cxn>
                <a:cxn ang="0">
                  <a:pos x="T2" y="T3"/>
                </a:cxn>
                <a:cxn ang="0">
                  <a:pos x="T4" y="T5"/>
                </a:cxn>
                <a:cxn ang="0">
                  <a:pos x="T6" y="T7"/>
                </a:cxn>
                <a:cxn ang="0">
                  <a:pos x="T8" y="T9"/>
                </a:cxn>
              </a:cxnLst>
              <a:rect l="0" t="0" r="r" b="b"/>
              <a:pathLst>
                <a:path w="427" h="285">
                  <a:moveTo>
                    <a:pt x="413" y="285"/>
                  </a:moveTo>
                  <a:lnTo>
                    <a:pt x="0" y="23"/>
                  </a:lnTo>
                  <a:lnTo>
                    <a:pt x="15" y="0"/>
                  </a:lnTo>
                  <a:lnTo>
                    <a:pt x="427" y="262"/>
                  </a:lnTo>
                  <a:lnTo>
                    <a:pt x="413" y="28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3">
              <a:extLst>
                <a:ext uri="{FF2B5EF4-FFF2-40B4-BE49-F238E27FC236}">
                  <a16:creationId xmlns:a16="http://schemas.microsoft.com/office/drawing/2014/main" id="{B4D44550-48B0-5321-1534-0059B748FBD0}"/>
                </a:ext>
              </a:extLst>
            </p:cNvPr>
            <p:cNvSpPr>
              <a:spLocks/>
            </p:cNvSpPr>
            <p:nvPr/>
          </p:nvSpPr>
          <p:spPr bwMode="auto">
            <a:xfrm>
              <a:off x="8570249" y="2968768"/>
              <a:ext cx="439011" cy="306737"/>
            </a:xfrm>
            <a:custGeom>
              <a:avLst/>
              <a:gdLst>
                <a:gd name="T0" fmla="*/ 14 w 385"/>
                <a:gd name="T1" fmla="*/ 0 h 269"/>
                <a:gd name="T2" fmla="*/ 385 w 385"/>
                <a:gd name="T3" fmla="*/ 247 h 269"/>
                <a:gd name="T4" fmla="*/ 372 w 385"/>
                <a:gd name="T5" fmla="*/ 269 h 269"/>
                <a:gd name="T6" fmla="*/ 0 w 385"/>
                <a:gd name="T7" fmla="*/ 21 h 269"/>
                <a:gd name="T8" fmla="*/ 14 w 385"/>
                <a:gd name="T9" fmla="*/ 0 h 269"/>
              </a:gdLst>
              <a:ahLst/>
              <a:cxnLst>
                <a:cxn ang="0">
                  <a:pos x="T0" y="T1"/>
                </a:cxn>
                <a:cxn ang="0">
                  <a:pos x="T2" y="T3"/>
                </a:cxn>
                <a:cxn ang="0">
                  <a:pos x="T4" y="T5"/>
                </a:cxn>
                <a:cxn ang="0">
                  <a:pos x="T6" y="T7"/>
                </a:cxn>
                <a:cxn ang="0">
                  <a:pos x="T8" y="T9"/>
                </a:cxn>
              </a:cxnLst>
              <a:rect l="0" t="0" r="r" b="b"/>
              <a:pathLst>
                <a:path w="385" h="269">
                  <a:moveTo>
                    <a:pt x="14" y="0"/>
                  </a:moveTo>
                  <a:lnTo>
                    <a:pt x="385" y="247"/>
                  </a:lnTo>
                  <a:lnTo>
                    <a:pt x="372" y="269"/>
                  </a:lnTo>
                  <a:lnTo>
                    <a:pt x="0" y="21"/>
                  </a:lnTo>
                  <a:lnTo>
                    <a:pt x="14"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4">
              <a:extLst>
                <a:ext uri="{FF2B5EF4-FFF2-40B4-BE49-F238E27FC236}">
                  <a16:creationId xmlns:a16="http://schemas.microsoft.com/office/drawing/2014/main" id="{8000E1E5-A35F-B84D-9ED3-A020A4DD3A1E}"/>
                </a:ext>
              </a:extLst>
            </p:cNvPr>
            <p:cNvSpPr>
              <a:spLocks/>
            </p:cNvSpPr>
            <p:nvPr/>
          </p:nvSpPr>
          <p:spPr bwMode="auto">
            <a:xfrm>
              <a:off x="8602177" y="2039434"/>
              <a:ext cx="497166" cy="388838"/>
            </a:xfrm>
            <a:custGeom>
              <a:avLst/>
              <a:gdLst>
                <a:gd name="T0" fmla="*/ 0 w 436"/>
                <a:gd name="T1" fmla="*/ 320 h 341"/>
                <a:gd name="T2" fmla="*/ 420 w 436"/>
                <a:gd name="T3" fmla="*/ 0 h 341"/>
                <a:gd name="T4" fmla="*/ 436 w 436"/>
                <a:gd name="T5" fmla="*/ 21 h 341"/>
                <a:gd name="T6" fmla="*/ 15 w 436"/>
                <a:gd name="T7" fmla="*/ 341 h 341"/>
                <a:gd name="T8" fmla="*/ 0 w 436"/>
                <a:gd name="T9" fmla="*/ 320 h 341"/>
              </a:gdLst>
              <a:ahLst/>
              <a:cxnLst>
                <a:cxn ang="0">
                  <a:pos x="T0" y="T1"/>
                </a:cxn>
                <a:cxn ang="0">
                  <a:pos x="T2" y="T3"/>
                </a:cxn>
                <a:cxn ang="0">
                  <a:pos x="T4" y="T5"/>
                </a:cxn>
                <a:cxn ang="0">
                  <a:pos x="T6" y="T7"/>
                </a:cxn>
                <a:cxn ang="0">
                  <a:pos x="T8" y="T9"/>
                </a:cxn>
              </a:cxnLst>
              <a:rect l="0" t="0" r="r" b="b"/>
              <a:pathLst>
                <a:path w="436" h="341">
                  <a:moveTo>
                    <a:pt x="0" y="320"/>
                  </a:moveTo>
                  <a:lnTo>
                    <a:pt x="420" y="0"/>
                  </a:lnTo>
                  <a:lnTo>
                    <a:pt x="436" y="21"/>
                  </a:lnTo>
                  <a:lnTo>
                    <a:pt x="15" y="341"/>
                  </a:lnTo>
                  <a:lnTo>
                    <a:pt x="0" y="32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25">
              <a:extLst>
                <a:ext uri="{FF2B5EF4-FFF2-40B4-BE49-F238E27FC236}">
                  <a16:creationId xmlns:a16="http://schemas.microsoft.com/office/drawing/2014/main" id="{D1885A73-B222-4BCB-0DBC-929CBF1BCFCE}"/>
                </a:ext>
              </a:extLst>
            </p:cNvPr>
            <p:cNvSpPr>
              <a:spLocks/>
            </p:cNvSpPr>
            <p:nvPr/>
          </p:nvSpPr>
          <p:spPr bwMode="auto">
            <a:xfrm>
              <a:off x="8521217" y="3390675"/>
              <a:ext cx="258845" cy="293054"/>
            </a:xfrm>
            <a:custGeom>
              <a:avLst/>
              <a:gdLst>
                <a:gd name="T0" fmla="*/ 20 w 227"/>
                <a:gd name="T1" fmla="*/ 0 h 257"/>
                <a:gd name="T2" fmla="*/ 227 w 227"/>
                <a:gd name="T3" fmla="*/ 240 h 257"/>
                <a:gd name="T4" fmla="*/ 208 w 227"/>
                <a:gd name="T5" fmla="*/ 257 h 257"/>
                <a:gd name="T6" fmla="*/ 0 w 227"/>
                <a:gd name="T7" fmla="*/ 17 h 257"/>
                <a:gd name="T8" fmla="*/ 20 w 227"/>
                <a:gd name="T9" fmla="*/ 0 h 257"/>
              </a:gdLst>
              <a:ahLst/>
              <a:cxnLst>
                <a:cxn ang="0">
                  <a:pos x="T0" y="T1"/>
                </a:cxn>
                <a:cxn ang="0">
                  <a:pos x="T2" y="T3"/>
                </a:cxn>
                <a:cxn ang="0">
                  <a:pos x="T4" y="T5"/>
                </a:cxn>
                <a:cxn ang="0">
                  <a:pos x="T6" y="T7"/>
                </a:cxn>
                <a:cxn ang="0">
                  <a:pos x="T8" y="T9"/>
                </a:cxn>
              </a:cxnLst>
              <a:rect l="0" t="0" r="r" b="b"/>
              <a:pathLst>
                <a:path w="227" h="257">
                  <a:moveTo>
                    <a:pt x="20" y="0"/>
                  </a:moveTo>
                  <a:lnTo>
                    <a:pt x="227" y="240"/>
                  </a:lnTo>
                  <a:lnTo>
                    <a:pt x="208" y="257"/>
                  </a:lnTo>
                  <a:lnTo>
                    <a:pt x="0" y="17"/>
                  </a:lnTo>
                  <a:lnTo>
                    <a:pt x="20"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26">
              <a:extLst>
                <a:ext uri="{FF2B5EF4-FFF2-40B4-BE49-F238E27FC236}">
                  <a16:creationId xmlns:a16="http://schemas.microsoft.com/office/drawing/2014/main" id="{65B4223F-D716-F074-EB11-0E19E786465E}"/>
                </a:ext>
              </a:extLst>
            </p:cNvPr>
            <p:cNvSpPr>
              <a:spLocks/>
            </p:cNvSpPr>
            <p:nvPr/>
          </p:nvSpPr>
          <p:spPr bwMode="auto">
            <a:xfrm>
              <a:off x="10033239" y="4306326"/>
              <a:ext cx="61576" cy="683032"/>
            </a:xfrm>
            <a:custGeom>
              <a:avLst/>
              <a:gdLst>
                <a:gd name="T0" fmla="*/ 0 w 54"/>
                <a:gd name="T1" fmla="*/ 597 h 599"/>
                <a:gd name="T2" fmla="*/ 26 w 54"/>
                <a:gd name="T3" fmla="*/ 0 h 599"/>
                <a:gd name="T4" fmla="*/ 54 w 54"/>
                <a:gd name="T5" fmla="*/ 1 h 599"/>
                <a:gd name="T6" fmla="*/ 26 w 54"/>
                <a:gd name="T7" fmla="*/ 599 h 599"/>
                <a:gd name="T8" fmla="*/ 0 w 54"/>
                <a:gd name="T9" fmla="*/ 597 h 599"/>
              </a:gdLst>
              <a:ahLst/>
              <a:cxnLst>
                <a:cxn ang="0">
                  <a:pos x="T0" y="T1"/>
                </a:cxn>
                <a:cxn ang="0">
                  <a:pos x="T2" y="T3"/>
                </a:cxn>
                <a:cxn ang="0">
                  <a:pos x="T4" y="T5"/>
                </a:cxn>
                <a:cxn ang="0">
                  <a:pos x="T6" y="T7"/>
                </a:cxn>
                <a:cxn ang="0">
                  <a:pos x="T8" y="T9"/>
                </a:cxn>
              </a:cxnLst>
              <a:rect l="0" t="0" r="r" b="b"/>
              <a:pathLst>
                <a:path w="54" h="599">
                  <a:moveTo>
                    <a:pt x="0" y="597"/>
                  </a:moveTo>
                  <a:lnTo>
                    <a:pt x="26" y="0"/>
                  </a:lnTo>
                  <a:lnTo>
                    <a:pt x="54" y="1"/>
                  </a:lnTo>
                  <a:lnTo>
                    <a:pt x="26" y="599"/>
                  </a:lnTo>
                  <a:lnTo>
                    <a:pt x="0" y="597"/>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7">
              <a:extLst>
                <a:ext uri="{FF2B5EF4-FFF2-40B4-BE49-F238E27FC236}">
                  <a16:creationId xmlns:a16="http://schemas.microsoft.com/office/drawing/2014/main" id="{FFDC2312-B8FF-00D0-792C-8D81B78A64A4}"/>
                </a:ext>
              </a:extLst>
            </p:cNvPr>
            <p:cNvSpPr>
              <a:spLocks/>
            </p:cNvSpPr>
            <p:nvPr/>
          </p:nvSpPr>
          <p:spPr bwMode="auto">
            <a:xfrm>
              <a:off x="8920318" y="3743024"/>
              <a:ext cx="584968" cy="523392"/>
            </a:xfrm>
            <a:custGeom>
              <a:avLst/>
              <a:gdLst>
                <a:gd name="T0" fmla="*/ 513 w 513"/>
                <a:gd name="T1" fmla="*/ 19 h 459"/>
                <a:gd name="T2" fmla="*/ 18 w 513"/>
                <a:gd name="T3" fmla="*/ 459 h 459"/>
                <a:gd name="T4" fmla="*/ 0 w 513"/>
                <a:gd name="T5" fmla="*/ 438 h 459"/>
                <a:gd name="T6" fmla="*/ 495 w 513"/>
                <a:gd name="T7" fmla="*/ 0 h 459"/>
                <a:gd name="T8" fmla="*/ 513 w 513"/>
                <a:gd name="T9" fmla="*/ 19 h 459"/>
              </a:gdLst>
              <a:ahLst/>
              <a:cxnLst>
                <a:cxn ang="0">
                  <a:pos x="T0" y="T1"/>
                </a:cxn>
                <a:cxn ang="0">
                  <a:pos x="T2" y="T3"/>
                </a:cxn>
                <a:cxn ang="0">
                  <a:pos x="T4" y="T5"/>
                </a:cxn>
                <a:cxn ang="0">
                  <a:pos x="T6" y="T7"/>
                </a:cxn>
                <a:cxn ang="0">
                  <a:pos x="T8" y="T9"/>
                </a:cxn>
              </a:cxnLst>
              <a:rect l="0" t="0" r="r" b="b"/>
              <a:pathLst>
                <a:path w="513" h="459">
                  <a:moveTo>
                    <a:pt x="513" y="19"/>
                  </a:moveTo>
                  <a:lnTo>
                    <a:pt x="18" y="459"/>
                  </a:lnTo>
                  <a:lnTo>
                    <a:pt x="0" y="438"/>
                  </a:lnTo>
                  <a:lnTo>
                    <a:pt x="495" y="0"/>
                  </a:lnTo>
                  <a:lnTo>
                    <a:pt x="513" y="1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28">
              <a:extLst>
                <a:ext uri="{FF2B5EF4-FFF2-40B4-BE49-F238E27FC236}">
                  <a16:creationId xmlns:a16="http://schemas.microsoft.com/office/drawing/2014/main" id="{22C3C077-7D72-D2A5-7F28-05075E643905}"/>
                </a:ext>
              </a:extLst>
            </p:cNvPr>
            <p:cNvSpPr>
              <a:spLocks/>
            </p:cNvSpPr>
            <p:nvPr/>
          </p:nvSpPr>
          <p:spPr bwMode="auto">
            <a:xfrm>
              <a:off x="9207670" y="4577715"/>
              <a:ext cx="245162" cy="427608"/>
            </a:xfrm>
            <a:custGeom>
              <a:avLst/>
              <a:gdLst>
                <a:gd name="T0" fmla="*/ 215 w 215"/>
                <a:gd name="T1" fmla="*/ 12 h 375"/>
                <a:gd name="T2" fmla="*/ 24 w 215"/>
                <a:gd name="T3" fmla="*/ 375 h 375"/>
                <a:gd name="T4" fmla="*/ 0 w 215"/>
                <a:gd name="T5" fmla="*/ 363 h 375"/>
                <a:gd name="T6" fmla="*/ 191 w 215"/>
                <a:gd name="T7" fmla="*/ 0 h 375"/>
                <a:gd name="T8" fmla="*/ 215 w 215"/>
                <a:gd name="T9" fmla="*/ 12 h 375"/>
              </a:gdLst>
              <a:ahLst/>
              <a:cxnLst>
                <a:cxn ang="0">
                  <a:pos x="T0" y="T1"/>
                </a:cxn>
                <a:cxn ang="0">
                  <a:pos x="T2" y="T3"/>
                </a:cxn>
                <a:cxn ang="0">
                  <a:pos x="T4" y="T5"/>
                </a:cxn>
                <a:cxn ang="0">
                  <a:pos x="T6" y="T7"/>
                </a:cxn>
                <a:cxn ang="0">
                  <a:pos x="T8" y="T9"/>
                </a:cxn>
              </a:cxnLst>
              <a:rect l="0" t="0" r="r" b="b"/>
              <a:pathLst>
                <a:path w="215" h="375">
                  <a:moveTo>
                    <a:pt x="215" y="12"/>
                  </a:moveTo>
                  <a:lnTo>
                    <a:pt x="24" y="375"/>
                  </a:lnTo>
                  <a:lnTo>
                    <a:pt x="0" y="363"/>
                  </a:lnTo>
                  <a:lnTo>
                    <a:pt x="191" y="0"/>
                  </a:lnTo>
                  <a:lnTo>
                    <a:pt x="215" y="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29">
              <a:extLst>
                <a:ext uri="{FF2B5EF4-FFF2-40B4-BE49-F238E27FC236}">
                  <a16:creationId xmlns:a16="http://schemas.microsoft.com/office/drawing/2014/main" id="{78FA766F-E382-3286-73C4-44732EBE8E43}"/>
                </a:ext>
              </a:extLst>
            </p:cNvPr>
            <p:cNvSpPr>
              <a:spLocks/>
            </p:cNvSpPr>
            <p:nvPr/>
          </p:nvSpPr>
          <p:spPr bwMode="auto">
            <a:xfrm>
              <a:off x="10180336" y="1758923"/>
              <a:ext cx="225777" cy="145957"/>
            </a:xfrm>
            <a:custGeom>
              <a:avLst/>
              <a:gdLst>
                <a:gd name="T0" fmla="*/ 186 w 198"/>
                <a:gd name="T1" fmla="*/ 128 h 128"/>
                <a:gd name="T2" fmla="*/ 0 w 198"/>
                <a:gd name="T3" fmla="*/ 24 h 128"/>
                <a:gd name="T4" fmla="*/ 14 w 198"/>
                <a:gd name="T5" fmla="*/ 0 h 128"/>
                <a:gd name="T6" fmla="*/ 198 w 198"/>
                <a:gd name="T7" fmla="*/ 106 h 128"/>
                <a:gd name="T8" fmla="*/ 186 w 198"/>
                <a:gd name="T9" fmla="*/ 128 h 128"/>
              </a:gdLst>
              <a:ahLst/>
              <a:cxnLst>
                <a:cxn ang="0">
                  <a:pos x="T0" y="T1"/>
                </a:cxn>
                <a:cxn ang="0">
                  <a:pos x="T2" y="T3"/>
                </a:cxn>
                <a:cxn ang="0">
                  <a:pos x="T4" y="T5"/>
                </a:cxn>
                <a:cxn ang="0">
                  <a:pos x="T6" y="T7"/>
                </a:cxn>
                <a:cxn ang="0">
                  <a:pos x="T8" y="T9"/>
                </a:cxn>
              </a:cxnLst>
              <a:rect l="0" t="0" r="r" b="b"/>
              <a:pathLst>
                <a:path w="198" h="128">
                  <a:moveTo>
                    <a:pt x="186" y="128"/>
                  </a:moveTo>
                  <a:lnTo>
                    <a:pt x="0" y="24"/>
                  </a:lnTo>
                  <a:lnTo>
                    <a:pt x="14" y="0"/>
                  </a:lnTo>
                  <a:lnTo>
                    <a:pt x="198" y="106"/>
                  </a:lnTo>
                  <a:lnTo>
                    <a:pt x="186" y="12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30">
              <a:extLst>
                <a:ext uri="{FF2B5EF4-FFF2-40B4-BE49-F238E27FC236}">
                  <a16:creationId xmlns:a16="http://schemas.microsoft.com/office/drawing/2014/main" id="{4D4F2B7A-1EBD-6ADE-00EC-771FE317F7FC}"/>
                </a:ext>
              </a:extLst>
            </p:cNvPr>
            <p:cNvSpPr>
              <a:spLocks/>
            </p:cNvSpPr>
            <p:nvPr/>
          </p:nvSpPr>
          <p:spPr bwMode="auto">
            <a:xfrm>
              <a:off x="10861088" y="2521775"/>
              <a:ext cx="103766" cy="452694"/>
            </a:xfrm>
            <a:custGeom>
              <a:avLst/>
              <a:gdLst>
                <a:gd name="T0" fmla="*/ 91 w 91"/>
                <a:gd name="T1" fmla="*/ 5 h 397"/>
                <a:gd name="T2" fmla="*/ 26 w 91"/>
                <a:gd name="T3" fmla="*/ 397 h 397"/>
                <a:gd name="T4" fmla="*/ 0 w 91"/>
                <a:gd name="T5" fmla="*/ 392 h 397"/>
                <a:gd name="T6" fmla="*/ 64 w 91"/>
                <a:gd name="T7" fmla="*/ 0 h 397"/>
                <a:gd name="T8" fmla="*/ 91 w 91"/>
                <a:gd name="T9" fmla="*/ 5 h 397"/>
              </a:gdLst>
              <a:ahLst/>
              <a:cxnLst>
                <a:cxn ang="0">
                  <a:pos x="T0" y="T1"/>
                </a:cxn>
                <a:cxn ang="0">
                  <a:pos x="T2" y="T3"/>
                </a:cxn>
                <a:cxn ang="0">
                  <a:pos x="T4" y="T5"/>
                </a:cxn>
                <a:cxn ang="0">
                  <a:pos x="T6" y="T7"/>
                </a:cxn>
                <a:cxn ang="0">
                  <a:pos x="T8" y="T9"/>
                </a:cxn>
              </a:cxnLst>
              <a:rect l="0" t="0" r="r" b="b"/>
              <a:pathLst>
                <a:path w="91" h="397">
                  <a:moveTo>
                    <a:pt x="91" y="5"/>
                  </a:moveTo>
                  <a:lnTo>
                    <a:pt x="26" y="397"/>
                  </a:lnTo>
                  <a:lnTo>
                    <a:pt x="0" y="392"/>
                  </a:lnTo>
                  <a:lnTo>
                    <a:pt x="64" y="0"/>
                  </a:lnTo>
                  <a:lnTo>
                    <a:pt x="91" y="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31">
              <a:extLst>
                <a:ext uri="{FF2B5EF4-FFF2-40B4-BE49-F238E27FC236}">
                  <a16:creationId xmlns:a16="http://schemas.microsoft.com/office/drawing/2014/main" id="{7652BAEB-78A1-1DAE-4548-13787D74DACC}"/>
                </a:ext>
              </a:extLst>
            </p:cNvPr>
            <p:cNvSpPr>
              <a:spLocks/>
            </p:cNvSpPr>
            <p:nvPr/>
          </p:nvSpPr>
          <p:spPr bwMode="auto">
            <a:xfrm>
              <a:off x="10320592" y="3044027"/>
              <a:ext cx="139115" cy="469799"/>
            </a:xfrm>
            <a:custGeom>
              <a:avLst/>
              <a:gdLst>
                <a:gd name="T0" fmla="*/ 122 w 122"/>
                <a:gd name="T1" fmla="*/ 5 h 412"/>
                <a:gd name="T2" fmla="*/ 26 w 122"/>
                <a:gd name="T3" fmla="*/ 412 h 412"/>
                <a:gd name="T4" fmla="*/ 0 w 122"/>
                <a:gd name="T5" fmla="*/ 407 h 412"/>
                <a:gd name="T6" fmla="*/ 96 w 122"/>
                <a:gd name="T7" fmla="*/ 0 h 412"/>
                <a:gd name="T8" fmla="*/ 122 w 122"/>
                <a:gd name="T9" fmla="*/ 5 h 412"/>
              </a:gdLst>
              <a:ahLst/>
              <a:cxnLst>
                <a:cxn ang="0">
                  <a:pos x="T0" y="T1"/>
                </a:cxn>
                <a:cxn ang="0">
                  <a:pos x="T2" y="T3"/>
                </a:cxn>
                <a:cxn ang="0">
                  <a:pos x="T4" y="T5"/>
                </a:cxn>
                <a:cxn ang="0">
                  <a:pos x="T6" y="T7"/>
                </a:cxn>
                <a:cxn ang="0">
                  <a:pos x="T8" y="T9"/>
                </a:cxn>
              </a:cxnLst>
              <a:rect l="0" t="0" r="r" b="b"/>
              <a:pathLst>
                <a:path w="122" h="412">
                  <a:moveTo>
                    <a:pt x="122" y="5"/>
                  </a:moveTo>
                  <a:lnTo>
                    <a:pt x="26" y="412"/>
                  </a:lnTo>
                  <a:lnTo>
                    <a:pt x="0" y="407"/>
                  </a:lnTo>
                  <a:lnTo>
                    <a:pt x="96" y="0"/>
                  </a:lnTo>
                  <a:lnTo>
                    <a:pt x="122" y="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32">
              <a:extLst>
                <a:ext uri="{FF2B5EF4-FFF2-40B4-BE49-F238E27FC236}">
                  <a16:creationId xmlns:a16="http://schemas.microsoft.com/office/drawing/2014/main" id="{A0D69647-9884-61F5-6886-593EE94FCCE7}"/>
                </a:ext>
              </a:extLst>
            </p:cNvPr>
            <p:cNvSpPr>
              <a:spLocks/>
            </p:cNvSpPr>
            <p:nvPr/>
          </p:nvSpPr>
          <p:spPr bwMode="auto">
            <a:xfrm>
              <a:off x="10339976" y="3309714"/>
              <a:ext cx="655666" cy="215514"/>
            </a:xfrm>
            <a:custGeom>
              <a:avLst/>
              <a:gdLst>
                <a:gd name="T0" fmla="*/ 575 w 575"/>
                <a:gd name="T1" fmla="*/ 24 h 189"/>
                <a:gd name="T2" fmla="*/ 9 w 575"/>
                <a:gd name="T3" fmla="*/ 189 h 189"/>
                <a:gd name="T4" fmla="*/ 0 w 575"/>
                <a:gd name="T5" fmla="*/ 163 h 189"/>
                <a:gd name="T6" fmla="*/ 567 w 575"/>
                <a:gd name="T7" fmla="*/ 0 h 189"/>
                <a:gd name="T8" fmla="*/ 575 w 575"/>
                <a:gd name="T9" fmla="*/ 24 h 189"/>
              </a:gdLst>
              <a:ahLst/>
              <a:cxnLst>
                <a:cxn ang="0">
                  <a:pos x="T0" y="T1"/>
                </a:cxn>
                <a:cxn ang="0">
                  <a:pos x="T2" y="T3"/>
                </a:cxn>
                <a:cxn ang="0">
                  <a:pos x="T4" y="T5"/>
                </a:cxn>
                <a:cxn ang="0">
                  <a:pos x="T6" y="T7"/>
                </a:cxn>
                <a:cxn ang="0">
                  <a:pos x="T8" y="T9"/>
                </a:cxn>
              </a:cxnLst>
              <a:rect l="0" t="0" r="r" b="b"/>
              <a:pathLst>
                <a:path w="575" h="189">
                  <a:moveTo>
                    <a:pt x="575" y="24"/>
                  </a:moveTo>
                  <a:lnTo>
                    <a:pt x="9" y="189"/>
                  </a:lnTo>
                  <a:lnTo>
                    <a:pt x="0" y="163"/>
                  </a:lnTo>
                  <a:lnTo>
                    <a:pt x="567" y="0"/>
                  </a:lnTo>
                  <a:lnTo>
                    <a:pt x="575" y="2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33">
              <a:extLst>
                <a:ext uri="{FF2B5EF4-FFF2-40B4-BE49-F238E27FC236}">
                  <a16:creationId xmlns:a16="http://schemas.microsoft.com/office/drawing/2014/main" id="{835A9732-3AFB-C27D-6948-97D6D9EC02D4}"/>
                </a:ext>
              </a:extLst>
            </p:cNvPr>
            <p:cNvSpPr>
              <a:spLocks/>
            </p:cNvSpPr>
            <p:nvPr/>
          </p:nvSpPr>
          <p:spPr bwMode="auto">
            <a:xfrm>
              <a:off x="10002451" y="2589052"/>
              <a:ext cx="82101" cy="554180"/>
            </a:xfrm>
            <a:custGeom>
              <a:avLst/>
              <a:gdLst>
                <a:gd name="T0" fmla="*/ 0 w 72"/>
                <a:gd name="T1" fmla="*/ 484 h 486"/>
                <a:gd name="T2" fmla="*/ 45 w 72"/>
                <a:gd name="T3" fmla="*/ 0 h 486"/>
                <a:gd name="T4" fmla="*/ 72 w 72"/>
                <a:gd name="T5" fmla="*/ 1 h 486"/>
                <a:gd name="T6" fmla="*/ 26 w 72"/>
                <a:gd name="T7" fmla="*/ 486 h 486"/>
                <a:gd name="T8" fmla="*/ 0 w 72"/>
                <a:gd name="T9" fmla="*/ 484 h 486"/>
              </a:gdLst>
              <a:ahLst/>
              <a:cxnLst>
                <a:cxn ang="0">
                  <a:pos x="T0" y="T1"/>
                </a:cxn>
                <a:cxn ang="0">
                  <a:pos x="T2" y="T3"/>
                </a:cxn>
                <a:cxn ang="0">
                  <a:pos x="T4" y="T5"/>
                </a:cxn>
                <a:cxn ang="0">
                  <a:pos x="T6" y="T7"/>
                </a:cxn>
                <a:cxn ang="0">
                  <a:pos x="T8" y="T9"/>
                </a:cxn>
              </a:cxnLst>
              <a:rect l="0" t="0" r="r" b="b"/>
              <a:pathLst>
                <a:path w="72" h="486">
                  <a:moveTo>
                    <a:pt x="0" y="484"/>
                  </a:moveTo>
                  <a:lnTo>
                    <a:pt x="45" y="0"/>
                  </a:lnTo>
                  <a:lnTo>
                    <a:pt x="72" y="1"/>
                  </a:lnTo>
                  <a:lnTo>
                    <a:pt x="26" y="486"/>
                  </a:lnTo>
                  <a:lnTo>
                    <a:pt x="0" y="48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34">
              <a:extLst>
                <a:ext uri="{FF2B5EF4-FFF2-40B4-BE49-F238E27FC236}">
                  <a16:creationId xmlns:a16="http://schemas.microsoft.com/office/drawing/2014/main" id="{4AEE9BE3-627E-6144-72A1-87CFE4727D2E}"/>
                </a:ext>
              </a:extLst>
            </p:cNvPr>
            <p:cNvSpPr>
              <a:spLocks/>
            </p:cNvSpPr>
            <p:nvPr/>
          </p:nvSpPr>
          <p:spPr bwMode="auto">
            <a:xfrm>
              <a:off x="9094782" y="2012067"/>
              <a:ext cx="319281" cy="57014"/>
            </a:xfrm>
            <a:custGeom>
              <a:avLst/>
              <a:gdLst>
                <a:gd name="T0" fmla="*/ 280 w 280"/>
                <a:gd name="T1" fmla="*/ 28 h 50"/>
                <a:gd name="T2" fmla="*/ 4 w 280"/>
                <a:gd name="T3" fmla="*/ 50 h 50"/>
                <a:gd name="T4" fmla="*/ 0 w 280"/>
                <a:gd name="T5" fmla="*/ 24 h 50"/>
                <a:gd name="T6" fmla="*/ 278 w 280"/>
                <a:gd name="T7" fmla="*/ 0 h 50"/>
                <a:gd name="T8" fmla="*/ 280 w 280"/>
                <a:gd name="T9" fmla="*/ 28 h 50"/>
              </a:gdLst>
              <a:ahLst/>
              <a:cxnLst>
                <a:cxn ang="0">
                  <a:pos x="T0" y="T1"/>
                </a:cxn>
                <a:cxn ang="0">
                  <a:pos x="T2" y="T3"/>
                </a:cxn>
                <a:cxn ang="0">
                  <a:pos x="T4" y="T5"/>
                </a:cxn>
                <a:cxn ang="0">
                  <a:pos x="T6" y="T7"/>
                </a:cxn>
                <a:cxn ang="0">
                  <a:pos x="T8" y="T9"/>
                </a:cxn>
              </a:cxnLst>
              <a:rect l="0" t="0" r="r" b="b"/>
              <a:pathLst>
                <a:path w="280" h="50">
                  <a:moveTo>
                    <a:pt x="280" y="28"/>
                  </a:moveTo>
                  <a:lnTo>
                    <a:pt x="4" y="50"/>
                  </a:lnTo>
                  <a:lnTo>
                    <a:pt x="0" y="24"/>
                  </a:lnTo>
                  <a:lnTo>
                    <a:pt x="278" y="0"/>
                  </a:lnTo>
                  <a:lnTo>
                    <a:pt x="280" y="2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35">
              <a:extLst>
                <a:ext uri="{FF2B5EF4-FFF2-40B4-BE49-F238E27FC236}">
                  <a16:creationId xmlns:a16="http://schemas.microsoft.com/office/drawing/2014/main" id="{3ABD5C3C-57D6-B6C4-73E6-5BA558A518B4}"/>
                </a:ext>
              </a:extLst>
            </p:cNvPr>
            <p:cNvSpPr>
              <a:spLocks/>
            </p:cNvSpPr>
            <p:nvPr/>
          </p:nvSpPr>
          <p:spPr bwMode="auto">
            <a:xfrm>
              <a:off x="8484728" y="2723606"/>
              <a:ext cx="85522" cy="272529"/>
            </a:xfrm>
            <a:custGeom>
              <a:avLst/>
              <a:gdLst>
                <a:gd name="T0" fmla="*/ 49 w 75"/>
                <a:gd name="T1" fmla="*/ 239 h 239"/>
                <a:gd name="T2" fmla="*/ 0 w 75"/>
                <a:gd name="T3" fmla="*/ 5 h 239"/>
                <a:gd name="T4" fmla="*/ 26 w 75"/>
                <a:gd name="T5" fmla="*/ 0 h 239"/>
                <a:gd name="T6" fmla="*/ 75 w 75"/>
                <a:gd name="T7" fmla="*/ 234 h 239"/>
                <a:gd name="T8" fmla="*/ 49 w 75"/>
                <a:gd name="T9" fmla="*/ 239 h 239"/>
              </a:gdLst>
              <a:ahLst/>
              <a:cxnLst>
                <a:cxn ang="0">
                  <a:pos x="T0" y="T1"/>
                </a:cxn>
                <a:cxn ang="0">
                  <a:pos x="T2" y="T3"/>
                </a:cxn>
                <a:cxn ang="0">
                  <a:pos x="T4" y="T5"/>
                </a:cxn>
                <a:cxn ang="0">
                  <a:pos x="T6" y="T7"/>
                </a:cxn>
                <a:cxn ang="0">
                  <a:pos x="T8" y="T9"/>
                </a:cxn>
              </a:cxnLst>
              <a:rect l="0" t="0" r="r" b="b"/>
              <a:pathLst>
                <a:path w="75" h="239">
                  <a:moveTo>
                    <a:pt x="49" y="239"/>
                  </a:moveTo>
                  <a:lnTo>
                    <a:pt x="0" y="5"/>
                  </a:lnTo>
                  <a:lnTo>
                    <a:pt x="26" y="0"/>
                  </a:lnTo>
                  <a:lnTo>
                    <a:pt x="75" y="234"/>
                  </a:lnTo>
                  <a:lnTo>
                    <a:pt x="49" y="23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36">
              <a:extLst>
                <a:ext uri="{FF2B5EF4-FFF2-40B4-BE49-F238E27FC236}">
                  <a16:creationId xmlns:a16="http://schemas.microsoft.com/office/drawing/2014/main" id="{7669E014-7CF2-C3C5-1585-747339CEFB5A}"/>
                </a:ext>
              </a:extLst>
            </p:cNvPr>
            <p:cNvSpPr>
              <a:spLocks/>
            </p:cNvSpPr>
            <p:nvPr/>
          </p:nvSpPr>
          <p:spPr bwMode="auto">
            <a:xfrm>
              <a:off x="10017275" y="3914067"/>
              <a:ext cx="77540" cy="355770"/>
            </a:xfrm>
            <a:custGeom>
              <a:avLst/>
              <a:gdLst>
                <a:gd name="T0" fmla="*/ 26 w 68"/>
                <a:gd name="T1" fmla="*/ 0 h 312"/>
                <a:gd name="T2" fmla="*/ 68 w 68"/>
                <a:gd name="T3" fmla="*/ 309 h 312"/>
                <a:gd name="T4" fmla="*/ 40 w 68"/>
                <a:gd name="T5" fmla="*/ 312 h 312"/>
                <a:gd name="T6" fmla="*/ 0 w 68"/>
                <a:gd name="T7" fmla="*/ 3 h 312"/>
                <a:gd name="T8" fmla="*/ 26 w 68"/>
                <a:gd name="T9" fmla="*/ 0 h 312"/>
              </a:gdLst>
              <a:ahLst/>
              <a:cxnLst>
                <a:cxn ang="0">
                  <a:pos x="T0" y="T1"/>
                </a:cxn>
                <a:cxn ang="0">
                  <a:pos x="T2" y="T3"/>
                </a:cxn>
                <a:cxn ang="0">
                  <a:pos x="T4" y="T5"/>
                </a:cxn>
                <a:cxn ang="0">
                  <a:pos x="T6" y="T7"/>
                </a:cxn>
                <a:cxn ang="0">
                  <a:pos x="T8" y="T9"/>
                </a:cxn>
              </a:cxnLst>
              <a:rect l="0" t="0" r="r" b="b"/>
              <a:pathLst>
                <a:path w="68" h="312">
                  <a:moveTo>
                    <a:pt x="26" y="0"/>
                  </a:moveTo>
                  <a:lnTo>
                    <a:pt x="68" y="309"/>
                  </a:lnTo>
                  <a:lnTo>
                    <a:pt x="40" y="312"/>
                  </a:lnTo>
                  <a:lnTo>
                    <a:pt x="0" y="3"/>
                  </a:ln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37">
              <a:extLst>
                <a:ext uri="{FF2B5EF4-FFF2-40B4-BE49-F238E27FC236}">
                  <a16:creationId xmlns:a16="http://schemas.microsoft.com/office/drawing/2014/main" id="{7E01950D-5348-98E6-B9F4-330DC0229124}"/>
                </a:ext>
              </a:extLst>
            </p:cNvPr>
            <p:cNvSpPr>
              <a:spLocks/>
            </p:cNvSpPr>
            <p:nvPr/>
          </p:nvSpPr>
          <p:spPr bwMode="auto">
            <a:xfrm>
              <a:off x="9430027" y="4569733"/>
              <a:ext cx="253144" cy="339806"/>
            </a:xfrm>
            <a:custGeom>
              <a:avLst/>
              <a:gdLst>
                <a:gd name="T0" fmla="*/ 22 w 222"/>
                <a:gd name="T1" fmla="*/ 0 h 298"/>
                <a:gd name="T2" fmla="*/ 222 w 222"/>
                <a:gd name="T3" fmla="*/ 283 h 298"/>
                <a:gd name="T4" fmla="*/ 201 w 222"/>
                <a:gd name="T5" fmla="*/ 298 h 298"/>
                <a:gd name="T6" fmla="*/ 0 w 222"/>
                <a:gd name="T7" fmla="*/ 14 h 298"/>
                <a:gd name="T8" fmla="*/ 22 w 222"/>
                <a:gd name="T9" fmla="*/ 0 h 298"/>
              </a:gdLst>
              <a:ahLst/>
              <a:cxnLst>
                <a:cxn ang="0">
                  <a:pos x="T0" y="T1"/>
                </a:cxn>
                <a:cxn ang="0">
                  <a:pos x="T2" y="T3"/>
                </a:cxn>
                <a:cxn ang="0">
                  <a:pos x="T4" y="T5"/>
                </a:cxn>
                <a:cxn ang="0">
                  <a:pos x="T6" y="T7"/>
                </a:cxn>
                <a:cxn ang="0">
                  <a:pos x="T8" y="T9"/>
                </a:cxn>
              </a:cxnLst>
              <a:rect l="0" t="0" r="r" b="b"/>
              <a:pathLst>
                <a:path w="222" h="298">
                  <a:moveTo>
                    <a:pt x="22" y="0"/>
                  </a:moveTo>
                  <a:lnTo>
                    <a:pt x="222" y="283"/>
                  </a:lnTo>
                  <a:lnTo>
                    <a:pt x="201" y="298"/>
                  </a:lnTo>
                  <a:lnTo>
                    <a:pt x="0" y="14"/>
                  </a:lnTo>
                  <a:lnTo>
                    <a:pt x="22"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38">
              <a:extLst>
                <a:ext uri="{FF2B5EF4-FFF2-40B4-BE49-F238E27FC236}">
                  <a16:creationId xmlns:a16="http://schemas.microsoft.com/office/drawing/2014/main" id="{C4D26701-A215-FDE9-3D8A-388B9B4C8338}"/>
                </a:ext>
              </a:extLst>
            </p:cNvPr>
            <p:cNvSpPr>
              <a:spLocks/>
            </p:cNvSpPr>
            <p:nvPr/>
          </p:nvSpPr>
          <p:spPr bwMode="auto">
            <a:xfrm>
              <a:off x="9083379" y="4559470"/>
              <a:ext cx="350068" cy="41050"/>
            </a:xfrm>
            <a:custGeom>
              <a:avLst/>
              <a:gdLst>
                <a:gd name="T0" fmla="*/ 305 w 307"/>
                <a:gd name="T1" fmla="*/ 36 h 36"/>
                <a:gd name="T2" fmla="*/ 0 w 307"/>
                <a:gd name="T3" fmla="*/ 28 h 36"/>
                <a:gd name="T4" fmla="*/ 0 w 307"/>
                <a:gd name="T5" fmla="*/ 0 h 36"/>
                <a:gd name="T6" fmla="*/ 307 w 307"/>
                <a:gd name="T7" fmla="*/ 10 h 36"/>
                <a:gd name="T8" fmla="*/ 305 w 307"/>
                <a:gd name="T9" fmla="*/ 36 h 36"/>
              </a:gdLst>
              <a:ahLst/>
              <a:cxnLst>
                <a:cxn ang="0">
                  <a:pos x="T0" y="T1"/>
                </a:cxn>
                <a:cxn ang="0">
                  <a:pos x="T2" y="T3"/>
                </a:cxn>
                <a:cxn ang="0">
                  <a:pos x="T4" y="T5"/>
                </a:cxn>
                <a:cxn ang="0">
                  <a:pos x="T6" y="T7"/>
                </a:cxn>
                <a:cxn ang="0">
                  <a:pos x="T8" y="T9"/>
                </a:cxn>
              </a:cxnLst>
              <a:rect l="0" t="0" r="r" b="b"/>
              <a:pathLst>
                <a:path w="307" h="36">
                  <a:moveTo>
                    <a:pt x="305" y="36"/>
                  </a:moveTo>
                  <a:lnTo>
                    <a:pt x="0" y="28"/>
                  </a:lnTo>
                  <a:lnTo>
                    <a:pt x="0" y="0"/>
                  </a:lnTo>
                  <a:lnTo>
                    <a:pt x="307" y="10"/>
                  </a:lnTo>
                  <a:lnTo>
                    <a:pt x="305" y="3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39">
              <a:extLst>
                <a:ext uri="{FF2B5EF4-FFF2-40B4-BE49-F238E27FC236}">
                  <a16:creationId xmlns:a16="http://schemas.microsoft.com/office/drawing/2014/main" id="{0C10FCF9-E6D8-5818-63FB-692647351DF1}"/>
                </a:ext>
              </a:extLst>
            </p:cNvPr>
            <p:cNvSpPr>
              <a:spLocks/>
            </p:cNvSpPr>
            <p:nvPr/>
          </p:nvSpPr>
          <p:spPr bwMode="auto">
            <a:xfrm>
              <a:off x="8756116" y="3513826"/>
              <a:ext cx="246302" cy="180165"/>
            </a:xfrm>
            <a:custGeom>
              <a:avLst/>
              <a:gdLst>
                <a:gd name="T0" fmla="*/ 0 w 216"/>
                <a:gd name="T1" fmla="*/ 135 h 158"/>
                <a:gd name="T2" fmla="*/ 200 w 216"/>
                <a:gd name="T3" fmla="*/ 0 h 158"/>
                <a:gd name="T4" fmla="*/ 216 w 216"/>
                <a:gd name="T5" fmla="*/ 21 h 158"/>
                <a:gd name="T6" fmla="*/ 16 w 216"/>
                <a:gd name="T7" fmla="*/ 158 h 158"/>
                <a:gd name="T8" fmla="*/ 0 w 216"/>
                <a:gd name="T9" fmla="*/ 135 h 158"/>
              </a:gdLst>
              <a:ahLst/>
              <a:cxnLst>
                <a:cxn ang="0">
                  <a:pos x="T0" y="T1"/>
                </a:cxn>
                <a:cxn ang="0">
                  <a:pos x="T2" y="T3"/>
                </a:cxn>
                <a:cxn ang="0">
                  <a:pos x="T4" y="T5"/>
                </a:cxn>
                <a:cxn ang="0">
                  <a:pos x="T6" y="T7"/>
                </a:cxn>
                <a:cxn ang="0">
                  <a:pos x="T8" y="T9"/>
                </a:cxn>
              </a:cxnLst>
              <a:rect l="0" t="0" r="r" b="b"/>
              <a:pathLst>
                <a:path w="216" h="158">
                  <a:moveTo>
                    <a:pt x="0" y="135"/>
                  </a:moveTo>
                  <a:lnTo>
                    <a:pt x="200" y="0"/>
                  </a:lnTo>
                  <a:lnTo>
                    <a:pt x="216" y="21"/>
                  </a:lnTo>
                  <a:lnTo>
                    <a:pt x="16" y="158"/>
                  </a:lnTo>
                  <a:lnTo>
                    <a:pt x="0" y="13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40">
              <a:extLst>
                <a:ext uri="{FF2B5EF4-FFF2-40B4-BE49-F238E27FC236}">
                  <a16:creationId xmlns:a16="http://schemas.microsoft.com/office/drawing/2014/main" id="{D7714AF2-0F43-9AD6-D15C-D83D769B1D88}"/>
                </a:ext>
              </a:extLst>
            </p:cNvPr>
            <p:cNvSpPr>
              <a:spLocks/>
            </p:cNvSpPr>
            <p:nvPr/>
          </p:nvSpPr>
          <p:spPr bwMode="auto">
            <a:xfrm>
              <a:off x="10099376" y="4253873"/>
              <a:ext cx="470939" cy="50173"/>
            </a:xfrm>
            <a:custGeom>
              <a:avLst/>
              <a:gdLst>
                <a:gd name="T0" fmla="*/ 413 w 413"/>
                <a:gd name="T1" fmla="*/ 26 h 44"/>
                <a:gd name="T2" fmla="*/ 1 w 413"/>
                <a:gd name="T3" fmla="*/ 44 h 44"/>
                <a:gd name="T4" fmla="*/ 0 w 413"/>
                <a:gd name="T5" fmla="*/ 16 h 44"/>
                <a:gd name="T6" fmla="*/ 411 w 413"/>
                <a:gd name="T7" fmla="*/ 0 h 44"/>
                <a:gd name="T8" fmla="*/ 413 w 413"/>
                <a:gd name="T9" fmla="*/ 26 h 44"/>
              </a:gdLst>
              <a:ahLst/>
              <a:cxnLst>
                <a:cxn ang="0">
                  <a:pos x="T0" y="T1"/>
                </a:cxn>
                <a:cxn ang="0">
                  <a:pos x="T2" y="T3"/>
                </a:cxn>
                <a:cxn ang="0">
                  <a:pos x="T4" y="T5"/>
                </a:cxn>
                <a:cxn ang="0">
                  <a:pos x="T6" y="T7"/>
                </a:cxn>
                <a:cxn ang="0">
                  <a:pos x="T8" y="T9"/>
                </a:cxn>
              </a:cxnLst>
              <a:rect l="0" t="0" r="r" b="b"/>
              <a:pathLst>
                <a:path w="413" h="44">
                  <a:moveTo>
                    <a:pt x="413" y="26"/>
                  </a:moveTo>
                  <a:lnTo>
                    <a:pt x="1" y="44"/>
                  </a:lnTo>
                  <a:lnTo>
                    <a:pt x="0" y="16"/>
                  </a:lnTo>
                  <a:lnTo>
                    <a:pt x="411" y="0"/>
                  </a:lnTo>
                  <a:lnTo>
                    <a:pt x="413" y="2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41">
              <a:extLst>
                <a:ext uri="{FF2B5EF4-FFF2-40B4-BE49-F238E27FC236}">
                  <a16:creationId xmlns:a16="http://schemas.microsoft.com/office/drawing/2014/main" id="{5CBC792E-688B-A6D3-4AF0-90561A335C53}"/>
                </a:ext>
              </a:extLst>
            </p:cNvPr>
            <p:cNvSpPr>
              <a:spLocks/>
            </p:cNvSpPr>
            <p:nvPr/>
          </p:nvSpPr>
          <p:spPr bwMode="auto">
            <a:xfrm>
              <a:off x="9182584" y="5096546"/>
              <a:ext cx="1191601" cy="1059328"/>
            </a:xfrm>
            <a:custGeom>
              <a:avLst/>
              <a:gdLst>
                <a:gd name="T0" fmla="*/ 293 w 602"/>
                <a:gd name="T1" fmla="*/ 535 h 535"/>
                <a:gd name="T2" fmla="*/ 143 w 602"/>
                <a:gd name="T3" fmla="*/ 515 h 535"/>
                <a:gd name="T4" fmla="*/ 87 w 602"/>
                <a:gd name="T5" fmla="*/ 469 h 535"/>
                <a:gd name="T6" fmla="*/ 38 w 602"/>
                <a:gd name="T7" fmla="*/ 403 h 535"/>
                <a:gd name="T8" fmla="*/ 31 w 602"/>
                <a:gd name="T9" fmla="*/ 368 h 535"/>
                <a:gd name="T10" fmla="*/ 32 w 602"/>
                <a:gd name="T11" fmla="*/ 347 h 535"/>
                <a:gd name="T12" fmla="*/ 38 w 602"/>
                <a:gd name="T13" fmla="*/ 314 h 535"/>
                <a:gd name="T14" fmla="*/ 32 w 602"/>
                <a:gd name="T15" fmla="*/ 293 h 535"/>
                <a:gd name="T16" fmla="*/ 29 w 602"/>
                <a:gd name="T17" fmla="*/ 270 h 535"/>
                <a:gd name="T18" fmla="*/ 37 w 602"/>
                <a:gd name="T19" fmla="*/ 241 h 535"/>
                <a:gd name="T20" fmla="*/ 31 w 602"/>
                <a:gd name="T21" fmla="*/ 214 h 535"/>
                <a:gd name="T22" fmla="*/ 35 w 602"/>
                <a:gd name="T23" fmla="*/ 191 h 535"/>
                <a:gd name="T24" fmla="*/ 41 w 602"/>
                <a:gd name="T25" fmla="*/ 169 h 535"/>
                <a:gd name="T26" fmla="*/ 44 w 602"/>
                <a:gd name="T27" fmla="*/ 145 h 535"/>
                <a:gd name="T28" fmla="*/ 17 w 602"/>
                <a:gd name="T29" fmla="*/ 126 h 535"/>
                <a:gd name="T30" fmla="*/ 0 w 602"/>
                <a:gd name="T31" fmla="*/ 0 h 535"/>
                <a:gd name="T32" fmla="*/ 602 w 602"/>
                <a:gd name="T33" fmla="*/ 0 h 535"/>
                <a:gd name="T34" fmla="*/ 590 w 602"/>
                <a:gd name="T35" fmla="*/ 94 h 535"/>
                <a:gd name="T36" fmla="*/ 563 w 602"/>
                <a:gd name="T37" fmla="*/ 114 h 535"/>
                <a:gd name="T38" fmla="*/ 566 w 602"/>
                <a:gd name="T39" fmla="*/ 138 h 535"/>
                <a:gd name="T40" fmla="*/ 572 w 602"/>
                <a:gd name="T41" fmla="*/ 160 h 535"/>
                <a:gd name="T42" fmla="*/ 577 w 602"/>
                <a:gd name="T43" fmla="*/ 182 h 535"/>
                <a:gd name="T44" fmla="*/ 571 w 602"/>
                <a:gd name="T45" fmla="*/ 209 h 535"/>
                <a:gd name="T46" fmla="*/ 578 w 602"/>
                <a:gd name="T47" fmla="*/ 239 h 535"/>
                <a:gd name="T48" fmla="*/ 575 w 602"/>
                <a:gd name="T49" fmla="*/ 261 h 535"/>
                <a:gd name="T50" fmla="*/ 569 w 602"/>
                <a:gd name="T51" fmla="*/ 282 h 535"/>
                <a:gd name="T52" fmla="*/ 575 w 602"/>
                <a:gd name="T53" fmla="*/ 315 h 535"/>
                <a:gd name="T54" fmla="*/ 577 w 602"/>
                <a:gd name="T55" fmla="*/ 336 h 535"/>
                <a:gd name="T56" fmla="*/ 569 w 602"/>
                <a:gd name="T57" fmla="*/ 372 h 535"/>
                <a:gd name="T58" fmla="*/ 580 w 602"/>
                <a:gd name="T59" fmla="*/ 392 h 535"/>
                <a:gd name="T60" fmla="*/ 524 w 602"/>
                <a:gd name="T61" fmla="*/ 469 h 535"/>
                <a:gd name="T62" fmla="*/ 469 w 602"/>
                <a:gd name="T63" fmla="*/ 515 h 535"/>
                <a:gd name="T64" fmla="*/ 293 w 602"/>
                <a:gd name="T65"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2" h="535">
                  <a:moveTo>
                    <a:pt x="293" y="535"/>
                  </a:moveTo>
                  <a:cubicBezTo>
                    <a:pt x="246" y="535"/>
                    <a:pt x="146" y="530"/>
                    <a:pt x="143" y="515"/>
                  </a:cubicBezTo>
                  <a:cubicBezTo>
                    <a:pt x="140" y="500"/>
                    <a:pt x="125" y="491"/>
                    <a:pt x="87" y="469"/>
                  </a:cubicBezTo>
                  <a:cubicBezTo>
                    <a:pt x="50" y="447"/>
                    <a:pt x="38" y="420"/>
                    <a:pt x="38" y="403"/>
                  </a:cubicBezTo>
                  <a:cubicBezTo>
                    <a:pt x="38" y="387"/>
                    <a:pt x="50" y="375"/>
                    <a:pt x="31" y="368"/>
                  </a:cubicBezTo>
                  <a:cubicBezTo>
                    <a:pt x="11" y="360"/>
                    <a:pt x="16" y="353"/>
                    <a:pt x="32" y="347"/>
                  </a:cubicBezTo>
                  <a:cubicBezTo>
                    <a:pt x="48" y="341"/>
                    <a:pt x="38" y="330"/>
                    <a:pt x="38" y="314"/>
                  </a:cubicBezTo>
                  <a:cubicBezTo>
                    <a:pt x="38" y="297"/>
                    <a:pt x="56" y="294"/>
                    <a:pt x="32" y="293"/>
                  </a:cubicBezTo>
                  <a:cubicBezTo>
                    <a:pt x="8" y="291"/>
                    <a:pt x="11" y="276"/>
                    <a:pt x="29" y="270"/>
                  </a:cubicBezTo>
                  <a:cubicBezTo>
                    <a:pt x="47" y="264"/>
                    <a:pt x="37" y="254"/>
                    <a:pt x="37" y="241"/>
                  </a:cubicBezTo>
                  <a:cubicBezTo>
                    <a:pt x="37" y="227"/>
                    <a:pt x="47" y="218"/>
                    <a:pt x="31" y="214"/>
                  </a:cubicBezTo>
                  <a:cubicBezTo>
                    <a:pt x="14" y="209"/>
                    <a:pt x="16" y="196"/>
                    <a:pt x="35" y="191"/>
                  </a:cubicBezTo>
                  <a:cubicBezTo>
                    <a:pt x="54" y="187"/>
                    <a:pt x="43" y="179"/>
                    <a:pt x="41" y="169"/>
                  </a:cubicBezTo>
                  <a:cubicBezTo>
                    <a:pt x="40" y="158"/>
                    <a:pt x="54" y="145"/>
                    <a:pt x="44" y="145"/>
                  </a:cubicBezTo>
                  <a:cubicBezTo>
                    <a:pt x="34" y="145"/>
                    <a:pt x="19" y="137"/>
                    <a:pt x="17" y="126"/>
                  </a:cubicBezTo>
                  <a:cubicBezTo>
                    <a:pt x="0" y="0"/>
                    <a:pt x="0" y="0"/>
                    <a:pt x="0" y="0"/>
                  </a:cubicBezTo>
                  <a:cubicBezTo>
                    <a:pt x="602" y="0"/>
                    <a:pt x="602" y="0"/>
                    <a:pt x="602" y="0"/>
                  </a:cubicBezTo>
                  <a:cubicBezTo>
                    <a:pt x="590" y="94"/>
                    <a:pt x="590" y="94"/>
                    <a:pt x="590" y="94"/>
                  </a:cubicBezTo>
                  <a:cubicBezTo>
                    <a:pt x="589" y="106"/>
                    <a:pt x="574" y="114"/>
                    <a:pt x="563" y="114"/>
                  </a:cubicBezTo>
                  <a:cubicBezTo>
                    <a:pt x="553" y="114"/>
                    <a:pt x="568" y="127"/>
                    <a:pt x="566" y="138"/>
                  </a:cubicBezTo>
                  <a:cubicBezTo>
                    <a:pt x="565" y="148"/>
                    <a:pt x="553" y="155"/>
                    <a:pt x="572" y="160"/>
                  </a:cubicBezTo>
                  <a:cubicBezTo>
                    <a:pt x="592" y="164"/>
                    <a:pt x="593" y="178"/>
                    <a:pt x="577" y="182"/>
                  </a:cubicBezTo>
                  <a:cubicBezTo>
                    <a:pt x="560" y="187"/>
                    <a:pt x="571" y="196"/>
                    <a:pt x="571" y="209"/>
                  </a:cubicBezTo>
                  <a:cubicBezTo>
                    <a:pt x="571" y="223"/>
                    <a:pt x="560" y="233"/>
                    <a:pt x="578" y="239"/>
                  </a:cubicBezTo>
                  <a:cubicBezTo>
                    <a:pt x="596" y="245"/>
                    <a:pt x="599" y="260"/>
                    <a:pt x="575" y="261"/>
                  </a:cubicBezTo>
                  <a:cubicBezTo>
                    <a:pt x="551" y="263"/>
                    <a:pt x="569" y="266"/>
                    <a:pt x="569" y="282"/>
                  </a:cubicBezTo>
                  <a:cubicBezTo>
                    <a:pt x="569" y="299"/>
                    <a:pt x="559" y="309"/>
                    <a:pt x="575" y="315"/>
                  </a:cubicBezTo>
                  <a:cubicBezTo>
                    <a:pt x="592" y="321"/>
                    <a:pt x="596" y="329"/>
                    <a:pt x="577" y="336"/>
                  </a:cubicBezTo>
                  <a:cubicBezTo>
                    <a:pt x="557" y="344"/>
                    <a:pt x="569" y="356"/>
                    <a:pt x="569" y="372"/>
                  </a:cubicBezTo>
                  <a:cubicBezTo>
                    <a:pt x="569" y="377"/>
                    <a:pt x="582" y="382"/>
                    <a:pt x="580" y="392"/>
                  </a:cubicBezTo>
                  <a:cubicBezTo>
                    <a:pt x="576" y="416"/>
                    <a:pt x="553" y="445"/>
                    <a:pt x="524" y="469"/>
                  </a:cubicBezTo>
                  <a:cubicBezTo>
                    <a:pt x="496" y="493"/>
                    <a:pt x="472" y="500"/>
                    <a:pt x="469" y="515"/>
                  </a:cubicBezTo>
                  <a:cubicBezTo>
                    <a:pt x="466" y="530"/>
                    <a:pt x="341" y="535"/>
                    <a:pt x="293" y="535"/>
                  </a:cubicBezTo>
                  <a:close/>
                </a:path>
              </a:pathLst>
            </a:custGeom>
            <a:solidFill>
              <a:srgbClr val="93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42">
              <a:extLst>
                <a:ext uri="{FF2B5EF4-FFF2-40B4-BE49-F238E27FC236}">
                  <a16:creationId xmlns:a16="http://schemas.microsoft.com/office/drawing/2014/main" id="{36CF4701-58D9-10D1-0FC3-27FD6398552A}"/>
                </a:ext>
              </a:extLst>
            </p:cNvPr>
            <p:cNvSpPr>
              <a:spLocks/>
            </p:cNvSpPr>
            <p:nvPr/>
          </p:nvSpPr>
          <p:spPr bwMode="auto">
            <a:xfrm>
              <a:off x="9438009" y="5096546"/>
              <a:ext cx="336385" cy="1059328"/>
            </a:xfrm>
            <a:custGeom>
              <a:avLst/>
              <a:gdLst>
                <a:gd name="T0" fmla="*/ 82 w 170"/>
                <a:gd name="T1" fmla="*/ 535 h 535"/>
                <a:gd name="T2" fmla="*/ 38 w 170"/>
                <a:gd name="T3" fmla="*/ 515 h 535"/>
                <a:gd name="T4" fmla="*/ 22 w 170"/>
                <a:gd name="T5" fmla="*/ 469 h 535"/>
                <a:gd name="T6" fmla="*/ 8 w 170"/>
                <a:gd name="T7" fmla="*/ 403 h 535"/>
                <a:gd name="T8" fmla="*/ 6 w 170"/>
                <a:gd name="T9" fmla="*/ 368 h 535"/>
                <a:gd name="T10" fmla="*/ 7 w 170"/>
                <a:gd name="T11" fmla="*/ 347 h 535"/>
                <a:gd name="T12" fmla="*/ 8 w 170"/>
                <a:gd name="T13" fmla="*/ 314 h 535"/>
                <a:gd name="T14" fmla="*/ 7 w 170"/>
                <a:gd name="T15" fmla="*/ 293 h 535"/>
                <a:gd name="T16" fmla="*/ 6 w 170"/>
                <a:gd name="T17" fmla="*/ 270 h 535"/>
                <a:gd name="T18" fmla="*/ 8 w 170"/>
                <a:gd name="T19" fmla="*/ 241 h 535"/>
                <a:gd name="T20" fmla="*/ 6 w 170"/>
                <a:gd name="T21" fmla="*/ 214 h 535"/>
                <a:gd name="T22" fmla="*/ 7 w 170"/>
                <a:gd name="T23" fmla="*/ 191 h 535"/>
                <a:gd name="T24" fmla="*/ 9 w 170"/>
                <a:gd name="T25" fmla="*/ 169 h 535"/>
                <a:gd name="T26" fmla="*/ 10 w 170"/>
                <a:gd name="T27" fmla="*/ 145 h 535"/>
                <a:gd name="T28" fmla="*/ 2 w 170"/>
                <a:gd name="T29" fmla="*/ 126 h 535"/>
                <a:gd name="T30" fmla="*/ 5 w 170"/>
                <a:gd name="T31" fmla="*/ 90 h 535"/>
                <a:gd name="T32" fmla="*/ 4 w 170"/>
                <a:gd name="T33" fmla="*/ 43 h 535"/>
                <a:gd name="T34" fmla="*/ 0 w 170"/>
                <a:gd name="T35" fmla="*/ 0 h 535"/>
                <a:gd name="T36" fmla="*/ 170 w 170"/>
                <a:gd name="T37" fmla="*/ 0 h 535"/>
                <a:gd name="T38" fmla="*/ 168 w 170"/>
                <a:gd name="T39" fmla="*/ 23 h 535"/>
                <a:gd name="T40" fmla="*/ 164 w 170"/>
                <a:gd name="T41" fmla="*/ 58 h 535"/>
                <a:gd name="T42" fmla="*/ 167 w 170"/>
                <a:gd name="T43" fmla="*/ 94 h 535"/>
                <a:gd name="T44" fmla="*/ 159 w 170"/>
                <a:gd name="T45" fmla="*/ 114 h 535"/>
                <a:gd name="T46" fmla="*/ 160 w 170"/>
                <a:gd name="T47" fmla="*/ 138 h 535"/>
                <a:gd name="T48" fmla="*/ 162 w 170"/>
                <a:gd name="T49" fmla="*/ 160 h 535"/>
                <a:gd name="T50" fmla="*/ 163 w 170"/>
                <a:gd name="T51" fmla="*/ 182 h 535"/>
                <a:gd name="T52" fmla="*/ 161 w 170"/>
                <a:gd name="T53" fmla="*/ 209 h 535"/>
                <a:gd name="T54" fmla="*/ 163 w 170"/>
                <a:gd name="T55" fmla="*/ 239 h 535"/>
                <a:gd name="T56" fmla="*/ 163 w 170"/>
                <a:gd name="T57" fmla="*/ 261 h 535"/>
                <a:gd name="T58" fmla="*/ 161 w 170"/>
                <a:gd name="T59" fmla="*/ 282 h 535"/>
                <a:gd name="T60" fmla="*/ 163 w 170"/>
                <a:gd name="T61" fmla="*/ 315 h 535"/>
                <a:gd name="T62" fmla="*/ 163 w 170"/>
                <a:gd name="T63" fmla="*/ 336 h 535"/>
                <a:gd name="T64" fmla="*/ 161 w 170"/>
                <a:gd name="T65" fmla="*/ 372 h 535"/>
                <a:gd name="T66" fmla="*/ 164 w 170"/>
                <a:gd name="T67" fmla="*/ 392 h 535"/>
                <a:gd name="T68" fmla="*/ 148 w 170"/>
                <a:gd name="T69" fmla="*/ 469 h 535"/>
                <a:gd name="T70" fmla="*/ 132 w 170"/>
                <a:gd name="T71" fmla="*/ 515 h 535"/>
                <a:gd name="T72" fmla="*/ 82 w 170"/>
                <a:gd name="T73"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0" h="535">
                  <a:moveTo>
                    <a:pt x="82" y="535"/>
                  </a:moveTo>
                  <a:cubicBezTo>
                    <a:pt x="68" y="535"/>
                    <a:pt x="39" y="530"/>
                    <a:pt x="38" y="515"/>
                  </a:cubicBezTo>
                  <a:cubicBezTo>
                    <a:pt x="37" y="500"/>
                    <a:pt x="33" y="491"/>
                    <a:pt x="22" y="469"/>
                  </a:cubicBezTo>
                  <a:cubicBezTo>
                    <a:pt x="12" y="447"/>
                    <a:pt x="8" y="420"/>
                    <a:pt x="8" y="403"/>
                  </a:cubicBezTo>
                  <a:cubicBezTo>
                    <a:pt x="8" y="387"/>
                    <a:pt x="12" y="375"/>
                    <a:pt x="6" y="368"/>
                  </a:cubicBezTo>
                  <a:cubicBezTo>
                    <a:pt x="1" y="360"/>
                    <a:pt x="2" y="353"/>
                    <a:pt x="7" y="347"/>
                  </a:cubicBezTo>
                  <a:cubicBezTo>
                    <a:pt x="11" y="341"/>
                    <a:pt x="8" y="330"/>
                    <a:pt x="8" y="314"/>
                  </a:cubicBezTo>
                  <a:cubicBezTo>
                    <a:pt x="8" y="297"/>
                    <a:pt x="13" y="294"/>
                    <a:pt x="7" y="293"/>
                  </a:cubicBezTo>
                  <a:cubicBezTo>
                    <a:pt x="0" y="291"/>
                    <a:pt x="1" y="276"/>
                    <a:pt x="6" y="270"/>
                  </a:cubicBezTo>
                  <a:cubicBezTo>
                    <a:pt x="11" y="264"/>
                    <a:pt x="8" y="254"/>
                    <a:pt x="8" y="241"/>
                  </a:cubicBezTo>
                  <a:cubicBezTo>
                    <a:pt x="8" y="227"/>
                    <a:pt x="11" y="218"/>
                    <a:pt x="6" y="214"/>
                  </a:cubicBezTo>
                  <a:cubicBezTo>
                    <a:pt x="1" y="209"/>
                    <a:pt x="2" y="196"/>
                    <a:pt x="7" y="191"/>
                  </a:cubicBezTo>
                  <a:cubicBezTo>
                    <a:pt x="13" y="187"/>
                    <a:pt x="10" y="179"/>
                    <a:pt x="9" y="169"/>
                  </a:cubicBezTo>
                  <a:cubicBezTo>
                    <a:pt x="9" y="158"/>
                    <a:pt x="13" y="145"/>
                    <a:pt x="10" y="145"/>
                  </a:cubicBezTo>
                  <a:cubicBezTo>
                    <a:pt x="7" y="145"/>
                    <a:pt x="2" y="138"/>
                    <a:pt x="2" y="126"/>
                  </a:cubicBezTo>
                  <a:cubicBezTo>
                    <a:pt x="2" y="114"/>
                    <a:pt x="5" y="106"/>
                    <a:pt x="5" y="90"/>
                  </a:cubicBezTo>
                  <a:cubicBezTo>
                    <a:pt x="5" y="73"/>
                    <a:pt x="6" y="55"/>
                    <a:pt x="4" y="43"/>
                  </a:cubicBezTo>
                  <a:cubicBezTo>
                    <a:pt x="3" y="33"/>
                    <a:pt x="1" y="13"/>
                    <a:pt x="0" y="0"/>
                  </a:cubicBezTo>
                  <a:cubicBezTo>
                    <a:pt x="170" y="0"/>
                    <a:pt x="170" y="0"/>
                    <a:pt x="170" y="0"/>
                  </a:cubicBezTo>
                  <a:cubicBezTo>
                    <a:pt x="170" y="9"/>
                    <a:pt x="170" y="18"/>
                    <a:pt x="168" y="23"/>
                  </a:cubicBezTo>
                  <a:cubicBezTo>
                    <a:pt x="164" y="35"/>
                    <a:pt x="164" y="42"/>
                    <a:pt x="164" y="58"/>
                  </a:cubicBezTo>
                  <a:cubicBezTo>
                    <a:pt x="164" y="75"/>
                    <a:pt x="167" y="82"/>
                    <a:pt x="167" y="94"/>
                  </a:cubicBezTo>
                  <a:cubicBezTo>
                    <a:pt x="167" y="106"/>
                    <a:pt x="162" y="114"/>
                    <a:pt x="159" y="114"/>
                  </a:cubicBezTo>
                  <a:cubicBezTo>
                    <a:pt x="156" y="114"/>
                    <a:pt x="160" y="127"/>
                    <a:pt x="160" y="138"/>
                  </a:cubicBezTo>
                  <a:cubicBezTo>
                    <a:pt x="160" y="148"/>
                    <a:pt x="156" y="155"/>
                    <a:pt x="162" y="160"/>
                  </a:cubicBezTo>
                  <a:cubicBezTo>
                    <a:pt x="167" y="164"/>
                    <a:pt x="168" y="178"/>
                    <a:pt x="163" y="182"/>
                  </a:cubicBezTo>
                  <a:cubicBezTo>
                    <a:pt x="158" y="187"/>
                    <a:pt x="161" y="196"/>
                    <a:pt x="161" y="209"/>
                  </a:cubicBezTo>
                  <a:cubicBezTo>
                    <a:pt x="161" y="223"/>
                    <a:pt x="158" y="233"/>
                    <a:pt x="163" y="239"/>
                  </a:cubicBezTo>
                  <a:cubicBezTo>
                    <a:pt x="169" y="245"/>
                    <a:pt x="169" y="260"/>
                    <a:pt x="163" y="261"/>
                  </a:cubicBezTo>
                  <a:cubicBezTo>
                    <a:pt x="156" y="263"/>
                    <a:pt x="161" y="266"/>
                    <a:pt x="161" y="282"/>
                  </a:cubicBezTo>
                  <a:cubicBezTo>
                    <a:pt x="161" y="299"/>
                    <a:pt x="158" y="309"/>
                    <a:pt x="163" y="315"/>
                  </a:cubicBezTo>
                  <a:cubicBezTo>
                    <a:pt x="167" y="321"/>
                    <a:pt x="169" y="329"/>
                    <a:pt x="163" y="336"/>
                  </a:cubicBezTo>
                  <a:cubicBezTo>
                    <a:pt x="157" y="344"/>
                    <a:pt x="161" y="356"/>
                    <a:pt x="161" y="372"/>
                  </a:cubicBezTo>
                  <a:cubicBezTo>
                    <a:pt x="161" y="377"/>
                    <a:pt x="165" y="382"/>
                    <a:pt x="164" y="392"/>
                  </a:cubicBezTo>
                  <a:cubicBezTo>
                    <a:pt x="163" y="416"/>
                    <a:pt x="156" y="445"/>
                    <a:pt x="148" y="469"/>
                  </a:cubicBezTo>
                  <a:cubicBezTo>
                    <a:pt x="140" y="493"/>
                    <a:pt x="133" y="500"/>
                    <a:pt x="132" y="515"/>
                  </a:cubicBezTo>
                  <a:cubicBezTo>
                    <a:pt x="131" y="530"/>
                    <a:pt x="95" y="535"/>
                    <a:pt x="82" y="535"/>
                  </a:cubicBezTo>
                  <a:close/>
                </a:path>
              </a:pathLst>
            </a:custGeom>
            <a:solidFill>
              <a:srgbClr val="B2B1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Oval 43">
              <a:extLst>
                <a:ext uri="{FF2B5EF4-FFF2-40B4-BE49-F238E27FC236}">
                  <a16:creationId xmlns:a16="http://schemas.microsoft.com/office/drawing/2014/main" id="{D1503062-F196-F7E9-03EE-3E14C9DBB5FF}"/>
                </a:ext>
              </a:extLst>
            </p:cNvPr>
            <p:cNvSpPr>
              <a:spLocks noChangeArrowheads="1"/>
            </p:cNvSpPr>
            <p:nvPr/>
          </p:nvSpPr>
          <p:spPr bwMode="auto">
            <a:xfrm>
              <a:off x="9651242" y="6145610"/>
              <a:ext cx="271389" cy="120871"/>
            </a:xfrm>
            <a:prstGeom prst="ellipse">
              <a:avLst/>
            </a:pr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Oval 44">
              <a:extLst>
                <a:ext uri="{FF2B5EF4-FFF2-40B4-BE49-F238E27FC236}">
                  <a16:creationId xmlns:a16="http://schemas.microsoft.com/office/drawing/2014/main" id="{DAF81651-3ADA-6168-9B9A-C67E3E2E5692}"/>
                </a:ext>
              </a:extLst>
            </p:cNvPr>
            <p:cNvSpPr>
              <a:spLocks noChangeArrowheads="1"/>
            </p:cNvSpPr>
            <p:nvPr/>
          </p:nvSpPr>
          <p:spPr bwMode="auto">
            <a:xfrm>
              <a:off x="9550897" y="6092017"/>
              <a:ext cx="473220" cy="131133"/>
            </a:xfrm>
            <a:prstGeom prst="ellipse">
              <a:avLst/>
            </a:prstGeom>
            <a:solidFill>
              <a:srgbClr val="5757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45">
              <a:extLst>
                <a:ext uri="{FF2B5EF4-FFF2-40B4-BE49-F238E27FC236}">
                  <a16:creationId xmlns:a16="http://schemas.microsoft.com/office/drawing/2014/main" id="{2D2E71DC-4924-D57E-909C-AD0B6EC1B1AF}"/>
                </a:ext>
              </a:extLst>
            </p:cNvPr>
            <p:cNvSpPr>
              <a:spLocks/>
            </p:cNvSpPr>
            <p:nvPr/>
          </p:nvSpPr>
          <p:spPr bwMode="auto">
            <a:xfrm>
              <a:off x="9487041" y="6129646"/>
              <a:ext cx="599792" cy="50173"/>
            </a:xfrm>
            <a:custGeom>
              <a:avLst/>
              <a:gdLst>
                <a:gd name="T0" fmla="*/ 140 w 303"/>
                <a:gd name="T1" fmla="*/ 25 h 25"/>
                <a:gd name="T2" fmla="*/ 2 w 303"/>
                <a:gd name="T3" fmla="*/ 7 h 25"/>
                <a:gd name="T4" fmla="*/ 0 w 303"/>
                <a:gd name="T5" fmla="*/ 1 h 25"/>
                <a:gd name="T6" fmla="*/ 139 w 303"/>
                <a:gd name="T7" fmla="*/ 13 h 25"/>
                <a:gd name="T8" fmla="*/ 303 w 303"/>
                <a:gd name="T9" fmla="*/ 0 h 25"/>
                <a:gd name="T10" fmla="*/ 301 w 303"/>
                <a:gd name="T11" fmla="*/ 7 h 25"/>
                <a:gd name="T12" fmla="*/ 140 w 303"/>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303" h="25">
                  <a:moveTo>
                    <a:pt x="140" y="25"/>
                  </a:moveTo>
                  <a:cubicBezTo>
                    <a:pt x="96" y="25"/>
                    <a:pt x="4" y="21"/>
                    <a:pt x="2" y="7"/>
                  </a:cubicBezTo>
                  <a:cubicBezTo>
                    <a:pt x="1" y="6"/>
                    <a:pt x="1" y="3"/>
                    <a:pt x="0" y="1"/>
                  </a:cubicBezTo>
                  <a:cubicBezTo>
                    <a:pt x="28" y="10"/>
                    <a:pt x="101" y="13"/>
                    <a:pt x="139" y="13"/>
                  </a:cubicBezTo>
                  <a:cubicBezTo>
                    <a:pt x="179" y="13"/>
                    <a:pt x="271" y="10"/>
                    <a:pt x="303" y="0"/>
                  </a:cubicBezTo>
                  <a:cubicBezTo>
                    <a:pt x="302" y="3"/>
                    <a:pt x="302" y="5"/>
                    <a:pt x="301" y="7"/>
                  </a:cubicBezTo>
                  <a:cubicBezTo>
                    <a:pt x="299" y="21"/>
                    <a:pt x="184" y="25"/>
                    <a:pt x="140" y="25"/>
                  </a:cubicBezTo>
                  <a:close/>
                </a:path>
              </a:pathLst>
            </a:custGeom>
            <a:solidFill>
              <a:srgbClr val="4B4B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46">
              <a:extLst>
                <a:ext uri="{FF2B5EF4-FFF2-40B4-BE49-F238E27FC236}">
                  <a16:creationId xmlns:a16="http://schemas.microsoft.com/office/drawing/2014/main" id="{B24A87C7-0C20-611D-ABD1-1D0C9FEDFC25}"/>
                </a:ext>
              </a:extLst>
            </p:cNvPr>
            <p:cNvSpPr>
              <a:spLocks/>
            </p:cNvSpPr>
            <p:nvPr/>
          </p:nvSpPr>
          <p:spPr bwMode="auto">
            <a:xfrm>
              <a:off x="9241879" y="5397582"/>
              <a:ext cx="1100378" cy="80960"/>
            </a:xfrm>
            <a:custGeom>
              <a:avLst/>
              <a:gdLst>
                <a:gd name="T0" fmla="*/ 13 w 556"/>
                <a:gd name="T1" fmla="*/ 24 h 41"/>
                <a:gd name="T2" fmla="*/ 531 w 556"/>
                <a:gd name="T3" fmla="*/ 0 h 41"/>
                <a:gd name="T4" fmla="*/ 542 w 556"/>
                <a:gd name="T5" fmla="*/ 8 h 41"/>
                <a:gd name="T6" fmla="*/ 556 w 556"/>
                <a:gd name="T7" fmla="*/ 15 h 41"/>
                <a:gd name="T8" fmla="*/ 0 w 556"/>
                <a:gd name="T9" fmla="*/ 41 h 41"/>
                <a:gd name="T10" fmla="*/ 5 w 556"/>
                <a:gd name="T11" fmla="*/ 39 h 41"/>
                <a:gd name="T12" fmla="*/ 13 w 556"/>
                <a:gd name="T13" fmla="*/ 24 h 41"/>
              </a:gdLst>
              <a:ahLst/>
              <a:cxnLst>
                <a:cxn ang="0">
                  <a:pos x="T0" y="T1"/>
                </a:cxn>
                <a:cxn ang="0">
                  <a:pos x="T2" y="T3"/>
                </a:cxn>
                <a:cxn ang="0">
                  <a:pos x="T4" y="T5"/>
                </a:cxn>
                <a:cxn ang="0">
                  <a:pos x="T6" y="T7"/>
                </a:cxn>
                <a:cxn ang="0">
                  <a:pos x="T8" y="T9"/>
                </a:cxn>
                <a:cxn ang="0">
                  <a:pos x="T10" y="T11"/>
                </a:cxn>
                <a:cxn ang="0">
                  <a:pos x="T12" y="T13"/>
                </a:cxn>
              </a:cxnLst>
              <a:rect l="0" t="0" r="r" b="b"/>
              <a:pathLst>
                <a:path w="556" h="41">
                  <a:moveTo>
                    <a:pt x="13" y="24"/>
                  </a:moveTo>
                  <a:cubicBezTo>
                    <a:pt x="531" y="0"/>
                    <a:pt x="531" y="0"/>
                    <a:pt x="531" y="0"/>
                  </a:cubicBezTo>
                  <a:cubicBezTo>
                    <a:pt x="531" y="3"/>
                    <a:pt x="533" y="6"/>
                    <a:pt x="542" y="8"/>
                  </a:cubicBezTo>
                  <a:cubicBezTo>
                    <a:pt x="549" y="9"/>
                    <a:pt x="553" y="12"/>
                    <a:pt x="556" y="15"/>
                  </a:cubicBezTo>
                  <a:cubicBezTo>
                    <a:pt x="0" y="41"/>
                    <a:pt x="0" y="41"/>
                    <a:pt x="0" y="41"/>
                  </a:cubicBezTo>
                  <a:cubicBezTo>
                    <a:pt x="1" y="40"/>
                    <a:pt x="3" y="40"/>
                    <a:pt x="5" y="39"/>
                  </a:cubicBezTo>
                  <a:cubicBezTo>
                    <a:pt x="20" y="36"/>
                    <a:pt x="16" y="31"/>
                    <a:pt x="13" y="24"/>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47">
              <a:extLst>
                <a:ext uri="{FF2B5EF4-FFF2-40B4-BE49-F238E27FC236}">
                  <a16:creationId xmlns:a16="http://schemas.microsoft.com/office/drawing/2014/main" id="{10692DBD-1919-72DD-E312-64CF964C23AC}"/>
                </a:ext>
              </a:extLst>
            </p:cNvPr>
            <p:cNvSpPr>
              <a:spLocks/>
            </p:cNvSpPr>
            <p:nvPr/>
          </p:nvSpPr>
          <p:spPr bwMode="auto">
            <a:xfrm>
              <a:off x="9220214" y="5306359"/>
              <a:ext cx="1118623" cy="83241"/>
            </a:xfrm>
            <a:custGeom>
              <a:avLst/>
              <a:gdLst>
                <a:gd name="T0" fmla="*/ 0 w 565"/>
                <a:gd name="T1" fmla="*/ 27 h 42"/>
                <a:gd name="T2" fmla="*/ 565 w 565"/>
                <a:gd name="T3" fmla="*/ 0 h 42"/>
                <a:gd name="T4" fmla="*/ 544 w 565"/>
                <a:gd name="T5" fmla="*/ 8 h 42"/>
                <a:gd name="T6" fmla="*/ 543 w 565"/>
                <a:gd name="T7" fmla="*/ 17 h 42"/>
                <a:gd name="T8" fmla="*/ 29 w 565"/>
                <a:gd name="T9" fmla="*/ 42 h 42"/>
                <a:gd name="T10" fmla="*/ 25 w 565"/>
                <a:gd name="T11" fmla="*/ 39 h 42"/>
                <a:gd name="T12" fmla="*/ 0 w 565"/>
                <a:gd name="T13" fmla="*/ 27 h 42"/>
              </a:gdLst>
              <a:ahLst/>
              <a:cxnLst>
                <a:cxn ang="0">
                  <a:pos x="T0" y="T1"/>
                </a:cxn>
                <a:cxn ang="0">
                  <a:pos x="T2" y="T3"/>
                </a:cxn>
                <a:cxn ang="0">
                  <a:pos x="T4" y="T5"/>
                </a:cxn>
                <a:cxn ang="0">
                  <a:pos x="T6" y="T7"/>
                </a:cxn>
                <a:cxn ang="0">
                  <a:pos x="T8" y="T9"/>
                </a:cxn>
                <a:cxn ang="0">
                  <a:pos x="T10" y="T11"/>
                </a:cxn>
                <a:cxn ang="0">
                  <a:pos x="T12" y="T13"/>
                </a:cxn>
              </a:cxnLst>
              <a:rect l="0" t="0" r="r" b="b"/>
              <a:pathLst>
                <a:path w="565" h="42">
                  <a:moveTo>
                    <a:pt x="0" y="27"/>
                  </a:moveTo>
                  <a:cubicBezTo>
                    <a:pt x="565" y="0"/>
                    <a:pt x="565" y="0"/>
                    <a:pt x="565" y="0"/>
                  </a:cubicBezTo>
                  <a:cubicBezTo>
                    <a:pt x="559" y="5"/>
                    <a:pt x="551" y="8"/>
                    <a:pt x="544" y="8"/>
                  </a:cubicBezTo>
                  <a:cubicBezTo>
                    <a:pt x="538" y="8"/>
                    <a:pt x="540" y="12"/>
                    <a:pt x="543" y="17"/>
                  </a:cubicBezTo>
                  <a:cubicBezTo>
                    <a:pt x="29" y="42"/>
                    <a:pt x="29" y="42"/>
                    <a:pt x="29" y="42"/>
                  </a:cubicBezTo>
                  <a:cubicBezTo>
                    <a:pt x="29" y="40"/>
                    <a:pt x="28" y="39"/>
                    <a:pt x="25" y="39"/>
                  </a:cubicBezTo>
                  <a:cubicBezTo>
                    <a:pt x="17" y="39"/>
                    <a:pt x="5" y="34"/>
                    <a:pt x="0" y="27"/>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48">
              <a:extLst>
                <a:ext uri="{FF2B5EF4-FFF2-40B4-BE49-F238E27FC236}">
                  <a16:creationId xmlns:a16="http://schemas.microsoft.com/office/drawing/2014/main" id="{A7CF74E2-4BA4-92C1-A61E-8C519A3B3CEE}"/>
                </a:ext>
              </a:extLst>
            </p:cNvPr>
            <p:cNvSpPr>
              <a:spLocks/>
            </p:cNvSpPr>
            <p:nvPr/>
          </p:nvSpPr>
          <p:spPr bwMode="auto">
            <a:xfrm>
              <a:off x="9245300" y="5470560"/>
              <a:ext cx="1065029" cy="80960"/>
            </a:xfrm>
            <a:custGeom>
              <a:avLst/>
              <a:gdLst>
                <a:gd name="T0" fmla="*/ 0 w 538"/>
                <a:gd name="T1" fmla="*/ 25 h 41"/>
                <a:gd name="T2" fmla="*/ 536 w 538"/>
                <a:gd name="T3" fmla="*/ 0 h 41"/>
                <a:gd name="T4" fmla="*/ 538 w 538"/>
                <a:gd name="T5" fmla="*/ 16 h 41"/>
                <a:gd name="T6" fmla="*/ 6 w 538"/>
                <a:gd name="T7" fmla="*/ 41 h 41"/>
                <a:gd name="T8" fmla="*/ 0 w 538"/>
                <a:gd name="T9" fmla="*/ 25 h 41"/>
              </a:gdLst>
              <a:ahLst/>
              <a:cxnLst>
                <a:cxn ang="0">
                  <a:pos x="T0" y="T1"/>
                </a:cxn>
                <a:cxn ang="0">
                  <a:pos x="T2" y="T3"/>
                </a:cxn>
                <a:cxn ang="0">
                  <a:pos x="T4" y="T5"/>
                </a:cxn>
                <a:cxn ang="0">
                  <a:pos x="T6" y="T7"/>
                </a:cxn>
                <a:cxn ang="0">
                  <a:pos x="T8" y="T9"/>
                </a:cxn>
              </a:cxnLst>
              <a:rect l="0" t="0" r="r" b="b"/>
              <a:pathLst>
                <a:path w="538" h="41">
                  <a:moveTo>
                    <a:pt x="0" y="25"/>
                  </a:moveTo>
                  <a:cubicBezTo>
                    <a:pt x="536" y="0"/>
                    <a:pt x="536" y="0"/>
                    <a:pt x="536" y="0"/>
                  </a:cubicBezTo>
                  <a:cubicBezTo>
                    <a:pt x="535" y="4"/>
                    <a:pt x="537" y="9"/>
                    <a:pt x="538" y="16"/>
                  </a:cubicBezTo>
                  <a:cubicBezTo>
                    <a:pt x="6" y="41"/>
                    <a:pt x="6" y="41"/>
                    <a:pt x="6" y="41"/>
                  </a:cubicBezTo>
                  <a:cubicBezTo>
                    <a:pt x="8" y="34"/>
                    <a:pt x="10" y="28"/>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49">
              <a:extLst>
                <a:ext uri="{FF2B5EF4-FFF2-40B4-BE49-F238E27FC236}">
                  <a16:creationId xmlns:a16="http://schemas.microsoft.com/office/drawing/2014/main" id="{7B86A974-3F03-CF06-1176-97D53E0BA6D2}"/>
                </a:ext>
              </a:extLst>
            </p:cNvPr>
            <p:cNvSpPr>
              <a:spLocks/>
            </p:cNvSpPr>
            <p:nvPr/>
          </p:nvSpPr>
          <p:spPr bwMode="auto">
            <a:xfrm>
              <a:off x="9253282" y="5542398"/>
              <a:ext cx="1083274" cy="82101"/>
            </a:xfrm>
            <a:custGeom>
              <a:avLst/>
              <a:gdLst>
                <a:gd name="T0" fmla="*/ 2 w 547"/>
                <a:gd name="T1" fmla="*/ 25 h 42"/>
                <a:gd name="T2" fmla="*/ 532 w 547"/>
                <a:gd name="T3" fmla="*/ 0 h 42"/>
                <a:gd name="T4" fmla="*/ 542 w 547"/>
                <a:gd name="T5" fmla="*/ 14 h 42"/>
                <a:gd name="T6" fmla="*/ 547 w 547"/>
                <a:gd name="T7" fmla="*/ 16 h 42"/>
                <a:gd name="T8" fmla="*/ 0 w 547"/>
                <a:gd name="T9" fmla="*/ 42 h 42"/>
                <a:gd name="T10" fmla="*/ 2 w 547"/>
                <a:gd name="T11" fmla="*/ 25 h 42"/>
              </a:gdLst>
              <a:ahLst/>
              <a:cxnLst>
                <a:cxn ang="0">
                  <a:pos x="T0" y="T1"/>
                </a:cxn>
                <a:cxn ang="0">
                  <a:pos x="T2" y="T3"/>
                </a:cxn>
                <a:cxn ang="0">
                  <a:pos x="T4" y="T5"/>
                </a:cxn>
                <a:cxn ang="0">
                  <a:pos x="T6" y="T7"/>
                </a:cxn>
                <a:cxn ang="0">
                  <a:pos x="T8" y="T9"/>
                </a:cxn>
                <a:cxn ang="0">
                  <a:pos x="T10" y="T11"/>
                </a:cxn>
              </a:cxnLst>
              <a:rect l="0" t="0" r="r" b="b"/>
              <a:pathLst>
                <a:path w="547" h="42">
                  <a:moveTo>
                    <a:pt x="2" y="25"/>
                  </a:moveTo>
                  <a:cubicBezTo>
                    <a:pt x="532" y="0"/>
                    <a:pt x="532" y="0"/>
                    <a:pt x="532" y="0"/>
                  </a:cubicBezTo>
                  <a:cubicBezTo>
                    <a:pt x="531" y="6"/>
                    <a:pt x="532" y="11"/>
                    <a:pt x="542" y="14"/>
                  </a:cubicBezTo>
                  <a:cubicBezTo>
                    <a:pt x="544" y="15"/>
                    <a:pt x="545" y="15"/>
                    <a:pt x="547" y="16"/>
                  </a:cubicBezTo>
                  <a:cubicBezTo>
                    <a:pt x="0" y="42"/>
                    <a:pt x="0" y="42"/>
                    <a:pt x="0" y="42"/>
                  </a:cubicBezTo>
                  <a:cubicBezTo>
                    <a:pt x="5" y="38"/>
                    <a:pt x="4" y="32"/>
                    <a:pt x="2"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50">
              <a:extLst>
                <a:ext uri="{FF2B5EF4-FFF2-40B4-BE49-F238E27FC236}">
                  <a16:creationId xmlns:a16="http://schemas.microsoft.com/office/drawing/2014/main" id="{DF3CF4A9-7433-90F1-7CE9-051772A3D0E0}"/>
                </a:ext>
              </a:extLst>
            </p:cNvPr>
            <p:cNvSpPr>
              <a:spLocks/>
            </p:cNvSpPr>
            <p:nvPr/>
          </p:nvSpPr>
          <p:spPr bwMode="auto">
            <a:xfrm>
              <a:off x="9245300" y="5626779"/>
              <a:ext cx="1063889" cy="80960"/>
            </a:xfrm>
            <a:custGeom>
              <a:avLst/>
              <a:gdLst>
                <a:gd name="T0" fmla="*/ 0 w 537"/>
                <a:gd name="T1" fmla="*/ 25 h 41"/>
                <a:gd name="T2" fmla="*/ 532 w 537"/>
                <a:gd name="T3" fmla="*/ 0 h 41"/>
                <a:gd name="T4" fmla="*/ 537 w 537"/>
                <a:gd name="T5" fmla="*/ 14 h 41"/>
                <a:gd name="T6" fmla="*/ 537 w 537"/>
                <a:gd name="T7" fmla="*/ 16 h 41"/>
                <a:gd name="T8" fmla="*/ 7 w 537"/>
                <a:gd name="T9" fmla="*/ 41 h 41"/>
                <a:gd name="T10" fmla="*/ 0 w 537"/>
                <a:gd name="T11" fmla="*/ 25 h 41"/>
              </a:gdLst>
              <a:ahLst/>
              <a:cxnLst>
                <a:cxn ang="0">
                  <a:pos x="T0" y="T1"/>
                </a:cxn>
                <a:cxn ang="0">
                  <a:pos x="T2" y="T3"/>
                </a:cxn>
                <a:cxn ang="0">
                  <a:pos x="T4" y="T5"/>
                </a:cxn>
                <a:cxn ang="0">
                  <a:pos x="T6" y="T7"/>
                </a:cxn>
                <a:cxn ang="0">
                  <a:pos x="T8" y="T9"/>
                </a:cxn>
                <a:cxn ang="0">
                  <a:pos x="T10" y="T11"/>
                </a:cxn>
              </a:cxnLst>
              <a:rect l="0" t="0" r="r" b="b"/>
              <a:pathLst>
                <a:path w="537" h="41">
                  <a:moveTo>
                    <a:pt x="0" y="25"/>
                  </a:moveTo>
                  <a:cubicBezTo>
                    <a:pt x="532" y="0"/>
                    <a:pt x="532" y="0"/>
                    <a:pt x="532" y="0"/>
                  </a:cubicBezTo>
                  <a:cubicBezTo>
                    <a:pt x="534" y="3"/>
                    <a:pt x="537" y="7"/>
                    <a:pt x="537" y="14"/>
                  </a:cubicBezTo>
                  <a:cubicBezTo>
                    <a:pt x="537" y="15"/>
                    <a:pt x="537" y="15"/>
                    <a:pt x="537" y="16"/>
                  </a:cubicBezTo>
                  <a:cubicBezTo>
                    <a:pt x="7" y="41"/>
                    <a:pt x="7" y="41"/>
                    <a:pt x="7" y="41"/>
                  </a:cubicBezTo>
                  <a:cubicBezTo>
                    <a:pt x="9" y="29"/>
                    <a:pt x="21" y="26"/>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51">
              <a:extLst>
                <a:ext uri="{FF2B5EF4-FFF2-40B4-BE49-F238E27FC236}">
                  <a16:creationId xmlns:a16="http://schemas.microsoft.com/office/drawing/2014/main" id="{57464147-556A-E382-8B29-FCCD872D8A60}"/>
                </a:ext>
              </a:extLst>
            </p:cNvPr>
            <p:cNvSpPr>
              <a:spLocks/>
            </p:cNvSpPr>
            <p:nvPr/>
          </p:nvSpPr>
          <p:spPr bwMode="auto">
            <a:xfrm>
              <a:off x="9241879" y="5702038"/>
              <a:ext cx="1102659" cy="80960"/>
            </a:xfrm>
            <a:custGeom>
              <a:avLst/>
              <a:gdLst>
                <a:gd name="T0" fmla="*/ 11 w 557"/>
                <a:gd name="T1" fmla="*/ 25 h 41"/>
                <a:gd name="T2" fmla="*/ 536 w 557"/>
                <a:gd name="T3" fmla="*/ 0 h 41"/>
                <a:gd name="T4" fmla="*/ 545 w 557"/>
                <a:gd name="T5" fmla="*/ 9 h 41"/>
                <a:gd name="T6" fmla="*/ 557 w 557"/>
                <a:gd name="T7" fmla="*/ 15 h 41"/>
                <a:gd name="T8" fmla="*/ 0 w 557"/>
                <a:gd name="T9" fmla="*/ 41 h 41"/>
                <a:gd name="T10" fmla="*/ 2 w 557"/>
                <a:gd name="T11" fmla="*/ 41 h 41"/>
                <a:gd name="T12" fmla="*/ 11 w 557"/>
                <a:gd name="T13" fmla="*/ 25 h 41"/>
              </a:gdLst>
              <a:ahLst/>
              <a:cxnLst>
                <a:cxn ang="0">
                  <a:pos x="T0" y="T1"/>
                </a:cxn>
                <a:cxn ang="0">
                  <a:pos x="T2" y="T3"/>
                </a:cxn>
                <a:cxn ang="0">
                  <a:pos x="T4" y="T5"/>
                </a:cxn>
                <a:cxn ang="0">
                  <a:pos x="T6" y="T7"/>
                </a:cxn>
                <a:cxn ang="0">
                  <a:pos x="T8" y="T9"/>
                </a:cxn>
                <a:cxn ang="0">
                  <a:pos x="T10" y="T11"/>
                </a:cxn>
                <a:cxn ang="0">
                  <a:pos x="T12" y="T13"/>
                </a:cxn>
              </a:cxnLst>
              <a:rect l="0" t="0" r="r" b="b"/>
              <a:pathLst>
                <a:path w="557" h="41">
                  <a:moveTo>
                    <a:pt x="11" y="25"/>
                  </a:moveTo>
                  <a:cubicBezTo>
                    <a:pt x="536" y="0"/>
                    <a:pt x="536" y="0"/>
                    <a:pt x="536" y="0"/>
                  </a:cubicBezTo>
                  <a:cubicBezTo>
                    <a:pt x="536" y="4"/>
                    <a:pt x="539" y="7"/>
                    <a:pt x="545" y="9"/>
                  </a:cubicBezTo>
                  <a:cubicBezTo>
                    <a:pt x="550" y="11"/>
                    <a:pt x="554" y="13"/>
                    <a:pt x="557" y="15"/>
                  </a:cubicBezTo>
                  <a:cubicBezTo>
                    <a:pt x="0" y="41"/>
                    <a:pt x="0" y="41"/>
                    <a:pt x="0" y="41"/>
                  </a:cubicBezTo>
                  <a:cubicBezTo>
                    <a:pt x="1" y="41"/>
                    <a:pt x="1" y="41"/>
                    <a:pt x="2" y="41"/>
                  </a:cubicBezTo>
                  <a:cubicBezTo>
                    <a:pt x="12" y="37"/>
                    <a:pt x="12" y="32"/>
                    <a:pt x="11"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52">
              <a:extLst>
                <a:ext uri="{FF2B5EF4-FFF2-40B4-BE49-F238E27FC236}">
                  <a16:creationId xmlns:a16="http://schemas.microsoft.com/office/drawing/2014/main" id="{F73301EA-80CF-AA8E-8289-ACEE9EFAD1C6}"/>
                </a:ext>
              </a:extLst>
            </p:cNvPr>
            <p:cNvSpPr>
              <a:spLocks/>
            </p:cNvSpPr>
            <p:nvPr/>
          </p:nvSpPr>
          <p:spPr bwMode="auto">
            <a:xfrm>
              <a:off x="9253282" y="5779578"/>
              <a:ext cx="1053626" cy="80960"/>
            </a:xfrm>
            <a:custGeom>
              <a:avLst/>
              <a:gdLst>
                <a:gd name="T0" fmla="*/ 0 w 532"/>
                <a:gd name="T1" fmla="*/ 25 h 41"/>
                <a:gd name="T2" fmla="*/ 530 w 532"/>
                <a:gd name="T3" fmla="*/ 0 h 41"/>
                <a:gd name="T4" fmla="*/ 532 w 532"/>
                <a:gd name="T5" fmla="*/ 17 h 41"/>
                <a:gd name="T6" fmla="*/ 5 w 532"/>
                <a:gd name="T7" fmla="*/ 41 h 41"/>
                <a:gd name="T8" fmla="*/ 0 w 532"/>
                <a:gd name="T9" fmla="*/ 25 h 41"/>
              </a:gdLst>
              <a:ahLst/>
              <a:cxnLst>
                <a:cxn ang="0">
                  <a:pos x="T0" y="T1"/>
                </a:cxn>
                <a:cxn ang="0">
                  <a:pos x="T2" y="T3"/>
                </a:cxn>
                <a:cxn ang="0">
                  <a:pos x="T4" y="T5"/>
                </a:cxn>
                <a:cxn ang="0">
                  <a:pos x="T6" y="T7"/>
                </a:cxn>
                <a:cxn ang="0">
                  <a:pos x="T8" y="T9"/>
                </a:cxn>
              </a:cxnLst>
              <a:rect l="0" t="0" r="r" b="b"/>
              <a:pathLst>
                <a:path w="532" h="41">
                  <a:moveTo>
                    <a:pt x="0" y="25"/>
                  </a:moveTo>
                  <a:cubicBezTo>
                    <a:pt x="530" y="0"/>
                    <a:pt x="530" y="0"/>
                    <a:pt x="530" y="0"/>
                  </a:cubicBezTo>
                  <a:cubicBezTo>
                    <a:pt x="529" y="5"/>
                    <a:pt x="530" y="10"/>
                    <a:pt x="532" y="17"/>
                  </a:cubicBezTo>
                  <a:cubicBezTo>
                    <a:pt x="5" y="41"/>
                    <a:pt x="5" y="41"/>
                    <a:pt x="5" y="41"/>
                  </a:cubicBezTo>
                  <a:cubicBezTo>
                    <a:pt x="6" y="35"/>
                    <a:pt x="6" y="30"/>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53">
              <a:extLst>
                <a:ext uri="{FF2B5EF4-FFF2-40B4-BE49-F238E27FC236}">
                  <a16:creationId xmlns:a16="http://schemas.microsoft.com/office/drawing/2014/main" id="{490C274F-3BB1-2272-F9CF-9B1E8C67C8B3}"/>
                </a:ext>
              </a:extLst>
            </p:cNvPr>
            <p:cNvSpPr>
              <a:spLocks/>
            </p:cNvSpPr>
            <p:nvPr/>
          </p:nvSpPr>
          <p:spPr bwMode="auto">
            <a:xfrm>
              <a:off x="9271527" y="5892467"/>
              <a:ext cx="1053626" cy="263407"/>
            </a:xfrm>
            <a:custGeom>
              <a:avLst/>
              <a:gdLst>
                <a:gd name="T0" fmla="*/ 248 w 532"/>
                <a:gd name="T1" fmla="*/ 133 h 133"/>
                <a:gd name="T2" fmla="*/ 98 w 532"/>
                <a:gd name="T3" fmla="*/ 113 h 133"/>
                <a:gd name="T4" fmla="*/ 42 w 532"/>
                <a:gd name="T5" fmla="*/ 67 h 133"/>
                <a:gd name="T6" fmla="*/ 0 w 532"/>
                <a:gd name="T7" fmla="*/ 25 h 133"/>
                <a:gd name="T8" fmla="*/ 532 w 532"/>
                <a:gd name="T9" fmla="*/ 0 h 133"/>
                <a:gd name="T10" fmla="*/ 479 w 532"/>
                <a:gd name="T11" fmla="*/ 67 h 133"/>
                <a:gd name="T12" fmla="*/ 424 w 532"/>
                <a:gd name="T13" fmla="*/ 113 h 133"/>
                <a:gd name="T14" fmla="*/ 248 w 53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2" h="133">
                  <a:moveTo>
                    <a:pt x="248" y="133"/>
                  </a:moveTo>
                  <a:cubicBezTo>
                    <a:pt x="201" y="133"/>
                    <a:pt x="101" y="128"/>
                    <a:pt x="98" y="113"/>
                  </a:cubicBezTo>
                  <a:cubicBezTo>
                    <a:pt x="95" y="98"/>
                    <a:pt x="80" y="89"/>
                    <a:pt x="42" y="67"/>
                  </a:cubicBezTo>
                  <a:cubicBezTo>
                    <a:pt x="20" y="54"/>
                    <a:pt x="7" y="38"/>
                    <a:pt x="0" y="25"/>
                  </a:cubicBezTo>
                  <a:cubicBezTo>
                    <a:pt x="532" y="0"/>
                    <a:pt x="532" y="0"/>
                    <a:pt x="532" y="0"/>
                  </a:cubicBezTo>
                  <a:cubicBezTo>
                    <a:pt x="525" y="22"/>
                    <a:pt x="504" y="46"/>
                    <a:pt x="479" y="67"/>
                  </a:cubicBezTo>
                  <a:cubicBezTo>
                    <a:pt x="451" y="91"/>
                    <a:pt x="427" y="98"/>
                    <a:pt x="424" y="113"/>
                  </a:cubicBezTo>
                  <a:cubicBezTo>
                    <a:pt x="421" y="128"/>
                    <a:pt x="296" y="133"/>
                    <a:pt x="248" y="133"/>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54">
              <a:extLst>
                <a:ext uri="{FF2B5EF4-FFF2-40B4-BE49-F238E27FC236}">
                  <a16:creationId xmlns:a16="http://schemas.microsoft.com/office/drawing/2014/main" id="{E8EFF320-6312-C3D8-0E33-CBCF423EA33E}"/>
                </a:ext>
              </a:extLst>
            </p:cNvPr>
            <p:cNvSpPr>
              <a:spLocks/>
            </p:cNvSpPr>
            <p:nvPr/>
          </p:nvSpPr>
          <p:spPr bwMode="auto">
            <a:xfrm>
              <a:off x="9457393" y="5918693"/>
              <a:ext cx="304457" cy="237180"/>
            </a:xfrm>
            <a:custGeom>
              <a:avLst/>
              <a:gdLst>
                <a:gd name="T0" fmla="*/ 55 w 154"/>
                <a:gd name="T1" fmla="*/ 115 h 120"/>
                <a:gd name="T2" fmla="*/ 24 w 154"/>
                <a:gd name="T3" fmla="*/ 55 h 120"/>
                <a:gd name="T4" fmla="*/ 0 w 154"/>
                <a:gd name="T5" fmla="*/ 8 h 120"/>
                <a:gd name="T6" fmla="*/ 152 w 154"/>
                <a:gd name="T7" fmla="*/ 0 h 120"/>
                <a:gd name="T8" fmla="*/ 154 w 154"/>
                <a:gd name="T9" fmla="*/ 55 h 120"/>
                <a:gd name="T10" fmla="*/ 153 w 154"/>
                <a:gd name="T11" fmla="*/ 117 h 120"/>
                <a:gd name="T12" fmla="*/ 153 w 154"/>
                <a:gd name="T13" fmla="*/ 120 h 120"/>
                <a:gd name="T14" fmla="*/ 55 w 154"/>
                <a:gd name="T15" fmla="*/ 115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20">
                  <a:moveTo>
                    <a:pt x="55" y="115"/>
                  </a:moveTo>
                  <a:cubicBezTo>
                    <a:pt x="49" y="96"/>
                    <a:pt x="41" y="84"/>
                    <a:pt x="24" y="55"/>
                  </a:cubicBezTo>
                  <a:cubicBezTo>
                    <a:pt x="14" y="40"/>
                    <a:pt x="6" y="23"/>
                    <a:pt x="0" y="8"/>
                  </a:cubicBezTo>
                  <a:cubicBezTo>
                    <a:pt x="152" y="0"/>
                    <a:pt x="152" y="0"/>
                    <a:pt x="152" y="0"/>
                  </a:cubicBezTo>
                  <a:cubicBezTo>
                    <a:pt x="154" y="19"/>
                    <a:pt x="154" y="38"/>
                    <a:pt x="154" y="55"/>
                  </a:cubicBezTo>
                  <a:cubicBezTo>
                    <a:pt x="153" y="87"/>
                    <a:pt x="149" y="97"/>
                    <a:pt x="153" y="117"/>
                  </a:cubicBezTo>
                  <a:cubicBezTo>
                    <a:pt x="153" y="118"/>
                    <a:pt x="153" y="119"/>
                    <a:pt x="153" y="120"/>
                  </a:cubicBezTo>
                  <a:cubicBezTo>
                    <a:pt x="127" y="120"/>
                    <a:pt x="87" y="118"/>
                    <a:pt x="55" y="115"/>
                  </a:cubicBezTo>
                  <a:close/>
                </a:path>
              </a:pathLst>
            </a:custGeom>
            <a:solidFill>
              <a:srgbClr val="93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55">
              <a:extLst>
                <a:ext uri="{FF2B5EF4-FFF2-40B4-BE49-F238E27FC236}">
                  <a16:creationId xmlns:a16="http://schemas.microsoft.com/office/drawing/2014/main" id="{8DB481A4-E62F-8654-EA52-E5E740789E4D}"/>
                </a:ext>
              </a:extLst>
            </p:cNvPr>
            <p:cNvSpPr>
              <a:spLocks noChangeArrowheads="1"/>
            </p:cNvSpPr>
            <p:nvPr/>
          </p:nvSpPr>
          <p:spPr bwMode="auto">
            <a:xfrm>
              <a:off x="9180303" y="4323430"/>
              <a:ext cx="521112" cy="52111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Oval 56">
              <a:extLst>
                <a:ext uri="{FF2B5EF4-FFF2-40B4-BE49-F238E27FC236}">
                  <a16:creationId xmlns:a16="http://schemas.microsoft.com/office/drawing/2014/main" id="{31F4FD0D-4437-18A8-E43A-6B0609AA468E}"/>
                </a:ext>
              </a:extLst>
            </p:cNvPr>
            <p:cNvSpPr>
              <a:spLocks noChangeArrowheads="1"/>
            </p:cNvSpPr>
            <p:nvPr/>
          </p:nvSpPr>
          <p:spPr bwMode="auto">
            <a:xfrm>
              <a:off x="9879300" y="4107916"/>
              <a:ext cx="397961" cy="39796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Oval 57">
              <a:extLst>
                <a:ext uri="{FF2B5EF4-FFF2-40B4-BE49-F238E27FC236}">
                  <a16:creationId xmlns:a16="http://schemas.microsoft.com/office/drawing/2014/main" id="{507DE043-E31A-C2F3-3FEC-32D858AAC1A6}"/>
                </a:ext>
              </a:extLst>
            </p:cNvPr>
            <p:cNvSpPr>
              <a:spLocks noChangeArrowheads="1"/>
            </p:cNvSpPr>
            <p:nvPr/>
          </p:nvSpPr>
          <p:spPr bwMode="auto">
            <a:xfrm>
              <a:off x="9132411" y="3392955"/>
              <a:ext cx="722943" cy="722943"/>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Oval 58">
              <a:extLst>
                <a:ext uri="{FF2B5EF4-FFF2-40B4-BE49-F238E27FC236}">
                  <a16:creationId xmlns:a16="http://schemas.microsoft.com/office/drawing/2014/main" id="{35324BEE-F845-4191-92F6-652DA6FC1AC1}"/>
                </a:ext>
              </a:extLst>
            </p:cNvPr>
            <p:cNvSpPr>
              <a:spLocks noChangeArrowheads="1"/>
            </p:cNvSpPr>
            <p:nvPr/>
          </p:nvSpPr>
          <p:spPr bwMode="auto">
            <a:xfrm>
              <a:off x="10081131" y="3248139"/>
              <a:ext cx="521112" cy="521112"/>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Oval 59">
              <a:extLst>
                <a:ext uri="{FF2B5EF4-FFF2-40B4-BE49-F238E27FC236}">
                  <a16:creationId xmlns:a16="http://schemas.microsoft.com/office/drawing/2014/main" id="{8B471612-1BE6-86CA-D83E-AF3EC1E64C8E}"/>
                </a:ext>
              </a:extLst>
            </p:cNvPr>
            <p:cNvSpPr>
              <a:spLocks noChangeArrowheads="1"/>
            </p:cNvSpPr>
            <p:nvPr/>
          </p:nvSpPr>
          <p:spPr bwMode="auto">
            <a:xfrm>
              <a:off x="10677502" y="2772639"/>
              <a:ext cx="397961" cy="397960"/>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60">
              <a:extLst>
                <a:ext uri="{FF2B5EF4-FFF2-40B4-BE49-F238E27FC236}">
                  <a16:creationId xmlns:a16="http://schemas.microsoft.com/office/drawing/2014/main" id="{7031FCF0-B630-D465-3E74-290C0620EDF6}"/>
                </a:ext>
              </a:extLst>
            </p:cNvPr>
            <p:cNvSpPr>
              <a:spLocks noChangeArrowheads="1"/>
            </p:cNvSpPr>
            <p:nvPr/>
          </p:nvSpPr>
          <p:spPr bwMode="auto">
            <a:xfrm>
              <a:off x="10538387" y="2079344"/>
              <a:ext cx="277090" cy="277090"/>
            </a:xfrm>
            <a:prstGeom prst="ellipse">
              <a:avLst/>
            </a:prstGeom>
            <a:solidFill>
              <a:srgbClr val="449E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61">
              <a:extLst>
                <a:ext uri="{FF2B5EF4-FFF2-40B4-BE49-F238E27FC236}">
                  <a16:creationId xmlns:a16="http://schemas.microsoft.com/office/drawing/2014/main" id="{6DEE0085-A33C-AFB3-798B-08187553E91B}"/>
                </a:ext>
              </a:extLst>
            </p:cNvPr>
            <p:cNvSpPr>
              <a:spLocks noChangeArrowheads="1"/>
            </p:cNvSpPr>
            <p:nvPr/>
          </p:nvSpPr>
          <p:spPr bwMode="auto">
            <a:xfrm>
              <a:off x="9704836" y="2229862"/>
              <a:ext cx="722943" cy="72522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62">
              <a:extLst>
                <a:ext uri="{FF2B5EF4-FFF2-40B4-BE49-F238E27FC236}">
                  <a16:creationId xmlns:a16="http://schemas.microsoft.com/office/drawing/2014/main" id="{08A31502-AD01-D6DA-44F6-72F5A9B6CB24}"/>
                </a:ext>
              </a:extLst>
            </p:cNvPr>
            <p:cNvSpPr>
              <a:spLocks noChangeArrowheads="1"/>
            </p:cNvSpPr>
            <p:nvPr/>
          </p:nvSpPr>
          <p:spPr bwMode="auto">
            <a:xfrm>
              <a:off x="8903213" y="2485286"/>
              <a:ext cx="518831" cy="52111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Oval 63">
              <a:extLst>
                <a:ext uri="{FF2B5EF4-FFF2-40B4-BE49-F238E27FC236}">
                  <a16:creationId xmlns:a16="http://schemas.microsoft.com/office/drawing/2014/main" id="{2B747E2E-2867-B7B3-5464-4C3714576C28}"/>
                </a:ext>
              </a:extLst>
            </p:cNvPr>
            <p:cNvSpPr>
              <a:spLocks noChangeArrowheads="1"/>
            </p:cNvSpPr>
            <p:nvPr/>
          </p:nvSpPr>
          <p:spPr bwMode="auto">
            <a:xfrm>
              <a:off x="8890670" y="1853567"/>
              <a:ext cx="397961" cy="397960"/>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64">
              <a:extLst>
                <a:ext uri="{FF2B5EF4-FFF2-40B4-BE49-F238E27FC236}">
                  <a16:creationId xmlns:a16="http://schemas.microsoft.com/office/drawing/2014/main" id="{8596B75B-00B8-36E3-4959-FFF92BD1F471}"/>
                </a:ext>
              </a:extLst>
            </p:cNvPr>
            <p:cNvSpPr>
              <a:spLocks noChangeArrowheads="1"/>
            </p:cNvSpPr>
            <p:nvPr/>
          </p:nvSpPr>
          <p:spPr bwMode="auto">
            <a:xfrm>
              <a:off x="8629544" y="3535491"/>
              <a:ext cx="277090" cy="27709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65">
              <a:extLst>
                <a:ext uri="{FF2B5EF4-FFF2-40B4-BE49-F238E27FC236}">
                  <a16:creationId xmlns:a16="http://schemas.microsoft.com/office/drawing/2014/main" id="{27D06ECC-9566-EBC4-7DE0-F6B9A1E3D970}"/>
                </a:ext>
              </a:extLst>
            </p:cNvPr>
            <p:cNvSpPr>
              <a:spLocks noChangeArrowheads="1"/>
            </p:cNvSpPr>
            <p:nvPr/>
          </p:nvSpPr>
          <p:spPr bwMode="auto">
            <a:xfrm>
              <a:off x="9704836" y="1646034"/>
              <a:ext cx="277090" cy="277090"/>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Oval 66">
              <a:extLst>
                <a:ext uri="{FF2B5EF4-FFF2-40B4-BE49-F238E27FC236}">
                  <a16:creationId xmlns:a16="http://schemas.microsoft.com/office/drawing/2014/main" id="{224DF84D-F884-C78A-7C22-20BAE03FC6C1}"/>
                </a:ext>
              </a:extLst>
            </p:cNvPr>
            <p:cNvSpPr>
              <a:spLocks noChangeArrowheads="1"/>
            </p:cNvSpPr>
            <p:nvPr/>
          </p:nvSpPr>
          <p:spPr bwMode="auto">
            <a:xfrm>
              <a:off x="8439116" y="2842196"/>
              <a:ext cx="277090" cy="27709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Oval 67">
              <a:extLst>
                <a:ext uri="{FF2B5EF4-FFF2-40B4-BE49-F238E27FC236}">
                  <a16:creationId xmlns:a16="http://schemas.microsoft.com/office/drawing/2014/main" id="{58492239-BDC6-0A2C-5029-7E844126739F}"/>
                </a:ext>
              </a:extLst>
            </p:cNvPr>
            <p:cNvSpPr>
              <a:spLocks noChangeArrowheads="1"/>
            </p:cNvSpPr>
            <p:nvPr/>
          </p:nvSpPr>
          <p:spPr bwMode="auto">
            <a:xfrm>
              <a:off x="10277261" y="4592538"/>
              <a:ext cx="277090" cy="27823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Oval 68">
              <a:extLst>
                <a:ext uri="{FF2B5EF4-FFF2-40B4-BE49-F238E27FC236}">
                  <a16:creationId xmlns:a16="http://schemas.microsoft.com/office/drawing/2014/main" id="{C0EE51DB-FC4E-19C1-19F1-91FB61ECD89B}"/>
                </a:ext>
              </a:extLst>
            </p:cNvPr>
            <p:cNvSpPr>
              <a:spLocks noChangeArrowheads="1"/>
            </p:cNvSpPr>
            <p:nvPr/>
          </p:nvSpPr>
          <p:spPr bwMode="auto">
            <a:xfrm>
              <a:off x="10742498" y="3739603"/>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Oval 69">
              <a:extLst>
                <a:ext uri="{FF2B5EF4-FFF2-40B4-BE49-F238E27FC236}">
                  <a16:creationId xmlns:a16="http://schemas.microsoft.com/office/drawing/2014/main" id="{E2623C07-419A-B0CA-A286-9A3B7436AE90}"/>
                </a:ext>
              </a:extLst>
            </p:cNvPr>
            <p:cNvSpPr>
              <a:spLocks noChangeArrowheads="1"/>
            </p:cNvSpPr>
            <p:nvPr/>
          </p:nvSpPr>
          <p:spPr bwMode="auto">
            <a:xfrm>
              <a:off x="9419764" y="1669980"/>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Oval 70">
              <a:extLst>
                <a:ext uri="{FF2B5EF4-FFF2-40B4-BE49-F238E27FC236}">
                  <a16:creationId xmlns:a16="http://schemas.microsoft.com/office/drawing/2014/main" id="{D4455244-95B6-A972-DBC2-751818B3C50E}"/>
                </a:ext>
              </a:extLst>
            </p:cNvPr>
            <p:cNvSpPr>
              <a:spLocks noChangeArrowheads="1"/>
            </p:cNvSpPr>
            <p:nvPr/>
          </p:nvSpPr>
          <p:spPr bwMode="auto">
            <a:xfrm>
              <a:off x="8463062" y="3331380"/>
              <a:ext cx="13911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Oval 71">
              <a:extLst>
                <a:ext uri="{FF2B5EF4-FFF2-40B4-BE49-F238E27FC236}">
                  <a16:creationId xmlns:a16="http://schemas.microsoft.com/office/drawing/2014/main" id="{041D5987-50AB-6204-9A83-512E3E549B06}"/>
                </a:ext>
              </a:extLst>
            </p:cNvPr>
            <p:cNvSpPr>
              <a:spLocks noChangeArrowheads="1"/>
            </p:cNvSpPr>
            <p:nvPr/>
          </p:nvSpPr>
          <p:spPr bwMode="auto">
            <a:xfrm>
              <a:off x="8540602" y="2347311"/>
              <a:ext cx="13797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Oval 72">
              <a:extLst>
                <a:ext uri="{FF2B5EF4-FFF2-40B4-BE49-F238E27FC236}">
                  <a16:creationId xmlns:a16="http://schemas.microsoft.com/office/drawing/2014/main" id="{71C20F6E-CF04-E2F6-A473-E4BFE234A172}"/>
                </a:ext>
              </a:extLst>
            </p:cNvPr>
            <p:cNvSpPr>
              <a:spLocks noChangeArrowheads="1"/>
            </p:cNvSpPr>
            <p:nvPr/>
          </p:nvSpPr>
          <p:spPr bwMode="auto">
            <a:xfrm>
              <a:off x="10325153" y="1804534"/>
              <a:ext cx="137975" cy="14025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Oval 73">
              <a:extLst>
                <a:ext uri="{FF2B5EF4-FFF2-40B4-BE49-F238E27FC236}">
                  <a16:creationId xmlns:a16="http://schemas.microsoft.com/office/drawing/2014/main" id="{E1FF4E62-C5F0-0D32-CB42-07D55439D391}"/>
                </a:ext>
              </a:extLst>
            </p:cNvPr>
            <p:cNvSpPr>
              <a:spLocks noChangeArrowheads="1"/>
            </p:cNvSpPr>
            <p:nvPr/>
          </p:nvSpPr>
          <p:spPr bwMode="auto">
            <a:xfrm>
              <a:off x="9152937" y="4930064"/>
              <a:ext cx="13797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Oval 74">
              <a:extLst>
                <a:ext uri="{FF2B5EF4-FFF2-40B4-BE49-F238E27FC236}">
                  <a16:creationId xmlns:a16="http://schemas.microsoft.com/office/drawing/2014/main" id="{1F128897-57CC-638B-1224-39616A6C1D81}"/>
                </a:ext>
              </a:extLst>
            </p:cNvPr>
            <p:cNvSpPr>
              <a:spLocks noChangeArrowheads="1"/>
            </p:cNvSpPr>
            <p:nvPr/>
          </p:nvSpPr>
          <p:spPr bwMode="auto">
            <a:xfrm>
              <a:off x="9978505" y="4917520"/>
              <a:ext cx="13797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75">
              <a:extLst>
                <a:ext uri="{FF2B5EF4-FFF2-40B4-BE49-F238E27FC236}">
                  <a16:creationId xmlns:a16="http://schemas.microsoft.com/office/drawing/2014/main" id="{A20B1E45-DA14-E613-469D-9B4F2053C396}"/>
                </a:ext>
              </a:extLst>
            </p:cNvPr>
            <p:cNvSpPr>
              <a:spLocks noChangeArrowheads="1"/>
            </p:cNvSpPr>
            <p:nvPr/>
          </p:nvSpPr>
          <p:spPr bwMode="auto">
            <a:xfrm>
              <a:off x="8861023" y="4185455"/>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Oval 76">
              <a:extLst>
                <a:ext uri="{FF2B5EF4-FFF2-40B4-BE49-F238E27FC236}">
                  <a16:creationId xmlns:a16="http://schemas.microsoft.com/office/drawing/2014/main" id="{58ABF7A2-8F56-C280-0B93-9DABC498F27A}"/>
                </a:ext>
              </a:extLst>
            </p:cNvPr>
            <p:cNvSpPr>
              <a:spLocks noChangeArrowheads="1"/>
            </p:cNvSpPr>
            <p:nvPr/>
          </p:nvSpPr>
          <p:spPr bwMode="auto">
            <a:xfrm>
              <a:off x="9503005" y="2925437"/>
              <a:ext cx="140255" cy="14025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Oval 77">
              <a:extLst>
                <a:ext uri="{FF2B5EF4-FFF2-40B4-BE49-F238E27FC236}">
                  <a16:creationId xmlns:a16="http://schemas.microsoft.com/office/drawing/2014/main" id="{DD351B21-5538-8DEA-3FAF-651713B4E0B7}"/>
                </a:ext>
              </a:extLst>
            </p:cNvPr>
            <p:cNvSpPr>
              <a:spLocks noChangeArrowheads="1"/>
            </p:cNvSpPr>
            <p:nvPr/>
          </p:nvSpPr>
          <p:spPr bwMode="auto">
            <a:xfrm>
              <a:off x="10207703" y="3892401"/>
              <a:ext cx="14025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Oval 78">
              <a:extLst>
                <a:ext uri="{FF2B5EF4-FFF2-40B4-BE49-F238E27FC236}">
                  <a16:creationId xmlns:a16="http://schemas.microsoft.com/office/drawing/2014/main" id="{F62AFBB0-8D9E-3A8F-556D-5F9EAC3C09AB}"/>
                </a:ext>
              </a:extLst>
            </p:cNvPr>
            <p:cNvSpPr>
              <a:spLocks noChangeArrowheads="1"/>
            </p:cNvSpPr>
            <p:nvPr/>
          </p:nvSpPr>
          <p:spPr bwMode="auto">
            <a:xfrm>
              <a:off x="8932861" y="3192265"/>
              <a:ext cx="13797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79">
              <a:extLst>
                <a:ext uri="{FF2B5EF4-FFF2-40B4-BE49-F238E27FC236}">
                  <a16:creationId xmlns:a16="http://schemas.microsoft.com/office/drawing/2014/main" id="{8DEB6680-8CFC-7AF2-B6C4-E9F107B5CA79}"/>
                </a:ext>
              </a:extLst>
            </p:cNvPr>
            <p:cNvSpPr>
              <a:spLocks noEditPoints="1"/>
            </p:cNvSpPr>
            <p:nvPr/>
          </p:nvSpPr>
          <p:spPr bwMode="auto">
            <a:xfrm>
              <a:off x="10097095" y="1705329"/>
              <a:ext cx="100345" cy="102626"/>
            </a:xfrm>
            <a:custGeom>
              <a:avLst/>
              <a:gdLst>
                <a:gd name="T0" fmla="*/ 26 w 51"/>
                <a:gd name="T1" fmla="*/ 0 h 52"/>
                <a:gd name="T2" fmla="*/ 51 w 51"/>
                <a:gd name="T3" fmla="*/ 26 h 52"/>
                <a:gd name="T4" fmla="*/ 26 w 51"/>
                <a:gd name="T5" fmla="*/ 52 h 52"/>
                <a:gd name="T6" fmla="*/ 26 w 51"/>
                <a:gd name="T7" fmla="*/ 52 h 52"/>
                <a:gd name="T8" fmla="*/ 26 w 51"/>
                <a:gd name="T9" fmla="*/ 46 h 52"/>
                <a:gd name="T10" fmla="*/ 26 w 51"/>
                <a:gd name="T11" fmla="*/ 46 h 52"/>
                <a:gd name="T12" fmla="*/ 45 w 51"/>
                <a:gd name="T13" fmla="*/ 26 h 52"/>
                <a:gd name="T14" fmla="*/ 26 w 51"/>
                <a:gd name="T15" fmla="*/ 6 h 52"/>
                <a:gd name="T16" fmla="*/ 26 w 51"/>
                <a:gd name="T17" fmla="*/ 6 h 52"/>
                <a:gd name="T18" fmla="*/ 26 w 51"/>
                <a:gd name="T19" fmla="*/ 0 h 52"/>
                <a:gd name="T20" fmla="*/ 26 w 51"/>
                <a:gd name="T21" fmla="*/ 52 h 52"/>
                <a:gd name="T22" fmla="*/ 0 w 51"/>
                <a:gd name="T23" fmla="*/ 26 h 52"/>
                <a:gd name="T24" fmla="*/ 26 w 51"/>
                <a:gd name="T25" fmla="*/ 0 h 52"/>
                <a:gd name="T26" fmla="*/ 26 w 51"/>
                <a:gd name="T27" fmla="*/ 6 h 52"/>
                <a:gd name="T28" fmla="*/ 6 w 51"/>
                <a:gd name="T29" fmla="*/ 26 h 52"/>
                <a:gd name="T30" fmla="*/ 26 w 51"/>
                <a:gd name="T31" fmla="*/ 46 h 52"/>
                <a:gd name="T32" fmla="*/ 26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6" y="0"/>
                  </a:moveTo>
                  <a:cubicBezTo>
                    <a:pt x="40" y="0"/>
                    <a:pt x="51" y="12"/>
                    <a:pt x="51" y="26"/>
                  </a:cubicBezTo>
                  <a:cubicBezTo>
                    <a:pt x="51" y="40"/>
                    <a:pt x="40" y="52"/>
                    <a:pt x="26" y="52"/>
                  </a:cubicBezTo>
                  <a:cubicBezTo>
                    <a:pt x="26" y="52"/>
                    <a:pt x="26" y="52"/>
                    <a:pt x="26" y="52"/>
                  </a:cubicBezTo>
                  <a:cubicBezTo>
                    <a:pt x="26" y="46"/>
                    <a:pt x="26" y="46"/>
                    <a:pt x="26" y="46"/>
                  </a:cubicBezTo>
                  <a:cubicBezTo>
                    <a:pt x="26" y="46"/>
                    <a:pt x="26" y="46"/>
                    <a:pt x="26" y="46"/>
                  </a:cubicBezTo>
                  <a:cubicBezTo>
                    <a:pt x="37" y="46"/>
                    <a:pt x="45" y="37"/>
                    <a:pt x="45" y="26"/>
                  </a:cubicBezTo>
                  <a:cubicBezTo>
                    <a:pt x="45" y="15"/>
                    <a:pt x="37" y="6"/>
                    <a:pt x="26" y="6"/>
                  </a:cubicBezTo>
                  <a:cubicBezTo>
                    <a:pt x="26" y="6"/>
                    <a:pt x="26" y="6"/>
                    <a:pt x="26" y="6"/>
                  </a:cubicBezTo>
                  <a:cubicBezTo>
                    <a:pt x="26" y="0"/>
                    <a:pt x="26" y="0"/>
                    <a:pt x="26" y="0"/>
                  </a:cubicBezTo>
                  <a:close/>
                  <a:moveTo>
                    <a:pt x="26" y="52"/>
                  </a:moveTo>
                  <a:cubicBezTo>
                    <a:pt x="12" y="52"/>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80">
              <a:extLst>
                <a:ext uri="{FF2B5EF4-FFF2-40B4-BE49-F238E27FC236}">
                  <a16:creationId xmlns:a16="http://schemas.microsoft.com/office/drawing/2014/main" id="{30FF4E7F-B68A-4341-5C0C-BE3894C0CCA0}"/>
                </a:ext>
              </a:extLst>
            </p:cNvPr>
            <p:cNvSpPr>
              <a:spLocks noEditPoints="1"/>
            </p:cNvSpPr>
            <p:nvPr/>
          </p:nvSpPr>
          <p:spPr bwMode="auto">
            <a:xfrm>
              <a:off x="8441397" y="2630103"/>
              <a:ext cx="101486" cy="101486"/>
            </a:xfrm>
            <a:custGeom>
              <a:avLst/>
              <a:gdLst>
                <a:gd name="T0" fmla="*/ 26 w 51"/>
                <a:gd name="T1" fmla="*/ 0 h 51"/>
                <a:gd name="T2" fmla="*/ 51 w 51"/>
                <a:gd name="T3" fmla="*/ 26 h 51"/>
                <a:gd name="T4" fmla="*/ 26 w 51"/>
                <a:gd name="T5" fmla="*/ 51 h 51"/>
                <a:gd name="T6" fmla="*/ 26 w 51"/>
                <a:gd name="T7" fmla="*/ 45 h 51"/>
                <a:gd name="T8" fmla="*/ 45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1"/>
                    <a:pt x="51" y="26"/>
                  </a:cubicBezTo>
                  <a:cubicBezTo>
                    <a:pt x="51" y="40"/>
                    <a:pt x="40" y="51"/>
                    <a:pt x="26" y="51"/>
                  </a:cubicBezTo>
                  <a:cubicBezTo>
                    <a:pt x="26" y="45"/>
                    <a:pt x="26" y="45"/>
                    <a:pt x="26" y="45"/>
                  </a:cubicBezTo>
                  <a:cubicBezTo>
                    <a:pt x="37" y="45"/>
                    <a:pt x="45" y="36"/>
                    <a:pt x="45" y="26"/>
                  </a:cubicBezTo>
                  <a:cubicBezTo>
                    <a:pt x="45" y="15"/>
                    <a:pt x="37" y="6"/>
                    <a:pt x="26" y="6"/>
                  </a:cubicBezTo>
                  <a:lnTo>
                    <a:pt x="26" y="0"/>
                  </a:lnTo>
                  <a:close/>
                  <a:moveTo>
                    <a:pt x="26" y="51"/>
                  </a:moveTo>
                  <a:cubicBezTo>
                    <a:pt x="12" y="51"/>
                    <a:pt x="0" y="40"/>
                    <a:pt x="0" y="26"/>
                  </a:cubicBezTo>
                  <a:cubicBezTo>
                    <a:pt x="0" y="11"/>
                    <a:pt x="12" y="0"/>
                    <a:pt x="26" y="0"/>
                  </a:cubicBezTo>
                  <a:cubicBezTo>
                    <a:pt x="26" y="6"/>
                    <a:pt x="26" y="6"/>
                    <a:pt x="26" y="6"/>
                  </a:cubicBezTo>
                  <a:cubicBezTo>
                    <a:pt x="15" y="6"/>
                    <a:pt x="6" y="15"/>
                    <a:pt x="6" y="26"/>
                  </a:cubicBezTo>
                  <a:cubicBezTo>
                    <a:pt x="6" y="36"/>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81">
              <a:extLst>
                <a:ext uri="{FF2B5EF4-FFF2-40B4-BE49-F238E27FC236}">
                  <a16:creationId xmlns:a16="http://schemas.microsoft.com/office/drawing/2014/main" id="{D1660CE7-620D-8835-129F-D2841945D6A0}"/>
                </a:ext>
              </a:extLst>
            </p:cNvPr>
            <p:cNvSpPr>
              <a:spLocks noEditPoints="1"/>
            </p:cNvSpPr>
            <p:nvPr/>
          </p:nvSpPr>
          <p:spPr bwMode="auto">
            <a:xfrm>
              <a:off x="8989875" y="4525261"/>
              <a:ext cx="101486" cy="101486"/>
            </a:xfrm>
            <a:custGeom>
              <a:avLst/>
              <a:gdLst>
                <a:gd name="T0" fmla="*/ 25 w 51"/>
                <a:gd name="T1" fmla="*/ 0 h 51"/>
                <a:gd name="T2" fmla="*/ 51 w 51"/>
                <a:gd name="T3" fmla="*/ 26 h 51"/>
                <a:gd name="T4" fmla="*/ 25 w 51"/>
                <a:gd name="T5" fmla="*/ 51 h 51"/>
                <a:gd name="T6" fmla="*/ 25 w 51"/>
                <a:gd name="T7" fmla="*/ 45 h 51"/>
                <a:gd name="T8" fmla="*/ 45 w 51"/>
                <a:gd name="T9" fmla="*/ 26 h 51"/>
                <a:gd name="T10" fmla="*/ 25 w 51"/>
                <a:gd name="T11" fmla="*/ 6 h 51"/>
                <a:gd name="T12" fmla="*/ 25 w 51"/>
                <a:gd name="T13" fmla="*/ 0 h 51"/>
                <a:gd name="T14" fmla="*/ 25 w 51"/>
                <a:gd name="T15" fmla="*/ 51 h 51"/>
                <a:gd name="T16" fmla="*/ 0 w 51"/>
                <a:gd name="T17" fmla="*/ 26 h 51"/>
                <a:gd name="T18" fmla="*/ 25 w 51"/>
                <a:gd name="T19" fmla="*/ 0 h 51"/>
                <a:gd name="T20" fmla="*/ 25 w 51"/>
                <a:gd name="T21" fmla="*/ 6 h 51"/>
                <a:gd name="T22" fmla="*/ 6 w 51"/>
                <a:gd name="T23" fmla="*/ 26 h 51"/>
                <a:gd name="T24" fmla="*/ 25 w 51"/>
                <a:gd name="T25" fmla="*/ 45 h 51"/>
                <a:gd name="T26" fmla="*/ 25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5" y="0"/>
                  </a:moveTo>
                  <a:cubicBezTo>
                    <a:pt x="40" y="0"/>
                    <a:pt x="51" y="11"/>
                    <a:pt x="51" y="26"/>
                  </a:cubicBezTo>
                  <a:cubicBezTo>
                    <a:pt x="51" y="40"/>
                    <a:pt x="40" y="51"/>
                    <a:pt x="25" y="51"/>
                  </a:cubicBezTo>
                  <a:cubicBezTo>
                    <a:pt x="25" y="45"/>
                    <a:pt x="25" y="45"/>
                    <a:pt x="25" y="45"/>
                  </a:cubicBezTo>
                  <a:cubicBezTo>
                    <a:pt x="36" y="45"/>
                    <a:pt x="45" y="36"/>
                    <a:pt x="45" y="26"/>
                  </a:cubicBezTo>
                  <a:cubicBezTo>
                    <a:pt x="45" y="15"/>
                    <a:pt x="36" y="6"/>
                    <a:pt x="25" y="6"/>
                  </a:cubicBezTo>
                  <a:lnTo>
                    <a:pt x="25" y="0"/>
                  </a:lnTo>
                  <a:close/>
                  <a:moveTo>
                    <a:pt x="25" y="51"/>
                  </a:moveTo>
                  <a:cubicBezTo>
                    <a:pt x="11" y="51"/>
                    <a:pt x="0" y="40"/>
                    <a:pt x="0" y="26"/>
                  </a:cubicBezTo>
                  <a:cubicBezTo>
                    <a:pt x="0" y="11"/>
                    <a:pt x="11" y="0"/>
                    <a:pt x="25" y="0"/>
                  </a:cubicBezTo>
                  <a:cubicBezTo>
                    <a:pt x="25" y="6"/>
                    <a:pt x="25" y="6"/>
                    <a:pt x="25" y="6"/>
                  </a:cubicBezTo>
                  <a:cubicBezTo>
                    <a:pt x="15" y="6"/>
                    <a:pt x="6" y="15"/>
                    <a:pt x="6" y="26"/>
                  </a:cubicBezTo>
                  <a:cubicBezTo>
                    <a:pt x="6" y="36"/>
                    <a:pt x="15"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82">
              <a:extLst>
                <a:ext uri="{FF2B5EF4-FFF2-40B4-BE49-F238E27FC236}">
                  <a16:creationId xmlns:a16="http://schemas.microsoft.com/office/drawing/2014/main" id="{E12A8F7D-BE5D-FEE5-5294-32978A15CAAD}"/>
                </a:ext>
              </a:extLst>
            </p:cNvPr>
            <p:cNvSpPr>
              <a:spLocks noEditPoints="1"/>
            </p:cNvSpPr>
            <p:nvPr/>
          </p:nvSpPr>
          <p:spPr bwMode="auto">
            <a:xfrm>
              <a:off x="9640980" y="4882171"/>
              <a:ext cx="101486" cy="101486"/>
            </a:xfrm>
            <a:custGeom>
              <a:avLst/>
              <a:gdLst>
                <a:gd name="T0" fmla="*/ 26 w 51"/>
                <a:gd name="T1" fmla="*/ 0 h 51"/>
                <a:gd name="T2" fmla="*/ 51 w 51"/>
                <a:gd name="T3" fmla="*/ 25 h 51"/>
                <a:gd name="T4" fmla="*/ 26 w 51"/>
                <a:gd name="T5" fmla="*/ 51 h 51"/>
                <a:gd name="T6" fmla="*/ 26 w 51"/>
                <a:gd name="T7" fmla="*/ 45 h 51"/>
                <a:gd name="T8" fmla="*/ 45 w 51"/>
                <a:gd name="T9" fmla="*/ 25 h 51"/>
                <a:gd name="T10" fmla="*/ 26 w 51"/>
                <a:gd name="T11" fmla="*/ 6 h 51"/>
                <a:gd name="T12" fmla="*/ 26 w 51"/>
                <a:gd name="T13" fmla="*/ 0 h 51"/>
                <a:gd name="T14" fmla="*/ 26 w 51"/>
                <a:gd name="T15" fmla="*/ 51 h 51"/>
                <a:gd name="T16" fmla="*/ 0 w 51"/>
                <a:gd name="T17" fmla="*/ 25 h 51"/>
                <a:gd name="T18" fmla="*/ 26 w 51"/>
                <a:gd name="T19" fmla="*/ 0 h 51"/>
                <a:gd name="T20" fmla="*/ 26 w 51"/>
                <a:gd name="T21" fmla="*/ 6 h 51"/>
                <a:gd name="T22" fmla="*/ 6 w 51"/>
                <a:gd name="T23" fmla="*/ 25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1"/>
                    <a:pt x="51" y="25"/>
                  </a:cubicBezTo>
                  <a:cubicBezTo>
                    <a:pt x="51" y="40"/>
                    <a:pt x="40" y="51"/>
                    <a:pt x="26" y="51"/>
                  </a:cubicBezTo>
                  <a:cubicBezTo>
                    <a:pt x="26" y="45"/>
                    <a:pt x="26" y="45"/>
                    <a:pt x="26" y="45"/>
                  </a:cubicBezTo>
                  <a:cubicBezTo>
                    <a:pt x="36" y="45"/>
                    <a:pt x="45" y="36"/>
                    <a:pt x="45" y="25"/>
                  </a:cubicBezTo>
                  <a:cubicBezTo>
                    <a:pt x="45" y="14"/>
                    <a:pt x="36" y="6"/>
                    <a:pt x="26" y="6"/>
                  </a:cubicBezTo>
                  <a:lnTo>
                    <a:pt x="26" y="0"/>
                  </a:lnTo>
                  <a:close/>
                  <a:moveTo>
                    <a:pt x="26" y="51"/>
                  </a:moveTo>
                  <a:cubicBezTo>
                    <a:pt x="11" y="51"/>
                    <a:pt x="0" y="40"/>
                    <a:pt x="0" y="25"/>
                  </a:cubicBezTo>
                  <a:cubicBezTo>
                    <a:pt x="0" y="11"/>
                    <a:pt x="11" y="0"/>
                    <a:pt x="26" y="0"/>
                  </a:cubicBezTo>
                  <a:cubicBezTo>
                    <a:pt x="26" y="6"/>
                    <a:pt x="26" y="6"/>
                    <a:pt x="26" y="6"/>
                  </a:cubicBezTo>
                  <a:cubicBezTo>
                    <a:pt x="15" y="6"/>
                    <a:pt x="6" y="14"/>
                    <a:pt x="6" y="25"/>
                  </a:cubicBezTo>
                  <a:cubicBezTo>
                    <a:pt x="6" y="36"/>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83">
              <a:extLst>
                <a:ext uri="{FF2B5EF4-FFF2-40B4-BE49-F238E27FC236}">
                  <a16:creationId xmlns:a16="http://schemas.microsoft.com/office/drawing/2014/main" id="{7A90B886-8F09-8E27-EE89-9861BCD75390}"/>
                </a:ext>
              </a:extLst>
            </p:cNvPr>
            <p:cNvSpPr>
              <a:spLocks noEditPoints="1"/>
            </p:cNvSpPr>
            <p:nvPr/>
          </p:nvSpPr>
          <p:spPr bwMode="auto">
            <a:xfrm>
              <a:off x="10562333" y="4218524"/>
              <a:ext cx="101486"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2"/>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7"/>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2"/>
                    <a:pt x="11" y="0"/>
                    <a:pt x="25" y="0"/>
                  </a:cubicBezTo>
                  <a:cubicBezTo>
                    <a:pt x="25" y="6"/>
                    <a:pt x="25" y="6"/>
                    <a:pt x="25" y="6"/>
                  </a:cubicBezTo>
                  <a:cubicBezTo>
                    <a:pt x="14" y="6"/>
                    <a:pt x="6" y="15"/>
                    <a:pt x="6" y="26"/>
                  </a:cubicBezTo>
                  <a:cubicBezTo>
                    <a:pt x="6" y="37"/>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84">
              <a:extLst>
                <a:ext uri="{FF2B5EF4-FFF2-40B4-BE49-F238E27FC236}">
                  <a16:creationId xmlns:a16="http://schemas.microsoft.com/office/drawing/2014/main" id="{6B73E9C5-03B6-D358-AD5A-26C11AD860AB}"/>
                </a:ext>
              </a:extLst>
            </p:cNvPr>
            <p:cNvSpPr>
              <a:spLocks noEditPoints="1"/>
            </p:cNvSpPr>
            <p:nvPr/>
          </p:nvSpPr>
          <p:spPr bwMode="auto">
            <a:xfrm>
              <a:off x="10984239" y="3259542"/>
              <a:ext cx="100345"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6"/>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1"/>
                    <a:pt x="11" y="0"/>
                    <a:pt x="25" y="0"/>
                  </a:cubicBezTo>
                  <a:cubicBezTo>
                    <a:pt x="25" y="6"/>
                    <a:pt x="25" y="6"/>
                    <a:pt x="25" y="6"/>
                  </a:cubicBezTo>
                  <a:cubicBezTo>
                    <a:pt x="14" y="6"/>
                    <a:pt x="6" y="15"/>
                    <a:pt x="6" y="26"/>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85">
              <a:extLst>
                <a:ext uri="{FF2B5EF4-FFF2-40B4-BE49-F238E27FC236}">
                  <a16:creationId xmlns:a16="http://schemas.microsoft.com/office/drawing/2014/main" id="{D414CCBC-8326-3E31-E201-10177294FD7D}"/>
                </a:ext>
              </a:extLst>
            </p:cNvPr>
            <p:cNvSpPr>
              <a:spLocks noEditPoints="1"/>
            </p:cNvSpPr>
            <p:nvPr/>
          </p:nvSpPr>
          <p:spPr bwMode="auto">
            <a:xfrm>
              <a:off x="10906700" y="2431693"/>
              <a:ext cx="101486" cy="103766"/>
            </a:xfrm>
            <a:custGeom>
              <a:avLst/>
              <a:gdLst>
                <a:gd name="T0" fmla="*/ 26 w 51"/>
                <a:gd name="T1" fmla="*/ 0 h 52"/>
                <a:gd name="T2" fmla="*/ 51 w 51"/>
                <a:gd name="T3" fmla="*/ 26 h 52"/>
                <a:gd name="T4" fmla="*/ 26 w 51"/>
                <a:gd name="T5" fmla="*/ 52 h 52"/>
                <a:gd name="T6" fmla="*/ 26 w 51"/>
                <a:gd name="T7" fmla="*/ 52 h 52"/>
                <a:gd name="T8" fmla="*/ 26 w 51"/>
                <a:gd name="T9" fmla="*/ 46 h 52"/>
                <a:gd name="T10" fmla="*/ 26 w 51"/>
                <a:gd name="T11" fmla="*/ 46 h 52"/>
                <a:gd name="T12" fmla="*/ 45 w 51"/>
                <a:gd name="T13" fmla="*/ 26 h 52"/>
                <a:gd name="T14" fmla="*/ 26 w 51"/>
                <a:gd name="T15" fmla="*/ 6 h 52"/>
                <a:gd name="T16" fmla="*/ 26 w 51"/>
                <a:gd name="T17" fmla="*/ 6 h 52"/>
                <a:gd name="T18" fmla="*/ 26 w 51"/>
                <a:gd name="T19" fmla="*/ 0 h 52"/>
                <a:gd name="T20" fmla="*/ 26 w 51"/>
                <a:gd name="T21" fmla="*/ 52 h 52"/>
                <a:gd name="T22" fmla="*/ 0 w 51"/>
                <a:gd name="T23" fmla="*/ 26 h 52"/>
                <a:gd name="T24" fmla="*/ 26 w 51"/>
                <a:gd name="T25" fmla="*/ 0 h 52"/>
                <a:gd name="T26" fmla="*/ 26 w 51"/>
                <a:gd name="T27" fmla="*/ 6 h 52"/>
                <a:gd name="T28" fmla="*/ 6 w 51"/>
                <a:gd name="T29" fmla="*/ 26 h 52"/>
                <a:gd name="T30" fmla="*/ 26 w 51"/>
                <a:gd name="T31" fmla="*/ 46 h 52"/>
                <a:gd name="T32" fmla="*/ 26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6" y="0"/>
                  </a:moveTo>
                  <a:cubicBezTo>
                    <a:pt x="40" y="0"/>
                    <a:pt x="51" y="12"/>
                    <a:pt x="51" y="26"/>
                  </a:cubicBezTo>
                  <a:cubicBezTo>
                    <a:pt x="51" y="40"/>
                    <a:pt x="40" y="52"/>
                    <a:pt x="26" y="52"/>
                  </a:cubicBezTo>
                  <a:cubicBezTo>
                    <a:pt x="26" y="52"/>
                    <a:pt x="26" y="52"/>
                    <a:pt x="26" y="52"/>
                  </a:cubicBezTo>
                  <a:cubicBezTo>
                    <a:pt x="26" y="46"/>
                    <a:pt x="26" y="46"/>
                    <a:pt x="26" y="46"/>
                  </a:cubicBezTo>
                  <a:cubicBezTo>
                    <a:pt x="26" y="46"/>
                    <a:pt x="26" y="46"/>
                    <a:pt x="26" y="46"/>
                  </a:cubicBezTo>
                  <a:cubicBezTo>
                    <a:pt x="36" y="46"/>
                    <a:pt x="45" y="37"/>
                    <a:pt x="45" y="26"/>
                  </a:cubicBezTo>
                  <a:cubicBezTo>
                    <a:pt x="45" y="15"/>
                    <a:pt x="36" y="6"/>
                    <a:pt x="26" y="6"/>
                  </a:cubicBezTo>
                  <a:cubicBezTo>
                    <a:pt x="26" y="6"/>
                    <a:pt x="26" y="6"/>
                    <a:pt x="26" y="6"/>
                  </a:cubicBezTo>
                  <a:cubicBezTo>
                    <a:pt x="26" y="0"/>
                    <a:pt x="26" y="0"/>
                    <a:pt x="26" y="0"/>
                  </a:cubicBezTo>
                  <a:close/>
                  <a:moveTo>
                    <a:pt x="26" y="52"/>
                  </a:moveTo>
                  <a:cubicBezTo>
                    <a:pt x="11" y="52"/>
                    <a:pt x="0" y="40"/>
                    <a:pt x="0" y="26"/>
                  </a:cubicBezTo>
                  <a:cubicBezTo>
                    <a:pt x="0" y="12"/>
                    <a:pt x="11"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86">
              <a:extLst>
                <a:ext uri="{FF2B5EF4-FFF2-40B4-BE49-F238E27FC236}">
                  <a16:creationId xmlns:a16="http://schemas.microsoft.com/office/drawing/2014/main" id="{C91B9CAB-3372-EEE1-80CC-C44FAE1B61BD}"/>
                </a:ext>
              </a:extLst>
            </p:cNvPr>
            <p:cNvSpPr>
              <a:spLocks noEditPoints="1"/>
            </p:cNvSpPr>
            <p:nvPr/>
          </p:nvSpPr>
          <p:spPr bwMode="auto">
            <a:xfrm>
              <a:off x="9962541" y="3132970"/>
              <a:ext cx="100345"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6"/>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1"/>
                    <a:pt x="11" y="0"/>
                    <a:pt x="25" y="0"/>
                  </a:cubicBezTo>
                  <a:cubicBezTo>
                    <a:pt x="25" y="6"/>
                    <a:pt x="25" y="6"/>
                    <a:pt x="25" y="6"/>
                  </a:cubicBezTo>
                  <a:cubicBezTo>
                    <a:pt x="14" y="6"/>
                    <a:pt x="6" y="15"/>
                    <a:pt x="6" y="26"/>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87">
              <a:extLst>
                <a:ext uri="{FF2B5EF4-FFF2-40B4-BE49-F238E27FC236}">
                  <a16:creationId xmlns:a16="http://schemas.microsoft.com/office/drawing/2014/main" id="{9F83725B-EDCE-CB42-F950-692F380C50E5}"/>
                </a:ext>
              </a:extLst>
            </p:cNvPr>
            <p:cNvSpPr>
              <a:spLocks noEditPoints="1"/>
            </p:cNvSpPr>
            <p:nvPr/>
          </p:nvSpPr>
          <p:spPr bwMode="auto">
            <a:xfrm>
              <a:off x="9403800" y="1976718"/>
              <a:ext cx="101486" cy="102626"/>
            </a:xfrm>
            <a:custGeom>
              <a:avLst/>
              <a:gdLst>
                <a:gd name="T0" fmla="*/ 25 w 51"/>
                <a:gd name="T1" fmla="*/ 0 h 52"/>
                <a:gd name="T2" fmla="*/ 51 w 51"/>
                <a:gd name="T3" fmla="*/ 26 h 52"/>
                <a:gd name="T4" fmla="*/ 25 w 51"/>
                <a:gd name="T5" fmla="*/ 52 h 52"/>
                <a:gd name="T6" fmla="*/ 25 w 51"/>
                <a:gd name="T7" fmla="*/ 46 h 52"/>
                <a:gd name="T8" fmla="*/ 45 w 51"/>
                <a:gd name="T9" fmla="*/ 26 h 52"/>
                <a:gd name="T10" fmla="*/ 25 w 51"/>
                <a:gd name="T11" fmla="*/ 6 h 52"/>
                <a:gd name="T12" fmla="*/ 25 w 51"/>
                <a:gd name="T13" fmla="*/ 0 h 52"/>
                <a:gd name="T14" fmla="*/ 25 w 51"/>
                <a:gd name="T15" fmla="*/ 52 h 52"/>
                <a:gd name="T16" fmla="*/ 0 w 51"/>
                <a:gd name="T17" fmla="*/ 26 h 52"/>
                <a:gd name="T18" fmla="*/ 25 w 51"/>
                <a:gd name="T19" fmla="*/ 0 h 52"/>
                <a:gd name="T20" fmla="*/ 25 w 51"/>
                <a:gd name="T21" fmla="*/ 6 h 52"/>
                <a:gd name="T22" fmla="*/ 6 w 51"/>
                <a:gd name="T23" fmla="*/ 26 h 52"/>
                <a:gd name="T24" fmla="*/ 25 w 51"/>
                <a:gd name="T25" fmla="*/ 46 h 52"/>
                <a:gd name="T26" fmla="*/ 25 w 51"/>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2">
                  <a:moveTo>
                    <a:pt x="25" y="0"/>
                  </a:moveTo>
                  <a:cubicBezTo>
                    <a:pt x="40" y="0"/>
                    <a:pt x="51" y="12"/>
                    <a:pt x="51" y="26"/>
                  </a:cubicBezTo>
                  <a:cubicBezTo>
                    <a:pt x="51" y="40"/>
                    <a:pt x="40" y="52"/>
                    <a:pt x="25" y="52"/>
                  </a:cubicBezTo>
                  <a:cubicBezTo>
                    <a:pt x="25" y="46"/>
                    <a:pt x="25" y="46"/>
                    <a:pt x="25" y="46"/>
                  </a:cubicBezTo>
                  <a:cubicBezTo>
                    <a:pt x="36" y="46"/>
                    <a:pt x="45" y="37"/>
                    <a:pt x="45" y="26"/>
                  </a:cubicBezTo>
                  <a:cubicBezTo>
                    <a:pt x="45" y="15"/>
                    <a:pt x="36" y="6"/>
                    <a:pt x="25" y="6"/>
                  </a:cubicBezTo>
                  <a:lnTo>
                    <a:pt x="25" y="0"/>
                  </a:lnTo>
                  <a:close/>
                  <a:moveTo>
                    <a:pt x="25" y="52"/>
                  </a:moveTo>
                  <a:cubicBezTo>
                    <a:pt x="11" y="52"/>
                    <a:pt x="0" y="40"/>
                    <a:pt x="0" y="26"/>
                  </a:cubicBezTo>
                  <a:cubicBezTo>
                    <a:pt x="0" y="12"/>
                    <a:pt x="11" y="0"/>
                    <a:pt x="25" y="0"/>
                  </a:cubicBezTo>
                  <a:cubicBezTo>
                    <a:pt x="25" y="6"/>
                    <a:pt x="25" y="6"/>
                    <a:pt x="25" y="6"/>
                  </a:cubicBezTo>
                  <a:cubicBezTo>
                    <a:pt x="15" y="6"/>
                    <a:pt x="6" y="15"/>
                    <a:pt x="6" y="26"/>
                  </a:cubicBezTo>
                  <a:cubicBezTo>
                    <a:pt x="6" y="37"/>
                    <a:pt x="15" y="46"/>
                    <a:pt x="25" y="46"/>
                  </a:cubicBezTo>
                  <a:lnTo>
                    <a:pt x="25"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8">
              <a:extLst>
                <a:ext uri="{FF2B5EF4-FFF2-40B4-BE49-F238E27FC236}">
                  <a16:creationId xmlns:a16="http://schemas.microsoft.com/office/drawing/2014/main" id="{654A178F-ED25-DB73-2E1C-D6CEF5DDC436}"/>
                </a:ext>
              </a:extLst>
            </p:cNvPr>
            <p:cNvSpPr>
              <a:spLocks noEditPoints="1"/>
            </p:cNvSpPr>
            <p:nvPr/>
          </p:nvSpPr>
          <p:spPr bwMode="auto">
            <a:xfrm>
              <a:off x="8971631" y="3455671"/>
              <a:ext cx="101486" cy="101486"/>
            </a:xfrm>
            <a:custGeom>
              <a:avLst/>
              <a:gdLst>
                <a:gd name="T0" fmla="*/ 26 w 51"/>
                <a:gd name="T1" fmla="*/ 0 h 51"/>
                <a:gd name="T2" fmla="*/ 51 w 51"/>
                <a:gd name="T3" fmla="*/ 26 h 51"/>
                <a:gd name="T4" fmla="*/ 26 w 51"/>
                <a:gd name="T5" fmla="*/ 51 h 51"/>
                <a:gd name="T6" fmla="*/ 26 w 51"/>
                <a:gd name="T7" fmla="*/ 45 h 51"/>
                <a:gd name="T8" fmla="*/ 46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2"/>
                    <a:pt x="51" y="26"/>
                  </a:cubicBezTo>
                  <a:cubicBezTo>
                    <a:pt x="51" y="40"/>
                    <a:pt x="40" y="51"/>
                    <a:pt x="26" y="51"/>
                  </a:cubicBezTo>
                  <a:cubicBezTo>
                    <a:pt x="26" y="45"/>
                    <a:pt x="26" y="45"/>
                    <a:pt x="26" y="45"/>
                  </a:cubicBezTo>
                  <a:cubicBezTo>
                    <a:pt x="37" y="45"/>
                    <a:pt x="46" y="37"/>
                    <a:pt x="46" y="26"/>
                  </a:cubicBezTo>
                  <a:cubicBezTo>
                    <a:pt x="46" y="15"/>
                    <a:pt x="37" y="6"/>
                    <a:pt x="26" y="6"/>
                  </a:cubicBezTo>
                  <a:lnTo>
                    <a:pt x="26" y="0"/>
                  </a:lnTo>
                  <a:close/>
                  <a:moveTo>
                    <a:pt x="26" y="51"/>
                  </a:moveTo>
                  <a:cubicBezTo>
                    <a:pt x="12" y="51"/>
                    <a:pt x="0" y="40"/>
                    <a:pt x="0" y="26"/>
                  </a:cubicBezTo>
                  <a:cubicBezTo>
                    <a:pt x="0" y="12"/>
                    <a:pt x="12" y="0"/>
                    <a:pt x="26" y="0"/>
                  </a:cubicBezTo>
                  <a:cubicBezTo>
                    <a:pt x="26" y="6"/>
                    <a:pt x="26" y="6"/>
                    <a:pt x="26" y="6"/>
                  </a:cubicBezTo>
                  <a:cubicBezTo>
                    <a:pt x="15" y="6"/>
                    <a:pt x="6" y="15"/>
                    <a:pt x="6" y="26"/>
                  </a:cubicBezTo>
                  <a:cubicBezTo>
                    <a:pt x="6" y="37"/>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89">
              <a:extLst>
                <a:ext uri="{FF2B5EF4-FFF2-40B4-BE49-F238E27FC236}">
                  <a16:creationId xmlns:a16="http://schemas.microsoft.com/office/drawing/2014/main" id="{068A7095-BD77-1CB5-69B7-1E5A70359713}"/>
                </a:ext>
              </a:extLst>
            </p:cNvPr>
            <p:cNvSpPr>
              <a:spLocks noEditPoints="1"/>
            </p:cNvSpPr>
            <p:nvPr/>
          </p:nvSpPr>
          <p:spPr bwMode="auto">
            <a:xfrm>
              <a:off x="10401552" y="2950524"/>
              <a:ext cx="103766" cy="103766"/>
            </a:xfrm>
            <a:custGeom>
              <a:avLst/>
              <a:gdLst>
                <a:gd name="T0" fmla="*/ 26 w 52"/>
                <a:gd name="T1" fmla="*/ 0 h 52"/>
                <a:gd name="T2" fmla="*/ 52 w 52"/>
                <a:gd name="T3" fmla="*/ 26 h 52"/>
                <a:gd name="T4" fmla="*/ 26 w 52"/>
                <a:gd name="T5" fmla="*/ 52 h 52"/>
                <a:gd name="T6" fmla="*/ 26 w 52"/>
                <a:gd name="T7" fmla="*/ 52 h 52"/>
                <a:gd name="T8" fmla="*/ 26 w 52"/>
                <a:gd name="T9" fmla="*/ 46 h 52"/>
                <a:gd name="T10" fmla="*/ 26 w 52"/>
                <a:gd name="T11" fmla="*/ 46 h 52"/>
                <a:gd name="T12" fmla="*/ 46 w 52"/>
                <a:gd name="T13" fmla="*/ 26 h 52"/>
                <a:gd name="T14" fmla="*/ 26 w 52"/>
                <a:gd name="T15" fmla="*/ 6 h 52"/>
                <a:gd name="T16" fmla="*/ 26 w 52"/>
                <a:gd name="T17" fmla="*/ 6 h 52"/>
                <a:gd name="T18" fmla="*/ 26 w 52"/>
                <a:gd name="T19" fmla="*/ 0 h 52"/>
                <a:gd name="T20" fmla="*/ 26 w 52"/>
                <a:gd name="T21" fmla="*/ 52 h 52"/>
                <a:gd name="T22" fmla="*/ 0 w 52"/>
                <a:gd name="T23" fmla="*/ 26 h 52"/>
                <a:gd name="T24" fmla="*/ 26 w 52"/>
                <a:gd name="T25" fmla="*/ 0 h 52"/>
                <a:gd name="T26" fmla="*/ 26 w 52"/>
                <a:gd name="T27" fmla="*/ 6 h 52"/>
                <a:gd name="T28" fmla="*/ 6 w 52"/>
                <a:gd name="T29" fmla="*/ 26 h 52"/>
                <a:gd name="T30" fmla="*/ 26 w 52"/>
                <a:gd name="T31" fmla="*/ 46 h 52"/>
                <a:gd name="T32" fmla="*/ 26 w 52"/>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52">
                  <a:moveTo>
                    <a:pt x="26" y="0"/>
                  </a:moveTo>
                  <a:cubicBezTo>
                    <a:pt x="40" y="0"/>
                    <a:pt x="52" y="12"/>
                    <a:pt x="52" y="26"/>
                  </a:cubicBezTo>
                  <a:cubicBezTo>
                    <a:pt x="52" y="40"/>
                    <a:pt x="40" y="52"/>
                    <a:pt x="26" y="52"/>
                  </a:cubicBezTo>
                  <a:cubicBezTo>
                    <a:pt x="26" y="52"/>
                    <a:pt x="26" y="52"/>
                    <a:pt x="26" y="52"/>
                  </a:cubicBezTo>
                  <a:cubicBezTo>
                    <a:pt x="26" y="46"/>
                    <a:pt x="26" y="46"/>
                    <a:pt x="26" y="46"/>
                  </a:cubicBezTo>
                  <a:cubicBezTo>
                    <a:pt x="26" y="46"/>
                    <a:pt x="26" y="46"/>
                    <a:pt x="26" y="46"/>
                  </a:cubicBezTo>
                  <a:cubicBezTo>
                    <a:pt x="37" y="46"/>
                    <a:pt x="46" y="37"/>
                    <a:pt x="46" y="26"/>
                  </a:cubicBezTo>
                  <a:cubicBezTo>
                    <a:pt x="46" y="15"/>
                    <a:pt x="37" y="6"/>
                    <a:pt x="26" y="6"/>
                  </a:cubicBezTo>
                  <a:cubicBezTo>
                    <a:pt x="26" y="6"/>
                    <a:pt x="26" y="6"/>
                    <a:pt x="26" y="6"/>
                  </a:cubicBezTo>
                  <a:cubicBezTo>
                    <a:pt x="26" y="0"/>
                    <a:pt x="26" y="0"/>
                    <a:pt x="26" y="0"/>
                  </a:cubicBezTo>
                  <a:close/>
                  <a:moveTo>
                    <a:pt x="26" y="52"/>
                  </a:moveTo>
                  <a:cubicBezTo>
                    <a:pt x="12" y="52"/>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90">
              <a:extLst>
                <a:ext uri="{FF2B5EF4-FFF2-40B4-BE49-F238E27FC236}">
                  <a16:creationId xmlns:a16="http://schemas.microsoft.com/office/drawing/2014/main" id="{688FB572-4317-E6AB-880F-BE285424E6D1}"/>
                </a:ext>
              </a:extLst>
            </p:cNvPr>
            <p:cNvSpPr>
              <a:spLocks noEditPoints="1"/>
            </p:cNvSpPr>
            <p:nvPr/>
          </p:nvSpPr>
          <p:spPr bwMode="auto">
            <a:xfrm>
              <a:off x="9971663" y="3823984"/>
              <a:ext cx="101486" cy="101486"/>
            </a:xfrm>
            <a:custGeom>
              <a:avLst/>
              <a:gdLst>
                <a:gd name="T0" fmla="*/ 25 w 51"/>
                <a:gd name="T1" fmla="*/ 0 h 51"/>
                <a:gd name="T2" fmla="*/ 51 w 51"/>
                <a:gd name="T3" fmla="*/ 25 h 51"/>
                <a:gd name="T4" fmla="*/ 25 w 51"/>
                <a:gd name="T5" fmla="*/ 51 h 51"/>
                <a:gd name="T6" fmla="*/ 25 w 51"/>
                <a:gd name="T7" fmla="*/ 51 h 51"/>
                <a:gd name="T8" fmla="*/ 25 w 51"/>
                <a:gd name="T9" fmla="*/ 45 h 51"/>
                <a:gd name="T10" fmla="*/ 25 w 51"/>
                <a:gd name="T11" fmla="*/ 45 h 51"/>
                <a:gd name="T12" fmla="*/ 45 w 51"/>
                <a:gd name="T13" fmla="*/ 25 h 51"/>
                <a:gd name="T14" fmla="*/ 25 w 51"/>
                <a:gd name="T15" fmla="*/ 5 h 51"/>
                <a:gd name="T16" fmla="*/ 25 w 51"/>
                <a:gd name="T17" fmla="*/ 5 h 51"/>
                <a:gd name="T18" fmla="*/ 25 w 51"/>
                <a:gd name="T19" fmla="*/ 0 h 51"/>
                <a:gd name="T20" fmla="*/ 25 w 51"/>
                <a:gd name="T21" fmla="*/ 51 h 51"/>
                <a:gd name="T22" fmla="*/ 0 w 51"/>
                <a:gd name="T23" fmla="*/ 25 h 51"/>
                <a:gd name="T24" fmla="*/ 25 w 51"/>
                <a:gd name="T25" fmla="*/ 0 h 51"/>
                <a:gd name="T26" fmla="*/ 25 w 51"/>
                <a:gd name="T27" fmla="*/ 5 h 51"/>
                <a:gd name="T28" fmla="*/ 6 w 51"/>
                <a:gd name="T29" fmla="*/ 25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5"/>
                  </a:cubicBezTo>
                  <a:cubicBezTo>
                    <a:pt x="51" y="39"/>
                    <a:pt x="39" y="51"/>
                    <a:pt x="25" y="51"/>
                  </a:cubicBezTo>
                  <a:cubicBezTo>
                    <a:pt x="25" y="51"/>
                    <a:pt x="25" y="51"/>
                    <a:pt x="25" y="51"/>
                  </a:cubicBezTo>
                  <a:cubicBezTo>
                    <a:pt x="25" y="45"/>
                    <a:pt x="25" y="45"/>
                    <a:pt x="25" y="45"/>
                  </a:cubicBezTo>
                  <a:cubicBezTo>
                    <a:pt x="25" y="45"/>
                    <a:pt x="25" y="45"/>
                    <a:pt x="25" y="45"/>
                  </a:cubicBezTo>
                  <a:cubicBezTo>
                    <a:pt x="36" y="45"/>
                    <a:pt x="45" y="36"/>
                    <a:pt x="45" y="25"/>
                  </a:cubicBezTo>
                  <a:cubicBezTo>
                    <a:pt x="45" y="14"/>
                    <a:pt x="36" y="5"/>
                    <a:pt x="25" y="5"/>
                  </a:cubicBezTo>
                  <a:cubicBezTo>
                    <a:pt x="25" y="5"/>
                    <a:pt x="25" y="5"/>
                    <a:pt x="25" y="5"/>
                  </a:cubicBezTo>
                  <a:cubicBezTo>
                    <a:pt x="25" y="0"/>
                    <a:pt x="25" y="0"/>
                    <a:pt x="25" y="0"/>
                  </a:cubicBezTo>
                  <a:close/>
                  <a:moveTo>
                    <a:pt x="25" y="51"/>
                  </a:moveTo>
                  <a:cubicBezTo>
                    <a:pt x="11" y="51"/>
                    <a:pt x="0" y="39"/>
                    <a:pt x="0" y="25"/>
                  </a:cubicBezTo>
                  <a:cubicBezTo>
                    <a:pt x="0" y="11"/>
                    <a:pt x="11" y="0"/>
                    <a:pt x="25" y="0"/>
                  </a:cubicBezTo>
                  <a:cubicBezTo>
                    <a:pt x="25" y="5"/>
                    <a:pt x="25" y="5"/>
                    <a:pt x="25" y="5"/>
                  </a:cubicBezTo>
                  <a:cubicBezTo>
                    <a:pt x="14" y="5"/>
                    <a:pt x="6" y="14"/>
                    <a:pt x="6" y="25"/>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91">
              <a:extLst>
                <a:ext uri="{FF2B5EF4-FFF2-40B4-BE49-F238E27FC236}">
                  <a16:creationId xmlns:a16="http://schemas.microsoft.com/office/drawing/2014/main" id="{652FBF1D-9A17-23B4-198E-54F7AD920097}"/>
                </a:ext>
              </a:extLst>
            </p:cNvPr>
            <p:cNvSpPr>
              <a:spLocks/>
            </p:cNvSpPr>
            <p:nvPr/>
          </p:nvSpPr>
          <p:spPr bwMode="auto">
            <a:xfrm>
              <a:off x="9463095" y="2501250"/>
              <a:ext cx="168763" cy="126572"/>
            </a:xfrm>
            <a:custGeom>
              <a:avLst/>
              <a:gdLst>
                <a:gd name="T0" fmla="*/ 43 w 85"/>
                <a:gd name="T1" fmla="*/ 0 h 64"/>
                <a:gd name="T2" fmla="*/ 0 w 85"/>
                <a:gd name="T3" fmla="*/ 43 h 64"/>
                <a:gd name="T4" fmla="*/ 5 w 85"/>
                <a:gd name="T5" fmla="*/ 63 h 64"/>
                <a:gd name="T6" fmla="*/ 5 w 85"/>
                <a:gd name="T7" fmla="*/ 52 h 64"/>
                <a:gd name="T8" fmla="*/ 7 w 85"/>
                <a:gd name="T9" fmla="*/ 46 h 64"/>
                <a:gd name="T10" fmla="*/ 7 w 85"/>
                <a:gd name="T11" fmla="*/ 43 h 64"/>
                <a:gd name="T12" fmla="*/ 43 w 85"/>
                <a:gd name="T13" fmla="*/ 7 h 64"/>
                <a:gd name="T14" fmla="*/ 78 w 85"/>
                <a:gd name="T15" fmla="*/ 43 h 64"/>
                <a:gd name="T16" fmla="*/ 78 w 85"/>
                <a:gd name="T17" fmla="*/ 47 h 64"/>
                <a:gd name="T18" fmla="*/ 80 w 85"/>
                <a:gd name="T19" fmla="*/ 52 h 64"/>
                <a:gd name="T20" fmla="*/ 80 w 85"/>
                <a:gd name="T21" fmla="*/ 64 h 64"/>
                <a:gd name="T22" fmla="*/ 85 w 85"/>
                <a:gd name="T23" fmla="*/ 43 h 64"/>
                <a:gd name="T24" fmla="*/ 43 w 8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64">
                  <a:moveTo>
                    <a:pt x="43" y="0"/>
                  </a:moveTo>
                  <a:cubicBezTo>
                    <a:pt x="19" y="0"/>
                    <a:pt x="0" y="19"/>
                    <a:pt x="0" y="43"/>
                  </a:cubicBezTo>
                  <a:cubicBezTo>
                    <a:pt x="0" y="50"/>
                    <a:pt x="2" y="57"/>
                    <a:pt x="5" y="63"/>
                  </a:cubicBezTo>
                  <a:cubicBezTo>
                    <a:pt x="5" y="52"/>
                    <a:pt x="5" y="52"/>
                    <a:pt x="5" y="52"/>
                  </a:cubicBezTo>
                  <a:cubicBezTo>
                    <a:pt x="5" y="50"/>
                    <a:pt x="6" y="48"/>
                    <a:pt x="7" y="46"/>
                  </a:cubicBezTo>
                  <a:cubicBezTo>
                    <a:pt x="7" y="45"/>
                    <a:pt x="7" y="44"/>
                    <a:pt x="7" y="43"/>
                  </a:cubicBezTo>
                  <a:cubicBezTo>
                    <a:pt x="7" y="23"/>
                    <a:pt x="23" y="7"/>
                    <a:pt x="43" y="7"/>
                  </a:cubicBezTo>
                  <a:cubicBezTo>
                    <a:pt x="62" y="7"/>
                    <a:pt x="78" y="23"/>
                    <a:pt x="78" y="43"/>
                  </a:cubicBezTo>
                  <a:cubicBezTo>
                    <a:pt x="78" y="44"/>
                    <a:pt x="78" y="46"/>
                    <a:pt x="78" y="47"/>
                  </a:cubicBezTo>
                  <a:cubicBezTo>
                    <a:pt x="79" y="48"/>
                    <a:pt x="80" y="50"/>
                    <a:pt x="80" y="52"/>
                  </a:cubicBezTo>
                  <a:cubicBezTo>
                    <a:pt x="80" y="64"/>
                    <a:pt x="80" y="64"/>
                    <a:pt x="80" y="64"/>
                  </a:cubicBezTo>
                  <a:cubicBezTo>
                    <a:pt x="83" y="58"/>
                    <a:pt x="85" y="50"/>
                    <a:pt x="85" y="43"/>
                  </a:cubicBezTo>
                  <a:cubicBezTo>
                    <a:pt x="85" y="19"/>
                    <a:pt x="66" y="0"/>
                    <a:pt x="43" y="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92">
              <a:extLst>
                <a:ext uri="{FF2B5EF4-FFF2-40B4-BE49-F238E27FC236}">
                  <a16:creationId xmlns:a16="http://schemas.microsoft.com/office/drawing/2014/main" id="{2AA689CA-6530-BAB3-3C0D-E22C2D723B31}"/>
                </a:ext>
              </a:extLst>
            </p:cNvPr>
            <p:cNvSpPr>
              <a:spLocks/>
            </p:cNvSpPr>
            <p:nvPr/>
          </p:nvSpPr>
          <p:spPr bwMode="auto">
            <a:xfrm>
              <a:off x="9476778" y="2586772"/>
              <a:ext cx="37630" cy="67277"/>
            </a:xfrm>
            <a:custGeom>
              <a:avLst/>
              <a:gdLst>
                <a:gd name="T0" fmla="*/ 1 w 19"/>
                <a:gd name="T1" fmla="*/ 7 h 34"/>
                <a:gd name="T2" fmla="*/ 0 w 19"/>
                <a:gd name="T3" fmla="*/ 9 h 34"/>
                <a:gd name="T4" fmla="*/ 0 w 19"/>
                <a:gd name="T5" fmla="*/ 20 h 34"/>
                <a:gd name="T6" fmla="*/ 0 w 19"/>
                <a:gd name="T7" fmla="*/ 25 h 34"/>
                <a:gd name="T8" fmla="*/ 14 w 19"/>
                <a:gd name="T9" fmla="*/ 34 h 34"/>
                <a:gd name="T10" fmla="*/ 19 w 19"/>
                <a:gd name="T11" fmla="*/ 34 h 34"/>
                <a:gd name="T12" fmla="*/ 19 w 19"/>
                <a:gd name="T13" fmla="*/ 0 h 34"/>
                <a:gd name="T14" fmla="*/ 14 w 19"/>
                <a:gd name="T15" fmla="*/ 0 h 34"/>
                <a:gd name="T16" fmla="*/ 1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1" y="7"/>
                  </a:moveTo>
                  <a:cubicBezTo>
                    <a:pt x="1" y="8"/>
                    <a:pt x="0" y="8"/>
                    <a:pt x="0" y="9"/>
                  </a:cubicBezTo>
                  <a:cubicBezTo>
                    <a:pt x="0" y="20"/>
                    <a:pt x="0" y="20"/>
                    <a:pt x="0" y="20"/>
                  </a:cubicBezTo>
                  <a:cubicBezTo>
                    <a:pt x="0" y="25"/>
                    <a:pt x="0" y="25"/>
                    <a:pt x="0" y="25"/>
                  </a:cubicBezTo>
                  <a:cubicBezTo>
                    <a:pt x="0" y="30"/>
                    <a:pt x="6" y="34"/>
                    <a:pt x="14" y="34"/>
                  </a:cubicBezTo>
                  <a:cubicBezTo>
                    <a:pt x="19" y="34"/>
                    <a:pt x="19" y="34"/>
                    <a:pt x="19" y="34"/>
                  </a:cubicBezTo>
                  <a:cubicBezTo>
                    <a:pt x="19" y="0"/>
                    <a:pt x="19" y="0"/>
                    <a:pt x="19" y="0"/>
                  </a:cubicBezTo>
                  <a:cubicBezTo>
                    <a:pt x="14" y="0"/>
                    <a:pt x="14" y="0"/>
                    <a:pt x="14" y="0"/>
                  </a:cubicBezTo>
                  <a:cubicBezTo>
                    <a:pt x="7" y="0"/>
                    <a:pt x="2" y="3"/>
                    <a:pt x="1" y="7"/>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93">
              <a:extLst>
                <a:ext uri="{FF2B5EF4-FFF2-40B4-BE49-F238E27FC236}">
                  <a16:creationId xmlns:a16="http://schemas.microsoft.com/office/drawing/2014/main" id="{E9117072-3F2B-1B18-75ED-EF157D696848}"/>
                </a:ext>
              </a:extLst>
            </p:cNvPr>
            <p:cNvSpPr>
              <a:spLocks/>
            </p:cNvSpPr>
            <p:nvPr/>
          </p:nvSpPr>
          <p:spPr bwMode="auto">
            <a:xfrm>
              <a:off x="9580545" y="2586772"/>
              <a:ext cx="35349" cy="67277"/>
            </a:xfrm>
            <a:custGeom>
              <a:avLst/>
              <a:gdLst>
                <a:gd name="T0" fmla="*/ 18 w 18"/>
                <a:gd name="T1" fmla="*/ 25 h 34"/>
                <a:gd name="T2" fmla="*/ 18 w 18"/>
                <a:gd name="T3" fmla="*/ 20 h 34"/>
                <a:gd name="T4" fmla="*/ 18 w 18"/>
                <a:gd name="T5" fmla="*/ 9 h 34"/>
                <a:gd name="T6" fmla="*/ 18 w 18"/>
                <a:gd name="T7" fmla="*/ 8 h 34"/>
                <a:gd name="T8" fmla="*/ 5 w 18"/>
                <a:gd name="T9" fmla="*/ 0 h 34"/>
                <a:gd name="T10" fmla="*/ 0 w 18"/>
                <a:gd name="T11" fmla="*/ 0 h 34"/>
                <a:gd name="T12" fmla="*/ 0 w 18"/>
                <a:gd name="T13" fmla="*/ 34 h 34"/>
                <a:gd name="T14" fmla="*/ 5 w 18"/>
                <a:gd name="T15" fmla="*/ 34 h 34"/>
                <a:gd name="T16" fmla="*/ 18 w 18"/>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4">
                  <a:moveTo>
                    <a:pt x="18" y="25"/>
                  </a:moveTo>
                  <a:cubicBezTo>
                    <a:pt x="18" y="20"/>
                    <a:pt x="18" y="20"/>
                    <a:pt x="18" y="20"/>
                  </a:cubicBezTo>
                  <a:cubicBezTo>
                    <a:pt x="18" y="9"/>
                    <a:pt x="18" y="9"/>
                    <a:pt x="18" y="9"/>
                  </a:cubicBezTo>
                  <a:cubicBezTo>
                    <a:pt x="18" y="9"/>
                    <a:pt x="18" y="8"/>
                    <a:pt x="18" y="8"/>
                  </a:cubicBezTo>
                  <a:cubicBezTo>
                    <a:pt x="18" y="4"/>
                    <a:pt x="12" y="0"/>
                    <a:pt x="5" y="0"/>
                  </a:cubicBezTo>
                  <a:cubicBezTo>
                    <a:pt x="0" y="0"/>
                    <a:pt x="0" y="0"/>
                    <a:pt x="0" y="0"/>
                  </a:cubicBezTo>
                  <a:cubicBezTo>
                    <a:pt x="0" y="34"/>
                    <a:pt x="0" y="34"/>
                    <a:pt x="0" y="34"/>
                  </a:cubicBezTo>
                  <a:cubicBezTo>
                    <a:pt x="5" y="34"/>
                    <a:pt x="5" y="34"/>
                    <a:pt x="5" y="34"/>
                  </a:cubicBezTo>
                  <a:cubicBezTo>
                    <a:pt x="13" y="34"/>
                    <a:pt x="18" y="30"/>
                    <a:pt x="18" y="25"/>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94">
              <a:extLst>
                <a:ext uri="{FF2B5EF4-FFF2-40B4-BE49-F238E27FC236}">
                  <a16:creationId xmlns:a16="http://schemas.microsoft.com/office/drawing/2014/main" id="{180F18C1-6F55-E094-8C39-C9DCF27256CE}"/>
                </a:ext>
              </a:extLst>
            </p:cNvPr>
            <p:cNvSpPr>
              <a:spLocks/>
            </p:cNvSpPr>
            <p:nvPr/>
          </p:nvSpPr>
          <p:spPr bwMode="auto">
            <a:xfrm>
              <a:off x="10467689" y="3931171"/>
              <a:ext cx="43331" cy="88942"/>
            </a:xfrm>
            <a:custGeom>
              <a:avLst/>
              <a:gdLst>
                <a:gd name="T0" fmla="*/ 0 w 38"/>
                <a:gd name="T1" fmla="*/ 78 h 78"/>
                <a:gd name="T2" fmla="*/ 38 w 38"/>
                <a:gd name="T3" fmla="*/ 32 h 78"/>
                <a:gd name="T4" fmla="*/ 0 w 38"/>
                <a:gd name="T5" fmla="*/ 0 h 78"/>
                <a:gd name="T6" fmla="*/ 0 w 38"/>
                <a:gd name="T7" fmla="*/ 78 h 78"/>
              </a:gdLst>
              <a:ahLst/>
              <a:cxnLst>
                <a:cxn ang="0">
                  <a:pos x="T0" y="T1"/>
                </a:cxn>
                <a:cxn ang="0">
                  <a:pos x="T2" y="T3"/>
                </a:cxn>
                <a:cxn ang="0">
                  <a:pos x="T4" y="T5"/>
                </a:cxn>
                <a:cxn ang="0">
                  <a:pos x="T6" y="T7"/>
                </a:cxn>
              </a:cxnLst>
              <a:rect l="0" t="0" r="r" b="b"/>
              <a:pathLst>
                <a:path w="38" h="78">
                  <a:moveTo>
                    <a:pt x="0" y="78"/>
                  </a:moveTo>
                  <a:lnTo>
                    <a:pt x="38" y="32"/>
                  </a:lnTo>
                  <a:lnTo>
                    <a:pt x="0" y="0"/>
                  </a:lnTo>
                  <a:lnTo>
                    <a:pt x="0" y="7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95">
              <a:extLst>
                <a:ext uri="{FF2B5EF4-FFF2-40B4-BE49-F238E27FC236}">
                  <a16:creationId xmlns:a16="http://schemas.microsoft.com/office/drawing/2014/main" id="{7E11DAC4-C868-640A-E137-6855D54D81F1}"/>
                </a:ext>
              </a:extLst>
            </p:cNvPr>
            <p:cNvSpPr>
              <a:spLocks/>
            </p:cNvSpPr>
            <p:nvPr/>
          </p:nvSpPr>
          <p:spPr bwMode="auto">
            <a:xfrm>
              <a:off x="10572595" y="3931171"/>
              <a:ext cx="45612" cy="88942"/>
            </a:xfrm>
            <a:custGeom>
              <a:avLst/>
              <a:gdLst>
                <a:gd name="T0" fmla="*/ 40 w 40"/>
                <a:gd name="T1" fmla="*/ 78 h 78"/>
                <a:gd name="T2" fmla="*/ 40 w 40"/>
                <a:gd name="T3" fmla="*/ 0 h 78"/>
                <a:gd name="T4" fmla="*/ 0 w 40"/>
                <a:gd name="T5" fmla="*/ 32 h 78"/>
                <a:gd name="T6" fmla="*/ 40 w 40"/>
                <a:gd name="T7" fmla="*/ 78 h 78"/>
              </a:gdLst>
              <a:ahLst/>
              <a:cxnLst>
                <a:cxn ang="0">
                  <a:pos x="T0" y="T1"/>
                </a:cxn>
                <a:cxn ang="0">
                  <a:pos x="T2" y="T3"/>
                </a:cxn>
                <a:cxn ang="0">
                  <a:pos x="T4" y="T5"/>
                </a:cxn>
                <a:cxn ang="0">
                  <a:pos x="T6" y="T7"/>
                </a:cxn>
              </a:cxnLst>
              <a:rect l="0" t="0" r="r" b="b"/>
              <a:pathLst>
                <a:path w="40" h="78">
                  <a:moveTo>
                    <a:pt x="40" y="78"/>
                  </a:moveTo>
                  <a:lnTo>
                    <a:pt x="40" y="0"/>
                  </a:lnTo>
                  <a:lnTo>
                    <a:pt x="0" y="32"/>
                  </a:lnTo>
                  <a:lnTo>
                    <a:pt x="40" y="7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96">
              <a:extLst>
                <a:ext uri="{FF2B5EF4-FFF2-40B4-BE49-F238E27FC236}">
                  <a16:creationId xmlns:a16="http://schemas.microsoft.com/office/drawing/2014/main" id="{8CAFC27A-7EF1-20E7-18C5-4D1C89F28F11}"/>
                </a:ext>
              </a:extLst>
            </p:cNvPr>
            <p:cNvSpPr>
              <a:spLocks/>
            </p:cNvSpPr>
            <p:nvPr/>
          </p:nvSpPr>
          <p:spPr bwMode="auto">
            <a:xfrm>
              <a:off x="10618207" y="4022394"/>
              <a:ext cx="0" cy="228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97">
              <a:extLst>
                <a:ext uri="{FF2B5EF4-FFF2-40B4-BE49-F238E27FC236}">
                  <a16:creationId xmlns:a16="http://schemas.microsoft.com/office/drawing/2014/main" id="{E5234865-07D0-5589-16CC-43CA3C715ADA}"/>
                </a:ext>
              </a:extLst>
            </p:cNvPr>
            <p:cNvSpPr>
              <a:spLocks/>
            </p:cNvSpPr>
            <p:nvPr/>
          </p:nvSpPr>
          <p:spPr bwMode="auto">
            <a:xfrm>
              <a:off x="10467689" y="4022394"/>
              <a:ext cx="0" cy="228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98">
              <a:extLst>
                <a:ext uri="{FF2B5EF4-FFF2-40B4-BE49-F238E27FC236}">
                  <a16:creationId xmlns:a16="http://schemas.microsoft.com/office/drawing/2014/main" id="{C7EC10DA-9141-EF60-78CE-FD5028274D2B}"/>
                </a:ext>
              </a:extLst>
            </p:cNvPr>
            <p:cNvSpPr>
              <a:spLocks/>
            </p:cNvSpPr>
            <p:nvPr/>
          </p:nvSpPr>
          <p:spPr bwMode="auto">
            <a:xfrm>
              <a:off x="10468829" y="3968801"/>
              <a:ext cx="144817" cy="55874"/>
            </a:xfrm>
            <a:custGeom>
              <a:avLst/>
              <a:gdLst>
                <a:gd name="T0" fmla="*/ 127 w 127"/>
                <a:gd name="T1" fmla="*/ 49 h 49"/>
                <a:gd name="T2" fmla="*/ 127 w 127"/>
                <a:gd name="T3" fmla="*/ 47 h 49"/>
                <a:gd name="T4" fmla="*/ 89 w 127"/>
                <a:gd name="T5" fmla="*/ 0 h 49"/>
                <a:gd name="T6" fmla="*/ 65 w 127"/>
                <a:gd name="T7" fmla="*/ 21 h 49"/>
                <a:gd name="T8" fmla="*/ 40 w 127"/>
                <a:gd name="T9" fmla="*/ 0 h 49"/>
                <a:gd name="T10" fmla="*/ 0 w 127"/>
                <a:gd name="T11" fmla="*/ 47 h 49"/>
                <a:gd name="T12" fmla="*/ 0 w 127"/>
                <a:gd name="T13" fmla="*/ 49 h 49"/>
                <a:gd name="T14" fmla="*/ 127 w 127"/>
                <a:gd name="T15" fmla="*/ 4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49">
                  <a:moveTo>
                    <a:pt x="127" y="49"/>
                  </a:moveTo>
                  <a:lnTo>
                    <a:pt x="127" y="47"/>
                  </a:lnTo>
                  <a:lnTo>
                    <a:pt x="89" y="0"/>
                  </a:lnTo>
                  <a:lnTo>
                    <a:pt x="65" y="21"/>
                  </a:lnTo>
                  <a:lnTo>
                    <a:pt x="40" y="0"/>
                  </a:lnTo>
                  <a:lnTo>
                    <a:pt x="0" y="47"/>
                  </a:lnTo>
                  <a:lnTo>
                    <a:pt x="0" y="49"/>
                  </a:lnTo>
                  <a:lnTo>
                    <a:pt x="127" y="4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99">
              <a:extLst>
                <a:ext uri="{FF2B5EF4-FFF2-40B4-BE49-F238E27FC236}">
                  <a16:creationId xmlns:a16="http://schemas.microsoft.com/office/drawing/2014/main" id="{C209E579-0772-2A5E-EA7F-8C8796D70688}"/>
                </a:ext>
              </a:extLst>
            </p:cNvPr>
            <p:cNvSpPr>
              <a:spLocks/>
            </p:cNvSpPr>
            <p:nvPr/>
          </p:nvSpPr>
          <p:spPr bwMode="auto">
            <a:xfrm>
              <a:off x="10471110" y="3930031"/>
              <a:ext cx="142536" cy="57014"/>
            </a:xfrm>
            <a:custGeom>
              <a:avLst/>
              <a:gdLst>
                <a:gd name="T0" fmla="*/ 37 w 125"/>
                <a:gd name="T1" fmla="*/ 29 h 50"/>
                <a:gd name="T2" fmla="*/ 38 w 125"/>
                <a:gd name="T3" fmla="*/ 31 h 50"/>
                <a:gd name="T4" fmla="*/ 40 w 125"/>
                <a:gd name="T5" fmla="*/ 33 h 50"/>
                <a:gd name="T6" fmla="*/ 63 w 125"/>
                <a:gd name="T7" fmla="*/ 50 h 50"/>
                <a:gd name="T8" fmla="*/ 83 w 125"/>
                <a:gd name="T9" fmla="*/ 33 h 50"/>
                <a:gd name="T10" fmla="*/ 85 w 125"/>
                <a:gd name="T11" fmla="*/ 31 h 50"/>
                <a:gd name="T12" fmla="*/ 87 w 125"/>
                <a:gd name="T13" fmla="*/ 29 h 50"/>
                <a:gd name="T14" fmla="*/ 125 w 125"/>
                <a:gd name="T15" fmla="*/ 0 h 50"/>
                <a:gd name="T16" fmla="*/ 0 w 125"/>
                <a:gd name="T17" fmla="*/ 0 h 50"/>
                <a:gd name="T18" fmla="*/ 37 w 125"/>
                <a:gd name="T1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50">
                  <a:moveTo>
                    <a:pt x="37" y="29"/>
                  </a:moveTo>
                  <a:lnTo>
                    <a:pt x="38" y="31"/>
                  </a:lnTo>
                  <a:lnTo>
                    <a:pt x="40" y="33"/>
                  </a:lnTo>
                  <a:lnTo>
                    <a:pt x="63" y="50"/>
                  </a:lnTo>
                  <a:lnTo>
                    <a:pt x="83" y="33"/>
                  </a:lnTo>
                  <a:lnTo>
                    <a:pt x="85" y="31"/>
                  </a:lnTo>
                  <a:lnTo>
                    <a:pt x="87" y="29"/>
                  </a:lnTo>
                  <a:lnTo>
                    <a:pt x="125" y="0"/>
                  </a:lnTo>
                  <a:lnTo>
                    <a:pt x="0" y="0"/>
                  </a:lnTo>
                  <a:lnTo>
                    <a:pt x="37" y="2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100">
              <a:extLst>
                <a:ext uri="{FF2B5EF4-FFF2-40B4-BE49-F238E27FC236}">
                  <a16:creationId xmlns:a16="http://schemas.microsoft.com/office/drawing/2014/main" id="{54516233-EF78-A312-1367-A19BCDCE5AAF}"/>
                </a:ext>
              </a:extLst>
            </p:cNvPr>
            <p:cNvSpPr>
              <a:spLocks/>
            </p:cNvSpPr>
            <p:nvPr/>
          </p:nvSpPr>
          <p:spPr bwMode="auto">
            <a:xfrm>
              <a:off x="8656911" y="2543441"/>
              <a:ext cx="155079" cy="145957"/>
            </a:xfrm>
            <a:custGeom>
              <a:avLst/>
              <a:gdLst>
                <a:gd name="T0" fmla="*/ 13 w 78"/>
                <a:gd name="T1" fmla="*/ 74 h 74"/>
                <a:gd name="T2" fmla="*/ 27 w 78"/>
                <a:gd name="T3" fmla="*/ 61 h 74"/>
                <a:gd name="T4" fmla="*/ 27 w 78"/>
                <a:gd name="T5" fmla="*/ 61 h 74"/>
                <a:gd name="T6" fmla="*/ 27 w 78"/>
                <a:gd name="T7" fmla="*/ 17 h 74"/>
                <a:gd name="T8" fmla="*/ 70 w 78"/>
                <a:gd name="T9" fmla="*/ 17 h 74"/>
                <a:gd name="T10" fmla="*/ 70 w 78"/>
                <a:gd name="T11" fmla="*/ 48 h 74"/>
                <a:gd name="T12" fmla="*/ 65 w 78"/>
                <a:gd name="T13" fmla="*/ 47 h 74"/>
                <a:gd name="T14" fmla="*/ 51 w 78"/>
                <a:gd name="T15" fmla="*/ 61 h 74"/>
                <a:gd name="T16" fmla="*/ 65 w 78"/>
                <a:gd name="T17" fmla="*/ 74 h 74"/>
                <a:gd name="T18" fmla="*/ 78 w 78"/>
                <a:gd name="T19" fmla="*/ 61 h 74"/>
                <a:gd name="T20" fmla="*/ 78 w 78"/>
                <a:gd name="T21" fmla="*/ 61 h 74"/>
                <a:gd name="T22" fmla="*/ 78 w 78"/>
                <a:gd name="T23" fmla="*/ 61 h 74"/>
                <a:gd name="T24" fmla="*/ 78 w 78"/>
                <a:gd name="T25" fmla="*/ 17 h 74"/>
                <a:gd name="T26" fmla="*/ 78 w 78"/>
                <a:gd name="T27" fmla="*/ 0 h 74"/>
                <a:gd name="T28" fmla="*/ 70 w 78"/>
                <a:gd name="T29" fmla="*/ 0 h 74"/>
                <a:gd name="T30" fmla="*/ 27 w 78"/>
                <a:gd name="T31" fmla="*/ 0 h 74"/>
                <a:gd name="T32" fmla="*/ 18 w 78"/>
                <a:gd name="T33" fmla="*/ 0 h 74"/>
                <a:gd name="T34" fmla="*/ 18 w 78"/>
                <a:gd name="T35" fmla="*/ 17 h 74"/>
                <a:gd name="T36" fmla="*/ 18 w 78"/>
                <a:gd name="T37" fmla="*/ 48 h 74"/>
                <a:gd name="T38" fmla="*/ 13 w 78"/>
                <a:gd name="T39" fmla="*/ 47 h 74"/>
                <a:gd name="T40" fmla="*/ 0 w 78"/>
                <a:gd name="T41" fmla="*/ 61 h 74"/>
                <a:gd name="T42" fmla="*/ 13 w 78"/>
                <a:gd name="T4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74">
                  <a:moveTo>
                    <a:pt x="13" y="74"/>
                  </a:moveTo>
                  <a:cubicBezTo>
                    <a:pt x="21" y="74"/>
                    <a:pt x="27" y="68"/>
                    <a:pt x="27" y="61"/>
                  </a:cubicBezTo>
                  <a:cubicBezTo>
                    <a:pt x="27" y="61"/>
                    <a:pt x="27" y="61"/>
                    <a:pt x="27" y="61"/>
                  </a:cubicBezTo>
                  <a:cubicBezTo>
                    <a:pt x="27" y="17"/>
                    <a:pt x="27" y="17"/>
                    <a:pt x="27" y="17"/>
                  </a:cubicBezTo>
                  <a:cubicBezTo>
                    <a:pt x="70" y="17"/>
                    <a:pt x="70" y="17"/>
                    <a:pt x="70" y="17"/>
                  </a:cubicBezTo>
                  <a:cubicBezTo>
                    <a:pt x="70" y="48"/>
                    <a:pt x="70" y="48"/>
                    <a:pt x="70" y="48"/>
                  </a:cubicBezTo>
                  <a:cubicBezTo>
                    <a:pt x="68" y="48"/>
                    <a:pt x="66" y="47"/>
                    <a:pt x="65" y="47"/>
                  </a:cubicBezTo>
                  <a:cubicBezTo>
                    <a:pt x="57" y="47"/>
                    <a:pt x="51" y="53"/>
                    <a:pt x="51" y="61"/>
                  </a:cubicBezTo>
                  <a:cubicBezTo>
                    <a:pt x="51" y="68"/>
                    <a:pt x="57" y="74"/>
                    <a:pt x="65" y="74"/>
                  </a:cubicBezTo>
                  <a:cubicBezTo>
                    <a:pt x="72" y="74"/>
                    <a:pt x="78" y="68"/>
                    <a:pt x="78" y="61"/>
                  </a:cubicBezTo>
                  <a:cubicBezTo>
                    <a:pt x="78" y="61"/>
                    <a:pt x="78" y="61"/>
                    <a:pt x="78" y="61"/>
                  </a:cubicBezTo>
                  <a:cubicBezTo>
                    <a:pt x="78" y="61"/>
                    <a:pt x="78" y="61"/>
                    <a:pt x="78" y="61"/>
                  </a:cubicBezTo>
                  <a:cubicBezTo>
                    <a:pt x="78" y="17"/>
                    <a:pt x="78" y="17"/>
                    <a:pt x="78" y="17"/>
                  </a:cubicBezTo>
                  <a:cubicBezTo>
                    <a:pt x="78" y="0"/>
                    <a:pt x="78" y="0"/>
                    <a:pt x="78" y="0"/>
                  </a:cubicBezTo>
                  <a:cubicBezTo>
                    <a:pt x="70" y="0"/>
                    <a:pt x="70" y="0"/>
                    <a:pt x="70" y="0"/>
                  </a:cubicBezTo>
                  <a:cubicBezTo>
                    <a:pt x="27" y="0"/>
                    <a:pt x="27" y="0"/>
                    <a:pt x="27" y="0"/>
                  </a:cubicBezTo>
                  <a:cubicBezTo>
                    <a:pt x="18" y="0"/>
                    <a:pt x="18" y="0"/>
                    <a:pt x="18" y="0"/>
                  </a:cubicBezTo>
                  <a:cubicBezTo>
                    <a:pt x="18" y="17"/>
                    <a:pt x="18" y="17"/>
                    <a:pt x="18" y="17"/>
                  </a:cubicBezTo>
                  <a:cubicBezTo>
                    <a:pt x="18" y="48"/>
                    <a:pt x="18" y="48"/>
                    <a:pt x="18" y="48"/>
                  </a:cubicBezTo>
                  <a:cubicBezTo>
                    <a:pt x="17" y="48"/>
                    <a:pt x="15" y="47"/>
                    <a:pt x="13" y="47"/>
                  </a:cubicBezTo>
                  <a:cubicBezTo>
                    <a:pt x="6" y="47"/>
                    <a:pt x="0" y="53"/>
                    <a:pt x="0" y="61"/>
                  </a:cubicBezTo>
                  <a:cubicBezTo>
                    <a:pt x="0" y="68"/>
                    <a:pt x="6" y="74"/>
                    <a:pt x="13" y="7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101">
              <a:extLst>
                <a:ext uri="{FF2B5EF4-FFF2-40B4-BE49-F238E27FC236}">
                  <a16:creationId xmlns:a16="http://schemas.microsoft.com/office/drawing/2014/main" id="{1221E175-7A53-9E28-D00E-4F39B2D8AADB}"/>
                </a:ext>
              </a:extLst>
            </p:cNvPr>
            <p:cNvSpPr>
              <a:spLocks/>
            </p:cNvSpPr>
            <p:nvPr/>
          </p:nvSpPr>
          <p:spPr bwMode="auto">
            <a:xfrm>
              <a:off x="10150689" y="3016660"/>
              <a:ext cx="76399" cy="129993"/>
            </a:xfrm>
            <a:custGeom>
              <a:avLst/>
              <a:gdLst>
                <a:gd name="T0" fmla="*/ 0 w 39"/>
                <a:gd name="T1" fmla="*/ 46 h 66"/>
                <a:gd name="T2" fmla="*/ 0 w 39"/>
                <a:gd name="T3" fmla="*/ 55 h 66"/>
                <a:gd name="T4" fmla="*/ 11 w 39"/>
                <a:gd name="T5" fmla="*/ 66 h 66"/>
                <a:gd name="T6" fmla="*/ 27 w 39"/>
                <a:gd name="T7" fmla="*/ 66 h 66"/>
                <a:gd name="T8" fmla="*/ 39 w 39"/>
                <a:gd name="T9" fmla="*/ 55 h 66"/>
                <a:gd name="T10" fmla="*/ 39 w 39"/>
                <a:gd name="T11" fmla="*/ 46 h 66"/>
                <a:gd name="T12" fmla="*/ 25 w 39"/>
                <a:gd name="T13" fmla="*/ 46 h 66"/>
                <a:gd name="T14" fmla="*/ 25 w 39"/>
                <a:gd name="T15" fmla="*/ 38 h 66"/>
                <a:gd name="T16" fmla="*/ 39 w 39"/>
                <a:gd name="T17" fmla="*/ 38 h 66"/>
                <a:gd name="T18" fmla="*/ 39 w 39"/>
                <a:gd name="T19" fmla="*/ 25 h 66"/>
                <a:gd name="T20" fmla="*/ 25 w 39"/>
                <a:gd name="T21" fmla="*/ 25 h 66"/>
                <a:gd name="T22" fmla="*/ 25 w 39"/>
                <a:gd name="T23" fmla="*/ 17 h 66"/>
                <a:gd name="T24" fmla="*/ 39 w 39"/>
                <a:gd name="T25" fmla="*/ 17 h 66"/>
                <a:gd name="T26" fmla="*/ 39 w 39"/>
                <a:gd name="T27" fmla="*/ 11 h 66"/>
                <a:gd name="T28" fmla="*/ 27 w 39"/>
                <a:gd name="T29" fmla="*/ 0 h 66"/>
                <a:gd name="T30" fmla="*/ 11 w 39"/>
                <a:gd name="T31" fmla="*/ 0 h 66"/>
                <a:gd name="T32" fmla="*/ 0 w 39"/>
                <a:gd name="T33" fmla="*/ 11 h 66"/>
                <a:gd name="T34" fmla="*/ 0 w 39"/>
                <a:gd name="T35" fmla="*/ 17 h 66"/>
                <a:gd name="T36" fmla="*/ 14 w 39"/>
                <a:gd name="T37" fmla="*/ 17 h 66"/>
                <a:gd name="T38" fmla="*/ 14 w 39"/>
                <a:gd name="T39" fmla="*/ 25 h 66"/>
                <a:gd name="T40" fmla="*/ 0 w 39"/>
                <a:gd name="T41" fmla="*/ 25 h 66"/>
                <a:gd name="T42" fmla="*/ 0 w 39"/>
                <a:gd name="T43" fmla="*/ 38 h 66"/>
                <a:gd name="T44" fmla="*/ 14 w 39"/>
                <a:gd name="T45" fmla="*/ 38 h 66"/>
                <a:gd name="T46" fmla="*/ 14 w 39"/>
                <a:gd name="T47" fmla="*/ 46 h 66"/>
                <a:gd name="T48" fmla="*/ 0 w 39"/>
                <a:gd name="T49" fmla="*/ 4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66">
                  <a:moveTo>
                    <a:pt x="0" y="46"/>
                  </a:moveTo>
                  <a:cubicBezTo>
                    <a:pt x="0" y="55"/>
                    <a:pt x="0" y="55"/>
                    <a:pt x="0" y="55"/>
                  </a:cubicBezTo>
                  <a:cubicBezTo>
                    <a:pt x="0" y="61"/>
                    <a:pt x="5" y="66"/>
                    <a:pt x="11" y="66"/>
                  </a:cubicBezTo>
                  <a:cubicBezTo>
                    <a:pt x="27" y="66"/>
                    <a:pt x="27" y="66"/>
                    <a:pt x="27" y="66"/>
                  </a:cubicBezTo>
                  <a:cubicBezTo>
                    <a:pt x="34" y="66"/>
                    <a:pt x="39" y="61"/>
                    <a:pt x="39" y="55"/>
                  </a:cubicBezTo>
                  <a:cubicBezTo>
                    <a:pt x="39" y="46"/>
                    <a:pt x="39" y="46"/>
                    <a:pt x="39" y="46"/>
                  </a:cubicBezTo>
                  <a:cubicBezTo>
                    <a:pt x="25" y="46"/>
                    <a:pt x="25" y="46"/>
                    <a:pt x="25" y="46"/>
                  </a:cubicBezTo>
                  <a:cubicBezTo>
                    <a:pt x="25" y="38"/>
                    <a:pt x="25" y="38"/>
                    <a:pt x="25" y="38"/>
                  </a:cubicBezTo>
                  <a:cubicBezTo>
                    <a:pt x="39" y="38"/>
                    <a:pt x="39" y="38"/>
                    <a:pt x="39" y="38"/>
                  </a:cubicBezTo>
                  <a:cubicBezTo>
                    <a:pt x="39" y="25"/>
                    <a:pt x="39" y="25"/>
                    <a:pt x="39" y="25"/>
                  </a:cubicBezTo>
                  <a:cubicBezTo>
                    <a:pt x="25" y="25"/>
                    <a:pt x="25" y="25"/>
                    <a:pt x="25" y="25"/>
                  </a:cubicBezTo>
                  <a:cubicBezTo>
                    <a:pt x="25" y="17"/>
                    <a:pt x="25" y="17"/>
                    <a:pt x="25" y="17"/>
                  </a:cubicBezTo>
                  <a:cubicBezTo>
                    <a:pt x="39" y="17"/>
                    <a:pt x="39" y="17"/>
                    <a:pt x="39" y="17"/>
                  </a:cubicBezTo>
                  <a:cubicBezTo>
                    <a:pt x="39" y="11"/>
                    <a:pt x="39" y="11"/>
                    <a:pt x="39" y="11"/>
                  </a:cubicBezTo>
                  <a:cubicBezTo>
                    <a:pt x="39" y="5"/>
                    <a:pt x="34" y="0"/>
                    <a:pt x="27" y="0"/>
                  </a:cubicBezTo>
                  <a:cubicBezTo>
                    <a:pt x="11" y="0"/>
                    <a:pt x="11" y="0"/>
                    <a:pt x="11" y="0"/>
                  </a:cubicBezTo>
                  <a:cubicBezTo>
                    <a:pt x="5" y="0"/>
                    <a:pt x="0" y="5"/>
                    <a:pt x="0" y="11"/>
                  </a:cubicBezTo>
                  <a:cubicBezTo>
                    <a:pt x="0" y="17"/>
                    <a:pt x="0" y="17"/>
                    <a:pt x="0" y="17"/>
                  </a:cubicBezTo>
                  <a:cubicBezTo>
                    <a:pt x="14" y="17"/>
                    <a:pt x="14" y="17"/>
                    <a:pt x="14" y="17"/>
                  </a:cubicBezTo>
                  <a:cubicBezTo>
                    <a:pt x="14" y="25"/>
                    <a:pt x="14" y="25"/>
                    <a:pt x="14" y="25"/>
                  </a:cubicBezTo>
                  <a:cubicBezTo>
                    <a:pt x="0" y="25"/>
                    <a:pt x="0" y="25"/>
                    <a:pt x="0" y="25"/>
                  </a:cubicBezTo>
                  <a:cubicBezTo>
                    <a:pt x="0" y="38"/>
                    <a:pt x="0" y="38"/>
                    <a:pt x="0" y="38"/>
                  </a:cubicBezTo>
                  <a:cubicBezTo>
                    <a:pt x="14" y="38"/>
                    <a:pt x="14" y="38"/>
                    <a:pt x="14" y="38"/>
                  </a:cubicBezTo>
                  <a:cubicBezTo>
                    <a:pt x="14" y="46"/>
                    <a:pt x="14" y="46"/>
                    <a:pt x="14" y="46"/>
                  </a:cubicBezTo>
                  <a:lnTo>
                    <a:pt x="0" y="4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02">
              <a:extLst>
                <a:ext uri="{FF2B5EF4-FFF2-40B4-BE49-F238E27FC236}">
                  <a16:creationId xmlns:a16="http://schemas.microsoft.com/office/drawing/2014/main" id="{D3ADC96E-A547-453A-3F06-F568BBE25212}"/>
                </a:ext>
              </a:extLst>
            </p:cNvPr>
            <p:cNvSpPr>
              <a:spLocks/>
            </p:cNvSpPr>
            <p:nvPr/>
          </p:nvSpPr>
          <p:spPr bwMode="auto">
            <a:xfrm>
              <a:off x="10126743" y="3132970"/>
              <a:ext cx="123151" cy="80960"/>
            </a:xfrm>
            <a:custGeom>
              <a:avLst/>
              <a:gdLst>
                <a:gd name="T0" fmla="*/ 0 w 62"/>
                <a:gd name="T1" fmla="*/ 2 h 41"/>
                <a:gd name="T2" fmla="*/ 20 w 62"/>
                <a:gd name="T3" fmla="*/ 19 h 41"/>
                <a:gd name="T4" fmla="*/ 27 w 62"/>
                <a:gd name="T5" fmla="*/ 19 h 41"/>
                <a:gd name="T6" fmla="*/ 27 w 62"/>
                <a:gd name="T7" fmla="*/ 32 h 41"/>
                <a:gd name="T8" fmla="*/ 19 w 62"/>
                <a:gd name="T9" fmla="*/ 32 h 41"/>
                <a:gd name="T10" fmla="*/ 19 w 62"/>
                <a:gd name="T11" fmla="*/ 41 h 41"/>
                <a:gd name="T12" fmla="*/ 43 w 62"/>
                <a:gd name="T13" fmla="*/ 41 h 41"/>
                <a:gd name="T14" fmla="*/ 43 w 62"/>
                <a:gd name="T15" fmla="*/ 32 h 41"/>
                <a:gd name="T16" fmla="*/ 35 w 62"/>
                <a:gd name="T17" fmla="*/ 32 h 41"/>
                <a:gd name="T18" fmla="*/ 35 w 62"/>
                <a:gd name="T19" fmla="*/ 19 h 41"/>
                <a:gd name="T20" fmla="*/ 42 w 62"/>
                <a:gd name="T21" fmla="*/ 19 h 41"/>
                <a:gd name="T22" fmla="*/ 62 w 62"/>
                <a:gd name="T23" fmla="*/ 2 h 41"/>
                <a:gd name="T24" fmla="*/ 54 w 62"/>
                <a:gd name="T25" fmla="*/ 0 h 41"/>
                <a:gd name="T26" fmla="*/ 42 w 62"/>
                <a:gd name="T27" fmla="*/ 11 h 41"/>
                <a:gd name="T28" fmla="*/ 20 w 62"/>
                <a:gd name="T29" fmla="*/ 11 h 41"/>
                <a:gd name="T30" fmla="*/ 8 w 62"/>
                <a:gd name="T31" fmla="*/ 0 h 41"/>
                <a:gd name="T32" fmla="*/ 0 w 62"/>
                <a:gd name="T33"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41">
                  <a:moveTo>
                    <a:pt x="0" y="2"/>
                  </a:moveTo>
                  <a:cubicBezTo>
                    <a:pt x="2" y="12"/>
                    <a:pt x="11" y="19"/>
                    <a:pt x="20" y="19"/>
                  </a:cubicBezTo>
                  <a:cubicBezTo>
                    <a:pt x="27" y="19"/>
                    <a:pt x="27" y="19"/>
                    <a:pt x="27" y="19"/>
                  </a:cubicBezTo>
                  <a:cubicBezTo>
                    <a:pt x="27" y="32"/>
                    <a:pt x="27" y="32"/>
                    <a:pt x="27" y="32"/>
                  </a:cubicBezTo>
                  <a:cubicBezTo>
                    <a:pt x="19" y="32"/>
                    <a:pt x="19" y="32"/>
                    <a:pt x="19" y="32"/>
                  </a:cubicBezTo>
                  <a:cubicBezTo>
                    <a:pt x="19" y="41"/>
                    <a:pt x="19" y="41"/>
                    <a:pt x="19" y="41"/>
                  </a:cubicBezTo>
                  <a:cubicBezTo>
                    <a:pt x="43" y="41"/>
                    <a:pt x="43" y="41"/>
                    <a:pt x="43" y="41"/>
                  </a:cubicBezTo>
                  <a:cubicBezTo>
                    <a:pt x="43" y="32"/>
                    <a:pt x="43" y="32"/>
                    <a:pt x="43" y="32"/>
                  </a:cubicBezTo>
                  <a:cubicBezTo>
                    <a:pt x="35" y="32"/>
                    <a:pt x="35" y="32"/>
                    <a:pt x="35" y="32"/>
                  </a:cubicBezTo>
                  <a:cubicBezTo>
                    <a:pt x="35" y="19"/>
                    <a:pt x="35" y="19"/>
                    <a:pt x="35" y="19"/>
                  </a:cubicBezTo>
                  <a:cubicBezTo>
                    <a:pt x="42" y="19"/>
                    <a:pt x="42" y="19"/>
                    <a:pt x="42" y="19"/>
                  </a:cubicBezTo>
                  <a:cubicBezTo>
                    <a:pt x="52" y="19"/>
                    <a:pt x="60" y="10"/>
                    <a:pt x="62" y="2"/>
                  </a:cubicBezTo>
                  <a:cubicBezTo>
                    <a:pt x="54" y="0"/>
                    <a:pt x="54" y="0"/>
                    <a:pt x="54" y="0"/>
                  </a:cubicBezTo>
                  <a:cubicBezTo>
                    <a:pt x="53" y="5"/>
                    <a:pt x="48" y="11"/>
                    <a:pt x="42" y="11"/>
                  </a:cubicBezTo>
                  <a:cubicBezTo>
                    <a:pt x="20" y="11"/>
                    <a:pt x="20" y="11"/>
                    <a:pt x="20" y="11"/>
                  </a:cubicBezTo>
                  <a:cubicBezTo>
                    <a:pt x="15" y="11"/>
                    <a:pt x="9" y="6"/>
                    <a:pt x="8" y="0"/>
                  </a:cubicBez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103">
              <a:extLst>
                <a:ext uri="{FF2B5EF4-FFF2-40B4-BE49-F238E27FC236}">
                  <a16:creationId xmlns:a16="http://schemas.microsoft.com/office/drawing/2014/main" id="{D730E734-2282-C071-9EAD-678943C7D724}"/>
                </a:ext>
              </a:extLst>
            </p:cNvPr>
            <p:cNvSpPr>
              <a:spLocks noEditPoints="1"/>
            </p:cNvSpPr>
            <p:nvPr/>
          </p:nvSpPr>
          <p:spPr bwMode="auto">
            <a:xfrm>
              <a:off x="9148375" y="4172912"/>
              <a:ext cx="147097" cy="136835"/>
            </a:xfrm>
            <a:custGeom>
              <a:avLst/>
              <a:gdLst>
                <a:gd name="T0" fmla="*/ 70 w 74"/>
                <a:gd name="T1" fmla="*/ 69 h 69"/>
                <a:gd name="T2" fmla="*/ 70 w 74"/>
                <a:gd name="T3" fmla="*/ 64 h 69"/>
                <a:gd name="T4" fmla="*/ 74 w 74"/>
                <a:gd name="T5" fmla="*/ 10 h 69"/>
                <a:gd name="T6" fmla="*/ 65 w 74"/>
                <a:gd name="T7" fmla="*/ 18 h 69"/>
                <a:gd name="T8" fmla="*/ 65 w 74"/>
                <a:gd name="T9" fmla="*/ 27 h 69"/>
                <a:gd name="T10" fmla="*/ 65 w 74"/>
                <a:gd name="T11" fmla="*/ 33 h 69"/>
                <a:gd name="T12" fmla="*/ 65 w 74"/>
                <a:gd name="T13" fmla="*/ 41 h 69"/>
                <a:gd name="T14" fmla="*/ 32 w 74"/>
                <a:gd name="T15" fmla="*/ 3 h 69"/>
                <a:gd name="T16" fmla="*/ 31 w 74"/>
                <a:gd name="T17" fmla="*/ 4 h 69"/>
                <a:gd name="T18" fmla="*/ 31 w 74"/>
                <a:gd name="T19" fmla="*/ 64 h 69"/>
                <a:gd name="T20" fmla="*/ 61 w 74"/>
                <a:gd name="T21" fmla="*/ 64 h 69"/>
                <a:gd name="T22" fmla="*/ 65 w 74"/>
                <a:gd name="T23" fmla="*/ 69 h 69"/>
                <a:gd name="T24" fmla="*/ 61 w 74"/>
                <a:gd name="T25" fmla="*/ 37 h 69"/>
                <a:gd name="T26" fmla="*/ 65 w 74"/>
                <a:gd name="T27" fmla="*/ 27 h 69"/>
                <a:gd name="T28" fmla="*/ 61 w 74"/>
                <a:gd name="T29" fmla="*/ 23 h 69"/>
                <a:gd name="T30" fmla="*/ 65 w 74"/>
                <a:gd name="T31" fmla="*/ 10 h 69"/>
                <a:gd name="T32" fmla="*/ 31 w 74"/>
                <a:gd name="T33" fmla="*/ 17 h 69"/>
                <a:gd name="T34" fmla="*/ 53 w 74"/>
                <a:gd name="T35" fmla="*/ 57 h 69"/>
                <a:gd name="T36" fmla="*/ 31 w 74"/>
                <a:gd name="T37" fmla="*/ 57 h 69"/>
                <a:gd name="T38" fmla="*/ 65 w 74"/>
                <a:gd name="T39" fmla="*/ 33 h 69"/>
                <a:gd name="T40" fmla="*/ 31 w 74"/>
                <a:gd name="T41" fmla="*/ 2 h 69"/>
                <a:gd name="T42" fmla="*/ 16 w 74"/>
                <a:gd name="T43" fmla="*/ 10 h 69"/>
                <a:gd name="T44" fmla="*/ 0 w 74"/>
                <a:gd name="T45" fmla="*/ 3 h 69"/>
                <a:gd name="T46" fmla="*/ 10 w 74"/>
                <a:gd name="T47" fmla="*/ 10 h 69"/>
                <a:gd name="T48" fmla="*/ 1 w 74"/>
                <a:gd name="T49" fmla="*/ 64 h 69"/>
                <a:gd name="T50" fmla="*/ 7 w 74"/>
                <a:gd name="T51" fmla="*/ 64 h 69"/>
                <a:gd name="T52" fmla="*/ 16 w 74"/>
                <a:gd name="T53" fmla="*/ 69 h 69"/>
                <a:gd name="T54" fmla="*/ 16 w 74"/>
                <a:gd name="T55" fmla="*/ 64 h 69"/>
                <a:gd name="T56" fmla="*/ 31 w 74"/>
                <a:gd name="T57" fmla="*/ 57 h 69"/>
                <a:gd name="T58" fmla="*/ 8 w 74"/>
                <a:gd name="T59" fmla="*/ 17 h 69"/>
                <a:gd name="T60" fmla="*/ 31 w 74"/>
                <a:gd name="T61" fmla="*/ 10 h 69"/>
                <a:gd name="T62" fmla="*/ 23 w 74"/>
                <a:gd name="T63" fmla="*/ 10 h 69"/>
                <a:gd name="T64" fmla="*/ 31 w 74"/>
                <a:gd name="T65"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9">
                  <a:moveTo>
                    <a:pt x="65" y="69"/>
                  </a:moveTo>
                  <a:cubicBezTo>
                    <a:pt x="70" y="69"/>
                    <a:pt x="70" y="69"/>
                    <a:pt x="70" y="69"/>
                  </a:cubicBezTo>
                  <a:cubicBezTo>
                    <a:pt x="70" y="64"/>
                    <a:pt x="70" y="64"/>
                    <a:pt x="70" y="64"/>
                  </a:cubicBezTo>
                  <a:cubicBezTo>
                    <a:pt x="70" y="64"/>
                    <a:pt x="70" y="64"/>
                    <a:pt x="70" y="64"/>
                  </a:cubicBezTo>
                  <a:cubicBezTo>
                    <a:pt x="74" y="64"/>
                    <a:pt x="74" y="64"/>
                    <a:pt x="74" y="64"/>
                  </a:cubicBezTo>
                  <a:cubicBezTo>
                    <a:pt x="74" y="10"/>
                    <a:pt x="74" y="10"/>
                    <a:pt x="74" y="10"/>
                  </a:cubicBezTo>
                  <a:cubicBezTo>
                    <a:pt x="65" y="10"/>
                    <a:pt x="65" y="10"/>
                    <a:pt x="65" y="10"/>
                  </a:cubicBezTo>
                  <a:cubicBezTo>
                    <a:pt x="65" y="18"/>
                    <a:pt x="65" y="18"/>
                    <a:pt x="65" y="18"/>
                  </a:cubicBezTo>
                  <a:cubicBezTo>
                    <a:pt x="67" y="18"/>
                    <a:pt x="69" y="20"/>
                    <a:pt x="69" y="23"/>
                  </a:cubicBezTo>
                  <a:cubicBezTo>
                    <a:pt x="69" y="25"/>
                    <a:pt x="67" y="27"/>
                    <a:pt x="65" y="27"/>
                  </a:cubicBezTo>
                  <a:cubicBezTo>
                    <a:pt x="65" y="33"/>
                    <a:pt x="65" y="33"/>
                    <a:pt x="65" y="33"/>
                  </a:cubicBezTo>
                  <a:cubicBezTo>
                    <a:pt x="65" y="33"/>
                    <a:pt x="65" y="33"/>
                    <a:pt x="65" y="33"/>
                  </a:cubicBezTo>
                  <a:cubicBezTo>
                    <a:pt x="67" y="33"/>
                    <a:pt x="69" y="35"/>
                    <a:pt x="69" y="37"/>
                  </a:cubicBezTo>
                  <a:cubicBezTo>
                    <a:pt x="69" y="39"/>
                    <a:pt x="67" y="41"/>
                    <a:pt x="65" y="41"/>
                  </a:cubicBezTo>
                  <a:lnTo>
                    <a:pt x="65" y="69"/>
                  </a:lnTo>
                  <a:close/>
                  <a:moveTo>
                    <a:pt x="32" y="3"/>
                  </a:moveTo>
                  <a:cubicBezTo>
                    <a:pt x="31" y="2"/>
                    <a:pt x="31" y="2"/>
                    <a:pt x="31" y="2"/>
                  </a:cubicBezTo>
                  <a:cubicBezTo>
                    <a:pt x="31" y="4"/>
                    <a:pt x="31" y="4"/>
                    <a:pt x="31" y="4"/>
                  </a:cubicBezTo>
                  <a:cubicBezTo>
                    <a:pt x="32" y="3"/>
                    <a:pt x="32" y="3"/>
                    <a:pt x="32" y="3"/>
                  </a:cubicBezTo>
                  <a:close/>
                  <a:moveTo>
                    <a:pt x="31" y="64"/>
                  </a:moveTo>
                  <a:cubicBezTo>
                    <a:pt x="61" y="64"/>
                    <a:pt x="61" y="64"/>
                    <a:pt x="61" y="64"/>
                  </a:cubicBezTo>
                  <a:cubicBezTo>
                    <a:pt x="61" y="64"/>
                    <a:pt x="61" y="64"/>
                    <a:pt x="61" y="64"/>
                  </a:cubicBezTo>
                  <a:cubicBezTo>
                    <a:pt x="61" y="69"/>
                    <a:pt x="61" y="69"/>
                    <a:pt x="61" y="69"/>
                  </a:cubicBezTo>
                  <a:cubicBezTo>
                    <a:pt x="65" y="69"/>
                    <a:pt x="65" y="69"/>
                    <a:pt x="65" y="69"/>
                  </a:cubicBezTo>
                  <a:cubicBezTo>
                    <a:pt x="65" y="41"/>
                    <a:pt x="65" y="41"/>
                    <a:pt x="65" y="41"/>
                  </a:cubicBezTo>
                  <a:cubicBezTo>
                    <a:pt x="63" y="41"/>
                    <a:pt x="61" y="39"/>
                    <a:pt x="61" y="37"/>
                  </a:cubicBezTo>
                  <a:cubicBezTo>
                    <a:pt x="61" y="35"/>
                    <a:pt x="63" y="33"/>
                    <a:pt x="65" y="33"/>
                  </a:cubicBezTo>
                  <a:cubicBezTo>
                    <a:pt x="65" y="27"/>
                    <a:pt x="65" y="27"/>
                    <a:pt x="65" y="27"/>
                  </a:cubicBezTo>
                  <a:cubicBezTo>
                    <a:pt x="63" y="27"/>
                    <a:pt x="61" y="25"/>
                    <a:pt x="61" y="23"/>
                  </a:cubicBezTo>
                  <a:cubicBezTo>
                    <a:pt x="61" y="23"/>
                    <a:pt x="61" y="23"/>
                    <a:pt x="61" y="23"/>
                  </a:cubicBezTo>
                  <a:cubicBezTo>
                    <a:pt x="61" y="20"/>
                    <a:pt x="63" y="18"/>
                    <a:pt x="65" y="18"/>
                  </a:cubicBezTo>
                  <a:cubicBezTo>
                    <a:pt x="65" y="10"/>
                    <a:pt x="65" y="10"/>
                    <a:pt x="65" y="10"/>
                  </a:cubicBezTo>
                  <a:cubicBezTo>
                    <a:pt x="31" y="10"/>
                    <a:pt x="31" y="10"/>
                    <a:pt x="31" y="10"/>
                  </a:cubicBezTo>
                  <a:cubicBezTo>
                    <a:pt x="31" y="17"/>
                    <a:pt x="31" y="17"/>
                    <a:pt x="31" y="17"/>
                  </a:cubicBezTo>
                  <a:cubicBezTo>
                    <a:pt x="53" y="17"/>
                    <a:pt x="53" y="17"/>
                    <a:pt x="53" y="17"/>
                  </a:cubicBezTo>
                  <a:cubicBezTo>
                    <a:pt x="53" y="57"/>
                    <a:pt x="53" y="57"/>
                    <a:pt x="53" y="57"/>
                  </a:cubicBezTo>
                  <a:cubicBezTo>
                    <a:pt x="53" y="57"/>
                    <a:pt x="53" y="57"/>
                    <a:pt x="53" y="57"/>
                  </a:cubicBezTo>
                  <a:cubicBezTo>
                    <a:pt x="31" y="57"/>
                    <a:pt x="31" y="57"/>
                    <a:pt x="31" y="57"/>
                  </a:cubicBezTo>
                  <a:cubicBezTo>
                    <a:pt x="31" y="64"/>
                    <a:pt x="31" y="64"/>
                    <a:pt x="31" y="64"/>
                  </a:cubicBezTo>
                  <a:close/>
                  <a:moveTo>
                    <a:pt x="65" y="33"/>
                  </a:moveTo>
                  <a:cubicBezTo>
                    <a:pt x="65" y="33"/>
                    <a:pt x="65" y="33"/>
                    <a:pt x="65" y="33"/>
                  </a:cubicBezTo>
                  <a:moveTo>
                    <a:pt x="31" y="2"/>
                  </a:moveTo>
                  <a:cubicBezTo>
                    <a:pt x="29" y="0"/>
                    <a:pt x="29" y="0"/>
                    <a:pt x="29" y="0"/>
                  </a:cubicBezTo>
                  <a:cubicBezTo>
                    <a:pt x="16" y="10"/>
                    <a:pt x="16" y="10"/>
                    <a:pt x="16" y="10"/>
                  </a:cubicBezTo>
                  <a:cubicBezTo>
                    <a:pt x="3" y="0"/>
                    <a:pt x="3" y="0"/>
                    <a:pt x="3" y="0"/>
                  </a:cubicBezTo>
                  <a:cubicBezTo>
                    <a:pt x="0" y="3"/>
                    <a:pt x="0" y="3"/>
                    <a:pt x="0" y="3"/>
                  </a:cubicBezTo>
                  <a:cubicBezTo>
                    <a:pt x="9" y="10"/>
                    <a:pt x="9" y="10"/>
                    <a:pt x="9" y="10"/>
                  </a:cubicBezTo>
                  <a:cubicBezTo>
                    <a:pt x="10" y="10"/>
                    <a:pt x="10" y="10"/>
                    <a:pt x="10" y="10"/>
                  </a:cubicBezTo>
                  <a:cubicBezTo>
                    <a:pt x="1" y="10"/>
                    <a:pt x="1" y="10"/>
                    <a:pt x="1" y="10"/>
                  </a:cubicBezTo>
                  <a:cubicBezTo>
                    <a:pt x="1" y="64"/>
                    <a:pt x="1" y="64"/>
                    <a:pt x="1" y="64"/>
                  </a:cubicBezTo>
                  <a:cubicBezTo>
                    <a:pt x="7" y="64"/>
                    <a:pt x="7" y="64"/>
                    <a:pt x="7" y="64"/>
                  </a:cubicBezTo>
                  <a:cubicBezTo>
                    <a:pt x="7" y="64"/>
                    <a:pt x="7" y="64"/>
                    <a:pt x="7" y="64"/>
                  </a:cubicBezTo>
                  <a:cubicBezTo>
                    <a:pt x="7" y="69"/>
                    <a:pt x="7" y="69"/>
                    <a:pt x="7" y="69"/>
                  </a:cubicBezTo>
                  <a:cubicBezTo>
                    <a:pt x="16" y="69"/>
                    <a:pt x="16" y="69"/>
                    <a:pt x="16" y="69"/>
                  </a:cubicBezTo>
                  <a:cubicBezTo>
                    <a:pt x="16" y="64"/>
                    <a:pt x="16" y="64"/>
                    <a:pt x="16" y="64"/>
                  </a:cubicBezTo>
                  <a:cubicBezTo>
                    <a:pt x="16" y="64"/>
                    <a:pt x="16" y="64"/>
                    <a:pt x="16" y="64"/>
                  </a:cubicBezTo>
                  <a:cubicBezTo>
                    <a:pt x="31" y="64"/>
                    <a:pt x="31" y="64"/>
                    <a:pt x="31" y="64"/>
                  </a:cubicBezTo>
                  <a:cubicBezTo>
                    <a:pt x="31" y="57"/>
                    <a:pt x="31" y="57"/>
                    <a:pt x="31" y="57"/>
                  </a:cubicBezTo>
                  <a:cubicBezTo>
                    <a:pt x="8" y="57"/>
                    <a:pt x="8" y="57"/>
                    <a:pt x="8" y="57"/>
                  </a:cubicBezTo>
                  <a:cubicBezTo>
                    <a:pt x="8" y="17"/>
                    <a:pt x="8" y="17"/>
                    <a:pt x="8" y="17"/>
                  </a:cubicBezTo>
                  <a:cubicBezTo>
                    <a:pt x="31" y="17"/>
                    <a:pt x="31" y="17"/>
                    <a:pt x="31" y="17"/>
                  </a:cubicBezTo>
                  <a:cubicBezTo>
                    <a:pt x="31" y="10"/>
                    <a:pt x="31" y="10"/>
                    <a:pt x="31" y="10"/>
                  </a:cubicBezTo>
                  <a:cubicBezTo>
                    <a:pt x="22" y="10"/>
                    <a:pt x="22" y="10"/>
                    <a:pt x="22" y="10"/>
                  </a:cubicBezTo>
                  <a:cubicBezTo>
                    <a:pt x="23" y="10"/>
                    <a:pt x="23" y="10"/>
                    <a:pt x="23" y="10"/>
                  </a:cubicBezTo>
                  <a:cubicBezTo>
                    <a:pt x="31" y="4"/>
                    <a:pt x="31" y="4"/>
                    <a:pt x="31" y="4"/>
                  </a:cubicBezTo>
                  <a:lnTo>
                    <a:pt x="31"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Oval 104">
              <a:extLst>
                <a:ext uri="{FF2B5EF4-FFF2-40B4-BE49-F238E27FC236}">
                  <a16:creationId xmlns:a16="http://schemas.microsoft.com/office/drawing/2014/main" id="{6FBB036F-E4FB-C897-B513-1FDEC0A45B1F}"/>
                </a:ext>
              </a:extLst>
            </p:cNvPr>
            <p:cNvSpPr>
              <a:spLocks noChangeArrowheads="1"/>
            </p:cNvSpPr>
            <p:nvPr/>
          </p:nvSpPr>
          <p:spPr bwMode="auto">
            <a:xfrm>
              <a:off x="10530405" y="2565106"/>
              <a:ext cx="39910" cy="38770"/>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105">
              <a:extLst>
                <a:ext uri="{FF2B5EF4-FFF2-40B4-BE49-F238E27FC236}">
                  <a16:creationId xmlns:a16="http://schemas.microsoft.com/office/drawing/2014/main" id="{50B0E7B3-A560-F989-A51F-830F10EF3AB6}"/>
                </a:ext>
              </a:extLst>
            </p:cNvPr>
            <p:cNvSpPr>
              <a:spLocks/>
            </p:cNvSpPr>
            <p:nvPr/>
          </p:nvSpPr>
          <p:spPr bwMode="auto">
            <a:xfrm>
              <a:off x="10503038" y="2611858"/>
              <a:ext cx="93504" cy="142536"/>
            </a:xfrm>
            <a:custGeom>
              <a:avLst/>
              <a:gdLst>
                <a:gd name="T0" fmla="*/ 14 w 82"/>
                <a:gd name="T1" fmla="*/ 23 h 125"/>
                <a:gd name="T2" fmla="*/ 19 w 82"/>
                <a:gd name="T3" fmla="*/ 23 h 125"/>
                <a:gd name="T4" fmla="*/ 19 w 82"/>
                <a:gd name="T5" fmla="*/ 65 h 125"/>
                <a:gd name="T6" fmla="*/ 19 w 82"/>
                <a:gd name="T7" fmla="*/ 65 h 125"/>
                <a:gd name="T8" fmla="*/ 19 w 82"/>
                <a:gd name="T9" fmla="*/ 125 h 125"/>
                <a:gd name="T10" fmla="*/ 38 w 82"/>
                <a:gd name="T11" fmla="*/ 125 h 125"/>
                <a:gd name="T12" fmla="*/ 38 w 82"/>
                <a:gd name="T13" fmla="*/ 59 h 125"/>
                <a:gd name="T14" fmla="*/ 45 w 82"/>
                <a:gd name="T15" fmla="*/ 59 h 125"/>
                <a:gd name="T16" fmla="*/ 45 w 82"/>
                <a:gd name="T17" fmla="*/ 125 h 125"/>
                <a:gd name="T18" fmla="*/ 64 w 82"/>
                <a:gd name="T19" fmla="*/ 125 h 125"/>
                <a:gd name="T20" fmla="*/ 64 w 82"/>
                <a:gd name="T21" fmla="*/ 59 h 125"/>
                <a:gd name="T22" fmla="*/ 64 w 82"/>
                <a:gd name="T23" fmla="*/ 59 h 125"/>
                <a:gd name="T24" fmla="*/ 64 w 82"/>
                <a:gd name="T25" fmla="*/ 23 h 125"/>
                <a:gd name="T26" fmla="*/ 69 w 82"/>
                <a:gd name="T27" fmla="*/ 23 h 125"/>
                <a:gd name="T28" fmla="*/ 69 w 82"/>
                <a:gd name="T29" fmla="*/ 59 h 125"/>
                <a:gd name="T30" fmla="*/ 82 w 82"/>
                <a:gd name="T31" fmla="*/ 59 h 125"/>
                <a:gd name="T32" fmla="*/ 82 w 82"/>
                <a:gd name="T33" fmla="*/ 0 h 125"/>
                <a:gd name="T34" fmla="*/ 0 w 82"/>
                <a:gd name="T35" fmla="*/ 0 h 125"/>
                <a:gd name="T36" fmla="*/ 0 w 82"/>
                <a:gd name="T37" fmla="*/ 59 h 125"/>
                <a:gd name="T38" fmla="*/ 14 w 82"/>
                <a:gd name="T39" fmla="*/ 59 h 125"/>
                <a:gd name="T40" fmla="*/ 14 w 82"/>
                <a:gd name="T41" fmla="*/ 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125">
                  <a:moveTo>
                    <a:pt x="14" y="23"/>
                  </a:moveTo>
                  <a:lnTo>
                    <a:pt x="19" y="23"/>
                  </a:lnTo>
                  <a:lnTo>
                    <a:pt x="19" y="65"/>
                  </a:lnTo>
                  <a:lnTo>
                    <a:pt x="19" y="65"/>
                  </a:lnTo>
                  <a:lnTo>
                    <a:pt x="19" y="125"/>
                  </a:lnTo>
                  <a:lnTo>
                    <a:pt x="38" y="125"/>
                  </a:lnTo>
                  <a:lnTo>
                    <a:pt x="38" y="59"/>
                  </a:lnTo>
                  <a:lnTo>
                    <a:pt x="45" y="59"/>
                  </a:lnTo>
                  <a:lnTo>
                    <a:pt x="45" y="125"/>
                  </a:lnTo>
                  <a:lnTo>
                    <a:pt x="64" y="125"/>
                  </a:lnTo>
                  <a:lnTo>
                    <a:pt x="64" y="59"/>
                  </a:lnTo>
                  <a:lnTo>
                    <a:pt x="64" y="59"/>
                  </a:lnTo>
                  <a:lnTo>
                    <a:pt x="64" y="23"/>
                  </a:lnTo>
                  <a:lnTo>
                    <a:pt x="69" y="23"/>
                  </a:lnTo>
                  <a:lnTo>
                    <a:pt x="69" y="59"/>
                  </a:lnTo>
                  <a:lnTo>
                    <a:pt x="82" y="59"/>
                  </a:lnTo>
                  <a:lnTo>
                    <a:pt x="82" y="0"/>
                  </a:lnTo>
                  <a:lnTo>
                    <a:pt x="0" y="0"/>
                  </a:lnTo>
                  <a:lnTo>
                    <a:pt x="0" y="59"/>
                  </a:lnTo>
                  <a:lnTo>
                    <a:pt x="14" y="59"/>
                  </a:lnTo>
                  <a:lnTo>
                    <a:pt x="14" y="23"/>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Oval 106">
              <a:extLst>
                <a:ext uri="{FF2B5EF4-FFF2-40B4-BE49-F238E27FC236}">
                  <a16:creationId xmlns:a16="http://schemas.microsoft.com/office/drawing/2014/main" id="{EE3239F8-7B5F-6690-45BF-FF668CB7EE0A}"/>
                </a:ext>
              </a:extLst>
            </p:cNvPr>
            <p:cNvSpPr>
              <a:spLocks noChangeArrowheads="1"/>
            </p:cNvSpPr>
            <p:nvPr/>
          </p:nvSpPr>
          <p:spPr bwMode="auto">
            <a:xfrm>
              <a:off x="10637592" y="2565106"/>
              <a:ext cx="37630" cy="38770"/>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107">
              <a:extLst>
                <a:ext uri="{FF2B5EF4-FFF2-40B4-BE49-F238E27FC236}">
                  <a16:creationId xmlns:a16="http://schemas.microsoft.com/office/drawing/2014/main" id="{5E7DC7EC-6A19-A182-EBCA-A8707B41BF0D}"/>
                </a:ext>
              </a:extLst>
            </p:cNvPr>
            <p:cNvSpPr>
              <a:spLocks/>
            </p:cNvSpPr>
            <p:nvPr/>
          </p:nvSpPr>
          <p:spPr bwMode="auto">
            <a:xfrm>
              <a:off x="10602243" y="2611858"/>
              <a:ext cx="106047" cy="142536"/>
            </a:xfrm>
            <a:custGeom>
              <a:avLst/>
              <a:gdLst>
                <a:gd name="T0" fmla="*/ 81 w 93"/>
                <a:gd name="T1" fmla="*/ 59 h 125"/>
                <a:gd name="T2" fmla="*/ 93 w 93"/>
                <a:gd name="T3" fmla="*/ 59 h 125"/>
                <a:gd name="T4" fmla="*/ 78 w 93"/>
                <a:gd name="T5" fmla="*/ 0 h 125"/>
                <a:gd name="T6" fmla="*/ 17 w 93"/>
                <a:gd name="T7" fmla="*/ 0 h 125"/>
                <a:gd name="T8" fmla="*/ 0 w 93"/>
                <a:gd name="T9" fmla="*/ 59 h 125"/>
                <a:gd name="T10" fmla="*/ 14 w 93"/>
                <a:gd name="T11" fmla="*/ 59 h 125"/>
                <a:gd name="T12" fmla="*/ 24 w 93"/>
                <a:gd name="T13" fmla="*/ 23 h 125"/>
                <a:gd name="T14" fmla="*/ 28 w 93"/>
                <a:gd name="T15" fmla="*/ 23 h 125"/>
                <a:gd name="T16" fmla="*/ 10 w 93"/>
                <a:gd name="T17" fmla="*/ 89 h 125"/>
                <a:gd name="T18" fmla="*/ 24 w 93"/>
                <a:gd name="T19" fmla="*/ 89 h 125"/>
                <a:gd name="T20" fmla="*/ 24 w 93"/>
                <a:gd name="T21" fmla="*/ 125 h 125"/>
                <a:gd name="T22" fmla="*/ 45 w 93"/>
                <a:gd name="T23" fmla="*/ 125 h 125"/>
                <a:gd name="T24" fmla="*/ 45 w 93"/>
                <a:gd name="T25" fmla="*/ 89 h 125"/>
                <a:gd name="T26" fmla="*/ 50 w 93"/>
                <a:gd name="T27" fmla="*/ 89 h 125"/>
                <a:gd name="T28" fmla="*/ 50 w 93"/>
                <a:gd name="T29" fmla="*/ 125 h 125"/>
                <a:gd name="T30" fmla="*/ 69 w 93"/>
                <a:gd name="T31" fmla="*/ 125 h 125"/>
                <a:gd name="T32" fmla="*/ 69 w 93"/>
                <a:gd name="T33" fmla="*/ 89 h 125"/>
                <a:gd name="T34" fmla="*/ 85 w 93"/>
                <a:gd name="T35" fmla="*/ 89 h 125"/>
                <a:gd name="T36" fmla="*/ 66 w 93"/>
                <a:gd name="T37" fmla="*/ 23 h 125"/>
                <a:gd name="T38" fmla="*/ 71 w 93"/>
                <a:gd name="T39" fmla="*/ 23 h 125"/>
                <a:gd name="T40" fmla="*/ 81 w 93"/>
                <a:gd name="T41" fmla="*/ 5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125">
                  <a:moveTo>
                    <a:pt x="81" y="59"/>
                  </a:moveTo>
                  <a:lnTo>
                    <a:pt x="93" y="59"/>
                  </a:lnTo>
                  <a:lnTo>
                    <a:pt x="78" y="0"/>
                  </a:lnTo>
                  <a:lnTo>
                    <a:pt x="17" y="0"/>
                  </a:lnTo>
                  <a:lnTo>
                    <a:pt x="0" y="59"/>
                  </a:lnTo>
                  <a:lnTo>
                    <a:pt x="14" y="59"/>
                  </a:lnTo>
                  <a:lnTo>
                    <a:pt x="24" y="23"/>
                  </a:lnTo>
                  <a:lnTo>
                    <a:pt x="28" y="23"/>
                  </a:lnTo>
                  <a:lnTo>
                    <a:pt x="10" y="89"/>
                  </a:lnTo>
                  <a:lnTo>
                    <a:pt x="24" y="89"/>
                  </a:lnTo>
                  <a:lnTo>
                    <a:pt x="24" y="125"/>
                  </a:lnTo>
                  <a:lnTo>
                    <a:pt x="45" y="125"/>
                  </a:lnTo>
                  <a:lnTo>
                    <a:pt x="45" y="89"/>
                  </a:lnTo>
                  <a:lnTo>
                    <a:pt x="50" y="89"/>
                  </a:lnTo>
                  <a:lnTo>
                    <a:pt x="50" y="125"/>
                  </a:lnTo>
                  <a:lnTo>
                    <a:pt x="69" y="125"/>
                  </a:lnTo>
                  <a:lnTo>
                    <a:pt x="69" y="89"/>
                  </a:lnTo>
                  <a:lnTo>
                    <a:pt x="85" y="89"/>
                  </a:lnTo>
                  <a:lnTo>
                    <a:pt x="66" y="23"/>
                  </a:lnTo>
                  <a:lnTo>
                    <a:pt x="71" y="23"/>
                  </a:lnTo>
                  <a:lnTo>
                    <a:pt x="81" y="5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08">
              <a:extLst>
                <a:ext uri="{FF2B5EF4-FFF2-40B4-BE49-F238E27FC236}">
                  <a16:creationId xmlns:a16="http://schemas.microsoft.com/office/drawing/2014/main" id="{99B7B447-5598-B381-BF09-03058F08EF21}"/>
                </a:ext>
              </a:extLst>
            </p:cNvPr>
            <p:cNvSpPr>
              <a:spLocks noEditPoints="1"/>
            </p:cNvSpPr>
            <p:nvPr/>
          </p:nvSpPr>
          <p:spPr bwMode="auto">
            <a:xfrm>
              <a:off x="9769832" y="4543506"/>
              <a:ext cx="149378" cy="182446"/>
            </a:xfrm>
            <a:custGeom>
              <a:avLst/>
              <a:gdLst>
                <a:gd name="T0" fmla="*/ 52 w 75"/>
                <a:gd name="T1" fmla="*/ 84 h 92"/>
                <a:gd name="T2" fmla="*/ 75 w 75"/>
                <a:gd name="T3" fmla="*/ 92 h 92"/>
                <a:gd name="T4" fmla="*/ 52 w 75"/>
                <a:gd name="T5" fmla="*/ 52 h 92"/>
                <a:gd name="T6" fmla="*/ 47 w 75"/>
                <a:gd name="T7" fmla="*/ 45 h 92"/>
                <a:gd name="T8" fmla="*/ 43 w 75"/>
                <a:gd name="T9" fmla="*/ 63 h 92"/>
                <a:gd name="T10" fmla="*/ 45 w 75"/>
                <a:gd name="T11" fmla="*/ 69 h 92"/>
                <a:gd name="T12" fmla="*/ 43 w 75"/>
                <a:gd name="T13" fmla="*/ 67 h 92"/>
                <a:gd name="T14" fmla="*/ 46 w 75"/>
                <a:gd name="T15" fmla="*/ 78 h 92"/>
                <a:gd name="T16" fmla="*/ 43 w 75"/>
                <a:gd name="T17" fmla="*/ 84 h 92"/>
                <a:gd name="T18" fmla="*/ 43 w 75"/>
                <a:gd name="T19" fmla="*/ 84 h 92"/>
                <a:gd name="T20" fmla="*/ 37 w 75"/>
                <a:gd name="T21" fmla="*/ 78 h 92"/>
                <a:gd name="T22" fmla="*/ 43 w 75"/>
                <a:gd name="T23" fmla="*/ 24 h 92"/>
                <a:gd name="T24" fmla="*/ 40 w 75"/>
                <a:gd name="T25" fmla="*/ 14 h 92"/>
                <a:gd name="T26" fmla="*/ 37 w 75"/>
                <a:gd name="T27" fmla="*/ 27 h 92"/>
                <a:gd name="T28" fmla="*/ 37 w 75"/>
                <a:gd name="T29" fmla="*/ 45 h 92"/>
                <a:gd name="T30" fmla="*/ 41 w 75"/>
                <a:gd name="T31" fmla="*/ 52 h 92"/>
                <a:gd name="T32" fmla="*/ 37 w 75"/>
                <a:gd name="T33" fmla="*/ 62 h 92"/>
                <a:gd name="T34" fmla="*/ 43 w 75"/>
                <a:gd name="T35" fmla="*/ 74 h 92"/>
                <a:gd name="T36" fmla="*/ 41 w 75"/>
                <a:gd name="T37" fmla="*/ 65 h 92"/>
                <a:gd name="T38" fmla="*/ 43 w 75"/>
                <a:gd name="T39" fmla="*/ 24 h 92"/>
                <a:gd name="T40" fmla="*/ 37 w 75"/>
                <a:gd name="T41" fmla="*/ 84 h 92"/>
                <a:gd name="T42" fmla="*/ 37 w 75"/>
                <a:gd name="T43" fmla="*/ 78 h 92"/>
                <a:gd name="T44" fmla="*/ 37 w 75"/>
                <a:gd name="T45" fmla="*/ 78 h 92"/>
                <a:gd name="T46" fmla="*/ 32 w 75"/>
                <a:gd name="T47" fmla="*/ 84 h 92"/>
                <a:gd name="T48" fmla="*/ 37 w 75"/>
                <a:gd name="T49" fmla="*/ 0 h 92"/>
                <a:gd name="T50" fmla="*/ 34 w 75"/>
                <a:gd name="T51" fmla="*/ 14 h 92"/>
                <a:gd name="T52" fmla="*/ 32 w 75"/>
                <a:gd name="T53" fmla="*/ 63 h 92"/>
                <a:gd name="T54" fmla="*/ 32 w 75"/>
                <a:gd name="T55" fmla="*/ 67 h 92"/>
                <a:gd name="T56" fmla="*/ 37 w 75"/>
                <a:gd name="T57" fmla="*/ 69 h 92"/>
                <a:gd name="T58" fmla="*/ 37 w 75"/>
                <a:gd name="T59" fmla="*/ 62 h 92"/>
                <a:gd name="T60" fmla="*/ 33 w 75"/>
                <a:gd name="T61" fmla="*/ 58 h 92"/>
                <a:gd name="T62" fmla="*/ 37 w 75"/>
                <a:gd name="T63" fmla="*/ 52 h 92"/>
                <a:gd name="T64" fmla="*/ 37 w 75"/>
                <a:gd name="T65" fmla="*/ 52 h 92"/>
                <a:gd name="T66" fmla="*/ 37 w 75"/>
                <a:gd name="T67" fmla="*/ 45 h 92"/>
                <a:gd name="T68" fmla="*/ 37 w 75"/>
                <a:gd name="T69" fmla="*/ 27 h 92"/>
                <a:gd name="T70" fmla="*/ 37 w 75"/>
                <a:gd name="T71" fmla="*/ 27 h 92"/>
                <a:gd name="T72" fmla="*/ 0 w 75"/>
                <a:gd name="T73" fmla="*/ 92 h 92"/>
                <a:gd name="T74" fmla="*/ 23 w 75"/>
                <a:gd name="T75" fmla="*/ 84 h 92"/>
                <a:gd name="T76" fmla="*/ 32 w 75"/>
                <a:gd name="T77" fmla="*/ 78 h 92"/>
                <a:gd name="T78" fmla="*/ 32 w 75"/>
                <a:gd name="T79" fmla="*/ 74 h 92"/>
                <a:gd name="T80" fmla="*/ 30 w 75"/>
                <a:gd name="T81" fmla="*/ 69 h 92"/>
                <a:gd name="T82" fmla="*/ 32 w 75"/>
                <a:gd name="T83" fmla="*/ 63 h 92"/>
                <a:gd name="T84" fmla="*/ 32 w 75"/>
                <a:gd name="T85" fmla="*/ 24 h 92"/>
                <a:gd name="T86" fmla="*/ 23 w 75"/>
                <a:gd name="T87" fmla="*/ 45 h 92"/>
                <a:gd name="T88" fmla="*/ 25 w 75"/>
                <a:gd name="T89"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 h="92">
                  <a:moveTo>
                    <a:pt x="43" y="84"/>
                  </a:moveTo>
                  <a:cubicBezTo>
                    <a:pt x="52" y="84"/>
                    <a:pt x="52" y="84"/>
                    <a:pt x="52" y="84"/>
                  </a:cubicBezTo>
                  <a:cubicBezTo>
                    <a:pt x="60" y="92"/>
                    <a:pt x="60" y="92"/>
                    <a:pt x="60" y="92"/>
                  </a:cubicBezTo>
                  <a:cubicBezTo>
                    <a:pt x="75" y="92"/>
                    <a:pt x="75" y="92"/>
                    <a:pt x="75" y="92"/>
                  </a:cubicBezTo>
                  <a:cubicBezTo>
                    <a:pt x="63" y="85"/>
                    <a:pt x="55" y="69"/>
                    <a:pt x="50" y="52"/>
                  </a:cubicBezTo>
                  <a:cubicBezTo>
                    <a:pt x="52" y="52"/>
                    <a:pt x="52" y="52"/>
                    <a:pt x="52" y="52"/>
                  </a:cubicBezTo>
                  <a:cubicBezTo>
                    <a:pt x="52" y="45"/>
                    <a:pt x="52" y="45"/>
                    <a:pt x="52" y="45"/>
                  </a:cubicBezTo>
                  <a:cubicBezTo>
                    <a:pt x="47" y="45"/>
                    <a:pt x="47" y="45"/>
                    <a:pt x="47" y="45"/>
                  </a:cubicBezTo>
                  <a:cubicBezTo>
                    <a:pt x="45" y="37"/>
                    <a:pt x="44" y="30"/>
                    <a:pt x="43" y="24"/>
                  </a:cubicBezTo>
                  <a:cubicBezTo>
                    <a:pt x="43" y="63"/>
                    <a:pt x="43" y="63"/>
                    <a:pt x="43" y="63"/>
                  </a:cubicBezTo>
                  <a:cubicBezTo>
                    <a:pt x="43" y="63"/>
                    <a:pt x="43" y="63"/>
                    <a:pt x="43" y="63"/>
                  </a:cubicBezTo>
                  <a:cubicBezTo>
                    <a:pt x="44" y="65"/>
                    <a:pt x="44" y="67"/>
                    <a:pt x="45" y="69"/>
                  </a:cubicBezTo>
                  <a:cubicBezTo>
                    <a:pt x="45" y="69"/>
                    <a:pt x="45" y="69"/>
                    <a:pt x="45" y="69"/>
                  </a:cubicBezTo>
                  <a:cubicBezTo>
                    <a:pt x="43" y="67"/>
                    <a:pt x="43" y="67"/>
                    <a:pt x="43" y="67"/>
                  </a:cubicBezTo>
                  <a:cubicBezTo>
                    <a:pt x="43" y="74"/>
                    <a:pt x="43" y="74"/>
                    <a:pt x="43" y="74"/>
                  </a:cubicBezTo>
                  <a:cubicBezTo>
                    <a:pt x="46" y="78"/>
                    <a:pt x="46" y="78"/>
                    <a:pt x="46" y="78"/>
                  </a:cubicBezTo>
                  <a:cubicBezTo>
                    <a:pt x="43" y="78"/>
                    <a:pt x="43" y="78"/>
                    <a:pt x="43" y="78"/>
                  </a:cubicBezTo>
                  <a:lnTo>
                    <a:pt x="43" y="84"/>
                  </a:lnTo>
                  <a:close/>
                  <a:moveTo>
                    <a:pt x="37" y="84"/>
                  </a:moveTo>
                  <a:cubicBezTo>
                    <a:pt x="43" y="84"/>
                    <a:pt x="43" y="84"/>
                    <a:pt x="43" y="84"/>
                  </a:cubicBezTo>
                  <a:cubicBezTo>
                    <a:pt x="43" y="78"/>
                    <a:pt x="43" y="78"/>
                    <a:pt x="43" y="78"/>
                  </a:cubicBezTo>
                  <a:cubicBezTo>
                    <a:pt x="37" y="78"/>
                    <a:pt x="37" y="78"/>
                    <a:pt x="37" y="78"/>
                  </a:cubicBezTo>
                  <a:cubicBezTo>
                    <a:pt x="37" y="84"/>
                    <a:pt x="37" y="84"/>
                    <a:pt x="37" y="84"/>
                  </a:cubicBezTo>
                  <a:close/>
                  <a:moveTo>
                    <a:pt x="43" y="24"/>
                  </a:moveTo>
                  <a:cubicBezTo>
                    <a:pt x="42" y="18"/>
                    <a:pt x="41" y="14"/>
                    <a:pt x="41" y="14"/>
                  </a:cubicBezTo>
                  <a:cubicBezTo>
                    <a:pt x="40" y="14"/>
                    <a:pt x="40" y="14"/>
                    <a:pt x="40" y="14"/>
                  </a:cubicBezTo>
                  <a:cubicBezTo>
                    <a:pt x="37" y="0"/>
                    <a:pt x="37" y="0"/>
                    <a:pt x="37" y="0"/>
                  </a:cubicBezTo>
                  <a:cubicBezTo>
                    <a:pt x="37" y="27"/>
                    <a:pt x="37" y="27"/>
                    <a:pt x="37" y="27"/>
                  </a:cubicBezTo>
                  <a:cubicBezTo>
                    <a:pt x="38" y="28"/>
                    <a:pt x="38" y="41"/>
                    <a:pt x="39" y="45"/>
                  </a:cubicBezTo>
                  <a:cubicBezTo>
                    <a:pt x="37" y="45"/>
                    <a:pt x="37" y="45"/>
                    <a:pt x="37" y="45"/>
                  </a:cubicBezTo>
                  <a:cubicBezTo>
                    <a:pt x="37" y="52"/>
                    <a:pt x="37" y="52"/>
                    <a:pt x="37" y="52"/>
                  </a:cubicBezTo>
                  <a:cubicBezTo>
                    <a:pt x="41" y="52"/>
                    <a:pt x="41" y="52"/>
                    <a:pt x="41" y="52"/>
                  </a:cubicBezTo>
                  <a:cubicBezTo>
                    <a:pt x="41" y="52"/>
                    <a:pt x="41" y="54"/>
                    <a:pt x="42" y="58"/>
                  </a:cubicBezTo>
                  <a:cubicBezTo>
                    <a:pt x="37" y="62"/>
                    <a:pt x="37" y="62"/>
                    <a:pt x="37" y="62"/>
                  </a:cubicBezTo>
                  <a:cubicBezTo>
                    <a:pt x="37" y="69"/>
                    <a:pt x="37" y="69"/>
                    <a:pt x="37" y="69"/>
                  </a:cubicBezTo>
                  <a:cubicBezTo>
                    <a:pt x="43" y="74"/>
                    <a:pt x="43" y="74"/>
                    <a:pt x="43" y="74"/>
                  </a:cubicBezTo>
                  <a:cubicBezTo>
                    <a:pt x="43" y="67"/>
                    <a:pt x="43" y="67"/>
                    <a:pt x="43" y="67"/>
                  </a:cubicBezTo>
                  <a:cubicBezTo>
                    <a:pt x="41" y="65"/>
                    <a:pt x="41" y="65"/>
                    <a:pt x="41" y="65"/>
                  </a:cubicBezTo>
                  <a:cubicBezTo>
                    <a:pt x="43" y="63"/>
                    <a:pt x="43" y="63"/>
                    <a:pt x="43" y="63"/>
                  </a:cubicBezTo>
                  <a:lnTo>
                    <a:pt x="43" y="24"/>
                  </a:lnTo>
                  <a:close/>
                  <a:moveTo>
                    <a:pt x="32" y="84"/>
                  </a:moveTo>
                  <a:cubicBezTo>
                    <a:pt x="37" y="84"/>
                    <a:pt x="37" y="84"/>
                    <a:pt x="37" y="84"/>
                  </a:cubicBezTo>
                  <a:cubicBezTo>
                    <a:pt x="37" y="84"/>
                    <a:pt x="37" y="84"/>
                    <a:pt x="37" y="84"/>
                  </a:cubicBezTo>
                  <a:cubicBezTo>
                    <a:pt x="37" y="78"/>
                    <a:pt x="37" y="78"/>
                    <a:pt x="37" y="78"/>
                  </a:cubicBezTo>
                  <a:cubicBezTo>
                    <a:pt x="37" y="78"/>
                    <a:pt x="37" y="78"/>
                    <a:pt x="37" y="78"/>
                  </a:cubicBezTo>
                  <a:cubicBezTo>
                    <a:pt x="37" y="78"/>
                    <a:pt x="37" y="78"/>
                    <a:pt x="37" y="78"/>
                  </a:cubicBezTo>
                  <a:cubicBezTo>
                    <a:pt x="32" y="78"/>
                    <a:pt x="32" y="78"/>
                    <a:pt x="32" y="78"/>
                  </a:cubicBezTo>
                  <a:cubicBezTo>
                    <a:pt x="32" y="84"/>
                    <a:pt x="32" y="84"/>
                    <a:pt x="32" y="84"/>
                  </a:cubicBezTo>
                  <a:close/>
                  <a:moveTo>
                    <a:pt x="37" y="0"/>
                  </a:moveTo>
                  <a:cubicBezTo>
                    <a:pt x="37" y="0"/>
                    <a:pt x="37" y="0"/>
                    <a:pt x="37" y="0"/>
                  </a:cubicBezTo>
                  <a:cubicBezTo>
                    <a:pt x="35" y="14"/>
                    <a:pt x="35" y="14"/>
                    <a:pt x="35" y="14"/>
                  </a:cubicBezTo>
                  <a:cubicBezTo>
                    <a:pt x="34" y="14"/>
                    <a:pt x="34" y="14"/>
                    <a:pt x="34" y="14"/>
                  </a:cubicBezTo>
                  <a:cubicBezTo>
                    <a:pt x="34" y="14"/>
                    <a:pt x="33" y="18"/>
                    <a:pt x="32" y="24"/>
                  </a:cubicBezTo>
                  <a:cubicBezTo>
                    <a:pt x="32" y="63"/>
                    <a:pt x="32" y="63"/>
                    <a:pt x="32" y="63"/>
                  </a:cubicBezTo>
                  <a:cubicBezTo>
                    <a:pt x="34" y="65"/>
                    <a:pt x="34" y="65"/>
                    <a:pt x="34" y="65"/>
                  </a:cubicBezTo>
                  <a:cubicBezTo>
                    <a:pt x="32" y="67"/>
                    <a:pt x="32" y="67"/>
                    <a:pt x="32" y="67"/>
                  </a:cubicBezTo>
                  <a:cubicBezTo>
                    <a:pt x="32" y="74"/>
                    <a:pt x="32" y="74"/>
                    <a:pt x="32" y="74"/>
                  </a:cubicBezTo>
                  <a:cubicBezTo>
                    <a:pt x="37" y="69"/>
                    <a:pt x="37" y="69"/>
                    <a:pt x="37" y="69"/>
                  </a:cubicBezTo>
                  <a:cubicBezTo>
                    <a:pt x="37" y="69"/>
                    <a:pt x="37" y="69"/>
                    <a:pt x="37" y="69"/>
                  </a:cubicBezTo>
                  <a:cubicBezTo>
                    <a:pt x="37" y="62"/>
                    <a:pt x="37" y="62"/>
                    <a:pt x="37" y="62"/>
                  </a:cubicBezTo>
                  <a:cubicBezTo>
                    <a:pt x="37" y="62"/>
                    <a:pt x="37" y="62"/>
                    <a:pt x="37" y="62"/>
                  </a:cubicBezTo>
                  <a:cubicBezTo>
                    <a:pt x="33" y="58"/>
                    <a:pt x="33" y="58"/>
                    <a:pt x="33" y="58"/>
                  </a:cubicBezTo>
                  <a:cubicBezTo>
                    <a:pt x="34" y="54"/>
                    <a:pt x="34" y="52"/>
                    <a:pt x="34" y="52"/>
                  </a:cubicBezTo>
                  <a:cubicBezTo>
                    <a:pt x="37" y="52"/>
                    <a:pt x="37" y="52"/>
                    <a:pt x="37" y="52"/>
                  </a:cubicBezTo>
                  <a:cubicBezTo>
                    <a:pt x="37" y="52"/>
                    <a:pt x="37" y="52"/>
                    <a:pt x="37" y="52"/>
                  </a:cubicBezTo>
                  <a:cubicBezTo>
                    <a:pt x="37" y="52"/>
                    <a:pt x="37" y="52"/>
                    <a:pt x="37" y="52"/>
                  </a:cubicBezTo>
                  <a:cubicBezTo>
                    <a:pt x="37" y="45"/>
                    <a:pt x="37" y="45"/>
                    <a:pt x="37" y="45"/>
                  </a:cubicBezTo>
                  <a:cubicBezTo>
                    <a:pt x="37" y="45"/>
                    <a:pt x="37" y="45"/>
                    <a:pt x="37" y="45"/>
                  </a:cubicBezTo>
                  <a:cubicBezTo>
                    <a:pt x="36" y="45"/>
                    <a:pt x="36" y="45"/>
                    <a:pt x="36" y="45"/>
                  </a:cubicBezTo>
                  <a:cubicBezTo>
                    <a:pt x="37" y="40"/>
                    <a:pt x="37" y="27"/>
                    <a:pt x="37" y="27"/>
                  </a:cubicBezTo>
                  <a:cubicBezTo>
                    <a:pt x="37" y="27"/>
                    <a:pt x="37" y="27"/>
                    <a:pt x="37" y="27"/>
                  </a:cubicBezTo>
                  <a:cubicBezTo>
                    <a:pt x="37" y="27"/>
                    <a:pt x="37" y="27"/>
                    <a:pt x="37" y="27"/>
                  </a:cubicBezTo>
                  <a:lnTo>
                    <a:pt x="37" y="0"/>
                  </a:lnTo>
                  <a:close/>
                  <a:moveTo>
                    <a:pt x="0" y="92"/>
                  </a:moveTo>
                  <a:cubicBezTo>
                    <a:pt x="15" y="92"/>
                    <a:pt x="15" y="92"/>
                    <a:pt x="15" y="92"/>
                  </a:cubicBezTo>
                  <a:cubicBezTo>
                    <a:pt x="23" y="84"/>
                    <a:pt x="23" y="84"/>
                    <a:pt x="23" y="84"/>
                  </a:cubicBezTo>
                  <a:cubicBezTo>
                    <a:pt x="32" y="84"/>
                    <a:pt x="32" y="84"/>
                    <a:pt x="32" y="84"/>
                  </a:cubicBezTo>
                  <a:cubicBezTo>
                    <a:pt x="32" y="78"/>
                    <a:pt x="32" y="78"/>
                    <a:pt x="32" y="78"/>
                  </a:cubicBezTo>
                  <a:cubicBezTo>
                    <a:pt x="29" y="78"/>
                    <a:pt x="29" y="78"/>
                    <a:pt x="29" y="78"/>
                  </a:cubicBezTo>
                  <a:cubicBezTo>
                    <a:pt x="32" y="74"/>
                    <a:pt x="32" y="74"/>
                    <a:pt x="32" y="74"/>
                  </a:cubicBezTo>
                  <a:cubicBezTo>
                    <a:pt x="32" y="67"/>
                    <a:pt x="32" y="67"/>
                    <a:pt x="32" y="67"/>
                  </a:cubicBezTo>
                  <a:cubicBezTo>
                    <a:pt x="30" y="69"/>
                    <a:pt x="30" y="69"/>
                    <a:pt x="30" y="69"/>
                  </a:cubicBezTo>
                  <a:cubicBezTo>
                    <a:pt x="31" y="67"/>
                    <a:pt x="31" y="65"/>
                    <a:pt x="32" y="63"/>
                  </a:cubicBezTo>
                  <a:cubicBezTo>
                    <a:pt x="32" y="63"/>
                    <a:pt x="32" y="63"/>
                    <a:pt x="32" y="63"/>
                  </a:cubicBezTo>
                  <a:cubicBezTo>
                    <a:pt x="32" y="63"/>
                    <a:pt x="32" y="63"/>
                    <a:pt x="32" y="63"/>
                  </a:cubicBezTo>
                  <a:cubicBezTo>
                    <a:pt x="32" y="24"/>
                    <a:pt x="32" y="24"/>
                    <a:pt x="32" y="24"/>
                  </a:cubicBezTo>
                  <a:cubicBezTo>
                    <a:pt x="31" y="30"/>
                    <a:pt x="30" y="37"/>
                    <a:pt x="28" y="45"/>
                  </a:cubicBezTo>
                  <a:cubicBezTo>
                    <a:pt x="23" y="45"/>
                    <a:pt x="23" y="45"/>
                    <a:pt x="23" y="45"/>
                  </a:cubicBezTo>
                  <a:cubicBezTo>
                    <a:pt x="23" y="52"/>
                    <a:pt x="23" y="52"/>
                    <a:pt x="23" y="52"/>
                  </a:cubicBezTo>
                  <a:cubicBezTo>
                    <a:pt x="25" y="52"/>
                    <a:pt x="25" y="52"/>
                    <a:pt x="25" y="52"/>
                  </a:cubicBezTo>
                  <a:cubicBezTo>
                    <a:pt x="20" y="69"/>
                    <a:pt x="12" y="85"/>
                    <a:pt x="0" y="92"/>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109">
              <a:extLst>
                <a:ext uri="{FF2B5EF4-FFF2-40B4-BE49-F238E27FC236}">
                  <a16:creationId xmlns:a16="http://schemas.microsoft.com/office/drawing/2014/main" id="{1E67CF8A-2986-B8CB-6B27-8975737A5F38}"/>
                </a:ext>
              </a:extLst>
            </p:cNvPr>
            <p:cNvSpPr>
              <a:spLocks noEditPoints="1"/>
            </p:cNvSpPr>
            <p:nvPr/>
          </p:nvSpPr>
          <p:spPr bwMode="auto">
            <a:xfrm>
              <a:off x="9306875" y="2146621"/>
              <a:ext cx="115169" cy="71838"/>
            </a:xfrm>
            <a:custGeom>
              <a:avLst/>
              <a:gdLst>
                <a:gd name="T0" fmla="*/ 78 w 101"/>
                <a:gd name="T1" fmla="*/ 63 h 63"/>
                <a:gd name="T2" fmla="*/ 101 w 101"/>
                <a:gd name="T3" fmla="*/ 63 h 63"/>
                <a:gd name="T4" fmla="*/ 101 w 101"/>
                <a:gd name="T5" fmla="*/ 35 h 63"/>
                <a:gd name="T6" fmla="*/ 89 w 101"/>
                <a:gd name="T7" fmla="*/ 35 h 63"/>
                <a:gd name="T8" fmla="*/ 89 w 101"/>
                <a:gd name="T9" fmla="*/ 0 h 63"/>
                <a:gd name="T10" fmla="*/ 78 w 101"/>
                <a:gd name="T11" fmla="*/ 0 h 63"/>
                <a:gd name="T12" fmla="*/ 78 w 101"/>
                <a:gd name="T13" fmla="*/ 44 h 63"/>
                <a:gd name="T14" fmla="*/ 87 w 101"/>
                <a:gd name="T15" fmla="*/ 44 h 63"/>
                <a:gd name="T16" fmla="*/ 87 w 101"/>
                <a:gd name="T17" fmla="*/ 56 h 63"/>
                <a:gd name="T18" fmla="*/ 87 w 101"/>
                <a:gd name="T19" fmla="*/ 56 h 63"/>
                <a:gd name="T20" fmla="*/ 78 w 101"/>
                <a:gd name="T21" fmla="*/ 56 h 63"/>
                <a:gd name="T22" fmla="*/ 78 w 101"/>
                <a:gd name="T23" fmla="*/ 63 h 63"/>
                <a:gd name="T24" fmla="*/ 64 w 101"/>
                <a:gd name="T25" fmla="*/ 0 h 63"/>
                <a:gd name="T26" fmla="*/ 64 w 101"/>
                <a:gd name="T27" fmla="*/ 35 h 63"/>
                <a:gd name="T28" fmla="*/ 50 w 101"/>
                <a:gd name="T29" fmla="*/ 35 h 63"/>
                <a:gd name="T30" fmla="*/ 50 w 101"/>
                <a:gd name="T31" fmla="*/ 44 h 63"/>
                <a:gd name="T32" fmla="*/ 59 w 101"/>
                <a:gd name="T33" fmla="*/ 44 h 63"/>
                <a:gd name="T34" fmla="*/ 59 w 101"/>
                <a:gd name="T35" fmla="*/ 56 h 63"/>
                <a:gd name="T36" fmla="*/ 59 w 101"/>
                <a:gd name="T37" fmla="*/ 56 h 63"/>
                <a:gd name="T38" fmla="*/ 50 w 101"/>
                <a:gd name="T39" fmla="*/ 56 h 63"/>
                <a:gd name="T40" fmla="*/ 50 w 101"/>
                <a:gd name="T41" fmla="*/ 63 h 63"/>
                <a:gd name="T42" fmla="*/ 78 w 101"/>
                <a:gd name="T43" fmla="*/ 63 h 63"/>
                <a:gd name="T44" fmla="*/ 78 w 101"/>
                <a:gd name="T45" fmla="*/ 56 h 63"/>
                <a:gd name="T46" fmla="*/ 69 w 101"/>
                <a:gd name="T47" fmla="*/ 56 h 63"/>
                <a:gd name="T48" fmla="*/ 69 w 101"/>
                <a:gd name="T49" fmla="*/ 44 h 63"/>
                <a:gd name="T50" fmla="*/ 78 w 101"/>
                <a:gd name="T51" fmla="*/ 44 h 63"/>
                <a:gd name="T52" fmla="*/ 78 w 101"/>
                <a:gd name="T53" fmla="*/ 0 h 63"/>
                <a:gd name="T54" fmla="*/ 64 w 101"/>
                <a:gd name="T55" fmla="*/ 0 h 63"/>
                <a:gd name="T56" fmla="*/ 50 w 101"/>
                <a:gd name="T57" fmla="*/ 35 h 63"/>
                <a:gd name="T58" fmla="*/ 21 w 101"/>
                <a:gd name="T59" fmla="*/ 35 h 63"/>
                <a:gd name="T60" fmla="*/ 21 w 101"/>
                <a:gd name="T61" fmla="*/ 44 h 63"/>
                <a:gd name="T62" fmla="*/ 29 w 101"/>
                <a:gd name="T63" fmla="*/ 44 h 63"/>
                <a:gd name="T64" fmla="*/ 29 w 101"/>
                <a:gd name="T65" fmla="*/ 56 h 63"/>
                <a:gd name="T66" fmla="*/ 29 w 101"/>
                <a:gd name="T67" fmla="*/ 56 h 63"/>
                <a:gd name="T68" fmla="*/ 21 w 101"/>
                <a:gd name="T69" fmla="*/ 56 h 63"/>
                <a:gd name="T70" fmla="*/ 21 w 101"/>
                <a:gd name="T71" fmla="*/ 63 h 63"/>
                <a:gd name="T72" fmla="*/ 50 w 101"/>
                <a:gd name="T73" fmla="*/ 63 h 63"/>
                <a:gd name="T74" fmla="*/ 50 w 101"/>
                <a:gd name="T75" fmla="*/ 56 h 63"/>
                <a:gd name="T76" fmla="*/ 42 w 101"/>
                <a:gd name="T77" fmla="*/ 56 h 63"/>
                <a:gd name="T78" fmla="*/ 42 w 101"/>
                <a:gd name="T79" fmla="*/ 44 h 63"/>
                <a:gd name="T80" fmla="*/ 50 w 101"/>
                <a:gd name="T81" fmla="*/ 44 h 63"/>
                <a:gd name="T82" fmla="*/ 50 w 101"/>
                <a:gd name="T83" fmla="*/ 35 h 63"/>
                <a:gd name="T84" fmla="*/ 21 w 101"/>
                <a:gd name="T85" fmla="*/ 35 h 63"/>
                <a:gd name="T86" fmla="*/ 0 w 101"/>
                <a:gd name="T87" fmla="*/ 35 h 63"/>
                <a:gd name="T88" fmla="*/ 0 w 101"/>
                <a:gd name="T89" fmla="*/ 63 h 63"/>
                <a:gd name="T90" fmla="*/ 21 w 101"/>
                <a:gd name="T91" fmla="*/ 63 h 63"/>
                <a:gd name="T92" fmla="*/ 21 w 101"/>
                <a:gd name="T93" fmla="*/ 56 h 63"/>
                <a:gd name="T94" fmla="*/ 12 w 101"/>
                <a:gd name="T95" fmla="*/ 56 h 63"/>
                <a:gd name="T96" fmla="*/ 12 w 101"/>
                <a:gd name="T97" fmla="*/ 44 h 63"/>
                <a:gd name="T98" fmla="*/ 21 w 101"/>
                <a:gd name="T99" fmla="*/ 44 h 63"/>
                <a:gd name="T100" fmla="*/ 21 w 101"/>
                <a:gd name="T101" fmla="*/ 3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63">
                  <a:moveTo>
                    <a:pt x="78" y="63"/>
                  </a:moveTo>
                  <a:lnTo>
                    <a:pt x="101" y="63"/>
                  </a:lnTo>
                  <a:lnTo>
                    <a:pt x="101" y="35"/>
                  </a:lnTo>
                  <a:lnTo>
                    <a:pt x="89" y="35"/>
                  </a:lnTo>
                  <a:lnTo>
                    <a:pt x="89" y="0"/>
                  </a:lnTo>
                  <a:lnTo>
                    <a:pt x="78" y="0"/>
                  </a:lnTo>
                  <a:lnTo>
                    <a:pt x="78" y="44"/>
                  </a:lnTo>
                  <a:lnTo>
                    <a:pt x="87" y="44"/>
                  </a:lnTo>
                  <a:lnTo>
                    <a:pt x="87" y="56"/>
                  </a:lnTo>
                  <a:lnTo>
                    <a:pt x="87" y="56"/>
                  </a:lnTo>
                  <a:lnTo>
                    <a:pt x="78" y="56"/>
                  </a:lnTo>
                  <a:lnTo>
                    <a:pt x="78" y="63"/>
                  </a:lnTo>
                  <a:close/>
                  <a:moveTo>
                    <a:pt x="64" y="0"/>
                  </a:moveTo>
                  <a:lnTo>
                    <a:pt x="64" y="35"/>
                  </a:lnTo>
                  <a:lnTo>
                    <a:pt x="50" y="35"/>
                  </a:lnTo>
                  <a:lnTo>
                    <a:pt x="50" y="44"/>
                  </a:lnTo>
                  <a:lnTo>
                    <a:pt x="59" y="44"/>
                  </a:lnTo>
                  <a:lnTo>
                    <a:pt x="59" y="56"/>
                  </a:lnTo>
                  <a:lnTo>
                    <a:pt x="59" y="56"/>
                  </a:lnTo>
                  <a:lnTo>
                    <a:pt x="50" y="56"/>
                  </a:lnTo>
                  <a:lnTo>
                    <a:pt x="50" y="63"/>
                  </a:lnTo>
                  <a:lnTo>
                    <a:pt x="78" y="63"/>
                  </a:lnTo>
                  <a:lnTo>
                    <a:pt x="78" y="56"/>
                  </a:lnTo>
                  <a:lnTo>
                    <a:pt x="69" y="56"/>
                  </a:lnTo>
                  <a:lnTo>
                    <a:pt x="69" y="44"/>
                  </a:lnTo>
                  <a:lnTo>
                    <a:pt x="78" y="44"/>
                  </a:lnTo>
                  <a:lnTo>
                    <a:pt x="78" y="0"/>
                  </a:lnTo>
                  <a:lnTo>
                    <a:pt x="64" y="0"/>
                  </a:lnTo>
                  <a:close/>
                  <a:moveTo>
                    <a:pt x="50" y="35"/>
                  </a:moveTo>
                  <a:lnTo>
                    <a:pt x="21" y="35"/>
                  </a:lnTo>
                  <a:lnTo>
                    <a:pt x="21" y="44"/>
                  </a:lnTo>
                  <a:lnTo>
                    <a:pt x="29" y="44"/>
                  </a:lnTo>
                  <a:lnTo>
                    <a:pt x="29" y="56"/>
                  </a:lnTo>
                  <a:lnTo>
                    <a:pt x="29" y="56"/>
                  </a:lnTo>
                  <a:lnTo>
                    <a:pt x="21" y="56"/>
                  </a:lnTo>
                  <a:lnTo>
                    <a:pt x="21" y="63"/>
                  </a:lnTo>
                  <a:lnTo>
                    <a:pt x="50" y="63"/>
                  </a:lnTo>
                  <a:lnTo>
                    <a:pt x="50" y="56"/>
                  </a:lnTo>
                  <a:lnTo>
                    <a:pt x="42" y="56"/>
                  </a:lnTo>
                  <a:lnTo>
                    <a:pt x="42" y="44"/>
                  </a:lnTo>
                  <a:lnTo>
                    <a:pt x="50" y="44"/>
                  </a:lnTo>
                  <a:lnTo>
                    <a:pt x="50" y="35"/>
                  </a:lnTo>
                  <a:close/>
                  <a:moveTo>
                    <a:pt x="21" y="35"/>
                  </a:moveTo>
                  <a:lnTo>
                    <a:pt x="0" y="35"/>
                  </a:lnTo>
                  <a:lnTo>
                    <a:pt x="0" y="63"/>
                  </a:lnTo>
                  <a:lnTo>
                    <a:pt x="21" y="63"/>
                  </a:lnTo>
                  <a:lnTo>
                    <a:pt x="21" y="56"/>
                  </a:lnTo>
                  <a:lnTo>
                    <a:pt x="12" y="56"/>
                  </a:lnTo>
                  <a:lnTo>
                    <a:pt x="12" y="44"/>
                  </a:lnTo>
                  <a:lnTo>
                    <a:pt x="21" y="44"/>
                  </a:lnTo>
                  <a:lnTo>
                    <a:pt x="21" y="3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110">
              <a:extLst>
                <a:ext uri="{FF2B5EF4-FFF2-40B4-BE49-F238E27FC236}">
                  <a16:creationId xmlns:a16="http://schemas.microsoft.com/office/drawing/2014/main" id="{A2B2B685-0E1F-3397-99A2-BE66C7339C23}"/>
                </a:ext>
              </a:extLst>
            </p:cNvPr>
            <p:cNvSpPr>
              <a:spLocks/>
            </p:cNvSpPr>
            <p:nvPr/>
          </p:nvSpPr>
          <p:spPr bwMode="auto">
            <a:xfrm>
              <a:off x="9279509" y="2221880"/>
              <a:ext cx="153939" cy="50173"/>
            </a:xfrm>
            <a:custGeom>
              <a:avLst/>
              <a:gdLst>
                <a:gd name="T0" fmla="*/ 130 w 135"/>
                <a:gd name="T1" fmla="*/ 44 h 44"/>
                <a:gd name="T2" fmla="*/ 135 w 135"/>
                <a:gd name="T3" fmla="*/ 0 h 44"/>
                <a:gd name="T4" fmla="*/ 0 w 135"/>
                <a:gd name="T5" fmla="*/ 0 h 44"/>
                <a:gd name="T6" fmla="*/ 15 w 135"/>
                <a:gd name="T7" fmla="*/ 44 h 44"/>
                <a:gd name="T8" fmla="*/ 130 w 135"/>
                <a:gd name="T9" fmla="*/ 44 h 44"/>
              </a:gdLst>
              <a:ahLst/>
              <a:cxnLst>
                <a:cxn ang="0">
                  <a:pos x="T0" y="T1"/>
                </a:cxn>
                <a:cxn ang="0">
                  <a:pos x="T2" y="T3"/>
                </a:cxn>
                <a:cxn ang="0">
                  <a:pos x="T4" y="T5"/>
                </a:cxn>
                <a:cxn ang="0">
                  <a:pos x="T6" y="T7"/>
                </a:cxn>
                <a:cxn ang="0">
                  <a:pos x="T8" y="T9"/>
                </a:cxn>
              </a:cxnLst>
              <a:rect l="0" t="0" r="r" b="b"/>
              <a:pathLst>
                <a:path w="135" h="44">
                  <a:moveTo>
                    <a:pt x="130" y="44"/>
                  </a:moveTo>
                  <a:lnTo>
                    <a:pt x="135" y="0"/>
                  </a:lnTo>
                  <a:lnTo>
                    <a:pt x="0" y="0"/>
                  </a:lnTo>
                  <a:lnTo>
                    <a:pt x="15" y="44"/>
                  </a:lnTo>
                  <a:lnTo>
                    <a:pt x="130" y="4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111">
              <a:extLst>
                <a:ext uri="{FF2B5EF4-FFF2-40B4-BE49-F238E27FC236}">
                  <a16:creationId xmlns:a16="http://schemas.microsoft.com/office/drawing/2014/main" id="{B0B1EDC8-A9BC-EDC0-319A-A492BD8DA0F8}"/>
                </a:ext>
              </a:extLst>
            </p:cNvPr>
            <p:cNvSpPr>
              <a:spLocks noEditPoints="1"/>
            </p:cNvSpPr>
            <p:nvPr/>
          </p:nvSpPr>
          <p:spPr bwMode="auto">
            <a:xfrm>
              <a:off x="8708224" y="3245858"/>
              <a:ext cx="144817" cy="115169"/>
            </a:xfrm>
            <a:custGeom>
              <a:avLst/>
              <a:gdLst>
                <a:gd name="T0" fmla="*/ 58 w 73"/>
                <a:gd name="T1" fmla="*/ 58 h 58"/>
                <a:gd name="T2" fmla="*/ 58 w 73"/>
                <a:gd name="T3" fmla="*/ 38 h 58"/>
                <a:gd name="T4" fmla="*/ 67 w 73"/>
                <a:gd name="T5" fmla="*/ 29 h 58"/>
                <a:gd name="T6" fmla="*/ 73 w 73"/>
                <a:gd name="T7" fmla="*/ 29 h 58"/>
                <a:gd name="T8" fmla="*/ 73 w 73"/>
                <a:gd name="T9" fmla="*/ 8 h 58"/>
                <a:gd name="T10" fmla="*/ 65 w 73"/>
                <a:gd name="T11" fmla="*/ 0 h 58"/>
                <a:gd name="T12" fmla="*/ 47 w 73"/>
                <a:gd name="T13" fmla="*/ 0 h 58"/>
                <a:gd name="T14" fmla="*/ 47 w 73"/>
                <a:gd name="T15" fmla="*/ 9 h 58"/>
                <a:gd name="T16" fmla="*/ 54 w 73"/>
                <a:gd name="T17" fmla="*/ 16 h 58"/>
                <a:gd name="T18" fmla="*/ 47 w 73"/>
                <a:gd name="T19" fmla="*/ 22 h 58"/>
                <a:gd name="T20" fmla="*/ 47 w 73"/>
                <a:gd name="T21" fmla="*/ 26 h 58"/>
                <a:gd name="T22" fmla="*/ 54 w 73"/>
                <a:gd name="T23" fmla="*/ 33 h 58"/>
                <a:gd name="T24" fmla="*/ 47 w 73"/>
                <a:gd name="T25" fmla="*/ 39 h 58"/>
                <a:gd name="T26" fmla="*/ 47 w 73"/>
                <a:gd name="T27" fmla="*/ 58 h 58"/>
                <a:gd name="T28" fmla="*/ 58 w 73"/>
                <a:gd name="T29" fmla="*/ 58 h 58"/>
                <a:gd name="T30" fmla="*/ 47 w 73"/>
                <a:gd name="T31" fmla="*/ 0 h 58"/>
                <a:gd name="T32" fmla="*/ 26 w 73"/>
                <a:gd name="T33" fmla="*/ 0 h 58"/>
                <a:gd name="T34" fmla="*/ 26 w 73"/>
                <a:gd name="T35" fmla="*/ 9 h 58"/>
                <a:gd name="T36" fmla="*/ 33 w 73"/>
                <a:gd name="T37" fmla="*/ 16 h 58"/>
                <a:gd name="T38" fmla="*/ 26 w 73"/>
                <a:gd name="T39" fmla="*/ 22 h 58"/>
                <a:gd name="T40" fmla="*/ 26 w 73"/>
                <a:gd name="T41" fmla="*/ 26 h 58"/>
                <a:gd name="T42" fmla="*/ 33 w 73"/>
                <a:gd name="T43" fmla="*/ 33 h 58"/>
                <a:gd name="T44" fmla="*/ 26 w 73"/>
                <a:gd name="T45" fmla="*/ 39 h 58"/>
                <a:gd name="T46" fmla="*/ 26 w 73"/>
                <a:gd name="T47" fmla="*/ 58 h 58"/>
                <a:gd name="T48" fmla="*/ 47 w 73"/>
                <a:gd name="T49" fmla="*/ 58 h 58"/>
                <a:gd name="T50" fmla="*/ 47 w 73"/>
                <a:gd name="T51" fmla="*/ 39 h 58"/>
                <a:gd name="T52" fmla="*/ 47 w 73"/>
                <a:gd name="T53" fmla="*/ 39 h 58"/>
                <a:gd name="T54" fmla="*/ 41 w 73"/>
                <a:gd name="T55" fmla="*/ 33 h 58"/>
                <a:gd name="T56" fmla="*/ 47 w 73"/>
                <a:gd name="T57" fmla="*/ 26 h 58"/>
                <a:gd name="T58" fmla="*/ 47 w 73"/>
                <a:gd name="T59" fmla="*/ 26 h 58"/>
                <a:gd name="T60" fmla="*/ 47 w 73"/>
                <a:gd name="T61" fmla="*/ 26 h 58"/>
                <a:gd name="T62" fmla="*/ 47 w 73"/>
                <a:gd name="T63" fmla="*/ 22 h 58"/>
                <a:gd name="T64" fmla="*/ 47 w 73"/>
                <a:gd name="T65" fmla="*/ 22 h 58"/>
                <a:gd name="T66" fmla="*/ 41 w 73"/>
                <a:gd name="T67" fmla="*/ 16 h 58"/>
                <a:gd name="T68" fmla="*/ 47 w 73"/>
                <a:gd name="T69" fmla="*/ 9 h 58"/>
                <a:gd name="T70" fmla="*/ 47 w 73"/>
                <a:gd name="T71" fmla="*/ 9 h 58"/>
                <a:gd name="T72" fmla="*/ 47 w 73"/>
                <a:gd name="T73" fmla="*/ 9 h 58"/>
                <a:gd name="T74" fmla="*/ 47 w 73"/>
                <a:gd name="T75" fmla="*/ 0 h 58"/>
                <a:gd name="T76" fmla="*/ 26 w 73"/>
                <a:gd name="T77" fmla="*/ 0 h 58"/>
                <a:gd name="T78" fmla="*/ 8 w 73"/>
                <a:gd name="T79" fmla="*/ 0 h 58"/>
                <a:gd name="T80" fmla="*/ 0 w 73"/>
                <a:gd name="T81" fmla="*/ 8 h 58"/>
                <a:gd name="T82" fmla="*/ 0 w 73"/>
                <a:gd name="T83" fmla="*/ 29 h 58"/>
                <a:gd name="T84" fmla="*/ 6 w 73"/>
                <a:gd name="T85" fmla="*/ 29 h 58"/>
                <a:gd name="T86" fmla="*/ 15 w 73"/>
                <a:gd name="T87" fmla="*/ 38 h 58"/>
                <a:gd name="T88" fmla="*/ 15 w 73"/>
                <a:gd name="T89" fmla="*/ 58 h 58"/>
                <a:gd name="T90" fmla="*/ 26 w 73"/>
                <a:gd name="T91" fmla="*/ 58 h 58"/>
                <a:gd name="T92" fmla="*/ 26 w 73"/>
                <a:gd name="T93" fmla="*/ 39 h 58"/>
                <a:gd name="T94" fmla="*/ 26 w 73"/>
                <a:gd name="T95" fmla="*/ 39 h 58"/>
                <a:gd name="T96" fmla="*/ 20 w 73"/>
                <a:gd name="T97" fmla="*/ 33 h 58"/>
                <a:gd name="T98" fmla="*/ 26 w 73"/>
                <a:gd name="T99" fmla="*/ 26 h 58"/>
                <a:gd name="T100" fmla="*/ 26 w 73"/>
                <a:gd name="T101" fmla="*/ 26 h 58"/>
                <a:gd name="T102" fmla="*/ 26 w 73"/>
                <a:gd name="T103" fmla="*/ 26 h 58"/>
                <a:gd name="T104" fmla="*/ 26 w 73"/>
                <a:gd name="T105" fmla="*/ 22 h 58"/>
                <a:gd name="T106" fmla="*/ 26 w 73"/>
                <a:gd name="T107" fmla="*/ 22 h 58"/>
                <a:gd name="T108" fmla="*/ 20 w 73"/>
                <a:gd name="T109" fmla="*/ 16 h 58"/>
                <a:gd name="T110" fmla="*/ 26 w 73"/>
                <a:gd name="T111" fmla="*/ 9 h 58"/>
                <a:gd name="T112" fmla="*/ 26 w 73"/>
                <a:gd name="T113" fmla="*/ 9 h 58"/>
                <a:gd name="T114" fmla="*/ 26 w 73"/>
                <a:gd name="T115" fmla="*/ 9 h 58"/>
                <a:gd name="T116" fmla="*/ 26 w 73"/>
                <a:gd name="T1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 h="58">
                  <a:moveTo>
                    <a:pt x="58" y="58"/>
                  </a:moveTo>
                  <a:cubicBezTo>
                    <a:pt x="58" y="38"/>
                    <a:pt x="58" y="38"/>
                    <a:pt x="58" y="38"/>
                  </a:cubicBezTo>
                  <a:cubicBezTo>
                    <a:pt x="58" y="32"/>
                    <a:pt x="61" y="29"/>
                    <a:pt x="67" y="29"/>
                  </a:cubicBezTo>
                  <a:cubicBezTo>
                    <a:pt x="73" y="29"/>
                    <a:pt x="73" y="29"/>
                    <a:pt x="73" y="29"/>
                  </a:cubicBezTo>
                  <a:cubicBezTo>
                    <a:pt x="73" y="8"/>
                    <a:pt x="73" y="8"/>
                    <a:pt x="73" y="8"/>
                  </a:cubicBezTo>
                  <a:cubicBezTo>
                    <a:pt x="73" y="3"/>
                    <a:pt x="70" y="0"/>
                    <a:pt x="65" y="0"/>
                  </a:cubicBezTo>
                  <a:cubicBezTo>
                    <a:pt x="47" y="0"/>
                    <a:pt x="47" y="0"/>
                    <a:pt x="47" y="0"/>
                  </a:cubicBezTo>
                  <a:cubicBezTo>
                    <a:pt x="47" y="9"/>
                    <a:pt x="47" y="9"/>
                    <a:pt x="47" y="9"/>
                  </a:cubicBezTo>
                  <a:cubicBezTo>
                    <a:pt x="51" y="9"/>
                    <a:pt x="54" y="12"/>
                    <a:pt x="54" y="16"/>
                  </a:cubicBezTo>
                  <a:cubicBezTo>
                    <a:pt x="54" y="19"/>
                    <a:pt x="51" y="22"/>
                    <a:pt x="47" y="22"/>
                  </a:cubicBezTo>
                  <a:cubicBezTo>
                    <a:pt x="47" y="26"/>
                    <a:pt x="47" y="26"/>
                    <a:pt x="47" y="26"/>
                  </a:cubicBezTo>
                  <a:cubicBezTo>
                    <a:pt x="51" y="26"/>
                    <a:pt x="54" y="29"/>
                    <a:pt x="54" y="33"/>
                  </a:cubicBezTo>
                  <a:cubicBezTo>
                    <a:pt x="54" y="37"/>
                    <a:pt x="51" y="39"/>
                    <a:pt x="47" y="39"/>
                  </a:cubicBezTo>
                  <a:cubicBezTo>
                    <a:pt x="47" y="58"/>
                    <a:pt x="47" y="58"/>
                    <a:pt x="47" y="58"/>
                  </a:cubicBezTo>
                  <a:lnTo>
                    <a:pt x="58" y="58"/>
                  </a:lnTo>
                  <a:close/>
                  <a:moveTo>
                    <a:pt x="47" y="0"/>
                  </a:moveTo>
                  <a:cubicBezTo>
                    <a:pt x="26" y="0"/>
                    <a:pt x="26" y="0"/>
                    <a:pt x="26" y="0"/>
                  </a:cubicBezTo>
                  <a:cubicBezTo>
                    <a:pt x="26" y="9"/>
                    <a:pt x="26" y="9"/>
                    <a:pt x="26" y="9"/>
                  </a:cubicBezTo>
                  <a:cubicBezTo>
                    <a:pt x="30" y="9"/>
                    <a:pt x="33" y="12"/>
                    <a:pt x="33" y="16"/>
                  </a:cubicBezTo>
                  <a:cubicBezTo>
                    <a:pt x="33" y="19"/>
                    <a:pt x="30" y="22"/>
                    <a:pt x="26" y="22"/>
                  </a:cubicBezTo>
                  <a:cubicBezTo>
                    <a:pt x="26" y="26"/>
                    <a:pt x="26" y="26"/>
                    <a:pt x="26" y="26"/>
                  </a:cubicBezTo>
                  <a:cubicBezTo>
                    <a:pt x="30" y="26"/>
                    <a:pt x="33" y="29"/>
                    <a:pt x="33" y="33"/>
                  </a:cubicBezTo>
                  <a:cubicBezTo>
                    <a:pt x="33" y="37"/>
                    <a:pt x="30" y="39"/>
                    <a:pt x="26" y="39"/>
                  </a:cubicBezTo>
                  <a:cubicBezTo>
                    <a:pt x="26" y="58"/>
                    <a:pt x="26" y="58"/>
                    <a:pt x="26" y="58"/>
                  </a:cubicBezTo>
                  <a:cubicBezTo>
                    <a:pt x="47" y="58"/>
                    <a:pt x="47" y="58"/>
                    <a:pt x="47" y="58"/>
                  </a:cubicBezTo>
                  <a:cubicBezTo>
                    <a:pt x="47" y="39"/>
                    <a:pt x="47" y="39"/>
                    <a:pt x="47" y="39"/>
                  </a:cubicBezTo>
                  <a:cubicBezTo>
                    <a:pt x="47" y="39"/>
                    <a:pt x="47" y="39"/>
                    <a:pt x="47" y="39"/>
                  </a:cubicBezTo>
                  <a:cubicBezTo>
                    <a:pt x="44" y="39"/>
                    <a:pt x="41" y="37"/>
                    <a:pt x="41" y="33"/>
                  </a:cubicBezTo>
                  <a:cubicBezTo>
                    <a:pt x="41" y="29"/>
                    <a:pt x="44" y="26"/>
                    <a:pt x="47" y="26"/>
                  </a:cubicBezTo>
                  <a:cubicBezTo>
                    <a:pt x="47" y="26"/>
                    <a:pt x="47" y="26"/>
                    <a:pt x="47" y="26"/>
                  </a:cubicBezTo>
                  <a:cubicBezTo>
                    <a:pt x="47" y="26"/>
                    <a:pt x="47" y="26"/>
                    <a:pt x="47" y="26"/>
                  </a:cubicBezTo>
                  <a:cubicBezTo>
                    <a:pt x="47" y="22"/>
                    <a:pt x="47" y="22"/>
                    <a:pt x="47" y="22"/>
                  </a:cubicBezTo>
                  <a:cubicBezTo>
                    <a:pt x="47" y="22"/>
                    <a:pt x="47" y="22"/>
                    <a:pt x="47" y="22"/>
                  </a:cubicBezTo>
                  <a:cubicBezTo>
                    <a:pt x="44" y="22"/>
                    <a:pt x="41" y="19"/>
                    <a:pt x="41" y="16"/>
                  </a:cubicBezTo>
                  <a:cubicBezTo>
                    <a:pt x="41" y="12"/>
                    <a:pt x="44" y="9"/>
                    <a:pt x="47" y="9"/>
                  </a:cubicBezTo>
                  <a:cubicBezTo>
                    <a:pt x="47" y="9"/>
                    <a:pt x="47" y="9"/>
                    <a:pt x="47" y="9"/>
                  </a:cubicBezTo>
                  <a:cubicBezTo>
                    <a:pt x="47" y="9"/>
                    <a:pt x="47" y="9"/>
                    <a:pt x="47" y="9"/>
                  </a:cubicBezTo>
                  <a:lnTo>
                    <a:pt x="47" y="0"/>
                  </a:lnTo>
                  <a:close/>
                  <a:moveTo>
                    <a:pt x="26" y="0"/>
                  </a:moveTo>
                  <a:cubicBezTo>
                    <a:pt x="8" y="0"/>
                    <a:pt x="8" y="0"/>
                    <a:pt x="8" y="0"/>
                  </a:cubicBezTo>
                  <a:cubicBezTo>
                    <a:pt x="4" y="0"/>
                    <a:pt x="0" y="3"/>
                    <a:pt x="0" y="8"/>
                  </a:cubicBezTo>
                  <a:cubicBezTo>
                    <a:pt x="0" y="29"/>
                    <a:pt x="0" y="29"/>
                    <a:pt x="0" y="29"/>
                  </a:cubicBezTo>
                  <a:cubicBezTo>
                    <a:pt x="6" y="29"/>
                    <a:pt x="6" y="29"/>
                    <a:pt x="6" y="29"/>
                  </a:cubicBezTo>
                  <a:cubicBezTo>
                    <a:pt x="12" y="29"/>
                    <a:pt x="15" y="32"/>
                    <a:pt x="15" y="38"/>
                  </a:cubicBezTo>
                  <a:cubicBezTo>
                    <a:pt x="15" y="58"/>
                    <a:pt x="15" y="58"/>
                    <a:pt x="15" y="58"/>
                  </a:cubicBezTo>
                  <a:cubicBezTo>
                    <a:pt x="26" y="58"/>
                    <a:pt x="26" y="58"/>
                    <a:pt x="26" y="58"/>
                  </a:cubicBezTo>
                  <a:cubicBezTo>
                    <a:pt x="26" y="39"/>
                    <a:pt x="26" y="39"/>
                    <a:pt x="26" y="39"/>
                  </a:cubicBezTo>
                  <a:cubicBezTo>
                    <a:pt x="26" y="39"/>
                    <a:pt x="26" y="39"/>
                    <a:pt x="26" y="39"/>
                  </a:cubicBezTo>
                  <a:cubicBezTo>
                    <a:pt x="23" y="39"/>
                    <a:pt x="20" y="37"/>
                    <a:pt x="20" y="33"/>
                  </a:cubicBezTo>
                  <a:cubicBezTo>
                    <a:pt x="20" y="29"/>
                    <a:pt x="23" y="26"/>
                    <a:pt x="26" y="26"/>
                  </a:cubicBezTo>
                  <a:cubicBezTo>
                    <a:pt x="26" y="26"/>
                    <a:pt x="26" y="26"/>
                    <a:pt x="26" y="26"/>
                  </a:cubicBezTo>
                  <a:cubicBezTo>
                    <a:pt x="26" y="26"/>
                    <a:pt x="26" y="26"/>
                    <a:pt x="26" y="26"/>
                  </a:cubicBezTo>
                  <a:cubicBezTo>
                    <a:pt x="26" y="22"/>
                    <a:pt x="26" y="22"/>
                    <a:pt x="26" y="22"/>
                  </a:cubicBezTo>
                  <a:cubicBezTo>
                    <a:pt x="26" y="22"/>
                    <a:pt x="26" y="22"/>
                    <a:pt x="26" y="22"/>
                  </a:cubicBezTo>
                  <a:cubicBezTo>
                    <a:pt x="23" y="22"/>
                    <a:pt x="20" y="19"/>
                    <a:pt x="20" y="16"/>
                  </a:cubicBezTo>
                  <a:cubicBezTo>
                    <a:pt x="20" y="12"/>
                    <a:pt x="23" y="9"/>
                    <a:pt x="26" y="9"/>
                  </a:cubicBezTo>
                  <a:cubicBezTo>
                    <a:pt x="26" y="9"/>
                    <a:pt x="26" y="9"/>
                    <a:pt x="26" y="9"/>
                  </a:cubicBezTo>
                  <a:cubicBezTo>
                    <a:pt x="26" y="9"/>
                    <a:pt x="26" y="9"/>
                    <a:pt x="26" y="9"/>
                  </a:cubicBez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112">
              <a:extLst>
                <a:ext uri="{FF2B5EF4-FFF2-40B4-BE49-F238E27FC236}">
                  <a16:creationId xmlns:a16="http://schemas.microsoft.com/office/drawing/2014/main" id="{7E02F56A-A7CC-DBE6-09AB-4B912FA931AA}"/>
                </a:ext>
              </a:extLst>
            </p:cNvPr>
            <p:cNvSpPr>
              <a:spLocks/>
            </p:cNvSpPr>
            <p:nvPr/>
          </p:nvSpPr>
          <p:spPr bwMode="auto">
            <a:xfrm>
              <a:off x="8683138" y="3309714"/>
              <a:ext cx="196130" cy="104906"/>
            </a:xfrm>
            <a:custGeom>
              <a:avLst/>
              <a:gdLst>
                <a:gd name="T0" fmla="*/ 93 w 99"/>
                <a:gd name="T1" fmla="*/ 0 h 53"/>
                <a:gd name="T2" fmla="*/ 86 w 99"/>
                <a:gd name="T3" fmla="*/ 0 h 53"/>
                <a:gd name="T4" fmla="*/ 80 w 99"/>
                <a:gd name="T5" fmla="*/ 0 h 53"/>
                <a:gd name="T6" fmla="*/ 73 w 99"/>
                <a:gd name="T7" fmla="*/ 6 h 53"/>
                <a:gd name="T8" fmla="*/ 73 w 99"/>
                <a:gd name="T9" fmla="*/ 28 h 53"/>
                <a:gd name="T10" fmla="*/ 26 w 99"/>
                <a:gd name="T11" fmla="*/ 28 h 53"/>
                <a:gd name="T12" fmla="*/ 26 w 99"/>
                <a:gd name="T13" fmla="*/ 6 h 53"/>
                <a:gd name="T14" fmla="*/ 19 w 99"/>
                <a:gd name="T15" fmla="*/ 0 h 53"/>
                <a:gd name="T16" fmla="*/ 13 w 99"/>
                <a:gd name="T17" fmla="*/ 0 h 53"/>
                <a:gd name="T18" fmla="*/ 7 w 99"/>
                <a:gd name="T19" fmla="*/ 0 h 53"/>
                <a:gd name="T20" fmla="*/ 0 w 99"/>
                <a:gd name="T21" fmla="*/ 6 h 53"/>
                <a:gd name="T22" fmla="*/ 0 w 99"/>
                <a:gd name="T23" fmla="*/ 39 h 53"/>
                <a:gd name="T24" fmla="*/ 10 w 99"/>
                <a:gd name="T25" fmla="*/ 48 h 53"/>
                <a:gd name="T26" fmla="*/ 10 w 99"/>
                <a:gd name="T27" fmla="*/ 49 h 53"/>
                <a:gd name="T28" fmla="*/ 10 w 99"/>
                <a:gd name="T29" fmla="*/ 51 h 53"/>
                <a:gd name="T30" fmla="*/ 14 w 99"/>
                <a:gd name="T31" fmla="*/ 53 h 53"/>
                <a:gd name="T32" fmla="*/ 15 w 99"/>
                <a:gd name="T33" fmla="*/ 53 h 53"/>
                <a:gd name="T34" fmla="*/ 19 w 99"/>
                <a:gd name="T35" fmla="*/ 51 h 53"/>
                <a:gd name="T36" fmla="*/ 19 w 99"/>
                <a:gd name="T37" fmla="*/ 49 h 53"/>
                <a:gd name="T38" fmla="*/ 19 w 99"/>
                <a:gd name="T39" fmla="*/ 48 h 53"/>
                <a:gd name="T40" fmla="*/ 80 w 99"/>
                <a:gd name="T41" fmla="*/ 48 h 53"/>
                <a:gd name="T42" fmla="*/ 80 w 99"/>
                <a:gd name="T43" fmla="*/ 49 h 53"/>
                <a:gd name="T44" fmla="*/ 81 w 99"/>
                <a:gd name="T45" fmla="*/ 51 h 53"/>
                <a:gd name="T46" fmla="*/ 84 w 99"/>
                <a:gd name="T47" fmla="*/ 53 h 53"/>
                <a:gd name="T48" fmla="*/ 86 w 99"/>
                <a:gd name="T49" fmla="*/ 53 h 53"/>
                <a:gd name="T50" fmla="*/ 89 w 99"/>
                <a:gd name="T51" fmla="*/ 51 h 53"/>
                <a:gd name="T52" fmla="*/ 90 w 99"/>
                <a:gd name="T53" fmla="*/ 49 h 53"/>
                <a:gd name="T54" fmla="*/ 90 w 99"/>
                <a:gd name="T55" fmla="*/ 48 h 53"/>
                <a:gd name="T56" fmla="*/ 93 w 99"/>
                <a:gd name="T57" fmla="*/ 48 h 53"/>
                <a:gd name="T58" fmla="*/ 99 w 99"/>
                <a:gd name="T59" fmla="*/ 39 h 53"/>
                <a:gd name="T60" fmla="*/ 99 w 99"/>
                <a:gd name="T61" fmla="*/ 6 h 53"/>
                <a:gd name="T62" fmla="*/ 93 w 99"/>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9" h="53">
                  <a:moveTo>
                    <a:pt x="93" y="0"/>
                  </a:moveTo>
                  <a:cubicBezTo>
                    <a:pt x="86" y="0"/>
                    <a:pt x="86" y="0"/>
                    <a:pt x="86" y="0"/>
                  </a:cubicBezTo>
                  <a:cubicBezTo>
                    <a:pt x="80" y="0"/>
                    <a:pt x="80" y="0"/>
                    <a:pt x="80" y="0"/>
                  </a:cubicBezTo>
                  <a:cubicBezTo>
                    <a:pt x="76" y="0"/>
                    <a:pt x="73" y="2"/>
                    <a:pt x="73" y="6"/>
                  </a:cubicBezTo>
                  <a:cubicBezTo>
                    <a:pt x="73" y="28"/>
                    <a:pt x="73" y="28"/>
                    <a:pt x="73" y="28"/>
                  </a:cubicBezTo>
                  <a:cubicBezTo>
                    <a:pt x="26" y="28"/>
                    <a:pt x="26" y="28"/>
                    <a:pt x="26" y="28"/>
                  </a:cubicBezTo>
                  <a:cubicBezTo>
                    <a:pt x="26" y="6"/>
                    <a:pt x="26" y="6"/>
                    <a:pt x="26" y="6"/>
                  </a:cubicBezTo>
                  <a:cubicBezTo>
                    <a:pt x="26" y="2"/>
                    <a:pt x="24" y="0"/>
                    <a:pt x="19" y="0"/>
                  </a:cubicBezTo>
                  <a:cubicBezTo>
                    <a:pt x="13" y="0"/>
                    <a:pt x="13" y="0"/>
                    <a:pt x="13" y="0"/>
                  </a:cubicBezTo>
                  <a:cubicBezTo>
                    <a:pt x="7" y="0"/>
                    <a:pt x="7" y="0"/>
                    <a:pt x="7" y="0"/>
                  </a:cubicBezTo>
                  <a:cubicBezTo>
                    <a:pt x="3" y="0"/>
                    <a:pt x="0" y="2"/>
                    <a:pt x="0" y="6"/>
                  </a:cubicBezTo>
                  <a:cubicBezTo>
                    <a:pt x="0" y="39"/>
                    <a:pt x="0" y="39"/>
                    <a:pt x="0" y="39"/>
                  </a:cubicBezTo>
                  <a:cubicBezTo>
                    <a:pt x="0" y="43"/>
                    <a:pt x="5" y="48"/>
                    <a:pt x="10" y="48"/>
                  </a:cubicBezTo>
                  <a:cubicBezTo>
                    <a:pt x="10" y="49"/>
                    <a:pt x="10" y="49"/>
                    <a:pt x="10" y="49"/>
                  </a:cubicBezTo>
                  <a:cubicBezTo>
                    <a:pt x="10" y="50"/>
                    <a:pt x="10" y="51"/>
                    <a:pt x="10" y="51"/>
                  </a:cubicBezTo>
                  <a:cubicBezTo>
                    <a:pt x="11" y="52"/>
                    <a:pt x="12" y="53"/>
                    <a:pt x="14" y="53"/>
                  </a:cubicBezTo>
                  <a:cubicBezTo>
                    <a:pt x="15" y="53"/>
                    <a:pt x="15" y="53"/>
                    <a:pt x="15" y="53"/>
                  </a:cubicBezTo>
                  <a:cubicBezTo>
                    <a:pt x="17" y="53"/>
                    <a:pt x="18" y="52"/>
                    <a:pt x="19" y="51"/>
                  </a:cubicBezTo>
                  <a:cubicBezTo>
                    <a:pt x="19" y="51"/>
                    <a:pt x="19" y="50"/>
                    <a:pt x="19" y="49"/>
                  </a:cubicBezTo>
                  <a:cubicBezTo>
                    <a:pt x="19" y="49"/>
                    <a:pt x="19" y="49"/>
                    <a:pt x="19" y="48"/>
                  </a:cubicBezTo>
                  <a:cubicBezTo>
                    <a:pt x="80" y="48"/>
                    <a:pt x="80" y="48"/>
                    <a:pt x="80" y="48"/>
                  </a:cubicBezTo>
                  <a:cubicBezTo>
                    <a:pt x="80" y="49"/>
                    <a:pt x="80" y="49"/>
                    <a:pt x="80" y="49"/>
                  </a:cubicBezTo>
                  <a:cubicBezTo>
                    <a:pt x="80" y="50"/>
                    <a:pt x="80" y="51"/>
                    <a:pt x="81" y="51"/>
                  </a:cubicBezTo>
                  <a:cubicBezTo>
                    <a:pt x="81" y="52"/>
                    <a:pt x="83" y="53"/>
                    <a:pt x="84" y="53"/>
                  </a:cubicBezTo>
                  <a:cubicBezTo>
                    <a:pt x="86" y="53"/>
                    <a:pt x="86" y="53"/>
                    <a:pt x="86" y="53"/>
                  </a:cubicBezTo>
                  <a:cubicBezTo>
                    <a:pt x="87" y="53"/>
                    <a:pt x="88" y="52"/>
                    <a:pt x="89" y="51"/>
                  </a:cubicBezTo>
                  <a:cubicBezTo>
                    <a:pt x="89" y="51"/>
                    <a:pt x="89" y="50"/>
                    <a:pt x="90" y="49"/>
                  </a:cubicBezTo>
                  <a:cubicBezTo>
                    <a:pt x="90" y="49"/>
                    <a:pt x="90" y="49"/>
                    <a:pt x="90" y="48"/>
                  </a:cubicBezTo>
                  <a:cubicBezTo>
                    <a:pt x="93" y="48"/>
                    <a:pt x="93" y="48"/>
                    <a:pt x="93" y="48"/>
                  </a:cubicBezTo>
                  <a:cubicBezTo>
                    <a:pt x="97" y="48"/>
                    <a:pt x="99" y="43"/>
                    <a:pt x="99" y="39"/>
                  </a:cubicBezTo>
                  <a:cubicBezTo>
                    <a:pt x="99" y="6"/>
                    <a:pt x="99" y="6"/>
                    <a:pt x="99" y="6"/>
                  </a:cubicBezTo>
                  <a:cubicBezTo>
                    <a:pt x="99" y="2"/>
                    <a:pt x="97" y="0"/>
                    <a:pt x="93" y="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Oval 113">
              <a:extLst>
                <a:ext uri="{FF2B5EF4-FFF2-40B4-BE49-F238E27FC236}">
                  <a16:creationId xmlns:a16="http://schemas.microsoft.com/office/drawing/2014/main" id="{E221B171-D0D1-2421-5EDD-C78070A17E00}"/>
                </a:ext>
              </a:extLst>
            </p:cNvPr>
            <p:cNvSpPr>
              <a:spLocks noChangeArrowheads="1"/>
            </p:cNvSpPr>
            <p:nvPr/>
          </p:nvSpPr>
          <p:spPr bwMode="auto">
            <a:xfrm>
              <a:off x="8752695" y="3269804"/>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Oval 114">
              <a:extLst>
                <a:ext uri="{FF2B5EF4-FFF2-40B4-BE49-F238E27FC236}">
                  <a16:creationId xmlns:a16="http://schemas.microsoft.com/office/drawing/2014/main" id="{339669EB-9850-F6F5-0475-46799FA8894B}"/>
                </a:ext>
              </a:extLst>
            </p:cNvPr>
            <p:cNvSpPr>
              <a:spLocks noChangeArrowheads="1"/>
            </p:cNvSpPr>
            <p:nvPr/>
          </p:nvSpPr>
          <p:spPr bwMode="auto">
            <a:xfrm>
              <a:off x="8793746" y="3269804"/>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Oval 115">
              <a:extLst>
                <a:ext uri="{FF2B5EF4-FFF2-40B4-BE49-F238E27FC236}">
                  <a16:creationId xmlns:a16="http://schemas.microsoft.com/office/drawing/2014/main" id="{8E70BEEC-1027-CFC2-1B7F-47D62C3F3046}"/>
                </a:ext>
              </a:extLst>
            </p:cNvPr>
            <p:cNvSpPr>
              <a:spLocks noChangeArrowheads="1"/>
            </p:cNvSpPr>
            <p:nvPr/>
          </p:nvSpPr>
          <p:spPr bwMode="auto">
            <a:xfrm>
              <a:off x="8752695" y="3304013"/>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Oval 116">
              <a:extLst>
                <a:ext uri="{FF2B5EF4-FFF2-40B4-BE49-F238E27FC236}">
                  <a16:creationId xmlns:a16="http://schemas.microsoft.com/office/drawing/2014/main" id="{7C7A18DC-DEFF-8B33-D5B0-9811E8F6277E}"/>
                </a:ext>
              </a:extLst>
            </p:cNvPr>
            <p:cNvSpPr>
              <a:spLocks noChangeArrowheads="1"/>
            </p:cNvSpPr>
            <p:nvPr/>
          </p:nvSpPr>
          <p:spPr bwMode="auto">
            <a:xfrm>
              <a:off x="8793746" y="3304013"/>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117">
              <a:extLst>
                <a:ext uri="{FF2B5EF4-FFF2-40B4-BE49-F238E27FC236}">
                  <a16:creationId xmlns:a16="http://schemas.microsoft.com/office/drawing/2014/main" id="{EEF40768-DECB-5564-DF96-6DDFBBA77212}"/>
                </a:ext>
              </a:extLst>
            </p:cNvPr>
            <p:cNvSpPr>
              <a:spLocks/>
            </p:cNvSpPr>
            <p:nvPr/>
          </p:nvSpPr>
          <p:spPr bwMode="auto">
            <a:xfrm>
              <a:off x="9957980" y="1928826"/>
              <a:ext cx="147097" cy="150518"/>
            </a:xfrm>
            <a:custGeom>
              <a:avLst/>
              <a:gdLst>
                <a:gd name="T0" fmla="*/ 72 w 74"/>
                <a:gd name="T1" fmla="*/ 54 h 76"/>
                <a:gd name="T2" fmla="*/ 58 w 74"/>
                <a:gd name="T3" fmla="*/ 39 h 76"/>
                <a:gd name="T4" fmla="*/ 55 w 74"/>
                <a:gd name="T5" fmla="*/ 36 h 76"/>
                <a:gd name="T6" fmla="*/ 41 w 74"/>
                <a:gd name="T7" fmla="*/ 19 h 76"/>
                <a:gd name="T8" fmla="*/ 34 w 74"/>
                <a:gd name="T9" fmla="*/ 5 h 76"/>
                <a:gd name="T10" fmla="*/ 26 w 74"/>
                <a:gd name="T11" fmla="*/ 4 h 76"/>
                <a:gd name="T12" fmla="*/ 24 w 74"/>
                <a:gd name="T13" fmla="*/ 11 h 76"/>
                <a:gd name="T14" fmla="*/ 28 w 74"/>
                <a:gd name="T15" fmla="*/ 22 h 76"/>
                <a:gd name="T16" fmla="*/ 29 w 74"/>
                <a:gd name="T17" fmla="*/ 29 h 76"/>
                <a:gd name="T18" fmla="*/ 6 w 74"/>
                <a:gd name="T19" fmla="*/ 29 h 76"/>
                <a:gd name="T20" fmla="*/ 1 w 74"/>
                <a:gd name="T21" fmla="*/ 37 h 76"/>
                <a:gd name="T22" fmla="*/ 12 w 74"/>
                <a:gd name="T23" fmla="*/ 68 h 76"/>
                <a:gd name="T24" fmla="*/ 17 w 74"/>
                <a:gd name="T25" fmla="*/ 71 h 76"/>
                <a:gd name="T26" fmla="*/ 44 w 74"/>
                <a:gd name="T27" fmla="*/ 71 h 76"/>
                <a:gd name="T28" fmla="*/ 50 w 74"/>
                <a:gd name="T29" fmla="*/ 74 h 76"/>
                <a:gd name="T30" fmla="*/ 51 w 74"/>
                <a:gd name="T31" fmla="*/ 75 h 76"/>
                <a:gd name="T32" fmla="*/ 56 w 74"/>
                <a:gd name="T33" fmla="*/ 75 h 76"/>
                <a:gd name="T34" fmla="*/ 72 w 74"/>
                <a:gd name="T35" fmla="*/ 58 h 76"/>
                <a:gd name="T36" fmla="*/ 72 w 74"/>
                <a:gd name="T37" fmla="*/ 5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76">
                  <a:moveTo>
                    <a:pt x="72" y="54"/>
                  </a:moveTo>
                  <a:cubicBezTo>
                    <a:pt x="58" y="39"/>
                    <a:pt x="58" y="39"/>
                    <a:pt x="58" y="39"/>
                  </a:cubicBezTo>
                  <a:cubicBezTo>
                    <a:pt x="56" y="38"/>
                    <a:pt x="55" y="36"/>
                    <a:pt x="55" y="36"/>
                  </a:cubicBezTo>
                  <a:cubicBezTo>
                    <a:pt x="55" y="36"/>
                    <a:pt x="49" y="25"/>
                    <a:pt x="41" y="19"/>
                  </a:cubicBezTo>
                  <a:cubicBezTo>
                    <a:pt x="32" y="14"/>
                    <a:pt x="34" y="10"/>
                    <a:pt x="34" y="5"/>
                  </a:cubicBezTo>
                  <a:cubicBezTo>
                    <a:pt x="34" y="1"/>
                    <a:pt x="30" y="0"/>
                    <a:pt x="26" y="4"/>
                  </a:cubicBezTo>
                  <a:cubicBezTo>
                    <a:pt x="25" y="6"/>
                    <a:pt x="24" y="9"/>
                    <a:pt x="24" y="11"/>
                  </a:cubicBezTo>
                  <a:cubicBezTo>
                    <a:pt x="23" y="16"/>
                    <a:pt x="27" y="20"/>
                    <a:pt x="28" y="22"/>
                  </a:cubicBezTo>
                  <a:cubicBezTo>
                    <a:pt x="29" y="23"/>
                    <a:pt x="30" y="26"/>
                    <a:pt x="29" y="29"/>
                  </a:cubicBezTo>
                  <a:cubicBezTo>
                    <a:pt x="6" y="29"/>
                    <a:pt x="6" y="29"/>
                    <a:pt x="6" y="29"/>
                  </a:cubicBezTo>
                  <a:cubicBezTo>
                    <a:pt x="2" y="29"/>
                    <a:pt x="0" y="33"/>
                    <a:pt x="1" y="37"/>
                  </a:cubicBezTo>
                  <a:cubicBezTo>
                    <a:pt x="12" y="68"/>
                    <a:pt x="12" y="68"/>
                    <a:pt x="12" y="68"/>
                  </a:cubicBezTo>
                  <a:cubicBezTo>
                    <a:pt x="13" y="70"/>
                    <a:pt x="15" y="71"/>
                    <a:pt x="17" y="71"/>
                  </a:cubicBezTo>
                  <a:cubicBezTo>
                    <a:pt x="44" y="71"/>
                    <a:pt x="44" y="71"/>
                    <a:pt x="44" y="71"/>
                  </a:cubicBezTo>
                  <a:cubicBezTo>
                    <a:pt x="46" y="71"/>
                    <a:pt x="48" y="73"/>
                    <a:pt x="50" y="74"/>
                  </a:cubicBezTo>
                  <a:cubicBezTo>
                    <a:pt x="51" y="75"/>
                    <a:pt x="51" y="75"/>
                    <a:pt x="51" y="75"/>
                  </a:cubicBezTo>
                  <a:cubicBezTo>
                    <a:pt x="52" y="76"/>
                    <a:pt x="54" y="76"/>
                    <a:pt x="56" y="75"/>
                  </a:cubicBezTo>
                  <a:cubicBezTo>
                    <a:pt x="72" y="58"/>
                    <a:pt x="72" y="58"/>
                    <a:pt x="72" y="58"/>
                  </a:cubicBezTo>
                  <a:cubicBezTo>
                    <a:pt x="74" y="57"/>
                    <a:pt x="74" y="55"/>
                    <a:pt x="72" y="5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118">
              <a:extLst>
                <a:ext uri="{FF2B5EF4-FFF2-40B4-BE49-F238E27FC236}">
                  <a16:creationId xmlns:a16="http://schemas.microsoft.com/office/drawing/2014/main" id="{9C8F75DD-872C-2780-5CDE-7B3EBF031690}"/>
                </a:ext>
              </a:extLst>
            </p:cNvPr>
            <p:cNvSpPr>
              <a:spLocks/>
            </p:cNvSpPr>
            <p:nvPr/>
          </p:nvSpPr>
          <p:spPr bwMode="auto">
            <a:xfrm>
              <a:off x="10069728" y="2046275"/>
              <a:ext cx="49032" cy="49032"/>
            </a:xfrm>
            <a:custGeom>
              <a:avLst/>
              <a:gdLst>
                <a:gd name="T0" fmla="*/ 8 w 43"/>
                <a:gd name="T1" fmla="*/ 43 h 43"/>
                <a:gd name="T2" fmla="*/ 0 w 43"/>
                <a:gd name="T3" fmla="*/ 34 h 43"/>
                <a:gd name="T4" fmla="*/ 34 w 43"/>
                <a:gd name="T5" fmla="*/ 0 h 43"/>
                <a:gd name="T6" fmla="*/ 43 w 43"/>
                <a:gd name="T7" fmla="*/ 8 h 43"/>
                <a:gd name="T8" fmla="*/ 8 w 43"/>
                <a:gd name="T9" fmla="*/ 43 h 43"/>
              </a:gdLst>
              <a:ahLst/>
              <a:cxnLst>
                <a:cxn ang="0">
                  <a:pos x="T0" y="T1"/>
                </a:cxn>
                <a:cxn ang="0">
                  <a:pos x="T2" y="T3"/>
                </a:cxn>
                <a:cxn ang="0">
                  <a:pos x="T4" y="T5"/>
                </a:cxn>
                <a:cxn ang="0">
                  <a:pos x="T6" y="T7"/>
                </a:cxn>
                <a:cxn ang="0">
                  <a:pos x="T8" y="T9"/>
                </a:cxn>
              </a:cxnLst>
              <a:rect l="0" t="0" r="r" b="b"/>
              <a:pathLst>
                <a:path w="43" h="43">
                  <a:moveTo>
                    <a:pt x="8" y="43"/>
                  </a:moveTo>
                  <a:lnTo>
                    <a:pt x="0" y="34"/>
                  </a:lnTo>
                  <a:lnTo>
                    <a:pt x="34" y="0"/>
                  </a:lnTo>
                  <a:lnTo>
                    <a:pt x="43" y="8"/>
                  </a:lnTo>
                  <a:lnTo>
                    <a:pt x="8" y="43"/>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119">
              <a:extLst>
                <a:ext uri="{FF2B5EF4-FFF2-40B4-BE49-F238E27FC236}">
                  <a16:creationId xmlns:a16="http://schemas.microsoft.com/office/drawing/2014/main" id="{AFF63D10-3B0C-2B7C-B72E-2EC3B3F58D2D}"/>
                </a:ext>
              </a:extLst>
            </p:cNvPr>
            <p:cNvSpPr>
              <a:spLocks/>
            </p:cNvSpPr>
            <p:nvPr/>
          </p:nvSpPr>
          <p:spPr bwMode="auto">
            <a:xfrm>
              <a:off x="9874739" y="3313135"/>
              <a:ext cx="44471" cy="77540"/>
            </a:xfrm>
            <a:custGeom>
              <a:avLst/>
              <a:gdLst>
                <a:gd name="T0" fmla="*/ 22 w 22"/>
                <a:gd name="T1" fmla="*/ 20 h 39"/>
                <a:gd name="T2" fmla="*/ 11 w 22"/>
                <a:gd name="T3" fmla="*/ 0 h 39"/>
                <a:gd name="T4" fmla="*/ 0 w 22"/>
                <a:gd name="T5" fmla="*/ 20 h 39"/>
                <a:gd name="T6" fmla="*/ 11 w 22"/>
                <a:gd name="T7" fmla="*/ 39 h 39"/>
                <a:gd name="T8" fmla="*/ 22 w 22"/>
                <a:gd name="T9" fmla="*/ 20 h 39"/>
              </a:gdLst>
              <a:ahLst/>
              <a:cxnLst>
                <a:cxn ang="0">
                  <a:pos x="T0" y="T1"/>
                </a:cxn>
                <a:cxn ang="0">
                  <a:pos x="T2" y="T3"/>
                </a:cxn>
                <a:cxn ang="0">
                  <a:pos x="T4" y="T5"/>
                </a:cxn>
                <a:cxn ang="0">
                  <a:pos x="T6" y="T7"/>
                </a:cxn>
                <a:cxn ang="0">
                  <a:pos x="T8" y="T9"/>
                </a:cxn>
              </a:cxnLst>
              <a:rect l="0" t="0" r="r" b="b"/>
              <a:pathLst>
                <a:path w="22" h="39">
                  <a:moveTo>
                    <a:pt x="22" y="20"/>
                  </a:moveTo>
                  <a:cubicBezTo>
                    <a:pt x="22" y="13"/>
                    <a:pt x="18" y="3"/>
                    <a:pt x="11" y="0"/>
                  </a:cubicBezTo>
                  <a:cubicBezTo>
                    <a:pt x="5" y="3"/>
                    <a:pt x="0" y="13"/>
                    <a:pt x="0" y="20"/>
                  </a:cubicBezTo>
                  <a:cubicBezTo>
                    <a:pt x="0" y="26"/>
                    <a:pt x="5" y="36"/>
                    <a:pt x="11" y="39"/>
                  </a:cubicBezTo>
                  <a:cubicBezTo>
                    <a:pt x="18" y="36"/>
                    <a:pt x="22" y="26"/>
                    <a:pt x="22" y="2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120">
              <a:extLst>
                <a:ext uri="{FF2B5EF4-FFF2-40B4-BE49-F238E27FC236}">
                  <a16:creationId xmlns:a16="http://schemas.microsoft.com/office/drawing/2014/main" id="{C1990791-87CC-83C0-AAAE-FA6259FB64DA}"/>
                </a:ext>
              </a:extLst>
            </p:cNvPr>
            <p:cNvSpPr>
              <a:spLocks/>
            </p:cNvSpPr>
            <p:nvPr/>
          </p:nvSpPr>
          <p:spPr bwMode="auto">
            <a:xfrm>
              <a:off x="9906667" y="3363308"/>
              <a:ext cx="69558" cy="54734"/>
            </a:xfrm>
            <a:custGeom>
              <a:avLst/>
              <a:gdLst>
                <a:gd name="T0" fmla="*/ 1 w 35"/>
                <a:gd name="T1" fmla="*/ 23 h 28"/>
                <a:gd name="T2" fmla="*/ 23 w 35"/>
                <a:gd name="T3" fmla="*/ 24 h 28"/>
                <a:gd name="T4" fmla="*/ 34 w 35"/>
                <a:gd name="T5" fmla="*/ 4 h 28"/>
                <a:gd name="T6" fmla="*/ 12 w 35"/>
                <a:gd name="T7" fmla="*/ 4 h 28"/>
                <a:gd name="T8" fmla="*/ 1 w 35"/>
                <a:gd name="T9" fmla="*/ 23 h 28"/>
              </a:gdLst>
              <a:ahLst/>
              <a:cxnLst>
                <a:cxn ang="0">
                  <a:pos x="T0" y="T1"/>
                </a:cxn>
                <a:cxn ang="0">
                  <a:pos x="T2" y="T3"/>
                </a:cxn>
                <a:cxn ang="0">
                  <a:pos x="T4" y="T5"/>
                </a:cxn>
                <a:cxn ang="0">
                  <a:pos x="T6" y="T7"/>
                </a:cxn>
                <a:cxn ang="0">
                  <a:pos x="T8" y="T9"/>
                </a:cxn>
              </a:cxnLst>
              <a:rect l="0" t="0" r="r" b="b"/>
              <a:pathLst>
                <a:path w="35" h="28">
                  <a:moveTo>
                    <a:pt x="1" y="23"/>
                  </a:moveTo>
                  <a:cubicBezTo>
                    <a:pt x="6" y="28"/>
                    <a:pt x="17" y="27"/>
                    <a:pt x="23" y="24"/>
                  </a:cubicBezTo>
                  <a:cubicBezTo>
                    <a:pt x="29" y="20"/>
                    <a:pt x="35" y="12"/>
                    <a:pt x="34" y="4"/>
                  </a:cubicBezTo>
                  <a:cubicBezTo>
                    <a:pt x="29" y="0"/>
                    <a:pt x="18" y="1"/>
                    <a:pt x="12" y="4"/>
                  </a:cubicBezTo>
                  <a:cubicBezTo>
                    <a:pt x="6" y="8"/>
                    <a:pt x="0" y="16"/>
                    <a:pt x="1" y="23"/>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121">
              <a:extLst>
                <a:ext uri="{FF2B5EF4-FFF2-40B4-BE49-F238E27FC236}">
                  <a16:creationId xmlns:a16="http://schemas.microsoft.com/office/drawing/2014/main" id="{E0E146A2-63F1-3B7D-577B-3F4B0D68CD99}"/>
                </a:ext>
              </a:extLst>
            </p:cNvPr>
            <p:cNvSpPr>
              <a:spLocks/>
            </p:cNvSpPr>
            <p:nvPr/>
          </p:nvSpPr>
          <p:spPr bwMode="auto">
            <a:xfrm>
              <a:off x="9906667" y="3418042"/>
              <a:ext cx="69558" cy="55874"/>
            </a:xfrm>
            <a:custGeom>
              <a:avLst/>
              <a:gdLst>
                <a:gd name="T0" fmla="*/ 23 w 35"/>
                <a:gd name="T1" fmla="*/ 24 h 28"/>
                <a:gd name="T2" fmla="*/ 34 w 35"/>
                <a:gd name="T3" fmla="*/ 5 h 28"/>
                <a:gd name="T4" fmla="*/ 12 w 35"/>
                <a:gd name="T5" fmla="*/ 4 h 28"/>
                <a:gd name="T6" fmla="*/ 1 w 35"/>
                <a:gd name="T7" fmla="*/ 23 h 28"/>
                <a:gd name="T8" fmla="*/ 23 w 35"/>
                <a:gd name="T9" fmla="*/ 24 h 28"/>
              </a:gdLst>
              <a:ahLst/>
              <a:cxnLst>
                <a:cxn ang="0">
                  <a:pos x="T0" y="T1"/>
                </a:cxn>
                <a:cxn ang="0">
                  <a:pos x="T2" y="T3"/>
                </a:cxn>
                <a:cxn ang="0">
                  <a:pos x="T4" y="T5"/>
                </a:cxn>
                <a:cxn ang="0">
                  <a:pos x="T6" y="T7"/>
                </a:cxn>
                <a:cxn ang="0">
                  <a:pos x="T8" y="T9"/>
                </a:cxn>
              </a:cxnLst>
              <a:rect l="0" t="0" r="r" b="b"/>
              <a:pathLst>
                <a:path w="35" h="28">
                  <a:moveTo>
                    <a:pt x="23" y="24"/>
                  </a:moveTo>
                  <a:cubicBezTo>
                    <a:pt x="29" y="20"/>
                    <a:pt x="35" y="12"/>
                    <a:pt x="34" y="5"/>
                  </a:cubicBezTo>
                  <a:cubicBezTo>
                    <a:pt x="29" y="0"/>
                    <a:pt x="18" y="1"/>
                    <a:pt x="12" y="4"/>
                  </a:cubicBezTo>
                  <a:cubicBezTo>
                    <a:pt x="6" y="8"/>
                    <a:pt x="0" y="16"/>
                    <a:pt x="1" y="23"/>
                  </a:cubicBezTo>
                  <a:cubicBezTo>
                    <a:pt x="6" y="28"/>
                    <a:pt x="17" y="27"/>
                    <a:pt x="2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122">
              <a:extLst>
                <a:ext uri="{FF2B5EF4-FFF2-40B4-BE49-F238E27FC236}">
                  <a16:creationId xmlns:a16="http://schemas.microsoft.com/office/drawing/2014/main" id="{6FCC08CC-0867-F26D-7C29-EA94DD7AA252}"/>
                </a:ext>
              </a:extLst>
            </p:cNvPr>
            <p:cNvSpPr>
              <a:spLocks/>
            </p:cNvSpPr>
            <p:nvPr/>
          </p:nvSpPr>
          <p:spPr bwMode="auto">
            <a:xfrm>
              <a:off x="9817725" y="3363308"/>
              <a:ext cx="71838" cy="54734"/>
            </a:xfrm>
            <a:custGeom>
              <a:avLst/>
              <a:gdLst>
                <a:gd name="T0" fmla="*/ 13 w 36"/>
                <a:gd name="T1" fmla="*/ 24 h 28"/>
                <a:gd name="T2" fmla="*/ 35 w 36"/>
                <a:gd name="T3" fmla="*/ 23 h 28"/>
                <a:gd name="T4" fmla="*/ 24 w 36"/>
                <a:gd name="T5" fmla="*/ 4 h 28"/>
                <a:gd name="T6" fmla="*/ 1 w 36"/>
                <a:gd name="T7" fmla="*/ 4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3"/>
                  </a:cubicBezTo>
                  <a:cubicBezTo>
                    <a:pt x="36" y="16"/>
                    <a:pt x="30" y="8"/>
                    <a:pt x="24" y="4"/>
                  </a:cubicBezTo>
                  <a:cubicBezTo>
                    <a:pt x="18" y="1"/>
                    <a:pt x="7" y="0"/>
                    <a:pt x="1" y="4"/>
                  </a:cubicBezTo>
                  <a:cubicBezTo>
                    <a:pt x="0" y="12"/>
                    <a:pt x="7" y="20"/>
                    <a:pt x="1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123">
              <a:extLst>
                <a:ext uri="{FF2B5EF4-FFF2-40B4-BE49-F238E27FC236}">
                  <a16:creationId xmlns:a16="http://schemas.microsoft.com/office/drawing/2014/main" id="{CED80DEF-75A9-0D80-F3FA-00F9BEB1B024}"/>
                </a:ext>
              </a:extLst>
            </p:cNvPr>
            <p:cNvSpPr>
              <a:spLocks/>
            </p:cNvSpPr>
            <p:nvPr/>
          </p:nvSpPr>
          <p:spPr bwMode="auto">
            <a:xfrm>
              <a:off x="9817725" y="3418042"/>
              <a:ext cx="71838" cy="55874"/>
            </a:xfrm>
            <a:custGeom>
              <a:avLst/>
              <a:gdLst>
                <a:gd name="T0" fmla="*/ 13 w 36"/>
                <a:gd name="T1" fmla="*/ 24 h 28"/>
                <a:gd name="T2" fmla="*/ 35 w 36"/>
                <a:gd name="T3" fmla="*/ 23 h 28"/>
                <a:gd name="T4" fmla="*/ 24 w 36"/>
                <a:gd name="T5" fmla="*/ 4 h 28"/>
                <a:gd name="T6" fmla="*/ 1 w 36"/>
                <a:gd name="T7" fmla="*/ 5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3"/>
                  </a:cubicBezTo>
                  <a:cubicBezTo>
                    <a:pt x="36" y="16"/>
                    <a:pt x="30" y="8"/>
                    <a:pt x="24" y="4"/>
                  </a:cubicBezTo>
                  <a:cubicBezTo>
                    <a:pt x="18" y="1"/>
                    <a:pt x="7" y="0"/>
                    <a:pt x="1" y="5"/>
                  </a:cubicBezTo>
                  <a:cubicBezTo>
                    <a:pt x="0" y="12"/>
                    <a:pt x="7" y="20"/>
                    <a:pt x="1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124">
              <a:extLst>
                <a:ext uri="{FF2B5EF4-FFF2-40B4-BE49-F238E27FC236}">
                  <a16:creationId xmlns:a16="http://schemas.microsoft.com/office/drawing/2014/main" id="{D5F1CA15-6BA8-9317-20BB-38E90ADFD805}"/>
                </a:ext>
              </a:extLst>
            </p:cNvPr>
            <p:cNvSpPr>
              <a:spLocks/>
            </p:cNvSpPr>
            <p:nvPr/>
          </p:nvSpPr>
          <p:spPr bwMode="auto">
            <a:xfrm>
              <a:off x="9892984" y="3398657"/>
              <a:ext cx="7982" cy="88942"/>
            </a:xfrm>
            <a:custGeom>
              <a:avLst/>
              <a:gdLst>
                <a:gd name="T0" fmla="*/ 0 w 4"/>
                <a:gd name="T1" fmla="*/ 1 h 45"/>
                <a:gd name="T2" fmla="*/ 0 w 4"/>
                <a:gd name="T3" fmla="*/ 44 h 45"/>
                <a:gd name="T4" fmla="*/ 2 w 4"/>
                <a:gd name="T5" fmla="*/ 45 h 45"/>
                <a:gd name="T6" fmla="*/ 4 w 4"/>
                <a:gd name="T7" fmla="*/ 44 h 45"/>
                <a:gd name="T8" fmla="*/ 4 w 4"/>
                <a:gd name="T9" fmla="*/ 1 h 45"/>
                <a:gd name="T10" fmla="*/ 2 w 4"/>
                <a:gd name="T11" fmla="*/ 0 h 45"/>
                <a:gd name="T12" fmla="*/ 0 w 4"/>
                <a:gd name="T13" fmla="*/ 1 h 45"/>
              </a:gdLst>
              <a:ahLst/>
              <a:cxnLst>
                <a:cxn ang="0">
                  <a:pos x="T0" y="T1"/>
                </a:cxn>
                <a:cxn ang="0">
                  <a:pos x="T2" y="T3"/>
                </a:cxn>
                <a:cxn ang="0">
                  <a:pos x="T4" y="T5"/>
                </a:cxn>
                <a:cxn ang="0">
                  <a:pos x="T6" y="T7"/>
                </a:cxn>
                <a:cxn ang="0">
                  <a:pos x="T8" y="T9"/>
                </a:cxn>
                <a:cxn ang="0">
                  <a:pos x="T10" y="T11"/>
                </a:cxn>
                <a:cxn ang="0">
                  <a:pos x="T12" y="T13"/>
                </a:cxn>
              </a:cxnLst>
              <a:rect l="0" t="0" r="r" b="b"/>
              <a:pathLst>
                <a:path w="4" h="45">
                  <a:moveTo>
                    <a:pt x="0" y="1"/>
                  </a:moveTo>
                  <a:cubicBezTo>
                    <a:pt x="0" y="44"/>
                    <a:pt x="0" y="44"/>
                    <a:pt x="0" y="44"/>
                  </a:cubicBezTo>
                  <a:cubicBezTo>
                    <a:pt x="0" y="44"/>
                    <a:pt x="1" y="45"/>
                    <a:pt x="2" y="45"/>
                  </a:cubicBezTo>
                  <a:cubicBezTo>
                    <a:pt x="4" y="45"/>
                    <a:pt x="4" y="44"/>
                    <a:pt x="4" y="44"/>
                  </a:cubicBezTo>
                  <a:cubicBezTo>
                    <a:pt x="4" y="1"/>
                    <a:pt x="4" y="1"/>
                    <a:pt x="4" y="1"/>
                  </a:cubicBezTo>
                  <a:cubicBezTo>
                    <a:pt x="4" y="1"/>
                    <a:pt x="4" y="0"/>
                    <a:pt x="2" y="0"/>
                  </a:cubicBezTo>
                  <a:cubicBezTo>
                    <a:pt x="1" y="0"/>
                    <a:pt x="0" y="1"/>
                    <a:pt x="0" y="1"/>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125">
              <a:extLst>
                <a:ext uri="{FF2B5EF4-FFF2-40B4-BE49-F238E27FC236}">
                  <a16:creationId xmlns:a16="http://schemas.microsoft.com/office/drawing/2014/main" id="{2F1284AC-BA32-BC18-F770-704FEAFD24BB}"/>
                </a:ext>
              </a:extLst>
            </p:cNvPr>
            <p:cNvSpPr>
              <a:spLocks/>
            </p:cNvSpPr>
            <p:nvPr/>
          </p:nvSpPr>
          <p:spPr bwMode="auto">
            <a:xfrm>
              <a:off x="8908915" y="3907225"/>
              <a:ext cx="104907" cy="95784"/>
            </a:xfrm>
            <a:custGeom>
              <a:avLst/>
              <a:gdLst>
                <a:gd name="T0" fmla="*/ 6 w 53"/>
                <a:gd name="T1" fmla="*/ 5 h 48"/>
                <a:gd name="T2" fmla="*/ 1 w 53"/>
                <a:gd name="T3" fmla="*/ 14 h 48"/>
                <a:gd name="T4" fmla="*/ 0 w 53"/>
                <a:gd name="T5" fmla="*/ 17 h 48"/>
                <a:gd name="T6" fmla="*/ 0 w 53"/>
                <a:gd name="T7" fmla="*/ 17 h 48"/>
                <a:gd name="T8" fmla="*/ 0 w 53"/>
                <a:gd name="T9" fmla="*/ 20 h 48"/>
                <a:gd name="T10" fmla="*/ 0 w 53"/>
                <a:gd name="T11" fmla="*/ 22 h 48"/>
                <a:gd name="T12" fmla="*/ 2 w 53"/>
                <a:gd name="T13" fmla="*/ 31 h 48"/>
                <a:gd name="T14" fmla="*/ 8 w 53"/>
                <a:gd name="T15" fmla="*/ 42 h 48"/>
                <a:gd name="T16" fmla="*/ 8 w 53"/>
                <a:gd name="T17" fmla="*/ 42 h 48"/>
                <a:gd name="T18" fmla="*/ 12 w 53"/>
                <a:gd name="T19" fmla="*/ 46 h 48"/>
                <a:gd name="T20" fmla="*/ 13 w 53"/>
                <a:gd name="T21" fmla="*/ 46 h 48"/>
                <a:gd name="T22" fmla="*/ 19 w 53"/>
                <a:gd name="T23" fmla="*/ 47 h 48"/>
                <a:gd name="T24" fmla="*/ 19 w 53"/>
                <a:gd name="T25" fmla="*/ 47 h 48"/>
                <a:gd name="T26" fmla="*/ 22 w 53"/>
                <a:gd name="T27" fmla="*/ 46 h 48"/>
                <a:gd name="T28" fmla="*/ 23 w 53"/>
                <a:gd name="T29" fmla="*/ 45 h 48"/>
                <a:gd name="T30" fmla="*/ 27 w 53"/>
                <a:gd name="T31" fmla="*/ 45 h 48"/>
                <a:gd name="T32" fmla="*/ 27 w 53"/>
                <a:gd name="T33" fmla="*/ 45 h 48"/>
                <a:gd name="T34" fmla="*/ 30 w 53"/>
                <a:gd name="T35" fmla="*/ 45 h 48"/>
                <a:gd name="T36" fmla="*/ 32 w 53"/>
                <a:gd name="T37" fmla="*/ 46 h 48"/>
                <a:gd name="T38" fmla="*/ 35 w 53"/>
                <a:gd name="T39" fmla="*/ 47 h 48"/>
                <a:gd name="T40" fmla="*/ 35 w 53"/>
                <a:gd name="T41" fmla="*/ 47 h 48"/>
                <a:gd name="T42" fmla="*/ 41 w 53"/>
                <a:gd name="T43" fmla="*/ 46 h 48"/>
                <a:gd name="T44" fmla="*/ 42 w 53"/>
                <a:gd name="T45" fmla="*/ 46 h 48"/>
                <a:gd name="T46" fmla="*/ 45 w 53"/>
                <a:gd name="T47" fmla="*/ 42 h 48"/>
                <a:gd name="T48" fmla="*/ 46 w 53"/>
                <a:gd name="T49" fmla="*/ 42 h 48"/>
                <a:gd name="T50" fmla="*/ 51 w 53"/>
                <a:gd name="T51" fmla="*/ 31 h 48"/>
                <a:gd name="T52" fmla="*/ 53 w 53"/>
                <a:gd name="T53" fmla="*/ 22 h 48"/>
                <a:gd name="T54" fmla="*/ 53 w 53"/>
                <a:gd name="T55" fmla="*/ 20 h 48"/>
                <a:gd name="T56" fmla="*/ 53 w 53"/>
                <a:gd name="T57" fmla="*/ 17 h 48"/>
                <a:gd name="T58" fmla="*/ 53 w 53"/>
                <a:gd name="T59" fmla="*/ 17 h 48"/>
                <a:gd name="T60" fmla="*/ 53 w 53"/>
                <a:gd name="T61" fmla="*/ 14 h 48"/>
                <a:gd name="T62" fmla="*/ 48 w 53"/>
                <a:gd name="T63" fmla="*/ 5 h 48"/>
                <a:gd name="T64" fmla="*/ 47 w 53"/>
                <a:gd name="T65" fmla="*/ 3 h 48"/>
                <a:gd name="T66" fmla="*/ 39 w 53"/>
                <a:gd name="T67" fmla="*/ 0 h 48"/>
                <a:gd name="T68" fmla="*/ 31 w 53"/>
                <a:gd name="T69" fmla="*/ 1 h 48"/>
                <a:gd name="T70" fmla="*/ 27 w 53"/>
                <a:gd name="T71" fmla="*/ 3 h 48"/>
                <a:gd name="T72" fmla="*/ 23 w 53"/>
                <a:gd name="T73" fmla="*/ 1 h 48"/>
                <a:gd name="T74" fmla="*/ 14 w 53"/>
                <a:gd name="T75" fmla="*/ 0 h 48"/>
                <a:gd name="T76" fmla="*/ 7 w 53"/>
                <a:gd name="T77" fmla="*/ 3 h 48"/>
                <a:gd name="T78" fmla="*/ 6 w 53"/>
                <a:gd name="T79"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48">
                  <a:moveTo>
                    <a:pt x="6" y="5"/>
                  </a:moveTo>
                  <a:cubicBezTo>
                    <a:pt x="3" y="7"/>
                    <a:pt x="1" y="11"/>
                    <a:pt x="1" y="14"/>
                  </a:cubicBezTo>
                  <a:cubicBezTo>
                    <a:pt x="0" y="15"/>
                    <a:pt x="0" y="16"/>
                    <a:pt x="0" y="17"/>
                  </a:cubicBezTo>
                  <a:cubicBezTo>
                    <a:pt x="0" y="17"/>
                    <a:pt x="0" y="17"/>
                    <a:pt x="0" y="17"/>
                  </a:cubicBezTo>
                  <a:cubicBezTo>
                    <a:pt x="0" y="18"/>
                    <a:pt x="0" y="19"/>
                    <a:pt x="0" y="20"/>
                  </a:cubicBezTo>
                  <a:cubicBezTo>
                    <a:pt x="0" y="21"/>
                    <a:pt x="0" y="22"/>
                    <a:pt x="0" y="22"/>
                  </a:cubicBezTo>
                  <a:cubicBezTo>
                    <a:pt x="1" y="25"/>
                    <a:pt x="1" y="28"/>
                    <a:pt x="2" y="31"/>
                  </a:cubicBezTo>
                  <a:cubicBezTo>
                    <a:pt x="4" y="35"/>
                    <a:pt x="6" y="38"/>
                    <a:pt x="8" y="42"/>
                  </a:cubicBezTo>
                  <a:cubicBezTo>
                    <a:pt x="8" y="42"/>
                    <a:pt x="8" y="42"/>
                    <a:pt x="8" y="42"/>
                  </a:cubicBezTo>
                  <a:cubicBezTo>
                    <a:pt x="9" y="43"/>
                    <a:pt x="11" y="45"/>
                    <a:pt x="12" y="46"/>
                  </a:cubicBezTo>
                  <a:cubicBezTo>
                    <a:pt x="12" y="46"/>
                    <a:pt x="13" y="46"/>
                    <a:pt x="13" y="46"/>
                  </a:cubicBezTo>
                  <a:cubicBezTo>
                    <a:pt x="15" y="48"/>
                    <a:pt x="17" y="48"/>
                    <a:pt x="19" y="47"/>
                  </a:cubicBezTo>
                  <a:cubicBezTo>
                    <a:pt x="19" y="47"/>
                    <a:pt x="19" y="47"/>
                    <a:pt x="19" y="47"/>
                  </a:cubicBezTo>
                  <a:cubicBezTo>
                    <a:pt x="20" y="47"/>
                    <a:pt x="21" y="46"/>
                    <a:pt x="22" y="46"/>
                  </a:cubicBezTo>
                  <a:cubicBezTo>
                    <a:pt x="22" y="46"/>
                    <a:pt x="23" y="46"/>
                    <a:pt x="23" y="45"/>
                  </a:cubicBezTo>
                  <a:cubicBezTo>
                    <a:pt x="25" y="45"/>
                    <a:pt x="27" y="45"/>
                    <a:pt x="27" y="45"/>
                  </a:cubicBezTo>
                  <a:cubicBezTo>
                    <a:pt x="27" y="45"/>
                    <a:pt x="27" y="45"/>
                    <a:pt x="27" y="45"/>
                  </a:cubicBezTo>
                  <a:cubicBezTo>
                    <a:pt x="28" y="45"/>
                    <a:pt x="29" y="45"/>
                    <a:pt x="30" y="45"/>
                  </a:cubicBezTo>
                  <a:cubicBezTo>
                    <a:pt x="31" y="46"/>
                    <a:pt x="31" y="46"/>
                    <a:pt x="32" y="46"/>
                  </a:cubicBezTo>
                  <a:cubicBezTo>
                    <a:pt x="33" y="46"/>
                    <a:pt x="34" y="47"/>
                    <a:pt x="35" y="47"/>
                  </a:cubicBezTo>
                  <a:cubicBezTo>
                    <a:pt x="35" y="47"/>
                    <a:pt x="35" y="47"/>
                    <a:pt x="35" y="47"/>
                  </a:cubicBezTo>
                  <a:cubicBezTo>
                    <a:pt x="37" y="48"/>
                    <a:pt x="39" y="48"/>
                    <a:pt x="41" y="46"/>
                  </a:cubicBezTo>
                  <a:cubicBezTo>
                    <a:pt x="41" y="46"/>
                    <a:pt x="41" y="46"/>
                    <a:pt x="42" y="46"/>
                  </a:cubicBezTo>
                  <a:cubicBezTo>
                    <a:pt x="43" y="45"/>
                    <a:pt x="44" y="43"/>
                    <a:pt x="45" y="42"/>
                  </a:cubicBezTo>
                  <a:cubicBezTo>
                    <a:pt x="45" y="42"/>
                    <a:pt x="45" y="42"/>
                    <a:pt x="46" y="42"/>
                  </a:cubicBezTo>
                  <a:cubicBezTo>
                    <a:pt x="48" y="38"/>
                    <a:pt x="50" y="35"/>
                    <a:pt x="51" y="31"/>
                  </a:cubicBezTo>
                  <a:cubicBezTo>
                    <a:pt x="52" y="28"/>
                    <a:pt x="53" y="25"/>
                    <a:pt x="53" y="22"/>
                  </a:cubicBezTo>
                  <a:cubicBezTo>
                    <a:pt x="53" y="22"/>
                    <a:pt x="53" y="21"/>
                    <a:pt x="53" y="20"/>
                  </a:cubicBezTo>
                  <a:cubicBezTo>
                    <a:pt x="53" y="19"/>
                    <a:pt x="53" y="18"/>
                    <a:pt x="53" y="17"/>
                  </a:cubicBezTo>
                  <a:cubicBezTo>
                    <a:pt x="53" y="17"/>
                    <a:pt x="53" y="17"/>
                    <a:pt x="53" y="17"/>
                  </a:cubicBezTo>
                  <a:cubicBezTo>
                    <a:pt x="53" y="16"/>
                    <a:pt x="53" y="15"/>
                    <a:pt x="53" y="14"/>
                  </a:cubicBezTo>
                  <a:cubicBezTo>
                    <a:pt x="52" y="11"/>
                    <a:pt x="51" y="7"/>
                    <a:pt x="48" y="5"/>
                  </a:cubicBezTo>
                  <a:cubicBezTo>
                    <a:pt x="48" y="4"/>
                    <a:pt x="47" y="4"/>
                    <a:pt x="47" y="3"/>
                  </a:cubicBezTo>
                  <a:cubicBezTo>
                    <a:pt x="45" y="2"/>
                    <a:pt x="42" y="1"/>
                    <a:pt x="39" y="0"/>
                  </a:cubicBezTo>
                  <a:cubicBezTo>
                    <a:pt x="36" y="0"/>
                    <a:pt x="34" y="0"/>
                    <a:pt x="31" y="1"/>
                  </a:cubicBezTo>
                  <a:cubicBezTo>
                    <a:pt x="30" y="2"/>
                    <a:pt x="27" y="3"/>
                    <a:pt x="27" y="3"/>
                  </a:cubicBezTo>
                  <a:cubicBezTo>
                    <a:pt x="27" y="3"/>
                    <a:pt x="24" y="2"/>
                    <a:pt x="23" y="1"/>
                  </a:cubicBezTo>
                  <a:cubicBezTo>
                    <a:pt x="20" y="0"/>
                    <a:pt x="17" y="0"/>
                    <a:pt x="14" y="0"/>
                  </a:cubicBezTo>
                  <a:cubicBezTo>
                    <a:pt x="11" y="1"/>
                    <a:pt x="9" y="2"/>
                    <a:pt x="7" y="3"/>
                  </a:cubicBezTo>
                  <a:cubicBezTo>
                    <a:pt x="6" y="4"/>
                    <a:pt x="6" y="4"/>
                    <a:pt x="6" y="5"/>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126">
              <a:extLst>
                <a:ext uri="{FF2B5EF4-FFF2-40B4-BE49-F238E27FC236}">
                  <a16:creationId xmlns:a16="http://schemas.microsoft.com/office/drawing/2014/main" id="{FDE5ADA0-3211-B012-1318-DE5EF4589E93}"/>
                </a:ext>
              </a:extLst>
            </p:cNvPr>
            <p:cNvSpPr>
              <a:spLocks/>
            </p:cNvSpPr>
            <p:nvPr/>
          </p:nvSpPr>
          <p:spPr bwMode="auto">
            <a:xfrm>
              <a:off x="8936282" y="3877578"/>
              <a:ext cx="26227" cy="29647"/>
            </a:xfrm>
            <a:custGeom>
              <a:avLst/>
              <a:gdLst>
                <a:gd name="T0" fmla="*/ 4 w 13"/>
                <a:gd name="T1" fmla="*/ 11 h 15"/>
                <a:gd name="T2" fmla="*/ 9 w 13"/>
                <a:gd name="T3" fmla="*/ 14 h 15"/>
                <a:gd name="T4" fmla="*/ 12 w 13"/>
                <a:gd name="T5" fmla="*/ 14 h 15"/>
                <a:gd name="T6" fmla="*/ 13 w 13"/>
                <a:gd name="T7" fmla="*/ 14 h 15"/>
                <a:gd name="T8" fmla="*/ 10 w 13"/>
                <a:gd name="T9" fmla="*/ 6 h 15"/>
                <a:gd name="T10" fmla="*/ 1 w 13"/>
                <a:gd name="T11" fmla="*/ 0 h 15"/>
                <a:gd name="T12" fmla="*/ 1 w 13"/>
                <a:gd name="T13" fmla="*/ 0 h 15"/>
                <a:gd name="T14" fmla="*/ 0 w 13"/>
                <a:gd name="T15" fmla="*/ 0 h 15"/>
                <a:gd name="T16" fmla="*/ 0 w 13"/>
                <a:gd name="T17" fmla="*/ 4 h 15"/>
                <a:gd name="T18" fmla="*/ 4 w 13"/>
                <a:gd name="T1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5">
                  <a:moveTo>
                    <a:pt x="4" y="11"/>
                  </a:moveTo>
                  <a:cubicBezTo>
                    <a:pt x="6" y="12"/>
                    <a:pt x="7" y="14"/>
                    <a:pt x="9" y="14"/>
                  </a:cubicBezTo>
                  <a:cubicBezTo>
                    <a:pt x="10" y="14"/>
                    <a:pt x="11" y="15"/>
                    <a:pt x="12" y="14"/>
                  </a:cubicBezTo>
                  <a:cubicBezTo>
                    <a:pt x="13" y="14"/>
                    <a:pt x="13" y="14"/>
                    <a:pt x="13" y="14"/>
                  </a:cubicBezTo>
                  <a:cubicBezTo>
                    <a:pt x="13" y="11"/>
                    <a:pt x="12" y="8"/>
                    <a:pt x="10" y="6"/>
                  </a:cubicBezTo>
                  <a:cubicBezTo>
                    <a:pt x="8" y="3"/>
                    <a:pt x="5" y="1"/>
                    <a:pt x="1" y="0"/>
                  </a:cubicBezTo>
                  <a:cubicBezTo>
                    <a:pt x="1" y="0"/>
                    <a:pt x="1" y="0"/>
                    <a:pt x="1" y="0"/>
                  </a:cubicBezTo>
                  <a:cubicBezTo>
                    <a:pt x="1" y="0"/>
                    <a:pt x="0" y="0"/>
                    <a:pt x="0" y="0"/>
                  </a:cubicBezTo>
                  <a:cubicBezTo>
                    <a:pt x="0" y="1"/>
                    <a:pt x="0" y="2"/>
                    <a:pt x="0" y="4"/>
                  </a:cubicBezTo>
                  <a:cubicBezTo>
                    <a:pt x="1" y="6"/>
                    <a:pt x="2" y="9"/>
                    <a:pt x="4" y="11"/>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134">
              <a:extLst>
                <a:ext uri="{FF2B5EF4-FFF2-40B4-BE49-F238E27FC236}">
                  <a16:creationId xmlns:a16="http://schemas.microsoft.com/office/drawing/2014/main" id="{7C61D0CD-BF64-1C31-A975-CB86D92662AF}"/>
                </a:ext>
              </a:extLst>
            </p:cNvPr>
            <p:cNvSpPr>
              <a:spLocks/>
            </p:cNvSpPr>
            <p:nvPr/>
          </p:nvSpPr>
          <p:spPr bwMode="auto">
            <a:xfrm>
              <a:off x="11013887" y="2114693"/>
              <a:ext cx="91223" cy="98065"/>
            </a:xfrm>
            <a:custGeom>
              <a:avLst/>
              <a:gdLst>
                <a:gd name="T0" fmla="*/ 2 w 80"/>
                <a:gd name="T1" fmla="*/ 0 h 86"/>
                <a:gd name="T2" fmla="*/ 80 w 80"/>
                <a:gd name="T3" fmla="*/ 80 h 86"/>
                <a:gd name="T4" fmla="*/ 0 w 80"/>
                <a:gd name="T5" fmla="*/ 86 h 86"/>
                <a:gd name="T6" fmla="*/ 2 w 80"/>
                <a:gd name="T7" fmla="*/ 0 h 86"/>
              </a:gdLst>
              <a:ahLst/>
              <a:cxnLst>
                <a:cxn ang="0">
                  <a:pos x="T0" y="T1"/>
                </a:cxn>
                <a:cxn ang="0">
                  <a:pos x="T2" y="T3"/>
                </a:cxn>
                <a:cxn ang="0">
                  <a:pos x="T4" y="T5"/>
                </a:cxn>
                <a:cxn ang="0">
                  <a:pos x="T6" y="T7"/>
                </a:cxn>
              </a:cxnLst>
              <a:rect l="0" t="0" r="r" b="b"/>
              <a:pathLst>
                <a:path w="80" h="86">
                  <a:moveTo>
                    <a:pt x="2" y="0"/>
                  </a:moveTo>
                  <a:lnTo>
                    <a:pt x="80" y="80"/>
                  </a:lnTo>
                  <a:lnTo>
                    <a:pt x="0" y="86"/>
                  </a:lnTo>
                  <a:lnTo>
                    <a:pt x="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140">
              <a:extLst>
                <a:ext uri="{FF2B5EF4-FFF2-40B4-BE49-F238E27FC236}">
                  <a16:creationId xmlns:a16="http://schemas.microsoft.com/office/drawing/2014/main" id="{C3D9E5D6-24EB-8698-73EA-08850276EDA9}"/>
                </a:ext>
              </a:extLst>
            </p:cNvPr>
            <p:cNvSpPr>
              <a:spLocks/>
            </p:cNvSpPr>
            <p:nvPr/>
          </p:nvSpPr>
          <p:spPr bwMode="auto">
            <a:xfrm>
              <a:off x="8422012" y="2114693"/>
              <a:ext cx="92363" cy="98065"/>
            </a:xfrm>
            <a:custGeom>
              <a:avLst/>
              <a:gdLst>
                <a:gd name="T0" fmla="*/ 80 w 81"/>
                <a:gd name="T1" fmla="*/ 0 h 86"/>
                <a:gd name="T2" fmla="*/ 0 w 81"/>
                <a:gd name="T3" fmla="*/ 80 h 86"/>
                <a:gd name="T4" fmla="*/ 81 w 81"/>
                <a:gd name="T5" fmla="*/ 86 h 86"/>
                <a:gd name="T6" fmla="*/ 80 w 81"/>
                <a:gd name="T7" fmla="*/ 0 h 86"/>
              </a:gdLst>
              <a:ahLst/>
              <a:cxnLst>
                <a:cxn ang="0">
                  <a:pos x="T0" y="T1"/>
                </a:cxn>
                <a:cxn ang="0">
                  <a:pos x="T2" y="T3"/>
                </a:cxn>
                <a:cxn ang="0">
                  <a:pos x="T4" y="T5"/>
                </a:cxn>
                <a:cxn ang="0">
                  <a:pos x="T6" y="T7"/>
                </a:cxn>
              </a:cxnLst>
              <a:rect l="0" t="0" r="r" b="b"/>
              <a:pathLst>
                <a:path w="81" h="86">
                  <a:moveTo>
                    <a:pt x="80" y="0"/>
                  </a:moveTo>
                  <a:lnTo>
                    <a:pt x="0" y="80"/>
                  </a:lnTo>
                  <a:lnTo>
                    <a:pt x="81" y="86"/>
                  </a:lnTo>
                  <a:lnTo>
                    <a:pt x="8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142">
              <a:extLst>
                <a:ext uri="{FF2B5EF4-FFF2-40B4-BE49-F238E27FC236}">
                  <a16:creationId xmlns:a16="http://schemas.microsoft.com/office/drawing/2014/main" id="{B2154017-CCEF-3147-9AE3-87F7633C02EA}"/>
                </a:ext>
              </a:extLst>
            </p:cNvPr>
            <p:cNvSpPr>
              <a:spLocks/>
            </p:cNvSpPr>
            <p:nvPr/>
          </p:nvSpPr>
          <p:spPr bwMode="auto">
            <a:xfrm>
              <a:off x="11013887" y="4557189"/>
              <a:ext cx="91223" cy="96924"/>
            </a:xfrm>
            <a:custGeom>
              <a:avLst/>
              <a:gdLst>
                <a:gd name="T0" fmla="*/ 2 w 80"/>
                <a:gd name="T1" fmla="*/ 85 h 85"/>
                <a:gd name="T2" fmla="*/ 80 w 80"/>
                <a:gd name="T3" fmla="*/ 5 h 85"/>
                <a:gd name="T4" fmla="*/ 0 w 80"/>
                <a:gd name="T5" fmla="*/ 0 h 85"/>
                <a:gd name="T6" fmla="*/ 2 w 80"/>
                <a:gd name="T7" fmla="*/ 85 h 85"/>
              </a:gdLst>
              <a:ahLst/>
              <a:cxnLst>
                <a:cxn ang="0">
                  <a:pos x="T0" y="T1"/>
                </a:cxn>
                <a:cxn ang="0">
                  <a:pos x="T2" y="T3"/>
                </a:cxn>
                <a:cxn ang="0">
                  <a:pos x="T4" y="T5"/>
                </a:cxn>
                <a:cxn ang="0">
                  <a:pos x="T6" y="T7"/>
                </a:cxn>
              </a:cxnLst>
              <a:rect l="0" t="0" r="r" b="b"/>
              <a:pathLst>
                <a:path w="80" h="85">
                  <a:moveTo>
                    <a:pt x="2" y="85"/>
                  </a:moveTo>
                  <a:lnTo>
                    <a:pt x="80" y="5"/>
                  </a:lnTo>
                  <a:lnTo>
                    <a:pt x="0" y="0"/>
                  </a:lnTo>
                  <a:lnTo>
                    <a:pt x="2" y="85"/>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144">
              <a:extLst>
                <a:ext uri="{FF2B5EF4-FFF2-40B4-BE49-F238E27FC236}">
                  <a16:creationId xmlns:a16="http://schemas.microsoft.com/office/drawing/2014/main" id="{E886BE5E-8E90-798E-425E-0AF1E8653788}"/>
                </a:ext>
              </a:extLst>
            </p:cNvPr>
            <p:cNvSpPr>
              <a:spLocks/>
            </p:cNvSpPr>
            <p:nvPr/>
          </p:nvSpPr>
          <p:spPr bwMode="auto">
            <a:xfrm>
              <a:off x="8422012" y="4557189"/>
              <a:ext cx="92363" cy="96924"/>
            </a:xfrm>
            <a:custGeom>
              <a:avLst/>
              <a:gdLst>
                <a:gd name="T0" fmla="*/ 80 w 81"/>
                <a:gd name="T1" fmla="*/ 85 h 85"/>
                <a:gd name="T2" fmla="*/ 0 w 81"/>
                <a:gd name="T3" fmla="*/ 5 h 85"/>
                <a:gd name="T4" fmla="*/ 81 w 81"/>
                <a:gd name="T5" fmla="*/ 0 h 85"/>
                <a:gd name="T6" fmla="*/ 80 w 81"/>
                <a:gd name="T7" fmla="*/ 85 h 85"/>
              </a:gdLst>
              <a:ahLst/>
              <a:cxnLst>
                <a:cxn ang="0">
                  <a:pos x="T0" y="T1"/>
                </a:cxn>
                <a:cxn ang="0">
                  <a:pos x="T2" y="T3"/>
                </a:cxn>
                <a:cxn ang="0">
                  <a:pos x="T4" y="T5"/>
                </a:cxn>
                <a:cxn ang="0">
                  <a:pos x="T6" y="T7"/>
                </a:cxn>
              </a:cxnLst>
              <a:rect l="0" t="0" r="r" b="b"/>
              <a:pathLst>
                <a:path w="81" h="85">
                  <a:moveTo>
                    <a:pt x="80" y="85"/>
                  </a:moveTo>
                  <a:lnTo>
                    <a:pt x="0" y="5"/>
                  </a:lnTo>
                  <a:lnTo>
                    <a:pt x="81" y="0"/>
                  </a:lnTo>
                  <a:lnTo>
                    <a:pt x="80" y="85"/>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Oval 7">
              <a:extLst>
                <a:ext uri="{FF2B5EF4-FFF2-40B4-BE49-F238E27FC236}">
                  <a16:creationId xmlns:a16="http://schemas.microsoft.com/office/drawing/2014/main" id="{5BE5CCC0-197B-FE67-AB9C-9F162DFA7E8A}"/>
                </a:ext>
              </a:extLst>
            </p:cNvPr>
            <p:cNvSpPr/>
            <p:nvPr/>
          </p:nvSpPr>
          <p:spPr>
            <a:xfrm>
              <a:off x="9144963" y="3324316"/>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 </a:t>
              </a:r>
              <a:endParaRPr lang="en-US" sz="3200" dirty="0">
                <a:solidFill>
                  <a:schemeClr val="bg1"/>
                </a:solidFill>
                <a:latin typeface="Sosa" pitchFamily="2" charset="0"/>
              </a:endParaRPr>
            </a:p>
          </p:txBody>
        </p:sp>
        <p:sp>
          <p:nvSpPr>
            <p:cNvPr id="196" name="Oval 8">
              <a:extLst>
                <a:ext uri="{FF2B5EF4-FFF2-40B4-BE49-F238E27FC236}">
                  <a16:creationId xmlns:a16="http://schemas.microsoft.com/office/drawing/2014/main" id="{1B367717-581D-94EB-F70B-F443C0DB45D8}"/>
                </a:ext>
              </a:extLst>
            </p:cNvPr>
            <p:cNvSpPr/>
            <p:nvPr/>
          </p:nvSpPr>
          <p:spPr>
            <a:xfrm>
              <a:off x="9708721" y="2256436"/>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Sosa" pitchFamily="2" charset="0"/>
              </a:endParaRPr>
            </a:p>
          </p:txBody>
        </p:sp>
        <p:sp>
          <p:nvSpPr>
            <p:cNvPr id="197" name="Oval 10">
              <a:extLst>
                <a:ext uri="{FF2B5EF4-FFF2-40B4-BE49-F238E27FC236}">
                  <a16:creationId xmlns:a16="http://schemas.microsoft.com/office/drawing/2014/main" id="{924DEA49-1B40-1BC7-EA7D-8C05051CAFAD}"/>
                </a:ext>
              </a:extLst>
            </p:cNvPr>
            <p:cNvSpPr/>
            <p:nvPr/>
          </p:nvSpPr>
          <p:spPr>
            <a:xfrm>
              <a:off x="9097063" y="4179754"/>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sp>
          <p:nvSpPr>
            <p:cNvPr id="198" name="Oval 16">
              <a:extLst>
                <a:ext uri="{FF2B5EF4-FFF2-40B4-BE49-F238E27FC236}">
                  <a16:creationId xmlns:a16="http://schemas.microsoft.com/office/drawing/2014/main" id="{4AD2B9A5-55B3-E7CA-0B09-4F384E976243}"/>
                </a:ext>
              </a:extLst>
            </p:cNvPr>
            <p:cNvSpPr/>
            <p:nvPr/>
          </p:nvSpPr>
          <p:spPr>
            <a:xfrm>
              <a:off x="8824153" y="2399149"/>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sp>
          <p:nvSpPr>
            <p:cNvPr id="199" name="Oval 17">
              <a:extLst>
                <a:ext uri="{FF2B5EF4-FFF2-40B4-BE49-F238E27FC236}">
                  <a16:creationId xmlns:a16="http://schemas.microsoft.com/office/drawing/2014/main" id="{89B3D487-4788-70C0-6F42-5C0EB89D3690}"/>
                </a:ext>
              </a:extLst>
            </p:cNvPr>
            <p:cNvSpPr/>
            <p:nvPr/>
          </p:nvSpPr>
          <p:spPr>
            <a:xfrm>
              <a:off x="10033179" y="3153195"/>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grpSp>
      <p:pic>
        <p:nvPicPr>
          <p:cNvPr id="2" name="Imagem 1">
            <a:extLst>
              <a:ext uri="{FF2B5EF4-FFF2-40B4-BE49-F238E27FC236}">
                <a16:creationId xmlns:a16="http://schemas.microsoft.com/office/drawing/2014/main" id="{1A6D41E0-B5E3-1D38-0043-B1AE424966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5734" y="240479"/>
            <a:ext cx="2340372" cy="649753"/>
          </a:xfrm>
          <a:prstGeom prst="rect">
            <a:avLst/>
          </a:prstGeom>
        </p:spPr>
      </p:pic>
    </p:spTree>
    <p:extLst>
      <p:ext uri="{BB962C8B-B14F-4D97-AF65-F5344CB8AC3E}">
        <p14:creationId xmlns:p14="http://schemas.microsoft.com/office/powerpoint/2010/main" val="165643357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ais são os 3 agentes da higiene ocupacional? - Connapa">
            <a:extLst>
              <a:ext uri="{FF2B5EF4-FFF2-40B4-BE49-F238E27FC236}">
                <a16:creationId xmlns:a16="http://schemas.microsoft.com/office/drawing/2014/main" id="{C8A820B4-3863-7232-7F81-892F29D12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1" y="0"/>
            <a:ext cx="5311586" cy="6858000"/>
            <a:chOff x="-1" y="0"/>
            <a:chExt cx="5311586" cy="6858000"/>
          </a:xfrm>
          <a:solidFill>
            <a:schemeClr val="accent2">
              <a:alpha val="93000"/>
            </a:scheme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0" y="3482737"/>
            <a:ext cx="4961959" cy="32029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4000" b="1" dirty="0">
                <a:solidFill>
                  <a:schemeClr val="bg1"/>
                </a:solidFill>
                <a:latin typeface="Bebas Neue" panose="020B0606020202050201" pitchFamily="34" charset="0"/>
                <a:ea typeface="ＭＳ Ｐゴシック" charset="0"/>
                <a:cs typeface="League Gothic" charset="0"/>
                <a:sym typeface="League Gothic" charset="0"/>
              </a:rPr>
              <a:t>09. </a:t>
            </a:r>
            <a:r>
              <a:rPr lang="pt-BR" sz="4000" dirty="0">
                <a:solidFill>
                  <a:schemeClr val="bg1"/>
                </a:solidFill>
                <a:latin typeface="Bebas Neue" panose="020B0606020202050201" pitchFamily="34" charset="0"/>
                <a:ea typeface="ＭＳ Ｐゴシック" charset="0"/>
                <a:cs typeface="League Gothic" charset="0"/>
                <a:sym typeface="League Gothic" charset="0"/>
              </a:rPr>
              <a:t>Alojamento: condições adequadas para o descanso dos trabalhadores</a:t>
            </a: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441160" y="1346452"/>
            <a:ext cx="2230660" cy="2361874"/>
            <a:chOff x="1664677" y="1949380"/>
            <a:chExt cx="1195754" cy="1266093"/>
          </a:xfrm>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p:cNvSpPr/>
          <p:nvPr/>
        </p:nvSpPr>
        <p:spPr>
          <a:xfrm>
            <a:off x="2138104" y="2122710"/>
            <a:ext cx="768381" cy="70228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2" name="Imagem 1">
            <a:extLst>
              <a:ext uri="{FF2B5EF4-FFF2-40B4-BE49-F238E27FC236}">
                <a16:creationId xmlns:a16="http://schemas.microsoft.com/office/drawing/2014/main" id="{F54BEDAF-BAFA-8D06-3AEF-CCA9E38A89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118" y="19041"/>
            <a:ext cx="2340372" cy="649753"/>
          </a:xfrm>
          <a:prstGeom prst="rect">
            <a:avLst/>
          </a:prstGeom>
        </p:spPr>
      </p:pic>
    </p:spTree>
    <p:extLst>
      <p:ext uri="{BB962C8B-B14F-4D97-AF65-F5344CB8AC3E}">
        <p14:creationId xmlns:p14="http://schemas.microsoft.com/office/powerpoint/2010/main" val="399600242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dições de trabalho precárias foram um dos motivos da criação da NR-24">
            <a:extLst>
              <a:ext uri="{FF2B5EF4-FFF2-40B4-BE49-F238E27FC236}">
                <a16:creationId xmlns:a16="http://schemas.microsoft.com/office/drawing/2014/main" id="{D00672CE-9105-96F7-C797-747AF1DAEC0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5026"/>
          <a:stretch/>
        </p:blipFill>
        <p:spPr bwMode="auto">
          <a:xfrm>
            <a:off x="4113702" y="1968"/>
            <a:ext cx="8078298" cy="6856032"/>
          </a:xfrm>
          <a:prstGeom prst="rect">
            <a:avLst/>
          </a:prstGeom>
          <a:noFill/>
          <a:extLst>
            <a:ext uri="{909E8E84-426E-40DD-AFC4-6F175D3DCCD1}">
              <a14:hiddenFill xmlns:a14="http://schemas.microsoft.com/office/drawing/2010/main">
                <a:solidFill>
                  <a:srgbClr val="FFFFFF"/>
                </a:solidFill>
              </a14:hiddenFill>
            </a:ext>
          </a:extLst>
        </p:spPr>
      </p:pic>
      <p:sp>
        <p:nvSpPr>
          <p:cNvPr id="5" name="Fluxograma: Entrada Manual 4">
            <a:extLst>
              <a:ext uri="{FF2B5EF4-FFF2-40B4-BE49-F238E27FC236}">
                <a16:creationId xmlns:a16="http://schemas.microsoft.com/office/drawing/2014/main" id="{185A3A24-52BB-4C89-6390-3E9560ECE060}"/>
              </a:ext>
            </a:extLst>
          </p:cNvPr>
          <p:cNvSpPr/>
          <p:nvPr/>
        </p:nvSpPr>
        <p:spPr>
          <a:xfrm rot="5400000" flipH="1">
            <a:off x="174172" y="-174173"/>
            <a:ext cx="6858000" cy="7206343"/>
          </a:xfrm>
          <a:prstGeom prst="flowChartManualInp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eardrop 30">
            <a:extLst>
              <a:ext uri="{FF2B5EF4-FFF2-40B4-BE49-F238E27FC236}">
                <a16:creationId xmlns:a16="http://schemas.microsoft.com/office/drawing/2014/main" id="{113D2035-36A8-5547-465D-48960C2D2969}"/>
              </a:ext>
            </a:extLst>
          </p:cNvPr>
          <p:cNvSpPr/>
          <p:nvPr/>
        </p:nvSpPr>
        <p:spPr>
          <a:xfrm>
            <a:off x="6630344" y="788186"/>
            <a:ext cx="576000" cy="590145"/>
          </a:xfrm>
          <a:prstGeom prst="teardrop">
            <a:avLst/>
          </a:prstGeom>
          <a:solidFill>
            <a:srgbClr val="00A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 name="Picture 32">
            <a:extLst>
              <a:ext uri="{FF2B5EF4-FFF2-40B4-BE49-F238E27FC236}">
                <a16:creationId xmlns:a16="http://schemas.microsoft.com/office/drawing/2014/main" id="{E12DE7A0-487F-B621-6255-3484D41AF93F}"/>
              </a:ext>
            </a:extLst>
          </p:cNvPr>
          <p:cNvPicPr>
            <a:picLocks noChangeAspect="1"/>
          </p:cNvPicPr>
          <p:nvPr/>
        </p:nvPicPr>
        <p:blipFill>
          <a:blip r:embed="rId5"/>
          <a:stretch>
            <a:fillRect/>
          </a:stretch>
        </p:blipFill>
        <p:spPr>
          <a:xfrm>
            <a:off x="6783806" y="946315"/>
            <a:ext cx="335362" cy="316725"/>
          </a:xfrm>
          <a:prstGeom prst="rect">
            <a:avLst/>
          </a:prstGeom>
        </p:spPr>
      </p:pic>
      <p:sp>
        <p:nvSpPr>
          <p:cNvPr id="10" name="TextBox 30">
            <a:extLst>
              <a:ext uri="{FF2B5EF4-FFF2-40B4-BE49-F238E27FC236}">
                <a16:creationId xmlns:a16="http://schemas.microsoft.com/office/drawing/2014/main" id="{FCD4858C-0F23-89A3-703F-1FE5F682CDB2}"/>
              </a:ext>
            </a:extLst>
          </p:cNvPr>
          <p:cNvSpPr txBox="1"/>
          <p:nvPr/>
        </p:nvSpPr>
        <p:spPr>
          <a:xfrm>
            <a:off x="195671" y="1263040"/>
            <a:ext cx="5706625" cy="5449569"/>
          </a:xfrm>
          <a:prstGeom prst="rect">
            <a:avLst/>
          </a:prstGeom>
          <a:noFill/>
        </p:spPr>
        <p:txBody>
          <a:bodyPr wrap="square" rtlCol="0">
            <a:spAutoFit/>
          </a:bodyPr>
          <a:lstStyle/>
          <a:p>
            <a:pPr>
              <a:lnSpc>
                <a:spcPct val="150000"/>
              </a:lnSpc>
            </a:pPr>
            <a:r>
              <a:rPr lang="pt-BR" dirty="0">
                <a:solidFill>
                  <a:schemeClr val="tx1">
                    <a:lumMod val="90000"/>
                    <a:lumOff val="10000"/>
                  </a:schemeClr>
                </a:solidFill>
              </a:rPr>
              <a:t>O alojamento é um conjunto de espaços ou edificações sob a responsabilidade do empregador, destinados à hospedagem temporária dos trabalhadores. Compreende dormitórios, instalações sanitárias, refeitório, áreas de convivência e local para lavagem e secagem de roupas.</a:t>
            </a:r>
          </a:p>
          <a:p>
            <a:pPr>
              <a:lnSpc>
                <a:spcPct val="150000"/>
              </a:lnSpc>
            </a:pPr>
            <a:endParaRPr lang="pt-BR" dirty="0">
              <a:solidFill>
                <a:schemeClr val="tx1">
                  <a:lumMod val="90000"/>
                  <a:lumOff val="10000"/>
                </a:schemeClr>
              </a:solidFill>
            </a:endParaRPr>
          </a:p>
          <a:p>
            <a:pPr>
              <a:lnSpc>
                <a:spcPct val="150000"/>
              </a:lnSpc>
            </a:pPr>
            <a:r>
              <a:rPr lang="pt-BR" dirty="0">
                <a:solidFill>
                  <a:schemeClr val="tx1">
                    <a:lumMod val="90000"/>
                    <a:lumOff val="10000"/>
                  </a:schemeClr>
                </a:solidFill>
              </a:rPr>
              <a:t>Possuem critérios específicos dispostos na NR-24 para garantir o bem-estar dos funcionários no momento de descanso e acesso adequado para as necessidades básicas. Veja o que a norma determina:</a:t>
            </a:r>
            <a:endParaRPr lang="id-ID" b="1" dirty="0">
              <a:solidFill>
                <a:schemeClr val="tx1">
                  <a:lumMod val="90000"/>
                  <a:lumOff val="10000"/>
                </a:schemeClr>
              </a:solidFill>
            </a:endParaRPr>
          </a:p>
        </p:txBody>
      </p:sp>
      <p:sp>
        <p:nvSpPr>
          <p:cNvPr id="2" name="Teardrop 30">
            <a:extLst>
              <a:ext uri="{FF2B5EF4-FFF2-40B4-BE49-F238E27FC236}">
                <a16:creationId xmlns:a16="http://schemas.microsoft.com/office/drawing/2014/main" id="{FB5508D1-2943-3F9E-63EC-91E809C9F337}"/>
              </a:ext>
            </a:extLst>
          </p:cNvPr>
          <p:cNvSpPr/>
          <p:nvPr/>
        </p:nvSpPr>
        <p:spPr>
          <a:xfrm>
            <a:off x="5836010" y="4801386"/>
            <a:ext cx="576000" cy="590145"/>
          </a:xfrm>
          <a:prstGeom prst="teardrop">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32">
            <a:extLst>
              <a:ext uri="{FF2B5EF4-FFF2-40B4-BE49-F238E27FC236}">
                <a16:creationId xmlns:a16="http://schemas.microsoft.com/office/drawing/2014/main" id="{AA8599AD-24C6-3AAC-795C-2313B8C9F65F}"/>
              </a:ext>
            </a:extLst>
          </p:cNvPr>
          <p:cNvPicPr>
            <a:picLocks noChangeAspect="1"/>
          </p:cNvPicPr>
          <p:nvPr/>
        </p:nvPicPr>
        <p:blipFill>
          <a:blip r:embed="rId5"/>
          <a:stretch>
            <a:fillRect/>
          </a:stretch>
        </p:blipFill>
        <p:spPr>
          <a:xfrm>
            <a:off x="5989472" y="4959515"/>
            <a:ext cx="335362" cy="316725"/>
          </a:xfrm>
          <a:prstGeom prst="rect">
            <a:avLst/>
          </a:prstGeom>
        </p:spPr>
      </p:pic>
      <p:pic>
        <p:nvPicPr>
          <p:cNvPr id="4" name="Imagem 3">
            <a:extLst>
              <a:ext uri="{FF2B5EF4-FFF2-40B4-BE49-F238E27FC236}">
                <a16:creationId xmlns:a16="http://schemas.microsoft.com/office/drawing/2014/main" id="{EB09C21E-830B-74F4-D369-95BCB39DB3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0459" y="138432"/>
            <a:ext cx="2340372" cy="649753"/>
          </a:xfrm>
          <a:prstGeom prst="rect">
            <a:avLst/>
          </a:prstGeom>
        </p:spPr>
      </p:pic>
    </p:spTree>
    <p:extLst>
      <p:ext uri="{BB962C8B-B14F-4D97-AF65-F5344CB8AC3E}">
        <p14:creationId xmlns:p14="http://schemas.microsoft.com/office/powerpoint/2010/main" val="225558965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rso Livre - Higiene Ocupacional Aplicada: agentes químicos - Senac São  Paulo">
            <a:extLst>
              <a:ext uri="{FF2B5EF4-FFF2-40B4-BE49-F238E27FC236}">
                <a16:creationId xmlns:a16="http://schemas.microsoft.com/office/drawing/2014/main" id="{BCD8072C-D861-43A2-DFAA-667BB6752BBC}"/>
              </a:ext>
            </a:extLst>
          </p:cNvPr>
          <p:cNvPicPr>
            <a:picLocks noChangeAspect="1" noChangeArrowheads="1"/>
          </p:cNvPicPr>
          <p:nvPr/>
        </p:nvPicPr>
        <p:blipFill rotWithShape="1">
          <a:blip r:embed="rId3">
            <a:lum bright="70000" contrast="-7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2580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12191999" cy="6858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p:cNvSpPr/>
          <p:nvPr/>
        </p:nvSpPr>
        <p:spPr>
          <a:xfrm>
            <a:off x="1699415" y="543774"/>
            <a:ext cx="9810223" cy="6001643"/>
          </a:xfrm>
          <a:prstGeom prst="rect">
            <a:avLst/>
          </a:prstGeom>
        </p:spPr>
        <p:txBody>
          <a:bodyPr wrap="square">
            <a:spAutoFit/>
          </a:bodyPr>
          <a:lstStyle/>
          <a:p>
            <a:pPr algn="just"/>
            <a:r>
              <a:rPr lang="pt-BR" sz="1600" b="1"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rPr>
              <a:t>Condições dos dormitórios</a:t>
            </a:r>
          </a:p>
          <a:p>
            <a:pPr algn="just"/>
            <a:endParaRPr lang="pt-BR" sz="1600"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endParaRPr>
          </a:p>
          <a:p>
            <a:pPr algn="just"/>
            <a:r>
              <a:rPr lang="pt-BR" sz="1600"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rPr>
              <a:t>Os dormitórios dos alojamentos devem ser mantidos em boas condições de conservação, higiene e limpeza. Eles devem ser dotados de quartos separados por sexo, proporcionando privacidade aos trabalhadores. </a:t>
            </a:r>
          </a:p>
          <a:p>
            <a:pPr algn="just"/>
            <a:endParaRPr lang="pt-BR" sz="1600"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endParaRPr>
          </a:p>
          <a:p>
            <a:pPr algn="just"/>
            <a:r>
              <a:rPr lang="pt-BR" sz="1600"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rPr>
              <a:t>É necessário também disponibilizar instalações sanitárias em uma proporção de 1 para cada 10 trabalhadores, respeitando o número mínimo de chuveiros. Caso as instalações sanitárias não estejam integradas aos dormitórios, devem estar localizadas a uma distância máxima de 50 metros, interligadas por passagens com piso lavável e cobertura.</a:t>
            </a:r>
          </a:p>
          <a:p>
            <a:pPr algn="just"/>
            <a:endParaRPr lang="pt-BR" sz="1600"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endParaRPr>
          </a:p>
          <a:p>
            <a:pPr algn="just"/>
            <a:endParaRPr lang="pt-BR" sz="1600"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endParaRPr>
          </a:p>
          <a:p>
            <a:pPr algn="just"/>
            <a:endParaRPr lang="pt-BR" sz="1600"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endParaRPr>
          </a:p>
          <a:p>
            <a:pPr algn="just"/>
            <a:r>
              <a:rPr lang="pt-BR" sz="1600" b="1"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rPr>
              <a:t>Quartos dos dormitórios</a:t>
            </a:r>
          </a:p>
          <a:p>
            <a:pPr algn="just"/>
            <a:endParaRPr lang="pt-BR" sz="1600"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endParaRPr>
          </a:p>
          <a:p>
            <a:pPr algn="just"/>
            <a:r>
              <a:rPr lang="pt-BR" sz="1600"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rPr>
              <a:t>Os quartos dos dormitórios devem proporcionar conforto e segurança aos trabalhadores. Eles devem ter camas em quantidade correspondente ao número de ocupantes, evitando o uso de mais de três camas na mesma vertical. </a:t>
            </a:r>
          </a:p>
          <a:p>
            <a:pPr algn="just"/>
            <a:endParaRPr lang="pt-BR" sz="1600"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endParaRPr>
          </a:p>
          <a:p>
            <a:pPr algn="just"/>
            <a:r>
              <a:rPr lang="pt-BR" sz="1600"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rPr>
              <a:t>É importante utilizar colchões certificados pelo INMETRO e fornecer lençóis, fronhas, cobertores e travesseiros limpos e adequados às condições climáticas. Os quartos devem ter ventilação natural, complementada por ventilação artificial, e capacidade máxima para oito trabalhadores. Além disso, devem possuir armários para a guarda de roupas e pertences pessoais, respeitando as dimensões necessárias.</a:t>
            </a:r>
            <a:endParaRPr lang="ms-MY" sz="1600" b="1" dirty="0">
              <a:solidFill>
                <a:schemeClr val="bg1"/>
              </a:solidFill>
              <a:effectLst>
                <a:outerShdw blurRad="38100" dist="38100" dir="2700000" algn="tl">
                  <a:srgbClr val="000000">
                    <a:alpha val="43137"/>
                  </a:srgbClr>
                </a:outerShdw>
              </a:effectLst>
              <a:ea typeface="Open Sans Light" pitchFamily="34" charset="0"/>
              <a:cs typeface="Open Sans Light" pitchFamily="34" charset="0"/>
            </a:endParaRPr>
          </a:p>
        </p:txBody>
      </p:sp>
      <p:grpSp>
        <p:nvGrpSpPr>
          <p:cNvPr id="3" name="Agrupar 2">
            <a:extLst>
              <a:ext uri="{FF2B5EF4-FFF2-40B4-BE49-F238E27FC236}">
                <a16:creationId xmlns:a16="http://schemas.microsoft.com/office/drawing/2014/main" id="{62C6CEB4-3967-6B6F-C087-AE83DBF22559}"/>
              </a:ext>
            </a:extLst>
          </p:cNvPr>
          <p:cNvGrpSpPr/>
          <p:nvPr/>
        </p:nvGrpSpPr>
        <p:grpSpPr>
          <a:xfrm rot="10800000">
            <a:off x="755324" y="292100"/>
            <a:ext cx="679776" cy="861890"/>
            <a:chOff x="3927281" y="2914790"/>
            <a:chExt cx="2408706" cy="2932953"/>
          </a:xfrm>
        </p:grpSpPr>
        <p:sp>
          <p:nvSpPr>
            <p:cNvPr id="5" name="Freeform 14">
              <a:extLst>
                <a:ext uri="{FF2B5EF4-FFF2-40B4-BE49-F238E27FC236}">
                  <a16:creationId xmlns:a16="http://schemas.microsoft.com/office/drawing/2014/main" id="{CB19AEC7-F2D7-C8C5-EA3F-32E51B5673A9}"/>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chemeClr val="tx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 name="Freeform 15">
              <a:extLst>
                <a:ext uri="{FF2B5EF4-FFF2-40B4-BE49-F238E27FC236}">
                  <a16:creationId xmlns:a16="http://schemas.microsoft.com/office/drawing/2014/main" id="{47D89CFA-292D-D1A4-4D5D-CE4C967240D9}"/>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 name="Freeform 16">
              <a:extLst>
                <a:ext uri="{FF2B5EF4-FFF2-40B4-BE49-F238E27FC236}">
                  <a16:creationId xmlns:a16="http://schemas.microsoft.com/office/drawing/2014/main" id="{E9D46EEB-2449-A783-C044-043AFDE4705C}"/>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0" name="Agrupar 9">
            <a:extLst>
              <a:ext uri="{FF2B5EF4-FFF2-40B4-BE49-F238E27FC236}">
                <a16:creationId xmlns:a16="http://schemas.microsoft.com/office/drawing/2014/main" id="{29FDF773-F95A-10FB-D54F-3514D24A0E70}"/>
              </a:ext>
            </a:extLst>
          </p:cNvPr>
          <p:cNvGrpSpPr/>
          <p:nvPr/>
        </p:nvGrpSpPr>
        <p:grpSpPr>
          <a:xfrm rot="10800000">
            <a:off x="755324" y="3479800"/>
            <a:ext cx="679776" cy="861890"/>
            <a:chOff x="3927281" y="2914790"/>
            <a:chExt cx="2408706" cy="2932953"/>
          </a:xfrm>
        </p:grpSpPr>
        <p:sp>
          <p:nvSpPr>
            <p:cNvPr id="11" name="Freeform 14">
              <a:extLst>
                <a:ext uri="{FF2B5EF4-FFF2-40B4-BE49-F238E27FC236}">
                  <a16:creationId xmlns:a16="http://schemas.microsoft.com/office/drawing/2014/main" id="{700F7388-D6D6-8836-14EE-4876C016C98B}"/>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chemeClr val="tx2">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 name="Freeform 15">
              <a:extLst>
                <a:ext uri="{FF2B5EF4-FFF2-40B4-BE49-F238E27FC236}">
                  <a16:creationId xmlns:a16="http://schemas.microsoft.com/office/drawing/2014/main" id="{FE410F0C-D11E-25F0-61B0-06283A47E9EA}"/>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 name="Freeform 16">
              <a:extLst>
                <a:ext uri="{FF2B5EF4-FFF2-40B4-BE49-F238E27FC236}">
                  <a16:creationId xmlns:a16="http://schemas.microsoft.com/office/drawing/2014/main" id="{A22BEE91-9EF0-F925-5C30-375DF582F52F}"/>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2" name="Imagem 1">
            <a:extLst>
              <a:ext uri="{FF2B5EF4-FFF2-40B4-BE49-F238E27FC236}">
                <a16:creationId xmlns:a16="http://schemas.microsoft.com/office/drawing/2014/main" id="{9B3C3145-6017-2A6E-61D7-044882FAA9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5734" y="240479"/>
            <a:ext cx="2340372" cy="649753"/>
          </a:xfrm>
          <a:prstGeom prst="rect">
            <a:avLst/>
          </a:prstGeom>
        </p:spPr>
      </p:pic>
    </p:spTree>
    <p:extLst>
      <p:ext uri="{BB962C8B-B14F-4D97-AF65-F5344CB8AC3E}">
        <p14:creationId xmlns:p14="http://schemas.microsoft.com/office/powerpoint/2010/main" val="760058510"/>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09">
            <a:extLst>
              <a:ext uri="{FF2B5EF4-FFF2-40B4-BE49-F238E27FC236}">
                <a16:creationId xmlns:a16="http://schemas.microsoft.com/office/drawing/2014/main" id="{1604CE51-7B53-AA39-4585-1AB579E2345C}"/>
              </a:ext>
            </a:extLst>
          </p:cNvPr>
          <p:cNvGrpSpPr/>
          <p:nvPr/>
        </p:nvGrpSpPr>
        <p:grpSpPr>
          <a:xfrm>
            <a:off x="8396514" y="2271486"/>
            <a:ext cx="3083376" cy="3573744"/>
            <a:chOff x="830258" y="1540042"/>
            <a:chExt cx="4413250" cy="4739609"/>
          </a:xfrm>
        </p:grpSpPr>
        <p:grpSp>
          <p:nvGrpSpPr>
            <p:cNvPr id="5" name="Group 71"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AE1F733B-9DDB-376A-EF62-F05F4AC4CEEC}"/>
                </a:ext>
              </a:extLst>
            </p:cNvPr>
            <p:cNvGrpSpPr/>
            <p:nvPr/>
          </p:nvGrpSpPr>
          <p:grpSpPr>
            <a:xfrm>
              <a:off x="830258" y="3348548"/>
              <a:ext cx="3226955" cy="2249920"/>
              <a:chOff x="3412101" y="3132431"/>
              <a:chExt cx="3549650" cy="2474912"/>
            </a:xfrm>
          </p:grpSpPr>
          <p:sp>
            <p:nvSpPr>
              <p:cNvPr id="59" name="Freeform 8">
                <a:extLst>
                  <a:ext uri="{FF2B5EF4-FFF2-40B4-BE49-F238E27FC236}">
                    <a16:creationId xmlns:a16="http://schemas.microsoft.com/office/drawing/2014/main" id="{F41CBEA3-5A2A-8552-7DDE-FDF44F8726A9}"/>
                  </a:ext>
                </a:extLst>
              </p:cNvPr>
              <p:cNvSpPr>
                <a:spLocks/>
              </p:cNvSpPr>
              <p:nvPr/>
            </p:nvSpPr>
            <p:spPr bwMode="auto">
              <a:xfrm>
                <a:off x="3412101" y="4086518"/>
                <a:ext cx="3549650" cy="1454150"/>
              </a:xfrm>
              <a:custGeom>
                <a:avLst/>
                <a:gdLst>
                  <a:gd name="T0" fmla="*/ 944 w 944"/>
                  <a:gd name="T1" fmla="*/ 93 h 387"/>
                  <a:gd name="T2" fmla="*/ 886 w 944"/>
                  <a:gd name="T3" fmla="*/ 66 h 387"/>
                  <a:gd name="T4" fmla="*/ 88 w 944"/>
                  <a:gd name="T5" fmla="*/ 0 h 387"/>
                  <a:gd name="T6" fmla="*/ 45 w 944"/>
                  <a:gd name="T7" fmla="*/ 112 h 387"/>
                  <a:gd name="T8" fmla="*/ 469 w 944"/>
                  <a:gd name="T9" fmla="*/ 387 h 387"/>
                  <a:gd name="T10" fmla="*/ 944 w 944"/>
                  <a:gd name="T11" fmla="*/ 93 h 387"/>
                </a:gdLst>
                <a:ahLst/>
                <a:cxnLst>
                  <a:cxn ang="0">
                    <a:pos x="T0" y="T1"/>
                  </a:cxn>
                  <a:cxn ang="0">
                    <a:pos x="T2" y="T3"/>
                  </a:cxn>
                  <a:cxn ang="0">
                    <a:pos x="T4" y="T5"/>
                  </a:cxn>
                  <a:cxn ang="0">
                    <a:pos x="T6" y="T7"/>
                  </a:cxn>
                  <a:cxn ang="0">
                    <a:pos x="T8" y="T9"/>
                  </a:cxn>
                  <a:cxn ang="0">
                    <a:pos x="T10" y="T11"/>
                  </a:cxn>
                </a:cxnLst>
                <a:rect l="0" t="0" r="r" b="b"/>
                <a:pathLst>
                  <a:path w="944" h="387">
                    <a:moveTo>
                      <a:pt x="944" y="93"/>
                    </a:moveTo>
                    <a:cubicBezTo>
                      <a:pt x="886" y="66"/>
                      <a:pt x="886" y="66"/>
                      <a:pt x="886" y="66"/>
                    </a:cubicBezTo>
                    <a:cubicBezTo>
                      <a:pt x="88" y="0"/>
                      <a:pt x="88" y="0"/>
                      <a:pt x="88" y="0"/>
                    </a:cubicBezTo>
                    <a:cubicBezTo>
                      <a:pt x="88" y="0"/>
                      <a:pt x="0" y="38"/>
                      <a:pt x="45" y="112"/>
                    </a:cubicBezTo>
                    <a:cubicBezTo>
                      <a:pt x="107" y="211"/>
                      <a:pt x="469" y="387"/>
                      <a:pt x="469" y="387"/>
                    </a:cubicBezTo>
                    <a:lnTo>
                      <a:pt x="944" y="9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0" name="Freeform 9">
                <a:extLst>
                  <a:ext uri="{FF2B5EF4-FFF2-40B4-BE49-F238E27FC236}">
                    <a16:creationId xmlns:a16="http://schemas.microsoft.com/office/drawing/2014/main" id="{7A1E915C-D675-4398-03A9-58F21E480BD7}"/>
                  </a:ext>
                </a:extLst>
              </p:cNvPr>
              <p:cNvSpPr>
                <a:spLocks/>
              </p:cNvSpPr>
              <p:nvPr/>
            </p:nvSpPr>
            <p:spPr bwMode="auto">
              <a:xfrm>
                <a:off x="3793101" y="3969043"/>
                <a:ext cx="3082925" cy="1398588"/>
              </a:xfrm>
              <a:custGeom>
                <a:avLst/>
                <a:gdLst>
                  <a:gd name="T0" fmla="*/ 1942 w 1942"/>
                  <a:gd name="T1" fmla="*/ 34 h 881"/>
                  <a:gd name="T2" fmla="*/ 1942 w 1942"/>
                  <a:gd name="T3" fmla="*/ 266 h 881"/>
                  <a:gd name="T4" fmla="*/ 871 w 1942"/>
                  <a:gd name="T5" fmla="*/ 881 h 881"/>
                  <a:gd name="T6" fmla="*/ 4 w 1942"/>
                  <a:gd name="T7" fmla="*/ 398 h 881"/>
                  <a:gd name="T8" fmla="*/ 0 w 1942"/>
                  <a:gd name="T9" fmla="*/ 133 h 881"/>
                  <a:gd name="T10" fmla="*/ 893 w 1942"/>
                  <a:gd name="T11" fmla="*/ 606 h 881"/>
                  <a:gd name="T12" fmla="*/ 1937 w 1942"/>
                  <a:gd name="T13" fmla="*/ 0 h 881"/>
                  <a:gd name="T14" fmla="*/ 1942 w 1942"/>
                  <a:gd name="T15" fmla="*/ 34 h 8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2" h="881">
                    <a:moveTo>
                      <a:pt x="1942" y="34"/>
                    </a:moveTo>
                    <a:lnTo>
                      <a:pt x="1942" y="266"/>
                    </a:lnTo>
                    <a:lnTo>
                      <a:pt x="871" y="881"/>
                    </a:lnTo>
                    <a:lnTo>
                      <a:pt x="4" y="398"/>
                    </a:lnTo>
                    <a:lnTo>
                      <a:pt x="0" y="133"/>
                    </a:lnTo>
                    <a:lnTo>
                      <a:pt x="893" y="606"/>
                    </a:lnTo>
                    <a:lnTo>
                      <a:pt x="1937" y="0"/>
                    </a:lnTo>
                    <a:lnTo>
                      <a:pt x="1942" y="3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1" name="Freeform 10">
                <a:extLst>
                  <a:ext uri="{FF2B5EF4-FFF2-40B4-BE49-F238E27FC236}">
                    <a16:creationId xmlns:a16="http://schemas.microsoft.com/office/drawing/2014/main" id="{38E68507-C416-EB03-4ECB-72CD568EBC90}"/>
                  </a:ext>
                </a:extLst>
              </p:cNvPr>
              <p:cNvSpPr>
                <a:spLocks/>
              </p:cNvSpPr>
              <p:nvPr/>
            </p:nvSpPr>
            <p:spPr bwMode="auto">
              <a:xfrm>
                <a:off x="3626413" y="3132431"/>
                <a:ext cx="3335338" cy="1735138"/>
              </a:xfrm>
              <a:custGeom>
                <a:avLst/>
                <a:gdLst>
                  <a:gd name="T0" fmla="*/ 887 w 887"/>
                  <a:gd name="T1" fmla="*/ 194 h 462"/>
                  <a:gd name="T2" fmla="*/ 413 w 887"/>
                  <a:gd name="T3" fmla="*/ 462 h 462"/>
                  <a:gd name="T4" fmla="*/ 0 w 887"/>
                  <a:gd name="T5" fmla="*/ 250 h 462"/>
                  <a:gd name="T6" fmla="*/ 13 w 887"/>
                  <a:gd name="T7" fmla="*/ 244 h 462"/>
                  <a:gd name="T8" fmla="*/ 460 w 887"/>
                  <a:gd name="T9" fmla="*/ 18 h 462"/>
                  <a:gd name="T10" fmla="*/ 517 w 887"/>
                  <a:gd name="T11" fmla="*/ 10 h 462"/>
                  <a:gd name="T12" fmla="*/ 887 w 887"/>
                  <a:gd name="T13" fmla="*/ 194 h 462"/>
                </a:gdLst>
                <a:ahLst/>
                <a:cxnLst>
                  <a:cxn ang="0">
                    <a:pos x="T0" y="T1"/>
                  </a:cxn>
                  <a:cxn ang="0">
                    <a:pos x="T2" y="T3"/>
                  </a:cxn>
                  <a:cxn ang="0">
                    <a:pos x="T4" y="T5"/>
                  </a:cxn>
                  <a:cxn ang="0">
                    <a:pos x="T6" y="T7"/>
                  </a:cxn>
                  <a:cxn ang="0">
                    <a:pos x="T8" y="T9"/>
                  </a:cxn>
                  <a:cxn ang="0">
                    <a:pos x="T10" y="T11"/>
                  </a:cxn>
                  <a:cxn ang="0">
                    <a:pos x="T12" y="T13"/>
                  </a:cxn>
                </a:cxnLst>
                <a:rect l="0" t="0" r="r" b="b"/>
                <a:pathLst>
                  <a:path w="887" h="462">
                    <a:moveTo>
                      <a:pt x="887" y="194"/>
                    </a:moveTo>
                    <a:cubicBezTo>
                      <a:pt x="413" y="462"/>
                      <a:pt x="413" y="462"/>
                      <a:pt x="413" y="462"/>
                    </a:cubicBezTo>
                    <a:cubicBezTo>
                      <a:pt x="0" y="250"/>
                      <a:pt x="0" y="250"/>
                      <a:pt x="0" y="250"/>
                    </a:cubicBezTo>
                    <a:cubicBezTo>
                      <a:pt x="13" y="244"/>
                      <a:pt x="13" y="244"/>
                      <a:pt x="13" y="244"/>
                    </a:cubicBezTo>
                    <a:cubicBezTo>
                      <a:pt x="460" y="18"/>
                      <a:pt x="460" y="18"/>
                      <a:pt x="460" y="18"/>
                    </a:cubicBezTo>
                    <a:cubicBezTo>
                      <a:pt x="460" y="18"/>
                      <a:pt x="491" y="0"/>
                      <a:pt x="517" y="10"/>
                    </a:cubicBezTo>
                    <a:cubicBezTo>
                      <a:pt x="544" y="20"/>
                      <a:pt x="887" y="194"/>
                      <a:pt x="887" y="194"/>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2" name="Freeform 11">
                <a:extLst>
                  <a:ext uri="{FF2B5EF4-FFF2-40B4-BE49-F238E27FC236}">
                    <a16:creationId xmlns:a16="http://schemas.microsoft.com/office/drawing/2014/main" id="{55508FE2-6689-43E4-BED6-0356C351A601}"/>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3" name="Freeform 12">
                <a:extLst>
                  <a:ext uri="{FF2B5EF4-FFF2-40B4-BE49-F238E27FC236}">
                    <a16:creationId xmlns:a16="http://schemas.microsoft.com/office/drawing/2014/main" id="{E3E5D445-4E5B-EAC4-196B-3FD9E022396C}"/>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4" name="Freeform 13">
                <a:extLst>
                  <a:ext uri="{FF2B5EF4-FFF2-40B4-BE49-F238E27FC236}">
                    <a16:creationId xmlns:a16="http://schemas.microsoft.com/office/drawing/2014/main" id="{13BC9C99-6946-20C6-D6DD-501051CE28C2}"/>
                  </a:ext>
                </a:extLst>
              </p:cNvPr>
              <p:cNvSpPr>
                <a:spLocks/>
              </p:cNvSpPr>
              <p:nvPr/>
            </p:nvSpPr>
            <p:spPr bwMode="auto">
              <a:xfrm>
                <a:off x="5180576" y="4435768"/>
                <a:ext cx="1781175" cy="1171575"/>
              </a:xfrm>
              <a:custGeom>
                <a:avLst/>
                <a:gdLst>
                  <a:gd name="T0" fmla="*/ 1122 w 1122"/>
                  <a:gd name="T1" fmla="*/ 0 h 738"/>
                  <a:gd name="T2" fmla="*/ 1122 w 1122"/>
                  <a:gd name="T3" fmla="*/ 78 h 738"/>
                  <a:gd name="T4" fmla="*/ 0 w 1122"/>
                  <a:gd name="T5" fmla="*/ 738 h 738"/>
                  <a:gd name="T6" fmla="*/ 0 w 1122"/>
                  <a:gd name="T7" fmla="*/ 656 h 738"/>
                  <a:gd name="T8" fmla="*/ 1122 w 1122"/>
                  <a:gd name="T9" fmla="*/ 0 h 738"/>
                </a:gdLst>
                <a:ahLst/>
                <a:cxnLst>
                  <a:cxn ang="0">
                    <a:pos x="T0" y="T1"/>
                  </a:cxn>
                  <a:cxn ang="0">
                    <a:pos x="T2" y="T3"/>
                  </a:cxn>
                  <a:cxn ang="0">
                    <a:pos x="T4" y="T5"/>
                  </a:cxn>
                  <a:cxn ang="0">
                    <a:pos x="T6" y="T7"/>
                  </a:cxn>
                  <a:cxn ang="0">
                    <a:pos x="T8" y="T9"/>
                  </a:cxn>
                </a:cxnLst>
                <a:rect l="0" t="0" r="r" b="b"/>
                <a:pathLst>
                  <a:path w="1122" h="738">
                    <a:moveTo>
                      <a:pt x="1122" y="0"/>
                    </a:moveTo>
                    <a:lnTo>
                      <a:pt x="1122" y="78"/>
                    </a:lnTo>
                    <a:lnTo>
                      <a:pt x="0" y="738"/>
                    </a:lnTo>
                    <a:lnTo>
                      <a:pt x="0" y="656"/>
                    </a:lnTo>
                    <a:lnTo>
                      <a:pt x="1122"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5" name="Freeform 14">
                <a:extLst>
                  <a:ext uri="{FF2B5EF4-FFF2-40B4-BE49-F238E27FC236}">
                    <a16:creationId xmlns:a16="http://schemas.microsoft.com/office/drawing/2014/main" id="{868D054F-835F-E886-10DA-A3B46269A48A}"/>
                  </a:ext>
                </a:extLst>
              </p:cNvPr>
              <p:cNvSpPr>
                <a:spLocks/>
              </p:cNvSpPr>
              <p:nvPr/>
            </p:nvSpPr>
            <p:spPr bwMode="auto">
              <a:xfrm>
                <a:off x="3488301" y="4010318"/>
                <a:ext cx="1695450" cy="1597025"/>
              </a:xfrm>
              <a:custGeom>
                <a:avLst/>
                <a:gdLst>
                  <a:gd name="T0" fmla="*/ 451 w 451"/>
                  <a:gd name="T1" fmla="*/ 268 h 425"/>
                  <a:gd name="T2" fmla="*/ 87 w 451"/>
                  <a:gd name="T3" fmla="*/ 52 h 425"/>
                  <a:gd name="T4" fmla="*/ 31 w 451"/>
                  <a:gd name="T5" fmla="*/ 66 h 425"/>
                  <a:gd name="T6" fmla="*/ 79 w 451"/>
                  <a:gd name="T7" fmla="*/ 182 h 425"/>
                  <a:gd name="T8" fmla="*/ 450 w 451"/>
                  <a:gd name="T9" fmla="*/ 390 h 425"/>
                  <a:gd name="T10" fmla="*/ 450 w 451"/>
                  <a:gd name="T11" fmla="*/ 425 h 425"/>
                  <a:gd name="T12" fmla="*/ 70 w 451"/>
                  <a:gd name="T13" fmla="*/ 206 h 425"/>
                  <a:gd name="T14" fmla="*/ 2 w 451"/>
                  <a:gd name="T15" fmla="*/ 89 h 425"/>
                  <a:gd name="T16" fmla="*/ 79 w 451"/>
                  <a:gd name="T17" fmla="*/ 15 h 425"/>
                  <a:gd name="T18" fmla="*/ 450 w 451"/>
                  <a:gd name="T19" fmla="*/ 228 h 425"/>
                  <a:gd name="T20" fmla="*/ 451 w 451"/>
                  <a:gd name="T21" fmla="*/ 26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1" h="425">
                    <a:moveTo>
                      <a:pt x="451" y="268"/>
                    </a:moveTo>
                    <a:cubicBezTo>
                      <a:pt x="87" y="52"/>
                      <a:pt x="87" y="52"/>
                      <a:pt x="87" y="52"/>
                    </a:cubicBezTo>
                    <a:cubicBezTo>
                      <a:pt x="87" y="52"/>
                      <a:pt x="46" y="27"/>
                      <a:pt x="31" y="66"/>
                    </a:cubicBezTo>
                    <a:cubicBezTo>
                      <a:pt x="15" y="106"/>
                      <a:pt x="50" y="163"/>
                      <a:pt x="79" y="182"/>
                    </a:cubicBezTo>
                    <a:cubicBezTo>
                      <a:pt x="450" y="390"/>
                      <a:pt x="450" y="390"/>
                      <a:pt x="450" y="390"/>
                    </a:cubicBezTo>
                    <a:cubicBezTo>
                      <a:pt x="450" y="425"/>
                      <a:pt x="450" y="425"/>
                      <a:pt x="450" y="425"/>
                    </a:cubicBezTo>
                    <a:cubicBezTo>
                      <a:pt x="70" y="206"/>
                      <a:pt x="70" y="206"/>
                      <a:pt x="70" y="206"/>
                    </a:cubicBezTo>
                    <a:cubicBezTo>
                      <a:pt x="70" y="206"/>
                      <a:pt x="0" y="155"/>
                      <a:pt x="2" y="89"/>
                    </a:cubicBezTo>
                    <a:cubicBezTo>
                      <a:pt x="5" y="24"/>
                      <a:pt x="49" y="0"/>
                      <a:pt x="79" y="15"/>
                    </a:cubicBezTo>
                    <a:cubicBezTo>
                      <a:pt x="450" y="228"/>
                      <a:pt x="450" y="228"/>
                      <a:pt x="450" y="228"/>
                    </a:cubicBezTo>
                    <a:cubicBezTo>
                      <a:pt x="451" y="268"/>
                      <a:pt x="451" y="268"/>
                      <a:pt x="451" y="268"/>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6" name="Group 65"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CAE4BF72-ED85-29A6-63FE-F35898CBB914}"/>
                </a:ext>
              </a:extLst>
            </p:cNvPr>
            <p:cNvGrpSpPr/>
            <p:nvPr/>
          </p:nvGrpSpPr>
          <p:grpSpPr>
            <a:xfrm>
              <a:off x="3199963" y="4871105"/>
              <a:ext cx="2043545" cy="1408546"/>
              <a:chOff x="6018776" y="4807243"/>
              <a:chExt cx="2247900" cy="1549401"/>
            </a:xfrm>
          </p:grpSpPr>
          <p:sp>
            <p:nvSpPr>
              <p:cNvPr id="53" name="Freeform 17">
                <a:extLst>
                  <a:ext uri="{FF2B5EF4-FFF2-40B4-BE49-F238E27FC236}">
                    <a16:creationId xmlns:a16="http://schemas.microsoft.com/office/drawing/2014/main" id="{55986596-02DF-C8F1-71A2-9611294537F2}"/>
                  </a:ext>
                </a:extLst>
              </p:cNvPr>
              <p:cNvSpPr>
                <a:spLocks/>
              </p:cNvSpPr>
              <p:nvPr/>
            </p:nvSpPr>
            <p:spPr bwMode="auto">
              <a:xfrm>
                <a:off x="6037826" y="5356518"/>
                <a:ext cx="2228850" cy="958850"/>
              </a:xfrm>
              <a:custGeom>
                <a:avLst/>
                <a:gdLst>
                  <a:gd name="T0" fmla="*/ 0 w 593"/>
                  <a:gd name="T1" fmla="*/ 83 h 255"/>
                  <a:gd name="T2" fmla="*/ 36 w 593"/>
                  <a:gd name="T3" fmla="*/ 64 h 255"/>
                  <a:gd name="T4" fmla="*/ 536 w 593"/>
                  <a:gd name="T5" fmla="*/ 0 h 255"/>
                  <a:gd name="T6" fmla="*/ 566 w 593"/>
                  <a:gd name="T7" fmla="*/ 69 h 255"/>
                  <a:gd name="T8" fmla="*/ 308 w 593"/>
                  <a:gd name="T9" fmla="*/ 255 h 255"/>
                  <a:gd name="T10" fmla="*/ 0 w 593"/>
                  <a:gd name="T11" fmla="*/ 83 h 255"/>
                </a:gdLst>
                <a:ahLst/>
                <a:cxnLst>
                  <a:cxn ang="0">
                    <a:pos x="T0" y="T1"/>
                  </a:cxn>
                  <a:cxn ang="0">
                    <a:pos x="T2" y="T3"/>
                  </a:cxn>
                  <a:cxn ang="0">
                    <a:pos x="T4" y="T5"/>
                  </a:cxn>
                  <a:cxn ang="0">
                    <a:pos x="T6" y="T7"/>
                  </a:cxn>
                  <a:cxn ang="0">
                    <a:pos x="T8" y="T9"/>
                  </a:cxn>
                  <a:cxn ang="0">
                    <a:pos x="T10" y="T11"/>
                  </a:cxn>
                </a:cxnLst>
                <a:rect l="0" t="0" r="r" b="b"/>
                <a:pathLst>
                  <a:path w="593" h="255">
                    <a:moveTo>
                      <a:pt x="0" y="83"/>
                    </a:moveTo>
                    <a:cubicBezTo>
                      <a:pt x="36" y="64"/>
                      <a:pt x="36" y="64"/>
                      <a:pt x="36" y="64"/>
                    </a:cubicBezTo>
                    <a:cubicBezTo>
                      <a:pt x="536" y="0"/>
                      <a:pt x="536" y="0"/>
                      <a:pt x="536" y="0"/>
                    </a:cubicBezTo>
                    <a:cubicBezTo>
                      <a:pt x="536" y="0"/>
                      <a:pt x="593" y="22"/>
                      <a:pt x="566" y="69"/>
                    </a:cubicBezTo>
                    <a:cubicBezTo>
                      <a:pt x="530" y="133"/>
                      <a:pt x="308" y="255"/>
                      <a:pt x="308" y="255"/>
                    </a:cubicBezTo>
                    <a:lnTo>
                      <a:pt x="0" y="8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4" name="Freeform 18">
                <a:extLst>
                  <a:ext uri="{FF2B5EF4-FFF2-40B4-BE49-F238E27FC236}">
                    <a16:creationId xmlns:a16="http://schemas.microsoft.com/office/drawing/2014/main" id="{272F8B7E-0029-BF8E-A26D-634886CD6378}"/>
                  </a:ext>
                </a:extLst>
              </p:cNvPr>
              <p:cNvSpPr>
                <a:spLocks/>
              </p:cNvSpPr>
              <p:nvPr/>
            </p:nvSpPr>
            <p:spPr bwMode="auto">
              <a:xfrm>
                <a:off x="6082276" y="5375568"/>
                <a:ext cx="1951038" cy="825500"/>
              </a:xfrm>
              <a:custGeom>
                <a:avLst/>
                <a:gdLst>
                  <a:gd name="T0" fmla="*/ 0 w 1229"/>
                  <a:gd name="T1" fmla="*/ 19 h 520"/>
                  <a:gd name="T2" fmla="*/ 5 w 1229"/>
                  <a:gd name="T3" fmla="*/ 165 h 520"/>
                  <a:gd name="T4" fmla="*/ 696 w 1229"/>
                  <a:gd name="T5" fmla="*/ 520 h 520"/>
                  <a:gd name="T6" fmla="*/ 1229 w 1229"/>
                  <a:gd name="T7" fmla="*/ 194 h 520"/>
                  <a:gd name="T8" fmla="*/ 1225 w 1229"/>
                  <a:gd name="T9" fmla="*/ 26 h 520"/>
                  <a:gd name="T10" fmla="*/ 675 w 1229"/>
                  <a:gd name="T11" fmla="*/ 350 h 520"/>
                  <a:gd name="T12" fmla="*/ 0 w 1229"/>
                  <a:gd name="T13" fmla="*/ 0 h 520"/>
                  <a:gd name="T14" fmla="*/ 0 w 1229"/>
                  <a:gd name="T15" fmla="*/ 19 h 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9" h="520">
                    <a:moveTo>
                      <a:pt x="0" y="19"/>
                    </a:moveTo>
                    <a:lnTo>
                      <a:pt x="5" y="165"/>
                    </a:lnTo>
                    <a:lnTo>
                      <a:pt x="696" y="520"/>
                    </a:lnTo>
                    <a:lnTo>
                      <a:pt x="1229" y="194"/>
                    </a:lnTo>
                    <a:lnTo>
                      <a:pt x="1225" y="26"/>
                    </a:lnTo>
                    <a:lnTo>
                      <a:pt x="675" y="350"/>
                    </a:lnTo>
                    <a:lnTo>
                      <a:pt x="0" y="0"/>
                    </a:lnTo>
                    <a:lnTo>
                      <a:pt x="0"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5" name="Freeform 19">
                <a:extLst>
                  <a:ext uri="{FF2B5EF4-FFF2-40B4-BE49-F238E27FC236}">
                    <a16:creationId xmlns:a16="http://schemas.microsoft.com/office/drawing/2014/main" id="{D1CBF851-B6DB-9481-68EB-1B3A536B4DC8}"/>
                  </a:ext>
                </a:extLst>
              </p:cNvPr>
              <p:cNvSpPr>
                <a:spLocks/>
              </p:cNvSpPr>
              <p:nvPr/>
            </p:nvSpPr>
            <p:spPr bwMode="auto">
              <a:xfrm>
                <a:off x="6018776" y="4807243"/>
                <a:ext cx="2109788" cy="1082675"/>
              </a:xfrm>
              <a:custGeom>
                <a:avLst/>
                <a:gdLst>
                  <a:gd name="T0" fmla="*/ 0 w 561"/>
                  <a:gd name="T1" fmla="*/ 133 h 288"/>
                  <a:gd name="T2" fmla="*/ 307 w 561"/>
                  <a:gd name="T3" fmla="*/ 288 h 288"/>
                  <a:gd name="T4" fmla="*/ 561 w 561"/>
                  <a:gd name="T5" fmla="*/ 143 h 288"/>
                  <a:gd name="T6" fmla="*/ 552 w 561"/>
                  <a:gd name="T7" fmla="*/ 139 h 288"/>
                  <a:gd name="T8" fmla="*/ 265 w 561"/>
                  <a:gd name="T9" fmla="*/ 10 h 288"/>
                  <a:gd name="T10" fmla="*/ 228 w 561"/>
                  <a:gd name="T11" fmla="*/ 6 h 288"/>
                  <a:gd name="T12" fmla="*/ 0 w 561"/>
                  <a:gd name="T13" fmla="*/ 133 h 288"/>
                </a:gdLst>
                <a:ahLst/>
                <a:cxnLst>
                  <a:cxn ang="0">
                    <a:pos x="T0" y="T1"/>
                  </a:cxn>
                  <a:cxn ang="0">
                    <a:pos x="T2" y="T3"/>
                  </a:cxn>
                  <a:cxn ang="0">
                    <a:pos x="T4" y="T5"/>
                  </a:cxn>
                  <a:cxn ang="0">
                    <a:pos x="T6" y="T7"/>
                  </a:cxn>
                  <a:cxn ang="0">
                    <a:pos x="T8" y="T9"/>
                  </a:cxn>
                  <a:cxn ang="0">
                    <a:pos x="T10" y="T11"/>
                  </a:cxn>
                  <a:cxn ang="0">
                    <a:pos x="T12" y="T13"/>
                  </a:cxn>
                </a:cxnLst>
                <a:rect l="0" t="0" r="r" b="b"/>
                <a:pathLst>
                  <a:path w="561" h="288">
                    <a:moveTo>
                      <a:pt x="0" y="133"/>
                    </a:moveTo>
                    <a:cubicBezTo>
                      <a:pt x="307" y="288"/>
                      <a:pt x="307" y="288"/>
                      <a:pt x="307" y="288"/>
                    </a:cubicBezTo>
                    <a:cubicBezTo>
                      <a:pt x="561" y="143"/>
                      <a:pt x="561" y="143"/>
                      <a:pt x="561" y="143"/>
                    </a:cubicBezTo>
                    <a:cubicBezTo>
                      <a:pt x="552" y="139"/>
                      <a:pt x="552" y="139"/>
                      <a:pt x="552" y="139"/>
                    </a:cubicBezTo>
                    <a:cubicBezTo>
                      <a:pt x="265" y="10"/>
                      <a:pt x="265" y="10"/>
                      <a:pt x="265" y="10"/>
                    </a:cubicBezTo>
                    <a:cubicBezTo>
                      <a:pt x="265" y="10"/>
                      <a:pt x="245" y="0"/>
                      <a:pt x="228" y="6"/>
                    </a:cubicBezTo>
                    <a:cubicBezTo>
                      <a:pt x="211" y="13"/>
                      <a:pt x="0" y="133"/>
                      <a:pt x="0" y="133"/>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6" name="Freeform 20">
                <a:extLst>
                  <a:ext uri="{FF2B5EF4-FFF2-40B4-BE49-F238E27FC236}">
                    <a16:creationId xmlns:a16="http://schemas.microsoft.com/office/drawing/2014/main" id="{D531F956-F571-8297-3C99-36EC27DBA341}"/>
                  </a:ext>
                </a:extLst>
              </p:cNvPr>
              <p:cNvSpPr>
                <a:spLocks/>
              </p:cNvSpPr>
              <p:nvPr/>
            </p:nvSpPr>
            <p:spPr bwMode="auto">
              <a:xfrm>
                <a:off x="6018776" y="5307306"/>
                <a:ext cx="1157288" cy="676275"/>
              </a:xfrm>
              <a:custGeom>
                <a:avLst/>
                <a:gdLst>
                  <a:gd name="T0" fmla="*/ 727 w 729"/>
                  <a:gd name="T1" fmla="*/ 367 h 426"/>
                  <a:gd name="T2" fmla="*/ 0 w 729"/>
                  <a:gd name="T3" fmla="*/ 0 h 426"/>
                  <a:gd name="T4" fmla="*/ 5 w 729"/>
                  <a:gd name="T5" fmla="*/ 55 h 426"/>
                  <a:gd name="T6" fmla="*/ 729 w 729"/>
                  <a:gd name="T7" fmla="*/ 426 h 426"/>
                  <a:gd name="T8" fmla="*/ 727 w 729"/>
                  <a:gd name="T9" fmla="*/ 367 h 426"/>
                </a:gdLst>
                <a:ahLst/>
                <a:cxnLst>
                  <a:cxn ang="0">
                    <a:pos x="T0" y="T1"/>
                  </a:cxn>
                  <a:cxn ang="0">
                    <a:pos x="T2" y="T3"/>
                  </a:cxn>
                  <a:cxn ang="0">
                    <a:pos x="T4" y="T5"/>
                  </a:cxn>
                  <a:cxn ang="0">
                    <a:pos x="T6" y="T7"/>
                  </a:cxn>
                  <a:cxn ang="0">
                    <a:pos x="T8" y="T9"/>
                  </a:cxn>
                </a:cxnLst>
                <a:rect l="0" t="0" r="r" b="b"/>
                <a:pathLst>
                  <a:path w="729" h="426">
                    <a:moveTo>
                      <a:pt x="727" y="367"/>
                    </a:moveTo>
                    <a:lnTo>
                      <a:pt x="0" y="0"/>
                    </a:lnTo>
                    <a:lnTo>
                      <a:pt x="5" y="55"/>
                    </a:lnTo>
                    <a:lnTo>
                      <a:pt x="729" y="426"/>
                    </a:lnTo>
                    <a:lnTo>
                      <a:pt x="727" y="367"/>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7" name="Freeform 21">
                <a:extLst>
                  <a:ext uri="{FF2B5EF4-FFF2-40B4-BE49-F238E27FC236}">
                    <a16:creationId xmlns:a16="http://schemas.microsoft.com/office/drawing/2014/main" id="{E1187773-544A-6FF0-4497-E06591A329AD}"/>
                  </a:ext>
                </a:extLst>
              </p:cNvPr>
              <p:cNvSpPr>
                <a:spLocks/>
              </p:cNvSpPr>
              <p:nvPr/>
            </p:nvSpPr>
            <p:spPr bwMode="auto">
              <a:xfrm>
                <a:off x="6037826" y="5667668"/>
                <a:ext cx="1154113" cy="688975"/>
              </a:xfrm>
              <a:custGeom>
                <a:avLst/>
                <a:gdLst>
                  <a:gd name="T0" fmla="*/ 0 w 727"/>
                  <a:gd name="T1" fmla="*/ 0 h 434"/>
                  <a:gd name="T2" fmla="*/ 2 w 727"/>
                  <a:gd name="T3" fmla="*/ 50 h 434"/>
                  <a:gd name="T4" fmla="*/ 727 w 727"/>
                  <a:gd name="T5" fmla="*/ 434 h 434"/>
                  <a:gd name="T6" fmla="*/ 724 w 727"/>
                  <a:gd name="T7" fmla="*/ 381 h 434"/>
                  <a:gd name="T8" fmla="*/ 0 w 727"/>
                  <a:gd name="T9" fmla="*/ 0 h 434"/>
                </a:gdLst>
                <a:ahLst/>
                <a:cxnLst>
                  <a:cxn ang="0">
                    <a:pos x="T0" y="T1"/>
                  </a:cxn>
                  <a:cxn ang="0">
                    <a:pos x="T2" y="T3"/>
                  </a:cxn>
                  <a:cxn ang="0">
                    <a:pos x="T4" y="T5"/>
                  </a:cxn>
                  <a:cxn ang="0">
                    <a:pos x="T6" y="T7"/>
                  </a:cxn>
                  <a:cxn ang="0">
                    <a:pos x="T8" y="T9"/>
                  </a:cxn>
                </a:cxnLst>
                <a:rect l="0" t="0" r="r" b="b"/>
                <a:pathLst>
                  <a:path w="727" h="434">
                    <a:moveTo>
                      <a:pt x="0" y="0"/>
                    </a:moveTo>
                    <a:lnTo>
                      <a:pt x="2" y="50"/>
                    </a:lnTo>
                    <a:lnTo>
                      <a:pt x="727" y="434"/>
                    </a:lnTo>
                    <a:lnTo>
                      <a:pt x="724" y="381"/>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8" name="Freeform 22">
                <a:extLst>
                  <a:ext uri="{FF2B5EF4-FFF2-40B4-BE49-F238E27FC236}">
                    <a16:creationId xmlns:a16="http://schemas.microsoft.com/office/drawing/2014/main" id="{55DBF779-4428-9C6F-668D-7DC003D393F5}"/>
                  </a:ext>
                </a:extLst>
              </p:cNvPr>
              <p:cNvSpPr>
                <a:spLocks/>
              </p:cNvSpPr>
              <p:nvPr/>
            </p:nvSpPr>
            <p:spPr bwMode="auto">
              <a:xfrm>
                <a:off x="7172888" y="5307306"/>
                <a:ext cx="1055688" cy="1049338"/>
              </a:xfrm>
              <a:custGeom>
                <a:avLst/>
                <a:gdLst>
                  <a:gd name="T0" fmla="*/ 0 w 281"/>
                  <a:gd name="T1" fmla="*/ 180 h 279"/>
                  <a:gd name="T2" fmla="*/ 223 w 281"/>
                  <a:gd name="T3" fmla="*/ 34 h 279"/>
                  <a:gd name="T4" fmla="*/ 259 w 281"/>
                  <a:gd name="T5" fmla="*/ 41 h 279"/>
                  <a:gd name="T6" fmla="*/ 232 w 281"/>
                  <a:gd name="T7" fmla="*/ 115 h 279"/>
                  <a:gd name="T8" fmla="*/ 4 w 281"/>
                  <a:gd name="T9" fmla="*/ 257 h 279"/>
                  <a:gd name="T10" fmla="*/ 5 w 281"/>
                  <a:gd name="T11" fmla="*/ 279 h 279"/>
                  <a:gd name="T12" fmla="*/ 238 w 281"/>
                  <a:gd name="T13" fmla="*/ 130 h 279"/>
                  <a:gd name="T14" fmla="*/ 278 w 281"/>
                  <a:gd name="T15" fmla="*/ 55 h 279"/>
                  <a:gd name="T16" fmla="*/ 227 w 281"/>
                  <a:gd name="T17" fmla="*/ 10 h 279"/>
                  <a:gd name="T18" fmla="*/ 0 w 281"/>
                  <a:gd name="T19" fmla="*/ 155 h 279"/>
                  <a:gd name="T20" fmla="*/ 0 w 281"/>
                  <a:gd name="T21" fmla="*/ 18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1" h="279">
                    <a:moveTo>
                      <a:pt x="0" y="180"/>
                    </a:moveTo>
                    <a:cubicBezTo>
                      <a:pt x="223" y="34"/>
                      <a:pt x="223" y="34"/>
                      <a:pt x="223" y="34"/>
                    </a:cubicBezTo>
                    <a:cubicBezTo>
                      <a:pt x="223" y="34"/>
                      <a:pt x="248" y="17"/>
                      <a:pt x="259" y="41"/>
                    </a:cubicBezTo>
                    <a:cubicBezTo>
                      <a:pt x="270" y="66"/>
                      <a:pt x="250" y="102"/>
                      <a:pt x="232" y="115"/>
                    </a:cubicBezTo>
                    <a:cubicBezTo>
                      <a:pt x="4" y="257"/>
                      <a:pt x="4" y="257"/>
                      <a:pt x="4" y="257"/>
                    </a:cubicBezTo>
                    <a:cubicBezTo>
                      <a:pt x="5" y="279"/>
                      <a:pt x="5" y="279"/>
                      <a:pt x="5" y="279"/>
                    </a:cubicBezTo>
                    <a:cubicBezTo>
                      <a:pt x="238" y="130"/>
                      <a:pt x="238" y="130"/>
                      <a:pt x="238" y="130"/>
                    </a:cubicBezTo>
                    <a:cubicBezTo>
                      <a:pt x="238" y="130"/>
                      <a:pt x="281" y="96"/>
                      <a:pt x="278" y="55"/>
                    </a:cubicBezTo>
                    <a:cubicBezTo>
                      <a:pt x="274" y="14"/>
                      <a:pt x="246" y="0"/>
                      <a:pt x="227" y="10"/>
                    </a:cubicBezTo>
                    <a:cubicBezTo>
                      <a:pt x="0" y="155"/>
                      <a:pt x="0" y="155"/>
                      <a:pt x="0" y="155"/>
                    </a:cubicBezTo>
                    <a:lnTo>
                      <a:pt x="0" y="18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7" name="Group 67"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C8ECD740-00A9-67FC-DEA0-C75323BCCD2C}"/>
                </a:ext>
              </a:extLst>
            </p:cNvPr>
            <p:cNvGrpSpPr/>
            <p:nvPr/>
          </p:nvGrpSpPr>
          <p:grpSpPr>
            <a:xfrm>
              <a:off x="2700622" y="1540042"/>
              <a:ext cx="1870364" cy="1274529"/>
              <a:chOff x="5469501" y="1143074"/>
              <a:chExt cx="2057400" cy="1401982"/>
            </a:xfrm>
          </p:grpSpPr>
          <p:sp>
            <p:nvSpPr>
              <p:cNvPr id="42" name="Freeform 5">
                <a:extLst>
                  <a:ext uri="{FF2B5EF4-FFF2-40B4-BE49-F238E27FC236}">
                    <a16:creationId xmlns:a16="http://schemas.microsoft.com/office/drawing/2014/main" id="{60966B16-2B82-68C3-A53F-43705205F886}"/>
                  </a:ext>
                </a:extLst>
              </p:cNvPr>
              <p:cNvSpPr>
                <a:spLocks/>
              </p:cNvSpPr>
              <p:nvPr/>
            </p:nvSpPr>
            <p:spPr bwMode="auto">
              <a:xfrm>
                <a:off x="5947338" y="1579856"/>
                <a:ext cx="25400" cy="55563"/>
              </a:xfrm>
              <a:custGeom>
                <a:avLst/>
                <a:gdLst>
                  <a:gd name="T0" fmla="*/ 3 w 7"/>
                  <a:gd name="T1" fmla="*/ 0 h 15"/>
                  <a:gd name="T2" fmla="*/ 5 w 7"/>
                  <a:gd name="T3" fmla="*/ 3 h 15"/>
                  <a:gd name="T4" fmla="*/ 7 w 7"/>
                  <a:gd name="T5" fmla="*/ 15 h 15"/>
                  <a:gd name="T6" fmla="*/ 3 w 7"/>
                  <a:gd name="T7" fmla="*/ 0 h 15"/>
                </a:gdLst>
                <a:ahLst/>
                <a:cxnLst>
                  <a:cxn ang="0">
                    <a:pos x="T0" y="T1"/>
                  </a:cxn>
                  <a:cxn ang="0">
                    <a:pos x="T2" y="T3"/>
                  </a:cxn>
                  <a:cxn ang="0">
                    <a:pos x="T4" y="T5"/>
                  </a:cxn>
                  <a:cxn ang="0">
                    <a:pos x="T6" y="T7"/>
                  </a:cxn>
                </a:cxnLst>
                <a:rect l="0" t="0" r="r" b="b"/>
                <a:pathLst>
                  <a:path w="7" h="15">
                    <a:moveTo>
                      <a:pt x="3" y="0"/>
                    </a:moveTo>
                    <a:cubicBezTo>
                      <a:pt x="3" y="1"/>
                      <a:pt x="4" y="2"/>
                      <a:pt x="5" y="3"/>
                    </a:cubicBezTo>
                    <a:cubicBezTo>
                      <a:pt x="5" y="7"/>
                      <a:pt x="6" y="11"/>
                      <a:pt x="7" y="15"/>
                    </a:cubicBezTo>
                    <a:cubicBezTo>
                      <a:pt x="0" y="11"/>
                      <a:pt x="0" y="8"/>
                      <a:pt x="3" y="0"/>
                    </a:cubicBezTo>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3" name="Freeform 6">
                <a:extLst>
                  <a:ext uri="{FF2B5EF4-FFF2-40B4-BE49-F238E27FC236}">
                    <a16:creationId xmlns:a16="http://schemas.microsoft.com/office/drawing/2014/main" id="{5A738A73-B48F-5D9B-4C7A-45ABC4770C93}"/>
                  </a:ext>
                </a:extLst>
              </p:cNvPr>
              <p:cNvSpPr>
                <a:spLocks/>
              </p:cNvSpPr>
              <p:nvPr/>
            </p:nvSpPr>
            <p:spPr bwMode="auto">
              <a:xfrm>
                <a:off x="5969563" y="1651293"/>
                <a:ext cx="22225" cy="33338"/>
              </a:xfrm>
              <a:custGeom>
                <a:avLst/>
                <a:gdLst>
                  <a:gd name="T0" fmla="*/ 1 w 6"/>
                  <a:gd name="T1" fmla="*/ 0 h 9"/>
                  <a:gd name="T2" fmla="*/ 5 w 6"/>
                  <a:gd name="T3" fmla="*/ 9 h 9"/>
                  <a:gd name="T4" fmla="*/ 1 w 6"/>
                  <a:gd name="T5" fmla="*/ 0 h 9"/>
                </a:gdLst>
                <a:ahLst/>
                <a:cxnLst>
                  <a:cxn ang="0">
                    <a:pos x="T0" y="T1"/>
                  </a:cxn>
                  <a:cxn ang="0">
                    <a:pos x="T2" y="T3"/>
                  </a:cxn>
                  <a:cxn ang="0">
                    <a:pos x="T4" y="T5"/>
                  </a:cxn>
                </a:cxnLst>
                <a:rect l="0" t="0" r="r" b="b"/>
                <a:pathLst>
                  <a:path w="6" h="9">
                    <a:moveTo>
                      <a:pt x="1" y="0"/>
                    </a:moveTo>
                    <a:cubicBezTo>
                      <a:pt x="6" y="1"/>
                      <a:pt x="5" y="5"/>
                      <a:pt x="5" y="9"/>
                    </a:cubicBezTo>
                    <a:cubicBezTo>
                      <a:pt x="0" y="7"/>
                      <a:pt x="1" y="3"/>
                      <a:pt x="1" y="0"/>
                    </a:cubicBezTo>
                    <a:close/>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4" name="Freeform 7">
                <a:extLst>
                  <a:ext uri="{FF2B5EF4-FFF2-40B4-BE49-F238E27FC236}">
                    <a16:creationId xmlns:a16="http://schemas.microsoft.com/office/drawing/2014/main" id="{AF1AFFB3-DCBD-2E6D-2239-759CEE504A62}"/>
                  </a:ext>
                </a:extLst>
              </p:cNvPr>
              <p:cNvSpPr>
                <a:spLocks/>
              </p:cNvSpPr>
              <p:nvPr/>
            </p:nvSpPr>
            <p:spPr bwMode="auto">
              <a:xfrm>
                <a:off x="5961626" y="1530643"/>
                <a:ext cx="15875" cy="11113"/>
              </a:xfrm>
              <a:custGeom>
                <a:avLst/>
                <a:gdLst>
                  <a:gd name="T0" fmla="*/ 2 w 4"/>
                  <a:gd name="T1" fmla="*/ 3 h 3"/>
                  <a:gd name="T2" fmla="*/ 0 w 4"/>
                  <a:gd name="T3" fmla="*/ 2 h 3"/>
                  <a:gd name="T4" fmla="*/ 3 w 4"/>
                  <a:gd name="T5" fmla="*/ 0 h 3"/>
                  <a:gd name="T6" fmla="*/ 4 w 4"/>
                  <a:gd name="T7" fmla="*/ 1 h 3"/>
                  <a:gd name="T8" fmla="*/ 2 w 4"/>
                  <a:gd name="T9" fmla="*/ 3 h 3"/>
                </a:gdLst>
                <a:ahLst/>
                <a:cxnLst>
                  <a:cxn ang="0">
                    <a:pos x="T0" y="T1"/>
                  </a:cxn>
                  <a:cxn ang="0">
                    <a:pos x="T2" y="T3"/>
                  </a:cxn>
                  <a:cxn ang="0">
                    <a:pos x="T4" y="T5"/>
                  </a:cxn>
                  <a:cxn ang="0">
                    <a:pos x="T6" y="T7"/>
                  </a:cxn>
                  <a:cxn ang="0">
                    <a:pos x="T8" y="T9"/>
                  </a:cxn>
                </a:cxnLst>
                <a:rect l="0" t="0" r="r" b="b"/>
                <a:pathLst>
                  <a:path w="4" h="3">
                    <a:moveTo>
                      <a:pt x="2" y="3"/>
                    </a:moveTo>
                    <a:cubicBezTo>
                      <a:pt x="1" y="3"/>
                      <a:pt x="0" y="2"/>
                      <a:pt x="0" y="2"/>
                    </a:cubicBezTo>
                    <a:cubicBezTo>
                      <a:pt x="0" y="0"/>
                      <a:pt x="2" y="0"/>
                      <a:pt x="3" y="0"/>
                    </a:cubicBezTo>
                    <a:cubicBezTo>
                      <a:pt x="3" y="0"/>
                      <a:pt x="4" y="1"/>
                      <a:pt x="4" y="1"/>
                    </a:cubicBezTo>
                    <a:cubicBezTo>
                      <a:pt x="4" y="3"/>
                      <a:pt x="3" y="3"/>
                      <a:pt x="2" y="3"/>
                    </a:cubicBezTo>
                  </a:path>
                </a:pathLst>
              </a:custGeom>
              <a:solidFill>
                <a:srgbClr val="6577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5" name="Freeform 24">
                <a:extLst>
                  <a:ext uri="{FF2B5EF4-FFF2-40B4-BE49-F238E27FC236}">
                    <a16:creationId xmlns:a16="http://schemas.microsoft.com/office/drawing/2014/main" id="{64A824B9-194A-077B-D90C-959701B3F53D}"/>
                  </a:ext>
                </a:extLst>
              </p:cNvPr>
              <p:cNvSpPr>
                <a:spLocks/>
              </p:cNvSpPr>
              <p:nvPr/>
            </p:nvSpPr>
            <p:spPr bwMode="auto">
              <a:xfrm>
                <a:off x="5483788" y="1632243"/>
                <a:ext cx="2043113" cy="871538"/>
              </a:xfrm>
              <a:custGeom>
                <a:avLst/>
                <a:gdLst>
                  <a:gd name="T0" fmla="*/ 0 w 543"/>
                  <a:gd name="T1" fmla="*/ 75 h 232"/>
                  <a:gd name="T2" fmla="*/ 33 w 543"/>
                  <a:gd name="T3" fmla="*/ 58 h 232"/>
                  <a:gd name="T4" fmla="*/ 491 w 543"/>
                  <a:gd name="T5" fmla="*/ 0 h 232"/>
                  <a:gd name="T6" fmla="*/ 518 w 543"/>
                  <a:gd name="T7" fmla="*/ 63 h 232"/>
                  <a:gd name="T8" fmla="*/ 282 w 543"/>
                  <a:gd name="T9" fmla="*/ 232 h 232"/>
                  <a:gd name="T10" fmla="*/ 0 w 543"/>
                  <a:gd name="T11" fmla="*/ 75 h 232"/>
                </a:gdLst>
                <a:ahLst/>
                <a:cxnLst>
                  <a:cxn ang="0">
                    <a:pos x="T0" y="T1"/>
                  </a:cxn>
                  <a:cxn ang="0">
                    <a:pos x="T2" y="T3"/>
                  </a:cxn>
                  <a:cxn ang="0">
                    <a:pos x="T4" y="T5"/>
                  </a:cxn>
                  <a:cxn ang="0">
                    <a:pos x="T6" y="T7"/>
                  </a:cxn>
                  <a:cxn ang="0">
                    <a:pos x="T8" y="T9"/>
                  </a:cxn>
                  <a:cxn ang="0">
                    <a:pos x="T10" y="T11"/>
                  </a:cxn>
                </a:cxnLst>
                <a:rect l="0" t="0" r="r" b="b"/>
                <a:pathLst>
                  <a:path w="543" h="232">
                    <a:moveTo>
                      <a:pt x="0" y="75"/>
                    </a:moveTo>
                    <a:cubicBezTo>
                      <a:pt x="33" y="58"/>
                      <a:pt x="33" y="58"/>
                      <a:pt x="33" y="58"/>
                    </a:cubicBezTo>
                    <a:cubicBezTo>
                      <a:pt x="491" y="0"/>
                      <a:pt x="491" y="0"/>
                      <a:pt x="491" y="0"/>
                    </a:cubicBezTo>
                    <a:cubicBezTo>
                      <a:pt x="491" y="0"/>
                      <a:pt x="543" y="19"/>
                      <a:pt x="518" y="63"/>
                    </a:cubicBezTo>
                    <a:cubicBezTo>
                      <a:pt x="485" y="121"/>
                      <a:pt x="282" y="232"/>
                      <a:pt x="282" y="232"/>
                    </a:cubicBezTo>
                    <a:lnTo>
                      <a:pt x="0" y="75"/>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6" name="Freeform 25">
                <a:extLst>
                  <a:ext uri="{FF2B5EF4-FFF2-40B4-BE49-F238E27FC236}">
                    <a16:creationId xmlns:a16="http://schemas.microsoft.com/office/drawing/2014/main" id="{33376D85-E067-0D62-32CD-9C6B919FE0FA}"/>
                  </a:ext>
                </a:extLst>
              </p:cNvPr>
              <p:cNvSpPr>
                <a:spLocks/>
              </p:cNvSpPr>
              <p:nvPr/>
            </p:nvSpPr>
            <p:spPr bwMode="auto">
              <a:xfrm>
                <a:off x="5526651" y="1648118"/>
                <a:ext cx="1785938" cy="758825"/>
              </a:xfrm>
              <a:custGeom>
                <a:avLst/>
                <a:gdLst>
                  <a:gd name="T0" fmla="*/ 0 w 1125"/>
                  <a:gd name="T1" fmla="*/ 18 h 478"/>
                  <a:gd name="T2" fmla="*/ 7 w 1125"/>
                  <a:gd name="T3" fmla="*/ 151 h 478"/>
                  <a:gd name="T4" fmla="*/ 639 w 1125"/>
                  <a:gd name="T5" fmla="*/ 478 h 478"/>
                  <a:gd name="T6" fmla="*/ 1125 w 1125"/>
                  <a:gd name="T7" fmla="*/ 177 h 478"/>
                  <a:gd name="T8" fmla="*/ 1120 w 1125"/>
                  <a:gd name="T9" fmla="*/ 23 h 478"/>
                  <a:gd name="T10" fmla="*/ 618 w 1125"/>
                  <a:gd name="T11" fmla="*/ 319 h 478"/>
                  <a:gd name="T12" fmla="*/ 2 w 1125"/>
                  <a:gd name="T13" fmla="*/ 0 h 478"/>
                  <a:gd name="T14" fmla="*/ 0 w 1125"/>
                  <a:gd name="T15" fmla="*/ 18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5" h="478">
                    <a:moveTo>
                      <a:pt x="0" y="18"/>
                    </a:moveTo>
                    <a:lnTo>
                      <a:pt x="7" y="151"/>
                    </a:lnTo>
                    <a:lnTo>
                      <a:pt x="639" y="478"/>
                    </a:lnTo>
                    <a:lnTo>
                      <a:pt x="1125" y="177"/>
                    </a:lnTo>
                    <a:lnTo>
                      <a:pt x="1120" y="23"/>
                    </a:lnTo>
                    <a:lnTo>
                      <a:pt x="618" y="319"/>
                    </a:lnTo>
                    <a:lnTo>
                      <a:pt x="2" y="0"/>
                    </a:lnTo>
                    <a:lnTo>
                      <a:pt x="0" y="18"/>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7" name="Freeform 26">
                <a:extLst>
                  <a:ext uri="{FF2B5EF4-FFF2-40B4-BE49-F238E27FC236}">
                    <a16:creationId xmlns:a16="http://schemas.microsoft.com/office/drawing/2014/main" id="{2B5CB043-9F09-BF55-B650-A18624724149}"/>
                  </a:ext>
                </a:extLst>
              </p:cNvPr>
              <p:cNvSpPr>
                <a:spLocks/>
              </p:cNvSpPr>
              <p:nvPr/>
            </p:nvSpPr>
            <p:spPr bwMode="auto">
              <a:xfrm>
                <a:off x="5469501" y="1143074"/>
                <a:ext cx="1925638" cy="987425"/>
              </a:xfrm>
              <a:custGeom>
                <a:avLst/>
                <a:gdLst>
                  <a:gd name="T0" fmla="*/ 0 w 512"/>
                  <a:gd name="T1" fmla="*/ 121 h 263"/>
                  <a:gd name="T2" fmla="*/ 280 w 512"/>
                  <a:gd name="T3" fmla="*/ 263 h 263"/>
                  <a:gd name="T4" fmla="*/ 512 w 512"/>
                  <a:gd name="T5" fmla="*/ 131 h 263"/>
                  <a:gd name="T6" fmla="*/ 505 w 512"/>
                  <a:gd name="T7" fmla="*/ 127 h 263"/>
                  <a:gd name="T8" fmla="*/ 242 w 512"/>
                  <a:gd name="T9" fmla="*/ 9 h 263"/>
                  <a:gd name="T10" fmla="*/ 208 w 512"/>
                  <a:gd name="T11" fmla="*/ 6 h 263"/>
                  <a:gd name="T12" fmla="*/ 0 w 512"/>
                  <a:gd name="T13" fmla="*/ 121 h 263"/>
                </a:gdLst>
                <a:ahLst/>
                <a:cxnLst>
                  <a:cxn ang="0">
                    <a:pos x="T0" y="T1"/>
                  </a:cxn>
                  <a:cxn ang="0">
                    <a:pos x="T2" y="T3"/>
                  </a:cxn>
                  <a:cxn ang="0">
                    <a:pos x="T4" y="T5"/>
                  </a:cxn>
                  <a:cxn ang="0">
                    <a:pos x="T6" y="T7"/>
                  </a:cxn>
                  <a:cxn ang="0">
                    <a:pos x="T8" y="T9"/>
                  </a:cxn>
                  <a:cxn ang="0">
                    <a:pos x="T10" y="T11"/>
                  </a:cxn>
                  <a:cxn ang="0">
                    <a:pos x="T12" y="T13"/>
                  </a:cxn>
                </a:cxnLst>
                <a:rect l="0" t="0" r="r" b="b"/>
                <a:pathLst>
                  <a:path w="512" h="263">
                    <a:moveTo>
                      <a:pt x="0" y="121"/>
                    </a:moveTo>
                    <a:cubicBezTo>
                      <a:pt x="280" y="263"/>
                      <a:pt x="280" y="263"/>
                      <a:pt x="280" y="263"/>
                    </a:cubicBezTo>
                    <a:cubicBezTo>
                      <a:pt x="512" y="131"/>
                      <a:pt x="512" y="131"/>
                      <a:pt x="512" y="131"/>
                    </a:cubicBezTo>
                    <a:cubicBezTo>
                      <a:pt x="505" y="127"/>
                      <a:pt x="505" y="127"/>
                      <a:pt x="505" y="127"/>
                    </a:cubicBezTo>
                    <a:cubicBezTo>
                      <a:pt x="242" y="9"/>
                      <a:pt x="242" y="9"/>
                      <a:pt x="242" y="9"/>
                    </a:cubicBezTo>
                    <a:cubicBezTo>
                      <a:pt x="242" y="9"/>
                      <a:pt x="224" y="0"/>
                      <a:pt x="208" y="6"/>
                    </a:cubicBezTo>
                    <a:cubicBezTo>
                      <a:pt x="193" y="12"/>
                      <a:pt x="0" y="121"/>
                      <a:pt x="0" y="121"/>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48" name="Freeform 27">
                <a:extLst>
                  <a:ext uri="{FF2B5EF4-FFF2-40B4-BE49-F238E27FC236}">
                    <a16:creationId xmlns:a16="http://schemas.microsoft.com/office/drawing/2014/main" id="{CCEB7B0F-5480-D441-CA55-C9617A20B63D}"/>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9" name="Freeform 28">
                <a:extLst>
                  <a:ext uri="{FF2B5EF4-FFF2-40B4-BE49-F238E27FC236}">
                    <a16:creationId xmlns:a16="http://schemas.microsoft.com/office/drawing/2014/main" id="{1380231F-1B30-6D3C-D927-A633E3EEFF34}"/>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0" name="Freeform 29">
                <a:extLst>
                  <a:ext uri="{FF2B5EF4-FFF2-40B4-BE49-F238E27FC236}">
                    <a16:creationId xmlns:a16="http://schemas.microsoft.com/office/drawing/2014/main" id="{29C29CB5-925A-7905-A039-9397F0DB3967}"/>
                  </a:ext>
                </a:extLst>
              </p:cNvPr>
              <p:cNvSpPr>
                <a:spLocks/>
              </p:cNvSpPr>
              <p:nvPr/>
            </p:nvSpPr>
            <p:spPr bwMode="auto">
              <a:xfrm>
                <a:off x="5483788" y="1914818"/>
                <a:ext cx="1060450" cy="630238"/>
              </a:xfrm>
              <a:custGeom>
                <a:avLst/>
                <a:gdLst>
                  <a:gd name="T0" fmla="*/ 0 w 668"/>
                  <a:gd name="T1" fmla="*/ 0 h 397"/>
                  <a:gd name="T2" fmla="*/ 3 w 668"/>
                  <a:gd name="T3" fmla="*/ 45 h 397"/>
                  <a:gd name="T4" fmla="*/ 668 w 668"/>
                  <a:gd name="T5" fmla="*/ 397 h 397"/>
                  <a:gd name="T6" fmla="*/ 666 w 668"/>
                  <a:gd name="T7" fmla="*/ 348 h 397"/>
                  <a:gd name="T8" fmla="*/ 0 w 668"/>
                  <a:gd name="T9" fmla="*/ 0 h 397"/>
                </a:gdLst>
                <a:ahLst/>
                <a:cxnLst>
                  <a:cxn ang="0">
                    <a:pos x="T0" y="T1"/>
                  </a:cxn>
                  <a:cxn ang="0">
                    <a:pos x="T2" y="T3"/>
                  </a:cxn>
                  <a:cxn ang="0">
                    <a:pos x="T4" y="T5"/>
                  </a:cxn>
                  <a:cxn ang="0">
                    <a:pos x="T6" y="T7"/>
                  </a:cxn>
                  <a:cxn ang="0">
                    <a:pos x="T8" y="T9"/>
                  </a:cxn>
                </a:cxnLst>
                <a:rect l="0" t="0" r="r" b="b"/>
                <a:pathLst>
                  <a:path w="668" h="397">
                    <a:moveTo>
                      <a:pt x="0" y="0"/>
                    </a:moveTo>
                    <a:lnTo>
                      <a:pt x="3" y="45"/>
                    </a:lnTo>
                    <a:lnTo>
                      <a:pt x="668" y="397"/>
                    </a:lnTo>
                    <a:lnTo>
                      <a:pt x="666" y="348"/>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1" name="Freeform 30">
                <a:extLst>
                  <a:ext uri="{FF2B5EF4-FFF2-40B4-BE49-F238E27FC236}">
                    <a16:creationId xmlns:a16="http://schemas.microsoft.com/office/drawing/2014/main" id="{0ECBCE2F-B343-94DB-A5E0-CB0EBE55B267}"/>
                  </a:ext>
                </a:extLst>
              </p:cNvPr>
              <p:cNvSpPr>
                <a:spLocks/>
              </p:cNvSpPr>
              <p:nvPr/>
            </p:nvSpPr>
            <p:spPr bwMode="auto">
              <a:xfrm>
                <a:off x="6522013" y="1583031"/>
                <a:ext cx="969963" cy="962025"/>
              </a:xfrm>
              <a:custGeom>
                <a:avLst/>
                <a:gdLst>
                  <a:gd name="T0" fmla="*/ 1 w 258"/>
                  <a:gd name="T1" fmla="*/ 165 h 256"/>
                  <a:gd name="T2" fmla="*/ 205 w 258"/>
                  <a:gd name="T3" fmla="*/ 32 h 256"/>
                  <a:gd name="T4" fmla="*/ 237 w 258"/>
                  <a:gd name="T5" fmla="*/ 38 h 256"/>
                  <a:gd name="T6" fmla="*/ 212 w 258"/>
                  <a:gd name="T7" fmla="*/ 106 h 256"/>
                  <a:gd name="T8" fmla="*/ 5 w 258"/>
                  <a:gd name="T9" fmla="*/ 235 h 256"/>
                  <a:gd name="T10" fmla="*/ 6 w 258"/>
                  <a:gd name="T11" fmla="*/ 256 h 256"/>
                  <a:gd name="T12" fmla="*/ 218 w 258"/>
                  <a:gd name="T13" fmla="*/ 120 h 256"/>
                  <a:gd name="T14" fmla="*/ 254 w 258"/>
                  <a:gd name="T15" fmla="*/ 51 h 256"/>
                  <a:gd name="T16" fmla="*/ 208 w 258"/>
                  <a:gd name="T17" fmla="*/ 10 h 256"/>
                  <a:gd name="T18" fmla="*/ 0 w 258"/>
                  <a:gd name="T19" fmla="*/ 142 h 256"/>
                  <a:gd name="T20" fmla="*/ 1 w 258"/>
                  <a:gd name="T21" fmla="*/ 16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256">
                    <a:moveTo>
                      <a:pt x="1" y="165"/>
                    </a:moveTo>
                    <a:cubicBezTo>
                      <a:pt x="205" y="32"/>
                      <a:pt x="205" y="32"/>
                      <a:pt x="205" y="32"/>
                    </a:cubicBezTo>
                    <a:cubicBezTo>
                      <a:pt x="205" y="32"/>
                      <a:pt x="228" y="16"/>
                      <a:pt x="237" y="38"/>
                    </a:cubicBezTo>
                    <a:cubicBezTo>
                      <a:pt x="247" y="61"/>
                      <a:pt x="229" y="94"/>
                      <a:pt x="212" y="106"/>
                    </a:cubicBezTo>
                    <a:cubicBezTo>
                      <a:pt x="5" y="235"/>
                      <a:pt x="5" y="235"/>
                      <a:pt x="5" y="235"/>
                    </a:cubicBezTo>
                    <a:cubicBezTo>
                      <a:pt x="6" y="256"/>
                      <a:pt x="6" y="256"/>
                      <a:pt x="6" y="256"/>
                    </a:cubicBezTo>
                    <a:cubicBezTo>
                      <a:pt x="218" y="120"/>
                      <a:pt x="218" y="120"/>
                      <a:pt x="218" y="120"/>
                    </a:cubicBezTo>
                    <a:cubicBezTo>
                      <a:pt x="218" y="120"/>
                      <a:pt x="258" y="88"/>
                      <a:pt x="254" y="51"/>
                    </a:cubicBezTo>
                    <a:cubicBezTo>
                      <a:pt x="251" y="13"/>
                      <a:pt x="225" y="0"/>
                      <a:pt x="208" y="10"/>
                    </a:cubicBezTo>
                    <a:cubicBezTo>
                      <a:pt x="0" y="142"/>
                      <a:pt x="0" y="142"/>
                      <a:pt x="0" y="142"/>
                    </a:cubicBezTo>
                    <a:cubicBezTo>
                      <a:pt x="1" y="165"/>
                      <a:pt x="1" y="165"/>
                      <a:pt x="1" y="165"/>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2" name="Freeform 32">
                <a:extLst>
                  <a:ext uri="{FF2B5EF4-FFF2-40B4-BE49-F238E27FC236}">
                    <a16:creationId xmlns:a16="http://schemas.microsoft.com/office/drawing/2014/main" id="{531E7934-3F17-360A-2C15-289F9AD0C151}"/>
                  </a:ext>
                </a:extLst>
              </p:cNvPr>
              <p:cNvSpPr>
                <a:spLocks/>
              </p:cNvSpPr>
              <p:nvPr/>
            </p:nvSpPr>
            <p:spPr bwMode="auto">
              <a:xfrm>
                <a:off x="7326876" y="1610018"/>
                <a:ext cx="44450" cy="3175"/>
              </a:xfrm>
              <a:custGeom>
                <a:avLst/>
                <a:gdLst>
                  <a:gd name="T0" fmla="*/ 6 w 12"/>
                  <a:gd name="T1" fmla="*/ 0 h 1"/>
                  <a:gd name="T2" fmla="*/ 0 w 12"/>
                  <a:gd name="T3" fmla="*/ 1 h 1"/>
                  <a:gd name="T4" fmla="*/ 12 w 12"/>
                  <a:gd name="T5" fmla="*/ 1 h 1"/>
                  <a:gd name="T6" fmla="*/ 12 w 12"/>
                  <a:gd name="T7" fmla="*/ 1 h 1"/>
                  <a:gd name="T8" fmla="*/ 6 w 12"/>
                  <a:gd name="T9" fmla="*/ 0 h 1"/>
                </a:gdLst>
                <a:ahLst/>
                <a:cxnLst>
                  <a:cxn ang="0">
                    <a:pos x="T0" y="T1"/>
                  </a:cxn>
                  <a:cxn ang="0">
                    <a:pos x="T2" y="T3"/>
                  </a:cxn>
                  <a:cxn ang="0">
                    <a:pos x="T4" y="T5"/>
                  </a:cxn>
                  <a:cxn ang="0">
                    <a:pos x="T6" y="T7"/>
                  </a:cxn>
                  <a:cxn ang="0">
                    <a:pos x="T8" y="T9"/>
                  </a:cxn>
                </a:cxnLst>
                <a:rect l="0" t="0" r="r" b="b"/>
                <a:pathLst>
                  <a:path w="12" h="1">
                    <a:moveTo>
                      <a:pt x="6" y="0"/>
                    </a:moveTo>
                    <a:cubicBezTo>
                      <a:pt x="4" y="0"/>
                      <a:pt x="2" y="0"/>
                      <a:pt x="0" y="1"/>
                    </a:cubicBezTo>
                    <a:cubicBezTo>
                      <a:pt x="12" y="1"/>
                      <a:pt x="12" y="1"/>
                      <a:pt x="12" y="1"/>
                    </a:cubicBezTo>
                    <a:cubicBezTo>
                      <a:pt x="12" y="1"/>
                      <a:pt x="12" y="1"/>
                      <a:pt x="12" y="1"/>
                    </a:cubicBezTo>
                    <a:cubicBezTo>
                      <a:pt x="10" y="0"/>
                      <a:pt x="8" y="0"/>
                      <a:pt x="6" y="0"/>
                    </a:cubicBezTo>
                  </a:path>
                </a:pathLst>
              </a:custGeom>
              <a:solidFill>
                <a:srgbClr val="419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8" name="Group 69"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65B970C2-0280-1FFB-9218-FA153503AB01}"/>
                </a:ext>
              </a:extLst>
            </p:cNvPr>
            <p:cNvGrpSpPr/>
            <p:nvPr/>
          </p:nvGrpSpPr>
          <p:grpSpPr>
            <a:xfrm>
              <a:off x="1066940" y="2906935"/>
              <a:ext cx="2675659" cy="1421535"/>
              <a:chOff x="3672451" y="2646656"/>
              <a:chExt cx="2943225" cy="1563688"/>
            </a:xfrm>
          </p:grpSpPr>
          <p:grpSp>
            <p:nvGrpSpPr>
              <p:cNvPr id="34" name="Group 68">
                <a:extLst>
                  <a:ext uri="{FF2B5EF4-FFF2-40B4-BE49-F238E27FC236}">
                    <a16:creationId xmlns:a16="http://schemas.microsoft.com/office/drawing/2014/main" id="{322A4827-0218-0E6F-517F-1CF3091D8497}"/>
                  </a:ext>
                </a:extLst>
              </p:cNvPr>
              <p:cNvGrpSpPr/>
              <p:nvPr/>
            </p:nvGrpSpPr>
            <p:grpSpPr>
              <a:xfrm>
                <a:off x="3672451" y="2646656"/>
                <a:ext cx="2943225" cy="1519237"/>
                <a:chOff x="3672451" y="2646656"/>
                <a:chExt cx="2943225" cy="1519237"/>
              </a:xfrm>
            </p:grpSpPr>
            <p:sp>
              <p:nvSpPr>
                <p:cNvPr id="37" name="Freeform 16">
                  <a:extLst>
                    <a:ext uri="{FF2B5EF4-FFF2-40B4-BE49-F238E27FC236}">
                      <a16:creationId xmlns:a16="http://schemas.microsoft.com/office/drawing/2014/main" id="{B43BF1BD-736B-C345-E48C-F38D1E72AA03}"/>
                    </a:ext>
                  </a:extLst>
                </p:cNvPr>
                <p:cNvSpPr>
                  <a:spLocks/>
                </p:cNvSpPr>
                <p:nvPr/>
              </p:nvSpPr>
              <p:spPr bwMode="auto">
                <a:xfrm>
                  <a:off x="3672451" y="4051593"/>
                  <a:ext cx="71438" cy="7938"/>
                </a:xfrm>
                <a:custGeom>
                  <a:avLst/>
                  <a:gdLst>
                    <a:gd name="T0" fmla="*/ 11 w 19"/>
                    <a:gd name="T1" fmla="*/ 0 h 2"/>
                    <a:gd name="T2" fmla="*/ 0 w 19"/>
                    <a:gd name="T3" fmla="*/ 1 h 2"/>
                    <a:gd name="T4" fmla="*/ 0 w 19"/>
                    <a:gd name="T5" fmla="*/ 2 h 2"/>
                    <a:gd name="T6" fmla="*/ 19 w 19"/>
                    <a:gd name="T7" fmla="*/ 0 h 2"/>
                    <a:gd name="T8" fmla="*/ 11 w 19"/>
                    <a:gd name="T9" fmla="*/ 0 h 2"/>
                  </a:gdLst>
                  <a:ahLst/>
                  <a:cxnLst>
                    <a:cxn ang="0">
                      <a:pos x="T0" y="T1"/>
                    </a:cxn>
                    <a:cxn ang="0">
                      <a:pos x="T2" y="T3"/>
                    </a:cxn>
                    <a:cxn ang="0">
                      <a:pos x="T4" y="T5"/>
                    </a:cxn>
                    <a:cxn ang="0">
                      <a:pos x="T6" y="T7"/>
                    </a:cxn>
                    <a:cxn ang="0">
                      <a:pos x="T8" y="T9"/>
                    </a:cxn>
                  </a:cxnLst>
                  <a:rect l="0" t="0" r="r" b="b"/>
                  <a:pathLst>
                    <a:path w="19" h="2">
                      <a:moveTo>
                        <a:pt x="11" y="0"/>
                      </a:moveTo>
                      <a:cubicBezTo>
                        <a:pt x="8" y="0"/>
                        <a:pt x="4" y="0"/>
                        <a:pt x="0" y="1"/>
                      </a:cubicBezTo>
                      <a:cubicBezTo>
                        <a:pt x="0" y="2"/>
                        <a:pt x="0" y="2"/>
                        <a:pt x="0" y="2"/>
                      </a:cubicBezTo>
                      <a:cubicBezTo>
                        <a:pt x="19" y="0"/>
                        <a:pt x="19" y="0"/>
                        <a:pt x="19" y="0"/>
                      </a:cubicBezTo>
                      <a:cubicBezTo>
                        <a:pt x="17" y="0"/>
                        <a:pt x="14" y="0"/>
                        <a:pt x="11" y="0"/>
                      </a:cubicBezTo>
                    </a:path>
                  </a:pathLst>
                </a:custGeom>
                <a:solidFill>
                  <a:srgbClr val="0A8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8" name="Freeform 33">
                  <a:extLst>
                    <a:ext uri="{FF2B5EF4-FFF2-40B4-BE49-F238E27FC236}">
                      <a16:creationId xmlns:a16="http://schemas.microsoft.com/office/drawing/2014/main" id="{9FA6A7C9-E3FD-B3CA-EAE5-834180685027}"/>
                    </a:ext>
                  </a:extLst>
                </p:cNvPr>
                <p:cNvSpPr>
                  <a:spLocks/>
                </p:cNvSpPr>
                <p:nvPr/>
              </p:nvSpPr>
              <p:spPr bwMode="auto">
                <a:xfrm>
                  <a:off x="4375713" y="3248318"/>
                  <a:ext cx="2239963" cy="917575"/>
                </a:xfrm>
                <a:custGeom>
                  <a:avLst/>
                  <a:gdLst>
                    <a:gd name="T0" fmla="*/ 596 w 596"/>
                    <a:gd name="T1" fmla="*/ 59 h 244"/>
                    <a:gd name="T2" fmla="*/ 559 w 596"/>
                    <a:gd name="T3" fmla="*/ 42 h 244"/>
                    <a:gd name="T4" fmla="*/ 56 w 596"/>
                    <a:gd name="T5" fmla="*/ 0 h 244"/>
                    <a:gd name="T6" fmla="*/ 29 w 596"/>
                    <a:gd name="T7" fmla="*/ 71 h 244"/>
                    <a:gd name="T8" fmla="*/ 296 w 596"/>
                    <a:gd name="T9" fmla="*/ 244 h 244"/>
                    <a:gd name="T10" fmla="*/ 596 w 596"/>
                    <a:gd name="T11" fmla="*/ 59 h 244"/>
                  </a:gdLst>
                  <a:ahLst/>
                  <a:cxnLst>
                    <a:cxn ang="0">
                      <a:pos x="T0" y="T1"/>
                    </a:cxn>
                    <a:cxn ang="0">
                      <a:pos x="T2" y="T3"/>
                    </a:cxn>
                    <a:cxn ang="0">
                      <a:pos x="T4" y="T5"/>
                    </a:cxn>
                    <a:cxn ang="0">
                      <a:pos x="T6" y="T7"/>
                    </a:cxn>
                    <a:cxn ang="0">
                      <a:pos x="T8" y="T9"/>
                    </a:cxn>
                    <a:cxn ang="0">
                      <a:pos x="T10" y="T11"/>
                    </a:cxn>
                  </a:cxnLst>
                  <a:rect l="0" t="0" r="r" b="b"/>
                  <a:pathLst>
                    <a:path w="596" h="244">
                      <a:moveTo>
                        <a:pt x="596" y="59"/>
                      </a:moveTo>
                      <a:cubicBezTo>
                        <a:pt x="559" y="42"/>
                        <a:pt x="559" y="42"/>
                        <a:pt x="559" y="42"/>
                      </a:cubicBezTo>
                      <a:cubicBezTo>
                        <a:pt x="56" y="0"/>
                        <a:pt x="56" y="0"/>
                        <a:pt x="56" y="0"/>
                      </a:cubicBezTo>
                      <a:cubicBezTo>
                        <a:pt x="56" y="0"/>
                        <a:pt x="0" y="24"/>
                        <a:pt x="29" y="71"/>
                      </a:cubicBezTo>
                      <a:cubicBezTo>
                        <a:pt x="68" y="133"/>
                        <a:pt x="296" y="244"/>
                        <a:pt x="296" y="244"/>
                      </a:cubicBezTo>
                      <a:lnTo>
                        <a:pt x="596" y="59"/>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9" name="Freeform 34">
                  <a:extLst>
                    <a:ext uri="{FF2B5EF4-FFF2-40B4-BE49-F238E27FC236}">
                      <a16:creationId xmlns:a16="http://schemas.microsoft.com/office/drawing/2014/main" id="{C79C5A8A-4F1D-47DF-0FB5-85E931665D87}"/>
                    </a:ext>
                  </a:extLst>
                </p:cNvPr>
                <p:cNvSpPr>
                  <a:spLocks/>
                </p:cNvSpPr>
                <p:nvPr/>
              </p:nvSpPr>
              <p:spPr bwMode="auto">
                <a:xfrm>
                  <a:off x="4615426" y="3176881"/>
                  <a:ext cx="1944688" cy="879475"/>
                </a:xfrm>
                <a:custGeom>
                  <a:avLst/>
                  <a:gdLst>
                    <a:gd name="T0" fmla="*/ 1225 w 1225"/>
                    <a:gd name="T1" fmla="*/ 19 h 554"/>
                    <a:gd name="T2" fmla="*/ 1225 w 1225"/>
                    <a:gd name="T3" fmla="*/ 166 h 554"/>
                    <a:gd name="T4" fmla="*/ 550 w 1225"/>
                    <a:gd name="T5" fmla="*/ 554 h 554"/>
                    <a:gd name="T6" fmla="*/ 3 w 1225"/>
                    <a:gd name="T7" fmla="*/ 251 h 554"/>
                    <a:gd name="T8" fmla="*/ 0 w 1225"/>
                    <a:gd name="T9" fmla="*/ 83 h 554"/>
                    <a:gd name="T10" fmla="*/ 564 w 1225"/>
                    <a:gd name="T11" fmla="*/ 381 h 554"/>
                    <a:gd name="T12" fmla="*/ 1220 w 1225"/>
                    <a:gd name="T13" fmla="*/ 0 h 554"/>
                    <a:gd name="T14" fmla="*/ 1225 w 1225"/>
                    <a:gd name="T15" fmla="*/ 19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5" h="554">
                      <a:moveTo>
                        <a:pt x="1225" y="19"/>
                      </a:moveTo>
                      <a:lnTo>
                        <a:pt x="1225" y="166"/>
                      </a:lnTo>
                      <a:lnTo>
                        <a:pt x="550" y="554"/>
                      </a:lnTo>
                      <a:lnTo>
                        <a:pt x="3" y="251"/>
                      </a:lnTo>
                      <a:lnTo>
                        <a:pt x="0" y="83"/>
                      </a:lnTo>
                      <a:lnTo>
                        <a:pt x="564" y="381"/>
                      </a:lnTo>
                      <a:lnTo>
                        <a:pt x="1220" y="0"/>
                      </a:lnTo>
                      <a:lnTo>
                        <a:pt x="1225"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0" name="Freeform 35">
                  <a:extLst>
                    <a:ext uri="{FF2B5EF4-FFF2-40B4-BE49-F238E27FC236}">
                      <a16:creationId xmlns:a16="http://schemas.microsoft.com/office/drawing/2014/main" id="{01C4A7E9-A3F6-56FC-5C55-53DEDACC7274}"/>
                    </a:ext>
                  </a:extLst>
                </p:cNvPr>
                <p:cNvSpPr>
                  <a:spLocks/>
                </p:cNvSpPr>
                <p:nvPr/>
              </p:nvSpPr>
              <p:spPr bwMode="auto">
                <a:xfrm>
                  <a:off x="4510651" y="2646656"/>
                  <a:ext cx="2105025" cy="1093788"/>
                </a:xfrm>
                <a:custGeom>
                  <a:avLst/>
                  <a:gdLst>
                    <a:gd name="T0" fmla="*/ 560 w 560"/>
                    <a:gd name="T1" fmla="*/ 122 h 291"/>
                    <a:gd name="T2" fmla="*/ 260 w 560"/>
                    <a:gd name="T3" fmla="*/ 291 h 291"/>
                    <a:gd name="T4" fmla="*/ 0 w 560"/>
                    <a:gd name="T5" fmla="*/ 158 h 291"/>
                    <a:gd name="T6" fmla="*/ 9 w 560"/>
                    <a:gd name="T7" fmla="*/ 154 h 291"/>
                    <a:gd name="T8" fmla="*/ 290 w 560"/>
                    <a:gd name="T9" fmla="*/ 11 h 291"/>
                    <a:gd name="T10" fmla="*/ 326 w 560"/>
                    <a:gd name="T11" fmla="*/ 6 h 291"/>
                    <a:gd name="T12" fmla="*/ 560 w 560"/>
                    <a:gd name="T13" fmla="*/ 122 h 291"/>
                  </a:gdLst>
                  <a:ahLst/>
                  <a:cxnLst>
                    <a:cxn ang="0">
                      <a:pos x="T0" y="T1"/>
                    </a:cxn>
                    <a:cxn ang="0">
                      <a:pos x="T2" y="T3"/>
                    </a:cxn>
                    <a:cxn ang="0">
                      <a:pos x="T4" y="T5"/>
                    </a:cxn>
                    <a:cxn ang="0">
                      <a:pos x="T6" y="T7"/>
                    </a:cxn>
                    <a:cxn ang="0">
                      <a:pos x="T8" y="T9"/>
                    </a:cxn>
                    <a:cxn ang="0">
                      <a:pos x="T10" y="T11"/>
                    </a:cxn>
                    <a:cxn ang="0">
                      <a:pos x="T12" y="T13"/>
                    </a:cxn>
                  </a:cxnLst>
                  <a:rect l="0" t="0" r="r" b="b"/>
                  <a:pathLst>
                    <a:path w="560" h="291">
                      <a:moveTo>
                        <a:pt x="560" y="122"/>
                      </a:moveTo>
                      <a:cubicBezTo>
                        <a:pt x="260" y="291"/>
                        <a:pt x="260" y="291"/>
                        <a:pt x="260" y="291"/>
                      </a:cubicBezTo>
                      <a:cubicBezTo>
                        <a:pt x="0" y="158"/>
                        <a:pt x="0" y="158"/>
                        <a:pt x="0" y="158"/>
                      </a:cubicBezTo>
                      <a:cubicBezTo>
                        <a:pt x="9" y="154"/>
                        <a:pt x="9" y="154"/>
                        <a:pt x="9" y="154"/>
                      </a:cubicBezTo>
                      <a:cubicBezTo>
                        <a:pt x="290" y="11"/>
                        <a:pt x="290" y="11"/>
                        <a:pt x="290" y="11"/>
                      </a:cubicBezTo>
                      <a:cubicBezTo>
                        <a:pt x="290" y="11"/>
                        <a:pt x="309" y="0"/>
                        <a:pt x="326" y="6"/>
                      </a:cubicBezTo>
                      <a:cubicBezTo>
                        <a:pt x="343" y="12"/>
                        <a:pt x="560" y="122"/>
                        <a:pt x="560" y="122"/>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1" name="Freeform 36">
                  <a:extLst>
                    <a:ext uri="{FF2B5EF4-FFF2-40B4-BE49-F238E27FC236}">
                      <a16:creationId xmlns:a16="http://schemas.microsoft.com/office/drawing/2014/main" id="{AD548387-7BC4-FCEA-CE02-2178EE7709BC}"/>
                    </a:ext>
                  </a:extLst>
                </p:cNvPr>
                <p:cNvSpPr>
                  <a:spLocks/>
                </p:cNvSpPr>
                <p:nvPr/>
              </p:nvSpPr>
              <p:spPr bwMode="auto">
                <a:xfrm>
                  <a:off x="5491726" y="3105443"/>
                  <a:ext cx="1123950" cy="728663"/>
                </a:xfrm>
                <a:custGeom>
                  <a:avLst/>
                  <a:gdLst>
                    <a:gd name="T0" fmla="*/ 0 w 708"/>
                    <a:gd name="T1" fmla="*/ 400 h 459"/>
                    <a:gd name="T2" fmla="*/ 708 w 708"/>
                    <a:gd name="T3" fmla="*/ 0 h 459"/>
                    <a:gd name="T4" fmla="*/ 708 w 708"/>
                    <a:gd name="T5" fmla="*/ 57 h 459"/>
                    <a:gd name="T6" fmla="*/ 0 w 708"/>
                    <a:gd name="T7" fmla="*/ 459 h 459"/>
                    <a:gd name="T8" fmla="*/ 0 w 708"/>
                    <a:gd name="T9" fmla="*/ 400 h 459"/>
                  </a:gdLst>
                  <a:ahLst/>
                  <a:cxnLst>
                    <a:cxn ang="0">
                      <a:pos x="T0" y="T1"/>
                    </a:cxn>
                    <a:cxn ang="0">
                      <a:pos x="T2" y="T3"/>
                    </a:cxn>
                    <a:cxn ang="0">
                      <a:pos x="T4" y="T5"/>
                    </a:cxn>
                    <a:cxn ang="0">
                      <a:pos x="T6" y="T7"/>
                    </a:cxn>
                    <a:cxn ang="0">
                      <a:pos x="T8" y="T9"/>
                    </a:cxn>
                  </a:cxnLst>
                  <a:rect l="0" t="0" r="r" b="b"/>
                  <a:pathLst>
                    <a:path w="708" h="459">
                      <a:moveTo>
                        <a:pt x="0" y="400"/>
                      </a:moveTo>
                      <a:lnTo>
                        <a:pt x="708" y="0"/>
                      </a:lnTo>
                      <a:lnTo>
                        <a:pt x="708" y="57"/>
                      </a:lnTo>
                      <a:lnTo>
                        <a:pt x="0" y="459"/>
                      </a:lnTo>
                      <a:lnTo>
                        <a:pt x="0" y="40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sp>
            <p:nvSpPr>
              <p:cNvPr id="35" name="Freeform 37">
                <a:extLst>
                  <a:ext uri="{FF2B5EF4-FFF2-40B4-BE49-F238E27FC236}">
                    <a16:creationId xmlns:a16="http://schemas.microsoft.com/office/drawing/2014/main" id="{34D66B05-AE87-5C2F-12AC-6CF88D85113D}"/>
                  </a:ext>
                </a:extLst>
              </p:cNvPr>
              <p:cNvSpPr>
                <a:spLocks/>
              </p:cNvSpPr>
              <p:nvPr/>
            </p:nvSpPr>
            <p:spPr bwMode="auto">
              <a:xfrm>
                <a:off x="5491726" y="3470568"/>
                <a:ext cx="1123950" cy="739775"/>
              </a:xfrm>
              <a:custGeom>
                <a:avLst/>
                <a:gdLst>
                  <a:gd name="T0" fmla="*/ 708 w 708"/>
                  <a:gd name="T1" fmla="*/ 0 h 466"/>
                  <a:gd name="T2" fmla="*/ 708 w 708"/>
                  <a:gd name="T3" fmla="*/ 49 h 466"/>
                  <a:gd name="T4" fmla="*/ 0 w 708"/>
                  <a:gd name="T5" fmla="*/ 466 h 466"/>
                  <a:gd name="T6" fmla="*/ 0 w 708"/>
                  <a:gd name="T7" fmla="*/ 411 h 466"/>
                  <a:gd name="T8" fmla="*/ 708 w 708"/>
                  <a:gd name="T9" fmla="*/ 0 h 466"/>
                </a:gdLst>
                <a:ahLst/>
                <a:cxnLst>
                  <a:cxn ang="0">
                    <a:pos x="T0" y="T1"/>
                  </a:cxn>
                  <a:cxn ang="0">
                    <a:pos x="T2" y="T3"/>
                  </a:cxn>
                  <a:cxn ang="0">
                    <a:pos x="T4" y="T5"/>
                  </a:cxn>
                  <a:cxn ang="0">
                    <a:pos x="T6" y="T7"/>
                  </a:cxn>
                  <a:cxn ang="0">
                    <a:pos x="T8" y="T9"/>
                  </a:cxn>
                </a:cxnLst>
                <a:rect l="0" t="0" r="r" b="b"/>
                <a:pathLst>
                  <a:path w="708" h="466">
                    <a:moveTo>
                      <a:pt x="708" y="0"/>
                    </a:moveTo>
                    <a:lnTo>
                      <a:pt x="708" y="49"/>
                    </a:lnTo>
                    <a:lnTo>
                      <a:pt x="0" y="466"/>
                    </a:lnTo>
                    <a:lnTo>
                      <a:pt x="0" y="411"/>
                    </a:lnTo>
                    <a:lnTo>
                      <a:pt x="708"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6" name="Freeform 38">
                <a:extLst>
                  <a:ext uri="{FF2B5EF4-FFF2-40B4-BE49-F238E27FC236}">
                    <a16:creationId xmlns:a16="http://schemas.microsoft.com/office/drawing/2014/main" id="{D2464653-5BB6-C9B8-1F06-24B9D0D9C3E4}"/>
                  </a:ext>
                </a:extLst>
              </p:cNvPr>
              <p:cNvSpPr>
                <a:spLocks/>
              </p:cNvSpPr>
              <p:nvPr/>
            </p:nvSpPr>
            <p:spPr bwMode="auto">
              <a:xfrm>
                <a:off x="4424926" y="3199106"/>
                <a:ext cx="1066800" cy="1011238"/>
              </a:xfrm>
              <a:custGeom>
                <a:avLst/>
                <a:gdLst>
                  <a:gd name="T0" fmla="*/ 284 w 284"/>
                  <a:gd name="T1" fmla="*/ 169 h 269"/>
                  <a:gd name="T2" fmla="*/ 55 w 284"/>
                  <a:gd name="T3" fmla="*/ 34 h 269"/>
                  <a:gd name="T4" fmla="*/ 19 w 284"/>
                  <a:gd name="T5" fmla="*/ 42 h 269"/>
                  <a:gd name="T6" fmla="*/ 50 w 284"/>
                  <a:gd name="T7" fmla="*/ 115 h 269"/>
                  <a:gd name="T8" fmla="*/ 284 w 284"/>
                  <a:gd name="T9" fmla="*/ 246 h 269"/>
                  <a:gd name="T10" fmla="*/ 284 w 284"/>
                  <a:gd name="T11" fmla="*/ 269 h 269"/>
                  <a:gd name="T12" fmla="*/ 44 w 284"/>
                  <a:gd name="T13" fmla="*/ 131 h 269"/>
                  <a:gd name="T14" fmla="*/ 1 w 284"/>
                  <a:gd name="T15" fmla="*/ 57 h 269"/>
                  <a:gd name="T16" fmla="*/ 50 w 284"/>
                  <a:gd name="T17" fmla="*/ 10 h 269"/>
                  <a:gd name="T18" fmla="*/ 284 w 284"/>
                  <a:gd name="T19" fmla="*/ 144 h 269"/>
                  <a:gd name="T20" fmla="*/ 284 w 284"/>
                  <a:gd name="T21" fmla="*/ 1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69">
                    <a:moveTo>
                      <a:pt x="284" y="169"/>
                    </a:moveTo>
                    <a:cubicBezTo>
                      <a:pt x="55" y="34"/>
                      <a:pt x="55" y="34"/>
                      <a:pt x="55" y="34"/>
                    </a:cubicBezTo>
                    <a:cubicBezTo>
                      <a:pt x="55" y="34"/>
                      <a:pt x="29" y="17"/>
                      <a:pt x="19" y="42"/>
                    </a:cubicBezTo>
                    <a:cubicBezTo>
                      <a:pt x="10" y="67"/>
                      <a:pt x="31" y="103"/>
                      <a:pt x="50" y="115"/>
                    </a:cubicBezTo>
                    <a:cubicBezTo>
                      <a:pt x="284" y="246"/>
                      <a:pt x="284" y="246"/>
                      <a:pt x="284" y="246"/>
                    </a:cubicBezTo>
                    <a:cubicBezTo>
                      <a:pt x="284" y="269"/>
                      <a:pt x="284" y="269"/>
                      <a:pt x="284" y="269"/>
                    </a:cubicBezTo>
                    <a:cubicBezTo>
                      <a:pt x="44" y="131"/>
                      <a:pt x="44" y="131"/>
                      <a:pt x="44" y="131"/>
                    </a:cubicBezTo>
                    <a:cubicBezTo>
                      <a:pt x="44" y="131"/>
                      <a:pt x="0" y="98"/>
                      <a:pt x="1" y="57"/>
                    </a:cubicBezTo>
                    <a:cubicBezTo>
                      <a:pt x="3" y="16"/>
                      <a:pt x="31" y="0"/>
                      <a:pt x="50" y="10"/>
                    </a:cubicBezTo>
                    <a:cubicBezTo>
                      <a:pt x="284" y="144"/>
                      <a:pt x="284" y="144"/>
                      <a:pt x="284" y="144"/>
                    </a:cubicBezTo>
                    <a:lnTo>
                      <a:pt x="284" y="169"/>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9" name="Group 63"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B86A7C03-B2FF-08BA-3756-1D71056E39A0}"/>
                </a:ext>
              </a:extLst>
            </p:cNvPr>
            <p:cNvGrpSpPr/>
            <p:nvPr/>
          </p:nvGrpSpPr>
          <p:grpSpPr>
            <a:xfrm>
              <a:off x="3794553" y="4611332"/>
              <a:ext cx="1274329" cy="891887"/>
              <a:chOff x="6672826" y="4521493"/>
              <a:chExt cx="1401762" cy="981076"/>
            </a:xfrm>
          </p:grpSpPr>
          <p:sp>
            <p:nvSpPr>
              <p:cNvPr id="28" name="Freeform 40">
                <a:extLst>
                  <a:ext uri="{FF2B5EF4-FFF2-40B4-BE49-F238E27FC236}">
                    <a16:creationId xmlns:a16="http://schemas.microsoft.com/office/drawing/2014/main" id="{E6240DBA-9A65-A883-ECE8-4795C30C8C23}"/>
                  </a:ext>
                </a:extLst>
              </p:cNvPr>
              <p:cNvSpPr>
                <a:spLocks/>
              </p:cNvSpPr>
              <p:nvPr/>
            </p:nvSpPr>
            <p:spPr bwMode="auto">
              <a:xfrm>
                <a:off x="6672826" y="4939006"/>
                <a:ext cx="1398588" cy="538163"/>
              </a:xfrm>
              <a:custGeom>
                <a:avLst/>
                <a:gdLst>
                  <a:gd name="T0" fmla="*/ 372 w 372"/>
                  <a:gd name="T1" fmla="*/ 16 h 143"/>
                  <a:gd name="T2" fmla="*/ 349 w 372"/>
                  <a:gd name="T3" fmla="*/ 7 h 143"/>
                  <a:gd name="T4" fmla="*/ 34 w 372"/>
                  <a:gd name="T5" fmla="*/ 0 h 143"/>
                  <a:gd name="T6" fmla="*/ 20 w 372"/>
                  <a:gd name="T7" fmla="*/ 44 h 143"/>
                  <a:gd name="T8" fmla="*/ 192 w 372"/>
                  <a:gd name="T9" fmla="*/ 143 h 143"/>
                  <a:gd name="T10" fmla="*/ 372 w 372"/>
                  <a:gd name="T11" fmla="*/ 16 h 143"/>
                </a:gdLst>
                <a:ahLst/>
                <a:cxnLst>
                  <a:cxn ang="0">
                    <a:pos x="T0" y="T1"/>
                  </a:cxn>
                  <a:cxn ang="0">
                    <a:pos x="T2" y="T3"/>
                  </a:cxn>
                  <a:cxn ang="0">
                    <a:pos x="T4" y="T5"/>
                  </a:cxn>
                  <a:cxn ang="0">
                    <a:pos x="T6" y="T7"/>
                  </a:cxn>
                  <a:cxn ang="0">
                    <a:pos x="T8" y="T9"/>
                  </a:cxn>
                  <a:cxn ang="0">
                    <a:pos x="T10" y="T11"/>
                  </a:cxn>
                </a:cxnLst>
                <a:rect l="0" t="0" r="r" b="b"/>
                <a:pathLst>
                  <a:path w="372" h="143">
                    <a:moveTo>
                      <a:pt x="372" y="16"/>
                    </a:moveTo>
                    <a:cubicBezTo>
                      <a:pt x="349" y="7"/>
                      <a:pt x="349" y="7"/>
                      <a:pt x="349" y="7"/>
                    </a:cubicBezTo>
                    <a:cubicBezTo>
                      <a:pt x="34" y="0"/>
                      <a:pt x="34" y="0"/>
                      <a:pt x="34" y="0"/>
                    </a:cubicBezTo>
                    <a:cubicBezTo>
                      <a:pt x="34" y="0"/>
                      <a:pt x="0" y="17"/>
                      <a:pt x="20" y="44"/>
                    </a:cubicBezTo>
                    <a:cubicBezTo>
                      <a:pt x="46" y="82"/>
                      <a:pt x="192" y="143"/>
                      <a:pt x="192" y="143"/>
                    </a:cubicBezTo>
                    <a:lnTo>
                      <a:pt x="372" y="16"/>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9" name="Freeform 41">
                <a:extLst>
                  <a:ext uri="{FF2B5EF4-FFF2-40B4-BE49-F238E27FC236}">
                    <a16:creationId xmlns:a16="http://schemas.microsoft.com/office/drawing/2014/main" id="{CC7422C1-7AD7-B1C8-20CE-377D162C07D5}"/>
                  </a:ext>
                </a:extLst>
              </p:cNvPr>
              <p:cNvSpPr>
                <a:spLocks/>
              </p:cNvSpPr>
              <p:nvPr/>
            </p:nvSpPr>
            <p:spPr bwMode="auto">
              <a:xfrm>
                <a:off x="6823638" y="4818356"/>
                <a:ext cx="1214438" cy="590550"/>
              </a:xfrm>
              <a:custGeom>
                <a:avLst/>
                <a:gdLst>
                  <a:gd name="T0" fmla="*/ 760 w 765"/>
                  <a:gd name="T1" fmla="*/ 15 h 372"/>
                  <a:gd name="T2" fmla="*/ 765 w 765"/>
                  <a:gd name="T3" fmla="*/ 105 h 372"/>
                  <a:gd name="T4" fmla="*/ 357 w 765"/>
                  <a:gd name="T5" fmla="*/ 372 h 372"/>
                  <a:gd name="T6" fmla="*/ 7 w 765"/>
                  <a:gd name="T7" fmla="*/ 202 h 372"/>
                  <a:gd name="T8" fmla="*/ 0 w 765"/>
                  <a:gd name="T9" fmla="*/ 97 h 372"/>
                  <a:gd name="T10" fmla="*/ 360 w 765"/>
                  <a:gd name="T11" fmla="*/ 263 h 372"/>
                  <a:gd name="T12" fmla="*/ 758 w 765"/>
                  <a:gd name="T13" fmla="*/ 0 h 372"/>
                  <a:gd name="T14" fmla="*/ 760 w 765"/>
                  <a:gd name="T15" fmla="*/ 15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5" h="372">
                    <a:moveTo>
                      <a:pt x="760" y="15"/>
                    </a:moveTo>
                    <a:lnTo>
                      <a:pt x="765" y="105"/>
                    </a:lnTo>
                    <a:lnTo>
                      <a:pt x="357" y="372"/>
                    </a:lnTo>
                    <a:lnTo>
                      <a:pt x="7" y="202"/>
                    </a:lnTo>
                    <a:lnTo>
                      <a:pt x="0" y="97"/>
                    </a:lnTo>
                    <a:lnTo>
                      <a:pt x="360" y="263"/>
                    </a:lnTo>
                    <a:lnTo>
                      <a:pt x="758" y="0"/>
                    </a:lnTo>
                    <a:lnTo>
                      <a:pt x="760" y="15"/>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0" name="Freeform 42">
                <a:extLst>
                  <a:ext uri="{FF2B5EF4-FFF2-40B4-BE49-F238E27FC236}">
                    <a16:creationId xmlns:a16="http://schemas.microsoft.com/office/drawing/2014/main" id="{DE77742D-D8CC-DFA8-C296-147ED9AAF940}"/>
                  </a:ext>
                </a:extLst>
              </p:cNvPr>
              <p:cNvSpPr>
                <a:spLocks/>
              </p:cNvSpPr>
              <p:nvPr/>
            </p:nvSpPr>
            <p:spPr bwMode="auto">
              <a:xfrm>
                <a:off x="6755376" y="4521493"/>
                <a:ext cx="1304925" cy="688975"/>
              </a:xfrm>
              <a:custGeom>
                <a:avLst/>
                <a:gdLst>
                  <a:gd name="T0" fmla="*/ 347 w 347"/>
                  <a:gd name="T1" fmla="*/ 67 h 183"/>
                  <a:gd name="T2" fmla="*/ 167 w 347"/>
                  <a:gd name="T3" fmla="*/ 183 h 183"/>
                  <a:gd name="T4" fmla="*/ 0 w 347"/>
                  <a:gd name="T5" fmla="*/ 110 h 183"/>
                  <a:gd name="T6" fmla="*/ 5 w 347"/>
                  <a:gd name="T7" fmla="*/ 107 h 183"/>
                  <a:gd name="T8" fmla="*/ 175 w 347"/>
                  <a:gd name="T9" fmla="*/ 8 h 183"/>
                  <a:gd name="T10" fmla="*/ 197 w 347"/>
                  <a:gd name="T11" fmla="*/ 3 h 183"/>
                  <a:gd name="T12" fmla="*/ 347 w 347"/>
                  <a:gd name="T13" fmla="*/ 67 h 183"/>
                </a:gdLst>
                <a:ahLst/>
                <a:cxnLst>
                  <a:cxn ang="0">
                    <a:pos x="T0" y="T1"/>
                  </a:cxn>
                  <a:cxn ang="0">
                    <a:pos x="T2" y="T3"/>
                  </a:cxn>
                  <a:cxn ang="0">
                    <a:pos x="T4" y="T5"/>
                  </a:cxn>
                  <a:cxn ang="0">
                    <a:pos x="T6" y="T7"/>
                  </a:cxn>
                  <a:cxn ang="0">
                    <a:pos x="T8" y="T9"/>
                  </a:cxn>
                  <a:cxn ang="0">
                    <a:pos x="T10" y="T11"/>
                  </a:cxn>
                  <a:cxn ang="0">
                    <a:pos x="T12" y="T13"/>
                  </a:cxn>
                </a:cxnLst>
                <a:rect l="0" t="0" r="r" b="b"/>
                <a:pathLst>
                  <a:path w="347" h="183">
                    <a:moveTo>
                      <a:pt x="347" y="67"/>
                    </a:moveTo>
                    <a:cubicBezTo>
                      <a:pt x="167" y="183"/>
                      <a:pt x="167" y="183"/>
                      <a:pt x="167" y="183"/>
                    </a:cubicBezTo>
                    <a:cubicBezTo>
                      <a:pt x="0" y="110"/>
                      <a:pt x="0" y="110"/>
                      <a:pt x="0" y="110"/>
                    </a:cubicBezTo>
                    <a:cubicBezTo>
                      <a:pt x="5" y="107"/>
                      <a:pt x="5" y="107"/>
                      <a:pt x="5" y="107"/>
                    </a:cubicBezTo>
                    <a:cubicBezTo>
                      <a:pt x="175" y="8"/>
                      <a:pt x="175" y="8"/>
                      <a:pt x="175" y="8"/>
                    </a:cubicBezTo>
                    <a:cubicBezTo>
                      <a:pt x="175" y="8"/>
                      <a:pt x="186" y="0"/>
                      <a:pt x="197" y="3"/>
                    </a:cubicBezTo>
                    <a:cubicBezTo>
                      <a:pt x="208" y="7"/>
                      <a:pt x="347" y="67"/>
                      <a:pt x="347" y="67"/>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1" name="Freeform 43">
                <a:extLst>
                  <a:ext uri="{FF2B5EF4-FFF2-40B4-BE49-F238E27FC236}">
                    <a16:creationId xmlns:a16="http://schemas.microsoft.com/office/drawing/2014/main" id="{86DFAE91-6220-FBA1-BC0C-D75F95225D7D}"/>
                  </a:ext>
                </a:extLst>
              </p:cNvPr>
              <p:cNvSpPr>
                <a:spLocks/>
              </p:cNvSpPr>
              <p:nvPr/>
            </p:nvSpPr>
            <p:spPr bwMode="auto">
              <a:xfrm>
                <a:off x="7384026" y="4773906"/>
                <a:ext cx="679450" cy="495300"/>
              </a:xfrm>
              <a:custGeom>
                <a:avLst/>
                <a:gdLst>
                  <a:gd name="T0" fmla="*/ 0 w 428"/>
                  <a:gd name="T1" fmla="*/ 275 h 312"/>
                  <a:gd name="T2" fmla="*/ 426 w 428"/>
                  <a:gd name="T3" fmla="*/ 0 h 312"/>
                  <a:gd name="T4" fmla="*/ 428 w 428"/>
                  <a:gd name="T5" fmla="*/ 35 h 312"/>
                  <a:gd name="T6" fmla="*/ 2 w 428"/>
                  <a:gd name="T7" fmla="*/ 312 h 312"/>
                  <a:gd name="T8" fmla="*/ 0 w 428"/>
                  <a:gd name="T9" fmla="*/ 275 h 312"/>
                </a:gdLst>
                <a:ahLst/>
                <a:cxnLst>
                  <a:cxn ang="0">
                    <a:pos x="T0" y="T1"/>
                  </a:cxn>
                  <a:cxn ang="0">
                    <a:pos x="T2" y="T3"/>
                  </a:cxn>
                  <a:cxn ang="0">
                    <a:pos x="T4" y="T5"/>
                  </a:cxn>
                  <a:cxn ang="0">
                    <a:pos x="T6" y="T7"/>
                  </a:cxn>
                  <a:cxn ang="0">
                    <a:pos x="T8" y="T9"/>
                  </a:cxn>
                </a:cxnLst>
                <a:rect l="0" t="0" r="r" b="b"/>
                <a:pathLst>
                  <a:path w="428" h="312">
                    <a:moveTo>
                      <a:pt x="0" y="275"/>
                    </a:moveTo>
                    <a:lnTo>
                      <a:pt x="426" y="0"/>
                    </a:lnTo>
                    <a:lnTo>
                      <a:pt x="428" y="35"/>
                    </a:lnTo>
                    <a:lnTo>
                      <a:pt x="2" y="312"/>
                    </a:lnTo>
                    <a:lnTo>
                      <a:pt x="0" y="275"/>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2" name="Freeform 44">
                <a:extLst>
                  <a:ext uri="{FF2B5EF4-FFF2-40B4-BE49-F238E27FC236}">
                    <a16:creationId xmlns:a16="http://schemas.microsoft.com/office/drawing/2014/main" id="{D82770A8-EE6F-4B64-0EB0-886250D70B8A}"/>
                  </a:ext>
                </a:extLst>
              </p:cNvPr>
              <p:cNvSpPr>
                <a:spLocks/>
              </p:cNvSpPr>
              <p:nvPr/>
            </p:nvSpPr>
            <p:spPr bwMode="auto">
              <a:xfrm>
                <a:off x="7395138" y="4999331"/>
                <a:ext cx="679450" cy="503238"/>
              </a:xfrm>
              <a:custGeom>
                <a:avLst/>
                <a:gdLst>
                  <a:gd name="T0" fmla="*/ 426 w 428"/>
                  <a:gd name="T1" fmla="*/ 0 h 317"/>
                  <a:gd name="T2" fmla="*/ 428 w 428"/>
                  <a:gd name="T3" fmla="*/ 31 h 317"/>
                  <a:gd name="T4" fmla="*/ 2 w 428"/>
                  <a:gd name="T5" fmla="*/ 317 h 317"/>
                  <a:gd name="T6" fmla="*/ 0 w 428"/>
                  <a:gd name="T7" fmla="*/ 284 h 317"/>
                  <a:gd name="T8" fmla="*/ 426 w 428"/>
                  <a:gd name="T9" fmla="*/ 0 h 317"/>
                </a:gdLst>
                <a:ahLst/>
                <a:cxnLst>
                  <a:cxn ang="0">
                    <a:pos x="T0" y="T1"/>
                  </a:cxn>
                  <a:cxn ang="0">
                    <a:pos x="T2" y="T3"/>
                  </a:cxn>
                  <a:cxn ang="0">
                    <a:pos x="T4" y="T5"/>
                  </a:cxn>
                  <a:cxn ang="0">
                    <a:pos x="T6" y="T7"/>
                  </a:cxn>
                  <a:cxn ang="0">
                    <a:pos x="T8" y="T9"/>
                  </a:cxn>
                </a:cxnLst>
                <a:rect l="0" t="0" r="r" b="b"/>
                <a:pathLst>
                  <a:path w="428" h="317">
                    <a:moveTo>
                      <a:pt x="426" y="0"/>
                    </a:moveTo>
                    <a:lnTo>
                      <a:pt x="428" y="31"/>
                    </a:lnTo>
                    <a:lnTo>
                      <a:pt x="2" y="317"/>
                    </a:lnTo>
                    <a:lnTo>
                      <a:pt x="0" y="284"/>
                    </a:lnTo>
                    <a:lnTo>
                      <a:pt x="426"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3" name="Freeform 45">
                <a:extLst>
                  <a:ext uri="{FF2B5EF4-FFF2-40B4-BE49-F238E27FC236}">
                    <a16:creationId xmlns:a16="http://schemas.microsoft.com/office/drawing/2014/main" id="{22D0AD79-473C-8E39-3DC0-4269E4750DD1}"/>
                  </a:ext>
                </a:extLst>
              </p:cNvPr>
              <p:cNvSpPr>
                <a:spLocks/>
              </p:cNvSpPr>
              <p:nvPr/>
            </p:nvSpPr>
            <p:spPr bwMode="auto">
              <a:xfrm>
                <a:off x="6706163" y="4908843"/>
                <a:ext cx="692150" cy="593725"/>
              </a:xfrm>
              <a:custGeom>
                <a:avLst/>
                <a:gdLst>
                  <a:gd name="T0" fmla="*/ 181 w 184"/>
                  <a:gd name="T1" fmla="*/ 96 h 158"/>
                  <a:gd name="T2" fmla="*/ 33 w 184"/>
                  <a:gd name="T3" fmla="*/ 20 h 158"/>
                  <a:gd name="T4" fmla="*/ 11 w 184"/>
                  <a:gd name="T5" fmla="*/ 27 h 158"/>
                  <a:gd name="T6" fmla="*/ 33 w 184"/>
                  <a:gd name="T7" fmla="*/ 71 h 158"/>
                  <a:gd name="T8" fmla="*/ 183 w 184"/>
                  <a:gd name="T9" fmla="*/ 144 h 158"/>
                  <a:gd name="T10" fmla="*/ 184 w 184"/>
                  <a:gd name="T11" fmla="*/ 158 h 158"/>
                  <a:gd name="T12" fmla="*/ 30 w 184"/>
                  <a:gd name="T13" fmla="*/ 81 h 158"/>
                  <a:gd name="T14" fmla="*/ 1 w 184"/>
                  <a:gd name="T15" fmla="*/ 36 h 158"/>
                  <a:gd name="T16" fmla="*/ 29 w 184"/>
                  <a:gd name="T17" fmla="*/ 5 h 158"/>
                  <a:gd name="T18" fmla="*/ 180 w 184"/>
                  <a:gd name="T19" fmla="*/ 80 h 158"/>
                  <a:gd name="T20" fmla="*/ 181 w 184"/>
                  <a:gd name="T21" fmla="*/ 9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158">
                    <a:moveTo>
                      <a:pt x="181" y="96"/>
                    </a:moveTo>
                    <a:cubicBezTo>
                      <a:pt x="33" y="20"/>
                      <a:pt x="33" y="20"/>
                      <a:pt x="33" y="20"/>
                    </a:cubicBezTo>
                    <a:cubicBezTo>
                      <a:pt x="33" y="20"/>
                      <a:pt x="16" y="11"/>
                      <a:pt x="11" y="27"/>
                    </a:cubicBezTo>
                    <a:cubicBezTo>
                      <a:pt x="6" y="43"/>
                      <a:pt x="21" y="64"/>
                      <a:pt x="33" y="71"/>
                    </a:cubicBezTo>
                    <a:cubicBezTo>
                      <a:pt x="183" y="144"/>
                      <a:pt x="183" y="144"/>
                      <a:pt x="183" y="144"/>
                    </a:cubicBezTo>
                    <a:cubicBezTo>
                      <a:pt x="184" y="158"/>
                      <a:pt x="184" y="158"/>
                      <a:pt x="184" y="158"/>
                    </a:cubicBezTo>
                    <a:cubicBezTo>
                      <a:pt x="30" y="81"/>
                      <a:pt x="30" y="81"/>
                      <a:pt x="30" y="81"/>
                    </a:cubicBezTo>
                    <a:cubicBezTo>
                      <a:pt x="30" y="81"/>
                      <a:pt x="1" y="62"/>
                      <a:pt x="1" y="36"/>
                    </a:cubicBezTo>
                    <a:cubicBezTo>
                      <a:pt x="0" y="11"/>
                      <a:pt x="17" y="0"/>
                      <a:pt x="29" y="5"/>
                    </a:cubicBezTo>
                    <a:cubicBezTo>
                      <a:pt x="180" y="80"/>
                      <a:pt x="180" y="80"/>
                      <a:pt x="180" y="80"/>
                    </a:cubicBezTo>
                    <a:lnTo>
                      <a:pt x="181" y="96"/>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0" name="Group 66"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3129EDB9-6754-E461-05BF-E1AB385666AF}"/>
                </a:ext>
              </a:extLst>
            </p:cNvPr>
            <p:cNvGrpSpPr/>
            <p:nvPr/>
          </p:nvGrpSpPr>
          <p:grpSpPr>
            <a:xfrm>
              <a:off x="2710723" y="2142048"/>
              <a:ext cx="874569" cy="1271443"/>
              <a:chOff x="5480613" y="1805281"/>
              <a:chExt cx="962026" cy="1398587"/>
            </a:xfrm>
          </p:grpSpPr>
          <p:sp>
            <p:nvSpPr>
              <p:cNvPr id="20" name="Freeform 47">
                <a:extLst>
                  <a:ext uri="{FF2B5EF4-FFF2-40B4-BE49-F238E27FC236}">
                    <a16:creationId xmlns:a16="http://schemas.microsoft.com/office/drawing/2014/main" id="{C6862054-E250-3EBE-3251-B46216DC6ABE}"/>
                  </a:ext>
                </a:extLst>
              </p:cNvPr>
              <p:cNvSpPr>
                <a:spLocks/>
              </p:cNvSpPr>
              <p:nvPr/>
            </p:nvSpPr>
            <p:spPr bwMode="auto">
              <a:xfrm>
                <a:off x="5939401" y="2027531"/>
                <a:ext cx="387350" cy="225425"/>
              </a:xfrm>
              <a:custGeom>
                <a:avLst/>
                <a:gdLst>
                  <a:gd name="T0" fmla="*/ 1 w 103"/>
                  <a:gd name="T1" fmla="*/ 15 h 60"/>
                  <a:gd name="T2" fmla="*/ 3 w 103"/>
                  <a:gd name="T3" fmla="*/ 7 h 60"/>
                  <a:gd name="T4" fmla="*/ 7 w 103"/>
                  <a:gd name="T5" fmla="*/ 0 h 60"/>
                  <a:gd name="T6" fmla="*/ 103 w 103"/>
                  <a:gd name="T7" fmla="*/ 45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4"/>
                      <a:pt x="1" y="11"/>
                      <a:pt x="3" y="7"/>
                    </a:cubicBezTo>
                    <a:cubicBezTo>
                      <a:pt x="5" y="3"/>
                      <a:pt x="7" y="0"/>
                      <a:pt x="7" y="0"/>
                    </a:cubicBezTo>
                    <a:cubicBezTo>
                      <a:pt x="103" y="45"/>
                      <a:pt x="103" y="45"/>
                      <a:pt x="103" y="45"/>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1" name="Freeform 48">
                <a:extLst>
                  <a:ext uri="{FF2B5EF4-FFF2-40B4-BE49-F238E27FC236}">
                    <a16:creationId xmlns:a16="http://schemas.microsoft.com/office/drawing/2014/main" id="{4840CC9C-E181-0CD0-4083-6977C2031C24}"/>
                  </a:ext>
                </a:extLst>
              </p:cNvPr>
              <p:cNvSpPr>
                <a:spLocks/>
              </p:cNvSpPr>
              <p:nvPr/>
            </p:nvSpPr>
            <p:spPr bwMode="auto">
              <a:xfrm>
                <a:off x="5871138" y="2173581"/>
                <a:ext cx="387350" cy="225425"/>
              </a:xfrm>
              <a:custGeom>
                <a:avLst/>
                <a:gdLst>
                  <a:gd name="T0" fmla="*/ 0 w 103"/>
                  <a:gd name="T1" fmla="*/ 14 h 60"/>
                  <a:gd name="T2" fmla="*/ 3 w 103"/>
                  <a:gd name="T3" fmla="*/ 7 h 60"/>
                  <a:gd name="T4" fmla="*/ 7 w 103"/>
                  <a:gd name="T5" fmla="*/ 0 h 60"/>
                  <a:gd name="T6" fmla="*/ 103 w 103"/>
                  <a:gd name="T7" fmla="*/ 45 h 60"/>
                  <a:gd name="T8" fmla="*/ 100 w 103"/>
                  <a:gd name="T9" fmla="*/ 53 h 60"/>
                  <a:gd name="T10" fmla="*/ 96 w 103"/>
                  <a:gd name="T11" fmla="*/ 60 h 60"/>
                  <a:gd name="T12" fmla="*/ 0 w 103"/>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4"/>
                    </a:moveTo>
                    <a:cubicBezTo>
                      <a:pt x="0" y="14"/>
                      <a:pt x="1" y="11"/>
                      <a:pt x="3" y="7"/>
                    </a:cubicBezTo>
                    <a:cubicBezTo>
                      <a:pt x="4" y="3"/>
                      <a:pt x="6" y="0"/>
                      <a:pt x="7" y="0"/>
                    </a:cubicBezTo>
                    <a:cubicBezTo>
                      <a:pt x="103" y="45"/>
                      <a:pt x="103" y="45"/>
                      <a:pt x="103" y="45"/>
                    </a:cubicBezTo>
                    <a:cubicBezTo>
                      <a:pt x="103" y="45"/>
                      <a:pt x="102" y="49"/>
                      <a:pt x="100" y="53"/>
                    </a:cubicBezTo>
                    <a:cubicBezTo>
                      <a:pt x="98" y="57"/>
                      <a:pt x="96" y="60"/>
                      <a:pt x="96" y="60"/>
                    </a:cubicBezTo>
                    <a:lnTo>
                      <a:pt x="0"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2" name="Freeform 49">
                <a:extLst>
                  <a:ext uri="{FF2B5EF4-FFF2-40B4-BE49-F238E27FC236}">
                    <a16:creationId xmlns:a16="http://schemas.microsoft.com/office/drawing/2014/main" id="{0D020E3B-CF62-4E69-94B6-D376AF4D2F8F}"/>
                  </a:ext>
                </a:extLst>
              </p:cNvPr>
              <p:cNvSpPr>
                <a:spLocks/>
              </p:cNvSpPr>
              <p:nvPr/>
            </p:nvSpPr>
            <p:spPr bwMode="auto">
              <a:xfrm>
                <a:off x="5799701" y="2319631"/>
                <a:ext cx="392113" cy="225425"/>
              </a:xfrm>
              <a:custGeom>
                <a:avLst/>
                <a:gdLst>
                  <a:gd name="T0" fmla="*/ 1 w 104"/>
                  <a:gd name="T1" fmla="*/ 14 h 60"/>
                  <a:gd name="T2" fmla="*/ 3 w 104"/>
                  <a:gd name="T3" fmla="*/ 7 h 60"/>
                  <a:gd name="T4" fmla="*/ 8 w 104"/>
                  <a:gd name="T5" fmla="*/ 0 h 60"/>
                  <a:gd name="T6" fmla="*/ 103 w 104"/>
                  <a:gd name="T7" fmla="*/ 45 h 60"/>
                  <a:gd name="T8" fmla="*/ 101 w 104"/>
                  <a:gd name="T9" fmla="*/ 53 h 60"/>
                  <a:gd name="T10" fmla="*/ 97 w 104"/>
                  <a:gd name="T11" fmla="*/ 59 h 60"/>
                  <a:gd name="T12" fmla="*/ 1 w 104"/>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4"/>
                    </a:moveTo>
                    <a:cubicBezTo>
                      <a:pt x="0" y="14"/>
                      <a:pt x="1" y="11"/>
                      <a:pt x="3" y="7"/>
                    </a:cubicBezTo>
                    <a:cubicBezTo>
                      <a:pt x="5" y="3"/>
                      <a:pt x="7" y="0"/>
                      <a:pt x="8" y="0"/>
                    </a:cubicBezTo>
                    <a:cubicBezTo>
                      <a:pt x="103" y="45"/>
                      <a:pt x="103" y="45"/>
                      <a:pt x="103" y="45"/>
                    </a:cubicBezTo>
                    <a:cubicBezTo>
                      <a:pt x="104" y="45"/>
                      <a:pt x="103" y="49"/>
                      <a:pt x="101" y="53"/>
                    </a:cubicBezTo>
                    <a:cubicBezTo>
                      <a:pt x="99" y="57"/>
                      <a:pt x="97" y="60"/>
                      <a:pt x="97" y="59"/>
                    </a:cubicBezTo>
                    <a:lnTo>
                      <a:pt x="1"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3" name="Freeform 50">
                <a:extLst>
                  <a:ext uri="{FF2B5EF4-FFF2-40B4-BE49-F238E27FC236}">
                    <a16:creationId xmlns:a16="http://schemas.microsoft.com/office/drawing/2014/main" id="{262EE235-8A39-F4D2-0D67-EAC3F37EFD09}"/>
                  </a:ext>
                </a:extLst>
              </p:cNvPr>
              <p:cNvSpPr>
                <a:spLocks/>
              </p:cNvSpPr>
              <p:nvPr/>
            </p:nvSpPr>
            <p:spPr bwMode="auto">
              <a:xfrm>
                <a:off x="5733026" y="2462506"/>
                <a:ext cx="387350" cy="225425"/>
              </a:xfrm>
              <a:custGeom>
                <a:avLst/>
                <a:gdLst>
                  <a:gd name="T0" fmla="*/ 1 w 103"/>
                  <a:gd name="T1" fmla="*/ 15 h 60"/>
                  <a:gd name="T2" fmla="*/ 3 w 103"/>
                  <a:gd name="T3" fmla="*/ 7 h 60"/>
                  <a:gd name="T4" fmla="*/ 7 w 103"/>
                  <a:gd name="T5" fmla="*/ 1 h 60"/>
                  <a:gd name="T6" fmla="*/ 103 w 103"/>
                  <a:gd name="T7" fmla="*/ 46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5"/>
                      <a:pt x="1" y="11"/>
                      <a:pt x="3" y="7"/>
                    </a:cubicBezTo>
                    <a:cubicBezTo>
                      <a:pt x="5" y="3"/>
                      <a:pt x="7" y="0"/>
                      <a:pt x="7" y="1"/>
                    </a:cubicBezTo>
                    <a:cubicBezTo>
                      <a:pt x="103" y="46"/>
                      <a:pt x="103" y="46"/>
                      <a:pt x="103" y="46"/>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4" name="Freeform 51">
                <a:extLst>
                  <a:ext uri="{FF2B5EF4-FFF2-40B4-BE49-F238E27FC236}">
                    <a16:creationId xmlns:a16="http://schemas.microsoft.com/office/drawing/2014/main" id="{E20CD966-7A74-7E32-F710-4B31EBCFBCBF}"/>
                  </a:ext>
                </a:extLst>
              </p:cNvPr>
              <p:cNvSpPr>
                <a:spLocks/>
              </p:cNvSpPr>
              <p:nvPr/>
            </p:nvSpPr>
            <p:spPr bwMode="auto">
              <a:xfrm>
                <a:off x="5664763" y="2610143"/>
                <a:ext cx="387350" cy="225425"/>
              </a:xfrm>
              <a:custGeom>
                <a:avLst/>
                <a:gdLst>
                  <a:gd name="T0" fmla="*/ 0 w 103"/>
                  <a:gd name="T1" fmla="*/ 15 h 60"/>
                  <a:gd name="T2" fmla="*/ 3 w 103"/>
                  <a:gd name="T3" fmla="*/ 7 h 60"/>
                  <a:gd name="T4" fmla="*/ 7 w 103"/>
                  <a:gd name="T5" fmla="*/ 1 h 60"/>
                  <a:gd name="T6" fmla="*/ 103 w 103"/>
                  <a:gd name="T7" fmla="*/ 46 h 60"/>
                  <a:gd name="T8" fmla="*/ 100 w 103"/>
                  <a:gd name="T9" fmla="*/ 53 h 60"/>
                  <a:gd name="T10" fmla="*/ 96 w 103"/>
                  <a:gd name="T11" fmla="*/ 60 h 60"/>
                  <a:gd name="T12" fmla="*/ 0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5"/>
                    </a:moveTo>
                    <a:cubicBezTo>
                      <a:pt x="0" y="15"/>
                      <a:pt x="1" y="11"/>
                      <a:pt x="3" y="7"/>
                    </a:cubicBezTo>
                    <a:cubicBezTo>
                      <a:pt x="5" y="3"/>
                      <a:pt x="6" y="0"/>
                      <a:pt x="7" y="1"/>
                    </a:cubicBezTo>
                    <a:cubicBezTo>
                      <a:pt x="103" y="46"/>
                      <a:pt x="103" y="46"/>
                      <a:pt x="103" y="46"/>
                    </a:cubicBezTo>
                    <a:cubicBezTo>
                      <a:pt x="103" y="46"/>
                      <a:pt x="102" y="49"/>
                      <a:pt x="100" y="53"/>
                    </a:cubicBezTo>
                    <a:cubicBezTo>
                      <a:pt x="98" y="57"/>
                      <a:pt x="96" y="60"/>
                      <a:pt x="96" y="60"/>
                    </a:cubicBezTo>
                    <a:lnTo>
                      <a:pt x="0"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5" name="Freeform 52">
                <a:extLst>
                  <a:ext uri="{FF2B5EF4-FFF2-40B4-BE49-F238E27FC236}">
                    <a16:creationId xmlns:a16="http://schemas.microsoft.com/office/drawing/2014/main" id="{644B64AA-EAC8-03BD-74D8-D7B81BCBAA41}"/>
                  </a:ext>
                </a:extLst>
              </p:cNvPr>
              <p:cNvSpPr>
                <a:spLocks/>
              </p:cNvSpPr>
              <p:nvPr/>
            </p:nvSpPr>
            <p:spPr bwMode="auto">
              <a:xfrm>
                <a:off x="5593326" y="2756193"/>
                <a:ext cx="390525" cy="225425"/>
              </a:xfrm>
              <a:custGeom>
                <a:avLst/>
                <a:gdLst>
                  <a:gd name="T0" fmla="*/ 1 w 104"/>
                  <a:gd name="T1" fmla="*/ 15 h 60"/>
                  <a:gd name="T2" fmla="*/ 3 w 104"/>
                  <a:gd name="T3" fmla="*/ 7 h 60"/>
                  <a:gd name="T4" fmla="*/ 8 w 104"/>
                  <a:gd name="T5" fmla="*/ 0 h 60"/>
                  <a:gd name="T6" fmla="*/ 103 w 104"/>
                  <a:gd name="T7" fmla="*/ 45 h 60"/>
                  <a:gd name="T8" fmla="*/ 101 w 104"/>
                  <a:gd name="T9" fmla="*/ 53 h 60"/>
                  <a:gd name="T10" fmla="*/ 97 w 104"/>
                  <a:gd name="T11" fmla="*/ 60 h 60"/>
                  <a:gd name="T12" fmla="*/ 1 w 104"/>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5"/>
                    </a:moveTo>
                    <a:cubicBezTo>
                      <a:pt x="0" y="14"/>
                      <a:pt x="1" y="11"/>
                      <a:pt x="3" y="7"/>
                    </a:cubicBezTo>
                    <a:cubicBezTo>
                      <a:pt x="5" y="3"/>
                      <a:pt x="7" y="0"/>
                      <a:pt x="8" y="0"/>
                    </a:cubicBezTo>
                    <a:cubicBezTo>
                      <a:pt x="103" y="45"/>
                      <a:pt x="103" y="45"/>
                      <a:pt x="103" y="45"/>
                    </a:cubicBezTo>
                    <a:cubicBezTo>
                      <a:pt x="104" y="46"/>
                      <a:pt x="103" y="49"/>
                      <a:pt x="101" y="53"/>
                    </a:cubicBezTo>
                    <a:cubicBezTo>
                      <a:pt x="99" y="57"/>
                      <a:pt x="97" y="60"/>
                      <a:pt x="97"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6" name="Freeform 53">
                <a:extLst>
                  <a:ext uri="{FF2B5EF4-FFF2-40B4-BE49-F238E27FC236}">
                    <a16:creationId xmlns:a16="http://schemas.microsoft.com/office/drawing/2014/main" id="{BE52ADE8-B806-DD36-46DA-C41E55DF86C5}"/>
                  </a:ext>
                </a:extLst>
              </p:cNvPr>
              <p:cNvSpPr>
                <a:spLocks/>
              </p:cNvSpPr>
              <p:nvPr/>
            </p:nvSpPr>
            <p:spPr bwMode="auto">
              <a:xfrm>
                <a:off x="5480613" y="1805281"/>
                <a:ext cx="628650" cy="1243013"/>
              </a:xfrm>
              <a:custGeom>
                <a:avLst/>
                <a:gdLst>
                  <a:gd name="T0" fmla="*/ 15 w 167"/>
                  <a:gd name="T1" fmla="*/ 329 h 331"/>
                  <a:gd name="T2" fmla="*/ 6 w 167"/>
                  <a:gd name="T3" fmla="*/ 329 h 331"/>
                  <a:gd name="T4" fmla="*/ 1 w 167"/>
                  <a:gd name="T5" fmla="*/ 322 h 331"/>
                  <a:gd name="T6" fmla="*/ 152 w 167"/>
                  <a:gd name="T7" fmla="*/ 1 h 331"/>
                  <a:gd name="T8" fmla="*/ 161 w 167"/>
                  <a:gd name="T9" fmla="*/ 2 h 331"/>
                  <a:gd name="T10" fmla="*/ 166 w 167"/>
                  <a:gd name="T11" fmla="*/ 8 h 331"/>
                  <a:gd name="T12" fmla="*/ 15 w 167"/>
                  <a:gd name="T13" fmla="*/ 329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29"/>
                    </a:moveTo>
                    <a:cubicBezTo>
                      <a:pt x="14" y="331"/>
                      <a:pt x="10" y="331"/>
                      <a:pt x="6" y="329"/>
                    </a:cubicBezTo>
                    <a:cubicBezTo>
                      <a:pt x="2" y="327"/>
                      <a:pt x="0" y="324"/>
                      <a:pt x="1" y="322"/>
                    </a:cubicBezTo>
                    <a:cubicBezTo>
                      <a:pt x="152" y="1"/>
                      <a:pt x="152" y="1"/>
                      <a:pt x="152" y="1"/>
                    </a:cubicBezTo>
                    <a:cubicBezTo>
                      <a:pt x="153" y="0"/>
                      <a:pt x="157" y="0"/>
                      <a:pt x="161" y="2"/>
                    </a:cubicBezTo>
                    <a:cubicBezTo>
                      <a:pt x="165" y="3"/>
                      <a:pt x="167" y="6"/>
                      <a:pt x="166" y="8"/>
                    </a:cubicBezTo>
                    <a:lnTo>
                      <a:pt x="15" y="329"/>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7" name="Freeform 54">
                <a:extLst>
                  <a:ext uri="{FF2B5EF4-FFF2-40B4-BE49-F238E27FC236}">
                    <a16:creationId xmlns:a16="http://schemas.microsoft.com/office/drawing/2014/main" id="{7513FB05-A002-19E6-1DCB-573E43239174}"/>
                  </a:ext>
                </a:extLst>
              </p:cNvPr>
              <p:cNvSpPr>
                <a:spLocks/>
              </p:cNvSpPr>
              <p:nvPr/>
            </p:nvSpPr>
            <p:spPr bwMode="auto">
              <a:xfrm>
                <a:off x="5815576" y="1959268"/>
                <a:ext cx="627063" cy="1244600"/>
              </a:xfrm>
              <a:custGeom>
                <a:avLst/>
                <a:gdLst>
                  <a:gd name="T0" fmla="*/ 15 w 167"/>
                  <a:gd name="T1" fmla="*/ 330 h 331"/>
                  <a:gd name="T2" fmla="*/ 6 w 167"/>
                  <a:gd name="T3" fmla="*/ 330 h 331"/>
                  <a:gd name="T4" fmla="*/ 0 w 167"/>
                  <a:gd name="T5" fmla="*/ 323 h 331"/>
                  <a:gd name="T6" fmla="*/ 152 w 167"/>
                  <a:gd name="T7" fmla="*/ 2 h 331"/>
                  <a:gd name="T8" fmla="*/ 160 w 167"/>
                  <a:gd name="T9" fmla="*/ 2 h 331"/>
                  <a:gd name="T10" fmla="*/ 166 w 167"/>
                  <a:gd name="T11" fmla="*/ 9 h 331"/>
                  <a:gd name="T12" fmla="*/ 15 w 167"/>
                  <a:gd name="T13" fmla="*/ 330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30"/>
                    </a:moveTo>
                    <a:cubicBezTo>
                      <a:pt x="14" y="331"/>
                      <a:pt x="10" y="331"/>
                      <a:pt x="6" y="330"/>
                    </a:cubicBezTo>
                    <a:cubicBezTo>
                      <a:pt x="2" y="328"/>
                      <a:pt x="0" y="325"/>
                      <a:pt x="0" y="323"/>
                    </a:cubicBezTo>
                    <a:cubicBezTo>
                      <a:pt x="152" y="2"/>
                      <a:pt x="152" y="2"/>
                      <a:pt x="152" y="2"/>
                    </a:cubicBezTo>
                    <a:cubicBezTo>
                      <a:pt x="153" y="0"/>
                      <a:pt x="157" y="1"/>
                      <a:pt x="160" y="2"/>
                    </a:cubicBezTo>
                    <a:cubicBezTo>
                      <a:pt x="164" y="4"/>
                      <a:pt x="167" y="7"/>
                      <a:pt x="166" y="9"/>
                    </a:cubicBezTo>
                    <a:lnTo>
                      <a:pt x="15" y="33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1" name="Group 64"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80EAD617-8CED-FE3D-96BE-1D2BE5E10517}"/>
                </a:ext>
              </a:extLst>
            </p:cNvPr>
            <p:cNvGrpSpPr/>
            <p:nvPr/>
          </p:nvGrpSpPr>
          <p:grpSpPr>
            <a:xfrm>
              <a:off x="2892564" y="4136526"/>
              <a:ext cx="987136" cy="1241136"/>
              <a:chOff x="5680638" y="3999206"/>
              <a:chExt cx="1085850" cy="1365250"/>
            </a:xfrm>
          </p:grpSpPr>
          <p:sp>
            <p:nvSpPr>
              <p:cNvPr id="12" name="Freeform 55">
                <a:extLst>
                  <a:ext uri="{FF2B5EF4-FFF2-40B4-BE49-F238E27FC236}">
                    <a16:creationId xmlns:a16="http://schemas.microsoft.com/office/drawing/2014/main" id="{7973AD02-D5FC-E900-C85F-3B5BA82E6A8F}"/>
                  </a:ext>
                </a:extLst>
              </p:cNvPr>
              <p:cNvSpPr>
                <a:spLocks/>
              </p:cNvSpPr>
              <p:nvPr/>
            </p:nvSpPr>
            <p:spPr bwMode="auto">
              <a:xfrm>
                <a:off x="5818751" y="4207168"/>
                <a:ext cx="373063" cy="269875"/>
              </a:xfrm>
              <a:custGeom>
                <a:avLst/>
                <a:gdLst>
                  <a:gd name="T0" fmla="*/ 9 w 99"/>
                  <a:gd name="T1" fmla="*/ 71 h 72"/>
                  <a:gd name="T2" fmla="*/ 4 w 99"/>
                  <a:gd name="T3" fmla="*/ 65 h 72"/>
                  <a:gd name="T4" fmla="*/ 1 w 99"/>
                  <a:gd name="T5" fmla="*/ 58 h 72"/>
                  <a:gd name="T6" fmla="*/ 90 w 99"/>
                  <a:gd name="T7" fmla="*/ 1 h 72"/>
                  <a:gd name="T8" fmla="*/ 95 w 99"/>
                  <a:gd name="T9" fmla="*/ 7 h 72"/>
                  <a:gd name="T10" fmla="*/ 98 w 99"/>
                  <a:gd name="T11" fmla="*/ 14 h 72"/>
                  <a:gd name="T12" fmla="*/ 9 w 99"/>
                  <a:gd name="T13" fmla="*/ 71 h 72"/>
                </a:gdLst>
                <a:ahLst/>
                <a:cxnLst>
                  <a:cxn ang="0">
                    <a:pos x="T0" y="T1"/>
                  </a:cxn>
                  <a:cxn ang="0">
                    <a:pos x="T2" y="T3"/>
                  </a:cxn>
                  <a:cxn ang="0">
                    <a:pos x="T4" y="T5"/>
                  </a:cxn>
                  <a:cxn ang="0">
                    <a:pos x="T6" y="T7"/>
                  </a:cxn>
                  <a:cxn ang="0">
                    <a:pos x="T8" y="T9"/>
                  </a:cxn>
                  <a:cxn ang="0">
                    <a:pos x="T10" y="T11"/>
                  </a:cxn>
                  <a:cxn ang="0">
                    <a:pos x="T12" y="T13"/>
                  </a:cxn>
                </a:cxnLst>
                <a:rect l="0" t="0" r="r" b="b"/>
                <a:pathLst>
                  <a:path w="99" h="72">
                    <a:moveTo>
                      <a:pt x="9" y="71"/>
                    </a:moveTo>
                    <a:cubicBezTo>
                      <a:pt x="9" y="72"/>
                      <a:pt x="7" y="69"/>
                      <a:pt x="4" y="65"/>
                    </a:cubicBezTo>
                    <a:cubicBezTo>
                      <a:pt x="2" y="61"/>
                      <a:pt x="0" y="58"/>
                      <a:pt x="1" y="58"/>
                    </a:cubicBezTo>
                    <a:cubicBezTo>
                      <a:pt x="90" y="1"/>
                      <a:pt x="90" y="1"/>
                      <a:pt x="90" y="1"/>
                    </a:cubicBezTo>
                    <a:cubicBezTo>
                      <a:pt x="90" y="0"/>
                      <a:pt x="93" y="3"/>
                      <a:pt x="95" y="7"/>
                    </a:cubicBezTo>
                    <a:cubicBezTo>
                      <a:pt x="97" y="11"/>
                      <a:pt x="99" y="14"/>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3" name="Freeform 56">
                <a:extLst>
                  <a:ext uri="{FF2B5EF4-FFF2-40B4-BE49-F238E27FC236}">
                    <a16:creationId xmlns:a16="http://schemas.microsoft.com/office/drawing/2014/main" id="{F17A372A-365A-EFFA-51D6-CF4164C70A70}"/>
                  </a:ext>
                </a:extLst>
              </p:cNvPr>
              <p:cNvSpPr>
                <a:spLocks/>
              </p:cNvSpPr>
              <p:nvPr/>
            </p:nvSpPr>
            <p:spPr bwMode="auto">
              <a:xfrm>
                <a:off x="5906063" y="4345281"/>
                <a:ext cx="371475" cy="266700"/>
              </a:xfrm>
              <a:custGeom>
                <a:avLst/>
                <a:gdLst>
                  <a:gd name="T0" fmla="*/ 10 w 99"/>
                  <a:gd name="T1" fmla="*/ 70 h 71"/>
                  <a:gd name="T2" fmla="*/ 4 w 99"/>
                  <a:gd name="T3" fmla="*/ 64 h 71"/>
                  <a:gd name="T4" fmla="*/ 1 w 99"/>
                  <a:gd name="T5" fmla="*/ 57 h 71"/>
                  <a:gd name="T6" fmla="*/ 90 w 99"/>
                  <a:gd name="T7" fmla="*/ 0 h 71"/>
                  <a:gd name="T8" fmla="*/ 95 w 99"/>
                  <a:gd name="T9" fmla="*/ 6 h 71"/>
                  <a:gd name="T10" fmla="*/ 99 w 99"/>
                  <a:gd name="T11" fmla="*/ 13 h 71"/>
                  <a:gd name="T12" fmla="*/ 10 w 99"/>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10" y="70"/>
                    </a:moveTo>
                    <a:cubicBezTo>
                      <a:pt x="9" y="71"/>
                      <a:pt x="7" y="68"/>
                      <a:pt x="4" y="64"/>
                    </a:cubicBezTo>
                    <a:cubicBezTo>
                      <a:pt x="2" y="61"/>
                      <a:pt x="0" y="57"/>
                      <a:pt x="1" y="57"/>
                    </a:cubicBezTo>
                    <a:cubicBezTo>
                      <a:pt x="90" y="0"/>
                      <a:pt x="90" y="0"/>
                      <a:pt x="90" y="0"/>
                    </a:cubicBezTo>
                    <a:cubicBezTo>
                      <a:pt x="91" y="0"/>
                      <a:pt x="93" y="2"/>
                      <a:pt x="95" y="6"/>
                    </a:cubicBezTo>
                    <a:cubicBezTo>
                      <a:pt x="98" y="10"/>
                      <a:pt x="99" y="13"/>
                      <a:pt x="99" y="13"/>
                    </a:cubicBezTo>
                    <a:lnTo>
                      <a:pt x="10"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4" name="Freeform 57">
                <a:extLst>
                  <a:ext uri="{FF2B5EF4-FFF2-40B4-BE49-F238E27FC236}">
                    <a16:creationId xmlns:a16="http://schemas.microsoft.com/office/drawing/2014/main" id="{43692B96-17E3-C51F-5FD3-415FD24C3B73}"/>
                  </a:ext>
                </a:extLst>
              </p:cNvPr>
              <p:cNvSpPr>
                <a:spLocks/>
              </p:cNvSpPr>
              <p:nvPr/>
            </p:nvSpPr>
            <p:spPr bwMode="auto">
              <a:xfrm>
                <a:off x="5996551" y="4480218"/>
                <a:ext cx="368300" cy="266700"/>
              </a:xfrm>
              <a:custGeom>
                <a:avLst/>
                <a:gdLst>
                  <a:gd name="T0" fmla="*/ 9 w 98"/>
                  <a:gd name="T1" fmla="*/ 70 h 71"/>
                  <a:gd name="T2" fmla="*/ 4 w 98"/>
                  <a:gd name="T3" fmla="*/ 64 h 71"/>
                  <a:gd name="T4" fmla="*/ 0 w 98"/>
                  <a:gd name="T5" fmla="*/ 57 h 71"/>
                  <a:gd name="T6" fmla="*/ 89 w 98"/>
                  <a:gd name="T7" fmla="*/ 0 h 71"/>
                  <a:gd name="T8" fmla="*/ 94 w 98"/>
                  <a:gd name="T9" fmla="*/ 6 h 71"/>
                  <a:gd name="T10" fmla="*/ 98 w 98"/>
                  <a:gd name="T11" fmla="*/ 13 h 71"/>
                  <a:gd name="T12" fmla="*/ 9 w 98"/>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0"/>
                    </a:moveTo>
                    <a:cubicBezTo>
                      <a:pt x="8" y="71"/>
                      <a:pt x="6" y="68"/>
                      <a:pt x="4" y="64"/>
                    </a:cubicBezTo>
                    <a:cubicBezTo>
                      <a:pt x="1" y="61"/>
                      <a:pt x="0" y="57"/>
                      <a:pt x="0" y="57"/>
                    </a:cubicBezTo>
                    <a:cubicBezTo>
                      <a:pt x="89" y="0"/>
                      <a:pt x="89" y="0"/>
                      <a:pt x="89" y="0"/>
                    </a:cubicBezTo>
                    <a:cubicBezTo>
                      <a:pt x="90" y="0"/>
                      <a:pt x="92" y="2"/>
                      <a:pt x="94" y="6"/>
                    </a:cubicBezTo>
                    <a:cubicBezTo>
                      <a:pt x="97" y="10"/>
                      <a:pt x="98" y="13"/>
                      <a:pt x="98" y="13"/>
                    </a:cubicBezTo>
                    <a:lnTo>
                      <a:pt x="9"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5" name="Freeform 58">
                <a:extLst>
                  <a:ext uri="{FF2B5EF4-FFF2-40B4-BE49-F238E27FC236}">
                    <a16:creationId xmlns:a16="http://schemas.microsoft.com/office/drawing/2014/main" id="{6126E7F6-8272-0631-2EFE-6E124E8779CB}"/>
                  </a:ext>
                </a:extLst>
              </p:cNvPr>
              <p:cNvSpPr>
                <a:spLocks/>
              </p:cNvSpPr>
              <p:nvPr/>
            </p:nvSpPr>
            <p:spPr bwMode="auto">
              <a:xfrm>
                <a:off x="6082276" y="4616743"/>
                <a:ext cx="368300" cy="266700"/>
              </a:xfrm>
              <a:custGeom>
                <a:avLst/>
                <a:gdLst>
                  <a:gd name="T0" fmla="*/ 9 w 98"/>
                  <a:gd name="T1" fmla="*/ 71 h 71"/>
                  <a:gd name="T2" fmla="*/ 4 w 98"/>
                  <a:gd name="T3" fmla="*/ 64 h 71"/>
                  <a:gd name="T4" fmla="*/ 0 w 98"/>
                  <a:gd name="T5" fmla="*/ 57 h 71"/>
                  <a:gd name="T6" fmla="*/ 89 w 98"/>
                  <a:gd name="T7" fmla="*/ 0 h 71"/>
                  <a:gd name="T8" fmla="*/ 95 w 98"/>
                  <a:gd name="T9" fmla="*/ 6 h 71"/>
                  <a:gd name="T10" fmla="*/ 98 w 98"/>
                  <a:gd name="T11" fmla="*/ 13 h 71"/>
                  <a:gd name="T12" fmla="*/ 9 w 98"/>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1"/>
                    </a:moveTo>
                    <a:cubicBezTo>
                      <a:pt x="8" y="71"/>
                      <a:pt x="6" y="68"/>
                      <a:pt x="4" y="64"/>
                    </a:cubicBezTo>
                    <a:cubicBezTo>
                      <a:pt x="1" y="61"/>
                      <a:pt x="0" y="58"/>
                      <a:pt x="0" y="57"/>
                    </a:cubicBezTo>
                    <a:cubicBezTo>
                      <a:pt x="89" y="0"/>
                      <a:pt x="89" y="0"/>
                      <a:pt x="89" y="0"/>
                    </a:cubicBezTo>
                    <a:cubicBezTo>
                      <a:pt x="90" y="0"/>
                      <a:pt x="92" y="3"/>
                      <a:pt x="95" y="6"/>
                    </a:cubicBezTo>
                    <a:cubicBezTo>
                      <a:pt x="97" y="10"/>
                      <a:pt x="98" y="13"/>
                      <a:pt x="98" y="13"/>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6" name="Freeform 59">
                <a:extLst>
                  <a:ext uri="{FF2B5EF4-FFF2-40B4-BE49-F238E27FC236}">
                    <a16:creationId xmlns:a16="http://schemas.microsoft.com/office/drawing/2014/main" id="{79F31D83-BCEA-6549-C3EA-2C4CC7C5F17E}"/>
                  </a:ext>
                </a:extLst>
              </p:cNvPr>
              <p:cNvSpPr>
                <a:spLocks/>
              </p:cNvSpPr>
              <p:nvPr/>
            </p:nvSpPr>
            <p:spPr bwMode="auto">
              <a:xfrm>
                <a:off x="6169588" y="4751681"/>
                <a:ext cx="371475"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2"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7" name="Freeform 60">
                <a:extLst>
                  <a:ext uri="{FF2B5EF4-FFF2-40B4-BE49-F238E27FC236}">
                    <a16:creationId xmlns:a16="http://schemas.microsoft.com/office/drawing/2014/main" id="{C014D11A-06E6-AA18-F562-DD586997C0A2}"/>
                  </a:ext>
                </a:extLst>
              </p:cNvPr>
              <p:cNvSpPr>
                <a:spLocks/>
              </p:cNvSpPr>
              <p:nvPr/>
            </p:nvSpPr>
            <p:spPr bwMode="auto">
              <a:xfrm>
                <a:off x="6255313" y="4886618"/>
                <a:ext cx="373063"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3"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8" name="Freeform 61">
                <a:extLst>
                  <a:ext uri="{FF2B5EF4-FFF2-40B4-BE49-F238E27FC236}">
                    <a16:creationId xmlns:a16="http://schemas.microsoft.com/office/drawing/2014/main" id="{7722D7D1-BCEC-02FF-0CB0-85DA830E161E}"/>
                  </a:ext>
                </a:extLst>
              </p:cNvPr>
              <p:cNvSpPr>
                <a:spLocks/>
              </p:cNvSpPr>
              <p:nvPr/>
            </p:nvSpPr>
            <p:spPr bwMode="auto">
              <a:xfrm>
                <a:off x="5680638" y="4199231"/>
                <a:ext cx="777875" cy="1165225"/>
              </a:xfrm>
              <a:custGeom>
                <a:avLst/>
                <a:gdLst>
                  <a:gd name="T0" fmla="*/ 206 w 207"/>
                  <a:gd name="T1" fmla="*/ 300 h 310"/>
                  <a:gd name="T2" fmla="*/ 201 w 207"/>
                  <a:gd name="T3" fmla="*/ 307 h 310"/>
                  <a:gd name="T4" fmla="*/ 192 w 207"/>
                  <a:gd name="T5" fmla="*/ 308 h 310"/>
                  <a:gd name="T6" fmla="*/ 1 w 207"/>
                  <a:gd name="T7" fmla="*/ 10 h 310"/>
                  <a:gd name="T8" fmla="*/ 6 w 207"/>
                  <a:gd name="T9" fmla="*/ 3 h 310"/>
                  <a:gd name="T10" fmla="*/ 14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7" y="309"/>
                      <a:pt x="193" y="310"/>
                      <a:pt x="192" y="308"/>
                    </a:cubicBezTo>
                    <a:cubicBezTo>
                      <a:pt x="1" y="10"/>
                      <a:pt x="1" y="10"/>
                      <a:pt x="1" y="10"/>
                    </a:cubicBezTo>
                    <a:cubicBezTo>
                      <a:pt x="0" y="8"/>
                      <a:pt x="2" y="5"/>
                      <a:pt x="6" y="3"/>
                    </a:cubicBezTo>
                    <a:cubicBezTo>
                      <a:pt x="9" y="0"/>
                      <a:pt x="13" y="0"/>
                      <a:pt x="14"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9" name="Freeform 62">
                <a:extLst>
                  <a:ext uri="{FF2B5EF4-FFF2-40B4-BE49-F238E27FC236}">
                    <a16:creationId xmlns:a16="http://schemas.microsoft.com/office/drawing/2014/main" id="{8E3B4E26-939D-F522-8898-40A158E73A04}"/>
                  </a:ext>
                </a:extLst>
              </p:cNvPr>
              <p:cNvSpPr>
                <a:spLocks/>
              </p:cNvSpPr>
              <p:nvPr/>
            </p:nvSpPr>
            <p:spPr bwMode="auto">
              <a:xfrm>
                <a:off x="5988613" y="3999206"/>
                <a:ext cx="777875" cy="1165225"/>
              </a:xfrm>
              <a:custGeom>
                <a:avLst/>
                <a:gdLst>
                  <a:gd name="T0" fmla="*/ 206 w 207"/>
                  <a:gd name="T1" fmla="*/ 300 h 310"/>
                  <a:gd name="T2" fmla="*/ 201 w 207"/>
                  <a:gd name="T3" fmla="*/ 307 h 310"/>
                  <a:gd name="T4" fmla="*/ 193 w 207"/>
                  <a:gd name="T5" fmla="*/ 308 h 310"/>
                  <a:gd name="T6" fmla="*/ 1 w 207"/>
                  <a:gd name="T7" fmla="*/ 10 h 310"/>
                  <a:gd name="T8" fmla="*/ 6 w 207"/>
                  <a:gd name="T9" fmla="*/ 3 h 310"/>
                  <a:gd name="T10" fmla="*/ 15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8" y="309"/>
                      <a:pt x="194" y="310"/>
                      <a:pt x="193" y="308"/>
                    </a:cubicBezTo>
                    <a:cubicBezTo>
                      <a:pt x="1" y="10"/>
                      <a:pt x="1" y="10"/>
                      <a:pt x="1" y="10"/>
                    </a:cubicBezTo>
                    <a:cubicBezTo>
                      <a:pt x="0" y="8"/>
                      <a:pt x="2" y="5"/>
                      <a:pt x="6" y="3"/>
                    </a:cubicBezTo>
                    <a:cubicBezTo>
                      <a:pt x="10" y="0"/>
                      <a:pt x="14" y="0"/>
                      <a:pt x="15"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sp>
        <p:nvSpPr>
          <p:cNvPr id="66" name="TextBox 30">
            <a:extLst>
              <a:ext uri="{FF2B5EF4-FFF2-40B4-BE49-F238E27FC236}">
                <a16:creationId xmlns:a16="http://schemas.microsoft.com/office/drawing/2014/main" id="{2A01F8F5-AB5F-4C78-1509-7B1A4D66118E}"/>
              </a:ext>
            </a:extLst>
          </p:cNvPr>
          <p:cNvSpPr txBox="1"/>
          <p:nvPr/>
        </p:nvSpPr>
        <p:spPr>
          <a:xfrm>
            <a:off x="470255" y="1953751"/>
            <a:ext cx="7375452" cy="4198137"/>
          </a:xfrm>
          <a:prstGeom prst="rect">
            <a:avLst/>
          </a:prstGeom>
          <a:noFill/>
        </p:spPr>
        <p:txBody>
          <a:bodyPr wrap="square" rtlCol="0">
            <a:spAutoFit/>
          </a:bodyPr>
          <a:lstStyle/>
          <a:p>
            <a:pPr algn="just">
              <a:lnSpc>
                <a:spcPct val="150000"/>
              </a:lnSpc>
            </a:pPr>
            <a:r>
              <a:rPr lang="pt-BR" sz="2000" dirty="0">
                <a:solidFill>
                  <a:schemeClr val="tx1">
                    <a:lumMod val="90000"/>
                    <a:lumOff val="10000"/>
                  </a:schemeClr>
                </a:solidFill>
              </a:rPr>
              <a:t>Além disso, abordamos os benefícios da Higiene Ocupacional, que se estendem tanto às empresas quanto aos trabalhadores. </a:t>
            </a:r>
          </a:p>
          <a:p>
            <a:pPr algn="just">
              <a:lnSpc>
                <a:spcPct val="150000"/>
              </a:lnSpc>
            </a:pPr>
            <a:endParaRPr lang="pt-BR" sz="2000" dirty="0">
              <a:solidFill>
                <a:schemeClr val="tx1">
                  <a:lumMod val="90000"/>
                  <a:lumOff val="10000"/>
                </a:schemeClr>
              </a:solidFill>
            </a:endParaRPr>
          </a:p>
          <a:p>
            <a:pPr algn="just">
              <a:lnSpc>
                <a:spcPct val="150000"/>
              </a:lnSpc>
            </a:pPr>
            <a:r>
              <a:rPr lang="pt-BR" sz="2000" dirty="0">
                <a:solidFill>
                  <a:schemeClr val="tx1">
                    <a:lumMod val="90000"/>
                    <a:lumOff val="10000"/>
                  </a:schemeClr>
                </a:solidFill>
              </a:rPr>
              <a:t>Ambientes de trabalho seguros e saudáveis resultam em colaboradores mais motivados e produtivos, redução de custos com afastamentos e tratamentos médicos, melhoria da imagem corporativa e uma atuação alinhada com a sustentabilidade organizacional.</a:t>
            </a:r>
            <a:endParaRPr lang="id-ID" sz="2000" b="1" dirty="0">
              <a:solidFill>
                <a:schemeClr val="tx1">
                  <a:lumMod val="90000"/>
                  <a:lumOff val="10000"/>
                </a:schemeClr>
              </a:solidFill>
            </a:endParaRPr>
          </a:p>
        </p:txBody>
      </p:sp>
      <p:pic>
        <p:nvPicPr>
          <p:cNvPr id="67" name="Picture 2" descr="Como a limpeza e a higiene influenciam no ambiente de trabalho? - DB Rio  Distribuidora">
            <a:extLst>
              <a:ext uri="{FF2B5EF4-FFF2-40B4-BE49-F238E27FC236}">
                <a16:creationId xmlns:a16="http://schemas.microsoft.com/office/drawing/2014/main" id="{CC9E45CC-104A-8860-D5AA-DB74903168B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
            <a:extLst>
              <a:ext uri="{FF2B5EF4-FFF2-40B4-BE49-F238E27FC236}">
                <a16:creationId xmlns:a16="http://schemas.microsoft.com/office/drawing/2014/main" id="{95D3E987-22C5-26F5-48DC-33D84E1E10F1}"/>
              </a:ext>
            </a:extLst>
          </p:cNvPr>
          <p:cNvSpPr/>
          <p:nvPr/>
        </p:nvSpPr>
        <p:spPr>
          <a:xfrm>
            <a:off x="0" y="0"/>
            <a:ext cx="12192000" cy="6858000"/>
          </a:xfrm>
          <a:prstGeom prst="rect">
            <a:avLst/>
          </a:prstGeom>
          <a:solidFill>
            <a:schemeClr val="tx1">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9" name="TextBox 30">
            <a:extLst>
              <a:ext uri="{FF2B5EF4-FFF2-40B4-BE49-F238E27FC236}">
                <a16:creationId xmlns:a16="http://schemas.microsoft.com/office/drawing/2014/main" id="{A74BF5E3-DD68-BA30-FC3E-4E9C1D93173A}"/>
              </a:ext>
            </a:extLst>
          </p:cNvPr>
          <p:cNvSpPr txBox="1"/>
          <p:nvPr/>
        </p:nvSpPr>
        <p:spPr>
          <a:xfrm>
            <a:off x="2118687" y="1908851"/>
            <a:ext cx="8869156" cy="3785652"/>
          </a:xfrm>
          <a:prstGeom prst="rect">
            <a:avLst/>
          </a:prstGeom>
          <a:noFill/>
        </p:spPr>
        <p:txBody>
          <a:bodyPr wrap="square" rtlCol="0">
            <a:spAutoFit/>
          </a:bodyPr>
          <a:lstStyle/>
          <a:p>
            <a:pPr algn="just"/>
            <a:r>
              <a:rPr lang="pt-BR" sz="2000" dirty="0">
                <a:solidFill>
                  <a:schemeClr val="bg1"/>
                </a:solidFill>
                <a:effectLst>
                  <a:outerShdw blurRad="38100" dist="38100" dir="2700000" algn="tl">
                    <a:srgbClr val="000000">
                      <a:alpha val="43137"/>
                    </a:srgbClr>
                  </a:outerShdw>
                </a:effectLst>
              </a:rPr>
              <a:t>Para garantir a higiene e o bem-estar dos trabalhadores, é necessário seguir algumas instruções gerais nos alojamentos. Os sanitários devem ser higienizados diariamente, e é proibida a instalação e utilização de fogões, fogareiros ou similares nos quartos. </a:t>
            </a:r>
          </a:p>
          <a:p>
            <a:pPr algn="just"/>
            <a:endParaRPr lang="pt-BR" sz="2000" dirty="0">
              <a:solidFill>
                <a:schemeClr val="bg1"/>
              </a:solidFill>
              <a:effectLst>
                <a:outerShdw blurRad="38100" dist="38100" dir="2700000" algn="tl">
                  <a:srgbClr val="000000">
                    <a:alpha val="43137"/>
                  </a:srgbClr>
                </a:outerShdw>
              </a:effectLst>
            </a:endParaRPr>
          </a:p>
          <a:p>
            <a:pPr algn="just"/>
            <a:endParaRPr lang="pt-BR" sz="2000" dirty="0">
              <a:solidFill>
                <a:schemeClr val="bg1"/>
              </a:solidFill>
              <a:effectLst>
                <a:outerShdw blurRad="38100" dist="38100" dir="2700000" algn="tl">
                  <a:srgbClr val="000000">
                    <a:alpha val="43137"/>
                  </a:srgbClr>
                </a:outerShdw>
              </a:effectLst>
            </a:endParaRPr>
          </a:p>
          <a:p>
            <a:pPr algn="just"/>
            <a:endParaRPr lang="pt-BR" sz="2000" dirty="0">
              <a:solidFill>
                <a:schemeClr val="bg1"/>
              </a:solidFill>
              <a:effectLst>
                <a:outerShdw blurRad="38100" dist="38100" dir="2700000" algn="tl">
                  <a:srgbClr val="000000">
                    <a:alpha val="43137"/>
                  </a:srgbClr>
                </a:outerShdw>
              </a:effectLst>
            </a:endParaRPr>
          </a:p>
          <a:p>
            <a:pPr algn="just"/>
            <a:r>
              <a:rPr lang="pt-BR" sz="2000" dirty="0">
                <a:solidFill>
                  <a:schemeClr val="bg1"/>
                </a:solidFill>
                <a:effectLst>
                  <a:outerShdw blurRad="38100" dist="38100" dir="2700000" algn="tl">
                    <a:srgbClr val="000000">
                      <a:alpha val="43137"/>
                    </a:srgbClr>
                  </a:outerShdw>
                </a:effectLst>
              </a:rPr>
              <a:t>Os locais para refeições devem atender aos requisitos estabelecidos na NR-24 e podem fazer parte do alojamento ou estar localizados em ambientes externos. Caso não sejam parte integrante do alojamento, deve ser garantido o transporte dos trabalhadores. </a:t>
            </a:r>
          </a:p>
          <a:p>
            <a:pPr algn="just"/>
            <a:endParaRPr lang="pt-BR" sz="2000" dirty="0">
              <a:solidFill>
                <a:schemeClr val="bg1"/>
              </a:solidFill>
              <a:effectLst>
                <a:outerShdw blurRad="38100" dist="38100" dir="2700000" algn="tl">
                  <a:srgbClr val="000000">
                    <a:alpha val="43137"/>
                  </a:srgbClr>
                </a:outerShdw>
              </a:effectLst>
            </a:endParaRPr>
          </a:p>
        </p:txBody>
      </p:sp>
      <p:grpSp>
        <p:nvGrpSpPr>
          <p:cNvPr id="73" name="Agrupar 72">
            <a:extLst>
              <a:ext uri="{FF2B5EF4-FFF2-40B4-BE49-F238E27FC236}">
                <a16:creationId xmlns:a16="http://schemas.microsoft.com/office/drawing/2014/main" id="{52443C81-1507-E947-5838-6BDB057B77BE}"/>
              </a:ext>
            </a:extLst>
          </p:cNvPr>
          <p:cNvGrpSpPr/>
          <p:nvPr/>
        </p:nvGrpSpPr>
        <p:grpSpPr>
          <a:xfrm rot="10800000">
            <a:off x="728693" y="2766171"/>
            <a:ext cx="1156347" cy="2048522"/>
            <a:chOff x="3927281" y="2914790"/>
            <a:chExt cx="2408706" cy="2932953"/>
          </a:xfrm>
        </p:grpSpPr>
        <p:sp>
          <p:nvSpPr>
            <p:cNvPr id="74" name="Freeform 14">
              <a:extLst>
                <a:ext uri="{FF2B5EF4-FFF2-40B4-BE49-F238E27FC236}">
                  <a16:creationId xmlns:a16="http://schemas.microsoft.com/office/drawing/2014/main" id="{F27A4A3B-FD4D-0884-3A91-C89DD714682C}"/>
                </a:ext>
              </a:extLst>
            </p:cNvPr>
            <p:cNvSpPr>
              <a:spLocks/>
            </p:cNvSpPr>
            <p:nvPr/>
          </p:nvSpPr>
          <p:spPr bwMode="auto">
            <a:xfrm>
              <a:off x="4667926" y="2917366"/>
              <a:ext cx="1668061" cy="2930377"/>
            </a:xfrm>
            <a:custGeom>
              <a:avLst/>
              <a:gdLst>
                <a:gd name="T0" fmla="*/ 876 w 1295"/>
                <a:gd name="T1" fmla="*/ 0 h 2275"/>
                <a:gd name="T2" fmla="*/ 0 w 1295"/>
                <a:gd name="T3" fmla="*/ 1114 h 2275"/>
                <a:gd name="T4" fmla="*/ 876 w 1295"/>
                <a:gd name="T5" fmla="*/ 2275 h 2275"/>
                <a:gd name="T6" fmla="*/ 1295 w 1295"/>
                <a:gd name="T7" fmla="*/ 2197 h 2275"/>
                <a:gd name="T8" fmla="*/ 527 w 1295"/>
                <a:gd name="T9" fmla="*/ 1114 h 2275"/>
                <a:gd name="T10" fmla="*/ 1262 w 1295"/>
                <a:gd name="T11" fmla="*/ 96 h 2275"/>
                <a:gd name="T12" fmla="*/ 876 w 1295"/>
                <a:gd name="T13" fmla="*/ 0 h 2275"/>
              </a:gdLst>
              <a:ahLst/>
              <a:cxnLst>
                <a:cxn ang="0">
                  <a:pos x="T0" y="T1"/>
                </a:cxn>
                <a:cxn ang="0">
                  <a:pos x="T2" y="T3"/>
                </a:cxn>
                <a:cxn ang="0">
                  <a:pos x="T4" y="T5"/>
                </a:cxn>
                <a:cxn ang="0">
                  <a:pos x="T6" y="T7"/>
                </a:cxn>
                <a:cxn ang="0">
                  <a:pos x="T8" y="T9"/>
                </a:cxn>
                <a:cxn ang="0">
                  <a:pos x="T10" y="T11"/>
                </a:cxn>
                <a:cxn ang="0">
                  <a:pos x="T12" y="T13"/>
                </a:cxn>
              </a:cxnLst>
              <a:rect l="0" t="0" r="r" b="b"/>
              <a:pathLst>
                <a:path w="1295" h="2275">
                  <a:moveTo>
                    <a:pt x="876" y="0"/>
                  </a:moveTo>
                  <a:lnTo>
                    <a:pt x="0" y="1114"/>
                  </a:lnTo>
                  <a:lnTo>
                    <a:pt x="876" y="2275"/>
                  </a:lnTo>
                  <a:lnTo>
                    <a:pt x="1295" y="2197"/>
                  </a:lnTo>
                  <a:lnTo>
                    <a:pt x="527" y="1114"/>
                  </a:lnTo>
                  <a:lnTo>
                    <a:pt x="1262" y="96"/>
                  </a:lnTo>
                  <a:lnTo>
                    <a:pt x="876" y="0"/>
                  </a:lnTo>
                  <a:close/>
                </a:path>
              </a:pathLst>
            </a:custGeom>
            <a:solidFill>
              <a:srgbClr val="00A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5" name="Freeform 15">
              <a:extLst>
                <a:ext uri="{FF2B5EF4-FFF2-40B4-BE49-F238E27FC236}">
                  <a16:creationId xmlns:a16="http://schemas.microsoft.com/office/drawing/2014/main" id="{A8F2DBE7-DEE5-14CF-286C-97EBC58FDE6C}"/>
                </a:ext>
              </a:extLst>
            </p:cNvPr>
            <p:cNvSpPr>
              <a:spLocks/>
            </p:cNvSpPr>
            <p:nvPr/>
          </p:nvSpPr>
          <p:spPr bwMode="auto">
            <a:xfrm>
              <a:off x="3927281" y="2914790"/>
              <a:ext cx="1874153" cy="1450376"/>
            </a:xfrm>
            <a:custGeom>
              <a:avLst/>
              <a:gdLst>
                <a:gd name="T0" fmla="*/ 1455 w 1455"/>
                <a:gd name="T1" fmla="*/ 0 h 1126"/>
                <a:gd name="T2" fmla="*/ 821 w 1455"/>
                <a:gd name="T3" fmla="*/ 293 h 1126"/>
                <a:gd name="T4" fmla="*/ 0 w 1455"/>
                <a:gd name="T5" fmla="*/ 1126 h 1126"/>
                <a:gd name="T6" fmla="*/ 577 w 1455"/>
                <a:gd name="T7" fmla="*/ 1121 h 1126"/>
                <a:gd name="T8" fmla="*/ 1455 w 1455"/>
                <a:gd name="T9" fmla="*/ 0 h 1126"/>
              </a:gdLst>
              <a:ahLst/>
              <a:cxnLst>
                <a:cxn ang="0">
                  <a:pos x="T0" y="T1"/>
                </a:cxn>
                <a:cxn ang="0">
                  <a:pos x="T2" y="T3"/>
                </a:cxn>
                <a:cxn ang="0">
                  <a:pos x="T4" y="T5"/>
                </a:cxn>
                <a:cxn ang="0">
                  <a:pos x="T6" y="T7"/>
                </a:cxn>
                <a:cxn ang="0">
                  <a:pos x="T8" y="T9"/>
                </a:cxn>
              </a:cxnLst>
              <a:rect l="0" t="0" r="r" b="b"/>
              <a:pathLst>
                <a:path w="1455" h="1126">
                  <a:moveTo>
                    <a:pt x="1455" y="0"/>
                  </a:moveTo>
                  <a:lnTo>
                    <a:pt x="821" y="293"/>
                  </a:lnTo>
                  <a:lnTo>
                    <a:pt x="0" y="1126"/>
                  </a:lnTo>
                  <a:lnTo>
                    <a:pt x="577" y="1121"/>
                  </a:lnTo>
                  <a:lnTo>
                    <a:pt x="1455" y="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6" name="Freeform 16">
              <a:extLst>
                <a:ext uri="{FF2B5EF4-FFF2-40B4-BE49-F238E27FC236}">
                  <a16:creationId xmlns:a16="http://schemas.microsoft.com/office/drawing/2014/main" id="{84DF4BAF-F98A-6456-D96F-BDB570B9BB45}"/>
                </a:ext>
              </a:extLst>
            </p:cNvPr>
            <p:cNvSpPr>
              <a:spLocks/>
            </p:cNvSpPr>
            <p:nvPr/>
          </p:nvSpPr>
          <p:spPr bwMode="auto">
            <a:xfrm>
              <a:off x="3929857" y="4352285"/>
              <a:ext cx="1866425" cy="1495458"/>
            </a:xfrm>
            <a:custGeom>
              <a:avLst/>
              <a:gdLst>
                <a:gd name="T0" fmla="*/ 0 w 1449"/>
                <a:gd name="T1" fmla="*/ 10 h 1161"/>
                <a:gd name="T2" fmla="*/ 823 w 1449"/>
                <a:gd name="T3" fmla="*/ 938 h 1161"/>
                <a:gd name="T4" fmla="*/ 1449 w 1449"/>
                <a:gd name="T5" fmla="*/ 1161 h 1161"/>
                <a:gd name="T6" fmla="*/ 573 w 1449"/>
                <a:gd name="T7" fmla="*/ 0 h 1161"/>
                <a:gd name="T8" fmla="*/ 0 w 1449"/>
                <a:gd name="T9" fmla="*/ 10 h 1161"/>
              </a:gdLst>
              <a:ahLst/>
              <a:cxnLst>
                <a:cxn ang="0">
                  <a:pos x="T0" y="T1"/>
                </a:cxn>
                <a:cxn ang="0">
                  <a:pos x="T2" y="T3"/>
                </a:cxn>
                <a:cxn ang="0">
                  <a:pos x="T4" y="T5"/>
                </a:cxn>
                <a:cxn ang="0">
                  <a:pos x="T6" y="T7"/>
                </a:cxn>
                <a:cxn ang="0">
                  <a:pos x="T8" y="T9"/>
                </a:cxn>
              </a:cxnLst>
              <a:rect l="0" t="0" r="r" b="b"/>
              <a:pathLst>
                <a:path w="1449" h="1161">
                  <a:moveTo>
                    <a:pt x="0" y="10"/>
                  </a:moveTo>
                  <a:lnTo>
                    <a:pt x="823" y="938"/>
                  </a:lnTo>
                  <a:lnTo>
                    <a:pt x="1449" y="1161"/>
                  </a:lnTo>
                  <a:lnTo>
                    <a:pt x="573" y="0"/>
                  </a:lnTo>
                  <a:lnTo>
                    <a:pt x="0" y="10"/>
                  </a:lnTo>
                  <a:close/>
                </a:path>
              </a:pathLst>
            </a:custGeom>
            <a:solidFill>
              <a:srgbClr val="007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cxnSp>
        <p:nvCxnSpPr>
          <p:cNvPr id="77" name="Straight Connector 1">
            <a:extLst>
              <a:ext uri="{FF2B5EF4-FFF2-40B4-BE49-F238E27FC236}">
                <a16:creationId xmlns:a16="http://schemas.microsoft.com/office/drawing/2014/main" id="{DF983FB5-F6BE-7978-3698-0CDB605D5A31}"/>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8" name="AutoShape 1">
            <a:extLst>
              <a:ext uri="{FF2B5EF4-FFF2-40B4-BE49-F238E27FC236}">
                <a16:creationId xmlns:a16="http://schemas.microsoft.com/office/drawing/2014/main" id="{FC523884-235C-443A-4C8B-114690118435}"/>
              </a:ext>
            </a:extLst>
          </p:cNvPr>
          <p:cNvSpPr>
            <a:spLocks/>
          </p:cNvSpPr>
          <p:nvPr/>
        </p:nvSpPr>
        <p:spPr bwMode="auto">
          <a:xfrm>
            <a:off x="389007" y="218463"/>
            <a:ext cx="10761593"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000" dirty="0">
                <a:solidFill>
                  <a:schemeClr val="bg1"/>
                </a:solidFill>
                <a:latin typeface="Bebas Neue" panose="020B0606020202050201" pitchFamily="34" charset="0"/>
                <a:ea typeface="ＭＳ Ｐゴシック" charset="0"/>
                <a:cs typeface="League Gothic" charset="0"/>
                <a:sym typeface="League Gothic" charset="0"/>
              </a:rPr>
              <a:t>Procedimentos gerais nos alojamentos</a:t>
            </a:r>
          </a:p>
        </p:txBody>
      </p:sp>
      <p:pic>
        <p:nvPicPr>
          <p:cNvPr id="2" name="Imagem 1">
            <a:extLst>
              <a:ext uri="{FF2B5EF4-FFF2-40B4-BE49-F238E27FC236}">
                <a16:creationId xmlns:a16="http://schemas.microsoft.com/office/drawing/2014/main" id="{3DA9924C-9098-8308-4321-59C1B1FC6F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5734" y="240479"/>
            <a:ext cx="2340372" cy="649753"/>
          </a:xfrm>
          <a:prstGeom prst="rect">
            <a:avLst/>
          </a:prstGeom>
        </p:spPr>
      </p:pic>
    </p:spTree>
    <p:extLst>
      <p:ext uri="{BB962C8B-B14F-4D97-AF65-F5344CB8AC3E}">
        <p14:creationId xmlns:p14="http://schemas.microsoft.com/office/powerpoint/2010/main" val="765408414"/>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va NR-24: condições de higiene e conforto nos locais de trabalho - Nith  Treinamentos">
            <a:extLst>
              <a:ext uri="{FF2B5EF4-FFF2-40B4-BE49-F238E27FC236}">
                <a16:creationId xmlns:a16="http://schemas.microsoft.com/office/drawing/2014/main" id="{31E9F217-2503-9BD7-0C95-12F18288A6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1" b="13090"/>
          <a:stretch/>
        </p:blipFill>
        <p:spPr bwMode="auto">
          <a:xfrm>
            <a:off x="0" y="1786036"/>
            <a:ext cx="12192000" cy="397976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1">
            <a:extLst>
              <a:ext uri="{FF2B5EF4-FFF2-40B4-BE49-F238E27FC236}">
                <a16:creationId xmlns:a16="http://schemas.microsoft.com/office/drawing/2014/main" id="{2302F512-C06A-2687-6F63-DBE289C0D946}"/>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AutoShape 1">
            <a:extLst>
              <a:ext uri="{FF2B5EF4-FFF2-40B4-BE49-F238E27FC236}">
                <a16:creationId xmlns:a16="http://schemas.microsoft.com/office/drawing/2014/main" id="{8DD2CA29-B1D3-9634-6B4C-5F28BBC5A603}"/>
              </a:ext>
            </a:extLst>
          </p:cNvPr>
          <p:cNvSpPr>
            <a:spLocks/>
          </p:cNvSpPr>
          <p:nvPr/>
        </p:nvSpPr>
        <p:spPr bwMode="auto">
          <a:xfrm>
            <a:off x="389008" y="218463"/>
            <a:ext cx="6294815"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Abrangência da </a:t>
            </a:r>
            <a:r>
              <a:rPr lang="pt-BR" sz="4800" dirty="0">
                <a:solidFill>
                  <a:srgbClr val="00A09D"/>
                </a:solidFill>
                <a:latin typeface="Bebas Neue" panose="020B0606020202050201" pitchFamily="34" charset="0"/>
                <a:ea typeface="ＭＳ Ｐゴシック" charset="0"/>
                <a:cs typeface="League Gothic" charset="0"/>
                <a:sym typeface="League Gothic" charset="0"/>
              </a:rPr>
              <a:t>NR 24</a:t>
            </a:r>
            <a:endParaRPr lang="es-ES" sz="4800" dirty="0">
              <a:solidFill>
                <a:srgbClr val="00A09D"/>
              </a:solidFill>
              <a:latin typeface="Bebas Neue" panose="020B0606020202050201" pitchFamily="34" charset="0"/>
              <a:ea typeface="ＭＳ Ｐゴシック" charset="0"/>
              <a:cs typeface="League Gothic" charset="0"/>
              <a:sym typeface="League Gothic" charset="0"/>
            </a:endParaRPr>
          </a:p>
        </p:txBody>
      </p:sp>
      <p:sp>
        <p:nvSpPr>
          <p:cNvPr id="10" name="Retângulo 9">
            <a:extLst>
              <a:ext uri="{FF2B5EF4-FFF2-40B4-BE49-F238E27FC236}">
                <a16:creationId xmlns:a16="http://schemas.microsoft.com/office/drawing/2014/main" id="{B7BC2C7A-A3FD-F67D-C416-EBC51B4899D3}"/>
              </a:ext>
            </a:extLst>
          </p:cNvPr>
          <p:cNvSpPr/>
          <p:nvPr/>
        </p:nvSpPr>
        <p:spPr>
          <a:xfrm>
            <a:off x="0" y="1786036"/>
            <a:ext cx="12191995" cy="3979764"/>
          </a:xfrm>
          <a:prstGeom prst="rect">
            <a:avLst/>
          </a:prstGeom>
          <a:gradFill>
            <a:gsLst>
              <a:gs pos="0">
                <a:schemeClr val="tx2"/>
              </a:gs>
              <a:gs pos="83000">
                <a:schemeClr val="tx2">
                  <a:lumMod val="75000"/>
                  <a:lumOff val="25000"/>
                  <a:alpha val="49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TextBox 30">
            <a:extLst>
              <a:ext uri="{FF2B5EF4-FFF2-40B4-BE49-F238E27FC236}">
                <a16:creationId xmlns:a16="http://schemas.microsoft.com/office/drawing/2014/main" id="{DA2A50BB-C3D3-F24F-9A7C-39324A23A789}"/>
              </a:ext>
            </a:extLst>
          </p:cNvPr>
          <p:cNvSpPr txBox="1"/>
          <p:nvPr/>
        </p:nvSpPr>
        <p:spPr>
          <a:xfrm>
            <a:off x="256648" y="2592931"/>
            <a:ext cx="5839349" cy="2246769"/>
          </a:xfrm>
          <a:prstGeom prst="rect">
            <a:avLst/>
          </a:prstGeom>
          <a:noFill/>
        </p:spPr>
        <p:txBody>
          <a:bodyPr wrap="square" rtlCol="0">
            <a:spAutoFit/>
          </a:bodyPr>
          <a:lstStyle/>
          <a:p>
            <a:r>
              <a:rPr lang="pt-BR" sz="2000" dirty="0">
                <a:solidFill>
                  <a:schemeClr val="bg1"/>
                </a:solidFill>
              </a:rPr>
              <a:t>É vedado o preparo de alimentos dentro dos quartos. Também é necessário dispor de locais e infraestrutura adequados para a lavagem e secagem de roupas pessoais dos trabalhadores ou fornecer serviço de lavanderia. Os pisos dos alojamentos devem ser impermeáveis e laváveis.</a:t>
            </a:r>
          </a:p>
        </p:txBody>
      </p:sp>
      <p:sp>
        <p:nvSpPr>
          <p:cNvPr id="11" name="Retângulo 10">
            <a:extLst>
              <a:ext uri="{FF2B5EF4-FFF2-40B4-BE49-F238E27FC236}">
                <a16:creationId xmlns:a16="http://schemas.microsoft.com/office/drawing/2014/main" id="{86EF7BC7-A744-3BC7-73DE-7F1938962A21}"/>
              </a:ext>
            </a:extLst>
          </p:cNvPr>
          <p:cNvSpPr/>
          <p:nvPr/>
        </p:nvSpPr>
        <p:spPr>
          <a:xfrm>
            <a:off x="0" y="1651000"/>
            <a:ext cx="12204000" cy="15914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ED895A5A-CED8-8D38-0634-A441F10C6F47}"/>
              </a:ext>
            </a:extLst>
          </p:cNvPr>
          <p:cNvSpPr/>
          <p:nvPr/>
        </p:nvSpPr>
        <p:spPr>
          <a:xfrm>
            <a:off x="0" y="5708253"/>
            <a:ext cx="12204000" cy="15914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a:extLst>
              <a:ext uri="{FF2B5EF4-FFF2-40B4-BE49-F238E27FC236}">
                <a16:creationId xmlns:a16="http://schemas.microsoft.com/office/drawing/2014/main" id="{1558964B-5377-3C9A-BD80-99D3277F17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5734" y="240479"/>
            <a:ext cx="2340372" cy="649753"/>
          </a:xfrm>
          <a:prstGeom prst="rect">
            <a:avLst/>
          </a:prstGeom>
        </p:spPr>
      </p:pic>
    </p:spTree>
    <p:extLst>
      <p:ext uri="{BB962C8B-B14F-4D97-AF65-F5344CB8AC3E}">
        <p14:creationId xmlns:p14="http://schemas.microsoft.com/office/powerpoint/2010/main" val="2837101049"/>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AutoShape 1"/>
          <p:cNvSpPr>
            <a:spLocks/>
          </p:cNvSpPr>
          <p:nvPr/>
        </p:nvSpPr>
        <p:spPr bwMode="auto">
          <a:xfrm>
            <a:off x="389008" y="218463"/>
            <a:ext cx="6294815" cy="6497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pt-BR" sz="4800" dirty="0">
                <a:latin typeface="Bebas Neue" panose="020B0606020202050201" pitchFamily="34" charset="0"/>
                <a:ea typeface="ＭＳ Ｐゴシック" charset="0"/>
                <a:cs typeface="League Gothic" charset="0"/>
                <a:sym typeface="League Gothic" charset="0"/>
              </a:rPr>
              <a:t>O que </a:t>
            </a:r>
            <a:r>
              <a:rPr lang="pt-BR" sz="4800" dirty="0">
                <a:latin typeface="Bebas Neue" panose="020B0606020202050201" pitchFamily="34" charset="0"/>
                <a:ea typeface="ＭＳ Ｐゴシック" charset="0"/>
                <a:sym typeface="League Gothic" charset="0"/>
              </a:rPr>
              <a:t>é A NR 24?</a:t>
            </a:r>
            <a:endParaRPr lang="es-ES" sz="4800" dirty="0">
              <a:latin typeface="Bebas Neue" panose="020B0606020202050201" pitchFamily="34" charset="0"/>
              <a:ea typeface="ＭＳ Ｐゴシック" charset="0"/>
              <a:sym typeface="League Gothic" charset="0"/>
            </a:endParaRPr>
          </a:p>
        </p:txBody>
      </p:sp>
      <p:sp>
        <p:nvSpPr>
          <p:cNvPr id="5" name="圆角矩形 13">
            <a:extLst>
              <a:ext uri="{FF2B5EF4-FFF2-40B4-BE49-F238E27FC236}">
                <a16:creationId xmlns:a16="http://schemas.microsoft.com/office/drawing/2014/main" id="{AF4A70A2-4C57-82D1-59F0-9A8E6AAAA5C4}"/>
              </a:ext>
            </a:extLst>
          </p:cNvPr>
          <p:cNvSpPr/>
          <p:nvPr/>
        </p:nvSpPr>
        <p:spPr>
          <a:xfrm>
            <a:off x="2569028" y="1600200"/>
            <a:ext cx="7554686" cy="4775200"/>
          </a:xfrm>
          <a:prstGeom prst="roundRect">
            <a:avLst>
              <a:gd name="adj" fmla="val 9557"/>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椭圆 26">
            <a:extLst>
              <a:ext uri="{FF2B5EF4-FFF2-40B4-BE49-F238E27FC236}">
                <a16:creationId xmlns:a16="http://schemas.microsoft.com/office/drawing/2014/main" id="{05E34BDE-7F71-29CF-0A3F-B9D024B96D73}"/>
              </a:ext>
            </a:extLst>
          </p:cNvPr>
          <p:cNvSpPr/>
          <p:nvPr/>
        </p:nvSpPr>
        <p:spPr>
          <a:xfrm>
            <a:off x="5924129" y="1802036"/>
            <a:ext cx="832272" cy="865128"/>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矩形 36">
            <a:extLst>
              <a:ext uri="{FF2B5EF4-FFF2-40B4-BE49-F238E27FC236}">
                <a16:creationId xmlns:a16="http://schemas.microsoft.com/office/drawing/2014/main" id="{32B8D99D-76F5-5973-D64E-A8557D8D9BA3}"/>
              </a:ext>
            </a:extLst>
          </p:cNvPr>
          <p:cNvSpPr/>
          <p:nvPr/>
        </p:nvSpPr>
        <p:spPr>
          <a:xfrm>
            <a:off x="3677971" y="2928176"/>
            <a:ext cx="5536354" cy="2949525"/>
          </a:xfrm>
          <a:prstGeom prst="rect">
            <a:avLst/>
          </a:prstGeom>
        </p:spPr>
        <p:txBody>
          <a:bodyPr wrap="square">
            <a:spAutoFit/>
            <a:scene3d>
              <a:camera prst="orthographicFront"/>
              <a:lightRig rig="threePt" dir="t"/>
            </a:scene3d>
            <a:sp3d contourW="12700"/>
          </a:bodyPr>
          <a:lstStyle/>
          <a:p>
            <a:pPr algn="ctr">
              <a:lnSpc>
                <a:spcPct val="150000"/>
              </a:lnSpc>
            </a:pPr>
            <a:r>
              <a:rPr lang="pt-BR" altLang="zh-CN" b="1" dirty="0">
                <a:solidFill>
                  <a:schemeClr val="bg1"/>
                </a:solidFill>
                <a:latin typeface="+mn-ea"/>
              </a:rPr>
              <a:t>A Norma Regulamentadora 24 (NR-24) foi instituída no Brasil pelo Ministério do Trabalho e Emprego através da Portaria nº 3.214, em 8 de junho de 1978. Essa portaria estabeleceu a criação das Normas Regulamentadoras, que são um conjunto de regras e diretrizes relacionadas à segurança e saúde no trabalho.</a:t>
            </a:r>
            <a:endParaRPr lang="zh-CN" altLang="en-US" b="1" dirty="0">
              <a:solidFill>
                <a:schemeClr val="bg1"/>
              </a:solidFill>
              <a:latin typeface="+mn-ea"/>
            </a:endParaRPr>
          </a:p>
        </p:txBody>
      </p:sp>
      <p:grpSp>
        <p:nvGrpSpPr>
          <p:cNvPr id="4" name="组合 4">
            <a:extLst>
              <a:ext uri="{FF2B5EF4-FFF2-40B4-BE49-F238E27FC236}">
                <a16:creationId xmlns:a16="http://schemas.microsoft.com/office/drawing/2014/main" id="{F375495D-9067-433E-02C2-D6FE5691EF93}"/>
              </a:ext>
            </a:extLst>
          </p:cNvPr>
          <p:cNvGrpSpPr/>
          <p:nvPr/>
        </p:nvGrpSpPr>
        <p:grpSpPr>
          <a:xfrm>
            <a:off x="1253395" y="3820848"/>
            <a:ext cx="2153834" cy="3037152"/>
            <a:chOff x="5507861" y="4977810"/>
            <a:chExt cx="925101" cy="1318872"/>
          </a:xfrm>
          <a:solidFill>
            <a:schemeClr val="tx2">
              <a:lumMod val="90000"/>
              <a:lumOff val="10000"/>
            </a:schemeClr>
          </a:solidFill>
        </p:grpSpPr>
        <p:sp>
          <p:nvSpPr>
            <p:cNvPr id="6" name="Oval 8">
              <a:extLst>
                <a:ext uri="{FF2B5EF4-FFF2-40B4-BE49-F238E27FC236}">
                  <a16:creationId xmlns:a16="http://schemas.microsoft.com/office/drawing/2014/main" id="{74F53099-D461-350B-D8E3-3E823289C7E2}"/>
                </a:ext>
              </a:extLst>
            </p:cNvPr>
            <p:cNvSpPr>
              <a:spLocks noChangeArrowheads="1"/>
            </p:cNvSpPr>
            <p:nvPr/>
          </p:nvSpPr>
          <p:spPr bwMode="auto">
            <a:xfrm>
              <a:off x="5727959" y="4977810"/>
              <a:ext cx="228697" cy="226976"/>
            </a:xfrm>
            <a:prstGeom prst="ellipse">
              <a:avLst/>
            </a:pr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sp>
          <p:nvSpPr>
            <p:cNvPr id="8" name="Freeform 9">
              <a:extLst>
                <a:ext uri="{FF2B5EF4-FFF2-40B4-BE49-F238E27FC236}">
                  <a16:creationId xmlns:a16="http://schemas.microsoft.com/office/drawing/2014/main" id="{B178E5FE-8435-2093-DCA7-42D0DA81A1F8}"/>
                </a:ext>
              </a:extLst>
            </p:cNvPr>
            <p:cNvSpPr>
              <a:spLocks/>
            </p:cNvSpPr>
            <p:nvPr/>
          </p:nvSpPr>
          <p:spPr bwMode="auto">
            <a:xfrm>
              <a:off x="5507861" y="5230581"/>
              <a:ext cx="925101" cy="1066101"/>
            </a:xfrm>
            <a:custGeom>
              <a:avLst/>
              <a:gdLst>
                <a:gd name="T0" fmla="*/ 437 w 444"/>
                <a:gd name="T1" fmla="*/ 25 h 512"/>
                <a:gd name="T2" fmla="*/ 401 w 444"/>
                <a:gd name="T3" fmla="*/ 16 h 512"/>
                <a:gd name="T4" fmla="*/ 326 w 444"/>
                <a:gd name="T5" fmla="*/ 62 h 512"/>
                <a:gd name="T6" fmla="*/ 239 w 444"/>
                <a:gd name="T7" fmla="*/ 4 h 512"/>
                <a:gd name="T8" fmla="*/ 230 w 444"/>
                <a:gd name="T9" fmla="*/ 1 h 512"/>
                <a:gd name="T10" fmla="*/ 230 w 444"/>
                <a:gd name="T11" fmla="*/ 0 h 512"/>
                <a:gd name="T12" fmla="*/ 224 w 444"/>
                <a:gd name="T13" fmla="*/ 0 h 512"/>
                <a:gd name="T14" fmla="*/ 224 w 444"/>
                <a:gd name="T15" fmla="*/ 0 h 512"/>
                <a:gd name="T16" fmla="*/ 94 w 444"/>
                <a:gd name="T17" fmla="*/ 0 h 512"/>
                <a:gd name="T18" fmla="*/ 94 w 444"/>
                <a:gd name="T19" fmla="*/ 0 h 512"/>
                <a:gd name="T20" fmla="*/ 89 w 444"/>
                <a:gd name="T21" fmla="*/ 0 h 512"/>
                <a:gd name="T22" fmla="*/ 89 w 444"/>
                <a:gd name="T23" fmla="*/ 0 h 512"/>
                <a:gd name="T24" fmla="*/ 72 w 444"/>
                <a:gd name="T25" fmla="*/ 11 h 512"/>
                <a:gd name="T26" fmla="*/ 5 w 444"/>
                <a:gd name="T27" fmla="*/ 109 h 512"/>
                <a:gd name="T28" fmla="*/ 1 w 444"/>
                <a:gd name="T29" fmla="*/ 124 h 512"/>
                <a:gd name="T30" fmla="*/ 4 w 444"/>
                <a:gd name="T31" fmla="*/ 139 h 512"/>
                <a:gd name="T32" fmla="*/ 55 w 444"/>
                <a:gd name="T33" fmla="*/ 229 h 512"/>
                <a:gd name="T34" fmla="*/ 91 w 444"/>
                <a:gd name="T35" fmla="*/ 238 h 512"/>
                <a:gd name="T36" fmla="*/ 100 w 444"/>
                <a:gd name="T37" fmla="*/ 203 h 512"/>
                <a:gd name="T38" fmla="*/ 56 w 444"/>
                <a:gd name="T39" fmla="*/ 126 h 512"/>
                <a:gd name="T40" fmla="*/ 89 w 444"/>
                <a:gd name="T41" fmla="*/ 78 h 512"/>
                <a:gd name="T42" fmla="*/ 89 w 444"/>
                <a:gd name="T43" fmla="*/ 149 h 512"/>
                <a:gd name="T44" fmla="*/ 114 w 444"/>
                <a:gd name="T45" fmla="*/ 192 h 512"/>
                <a:gd name="T46" fmla="*/ 97 w 444"/>
                <a:gd name="T47" fmla="*/ 253 h 512"/>
                <a:gd name="T48" fmla="*/ 89 w 444"/>
                <a:gd name="T49" fmla="*/ 256 h 512"/>
                <a:gd name="T50" fmla="*/ 89 w 444"/>
                <a:gd name="T51" fmla="*/ 268 h 512"/>
                <a:gd name="T52" fmla="*/ 89 w 444"/>
                <a:gd name="T53" fmla="*/ 275 h 512"/>
                <a:gd name="T54" fmla="*/ 89 w 444"/>
                <a:gd name="T55" fmla="*/ 485 h 512"/>
                <a:gd name="T56" fmla="*/ 116 w 444"/>
                <a:gd name="T57" fmla="*/ 512 h 512"/>
                <a:gd name="T58" fmla="*/ 143 w 444"/>
                <a:gd name="T59" fmla="*/ 485 h 512"/>
                <a:gd name="T60" fmla="*/ 143 w 444"/>
                <a:gd name="T61" fmla="*/ 275 h 512"/>
                <a:gd name="T62" fmla="*/ 159 w 444"/>
                <a:gd name="T63" fmla="*/ 259 h 512"/>
                <a:gd name="T64" fmla="*/ 177 w 444"/>
                <a:gd name="T65" fmla="*/ 275 h 512"/>
                <a:gd name="T66" fmla="*/ 177 w 444"/>
                <a:gd name="T67" fmla="*/ 485 h 512"/>
                <a:gd name="T68" fmla="*/ 203 w 444"/>
                <a:gd name="T69" fmla="*/ 512 h 512"/>
                <a:gd name="T70" fmla="*/ 230 w 444"/>
                <a:gd name="T71" fmla="*/ 485 h 512"/>
                <a:gd name="T72" fmla="*/ 230 w 444"/>
                <a:gd name="T73" fmla="*/ 275 h 512"/>
                <a:gd name="T74" fmla="*/ 230 w 444"/>
                <a:gd name="T75" fmla="*/ 268 h 512"/>
                <a:gd name="T76" fmla="*/ 230 w 444"/>
                <a:gd name="T77" fmla="*/ 60 h 512"/>
                <a:gd name="T78" fmla="*/ 309 w 444"/>
                <a:gd name="T79" fmla="*/ 113 h 512"/>
                <a:gd name="T80" fmla="*/ 325 w 444"/>
                <a:gd name="T81" fmla="*/ 117 h 512"/>
                <a:gd name="T82" fmla="*/ 339 w 444"/>
                <a:gd name="T83" fmla="*/ 114 h 512"/>
                <a:gd name="T84" fmla="*/ 428 w 444"/>
                <a:gd name="T85" fmla="*/ 61 h 512"/>
                <a:gd name="T86" fmla="*/ 437 w 444"/>
                <a:gd name="T87" fmla="*/ 2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4" h="512">
                  <a:moveTo>
                    <a:pt x="437" y="25"/>
                  </a:moveTo>
                  <a:cubicBezTo>
                    <a:pt x="430" y="13"/>
                    <a:pt x="414" y="9"/>
                    <a:pt x="401" y="16"/>
                  </a:cubicBezTo>
                  <a:cubicBezTo>
                    <a:pt x="326" y="62"/>
                    <a:pt x="326" y="62"/>
                    <a:pt x="326" y="62"/>
                  </a:cubicBezTo>
                  <a:cubicBezTo>
                    <a:pt x="239" y="4"/>
                    <a:pt x="239" y="4"/>
                    <a:pt x="239" y="4"/>
                  </a:cubicBezTo>
                  <a:cubicBezTo>
                    <a:pt x="236" y="2"/>
                    <a:pt x="233" y="1"/>
                    <a:pt x="230" y="1"/>
                  </a:cubicBezTo>
                  <a:cubicBezTo>
                    <a:pt x="230" y="0"/>
                    <a:pt x="230" y="0"/>
                    <a:pt x="230" y="0"/>
                  </a:cubicBezTo>
                  <a:cubicBezTo>
                    <a:pt x="224" y="0"/>
                    <a:pt x="224" y="0"/>
                    <a:pt x="224" y="0"/>
                  </a:cubicBezTo>
                  <a:cubicBezTo>
                    <a:pt x="224" y="0"/>
                    <a:pt x="224" y="0"/>
                    <a:pt x="224" y="0"/>
                  </a:cubicBezTo>
                  <a:cubicBezTo>
                    <a:pt x="94" y="0"/>
                    <a:pt x="94" y="0"/>
                    <a:pt x="94" y="0"/>
                  </a:cubicBezTo>
                  <a:cubicBezTo>
                    <a:pt x="94" y="0"/>
                    <a:pt x="94" y="0"/>
                    <a:pt x="94" y="0"/>
                  </a:cubicBezTo>
                  <a:cubicBezTo>
                    <a:pt x="89" y="0"/>
                    <a:pt x="89" y="0"/>
                    <a:pt x="89" y="0"/>
                  </a:cubicBezTo>
                  <a:cubicBezTo>
                    <a:pt x="89" y="0"/>
                    <a:pt x="89" y="0"/>
                    <a:pt x="89" y="0"/>
                  </a:cubicBezTo>
                  <a:cubicBezTo>
                    <a:pt x="83" y="1"/>
                    <a:pt x="77" y="5"/>
                    <a:pt x="72" y="11"/>
                  </a:cubicBezTo>
                  <a:cubicBezTo>
                    <a:pt x="5" y="109"/>
                    <a:pt x="5" y="109"/>
                    <a:pt x="5" y="109"/>
                  </a:cubicBezTo>
                  <a:cubicBezTo>
                    <a:pt x="2" y="114"/>
                    <a:pt x="1" y="119"/>
                    <a:pt x="1" y="124"/>
                  </a:cubicBezTo>
                  <a:cubicBezTo>
                    <a:pt x="0" y="129"/>
                    <a:pt x="1" y="134"/>
                    <a:pt x="4" y="139"/>
                  </a:cubicBezTo>
                  <a:cubicBezTo>
                    <a:pt x="55" y="229"/>
                    <a:pt x="55" y="229"/>
                    <a:pt x="55" y="229"/>
                  </a:cubicBezTo>
                  <a:cubicBezTo>
                    <a:pt x="62" y="241"/>
                    <a:pt x="78" y="245"/>
                    <a:pt x="91" y="238"/>
                  </a:cubicBezTo>
                  <a:cubicBezTo>
                    <a:pt x="103" y="231"/>
                    <a:pt x="107" y="215"/>
                    <a:pt x="100" y="203"/>
                  </a:cubicBezTo>
                  <a:cubicBezTo>
                    <a:pt x="56" y="126"/>
                    <a:pt x="56" y="126"/>
                    <a:pt x="56" y="126"/>
                  </a:cubicBezTo>
                  <a:cubicBezTo>
                    <a:pt x="89" y="78"/>
                    <a:pt x="89" y="78"/>
                    <a:pt x="89" y="78"/>
                  </a:cubicBezTo>
                  <a:cubicBezTo>
                    <a:pt x="89" y="149"/>
                    <a:pt x="89" y="149"/>
                    <a:pt x="89" y="149"/>
                  </a:cubicBezTo>
                  <a:cubicBezTo>
                    <a:pt x="114" y="192"/>
                    <a:pt x="114" y="192"/>
                    <a:pt x="114" y="192"/>
                  </a:cubicBezTo>
                  <a:cubicBezTo>
                    <a:pt x="126" y="213"/>
                    <a:pt x="119" y="241"/>
                    <a:pt x="97" y="253"/>
                  </a:cubicBezTo>
                  <a:cubicBezTo>
                    <a:pt x="95" y="254"/>
                    <a:pt x="92" y="255"/>
                    <a:pt x="89" y="256"/>
                  </a:cubicBezTo>
                  <a:cubicBezTo>
                    <a:pt x="89" y="268"/>
                    <a:pt x="89" y="268"/>
                    <a:pt x="89" y="268"/>
                  </a:cubicBezTo>
                  <a:cubicBezTo>
                    <a:pt x="89" y="275"/>
                    <a:pt x="89" y="275"/>
                    <a:pt x="89" y="275"/>
                  </a:cubicBezTo>
                  <a:cubicBezTo>
                    <a:pt x="89" y="485"/>
                    <a:pt x="89" y="485"/>
                    <a:pt x="89" y="485"/>
                  </a:cubicBezTo>
                  <a:cubicBezTo>
                    <a:pt x="89" y="500"/>
                    <a:pt x="101" y="512"/>
                    <a:pt x="116" y="512"/>
                  </a:cubicBezTo>
                  <a:cubicBezTo>
                    <a:pt x="131" y="512"/>
                    <a:pt x="143" y="500"/>
                    <a:pt x="143" y="485"/>
                  </a:cubicBezTo>
                  <a:cubicBezTo>
                    <a:pt x="143" y="275"/>
                    <a:pt x="143" y="275"/>
                    <a:pt x="143" y="275"/>
                  </a:cubicBezTo>
                  <a:cubicBezTo>
                    <a:pt x="143" y="266"/>
                    <a:pt x="150" y="259"/>
                    <a:pt x="159" y="259"/>
                  </a:cubicBezTo>
                  <a:cubicBezTo>
                    <a:pt x="168" y="259"/>
                    <a:pt x="177" y="266"/>
                    <a:pt x="177" y="275"/>
                  </a:cubicBezTo>
                  <a:cubicBezTo>
                    <a:pt x="177" y="485"/>
                    <a:pt x="177" y="485"/>
                    <a:pt x="177" y="485"/>
                  </a:cubicBezTo>
                  <a:cubicBezTo>
                    <a:pt x="177" y="500"/>
                    <a:pt x="188" y="512"/>
                    <a:pt x="203" y="512"/>
                  </a:cubicBezTo>
                  <a:cubicBezTo>
                    <a:pt x="218" y="512"/>
                    <a:pt x="230" y="500"/>
                    <a:pt x="230" y="485"/>
                  </a:cubicBezTo>
                  <a:cubicBezTo>
                    <a:pt x="230" y="275"/>
                    <a:pt x="230" y="275"/>
                    <a:pt x="230" y="275"/>
                  </a:cubicBezTo>
                  <a:cubicBezTo>
                    <a:pt x="230" y="268"/>
                    <a:pt x="230" y="268"/>
                    <a:pt x="230" y="268"/>
                  </a:cubicBezTo>
                  <a:cubicBezTo>
                    <a:pt x="230" y="60"/>
                    <a:pt x="230" y="60"/>
                    <a:pt x="230" y="60"/>
                  </a:cubicBezTo>
                  <a:cubicBezTo>
                    <a:pt x="309" y="113"/>
                    <a:pt x="309" y="113"/>
                    <a:pt x="309" y="113"/>
                  </a:cubicBezTo>
                  <a:cubicBezTo>
                    <a:pt x="314" y="116"/>
                    <a:pt x="319" y="117"/>
                    <a:pt x="325" y="117"/>
                  </a:cubicBezTo>
                  <a:cubicBezTo>
                    <a:pt x="330" y="117"/>
                    <a:pt x="335" y="116"/>
                    <a:pt x="339" y="114"/>
                  </a:cubicBezTo>
                  <a:cubicBezTo>
                    <a:pt x="428" y="61"/>
                    <a:pt x="428" y="61"/>
                    <a:pt x="428" y="61"/>
                  </a:cubicBezTo>
                  <a:cubicBezTo>
                    <a:pt x="440" y="53"/>
                    <a:pt x="444" y="37"/>
                    <a:pt x="437" y="25"/>
                  </a:cubicBezTo>
                  <a:close/>
                </a:path>
              </a:pathLst>
            </a:cu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grpSp>
      <p:pic>
        <p:nvPicPr>
          <p:cNvPr id="9" name="Imagem 8">
            <a:extLst>
              <a:ext uri="{FF2B5EF4-FFF2-40B4-BE49-F238E27FC236}">
                <a16:creationId xmlns:a16="http://schemas.microsoft.com/office/drawing/2014/main" id="{0A23368B-AA94-F458-C208-67927FAE85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4978" y="85492"/>
            <a:ext cx="2340372" cy="649753"/>
          </a:xfrm>
          <a:prstGeom prst="rect">
            <a:avLst/>
          </a:prstGeom>
        </p:spPr>
      </p:pic>
    </p:spTree>
    <p:extLst>
      <p:ext uri="{BB962C8B-B14F-4D97-AF65-F5344CB8AC3E}">
        <p14:creationId xmlns:p14="http://schemas.microsoft.com/office/powerpoint/2010/main" val="1533778375"/>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Agrupar 143">
            <a:extLst>
              <a:ext uri="{FF2B5EF4-FFF2-40B4-BE49-F238E27FC236}">
                <a16:creationId xmlns:a16="http://schemas.microsoft.com/office/drawing/2014/main" id="{52BCDC48-8531-53D1-1907-8C528D814B30}"/>
              </a:ext>
            </a:extLst>
          </p:cNvPr>
          <p:cNvGrpSpPr/>
          <p:nvPr/>
        </p:nvGrpSpPr>
        <p:grpSpPr>
          <a:xfrm>
            <a:off x="556379" y="1530143"/>
            <a:ext cx="2205336" cy="3797714"/>
            <a:chOff x="8422012" y="1646034"/>
            <a:chExt cx="2683098" cy="4620447"/>
          </a:xfrm>
        </p:grpSpPr>
        <p:sp>
          <p:nvSpPr>
            <p:cNvPr id="4" name="Oval 5">
              <a:extLst>
                <a:ext uri="{FF2B5EF4-FFF2-40B4-BE49-F238E27FC236}">
                  <a16:creationId xmlns:a16="http://schemas.microsoft.com/office/drawing/2014/main" id="{44605A44-3007-9BD2-8110-F8FAB135F20F}"/>
                </a:ext>
              </a:extLst>
            </p:cNvPr>
            <p:cNvSpPr>
              <a:spLocks noChangeArrowheads="1"/>
            </p:cNvSpPr>
            <p:nvPr/>
          </p:nvSpPr>
          <p:spPr bwMode="auto">
            <a:xfrm>
              <a:off x="9483620" y="2632383"/>
              <a:ext cx="594090" cy="59409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a:extLst>
                <a:ext uri="{FF2B5EF4-FFF2-40B4-BE49-F238E27FC236}">
                  <a16:creationId xmlns:a16="http://schemas.microsoft.com/office/drawing/2014/main" id="{7AE97600-D949-2AA2-A6ED-6EB57505C5F8}"/>
                </a:ext>
              </a:extLst>
            </p:cNvPr>
            <p:cNvSpPr>
              <a:spLocks/>
            </p:cNvSpPr>
            <p:nvPr/>
          </p:nvSpPr>
          <p:spPr bwMode="auto">
            <a:xfrm>
              <a:off x="9075397" y="2049696"/>
              <a:ext cx="102626" cy="697856"/>
            </a:xfrm>
            <a:custGeom>
              <a:avLst/>
              <a:gdLst>
                <a:gd name="T0" fmla="*/ 62 w 90"/>
                <a:gd name="T1" fmla="*/ 612 h 612"/>
                <a:gd name="T2" fmla="*/ 0 w 90"/>
                <a:gd name="T3" fmla="*/ 4 h 612"/>
                <a:gd name="T4" fmla="*/ 26 w 90"/>
                <a:gd name="T5" fmla="*/ 0 h 612"/>
                <a:gd name="T6" fmla="*/ 90 w 90"/>
                <a:gd name="T7" fmla="*/ 610 h 612"/>
                <a:gd name="T8" fmla="*/ 62 w 90"/>
                <a:gd name="T9" fmla="*/ 612 h 612"/>
              </a:gdLst>
              <a:ahLst/>
              <a:cxnLst>
                <a:cxn ang="0">
                  <a:pos x="T0" y="T1"/>
                </a:cxn>
                <a:cxn ang="0">
                  <a:pos x="T2" y="T3"/>
                </a:cxn>
                <a:cxn ang="0">
                  <a:pos x="T4" y="T5"/>
                </a:cxn>
                <a:cxn ang="0">
                  <a:pos x="T6" y="T7"/>
                </a:cxn>
                <a:cxn ang="0">
                  <a:pos x="T8" y="T9"/>
                </a:cxn>
              </a:cxnLst>
              <a:rect l="0" t="0" r="r" b="b"/>
              <a:pathLst>
                <a:path w="90" h="612">
                  <a:moveTo>
                    <a:pt x="62" y="612"/>
                  </a:moveTo>
                  <a:lnTo>
                    <a:pt x="0" y="4"/>
                  </a:lnTo>
                  <a:lnTo>
                    <a:pt x="26" y="0"/>
                  </a:lnTo>
                  <a:lnTo>
                    <a:pt x="90" y="610"/>
                  </a:lnTo>
                  <a:lnTo>
                    <a:pt x="62" y="6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a:extLst>
                <a:ext uri="{FF2B5EF4-FFF2-40B4-BE49-F238E27FC236}">
                  <a16:creationId xmlns:a16="http://schemas.microsoft.com/office/drawing/2014/main" id="{FE50F80F-23F5-7AAE-C37C-A173440E115F}"/>
                </a:ext>
              </a:extLst>
            </p:cNvPr>
            <p:cNvSpPr>
              <a:spLocks/>
            </p:cNvSpPr>
            <p:nvPr/>
          </p:nvSpPr>
          <p:spPr bwMode="auto">
            <a:xfrm>
              <a:off x="8572530" y="2731588"/>
              <a:ext cx="595230" cy="263407"/>
            </a:xfrm>
            <a:custGeom>
              <a:avLst/>
              <a:gdLst>
                <a:gd name="T0" fmla="*/ 522 w 522"/>
                <a:gd name="T1" fmla="*/ 26 h 231"/>
                <a:gd name="T2" fmla="*/ 10 w 522"/>
                <a:gd name="T3" fmla="*/ 231 h 231"/>
                <a:gd name="T4" fmla="*/ 0 w 522"/>
                <a:gd name="T5" fmla="*/ 206 h 231"/>
                <a:gd name="T6" fmla="*/ 512 w 522"/>
                <a:gd name="T7" fmla="*/ 0 h 231"/>
                <a:gd name="T8" fmla="*/ 522 w 522"/>
                <a:gd name="T9" fmla="*/ 26 h 231"/>
              </a:gdLst>
              <a:ahLst/>
              <a:cxnLst>
                <a:cxn ang="0">
                  <a:pos x="T0" y="T1"/>
                </a:cxn>
                <a:cxn ang="0">
                  <a:pos x="T2" y="T3"/>
                </a:cxn>
                <a:cxn ang="0">
                  <a:pos x="T4" y="T5"/>
                </a:cxn>
                <a:cxn ang="0">
                  <a:pos x="T6" y="T7"/>
                </a:cxn>
                <a:cxn ang="0">
                  <a:pos x="T8" y="T9"/>
                </a:cxn>
              </a:cxnLst>
              <a:rect l="0" t="0" r="r" b="b"/>
              <a:pathLst>
                <a:path w="522" h="231">
                  <a:moveTo>
                    <a:pt x="522" y="26"/>
                  </a:moveTo>
                  <a:lnTo>
                    <a:pt x="10" y="231"/>
                  </a:lnTo>
                  <a:lnTo>
                    <a:pt x="0" y="206"/>
                  </a:lnTo>
                  <a:lnTo>
                    <a:pt x="512" y="0"/>
                  </a:lnTo>
                  <a:lnTo>
                    <a:pt x="522" y="2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8">
              <a:extLst>
                <a:ext uri="{FF2B5EF4-FFF2-40B4-BE49-F238E27FC236}">
                  <a16:creationId xmlns:a16="http://schemas.microsoft.com/office/drawing/2014/main" id="{52F3AAC4-EB2F-84A5-2789-A19276D4A211}"/>
                </a:ext>
              </a:extLst>
            </p:cNvPr>
            <p:cNvSpPr>
              <a:spLocks/>
            </p:cNvSpPr>
            <p:nvPr/>
          </p:nvSpPr>
          <p:spPr bwMode="auto">
            <a:xfrm>
              <a:off x="9148375" y="2740711"/>
              <a:ext cx="360331" cy="1018277"/>
            </a:xfrm>
            <a:custGeom>
              <a:avLst/>
              <a:gdLst>
                <a:gd name="T0" fmla="*/ 24 w 316"/>
                <a:gd name="T1" fmla="*/ 0 h 893"/>
                <a:gd name="T2" fmla="*/ 316 w 316"/>
                <a:gd name="T3" fmla="*/ 884 h 893"/>
                <a:gd name="T4" fmla="*/ 290 w 316"/>
                <a:gd name="T5" fmla="*/ 893 h 893"/>
                <a:gd name="T6" fmla="*/ 0 w 316"/>
                <a:gd name="T7" fmla="*/ 9 h 893"/>
                <a:gd name="T8" fmla="*/ 24 w 316"/>
                <a:gd name="T9" fmla="*/ 0 h 893"/>
              </a:gdLst>
              <a:ahLst/>
              <a:cxnLst>
                <a:cxn ang="0">
                  <a:pos x="T0" y="T1"/>
                </a:cxn>
                <a:cxn ang="0">
                  <a:pos x="T2" y="T3"/>
                </a:cxn>
                <a:cxn ang="0">
                  <a:pos x="T4" y="T5"/>
                </a:cxn>
                <a:cxn ang="0">
                  <a:pos x="T6" y="T7"/>
                </a:cxn>
                <a:cxn ang="0">
                  <a:pos x="T8" y="T9"/>
                </a:cxn>
              </a:cxnLst>
              <a:rect l="0" t="0" r="r" b="b"/>
              <a:pathLst>
                <a:path w="316" h="893">
                  <a:moveTo>
                    <a:pt x="24" y="0"/>
                  </a:moveTo>
                  <a:lnTo>
                    <a:pt x="316" y="884"/>
                  </a:lnTo>
                  <a:lnTo>
                    <a:pt x="290" y="893"/>
                  </a:lnTo>
                  <a:lnTo>
                    <a:pt x="0" y="9"/>
                  </a:lnTo>
                  <a:lnTo>
                    <a:pt x="24"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9">
              <a:extLst>
                <a:ext uri="{FF2B5EF4-FFF2-40B4-BE49-F238E27FC236}">
                  <a16:creationId xmlns:a16="http://schemas.microsoft.com/office/drawing/2014/main" id="{8DFFD5A4-6F77-AA37-30E6-5DEAAE286344}"/>
                </a:ext>
              </a:extLst>
            </p:cNvPr>
            <p:cNvSpPr>
              <a:spLocks/>
            </p:cNvSpPr>
            <p:nvPr/>
          </p:nvSpPr>
          <p:spPr bwMode="auto">
            <a:xfrm>
              <a:off x="9423185" y="3753286"/>
              <a:ext cx="85522" cy="832410"/>
            </a:xfrm>
            <a:custGeom>
              <a:avLst/>
              <a:gdLst>
                <a:gd name="T0" fmla="*/ 75 w 75"/>
                <a:gd name="T1" fmla="*/ 2 h 730"/>
                <a:gd name="T2" fmla="*/ 28 w 75"/>
                <a:gd name="T3" fmla="*/ 730 h 730"/>
                <a:gd name="T4" fmla="*/ 0 w 75"/>
                <a:gd name="T5" fmla="*/ 728 h 730"/>
                <a:gd name="T6" fmla="*/ 49 w 75"/>
                <a:gd name="T7" fmla="*/ 0 h 730"/>
                <a:gd name="T8" fmla="*/ 75 w 75"/>
                <a:gd name="T9" fmla="*/ 2 h 730"/>
              </a:gdLst>
              <a:ahLst/>
              <a:cxnLst>
                <a:cxn ang="0">
                  <a:pos x="T0" y="T1"/>
                </a:cxn>
                <a:cxn ang="0">
                  <a:pos x="T2" y="T3"/>
                </a:cxn>
                <a:cxn ang="0">
                  <a:pos x="T4" y="T5"/>
                </a:cxn>
                <a:cxn ang="0">
                  <a:pos x="T6" y="T7"/>
                </a:cxn>
                <a:cxn ang="0">
                  <a:pos x="T8" y="T9"/>
                </a:cxn>
              </a:cxnLst>
              <a:rect l="0" t="0" r="r" b="b"/>
              <a:pathLst>
                <a:path w="75" h="730">
                  <a:moveTo>
                    <a:pt x="75" y="2"/>
                  </a:moveTo>
                  <a:lnTo>
                    <a:pt x="28" y="730"/>
                  </a:lnTo>
                  <a:lnTo>
                    <a:pt x="0" y="728"/>
                  </a:lnTo>
                  <a:lnTo>
                    <a:pt x="49" y="0"/>
                  </a:lnTo>
                  <a:lnTo>
                    <a:pt x="75"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0">
              <a:extLst>
                <a:ext uri="{FF2B5EF4-FFF2-40B4-BE49-F238E27FC236}">
                  <a16:creationId xmlns:a16="http://schemas.microsoft.com/office/drawing/2014/main" id="{14AB1F16-60F5-0E5F-9363-1D7618FA0E8D}"/>
                </a:ext>
              </a:extLst>
            </p:cNvPr>
            <p:cNvSpPr>
              <a:spLocks/>
            </p:cNvSpPr>
            <p:nvPr/>
          </p:nvSpPr>
          <p:spPr bwMode="auto">
            <a:xfrm>
              <a:off x="10330854" y="2960786"/>
              <a:ext cx="556461" cy="558741"/>
            </a:xfrm>
            <a:custGeom>
              <a:avLst/>
              <a:gdLst>
                <a:gd name="T0" fmla="*/ 488 w 488"/>
                <a:gd name="T1" fmla="*/ 19 h 490"/>
                <a:gd name="T2" fmla="*/ 19 w 488"/>
                <a:gd name="T3" fmla="*/ 490 h 490"/>
                <a:gd name="T4" fmla="*/ 0 w 488"/>
                <a:gd name="T5" fmla="*/ 471 h 490"/>
                <a:gd name="T6" fmla="*/ 469 w 488"/>
                <a:gd name="T7" fmla="*/ 0 h 490"/>
                <a:gd name="T8" fmla="*/ 488 w 488"/>
                <a:gd name="T9" fmla="*/ 19 h 490"/>
              </a:gdLst>
              <a:ahLst/>
              <a:cxnLst>
                <a:cxn ang="0">
                  <a:pos x="T0" y="T1"/>
                </a:cxn>
                <a:cxn ang="0">
                  <a:pos x="T2" y="T3"/>
                </a:cxn>
                <a:cxn ang="0">
                  <a:pos x="T4" y="T5"/>
                </a:cxn>
                <a:cxn ang="0">
                  <a:pos x="T6" y="T7"/>
                </a:cxn>
                <a:cxn ang="0">
                  <a:pos x="T8" y="T9"/>
                </a:cxn>
              </a:cxnLst>
              <a:rect l="0" t="0" r="r" b="b"/>
              <a:pathLst>
                <a:path w="488" h="490">
                  <a:moveTo>
                    <a:pt x="488" y="19"/>
                  </a:moveTo>
                  <a:lnTo>
                    <a:pt x="19" y="490"/>
                  </a:lnTo>
                  <a:lnTo>
                    <a:pt x="0" y="471"/>
                  </a:lnTo>
                  <a:lnTo>
                    <a:pt x="469" y="0"/>
                  </a:lnTo>
                  <a:lnTo>
                    <a:pt x="488" y="1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1">
              <a:extLst>
                <a:ext uri="{FF2B5EF4-FFF2-40B4-BE49-F238E27FC236}">
                  <a16:creationId xmlns:a16="http://schemas.microsoft.com/office/drawing/2014/main" id="{D10986B7-953C-14E8-B0D0-8B367F0DDC7E}"/>
                </a:ext>
              </a:extLst>
            </p:cNvPr>
            <p:cNvSpPr>
              <a:spLocks/>
            </p:cNvSpPr>
            <p:nvPr/>
          </p:nvSpPr>
          <p:spPr bwMode="auto">
            <a:xfrm>
              <a:off x="9481340" y="2586772"/>
              <a:ext cx="599792" cy="1174497"/>
            </a:xfrm>
            <a:custGeom>
              <a:avLst/>
              <a:gdLst>
                <a:gd name="T0" fmla="*/ 0 w 526"/>
                <a:gd name="T1" fmla="*/ 1018 h 1030"/>
                <a:gd name="T2" fmla="*/ 502 w 526"/>
                <a:gd name="T3" fmla="*/ 0 h 1030"/>
                <a:gd name="T4" fmla="*/ 526 w 526"/>
                <a:gd name="T5" fmla="*/ 10 h 1030"/>
                <a:gd name="T6" fmla="*/ 24 w 526"/>
                <a:gd name="T7" fmla="*/ 1030 h 1030"/>
                <a:gd name="T8" fmla="*/ 0 w 526"/>
                <a:gd name="T9" fmla="*/ 1018 h 1030"/>
              </a:gdLst>
              <a:ahLst/>
              <a:cxnLst>
                <a:cxn ang="0">
                  <a:pos x="T0" y="T1"/>
                </a:cxn>
                <a:cxn ang="0">
                  <a:pos x="T2" y="T3"/>
                </a:cxn>
                <a:cxn ang="0">
                  <a:pos x="T4" y="T5"/>
                </a:cxn>
                <a:cxn ang="0">
                  <a:pos x="T6" y="T7"/>
                </a:cxn>
                <a:cxn ang="0">
                  <a:pos x="T8" y="T9"/>
                </a:cxn>
              </a:cxnLst>
              <a:rect l="0" t="0" r="r" b="b"/>
              <a:pathLst>
                <a:path w="526" h="1030">
                  <a:moveTo>
                    <a:pt x="0" y="1018"/>
                  </a:moveTo>
                  <a:lnTo>
                    <a:pt x="502" y="0"/>
                  </a:lnTo>
                  <a:lnTo>
                    <a:pt x="526" y="10"/>
                  </a:lnTo>
                  <a:lnTo>
                    <a:pt x="24" y="1030"/>
                  </a:lnTo>
                  <a:lnTo>
                    <a:pt x="0" y="101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2">
              <a:extLst>
                <a:ext uri="{FF2B5EF4-FFF2-40B4-BE49-F238E27FC236}">
                  <a16:creationId xmlns:a16="http://schemas.microsoft.com/office/drawing/2014/main" id="{716F2557-2ABD-D1EC-AF89-8BB28495F6F6}"/>
                </a:ext>
              </a:extLst>
            </p:cNvPr>
            <p:cNvSpPr>
              <a:spLocks/>
            </p:cNvSpPr>
            <p:nvPr/>
          </p:nvSpPr>
          <p:spPr bwMode="auto">
            <a:xfrm>
              <a:off x="9490462" y="3493301"/>
              <a:ext cx="856356" cy="275950"/>
            </a:xfrm>
            <a:custGeom>
              <a:avLst/>
              <a:gdLst>
                <a:gd name="T0" fmla="*/ 0 w 751"/>
                <a:gd name="T1" fmla="*/ 216 h 242"/>
                <a:gd name="T2" fmla="*/ 742 w 751"/>
                <a:gd name="T3" fmla="*/ 0 h 242"/>
                <a:gd name="T4" fmla="*/ 751 w 751"/>
                <a:gd name="T5" fmla="*/ 26 h 242"/>
                <a:gd name="T6" fmla="*/ 7 w 751"/>
                <a:gd name="T7" fmla="*/ 242 h 242"/>
                <a:gd name="T8" fmla="*/ 0 w 751"/>
                <a:gd name="T9" fmla="*/ 216 h 242"/>
              </a:gdLst>
              <a:ahLst/>
              <a:cxnLst>
                <a:cxn ang="0">
                  <a:pos x="T0" y="T1"/>
                </a:cxn>
                <a:cxn ang="0">
                  <a:pos x="T2" y="T3"/>
                </a:cxn>
                <a:cxn ang="0">
                  <a:pos x="T4" y="T5"/>
                </a:cxn>
                <a:cxn ang="0">
                  <a:pos x="T6" y="T7"/>
                </a:cxn>
                <a:cxn ang="0">
                  <a:pos x="T8" y="T9"/>
                </a:cxn>
              </a:cxnLst>
              <a:rect l="0" t="0" r="r" b="b"/>
              <a:pathLst>
                <a:path w="751" h="242">
                  <a:moveTo>
                    <a:pt x="0" y="216"/>
                  </a:moveTo>
                  <a:lnTo>
                    <a:pt x="742" y="0"/>
                  </a:lnTo>
                  <a:lnTo>
                    <a:pt x="751" y="26"/>
                  </a:lnTo>
                  <a:lnTo>
                    <a:pt x="7" y="242"/>
                  </a:lnTo>
                  <a:lnTo>
                    <a:pt x="0" y="21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3">
              <a:extLst>
                <a:ext uri="{FF2B5EF4-FFF2-40B4-BE49-F238E27FC236}">
                  <a16:creationId xmlns:a16="http://schemas.microsoft.com/office/drawing/2014/main" id="{E39AB756-6D30-B005-3698-60D388582C31}"/>
                </a:ext>
              </a:extLst>
            </p:cNvPr>
            <p:cNvSpPr>
              <a:spLocks/>
            </p:cNvSpPr>
            <p:nvPr/>
          </p:nvSpPr>
          <p:spPr bwMode="auto">
            <a:xfrm>
              <a:off x="9150656" y="1774887"/>
              <a:ext cx="706979" cy="979507"/>
            </a:xfrm>
            <a:custGeom>
              <a:avLst/>
              <a:gdLst>
                <a:gd name="T0" fmla="*/ 620 w 620"/>
                <a:gd name="T1" fmla="*/ 15 h 859"/>
                <a:gd name="T2" fmla="*/ 21 w 620"/>
                <a:gd name="T3" fmla="*/ 859 h 859"/>
                <a:gd name="T4" fmla="*/ 0 w 620"/>
                <a:gd name="T5" fmla="*/ 844 h 859"/>
                <a:gd name="T6" fmla="*/ 597 w 620"/>
                <a:gd name="T7" fmla="*/ 0 h 859"/>
                <a:gd name="T8" fmla="*/ 620 w 620"/>
                <a:gd name="T9" fmla="*/ 15 h 859"/>
              </a:gdLst>
              <a:ahLst/>
              <a:cxnLst>
                <a:cxn ang="0">
                  <a:pos x="T0" y="T1"/>
                </a:cxn>
                <a:cxn ang="0">
                  <a:pos x="T2" y="T3"/>
                </a:cxn>
                <a:cxn ang="0">
                  <a:pos x="T4" y="T5"/>
                </a:cxn>
                <a:cxn ang="0">
                  <a:pos x="T6" y="T7"/>
                </a:cxn>
                <a:cxn ang="0">
                  <a:pos x="T8" y="T9"/>
                </a:cxn>
              </a:cxnLst>
              <a:rect l="0" t="0" r="r" b="b"/>
              <a:pathLst>
                <a:path w="620" h="859">
                  <a:moveTo>
                    <a:pt x="620" y="15"/>
                  </a:moveTo>
                  <a:lnTo>
                    <a:pt x="21" y="859"/>
                  </a:lnTo>
                  <a:lnTo>
                    <a:pt x="0" y="844"/>
                  </a:lnTo>
                  <a:lnTo>
                    <a:pt x="597" y="0"/>
                  </a:lnTo>
                  <a:lnTo>
                    <a:pt x="620" y="1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ACBE017F-9B46-0080-03C8-667BB2B795EA}"/>
                </a:ext>
              </a:extLst>
            </p:cNvPr>
            <p:cNvSpPr>
              <a:spLocks/>
            </p:cNvSpPr>
            <p:nvPr/>
          </p:nvSpPr>
          <p:spPr bwMode="auto">
            <a:xfrm>
              <a:off x="9484760" y="3743024"/>
              <a:ext cx="604353" cy="574705"/>
            </a:xfrm>
            <a:custGeom>
              <a:avLst/>
              <a:gdLst>
                <a:gd name="T0" fmla="*/ 513 w 530"/>
                <a:gd name="T1" fmla="*/ 504 h 504"/>
                <a:gd name="T2" fmla="*/ 0 w 530"/>
                <a:gd name="T3" fmla="*/ 19 h 504"/>
                <a:gd name="T4" fmla="*/ 18 w 530"/>
                <a:gd name="T5" fmla="*/ 0 h 504"/>
                <a:gd name="T6" fmla="*/ 530 w 530"/>
                <a:gd name="T7" fmla="*/ 485 h 504"/>
                <a:gd name="T8" fmla="*/ 513 w 530"/>
                <a:gd name="T9" fmla="*/ 504 h 504"/>
              </a:gdLst>
              <a:ahLst/>
              <a:cxnLst>
                <a:cxn ang="0">
                  <a:pos x="T0" y="T1"/>
                </a:cxn>
                <a:cxn ang="0">
                  <a:pos x="T2" y="T3"/>
                </a:cxn>
                <a:cxn ang="0">
                  <a:pos x="T4" y="T5"/>
                </a:cxn>
                <a:cxn ang="0">
                  <a:pos x="T6" y="T7"/>
                </a:cxn>
                <a:cxn ang="0">
                  <a:pos x="T8" y="T9"/>
                </a:cxn>
              </a:cxnLst>
              <a:rect l="0" t="0" r="r" b="b"/>
              <a:pathLst>
                <a:path w="530" h="504">
                  <a:moveTo>
                    <a:pt x="513" y="504"/>
                  </a:moveTo>
                  <a:lnTo>
                    <a:pt x="0" y="19"/>
                  </a:lnTo>
                  <a:lnTo>
                    <a:pt x="18" y="0"/>
                  </a:lnTo>
                  <a:lnTo>
                    <a:pt x="530" y="485"/>
                  </a:lnTo>
                  <a:lnTo>
                    <a:pt x="513" y="50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5">
              <a:extLst>
                <a:ext uri="{FF2B5EF4-FFF2-40B4-BE49-F238E27FC236}">
                  <a16:creationId xmlns:a16="http://schemas.microsoft.com/office/drawing/2014/main" id="{846F87CA-400A-9A2A-3ADE-A855AB93F584}"/>
                </a:ext>
              </a:extLst>
            </p:cNvPr>
            <p:cNvSpPr>
              <a:spLocks/>
            </p:cNvSpPr>
            <p:nvPr/>
          </p:nvSpPr>
          <p:spPr bwMode="auto">
            <a:xfrm>
              <a:off x="10661538" y="2213898"/>
              <a:ext cx="229198" cy="760572"/>
            </a:xfrm>
            <a:custGeom>
              <a:avLst/>
              <a:gdLst>
                <a:gd name="T0" fmla="*/ 26 w 201"/>
                <a:gd name="T1" fmla="*/ 0 h 667"/>
                <a:gd name="T2" fmla="*/ 201 w 201"/>
                <a:gd name="T3" fmla="*/ 660 h 667"/>
                <a:gd name="T4" fmla="*/ 175 w 201"/>
                <a:gd name="T5" fmla="*/ 667 h 667"/>
                <a:gd name="T6" fmla="*/ 0 w 201"/>
                <a:gd name="T7" fmla="*/ 7 h 667"/>
                <a:gd name="T8" fmla="*/ 26 w 201"/>
                <a:gd name="T9" fmla="*/ 0 h 667"/>
              </a:gdLst>
              <a:ahLst/>
              <a:cxnLst>
                <a:cxn ang="0">
                  <a:pos x="T0" y="T1"/>
                </a:cxn>
                <a:cxn ang="0">
                  <a:pos x="T2" y="T3"/>
                </a:cxn>
                <a:cxn ang="0">
                  <a:pos x="T4" y="T5"/>
                </a:cxn>
                <a:cxn ang="0">
                  <a:pos x="T6" y="T7"/>
                </a:cxn>
                <a:cxn ang="0">
                  <a:pos x="T8" y="T9"/>
                </a:cxn>
              </a:cxnLst>
              <a:rect l="0" t="0" r="r" b="b"/>
              <a:pathLst>
                <a:path w="201" h="667">
                  <a:moveTo>
                    <a:pt x="26" y="0"/>
                  </a:moveTo>
                  <a:lnTo>
                    <a:pt x="201" y="660"/>
                  </a:lnTo>
                  <a:lnTo>
                    <a:pt x="175" y="667"/>
                  </a:lnTo>
                  <a:lnTo>
                    <a:pt x="0" y="7"/>
                  </a:ln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6">
              <a:extLst>
                <a:ext uri="{FF2B5EF4-FFF2-40B4-BE49-F238E27FC236}">
                  <a16:creationId xmlns:a16="http://schemas.microsoft.com/office/drawing/2014/main" id="{CA04C0FA-1F46-9956-30F6-63D8FE527A84}"/>
                </a:ext>
              </a:extLst>
            </p:cNvPr>
            <p:cNvSpPr>
              <a:spLocks/>
            </p:cNvSpPr>
            <p:nvPr/>
          </p:nvSpPr>
          <p:spPr bwMode="auto">
            <a:xfrm>
              <a:off x="10067448" y="4298344"/>
              <a:ext cx="360331" cy="443572"/>
            </a:xfrm>
            <a:custGeom>
              <a:avLst/>
              <a:gdLst>
                <a:gd name="T0" fmla="*/ 295 w 316"/>
                <a:gd name="T1" fmla="*/ 389 h 389"/>
                <a:gd name="T2" fmla="*/ 0 w 316"/>
                <a:gd name="T3" fmla="*/ 15 h 389"/>
                <a:gd name="T4" fmla="*/ 21 w 316"/>
                <a:gd name="T5" fmla="*/ 0 h 389"/>
                <a:gd name="T6" fmla="*/ 316 w 316"/>
                <a:gd name="T7" fmla="*/ 373 h 389"/>
                <a:gd name="T8" fmla="*/ 295 w 316"/>
                <a:gd name="T9" fmla="*/ 389 h 389"/>
              </a:gdLst>
              <a:ahLst/>
              <a:cxnLst>
                <a:cxn ang="0">
                  <a:pos x="T0" y="T1"/>
                </a:cxn>
                <a:cxn ang="0">
                  <a:pos x="T2" y="T3"/>
                </a:cxn>
                <a:cxn ang="0">
                  <a:pos x="T4" y="T5"/>
                </a:cxn>
                <a:cxn ang="0">
                  <a:pos x="T6" y="T7"/>
                </a:cxn>
                <a:cxn ang="0">
                  <a:pos x="T8" y="T9"/>
                </a:cxn>
              </a:cxnLst>
              <a:rect l="0" t="0" r="r" b="b"/>
              <a:pathLst>
                <a:path w="316" h="389">
                  <a:moveTo>
                    <a:pt x="295" y="389"/>
                  </a:moveTo>
                  <a:lnTo>
                    <a:pt x="0" y="15"/>
                  </a:lnTo>
                  <a:lnTo>
                    <a:pt x="21" y="0"/>
                  </a:lnTo>
                  <a:lnTo>
                    <a:pt x="316" y="373"/>
                  </a:lnTo>
                  <a:lnTo>
                    <a:pt x="295" y="38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7">
              <a:extLst>
                <a:ext uri="{FF2B5EF4-FFF2-40B4-BE49-F238E27FC236}">
                  <a16:creationId xmlns:a16="http://schemas.microsoft.com/office/drawing/2014/main" id="{39C0B153-3D35-FC9A-F562-650F9E86B45E}"/>
                </a:ext>
              </a:extLst>
            </p:cNvPr>
            <p:cNvSpPr>
              <a:spLocks/>
            </p:cNvSpPr>
            <p:nvPr/>
          </p:nvSpPr>
          <p:spPr bwMode="auto">
            <a:xfrm>
              <a:off x="8768659" y="3659783"/>
              <a:ext cx="728644" cy="109468"/>
            </a:xfrm>
            <a:custGeom>
              <a:avLst/>
              <a:gdLst>
                <a:gd name="T0" fmla="*/ 1 w 639"/>
                <a:gd name="T1" fmla="*/ 0 h 96"/>
                <a:gd name="T2" fmla="*/ 639 w 639"/>
                <a:gd name="T3" fmla="*/ 70 h 96"/>
                <a:gd name="T4" fmla="*/ 635 w 639"/>
                <a:gd name="T5" fmla="*/ 96 h 96"/>
                <a:gd name="T6" fmla="*/ 0 w 639"/>
                <a:gd name="T7" fmla="*/ 26 h 96"/>
                <a:gd name="T8" fmla="*/ 1 w 639"/>
                <a:gd name="T9" fmla="*/ 0 h 96"/>
              </a:gdLst>
              <a:ahLst/>
              <a:cxnLst>
                <a:cxn ang="0">
                  <a:pos x="T0" y="T1"/>
                </a:cxn>
                <a:cxn ang="0">
                  <a:pos x="T2" y="T3"/>
                </a:cxn>
                <a:cxn ang="0">
                  <a:pos x="T4" y="T5"/>
                </a:cxn>
                <a:cxn ang="0">
                  <a:pos x="T6" y="T7"/>
                </a:cxn>
                <a:cxn ang="0">
                  <a:pos x="T8" y="T9"/>
                </a:cxn>
              </a:cxnLst>
              <a:rect l="0" t="0" r="r" b="b"/>
              <a:pathLst>
                <a:path w="639" h="96">
                  <a:moveTo>
                    <a:pt x="1" y="0"/>
                  </a:moveTo>
                  <a:lnTo>
                    <a:pt x="639" y="70"/>
                  </a:lnTo>
                  <a:lnTo>
                    <a:pt x="635" y="96"/>
                  </a:lnTo>
                  <a:lnTo>
                    <a:pt x="0" y="26"/>
                  </a:lnTo>
                  <a:lnTo>
                    <a:pt x="1"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8">
              <a:extLst>
                <a:ext uri="{FF2B5EF4-FFF2-40B4-BE49-F238E27FC236}">
                  <a16:creationId xmlns:a16="http://schemas.microsoft.com/office/drawing/2014/main" id="{39F52911-0DE6-E2FB-4704-5BDF7E102933}"/>
                </a:ext>
              </a:extLst>
            </p:cNvPr>
            <p:cNvSpPr>
              <a:spLocks/>
            </p:cNvSpPr>
            <p:nvPr/>
          </p:nvSpPr>
          <p:spPr bwMode="auto">
            <a:xfrm>
              <a:off x="10053764" y="1867250"/>
              <a:ext cx="354630" cy="730925"/>
            </a:xfrm>
            <a:custGeom>
              <a:avLst/>
              <a:gdLst>
                <a:gd name="T0" fmla="*/ 311 w 311"/>
                <a:gd name="T1" fmla="*/ 12 h 641"/>
                <a:gd name="T2" fmla="*/ 24 w 311"/>
                <a:gd name="T3" fmla="*/ 641 h 641"/>
                <a:gd name="T4" fmla="*/ 0 w 311"/>
                <a:gd name="T5" fmla="*/ 631 h 641"/>
                <a:gd name="T6" fmla="*/ 286 w 311"/>
                <a:gd name="T7" fmla="*/ 0 h 641"/>
                <a:gd name="T8" fmla="*/ 311 w 311"/>
                <a:gd name="T9" fmla="*/ 12 h 641"/>
              </a:gdLst>
              <a:ahLst/>
              <a:cxnLst>
                <a:cxn ang="0">
                  <a:pos x="T0" y="T1"/>
                </a:cxn>
                <a:cxn ang="0">
                  <a:pos x="T2" y="T3"/>
                </a:cxn>
                <a:cxn ang="0">
                  <a:pos x="T4" y="T5"/>
                </a:cxn>
                <a:cxn ang="0">
                  <a:pos x="T6" y="T7"/>
                </a:cxn>
                <a:cxn ang="0">
                  <a:pos x="T8" y="T9"/>
                </a:cxn>
              </a:cxnLst>
              <a:rect l="0" t="0" r="r" b="b"/>
              <a:pathLst>
                <a:path w="311" h="641">
                  <a:moveTo>
                    <a:pt x="311" y="12"/>
                  </a:moveTo>
                  <a:lnTo>
                    <a:pt x="24" y="641"/>
                  </a:lnTo>
                  <a:lnTo>
                    <a:pt x="0" y="631"/>
                  </a:lnTo>
                  <a:lnTo>
                    <a:pt x="286" y="0"/>
                  </a:lnTo>
                  <a:lnTo>
                    <a:pt x="311" y="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9">
              <a:extLst>
                <a:ext uri="{FF2B5EF4-FFF2-40B4-BE49-F238E27FC236}">
                  <a16:creationId xmlns:a16="http://schemas.microsoft.com/office/drawing/2014/main" id="{240EE0BB-AF26-53CE-978F-CA0DD7835B00}"/>
                </a:ext>
              </a:extLst>
            </p:cNvPr>
            <p:cNvSpPr>
              <a:spLocks/>
            </p:cNvSpPr>
            <p:nvPr/>
          </p:nvSpPr>
          <p:spPr bwMode="auto">
            <a:xfrm>
              <a:off x="9479059" y="2994995"/>
              <a:ext cx="109468" cy="761712"/>
            </a:xfrm>
            <a:custGeom>
              <a:avLst/>
              <a:gdLst>
                <a:gd name="T0" fmla="*/ 96 w 96"/>
                <a:gd name="T1" fmla="*/ 1 h 668"/>
                <a:gd name="T2" fmla="*/ 26 w 96"/>
                <a:gd name="T3" fmla="*/ 668 h 668"/>
                <a:gd name="T4" fmla="*/ 0 w 96"/>
                <a:gd name="T5" fmla="*/ 665 h 668"/>
                <a:gd name="T6" fmla="*/ 70 w 96"/>
                <a:gd name="T7" fmla="*/ 0 h 668"/>
                <a:gd name="T8" fmla="*/ 96 w 96"/>
                <a:gd name="T9" fmla="*/ 1 h 668"/>
              </a:gdLst>
              <a:ahLst/>
              <a:cxnLst>
                <a:cxn ang="0">
                  <a:pos x="T0" y="T1"/>
                </a:cxn>
                <a:cxn ang="0">
                  <a:pos x="T2" y="T3"/>
                </a:cxn>
                <a:cxn ang="0">
                  <a:pos x="T4" y="T5"/>
                </a:cxn>
                <a:cxn ang="0">
                  <a:pos x="T6" y="T7"/>
                </a:cxn>
                <a:cxn ang="0">
                  <a:pos x="T8" y="T9"/>
                </a:cxn>
              </a:cxnLst>
              <a:rect l="0" t="0" r="r" b="b"/>
              <a:pathLst>
                <a:path w="96" h="668">
                  <a:moveTo>
                    <a:pt x="96" y="1"/>
                  </a:moveTo>
                  <a:lnTo>
                    <a:pt x="26" y="668"/>
                  </a:lnTo>
                  <a:lnTo>
                    <a:pt x="0" y="665"/>
                  </a:lnTo>
                  <a:lnTo>
                    <a:pt x="70" y="0"/>
                  </a:lnTo>
                  <a:lnTo>
                    <a:pt x="96" y="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0">
              <a:extLst>
                <a:ext uri="{FF2B5EF4-FFF2-40B4-BE49-F238E27FC236}">
                  <a16:creationId xmlns:a16="http://schemas.microsoft.com/office/drawing/2014/main" id="{FC7D0A4E-F11C-27F4-7980-1F8BEAF6FAEA}"/>
                </a:ext>
              </a:extLst>
            </p:cNvPr>
            <p:cNvSpPr>
              <a:spLocks/>
            </p:cNvSpPr>
            <p:nvPr/>
          </p:nvSpPr>
          <p:spPr bwMode="auto">
            <a:xfrm>
              <a:off x="9487041" y="1722433"/>
              <a:ext cx="358050" cy="75259"/>
            </a:xfrm>
            <a:custGeom>
              <a:avLst/>
              <a:gdLst>
                <a:gd name="T0" fmla="*/ 3 w 314"/>
                <a:gd name="T1" fmla="*/ 0 h 66"/>
                <a:gd name="T2" fmla="*/ 314 w 314"/>
                <a:gd name="T3" fmla="*/ 40 h 66"/>
                <a:gd name="T4" fmla="*/ 311 w 314"/>
                <a:gd name="T5" fmla="*/ 66 h 66"/>
                <a:gd name="T6" fmla="*/ 0 w 314"/>
                <a:gd name="T7" fmla="*/ 27 h 66"/>
                <a:gd name="T8" fmla="*/ 3 w 314"/>
                <a:gd name="T9" fmla="*/ 0 h 66"/>
              </a:gdLst>
              <a:ahLst/>
              <a:cxnLst>
                <a:cxn ang="0">
                  <a:pos x="T0" y="T1"/>
                </a:cxn>
                <a:cxn ang="0">
                  <a:pos x="T2" y="T3"/>
                </a:cxn>
                <a:cxn ang="0">
                  <a:pos x="T4" y="T5"/>
                </a:cxn>
                <a:cxn ang="0">
                  <a:pos x="T6" y="T7"/>
                </a:cxn>
                <a:cxn ang="0">
                  <a:pos x="T8" y="T9"/>
                </a:cxn>
              </a:cxnLst>
              <a:rect l="0" t="0" r="r" b="b"/>
              <a:pathLst>
                <a:path w="314" h="66">
                  <a:moveTo>
                    <a:pt x="3" y="0"/>
                  </a:moveTo>
                  <a:lnTo>
                    <a:pt x="314" y="40"/>
                  </a:lnTo>
                  <a:lnTo>
                    <a:pt x="311" y="66"/>
                  </a:lnTo>
                  <a:lnTo>
                    <a:pt x="0" y="27"/>
                  </a:lnTo>
                  <a:lnTo>
                    <a:pt x="3"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1">
              <a:extLst>
                <a:ext uri="{FF2B5EF4-FFF2-40B4-BE49-F238E27FC236}">
                  <a16:creationId xmlns:a16="http://schemas.microsoft.com/office/drawing/2014/main" id="{A2FB09A9-FDFD-D392-79E3-AA7A3E85C919}"/>
                </a:ext>
              </a:extLst>
            </p:cNvPr>
            <p:cNvSpPr>
              <a:spLocks/>
            </p:cNvSpPr>
            <p:nvPr/>
          </p:nvSpPr>
          <p:spPr bwMode="auto">
            <a:xfrm>
              <a:off x="10263577" y="3508124"/>
              <a:ext cx="92363" cy="454975"/>
            </a:xfrm>
            <a:custGeom>
              <a:avLst/>
              <a:gdLst>
                <a:gd name="T0" fmla="*/ 0 w 81"/>
                <a:gd name="T1" fmla="*/ 396 h 399"/>
                <a:gd name="T2" fmla="*/ 55 w 81"/>
                <a:gd name="T3" fmla="*/ 0 h 399"/>
                <a:gd name="T4" fmla="*/ 81 w 81"/>
                <a:gd name="T5" fmla="*/ 3 h 399"/>
                <a:gd name="T6" fmla="*/ 26 w 81"/>
                <a:gd name="T7" fmla="*/ 399 h 399"/>
                <a:gd name="T8" fmla="*/ 0 w 81"/>
                <a:gd name="T9" fmla="*/ 396 h 399"/>
              </a:gdLst>
              <a:ahLst/>
              <a:cxnLst>
                <a:cxn ang="0">
                  <a:pos x="T0" y="T1"/>
                </a:cxn>
                <a:cxn ang="0">
                  <a:pos x="T2" y="T3"/>
                </a:cxn>
                <a:cxn ang="0">
                  <a:pos x="T4" y="T5"/>
                </a:cxn>
                <a:cxn ang="0">
                  <a:pos x="T6" y="T7"/>
                </a:cxn>
                <a:cxn ang="0">
                  <a:pos x="T8" y="T9"/>
                </a:cxn>
              </a:cxnLst>
              <a:rect l="0" t="0" r="r" b="b"/>
              <a:pathLst>
                <a:path w="81" h="399">
                  <a:moveTo>
                    <a:pt x="0" y="396"/>
                  </a:moveTo>
                  <a:lnTo>
                    <a:pt x="55" y="0"/>
                  </a:lnTo>
                  <a:lnTo>
                    <a:pt x="81" y="3"/>
                  </a:lnTo>
                  <a:lnTo>
                    <a:pt x="26" y="399"/>
                  </a:lnTo>
                  <a:lnTo>
                    <a:pt x="0" y="39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2">
              <a:extLst>
                <a:ext uri="{FF2B5EF4-FFF2-40B4-BE49-F238E27FC236}">
                  <a16:creationId xmlns:a16="http://schemas.microsoft.com/office/drawing/2014/main" id="{804FDB23-9CE0-2449-1414-EFA27BD53C39}"/>
                </a:ext>
              </a:extLst>
            </p:cNvPr>
            <p:cNvSpPr>
              <a:spLocks/>
            </p:cNvSpPr>
            <p:nvPr/>
          </p:nvSpPr>
          <p:spPr bwMode="auto">
            <a:xfrm>
              <a:off x="10333135" y="3495581"/>
              <a:ext cx="486903" cy="324982"/>
            </a:xfrm>
            <a:custGeom>
              <a:avLst/>
              <a:gdLst>
                <a:gd name="T0" fmla="*/ 413 w 427"/>
                <a:gd name="T1" fmla="*/ 285 h 285"/>
                <a:gd name="T2" fmla="*/ 0 w 427"/>
                <a:gd name="T3" fmla="*/ 23 h 285"/>
                <a:gd name="T4" fmla="*/ 15 w 427"/>
                <a:gd name="T5" fmla="*/ 0 h 285"/>
                <a:gd name="T6" fmla="*/ 427 w 427"/>
                <a:gd name="T7" fmla="*/ 262 h 285"/>
                <a:gd name="T8" fmla="*/ 413 w 427"/>
                <a:gd name="T9" fmla="*/ 285 h 285"/>
              </a:gdLst>
              <a:ahLst/>
              <a:cxnLst>
                <a:cxn ang="0">
                  <a:pos x="T0" y="T1"/>
                </a:cxn>
                <a:cxn ang="0">
                  <a:pos x="T2" y="T3"/>
                </a:cxn>
                <a:cxn ang="0">
                  <a:pos x="T4" y="T5"/>
                </a:cxn>
                <a:cxn ang="0">
                  <a:pos x="T6" y="T7"/>
                </a:cxn>
                <a:cxn ang="0">
                  <a:pos x="T8" y="T9"/>
                </a:cxn>
              </a:cxnLst>
              <a:rect l="0" t="0" r="r" b="b"/>
              <a:pathLst>
                <a:path w="427" h="285">
                  <a:moveTo>
                    <a:pt x="413" y="285"/>
                  </a:moveTo>
                  <a:lnTo>
                    <a:pt x="0" y="23"/>
                  </a:lnTo>
                  <a:lnTo>
                    <a:pt x="15" y="0"/>
                  </a:lnTo>
                  <a:lnTo>
                    <a:pt x="427" y="262"/>
                  </a:lnTo>
                  <a:lnTo>
                    <a:pt x="413" y="28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3">
              <a:extLst>
                <a:ext uri="{FF2B5EF4-FFF2-40B4-BE49-F238E27FC236}">
                  <a16:creationId xmlns:a16="http://schemas.microsoft.com/office/drawing/2014/main" id="{116233BF-F7F1-CA4F-3F86-28739C375A60}"/>
                </a:ext>
              </a:extLst>
            </p:cNvPr>
            <p:cNvSpPr>
              <a:spLocks/>
            </p:cNvSpPr>
            <p:nvPr/>
          </p:nvSpPr>
          <p:spPr bwMode="auto">
            <a:xfrm>
              <a:off x="8570249" y="2968768"/>
              <a:ext cx="439011" cy="306737"/>
            </a:xfrm>
            <a:custGeom>
              <a:avLst/>
              <a:gdLst>
                <a:gd name="T0" fmla="*/ 14 w 385"/>
                <a:gd name="T1" fmla="*/ 0 h 269"/>
                <a:gd name="T2" fmla="*/ 385 w 385"/>
                <a:gd name="T3" fmla="*/ 247 h 269"/>
                <a:gd name="T4" fmla="*/ 372 w 385"/>
                <a:gd name="T5" fmla="*/ 269 h 269"/>
                <a:gd name="T6" fmla="*/ 0 w 385"/>
                <a:gd name="T7" fmla="*/ 21 h 269"/>
                <a:gd name="T8" fmla="*/ 14 w 385"/>
                <a:gd name="T9" fmla="*/ 0 h 269"/>
              </a:gdLst>
              <a:ahLst/>
              <a:cxnLst>
                <a:cxn ang="0">
                  <a:pos x="T0" y="T1"/>
                </a:cxn>
                <a:cxn ang="0">
                  <a:pos x="T2" y="T3"/>
                </a:cxn>
                <a:cxn ang="0">
                  <a:pos x="T4" y="T5"/>
                </a:cxn>
                <a:cxn ang="0">
                  <a:pos x="T6" y="T7"/>
                </a:cxn>
                <a:cxn ang="0">
                  <a:pos x="T8" y="T9"/>
                </a:cxn>
              </a:cxnLst>
              <a:rect l="0" t="0" r="r" b="b"/>
              <a:pathLst>
                <a:path w="385" h="269">
                  <a:moveTo>
                    <a:pt x="14" y="0"/>
                  </a:moveTo>
                  <a:lnTo>
                    <a:pt x="385" y="247"/>
                  </a:lnTo>
                  <a:lnTo>
                    <a:pt x="372" y="269"/>
                  </a:lnTo>
                  <a:lnTo>
                    <a:pt x="0" y="21"/>
                  </a:lnTo>
                  <a:lnTo>
                    <a:pt x="14"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4">
              <a:extLst>
                <a:ext uri="{FF2B5EF4-FFF2-40B4-BE49-F238E27FC236}">
                  <a16:creationId xmlns:a16="http://schemas.microsoft.com/office/drawing/2014/main" id="{230E51F9-7E95-4749-D129-B9E0D492AC87}"/>
                </a:ext>
              </a:extLst>
            </p:cNvPr>
            <p:cNvSpPr>
              <a:spLocks/>
            </p:cNvSpPr>
            <p:nvPr/>
          </p:nvSpPr>
          <p:spPr bwMode="auto">
            <a:xfrm>
              <a:off x="8602177" y="2039434"/>
              <a:ext cx="497166" cy="388838"/>
            </a:xfrm>
            <a:custGeom>
              <a:avLst/>
              <a:gdLst>
                <a:gd name="T0" fmla="*/ 0 w 436"/>
                <a:gd name="T1" fmla="*/ 320 h 341"/>
                <a:gd name="T2" fmla="*/ 420 w 436"/>
                <a:gd name="T3" fmla="*/ 0 h 341"/>
                <a:gd name="T4" fmla="*/ 436 w 436"/>
                <a:gd name="T5" fmla="*/ 21 h 341"/>
                <a:gd name="T6" fmla="*/ 15 w 436"/>
                <a:gd name="T7" fmla="*/ 341 h 341"/>
                <a:gd name="T8" fmla="*/ 0 w 436"/>
                <a:gd name="T9" fmla="*/ 320 h 341"/>
              </a:gdLst>
              <a:ahLst/>
              <a:cxnLst>
                <a:cxn ang="0">
                  <a:pos x="T0" y="T1"/>
                </a:cxn>
                <a:cxn ang="0">
                  <a:pos x="T2" y="T3"/>
                </a:cxn>
                <a:cxn ang="0">
                  <a:pos x="T4" y="T5"/>
                </a:cxn>
                <a:cxn ang="0">
                  <a:pos x="T6" y="T7"/>
                </a:cxn>
                <a:cxn ang="0">
                  <a:pos x="T8" y="T9"/>
                </a:cxn>
              </a:cxnLst>
              <a:rect l="0" t="0" r="r" b="b"/>
              <a:pathLst>
                <a:path w="436" h="341">
                  <a:moveTo>
                    <a:pt x="0" y="320"/>
                  </a:moveTo>
                  <a:lnTo>
                    <a:pt x="420" y="0"/>
                  </a:lnTo>
                  <a:lnTo>
                    <a:pt x="436" y="21"/>
                  </a:lnTo>
                  <a:lnTo>
                    <a:pt x="15" y="341"/>
                  </a:lnTo>
                  <a:lnTo>
                    <a:pt x="0" y="32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5">
              <a:extLst>
                <a:ext uri="{FF2B5EF4-FFF2-40B4-BE49-F238E27FC236}">
                  <a16:creationId xmlns:a16="http://schemas.microsoft.com/office/drawing/2014/main" id="{EA2EF8E7-A74E-048E-6CC9-946DD74E3810}"/>
                </a:ext>
              </a:extLst>
            </p:cNvPr>
            <p:cNvSpPr>
              <a:spLocks/>
            </p:cNvSpPr>
            <p:nvPr/>
          </p:nvSpPr>
          <p:spPr bwMode="auto">
            <a:xfrm>
              <a:off x="8521217" y="3390675"/>
              <a:ext cx="258845" cy="293054"/>
            </a:xfrm>
            <a:custGeom>
              <a:avLst/>
              <a:gdLst>
                <a:gd name="T0" fmla="*/ 20 w 227"/>
                <a:gd name="T1" fmla="*/ 0 h 257"/>
                <a:gd name="T2" fmla="*/ 227 w 227"/>
                <a:gd name="T3" fmla="*/ 240 h 257"/>
                <a:gd name="T4" fmla="*/ 208 w 227"/>
                <a:gd name="T5" fmla="*/ 257 h 257"/>
                <a:gd name="T6" fmla="*/ 0 w 227"/>
                <a:gd name="T7" fmla="*/ 17 h 257"/>
                <a:gd name="T8" fmla="*/ 20 w 227"/>
                <a:gd name="T9" fmla="*/ 0 h 257"/>
              </a:gdLst>
              <a:ahLst/>
              <a:cxnLst>
                <a:cxn ang="0">
                  <a:pos x="T0" y="T1"/>
                </a:cxn>
                <a:cxn ang="0">
                  <a:pos x="T2" y="T3"/>
                </a:cxn>
                <a:cxn ang="0">
                  <a:pos x="T4" y="T5"/>
                </a:cxn>
                <a:cxn ang="0">
                  <a:pos x="T6" y="T7"/>
                </a:cxn>
                <a:cxn ang="0">
                  <a:pos x="T8" y="T9"/>
                </a:cxn>
              </a:cxnLst>
              <a:rect l="0" t="0" r="r" b="b"/>
              <a:pathLst>
                <a:path w="227" h="257">
                  <a:moveTo>
                    <a:pt x="20" y="0"/>
                  </a:moveTo>
                  <a:lnTo>
                    <a:pt x="227" y="240"/>
                  </a:lnTo>
                  <a:lnTo>
                    <a:pt x="208" y="257"/>
                  </a:lnTo>
                  <a:lnTo>
                    <a:pt x="0" y="17"/>
                  </a:lnTo>
                  <a:lnTo>
                    <a:pt x="20"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6">
              <a:extLst>
                <a:ext uri="{FF2B5EF4-FFF2-40B4-BE49-F238E27FC236}">
                  <a16:creationId xmlns:a16="http://schemas.microsoft.com/office/drawing/2014/main" id="{E6C75450-65A1-A860-EF2A-559017B963C8}"/>
                </a:ext>
              </a:extLst>
            </p:cNvPr>
            <p:cNvSpPr>
              <a:spLocks/>
            </p:cNvSpPr>
            <p:nvPr/>
          </p:nvSpPr>
          <p:spPr bwMode="auto">
            <a:xfrm>
              <a:off x="10033239" y="4306326"/>
              <a:ext cx="61576" cy="683032"/>
            </a:xfrm>
            <a:custGeom>
              <a:avLst/>
              <a:gdLst>
                <a:gd name="T0" fmla="*/ 0 w 54"/>
                <a:gd name="T1" fmla="*/ 597 h 599"/>
                <a:gd name="T2" fmla="*/ 26 w 54"/>
                <a:gd name="T3" fmla="*/ 0 h 599"/>
                <a:gd name="T4" fmla="*/ 54 w 54"/>
                <a:gd name="T5" fmla="*/ 1 h 599"/>
                <a:gd name="T6" fmla="*/ 26 w 54"/>
                <a:gd name="T7" fmla="*/ 599 h 599"/>
                <a:gd name="T8" fmla="*/ 0 w 54"/>
                <a:gd name="T9" fmla="*/ 597 h 599"/>
              </a:gdLst>
              <a:ahLst/>
              <a:cxnLst>
                <a:cxn ang="0">
                  <a:pos x="T0" y="T1"/>
                </a:cxn>
                <a:cxn ang="0">
                  <a:pos x="T2" y="T3"/>
                </a:cxn>
                <a:cxn ang="0">
                  <a:pos x="T4" y="T5"/>
                </a:cxn>
                <a:cxn ang="0">
                  <a:pos x="T6" y="T7"/>
                </a:cxn>
                <a:cxn ang="0">
                  <a:pos x="T8" y="T9"/>
                </a:cxn>
              </a:cxnLst>
              <a:rect l="0" t="0" r="r" b="b"/>
              <a:pathLst>
                <a:path w="54" h="599">
                  <a:moveTo>
                    <a:pt x="0" y="597"/>
                  </a:moveTo>
                  <a:lnTo>
                    <a:pt x="26" y="0"/>
                  </a:lnTo>
                  <a:lnTo>
                    <a:pt x="54" y="1"/>
                  </a:lnTo>
                  <a:lnTo>
                    <a:pt x="26" y="599"/>
                  </a:lnTo>
                  <a:lnTo>
                    <a:pt x="0" y="597"/>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7">
              <a:extLst>
                <a:ext uri="{FF2B5EF4-FFF2-40B4-BE49-F238E27FC236}">
                  <a16:creationId xmlns:a16="http://schemas.microsoft.com/office/drawing/2014/main" id="{10496990-65A9-5F45-F902-1CED1672D445}"/>
                </a:ext>
              </a:extLst>
            </p:cNvPr>
            <p:cNvSpPr>
              <a:spLocks/>
            </p:cNvSpPr>
            <p:nvPr/>
          </p:nvSpPr>
          <p:spPr bwMode="auto">
            <a:xfrm>
              <a:off x="8920318" y="3743024"/>
              <a:ext cx="584968" cy="523392"/>
            </a:xfrm>
            <a:custGeom>
              <a:avLst/>
              <a:gdLst>
                <a:gd name="T0" fmla="*/ 513 w 513"/>
                <a:gd name="T1" fmla="*/ 19 h 459"/>
                <a:gd name="T2" fmla="*/ 18 w 513"/>
                <a:gd name="T3" fmla="*/ 459 h 459"/>
                <a:gd name="T4" fmla="*/ 0 w 513"/>
                <a:gd name="T5" fmla="*/ 438 h 459"/>
                <a:gd name="T6" fmla="*/ 495 w 513"/>
                <a:gd name="T7" fmla="*/ 0 h 459"/>
                <a:gd name="T8" fmla="*/ 513 w 513"/>
                <a:gd name="T9" fmla="*/ 19 h 459"/>
              </a:gdLst>
              <a:ahLst/>
              <a:cxnLst>
                <a:cxn ang="0">
                  <a:pos x="T0" y="T1"/>
                </a:cxn>
                <a:cxn ang="0">
                  <a:pos x="T2" y="T3"/>
                </a:cxn>
                <a:cxn ang="0">
                  <a:pos x="T4" y="T5"/>
                </a:cxn>
                <a:cxn ang="0">
                  <a:pos x="T6" y="T7"/>
                </a:cxn>
                <a:cxn ang="0">
                  <a:pos x="T8" y="T9"/>
                </a:cxn>
              </a:cxnLst>
              <a:rect l="0" t="0" r="r" b="b"/>
              <a:pathLst>
                <a:path w="513" h="459">
                  <a:moveTo>
                    <a:pt x="513" y="19"/>
                  </a:moveTo>
                  <a:lnTo>
                    <a:pt x="18" y="459"/>
                  </a:lnTo>
                  <a:lnTo>
                    <a:pt x="0" y="438"/>
                  </a:lnTo>
                  <a:lnTo>
                    <a:pt x="495" y="0"/>
                  </a:lnTo>
                  <a:lnTo>
                    <a:pt x="513" y="1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8">
              <a:extLst>
                <a:ext uri="{FF2B5EF4-FFF2-40B4-BE49-F238E27FC236}">
                  <a16:creationId xmlns:a16="http://schemas.microsoft.com/office/drawing/2014/main" id="{F8555ABF-527C-64E9-499C-F3F2A031410A}"/>
                </a:ext>
              </a:extLst>
            </p:cNvPr>
            <p:cNvSpPr>
              <a:spLocks/>
            </p:cNvSpPr>
            <p:nvPr/>
          </p:nvSpPr>
          <p:spPr bwMode="auto">
            <a:xfrm>
              <a:off x="9207670" y="4577715"/>
              <a:ext cx="245162" cy="427608"/>
            </a:xfrm>
            <a:custGeom>
              <a:avLst/>
              <a:gdLst>
                <a:gd name="T0" fmla="*/ 215 w 215"/>
                <a:gd name="T1" fmla="*/ 12 h 375"/>
                <a:gd name="T2" fmla="*/ 24 w 215"/>
                <a:gd name="T3" fmla="*/ 375 h 375"/>
                <a:gd name="T4" fmla="*/ 0 w 215"/>
                <a:gd name="T5" fmla="*/ 363 h 375"/>
                <a:gd name="T6" fmla="*/ 191 w 215"/>
                <a:gd name="T7" fmla="*/ 0 h 375"/>
                <a:gd name="T8" fmla="*/ 215 w 215"/>
                <a:gd name="T9" fmla="*/ 12 h 375"/>
              </a:gdLst>
              <a:ahLst/>
              <a:cxnLst>
                <a:cxn ang="0">
                  <a:pos x="T0" y="T1"/>
                </a:cxn>
                <a:cxn ang="0">
                  <a:pos x="T2" y="T3"/>
                </a:cxn>
                <a:cxn ang="0">
                  <a:pos x="T4" y="T5"/>
                </a:cxn>
                <a:cxn ang="0">
                  <a:pos x="T6" y="T7"/>
                </a:cxn>
                <a:cxn ang="0">
                  <a:pos x="T8" y="T9"/>
                </a:cxn>
              </a:cxnLst>
              <a:rect l="0" t="0" r="r" b="b"/>
              <a:pathLst>
                <a:path w="215" h="375">
                  <a:moveTo>
                    <a:pt x="215" y="12"/>
                  </a:moveTo>
                  <a:lnTo>
                    <a:pt x="24" y="375"/>
                  </a:lnTo>
                  <a:lnTo>
                    <a:pt x="0" y="363"/>
                  </a:lnTo>
                  <a:lnTo>
                    <a:pt x="191" y="0"/>
                  </a:lnTo>
                  <a:lnTo>
                    <a:pt x="215" y="1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9">
              <a:extLst>
                <a:ext uri="{FF2B5EF4-FFF2-40B4-BE49-F238E27FC236}">
                  <a16:creationId xmlns:a16="http://schemas.microsoft.com/office/drawing/2014/main" id="{6684FB91-D2F6-5A6B-68E2-0238BCA628D1}"/>
                </a:ext>
              </a:extLst>
            </p:cNvPr>
            <p:cNvSpPr>
              <a:spLocks/>
            </p:cNvSpPr>
            <p:nvPr/>
          </p:nvSpPr>
          <p:spPr bwMode="auto">
            <a:xfrm>
              <a:off x="10180336" y="1758923"/>
              <a:ext cx="225777" cy="145957"/>
            </a:xfrm>
            <a:custGeom>
              <a:avLst/>
              <a:gdLst>
                <a:gd name="T0" fmla="*/ 186 w 198"/>
                <a:gd name="T1" fmla="*/ 128 h 128"/>
                <a:gd name="T2" fmla="*/ 0 w 198"/>
                <a:gd name="T3" fmla="*/ 24 h 128"/>
                <a:gd name="T4" fmla="*/ 14 w 198"/>
                <a:gd name="T5" fmla="*/ 0 h 128"/>
                <a:gd name="T6" fmla="*/ 198 w 198"/>
                <a:gd name="T7" fmla="*/ 106 h 128"/>
                <a:gd name="T8" fmla="*/ 186 w 198"/>
                <a:gd name="T9" fmla="*/ 128 h 128"/>
              </a:gdLst>
              <a:ahLst/>
              <a:cxnLst>
                <a:cxn ang="0">
                  <a:pos x="T0" y="T1"/>
                </a:cxn>
                <a:cxn ang="0">
                  <a:pos x="T2" y="T3"/>
                </a:cxn>
                <a:cxn ang="0">
                  <a:pos x="T4" y="T5"/>
                </a:cxn>
                <a:cxn ang="0">
                  <a:pos x="T6" y="T7"/>
                </a:cxn>
                <a:cxn ang="0">
                  <a:pos x="T8" y="T9"/>
                </a:cxn>
              </a:cxnLst>
              <a:rect l="0" t="0" r="r" b="b"/>
              <a:pathLst>
                <a:path w="198" h="128">
                  <a:moveTo>
                    <a:pt x="186" y="128"/>
                  </a:moveTo>
                  <a:lnTo>
                    <a:pt x="0" y="24"/>
                  </a:lnTo>
                  <a:lnTo>
                    <a:pt x="14" y="0"/>
                  </a:lnTo>
                  <a:lnTo>
                    <a:pt x="198" y="106"/>
                  </a:lnTo>
                  <a:lnTo>
                    <a:pt x="186" y="12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0">
              <a:extLst>
                <a:ext uri="{FF2B5EF4-FFF2-40B4-BE49-F238E27FC236}">
                  <a16:creationId xmlns:a16="http://schemas.microsoft.com/office/drawing/2014/main" id="{2A6414CA-FC9F-AD40-DB61-6E070CBB0626}"/>
                </a:ext>
              </a:extLst>
            </p:cNvPr>
            <p:cNvSpPr>
              <a:spLocks/>
            </p:cNvSpPr>
            <p:nvPr/>
          </p:nvSpPr>
          <p:spPr bwMode="auto">
            <a:xfrm>
              <a:off x="10861088" y="2521775"/>
              <a:ext cx="103766" cy="452694"/>
            </a:xfrm>
            <a:custGeom>
              <a:avLst/>
              <a:gdLst>
                <a:gd name="T0" fmla="*/ 91 w 91"/>
                <a:gd name="T1" fmla="*/ 5 h 397"/>
                <a:gd name="T2" fmla="*/ 26 w 91"/>
                <a:gd name="T3" fmla="*/ 397 h 397"/>
                <a:gd name="T4" fmla="*/ 0 w 91"/>
                <a:gd name="T5" fmla="*/ 392 h 397"/>
                <a:gd name="T6" fmla="*/ 64 w 91"/>
                <a:gd name="T7" fmla="*/ 0 h 397"/>
                <a:gd name="T8" fmla="*/ 91 w 91"/>
                <a:gd name="T9" fmla="*/ 5 h 397"/>
              </a:gdLst>
              <a:ahLst/>
              <a:cxnLst>
                <a:cxn ang="0">
                  <a:pos x="T0" y="T1"/>
                </a:cxn>
                <a:cxn ang="0">
                  <a:pos x="T2" y="T3"/>
                </a:cxn>
                <a:cxn ang="0">
                  <a:pos x="T4" y="T5"/>
                </a:cxn>
                <a:cxn ang="0">
                  <a:pos x="T6" y="T7"/>
                </a:cxn>
                <a:cxn ang="0">
                  <a:pos x="T8" y="T9"/>
                </a:cxn>
              </a:cxnLst>
              <a:rect l="0" t="0" r="r" b="b"/>
              <a:pathLst>
                <a:path w="91" h="397">
                  <a:moveTo>
                    <a:pt x="91" y="5"/>
                  </a:moveTo>
                  <a:lnTo>
                    <a:pt x="26" y="397"/>
                  </a:lnTo>
                  <a:lnTo>
                    <a:pt x="0" y="392"/>
                  </a:lnTo>
                  <a:lnTo>
                    <a:pt x="64" y="0"/>
                  </a:lnTo>
                  <a:lnTo>
                    <a:pt x="91" y="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1">
              <a:extLst>
                <a:ext uri="{FF2B5EF4-FFF2-40B4-BE49-F238E27FC236}">
                  <a16:creationId xmlns:a16="http://schemas.microsoft.com/office/drawing/2014/main" id="{188FA8F6-BEB5-CF3A-7F54-2D32D20803F2}"/>
                </a:ext>
              </a:extLst>
            </p:cNvPr>
            <p:cNvSpPr>
              <a:spLocks/>
            </p:cNvSpPr>
            <p:nvPr/>
          </p:nvSpPr>
          <p:spPr bwMode="auto">
            <a:xfrm>
              <a:off x="10320592" y="3044027"/>
              <a:ext cx="139115" cy="469799"/>
            </a:xfrm>
            <a:custGeom>
              <a:avLst/>
              <a:gdLst>
                <a:gd name="T0" fmla="*/ 122 w 122"/>
                <a:gd name="T1" fmla="*/ 5 h 412"/>
                <a:gd name="T2" fmla="*/ 26 w 122"/>
                <a:gd name="T3" fmla="*/ 412 h 412"/>
                <a:gd name="T4" fmla="*/ 0 w 122"/>
                <a:gd name="T5" fmla="*/ 407 h 412"/>
                <a:gd name="T6" fmla="*/ 96 w 122"/>
                <a:gd name="T7" fmla="*/ 0 h 412"/>
                <a:gd name="T8" fmla="*/ 122 w 122"/>
                <a:gd name="T9" fmla="*/ 5 h 412"/>
              </a:gdLst>
              <a:ahLst/>
              <a:cxnLst>
                <a:cxn ang="0">
                  <a:pos x="T0" y="T1"/>
                </a:cxn>
                <a:cxn ang="0">
                  <a:pos x="T2" y="T3"/>
                </a:cxn>
                <a:cxn ang="0">
                  <a:pos x="T4" y="T5"/>
                </a:cxn>
                <a:cxn ang="0">
                  <a:pos x="T6" y="T7"/>
                </a:cxn>
                <a:cxn ang="0">
                  <a:pos x="T8" y="T9"/>
                </a:cxn>
              </a:cxnLst>
              <a:rect l="0" t="0" r="r" b="b"/>
              <a:pathLst>
                <a:path w="122" h="412">
                  <a:moveTo>
                    <a:pt x="122" y="5"/>
                  </a:moveTo>
                  <a:lnTo>
                    <a:pt x="26" y="412"/>
                  </a:lnTo>
                  <a:lnTo>
                    <a:pt x="0" y="407"/>
                  </a:lnTo>
                  <a:lnTo>
                    <a:pt x="96" y="0"/>
                  </a:lnTo>
                  <a:lnTo>
                    <a:pt x="122" y="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2">
              <a:extLst>
                <a:ext uri="{FF2B5EF4-FFF2-40B4-BE49-F238E27FC236}">
                  <a16:creationId xmlns:a16="http://schemas.microsoft.com/office/drawing/2014/main" id="{DF2E9FA0-838C-D00C-C2A7-EAC03B3367BE}"/>
                </a:ext>
              </a:extLst>
            </p:cNvPr>
            <p:cNvSpPr>
              <a:spLocks/>
            </p:cNvSpPr>
            <p:nvPr/>
          </p:nvSpPr>
          <p:spPr bwMode="auto">
            <a:xfrm>
              <a:off x="10339976" y="3309714"/>
              <a:ext cx="655666" cy="215514"/>
            </a:xfrm>
            <a:custGeom>
              <a:avLst/>
              <a:gdLst>
                <a:gd name="T0" fmla="*/ 575 w 575"/>
                <a:gd name="T1" fmla="*/ 24 h 189"/>
                <a:gd name="T2" fmla="*/ 9 w 575"/>
                <a:gd name="T3" fmla="*/ 189 h 189"/>
                <a:gd name="T4" fmla="*/ 0 w 575"/>
                <a:gd name="T5" fmla="*/ 163 h 189"/>
                <a:gd name="T6" fmla="*/ 567 w 575"/>
                <a:gd name="T7" fmla="*/ 0 h 189"/>
                <a:gd name="T8" fmla="*/ 575 w 575"/>
                <a:gd name="T9" fmla="*/ 24 h 189"/>
              </a:gdLst>
              <a:ahLst/>
              <a:cxnLst>
                <a:cxn ang="0">
                  <a:pos x="T0" y="T1"/>
                </a:cxn>
                <a:cxn ang="0">
                  <a:pos x="T2" y="T3"/>
                </a:cxn>
                <a:cxn ang="0">
                  <a:pos x="T4" y="T5"/>
                </a:cxn>
                <a:cxn ang="0">
                  <a:pos x="T6" y="T7"/>
                </a:cxn>
                <a:cxn ang="0">
                  <a:pos x="T8" y="T9"/>
                </a:cxn>
              </a:cxnLst>
              <a:rect l="0" t="0" r="r" b="b"/>
              <a:pathLst>
                <a:path w="575" h="189">
                  <a:moveTo>
                    <a:pt x="575" y="24"/>
                  </a:moveTo>
                  <a:lnTo>
                    <a:pt x="9" y="189"/>
                  </a:lnTo>
                  <a:lnTo>
                    <a:pt x="0" y="163"/>
                  </a:lnTo>
                  <a:lnTo>
                    <a:pt x="567" y="0"/>
                  </a:lnTo>
                  <a:lnTo>
                    <a:pt x="575" y="2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3">
              <a:extLst>
                <a:ext uri="{FF2B5EF4-FFF2-40B4-BE49-F238E27FC236}">
                  <a16:creationId xmlns:a16="http://schemas.microsoft.com/office/drawing/2014/main" id="{6357919B-624B-7D12-4C38-0390A0F9AAA8}"/>
                </a:ext>
              </a:extLst>
            </p:cNvPr>
            <p:cNvSpPr>
              <a:spLocks/>
            </p:cNvSpPr>
            <p:nvPr/>
          </p:nvSpPr>
          <p:spPr bwMode="auto">
            <a:xfrm>
              <a:off x="10002451" y="2589052"/>
              <a:ext cx="82101" cy="554180"/>
            </a:xfrm>
            <a:custGeom>
              <a:avLst/>
              <a:gdLst>
                <a:gd name="T0" fmla="*/ 0 w 72"/>
                <a:gd name="T1" fmla="*/ 484 h 486"/>
                <a:gd name="T2" fmla="*/ 45 w 72"/>
                <a:gd name="T3" fmla="*/ 0 h 486"/>
                <a:gd name="T4" fmla="*/ 72 w 72"/>
                <a:gd name="T5" fmla="*/ 1 h 486"/>
                <a:gd name="T6" fmla="*/ 26 w 72"/>
                <a:gd name="T7" fmla="*/ 486 h 486"/>
                <a:gd name="T8" fmla="*/ 0 w 72"/>
                <a:gd name="T9" fmla="*/ 484 h 486"/>
              </a:gdLst>
              <a:ahLst/>
              <a:cxnLst>
                <a:cxn ang="0">
                  <a:pos x="T0" y="T1"/>
                </a:cxn>
                <a:cxn ang="0">
                  <a:pos x="T2" y="T3"/>
                </a:cxn>
                <a:cxn ang="0">
                  <a:pos x="T4" y="T5"/>
                </a:cxn>
                <a:cxn ang="0">
                  <a:pos x="T6" y="T7"/>
                </a:cxn>
                <a:cxn ang="0">
                  <a:pos x="T8" y="T9"/>
                </a:cxn>
              </a:cxnLst>
              <a:rect l="0" t="0" r="r" b="b"/>
              <a:pathLst>
                <a:path w="72" h="486">
                  <a:moveTo>
                    <a:pt x="0" y="484"/>
                  </a:moveTo>
                  <a:lnTo>
                    <a:pt x="45" y="0"/>
                  </a:lnTo>
                  <a:lnTo>
                    <a:pt x="72" y="1"/>
                  </a:lnTo>
                  <a:lnTo>
                    <a:pt x="26" y="486"/>
                  </a:lnTo>
                  <a:lnTo>
                    <a:pt x="0" y="48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4">
              <a:extLst>
                <a:ext uri="{FF2B5EF4-FFF2-40B4-BE49-F238E27FC236}">
                  <a16:creationId xmlns:a16="http://schemas.microsoft.com/office/drawing/2014/main" id="{C9EB7FA1-77E0-7B19-2C30-85DA810E92BC}"/>
                </a:ext>
              </a:extLst>
            </p:cNvPr>
            <p:cNvSpPr>
              <a:spLocks/>
            </p:cNvSpPr>
            <p:nvPr/>
          </p:nvSpPr>
          <p:spPr bwMode="auto">
            <a:xfrm>
              <a:off x="9094782" y="2012067"/>
              <a:ext cx="319281" cy="57014"/>
            </a:xfrm>
            <a:custGeom>
              <a:avLst/>
              <a:gdLst>
                <a:gd name="T0" fmla="*/ 280 w 280"/>
                <a:gd name="T1" fmla="*/ 28 h 50"/>
                <a:gd name="T2" fmla="*/ 4 w 280"/>
                <a:gd name="T3" fmla="*/ 50 h 50"/>
                <a:gd name="T4" fmla="*/ 0 w 280"/>
                <a:gd name="T5" fmla="*/ 24 h 50"/>
                <a:gd name="T6" fmla="*/ 278 w 280"/>
                <a:gd name="T7" fmla="*/ 0 h 50"/>
                <a:gd name="T8" fmla="*/ 280 w 280"/>
                <a:gd name="T9" fmla="*/ 28 h 50"/>
              </a:gdLst>
              <a:ahLst/>
              <a:cxnLst>
                <a:cxn ang="0">
                  <a:pos x="T0" y="T1"/>
                </a:cxn>
                <a:cxn ang="0">
                  <a:pos x="T2" y="T3"/>
                </a:cxn>
                <a:cxn ang="0">
                  <a:pos x="T4" y="T5"/>
                </a:cxn>
                <a:cxn ang="0">
                  <a:pos x="T6" y="T7"/>
                </a:cxn>
                <a:cxn ang="0">
                  <a:pos x="T8" y="T9"/>
                </a:cxn>
              </a:cxnLst>
              <a:rect l="0" t="0" r="r" b="b"/>
              <a:pathLst>
                <a:path w="280" h="50">
                  <a:moveTo>
                    <a:pt x="280" y="28"/>
                  </a:moveTo>
                  <a:lnTo>
                    <a:pt x="4" y="50"/>
                  </a:lnTo>
                  <a:lnTo>
                    <a:pt x="0" y="24"/>
                  </a:lnTo>
                  <a:lnTo>
                    <a:pt x="278" y="0"/>
                  </a:lnTo>
                  <a:lnTo>
                    <a:pt x="280" y="2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5">
              <a:extLst>
                <a:ext uri="{FF2B5EF4-FFF2-40B4-BE49-F238E27FC236}">
                  <a16:creationId xmlns:a16="http://schemas.microsoft.com/office/drawing/2014/main" id="{CBECBE2C-14F6-C77D-7860-4AF2E8A46105}"/>
                </a:ext>
              </a:extLst>
            </p:cNvPr>
            <p:cNvSpPr>
              <a:spLocks/>
            </p:cNvSpPr>
            <p:nvPr/>
          </p:nvSpPr>
          <p:spPr bwMode="auto">
            <a:xfrm>
              <a:off x="8484728" y="2723606"/>
              <a:ext cx="85522" cy="272529"/>
            </a:xfrm>
            <a:custGeom>
              <a:avLst/>
              <a:gdLst>
                <a:gd name="T0" fmla="*/ 49 w 75"/>
                <a:gd name="T1" fmla="*/ 239 h 239"/>
                <a:gd name="T2" fmla="*/ 0 w 75"/>
                <a:gd name="T3" fmla="*/ 5 h 239"/>
                <a:gd name="T4" fmla="*/ 26 w 75"/>
                <a:gd name="T5" fmla="*/ 0 h 239"/>
                <a:gd name="T6" fmla="*/ 75 w 75"/>
                <a:gd name="T7" fmla="*/ 234 h 239"/>
                <a:gd name="T8" fmla="*/ 49 w 75"/>
                <a:gd name="T9" fmla="*/ 239 h 239"/>
              </a:gdLst>
              <a:ahLst/>
              <a:cxnLst>
                <a:cxn ang="0">
                  <a:pos x="T0" y="T1"/>
                </a:cxn>
                <a:cxn ang="0">
                  <a:pos x="T2" y="T3"/>
                </a:cxn>
                <a:cxn ang="0">
                  <a:pos x="T4" y="T5"/>
                </a:cxn>
                <a:cxn ang="0">
                  <a:pos x="T6" y="T7"/>
                </a:cxn>
                <a:cxn ang="0">
                  <a:pos x="T8" y="T9"/>
                </a:cxn>
              </a:cxnLst>
              <a:rect l="0" t="0" r="r" b="b"/>
              <a:pathLst>
                <a:path w="75" h="239">
                  <a:moveTo>
                    <a:pt x="49" y="239"/>
                  </a:moveTo>
                  <a:lnTo>
                    <a:pt x="0" y="5"/>
                  </a:lnTo>
                  <a:lnTo>
                    <a:pt x="26" y="0"/>
                  </a:lnTo>
                  <a:lnTo>
                    <a:pt x="75" y="234"/>
                  </a:lnTo>
                  <a:lnTo>
                    <a:pt x="49" y="23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6">
              <a:extLst>
                <a:ext uri="{FF2B5EF4-FFF2-40B4-BE49-F238E27FC236}">
                  <a16:creationId xmlns:a16="http://schemas.microsoft.com/office/drawing/2014/main" id="{856D1F4E-F56F-FFC7-1590-3445C33AE18C}"/>
                </a:ext>
              </a:extLst>
            </p:cNvPr>
            <p:cNvSpPr>
              <a:spLocks/>
            </p:cNvSpPr>
            <p:nvPr/>
          </p:nvSpPr>
          <p:spPr bwMode="auto">
            <a:xfrm>
              <a:off x="10017275" y="3914067"/>
              <a:ext cx="77540" cy="355770"/>
            </a:xfrm>
            <a:custGeom>
              <a:avLst/>
              <a:gdLst>
                <a:gd name="T0" fmla="*/ 26 w 68"/>
                <a:gd name="T1" fmla="*/ 0 h 312"/>
                <a:gd name="T2" fmla="*/ 68 w 68"/>
                <a:gd name="T3" fmla="*/ 309 h 312"/>
                <a:gd name="T4" fmla="*/ 40 w 68"/>
                <a:gd name="T5" fmla="*/ 312 h 312"/>
                <a:gd name="T6" fmla="*/ 0 w 68"/>
                <a:gd name="T7" fmla="*/ 3 h 312"/>
                <a:gd name="T8" fmla="*/ 26 w 68"/>
                <a:gd name="T9" fmla="*/ 0 h 312"/>
              </a:gdLst>
              <a:ahLst/>
              <a:cxnLst>
                <a:cxn ang="0">
                  <a:pos x="T0" y="T1"/>
                </a:cxn>
                <a:cxn ang="0">
                  <a:pos x="T2" y="T3"/>
                </a:cxn>
                <a:cxn ang="0">
                  <a:pos x="T4" y="T5"/>
                </a:cxn>
                <a:cxn ang="0">
                  <a:pos x="T6" y="T7"/>
                </a:cxn>
                <a:cxn ang="0">
                  <a:pos x="T8" y="T9"/>
                </a:cxn>
              </a:cxnLst>
              <a:rect l="0" t="0" r="r" b="b"/>
              <a:pathLst>
                <a:path w="68" h="312">
                  <a:moveTo>
                    <a:pt x="26" y="0"/>
                  </a:moveTo>
                  <a:lnTo>
                    <a:pt x="68" y="309"/>
                  </a:lnTo>
                  <a:lnTo>
                    <a:pt x="40" y="312"/>
                  </a:lnTo>
                  <a:lnTo>
                    <a:pt x="0" y="3"/>
                  </a:ln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7">
              <a:extLst>
                <a:ext uri="{FF2B5EF4-FFF2-40B4-BE49-F238E27FC236}">
                  <a16:creationId xmlns:a16="http://schemas.microsoft.com/office/drawing/2014/main" id="{BD737873-4C7F-C9BB-13C6-DBDB23C187B8}"/>
                </a:ext>
              </a:extLst>
            </p:cNvPr>
            <p:cNvSpPr>
              <a:spLocks/>
            </p:cNvSpPr>
            <p:nvPr/>
          </p:nvSpPr>
          <p:spPr bwMode="auto">
            <a:xfrm>
              <a:off x="9430027" y="4569733"/>
              <a:ext cx="253144" cy="339806"/>
            </a:xfrm>
            <a:custGeom>
              <a:avLst/>
              <a:gdLst>
                <a:gd name="T0" fmla="*/ 22 w 222"/>
                <a:gd name="T1" fmla="*/ 0 h 298"/>
                <a:gd name="T2" fmla="*/ 222 w 222"/>
                <a:gd name="T3" fmla="*/ 283 h 298"/>
                <a:gd name="T4" fmla="*/ 201 w 222"/>
                <a:gd name="T5" fmla="*/ 298 h 298"/>
                <a:gd name="T6" fmla="*/ 0 w 222"/>
                <a:gd name="T7" fmla="*/ 14 h 298"/>
                <a:gd name="T8" fmla="*/ 22 w 222"/>
                <a:gd name="T9" fmla="*/ 0 h 298"/>
              </a:gdLst>
              <a:ahLst/>
              <a:cxnLst>
                <a:cxn ang="0">
                  <a:pos x="T0" y="T1"/>
                </a:cxn>
                <a:cxn ang="0">
                  <a:pos x="T2" y="T3"/>
                </a:cxn>
                <a:cxn ang="0">
                  <a:pos x="T4" y="T5"/>
                </a:cxn>
                <a:cxn ang="0">
                  <a:pos x="T6" y="T7"/>
                </a:cxn>
                <a:cxn ang="0">
                  <a:pos x="T8" y="T9"/>
                </a:cxn>
              </a:cxnLst>
              <a:rect l="0" t="0" r="r" b="b"/>
              <a:pathLst>
                <a:path w="222" h="298">
                  <a:moveTo>
                    <a:pt x="22" y="0"/>
                  </a:moveTo>
                  <a:lnTo>
                    <a:pt x="222" y="283"/>
                  </a:lnTo>
                  <a:lnTo>
                    <a:pt x="201" y="298"/>
                  </a:lnTo>
                  <a:lnTo>
                    <a:pt x="0" y="14"/>
                  </a:lnTo>
                  <a:lnTo>
                    <a:pt x="22"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8">
              <a:extLst>
                <a:ext uri="{FF2B5EF4-FFF2-40B4-BE49-F238E27FC236}">
                  <a16:creationId xmlns:a16="http://schemas.microsoft.com/office/drawing/2014/main" id="{3A0E9697-8730-AA50-E318-7A6C845FDB51}"/>
                </a:ext>
              </a:extLst>
            </p:cNvPr>
            <p:cNvSpPr>
              <a:spLocks/>
            </p:cNvSpPr>
            <p:nvPr/>
          </p:nvSpPr>
          <p:spPr bwMode="auto">
            <a:xfrm>
              <a:off x="9083379" y="4559470"/>
              <a:ext cx="350068" cy="41050"/>
            </a:xfrm>
            <a:custGeom>
              <a:avLst/>
              <a:gdLst>
                <a:gd name="T0" fmla="*/ 305 w 307"/>
                <a:gd name="T1" fmla="*/ 36 h 36"/>
                <a:gd name="T2" fmla="*/ 0 w 307"/>
                <a:gd name="T3" fmla="*/ 28 h 36"/>
                <a:gd name="T4" fmla="*/ 0 w 307"/>
                <a:gd name="T5" fmla="*/ 0 h 36"/>
                <a:gd name="T6" fmla="*/ 307 w 307"/>
                <a:gd name="T7" fmla="*/ 10 h 36"/>
                <a:gd name="T8" fmla="*/ 305 w 307"/>
                <a:gd name="T9" fmla="*/ 36 h 36"/>
              </a:gdLst>
              <a:ahLst/>
              <a:cxnLst>
                <a:cxn ang="0">
                  <a:pos x="T0" y="T1"/>
                </a:cxn>
                <a:cxn ang="0">
                  <a:pos x="T2" y="T3"/>
                </a:cxn>
                <a:cxn ang="0">
                  <a:pos x="T4" y="T5"/>
                </a:cxn>
                <a:cxn ang="0">
                  <a:pos x="T6" y="T7"/>
                </a:cxn>
                <a:cxn ang="0">
                  <a:pos x="T8" y="T9"/>
                </a:cxn>
              </a:cxnLst>
              <a:rect l="0" t="0" r="r" b="b"/>
              <a:pathLst>
                <a:path w="307" h="36">
                  <a:moveTo>
                    <a:pt x="305" y="36"/>
                  </a:moveTo>
                  <a:lnTo>
                    <a:pt x="0" y="28"/>
                  </a:lnTo>
                  <a:lnTo>
                    <a:pt x="0" y="0"/>
                  </a:lnTo>
                  <a:lnTo>
                    <a:pt x="307" y="10"/>
                  </a:lnTo>
                  <a:lnTo>
                    <a:pt x="305" y="3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9">
              <a:extLst>
                <a:ext uri="{FF2B5EF4-FFF2-40B4-BE49-F238E27FC236}">
                  <a16:creationId xmlns:a16="http://schemas.microsoft.com/office/drawing/2014/main" id="{4243501A-5E20-1C5C-FF99-95E05E495EDA}"/>
                </a:ext>
              </a:extLst>
            </p:cNvPr>
            <p:cNvSpPr>
              <a:spLocks/>
            </p:cNvSpPr>
            <p:nvPr/>
          </p:nvSpPr>
          <p:spPr bwMode="auto">
            <a:xfrm>
              <a:off x="8756116" y="3513826"/>
              <a:ext cx="246302" cy="180165"/>
            </a:xfrm>
            <a:custGeom>
              <a:avLst/>
              <a:gdLst>
                <a:gd name="T0" fmla="*/ 0 w 216"/>
                <a:gd name="T1" fmla="*/ 135 h 158"/>
                <a:gd name="T2" fmla="*/ 200 w 216"/>
                <a:gd name="T3" fmla="*/ 0 h 158"/>
                <a:gd name="T4" fmla="*/ 216 w 216"/>
                <a:gd name="T5" fmla="*/ 21 h 158"/>
                <a:gd name="T6" fmla="*/ 16 w 216"/>
                <a:gd name="T7" fmla="*/ 158 h 158"/>
                <a:gd name="T8" fmla="*/ 0 w 216"/>
                <a:gd name="T9" fmla="*/ 135 h 158"/>
              </a:gdLst>
              <a:ahLst/>
              <a:cxnLst>
                <a:cxn ang="0">
                  <a:pos x="T0" y="T1"/>
                </a:cxn>
                <a:cxn ang="0">
                  <a:pos x="T2" y="T3"/>
                </a:cxn>
                <a:cxn ang="0">
                  <a:pos x="T4" y="T5"/>
                </a:cxn>
                <a:cxn ang="0">
                  <a:pos x="T6" y="T7"/>
                </a:cxn>
                <a:cxn ang="0">
                  <a:pos x="T8" y="T9"/>
                </a:cxn>
              </a:cxnLst>
              <a:rect l="0" t="0" r="r" b="b"/>
              <a:pathLst>
                <a:path w="216" h="158">
                  <a:moveTo>
                    <a:pt x="0" y="135"/>
                  </a:moveTo>
                  <a:lnTo>
                    <a:pt x="200" y="0"/>
                  </a:lnTo>
                  <a:lnTo>
                    <a:pt x="216" y="21"/>
                  </a:lnTo>
                  <a:lnTo>
                    <a:pt x="16" y="158"/>
                  </a:lnTo>
                  <a:lnTo>
                    <a:pt x="0" y="13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0">
              <a:extLst>
                <a:ext uri="{FF2B5EF4-FFF2-40B4-BE49-F238E27FC236}">
                  <a16:creationId xmlns:a16="http://schemas.microsoft.com/office/drawing/2014/main" id="{026B8A10-2DBB-B915-F234-B6BDF26B52A6}"/>
                </a:ext>
              </a:extLst>
            </p:cNvPr>
            <p:cNvSpPr>
              <a:spLocks/>
            </p:cNvSpPr>
            <p:nvPr/>
          </p:nvSpPr>
          <p:spPr bwMode="auto">
            <a:xfrm>
              <a:off x="10099376" y="4253873"/>
              <a:ext cx="470939" cy="50173"/>
            </a:xfrm>
            <a:custGeom>
              <a:avLst/>
              <a:gdLst>
                <a:gd name="T0" fmla="*/ 413 w 413"/>
                <a:gd name="T1" fmla="*/ 26 h 44"/>
                <a:gd name="T2" fmla="*/ 1 w 413"/>
                <a:gd name="T3" fmla="*/ 44 h 44"/>
                <a:gd name="T4" fmla="*/ 0 w 413"/>
                <a:gd name="T5" fmla="*/ 16 h 44"/>
                <a:gd name="T6" fmla="*/ 411 w 413"/>
                <a:gd name="T7" fmla="*/ 0 h 44"/>
                <a:gd name="T8" fmla="*/ 413 w 413"/>
                <a:gd name="T9" fmla="*/ 26 h 44"/>
              </a:gdLst>
              <a:ahLst/>
              <a:cxnLst>
                <a:cxn ang="0">
                  <a:pos x="T0" y="T1"/>
                </a:cxn>
                <a:cxn ang="0">
                  <a:pos x="T2" y="T3"/>
                </a:cxn>
                <a:cxn ang="0">
                  <a:pos x="T4" y="T5"/>
                </a:cxn>
                <a:cxn ang="0">
                  <a:pos x="T6" y="T7"/>
                </a:cxn>
                <a:cxn ang="0">
                  <a:pos x="T8" y="T9"/>
                </a:cxn>
              </a:cxnLst>
              <a:rect l="0" t="0" r="r" b="b"/>
              <a:pathLst>
                <a:path w="413" h="44">
                  <a:moveTo>
                    <a:pt x="413" y="26"/>
                  </a:moveTo>
                  <a:lnTo>
                    <a:pt x="1" y="44"/>
                  </a:lnTo>
                  <a:lnTo>
                    <a:pt x="0" y="16"/>
                  </a:lnTo>
                  <a:lnTo>
                    <a:pt x="411" y="0"/>
                  </a:lnTo>
                  <a:lnTo>
                    <a:pt x="413" y="2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1">
              <a:extLst>
                <a:ext uri="{FF2B5EF4-FFF2-40B4-BE49-F238E27FC236}">
                  <a16:creationId xmlns:a16="http://schemas.microsoft.com/office/drawing/2014/main" id="{4C2CEF8D-833B-20DE-B6BF-BB3DFE96C563}"/>
                </a:ext>
              </a:extLst>
            </p:cNvPr>
            <p:cNvSpPr>
              <a:spLocks/>
            </p:cNvSpPr>
            <p:nvPr/>
          </p:nvSpPr>
          <p:spPr bwMode="auto">
            <a:xfrm>
              <a:off x="9182584" y="5096546"/>
              <a:ext cx="1191601" cy="1059328"/>
            </a:xfrm>
            <a:custGeom>
              <a:avLst/>
              <a:gdLst>
                <a:gd name="T0" fmla="*/ 293 w 602"/>
                <a:gd name="T1" fmla="*/ 535 h 535"/>
                <a:gd name="T2" fmla="*/ 143 w 602"/>
                <a:gd name="T3" fmla="*/ 515 h 535"/>
                <a:gd name="T4" fmla="*/ 87 w 602"/>
                <a:gd name="T5" fmla="*/ 469 h 535"/>
                <a:gd name="T6" fmla="*/ 38 w 602"/>
                <a:gd name="T7" fmla="*/ 403 h 535"/>
                <a:gd name="T8" fmla="*/ 31 w 602"/>
                <a:gd name="T9" fmla="*/ 368 h 535"/>
                <a:gd name="T10" fmla="*/ 32 w 602"/>
                <a:gd name="T11" fmla="*/ 347 h 535"/>
                <a:gd name="T12" fmla="*/ 38 w 602"/>
                <a:gd name="T13" fmla="*/ 314 h 535"/>
                <a:gd name="T14" fmla="*/ 32 w 602"/>
                <a:gd name="T15" fmla="*/ 293 h 535"/>
                <a:gd name="T16" fmla="*/ 29 w 602"/>
                <a:gd name="T17" fmla="*/ 270 h 535"/>
                <a:gd name="T18" fmla="*/ 37 w 602"/>
                <a:gd name="T19" fmla="*/ 241 h 535"/>
                <a:gd name="T20" fmla="*/ 31 w 602"/>
                <a:gd name="T21" fmla="*/ 214 h 535"/>
                <a:gd name="T22" fmla="*/ 35 w 602"/>
                <a:gd name="T23" fmla="*/ 191 h 535"/>
                <a:gd name="T24" fmla="*/ 41 w 602"/>
                <a:gd name="T25" fmla="*/ 169 h 535"/>
                <a:gd name="T26" fmla="*/ 44 w 602"/>
                <a:gd name="T27" fmla="*/ 145 h 535"/>
                <a:gd name="T28" fmla="*/ 17 w 602"/>
                <a:gd name="T29" fmla="*/ 126 h 535"/>
                <a:gd name="T30" fmla="*/ 0 w 602"/>
                <a:gd name="T31" fmla="*/ 0 h 535"/>
                <a:gd name="T32" fmla="*/ 602 w 602"/>
                <a:gd name="T33" fmla="*/ 0 h 535"/>
                <a:gd name="T34" fmla="*/ 590 w 602"/>
                <a:gd name="T35" fmla="*/ 94 h 535"/>
                <a:gd name="T36" fmla="*/ 563 w 602"/>
                <a:gd name="T37" fmla="*/ 114 h 535"/>
                <a:gd name="T38" fmla="*/ 566 w 602"/>
                <a:gd name="T39" fmla="*/ 138 h 535"/>
                <a:gd name="T40" fmla="*/ 572 w 602"/>
                <a:gd name="T41" fmla="*/ 160 h 535"/>
                <a:gd name="T42" fmla="*/ 577 w 602"/>
                <a:gd name="T43" fmla="*/ 182 h 535"/>
                <a:gd name="T44" fmla="*/ 571 w 602"/>
                <a:gd name="T45" fmla="*/ 209 h 535"/>
                <a:gd name="T46" fmla="*/ 578 w 602"/>
                <a:gd name="T47" fmla="*/ 239 h 535"/>
                <a:gd name="T48" fmla="*/ 575 w 602"/>
                <a:gd name="T49" fmla="*/ 261 h 535"/>
                <a:gd name="T50" fmla="*/ 569 w 602"/>
                <a:gd name="T51" fmla="*/ 282 h 535"/>
                <a:gd name="T52" fmla="*/ 575 w 602"/>
                <a:gd name="T53" fmla="*/ 315 h 535"/>
                <a:gd name="T54" fmla="*/ 577 w 602"/>
                <a:gd name="T55" fmla="*/ 336 h 535"/>
                <a:gd name="T56" fmla="*/ 569 w 602"/>
                <a:gd name="T57" fmla="*/ 372 h 535"/>
                <a:gd name="T58" fmla="*/ 580 w 602"/>
                <a:gd name="T59" fmla="*/ 392 h 535"/>
                <a:gd name="T60" fmla="*/ 524 w 602"/>
                <a:gd name="T61" fmla="*/ 469 h 535"/>
                <a:gd name="T62" fmla="*/ 469 w 602"/>
                <a:gd name="T63" fmla="*/ 515 h 535"/>
                <a:gd name="T64" fmla="*/ 293 w 602"/>
                <a:gd name="T65"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2" h="535">
                  <a:moveTo>
                    <a:pt x="293" y="535"/>
                  </a:moveTo>
                  <a:cubicBezTo>
                    <a:pt x="246" y="535"/>
                    <a:pt x="146" y="530"/>
                    <a:pt x="143" y="515"/>
                  </a:cubicBezTo>
                  <a:cubicBezTo>
                    <a:pt x="140" y="500"/>
                    <a:pt x="125" y="491"/>
                    <a:pt x="87" y="469"/>
                  </a:cubicBezTo>
                  <a:cubicBezTo>
                    <a:pt x="50" y="447"/>
                    <a:pt x="38" y="420"/>
                    <a:pt x="38" y="403"/>
                  </a:cubicBezTo>
                  <a:cubicBezTo>
                    <a:pt x="38" y="387"/>
                    <a:pt x="50" y="375"/>
                    <a:pt x="31" y="368"/>
                  </a:cubicBezTo>
                  <a:cubicBezTo>
                    <a:pt x="11" y="360"/>
                    <a:pt x="16" y="353"/>
                    <a:pt x="32" y="347"/>
                  </a:cubicBezTo>
                  <a:cubicBezTo>
                    <a:pt x="48" y="341"/>
                    <a:pt x="38" y="330"/>
                    <a:pt x="38" y="314"/>
                  </a:cubicBezTo>
                  <a:cubicBezTo>
                    <a:pt x="38" y="297"/>
                    <a:pt x="56" y="294"/>
                    <a:pt x="32" y="293"/>
                  </a:cubicBezTo>
                  <a:cubicBezTo>
                    <a:pt x="8" y="291"/>
                    <a:pt x="11" y="276"/>
                    <a:pt x="29" y="270"/>
                  </a:cubicBezTo>
                  <a:cubicBezTo>
                    <a:pt x="47" y="264"/>
                    <a:pt x="37" y="254"/>
                    <a:pt x="37" y="241"/>
                  </a:cubicBezTo>
                  <a:cubicBezTo>
                    <a:pt x="37" y="227"/>
                    <a:pt x="47" y="218"/>
                    <a:pt x="31" y="214"/>
                  </a:cubicBezTo>
                  <a:cubicBezTo>
                    <a:pt x="14" y="209"/>
                    <a:pt x="16" y="196"/>
                    <a:pt x="35" y="191"/>
                  </a:cubicBezTo>
                  <a:cubicBezTo>
                    <a:pt x="54" y="187"/>
                    <a:pt x="43" y="179"/>
                    <a:pt x="41" y="169"/>
                  </a:cubicBezTo>
                  <a:cubicBezTo>
                    <a:pt x="40" y="158"/>
                    <a:pt x="54" y="145"/>
                    <a:pt x="44" y="145"/>
                  </a:cubicBezTo>
                  <a:cubicBezTo>
                    <a:pt x="34" y="145"/>
                    <a:pt x="19" y="137"/>
                    <a:pt x="17" y="126"/>
                  </a:cubicBezTo>
                  <a:cubicBezTo>
                    <a:pt x="0" y="0"/>
                    <a:pt x="0" y="0"/>
                    <a:pt x="0" y="0"/>
                  </a:cubicBezTo>
                  <a:cubicBezTo>
                    <a:pt x="602" y="0"/>
                    <a:pt x="602" y="0"/>
                    <a:pt x="602" y="0"/>
                  </a:cubicBezTo>
                  <a:cubicBezTo>
                    <a:pt x="590" y="94"/>
                    <a:pt x="590" y="94"/>
                    <a:pt x="590" y="94"/>
                  </a:cubicBezTo>
                  <a:cubicBezTo>
                    <a:pt x="589" y="106"/>
                    <a:pt x="574" y="114"/>
                    <a:pt x="563" y="114"/>
                  </a:cubicBezTo>
                  <a:cubicBezTo>
                    <a:pt x="553" y="114"/>
                    <a:pt x="568" y="127"/>
                    <a:pt x="566" y="138"/>
                  </a:cubicBezTo>
                  <a:cubicBezTo>
                    <a:pt x="565" y="148"/>
                    <a:pt x="553" y="155"/>
                    <a:pt x="572" y="160"/>
                  </a:cubicBezTo>
                  <a:cubicBezTo>
                    <a:pt x="592" y="164"/>
                    <a:pt x="593" y="178"/>
                    <a:pt x="577" y="182"/>
                  </a:cubicBezTo>
                  <a:cubicBezTo>
                    <a:pt x="560" y="187"/>
                    <a:pt x="571" y="196"/>
                    <a:pt x="571" y="209"/>
                  </a:cubicBezTo>
                  <a:cubicBezTo>
                    <a:pt x="571" y="223"/>
                    <a:pt x="560" y="233"/>
                    <a:pt x="578" y="239"/>
                  </a:cubicBezTo>
                  <a:cubicBezTo>
                    <a:pt x="596" y="245"/>
                    <a:pt x="599" y="260"/>
                    <a:pt x="575" y="261"/>
                  </a:cubicBezTo>
                  <a:cubicBezTo>
                    <a:pt x="551" y="263"/>
                    <a:pt x="569" y="266"/>
                    <a:pt x="569" y="282"/>
                  </a:cubicBezTo>
                  <a:cubicBezTo>
                    <a:pt x="569" y="299"/>
                    <a:pt x="559" y="309"/>
                    <a:pt x="575" y="315"/>
                  </a:cubicBezTo>
                  <a:cubicBezTo>
                    <a:pt x="592" y="321"/>
                    <a:pt x="596" y="329"/>
                    <a:pt x="577" y="336"/>
                  </a:cubicBezTo>
                  <a:cubicBezTo>
                    <a:pt x="557" y="344"/>
                    <a:pt x="569" y="356"/>
                    <a:pt x="569" y="372"/>
                  </a:cubicBezTo>
                  <a:cubicBezTo>
                    <a:pt x="569" y="377"/>
                    <a:pt x="582" y="382"/>
                    <a:pt x="580" y="392"/>
                  </a:cubicBezTo>
                  <a:cubicBezTo>
                    <a:pt x="576" y="416"/>
                    <a:pt x="553" y="445"/>
                    <a:pt x="524" y="469"/>
                  </a:cubicBezTo>
                  <a:cubicBezTo>
                    <a:pt x="496" y="493"/>
                    <a:pt x="472" y="500"/>
                    <a:pt x="469" y="515"/>
                  </a:cubicBezTo>
                  <a:cubicBezTo>
                    <a:pt x="466" y="530"/>
                    <a:pt x="341" y="535"/>
                    <a:pt x="293" y="535"/>
                  </a:cubicBezTo>
                  <a:close/>
                </a:path>
              </a:pathLst>
            </a:custGeom>
            <a:solidFill>
              <a:srgbClr val="93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2">
              <a:extLst>
                <a:ext uri="{FF2B5EF4-FFF2-40B4-BE49-F238E27FC236}">
                  <a16:creationId xmlns:a16="http://schemas.microsoft.com/office/drawing/2014/main" id="{7B580018-1339-97C1-62F9-9701D6959875}"/>
                </a:ext>
              </a:extLst>
            </p:cNvPr>
            <p:cNvSpPr>
              <a:spLocks/>
            </p:cNvSpPr>
            <p:nvPr/>
          </p:nvSpPr>
          <p:spPr bwMode="auto">
            <a:xfrm>
              <a:off x="9438009" y="5096546"/>
              <a:ext cx="336385" cy="1059328"/>
            </a:xfrm>
            <a:custGeom>
              <a:avLst/>
              <a:gdLst>
                <a:gd name="T0" fmla="*/ 82 w 170"/>
                <a:gd name="T1" fmla="*/ 535 h 535"/>
                <a:gd name="T2" fmla="*/ 38 w 170"/>
                <a:gd name="T3" fmla="*/ 515 h 535"/>
                <a:gd name="T4" fmla="*/ 22 w 170"/>
                <a:gd name="T5" fmla="*/ 469 h 535"/>
                <a:gd name="T6" fmla="*/ 8 w 170"/>
                <a:gd name="T7" fmla="*/ 403 h 535"/>
                <a:gd name="T8" fmla="*/ 6 w 170"/>
                <a:gd name="T9" fmla="*/ 368 h 535"/>
                <a:gd name="T10" fmla="*/ 7 w 170"/>
                <a:gd name="T11" fmla="*/ 347 h 535"/>
                <a:gd name="T12" fmla="*/ 8 w 170"/>
                <a:gd name="T13" fmla="*/ 314 h 535"/>
                <a:gd name="T14" fmla="*/ 7 w 170"/>
                <a:gd name="T15" fmla="*/ 293 h 535"/>
                <a:gd name="T16" fmla="*/ 6 w 170"/>
                <a:gd name="T17" fmla="*/ 270 h 535"/>
                <a:gd name="T18" fmla="*/ 8 w 170"/>
                <a:gd name="T19" fmla="*/ 241 h 535"/>
                <a:gd name="T20" fmla="*/ 6 w 170"/>
                <a:gd name="T21" fmla="*/ 214 h 535"/>
                <a:gd name="T22" fmla="*/ 7 w 170"/>
                <a:gd name="T23" fmla="*/ 191 h 535"/>
                <a:gd name="T24" fmla="*/ 9 w 170"/>
                <a:gd name="T25" fmla="*/ 169 h 535"/>
                <a:gd name="T26" fmla="*/ 10 w 170"/>
                <a:gd name="T27" fmla="*/ 145 h 535"/>
                <a:gd name="T28" fmla="*/ 2 w 170"/>
                <a:gd name="T29" fmla="*/ 126 h 535"/>
                <a:gd name="T30" fmla="*/ 5 w 170"/>
                <a:gd name="T31" fmla="*/ 90 h 535"/>
                <a:gd name="T32" fmla="*/ 4 w 170"/>
                <a:gd name="T33" fmla="*/ 43 h 535"/>
                <a:gd name="T34" fmla="*/ 0 w 170"/>
                <a:gd name="T35" fmla="*/ 0 h 535"/>
                <a:gd name="T36" fmla="*/ 170 w 170"/>
                <a:gd name="T37" fmla="*/ 0 h 535"/>
                <a:gd name="T38" fmla="*/ 168 w 170"/>
                <a:gd name="T39" fmla="*/ 23 h 535"/>
                <a:gd name="T40" fmla="*/ 164 w 170"/>
                <a:gd name="T41" fmla="*/ 58 h 535"/>
                <a:gd name="T42" fmla="*/ 167 w 170"/>
                <a:gd name="T43" fmla="*/ 94 h 535"/>
                <a:gd name="T44" fmla="*/ 159 w 170"/>
                <a:gd name="T45" fmla="*/ 114 h 535"/>
                <a:gd name="T46" fmla="*/ 160 w 170"/>
                <a:gd name="T47" fmla="*/ 138 h 535"/>
                <a:gd name="T48" fmla="*/ 162 w 170"/>
                <a:gd name="T49" fmla="*/ 160 h 535"/>
                <a:gd name="T50" fmla="*/ 163 w 170"/>
                <a:gd name="T51" fmla="*/ 182 h 535"/>
                <a:gd name="T52" fmla="*/ 161 w 170"/>
                <a:gd name="T53" fmla="*/ 209 h 535"/>
                <a:gd name="T54" fmla="*/ 163 w 170"/>
                <a:gd name="T55" fmla="*/ 239 h 535"/>
                <a:gd name="T56" fmla="*/ 163 w 170"/>
                <a:gd name="T57" fmla="*/ 261 h 535"/>
                <a:gd name="T58" fmla="*/ 161 w 170"/>
                <a:gd name="T59" fmla="*/ 282 h 535"/>
                <a:gd name="T60" fmla="*/ 163 w 170"/>
                <a:gd name="T61" fmla="*/ 315 h 535"/>
                <a:gd name="T62" fmla="*/ 163 w 170"/>
                <a:gd name="T63" fmla="*/ 336 h 535"/>
                <a:gd name="T64" fmla="*/ 161 w 170"/>
                <a:gd name="T65" fmla="*/ 372 h 535"/>
                <a:gd name="T66" fmla="*/ 164 w 170"/>
                <a:gd name="T67" fmla="*/ 392 h 535"/>
                <a:gd name="T68" fmla="*/ 148 w 170"/>
                <a:gd name="T69" fmla="*/ 469 h 535"/>
                <a:gd name="T70" fmla="*/ 132 w 170"/>
                <a:gd name="T71" fmla="*/ 515 h 535"/>
                <a:gd name="T72" fmla="*/ 82 w 170"/>
                <a:gd name="T73"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0" h="535">
                  <a:moveTo>
                    <a:pt x="82" y="535"/>
                  </a:moveTo>
                  <a:cubicBezTo>
                    <a:pt x="68" y="535"/>
                    <a:pt x="39" y="530"/>
                    <a:pt x="38" y="515"/>
                  </a:cubicBezTo>
                  <a:cubicBezTo>
                    <a:pt x="37" y="500"/>
                    <a:pt x="33" y="491"/>
                    <a:pt x="22" y="469"/>
                  </a:cubicBezTo>
                  <a:cubicBezTo>
                    <a:pt x="12" y="447"/>
                    <a:pt x="8" y="420"/>
                    <a:pt x="8" y="403"/>
                  </a:cubicBezTo>
                  <a:cubicBezTo>
                    <a:pt x="8" y="387"/>
                    <a:pt x="12" y="375"/>
                    <a:pt x="6" y="368"/>
                  </a:cubicBezTo>
                  <a:cubicBezTo>
                    <a:pt x="1" y="360"/>
                    <a:pt x="2" y="353"/>
                    <a:pt x="7" y="347"/>
                  </a:cubicBezTo>
                  <a:cubicBezTo>
                    <a:pt x="11" y="341"/>
                    <a:pt x="8" y="330"/>
                    <a:pt x="8" y="314"/>
                  </a:cubicBezTo>
                  <a:cubicBezTo>
                    <a:pt x="8" y="297"/>
                    <a:pt x="13" y="294"/>
                    <a:pt x="7" y="293"/>
                  </a:cubicBezTo>
                  <a:cubicBezTo>
                    <a:pt x="0" y="291"/>
                    <a:pt x="1" y="276"/>
                    <a:pt x="6" y="270"/>
                  </a:cubicBezTo>
                  <a:cubicBezTo>
                    <a:pt x="11" y="264"/>
                    <a:pt x="8" y="254"/>
                    <a:pt x="8" y="241"/>
                  </a:cubicBezTo>
                  <a:cubicBezTo>
                    <a:pt x="8" y="227"/>
                    <a:pt x="11" y="218"/>
                    <a:pt x="6" y="214"/>
                  </a:cubicBezTo>
                  <a:cubicBezTo>
                    <a:pt x="1" y="209"/>
                    <a:pt x="2" y="196"/>
                    <a:pt x="7" y="191"/>
                  </a:cubicBezTo>
                  <a:cubicBezTo>
                    <a:pt x="13" y="187"/>
                    <a:pt x="10" y="179"/>
                    <a:pt x="9" y="169"/>
                  </a:cubicBezTo>
                  <a:cubicBezTo>
                    <a:pt x="9" y="158"/>
                    <a:pt x="13" y="145"/>
                    <a:pt x="10" y="145"/>
                  </a:cubicBezTo>
                  <a:cubicBezTo>
                    <a:pt x="7" y="145"/>
                    <a:pt x="2" y="138"/>
                    <a:pt x="2" y="126"/>
                  </a:cubicBezTo>
                  <a:cubicBezTo>
                    <a:pt x="2" y="114"/>
                    <a:pt x="5" y="106"/>
                    <a:pt x="5" y="90"/>
                  </a:cubicBezTo>
                  <a:cubicBezTo>
                    <a:pt x="5" y="73"/>
                    <a:pt x="6" y="55"/>
                    <a:pt x="4" y="43"/>
                  </a:cubicBezTo>
                  <a:cubicBezTo>
                    <a:pt x="3" y="33"/>
                    <a:pt x="1" y="13"/>
                    <a:pt x="0" y="0"/>
                  </a:cubicBezTo>
                  <a:cubicBezTo>
                    <a:pt x="170" y="0"/>
                    <a:pt x="170" y="0"/>
                    <a:pt x="170" y="0"/>
                  </a:cubicBezTo>
                  <a:cubicBezTo>
                    <a:pt x="170" y="9"/>
                    <a:pt x="170" y="18"/>
                    <a:pt x="168" y="23"/>
                  </a:cubicBezTo>
                  <a:cubicBezTo>
                    <a:pt x="164" y="35"/>
                    <a:pt x="164" y="42"/>
                    <a:pt x="164" y="58"/>
                  </a:cubicBezTo>
                  <a:cubicBezTo>
                    <a:pt x="164" y="75"/>
                    <a:pt x="167" y="82"/>
                    <a:pt x="167" y="94"/>
                  </a:cubicBezTo>
                  <a:cubicBezTo>
                    <a:pt x="167" y="106"/>
                    <a:pt x="162" y="114"/>
                    <a:pt x="159" y="114"/>
                  </a:cubicBezTo>
                  <a:cubicBezTo>
                    <a:pt x="156" y="114"/>
                    <a:pt x="160" y="127"/>
                    <a:pt x="160" y="138"/>
                  </a:cubicBezTo>
                  <a:cubicBezTo>
                    <a:pt x="160" y="148"/>
                    <a:pt x="156" y="155"/>
                    <a:pt x="162" y="160"/>
                  </a:cubicBezTo>
                  <a:cubicBezTo>
                    <a:pt x="167" y="164"/>
                    <a:pt x="168" y="178"/>
                    <a:pt x="163" y="182"/>
                  </a:cubicBezTo>
                  <a:cubicBezTo>
                    <a:pt x="158" y="187"/>
                    <a:pt x="161" y="196"/>
                    <a:pt x="161" y="209"/>
                  </a:cubicBezTo>
                  <a:cubicBezTo>
                    <a:pt x="161" y="223"/>
                    <a:pt x="158" y="233"/>
                    <a:pt x="163" y="239"/>
                  </a:cubicBezTo>
                  <a:cubicBezTo>
                    <a:pt x="169" y="245"/>
                    <a:pt x="169" y="260"/>
                    <a:pt x="163" y="261"/>
                  </a:cubicBezTo>
                  <a:cubicBezTo>
                    <a:pt x="156" y="263"/>
                    <a:pt x="161" y="266"/>
                    <a:pt x="161" y="282"/>
                  </a:cubicBezTo>
                  <a:cubicBezTo>
                    <a:pt x="161" y="299"/>
                    <a:pt x="158" y="309"/>
                    <a:pt x="163" y="315"/>
                  </a:cubicBezTo>
                  <a:cubicBezTo>
                    <a:pt x="167" y="321"/>
                    <a:pt x="169" y="329"/>
                    <a:pt x="163" y="336"/>
                  </a:cubicBezTo>
                  <a:cubicBezTo>
                    <a:pt x="157" y="344"/>
                    <a:pt x="161" y="356"/>
                    <a:pt x="161" y="372"/>
                  </a:cubicBezTo>
                  <a:cubicBezTo>
                    <a:pt x="161" y="377"/>
                    <a:pt x="165" y="382"/>
                    <a:pt x="164" y="392"/>
                  </a:cubicBezTo>
                  <a:cubicBezTo>
                    <a:pt x="163" y="416"/>
                    <a:pt x="156" y="445"/>
                    <a:pt x="148" y="469"/>
                  </a:cubicBezTo>
                  <a:cubicBezTo>
                    <a:pt x="140" y="493"/>
                    <a:pt x="133" y="500"/>
                    <a:pt x="132" y="515"/>
                  </a:cubicBezTo>
                  <a:cubicBezTo>
                    <a:pt x="131" y="530"/>
                    <a:pt x="95" y="535"/>
                    <a:pt x="82" y="535"/>
                  </a:cubicBezTo>
                  <a:close/>
                </a:path>
              </a:pathLst>
            </a:custGeom>
            <a:solidFill>
              <a:srgbClr val="B2B1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43">
              <a:extLst>
                <a:ext uri="{FF2B5EF4-FFF2-40B4-BE49-F238E27FC236}">
                  <a16:creationId xmlns:a16="http://schemas.microsoft.com/office/drawing/2014/main" id="{0D9A79E5-F88F-EEA9-69DC-D80A3972666F}"/>
                </a:ext>
              </a:extLst>
            </p:cNvPr>
            <p:cNvSpPr>
              <a:spLocks noChangeArrowheads="1"/>
            </p:cNvSpPr>
            <p:nvPr/>
          </p:nvSpPr>
          <p:spPr bwMode="auto">
            <a:xfrm>
              <a:off x="9651242" y="6145610"/>
              <a:ext cx="271389" cy="120871"/>
            </a:xfrm>
            <a:prstGeom prst="ellipse">
              <a:avLst/>
            </a:pr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44">
              <a:extLst>
                <a:ext uri="{FF2B5EF4-FFF2-40B4-BE49-F238E27FC236}">
                  <a16:creationId xmlns:a16="http://schemas.microsoft.com/office/drawing/2014/main" id="{89319B39-2364-184E-735F-33F057720B51}"/>
                </a:ext>
              </a:extLst>
            </p:cNvPr>
            <p:cNvSpPr>
              <a:spLocks noChangeArrowheads="1"/>
            </p:cNvSpPr>
            <p:nvPr/>
          </p:nvSpPr>
          <p:spPr bwMode="auto">
            <a:xfrm>
              <a:off x="9550897" y="6092017"/>
              <a:ext cx="473220" cy="131133"/>
            </a:xfrm>
            <a:prstGeom prst="ellipse">
              <a:avLst/>
            </a:prstGeom>
            <a:solidFill>
              <a:srgbClr val="5757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5">
              <a:extLst>
                <a:ext uri="{FF2B5EF4-FFF2-40B4-BE49-F238E27FC236}">
                  <a16:creationId xmlns:a16="http://schemas.microsoft.com/office/drawing/2014/main" id="{3B523BAD-B41B-C24D-FD32-98D13AF1E61F}"/>
                </a:ext>
              </a:extLst>
            </p:cNvPr>
            <p:cNvSpPr>
              <a:spLocks/>
            </p:cNvSpPr>
            <p:nvPr/>
          </p:nvSpPr>
          <p:spPr bwMode="auto">
            <a:xfrm>
              <a:off x="9487041" y="6129646"/>
              <a:ext cx="599792" cy="50173"/>
            </a:xfrm>
            <a:custGeom>
              <a:avLst/>
              <a:gdLst>
                <a:gd name="T0" fmla="*/ 140 w 303"/>
                <a:gd name="T1" fmla="*/ 25 h 25"/>
                <a:gd name="T2" fmla="*/ 2 w 303"/>
                <a:gd name="T3" fmla="*/ 7 h 25"/>
                <a:gd name="T4" fmla="*/ 0 w 303"/>
                <a:gd name="T5" fmla="*/ 1 h 25"/>
                <a:gd name="T6" fmla="*/ 139 w 303"/>
                <a:gd name="T7" fmla="*/ 13 h 25"/>
                <a:gd name="T8" fmla="*/ 303 w 303"/>
                <a:gd name="T9" fmla="*/ 0 h 25"/>
                <a:gd name="T10" fmla="*/ 301 w 303"/>
                <a:gd name="T11" fmla="*/ 7 h 25"/>
                <a:gd name="T12" fmla="*/ 140 w 303"/>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303" h="25">
                  <a:moveTo>
                    <a:pt x="140" y="25"/>
                  </a:moveTo>
                  <a:cubicBezTo>
                    <a:pt x="96" y="25"/>
                    <a:pt x="4" y="21"/>
                    <a:pt x="2" y="7"/>
                  </a:cubicBezTo>
                  <a:cubicBezTo>
                    <a:pt x="1" y="6"/>
                    <a:pt x="1" y="3"/>
                    <a:pt x="0" y="1"/>
                  </a:cubicBezTo>
                  <a:cubicBezTo>
                    <a:pt x="28" y="10"/>
                    <a:pt x="101" y="13"/>
                    <a:pt x="139" y="13"/>
                  </a:cubicBezTo>
                  <a:cubicBezTo>
                    <a:pt x="179" y="13"/>
                    <a:pt x="271" y="10"/>
                    <a:pt x="303" y="0"/>
                  </a:cubicBezTo>
                  <a:cubicBezTo>
                    <a:pt x="302" y="3"/>
                    <a:pt x="302" y="5"/>
                    <a:pt x="301" y="7"/>
                  </a:cubicBezTo>
                  <a:cubicBezTo>
                    <a:pt x="299" y="21"/>
                    <a:pt x="184" y="25"/>
                    <a:pt x="140" y="25"/>
                  </a:cubicBezTo>
                  <a:close/>
                </a:path>
              </a:pathLst>
            </a:custGeom>
            <a:solidFill>
              <a:srgbClr val="4B4B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6">
              <a:extLst>
                <a:ext uri="{FF2B5EF4-FFF2-40B4-BE49-F238E27FC236}">
                  <a16:creationId xmlns:a16="http://schemas.microsoft.com/office/drawing/2014/main" id="{60AC3CBD-28C5-A780-8172-60B2F659D99A}"/>
                </a:ext>
              </a:extLst>
            </p:cNvPr>
            <p:cNvSpPr>
              <a:spLocks/>
            </p:cNvSpPr>
            <p:nvPr/>
          </p:nvSpPr>
          <p:spPr bwMode="auto">
            <a:xfrm>
              <a:off x="9241879" y="5397582"/>
              <a:ext cx="1100378" cy="80960"/>
            </a:xfrm>
            <a:custGeom>
              <a:avLst/>
              <a:gdLst>
                <a:gd name="T0" fmla="*/ 13 w 556"/>
                <a:gd name="T1" fmla="*/ 24 h 41"/>
                <a:gd name="T2" fmla="*/ 531 w 556"/>
                <a:gd name="T3" fmla="*/ 0 h 41"/>
                <a:gd name="T4" fmla="*/ 542 w 556"/>
                <a:gd name="T5" fmla="*/ 8 h 41"/>
                <a:gd name="T6" fmla="*/ 556 w 556"/>
                <a:gd name="T7" fmla="*/ 15 h 41"/>
                <a:gd name="T8" fmla="*/ 0 w 556"/>
                <a:gd name="T9" fmla="*/ 41 h 41"/>
                <a:gd name="T10" fmla="*/ 5 w 556"/>
                <a:gd name="T11" fmla="*/ 39 h 41"/>
                <a:gd name="T12" fmla="*/ 13 w 556"/>
                <a:gd name="T13" fmla="*/ 24 h 41"/>
              </a:gdLst>
              <a:ahLst/>
              <a:cxnLst>
                <a:cxn ang="0">
                  <a:pos x="T0" y="T1"/>
                </a:cxn>
                <a:cxn ang="0">
                  <a:pos x="T2" y="T3"/>
                </a:cxn>
                <a:cxn ang="0">
                  <a:pos x="T4" y="T5"/>
                </a:cxn>
                <a:cxn ang="0">
                  <a:pos x="T6" y="T7"/>
                </a:cxn>
                <a:cxn ang="0">
                  <a:pos x="T8" y="T9"/>
                </a:cxn>
                <a:cxn ang="0">
                  <a:pos x="T10" y="T11"/>
                </a:cxn>
                <a:cxn ang="0">
                  <a:pos x="T12" y="T13"/>
                </a:cxn>
              </a:cxnLst>
              <a:rect l="0" t="0" r="r" b="b"/>
              <a:pathLst>
                <a:path w="556" h="41">
                  <a:moveTo>
                    <a:pt x="13" y="24"/>
                  </a:moveTo>
                  <a:cubicBezTo>
                    <a:pt x="531" y="0"/>
                    <a:pt x="531" y="0"/>
                    <a:pt x="531" y="0"/>
                  </a:cubicBezTo>
                  <a:cubicBezTo>
                    <a:pt x="531" y="3"/>
                    <a:pt x="533" y="6"/>
                    <a:pt x="542" y="8"/>
                  </a:cubicBezTo>
                  <a:cubicBezTo>
                    <a:pt x="549" y="9"/>
                    <a:pt x="553" y="12"/>
                    <a:pt x="556" y="15"/>
                  </a:cubicBezTo>
                  <a:cubicBezTo>
                    <a:pt x="0" y="41"/>
                    <a:pt x="0" y="41"/>
                    <a:pt x="0" y="41"/>
                  </a:cubicBezTo>
                  <a:cubicBezTo>
                    <a:pt x="1" y="40"/>
                    <a:pt x="3" y="40"/>
                    <a:pt x="5" y="39"/>
                  </a:cubicBezTo>
                  <a:cubicBezTo>
                    <a:pt x="20" y="36"/>
                    <a:pt x="16" y="31"/>
                    <a:pt x="13" y="24"/>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7">
              <a:extLst>
                <a:ext uri="{FF2B5EF4-FFF2-40B4-BE49-F238E27FC236}">
                  <a16:creationId xmlns:a16="http://schemas.microsoft.com/office/drawing/2014/main" id="{1697D619-5B77-6BF2-8DAC-E87E74AB41B1}"/>
                </a:ext>
              </a:extLst>
            </p:cNvPr>
            <p:cNvSpPr>
              <a:spLocks/>
            </p:cNvSpPr>
            <p:nvPr/>
          </p:nvSpPr>
          <p:spPr bwMode="auto">
            <a:xfrm>
              <a:off x="9220214" y="5306359"/>
              <a:ext cx="1118623" cy="83241"/>
            </a:xfrm>
            <a:custGeom>
              <a:avLst/>
              <a:gdLst>
                <a:gd name="T0" fmla="*/ 0 w 565"/>
                <a:gd name="T1" fmla="*/ 27 h 42"/>
                <a:gd name="T2" fmla="*/ 565 w 565"/>
                <a:gd name="T3" fmla="*/ 0 h 42"/>
                <a:gd name="T4" fmla="*/ 544 w 565"/>
                <a:gd name="T5" fmla="*/ 8 h 42"/>
                <a:gd name="T6" fmla="*/ 543 w 565"/>
                <a:gd name="T7" fmla="*/ 17 h 42"/>
                <a:gd name="T8" fmla="*/ 29 w 565"/>
                <a:gd name="T9" fmla="*/ 42 h 42"/>
                <a:gd name="T10" fmla="*/ 25 w 565"/>
                <a:gd name="T11" fmla="*/ 39 h 42"/>
                <a:gd name="T12" fmla="*/ 0 w 565"/>
                <a:gd name="T13" fmla="*/ 27 h 42"/>
              </a:gdLst>
              <a:ahLst/>
              <a:cxnLst>
                <a:cxn ang="0">
                  <a:pos x="T0" y="T1"/>
                </a:cxn>
                <a:cxn ang="0">
                  <a:pos x="T2" y="T3"/>
                </a:cxn>
                <a:cxn ang="0">
                  <a:pos x="T4" y="T5"/>
                </a:cxn>
                <a:cxn ang="0">
                  <a:pos x="T6" y="T7"/>
                </a:cxn>
                <a:cxn ang="0">
                  <a:pos x="T8" y="T9"/>
                </a:cxn>
                <a:cxn ang="0">
                  <a:pos x="T10" y="T11"/>
                </a:cxn>
                <a:cxn ang="0">
                  <a:pos x="T12" y="T13"/>
                </a:cxn>
              </a:cxnLst>
              <a:rect l="0" t="0" r="r" b="b"/>
              <a:pathLst>
                <a:path w="565" h="42">
                  <a:moveTo>
                    <a:pt x="0" y="27"/>
                  </a:moveTo>
                  <a:cubicBezTo>
                    <a:pt x="565" y="0"/>
                    <a:pt x="565" y="0"/>
                    <a:pt x="565" y="0"/>
                  </a:cubicBezTo>
                  <a:cubicBezTo>
                    <a:pt x="559" y="5"/>
                    <a:pt x="551" y="8"/>
                    <a:pt x="544" y="8"/>
                  </a:cubicBezTo>
                  <a:cubicBezTo>
                    <a:pt x="538" y="8"/>
                    <a:pt x="540" y="12"/>
                    <a:pt x="543" y="17"/>
                  </a:cubicBezTo>
                  <a:cubicBezTo>
                    <a:pt x="29" y="42"/>
                    <a:pt x="29" y="42"/>
                    <a:pt x="29" y="42"/>
                  </a:cubicBezTo>
                  <a:cubicBezTo>
                    <a:pt x="29" y="40"/>
                    <a:pt x="28" y="39"/>
                    <a:pt x="25" y="39"/>
                  </a:cubicBezTo>
                  <a:cubicBezTo>
                    <a:pt x="17" y="39"/>
                    <a:pt x="5" y="34"/>
                    <a:pt x="0" y="27"/>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8">
              <a:extLst>
                <a:ext uri="{FF2B5EF4-FFF2-40B4-BE49-F238E27FC236}">
                  <a16:creationId xmlns:a16="http://schemas.microsoft.com/office/drawing/2014/main" id="{0B5DC676-1412-3BF2-19DC-6576E20FA691}"/>
                </a:ext>
              </a:extLst>
            </p:cNvPr>
            <p:cNvSpPr>
              <a:spLocks/>
            </p:cNvSpPr>
            <p:nvPr/>
          </p:nvSpPr>
          <p:spPr bwMode="auto">
            <a:xfrm>
              <a:off x="9245300" y="5470560"/>
              <a:ext cx="1065029" cy="80960"/>
            </a:xfrm>
            <a:custGeom>
              <a:avLst/>
              <a:gdLst>
                <a:gd name="T0" fmla="*/ 0 w 538"/>
                <a:gd name="T1" fmla="*/ 25 h 41"/>
                <a:gd name="T2" fmla="*/ 536 w 538"/>
                <a:gd name="T3" fmla="*/ 0 h 41"/>
                <a:gd name="T4" fmla="*/ 538 w 538"/>
                <a:gd name="T5" fmla="*/ 16 h 41"/>
                <a:gd name="T6" fmla="*/ 6 w 538"/>
                <a:gd name="T7" fmla="*/ 41 h 41"/>
                <a:gd name="T8" fmla="*/ 0 w 538"/>
                <a:gd name="T9" fmla="*/ 25 h 41"/>
              </a:gdLst>
              <a:ahLst/>
              <a:cxnLst>
                <a:cxn ang="0">
                  <a:pos x="T0" y="T1"/>
                </a:cxn>
                <a:cxn ang="0">
                  <a:pos x="T2" y="T3"/>
                </a:cxn>
                <a:cxn ang="0">
                  <a:pos x="T4" y="T5"/>
                </a:cxn>
                <a:cxn ang="0">
                  <a:pos x="T6" y="T7"/>
                </a:cxn>
                <a:cxn ang="0">
                  <a:pos x="T8" y="T9"/>
                </a:cxn>
              </a:cxnLst>
              <a:rect l="0" t="0" r="r" b="b"/>
              <a:pathLst>
                <a:path w="538" h="41">
                  <a:moveTo>
                    <a:pt x="0" y="25"/>
                  </a:moveTo>
                  <a:cubicBezTo>
                    <a:pt x="536" y="0"/>
                    <a:pt x="536" y="0"/>
                    <a:pt x="536" y="0"/>
                  </a:cubicBezTo>
                  <a:cubicBezTo>
                    <a:pt x="535" y="4"/>
                    <a:pt x="537" y="9"/>
                    <a:pt x="538" y="16"/>
                  </a:cubicBezTo>
                  <a:cubicBezTo>
                    <a:pt x="6" y="41"/>
                    <a:pt x="6" y="41"/>
                    <a:pt x="6" y="41"/>
                  </a:cubicBezTo>
                  <a:cubicBezTo>
                    <a:pt x="8" y="34"/>
                    <a:pt x="10" y="28"/>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9">
              <a:extLst>
                <a:ext uri="{FF2B5EF4-FFF2-40B4-BE49-F238E27FC236}">
                  <a16:creationId xmlns:a16="http://schemas.microsoft.com/office/drawing/2014/main" id="{2CCE44D0-B99A-3DA5-63E2-B1743A3F936D}"/>
                </a:ext>
              </a:extLst>
            </p:cNvPr>
            <p:cNvSpPr>
              <a:spLocks/>
            </p:cNvSpPr>
            <p:nvPr/>
          </p:nvSpPr>
          <p:spPr bwMode="auto">
            <a:xfrm>
              <a:off x="9253282" y="5542398"/>
              <a:ext cx="1083274" cy="82101"/>
            </a:xfrm>
            <a:custGeom>
              <a:avLst/>
              <a:gdLst>
                <a:gd name="T0" fmla="*/ 2 w 547"/>
                <a:gd name="T1" fmla="*/ 25 h 42"/>
                <a:gd name="T2" fmla="*/ 532 w 547"/>
                <a:gd name="T3" fmla="*/ 0 h 42"/>
                <a:gd name="T4" fmla="*/ 542 w 547"/>
                <a:gd name="T5" fmla="*/ 14 h 42"/>
                <a:gd name="T6" fmla="*/ 547 w 547"/>
                <a:gd name="T7" fmla="*/ 16 h 42"/>
                <a:gd name="T8" fmla="*/ 0 w 547"/>
                <a:gd name="T9" fmla="*/ 42 h 42"/>
                <a:gd name="T10" fmla="*/ 2 w 547"/>
                <a:gd name="T11" fmla="*/ 25 h 42"/>
              </a:gdLst>
              <a:ahLst/>
              <a:cxnLst>
                <a:cxn ang="0">
                  <a:pos x="T0" y="T1"/>
                </a:cxn>
                <a:cxn ang="0">
                  <a:pos x="T2" y="T3"/>
                </a:cxn>
                <a:cxn ang="0">
                  <a:pos x="T4" y="T5"/>
                </a:cxn>
                <a:cxn ang="0">
                  <a:pos x="T6" y="T7"/>
                </a:cxn>
                <a:cxn ang="0">
                  <a:pos x="T8" y="T9"/>
                </a:cxn>
                <a:cxn ang="0">
                  <a:pos x="T10" y="T11"/>
                </a:cxn>
              </a:cxnLst>
              <a:rect l="0" t="0" r="r" b="b"/>
              <a:pathLst>
                <a:path w="547" h="42">
                  <a:moveTo>
                    <a:pt x="2" y="25"/>
                  </a:moveTo>
                  <a:cubicBezTo>
                    <a:pt x="532" y="0"/>
                    <a:pt x="532" y="0"/>
                    <a:pt x="532" y="0"/>
                  </a:cubicBezTo>
                  <a:cubicBezTo>
                    <a:pt x="531" y="6"/>
                    <a:pt x="532" y="11"/>
                    <a:pt x="542" y="14"/>
                  </a:cubicBezTo>
                  <a:cubicBezTo>
                    <a:pt x="544" y="15"/>
                    <a:pt x="545" y="15"/>
                    <a:pt x="547" y="16"/>
                  </a:cubicBezTo>
                  <a:cubicBezTo>
                    <a:pt x="0" y="42"/>
                    <a:pt x="0" y="42"/>
                    <a:pt x="0" y="42"/>
                  </a:cubicBezTo>
                  <a:cubicBezTo>
                    <a:pt x="5" y="38"/>
                    <a:pt x="4" y="32"/>
                    <a:pt x="2"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0">
              <a:extLst>
                <a:ext uri="{FF2B5EF4-FFF2-40B4-BE49-F238E27FC236}">
                  <a16:creationId xmlns:a16="http://schemas.microsoft.com/office/drawing/2014/main" id="{F95F9BC5-39F2-9673-F5BF-DBA729D5C21C}"/>
                </a:ext>
              </a:extLst>
            </p:cNvPr>
            <p:cNvSpPr>
              <a:spLocks/>
            </p:cNvSpPr>
            <p:nvPr/>
          </p:nvSpPr>
          <p:spPr bwMode="auto">
            <a:xfrm>
              <a:off x="9245300" y="5626779"/>
              <a:ext cx="1063889" cy="80960"/>
            </a:xfrm>
            <a:custGeom>
              <a:avLst/>
              <a:gdLst>
                <a:gd name="T0" fmla="*/ 0 w 537"/>
                <a:gd name="T1" fmla="*/ 25 h 41"/>
                <a:gd name="T2" fmla="*/ 532 w 537"/>
                <a:gd name="T3" fmla="*/ 0 h 41"/>
                <a:gd name="T4" fmla="*/ 537 w 537"/>
                <a:gd name="T5" fmla="*/ 14 h 41"/>
                <a:gd name="T6" fmla="*/ 537 w 537"/>
                <a:gd name="T7" fmla="*/ 16 h 41"/>
                <a:gd name="T8" fmla="*/ 7 w 537"/>
                <a:gd name="T9" fmla="*/ 41 h 41"/>
                <a:gd name="T10" fmla="*/ 0 w 537"/>
                <a:gd name="T11" fmla="*/ 25 h 41"/>
              </a:gdLst>
              <a:ahLst/>
              <a:cxnLst>
                <a:cxn ang="0">
                  <a:pos x="T0" y="T1"/>
                </a:cxn>
                <a:cxn ang="0">
                  <a:pos x="T2" y="T3"/>
                </a:cxn>
                <a:cxn ang="0">
                  <a:pos x="T4" y="T5"/>
                </a:cxn>
                <a:cxn ang="0">
                  <a:pos x="T6" y="T7"/>
                </a:cxn>
                <a:cxn ang="0">
                  <a:pos x="T8" y="T9"/>
                </a:cxn>
                <a:cxn ang="0">
                  <a:pos x="T10" y="T11"/>
                </a:cxn>
              </a:cxnLst>
              <a:rect l="0" t="0" r="r" b="b"/>
              <a:pathLst>
                <a:path w="537" h="41">
                  <a:moveTo>
                    <a:pt x="0" y="25"/>
                  </a:moveTo>
                  <a:cubicBezTo>
                    <a:pt x="532" y="0"/>
                    <a:pt x="532" y="0"/>
                    <a:pt x="532" y="0"/>
                  </a:cubicBezTo>
                  <a:cubicBezTo>
                    <a:pt x="534" y="3"/>
                    <a:pt x="537" y="7"/>
                    <a:pt x="537" y="14"/>
                  </a:cubicBezTo>
                  <a:cubicBezTo>
                    <a:pt x="537" y="15"/>
                    <a:pt x="537" y="15"/>
                    <a:pt x="537" y="16"/>
                  </a:cubicBezTo>
                  <a:cubicBezTo>
                    <a:pt x="7" y="41"/>
                    <a:pt x="7" y="41"/>
                    <a:pt x="7" y="41"/>
                  </a:cubicBezTo>
                  <a:cubicBezTo>
                    <a:pt x="9" y="29"/>
                    <a:pt x="21" y="26"/>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1">
              <a:extLst>
                <a:ext uri="{FF2B5EF4-FFF2-40B4-BE49-F238E27FC236}">
                  <a16:creationId xmlns:a16="http://schemas.microsoft.com/office/drawing/2014/main" id="{B0039DF7-2BED-C09C-095E-7B66E79A6D64}"/>
                </a:ext>
              </a:extLst>
            </p:cNvPr>
            <p:cNvSpPr>
              <a:spLocks/>
            </p:cNvSpPr>
            <p:nvPr/>
          </p:nvSpPr>
          <p:spPr bwMode="auto">
            <a:xfrm>
              <a:off x="9241879" y="5702038"/>
              <a:ext cx="1102659" cy="80960"/>
            </a:xfrm>
            <a:custGeom>
              <a:avLst/>
              <a:gdLst>
                <a:gd name="T0" fmla="*/ 11 w 557"/>
                <a:gd name="T1" fmla="*/ 25 h 41"/>
                <a:gd name="T2" fmla="*/ 536 w 557"/>
                <a:gd name="T3" fmla="*/ 0 h 41"/>
                <a:gd name="T4" fmla="*/ 545 w 557"/>
                <a:gd name="T5" fmla="*/ 9 h 41"/>
                <a:gd name="T6" fmla="*/ 557 w 557"/>
                <a:gd name="T7" fmla="*/ 15 h 41"/>
                <a:gd name="T8" fmla="*/ 0 w 557"/>
                <a:gd name="T9" fmla="*/ 41 h 41"/>
                <a:gd name="T10" fmla="*/ 2 w 557"/>
                <a:gd name="T11" fmla="*/ 41 h 41"/>
                <a:gd name="T12" fmla="*/ 11 w 557"/>
                <a:gd name="T13" fmla="*/ 25 h 41"/>
              </a:gdLst>
              <a:ahLst/>
              <a:cxnLst>
                <a:cxn ang="0">
                  <a:pos x="T0" y="T1"/>
                </a:cxn>
                <a:cxn ang="0">
                  <a:pos x="T2" y="T3"/>
                </a:cxn>
                <a:cxn ang="0">
                  <a:pos x="T4" y="T5"/>
                </a:cxn>
                <a:cxn ang="0">
                  <a:pos x="T6" y="T7"/>
                </a:cxn>
                <a:cxn ang="0">
                  <a:pos x="T8" y="T9"/>
                </a:cxn>
                <a:cxn ang="0">
                  <a:pos x="T10" y="T11"/>
                </a:cxn>
                <a:cxn ang="0">
                  <a:pos x="T12" y="T13"/>
                </a:cxn>
              </a:cxnLst>
              <a:rect l="0" t="0" r="r" b="b"/>
              <a:pathLst>
                <a:path w="557" h="41">
                  <a:moveTo>
                    <a:pt x="11" y="25"/>
                  </a:moveTo>
                  <a:cubicBezTo>
                    <a:pt x="536" y="0"/>
                    <a:pt x="536" y="0"/>
                    <a:pt x="536" y="0"/>
                  </a:cubicBezTo>
                  <a:cubicBezTo>
                    <a:pt x="536" y="4"/>
                    <a:pt x="539" y="7"/>
                    <a:pt x="545" y="9"/>
                  </a:cubicBezTo>
                  <a:cubicBezTo>
                    <a:pt x="550" y="11"/>
                    <a:pt x="554" y="13"/>
                    <a:pt x="557" y="15"/>
                  </a:cubicBezTo>
                  <a:cubicBezTo>
                    <a:pt x="0" y="41"/>
                    <a:pt x="0" y="41"/>
                    <a:pt x="0" y="41"/>
                  </a:cubicBezTo>
                  <a:cubicBezTo>
                    <a:pt x="1" y="41"/>
                    <a:pt x="1" y="41"/>
                    <a:pt x="2" y="41"/>
                  </a:cubicBezTo>
                  <a:cubicBezTo>
                    <a:pt x="12" y="37"/>
                    <a:pt x="12" y="32"/>
                    <a:pt x="11"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2">
              <a:extLst>
                <a:ext uri="{FF2B5EF4-FFF2-40B4-BE49-F238E27FC236}">
                  <a16:creationId xmlns:a16="http://schemas.microsoft.com/office/drawing/2014/main" id="{EF4B39AA-9569-E6B1-8AA5-953B103B8D20}"/>
                </a:ext>
              </a:extLst>
            </p:cNvPr>
            <p:cNvSpPr>
              <a:spLocks/>
            </p:cNvSpPr>
            <p:nvPr/>
          </p:nvSpPr>
          <p:spPr bwMode="auto">
            <a:xfrm>
              <a:off x="9253282" y="5779578"/>
              <a:ext cx="1053626" cy="80960"/>
            </a:xfrm>
            <a:custGeom>
              <a:avLst/>
              <a:gdLst>
                <a:gd name="T0" fmla="*/ 0 w 532"/>
                <a:gd name="T1" fmla="*/ 25 h 41"/>
                <a:gd name="T2" fmla="*/ 530 w 532"/>
                <a:gd name="T3" fmla="*/ 0 h 41"/>
                <a:gd name="T4" fmla="*/ 532 w 532"/>
                <a:gd name="T5" fmla="*/ 17 h 41"/>
                <a:gd name="T6" fmla="*/ 5 w 532"/>
                <a:gd name="T7" fmla="*/ 41 h 41"/>
                <a:gd name="T8" fmla="*/ 0 w 532"/>
                <a:gd name="T9" fmla="*/ 25 h 41"/>
              </a:gdLst>
              <a:ahLst/>
              <a:cxnLst>
                <a:cxn ang="0">
                  <a:pos x="T0" y="T1"/>
                </a:cxn>
                <a:cxn ang="0">
                  <a:pos x="T2" y="T3"/>
                </a:cxn>
                <a:cxn ang="0">
                  <a:pos x="T4" y="T5"/>
                </a:cxn>
                <a:cxn ang="0">
                  <a:pos x="T6" y="T7"/>
                </a:cxn>
                <a:cxn ang="0">
                  <a:pos x="T8" y="T9"/>
                </a:cxn>
              </a:cxnLst>
              <a:rect l="0" t="0" r="r" b="b"/>
              <a:pathLst>
                <a:path w="532" h="41">
                  <a:moveTo>
                    <a:pt x="0" y="25"/>
                  </a:moveTo>
                  <a:cubicBezTo>
                    <a:pt x="530" y="0"/>
                    <a:pt x="530" y="0"/>
                    <a:pt x="530" y="0"/>
                  </a:cubicBezTo>
                  <a:cubicBezTo>
                    <a:pt x="529" y="5"/>
                    <a:pt x="530" y="10"/>
                    <a:pt x="532" y="17"/>
                  </a:cubicBezTo>
                  <a:cubicBezTo>
                    <a:pt x="5" y="41"/>
                    <a:pt x="5" y="41"/>
                    <a:pt x="5" y="41"/>
                  </a:cubicBezTo>
                  <a:cubicBezTo>
                    <a:pt x="6" y="35"/>
                    <a:pt x="6" y="30"/>
                    <a:pt x="0" y="25"/>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3">
              <a:extLst>
                <a:ext uri="{FF2B5EF4-FFF2-40B4-BE49-F238E27FC236}">
                  <a16:creationId xmlns:a16="http://schemas.microsoft.com/office/drawing/2014/main" id="{7523A76C-6098-0DB7-F34C-F9848B8FC627}"/>
                </a:ext>
              </a:extLst>
            </p:cNvPr>
            <p:cNvSpPr>
              <a:spLocks/>
            </p:cNvSpPr>
            <p:nvPr/>
          </p:nvSpPr>
          <p:spPr bwMode="auto">
            <a:xfrm>
              <a:off x="9271527" y="5892467"/>
              <a:ext cx="1053626" cy="263407"/>
            </a:xfrm>
            <a:custGeom>
              <a:avLst/>
              <a:gdLst>
                <a:gd name="T0" fmla="*/ 248 w 532"/>
                <a:gd name="T1" fmla="*/ 133 h 133"/>
                <a:gd name="T2" fmla="*/ 98 w 532"/>
                <a:gd name="T3" fmla="*/ 113 h 133"/>
                <a:gd name="T4" fmla="*/ 42 w 532"/>
                <a:gd name="T5" fmla="*/ 67 h 133"/>
                <a:gd name="T6" fmla="*/ 0 w 532"/>
                <a:gd name="T7" fmla="*/ 25 h 133"/>
                <a:gd name="T8" fmla="*/ 532 w 532"/>
                <a:gd name="T9" fmla="*/ 0 h 133"/>
                <a:gd name="T10" fmla="*/ 479 w 532"/>
                <a:gd name="T11" fmla="*/ 67 h 133"/>
                <a:gd name="T12" fmla="*/ 424 w 532"/>
                <a:gd name="T13" fmla="*/ 113 h 133"/>
                <a:gd name="T14" fmla="*/ 248 w 53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2" h="133">
                  <a:moveTo>
                    <a:pt x="248" y="133"/>
                  </a:moveTo>
                  <a:cubicBezTo>
                    <a:pt x="201" y="133"/>
                    <a:pt x="101" y="128"/>
                    <a:pt x="98" y="113"/>
                  </a:cubicBezTo>
                  <a:cubicBezTo>
                    <a:pt x="95" y="98"/>
                    <a:pt x="80" y="89"/>
                    <a:pt x="42" y="67"/>
                  </a:cubicBezTo>
                  <a:cubicBezTo>
                    <a:pt x="20" y="54"/>
                    <a:pt x="7" y="38"/>
                    <a:pt x="0" y="25"/>
                  </a:cubicBezTo>
                  <a:cubicBezTo>
                    <a:pt x="532" y="0"/>
                    <a:pt x="532" y="0"/>
                    <a:pt x="532" y="0"/>
                  </a:cubicBezTo>
                  <a:cubicBezTo>
                    <a:pt x="525" y="22"/>
                    <a:pt x="504" y="46"/>
                    <a:pt x="479" y="67"/>
                  </a:cubicBezTo>
                  <a:cubicBezTo>
                    <a:pt x="451" y="91"/>
                    <a:pt x="427" y="98"/>
                    <a:pt x="424" y="113"/>
                  </a:cubicBezTo>
                  <a:cubicBezTo>
                    <a:pt x="421" y="128"/>
                    <a:pt x="296" y="133"/>
                    <a:pt x="248" y="133"/>
                  </a:cubicBezTo>
                  <a:close/>
                </a:path>
              </a:pathLst>
            </a:custGeom>
            <a:solidFill>
              <a:srgbClr val="6C6C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4">
              <a:extLst>
                <a:ext uri="{FF2B5EF4-FFF2-40B4-BE49-F238E27FC236}">
                  <a16:creationId xmlns:a16="http://schemas.microsoft.com/office/drawing/2014/main" id="{E89795CD-278E-DB73-2350-D4197D1BD988}"/>
                </a:ext>
              </a:extLst>
            </p:cNvPr>
            <p:cNvSpPr>
              <a:spLocks/>
            </p:cNvSpPr>
            <p:nvPr/>
          </p:nvSpPr>
          <p:spPr bwMode="auto">
            <a:xfrm>
              <a:off x="9457393" y="5918693"/>
              <a:ext cx="304457" cy="237180"/>
            </a:xfrm>
            <a:custGeom>
              <a:avLst/>
              <a:gdLst>
                <a:gd name="T0" fmla="*/ 55 w 154"/>
                <a:gd name="T1" fmla="*/ 115 h 120"/>
                <a:gd name="T2" fmla="*/ 24 w 154"/>
                <a:gd name="T3" fmla="*/ 55 h 120"/>
                <a:gd name="T4" fmla="*/ 0 w 154"/>
                <a:gd name="T5" fmla="*/ 8 h 120"/>
                <a:gd name="T6" fmla="*/ 152 w 154"/>
                <a:gd name="T7" fmla="*/ 0 h 120"/>
                <a:gd name="T8" fmla="*/ 154 w 154"/>
                <a:gd name="T9" fmla="*/ 55 h 120"/>
                <a:gd name="T10" fmla="*/ 153 w 154"/>
                <a:gd name="T11" fmla="*/ 117 h 120"/>
                <a:gd name="T12" fmla="*/ 153 w 154"/>
                <a:gd name="T13" fmla="*/ 120 h 120"/>
                <a:gd name="T14" fmla="*/ 55 w 154"/>
                <a:gd name="T15" fmla="*/ 115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20">
                  <a:moveTo>
                    <a:pt x="55" y="115"/>
                  </a:moveTo>
                  <a:cubicBezTo>
                    <a:pt x="49" y="96"/>
                    <a:pt x="41" y="84"/>
                    <a:pt x="24" y="55"/>
                  </a:cubicBezTo>
                  <a:cubicBezTo>
                    <a:pt x="14" y="40"/>
                    <a:pt x="6" y="23"/>
                    <a:pt x="0" y="8"/>
                  </a:cubicBezTo>
                  <a:cubicBezTo>
                    <a:pt x="152" y="0"/>
                    <a:pt x="152" y="0"/>
                    <a:pt x="152" y="0"/>
                  </a:cubicBezTo>
                  <a:cubicBezTo>
                    <a:pt x="154" y="19"/>
                    <a:pt x="154" y="38"/>
                    <a:pt x="154" y="55"/>
                  </a:cubicBezTo>
                  <a:cubicBezTo>
                    <a:pt x="153" y="87"/>
                    <a:pt x="149" y="97"/>
                    <a:pt x="153" y="117"/>
                  </a:cubicBezTo>
                  <a:cubicBezTo>
                    <a:pt x="153" y="118"/>
                    <a:pt x="153" y="119"/>
                    <a:pt x="153" y="120"/>
                  </a:cubicBezTo>
                  <a:cubicBezTo>
                    <a:pt x="127" y="120"/>
                    <a:pt x="87" y="118"/>
                    <a:pt x="55" y="115"/>
                  </a:cubicBezTo>
                  <a:close/>
                </a:path>
              </a:pathLst>
            </a:custGeom>
            <a:solidFill>
              <a:srgbClr val="939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55">
              <a:extLst>
                <a:ext uri="{FF2B5EF4-FFF2-40B4-BE49-F238E27FC236}">
                  <a16:creationId xmlns:a16="http://schemas.microsoft.com/office/drawing/2014/main" id="{75EC22FF-F5B9-514D-9B80-14194A47AEB7}"/>
                </a:ext>
              </a:extLst>
            </p:cNvPr>
            <p:cNvSpPr>
              <a:spLocks noChangeArrowheads="1"/>
            </p:cNvSpPr>
            <p:nvPr/>
          </p:nvSpPr>
          <p:spPr bwMode="auto">
            <a:xfrm>
              <a:off x="9180303" y="4323430"/>
              <a:ext cx="521112" cy="52111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56">
              <a:extLst>
                <a:ext uri="{FF2B5EF4-FFF2-40B4-BE49-F238E27FC236}">
                  <a16:creationId xmlns:a16="http://schemas.microsoft.com/office/drawing/2014/main" id="{7627F79A-9268-EFC8-6E26-11D3AB9A3EEB}"/>
                </a:ext>
              </a:extLst>
            </p:cNvPr>
            <p:cNvSpPr>
              <a:spLocks noChangeArrowheads="1"/>
            </p:cNvSpPr>
            <p:nvPr/>
          </p:nvSpPr>
          <p:spPr bwMode="auto">
            <a:xfrm>
              <a:off x="9879300" y="4107916"/>
              <a:ext cx="397961" cy="39796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57">
              <a:extLst>
                <a:ext uri="{FF2B5EF4-FFF2-40B4-BE49-F238E27FC236}">
                  <a16:creationId xmlns:a16="http://schemas.microsoft.com/office/drawing/2014/main" id="{FCD38A47-D21F-35CB-0251-BC5B0E2A38C2}"/>
                </a:ext>
              </a:extLst>
            </p:cNvPr>
            <p:cNvSpPr>
              <a:spLocks noChangeArrowheads="1"/>
            </p:cNvSpPr>
            <p:nvPr/>
          </p:nvSpPr>
          <p:spPr bwMode="auto">
            <a:xfrm>
              <a:off x="9132411" y="3392955"/>
              <a:ext cx="722943" cy="722943"/>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58">
              <a:extLst>
                <a:ext uri="{FF2B5EF4-FFF2-40B4-BE49-F238E27FC236}">
                  <a16:creationId xmlns:a16="http://schemas.microsoft.com/office/drawing/2014/main" id="{5E0A72AF-8B7D-D227-08B4-E5B9372AC534}"/>
                </a:ext>
              </a:extLst>
            </p:cNvPr>
            <p:cNvSpPr>
              <a:spLocks noChangeArrowheads="1"/>
            </p:cNvSpPr>
            <p:nvPr/>
          </p:nvSpPr>
          <p:spPr bwMode="auto">
            <a:xfrm>
              <a:off x="10081131" y="3248139"/>
              <a:ext cx="521112" cy="521112"/>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59">
              <a:extLst>
                <a:ext uri="{FF2B5EF4-FFF2-40B4-BE49-F238E27FC236}">
                  <a16:creationId xmlns:a16="http://schemas.microsoft.com/office/drawing/2014/main" id="{BF8408F2-1B3D-E2F5-7E10-611918089DD5}"/>
                </a:ext>
              </a:extLst>
            </p:cNvPr>
            <p:cNvSpPr>
              <a:spLocks noChangeArrowheads="1"/>
            </p:cNvSpPr>
            <p:nvPr/>
          </p:nvSpPr>
          <p:spPr bwMode="auto">
            <a:xfrm>
              <a:off x="10677502" y="2772639"/>
              <a:ext cx="397961" cy="397960"/>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60">
              <a:extLst>
                <a:ext uri="{FF2B5EF4-FFF2-40B4-BE49-F238E27FC236}">
                  <a16:creationId xmlns:a16="http://schemas.microsoft.com/office/drawing/2014/main" id="{4D704B9B-3D4E-3746-1020-F8207CBC660A}"/>
                </a:ext>
              </a:extLst>
            </p:cNvPr>
            <p:cNvSpPr>
              <a:spLocks noChangeArrowheads="1"/>
            </p:cNvSpPr>
            <p:nvPr/>
          </p:nvSpPr>
          <p:spPr bwMode="auto">
            <a:xfrm>
              <a:off x="10538387" y="2079344"/>
              <a:ext cx="277090" cy="277090"/>
            </a:xfrm>
            <a:prstGeom prst="ellipse">
              <a:avLst/>
            </a:prstGeom>
            <a:solidFill>
              <a:srgbClr val="449E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61">
              <a:extLst>
                <a:ext uri="{FF2B5EF4-FFF2-40B4-BE49-F238E27FC236}">
                  <a16:creationId xmlns:a16="http://schemas.microsoft.com/office/drawing/2014/main" id="{4D2BF6C7-C13F-ADCA-1600-7D79F7AB9927}"/>
                </a:ext>
              </a:extLst>
            </p:cNvPr>
            <p:cNvSpPr>
              <a:spLocks noChangeArrowheads="1"/>
            </p:cNvSpPr>
            <p:nvPr/>
          </p:nvSpPr>
          <p:spPr bwMode="auto">
            <a:xfrm>
              <a:off x="9704836" y="2229862"/>
              <a:ext cx="722943" cy="72522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62">
              <a:extLst>
                <a:ext uri="{FF2B5EF4-FFF2-40B4-BE49-F238E27FC236}">
                  <a16:creationId xmlns:a16="http://schemas.microsoft.com/office/drawing/2014/main" id="{D336E7E8-BF6E-2356-2DA7-7149CBA9A135}"/>
                </a:ext>
              </a:extLst>
            </p:cNvPr>
            <p:cNvSpPr>
              <a:spLocks noChangeArrowheads="1"/>
            </p:cNvSpPr>
            <p:nvPr/>
          </p:nvSpPr>
          <p:spPr bwMode="auto">
            <a:xfrm>
              <a:off x="8903213" y="2485286"/>
              <a:ext cx="518831" cy="52111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3">
              <a:extLst>
                <a:ext uri="{FF2B5EF4-FFF2-40B4-BE49-F238E27FC236}">
                  <a16:creationId xmlns:a16="http://schemas.microsoft.com/office/drawing/2014/main" id="{7FA8328D-FAF6-8AE9-5272-EFB91DAB7E32}"/>
                </a:ext>
              </a:extLst>
            </p:cNvPr>
            <p:cNvSpPr>
              <a:spLocks noChangeArrowheads="1"/>
            </p:cNvSpPr>
            <p:nvPr/>
          </p:nvSpPr>
          <p:spPr bwMode="auto">
            <a:xfrm>
              <a:off x="8890670" y="1853567"/>
              <a:ext cx="397961" cy="397960"/>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4">
              <a:extLst>
                <a:ext uri="{FF2B5EF4-FFF2-40B4-BE49-F238E27FC236}">
                  <a16:creationId xmlns:a16="http://schemas.microsoft.com/office/drawing/2014/main" id="{C7F69B27-4900-81D0-CCEB-8E6E1158FAFB}"/>
                </a:ext>
              </a:extLst>
            </p:cNvPr>
            <p:cNvSpPr>
              <a:spLocks noChangeArrowheads="1"/>
            </p:cNvSpPr>
            <p:nvPr/>
          </p:nvSpPr>
          <p:spPr bwMode="auto">
            <a:xfrm>
              <a:off x="8629544" y="3535491"/>
              <a:ext cx="277090" cy="27709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5">
              <a:extLst>
                <a:ext uri="{FF2B5EF4-FFF2-40B4-BE49-F238E27FC236}">
                  <a16:creationId xmlns:a16="http://schemas.microsoft.com/office/drawing/2014/main" id="{1D7BC902-7628-63E0-0894-73997D36AAE2}"/>
                </a:ext>
              </a:extLst>
            </p:cNvPr>
            <p:cNvSpPr>
              <a:spLocks noChangeArrowheads="1"/>
            </p:cNvSpPr>
            <p:nvPr/>
          </p:nvSpPr>
          <p:spPr bwMode="auto">
            <a:xfrm>
              <a:off x="9704836" y="1646034"/>
              <a:ext cx="277090" cy="277090"/>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6">
              <a:extLst>
                <a:ext uri="{FF2B5EF4-FFF2-40B4-BE49-F238E27FC236}">
                  <a16:creationId xmlns:a16="http://schemas.microsoft.com/office/drawing/2014/main" id="{5CBF609C-4370-36E6-A6A2-E70F8D610FB5}"/>
                </a:ext>
              </a:extLst>
            </p:cNvPr>
            <p:cNvSpPr>
              <a:spLocks noChangeArrowheads="1"/>
            </p:cNvSpPr>
            <p:nvPr/>
          </p:nvSpPr>
          <p:spPr bwMode="auto">
            <a:xfrm>
              <a:off x="8439116" y="2842196"/>
              <a:ext cx="277090" cy="27709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7">
              <a:extLst>
                <a:ext uri="{FF2B5EF4-FFF2-40B4-BE49-F238E27FC236}">
                  <a16:creationId xmlns:a16="http://schemas.microsoft.com/office/drawing/2014/main" id="{E9AB60DA-346A-AEF6-DD6A-A39F8710AF8D}"/>
                </a:ext>
              </a:extLst>
            </p:cNvPr>
            <p:cNvSpPr>
              <a:spLocks noChangeArrowheads="1"/>
            </p:cNvSpPr>
            <p:nvPr/>
          </p:nvSpPr>
          <p:spPr bwMode="auto">
            <a:xfrm>
              <a:off x="10277261" y="4592538"/>
              <a:ext cx="277090" cy="27823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8">
              <a:extLst>
                <a:ext uri="{FF2B5EF4-FFF2-40B4-BE49-F238E27FC236}">
                  <a16:creationId xmlns:a16="http://schemas.microsoft.com/office/drawing/2014/main" id="{BC338971-441B-4E3E-DA25-701E96F28194}"/>
                </a:ext>
              </a:extLst>
            </p:cNvPr>
            <p:cNvSpPr>
              <a:spLocks noChangeArrowheads="1"/>
            </p:cNvSpPr>
            <p:nvPr/>
          </p:nvSpPr>
          <p:spPr bwMode="auto">
            <a:xfrm>
              <a:off x="10742498" y="3739603"/>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9">
              <a:extLst>
                <a:ext uri="{FF2B5EF4-FFF2-40B4-BE49-F238E27FC236}">
                  <a16:creationId xmlns:a16="http://schemas.microsoft.com/office/drawing/2014/main" id="{F0DF5994-BF66-3D7D-8EEB-EC47D72588E1}"/>
                </a:ext>
              </a:extLst>
            </p:cNvPr>
            <p:cNvSpPr>
              <a:spLocks noChangeArrowheads="1"/>
            </p:cNvSpPr>
            <p:nvPr/>
          </p:nvSpPr>
          <p:spPr bwMode="auto">
            <a:xfrm>
              <a:off x="9419764" y="1669980"/>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70">
              <a:extLst>
                <a:ext uri="{FF2B5EF4-FFF2-40B4-BE49-F238E27FC236}">
                  <a16:creationId xmlns:a16="http://schemas.microsoft.com/office/drawing/2014/main" id="{497FFBD9-08F3-AB61-0AEA-D096E123B358}"/>
                </a:ext>
              </a:extLst>
            </p:cNvPr>
            <p:cNvSpPr>
              <a:spLocks noChangeArrowheads="1"/>
            </p:cNvSpPr>
            <p:nvPr/>
          </p:nvSpPr>
          <p:spPr bwMode="auto">
            <a:xfrm>
              <a:off x="8463062" y="3331380"/>
              <a:ext cx="13911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71">
              <a:extLst>
                <a:ext uri="{FF2B5EF4-FFF2-40B4-BE49-F238E27FC236}">
                  <a16:creationId xmlns:a16="http://schemas.microsoft.com/office/drawing/2014/main" id="{61FE7818-F519-B8FD-7702-C6B611D04EB3}"/>
                </a:ext>
              </a:extLst>
            </p:cNvPr>
            <p:cNvSpPr>
              <a:spLocks noChangeArrowheads="1"/>
            </p:cNvSpPr>
            <p:nvPr/>
          </p:nvSpPr>
          <p:spPr bwMode="auto">
            <a:xfrm>
              <a:off x="8540602" y="2347311"/>
              <a:ext cx="13797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72">
              <a:extLst>
                <a:ext uri="{FF2B5EF4-FFF2-40B4-BE49-F238E27FC236}">
                  <a16:creationId xmlns:a16="http://schemas.microsoft.com/office/drawing/2014/main" id="{4D57B559-F282-7ACC-F2FE-606D3B0DD2CC}"/>
                </a:ext>
              </a:extLst>
            </p:cNvPr>
            <p:cNvSpPr>
              <a:spLocks noChangeArrowheads="1"/>
            </p:cNvSpPr>
            <p:nvPr/>
          </p:nvSpPr>
          <p:spPr bwMode="auto">
            <a:xfrm>
              <a:off x="10325153" y="1804534"/>
              <a:ext cx="137975" cy="14025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3">
              <a:extLst>
                <a:ext uri="{FF2B5EF4-FFF2-40B4-BE49-F238E27FC236}">
                  <a16:creationId xmlns:a16="http://schemas.microsoft.com/office/drawing/2014/main" id="{39B5C36B-86C5-790A-1A7D-621046FCC97F}"/>
                </a:ext>
              </a:extLst>
            </p:cNvPr>
            <p:cNvSpPr>
              <a:spLocks noChangeArrowheads="1"/>
            </p:cNvSpPr>
            <p:nvPr/>
          </p:nvSpPr>
          <p:spPr bwMode="auto">
            <a:xfrm>
              <a:off x="9152937" y="4930064"/>
              <a:ext cx="13797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4">
              <a:extLst>
                <a:ext uri="{FF2B5EF4-FFF2-40B4-BE49-F238E27FC236}">
                  <a16:creationId xmlns:a16="http://schemas.microsoft.com/office/drawing/2014/main" id="{22C81D6D-6119-D5A4-DCB2-88EEEAB43A1B}"/>
                </a:ext>
              </a:extLst>
            </p:cNvPr>
            <p:cNvSpPr>
              <a:spLocks noChangeArrowheads="1"/>
            </p:cNvSpPr>
            <p:nvPr/>
          </p:nvSpPr>
          <p:spPr bwMode="auto">
            <a:xfrm>
              <a:off x="9978505" y="4917520"/>
              <a:ext cx="13797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5">
              <a:extLst>
                <a:ext uri="{FF2B5EF4-FFF2-40B4-BE49-F238E27FC236}">
                  <a16:creationId xmlns:a16="http://schemas.microsoft.com/office/drawing/2014/main" id="{4F6F009B-9187-6FA0-9D1D-9E6DE5818EA4}"/>
                </a:ext>
              </a:extLst>
            </p:cNvPr>
            <p:cNvSpPr>
              <a:spLocks noChangeArrowheads="1"/>
            </p:cNvSpPr>
            <p:nvPr/>
          </p:nvSpPr>
          <p:spPr bwMode="auto">
            <a:xfrm>
              <a:off x="8861023" y="4185455"/>
              <a:ext cx="13911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6">
              <a:extLst>
                <a:ext uri="{FF2B5EF4-FFF2-40B4-BE49-F238E27FC236}">
                  <a16:creationId xmlns:a16="http://schemas.microsoft.com/office/drawing/2014/main" id="{A2E68BA4-BD16-4FBF-B66E-A4583F688BA9}"/>
                </a:ext>
              </a:extLst>
            </p:cNvPr>
            <p:cNvSpPr>
              <a:spLocks noChangeArrowheads="1"/>
            </p:cNvSpPr>
            <p:nvPr/>
          </p:nvSpPr>
          <p:spPr bwMode="auto">
            <a:xfrm>
              <a:off x="9503005" y="2925437"/>
              <a:ext cx="140255" cy="14025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7">
              <a:extLst>
                <a:ext uri="{FF2B5EF4-FFF2-40B4-BE49-F238E27FC236}">
                  <a16:creationId xmlns:a16="http://schemas.microsoft.com/office/drawing/2014/main" id="{7C869B3B-259A-27C6-BA86-181D0F943510}"/>
                </a:ext>
              </a:extLst>
            </p:cNvPr>
            <p:cNvSpPr>
              <a:spLocks noChangeArrowheads="1"/>
            </p:cNvSpPr>
            <p:nvPr/>
          </p:nvSpPr>
          <p:spPr bwMode="auto">
            <a:xfrm>
              <a:off x="10207703" y="3892401"/>
              <a:ext cx="140255" cy="13797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8">
              <a:extLst>
                <a:ext uri="{FF2B5EF4-FFF2-40B4-BE49-F238E27FC236}">
                  <a16:creationId xmlns:a16="http://schemas.microsoft.com/office/drawing/2014/main" id="{2637DDB6-4C70-529A-0784-70D01AD90D0E}"/>
                </a:ext>
              </a:extLst>
            </p:cNvPr>
            <p:cNvSpPr>
              <a:spLocks noChangeArrowheads="1"/>
            </p:cNvSpPr>
            <p:nvPr/>
          </p:nvSpPr>
          <p:spPr bwMode="auto">
            <a:xfrm>
              <a:off x="8932861" y="3192265"/>
              <a:ext cx="137975" cy="139115"/>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9">
              <a:extLst>
                <a:ext uri="{FF2B5EF4-FFF2-40B4-BE49-F238E27FC236}">
                  <a16:creationId xmlns:a16="http://schemas.microsoft.com/office/drawing/2014/main" id="{06C70996-0C2F-1808-5E61-BE6D85B63C1C}"/>
                </a:ext>
              </a:extLst>
            </p:cNvPr>
            <p:cNvSpPr>
              <a:spLocks noEditPoints="1"/>
            </p:cNvSpPr>
            <p:nvPr/>
          </p:nvSpPr>
          <p:spPr bwMode="auto">
            <a:xfrm>
              <a:off x="10097095" y="1705329"/>
              <a:ext cx="100345" cy="102626"/>
            </a:xfrm>
            <a:custGeom>
              <a:avLst/>
              <a:gdLst>
                <a:gd name="T0" fmla="*/ 26 w 51"/>
                <a:gd name="T1" fmla="*/ 0 h 52"/>
                <a:gd name="T2" fmla="*/ 51 w 51"/>
                <a:gd name="T3" fmla="*/ 26 h 52"/>
                <a:gd name="T4" fmla="*/ 26 w 51"/>
                <a:gd name="T5" fmla="*/ 52 h 52"/>
                <a:gd name="T6" fmla="*/ 26 w 51"/>
                <a:gd name="T7" fmla="*/ 52 h 52"/>
                <a:gd name="T8" fmla="*/ 26 w 51"/>
                <a:gd name="T9" fmla="*/ 46 h 52"/>
                <a:gd name="T10" fmla="*/ 26 w 51"/>
                <a:gd name="T11" fmla="*/ 46 h 52"/>
                <a:gd name="T12" fmla="*/ 45 w 51"/>
                <a:gd name="T13" fmla="*/ 26 h 52"/>
                <a:gd name="T14" fmla="*/ 26 w 51"/>
                <a:gd name="T15" fmla="*/ 6 h 52"/>
                <a:gd name="T16" fmla="*/ 26 w 51"/>
                <a:gd name="T17" fmla="*/ 6 h 52"/>
                <a:gd name="T18" fmla="*/ 26 w 51"/>
                <a:gd name="T19" fmla="*/ 0 h 52"/>
                <a:gd name="T20" fmla="*/ 26 w 51"/>
                <a:gd name="T21" fmla="*/ 52 h 52"/>
                <a:gd name="T22" fmla="*/ 0 w 51"/>
                <a:gd name="T23" fmla="*/ 26 h 52"/>
                <a:gd name="T24" fmla="*/ 26 w 51"/>
                <a:gd name="T25" fmla="*/ 0 h 52"/>
                <a:gd name="T26" fmla="*/ 26 w 51"/>
                <a:gd name="T27" fmla="*/ 6 h 52"/>
                <a:gd name="T28" fmla="*/ 6 w 51"/>
                <a:gd name="T29" fmla="*/ 26 h 52"/>
                <a:gd name="T30" fmla="*/ 26 w 51"/>
                <a:gd name="T31" fmla="*/ 46 h 52"/>
                <a:gd name="T32" fmla="*/ 26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6" y="0"/>
                  </a:moveTo>
                  <a:cubicBezTo>
                    <a:pt x="40" y="0"/>
                    <a:pt x="51" y="12"/>
                    <a:pt x="51" y="26"/>
                  </a:cubicBezTo>
                  <a:cubicBezTo>
                    <a:pt x="51" y="40"/>
                    <a:pt x="40" y="52"/>
                    <a:pt x="26" y="52"/>
                  </a:cubicBezTo>
                  <a:cubicBezTo>
                    <a:pt x="26" y="52"/>
                    <a:pt x="26" y="52"/>
                    <a:pt x="26" y="52"/>
                  </a:cubicBezTo>
                  <a:cubicBezTo>
                    <a:pt x="26" y="46"/>
                    <a:pt x="26" y="46"/>
                    <a:pt x="26" y="46"/>
                  </a:cubicBezTo>
                  <a:cubicBezTo>
                    <a:pt x="26" y="46"/>
                    <a:pt x="26" y="46"/>
                    <a:pt x="26" y="46"/>
                  </a:cubicBezTo>
                  <a:cubicBezTo>
                    <a:pt x="37" y="46"/>
                    <a:pt x="45" y="37"/>
                    <a:pt x="45" y="26"/>
                  </a:cubicBezTo>
                  <a:cubicBezTo>
                    <a:pt x="45" y="15"/>
                    <a:pt x="37" y="6"/>
                    <a:pt x="26" y="6"/>
                  </a:cubicBezTo>
                  <a:cubicBezTo>
                    <a:pt x="26" y="6"/>
                    <a:pt x="26" y="6"/>
                    <a:pt x="26" y="6"/>
                  </a:cubicBezTo>
                  <a:cubicBezTo>
                    <a:pt x="26" y="0"/>
                    <a:pt x="26" y="0"/>
                    <a:pt x="26" y="0"/>
                  </a:cubicBezTo>
                  <a:close/>
                  <a:moveTo>
                    <a:pt x="26" y="52"/>
                  </a:moveTo>
                  <a:cubicBezTo>
                    <a:pt x="12" y="52"/>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80">
              <a:extLst>
                <a:ext uri="{FF2B5EF4-FFF2-40B4-BE49-F238E27FC236}">
                  <a16:creationId xmlns:a16="http://schemas.microsoft.com/office/drawing/2014/main" id="{44D42692-C8E1-9ADC-246E-E4264D1B535A}"/>
                </a:ext>
              </a:extLst>
            </p:cNvPr>
            <p:cNvSpPr>
              <a:spLocks noEditPoints="1"/>
            </p:cNvSpPr>
            <p:nvPr/>
          </p:nvSpPr>
          <p:spPr bwMode="auto">
            <a:xfrm>
              <a:off x="8441397" y="2630103"/>
              <a:ext cx="101486" cy="101486"/>
            </a:xfrm>
            <a:custGeom>
              <a:avLst/>
              <a:gdLst>
                <a:gd name="T0" fmla="*/ 26 w 51"/>
                <a:gd name="T1" fmla="*/ 0 h 51"/>
                <a:gd name="T2" fmla="*/ 51 w 51"/>
                <a:gd name="T3" fmla="*/ 26 h 51"/>
                <a:gd name="T4" fmla="*/ 26 w 51"/>
                <a:gd name="T5" fmla="*/ 51 h 51"/>
                <a:gd name="T6" fmla="*/ 26 w 51"/>
                <a:gd name="T7" fmla="*/ 45 h 51"/>
                <a:gd name="T8" fmla="*/ 45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1"/>
                    <a:pt x="51" y="26"/>
                  </a:cubicBezTo>
                  <a:cubicBezTo>
                    <a:pt x="51" y="40"/>
                    <a:pt x="40" y="51"/>
                    <a:pt x="26" y="51"/>
                  </a:cubicBezTo>
                  <a:cubicBezTo>
                    <a:pt x="26" y="45"/>
                    <a:pt x="26" y="45"/>
                    <a:pt x="26" y="45"/>
                  </a:cubicBezTo>
                  <a:cubicBezTo>
                    <a:pt x="37" y="45"/>
                    <a:pt x="45" y="36"/>
                    <a:pt x="45" y="26"/>
                  </a:cubicBezTo>
                  <a:cubicBezTo>
                    <a:pt x="45" y="15"/>
                    <a:pt x="37" y="6"/>
                    <a:pt x="26" y="6"/>
                  </a:cubicBezTo>
                  <a:lnTo>
                    <a:pt x="26" y="0"/>
                  </a:lnTo>
                  <a:close/>
                  <a:moveTo>
                    <a:pt x="26" y="51"/>
                  </a:moveTo>
                  <a:cubicBezTo>
                    <a:pt x="12" y="51"/>
                    <a:pt x="0" y="40"/>
                    <a:pt x="0" y="26"/>
                  </a:cubicBezTo>
                  <a:cubicBezTo>
                    <a:pt x="0" y="11"/>
                    <a:pt x="12" y="0"/>
                    <a:pt x="26" y="0"/>
                  </a:cubicBezTo>
                  <a:cubicBezTo>
                    <a:pt x="26" y="6"/>
                    <a:pt x="26" y="6"/>
                    <a:pt x="26" y="6"/>
                  </a:cubicBezTo>
                  <a:cubicBezTo>
                    <a:pt x="15" y="6"/>
                    <a:pt x="6" y="15"/>
                    <a:pt x="6" y="26"/>
                  </a:cubicBezTo>
                  <a:cubicBezTo>
                    <a:pt x="6" y="36"/>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81">
              <a:extLst>
                <a:ext uri="{FF2B5EF4-FFF2-40B4-BE49-F238E27FC236}">
                  <a16:creationId xmlns:a16="http://schemas.microsoft.com/office/drawing/2014/main" id="{B28305C6-2B8B-65D9-E2DD-24C625E26FA4}"/>
                </a:ext>
              </a:extLst>
            </p:cNvPr>
            <p:cNvSpPr>
              <a:spLocks noEditPoints="1"/>
            </p:cNvSpPr>
            <p:nvPr/>
          </p:nvSpPr>
          <p:spPr bwMode="auto">
            <a:xfrm>
              <a:off x="8989875" y="4525261"/>
              <a:ext cx="101486" cy="101486"/>
            </a:xfrm>
            <a:custGeom>
              <a:avLst/>
              <a:gdLst>
                <a:gd name="T0" fmla="*/ 25 w 51"/>
                <a:gd name="T1" fmla="*/ 0 h 51"/>
                <a:gd name="T2" fmla="*/ 51 w 51"/>
                <a:gd name="T3" fmla="*/ 26 h 51"/>
                <a:gd name="T4" fmla="*/ 25 w 51"/>
                <a:gd name="T5" fmla="*/ 51 h 51"/>
                <a:gd name="T6" fmla="*/ 25 w 51"/>
                <a:gd name="T7" fmla="*/ 45 h 51"/>
                <a:gd name="T8" fmla="*/ 45 w 51"/>
                <a:gd name="T9" fmla="*/ 26 h 51"/>
                <a:gd name="T10" fmla="*/ 25 w 51"/>
                <a:gd name="T11" fmla="*/ 6 h 51"/>
                <a:gd name="T12" fmla="*/ 25 w 51"/>
                <a:gd name="T13" fmla="*/ 0 h 51"/>
                <a:gd name="T14" fmla="*/ 25 w 51"/>
                <a:gd name="T15" fmla="*/ 51 h 51"/>
                <a:gd name="T16" fmla="*/ 0 w 51"/>
                <a:gd name="T17" fmla="*/ 26 h 51"/>
                <a:gd name="T18" fmla="*/ 25 w 51"/>
                <a:gd name="T19" fmla="*/ 0 h 51"/>
                <a:gd name="T20" fmla="*/ 25 w 51"/>
                <a:gd name="T21" fmla="*/ 6 h 51"/>
                <a:gd name="T22" fmla="*/ 6 w 51"/>
                <a:gd name="T23" fmla="*/ 26 h 51"/>
                <a:gd name="T24" fmla="*/ 25 w 51"/>
                <a:gd name="T25" fmla="*/ 45 h 51"/>
                <a:gd name="T26" fmla="*/ 25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5" y="0"/>
                  </a:moveTo>
                  <a:cubicBezTo>
                    <a:pt x="40" y="0"/>
                    <a:pt x="51" y="11"/>
                    <a:pt x="51" y="26"/>
                  </a:cubicBezTo>
                  <a:cubicBezTo>
                    <a:pt x="51" y="40"/>
                    <a:pt x="40" y="51"/>
                    <a:pt x="25" y="51"/>
                  </a:cubicBezTo>
                  <a:cubicBezTo>
                    <a:pt x="25" y="45"/>
                    <a:pt x="25" y="45"/>
                    <a:pt x="25" y="45"/>
                  </a:cubicBezTo>
                  <a:cubicBezTo>
                    <a:pt x="36" y="45"/>
                    <a:pt x="45" y="36"/>
                    <a:pt x="45" y="26"/>
                  </a:cubicBezTo>
                  <a:cubicBezTo>
                    <a:pt x="45" y="15"/>
                    <a:pt x="36" y="6"/>
                    <a:pt x="25" y="6"/>
                  </a:cubicBezTo>
                  <a:lnTo>
                    <a:pt x="25" y="0"/>
                  </a:lnTo>
                  <a:close/>
                  <a:moveTo>
                    <a:pt x="25" y="51"/>
                  </a:moveTo>
                  <a:cubicBezTo>
                    <a:pt x="11" y="51"/>
                    <a:pt x="0" y="40"/>
                    <a:pt x="0" y="26"/>
                  </a:cubicBezTo>
                  <a:cubicBezTo>
                    <a:pt x="0" y="11"/>
                    <a:pt x="11" y="0"/>
                    <a:pt x="25" y="0"/>
                  </a:cubicBezTo>
                  <a:cubicBezTo>
                    <a:pt x="25" y="6"/>
                    <a:pt x="25" y="6"/>
                    <a:pt x="25" y="6"/>
                  </a:cubicBezTo>
                  <a:cubicBezTo>
                    <a:pt x="15" y="6"/>
                    <a:pt x="6" y="15"/>
                    <a:pt x="6" y="26"/>
                  </a:cubicBezTo>
                  <a:cubicBezTo>
                    <a:pt x="6" y="36"/>
                    <a:pt x="15"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2">
              <a:extLst>
                <a:ext uri="{FF2B5EF4-FFF2-40B4-BE49-F238E27FC236}">
                  <a16:creationId xmlns:a16="http://schemas.microsoft.com/office/drawing/2014/main" id="{E11A6652-B7A4-345C-1C3C-C0D256DE72F0}"/>
                </a:ext>
              </a:extLst>
            </p:cNvPr>
            <p:cNvSpPr>
              <a:spLocks noEditPoints="1"/>
            </p:cNvSpPr>
            <p:nvPr/>
          </p:nvSpPr>
          <p:spPr bwMode="auto">
            <a:xfrm>
              <a:off x="9640980" y="4882171"/>
              <a:ext cx="101486" cy="101486"/>
            </a:xfrm>
            <a:custGeom>
              <a:avLst/>
              <a:gdLst>
                <a:gd name="T0" fmla="*/ 26 w 51"/>
                <a:gd name="T1" fmla="*/ 0 h 51"/>
                <a:gd name="T2" fmla="*/ 51 w 51"/>
                <a:gd name="T3" fmla="*/ 25 h 51"/>
                <a:gd name="T4" fmla="*/ 26 w 51"/>
                <a:gd name="T5" fmla="*/ 51 h 51"/>
                <a:gd name="T6" fmla="*/ 26 w 51"/>
                <a:gd name="T7" fmla="*/ 45 h 51"/>
                <a:gd name="T8" fmla="*/ 45 w 51"/>
                <a:gd name="T9" fmla="*/ 25 h 51"/>
                <a:gd name="T10" fmla="*/ 26 w 51"/>
                <a:gd name="T11" fmla="*/ 6 h 51"/>
                <a:gd name="T12" fmla="*/ 26 w 51"/>
                <a:gd name="T13" fmla="*/ 0 h 51"/>
                <a:gd name="T14" fmla="*/ 26 w 51"/>
                <a:gd name="T15" fmla="*/ 51 h 51"/>
                <a:gd name="T16" fmla="*/ 0 w 51"/>
                <a:gd name="T17" fmla="*/ 25 h 51"/>
                <a:gd name="T18" fmla="*/ 26 w 51"/>
                <a:gd name="T19" fmla="*/ 0 h 51"/>
                <a:gd name="T20" fmla="*/ 26 w 51"/>
                <a:gd name="T21" fmla="*/ 6 h 51"/>
                <a:gd name="T22" fmla="*/ 6 w 51"/>
                <a:gd name="T23" fmla="*/ 25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1"/>
                    <a:pt x="51" y="25"/>
                  </a:cubicBezTo>
                  <a:cubicBezTo>
                    <a:pt x="51" y="40"/>
                    <a:pt x="40" y="51"/>
                    <a:pt x="26" y="51"/>
                  </a:cubicBezTo>
                  <a:cubicBezTo>
                    <a:pt x="26" y="45"/>
                    <a:pt x="26" y="45"/>
                    <a:pt x="26" y="45"/>
                  </a:cubicBezTo>
                  <a:cubicBezTo>
                    <a:pt x="36" y="45"/>
                    <a:pt x="45" y="36"/>
                    <a:pt x="45" y="25"/>
                  </a:cubicBezTo>
                  <a:cubicBezTo>
                    <a:pt x="45" y="14"/>
                    <a:pt x="36" y="6"/>
                    <a:pt x="26" y="6"/>
                  </a:cubicBezTo>
                  <a:lnTo>
                    <a:pt x="26" y="0"/>
                  </a:lnTo>
                  <a:close/>
                  <a:moveTo>
                    <a:pt x="26" y="51"/>
                  </a:moveTo>
                  <a:cubicBezTo>
                    <a:pt x="11" y="51"/>
                    <a:pt x="0" y="40"/>
                    <a:pt x="0" y="25"/>
                  </a:cubicBezTo>
                  <a:cubicBezTo>
                    <a:pt x="0" y="11"/>
                    <a:pt x="11" y="0"/>
                    <a:pt x="26" y="0"/>
                  </a:cubicBezTo>
                  <a:cubicBezTo>
                    <a:pt x="26" y="6"/>
                    <a:pt x="26" y="6"/>
                    <a:pt x="26" y="6"/>
                  </a:cubicBezTo>
                  <a:cubicBezTo>
                    <a:pt x="15" y="6"/>
                    <a:pt x="6" y="14"/>
                    <a:pt x="6" y="25"/>
                  </a:cubicBezTo>
                  <a:cubicBezTo>
                    <a:pt x="6" y="36"/>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3">
              <a:extLst>
                <a:ext uri="{FF2B5EF4-FFF2-40B4-BE49-F238E27FC236}">
                  <a16:creationId xmlns:a16="http://schemas.microsoft.com/office/drawing/2014/main" id="{D444D15A-E4E2-1412-7470-77E942EF9BFE}"/>
                </a:ext>
              </a:extLst>
            </p:cNvPr>
            <p:cNvSpPr>
              <a:spLocks noEditPoints="1"/>
            </p:cNvSpPr>
            <p:nvPr/>
          </p:nvSpPr>
          <p:spPr bwMode="auto">
            <a:xfrm>
              <a:off x="10562333" y="4218524"/>
              <a:ext cx="101486"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2"/>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7"/>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2"/>
                    <a:pt x="11" y="0"/>
                    <a:pt x="25" y="0"/>
                  </a:cubicBezTo>
                  <a:cubicBezTo>
                    <a:pt x="25" y="6"/>
                    <a:pt x="25" y="6"/>
                    <a:pt x="25" y="6"/>
                  </a:cubicBezTo>
                  <a:cubicBezTo>
                    <a:pt x="14" y="6"/>
                    <a:pt x="6" y="15"/>
                    <a:pt x="6" y="26"/>
                  </a:cubicBezTo>
                  <a:cubicBezTo>
                    <a:pt x="6" y="37"/>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4">
              <a:extLst>
                <a:ext uri="{FF2B5EF4-FFF2-40B4-BE49-F238E27FC236}">
                  <a16:creationId xmlns:a16="http://schemas.microsoft.com/office/drawing/2014/main" id="{2BA87E24-A5A6-A235-2A13-97B44DC01715}"/>
                </a:ext>
              </a:extLst>
            </p:cNvPr>
            <p:cNvSpPr>
              <a:spLocks noEditPoints="1"/>
            </p:cNvSpPr>
            <p:nvPr/>
          </p:nvSpPr>
          <p:spPr bwMode="auto">
            <a:xfrm>
              <a:off x="10984239" y="3259542"/>
              <a:ext cx="100345"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6"/>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1"/>
                    <a:pt x="11" y="0"/>
                    <a:pt x="25" y="0"/>
                  </a:cubicBezTo>
                  <a:cubicBezTo>
                    <a:pt x="25" y="6"/>
                    <a:pt x="25" y="6"/>
                    <a:pt x="25" y="6"/>
                  </a:cubicBezTo>
                  <a:cubicBezTo>
                    <a:pt x="14" y="6"/>
                    <a:pt x="6" y="15"/>
                    <a:pt x="6" y="26"/>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5">
              <a:extLst>
                <a:ext uri="{FF2B5EF4-FFF2-40B4-BE49-F238E27FC236}">
                  <a16:creationId xmlns:a16="http://schemas.microsoft.com/office/drawing/2014/main" id="{859BDCF8-8082-073C-BCC1-ABD7000FC20C}"/>
                </a:ext>
              </a:extLst>
            </p:cNvPr>
            <p:cNvSpPr>
              <a:spLocks noEditPoints="1"/>
            </p:cNvSpPr>
            <p:nvPr/>
          </p:nvSpPr>
          <p:spPr bwMode="auto">
            <a:xfrm>
              <a:off x="10906700" y="2431693"/>
              <a:ext cx="101486" cy="103766"/>
            </a:xfrm>
            <a:custGeom>
              <a:avLst/>
              <a:gdLst>
                <a:gd name="T0" fmla="*/ 26 w 51"/>
                <a:gd name="T1" fmla="*/ 0 h 52"/>
                <a:gd name="T2" fmla="*/ 51 w 51"/>
                <a:gd name="T3" fmla="*/ 26 h 52"/>
                <a:gd name="T4" fmla="*/ 26 w 51"/>
                <a:gd name="T5" fmla="*/ 52 h 52"/>
                <a:gd name="T6" fmla="*/ 26 w 51"/>
                <a:gd name="T7" fmla="*/ 52 h 52"/>
                <a:gd name="T8" fmla="*/ 26 w 51"/>
                <a:gd name="T9" fmla="*/ 46 h 52"/>
                <a:gd name="T10" fmla="*/ 26 w 51"/>
                <a:gd name="T11" fmla="*/ 46 h 52"/>
                <a:gd name="T12" fmla="*/ 45 w 51"/>
                <a:gd name="T13" fmla="*/ 26 h 52"/>
                <a:gd name="T14" fmla="*/ 26 w 51"/>
                <a:gd name="T15" fmla="*/ 6 h 52"/>
                <a:gd name="T16" fmla="*/ 26 w 51"/>
                <a:gd name="T17" fmla="*/ 6 h 52"/>
                <a:gd name="T18" fmla="*/ 26 w 51"/>
                <a:gd name="T19" fmla="*/ 0 h 52"/>
                <a:gd name="T20" fmla="*/ 26 w 51"/>
                <a:gd name="T21" fmla="*/ 52 h 52"/>
                <a:gd name="T22" fmla="*/ 0 w 51"/>
                <a:gd name="T23" fmla="*/ 26 h 52"/>
                <a:gd name="T24" fmla="*/ 26 w 51"/>
                <a:gd name="T25" fmla="*/ 0 h 52"/>
                <a:gd name="T26" fmla="*/ 26 w 51"/>
                <a:gd name="T27" fmla="*/ 6 h 52"/>
                <a:gd name="T28" fmla="*/ 6 w 51"/>
                <a:gd name="T29" fmla="*/ 26 h 52"/>
                <a:gd name="T30" fmla="*/ 26 w 51"/>
                <a:gd name="T31" fmla="*/ 46 h 52"/>
                <a:gd name="T32" fmla="*/ 26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6" y="0"/>
                  </a:moveTo>
                  <a:cubicBezTo>
                    <a:pt x="40" y="0"/>
                    <a:pt x="51" y="12"/>
                    <a:pt x="51" y="26"/>
                  </a:cubicBezTo>
                  <a:cubicBezTo>
                    <a:pt x="51" y="40"/>
                    <a:pt x="40" y="52"/>
                    <a:pt x="26" y="52"/>
                  </a:cubicBezTo>
                  <a:cubicBezTo>
                    <a:pt x="26" y="52"/>
                    <a:pt x="26" y="52"/>
                    <a:pt x="26" y="52"/>
                  </a:cubicBezTo>
                  <a:cubicBezTo>
                    <a:pt x="26" y="46"/>
                    <a:pt x="26" y="46"/>
                    <a:pt x="26" y="46"/>
                  </a:cubicBezTo>
                  <a:cubicBezTo>
                    <a:pt x="26" y="46"/>
                    <a:pt x="26" y="46"/>
                    <a:pt x="26" y="46"/>
                  </a:cubicBezTo>
                  <a:cubicBezTo>
                    <a:pt x="36" y="46"/>
                    <a:pt x="45" y="37"/>
                    <a:pt x="45" y="26"/>
                  </a:cubicBezTo>
                  <a:cubicBezTo>
                    <a:pt x="45" y="15"/>
                    <a:pt x="36" y="6"/>
                    <a:pt x="26" y="6"/>
                  </a:cubicBezTo>
                  <a:cubicBezTo>
                    <a:pt x="26" y="6"/>
                    <a:pt x="26" y="6"/>
                    <a:pt x="26" y="6"/>
                  </a:cubicBezTo>
                  <a:cubicBezTo>
                    <a:pt x="26" y="0"/>
                    <a:pt x="26" y="0"/>
                    <a:pt x="26" y="0"/>
                  </a:cubicBezTo>
                  <a:close/>
                  <a:moveTo>
                    <a:pt x="26" y="52"/>
                  </a:moveTo>
                  <a:cubicBezTo>
                    <a:pt x="11" y="52"/>
                    <a:pt x="0" y="40"/>
                    <a:pt x="0" y="26"/>
                  </a:cubicBezTo>
                  <a:cubicBezTo>
                    <a:pt x="0" y="12"/>
                    <a:pt x="11"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6">
              <a:extLst>
                <a:ext uri="{FF2B5EF4-FFF2-40B4-BE49-F238E27FC236}">
                  <a16:creationId xmlns:a16="http://schemas.microsoft.com/office/drawing/2014/main" id="{6AC57176-BBDD-4520-735B-ABFF0CF19434}"/>
                </a:ext>
              </a:extLst>
            </p:cNvPr>
            <p:cNvSpPr>
              <a:spLocks noEditPoints="1"/>
            </p:cNvSpPr>
            <p:nvPr/>
          </p:nvSpPr>
          <p:spPr bwMode="auto">
            <a:xfrm>
              <a:off x="9962541" y="3132970"/>
              <a:ext cx="100345"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6"/>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1"/>
                    <a:pt x="11" y="0"/>
                    <a:pt x="25" y="0"/>
                  </a:cubicBezTo>
                  <a:cubicBezTo>
                    <a:pt x="25" y="6"/>
                    <a:pt x="25" y="6"/>
                    <a:pt x="25" y="6"/>
                  </a:cubicBezTo>
                  <a:cubicBezTo>
                    <a:pt x="14" y="6"/>
                    <a:pt x="6" y="15"/>
                    <a:pt x="6" y="26"/>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7">
              <a:extLst>
                <a:ext uri="{FF2B5EF4-FFF2-40B4-BE49-F238E27FC236}">
                  <a16:creationId xmlns:a16="http://schemas.microsoft.com/office/drawing/2014/main" id="{81FB1AD2-B057-432A-998F-91C6DA307582}"/>
                </a:ext>
              </a:extLst>
            </p:cNvPr>
            <p:cNvSpPr>
              <a:spLocks noEditPoints="1"/>
            </p:cNvSpPr>
            <p:nvPr/>
          </p:nvSpPr>
          <p:spPr bwMode="auto">
            <a:xfrm>
              <a:off x="9403800" y="1976718"/>
              <a:ext cx="101486" cy="102626"/>
            </a:xfrm>
            <a:custGeom>
              <a:avLst/>
              <a:gdLst>
                <a:gd name="T0" fmla="*/ 25 w 51"/>
                <a:gd name="T1" fmla="*/ 0 h 52"/>
                <a:gd name="T2" fmla="*/ 51 w 51"/>
                <a:gd name="T3" fmla="*/ 26 h 52"/>
                <a:gd name="T4" fmla="*/ 25 w 51"/>
                <a:gd name="T5" fmla="*/ 52 h 52"/>
                <a:gd name="T6" fmla="*/ 25 w 51"/>
                <a:gd name="T7" fmla="*/ 46 h 52"/>
                <a:gd name="T8" fmla="*/ 45 w 51"/>
                <a:gd name="T9" fmla="*/ 26 h 52"/>
                <a:gd name="T10" fmla="*/ 25 w 51"/>
                <a:gd name="T11" fmla="*/ 6 h 52"/>
                <a:gd name="T12" fmla="*/ 25 w 51"/>
                <a:gd name="T13" fmla="*/ 0 h 52"/>
                <a:gd name="T14" fmla="*/ 25 w 51"/>
                <a:gd name="T15" fmla="*/ 52 h 52"/>
                <a:gd name="T16" fmla="*/ 0 w 51"/>
                <a:gd name="T17" fmla="*/ 26 h 52"/>
                <a:gd name="T18" fmla="*/ 25 w 51"/>
                <a:gd name="T19" fmla="*/ 0 h 52"/>
                <a:gd name="T20" fmla="*/ 25 w 51"/>
                <a:gd name="T21" fmla="*/ 6 h 52"/>
                <a:gd name="T22" fmla="*/ 6 w 51"/>
                <a:gd name="T23" fmla="*/ 26 h 52"/>
                <a:gd name="T24" fmla="*/ 25 w 51"/>
                <a:gd name="T25" fmla="*/ 46 h 52"/>
                <a:gd name="T26" fmla="*/ 25 w 51"/>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2">
                  <a:moveTo>
                    <a:pt x="25" y="0"/>
                  </a:moveTo>
                  <a:cubicBezTo>
                    <a:pt x="40" y="0"/>
                    <a:pt x="51" y="12"/>
                    <a:pt x="51" y="26"/>
                  </a:cubicBezTo>
                  <a:cubicBezTo>
                    <a:pt x="51" y="40"/>
                    <a:pt x="40" y="52"/>
                    <a:pt x="25" y="52"/>
                  </a:cubicBezTo>
                  <a:cubicBezTo>
                    <a:pt x="25" y="46"/>
                    <a:pt x="25" y="46"/>
                    <a:pt x="25" y="46"/>
                  </a:cubicBezTo>
                  <a:cubicBezTo>
                    <a:pt x="36" y="46"/>
                    <a:pt x="45" y="37"/>
                    <a:pt x="45" y="26"/>
                  </a:cubicBezTo>
                  <a:cubicBezTo>
                    <a:pt x="45" y="15"/>
                    <a:pt x="36" y="6"/>
                    <a:pt x="25" y="6"/>
                  </a:cubicBezTo>
                  <a:lnTo>
                    <a:pt x="25" y="0"/>
                  </a:lnTo>
                  <a:close/>
                  <a:moveTo>
                    <a:pt x="25" y="52"/>
                  </a:moveTo>
                  <a:cubicBezTo>
                    <a:pt x="11" y="52"/>
                    <a:pt x="0" y="40"/>
                    <a:pt x="0" y="26"/>
                  </a:cubicBezTo>
                  <a:cubicBezTo>
                    <a:pt x="0" y="12"/>
                    <a:pt x="11" y="0"/>
                    <a:pt x="25" y="0"/>
                  </a:cubicBezTo>
                  <a:cubicBezTo>
                    <a:pt x="25" y="6"/>
                    <a:pt x="25" y="6"/>
                    <a:pt x="25" y="6"/>
                  </a:cubicBezTo>
                  <a:cubicBezTo>
                    <a:pt x="15" y="6"/>
                    <a:pt x="6" y="15"/>
                    <a:pt x="6" y="26"/>
                  </a:cubicBezTo>
                  <a:cubicBezTo>
                    <a:pt x="6" y="37"/>
                    <a:pt x="15" y="46"/>
                    <a:pt x="25" y="46"/>
                  </a:cubicBezTo>
                  <a:lnTo>
                    <a:pt x="25"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8">
              <a:extLst>
                <a:ext uri="{FF2B5EF4-FFF2-40B4-BE49-F238E27FC236}">
                  <a16:creationId xmlns:a16="http://schemas.microsoft.com/office/drawing/2014/main" id="{A62D9999-B522-0093-2743-83A1236791EA}"/>
                </a:ext>
              </a:extLst>
            </p:cNvPr>
            <p:cNvSpPr>
              <a:spLocks noEditPoints="1"/>
            </p:cNvSpPr>
            <p:nvPr/>
          </p:nvSpPr>
          <p:spPr bwMode="auto">
            <a:xfrm>
              <a:off x="8971631" y="3455671"/>
              <a:ext cx="101486" cy="101486"/>
            </a:xfrm>
            <a:custGeom>
              <a:avLst/>
              <a:gdLst>
                <a:gd name="T0" fmla="*/ 26 w 51"/>
                <a:gd name="T1" fmla="*/ 0 h 51"/>
                <a:gd name="T2" fmla="*/ 51 w 51"/>
                <a:gd name="T3" fmla="*/ 26 h 51"/>
                <a:gd name="T4" fmla="*/ 26 w 51"/>
                <a:gd name="T5" fmla="*/ 51 h 51"/>
                <a:gd name="T6" fmla="*/ 26 w 51"/>
                <a:gd name="T7" fmla="*/ 45 h 51"/>
                <a:gd name="T8" fmla="*/ 46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2"/>
                    <a:pt x="51" y="26"/>
                  </a:cubicBezTo>
                  <a:cubicBezTo>
                    <a:pt x="51" y="40"/>
                    <a:pt x="40" y="51"/>
                    <a:pt x="26" y="51"/>
                  </a:cubicBezTo>
                  <a:cubicBezTo>
                    <a:pt x="26" y="45"/>
                    <a:pt x="26" y="45"/>
                    <a:pt x="26" y="45"/>
                  </a:cubicBezTo>
                  <a:cubicBezTo>
                    <a:pt x="37" y="45"/>
                    <a:pt x="46" y="37"/>
                    <a:pt x="46" y="26"/>
                  </a:cubicBezTo>
                  <a:cubicBezTo>
                    <a:pt x="46" y="15"/>
                    <a:pt x="37" y="6"/>
                    <a:pt x="26" y="6"/>
                  </a:cubicBezTo>
                  <a:lnTo>
                    <a:pt x="26" y="0"/>
                  </a:lnTo>
                  <a:close/>
                  <a:moveTo>
                    <a:pt x="26" y="51"/>
                  </a:moveTo>
                  <a:cubicBezTo>
                    <a:pt x="12" y="51"/>
                    <a:pt x="0" y="40"/>
                    <a:pt x="0" y="26"/>
                  </a:cubicBezTo>
                  <a:cubicBezTo>
                    <a:pt x="0" y="12"/>
                    <a:pt x="12" y="0"/>
                    <a:pt x="26" y="0"/>
                  </a:cubicBezTo>
                  <a:cubicBezTo>
                    <a:pt x="26" y="6"/>
                    <a:pt x="26" y="6"/>
                    <a:pt x="26" y="6"/>
                  </a:cubicBezTo>
                  <a:cubicBezTo>
                    <a:pt x="15" y="6"/>
                    <a:pt x="6" y="15"/>
                    <a:pt x="6" y="26"/>
                  </a:cubicBezTo>
                  <a:cubicBezTo>
                    <a:pt x="6" y="37"/>
                    <a:pt x="15" y="45"/>
                    <a:pt x="26" y="45"/>
                  </a:cubicBezTo>
                  <a:lnTo>
                    <a:pt x="26"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9">
              <a:extLst>
                <a:ext uri="{FF2B5EF4-FFF2-40B4-BE49-F238E27FC236}">
                  <a16:creationId xmlns:a16="http://schemas.microsoft.com/office/drawing/2014/main" id="{B8930A0E-5703-BFA0-E50A-4534785F3919}"/>
                </a:ext>
              </a:extLst>
            </p:cNvPr>
            <p:cNvSpPr>
              <a:spLocks noEditPoints="1"/>
            </p:cNvSpPr>
            <p:nvPr/>
          </p:nvSpPr>
          <p:spPr bwMode="auto">
            <a:xfrm>
              <a:off x="10401552" y="2950524"/>
              <a:ext cx="103766" cy="103766"/>
            </a:xfrm>
            <a:custGeom>
              <a:avLst/>
              <a:gdLst>
                <a:gd name="T0" fmla="*/ 26 w 52"/>
                <a:gd name="T1" fmla="*/ 0 h 52"/>
                <a:gd name="T2" fmla="*/ 52 w 52"/>
                <a:gd name="T3" fmla="*/ 26 h 52"/>
                <a:gd name="T4" fmla="*/ 26 w 52"/>
                <a:gd name="T5" fmla="*/ 52 h 52"/>
                <a:gd name="T6" fmla="*/ 26 w 52"/>
                <a:gd name="T7" fmla="*/ 52 h 52"/>
                <a:gd name="T8" fmla="*/ 26 w 52"/>
                <a:gd name="T9" fmla="*/ 46 h 52"/>
                <a:gd name="T10" fmla="*/ 26 w 52"/>
                <a:gd name="T11" fmla="*/ 46 h 52"/>
                <a:gd name="T12" fmla="*/ 46 w 52"/>
                <a:gd name="T13" fmla="*/ 26 h 52"/>
                <a:gd name="T14" fmla="*/ 26 w 52"/>
                <a:gd name="T15" fmla="*/ 6 h 52"/>
                <a:gd name="T16" fmla="*/ 26 w 52"/>
                <a:gd name="T17" fmla="*/ 6 h 52"/>
                <a:gd name="T18" fmla="*/ 26 w 52"/>
                <a:gd name="T19" fmla="*/ 0 h 52"/>
                <a:gd name="T20" fmla="*/ 26 w 52"/>
                <a:gd name="T21" fmla="*/ 52 h 52"/>
                <a:gd name="T22" fmla="*/ 0 w 52"/>
                <a:gd name="T23" fmla="*/ 26 h 52"/>
                <a:gd name="T24" fmla="*/ 26 w 52"/>
                <a:gd name="T25" fmla="*/ 0 h 52"/>
                <a:gd name="T26" fmla="*/ 26 w 52"/>
                <a:gd name="T27" fmla="*/ 6 h 52"/>
                <a:gd name="T28" fmla="*/ 6 w 52"/>
                <a:gd name="T29" fmla="*/ 26 h 52"/>
                <a:gd name="T30" fmla="*/ 26 w 52"/>
                <a:gd name="T31" fmla="*/ 46 h 52"/>
                <a:gd name="T32" fmla="*/ 26 w 52"/>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52">
                  <a:moveTo>
                    <a:pt x="26" y="0"/>
                  </a:moveTo>
                  <a:cubicBezTo>
                    <a:pt x="40" y="0"/>
                    <a:pt x="52" y="12"/>
                    <a:pt x="52" y="26"/>
                  </a:cubicBezTo>
                  <a:cubicBezTo>
                    <a:pt x="52" y="40"/>
                    <a:pt x="40" y="52"/>
                    <a:pt x="26" y="52"/>
                  </a:cubicBezTo>
                  <a:cubicBezTo>
                    <a:pt x="26" y="52"/>
                    <a:pt x="26" y="52"/>
                    <a:pt x="26" y="52"/>
                  </a:cubicBezTo>
                  <a:cubicBezTo>
                    <a:pt x="26" y="46"/>
                    <a:pt x="26" y="46"/>
                    <a:pt x="26" y="46"/>
                  </a:cubicBezTo>
                  <a:cubicBezTo>
                    <a:pt x="26" y="46"/>
                    <a:pt x="26" y="46"/>
                    <a:pt x="26" y="46"/>
                  </a:cubicBezTo>
                  <a:cubicBezTo>
                    <a:pt x="37" y="46"/>
                    <a:pt x="46" y="37"/>
                    <a:pt x="46" y="26"/>
                  </a:cubicBezTo>
                  <a:cubicBezTo>
                    <a:pt x="46" y="15"/>
                    <a:pt x="37" y="6"/>
                    <a:pt x="26" y="6"/>
                  </a:cubicBezTo>
                  <a:cubicBezTo>
                    <a:pt x="26" y="6"/>
                    <a:pt x="26" y="6"/>
                    <a:pt x="26" y="6"/>
                  </a:cubicBezTo>
                  <a:cubicBezTo>
                    <a:pt x="26" y="0"/>
                    <a:pt x="26" y="0"/>
                    <a:pt x="26" y="0"/>
                  </a:cubicBezTo>
                  <a:close/>
                  <a:moveTo>
                    <a:pt x="26" y="52"/>
                  </a:moveTo>
                  <a:cubicBezTo>
                    <a:pt x="12" y="52"/>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90">
              <a:extLst>
                <a:ext uri="{FF2B5EF4-FFF2-40B4-BE49-F238E27FC236}">
                  <a16:creationId xmlns:a16="http://schemas.microsoft.com/office/drawing/2014/main" id="{9FABFF94-7604-735B-643B-BC14CB3E7095}"/>
                </a:ext>
              </a:extLst>
            </p:cNvPr>
            <p:cNvSpPr>
              <a:spLocks noEditPoints="1"/>
            </p:cNvSpPr>
            <p:nvPr/>
          </p:nvSpPr>
          <p:spPr bwMode="auto">
            <a:xfrm>
              <a:off x="9971663" y="3823984"/>
              <a:ext cx="101486" cy="101486"/>
            </a:xfrm>
            <a:custGeom>
              <a:avLst/>
              <a:gdLst>
                <a:gd name="T0" fmla="*/ 25 w 51"/>
                <a:gd name="T1" fmla="*/ 0 h 51"/>
                <a:gd name="T2" fmla="*/ 51 w 51"/>
                <a:gd name="T3" fmla="*/ 25 h 51"/>
                <a:gd name="T4" fmla="*/ 25 w 51"/>
                <a:gd name="T5" fmla="*/ 51 h 51"/>
                <a:gd name="T6" fmla="*/ 25 w 51"/>
                <a:gd name="T7" fmla="*/ 51 h 51"/>
                <a:gd name="T8" fmla="*/ 25 w 51"/>
                <a:gd name="T9" fmla="*/ 45 h 51"/>
                <a:gd name="T10" fmla="*/ 25 w 51"/>
                <a:gd name="T11" fmla="*/ 45 h 51"/>
                <a:gd name="T12" fmla="*/ 45 w 51"/>
                <a:gd name="T13" fmla="*/ 25 h 51"/>
                <a:gd name="T14" fmla="*/ 25 w 51"/>
                <a:gd name="T15" fmla="*/ 5 h 51"/>
                <a:gd name="T16" fmla="*/ 25 w 51"/>
                <a:gd name="T17" fmla="*/ 5 h 51"/>
                <a:gd name="T18" fmla="*/ 25 w 51"/>
                <a:gd name="T19" fmla="*/ 0 h 51"/>
                <a:gd name="T20" fmla="*/ 25 w 51"/>
                <a:gd name="T21" fmla="*/ 51 h 51"/>
                <a:gd name="T22" fmla="*/ 0 w 51"/>
                <a:gd name="T23" fmla="*/ 25 h 51"/>
                <a:gd name="T24" fmla="*/ 25 w 51"/>
                <a:gd name="T25" fmla="*/ 0 h 51"/>
                <a:gd name="T26" fmla="*/ 25 w 51"/>
                <a:gd name="T27" fmla="*/ 5 h 51"/>
                <a:gd name="T28" fmla="*/ 6 w 51"/>
                <a:gd name="T29" fmla="*/ 25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5"/>
                  </a:cubicBezTo>
                  <a:cubicBezTo>
                    <a:pt x="51" y="39"/>
                    <a:pt x="39" y="51"/>
                    <a:pt x="25" y="51"/>
                  </a:cubicBezTo>
                  <a:cubicBezTo>
                    <a:pt x="25" y="51"/>
                    <a:pt x="25" y="51"/>
                    <a:pt x="25" y="51"/>
                  </a:cubicBezTo>
                  <a:cubicBezTo>
                    <a:pt x="25" y="45"/>
                    <a:pt x="25" y="45"/>
                    <a:pt x="25" y="45"/>
                  </a:cubicBezTo>
                  <a:cubicBezTo>
                    <a:pt x="25" y="45"/>
                    <a:pt x="25" y="45"/>
                    <a:pt x="25" y="45"/>
                  </a:cubicBezTo>
                  <a:cubicBezTo>
                    <a:pt x="36" y="45"/>
                    <a:pt x="45" y="36"/>
                    <a:pt x="45" y="25"/>
                  </a:cubicBezTo>
                  <a:cubicBezTo>
                    <a:pt x="45" y="14"/>
                    <a:pt x="36" y="5"/>
                    <a:pt x="25" y="5"/>
                  </a:cubicBezTo>
                  <a:cubicBezTo>
                    <a:pt x="25" y="5"/>
                    <a:pt x="25" y="5"/>
                    <a:pt x="25" y="5"/>
                  </a:cubicBezTo>
                  <a:cubicBezTo>
                    <a:pt x="25" y="0"/>
                    <a:pt x="25" y="0"/>
                    <a:pt x="25" y="0"/>
                  </a:cubicBezTo>
                  <a:close/>
                  <a:moveTo>
                    <a:pt x="25" y="51"/>
                  </a:moveTo>
                  <a:cubicBezTo>
                    <a:pt x="11" y="51"/>
                    <a:pt x="0" y="39"/>
                    <a:pt x="0" y="25"/>
                  </a:cubicBezTo>
                  <a:cubicBezTo>
                    <a:pt x="0" y="11"/>
                    <a:pt x="11" y="0"/>
                    <a:pt x="25" y="0"/>
                  </a:cubicBezTo>
                  <a:cubicBezTo>
                    <a:pt x="25" y="5"/>
                    <a:pt x="25" y="5"/>
                    <a:pt x="25" y="5"/>
                  </a:cubicBezTo>
                  <a:cubicBezTo>
                    <a:pt x="14" y="5"/>
                    <a:pt x="6" y="14"/>
                    <a:pt x="6" y="25"/>
                  </a:cubicBezTo>
                  <a:cubicBezTo>
                    <a:pt x="6" y="36"/>
                    <a:pt x="14" y="45"/>
                    <a:pt x="25" y="45"/>
                  </a:cubicBezTo>
                  <a:lnTo>
                    <a:pt x="25" y="51"/>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91">
              <a:extLst>
                <a:ext uri="{FF2B5EF4-FFF2-40B4-BE49-F238E27FC236}">
                  <a16:creationId xmlns:a16="http://schemas.microsoft.com/office/drawing/2014/main" id="{0EFBEAA1-1206-BA8B-FCE3-147F325FDD70}"/>
                </a:ext>
              </a:extLst>
            </p:cNvPr>
            <p:cNvSpPr>
              <a:spLocks/>
            </p:cNvSpPr>
            <p:nvPr/>
          </p:nvSpPr>
          <p:spPr bwMode="auto">
            <a:xfrm>
              <a:off x="9463095" y="2501250"/>
              <a:ext cx="168763" cy="126572"/>
            </a:xfrm>
            <a:custGeom>
              <a:avLst/>
              <a:gdLst>
                <a:gd name="T0" fmla="*/ 43 w 85"/>
                <a:gd name="T1" fmla="*/ 0 h 64"/>
                <a:gd name="T2" fmla="*/ 0 w 85"/>
                <a:gd name="T3" fmla="*/ 43 h 64"/>
                <a:gd name="T4" fmla="*/ 5 w 85"/>
                <a:gd name="T5" fmla="*/ 63 h 64"/>
                <a:gd name="T6" fmla="*/ 5 w 85"/>
                <a:gd name="T7" fmla="*/ 52 h 64"/>
                <a:gd name="T8" fmla="*/ 7 w 85"/>
                <a:gd name="T9" fmla="*/ 46 h 64"/>
                <a:gd name="T10" fmla="*/ 7 w 85"/>
                <a:gd name="T11" fmla="*/ 43 h 64"/>
                <a:gd name="T12" fmla="*/ 43 w 85"/>
                <a:gd name="T13" fmla="*/ 7 h 64"/>
                <a:gd name="T14" fmla="*/ 78 w 85"/>
                <a:gd name="T15" fmla="*/ 43 h 64"/>
                <a:gd name="T16" fmla="*/ 78 w 85"/>
                <a:gd name="T17" fmla="*/ 47 h 64"/>
                <a:gd name="T18" fmla="*/ 80 w 85"/>
                <a:gd name="T19" fmla="*/ 52 h 64"/>
                <a:gd name="T20" fmla="*/ 80 w 85"/>
                <a:gd name="T21" fmla="*/ 64 h 64"/>
                <a:gd name="T22" fmla="*/ 85 w 85"/>
                <a:gd name="T23" fmla="*/ 43 h 64"/>
                <a:gd name="T24" fmla="*/ 43 w 8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64">
                  <a:moveTo>
                    <a:pt x="43" y="0"/>
                  </a:moveTo>
                  <a:cubicBezTo>
                    <a:pt x="19" y="0"/>
                    <a:pt x="0" y="19"/>
                    <a:pt x="0" y="43"/>
                  </a:cubicBezTo>
                  <a:cubicBezTo>
                    <a:pt x="0" y="50"/>
                    <a:pt x="2" y="57"/>
                    <a:pt x="5" y="63"/>
                  </a:cubicBezTo>
                  <a:cubicBezTo>
                    <a:pt x="5" y="52"/>
                    <a:pt x="5" y="52"/>
                    <a:pt x="5" y="52"/>
                  </a:cubicBezTo>
                  <a:cubicBezTo>
                    <a:pt x="5" y="50"/>
                    <a:pt x="6" y="48"/>
                    <a:pt x="7" y="46"/>
                  </a:cubicBezTo>
                  <a:cubicBezTo>
                    <a:pt x="7" y="45"/>
                    <a:pt x="7" y="44"/>
                    <a:pt x="7" y="43"/>
                  </a:cubicBezTo>
                  <a:cubicBezTo>
                    <a:pt x="7" y="23"/>
                    <a:pt x="23" y="7"/>
                    <a:pt x="43" y="7"/>
                  </a:cubicBezTo>
                  <a:cubicBezTo>
                    <a:pt x="62" y="7"/>
                    <a:pt x="78" y="23"/>
                    <a:pt x="78" y="43"/>
                  </a:cubicBezTo>
                  <a:cubicBezTo>
                    <a:pt x="78" y="44"/>
                    <a:pt x="78" y="46"/>
                    <a:pt x="78" y="47"/>
                  </a:cubicBezTo>
                  <a:cubicBezTo>
                    <a:pt x="79" y="48"/>
                    <a:pt x="80" y="50"/>
                    <a:pt x="80" y="52"/>
                  </a:cubicBezTo>
                  <a:cubicBezTo>
                    <a:pt x="80" y="64"/>
                    <a:pt x="80" y="64"/>
                    <a:pt x="80" y="64"/>
                  </a:cubicBezTo>
                  <a:cubicBezTo>
                    <a:pt x="83" y="58"/>
                    <a:pt x="85" y="50"/>
                    <a:pt x="85" y="43"/>
                  </a:cubicBezTo>
                  <a:cubicBezTo>
                    <a:pt x="85" y="19"/>
                    <a:pt x="66" y="0"/>
                    <a:pt x="43" y="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92">
              <a:extLst>
                <a:ext uri="{FF2B5EF4-FFF2-40B4-BE49-F238E27FC236}">
                  <a16:creationId xmlns:a16="http://schemas.microsoft.com/office/drawing/2014/main" id="{ABFF433A-2829-31F3-B296-63034C677F01}"/>
                </a:ext>
              </a:extLst>
            </p:cNvPr>
            <p:cNvSpPr>
              <a:spLocks/>
            </p:cNvSpPr>
            <p:nvPr/>
          </p:nvSpPr>
          <p:spPr bwMode="auto">
            <a:xfrm>
              <a:off x="9476778" y="2586772"/>
              <a:ext cx="37630" cy="67277"/>
            </a:xfrm>
            <a:custGeom>
              <a:avLst/>
              <a:gdLst>
                <a:gd name="T0" fmla="*/ 1 w 19"/>
                <a:gd name="T1" fmla="*/ 7 h 34"/>
                <a:gd name="T2" fmla="*/ 0 w 19"/>
                <a:gd name="T3" fmla="*/ 9 h 34"/>
                <a:gd name="T4" fmla="*/ 0 w 19"/>
                <a:gd name="T5" fmla="*/ 20 h 34"/>
                <a:gd name="T6" fmla="*/ 0 w 19"/>
                <a:gd name="T7" fmla="*/ 25 h 34"/>
                <a:gd name="T8" fmla="*/ 14 w 19"/>
                <a:gd name="T9" fmla="*/ 34 h 34"/>
                <a:gd name="T10" fmla="*/ 19 w 19"/>
                <a:gd name="T11" fmla="*/ 34 h 34"/>
                <a:gd name="T12" fmla="*/ 19 w 19"/>
                <a:gd name="T13" fmla="*/ 0 h 34"/>
                <a:gd name="T14" fmla="*/ 14 w 19"/>
                <a:gd name="T15" fmla="*/ 0 h 34"/>
                <a:gd name="T16" fmla="*/ 1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1" y="7"/>
                  </a:moveTo>
                  <a:cubicBezTo>
                    <a:pt x="1" y="8"/>
                    <a:pt x="0" y="8"/>
                    <a:pt x="0" y="9"/>
                  </a:cubicBezTo>
                  <a:cubicBezTo>
                    <a:pt x="0" y="20"/>
                    <a:pt x="0" y="20"/>
                    <a:pt x="0" y="20"/>
                  </a:cubicBezTo>
                  <a:cubicBezTo>
                    <a:pt x="0" y="25"/>
                    <a:pt x="0" y="25"/>
                    <a:pt x="0" y="25"/>
                  </a:cubicBezTo>
                  <a:cubicBezTo>
                    <a:pt x="0" y="30"/>
                    <a:pt x="6" y="34"/>
                    <a:pt x="14" y="34"/>
                  </a:cubicBezTo>
                  <a:cubicBezTo>
                    <a:pt x="19" y="34"/>
                    <a:pt x="19" y="34"/>
                    <a:pt x="19" y="34"/>
                  </a:cubicBezTo>
                  <a:cubicBezTo>
                    <a:pt x="19" y="0"/>
                    <a:pt x="19" y="0"/>
                    <a:pt x="19" y="0"/>
                  </a:cubicBezTo>
                  <a:cubicBezTo>
                    <a:pt x="14" y="0"/>
                    <a:pt x="14" y="0"/>
                    <a:pt x="14" y="0"/>
                  </a:cubicBezTo>
                  <a:cubicBezTo>
                    <a:pt x="7" y="0"/>
                    <a:pt x="2" y="3"/>
                    <a:pt x="1" y="7"/>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93">
              <a:extLst>
                <a:ext uri="{FF2B5EF4-FFF2-40B4-BE49-F238E27FC236}">
                  <a16:creationId xmlns:a16="http://schemas.microsoft.com/office/drawing/2014/main" id="{A5216580-4C4B-B01A-6259-D5BB26C67F92}"/>
                </a:ext>
              </a:extLst>
            </p:cNvPr>
            <p:cNvSpPr>
              <a:spLocks/>
            </p:cNvSpPr>
            <p:nvPr/>
          </p:nvSpPr>
          <p:spPr bwMode="auto">
            <a:xfrm>
              <a:off x="9580545" y="2586772"/>
              <a:ext cx="35349" cy="67277"/>
            </a:xfrm>
            <a:custGeom>
              <a:avLst/>
              <a:gdLst>
                <a:gd name="T0" fmla="*/ 18 w 18"/>
                <a:gd name="T1" fmla="*/ 25 h 34"/>
                <a:gd name="T2" fmla="*/ 18 w 18"/>
                <a:gd name="T3" fmla="*/ 20 h 34"/>
                <a:gd name="T4" fmla="*/ 18 w 18"/>
                <a:gd name="T5" fmla="*/ 9 h 34"/>
                <a:gd name="T6" fmla="*/ 18 w 18"/>
                <a:gd name="T7" fmla="*/ 8 h 34"/>
                <a:gd name="T8" fmla="*/ 5 w 18"/>
                <a:gd name="T9" fmla="*/ 0 h 34"/>
                <a:gd name="T10" fmla="*/ 0 w 18"/>
                <a:gd name="T11" fmla="*/ 0 h 34"/>
                <a:gd name="T12" fmla="*/ 0 w 18"/>
                <a:gd name="T13" fmla="*/ 34 h 34"/>
                <a:gd name="T14" fmla="*/ 5 w 18"/>
                <a:gd name="T15" fmla="*/ 34 h 34"/>
                <a:gd name="T16" fmla="*/ 18 w 18"/>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4">
                  <a:moveTo>
                    <a:pt x="18" y="25"/>
                  </a:moveTo>
                  <a:cubicBezTo>
                    <a:pt x="18" y="20"/>
                    <a:pt x="18" y="20"/>
                    <a:pt x="18" y="20"/>
                  </a:cubicBezTo>
                  <a:cubicBezTo>
                    <a:pt x="18" y="9"/>
                    <a:pt x="18" y="9"/>
                    <a:pt x="18" y="9"/>
                  </a:cubicBezTo>
                  <a:cubicBezTo>
                    <a:pt x="18" y="9"/>
                    <a:pt x="18" y="8"/>
                    <a:pt x="18" y="8"/>
                  </a:cubicBezTo>
                  <a:cubicBezTo>
                    <a:pt x="18" y="4"/>
                    <a:pt x="12" y="0"/>
                    <a:pt x="5" y="0"/>
                  </a:cubicBezTo>
                  <a:cubicBezTo>
                    <a:pt x="0" y="0"/>
                    <a:pt x="0" y="0"/>
                    <a:pt x="0" y="0"/>
                  </a:cubicBezTo>
                  <a:cubicBezTo>
                    <a:pt x="0" y="34"/>
                    <a:pt x="0" y="34"/>
                    <a:pt x="0" y="34"/>
                  </a:cubicBezTo>
                  <a:cubicBezTo>
                    <a:pt x="5" y="34"/>
                    <a:pt x="5" y="34"/>
                    <a:pt x="5" y="34"/>
                  </a:cubicBezTo>
                  <a:cubicBezTo>
                    <a:pt x="13" y="34"/>
                    <a:pt x="18" y="30"/>
                    <a:pt x="18" y="25"/>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94">
              <a:extLst>
                <a:ext uri="{FF2B5EF4-FFF2-40B4-BE49-F238E27FC236}">
                  <a16:creationId xmlns:a16="http://schemas.microsoft.com/office/drawing/2014/main" id="{A24865FF-EB37-67E3-B9D4-B9E4BE8BF542}"/>
                </a:ext>
              </a:extLst>
            </p:cNvPr>
            <p:cNvSpPr>
              <a:spLocks/>
            </p:cNvSpPr>
            <p:nvPr/>
          </p:nvSpPr>
          <p:spPr bwMode="auto">
            <a:xfrm>
              <a:off x="10467689" y="3931171"/>
              <a:ext cx="43331" cy="88942"/>
            </a:xfrm>
            <a:custGeom>
              <a:avLst/>
              <a:gdLst>
                <a:gd name="T0" fmla="*/ 0 w 38"/>
                <a:gd name="T1" fmla="*/ 78 h 78"/>
                <a:gd name="T2" fmla="*/ 38 w 38"/>
                <a:gd name="T3" fmla="*/ 32 h 78"/>
                <a:gd name="T4" fmla="*/ 0 w 38"/>
                <a:gd name="T5" fmla="*/ 0 h 78"/>
                <a:gd name="T6" fmla="*/ 0 w 38"/>
                <a:gd name="T7" fmla="*/ 78 h 78"/>
              </a:gdLst>
              <a:ahLst/>
              <a:cxnLst>
                <a:cxn ang="0">
                  <a:pos x="T0" y="T1"/>
                </a:cxn>
                <a:cxn ang="0">
                  <a:pos x="T2" y="T3"/>
                </a:cxn>
                <a:cxn ang="0">
                  <a:pos x="T4" y="T5"/>
                </a:cxn>
                <a:cxn ang="0">
                  <a:pos x="T6" y="T7"/>
                </a:cxn>
              </a:cxnLst>
              <a:rect l="0" t="0" r="r" b="b"/>
              <a:pathLst>
                <a:path w="38" h="78">
                  <a:moveTo>
                    <a:pt x="0" y="78"/>
                  </a:moveTo>
                  <a:lnTo>
                    <a:pt x="38" y="32"/>
                  </a:lnTo>
                  <a:lnTo>
                    <a:pt x="0" y="0"/>
                  </a:lnTo>
                  <a:lnTo>
                    <a:pt x="0" y="7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95">
              <a:extLst>
                <a:ext uri="{FF2B5EF4-FFF2-40B4-BE49-F238E27FC236}">
                  <a16:creationId xmlns:a16="http://schemas.microsoft.com/office/drawing/2014/main" id="{9DD34443-5E30-6822-7217-C27A68D47C2B}"/>
                </a:ext>
              </a:extLst>
            </p:cNvPr>
            <p:cNvSpPr>
              <a:spLocks/>
            </p:cNvSpPr>
            <p:nvPr/>
          </p:nvSpPr>
          <p:spPr bwMode="auto">
            <a:xfrm>
              <a:off x="10572595" y="3931171"/>
              <a:ext cx="45612" cy="88942"/>
            </a:xfrm>
            <a:custGeom>
              <a:avLst/>
              <a:gdLst>
                <a:gd name="T0" fmla="*/ 40 w 40"/>
                <a:gd name="T1" fmla="*/ 78 h 78"/>
                <a:gd name="T2" fmla="*/ 40 w 40"/>
                <a:gd name="T3" fmla="*/ 0 h 78"/>
                <a:gd name="T4" fmla="*/ 0 w 40"/>
                <a:gd name="T5" fmla="*/ 32 h 78"/>
                <a:gd name="T6" fmla="*/ 40 w 40"/>
                <a:gd name="T7" fmla="*/ 78 h 78"/>
              </a:gdLst>
              <a:ahLst/>
              <a:cxnLst>
                <a:cxn ang="0">
                  <a:pos x="T0" y="T1"/>
                </a:cxn>
                <a:cxn ang="0">
                  <a:pos x="T2" y="T3"/>
                </a:cxn>
                <a:cxn ang="0">
                  <a:pos x="T4" y="T5"/>
                </a:cxn>
                <a:cxn ang="0">
                  <a:pos x="T6" y="T7"/>
                </a:cxn>
              </a:cxnLst>
              <a:rect l="0" t="0" r="r" b="b"/>
              <a:pathLst>
                <a:path w="40" h="78">
                  <a:moveTo>
                    <a:pt x="40" y="78"/>
                  </a:moveTo>
                  <a:lnTo>
                    <a:pt x="40" y="0"/>
                  </a:lnTo>
                  <a:lnTo>
                    <a:pt x="0" y="32"/>
                  </a:lnTo>
                  <a:lnTo>
                    <a:pt x="40" y="78"/>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6">
              <a:extLst>
                <a:ext uri="{FF2B5EF4-FFF2-40B4-BE49-F238E27FC236}">
                  <a16:creationId xmlns:a16="http://schemas.microsoft.com/office/drawing/2014/main" id="{6DFA5885-7FC7-94BB-2D3E-E74034E1F357}"/>
                </a:ext>
              </a:extLst>
            </p:cNvPr>
            <p:cNvSpPr>
              <a:spLocks/>
            </p:cNvSpPr>
            <p:nvPr/>
          </p:nvSpPr>
          <p:spPr bwMode="auto">
            <a:xfrm>
              <a:off x="10618207" y="4022394"/>
              <a:ext cx="0" cy="228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97">
              <a:extLst>
                <a:ext uri="{FF2B5EF4-FFF2-40B4-BE49-F238E27FC236}">
                  <a16:creationId xmlns:a16="http://schemas.microsoft.com/office/drawing/2014/main" id="{6EFBEBF7-52EF-04C3-D14B-30AA3D3DBAF6}"/>
                </a:ext>
              </a:extLst>
            </p:cNvPr>
            <p:cNvSpPr>
              <a:spLocks/>
            </p:cNvSpPr>
            <p:nvPr/>
          </p:nvSpPr>
          <p:spPr bwMode="auto">
            <a:xfrm>
              <a:off x="10467689" y="4022394"/>
              <a:ext cx="0" cy="228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98">
              <a:extLst>
                <a:ext uri="{FF2B5EF4-FFF2-40B4-BE49-F238E27FC236}">
                  <a16:creationId xmlns:a16="http://schemas.microsoft.com/office/drawing/2014/main" id="{C4417429-7B35-77B6-6CF8-7545F3FB2695}"/>
                </a:ext>
              </a:extLst>
            </p:cNvPr>
            <p:cNvSpPr>
              <a:spLocks/>
            </p:cNvSpPr>
            <p:nvPr/>
          </p:nvSpPr>
          <p:spPr bwMode="auto">
            <a:xfrm>
              <a:off x="10468829" y="3968801"/>
              <a:ext cx="144817" cy="55874"/>
            </a:xfrm>
            <a:custGeom>
              <a:avLst/>
              <a:gdLst>
                <a:gd name="T0" fmla="*/ 127 w 127"/>
                <a:gd name="T1" fmla="*/ 49 h 49"/>
                <a:gd name="T2" fmla="*/ 127 w 127"/>
                <a:gd name="T3" fmla="*/ 47 h 49"/>
                <a:gd name="T4" fmla="*/ 89 w 127"/>
                <a:gd name="T5" fmla="*/ 0 h 49"/>
                <a:gd name="T6" fmla="*/ 65 w 127"/>
                <a:gd name="T7" fmla="*/ 21 h 49"/>
                <a:gd name="T8" fmla="*/ 40 w 127"/>
                <a:gd name="T9" fmla="*/ 0 h 49"/>
                <a:gd name="T10" fmla="*/ 0 w 127"/>
                <a:gd name="T11" fmla="*/ 47 h 49"/>
                <a:gd name="T12" fmla="*/ 0 w 127"/>
                <a:gd name="T13" fmla="*/ 49 h 49"/>
                <a:gd name="T14" fmla="*/ 127 w 127"/>
                <a:gd name="T15" fmla="*/ 4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49">
                  <a:moveTo>
                    <a:pt x="127" y="49"/>
                  </a:moveTo>
                  <a:lnTo>
                    <a:pt x="127" y="47"/>
                  </a:lnTo>
                  <a:lnTo>
                    <a:pt x="89" y="0"/>
                  </a:lnTo>
                  <a:lnTo>
                    <a:pt x="65" y="21"/>
                  </a:lnTo>
                  <a:lnTo>
                    <a:pt x="40" y="0"/>
                  </a:lnTo>
                  <a:lnTo>
                    <a:pt x="0" y="47"/>
                  </a:lnTo>
                  <a:lnTo>
                    <a:pt x="0" y="49"/>
                  </a:lnTo>
                  <a:lnTo>
                    <a:pt x="127" y="4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99">
              <a:extLst>
                <a:ext uri="{FF2B5EF4-FFF2-40B4-BE49-F238E27FC236}">
                  <a16:creationId xmlns:a16="http://schemas.microsoft.com/office/drawing/2014/main" id="{81AE8D4F-96EF-887D-B8D6-EAFD1AE116A4}"/>
                </a:ext>
              </a:extLst>
            </p:cNvPr>
            <p:cNvSpPr>
              <a:spLocks/>
            </p:cNvSpPr>
            <p:nvPr/>
          </p:nvSpPr>
          <p:spPr bwMode="auto">
            <a:xfrm>
              <a:off x="10471110" y="3930031"/>
              <a:ext cx="142536" cy="57014"/>
            </a:xfrm>
            <a:custGeom>
              <a:avLst/>
              <a:gdLst>
                <a:gd name="T0" fmla="*/ 37 w 125"/>
                <a:gd name="T1" fmla="*/ 29 h 50"/>
                <a:gd name="T2" fmla="*/ 38 w 125"/>
                <a:gd name="T3" fmla="*/ 31 h 50"/>
                <a:gd name="T4" fmla="*/ 40 w 125"/>
                <a:gd name="T5" fmla="*/ 33 h 50"/>
                <a:gd name="T6" fmla="*/ 63 w 125"/>
                <a:gd name="T7" fmla="*/ 50 h 50"/>
                <a:gd name="T8" fmla="*/ 83 w 125"/>
                <a:gd name="T9" fmla="*/ 33 h 50"/>
                <a:gd name="T10" fmla="*/ 85 w 125"/>
                <a:gd name="T11" fmla="*/ 31 h 50"/>
                <a:gd name="T12" fmla="*/ 87 w 125"/>
                <a:gd name="T13" fmla="*/ 29 h 50"/>
                <a:gd name="T14" fmla="*/ 125 w 125"/>
                <a:gd name="T15" fmla="*/ 0 h 50"/>
                <a:gd name="T16" fmla="*/ 0 w 125"/>
                <a:gd name="T17" fmla="*/ 0 h 50"/>
                <a:gd name="T18" fmla="*/ 37 w 125"/>
                <a:gd name="T1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50">
                  <a:moveTo>
                    <a:pt x="37" y="29"/>
                  </a:moveTo>
                  <a:lnTo>
                    <a:pt x="38" y="31"/>
                  </a:lnTo>
                  <a:lnTo>
                    <a:pt x="40" y="33"/>
                  </a:lnTo>
                  <a:lnTo>
                    <a:pt x="63" y="50"/>
                  </a:lnTo>
                  <a:lnTo>
                    <a:pt x="83" y="33"/>
                  </a:lnTo>
                  <a:lnTo>
                    <a:pt x="85" y="31"/>
                  </a:lnTo>
                  <a:lnTo>
                    <a:pt x="87" y="29"/>
                  </a:lnTo>
                  <a:lnTo>
                    <a:pt x="125" y="0"/>
                  </a:lnTo>
                  <a:lnTo>
                    <a:pt x="0" y="0"/>
                  </a:lnTo>
                  <a:lnTo>
                    <a:pt x="37" y="2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00">
              <a:extLst>
                <a:ext uri="{FF2B5EF4-FFF2-40B4-BE49-F238E27FC236}">
                  <a16:creationId xmlns:a16="http://schemas.microsoft.com/office/drawing/2014/main" id="{130D0576-9D18-79D1-BCB0-9983F37BC3ED}"/>
                </a:ext>
              </a:extLst>
            </p:cNvPr>
            <p:cNvSpPr>
              <a:spLocks/>
            </p:cNvSpPr>
            <p:nvPr/>
          </p:nvSpPr>
          <p:spPr bwMode="auto">
            <a:xfrm>
              <a:off x="8656911" y="2543441"/>
              <a:ext cx="155079" cy="145957"/>
            </a:xfrm>
            <a:custGeom>
              <a:avLst/>
              <a:gdLst>
                <a:gd name="T0" fmla="*/ 13 w 78"/>
                <a:gd name="T1" fmla="*/ 74 h 74"/>
                <a:gd name="T2" fmla="*/ 27 w 78"/>
                <a:gd name="T3" fmla="*/ 61 h 74"/>
                <a:gd name="T4" fmla="*/ 27 w 78"/>
                <a:gd name="T5" fmla="*/ 61 h 74"/>
                <a:gd name="T6" fmla="*/ 27 w 78"/>
                <a:gd name="T7" fmla="*/ 17 h 74"/>
                <a:gd name="T8" fmla="*/ 70 w 78"/>
                <a:gd name="T9" fmla="*/ 17 h 74"/>
                <a:gd name="T10" fmla="*/ 70 w 78"/>
                <a:gd name="T11" fmla="*/ 48 h 74"/>
                <a:gd name="T12" fmla="*/ 65 w 78"/>
                <a:gd name="T13" fmla="*/ 47 h 74"/>
                <a:gd name="T14" fmla="*/ 51 w 78"/>
                <a:gd name="T15" fmla="*/ 61 h 74"/>
                <a:gd name="T16" fmla="*/ 65 w 78"/>
                <a:gd name="T17" fmla="*/ 74 h 74"/>
                <a:gd name="T18" fmla="*/ 78 w 78"/>
                <a:gd name="T19" fmla="*/ 61 h 74"/>
                <a:gd name="T20" fmla="*/ 78 w 78"/>
                <a:gd name="T21" fmla="*/ 61 h 74"/>
                <a:gd name="T22" fmla="*/ 78 w 78"/>
                <a:gd name="T23" fmla="*/ 61 h 74"/>
                <a:gd name="T24" fmla="*/ 78 w 78"/>
                <a:gd name="T25" fmla="*/ 17 h 74"/>
                <a:gd name="T26" fmla="*/ 78 w 78"/>
                <a:gd name="T27" fmla="*/ 0 h 74"/>
                <a:gd name="T28" fmla="*/ 70 w 78"/>
                <a:gd name="T29" fmla="*/ 0 h 74"/>
                <a:gd name="T30" fmla="*/ 27 w 78"/>
                <a:gd name="T31" fmla="*/ 0 h 74"/>
                <a:gd name="T32" fmla="*/ 18 w 78"/>
                <a:gd name="T33" fmla="*/ 0 h 74"/>
                <a:gd name="T34" fmla="*/ 18 w 78"/>
                <a:gd name="T35" fmla="*/ 17 h 74"/>
                <a:gd name="T36" fmla="*/ 18 w 78"/>
                <a:gd name="T37" fmla="*/ 48 h 74"/>
                <a:gd name="T38" fmla="*/ 13 w 78"/>
                <a:gd name="T39" fmla="*/ 47 h 74"/>
                <a:gd name="T40" fmla="*/ 0 w 78"/>
                <a:gd name="T41" fmla="*/ 61 h 74"/>
                <a:gd name="T42" fmla="*/ 13 w 78"/>
                <a:gd name="T4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74">
                  <a:moveTo>
                    <a:pt x="13" y="74"/>
                  </a:moveTo>
                  <a:cubicBezTo>
                    <a:pt x="21" y="74"/>
                    <a:pt x="27" y="68"/>
                    <a:pt x="27" y="61"/>
                  </a:cubicBezTo>
                  <a:cubicBezTo>
                    <a:pt x="27" y="61"/>
                    <a:pt x="27" y="61"/>
                    <a:pt x="27" y="61"/>
                  </a:cubicBezTo>
                  <a:cubicBezTo>
                    <a:pt x="27" y="17"/>
                    <a:pt x="27" y="17"/>
                    <a:pt x="27" y="17"/>
                  </a:cubicBezTo>
                  <a:cubicBezTo>
                    <a:pt x="70" y="17"/>
                    <a:pt x="70" y="17"/>
                    <a:pt x="70" y="17"/>
                  </a:cubicBezTo>
                  <a:cubicBezTo>
                    <a:pt x="70" y="48"/>
                    <a:pt x="70" y="48"/>
                    <a:pt x="70" y="48"/>
                  </a:cubicBezTo>
                  <a:cubicBezTo>
                    <a:pt x="68" y="48"/>
                    <a:pt x="66" y="47"/>
                    <a:pt x="65" y="47"/>
                  </a:cubicBezTo>
                  <a:cubicBezTo>
                    <a:pt x="57" y="47"/>
                    <a:pt x="51" y="53"/>
                    <a:pt x="51" y="61"/>
                  </a:cubicBezTo>
                  <a:cubicBezTo>
                    <a:pt x="51" y="68"/>
                    <a:pt x="57" y="74"/>
                    <a:pt x="65" y="74"/>
                  </a:cubicBezTo>
                  <a:cubicBezTo>
                    <a:pt x="72" y="74"/>
                    <a:pt x="78" y="68"/>
                    <a:pt x="78" y="61"/>
                  </a:cubicBezTo>
                  <a:cubicBezTo>
                    <a:pt x="78" y="61"/>
                    <a:pt x="78" y="61"/>
                    <a:pt x="78" y="61"/>
                  </a:cubicBezTo>
                  <a:cubicBezTo>
                    <a:pt x="78" y="61"/>
                    <a:pt x="78" y="61"/>
                    <a:pt x="78" y="61"/>
                  </a:cubicBezTo>
                  <a:cubicBezTo>
                    <a:pt x="78" y="17"/>
                    <a:pt x="78" y="17"/>
                    <a:pt x="78" y="17"/>
                  </a:cubicBezTo>
                  <a:cubicBezTo>
                    <a:pt x="78" y="0"/>
                    <a:pt x="78" y="0"/>
                    <a:pt x="78" y="0"/>
                  </a:cubicBezTo>
                  <a:cubicBezTo>
                    <a:pt x="70" y="0"/>
                    <a:pt x="70" y="0"/>
                    <a:pt x="70" y="0"/>
                  </a:cubicBezTo>
                  <a:cubicBezTo>
                    <a:pt x="27" y="0"/>
                    <a:pt x="27" y="0"/>
                    <a:pt x="27" y="0"/>
                  </a:cubicBezTo>
                  <a:cubicBezTo>
                    <a:pt x="18" y="0"/>
                    <a:pt x="18" y="0"/>
                    <a:pt x="18" y="0"/>
                  </a:cubicBezTo>
                  <a:cubicBezTo>
                    <a:pt x="18" y="17"/>
                    <a:pt x="18" y="17"/>
                    <a:pt x="18" y="17"/>
                  </a:cubicBezTo>
                  <a:cubicBezTo>
                    <a:pt x="18" y="48"/>
                    <a:pt x="18" y="48"/>
                    <a:pt x="18" y="48"/>
                  </a:cubicBezTo>
                  <a:cubicBezTo>
                    <a:pt x="17" y="48"/>
                    <a:pt x="15" y="47"/>
                    <a:pt x="13" y="47"/>
                  </a:cubicBezTo>
                  <a:cubicBezTo>
                    <a:pt x="6" y="47"/>
                    <a:pt x="0" y="53"/>
                    <a:pt x="0" y="61"/>
                  </a:cubicBezTo>
                  <a:cubicBezTo>
                    <a:pt x="0" y="68"/>
                    <a:pt x="6" y="74"/>
                    <a:pt x="13" y="7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01">
              <a:extLst>
                <a:ext uri="{FF2B5EF4-FFF2-40B4-BE49-F238E27FC236}">
                  <a16:creationId xmlns:a16="http://schemas.microsoft.com/office/drawing/2014/main" id="{2A7F1F2C-08CF-E116-6FF9-9BE701F7687A}"/>
                </a:ext>
              </a:extLst>
            </p:cNvPr>
            <p:cNvSpPr>
              <a:spLocks/>
            </p:cNvSpPr>
            <p:nvPr/>
          </p:nvSpPr>
          <p:spPr bwMode="auto">
            <a:xfrm>
              <a:off x="10150689" y="3016660"/>
              <a:ext cx="76399" cy="129993"/>
            </a:xfrm>
            <a:custGeom>
              <a:avLst/>
              <a:gdLst>
                <a:gd name="T0" fmla="*/ 0 w 39"/>
                <a:gd name="T1" fmla="*/ 46 h 66"/>
                <a:gd name="T2" fmla="*/ 0 w 39"/>
                <a:gd name="T3" fmla="*/ 55 h 66"/>
                <a:gd name="T4" fmla="*/ 11 w 39"/>
                <a:gd name="T5" fmla="*/ 66 h 66"/>
                <a:gd name="T6" fmla="*/ 27 w 39"/>
                <a:gd name="T7" fmla="*/ 66 h 66"/>
                <a:gd name="T8" fmla="*/ 39 w 39"/>
                <a:gd name="T9" fmla="*/ 55 h 66"/>
                <a:gd name="T10" fmla="*/ 39 w 39"/>
                <a:gd name="T11" fmla="*/ 46 h 66"/>
                <a:gd name="T12" fmla="*/ 25 w 39"/>
                <a:gd name="T13" fmla="*/ 46 h 66"/>
                <a:gd name="T14" fmla="*/ 25 w 39"/>
                <a:gd name="T15" fmla="*/ 38 h 66"/>
                <a:gd name="T16" fmla="*/ 39 w 39"/>
                <a:gd name="T17" fmla="*/ 38 h 66"/>
                <a:gd name="T18" fmla="*/ 39 w 39"/>
                <a:gd name="T19" fmla="*/ 25 h 66"/>
                <a:gd name="T20" fmla="*/ 25 w 39"/>
                <a:gd name="T21" fmla="*/ 25 h 66"/>
                <a:gd name="T22" fmla="*/ 25 w 39"/>
                <a:gd name="T23" fmla="*/ 17 h 66"/>
                <a:gd name="T24" fmla="*/ 39 w 39"/>
                <a:gd name="T25" fmla="*/ 17 h 66"/>
                <a:gd name="T26" fmla="*/ 39 w 39"/>
                <a:gd name="T27" fmla="*/ 11 h 66"/>
                <a:gd name="T28" fmla="*/ 27 w 39"/>
                <a:gd name="T29" fmla="*/ 0 h 66"/>
                <a:gd name="T30" fmla="*/ 11 w 39"/>
                <a:gd name="T31" fmla="*/ 0 h 66"/>
                <a:gd name="T32" fmla="*/ 0 w 39"/>
                <a:gd name="T33" fmla="*/ 11 h 66"/>
                <a:gd name="T34" fmla="*/ 0 w 39"/>
                <a:gd name="T35" fmla="*/ 17 h 66"/>
                <a:gd name="T36" fmla="*/ 14 w 39"/>
                <a:gd name="T37" fmla="*/ 17 h 66"/>
                <a:gd name="T38" fmla="*/ 14 w 39"/>
                <a:gd name="T39" fmla="*/ 25 h 66"/>
                <a:gd name="T40" fmla="*/ 0 w 39"/>
                <a:gd name="T41" fmla="*/ 25 h 66"/>
                <a:gd name="T42" fmla="*/ 0 w 39"/>
                <a:gd name="T43" fmla="*/ 38 h 66"/>
                <a:gd name="T44" fmla="*/ 14 w 39"/>
                <a:gd name="T45" fmla="*/ 38 h 66"/>
                <a:gd name="T46" fmla="*/ 14 w 39"/>
                <a:gd name="T47" fmla="*/ 46 h 66"/>
                <a:gd name="T48" fmla="*/ 0 w 39"/>
                <a:gd name="T49" fmla="*/ 4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66">
                  <a:moveTo>
                    <a:pt x="0" y="46"/>
                  </a:moveTo>
                  <a:cubicBezTo>
                    <a:pt x="0" y="55"/>
                    <a:pt x="0" y="55"/>
                    <a:pt x="0" y="55"/>
                  </a:cubicBezTo>
                  <a:cubicBezTo>
                    <a:pt x="0" y="61"/>
                    <a:pt x="5" y="66"/>
                    <a:pt x="11" y="66"/>
                  </a:cubicBezTo>
                  <a:cubicBezTo>
                    <a:pt x="27" y="66"/>
                    <a:pt x="27" y="66"/>
                    <a:pt x="27" y="66"/>
                  </a:cubicBezTo>
                  <a:cubicBezTo>
                    <a:pt x="34" y="66"/>
                    <a:pt x="39" y="61"/>
                    <a:pt x="39" y="55"/>
                  </a:cubicBezTo>
                  <a:cubicBezTo>
                    <a:pt x="39" y="46"/>
                    <a:pt x="39" y="46"/>
                    <a:pt x="39" y="46"/>
                  </a:cubicBezTo>
                  <a:cubicBezTo>
                    <a:pt x="25" y="46"/>
                    <a:pt x="25" y="46"/>
                    <a:pt x="25" y="46"/>
                  </a:cubicBezTo>
                  <a:cubicBezTo>
                    <a:pt x="25" y="38"/>
                    <a:pt x="25" y="38"/>
                    <a:pt x="25" y="38"/>
                  </a:cubicBezTo>
                  <a:cubicBezTo>
                    <a:pt x="39" y="38"/>
                    <a:pt x="39" y="38"/>
                    <a:pt x="39" y="38"/>
                  </a:cubicBezTo>
                  <a:cubicBezTo>
                    <a:pt x="39" y="25"/>
                    <a:pt x="39" y="25"/>
                    <a:pt x="39" y="25"/>
                  </a:cubicBezTo>
                  <a:cubicBezTo>
                    <a:pt x="25" y="25"/>
                    <a:pt x="25" y="25"/>
                    <a:pt x="25" y="25"/>
                  </a:cubicBezTo>
                  <a:cubicBezTo>
                    <a:pt x="25" y="17"/>
                    <a:pt x="25" y="17"/>
                    <a:pt x="25" y="17"/>
                  </a:cubicBezTo>
                  <a:cubicBezTo>
                    <a:pt x="39" y="17"/>
                    <a:pt x="39" y="17"/>
                    <a:pt x="39" y="17"/>
                  </a:cubicBezTo>
                  <a:cubicBezTo>
                    <a:pt x="39" y="11"/>
                    <a:pt x="39" y="11"/>
                    <a:pt x="39" y="11"/>
                  </a:cubicBezTo>
                  <a:cubicBezTo>
                    <a:pt x="39" y="5"/>
                    <a:pt x="34" y="0"/>
                    <a:pt x="27" y="0"/>
                  </a:cubicBezTo>
                  <a:cubicBezTo>
                    <a:pt x="11" y="0"/>
                    <a:pt x="11" y="0"/>
                    <a:pt x="11" y="0"/>
                  </a:cubicBezTo>
                  <a:cubicBezTo>
                    <a:pt x="5" y="0"/>
                    <a:pt x="0" y="5"/>
                    <a:pt x="0" y="11"/>
                  </a:cubicBezTo>
                  <a:cubicBezTo>
                    <a:pt x="0" y="17"/>
                    <a:pt x="0" y="17"/>
                    <a:pt x="0" y="17"/>
                  </a:cubicBezTo>
                  <a:cubicBezTo>
                    <a:pt x="14" y="17"/>
                    <a:pt x="14" y="17"/>
                    <a:pt x="14" y="17"/>
                  </a:cubicBezTo>
                  <a:cubicBezTo>
                    <a:pt x="14" y="25"/>
                    <a:pt x="14" y="25"/>
                    <a:pt x="14" y="25"/>
                  </a:cubicBezTo>
                  <a:cubicBezTo>
                    <a:pt x="0" y="25"/>
                    <a:pt x="0" y="25"/>
                    <a:pt x="0" y="25"/>
                  </a:cubicBezTo>
                  <a:cubicBezTo>
                    <a:pt x="0" y="38"/>
                    <a:pt x="0" y="38"/>
                    <a:pt x="0" y="38"/>
                  </a:cubicBezTo>
                  <a:cubicBezTo>
                    <a:pt x="14" y="38"/>
                    <a:pt x="14" y="38"/>
                    <a:pt x="14" y="38"/>
                  </a:cubicBezTo>
                  <a:cubicBezTo>
                    <a:pt x="14" y="46"/>
                    <a:pt x="14" y="46"/>
                    <a:pt x="14" y="46"/>
                  </a:cubicBezTo>
                  <a:lnTo>
                    <a:pt x="0" y="46"/>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02">
              <a:extLst>
                <a:ext uri="{FF2B5EF4-FFF2-40B4-BE49-F238E27FC236}">
                  <a16:creationId xmlns:a16="http://schemas.microsoft.com/office/drawing/2014/main" id="{5D56E377-AC6E-3EA5-8071-A4D0269F93A7}"/>
                </a:ext>
              </a:extLst>
            </p:cNvPr>
            <p:cNvSpPr>
              <a:spLocks/>
            </p:cNvSpPr>
            <p:nvPr/>
          </p:nvSpPr>
          <p:spPr bwMode="auto">
            <a:xfrm>
              <a:off x="10126743" y="3132970"/>
              <a:ext cx="123151" cy="80960"/>
            </a:xfrm>
            <a:custGeom>
              <a:avLst/>
              <a:gdLst>
                <a:gd name="T0" fmla="*/ 0 w 62"/>
                <a:gd name="T1" fmla="*/ 2 h 41"/>
                <a:gd name="T2" fmla="*/ 20 w 62"/>
                <a:gd name="T3" fmla="*/ 19 h 41"/>
                <a:gd name="T4" fmla="*/ 27 w 62"/>
                <a:gd name="T5" fmla="*/ 19 h 41"/>
                <a:gd name="T6" fmla="*/ 27 w 62"/>
                <a:gd name="T7" fmla="*/ 32 h 41"/>
                <a:gd name="T8" fmla="*/ 19 w 62"/>
                <a:gd name="T9" fmla="*/ 32 h 41"/>
                <a:gd name="T10" fmla="*/ 19 w 62"/>
                <a:gd name="T11" fmla="*/ 41 h 41"/>
                <a:gd name="T12" fmla="*/ 43 w 62"/>
                <a:gd name="T13" fmla="*/ 41 h 41"/>
                <a:gd name="T14" fmla="*/ 43 w 62"/>
                <a:gd name="T15" fmla="*/ 32 h 41"/>
                <a:gd name="T16" fmla="*/ 35 w 62"/>
                <a:gd name="T17" fmla="*/ 32 h 41"/>
                <a:gd name="T18" fmla="*/ 35 w 62"/>
                <a:gd name="T19" fmla="*/ 19 h 41"/>
                <a:gd name="T20" fmla="*/ 42 w 62"/>
                <a:gd name="T21" fmla="*/ 19 h 41"/>
                <a:gd name="T22" fmla="*/ 62 w 62"/>
                <a:gd name="T23" fmla="*/ 2 h 41"/>
                <a:gd name="T24" fmla="*/ 54 w 62"/>
                <a:gd name="T25" fmla="*/ 0 h 41"/>
                <a:gd name="T26" fmla="*/ 42 w 62"/>
                <a:gd name="T27" fmla="*/ 11 h 41"/>
                <a:gd name="T28" fmla="*/ 20 w 62"/>
                <a:gd name="T29" fmla="*/ 11 h 41"/>
                <a:gd name="T30" fmla="*/ 8 w 62"/>
                <a:gd name="T31" fmla="*/ 0 h 41"/>
                <a:gd name="T32" fmla="*/ 0 w 62"/>
                <a:gd name="T33"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41">
                  <a:moveTo>
                    <a:pt x="0" y="2"/>
                  </a:moveTo>
                  <a:cubicBezTo>
                    <a:pt x="2" y="12"/>
                    <a:pt x="11" y="19"/>
                    <a:pt x="20" y="19"/>
                  </a:cubicBezTo>
                  <a:cubicBezTo>
                    <a:pt x="27" y="19"/>
                    <a:pt x="27" y="19"/>
                    <a:pt x="27" y="19"/>
                  </a:cubicBezTo>
                  <a:cubicBezTo>
                    <a:pt x="27" y="32"/>
                    <a:pt x="27" y="32"/>
                    <a:pt x="27" y="32"/>
                  </a:cubicBezTo>
                  <a:cubicBezTo>
                    <a:pt x="19" y="32"/>
                    <a:pt x="19" y="32"/>
                    <a:pt x="19" y="32"/>
                  </a:cubicBezTo>
                  <a:cubicBezTo>
                    <a:pt x="19" y="41"/>
                    <a:pt x="19" y="41"/>
                    <a:pt x="19" y="41"/>
                  </a:cubicBezTo>
                  <a:cubicBezTo>
                    <a:pt x="43" y="41"/>
                    <a:pt x="43" y="41"/>
                    <a:pt x="43" y="41"/>
                  </a:cubicBezTo>
                  <a:cubicBezTo>
                    <a:pt x="43" y="32"/>
                    <a:pt x="43" y="32"/>
                    <a:pt x="43" y="32"/>
                  </a:cubicBezTo>
                  <a:cubicBezTo>
                    <a:pt x="35" y="32"/>
                    <a:pt x="35" y="32"/>
                    <a:pt x="35" y="32"/>
                  </a:cubicBezTo>
                  <a:cubicBezTo>
                    <a:pt x="35" y="19"/>
                    <a:pt x="35" y="19"/>
                    <a:pt x="35" y="19"/>
                  </a:cubicBezTo>
                  <a:cubicBezTo>
                    <a:pt x="42" y="19"/>
                    <a:pt x="42" y="19"/>
                    <a:pt x="42" y="19"/>
                  </a:cubicBezTo>
                  <a:cubicBezTo>
                    <a:pt x="52" y="19"/>
                    <a:pt x="60" y="10"/>
                    <a:pt x="62" y="2"/>
                  </a:cubicBezTo>
                  <a:cubicBezTo>
                    <a:pt x="54" y="0"/>
                    <a:pt x="54" y="0"/>
                    <a:pt x="54" y="0"/>
                  </a:cubicBezTo>
                  <a:cubicBezTo>
                    <a:pt x="53" y="5"/>
                    <a:pt x="48" y="11"/>
                    <a:pt x="42" y="11"/>
                  </a:cubicBezTo>
                  <a:cubicBezTo>
                    <a:pt x="20" y="11"/>
                    <a:pt x="20" y="11"/>
                    <a:pt x="20" y="11"/>
                  </a:cubicBezTo>
                  <a:cubicBezTo>
                    <a:pt x="15" y="11"/>
                    <a:pt x="9" y="6"/>
                    <a:pt x="8" y="0"/>
                  </a:cubicBezTo>
                  <a:lnTo>
                    <a:pt x="0"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3">
              <a:extLst>
                <a:ext uri="{FF2B5EF4-FFF2-40B4-BE49-F238E27FC236}">
                  <a16:creationId xmlns:a16="http://schemas.microsoft.com/office/drawing/2014/main" id="{D705DD70-637B-E889-6F97-544ED0B118E9}"/>
                </a:ext>
              </a:extLst>
            </p:cNvPr>
            <p:cNvSpPr>
              <a:spLocks noEditPoints="1"/>
            </p:cNvSpPr>
            <p:nvPr/>
          </p:nvSpPr>
          <p:spPr bwMode="auto">
            <a:xfrm>
              <a:off x="9148375" y="4172912"/>
              <a:ext cx="147097" cy="136835"/>
            </a:xfrm>
            <a:custGeom>
              <a:avLst/>
              <a:gdLst>
                <a:gd name="T0" fmla="*/ 70 w 74"/>
                <a:gd name="T1" fmla="*/ 69 h 69"/>
                <a:gd name="T2" fmla="*/ 70 w 74"/>
                <a:gd name="T3" fmla="*/ 64 h 69"/>
                <a:gd name="T4" fmla="*/ 74 w 74"/>
                <a:gd name="T5" fmla="*/ 10 h 69"/>
                <a:gd name="T6" fmla="*/ 65 w 74"/>
                <a:gd name="T7" fmla="*/ 18 h 69"/>
                <a:gd name="T8" fmla="*/ 65 w 74"/>
                <a:gd name="T9" fmla="*/ 27 h 69"/>
                <a:gd name="T10" fmla="*/ 65 w 74"/>
                <a:gd name="T11" fmla="*/ 33 h 69"/>
                <a:gd name="T12" fmla="*/ 65 w 74"/>
                <a:gd name="T13" fmla="*/ 41 h 69"/>
                <a:gd name="T14" fmla="*/ 32 w 74"/>
                <a:gd name="T15" fmla="*/ 3 h 69"/>
                <a:gd name="T16" fmla="*/ 31 w 74"/>
                <a:gd name="T17" fmla="*/ 4 h 69"/>
                <a:gd name="T18" fmla="*/ 31 w 74"/>
                <a:gd name="T19" fmla="*/ 64 h 69"/>
                <a:gd name="T20" fmla="*/ 61 w 74"/>
                <a:gd name="T21" fmla="*/ 64 h 69"/>
                <a:gd name="T22" fmla="*/ 65 w 74"/>
                <a:gd name="T23" fmla="*/ 69 h 69"/>
                <a:gd name="T24" fmla="*/ 61 w 74"/>
                <a:gd name="T25" fmla="*/ 37 h 69"/>
                <a:gd name="T26" fmla="*/ 65 w 74"/>
                <a:gd name="T27" fmla="*/ 27 h 69"/>
                <a:gd name="T28" fmla="*/ 61 w 74"/>
                <a:gd name="T29" fmla="*/ 23 h 69"/>
                <a:gd name="T30" fmla="*/ 65 w 74"/>
                <a:gd name="T31" fmla="*/ 10 h 69"/>
                <a:gd name="T32" fmla="*/ 31 w 74"/>
                <a:gd name="T33" fmla="*/ 17 h 69"/>
                <a:gd name="T34" fmla="*/ 53 w 74"/>
                <a:gd name="T35" fmla="*/ 57 h 69"/>
                <a:gd name="T36" fmla="*/ 31 w 74"/>
                <a:gd name="T37" fmla="*/ 57 h 69"/>
                <a:gd name="T38" fmla="*/ 65 w 74"/>
                <a:gd name="T39" fmla="*/ 33 h 69"/>
                <a:gd name="T40" fmla="*/ 31 w 74"/>
                <a:gd name="T41" fmla="*/ 2 h 69"/>
                <a:gd name="T42" fmla="*/ 16 w 74"/>
                <a:gd name="T43" fmla="*/ 10 h 69"/>
                <a:gd name="T44" fmla="*/ 0 w 74"/>
                <a:gd name="T45" fmla="*/ 3 h 69"/>
                <a:gd name="T46" fmla="*/ 10 w 74"/>
                <a:gd name="T47" fmla="*/ 10 h 69"/>
                <a:gd name="T48" fmla="*/ 1 w 74"/>
                <a:gd name="T49" fmla="*/ 64 h 69"/>
                <a:gd name="T50" fmla="*/ 7 w 74"/>
                <a:gd name="T51" fmla="*/ 64 h 69"/>
                <a:gd name="T52" fmla="*/ 16 w 74"/>
                <a:gd name="T53" fmla="*/ 69 h 69"/>
                <a:gd name="T54" fmla="*/ 16 w 74"/>
                <a:gd name="T55" fmla="*/ 64 h 69"/>
                <a:gd name="T56" fmla="*/ 31 w 74"/>
                <a:gd name="T57" fmla="*/ 57 h 69"/>
                <a:gd name="T58" fmla="*/ 8 w 74"/>
                <a:gd name="T59" fmla="*/ 17 h 69"/>
                <a:gd name="T60" fmla="*/ 31 w 74"/>
                <a:gd name="T61" fmla="*/ 10 h 69"/>
                <a:gd name="T62" fmla="*/ 23 w 74"/>
                <a:gd name="T63" fmla="*/ 10 h 69"/>
                <a:gd name="T64" fmla="*/ 31 w 74"/>
                <a:gd name="T65"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9">
                  <a:moveTo>
                    <a:pt x="65" y="69"/>
                  </a:moveTo>
                  <a:cubicBezTo>
                    <a:pt x="70" y="69"/>
                    <a:pt x="70" y="69"/>
                    <a:pt x="70" y="69"/>
                  </a:cubicBezTo>
                  <a:cubicBezTo>
                    <a:pt x="70" y="64"/>
                    <a:pt x="70" y="64"/>
                    <a:pt x="70" y="64"/>
                  </a:cubicBezTo>
                  <a:cubicBezTo>
                    <a:pt x="70" y="64"/>
                    <a:pt x="70" y="64"/>
                    <a:pt x="70" y="64"/>
                  </a:cubicBezTo>
                  <a:cubicBezTo>
                    <a:pt x="74" y="64"/>
                    <a:pt x="74" y="64"/>
                    <a:pt x="74" y="64"/>
                  </a:cubicBezTo>
                  <a:cubicBezTo>
                    <a:pt x="74" y="10"/>
                    <a:pt x="74" y="10"/>
                    <a:pt x="74" y="10"/>
                  </a:cubicBezTo>
                  <a:cubicBezTo>
                    <a:pt x="65" y="10"/>
                    <a:pt x="65" y="10"/>
                    <a:pt x="65" y="10"/>
                  </a:cubicBezTo>
                  <a:cubicBezTo>
                    <a:pt x="65" y="18"/>
                    <a:pt x="65" y="18"/>
                    <a:pt x="65" y="18"/>
                  </a:cubicBezTo>
                  <a:cubicBezTo>
                    <a:pt x="67" y="18"/>
                    <a:pt x="69" y="20"/>
                    <a:pt x="69" y="23"/>
                  </a:cubicBezTo>
                  <a:cubicBezTo>
                    <a:pt x="69" y="25"/>
                    <a:pt x="67" y="27"/>
                    <a:pt x="65" y="27"/>
                  </a:cubicBezTo>
                  <a:cubicBezTo>
                    <a:pt x="65" y="33"/>
                    <a:pt x="65" y="33"/>
                    <a:pt x="65" y="33"/>
                  </a:cubicBezTo>
                  <a:cubicBezTo>
                    <a:pt x="65" y="33"/>
                    <a:pt x="65" y="33"/>
                    <a:pt x="65" y="33"/>
                  </a:cubicBezTo>
                  <a:cubicBezTo>
                    <a:pt x="67" y="33"/>
                    <a:pt x="69" y="35"/>
                    <a:pt x="69" y="37"/>
                  </a:cubicBezTo>
                  <a:cubicBezTo>
                    <a:pt x="69" y="39"/>
                    <a:pt x="67" y="41"/>
                    <a:pt x="65" y="41"/>
                  </a:cubicBezTo>
                  <a:lnTo>
                    <a:pt x="65" y="69"/>
                  </a:lnTo>
                  <a:close/>
                  <a:moveTo>
                    <a:pt x="32" y="3"/>
                  </a:moveTo>
                  <a:cubicBezTo>
                    <a:pt x="31" y="2"/>
                    <a:pt x="31" y="2"/>
                    <a:pt x="31" y="2"/>
                  </a:cubicBezTo>
                  <a:cubicBezTo>
                    <a:pt x="31" y="4"/>
                    <a:pt x="31" y="4"/>
                    <a:pt x="31" y="4"/>
                  </a:cubicBezTo>
                  <a:cubicBezTo>
                    <a:pt x="32" y="3"/>
                    <a:pt x="32" y="3"/>
                    <a:pt x="32" y="3"/>
                  </a:cubicBezTo>
                  <a:close/>
                  <a:moveTo>
                    <a:pt x="31" y="64"/>
                  </a:moveTo>
                  <a:cubicBezTo>
                    <a:pt x="61" y="64"/>
                    <a:pt x="61" y="64"/>
                    <a:pt x="61" y="64"/>
                  </a:cubicBezTo>
                  <a:cubicBezTo>
                    <a:pt x="61" y="64"/>
                    <a:pt x="61" y="64"/>
                    <a:pt x="61" y="64"/>
                  </a:cubicBezTo>
                  <a:cubicBezTo>
                    <a:pt x="61" y="69"/>
                    <a:pt x="61" y="69"/>
                    <a:pt x="61" y="69"/>
                  </a:cubicBezTo>
                  <a:cubicBezTo>
                    <a:pt x="65" y="69"/>
                    <a:pt x="65" y="69"/>
                    <a:pt x="65" y="69"/>
                  </a:cubicBezTo>
                  <a:cubicBezTo>
                    <a:pt x="65" y="41"/>
                    <a:pt x="65" y="41"/>
                    <a:pt x="65" y="41"/>
                  </a:cubicBezTo>
                  <a:cubicBezTo>
                    <a:pt x="63" y="41"/>
                    <a:pt x="61" y="39"/>
                    <a:pt x="61" y="37"/>
                  </a:cubicBezTo>
                  <a:cubicBezTo>
                    <a:pt x="61" y="35"/>
                    <a:pt x="63" y="33"/>
                    <a:pt x="65" y="33"/>
                  </a:cubicBezTo>
                  <a:cubicBezTo>
                    <a:pt x="65" y="27"/>
                    <a:pt x="65" y="27"/>
                    <a:pt x="65" y="27"/>
                  </a:cubicBezTo>
                  <a:cubicBezTo>
                    <a:pt x="63" y="27"/>
                    <a:pt x="61" y="25"/>
                    <a:pt x="61" y="23"/>
                  </a:cubicBezTo>
                  <a:cubicBezTo>
                    <a:pt x="61" y="23"/>
                    <a:pt x="61" y="23"/>
                    <a:pt x="61" y="23"/>
                  </a:cubicBezTo>
                  <a:cubicBezTo>
                    <a:pt x="61" y="20"/>
                    <a:pt x="63" y="18"/>
                    <a:pt x="65" y="18"/>
                  </a:cubicBezTo>
                  <a:cubicBezTo>
                    <a:pt x="65" y="10"/>
                    <a:pt x="65" y="10"/>
                    <a:pt x="65" y="10"/>
                  </a:cubicBezTo>
                  <a:cubicBezTo>
                    <a:pt x="31" y="10"/>
                    <a:pt x="31" y="10"/>
                    <a:pt x="31" y="10"/>
                  </a:cubicBezTo>
                  <a:cubicBezTo>
                    <a:pt x="31" y="17"/>
                    <a:pt x="31" y="17"/>
                    <a:pt x="31" y="17"/>
                  </a:cubicBezTo>
                  <a:cubicBezTo>
                    <a:pt x="53" y="17"/>
                    <a:pt x="53" y="17"/>
                    <a:pt x="53" y="17"/>
                  </a:cubicBezTo>
                  <a:cubicBezTo>
                    <a:pt x="53" y="57"/>
                    <a:pt x="53" y="57"/>
                    <a:pt x="53" y="57"/>
                  </a:cubicBezTo>
                  <a:cubicBezTo>
                    <a:pt x="53" y="57"/>
                    <a:pt x="53" y="57"/>
                    <a:pt x="53" y="57"/>
                  </a:cubicBezTo>
                  <a:cubicBezTo>
                    <a:pt x="31" y="57"/>
                    <a:pt x="31" y="57"/>
                    <a:pt x="31" y="57"/>
                  </a:cubicBezTo>
                  <a:cubicBezTo>
                    <a:pt x="31" y="64"/>
                    <a:pt x="31" y="64"/>
                    <a:pt x="31" y="64"/>
                  </a:cubicBezTo>
                  <a:close/>
                  <a:moveTo>
                    <a:pt x="65" y="33"/>
                  </a:moveTo>
                  <a:cubicBezTo>
                    <a:pt x="65" y="33"/>
                    <a:pt x="65" y="33"/>
                    <a:pt x="65" y="33"/>
                  </a:cubicBezTo>
                  <a:moveTo>
                    <a:pt x="31" y="2"/>
                  </a:moveTo>
                  <a:cubicBezTo>
                    <a:pt x="29" y="0"/>
                    <a:pt x="29" y="0"/>
                    <a:pt x="29" y="0"/>
                  </a:cubicBezTo>
                  <a:cubicBezTo>
                    <a:pt x="16" y="10"/>
                    <a:pt x="16" y="10"/>
                    <a:pt x="16" y="10"/>
                  </a:cubicBezTo>
                  <a:cubicBezTo>
                    <a:pt x="3" y="0"/>
                    <a:pt x="3" y="0"/>
                    <a:pt x="3" y="0"/>
                  </a:cubicBezTo>
                  <a:cubicBezTo>
                    <a:pt x="0" y="3"/>
                    <a:pt x="0" y="3"/>
                    <a:pt x="0" y="3"/>
                  </a:cubicBezTo>
                  <a:cubicBezTo>
                    <a:pt x="9" y="10"/>
                    <a:pt x="9" y="10"/>
                    <a:pt x="9" y="10"/>
                  </a:cubicBezTo>
                  <a:cubicBezTo>
                    <a:pt x="10" y="10"/>
                    <a:pt x="10" y="10"/>
                    <a:pt x="10" y="10"/>
                  </a:cubicBezTo>
                  <a:cubicBezTo>
                    <a:pt x="1" y="10"/>
                    <a:pt x="1" y="10"/>
                    <a:pt x="1" y="10"/>
                  </a:cubicBezTo>
                  <a:cubicBezTo>
                    <a:pt x="1" y="64"/>
                    <a:pt x="1" y="64"/>
                    <a:pt x="1" y="64"/>
                  </a:cubicBezTo>
                  <a:cubicBezTo>
                    <a:pt x="7" y="64"/>
                    <a:pt x="7" y="64"/>
                    <a:pt x="7" y="64"/>
                  </a:cubicBezTo>
                  <a:cubicBezTo>
                    <a:pt x="7" y="64"/>
                    <a:pt x="7" y="64"/>
                    <a:pt x="7" y="64"/>
                  </a:cubicBezTo>
                  <a:cubicBezTo>
                    <a:pt x="7" y="69"/>
                    <a:pt x="7" y="69"/>
                    <a:pt x="7" y="69"/>
                  </a:cubicBezTo>
                  <a:cubicBezTo>
                    <a:pt x="16" y="69"/>
                    <a:pt x="16" y="69"/>
                    <a:pt x="16" y="69"/>
                  </a:cubicBezTo>
                  <a:cubicBezTo>
                    <a:pt x="16" y="64"/>
                    <a:pt x="16" y="64"/>
                    <a:pt x="16" y="64"/>
                  </a:cubicBezTo>
                  <a:cubicBezTo>
                    <a:pt x="16" y="64"/>
                    <a:pt x="16" y="64"/>
                    <a:pt x="16" y="64"/>
                  </a:cubicBezTo>
                  <a:cubicBezTo>
                    <a:pt x="31" y="64"/>
                    <a:pt x="31" y="64"/>
                    <a:pt x="31" y="64"/>
                  </a:cubicBezTo>
                  <a:cubicBezTo>
                    <a:pt x="31" y="57"/>
                    <a:pt x="31" y="57"/>
                    <a:pt x="31" y="57"/>
                  </a:cubicBezTo>
                  <a:cubicBezTo>
                    <a:pt x="8" y="57"/>
                    <a:pt x="8" y="57"/>
                    <a:pt x="8" y="57"/>
                  </a:cubicBezTo>
                  <a:cubicBezTo>
                    <a:pt x="8" y="17"/>
                    <a:pt x="8" y="17"/>
                    <a:pt x="8" y="17"/>
                  </a:cubicBezTo>
                  <a:cubicBezTo>
                    <a:pt x="31" y="17"/>
                    <a:pt x="31" y="17"/>
                    <a:pt x="31" y="17"/>
                  </a:cubicBezTo>
                  <a:cubicBezTo>
                    <a:pt x="31" y="10"/>
                    <a:pt x="31" y="10"/>
                    <a:pt x="31" y="10"/>
                  </a:cubicBezTo>
                  <a:cubicBezTo>
                    <a:pt x="22" y="10"/>
                    <a:pt x="22" y="10"/>
                    <a:pt x="22" y="10"/>
                  </a:cubicBezTo>
                  <a:cubicBezTo>
                    <a:pt x="23" y="10"/>
                    <a:pt x="23" y="10"/>
                    <a:pt x="23" y="10"/>
                  </a:cubicBezTo>
                  <a:cubicBezTo>
                    <a:pt x="31" y="4"/>
                    <a:pt x="31" y="4"/>
                    <a:pt x="31" y="4"/>
                  </a:cubicBezTo>
                  <a:lnTo>
                    <a:pt x="31" y="2"/>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104">
              <a:extLst>
                <a:ext uri="{FF2B5EF4-FFF2-40B4-BE49-F238E27FC236}">
                  <a16:creationId xmlns:a16="http://schemas.microsoft.com/office/drawing/2014/main" id="{D4545F4D-BD34-F749-B791-129B507677B3}"/>
                </a:ext>
              </a:extLst>
            </p:cNvPr>
            <p:cNvSpPr>
              <a:spLocks noChangeArrowheads="1"/>
            </p:cNvSpPr>
            <p:nvPr/>
          </p:nvSpPr>
          <p:spPr bwMode="auto">
            <a:xfrm>
              <a:off x="10530405" y="2565106"/>
              <a:ext cx="39910" cy="38770"/>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5">
              <a:extLst>
                <a:ext uri="{FF2B5EF4-FFF2-40B4-BE49-F238E27FC236}">
                  <a16:creationId xmlns:a16="http://schemas.microsoft.com/office/drawing/2014/main" id="{ED509E1B-D6CE-EBFF-2F76-28A94C25A4A7}"/>
                </a:ext>
              </a:extLst>
            </p:cNvPr>
            <p:cNvSpPr>
              <a:spLocks/>
            </p:cNvSpPr>
            <p:nvPr/>
          </p:nvSpPr>
          <p:spPr bwMode="auto">
            <a:xfrm>
              <a:off x="10503038" y="2611858"/>
              <a:ext cx="93504" cy="142536"/>
            </a:xfrm>
            <a:custGeom>
              <a:avLst/>
              <a:gdLst>
                <a:gd name="T0" fmla="*/ 14 w 82"/>
                <a:gd name="T1" fmla="*/ 23 h 125"/>
                <a:gd name="T2" fmla="*/ 19 w 82"/>
                <a:gd name="T3" fmla="*/ 23 h 125"/>
                <a:gd name="T4" fmla="*/ 19 w 82"/>
                <a:gd name="T5" fmla="*/ 65 h 125"/>
                <a:gd name="T6" fmla="*/ 19 w 82"/>
                <a:gd name="T7" fmla="*/ 65 h 125"/>
                <a:gd name="T8" fmla="*/ 19 w 82"/>
                <a:gd name="T9" fmla="*/ 125 h 125"/>
                <a:gd name="T10" fmla="*/ 38 w 82"/>
                <a:gd name="T11" fmla="*/ 125 h 125"/>
                <a:gd name="T12" fmla="*/ 38 w 82"/>
                <a:gd name="T13" fmla="*/ 59 h 125"/>
                <a:gd name="T14" fmla="*/ 45 w 82"/>
                <a:gd name="T15" fmla="*/ 59 h 125"/>
                <a:gd name="T16" fmla="*/ 45 w 82"/>
                <a:gd name="T17" fmla="*/ 125 h 125"/>
                <a:gd name="T18" fmla="*/ 64 w 82"/>
                <a:gd name="T19" fmla="*/ 125 h 125"/>
                <a:gd name="T20" fmla="*/ 64 w 82"/>
                <a:gd name="T21" fmla="*/ 59 h 125"/>
                <a:gd name="T22" fmla="*/ 64 w 82"/>
                <a:gd name="T23" fmla="*/ 59 h 125"/>
                <a:gd name="T24" fmla="*/ 64 w 82"/>
                <a:gd name="T25" fmla="*/ 23 h 125"/>
                <a:gd name="T26" fmla="*/ 69 w 82"/>
                <a:gd name="T27" fmla="*/ 23 h 125"/>
                <a:gd name="T28" fmla="*/ 69 w 82"/>
                <a:gd name="T29" fmla="*/ 59 h 125"/>
                <a:gd name="T30" fmla="*/ 82 w 82"/>
                <a:gd name="T31" fmla="*/ 59 h 125"/>
                <a:gd name="T32" fmla="*/ 82 w 82"/>
                <a:gd name="T33" fmla="*/ 0 h 125"/>
                <a:gd name="T34" fmla="*/ 0 w 82"/>
                <a:gd name="T35" fmla="*/ 0 h 125"/>
                <a:gd name="T36" fmla="*/ 0 w 82"/>
                <a:gd name="T37" fmla="*/ 59 h 125"/>
                <a:gd name="T38" fmla="*/ 14 w 82"/>
                <a:gd name="T39" fmla="*/ 59 h 125"/>
                <a:gd name="T40" fmla="*/ 14 w 82"/>
                <a:gd name="T41" fmla="*/ 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125">
                  <a:moveTo>
                    <a:pt x="14" y="23"/>
                  </a:moveTo>
                  <a:lnTo>
                    <a:pt x="19" y="23"/>
                  </a:lnTo>
                  <a:lnTo>
                    <a:pt x="19" y="65"/>
                  </a:lnTo>
                  <a:lnTo>
                    <a:pt x="19" y="65"/>
                  </a:lnTo>
                  <a:lnTo>
                    <a:pt x="19" y="125"/>
                  </a:lnTo>
                  <a:lnTo>
                    <a:pt x="38" y="125"/>
                  </a:lnTo>
                  <a:lnTo>
                    <a:pt x="38" y="59"/>
                  </a:lnTo>
                  <a:lnTo>
                    <a:pt x="45" y="59"/>
                  </a:lnTo>
                  <a:lnTo>
                    <a:pt x="45" y="125"/>
                  </a:lnTo>
                  <a:lnTo>
                    <a:pt x="64" y="125"/>
                  </a:lnTo>
                  <a:lnTo>
                    <a:pt x="64" y="59"/>
                  </a:lnTo>
                  <a:lnTo>
                    <a:pt x="64" y="59"/>
                  </a:lnTo>
                  <a:lnTo>
                    <a:pt x="64" y="23"/>
                  </a:lnTo>
                  <a:lnTo>
                    <a:pt x="69" y="23"/>
                  </a:lnTo>
                  <a:lnTo>
                    <a:pt x="69" y="59"/>
                  </a:lnTo>
                  <a:lnTo>
                    <a:pt x="82" y="59"/>
                  </a:lnTo>
                  <a:lnTo>
                    <a:pt x="82" y="0"/>
                  </a:lnTo>
                  <a:lnTo>
                    <a:pt x="0" y="0"/>
                  </a:lnTo>
                  <a:lnTo>
                    <a:pt x="0" y="59"/>
                  </a:lnTo>
                  <a:lnTo>
                    <a:pt x="14" y="59"/>
                  </a:lnTo>
                  <a:lnTo>
                    <a:pt x="14" y="23"/>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06">
              <a:extLst>
                <a:ext uri="{FF2B5EF4-FFF2-40B4-BE49-F238E27FC236}">
                  <a16:creationId xmlns:a16="http://schemas.microsoft.com/office/drawing/2014/main" id="{C4A2E940-A9CF-B35D-7981-F05BCF97E3D0}"/>
                </a:ext>
              </a:extLst>
            </p:cNvPr>
            <p:cNvSpPr>
              <a:spLocks noChangeArrowheads="1"/>
            </p:cNvSpPr>
            <p:nvPr/>
          </p:nvSpPr>
          <p:spPr bwMode="auto">
            <a:xfrm>
              <a:off x="10637592" y="2565106"/>
              <a:ext cx="37630" cy="38770"/>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07">
              <a:extLst>
                <a:ext uri="{FF2B5EF4-FFF2-40B4-BE49-F238E27FC236}">
                  <a16:creationId xmlns:a16="http://schemas.microsoft.com/office/drawing/2014/main" id="{68AF79AD-C5F0-FED7-E3AE-10F9A963061F}"/>
                </a:ext>
              </a:extLst>
            </p:cNvPr>
            <p:cNvSpPr>
              <a:spLocks/>
            </p:cNvSpPr>
            <p:nvPr/>
          </p:nvSpPr>
          <p:spPr bwMode="auto">
            <a:xfrm>
              <a:off x="10602243" y="2611858"/>
              <a:ext cx="106047" cy="142536"/>
            </a:xfrm>
            <a:custGeom>
              <a:avLst/>
              <a:gdLst>
                <a:gd name="T0" fmla="*/ 81 w 93"/>
                <a:gd name="T1" fmla="*/ 59 h 125"/>
                <a:gd name="T2" fmla="*/ 93 w 93"/>
                <a:gd name="T3" fmla="*/ 59 h 125"/>
                <a:gd name="T4" fmla="*/ 78 w 93"/>
                <a:gd name="T5" fmla="*/ 0 h 125"/>
                <a:gd name="T6" fmla="*/ 17 w 93"/>
                <a:gd name="T7" fmla="*/ 0 h 125"/>
                <a:gd name="T8" fmla="*/ 0 w 93"/>
                <a:gd name="T9" fmla="*/ 59 h 125"/>
                <a:gd name="T10" fmla="*/ 14 w 93"/>
                <a:gd name="T11" fmla="*/ 59 h 125"/>
                <a:gd name="T12" fmla="*/ 24 w 93"/>
                <a:gd name="T13" fmla="*/ 23 h 125"/>
                <a:gd name="T14" fmla="*/ 28 w 93"/>
                <a:gd name="T15" fmla="*/ 23 h 125"/>
                <a:gd name="T16" fmla="*/ 10 w 93"/>
                <a:gd name="T17" fmla="*/ 89 h 125"/>
                <a:gd name="T18" fmla="*/ 24 w 93"/>
                <a:gd name="T19" fmla="*/ 89 h 125"/>
                <a:gd name="T20" fmla="*/ 24 w 93"/>
                <a:gd name="T21" fmla="*/ 125 h 125"/>
                <a:gd name="T22" fmla="*/ 45 w 93"/>
                <a:gd name="T23" fmla="*/ 125 h 125"/>
                <a:gd name="T24" fmla="*/ 45 w 93"/>
                <a:gd name="T25" fmla="*/ 89 h 125"/>
                <a:gd name="T26" fmla="*/ 50 w 93"/>
                <a:gd name="T27" fmla="*/ 89 h 125"/>
                <a:gd name="T28" fmla="*/ 50 w 93"/>
                <a:gd name="T29" fmla="*/ 125 h 125"/>
                <a:gd name="T30" fmla="*/ 69 w 93"/>
                <a:gd name="T31" fmla="*/ 125 h 125"/>
                <a:gd name="T32" fmla="*/ 69 w 93"/>
                <a:gd name="T33" fmla="*/ 89 h 125"/>
                <a:gd name="T34" fmla="*/ 85 w 93"/>
                <a:gd name="T35" fmla="*/ 89 h 125"/>
                <a:gd name="T36" fmla="*/ 66 w 93"/>
                <a:gd name="T37" fmla="*/ 23 h 125"/>
                <a:gd name="T38" fmla="*/ 71 w 93"/>
                <a:gd name="T39" fmla="*/ 23 h 125"/>
                <a:gd name="T40" fmla="*/ 81 w 93"/>
                <a:gd name="T41" fmla="*/ 5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125">
                  <a:moveTo>
                    <a:pt x="81" y="59"/>
                  </a:moveTo>
                  <a:lnTo>
                    <a:pt x="93" y="59"/>
                  </a:lnTo>
                  <a:lnTo>
                    <a:pt x="78" y="0"/>
                  </a:lnTo>
                  <a:lnTo>
                    <a:pt x="17" y="0"/>
                  </a:lnTo>
                  <a:lnTo>
                    <a:pt x="0" y="59"/>
                  </a:lnTo>
                  <a:lnTo>
                    <a:pt x="14" y="59"/>
                  </a:lnTo>
                  <a:lnTo>
                    <a:pt x="24" y="23"/>
                  </a:lnTo>
                  <a:lnTo>
                    <a:pt x="28" y="23"/>
                  </a:lnTo>
                  <a:lnTo>
                    <a:pt x="10" y="89"/>
                  </a:lnTo>
                  <a:lnTo>
                    <a:pt x="24" y="89"/>
                  </a:lnTo>
                  <a:lnTo>
                    <a:pt x="24" y="125"/>
                  </a:lnTo>
                  <a:lnTo>
                    <a:pt x="45" y="125"/>
                  </a:lnTo>
                  <a:lnTo>
                    <a:pt x="45" y="89"/>
                  </a:lnTo>
                  <a:lnTo>
                    <a:pt x="50" y="89"/>
                  </a:lnTo>
                  <a:lnTo>
                    <a:pt x="50" y="125"/>
                  </a:lnTo>
                  <a:lnTo>
                    <a:pt x="69" y="125"/>
                  </a:lnTo>
                  <a:lnTo>
                    <a:pt x="69" y="89"/>
                  </a:lnTo>
                  <a:lnTo>
                    <a:pt x="85" y="89"/>
                  </a:lnTo>
                  <a:lnTo>
                    <a:pt x="66" y="23"/>
                  </a:lnTo>
                  <a:lnTo>
                    <a:pt x="71" y="23"/>
                  </a:lnTo>
                  <a:lnTo>
                    <a:pt x="81" y="59"/>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8">
              <a:extLst>
                <a:ext uri="{FF2B5EF4-FFF2-40B4-BE49-F238E27FC236}">
                  <a16:creationId xmlns:a16="http://schemas.microsoft.com/office/drawing/2014/main" id="{162CAF67-E430-75FB-1E09-5F0582FBA64B}"/>
                </a:ext>
              </a:extLst>
            </p:cNvPr>
            <p:cNvSpPr>
              <a:spLocks noEditPoints="1"/>
            </p:cNvSpPr>
            <p:nvPr/>
          </p:nvSpPr>
          <p:spPr bwMode="auto">
            <a:xfrm>
              <a:off x="9769832" y="4543506"/>
              <a:ext cx="149378" cy="182446"/>
            </a:xfrm>
            <a:custGeom>
              <a:avLst/>
              <a:gdLst>
                <a:gd name="T0" fmla="*/ 52 w 75"/>
                <a:gd name="T1" fmla="*/ 84 h 92"/>
                <a:gd name="T2" fmla="*/ 75 w 75"/>
                <a:gd name="T3" fmla="*/ 92 h 92"/>
                <a:gd name="T4" fmla="*/ 52 w 75"/>
                <a:gd name="T5" fmla="*/ 52 h 92"/>
                <a:gd name="T6" fmla="*/ 47 w 75"/>
                <a:gd name="T7" fmla="*/ 45 h 92"/>
                <a:gd name="T8" fmla="*/ 43 w 75"/>
                <a:gd name="T9" fmla="*/ 63 h 92"/>
                <a:gd name="T10" fmla="*/ 45 w 75"/>
                <a:gd name="T11" fmla="*/ 69 h 92"/>
                <a:gd name="T12" fmla="*/ 43 w 75"/>
                <a:gd name="T13" fmla="*/ 67 h 92"/>
                <a:gd name="T14" fmla="*/ 46 w 75"/>
                <a:gd name="T15" fmla="*/ 78 h 92"/>
                <a:gd name="T16" fmla="*/ 43 w 75"/>
                <a:gd name="T17" fmla="*/ 84 h 92"/>
                <a:gd name="T18" fmla="*/ 43 w 75"/>
                <a:gd name="T19" fmla="*/ 84 h 92"/>
                <a:gd name="T20" fmla="*/ 37 w 75"/>
                <a:gd name="T21" fmla="*/ 78 h 92"/>
                <a:gd name="T22" fmla="*/ 43 w 75"/>
                <a:gd name="T23" fmla="*/ 24 h 92"/>
                <a:gd name="T24" fmla="*/ 40 w 75"/>
                <a:gd name="T25" fmla="*/ 14 h 92"/>
                <a:gd name="T26" fmla="*/ 37 w 75"/>
                <a:gd name="T27" fmla="*/ 27 h 92"/>
                <a:gd name="T28" fmla="*/ 37 w 75"/>
                <a:gd name="T29" fmla="*/ 45 h 92"/>
                <a:gd name="T30" fmla="*/ 41 w 75"/>
                <a:gd name="T31" fmla="*/ 52 h 92"/>
                <a:gd name="T32" fmla="*/ 37 w 75"/>
                <a:gd name="T33" fmla="*/ 62 h 92"/>
                <a:gd name="T34" fmla="*/ 43 w 75"/>
                <a:gd name="T35" fmla="*/ 74 h 92"/>
                <a:gd name="T36" fmla="*/ 41 w 75"/>
                <a:gd name="T37" fmla="*/ 65 h 92"/>
                <a:gd name="T38" fmla="*/ 43 w 75"/>
                <a:gd name="T39" fmla="*/ 24 h 92"/>
                <a:gd name="T40" fmla="*/ 37 w 75"/>
                <a:gd name="T41" fmla="*/ 84 h 92"/>
                <a:gd name="T42" fmla="*/ 37 w 75"/>
                <a:gd name="T43" fmla="*/ 78 h 92"/>
                <a:gd name="T44" fmla="*/ 37 w 75"/>
                <a:gd name="T45" fmla="*/ 78 h 92"/>
                <a:gd name="T46" fmla="*/ 32 w 75"/>
                <a:gd name="T47" fmla="*/ 84 h 92"/>
                <a:gd name="T48" fmla="*/ 37 w 75"/>
                <a:gd name="T49" fmla="*/ 0 h 92"/>
                <a:gd name="T50" fmla="*/ 34 w 75"/>
                <a:gd name="T51" fmla="*/ 14 h 92"/>
                <a:gd name="T52" fmla="*/ 32 w 75"/>
                <a:gd name="T53" fmla="*/ 63 h 92"/>
                <a:gd name="T54" fmla="*/ 32 w 75"/>
                <a:gd name="T55" fmla="*/ 67 h 92"/>
                <a:gd name="T56" fmla="*/ 37 w 75"/>
                <a:gd name="T57" fmla="*/ 69 h 92"/>
                <a:gd name="T58" fmla="*/ 37 w 75"/>
                <a:gd name="T59" fmla="*/ 62 h 92"/>
                <a:gd name="T60" fmla="*/ 33 w 75"/>
                <a:gd name="T61" fmla="*/ 58 h 92"/>
                <a:gd name="T62" fmla="*/ 37 w 75"/>
                <a:gd name="T63" fmla="*/ 52 h 92"/>
                <a:gd name="T64" fmla="*/ 37 w 75"/>
                <a:gd name="T65" fmla="*/ 52 h 92"/>
                <a:gd name="T66" fmla="*/ 37 w 75"/>
                <a:gd name="T67" fmla="*/ 45 h 92"/>
                <a:gd name="T68" fmla="*/ 37 w 75"/>
                <a:gd name="T69" fmla="*/ 27 h 92"/>
                <a:gd name="T70" fmla="*/ 37 w 75"/>
                <a:gd name="T71" fmla="*/ 27 h 92"/>
                <a:gd name="T72" fmla="*/ 0 w 75"/>
                <a:gd name="T73" fmla="*/ 92 h 92"/>
                <a:gd name="T74" fmla="*/ 23 w 75"/>
                <a:gd name="T75" fmla="*/ 84 h 92"/>
                <a:gd name="T76" fmla="*/ 32 w 75"/>
                <a:gd name="T77" fmla="*/ 78 h 92"/>
                <a:gd name="T78" fmla="*/ 32 w 75"/>
                <a:gd name="T79" fmla="*/ 74 h 92"/>
                <a:gd name="T80" fmla="*/ 30 w 75"/>
                <a:gd name="T81" fmla="*/ 69 h 92"/>
                <a:gd name="T82" fmla="*/ 32 w 75"/>
                <a:gd name="T83" fmla="*/ 63 h 92"/>
                <a:gd name="T84" fmla="*/ 32 w 75"/>
                <a:gd name="T85" fmla="*/ 24 h 92"/>
                <a:gd name="T86" fmla="*/ 23 w 75"/>
                <a:gd name="T87" fmla="*/ 45 h 92"/>
                <a:gd name="T88" fmla="*/ 25 w 75"/>
                <a:gd name="T89"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 h="92">
                  <a:moveTo>
                    <a:pt x="43" y="84"/>
                  </a:moveTo>
                  <a:cubicBezTo>
                    <a:pt x="52" y="84"/>
                    <a:pt x="52" y="84"/>
                    <a:pt x="52" y="84"/>
                  </a:cubicBezTo>
                  <a:cubicBezTo>
                    <a:pt x="60" y="92"/>
                    <a:pt x="60" y="92"/>
                    <a:pt x="60" y="92"/>
                  </a:cubicBezTo>
                  <a:cubicBezTo>
                    <a:pt x="75" y="92"/>
                    <a:pt x="75" y="92"/>
                    <a:pt x="75" y="92"/>
                  </a:cubicBezTo>
                  <a:cubicBezTo>
                    <a:pt x="63" y="85"/>
                    <a:pt x="55" y="69"/>
                    <a:pt x="50" y="52"/>
                  </a:cubicBezTo>
                  <a:cubicBezTo>
                    <a:pt x="52" y="52"/>
                    <a:pt x="52" y="52"/>
                    <a:pt x="52" y="52"/>
                  </a:cubicBezTo>
                  <a:cubicBezTo>
                    <a:pt x="52" y="45"/>
                    <a:pt x="52" y="45"/>
                    <a:pt x="52" y="45"/>
                  </a:cubicBezTo>
                  <a:cubicBezTo>
                    <a:pt x="47" y="45"/>
                    <a:pt x="47" y="45"/>
                    <a:pt x="47" y="45"/>
                  </a:cubicBezTo>
                  <a:cubicBezTo>
                    <a:pt x="45" y="37"/>
                    <a:pt x="44" y="30"/>
                    <a:pt x="43" y="24"/>
                  </a:cubicBezTo>
                  <a:cubicBezTo>
                    <a:pt x="43" y="63"/>
                    <a:pt x="43" y="63"/>
                    <a:pt x="43" y="63"/>
                  </a:cubicBezTo>
                  <a:cubicBezTo>
                    <a:pt x="43" y="63"/>
                    <a:pt x="43" y="63"/>
                    <a:pt x="43" y="63"/>
                  </a:cubicBezTo>
                  <a:cubicBezTo>
                    <a:pt x="44" y="65"/>
                    <a:pt x="44" y="67"/>
                    <a:pt x="45" y="69"/>
                  </a:cubicBezTo>
                  <a:cubicBezTo>
                    <a:pt x="45" y="69"/>
                    <a:pt x="45" y="69"/>
                    <a:pt x="45" y="69"/>
                  </a:cubicBezTo>
                  <a:cubicBezTo>
                    <a:pt x="43" y="67"/>
                    <a:pt x="43" y="67"/>
                    <a:pt x="43" y="67"/>
                  </a:cubicBezTo>
                  <a:cubicBezTo>
                    <a:pt x="43" y="74"/>
                    <a:pt x="43" y="74"/>
                    <a:pt x="43" y="74"/>
                  </a:cubicBezTo>
                  <a:cubicBezTo>
                    <a:pt x="46" y="78"/>
                    <a:pt x="46" y="78"/>
                    <a:pt x="46" y="78"/>
                  </a:cubicBezTo>
                  <a:cubicBezTo>
                    <a:pt x="43" y="78"/>
                    <a:pt x="43" y="78"/>
                    <a:pt x="43" y="78"/>
                  </a:cubicBezTo>
                  <a:lnTo>
                    <a:pt x="43" y="84"/>
                  </a:lnTo>
                  <a:close/>
                  <a:moveTo>
                    <a:pt x="37" y="84"/>
                  </a:moveTo>
                  <a:cubicBezTo>
                    <a:pt x="43" y="84"/>
                    <a:pt x="43" y="84"/>
                    <a:pt x="43" y="84"/>
                  </a:cubicBezTo>
                  <a:cubicBezTo>
                    <a:pt x="43" y="78"/>
                    <a:pt x="43" y="78"/>
                    <a:pt x="43" y="78"/>
                  </a:cubicBezTo>
                  <a:cubicBezTo>
                    <a:pt x="37" y="78"/>
                    <a:pt x="37" y="78"/>
                    <a:pt x="37" y="78"/>
                  </a:cubicBezTo>
                  <a:cubicBezTo>
                    <a:pt x="37" y="84"/>
                    <a:pt x="37" y="84"/>
                    <a:pt x="37" y="84"/>
                  </a:cubicBezTo>
                  <a:close/>
                  <a:moveTo>
                    <a:pt x="43" y="24"/>
                  </a:moveTo>
                  <a:cubicBezTo>
                    <a:pt x="42" y="18"/>
                    <a:pt x="41" y="14"/>
                    <a:pt x="41" y="14"/>
                  </a:cubicBezTo>
                  <a:cubicBezTo>
                    <a:pt x="40" y="14"/>
                    <a:pt x="40" y="14"/>
                    <a:pt x="40" y="14"/>
                  </a:cubicBezTo>
                  <a:cubicBezTo>
                    <a:pt x="37" y="0"/>
                    <a:pt x="37" y="0"/>
                    <a:pt x="37" y="0"/>
                  </a:cubicBezTo>
                  <a:cubicBezTo>
                    <a:pt x="37" y="27"/>
                    <a:pt x="37" y="27"/>
                    <a:pt x="37" y="27"/>
                  </a:cubicBezTo>
                  <a:cubicBezTo>
                    <a:pt x="38" y="28"/>
                    <a:pt x="38" y="41"/>
                    <a:pt x="39" y="45"/>
                  </a:cubicBezTo>
                  <a:cubicBezTo>
                    <a:pt x="37" y="45"/>
                    <a:pt x="37" y="45"/>
                    <a:pt x="37" y="45"/>
                  </a:cubicBezTo>
                  <a:cubicBezTo>
                    <a:pt x="37" y="52"/>
                    <a:pt x="37" y="52"/>
                    <a:pt x="37" y="52"/>
                  </a:cubicBezTo>
                  <a:cubicBezTo>
                    <a:pt x="41" y="52"/>
                    <a:pt x="41" y="52"/>
                    <a:pt x="41" y="52"/>
                  </a:cubicBezTo>
                  <a:cubicBezTo>
                    <a:pt x="41" y="52"/>
                    <a:pt x="41" y="54"/>
                    <a:pt x="42" y="58"/>
                  </a:cubicBezTo>
                  <a:cubicBezTo>
                    <a:pt x="37" y="62"/>
                    <a:pt x="37" y="62"/>
                    <a:pt x="37" y="62"/>
                  </a:cubicBezTo>
                  <a:cubicBezTo>
                    <a:pt x="37" y="69"/>
                    <a:pt x="37" y="69"/>
                    <a:pt x="37" y="69"/>
                  </a:cubicBezTo>
                  <a:cubicBezTo>
                    <a:pt x="43" y="74"/>
                    <a:pt x="43" y="74"/>
                    <a:pt x="43" y="74"/>
                  </a:cubicBezTo>
                  <a:cubicBezTo>
                    <a:pt x="43" y="67"/>
                    <a:pt x="43" y="67"/>
                    <a:pt x="43" y="67"/>
                  </a:cubicBezTo>
                  <a:cubicBezTo>
                    <a:pt x="41" y="65"/>
                    <a:pt x="41" y="65"/>
                    <a:pt x="41" y="65"/>
                  </a:cubicBezTo>
                  <a:cubicBezTo>
                    <a:pt x="43" y="63"/>
                    <a:pt x="43" y="63"/>
                    <a:pt x="43" y="63"/>
                  </a:cubicBezTo>
                  <a:lnTo>
                    <a:pt x="43" y="24"/>
                  </a:lnTo>
                  <a:close/>
                  <a:moveTo>
                    <a:pt x="32" y="84"/>
                  </a:moveTo>
                  <a:cubicBezTo>
                    <a:pt x="37" y="84"/>
                    <a:pt x="37" y="84"/>
                    <a:pt x="37" y="84"/>
                  </a:cubicBezTo>
                  <a:cubicBezTo>
                    <a:pt x="37" y="84"/>
                    <a:pt x="37" y="84"/>
                    <a:pt x="37" y="84"/>
                  </a:cubicBezTo>
                  <a:cubicBezTo>
                    <a:pt x="37" y="78"/>
                    <a:pt x="37" y="78"/>
                    <a:pt x="37" y="78"/>
                  </a:cubicBezTo>
                  <a:cubicBezTo>
                    <a:pt x="37" y="78"/>
                    <a:pt x="37" y="78"/>
                    <a:pt x="37" y="78"/>
                  </a:cubicBezTo>
                  <a:cubicBezTo>
                    <a:pt x="37" y="78"/>
                    <a:pt x="37" y="78"/>
                    <a:pt x="37" y="78"/>
                  </a:cubicBezTo>
                  <a:cubicBezTo>
                    <a:pt x="32" y="78"/>
                    <a:pt x="32" y="78"/>
                    <a:pt x="32" y="78"/>
                  </a:cubicBezTo>
                  <a:cubicBezTo>
                    <a:pt x="32" y="84"/>
                    <a:pt x="32" y="84"/>
                    <a:pt x="32" y="84"/>
                  </a:cubicBezTo>
                  <a:close/>
                  <a:moveTo>
                    <a:pt x="37" y="0"/>
                  </a:moveTo>
                  <a:cubicBezTo>
                    <a:pt x="37" y="0"/>
                    <a:pt x="37" y="0"/>
                    <a:pt x="37" y="0"/>
                  </a:cubicBezTo>
                  <a:cubicBezTo>
                    <a:pt x="35" y="14"/>
                    <a:pt x="35" y="14"/>
                    <a:pt x="35" y="14"/>
                  </a:cubicBezTo>
                  <a:cubicBezTo>
                    <a:pt x="34" y="14"/>
                    <a:pt x="34" y="14"/>
                    <a:pt x="34" y="14"/>
                  </a:cubicBezTo>
                  <a:cubicBezTo>
                    <a:pt x="34" y="14"/>
                    <a:pt x="33" y="18"/>
                    <a:pt x="32" y="24"/>
                  </a:cubicBezTo>
                  <a:cubicBezTo>
                    <a:pt x="32" y="63"/>
                    <a:pt x="32" y="63"/>
                    <a:pt x="32" y="63"/>
                  </a:cubicBezTo>
                  <a:cubicBezTo>
                    <a:pt x="34" y="65"/>
                    <a:pt x="34" y="65"/>
                    <a:pt x="34" y="65"/>
                  </a:cubicBezTo>
                  <a:cubicBezTo>
                    <a:pt x="32" y="67"/>
                    <a:pt x="32" y="67"/>
                    <a:pt x="32" y="67"/>
                  </a:cubicBezTo>
                  <a:cubicBezTo>
                    <a:pt x="32" y="74"/>
                    <a:pt x="32" y="74"/>
                    <a:pt x="32" y="74"/>
                  </a:cubicBezTo>
                  <a:cubicBezTo>
                    <a:pt x="37" y="69"/>
                    <a:pt x="37" y="69"/>
                    <a:pt x="37" y="69"/>
                  </a:cubicBezTo>
                  <a:cubicBezTo>
                    <a:pt x="37" y="69"/>
                    <a:pt x="37" y="69"/>
                    <a:pt x="37" y="69"/>
                  </a:cubicBezTo>
                  <a:cubicBezTo>
                    <a:pt x="37" y="62"/>
                    <a:pt x="37" y="62"/>
                    <a:pt x="37" y="62"/>
                  </a:cubicBezTo>
                  <a:cubicBezTo>
                    <a:pt x="37" y="62"/>
                    <a:pt x="37" y="62"/>
                    <a:pt x="37" y="62"/>
                  </a:cubicBezTo>
                  <a:cubicBezTo>
                    <a:pt x="33" y="58"/>
                    <a:pt x="33" y="58"/>
                    <a:pt x="33" y="58"/>
                  </a:cubicBezTo>
                  <a:cubicBezTo>
                    <a:pt x="34" y="54"/>
                    <a:pt x="34" y="52"/>
                    <a:pt x="34" y="52"/>
                  </a:cubicBezTo>
                  <a:cubicBezTo>
                    <a:pt x="37" y="52"/>
                    <a:pt x="37" y="52"/>
                    <a:pt x="37" y="52"/>
                  </a:cubicBezTo>
                  <a:cubicBezTo>
                    <a:pt x="37" y="52"/>
                    <a:pt x="37" y="52"/>
                    <a:pt x="37" y="52"/>
                  </a:cubicBezTo>
                  <a:cubicBezTo>
                    <a:pt x="37" y="52"/>
                    <a:pt x="37" y="52"/>
                    <a:pt x="37" y="52"/>
                  </a:cubicBezTo>
                  <a:cubicBezTo>
                    <a:pt x="37" y="45"/>
                    <a:pt x="37" y="45"/>
                    <a:pt x="37" y="45"/>
                  </a:cubicBezTo>
                  <a:cubicBezTo>
                    <a:pt x="37" y="45"/>
                    <a:pt x="37" y="45"/>
                    <a:pt x="37" y="45"/>
                  </a:cubicBezTo>
                  <a:cubicBezTo>
                    <a:pt x="36" y="45"/>
                    <a:pt x="36" y="45"/>
                    <a:pt x="36" y="45"/>
                  </a:cubicBezTo>
                  <a:cubicBezTo>
                    <a:pt x="37" y="40"/>
                    <a:pt x="37" y="27"/>
                    <a:pt x="37" y="27"/>
                  </a:cubicBezTo>
                  <a:cubicBezTo>
                    <a:pt x="37" y="27"/>
                    <a:pt x="37" y="27"/>
                    <a:pt x="37" y="27"/>
                  </a:cubicBezTo>
                  <a:cubicBezTo>
                    <a:pt x="37" y="27"/>
                    <a:pt x="37" y="27"/>
                    <a:pt x="37" y="27"/>
                  </a:cubicBezTo>
                  <a:lnTo>
                    <a:pt x="37" y="0"/>
                  </a:lnTo>
                  <a:close/>
                  <a:moveTo>
                    <a:pt x="0" y="92"/>
                  </a:moveTo>
                  <a:cubicBezTo>
                    <a:pt x="15" y="92"/>
                    <a:pt x="15" y="92"/>
                    <a:pt x="15" y="92"/>
                  </a:cubicBezTo>
                  <a:cubicBezTo>
                    <a:pt x="23" y="84"/>
                    <a:pt x="23" y="84"/>
                    <a:pt x="23" y="84"/>
                  </a:cubicBezTo>
                  <a:cubicBezTo>
                    <a:pt x="32" y="84"/>
                    <a:pt x="32" y="84"/>
                    <a:pt x="32" y="84"/>
                  </a:cubicBezTo>
                  <a:cubicBezTo>
                    <a:pt x="32" y="78"/>
                    <a:pt x="32" y="78"/>
                    <a:pt x="32" y="78"/>
                  </a:cubicBezTo>
                  <a:cubicBezTo>
                    <a:pt x="29" y="78"/>
                    <a:pt x="29" y="78"/>
                    <a:pt x="29" y="78"/>
                  </a:cubicBezTo>
                  <a:cubicBezTo>
                    <a:pt x="32" y="74"/>
                    <a:pt x="32" y="74"/>
                    <a:pt x="32" y="74"/>
                  </a:cubicBezTo>
                  <a:cubicBezTo>
                    <a:pt x="32" y="67"/>
                    <a:pt x="32" y="67"/>
                    <a:pt x="32" y="67"/>
                  </a:cubicBezTo>
                  <a:cubicBezTo>
                    <a:pt x="30" y="69"/>
                    <a:pt x="30" y="69"/>
                    <a:pt x="30" y="69"/>
                  </a:cubicBezTo>
                  <a:cubicBezTo>
                    <a:pt x="31" y="67"/>
                    <a:pt x="31" y="65"/>
                    <a:pt x="32" y="63"/>
                  </a:cubicBezTo>
                  <a:cubicBezTo>
                    <a:pt x="32" y="63"/>
                    <a:pt x="32" y="63"/>
                    <a:pt x="32" y="63"/>
                  </a:cubicBezTo>
                  <a:cubicBezTo>
                    <a:pt x="32" y="63"/>
                    <a:pt x="32" y="63"/>
                    <a:pt x="32" y="63"/>
                  </a:cubicBezTo>
                  <a:cubicBezTo>
                    <a:pt x="32" y="24"/>
                    <a:pt x="32" y="24"/>
                    <a:pt x="32" y="24"/>
                  </a:cubicBezTo>
                  <a:cubicBezTo>
                    <a:pt x="31" y="30"/>
                    <a:pt x="30" y="37"/>
                    <a:pt x="28" y="45"/>
                  </a:cubicBezTo>
                  <a:cubicBezTo>
                    <a:pt x="23" y="45"/>
                    <a:pt x="23" y="45"/>
                    <a:pt x="23" y="45"/>
                  </a:cubicBezTo>
                  <a:cubicBezTo>
                    <a:pt x="23" y="52"/>
                    <a:pt x="23" y="52"/>
                    <a:pt x="23" y="52"/>
                  </a:cubicBezTo>
                  <a:cubicBezTo>
                    <a:pt x="25" y="52"/>
                    <a:pt x="25" y="52"/>
                    <a:pt x="25" y="52"/>
                  </a:cubicBezTo>
                  <a:cubicBezTo>
                    <a:pt x="20" y="69"/>
                    <a:pt x="12" y="85"/>
                    <a:pt x="0" y="92"/>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09">
              <a:extLst>
                <a:ext uri="{FF2B5EF4-FFF2-40B4-BE49-F238E27FC236}">
                  <a16:creationId xmlns:a16="http://schemas.microsoft.com/office/drawing/2014/main" id="{85199317-104C-A3C9-6C29-AEEBF58C503A}"/>
                </a:ext>
              </a:extLst>
            </p:cNvPr>
            <p:cNvSpPr>
              <a:spLocks noEditPoints="1"/>
            </p:cNvSpPr>
            <p:nvPr/>
          </p:nvSpPr>
          <p:spPr bwMode="auto">
            <a:xfrm>
              <a:off x="9306875" y="2146621"/>
              <a:ext cx="115169" cy="71838"/>
            </a:xfrm>
            <a:custGeom>
              <a:avLst/>
              <a:gdLst>
                <a:gd name="T0" fmla="*/ 78 w 101"/>
                <a:gd name="T1" fmla="*/ 63 h 63"/>
                <a:gd name="T2" fmla="*/ 101 w 101"/>
                <a:gd name="T3" fmla="*/ 63 h 63"/>
                <a:gd name="T4" fmla="*/ 101 w 101"/>
                <a:gd name="T5" fmla="*/ 35 h 63"/>
                <a:gd name="T6" fmla="*/ 89 w 101"/>
                <a:gd name="T7" fmla="*/ 35 h 63"/>
                <a:gd name="T8" fmla="*/ 89 w 101"/>
                <a:gd name="T9" fmla="*/ 0 h 63"/>
                <a:gd name="T10" fmla="*/ 78 w 101"/>
                <a:gd name="T11" fmla="*/ 0 h 63"/>
                <a:gd name="T12" fmla="*/ 78 w 101"/>
                <a:gd name="T13" fmla="*/ 44 h 63"/>
                <a:gd name="T14" fmla="*/ 87 w 101"/>
                <a:gd name="T15" fmla="*/ 44 h 63"/>
                <a:gd name="T16" fmla="*/ 87 w 101"/>
                <a:gd name="T17" fmla="*/ 56 h 63"/>
                <a:gd name="T18" fmla="*/ 87 w 101"/>
                <a:gd name="T19" fmla="*/ 56 h 63"/>
                <a:gd name="T20" fmla="*/ 78 w 101"/>
                <a:gd name="T21" fmla="*/ 56 h 63"/>
                <a:gd name="T22" fmla="*/ 78 w 101"/>
                <a:gd name="T23" fmla="*/ 63 h 63"/>
                <a:gd name="T24" fmla="*/ 64 w 101"/>
                <a:gd name="T25" fmla="*/ 0 h 63"/>
                <a:gd name="T26" fmla="*/ 64 w 101"/>
                <a:gd name="T27" fmla="*/ 35 h 63"/>
                <a:gd name="T28" fmla="*/ 50 w 101"/>
                <a:gd name="T29" fmla="*/ 35 h 63"/>
                <a:gd name="T30" fmla="*/ 50 w 101"/>
                <a:gd name="T31" fmla="*/ 44 h 63"/>
                <a:gd name="T32" fmla="*/ 59 w 101"/>
                <a:gd name="T33" fmla="*/ 44 h 63"/>
                <a:gd name="T34" fmla="*/ 59 w 101"/>
                <a:gd name="T35" fmla="*/ 56 h 63"/>
                <a:gd name="T36" fmla="*/ 59 w 101"/>
                <a:gd name="T37" fmla="*/ 56 h 63"/>
                <a:gd name="T38" fmla="*/ 50 w 101"/>
                <a:gd name="T39" fmla="*/ 56 h 63"/>
                <a:gd name="T40" fmla="*/ 50 w 101"/>
                <a:gd name="T41" fmla="*/ 63 h 63"/>
                <a:gd name="T42" fmla="*/ 78 w 101"/>
                <a:gd name="T43" fmla="*/ 63 h 63"/>
                <a:gd name="T44" fmla="*/ 78 w 101"/>
                <a:gd name="T45" fmla="*/ 56 h 63"/>
                <a:gd name="T46" fmla="*/ 69 w 101"/>
                <a:gd name="T47" fmla="*/ 56 h 63"/>
                <a:gd name="T48" fmla="*/ 69 w 101"/>
                <a:gd name="T49" fmla="*/ 44 h 63"/>
                <a:gd name="T50" fmla="*/ 78 w 101"/>
                <a:gd name="T51" fmla="*/ 44 h 63"/>
                <a:gd name="T52" fmla="*/ 78 w 101"/>
                <a:gd name="T53" fmla="*/ 0 h 63"/>
                <a:gd name="T54" fmla="*/ 64 w 101"/>
                <a:gd name="T55" fmla="*/ 0 h 63"/>
                <a:gd name="T56" fmla="*/ 50 w 101"/>
                <a:gd name="T57" fmla="*/ 35 h 63"/>
                <a:gd name="T58" fmla="*/ 21 w 101"/>
                <a:gd name="T59" fmla="*/ 35 h 63"/>
                <a:gd name="T60" fmla="*/ 21 w 101"/>
                <a:gd name="T61" fmla="*/ 44 h 63"/>
                <a:gd name="T62" fmla="*/ 29 w 101"/>
                <a:gd name="T63" fmla="*/ 44 h 63"/>
                <a:gd name="T64" fmla="*/ 29 w 101"/>
                <a:gd name="T65" fmla="*/ 56 h 63"/>
                <a:gd name="T66" fmla="*/ 29 w 101"/>
                <a:gd name="T67" fmla="*/ 56 h 63"/>
                <a:gd name="T68" fmla="*/ 21 w 101"/>
                <a:gd name="T69" fmla="*/ 56 h 63"/>
                <a:gd name="T70" fmla="*/ 21 w 101"/>
                <a:gd name="T71" fmla="*/ 63 h 63"/>
                <a:gd name="T72" fmla="*/ 50 w 101"/>
                <a:gd name="T73" fmla="*/ 63 h 63"/>
                <a:gd name="T74" fmla="*/ 50 w 101"/>
                <a:gd name="T75" fmla="*/ 56 h 63"/>
                <a:gd name="T76" fmla="*/ 42 w 101"/>
                <a:gd name="T77" fmla="*/ 56 h 63"/>
                <a:gd name="T78" fmla="*/ 42 w 101"/>
                <a:gd name="T79" fmla="*/ 44 h 63"/>
                <a:gd name="T80" fmla="*/ 50 w 101"/>
                <a:gd name="T81" fmla="*/ 44 h 63"/>
                <a:gd name="T82" fmla="*/ 50 w 101"/>
                <a:gd name="T83" fmla="*/ 35 h 63"/>
                <a:gd name="T84" fmla="*/ 21 w 101"/>
                <a:gd name="T85" fmla="*/ 35 h 63"/>
                <a:gd name="T86" fmla="*/ 0 w 101"/>
                <a:gd name="T87" fmla="*/ 35 h 63"/>
                <a:gd name="T88" fmla="*/ 0 w 101"/>
                <a:gd name="T89" fmla="*/ 63 h 63"/>
                <a:gd name="T90" fmla="*/ 21 w 101"/>
                <a:gd name="T91" fmla="*/ 63 h 63"/>
                <a:gd name="T92" fmla="*/ 21 w 101"/>
                <a:gd name="T93" fmla="*/ 56 h 63"/>
                <a:gd name="T94" fmla="*/ 12 w 101"/>
                <a:gd name="T95" fmla="*/ 56 h 63"/>
                <a:gd name="T96" fmla="*/ 12 w 101"/>
                <a:gd name="T97" fmla="*/ 44 h 63"/>
                <a:gd name="T98" fmla="*/ 21 w 101"/>
                <a:gd name="T99" fmla="*/ 44 h 63"/>
                <a:gd name="T100" fmla="*/ 21 w 101"/>
                <a:gd name="T101" fmla="*/ 3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63">
                  <a:moveTo>
                    <a:pt x="78" y="63"/>
                  </a:moveTo>
                  <a:lnTo>
                    <a:pt x="101" y="63"/>
                  </a:lnTo>
                  <a:lnTo>
                    <a:pt x="101" y="35"/>
                  </a:lnTo>
                  <a:lnTo>
                    <a:pt x="89" y="35"/>
                  </a:lnTo>
                  <a:lnTo>
                    <a:pt x="89" y="0"/>
                  </a:lnTo>
                  <a:lnTo>
                    <a:pt x="78" y="0"/>
                  </a:lnTo>
                  <a:lnTo>
                    <a:pt x="78" y="44"/>
                  </a:lnTo>
                  <a:lnTo>
                    <a:pt x="87" y="44"/>
                  </a:lnTo>
                  <a:lnTo>
                    <a:pt x="87" y="56"/>
                  </a:lnTo>
                  <a:lnTo>
                    <a:pt x="87" y="56"/>
                  </a:lnTo>
                  <a:lnTo>
                    <a:pt x="78" y="56"/>
                  </a:lnTo>
                  <a:lnTo>
                    <a:pt x="78" y="63"/>
                  </a:lnTo>
                  <a:close/>
                  <a:moveTo>
                    <a:pt x="64" y="0"/>
                  </a:moveTo>
                  <a:lnTo>
                    <a:pt x="64" y="35"/>
                  </a:lnTo>
                  <a:lnTo>
                    <a:pt x="50" y="35"/>
                  </a:lnTo>
                  <a:lnTo>
                    <a:pt x="50" y="44"/>
                  </a:lnTo>
                  <a:lnTo>
                    <a:pt x="59" y="44"/>
                  </a:lnTo>
                  <a:lnTo>
                    <a:pt x="59" y="56"/>
                  </a:lnTo>
                  <a:lnTo>
                    <a:pt x="59" y="56"/>
                  </a:lnTo>
                  <a:lnTo>
                    <a:pt x="50" y="56"/>
                  </a:lnTo>
                  <a:lnTo>
                    <a:pt x="50" y="63"/>
                  </a:lnTo>
                  <a:lnTo>
                    <a:pt x="78" y="63"/>
                  </a:lnTo>
                  <a:lnTo>
                    <a:pt x="78" y="56"/>
                  </a:lnTo>
                  <a:lnTo>
                    <a:pt x="69" y="56"/>
                  </a:lnTo>
                  <a:lnTo>
                    <a:pt x="69" y="44"/>
                  </a:lnTo>
                  <a:lnTo>
                    <a:pt x="78" y="44"/>
                  </a:lnTo>
                  <a:lnTo>
                    <a:pt x="78" y="0"/>
                  </a:lnTo>
                  <a:lnTo>
                    <a:pt x="64" y="0"/>
                  </a:lnTo>
                  <a:close/>
                  <a:moveTo>
                    <a:pt x="50" y="35"/>
                  </a:moveTo>
                  <a:lnTo>
                    <a:pt x="21" y="35"/>
                  </a:lnTo>
                  <a:lnTo>
                    <a:pt x="21" y="44"/>
                  </a:lnTo>
                  <a:lnTo>
                    <a:pt x="29" y="44"/>
                  </a:lnTo>
                  <a:lnTo>
                    <a:pt x="29" y="56"/>
                  </a:lnTo>
                  <a:lnTo>
                    <a:pt x="29" y="56"/>
                  </a:lnTo>
                  <a:lnTo>
                    <a:pt x="21" y="56"/>
                  </a:lnTo>
                  <a:lnTo>
                    <a:pt x="21" y="63"/>
                  </a:lnTo>
                  <a:lnTo>
                    <a:pt x="50" y="63"/>
                  </a:lnTo>
                  <a:lnTo>
                    <a:pt x="50" y="56"/>
                  </a:lnTo>
                  <a:lnTo>
                    <a:pt x="42" y="56"/>
                  </a:lnTo>
                  <a:lnTo>
                    <a:pt x="42" y="44"/>
                  </a:lnTo>
                  <a:lnTo>
                    <a:pt x="50" y="44"/>
                  </a:lnTo>
                  <a:lnTo>
                    <a:pt x="50" y="35"/>
                  </a:lnTo>
                  <a:close/>
                  <a:moveTo>
                    <a:pt x="21" y="35"/>
                  </a:moveTo>
                  <a:lnTo>
                    <a:pt x="0" y="35"/>
                  </a:lnTo>
                  <a:lnTo>
                    <a:pt x="0" y="63"/>
                  </a:lnTo>
                  <a:lnTo>
                    <a:pt x="21" y="63"/>
                  </a:lnTo>
                  <a:lnTo>
                    <a:pt x="21" y="56"/>
                  </a:lnTo>
                  <a:lnTo>
                    <a:pt x="12" y="56"/>
                  </a:lnTo>
                  <a:lnTo>
                    <a:pt x="12" y="44"/>
                  </a:lnTo>
                  <a:lnTo>
                    <a:pt x="21" y="44"/>
                  </a:lnTo>
                  <a:lnTo>
                    <a:pt x="21" y="35"/>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10">
              <a:extLst>
                <a:ext uri="{FF2B5EF4-FFF2-40B4-BE49-F238E27FC236}">
                  <a16:creationId xmlns:a16="http://schemas.microsoft.com/office/drawing/2014/main" id="{92A4AC03-D150-3B6D-B8CC-108FC9D1E17C}"/>
                </a:ext>
              </a:extLst>
            </p:cNvPr>
            <p:cNvSpPr>
              <a:spLocks/>
            </p:cNvSpPr>
            <p:nvPr/>
          </p:nvSpPr>
          <p:spPr bwMode="auto">
            <a:xfrm>
              <a:off x="9279509" y="2221880"/>
              <a:ext cx="153939" cy="50173"/>
            </a:xfrm>
            <a:custGeom>
              <a:avLst/>
              <a:gdLst>
                <a:gd name="T0" fmla="*/ 130 w 135"/>
                <a:gd name="T1" fmla="*/ 44 h 44"/>
                <a:gd name="T2" fmla="*/ 135 w 135"/>
                <a:gd name="T3" fmla="*/ 0 h 44"/>
                <a:gd name="T4" fmla="*/ 0 w 135"/>
                <a:gd name="T5" fmla="*/ 0 h 44"/>
                <a:gd name="T6" fmla="*/ 15 w 135"/>
                <a:gd name="T7" fmla="*/ 44 h 44"/>
                <a:gd name="T8" fmla="*/ 130 w 135"/>
                <a:gd name="T9" fmla="*/ 44 h 44"/>
              </a:gdLst>
              <a:ahLst/>
              <a:cxnLst>
                <a:cxn ang="0">
                  <a:pos x="T0" y="T1"/>
                </a:cxn>
                <a:cxn ang="0">
                  <a:pos x="T2" y="T3"/>
                </a:cxn>
                <a:cxn ang="0">
                  <a:pos x="T4" y="T5"/>
                </a:cxn>
                <a:cxn ang="0">
                  <a:pos x="T6" y="T7"/>
                </a:cxn>
                <a:cxn ang="0">
                  <a:pos x="T8" y="T9"/>
                </a:cxn>
              </a:cxnLst>
              <a:rect l="0" t="0" r="r" b="b"/>
              <a:pathLst>
                <a:path w="135" h="44">
                  <a:moveTo>
                    <a:pt x="130" y="44"/>
                  </a:moveTo>
                  <a:lnTo>
                    <a:pt x="135" y="0"/>
                  </a:lnTo>
                  <a:lnTo>
                    <a:pt x="0" y="0"/>
                  </a:lnTo>
                  <a:lnTo>
                    <a:pt x="15" y="44"/>
                  </a:lnTo>
                  <a:lnTo>
                    <a:pt x="130" y="44"/>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11">
              <a:extLst>
                <a:ext uri="{FF2B5EF4-FFF2-40B4-BE49-F238E27FC236}">
                  <a16:creationId xmlns:a16="http://schemas.microsoft.com/office/drawing/2014/main" id="{7D003D48-5A1D-F003-DC45-8628E4E4C4AC}"/>
                </a:ext>
              </a:extLst>
            </p:cNvPr>
            <p:cNvSpPr>
              <a:spLocks noEditPoints="1"/>
            </p:cNvSpPr>
            <p:nvPr/>
          </p:nvSpPr>
          <p:spPr bwMode="auto">
            <a:xfrm>
              <a:off x="8708224" y="3245858"/>
              <a:ext cx="144817" cy="115169"/>
            </a:xfrm>
            <a:custGeom>
              <a:avLst/>
              <a:gdLst>
                <a:gd name="T0" fmla="*/ 58 w 73"/>
                <a:gd name="T1" fmla="*/ 58 h 58"/>
                <a:gd name="T2" fmla="*/ 58 w 73"/>
                <a:gd name="T3" fmla="*/ 38 h 58"/>
                <a:gd name="T4" fmla="*/ 67 w 73"/>
                <a:gd name="T5" fmla="*/ 29 h 58"/>
                <a:gd name="T6" fmla="*/ 73 w 73"/>
                <a:gd name="T7" fmla="*/ 29 h 58"/>
                <a:gd name="T8" fmla="*/ 73 w 73"/>
                <a:gd name="T9" fmla="*/ 8 h 58"/>
                <a:gd name="T10" fmla="*/ 65 w 73"/>
                <a:gd name="T11" fmla="*/ 0 h 58"/>
                <a:gd name="T12" fmla="*/ 47 w 73"/>
                <a:gd name="T13" fmla="*/ 0 h 58"/>
                <a:gd name="T14" fmla="*/ 47 w 73"/>
                <a:gd name="T15" fmla="*/ 9 h 58"/>
                <a:gd name="T16" fmla="*/ 54 w 73"/>
                <a:gd name="T17" fmla="*/ 16 h 58"/>
                <a:gd name="T18" fmla="*/ 47 w 73"/>
                <a:gd name="T19" fmla="*/ 22 h 58"/>
                <a:gd name="T20" fmla="*/ 47 w 73"/>
                <a:gd name="T21" fmla="*/ 26 h 58"/>
                <a:gd name="T22" fmla="*/ 54 w 73"/>
                <a:gd name="T23" fmla="*/ 33 h 58"/>
                <a:gd name="T24" fmla="*/ 47 w 73"/>
                <a:gd name="T25" fmla="*/ 39 h 58"/>
                <a:gd name="T26" fmla="*/ 47 w 73"/>
                <a:gd name="T27" fmla="*/ 58 h 58"/>
                <a:gd name="T28" fmla="*/ 58 w 73"/>
                <a:gd name="T29" fmla="*/ 58 h 58"/>
                <a:gd name="T30" fmla="*/ 47 w 73"/>
                <a:gd name="T31" fmla="*/ 0 h 58"/>
                <a:gd name="T32" fmla="*/ 26 w 73"/>
                <a:gd name="T33" fmla="*/ 0 h 58"/>
                <a:gd name="T34" fmla="*/ 26 w 73"/>
                <a:gd name="T35" fmla="*/ 9 h 58"/>
                <a:gd name="T36" fmla="*/ 33 w 73"/>
                <a:gd name="T37" fmla="*/ 16 h 58"/>
                <a:gd name="T38" fmla="*/ 26 w 73"/>
                <a:gd name="T39" fmla="*/ 22 h 58"/>
                <a:gd name="T40" fmla="*/ 26 w 73"/>
                <a:gd name="T41" fmla="*/ 26 h 58"/>
                <a:gd name="T42" fmla="*/ 33 w 73"/>
                <a:gd name="T43" fmla="*/ 33 h 58"/>
                <a:gd name="T44" fmla="*/ 26 w 73"/>
                <a:gd name="T45" fmla="*/ 39 h 58"/>
                <a:gd name="T46" fmla="*/ 26 w 73"/>
                <a:gd name="T47" fmla="*/ 58 h 58"/>
                <a:gd name="T48" fmla="*/ 47 w 73"/>
                <a:gd name="T49" fmla="*/ 58 h 58"/>
                <a:gd name="T50" fmla="*/ 47 w 73"/>
                <a:gd name="T51" fmla="*/ 39 h 58"/>
                <a:gd name="T52" fmla="*/ 47 w 73"/>
                <a:gd name="T53" fmla="*/ 39 h 58"/>
                <a:gd name="T54" fmla="*/ 41 w 73"/>
                <a:gd name="T55" fmla="*/ 33 h 58"/>
                <a:gd name="T56" fmla="*/ 47 w 73"/>
                <a:gd name="T57" fmla="*/ 26 h 58"/>
                <a:gd name="T58" fmla="*/ 47 w 73"/>
                <a:gd name="T59" fmla="*/ 26 h 58"/>
                <a:gd name="T60" fmla="*/ 47 w 73"/>
                <a:gd name="T61" fmla="*/ 26 h 58"/>
                <a:gd name="T62" fmla="*/ 47 w 73"/>
                <a:gd name="T63" fmla="*/ 22 h 58"/>
                <a:gd name="T64" fmla="*/ 47 w 73"/>
                <a:gd name="T65" fmla="*/ 22 h 58"/>
                <a:gd name="T66" fmla="*/ 41 w 73"/>
                <a:gd name="T67" fmla="*/ 16 h 58"/>
                <a:gd name="T68" fmla="*/ 47 w 73"/>
                <a:gd name="T69" fmla="*/ 9 h 58"/>
                <a:gd name="T70" fmla="*/ 47 w 73"/>
                <a:gd name="T71" fmla="*/ 9 h 58"/>
                <a:gd name="T72" fmla="*/ 47 w 73"/>
                <a:gd name="T73" fmla="*/ 9 h 58"/>
                <a:gd name="T74" fmla="*/ 47 w 73"/>
                <a:gd name="T75" fmla="*/ 0 h 58"/>
                <a:gd name="T76" fmla="*/ 26 w 73"/>
                <a:gd name="T77" fmla="*/ 0 h 58"/>
                <a:gd name="T78" fmla="*/ 8 w 73"/>
                <a:gd name="T79" fmla="*/ 0 h 58"/>
                <a:gd name="T80" fmla="*/ 0 w 73"/>
                <a:gd name="T81" fmla="*/ 8 h 58"/>
                <a:gd name="T82" fmla="*/ 0 w 73"/>
                <a:gd name="T83" fmla="*/ 29 h 58"/>
                <a:gd name="T84" fmla="*/ 6 w 73"/>
                <a:gd name="T85" fmla="*/ 29 h 58"/>
                <a:gd name="T86" fmla="*/ 15 w 73"/>
                <a:gd name="T87" fmla="*/ 38 h 58"/>
                <a:gd name="T88" fmla="*/ 15 w 73"/>
                <a:gd name="T89" fmla="*/ 58 h 58"/>
                <a:gd name="T90" fmla="*/ 26 w 73"/>
                <a:gd name="T91" fmla="*/ 58 h 58"/>
                <a:gd name="T92" fmla="*/ 26 w 73"/>
                <a:gd name="T93" fmla="*/ 39 h 58"/>
                <a:gd name="T94" fmla="*/ 26 w 73"/>
                <a:gd name="T95" fmla="*/ 39 h 58"/>
                <a:gd name="T96" fmla="*/ 20 w 73"/>
                <a:gd name="T97" fmla="*/ 33 h 58"/>
                <a:gd name="T98" fmla="*/ 26 w 73"/>
                <a:gd name="T99" fmla="*/ 26 h 58"/>
                <a:gd name="T100" fmla="*/ 26 w 73"/>
                <a:gd name="T101" fmla="*/ 26 h 58"/>
                <a:gd name="T102" fmla="*/ 26 w 73"/>
                <a:gd name="T103" fmla="*/ 26 h 58"/>
                <a:gd name="T104" fmla="*/ 26 w 73"/>
                <a:gd name="T105" fmla="*/ 22 h 58"/>
                <a:gd name="T106" fmla="*/ 26 w 73"/>
                <a:gd name="T107" fmla="*/ 22 h 58"/>
                <a:gd name="T108" fmla="*/ 20 w 73"/>
                <a:gd name="T109" fmla="*/ 16 h 58"/>
                <a:gd name="T110" fmla="*/ 26 w 73"/>
                <a:gd name="T111" fmla="*/ 9 h 58"/>
                <a:gd name="T112" fmla="*/ 26 w 73"/>
                <a:gd name="T113" fmla="*/ 9 h 58"/>
                <a:gd name="T114" fmla="*/ 26 w 73"/>
                <a:gd name="T115" fmla="*/ 9 h 58"/>
                <a:gd name="T116" fmla="*/ 26 w 73"/>
                <a:gd name="T1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 h="58">
                  <a:moveTo>
                    <a:pt x="58" y="58"/>
                  </a:moveTo>
                  <a:cubicBezTo>
                    <a:pt x="58" y="38"/>
                    <a:pt x="58" y="38"/>
                    <a:pt x="58" y="38"/>
                  </a:cubicBezTo>
                  <a:cubicBezTo>
                    <a:pt x="58" y="32"/>
                    <a:pt x="61" y="29"/>
                    <a:pt x="67" y="29"/>
                  </a:cubicBezTo>
                  <a:cubicBezTo>
                    <a:pt x="73" y="29"/>
                    <a:pt x="73" y="29"/>
                    <a:pt x="73" y="29"/>
                  </a:cubicBezTo>
                  <a:cubicBezTo>
                    <a:pt x="73" y="8"/>
                    <a:pt x="73" y="8"/>
                    <a:pt x="73" y="8"/>
                  </a:cubicBezTo>
                  <a:cubicBezTo>
                    <a:pt x="73" y="3"/>
                    <a:pt x="70" y="0"/>
                    <a:pt x="65" y="0"/>
                  </a:cubicBezTo>
                  <a:cubicBezTo>
                    <a:pt x="47" y="0"/>
                    <a:pt x="47" y="0"/>
                    <a:pt x="47" y="0"/>
                  </a:cubicBezTo>
                  <a:cubicBezTo>
                    <a:pt x="47" y="9"/>
                    <a:pt x="47" y="9"/>
                    <a:pt x="47" y="9"/>
                  </a:cubicBezTo>
                  <a:cubicBezTo>
                    <a:pt x="51" y="9"/>
                    <a:pt x="54" y="12"/>
                    <a:pt x="54" y="16"/>
                  </a:cubicBezTo>
                  <a:cubicBezTo>
                    <a:pt x="54" y="19"/>
                    <a:pt x="51" y="22"/>
                    <a:pt x="47" y="22"/>
                  </a:cubicBezTo>
                  <a:cubicBezTo>
                    <a:pt x="47" y="26"/>
                    <a:pt x="47" y="26"/>
                    <a:pt x="47" y="26"/>
                  </a:cubicBezTo>
                  <a:cubicBezTo>
                    <a:pt x="51" y="26"/>
                    <a:pt x="54" y="29"/>
                    <a:pt x="54" y="33"/>
                  </a:cubicBezTo>
                  <a:cubicBezTo>
                    <a:pt x="54" y="37"/>
                    <a:pt x="51" y="39"/>
                    <a:pt x="47" y="39"/>
                  </a:cubicBezTo>
                  <a:cubicBezTo>
                    <a:pt x="47" y="58"/>
                    <a:pt x="47" y="58"/>
                    <a:pt x="47" y="58"/>
                  </a:cubicBezTo>
                  <a:lnTo>
                    <a:pt x="58" y="58"/>
                  </a:lnTo>
                  <a:close/>
                  <a:moveTo>
                    <a:pt x="47" y="0"/>
                  </a:moveTo>
                  <a:cubicBezTo>
                    <a:pt x="26" y="0"/>
                    <a:pt x="26" y="0"/>
                    <a:pt x="26" y="0"/>
                  </a:cubicBezTo>
                  <a:cubicBezTo>
                    <a:pt x="26" y="9"/>
                    <a:pt x="26" y="9"/>
                    <a:pt x="26" y="9"/>
                  </a:cubicBezTo>
                  <a:cubicBezTo>
                    <a:pt x="30" y="9"/>
                    <a:pt x="33" y="12"/>
                    <a:pt x="33" y="16"/>
                  </a:cubicBezTo>
                  <a:cubicBezTo>
                    <a:pt x="33" y="19"/>
                    <a:pt x="30" y="22"/>
                    <a:pt x="26" y="22"/>
                  </a:cubicBezTo>
                  <a:cubicBezTo>
                    <a:pt x="26" y="26"/>
                    <a:pt x="26" y="26"/>
                    <a:pt x="26" y="26"/>
                  </a:cubicBezTo>
                  <a:cubicBezTo>
                    <a:pt x="30" y="26"/>
                    <a:pt x="33" y="29"/>
                    <a:pt x="33" y="33"/>
                  </a:cubicBezTo>
                  <a:cubicBezTo>
                    <a:pt x="33" y="37"/>
                    <a:pt x="30" y="39"/>
                    <a:pt x="26" y="39"/>
                  </a:cubicBezTo>
                  <a:cubicBezTo>
                    <a:pt x="26" y="58"/>
                    <a:pt x="26" y="58"/>
                    <a:pt x="26" y="58"/>
                  </a:cubicBezTo>
                  <a:cubicBezTo>
                    <a:pt x="47" y="58"/>
                    <a:pt x="47" y="58"/>
                    <a:pt x="47" y="58"/>
                  </a:cubicBezTo>
                  <a:cubicBezTo>
                    <a:pt x="47" y="39"/>
                    <a:pt x="47" y="39"/>
                    <a:pt x="47" y="39"/>
                  </a:cubicBezTo>
                  <a:cubicBezTo>
                    <a:pt x="47" y="39"/>
                    <a:pt x="47" y="39"/>
                    <a:pt x="47" y="39"/>
                  </a:cubicBezTo>
                  <a:cubicBezTo>
                    <a:pt x="44" y="39"/>
                    <a:pt x="41" y="37"/>
                    <a:pt x="41" y="33"/>
                  </a:cubicBezTo>
                  <a:cubicBezTo>
                    <a:pt x="41" y="29"/>
                    <a:pt x="44" y="26"/>
                    <a:pt x="47" y="26"/>
                  </a:cubicBezTo>
                  <a:cubicBezTo>
                    <a:pt x="47" y="26"/>
                    <a:pt x="47" y="26"/>
                    <a:pt x="47" y="26"/>
                  </a:cubicBezTo>
                  <a:cubicBezTo>
                    <a:pt x="47" y="26"/>
                    <a:pt x="47" y="26"/>
                    <a:pt x="47" y="26"/>
                  </a:cubicBezTo>
                  <a:cubicBezTo>
                    <a:pt x="47" y="22"/>
                    <a:pt x="47" y="22"/>
                    <a:pt x="47" y="22"/>
                  </a:cubicBezTo>
                  <a:cubicBezTo>
                    <a:pt x="47" y="22"/>
                    <a:pt x="47" y="22"/>
                    <a:pt x="47" y="22"/>
                  </a:cubicBezTo>
                  <a:cubicBezTo>
                    <a:pt x="44" y="22"/>
                    <a:pt x="41" y="19"/>
                    <a:pt x="41" y="16"/>
                  </a:cubicBezTo>
                  <a:cubicBezTo>
                    <a:pt x="41" y="12"/>
                    <a:pt x="44" y="9"/>
                    <a:pt x="47" y="9"/>
                  </a:cubicBezTo>
                  <a:cubicBezTo>
                    <a:pt x="47" y="9"/>
                    <a:pt x="47" y="9"/>
                    <a:pt x="47" y="9"/>
                  </a:cubicBezTo>
                  <a:cubicBezTo>
                    <a:pt x="47" y="9"/>
                    <a:pt x="47" y="9"/>
                    <a:pt x="47" y="9"/>
                  </a:cubicBezTo>
                  <a:lnTo>
                    <a:pt x="47" y="0"/>
                  </a:lnTo>
                  <a:close/>
                  <a:moveTo>
                    <a:pt x="26" y="0"/>
                  </a:moveTo>
                  <a:cubicBezTo>
                    <a:pt x="8" y="0"/>
                    <a:pt x="8" y="0"/>
                    <a:pt x="8" y="0"/>
                  </a:cubicBezTo>
                  <a:cubicBezTo>
                    <a:pt x="4" y="0"/>
                    <a:pt x="0" y="3"/>
                    <a:pt x="0" y="8"/>
                  </a:cubicBezTo>
                  <a:cubicBezTo>
                    <a:pt x="0" y="29"/>
                    <a:pt x="0" y="29"/>
                    <a:pt x="0" y="29"/>
                  </a:cubicBezTo>
                  <a:cubicBezTo>
                    <a:pt x="6" y="29"/>
                    <a:pt x="6" y="29"/>
                    <a:pt x="6" y="29"/>
                  </a:cubicBezTo>
                  <a:cubicBezTo>
                    <a:pt x="12" y="29"/>
                    <a:pt x="15" y="32"/>
                    <a:pt x="15" y="38"/>
                  </a:cubicBezTo>
                  <a:cubicBezTo>
                    <a:pt x="15" y="58"/>
                    <a:pt x="15" y="58"/>
                    <a:pt x="15" y="58"/>
                  </a:cubicBezTo>
                  <a:cubicBezTo>
                    <a:pt x="26" y="58"/>
                    <a:pt x="26" y="58"/>
                    <a:pt x="26" y="58"/>
                  </a:cubicBezTo>
                  <a:cubicBezTo>
                    <a:pt x="26" y="39"/>
                    <a:pt x="26" y="39"/>
                    <a:pt x="26" y="39"/>
                  </a:cubicBezTo>
                  <a:cubicBezTo>
                    <a:pt x="26" y="39"/>
                    <a:pt x="26" y="39"/>
                    <a:pt x="26" y="39"/>
                  </a:cubicBezTo>
                  <a:cubicBezTo>
                    <a:pt x="23" y="39"/>
                    <a:pt x="20" y="37"/>
                    <a:pt x="20" y="33"/>
                  </a:cubicBezTo>
                  <a:cubicBezTo>
                    <a:pt x="20" y="29"/>
                    <a:pt x="23" y="26"/>
                    <a:pt x="26" y="26"/>
                  </a:cubicBezTo>
                  <a:cubicBezTo>
                    <a:pt x="26" y="26"/>
                    <a:pt x="26" y="26"/>
                    <a:pt x="26" y="26"/>
                  </a:cubicBezTo>
                  <a:cubicBezTo>
                    <a:pt x="26" y="26"/>
                    <a:pt x="26" y="26"/>
                    <a:pt x="26" y="26"/>
                  </a:cubicBezTo>
                  <a:cubicBezTo>
                    <a:pt x="26" y="22"/>
                    <a:pt x="26" y="22"/>
                    <a:pt x="26" y="22"/>
                  </a:cubicBezTo>
                  <a:cubicBezTo>
                    <a:pt x="26" y="22"/>
                    <a:pt x="26" y="22"/>
                    <a:pt x="26" y="22"/>
                  </a:cubicBezTo>
                  <a:cubicBezTo>
                    <a:pt x="23" y="22"/>
                    <a:pt x="20" y="19"/>
                    <a:pt x="20" y="16"/>
                  </a:cubicBezTo>
                  <a:cubicBezTo>
                    <a:pt x="20" y="12"/>
                    <a:pt x="23" y="9"/>
                    <a:pt x="26" y="9"/>
                  </a:cubicBezTo>
                  <a:cubicBezTo>
                    <a:pt x="26" y="9"/>
                    <a:pt x="26" y="9"/>
                    <a:pt x="26" y="9"/>
                  </a:cubicBezTo>
                  <a:cubicBezTo>
                    <a:pt x="26" y="9"/>
                    <a:pt x="26" y="9"/>
                    <a:pt x="26" y="9"/>
                  </a:cubicBezTo>
                  <a:lnTo>
                    <a:pt x="26" y="0"/>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12">
              <a:extLst>
                <a:ext uri="{FF2B5EF4-FFF2-40B4-BE49-F238E27FC236}">
                  <a16:creationId xmlns:a16="http://schemas.microsoft.com/office/drawing/2014/main" id="{FF1E707B-0407-C626-2406-5C737FC5A46C}"/>
                </a:ext>
              </a:extLst>
            </p:cNvPr>
            <p:cNvSpPr>
              <a:spLocks/>
            </p:cNvSpPr>
            <p:nvPr/>
          </p:nvSpPr>
          <p:spPr bwMode="auto">
            <a:xfrm>
              <a:off x="8683138" y="3309714"/>
              <a:ext cx="196130" cy="104906"/>
            </a:xfrm>
            <a:custGeom>
              <a:avLst/>
              <a:gdLst>
                <a:gd name="T0" fmla="*/ 93 w 99"/>
                <a:gd name="T1" fmla="*/ 0 h 53"/>
                <a:gd name="T2" fmla="*/ 86 w 99"/>
                <a:gd name="T3" fmla="*/ 0 h 53"/>
                <a:gd name="T4" fmla="*/ 80 w 99"/>
                <a:gd name="T5" fmla="*/ 0 h 53"/>
                <a:gd name="T6" fmla="*/ 73 w 99"/>
                <a:gd name="T7" fmla="*/ 6 h 53"/>
                <a:gd name="T8" fmla="*/ 73 w 99"/>
                <a:gd name="T9" fmla="*/ 28 h 53"/>
                <a:gd name="T10" fmla="*/ 26 w 99"/>
                <a:gd name="T11" fmla="*/ 28 h 53"/>
                <a:gd name="T12" fmla="*/ 26 w 99"/>
                <a:gd name="T13" fmla="*/ 6 h 53"/>
                <a:gd name="T14" fmla="*/ 19 w 99"/>
                <a:gd name="T15" fmla="*/ 0 h 53"/>
                <a:gd name="T16" fmla="*/ 13 w 99"/>
                <a:gd name="T17" fmla="*/ 0 h 53"/>
                <a:gd name="T18" fmla="*/ 7 w 99"/>
                <a:gd name="T19" fmla="*/ 0 h 53"/>
                <a:gd name="T20" fmla="*/ 0 w 99"/>
                <a:gd name="T21" fmla="*/ 6 h 53"/>
                <a:gd name="T22" fmla="*/ 0 w 99"/>
                <a:gd name="T23" fmla="*/ 39 h 53"/>
                <a:gd name="T24" fmla="*/ 10 w 99"/>
                <a:gd name="T25" fmla="*/ 48 h 53"/>
                <a:gd name="T26" fmla="*/ 10 w 99"/>
                <a:gd name="T27" fmla="*/ 49 h 53"/>
                <a:gd name="T28" fmla="*/ 10 w 99"/>
                <a:gd name="T29" fmla="*/ 51 h 53"/>
                <a:gd name="T30" fmla="*/ 14 w 99"/>
                <a:gd name="T31" fmla="*/ 53 h 53"/>
                <a:gd name="T32" fmla="*/ 15 w 99"/>
                <a:gd name="T33" fmla="*/ 53 h 53"/>
                <a:gd name="T34" fmla="*/ 19 w 99"/>
                <a:gd name="T35" fmla="*/ 51 h 53"/>
                <a:gd name="T36" fmla="*/ 19 w 99"/>
                <a:gd name="T37" fmla="*/ 49 h 53"/>
                <a:gd name="T38" fmla="*/ 19 w 99"/>
                <a:gd name="T39" fmla="*/ 48 h 53"/>
                <a:gd name="T40" fmla="*/ 80 w 99"/>
                <a:gd name="T41" fmla="*/ 48 h 53"/>
                <a:gd name="T42" fmla="*/ 80 w 99"/>
                <a:gd name="T43" fmla="*/ 49 h 53"/>
                <a:gd name="T44" fmla="*/ 81 w 99"/>
                <a:gd name="T45" fmla="*/ 51 h 53"/>
                <a:gd name="T46" fmla="*/ 84 w 99"/>
                <a:gd name="T47" fmla="*/ 53 h 53"/>
                <a:gd name="T48" fmla="*/ 86 w 99"/>
                <a:gd name="T49" fmla="*/ 53 h 53"/>
                <a:gd name="T50" fmla="*/ 89 w 99"/>
                <a:gd name="T51" fmla="*/ 51 h 53"/>
                <a:gd name="T52" fmla="*/ 90 w 99"/>
                <a:gd name="T53" fmla="*/ 49 h 53"/>
                <a:gd name="T54" fmla="*/ 90 w 99"/>
                <a:gd name="T55" fmla="*/ 48 h 53"/>
                <a:gd name="T56" fmla="*/ 93 w 99"/>
                <a:gd name="T57" fmla="*/ 48 h 53"/>
                <a:gd name="T58" fmla="*/ 99 w 99"/>
                <a:gd name="T59" fmla="*/ 39 h 53"/>
                <a:gd name="T60" fmla="*/ 99 w 99"/>
                <a:gd name="T61" fmla="*/ 6 h 53"/>
                <a:gd name="T62" fmla="*/ 93 w 99"/>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9" h="53">
                  <a:moveTo>
                    <a:pt x="93" y="0"/>
                  </a:moveTo>
                  <a:cubicBezTo>
                    <a:pt x="86" y="0"/>
                    <a:pt x="86" y="0"/>
                    <a:pt x="86" y="0"/>
                  </a:cubicBezTo>
                  <a:cubicBezTo>
                    <a:pt x="80" y="0"/>
                    <a:pt x="80" y="0"/>
                    <a:pt x="80" y="0"/>
                  </a:cubicBezTo>
                  <a:cubicBezTo>
                    <a:pt x="76" y="0"/>
                    <a:pt x="73" y="2"/>
                    <a:pt x="73" y="6"/>
                  </a:cubicBezTo>
                  <a:cubicBezTo>
                    <a:pt x="73" y="28"/>
                    <a:pt x="73" y="28"/>
                    <a:pt x="73" y="28"/>
                  </a:cubicBezTo>
                  <a:cubicBezTo>
                    <a:pt x="26" y="28"/>
                    <a:pt x="26" y="28"/>
                    <a:pt x="26" y="28"/>
                  </a:cubicBezTo>
                  <a:cubicBezTo>
                    <a:pt x="26" y="6"/>
                    <a:pt x="26" y="6"/>
                    <a:pt x="26" y="6"/>
                  </a:cubicBezTo>
                  <a:cubicBezTo>
                    <a:pt x="26" y="2"/>
                    <a:pt x="24" y="0"/>
                    <a:pt x="19" y="0"/>
                  </a:cubicBezTo>
                  <a:cubicBezTo>
                    <a:pt x="13" y="0"/>
                    <a:pt x="13" y="0"/>
                    <a:pt x="13" y="0"/>
                  </a:cubicBezTo>
                  <a:cubicBezTo>
                    <a:pt x="7" y="0"/>
                    <a:pt x="7" y="0"/>
                    <a:pt x="7" y="0"/>
                  </a:cubicBezTo>
                  <a:cubicBezTo>
                    <a:pt x="3" y="0"/>
                    <a:pt x="0" y="2"/>
                    <a:pt x="0" y="6"/>
                  </a:cubicBezTo>
                  <a:cubicBezTo>
                    <a:pt x="0" y="39"/>
                    <a:pt x="0" y="39"/>
                    <a:pt x="0" y="39"/>
                  </a:cubicBezTo>
                  <a:cubicBezTo>
                    <a:pt x="0" y="43"/>
                    <a:pt x="5" y="48"/>
                    <a:pt x="10" y="48"/>
                  </a:cubicBezTo>
                  <a:cubicBezTo>
                    <a:pt x="10" y="49"/>
                    <a:pt x="10" y="49"/>
                    <a:pt x="10" y="49"/>
                  </a:cubicBezTo>
                  <a:cubicBezTo>
                    <a:pt x="10" y="50"/>
                    <a:pt x="10" y="51"/>
                    <a:pt x="10" y="51"/>
                  </a:cubicBezTo>
                  <a:cubicBezTo>
                    <a:pt x="11" y="52"/>
                    <a:pt x="12" y="53"/>
                    <a:pt x="14" y="53"/>
                  </a:cubicBezTo>
                  <a:cubicBezTo>
                    <a:pt x="15" y="53"/>
                    <a:pt x="15" y="53"/>
                    <a:pt x="15" y="53"/>
                  </a:cubicBezTo>
                  <a:cubicBezTo>
                    <a:pt x="17" y="53"/>
                    <a:pt x="18" y="52"/>
                    <a:pt x="19" y="51"/>
                  </a:cubicBezTo>
                  <a:cubicBezTo>
                    <a:pt x="19" y="51"/>
                    <a:pt x="19" y="50"/>
                    <a:pt x="19" y="49"/>
                  </a:cubicBezTo>
                  <a:cubicBezTo>
                    <a:pt x="19" y="49"/>
                    <a:pt x="19" y="49"/>
                    <a:pt x="19" y="48"/>
                  </a:cubicBezTo>
                  <a:cubicBezTo>
                    <a:pt x="80" y="48"/>
                    <a:pt x="80" y="48"/>
                    <a:pt x="80" y="48"/>
                  </a:cubicBezTo>
                  <a:cubicBezTo>
                    <a:pt x="80" y="49"/>
                    <a:pt x="80" y="49"/>
                    <a:pt x="80" y="49"/>
                  </a:cubicBezTo>
                  <a:cubicBezTo>
                    <a:pt x="80" y="50"/>
                    <a:pt x="80" y="51"/>
                    <a:pt x="81" y="51"/>
                  </a:cubicBezTo>
                  <a:cubicBezTo>
                    <a:pt x="81" y="52"/>
                    <a:pt x="83" y="53"/>
                    <a:pt x="84" y="53"/>
                  </a:cubicBezTo>
                  <a:cubicBezTo>
                    <a:pt x="86" y="53"/>
                    <a:pt x="86" y="53"/>
                    <a:pt x="86" y="53"/>
                  </a:cubicBezTo>
                  <a:cubicBezTo>
                    <a:pt x="87" y="53"/>
                    <a:pt x="88" y="52"/>
                    <a:pt x="89" y="51"/>
                  </a:cubicBezTo>
                  <a:cubicBezTo>
                    <a:pt x="89" y="51"/>
                    <a:pt x="89" y="50"/>
                    <a:pt x="90" y="49"/>
                  </a:cubicBezTo>
                  <a:cubicBezTo>
                    <a:pt x="90" y="49"/>
                    <a:pt x="90" y="49"/>
                    <a:pt x="90" y="48"/>
                  </a:cubicBezTo>
                  <a:cubicBezTo>
                    <a:pt x="93" y="48"/>
                    <a:pt x="93" y="48"/>
                    <a:pt x="93" y="48"/>
                  </a:cubicBezTo>
                  <a:cubicBezTo>
                    <a:pt x="97" y="48"/>
                    <a:pt x="99" y="43"/>
                    <a:pt x="99" y="39"/>
                  </a:cubicBezTo>
                  <a:cubicBezTo>
                    <a:pt x="99" y="6"/>
                    <a:pt x="99" y="6"/>
                    <a:pt x="99" y="6"/>
                  </a:cubicBezTo>
                  <a:cubicBezTo>
                    <a:pt x="99" y="2"/>
                    <a:pt x="97" y="0"/>
                    <a:pt x="93" y="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13">
              <a:extLst>
                <a:ext uri="{FF2B5EF4-FFF2-40B4-BE49-F238E27FC236}">
                  <a16:creationId xmlns:a16="http://schemas.microsoft.com/office/drawing/2014/main" id="{F7B87097-7B71-4A37-198D-04494805272F}"/>
                </a:ext>
              </a:extLst>
            </p:cNvPr>
            <p:cNvSpPr>
              <a:spLocks noChangeArrowheads="1"/>
            </p:cNvSpPr>
            <p:nvPr/>
          </p:nvSpPr>
          <p:spPr bwMode="auto">
            <a:xfrm>
              <a:off x="8752695" y="3269804"/>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14">
              <a:extLst>
                <a:ext uri="{FF2B5EF4-FFF2-40B4-BE49-F238E27FC236}">
                  <a16:creationId xmlns:a16="http://schemas.microsoft.com/office/drawing/2014/main" id="{914C3CA5-856E-67E7-0518-6285E5BBD658}"/>
                </a:ext>
              </a:extLst>
            </p:cNvPr>
            <p:cNvSpPr>
              <a:spLocks noChangeArrowheads="1"/>
            </p:cNvSpPr>
            <p:nvPr/>
          </p:nvSpPr>
          <p:spPr bwMode="auto">
            <a:xfrm>
              <a:off x="8793746" y="3269804"/>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15">
              <a:extLst>
                <a:ext uri="{FF2B5EF4-FFF2-40B4-BE49-F238E27FC236}">
                  <a16:creationId xmlns:a16="http://schemas.microsoft.com/office/drawing/2014/main" id="{51CCE445-EF8A-C409-3D01-F6FA16F7C22F}"/>
                </a:ext>
              </a:extLst>
            </p:cNvPr>
            <p:cNvSpPr>
              <a:spLocks noChangeArrowheads="1"/>
            </p:cNvSpPr>
            <p:nvPr/>
          </p:nvSpPr>
          <p:spPr bwMode="auto">
            <a:xfrm>
              <a:off x="8752695" y="3304013"/>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16">
              <a:extLst>
                <a:ext uri="{FF2B5EF4-FFF2-40B4-BE49-F238E27FC236}">
                  <a16:creationId xmlns:a16="http://schemas.microsoft.com/office/drawing/2014/main" id="{9D0F749E-33FD-8450-D53B-F359D38027E2}"/>
                </a:ext>
              </a:extLst>
            </p:cNvPr>
            <p:cNvSpPr>
              <a:spLocks noChangeArrowheads="1"/>
            </p:cNvSpPr>
            <p:nvPr/>
          </p:nvSpPr>
          <p:spPr bwMode="auto">
            <a:xfrm>
              <a:off x="8793746" y="3304013"/>
              <a:ext cx="15964" cy="15964"/>
            </a:xfrm>
            <a:prstGeom prst="ellipse">
              <a:avLst/>
            </a:pr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17">
              <a:extLst>
                <a:ext uri="{FF2B5EF4-FFF2-40B4-BE49-F238E27FC236}">
                  <a16:creationId xmlns:a16="http://schemas.microsoft.com/office/drawing/2014/main" id="{590594B5-F2E8-35EB-AD1C-3FFB1C35E2D0}"/>
                </a:ext>
              </a:extLst>
            </p:cNvPr>
            <p:cNvSpPr>
              <a:spLocks/>
            </p:cNvSpPr>
            <p:nvPr/>
          </p:nvSpPr>
          <p:spPr bwMode="auto">
            <a:xfrm>
              <a:off x="9957980" y="1928826"/>
              <a:ext cx="147097" cy="150518"/>
            </a:xfrm>
            <a:custGeom>
              <a:avLst/>
              <a:gdLst>
                <a:gd name="T0" fmla="*/ 72 w 74"/>
                <a:gd name="T1" fmla="*/ 54 h 76"/>
                <a:gd name="T2" fmla="*/ 58 w 74"/>
                <a:gd name="T3" fmla="*/ 39 h 76"/>
                <a:gd name="T4" fmla="*/ 55 w 74"/>
                <a:gd name="T5" fmla="*/ 36 h 76"/>
                <a:gd name="T6" fmla="*/ 41 w 74"/>
                <a:gd name="T7" fmla="*/ 19 h 76"/>
                <a:gd name="T8" fmla="*/ 34 w 74"/>
                <a:gd name="T9" fmla="*/ 5 h 76"/>
                <a:gd name="T10" fmla="*/ 26 w 74"/>
                <a:gd name="T11" fmla="*/ 4 h 76"/>
                <a:gd name="T12" fmla="*/ 24 w 74"/>
                <a:gd name="T13" fmla="*/ 11 h 76"/>
                <a:gd name="T14" fmla="*/ 28 w 74"/>
                <a:gd name="T15" fmla="*/ 22 h 76"/>
                <a:gd name="T16" fmla="*/ 29 w 74"/>
                <a:gd name="T17" fmla="*/ 29 h 76"/>
                <a:gd name="T18" fmla="*/ 6 w 74"/>
                <a:gd name="T19" fmla="*/ 29 h 76"/>
                <a:gd name="T20" fmla="*/ 1 w 74"/>
                <a:gd name="T21" fmla="*/ 37 h 76"/>
                <a:gd name="T22" fmla="*/ 12 w 74"/>
                <a:gd name="T23" fmla="*/ 68 h 76"/>
                <a:gd name="T24" fmla="*/ 17 w 74"/>
                <a:gd name="T25" fmla="*/ 71 h 76"/>
                <a:gd name="T26" fmla="*/ 44 w 74"/>
                <a:gd name="T27" fmla="*/ 71 h 76"/>
                <a:gd name="T28" fmla="*/ 50 w 74"/>
                <a:gd name="T29" fmla="*/ 74 h 76"/>
                <a:gd name="T30" fmla="*/ 51 w 74"/>
                <a:gd name="T31" fmla="*/ 75 h 76"/>
                <a:gd name="T32" fmla="*/ 56 w 74"/>
                <a:gd name="T33" fmla="*/ 75 h 76"/>
                <a:gd name="T34" fmla="*/ 72 w 74"/>
                <a:gd name="T35" fmla="*/ 58 h 76"/>
                <a:gd name="T36" fmla="*/ 72 w 74"/>
                <a:gd name="T37" fmla="*/ 5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76">
                  <a:moveTo>
                    <a:pt x="72" y="54"/>
                  </a:moveTo>
                  <a:cubicBezTo>
                    <a:pt x="58" y="39"/>
                    <a:pt x="58" y="39"/>
                    <a:pt x="58" y="39"/>
                  </a:cubicBezTo>
                  <a:cubicBezTo>
                    <a:pt x="56" y="38"/>
                    <a:pt x="55" y="36"/>
                    <a:pt x="55" y="36"/>
                  </a:cubicBezTo>
                  <a:cubicBezTo>
                    <a:pt x="55" y="36"/>
                    <a:pt x="49" y="25"/>
                    <a:pt x="41" y="19"/>
                  </a:cubicBezTo>
                  <a:cubicBezTo>
                    <a:pt x="32" y="14"/>
                    <a:pt x="34" y="10"/>
                    <a:pt x="34" y="5"/>
                  </a:cubicBezTo>
                  <a:cubicBezTo>
                    <a:pt x="34" y="1"/>
                    <a:pt x="30" y="0"/>
                    <a:pt x="26" y="4"/>
                  </a:cubicBezTo>
                  <a:cubicBezTo>
                    <a:pt x="25" y="6"/>
                    <a:pt x="24" y="9"/>
                    <a:pt x="24" y="11"/>
                  </a:cubicBezTo>
                  <a:cubicBezTo>
                    <a:pt x="23" y="16"/>
                    <a:pt x="27" y="20"/>
                    <a:pt x="28" y="22"/>
                  </a:cubicBezTo>
                  <a:cubicBezTo>
                    <a:pt x="29" y="23"/>
                    <a:pt x="30" y="26"/>
                    <a:pt x="29" y="29"/>
                  </a:cubicBezTo>
                  <a:cubicBezTo>
                    <a:pt x="6" y="29"/>
                    <a:pt x="6" y="29"/>
                    <a:pt x="6" y="29"/>
                  </a:cubicBezTo>
                  <a:cubicBezTo>
                    <a:pt x="2" y="29"/>
                    <a:pt x="0" y="33"/>
                    <a:pt x="1" y="37"/>
                  </a:cubicBezTo>
                  <a:cubicBezTo>
                    <a:pt x="12" y="68"/>
                    <a:pt x="12" y="68"/>
                    <a:pt x="12" y="68"/>
                  </a:cubicBezTo>
                  <a:cubicBezTo>
                    <a:pt x="13" y="70"/>
                    <a:pt x="15" y="71"/>
                    <a:pt x="17" y="71"/>
                  </a:cubicBezTo>
                  <a:cubicBezTo>
                    <a:pt x="44" y="71"/>
                    <a:pt x="44" y="71"/>
                    <a:pt x="44" y="71"/>
                  </a:cubicBezTo>
                  <a:cubicBezTo>
                    <a:pt x="46" y="71"/>
                    <a:pt x="48" y="73"/>
                    <a:pt x="50" y="74"/>
                  </a:cubicBezTo>
                  <a:cubicBezTo>
                    <a:pt x="51" y="75"/>
                    <a:pt x="51" y="75"/>
                    <a:pt x="51" y="75"/>
                  </a:cubicBezTo>
                  <a:cubicBezTo>
                    <a:pt x="52" y="76"/>
                    <a:pt x="54" y="76"/>
                    <a:pt x="56" y="75"/>
                  </a:cubicBezTo>
                  <a:cubicBezTo>
                    <a:pt x="72" y="58"/>
                    <a:pt x="72" y="58"/>
                    <a:pt x="72" y="58"/>
                  </a:cubicBezTo>
                  <a:cubicBezTo>
                    <a:pt x="74" y="57"/>
                    <a:pt x="74" y="55"/>
                    <a:pt x="72" y="5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18">
              <a:extLst>
                <a:ext uri="{FF2B5EF4-FFF2-40B4-BE49-F238E27FC236}">
                  <a16:creationId xmlns:a16="http://schemas.microsoft.com/office/drawing/2014/main" id="{DFDC8461-8BBE-F093-84EA-CDC497BA86F9}"/>
                </a:ext>
              </a:extLst>
            </p:cNvPr>
            <p:cNvSpPr>
              <a:spLocks/>
            </p:cNvSpPr>
            <p:nvPr/>
          </p:nvSpPr>
          <p:spPr bwMode="auto">
            <a:xfrm>
              <a:off x="10069728" y="2046275"/>
              <a:ext cx="49032" cy="49032"/>
            </a:xfrm>
            <a:custGeom>
              <a:avLst/>
              <a:gdLst>
                <a:gd name="T0" fmla="*/ 8 w 43"/>
                <a:gd name="T1" fmla="*/ 43 h 43"/>
                <a:gd name="T2" fmla="*/ 0 w 43"/>
                <a:gd name="T3" fmla="*/ 34 h 43"/>
                <a:gd name="T4" fmla="*/ 34 w 43"/>
                <a:gd name="T5" fmla="*/ 0 h 43"/>
                <a:gd name="T6" fmla="*/ 43 w 43"/>
                <a:gd name="T7" fmla="*/ 8 h 43"/>
                <a:gd name="T8" fmla="*/ 8 w 43"/>
                <a:gd name="T9" fmla="*/ 43 h 43"/>
              </a:gdLst>
              <a:ahLst/>
              <a:cxnLst>
                <a:cxn ang="0">
                  <a:pos x="T0" y="T1"/>
                </a:cxn>
                <a:cxn ang="0">
                  <a:pos x="T2" y="T3"/>
                </a:cxn>
                <a:cxn ang="0">
                  <a:pos x="T4" y="T5"/>
                </a:cxn>
                <a:cxn ang="0">
                  <a:pos x="T6" y="T7"/>
                </a:cxn>
                <a:cxn ang="0">
                  <a:pos x="T8" y="T9"/>
                </a:cxn>
              </a:cxnLst>
              <a:rect l="0" t="0" r="r" b="b"/>
              <a:pathLst>
                <a:path w="43" h="43">
                  <a:moveTo>
                    <a:pt x="8" y="43"/>
                  </a:moveTo>
                  <a:lnTo>
                    <a:pt x="0" y="34"/>
                  </a:lnTo>
                  <a:lnTo>
                    <a:pt x="34" y="0"/>
                  </a:lnTo>
                  <a:lnTo>
                    <a:pt x="43" y="8"/>
                  </a:lnTo>
                  <a:lnTo>
                    <a:pt x="8" y="43"/>
                  </a:ln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9">
              <a:extLst>
                <a:ext uri="{FF2B5EF4-FFF2-40B4-BE49-F238E27FC236}">
                  <a16:creationId xmlns:a16="http://schemas.microsoft.com/office/drawing/2014/main" id="{485564CC-76EB-EF00-3307-61879978ED10}"/>
                </a:ext>
              </a:extLst>
            </p:cNvPr>
            <p:cNvSpPr>
              <a:spLocks/>
            </p:cNvSpPr>
            <p:nvPr/>
          </p:nvSpPr>
          <p:spPr bwMode="auto">
            <a:xfrm>
              <a:off x="9874739" y="3313135"/>
              <a:ext cx="44471" cy="77540"/>
            </a:xfrm>
            <a:custGeom>
              <a:avLst/>
              <a:gdLst>
                <a:gd name="T0" fmla="*/ 22 w 22"/>
                <a:gd name="T1" fmla="*/ 20 h 39"/>
                <a:gd name="T2" fmla="*/ 11 w 22"/>
                <a:gd name="T3" fmla="*/ 0 h 39"/>
                <a:gd name="T4" fmla="*/ 0 w 22"/>
                <a:gd name="T5" fmla="*/ 20 h 39"/>
                <a:gd name="T6" fmla="*/ 11 w 22"/>
                <a:gd name="T7" fmla="*/ 39 h 39"/>
                <a:gd name="T8" fmla="*/ 22 w 22"/>
                <a:gd name="T9" fmla="*/ 20 h 39"/>
              </a:gdLst>
              <a:ahLst/>
              <a:cxnLst>
                <a:cxn ang="0">
                  <a:pos x="T0" y="T1"/>
                </a:cxn>
                <a:cxn ang="0">
                  <a:pos x="T2" y="T3"/>
                </a:cxn>
                <a:cxn ang="0">
                  <a:pos x="T4" y="T5"/>
                </a:cxn>
                <a:cxn ang="0">
                  <a:pos x="T6" y="T7"/>
                </a:cxn>
                <a:cxn ang="0">
                  <a:pos x="T8" y="T9"/>
                </a:cxn>
              </a:cxnLst>
              <a:rect l="0" t="0" r="r" b="b"/>
              <a:pathLst>
                <a:path w="22" h="39">
                  <a:moveTo>
                    <a:pt x="22" y="20"/>
                  </a:moveTo>
                  <a:cubicBezTo>
                    <a:pt x="22" y="13"/>
                    <a:pt x="18" y="3"/>
                    <a:pt x="11" y="0"/>
                  </a:cubicBezTo>
                  <a:cubicBezTo>
                    <a:pt x="5" y="3"/>
                    <a:pt x="0" y="13"/>
                    <a:pt x="0" y="20"/>
                  </a:cubicBezTo>
                  <a:cubicBezTo>
                    <a:pt x="0" y="26"/>
                    <a:pt x="5" y="36"/>
                    <a:pt x="11" y="39"/>
                  </a:cubicBezTo>
                  <a:cubicBezTo>
                    <a:pt x="18" y="36"/>
                    <a:pt x="22" y="26"/>
                    <a:pt x="22" y="20"/>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20">
              <a:extLst>
                <a:ext uri="{FF2B5EF4-FFF2-40B4-BE49-F238E27FC236}">
                  <a16:creationId xmlns:a16="http://schemas.microsoft.com/office/drawing/2014/main" id="{BD1D794C-E48A-B6E6-26A2-D7AA4DA7DD0E}"/>
                </a:ext>
              </a:extLst>
            </p:cNvPr>
            <p:cNvSpPr>
              <a:spLocks/>
            </p:cNvSpPr>
            <p:nvPr/>
          </p:nvSpPr>
          <p:spPr bwMode="auto">
            <a:xfrm>
              <a:off x="9906667" y="3363308"/>
              <a:ext cx="69558" cy="54734"/>
            </a:xfrm>
            <a:custGeom>
              <a:avLst/>
              <a:gdLst>
                <a:gd name="T0" fmla="*/ 1 w 35"/>
                <a:gd name="T1" fmla="*/ 23 h 28"/>
                <a:gd name="T2" fmla="*/ 23 w 35"/>
                <a:gd name="T3" fmla="*/ 24 h 28"/>
                <a:gd name="T4" fmla="*/ 34 w 35"/>
                <a:gd name="T5" fmla="*/ 4 h 28"/>
                <a:gd name="T6" fmla="*/ 12 w 35"/>
                <a:gd name="T7" fmla="*/ 4 h 28"/>
                <a:gd name="T8" fmla="*/ 1 w 35"/>
                <a:gd name="T9" fmla="*/ 23 h 28"/>
              </a:gdLst>
              <a:ahLst/>
              <a:cxnLst>
                <a:cxn ang="0">
                  <a:pos x="T0" y="T1"/>
                </a:cxn>
                <a:cxn ang="0">
                  <a:pos x="T2" y="T3"/>
                </a:cxn>
                <a:cxn ang="0">
                  <a:pos x="T4" y="T5"/>
                </a:cxn>
                <a:cxn ang="0">
                  <a:pos x="T6" y="T7"/>
                </a:cxn>
                <a:cxn ang="0">
                  <a:pos x="T8" y="T9"/>
                </a:cxn>
              </a:cxnLst>
              <a:rect l="0" t="0" r="r" b="b"/>
              <a:pathLst>
                <a:path w="35" h="28">
                  <a:moveTo>
                    <a:pt x="1" y="23"/>
                  </a:moveTo>
                  <a:cubicBezTo>
                    <a:pt x="6" y="28"/>
                    <a:pt x="17" y="27"/>
                    <a:pt x="23" y="24"/>
                  </a:cubicBezTo>
                  <a:cubicBezTo>
                    <a:pt x="29" y="20"/>
                    <a:pt x="35" y="12"/>
                    <a:pt x="34" y="4"/>
                  </a:cubicBezTo>
                  <a:cubicBezTo>
                    <a:pt x="29" y="0"/>
                    <a:pt x="18" y="1"/>
                    <a:pt x="12" y="4"/>
                  </a:cubicBezTo>
                  <a:cubicBezTo>
                    <a:pt x="6" y="8"/>
                    <a:pt x="0" y="16"/>
                    <a:pt x="1" y="23"/>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21">
              <a:extLst>
                <a:ext uri="{FF2B5EF4-FFF2-40B4-BE49-F238E27FC236}">
                  <a16:creationId xmlns:a16="http://schemas.microsoft.com/office/drawing/2014/main" id="{A643A465-07C7-AEE9-FD2D-440EB5739CB9}"/>
                </a:ext>
              </a:extLst>
            </p:cNvPr>
            <p:cNvSpPr>
              <a:spLocks/>
            </p:cNvSpPr>
            <p:nvPr/>
          </p:nvSpPr>
          <p:spPr bwMode="auto">
            <a:xfrm>
              <a:off x="9906667" y="3418042"/>
              <a:ext cx="69558" cy="55874"/>
            </a:xfrm>
            <a:custGeom>
              <a:avLst/>
              <a:gdLst>
                <a:gd name="T0" fmla="*/ 23 w 35"/>
                <a:gd name="T1" fmla="*/ 24 h 28"/>
                <a:gd name="T2" fmla="*/ 34 w 35"/>
                <a:gd name="T3" fmla="*/ 5 h 28"/>
                <a:gd name="T4" fmla="*/ 12 w 35"/>
                <a:gd name="T5" fmla="*/ 4 h 28"/>
                <a:gd name="T6" fmla="*/ 1 w 35"/>
                <a:gd name="T7" fmla="*/ 23 h 28"/>
                <a:gd name="T8" fmla="*/ 23 w 35"/>
                <a:gd name="T9" fmla="*/ 24 h 28"/>
              </a:gdLst>
              <a:ahLst/>
              <a:cxnLst>
                <a:cxn ang="0">
                  <a:pos x="T0" y="T1"/>
                </a:cxn>
                <a:cxn ang="0">
                  <a:pos x="T2" y="T3"/>
                </a:cxn>
                <a:cxn ang="0">
                  <a:pos x="T4" y="T5"/>
                </a:cxn>
                <a:cxn ang="0">
                  <a:pos x="T6" y="T7"/>
                </a:cxn>
                <a:cxn ang="0">
                  <a:pos x="T8" y="T9"/>
                </a:cxn>
              </a:cxnLst>
              <a:rect l="0" t="0" r="r" b="b"/>
              <a:pathLst>
                <a:path w="35" h="28">
                  <a:moveTo>
                    <a:pt x="23" y="24"/>
                  </a:moveTo>
                  <a:cubicBezTo>
                    <a:pt x="29" y="20"/>
                    <a:pt x="35" y="12"/>
                    <a:pt x="34" y="5"/>
                  </a:cubicBezTo>
                  <a:cubicBezTo>
                    <a:pt x="29" y="0"/>
                    <a:pt x="18" y="1"/>
                    <a:pt x="12" y="4"/>
                  </a:cubicBezTo>
                  <a:cubicBezTo>
                    <a:pt x="6" y="8"/>
                    <a:pt x="0" y="16"/>
                    <a:pt x="1" y="23"/>
                  </a:cubicBezTo>
                  <a:cubicBezTo>
                    <a:pt x="6" y="28"/>
                    <a:pt x="17" y="27"/>
                    <a:pt x="2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22">
              <a:extLst>
                <a:ext uri="{FF2B5EF4-FFF2-40B4-BE49-F238E27FC236}">
                  <a16:creationId xmlns:a16="http://schemas.microsoft.com/office/drawing/2014/main" id="{46D781E7-BCE1-93CB-5B4B-A889644D0694}"/>
                </a:ext>
              </a:extLst>
            </p:cNvPr>
            <p:cNvSpPr>
              <a:spLocks/>
            </p:cNvSpPr>
            <p:nvPr/>
          </p:nvSpPr>
          <p:spPr bwMode="auto">
            <a:xfrm>
              <a:off x="9817725" y="3363308"/>
              <a:ext cx="71838" cy="54734"/>
            </a:xfrm>
            <a:custGeom>
              <a:avLst/>
              <a:gdLst>
                <a:gd name="T0" fmla="*/ 13 w 36"/>
                <a:gd name="T1" fmla="*/ 24 h 28"/>
                <a:gd name="T2" fmla="*/ 35 w 36"/>
                <a:gd name="T3" fmla="*/ 23 h 28"/>
                <a:gd name="T4" fmla="*/ 24 w 36"/>
                <a:gd name="T5" fmla="*/ 4 h 28"/>
                <a:gd name="T6" fmla="*/ 1 w 36"/>
                <a:gd name="T7" fmla="*/ 4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3"/>
                  </a:cubicBezTo>
                  <a:cubicBezTo>
                    <a:pt x="36" y="16"/>
                    <a:pt x="30" y="8"/>
                    <a:pt x="24" y="4"/>
                  </a:cubicBezTo>
                  <a:cubicBezTo>
                    <a:pt x="18" y="1"/>
                    <a:pt x="7" y="0"/>
                    <a:pt x="1" y="4"/>
                  </a:cubicBezTo>
                  <a:cubicBezTo>
                    <a:pt x="0" y="12"/>
                    <a:pt x="7" y="20"/>
                    <a:pt x="1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23">
              <a:extLst>
                <a:ext uri="{FF2B5EF4-FFF2-40B4-BE49-F238E27FC236}">
                  <a16:creationId xmlns:a16="http://schemas.microsoft.com/office/drawing/2014/main" id="{52534A9C-DBAA-FAC5-F353-8DE4E930EC3C}"/>
                </a:ext>
              </a:extLst>
            </p:cNvPr>
            <p:cNvSpPr>
              <a:spLocks/>
            </p:cNvSpPr>
            <p:nvPr/>
          </p:nvSpPr>
          <p:spPr bwMode="auto">
            <a:xfrm>
              <a:off x="9817725" y="3418042"/>
              <a:ext cx="71838" cy="55874"/>
            </a:xfrm>
            <a:custGeom>
              <a:avLst/>
              <a:gdLst>
                <a:gd name="T0" fmla="*/ 13 w 36"/>
                <a:gd name="T1" fmla="*/ 24 h 28"/>
                <a:gd name="T2" fmla="*/ 35 w 36"/>
                <a:gd name="T3" fmla="*/ 23 h 28"/>
                <a:gd name="T4" fmla="*/ 24 w 36"/>
                <a:gd name="T5" fmla="*/ 4 h 28"/>
                <a:gd name="T6" fmla="*/ 1 w 36"/>
                <a:gd name="T7" fmla="*/ 5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3"/>
                  </a:cubicBezTo>
                  <a:cubicBezTo>
                    <a:pt x="36" y="16"/>
                    <a:pt x="30" y="8"/>
                    <a:pt x="24" y="4"/>
                  </a:cubicBezTo>
                  <a:cubicBezTo>
                    <a:pt x="18" y="1"/>
                    <a:pt x="7" y="0"/>
                    <a:pt x="1" y="5"/>
                  </a:cubicBezTo>
                  <a:cubicBezTo>
                    <a:pt x="0" y="12"/>
                    <a:pt x="7" y="20"/>
                    <a:pt x="13" y="24"/>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24">
              <a:extLst>
                <a:ext uri="{FF2B5EF4-FFF2-40B4-BE49-F238E27FC236}">
                  <a16:creationId xmlns:a16="http://schemas.microsoft.com/office/drawing/2014/main" id="{12B64F24-833F-CE3B-1FAE-56213C92E60A}"/>
                </a:ext>
              </a:extLst>
            </p:cNvPr>
            <p:cNvSpPr>
              <a:spLocks/>
            </p:cNvSpPr>
            <p:nvPr/>
          </p:nvSpPr>
          <p:spPr bwMode="auto">
            <a:xfrm>
              <a:off x="9892984" y="3398657"/>
              <a:ext cx="7982" cy="88942"/>
            </a:xfrm>
            <a:custGeom>
              <a:avLst/>
              <a:gdLst>
                <a:gd name="T0" fmla="*/ 0 w 4"/>
                <a:gd name="T1" fmla="*/ 1 h 45"/>
                <a:gd name="T2" fmla="*/ 0 w 4"/>
                <a:gd name="T3" fmla="*/ 44 h 45"/>
                <a:gd name="T4" fmla="*/ 2 w 4"/>
                <a:gd name="T5" fmla="*/ 45 h 45"/>
                <a:gd name="T6" fmla="*/ 4 w 4"/>
                <a:gd name="T7" fmla="*/ 44 h 45"/>
                <a:gd name="T8" fmla="*/ 4 w 4"/>
                <a:gd name="T9" fmla="*/ 1 h 45"/>
                <a:gd name="T10" fmla="*/ 2 w 4"/>
                <a:gd name="T11" fmla="*/ 0 h 45"/>
                <a:gd name="T12" fmla="*/ 0 w 4"/>
                <a:gd name="T13" fmla="*/ 1 h 45"/>
              </a:gdLst>
              <a:ahLst/>
              <a:cxnLst>
                <a:cxn ang="0">
                  <a:pos x="T0" y="T1"/>
                </a:cxn>
                <a:cxn ang="0">
                  <a:pos x="T2" y="T3"/>
                </a:cxn>
                <a:cxn ang="0">
                  <a:pos x="T4" y="T5"/>
                </a:cxn>
                <a:cxn ang="0">
                  <a:pos x="T6" y="T7"/>
                </a:cxn>
                <a:cxn ang="0">
                  <a:pos x="T8" y="T9"/>
                </a:cxn>
                <a:cxn ang="0">
                  <a:pos x="T10" y="T11"/>
                </a:cxn>
                <a:cxn ang="0">
                  <a:pos x="T12" y="T13"/>
                </a:cxn>
              </a:cxnLst>
              <a:rect l="0" t="0" r="r" b="b"/>
              <a:pathLst>
                <a:path w="4" h="45">
                  <a:moveTo>
                    <a:pt x="0" y="1"/>
                  </a:moveTo>
                  <a:cubicBezTo>
                    <a:pt x="0" y="44"/>
                    <a:pt x="0" y="44"/>
                    <a:pt x="0" y="44"/>
                  </a:cubicBezTo>
                  <a:cubicBezTo>
                    <a:pt x="0" y="44"/>
                    <a:pt x="1" y="45"/>
                    <a:pt x="2" y="45"/>
                  </a:cubicBezTo>
                  <a:cubicBezTo>
                    <a:pt x="4" y="45"/>
                    <a:pt x="4" y="44"/>
                    <a:pt x="4" y="44"/>
                  </a:cubicBezTo>
                  <a:cubicBezTo>
                    <a:pt x="4" y="1"/>
                    <a:pt x="4" y="1"/>
                    <a:pt x="4" y="1"/>
                  </a:cubicBezTo>
                  <a:cubicBezTo>
                    <a:pt x="4" y="1"/>
                    <a:pt x="4" y="0"/>
                    <a:pt x="2" y="0"/>
                  </a:cubicBezTo>
                  <a:cubicBezTo>
                    <a:pt x="1" y="0"/>
                    <a:pt x="0" y="1"/>
                    <a:pt x="0" y="1"/>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25">
              <a:extLst>
                <a:ext uri="{FF2B5EF4-FFF2-40B4-BE49-F238E27FC236}">
                  <a16:creationId xmlns:a16="http://schemas.microsoft.com/office/drawing/2014/main" id="{7E7C527A-F797-F565-FC6B-0A8EFBD0F167}"/>
                </a:ext>
              </a:extLst>
            </p:cNvPr>
            <p:cNvSpPr>
              <a:spLocks/>
            </p:cNvSpPr>
            <p:nvPr/>
          </p:nvSpPr>
          <p:spPr bwMode="auto">
            <a:xfrm>
              <a:off x="8908915" y="3907225"/>
              <a:ext cx="104907" cy="95784"/>
            </a:xfrm>
            <a:custGeom>
              <a:avLst/>
              <a:gdLst>
                <a:gd name="T0" fmla="*/ 6 w 53"/>
                <a:gd name="T1" fmla="*/ 5 h 48"/>
                <a:gd name="T2" fmla="*/ 1 w 53"/>
                <a:gd name="T3" fmla="*/ 14 h 48"/>
                <a:gd name="T4" fmla="*/ 0 w 53"/>
                <a:gd name="T5" fmla="*/ 17 h 48"/>
                <a:gd name="T6" fmla="*/ 0 w 53"/>
                <a:gd name="T7" fmla="*/ 17 h 48"/>
                <a:gd name="T8" fmla="*/ 0 w 53"/>
                <a:gd name="T9" fmla="*/ 20 h 48"/>
                <a:gd name="T10" fmla="*/ 0 w 53"/>
                <a:gd name="T11" fmla="*/ 22 h 48"/>
                <a:gd name="T12" fmla="*/ 2 w 53"/>
                <a:gd name="T13" fmla="*/ 31 h 48"/>
                <a:gd name="T14" fmla="*/ 8 w 53"/>
                <a:gd name="T15" fmla="*/ 42 h 48"/>
                <a:gd name="T16" fmla="*/ 8 w 53"/>
                <a:gd name="T17" fmla="*/ 42 h 48"/>
                <a:gd name="T18" fmla="*/ 12 w 53"/>
                <a:gd name="T19" fmla="*/ 46 h 48"/>
                <a:gd name="T20" fmla="*/ 13 w 53"/>
                <a:gd name="T21" fmla="*/ 46 h 48"/>
                <a:gd name="T22" fmla="*/ 19 w 53"/>
                <a:gd name="T23" fmla="*/ 47 h 48"/>
                <a:gd name="T24" fmla="*/ 19 w 53"/>
                <a:gd name="T25" fmla="*/ 47 h 48"/>
                <a:gd name="T26" fmla="*/ 22 w 53"/>
                <a:gd name="T27" fmla="*/ 46 h 48"/>
                <a:gd name="T28" fmla="*/ 23 w 53"/>
                <a:gd name="T29" fmla="*/ 45 h 48"/>
                <a:gd name="T30" fmla="*/ 27 w 53"/>
                <a:gd name="T31" fmla="*/ 45 h 48"/>
                <a:gd name="T32" fmla="*/ 27 w 53"/>
                <a:gd name="T33" fmla="*/ 45 h 48"/>
                <a:gd name="T34" fmla="*/ 30 w 53"/>
                <a:gd name="T35" fmla="*/ 45 h 48"/>
                <a:gd name="T36" fmla="*/ 32 w 53"/>
                <a:gd name="T37" fmla="*/ 46 h 48"/>
                <a:gd name="T38" fmla="*/ 35 w 53"/>
                <a:gd name="T39" fmla="*/ 47 h 48"/>
                <a:gd name="T40" fmla="*/ 35 w 53"/>
                <a:gd name="T41" fmla="*/ 47 h 48"/>
                <a:gd name="T42" fmla="*/ 41 w 53"/>
                <a:gd name="T43" fmla="*/ 46 h 48"/>
                <a:gd name="T44" fmla="*/ 42 w 53"/>
                <a:gd name="T45" fmla="*/ 46 h 48"/>
                <a:gd name="T46" fmla="*/ 45 w 53"/>
                <a:gd name="T47" fmla="*/ 42 h 48"/>
                <a:gd name="T48" fmla="*/ 46 w 53"/>
                <a:gd name="T49" fmla="*/ 42 h 48"/>
                <a:gd name="T50" fmla="*/ 51 w 53"/>
                <a:gd name="T51" fmla="*/ 31 h 48"/>
                <a:gd name="T52" fmla="*/ 53 w 53"/>
                <a:gd name="T53" fmla="*/ 22 h 48"/>
                <a:gd name="T54" fmla="*/ 53 w 53"/>
                <a:gd name="T55" fmla="*/ 20 h 48"/>
                <a:gd name="T56" fmla="*/ 53 w 53"/>
                <a:gd name="T57" fmla="*/ 17 h 48"/>
                <a:gd name="T58" fmla="*/ 53 w 53"/>
                <a:gd name="T59" fmla="*/ 17 h 48"/>
                <a:gd name="T60" fmla="*/ 53 w 53"/>
                <a:gd name="T61" fmla="*/ 14 h 48"/>
                <a:gd name="T62" fmla="*/ 48 w 53"/>
                <a:gd name="T63" fmla="*/ 5 h 48"/>
                <a:gd name="T64" fmla="*/ 47 w 53"/>
                <a:gd name="T65" fmla="*/ 3 h 48"/>
                <a:gd name="T66" fmla="*/ 39 w 53"/>
                <a:gd name="T67" fmla="*/ 0 h 48"/>
                <a:gd name="T68" fmla="*/ 31 w 53"/>
                <a:gd name="T69" fmla="*/ 1 h 48"/>
                <a:gd name="T70" fmla="*/ 27 w 53"/>
                <a:gd name="T71" fmla="*/ 3 h 48"/>
                <a:gd name="T72" fmla="*/ 23 w 53"/>
                <a:gd name="T73" fmla="*/ 1 h 48"/>
                <a:gd name="T74" fmla="*/ 14 w 53"/>
                <a:gd name="T75" fmla="*/ 0 h 48"/>
                <a:gd name="T76" fmla="*/ 7 w 53"/>
                <a:gd name="T77" fmla="*/ 3 h 48"/>
                <a:gd name="T78" fmla="*/ 6 w 53"/>
                <a:gd name="T79"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48">
                  <a:moveTo>
                    <a:pt x="6" y="5"/>
                  </a:moveTo>
                  <a:cubicBezTo>
                    <a:pt x="3" y="7"/>
                    <a:pt x="1" y="11"/>
                    <a:pt x="1" y="14"/>
                  </a:cubicBezTo>
                  <a:cubicBezTo>
                    <a:pt x="0" y="15"/>
                    <a:pt x="0" y="16"/>
                    <a:pt x="0" y="17"/>
                  </a:cubicBezTo>
                  <a:cubicBezTo>
                    <a:pt x="0" y="17"/>
                    <a:pt x="0" y="17"/>
                    <a:pt x="0" y="17"/>
                  </a:cubicBezTo>
                  <a:cubicBezTo>
                    <a:pt x="0" y="18"/>
                    <a:pt x="0" y="19"/>
                    <a:pt x="0" y="20"/>
                  </a:cubicBezTo>
                  <a:cubicBezTo>
                    <a:pt x="0" y="21"/>
                    <a:pt x="0" y="22"/>
                    <a:pt x="0" y="22"/>
                  </a:cubicBezTo>
                  <a:cubicBezTo>
                    <a:pt x="1" y="25"/>
                    <a:pt x="1" y="28"/>
                    <a:pt x="2" y="31"/>
                  </a:cubicBezTo>
                  <a:cubicBezTo>
                    <a:pt x="4" y="35"/>
                    <a:pt x="6" y="38"/>
                    <a:pt x="8" y="42"/>
                  </a:cubicBezTo>
                  <a:cubicBezTo>
                    <a:pt x="8" y="42"/>
                    <a:pt x="8" y="42"/>
                    <a:pt x="8" y="42"/>
                  </a:cubicBezTo>
                  <a:cubicBezTo>
                    <a:pt x="9" y="43"/>
                    <a:pt x="11" y="45"/>
                    <a:pt x="12" y="46"/>
                  </a:cubicBezTo>
                  <a:cubicBezTo>
                    <a:pt x="12" y="46"/>
                    <a:pt x="13" y="46"/>
                    <a:pt x="13" y="46"/>
                  </a:cubicBezTo>
                  <a:cubicBezTo>
                    <a:pt x="15" y="48"/>
                    <a:pt x="17" y="48"/>
                    <a:pt x="19" y="47"/>
                  </a:cubicBezTo>
                  <a:cubicBezTo>
                    <a:pt x="19" y="47"/>
                    <a:pt x="19" y="47"/>
                    <a:pt x="19" y="47"/>
                  </a:cubicBezTo>
                  <a:cubicBezTo>
                    <a:pt x="20" y="47"/>
                    <a:pt x="21" y="46"/>
                    <a:pt x="22" y="46"/>
                  </a:cubicBezTo>
                  <a:cubicBezTo>
                    <a:pt x="22" y="46"/>
                    <a:pt x="23" y="46"/>
                    <a:pt x="23" y="45"/>
                  </a:cubicBezTo>
                  <a:cubicBezTo>
                    <a:pt x="25" y="45"/>
                    <a:pt x="27" y="45"/>
                    <a:pt x="27" y="45"/>
                  </a:cubicBezTo>
                  <a:cubicBezTo>
                    <a:pt x="27" y="45"/>
                    <a:pt x="27" y="45"/>
                    <a:pt x="27" y="45"/>
                  </a:cubicBezTo>
                  <a:cubicBezTo>
                    <a:pt x="28" y="45"/>
                    <a:pt x="29" y="45"/>
                    <a:pt x="30" y="45"/>
                  </a:cubicBezTo>
                  <a:cubicBezTo>
                    <a:pt x="31" y="46"/>
                    <a:pt x="31" y="46"/>
                    <a:pt x="32" y="46"/>
                  </a:cubicBezTo>
                  <a:cubicBezTo>
                    <a:pt x="33" y="46"/>
                    <a:pt x="34" y="47"/>
                    <a:pt x="35" y="47"/>
                  </a:cubicBezTo>
                  <a:cubicBezTo>
                    <a:pt x="35" y="47"/>
                    <a:pt x="35" y="47"/>
                    <a:pt x="35" y="47"/>
                  </a:cubicBezTo>
                  <a:cubicBezTo>
                    <a:pt x="37" y="48"/>
                    <a:pt x="39" y="48"/>
                    <a:pt x="41" y="46"/>
                  </a:cubicBezTo>
                  <a:cubicBezTo>
                    <a:pt x="41" y="46"/>
                    <a:pt x="41" y="46"/>
                    <a:pt x="42" y="46"/>
                  </a:cubicBezTo>
                  <a:cubicBezTo>
                    <a:pt x="43" y="45"/>
                    <a:pt x="44" y="43"/>
                    <a:pt x="45" y="42"/>
                  </a:cubicBezTo>
                  <a:cubicBezTo>
                    <a:pt x="45" y="42"/>
                    <a:pt x="45" y="42"/>
                    <a:pt x="46" y="42"/>
                  </a:cubicBezTo>
                  <a:cubicBezTo>
                    <a:pt x="48" y="38"/>
                    <a:pt x="50" y="35"/>
                    <a:pt x="51" y="31"/>
                  </a:cubicBezTo>
                  <a:cubicBezTo>
                    <a:pt x="52" y="28"/>
                    <a:pt x="53" y="25"/>
                    <a:pt x="53" y="22"/>
                  </a:cubicBezTo>
                  <a:cubicBezTo>
                    <a:pt x="53" y="22"/>
                    <a:pt x="53" y="21"/>
                    <a:pt x="53" y="20"/>
                  </a:cubicBezTo>
                  <a:cubicBezTo>
                    <a:pt x="53" y="19"/>
                    <a:pt x="53" y="18"/>
                    <a:pt x="53" y="17"/>
                  </a:cubicBezTo>
                  <a:cubicBezTo>
                    <a:pt x="53" y="17"/>
                    <a:pt x="53" y="17"/>
                    <a:pt x="53" y="17"/>
                  </a:cubicBezTo>
                  <a:cubicBezTo>
                    <a:pt x="53" y="16"/>
                    <a:pt x="53" y="15"/>
                    <a:pt x="53" y="14"/>
                  </a:cubicBezTo>
                  <a:cubicBezTo>
                    <a:pt x="52" y="11"/>
                    <a:pt x="51" y="7"/>
                    <a:pt x="48" y="5"/>
                  </a:cubicBezTo>
                  <a:cubicBezTo>
                    <a:pt x="48" y="4"/>
                    <a:pt x="47" y="4"/>
                    <a:pt x="47" y="3"/>
                  </a:cubicBezTo>
                  <a:cubicBezTo>
                    <a:pt x="45" y="2"/>
                    <a:pt x="42" y="1"/>
                    <a:pt x="39" y="0"/>
                  </a:cubicBezTo>
                  <a:cubicBezTo>
                    <a:pt x="36" y="0"/>
                    <a:pt x="34" y="0"/>
                    <a:pt x="31" y="1"/>
                  </a:cubicBezTo>
                  <a:cubicBezTo>
                    <a:pt x="30" y="2"/>
                    <a:pt x="27" y="3"/>
                    <a:pt x="27" y="3"/>
                  </a:cubicBezTo>
                  <a:cubicBezTo>
                    <a:pt x="27" y="3"/>
                    <a:pt x="24" y="2"/>
                    <a:pt x="23" y="1"/>
                  </a:cubicBezTo>
                  <a:cubicBezTo>
                    <a:pt x="20" y="0"/>
                    <a:pt x="17" y="0"/>
                    <a:pt x="14" y="0"/>
                  </a:cubicBezTo>
                  <a:cubicBezTo>
                    <a:pt x="11" y="1"/>
                    <a:pt x="9" y="2"/>
                    <a:pt x="7" y="3"/>
                  </a:cubicBezTo>
                  <a:cubicBezTo>
                    <a:pt x="6" y="4"/>
                    <a:pt x="6" y="4"/>
                    <a:pt x="6" y="5"/>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26">
              <a:extLst>
                <a:ext uri="{FF2B5EF4-FFF2-40B4-BE49-F238E27FC236}">
                  <a16:creationId xmlns:a16="http://schemas.microsoft.com/office/drawing/2014/main" id="{760FCB40-E5CE-23F2-EF22-67777499C0DA}"/>
                </a:ext>
              </a:extLst>
            </p:cNvPr>
            <p:cNvSpPr>
              <a:spLocks/>
            </p:cNvSpPr>
            <p:nvPr/>
          </p:nvSpPr>
          <p:spPr bwMode="auto">
            <a:xfrm>
              <a:off x="8936282" y="3877578"/>
              <a:ext cx="26227" cy="29647"/>
            </a:xfrm>
            <a:custGeom>
              <a:avLst/>
              <a:gdLst>
                <a:gd name="T0" fmla="*/ 4 w 13"/>
                <a:gd name="T1" fmla="*/ 11 h 15"/>
                <a:gd name="T2" fmla="*/ 9 w 13"/>
                <a:gd name="T3" fmla="*/ 14 h 15"/>
                <a:gd name="T4" fmla="*/ 12 w 13"/>
                <a:gd name="T5" fmla="*/ 14 h 15"/>
                <a:gd name="T6" fmla="*/ 13 w 13"/>
                <a:gd name="T7" fmla="*/ 14 h 15"/>
                <a:gd name="T8" fmla="*/ 10 w 13"/>
                <a:gd name="T9" fmla="*/ 6 h 15"/>
                <a:gd name="T10" fmla="*/ 1 w 13"/>
                <a:gd name="T11" fmla="*/ 0 h 15"/>
                <a:gd name="T12" fmla="*/ 1 w 13"/>
                <a:gd name="T13" fmla="*/ 0 h 15"/>
                <a:gd name="T14" fmla="*/ 0 w 13"/>
                <a:gd name="T15" fmla="*/ 0 h 15"/>
                <a:gd name="T16" fmla="*/ 0 w 13"/>
                <a:gd name="T17" fmla="*/ 4 h 15"/>
                <a:gd name="T18" fmla="*/ 4 w 13"/>
                <a:gd name="T1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5">
                  <a:moveTo>
                    <a:pt x="4" y="11"/>
                  </a:moveTo>
                  <a:cubicBezTo>
                    <a:pt x="6" y="12"/>
                    <a:pt x="7" y="14"/>
                    <a:pt x="9" y="14"/>
                  </a:cubicBezTo>
                  <a:cubicBezTo>
                    <a:pt x="10" y="14"/>
                    <a:pt x="11" y="15"/>
                    <a:pt x="12" y="14"/>
                  </a:cubicBezTo>
                  <a:cubicBezTo>
                    <a:pt x="13" y="14"/>
                    <a:pt x="13" y="14"/>
                    <a:pt x="13" y="14"/>
                  </a:cubicBezTo>
                  <a:cubicBezTo>
                    <a:pt x="13" y="11"/>
                    <a:pt x="12" y="8"/>
                    <a:pt x="10" y="6"/>
                  </a:cubicBezTo>
                  <a:cubicBezTo>
                    <a:pt x="8" y="3"/>
                    <a:pt x="5" y="1"/>
                    <a:pt x="1" y="0"/>
                  </a:cubicBezTo>
                  <a:cubicBezTo>
                    <a:pt x="1" y="0"/>
                    <a:pt x="1" y="0"/>
                    <a:pt x="1" y="0"/>
                  </a:cubicBezTo>
                  <a:cubicBezTo>
                    <a:pt x="1" y="0"/>
                    <a:pt x="0" y="0"/>
                    <a:pt x="0" y="0"/>
                  </a:cubicBezTo>
                  <a:cubicBezTo>
                    <a:pt x="0" y="1"/>
                    <a:pt x="0" y="2"/>
                    <a:pt x="0" y="4"/>
                  </a:cubicBezTo>
                  <a:cubicBezTo>
                    <a:pt x="1" y="6"/>
                    <a:pt x="2" y="9"/>
                    <a:pt x="4" y="11"/>
                  </a:cubicBezTo>
                  <a:close/>
                </a:path>
              </a:pathLst>
            </a:custGeom>
            <a:solidFill>
              <a:srgbClr val="D9D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34">
              <a:extLst>
                <a:ext uri="{FF2B5EF4-FFF2-40B4-BE49-F238E27FC236}">
                  <a16:creationId xmlns:a16="http://schemas.microsoft.com/office/drawing/2014/main" id="{0C4B6744-6615-AF70-FBE5-EE7709283226}"/>
                </a:ext>
              </a:extLst>
            </p:cNvPr>
            <p:cNvSpPr>
              <a:spLocks/>
            </p:cNvSpPr>
            <p:nvPr/>
          </p:nvSpPr>
          <p:spPr bwMode="auto">
            <a:xfrm>
              <a:off x="11013887" y="2114693"/>
              <a:ext cx="91223" cy="98065"/>
            </a:xfrm>
            <a:custGeom>
              <a:avLst/>
              <a:gdLst>
                <a:gd name="T0" fmla="*/ 2 w 80"/>
                <a:gd name="T1" fmla="*/ 0 h 86"/>
                <a:gd name="T2" fmla="*/ 80 w 80"/>
                <a:gd name="T3" fmla="*/ 80 h 86"/>
                <a:gd name="T4" fmla="*/ 0 w 80"/>
                <a:gd name="T5" fmla="*/ 86 h 86"/>
                <a:gd name="T6" fmla="*/ 2 w 80"/>
                <a:gd name="T7" fmla="*/ 0 h 86"/>
              </a:gdLst>
              <a:ahLst/>
              <a:cxnLst>
                <a:cxn ang="0">
                  <a:pos x="T0" y="T1"/>
                </a:cxn>
                <a:cxn ang="0">
                  <a:pos x="T2" y="T3"/>
                </a:cxn>
                <a:cxn ang="0">
                  <a:pos x="T4" y="T5"/>
                </a:cxn>
                <a:cxn ang="0">
                  <a:pos x="T6" y="T7"/>
                </a:cxn>
              </a:cxnLst>
              <a:rect l="0" t="0" r="r" b="b"/>
              <a:pathLst>
                <a:path w="80" h="86">
                  <a:moveTo>
                    <a:pt x="2" y="0"/>
                  </a:moveTo>
                  <a:lnTo>
                    <a:pt x="80" y="80"/>
                  </a:lnTo>
                  <a:lnTo>
                    <a:pt x="0" y="86"/>
                  </a:lnTo>
                  <a:lnTo>
                    <a:pt x="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40">
              <a:extLst>
                <a:ext uri="{FF2B5EF4-FFF2-40B4-BE49-F238E27FC236}">
                  <a16:creationId xmlns:a16="http://schemas.microsoft.com/office/drawing/2014/main" id="{149FD38E-6C23-648F-EF5A-4C305CF6BBE3}"/>
                </a:ext>
              </a:extLst>
            </p:cNvPr>
            <p:cNvSpPr>
              <a:spLocks/>
            </p:cNvSpPr>
            <p:nvPr/>
          </p:nvSpPr>
          <p:spPr bwMode="auto">
            <a:xfrm>
              <a:off x="8422012" y="2114693"/>
              <a:ext cx="92363" cy="98065"/>
            </a:xfrm>
            <a:custGeom>
              <a:avLst/>
              <a:gdLst>
                <a:gd name="T0" fmla="*/ 80 w 81"/>
                <a:gd name="T1" fmla="*/ 0 h 86"/>
                <a:gd name="T2" fmla="*/ 0 w 81"/>
                <a:gd name="T3" fmla="*/ 80 h 86"/>
                <a:gd name="T4" fmla="*/ 81 w 81"/>
                <a:gd name="T5" fmla="*/ 86 h 86"/>
                <a:gd name="T6" fmla="*/ 80 w 81"/>
                <a:gd name="T7" fmla="*/ 0 h 86"/>
              </a:gdLst>
              <a:ahLst/>
              <a:cxnLst>
                <a:cxn ang="0">
                  <a:pos x="T0" y="T1"/>
                </a:cxn>
                <a:cxn ang="0">
                  <a:pos x="T2" y="T3"/>
                </a:cxn>
                <a:cxn ang="0">
                  <a:pos x="T4" y="T5"/>
                </a:cxn>
                <a:cxn ang="0">
                  <a:pos x="T6" y="T7"/>
                </a:cxn>
              </a:cxnLst>
              <a:rect l="0" t="0" r="r" b="b"/>
              <a:pathLst>
                <a:path w="81" h="86">
                  <a:moveTo>
                    <a:pt x="80" y="0"/>
                  </a:moveTo>
                  <a:lnTo>
                    <a:pt x="0" y="80"/>
                  </a:lnTo>
                  <a:lnTo>
                    <a:pt x="81" y="86"/>
                  </a:lnTo>
                  <a:lnTo>
                    <a:pt x="8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42">
              <a:extLst>
                <a:ext uri="{FF2B5EF4-FFF2-40B4-BE49-F238E27FC236}">
                  <a16:creationId xmlns:a16="http://schemas.microsoft.com/office/drawing/2014/main" id="{1FD76FF5-AAF5-7482-0D67-FB1E65871E7A}"/>
                </a:ext>
              </a:extLst>
            </p:cNvPr>
            <p:cNvSpPr>
              <a:spLocks/>
            </p:cNvSpPr>
            <p:nvPr/>
          </p:nvSpPr>
          <p:spPr bwMode="auto">
            <a:xfrm>
              <a:off x="11013887" y="4557189"/>
              <a:ext cx="91223" cy="96924"/>
            </a:xfrm>
            <a:custGeom>
              <a:avLst/>
              <a:gdLst>
                <a:gd name="T0" fmla="*/ 2 w 80"/>
                <a:gd name="T1" fmla="*/ 85 h 85"/>
                <a:gd name="T2" fmla="*/ 80 w 80"/>
                <a:gd name="T3" fmla="*/ 5 h 85"/>
                <a:gd name="T4" fmla="*/ 0 w 80"/>
                <a:gd name="T5" fmla="*/ 0 h 85"/>
                <a:gd name="T6" fmla="*/ 2 w 80"/>
                <a:gd name="T7" fmla="*/ 85 h 85"/>
              </a:gdLst>
              <a:ahLst/>
              <a:cxnLst>
                <a:cxn ang="0">
                  <a:pos x="T0" y="T1"/>
                </a:cxn>
                <a:cxn ang="0">
                  <a:pos x="T2" y="T3"/>
                </a:cxn>
                <a:cxn ang="0">
                  <a:pos x="T4" y="T5"/>
                </a:cxn>
                <a:cxn ang="0">
                  <a:pos x="T6" y="T7"/>
                </a:cxn>
              </a:cxnLst>
              <a:rect l="0" t="0" r="r" b="b"/>
              <a:pathLst>
                <a:path w="80" h="85">
                  <a:moveTo>
                    <a:pt x="2" y="85"/>
                  </a:moveTo>
                  <a:lnTo>
                    <a:pt x="80" y="5"/>
                  </a:lnTo>
                  <a:lnTo>
                    <a:pt x="0" y="0"/>
                  </a:lnTo>
                  <a:lnTo>
                    <a:pt x="2" y="85"/>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44">
              <a:extLst>
                <a:ext uri="{FF2B5EF4-FFF2-40B4-BE49-F238E27FC236}">
                  <a16:creationId xmlns:a16="http://schemas.microsoft.com/office/drawing/2014/main" id="{14EF2E49-D8D7-5037-9AFD-447FC3DC7838}"/>
                </a:ext>
              </a:extLst>
            </p:cNvPr>
            <p:cNvSpPr>
              <a:spLocks/>
            </p:cNvSpPr>
            <p:nvPr/>
          </p:nvSpPr>
          <p:spPr bwMode="auto">
            <a:xfrm>
              <a:off x="8422012" y="4557189"/>
              <a:ext cx="92363" cy="96924"/>
            </a:xfrm>
            <a:custGeom>
              <a:avLst/>
              <a:gdLst>
                <a:gd name="T0" fmla="*/ 80 w 81"/>
                <a:gd name="T1" fmla="*/ 85 h 85"/>
                <a:gd name="T2" fmla="*/ 0 w 81"/>
                <a:gd name="T3" fmla="*/ 5 h 85"/>
                <a:gd name="T4" fmla="*/ 81 w 81"/>
                <a:gd name="T5" fmla="*/ 0 h 85"/>
                <a:gd name="T6" fmla="*/ 80 w 81"/>
                <a:gd name="T7" fmla="*/ 85 h 85"/>
              </a:gdLst>
              <a:ahLst/>
              <a:cxnLst>
                <a:cxn ang="0">
                  <a:pos x="T0" y="T1"/>
                </a:cxn>
                <a:cxn ang="0">
                  <a:pos x="T2" y="T3"/>
                </a:cxn>
                <a:cxn ang="0">
                  <a:pos x="T4" y="T5"/>
                </a:cxn>
                <a:cxn ang="0">
                  <a:pos x="T6" y="T7"/>
                </a:cxn>
              </a:cxnLst>
              <a:rect l="0" t="0" r="r" b="b"/>
              <a:pathLst>
                <a:path w="81" h="85">
                  <a:moveTo>
                    <a:pt x="80" y="85"/>
                  </a:moveTo>
                  <a:lnTo>
                    <a:pt x="0" y="5"/>
                  </a:lnTo>
                  <a:lnTo>
                    <a:pt x="81" y="0"/>
                  </a:lnTo>
                  <a:lnTo>
                    <a:pt x="80" y="85"/>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Oval 7">
              <a:extLst>
                <a:ext uri="{FF2B5EF4-FFF2-40B4-BE49-F238E27FC236}">
                  <a16:creationId xmlns:a16="http://schemas.microsoft.com/office/drawing/2014/main" id="{84A536CC-3C2F-0C3E-962F-A778FAF52B57}"/>
                </a:ext>
              </a:extLst>
            </p:cNvPr>
            <p:cNvSpPr/>
            <p:nvPr/>
          </p:nvSpPr>
          <p:spPr>
            <a:xfrm>
              <a:off x="9144963" y="3324316"/>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 </a:t>
              </a:r>
              <a:endParaRPr lang="en-US" sz="3200" dirty="0">
                <a:solidFill>
                  <a:schemeClr val="bg1"/>
                </a:solidFill>
                <a:latin typeface="Sosa" pitchFamily="2" charset="0"/>
              </a:endParaRPr>
            </a:p>
          </p:txBody>
        </p:sp>
        <p:sp>
          <p:nvSpPr>
            <p:cNvPr id="140" name="Oval 8">
              <a:extLst>
                <a:ext uri="{FF2B5EF4-FFF2-40B4-BE49-F238E27FC236}">
                  <a16:creationId xmlns:a16="http://schemas.microsoft.com/office/drawing/2014/main" id="{DDAD11B0-DFE7-266F-B5C4-9162E3122CFD}"/>
                </a:ext>
              </a:extLst>
            </p:cNvPr>
            <p:cNvSpPr/>
            <p:nvPr/>
          </p:nvSpPr>
          <p:spPr>
            <a:xfrm>
              <a:off x="9708721" y="2256436"/>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Sosa" pitchFamily="2" charset="0"/>
              </a:endParaRPr>
            </a:p>
          </p:txBody>
        </p:sp>
        <p:sp>
          <p:nvSpPr>
            <p:cNvPr id="141" name="Oval 10">
              <a:extLst>
                <a:ext uri="{FF2B5EF4-FFF2-40B4-BE49-F238E27FC236}">
                  <a16:creationId xmlns:a16="http://schemas.microsoft.com/office/drawing/2014/main" id="{9112363E-C8B5-05B7-C7F9-C14BF4EA6972}"/>
                </a:ext>
              </a:extLst>
            </p:cNvPr>
            <p:cNvSpPr/>
            <p:nvPr/>
          </p:nvSpPr>
          <p:spPr>
            <a:xfrm>
              <a:off x="9097063" y="4179754"/>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sp>
          <p:nvSpPr>
            <p:cNvPr id="142" name="Oval 16">
              <a:extLst>
                <a:ext uri="{FF2B5EF4-FFF2-40B4-BE49-F238E27FC236}">
                  <a16:creationId xmlns:a16="http://schemas.microsoft.com/office/drawing/2014/main" id="{2F51C394-AA54-BD19-EAB8-457016A4E155}"/>
                </a:ext>
              </a:extLst>
            </p:cNvPr>
            <p:cNvSpPr/>
            <p:nvPr/>
          </p:nvSpPr>
          <p:spPr>
            <a:xfrm>
              <a:off x="8824153" y="2399149"/>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sp>
          <p:nvSpPr>
            <p:cNvPr id="143" name="Oval 17">
              <a:extLst>
                <a:ext uri="{FF2B5EF4-FFF2-40B4-BE49-F238E27FC236}">
                  <a16:creationId xmlns:a16="http://schemas.microsoft.com/office/drawing/2014/main" id="{32EC55FF-6C56-98FC-1989-AD9E02EAE916}"/>
                </a:ext>
              </a:extLst>
            </p:cNvPr>
            <p:cNvSpPr/>
            <p:nvPr/>
          </p:nvSpPr>
          <p:spPr>
            <a:xfrm>
              <a:off x="10033179" y="3153195"/>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Sosa" pitchFamily="2" charset="0"/>
              </a:endParaRPr>
            </a:p>
          </p:txBody>
        </p:sp>
      </p:grpSp>
      <p:sp>
        <p:nvSpPr>
          <p:cNvPr id="145" name="矩形 36">
            <a:extLst>
              <a:ext uri="{FF2B5EF4-FFF2-40B4-BE49-F238E27FC236}">
                <a16:creationId xmlns:a16="http://schemas.microsoft.com/office/drawing/2014/main" id="{E72C43B7-73C9-E132-5461-37F258B6AF64}"/>
              </a:ext>
            </a:extLst>
          </p:cNvPr>
          <p:cNvSpPr/>
          <p:nvPr/>
        </p:nvSpPr>
        <p:spPr>
          <a:xfrm>
            <a:off x="3401203" y="829245"/>
            <a:ext cx="7975350" cy="3970318"/>
          </a:xfrm>
          <a:prstGeom prst="rect">
            <a:avLst/>
          </a:prstGeom>
        </p:spPr>
        <p:txBody>
          <a:bodyPr wrap="square">
            <a:spAutoFit/>
            <a:scene3d>
              <a:camera prst="orthographicFront"/>
              <a:lightRig rig="threePt" dir="t"/>
            </a:scene3d>
            <a:sp3d contourW="12700"/>
          </a:bodyPr>
          <a:lstStyle/>
          <a:p>
            <a:r>
              <a:rPr lang="pt-BR" altLang="zh-CN" b="1" dirty="0">
                <a:solidFill>
                  <a:schemeClr val="tx1">
                    <a:lumMod val="90000"/>
                    <a:lumOff val="10000"/>
                  </a:schemeClr>
                </a:solidFill>
              </a:rPr>
              <a:t>Manutenção e cuidados</a:t>
            </a:r>
          </a:p>
          <a:p>
            <a:r>
              <a:rPr lang="pt-BR" altLang="zh-CN" dirty="0">
                <a:solidFill>
                  <a:schemeClr val="tx1">
                    <a:lumMod val="90000"/>
                    <a:lumOff val="10000"/>
                  </a:schemeClr>
                </a:solidFill>
              </a:rPr>
              <a:t>É responsabilidade do empregador garantir a coleta diária de lixo, a lavagem de roupa de cama, a manutenção das instalações e a renovação do vestuário de camas e colchões nos alojamentos. Dessa forma, é essencial realizar a limpeza regularmente, promover a troca de roupa de cama e garantir a conservação adequada das instalações.</a:t>
            </a:r>
          </a:p>
          <a:p>
            <a:endParaRPr lang="pt-BR" altLang="zh-CN" dirty="0">
              <a:solidFill>
                <a:schemeClr val="tx1">
                  <a:lumMod val="90000"/>
                  <a:lumOff val="10000"/>
                </a:schemeClr>
              </a:solidFill>
            </a:endParaRPr>
          </a:p>
          <a:p>
            <a:endParaRPr lang="pt-BR" altLang="zh-CN" dirty="0">
              <a:solidFill>
                <a:schemeClr val="tx1">
                  <a:lumMod val="90000"/>
                  <a:lumOff val="10000"/>
                </a:schemeClr>
              </a:solidFill>
            </a:endParaRPr>
          </a:p>
          <a:p>
            <a:endParaRPr lang="pt-BR" altLang="zh-CN" dirty="0">
              <a:solidFill>
                <a:schemeClr val="tx1">
                  <a:lumMod val="90000"/>
                  <a:lumOff val="10000"/>
                </a:schemeClr>
              </a:solidFill>
            </a:endParaRPr>
          </a:p>
          <a:p>
            <a:r>
              <a:rPr lang="pt-BR" altLang="zh-CN" b="1" dirty="0">
                <a:solidFill>
                  <a:schemeClr val="tx1">
                    <a:lumMod val="90000"/>
                    <a:lumOff val="10000"/>
                  </a:schemeClr>
                </a:solidFill>
              </a:rPr>
              <a:t>Instruções gerais de uso nos alojamentos</a:t>
            </a:r>
          </a:p>
          <a:p>
            <a:r>
              <a:rPr lang="pt-BR" altLang="zh-CN" dirty="0">
                <a:solidFill>
                  <a:schemeClr val="tx1">
                    <a:lumMod val="90000"/>
                    <a:lumOff val="10000"/>
                  </a:schemeClr>
                </a:solidFill>
              </a:rPr>
              <a:t>Nos alojamentos, é importante seguir algumas instruções gerais de uso para manter a higiene e o bem-estar dos trabalhadores. Os sanitários devem ser higienizados diariamente, garantindo a limpeza e a desinfecção adequada. </a:t>
            </a:r>
          </a:p>
        </p:txBody>
      </p:sp>
      <p:pic>
        <p:nvPicPr>
          <p:cNvPr id="2" name="Imagem 1">
            <a:extLst>
              <a:ext uri="{FF2B5EF4-FFF2-40B4-BE49-F238E27FC236}">
                <a16:creationId xmlns:a16="http://schemas.microsoft.com/office/drawing/2014/main" id="{734D3811-C462-1061-12A8-CE573B3732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5734" y="240479"/>
            <a:ext cx="2340372" cy="649753"/>
          </a:xfrm>
          <a:prstGeom prst="rect">
            <a:avLst/>
          </a:prstGeom>
        </p:spPr>
      </p:pic>
    </p:spTree>
    <p:extLst>
      <p:ext uri="{BB962C8B-B14F-4D97-AF65-F5344CB8AC3E}">
        <p14:creationId xmlns:p14="http://schemas.microsoft.com/office/powerpoint/2010/main" val="145798885"/>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R 24 | Instalações sanitárias">
            <a:extLst>
              <a:ext uri="{FF2B5EF4-FFF2-40B4-BE49-F238E27FC236}">
                <a16:creationId xmlns:a16="http://schemas.microsoft.com/office/drawing/2014/main" id="{8DDAD349-C2A2-40CE-FD8D-63FF4B3C08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11" b="16235"/>
          <a:stretch/>
        </p:blipFill>
        <p:spPr bwMode="auto">
          <a:xfrm>
            <a:off x="101600" y="155092"/>
            <a:ext cx="119506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FDCB3D"/>
          </a:solidFill>
          <a:ln w="133350">
            <a:solidFill>
              <a:schemeClr val="accent2"/>
            </a:solidFill>
          </a:ln>
        </p:spPr>
      </p:pic>
      <p:pic>
        <p:nvPicPr>
          <p:cNvPr id="1026" name="Picture 2" descr="NR 24 | Instalações sanitárias">
            <a:extLst>
              <a:ext uri="{FF2B5EF4-FFF2-40B4-BE49-F238E27FC236}">
                <a16:creationId xmlns:a16="http://schemas.microsoft.com/office/drawing/2014/main" id="{22297F8C-DF9E-1230-F678-61FC14767D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11" b="16235"/>
          <a:stretch/>
        </p:blipFill>
        <p:spPr bwMode="auto">
          <a:xfrm>
            <a:off x="-31750" y="0"/>
            <a:ext cx="12223750" cy="387839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9" name="TextBox 30">
            <a:extLst>
              <a:ext uri="{FF2B5EF4-FFF2-40B4-BE49-F238E27FC236}">
                <a16:creationId xmlns:a16="http://schemas.microsoft.com/office/drawing/2014/main" id="{B62D40B8-DCFC-CE02-4430-DA0884C71FC2}"/>
              </a:ext>
            </a:extLst>
          </p:cNvPr>
          <p:cNvSpPr txBox="1"/>
          <p:nvPr/>
        </p:nvSpPr>
        <p:spPr>
          <a:xfrm>
            <a:off x="2327883" y="4148621"/>
            <a:ext cx="9559317" cy="2452687"/>
          </a:xfrm>
          <a:prstGeom prst="rect">
            <a:avLst/>
          </a:prstGeom>
        </p:spPr>
        <p:txBody>
          <a:bodyPr vert="horz" lIns="91440" tIns="45720" rIns="91440" bIns="45720" rtlCol="0" anchor="ctr">
            <a:normAutofit/>
          </a:bodyPr>
          <a:lstStyle/>
          <a:p>
            <a:pPr>
              <a:lnSpc>
                <a:spcPct val="150000"/>
              </a:lnSpc>
              <a:spcAft>
                <a:spcPts val="600"/>
              </a:spcAft>
            </a:pPr>
            <a:r>
              <a:rPr lang="pt-BR" sz="1600" dirty="0"/>
              <a:t>Além disso, é proibida a instalação e utilização de fogões, fogareiros ou similares nos quartos, visando a segurança de todos. Também é fundamental obedecer ao controle de vetores, seguindo as regulamentações locais para evitar a proliferação de insetos e pragas.</a:t>
            </a:r>
          </a:p>
        </p:txBody>
      </p:sp>
      <p:cxnSp>
        <p:nvCxnSpPr>
          <p:cNvPr id="4" name="Straight Connector 1">
            <a:extLst>
              <a:ext uri="{FF2B5EF4-FFF2-40B4-BE49-F238E27FC236}">
                <a16:creationId xmlns:a16="http://schemas.microsoft.com/office/drawing/2014/main" id="{0B4DF55E-0B81-6193-8401-848548F27378}"/>
              </a:ext>
            </a:extLst>
          </p:cNvPr>
          <p:cNvCxnSpPr/>
          <p:nvPr/>
        </p:nvCxnSpPr>
        <p:spPr>
          <a:xfrm>
            <a:off x="256651" y="231292"/>
            <a:ext cx="0" cy="54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AutoShape 1">
            <a:extLst>
              <a:ext uri="{FF2B5EF4-FFF2-40B4-BE49-F238E27FC236}">
                <a16:creationId xmlns:a16="http://schemas.microsoft.com/office/drawing/2014/main" id="{9CAF9F95-863C-18CF-5AC2-4583BBB0D1F0}"/>
              </a:ext>
            </a:extLst>
          </p:cNvPr>
          <p:cNvSpPr>
            <a:spLocks/>
          </p:cNvSpPr>
          <p:nvPr/>
        </p:nvSpPr>
        <p:spPr bwMode="auto">
          <a:xfrm>
            <a:off x="366714" y="-636152"/>
            <a:ext cx="2465386" cy="2452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lIns="91440" tIns="45720" rIns="91440" bIns="45720" rtlCol="0" anchor="ctr">
            <a:normAutofit/>
          </a:bodyPr>
          <a:lstStyle/>
          <a:p>
            <a:pPr>
              <a:lnSpc>
                <a:spcPct val="90000"/>
              </a:lnSpc>
              <a:spcBef>
                <a:spcPct val="0"/>
              </a:spcBef>
              <a:spcAft>
                <a:spcPts val="600"/>
              </a:spcAft>
              <a:defRPr/>
            </a:pPr>
            <a:r>
              <a:rPr lang="en-US" sz="4800" dirty="0">
                <a:latin typeface="+mj-lt"/>
                <a:ea typeface="+mj-ea"/>
                <a:cs typeface="+mj-cs"/>
                <a:sym typeface="League Gothic" charset="0"/>
              </a:rPr>
              <a:t>NR 24</a:t>
            </a:r>
          </a:p>
        </p:txBody>
      </p:sp>
      <p:grpSp>
        <p:nvGrpSpPr>
          <p:cNvPr id="3" name="Group 11">
            <a:extLst>
              <a:ext uri="{FF2B5EF4-FFF2-40B4-BE49-F238E27FC236}">
                <a16:creationId xmlns:a16="http://schemas.microsoft.com/office/drawing/2014/main" id="{B1D8C64F-33C8-D3A5-14BB-34F70907403B}"/>
              </a:ext>
            </a:extLst>
          </p:cNvPr>
          <p:cNvGrpSpPr/>
          <p:nvPr/>
        </p:nvGrpSpPr>
        <p:grpSpPr>
          <a:xfrm>
            <a:off x="675349" y="4795799"/>
            <a:ext cx="1316302" cy="1201736"/>
            <a:chOff x="1664677" y="1949380"/>
            <a:chExt cx="1195754" cy="1266093"/>
          </a:xfrm>
        </p:grpSpPr>
        <p:sp>
          <p:nvSpPr>
            <p:cNvPr id="6" name="Rounded Rectangle 16">
              <a:extLst>
                <a:ext uri="{FF2B5EF4-FFF2-40B4-BE49-F238E27FC236}">
                  <a16:creationId xmlns:a16="http://schemas.microsoft.com/office/drawing/2014/main" id="{F0311E7B-6C83-CF51-F2DF-8B094EE6C995}"/>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ounded Rectangle 17">
              <a:extLst>
                <a:ext uri="{FF2B5EF4-FFF2-40B4-BE49-F238E27FC236}">
                  <a16:creationId xmlns:a16="http://schemas.microsoft.com/office/drawing/2014/main" id="{B4905702-375E-343F-6747-0B9FA3CEFF47}"/>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a:extLst>
              <a:ext uri="{FF2B5EF4-FFF2-40B4-BE49-F238E27FC236}">
                <a16:creationId xmlns:a16="http://schemas.microsoft.com/office/drawing/2014/main" id="{F9E3F711-4879-9B47-7CC3-763AC8325DEB}"/>
              </a:ext>
            </a:extLst>
          </p:cNvPr>
          <p:cNvSpPr/>
          <p:nvPr/>
        </p:nvSpPr>
        <p:spPr>
          <a:xfrm>
            <a:off x="1078477" y="5163582"/>
            <a:ext cx="510048" cy="466172"/>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9" name="Imagem 8">
            <a:extLst>
              <a:ext uri="{FF2B5EF4-FFF2-40B4-BE49-F238E27FC236}">
                <a16:creationId xmlns:a16="http://schemas.microsoft.com/office/drawing/2014/main" id="{685084C7-7201-3E20-9CF7-3A7F88EB03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5734" y="240479"/>
            <a:ext cx="2340372" cy="649753"/>
          </a:xfrm>
          <a:prstGeom prst="rect">
            <a:avLst/>
          </a:prstGeom>
        </p:spPr>
      </p:pic>
    </p:spTree>
    <p:extLst>
      <p:ext uri="{BB962C8B-B14F-4D97-AF65-F5344CB8AC3E}">
        <p14:creationId xmlns:p14="http://schemas.microsoft.com/office/powerpoint/2010/main" val="41950056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6">
            <a:extLst>
              <a:ext uri="{FF2B5EF4-FFF2-40B4-BE49-F238E27FC236}">
                <a16:creationId xmlns:a16="http://schemas.microsoft.com/office/drawing/2014/main" id="{38430899-7119-1356-6B9F-25AC51DE5FAA}"/>
              </a:ext>
            </a:extLst>
          </p:cNvPr>
          <p:cNvSpPr/>
          <p:nvPr/>
        </p:nvSpPr>
        <p:spPr>
          <a:xfrm>
            <a:off x="2768600" y="1738847"/>
            <a:ext cx="8978900" cy="2862322"/>
          </a:xfrm>
          <a:prstGeom prst="rect">
            <a:avLst/>
          </a:prstGeom>
        </p:spPr>
        <p:txBody>
          <a:bodyPr wrap="square">
            <a:spAutoFit/>
            <a:scene3d>
              <a:camera prst="orthographicFront"/>
              <a:lightRig rig="threePt" dir="t"/>
            </a:scene3d>
            <a:sp3d contourW="12700"/>
          </a:bodyPr>
          <a:lstStyle/>
          <a:p>
            <a:r>
              <a:rPr lang="pt-BR" altLang="zh-CN" sz="2000" b="1" dirty="0">
                <a:solidFill>
                  <a:schemeClr val="tx1">
                    <a:lumMod val="90000"/>
                    <a:lumOff val="10000"/>
                  </a:schemeClr>
                </a:solidFill>
              </a:rPr>
              <a:t>Gerenciamento de casos de doenças infectocontagiosas</a:t>
            </a:r>
          </a:p>
          <a:p>
            <a:endParaRPr lang="pt-BR" altLang="zh-CN" sz="2000" dirty="0">
              <a:solidFill>
                <a:schemeClr val="tx1">
                  <a:lumMod val="90000"/>
                  <a:lumOff val="10000"/>
                </a:schemeClr>
              </a:solidFill>
            </a:endParaRPr>
          </a:p>
          <a:p>
            <a:endParaRPr lang="pt-BR" altLang="zh-CN" sz="2000" dirty="0">
              <a:solidFill>
                <a:schemeClr val="tx1">
                  <a:lumMod val="90000"/>
                  <a:lumOff val="10000"/>
                </a:schemeClr>
              </a:solidFill>
            </a:endParaRPr>
          </a:p>
          <a:p>
            <a:r>
              <a:rPr lang="pt-BR" altLang="zh-CN" sz="2000" dirty="0">
                <a:solidFill>
                  <a:schemeClr val="tx1">
                    <a:lumMod val="90000"/>
                    <a:lumOff val="10000"/>
                  </a:schemeClr>
                </a:solidFill>
              </a:rPr>
              <a:t>Caso haja suspeita de doença infectocontagiosa em um trabalhador hospedado, é indispensável submetê-lo a uma avaliação médica. Com base na avaliação, o médico responsável deverá decidir sobre o afastamento ou a permanência do trabalhador no alojamento. Essa medida é fundamental para prevenir a propagação de doenças e proteger a saúde dos demais residentes.</a:t>
            </a:r>
            <a:endParaRPr lang="zh-CN" altLang="en-US" b="1" dirty="0">
              <a:solidFill>
                <a:schemeClr val="tx1">
                  <a:lumMod val="90000"/>
                  <a:lumOff val="10000"/>
                </a:schemeClr>
              </a:solidFill>
            </a:endParaRPr>
          </a:p>
        </p:txBody>
      </p:sp>
      <p:grpSp>
        <p:nvGrpSpPr>
          <p:cNvPr id="6" name="组合 36">
            <a:extLst>
              <a:ext uri="{FF2B5EF4-FFF2-40B4-BE49-F238E27FC236}">
                <a16:creationId xmlns:a16="http://schemas.microsoft.com/office/drawing/2014/main" id="{C0CD236E-2D83-E909-08CC-617296CC3528}"/>
              </a:ext>
            </a:extLst>
          </p:cNvPr>
          <p:cNvGrpSpPr/>
          <p:nvPr/>
        </p:nvGrpSpPr>
        <p:grpSpPr>
          <a:xfrm>
            <a:off x="419100" y="2362852"/>
            <a:ext cx="2132296" cy="2132296"/>
            <a:chOff x="5044366" y="2061029"/>
            <a:chExt cx="2132296" cy="2132296"/>
          </a:xfrm>
        </p:grpSpPr>
        <p:sp>
          <p:nvSpPr>
            <p:cNvPr id="7" name="椭圆 16">
              <a:extLst>
                <a:ext uri="{FF2B5EF4-FFF2-40B4-BE49-F238E27FC236}">
                  <a16:creationId xmlns:a16="http://schemas.microsoft.com/office/drawing/2014/main" id="{D0276BD2-411A-131D-623D-34DE2C559A74}"/>
                </a:ext>
              </a:extLst>
            </p:cNvPr>
            <p:cNvSpPr/>
            <p:nvPr/>
          </p:nvSpPr>
          <p:spPr>
            <a:xfrm>
              <a:off x="5044366" y="2061029"/>
              <a:ext cx="2132296" cy="2132296"/>
            </a:xfrm>
            <a:prstGeom prst="ellipse">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25">
              <a:extLst>
                <a:ext uri="{FF2B5EF4-FFF2-40B4-BE49-F238E27FC236}">
                  <a16:creationId xmlns:a16="http://schemas.microsoft.com/office/drawing/2014/main" id="{5A651042-0BA9-1908-CBEF-8BFA0A710C6F}"/>
                </a:ext>
              </a:extLst>
            </p:cNvPr>
            <p:cNvSpPr/>
            <p:nvPr/>
          </p:nvSpPr>
          <p:spPr>
            <a:xfrm>
              <a:off x="5718628" y="2770140"/>
              <a:ext cx="783772" cy="714074"/>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2" name="Imagem 1">
            <a:extLst>
              <a:ext uri="{FF2B5EF4-FFF2-40B4-BE49-F238E27FC236}">
                <a16:creationId xmlns:a16="http://schemas.microsoft.com/office/drawing/2014/main" id="{C01F602C-5E92-FDE1-80B3-FE7DD3B43D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5734" y="240479"/>
            <a:ext cx="2340372" cy="649753"/>
          </a:xfrm>
          <a:prstGeom prst="rect">
            <a:avLst/>
          </a:prstGeom>
        </p:spPr>
      </p:pic>
    </p:spTree>
    <p:extLst>
      <p:ext uri="{BB962C8B-B14F-4D97-AF65-F5344CB8AC3E}">
        <p14:creationId xmlns:p14="http://schemas.microsoft.com/office/powerpoint/2010/main" val="1319888283"/>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ais são os 3 agentes da higiene ocupacional? - Connapa">
            <a:extLst>
              <a:ext uri="{FF2B5EF4-FFF2-40B4-BE49-F238E27FC236}">
                <a16:creationId xmlns:a16="http://schemas.microsoft.com/office/drawing/2014/main" id="{C8A820B4-3863-7232-7F81-892F29D12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1" y="0"/>
            <a:ext cx="5311586" cy="6858000"/>
            <a:chOff x="-1" y="0"/>
            <a:chExt cx="5311586" cy="6858000"/>
          </a:xfrm>
          <a:solidFill>
            <a:schemeClr val="accent2">
              <a:alpha val="93000"/>
            </a:scheme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0" y="3482737"/>
            <a:ext cx="4961959" cy="32029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4000" b="1" dirty="0">
                <a:solidFill>
                  <a:schemeClr val="bg1"/>
                </a:solidFill>
                <a:latin typeface="Bebas Neue" panose="020B0606020202050201" pitchFamily="34" charset="0"/>
                <a:ea typeface="ＭＳ Ｐゴシック" charset="0"/>
                <a:cs typeface="League Gothic" charset="0"/>
                <a:sym typeface="League Gothic" charset="0"/>
              </a:rPr>
              <a:t>10. </a:t>
            </a:r>
            <a:r>
              <a:rPr lang="pt-BR" sz="4000" dirty="0">
                <a:solidFill>
                  <a:schemeClr val="bg1"/>
                </a:solidFill>
                <a:latin typeface="Bebas Neue" panose="020B0606020202050201" pitchFamily="34" charset="0"/>
                <a:ea typeface="ＭＳ Ｐゴシック" charset="0"/>
                <a:cs typeface="League Gothic" charset="0"/>
                <a:sym typeface="League Gothic" charset="0"/>
              </a:rPr>
              <a:t>Vestimenta de trabalho: importância da proteção e adequação das roupas laborais</a:t>
            </a: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441160" y="1346452"/>
            <a:ext cx="2230660" cy="2361874"/>
            <a:chOff x="1664677" y="1949380"/>
            <a:chExt cx="1195754" cy="1266093"/>
          </a:xfrm>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p:cNvSpPr/>
          <p:nvPr/>
        </p:nvSpPr>
        <p:spPr>
          <a:xfrm>
            <a:off x="2138104" y="2122710"/>
            <a:ext cx="768381" cy="70228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2" name="Imagem 1">
            <a:extLst>
              <a:ext uri="{FF2B5EF4-FFF2-40B4-BE49-F238E27FC236}">
                <a16:creationId xmlns:a16="http://schemas.microsoft.com/office/drawing/2014/main" id="{C960B90F-BEA2-D717-3FBA-8816B5A82F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607" y="118522"/>
            <a:ext cx="2340372" cy="649753"/>
          </a:xfrm>
          <a:prstGeom prst="rect">
            <a:avLst/>
          </a:prstGeom>
        </p:spPr>
      </p:pic>
    </p:spTree>
    <p:extLst>
      <p:ext uri="{BB962C8B-B14F-4D97-AF65-F5344CB8AC3E}">
        <p14:creationId xmlns:p14="http://schemas.microsoft.com/office/powerpoint/2010/main" val="1036896204"/>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NR-24 Vestimenta de trabalho">
            <a:extLst>
              <a:ext uri="{FF2B5EF4-FFF2-40B4-BE49-F238E27FC236}">
                <a16:creationId xmlns:a16="http://schemas.microsoft.com/office/drawing/2014/main" id="{B855B95C-44E7-381D-8C84-F0566ED0DF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803"/>
          <a:stretch/>
        </p:blipFill>
        <p:spPr bwMode="auto">
          <a:xfrm>
            <a:off x="1792101" y="-1"/>
            <a:ext cx="10387199"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Fluxograma: Entrada Manual 3">
            <a:extLst>
              <a:ext uri="{FF2B5EF4-FFF2-40B4-BE49-F238E27FC236}">
                <a16:creationId xmlns:a16="http://schemas.microsoft.com/office/drawing/2014/main" id="{318CDF85-09F5-F1ED-B3BA-E49D3D0B831C}"/>
              </a:ext>
            </a:extLst>
          </p:cNvPr>
          <p:cNvSpPr/>
          <p:nvPr/>
        </p:nvSpPr>
        <p:spPr>
          <a:xfrm rot="5400000" flipH="1">
            <a:off x="317500" y="-317501"/>
            <a:ext cx="6858000" cy="7493000"/>
          </a:xfrm>
          <a:prstGeom prst="flowChartManualInp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Shape 2540">
            <a:extLst>
              <a:ext uri="{FF2B5EF4-FFF2-40B4-BE49-F238E27FC236}">
                <a16:creationId xmlns:a16="http://schemas.microsoft.com/office/drawing/2014/main" id="{4FD7C450-C1C1-83C8-27F5-0068CE7B820F}"/>
              </a:ext>
            </a:extLst>
          </p:cNvPr>
          <p:cNvSpPr>
            <a:spLocks noChangeAspect="1"/>
          </p:cNvSpPr>
          <p:nvPr/>
        </p:nvSpPr>
        <p:spPr>
          <a:xfrm>
            <a:off x="307451" y="4303973"/>
            <a:ext cx="396000" cy="39600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00A09D"/>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lumMod val="50000"/>
                </a:schemeClr>
              </a:solidFill>
            </a:endParaRPr>
          </a:p>
        </p:txBody>
      </p:sp>
      <p:sp>
        <p:nvSpPr>
          <p:cNvPr id="8" name="Rectangle 4">
            <a:extLst>
              <a:ext uri="{FF2B5EF4-FFF2-40B4-BE49-F238E27FC236}">
                <a16:creationId xmlns:a16="http://schemas.microsoft.com/office/drawing/2014/main" id="{8087208F-262F-43A8-1515-570350B0605F}"/>
              </a:ext>
            </a:extLst>
          </p:cNvPr>
          <p:cNvSpPr/>
          <p:nvPr/>
        </p:nvSpPr>
        <p:spPr>
          <a:xfrm>
            <a:off x="819150" y="1276283"/>
            <a:ext cx="5854700" cy="4618572"/>
          </a:xfrm>
          <a:prstGeom prst="rect">
            <a:avLst/>
          </a:prstGeom>
        </p:spPr>
        <p:txBody>
          <a:bodyPr wrap="square">
            <a:spAutoFit/>
          </a:bodyPr>
          <a:lstStyle/>
          <a:p>
            <a:pPr>
              <a:lnSpc>
                <a:spcPct val="150000"/>
              </a:lnSpc>
            </a:pPr>
            <a:r>
              <a:rPr lang="pt-BR" dirty="0">
                <a:solidFill>
                  <a:schemeClr val="tx1">
                    <a:lumMod val="90000"/>
                    <a:lumOff val="10000"/>
                  </a:schemeClr>
                </a:solidFill>
              </a:rPr>
              <a:t>Segundo a NR-24, a vestimenta de trabalho é definida como qualquer peça ou conjunto de peças de vestuário destinadas a atender às exigências de determinadas atividades ou condições laborais. </a:t>
            </a:r>
          </a:p>
          <a:p>
            <a:pPr>
              <a:lnSpc>
                <a:spcPct val="150000"/>
              </a:lnSpc>
            </a:pPr>
            <a:endParaRPr lang="pt-BR" b="1" dirty="0">
              <a:solidFill>
                <a:srgbClr val="00A09D"/>
              </a:solidFill>
            </a:endParaRPr>
          </a:p>
          <a:p>
            <a:pPr>
              <a:lnSpc>
                <a:spcPct val="150000"/>
              </a:lnSpc>
            </a:pPr>
            <a:r>
              <a:rPr lang="pt-BR" b="1" dirty="0">
                <a:solidFill>
                  <a:srgbClr val="00A09D"/>
                </a:solidFill>
              </a:rPr>
              <a:t>Ela tem como propósito proteger o trabalhador do contato com sujidade, agentes químicos, físicos ou biológicos, além de permitir uma melhor visualização do mesmo, não sendo considerada uniforme ou Equipamento de Proteção Individual (EPI).</a:t>
            </a:r>
            <a:endParaRPr lang="en-US" b="1" dirty="0">
              <a:solidFill>
                <a:srgbClr val="00A09D"/>
              </a:solidFill>
            </a:endParaRPr>
          </a:p>
        </p:txBody>
      </p:sp>
      <p:pic>
        <p:nvPicPr>
          <p:cNvPr id="2" name="Imagem 1">
            <a:extLst>
              <a:ext uri="{FF2B5EF4-FFF2-40B4-BE49-F238E27FC236}">
                <a16:creationId xmlns:a16="http://schemas.microsoft.com/office/drawing/2014/main" id="{702B1864-869A-E192-88B2-459DEB6E7E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451" y="127937"/>
            <a:ext cx="2340372" cy="649753"/>
          </a:xfrm>
          <a:prstGeom prst="rect">
            <a:avLst/>
          </a:prstGeom>
        </p:spPr>
      </p:pic>
    </p:spTree>
    <p:extLst>
      <p:ext uri="{BB962C8B-B14F-4D97-AF65-F5344CB8AC3E}">
        <p14:creationId xmlns:p14="http://schemas.microsoft.com/office/powerpoint/2010/main" val="1046039029"/>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3">
            <a:extLst>
              <a:ext uri="{FF2B5EF4-FFF2-40B4-BE49-F238E27FC236}">
                <a16:creationId xmlns:a16="http://schemas.microsoft.com/office/drawing/2014/main" id="{3198D811-A54D-8025-F58D-14294E141FE5}"/>
              </a:ext>
            </a:extLst>
          </p:cNvPr>
          <p:cNvSpPr/>
          <p:nvPr/>
        </p:nvSpPr>
        <p:spPr>
          <a:xfrm>
            <a:off x="381000" y="1282700"/>
            <a:ext cx="11353800" cy="5232400"/>
          </a:xfrm>
          <a:prstGeom prst="roundRect">
            <a:avLst>
              <a:gd name="adj" fmla="val 9557"/>
            </a:avLst>
          </a:prstGeom>
          <a:gradFill flip="none" rotWithShape="1">
            <a:gsLst>
              <a:gs pos="0">
                <a:srgbClr val="00C8AF"/>
              </a:gs>
              <a:gs pos="100000">
                <a:srgbClr val="006FBB"/>
              </a:gs>
            </a:gsLst>
            <a:lin ang="8100000" scaled="1"/>
            <a:tileRect/>
          </a:gradFill>
          <a:ln w="57150">
            <a:gradFill flip="none" rotWithShape="1">
              <a:gsLst>
                <a:gs pos="0">
                  <a:srgbClr val="E8EAED"/>
                </a:gs>
                <a:gs pos="100000">
                  <a:srgbClr val="B7BDC7"/>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26">
            <a:extLst>
              <a:ext uri="{FF2B5EF4-FFF2-40B4-BE49-F238E27FC236}">
                <a16:creationId xmlns:a16="http://schemas.microsoft.com/office/drawing/2014/main" id="{BDC64DA3-FC87-221D-18CF-8DD458917B34}"/>
              </a:ext>
            </a:extLst>
          </p:cNvPr>
          <p:cNvSpPr/>
          <p:nvPr/>
        </p:nvSpPr>
        <p:spPr>
          <a:xfrm>
            <a:off x="689429" y="3144632"/>
            <a:ext cx="644878" cy="670336"/>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 name="矩形 36">
            <a:extLst>
              <a:ext uri="{FF2B5EF4-FFF2-40B4-BE49-F238E27FC236}">
                <a16:creationId xmlns:a16="http://schemas.microsoft.com/office/drawing/2014/main" id="{B97EBD0F-B901-FE1D-2B80-EC66511AFD6E}"/>
              </a:ext>
            </a:extLst>
          </p:cNvPr>
          <p:cNvSpPr/>
          <p:nvPr/>
        </p:nvSpPr>
        <p:spPr>
          <a:xfrm>
            <a:off x="1541254" y="1768254"/>
            <a:ext cx="8886371" cy="4093428"/>
          </a:xfrm>
          <a:prstGeom prst="rect">
            <a:avLst/>
          </a:prstGeom>
        </p:spPr>
        <p:txBody>
          <a:bodyPr wrap="square">
            <a:spAutoFit/>
            <a:scene3d>
              <a:camera prst="orthographicFront"/>
              <a:lightRig rig="threePt" dir="t"/>
            </a:scene3d>
            <a:sp3d contourW="12700"/>
          </a:bodyPr>
          <a:lstStyle/>
          <a:p>
            <a:r>
              <a:rPr lang="pt-BR" altLang="zh-CN" sz="2000" b="1" dirty="0">
                <a:solidFill>
                  <a:schemeClr val="bg1"/>
                </a:solidFill>
                <a:latin typeface="+mn-ea"/>
              </a:rPr>
              <a:t>Fornecimento gratuito pela empresa</a:t>
            </a:r>
          </a:p>
          <a:p>
            <a:endParaRPr lang="pt-BR" altLang="zh-CN" sz="2000" b="1" dirty="0">
              <a:solidFill>
                <a:schemeClr val="bg1"/>
              </a:solidFill>
              <a:latin typeface="+mn-ea"/>
            </a:endParaRPr>
          </a:p>
          <a:p>
            <a:endParaRPr lang="pt-BR" altLang="zh-CN" sz="2000" b="1" dirty="0">
              <a:solidFill>
                <a:schemeClr val="bg1"/>
              </a:solidFill>
              <a:latin typeface="+mn-ea"/>
            </a:endParaRPr>
          </a:p>
          <a:p>
            <a:r>
              <a:rPr lang="pt-BR" altLang="zh-CN" sz="2000" dirty="0">
                <a:solidFill>
                  <a:schemeClr val="bg1"/>
                </a:solidFill>
                <a:latin typeface="+mn-ea"/>
              </a:rPr>
              <a:t>É responsabilidade do empregador fornecer gratuitamente as vestimentas de trabalho aos seus funcionários. Essa medida visa assegurar que os trabalhadores disponham de vestuário apropriado para o desempenho seguro e adequado de suas atividades laborais.</a:t>
            </a:r>
          </a:p>
          <a:p>
            <a:endParaRPr lang="pt-BR" altLang="zh-CN" sz="2000" dirty="0">
              <a:solidFill>
                <a:schemeClr val="bg1"/>
              </a:solidFill>
              <a:latin typeface="+mn-ea"/>
            </a:endParaRPr>
          </a:p>
          <a:p>
            <a:r>
              <a:rPr lang="pt-BR" altLang="zh-CN" sz="2000" dirty="0">
                <a:solidFill>
                  <a:schemeClr val="bg1"/>
                </a:solidFill>
                <a:latin typeface="+mn-ea"/>
              </a:rPr>
              <a:t>Complementaridade com o uso de EPIs</a:t>
            </a:r>
          </a:p>
          <a:p>
            <a:r>
              <a:rPr lang="pt-BR" altLang="zh-CN" sz="2000" dirty="0">
                <a:solidFill>
                  <a:schemeClr val="bg1"/>
                </a:solidFill>
                <a:latin typeface="+mn-ea"/>
              </a:rPr>
              <a:t>É importante ressaltar que a vestimenta de trabalho não substitui a necessidade do uso de Equipamentos de Proteção Individual (EPIs). Ambos podem ser utilizados em conjunto, garantindo uma proteção mais completa ao trabalhador.</a:t>
            </a:r>
            <a:endParaRPr lang="zh-CN" altLang="en-US" sz="2000" dirty="0">
              <a:solidFill>
                <a:schemeClr val="bg1"/>
              </a:solidFill>
              <a:latin typeface="+mn-ea"/>
            </a:endParaRPr>
          </a:p>
        </p:txBody>
      </p:sp>
      <p:grpSp>
        <p:nvGrpSpPr>
          <p:cNvPr id="7" name="组合 4">
            <a:extLst>
              <a:ext uri="{FF2B5EF4-FFF2-40B4-BE49-F238E27FC236}">
                <a16:creationId xmlns:a16="http://schemas.microsoft.com/office/drawing/2014/main" id="{B60417E5-EC80-B0F2-E075-23A86FC32663}"/>
              </a:ext>
            </a:extLst>
          </p:cNvPr>
          <p:cNvGrpSpPr/>
          <p:nvPr/>
        </p:nvGrpSpPr>
        <p:grpSpPr>
          <a:xfrm flipH="1">
            <a:off x="10033000" y="5315274"/>
            <a:ext cx="1168400" cy="1542346"/>
            <a:chOff x="5507861" y="4977810"/>
            <a:chExt cx="925101" cy="1318872"/>
          </a:xfrm>
          <a:solidFill>
            <a:schemeClr val="tx2">
              <a:lumMod val="90000"/>
              <a:lumOff val="10000"/>
            </a:schemeClr>
          </a:solidFill>
        </p:grpSpPr>
        <p:sp>
          <p:nvSpPr>
            <p:cNvPr id="8" name="Oval 8">
              <a:extLst>
                <a:ext uri="{FF2B5EF4-FFF2-40B4-BE49-F238E27FC236}">
                  <a16:creationId xmlns:a16="http://schemas.microsoft.com/office/drawing/2014/main" id="{30B3345C-5F6A-7B57-E4F2-404152166F99}"/>
                </a:ext>
              </a:extLst>
            </p:cNvPr>
            <p:cNvSpPr>
              <a:spLocks noChangeArrowheads="1"/>
            </p:cNvSpPr>
            <p:nvPr/>
          </p:nvSpPr>
          <p:spPr bwMode="auto">
            <a:xfrm>
              <a:off x="5727959" y="4977810"/>
              <a:ext cx="228697" cy="226976"/>
            </a:xfrm>
            <a:prstGeom prst="ellipse">
              <a:avLst/>
            </a:pr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sp>
          <p:nvSpPr>
            <p:cNvPr id="9" name="Freeform 9">
              <a:extLst>
                <a:ext uri="{FF2B5EF4-FFF2-40B4-BE49-F238E27FC236}">
                  <a16:creationId xmlns:a16="http://schemas.microsoft.com/office/drawing/2014/main" id="{F0617E65-7750-8E7B-C2FB-3A0E67ECCE04}"/>
                </a:ext>
              </a:extLst>
            </p:cNvPr>
            <p:cNvSpPr>
              <a:spLocks/>
            </p:cNvSpPr>
            <p:nvPr/>
          </p:nvSpPr>
          <p:spPr bwMode="auto">
            <a:xfrm>
              <a:off x="5507861" y="5230581"/>
              <a:ext cx="925101" cy="1066101"/>
            </a:xfrm>
            <a:custGeom>
              <a:avLst/>
              <a:gdLst>
                <a:gd name="T0" fmla="*/ 437 w 444"/>
                <a:gd name="T1" fmla="*/ 25 h 512"/>
                <a:gd name="T2" fmla="*/ 401 w 444"/>
                <a:gd name="T3" fmla="*/ 16 h 512"/>
                <a:gd name="T4" fmla="*/ 326 w 444"/>
                <a:gd name="T5" fmla="*/ 62 h 512"/>
                <a:gd name="T6" fmla="*/ 239 w 444"/>
                <a:gd name="T7" fmla="*/ 4 h 512"/>
                <a:gd name="T8" fmla="*/ 230 w 444"/>
                <a:gd name="T9" fmla="*/ 1 h 512"/>
                <a:gd name="T10" fmla="*/ 230 w 444"/>
                <a:gd name="T11" fmla="*/ 0 h 512"/>
                <a:gd name="T12" fmla="*/ 224 w 444"/>
                <a:gd name="T13" fmla="*/ 0 h 512"/>
                <a:gd name="T14" fmla="*/ 224 w 444"/>
                <a:gd name="T15" fmla="*/ 0 h 512"/>
                <a:gd name="T16" fmla="*/ 94 w 444"/>
                <a:gd name="T17" fmla="*/ 0 h 512"/>
                <a:gd name="T18" fmla="*/ 94 w 444"/>
                <a:gd name="T19" fmla="*/ 0 h 512"/>
                <a:gd name="T20" fmla="*/ 89 w 444"/>
                <a:gd name="T21" fmla="*/ 0 h 512"/>
                <a:gd name="T22" fmla="*/ 89 w 444"/>
                <a:gd name="T23" fmla="*/ 0 h 512"/>
                <a:gd name="T24" fmla="*/ 72 w 444"/>
                <a:gd name="T25" fmla="*/ 11 h 512"/>
                <a:gd name="T26" fmla="*/ 5 w 444"/>
                <a:gd name="T27" fmla="*/ 109 h 512"/>
                <a:gd name="T28" fmla="*/ 1 w 444"/>
                <a:gd name="T29" fmla="*/ 124 h 512"/>
                <a:gd name="T30" fmla="*/ 4 w 444"/>
                <a:gd name="T31" fmla="*/ 139 h 512"/>
                <a:gd name="T32" fmla="*/ 55 w 444"/>
                <a:gd name="T33" fmla="*/ 229 h 512"/>
                <a:gd name="T34" fmla="*/ 91 w 444"/>
                <a:gd name="T35" fmla="*/ 238 h 512"/>
                <a:gd name="T36" fmla="*/ 100 w 444"/>
                <a:gd name="T37" fmla="*/ 203 h 512"/>
                <a:gd name="T38" fmla="*/ 56 w 444"/>
                <a:gd name="T39" fmla="*/ 126 h 512"/>
                <a:gd name="T40" fmla="*/ 89 w 444"/>
                <a:gd name="T41" fmla="*/ 78 h 512"/>
                <a:gd name="T42" fmla="*/ 89 w 444"/>
                <a:gd name="T43" fmla="*/ 149 h 512"/>
                <a:gd name="T44" fmla="*/ 114 w 444"/>
                <a:gd name="T45" fmla="*/ 192 h 512"/>
                <a:gd name="T46" fmla="*/ 97 w 444"/>
                <a:gd name="T47" fmla="*/ 253 h 512"/>
                <a:gd name="T48" fmla="*/ 89 w 444"/>
                <a:gd name="T49" fmla="*/ 256 h 512"/>
                <a:gd name="T50" fmla="*/ 89 w 444"/>
                <a:gd name="T51" fmla="*/ 268 h 512"/>
                <a:gd name="T52" fmla="*/ 89 w 444"/>
                <a:gd name="T53" fmla="*/ 275 h 512"/>
                <a:gd name="T54" fmla="*/ 89 w 444"/>
                <a:gd name="T55" fmla="*/ 485 h 512"/>
                <a:gd name="T56" fmla="*/ 116 w 444"/>
                <a:gd name="T57" fmla="*/ 512 h 512"/>
                <a:gd name="T58" fmla="*/ 143 w 444"/>
                <a:gd name="T59" fmla="*/ 485 h 512"/>
                <a:gd name="T60" fmla="*/ 143 w 444"/>
                <a:gd name="T61" fmla="*/ 275 h 512"/>
                <a:gd name="T62" fmla="*/ 159 w 444"/>
                <a:gd name="T63" fmla="*/ 259 h 512"/>
                <a:gd name="T64" fmla="*/ 177 w 444"/>
                <a:gd name="T65" fmla="*/ 275 h 512"/>
                <a:gd name="T66" fmla="*/ 177 w 444"/>
                <a:gd name="T67" fmla="*/ 485 h 512"/>
                <a:gd name="T68" fmla="*/ 203 w 444"/>
                <a:gd name="T69" fmla="*/ 512 h 512"/>
                <a:gd name="T70" fmla="*/ 230 w 444"/>
                <a:gd name="T71" fmla="*/ 485 h 512"/>
                <a:gd name="T72" fmla="*/ 230 w 444"/>
                <a:gd name="T73" fmla="*/ 275 h 512"/>
                <a:gd name="T74" fmla="*/ 230 w 444"/>
                <a:gd name="T75" fmla="*/ 268 h 512"/>
                <a:gd name="T76" fmla="*/ 230 w 444"/>
                <a:gd name="T77" fmla="*/ 60 h 512"/>
                <a:gd name="T78" fmla="*/ 309 w 444"/>
                <a:gd name="T79" fmla="*/ 113 h 512"/>
                <a:gd name="T80" fmla="*/ 325 w 444"/>
                <a:gd name="T81" fmla="*/ 117 h 512"/>
                <a:gd name="T82" fmla="*/ 339 w 444"/>
                <a:gd name="T83" fmla="*/ 114 h 512"/>
                <a:gd name="T84" fmla="*/ 428 w 444"/>
                <a:gd name="T85" fmla="*/ 61 h 512"/>
                <a:gd name="T86" fmla="*/ 437 w 444"/>
                <a:gd name="T87" fmla="*/ 2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4" h="512">
                  <a:moveTo>
                    <a:pt x="437" y="25"/>
                  </a:moveTo>
                  <a:cubicBezTo>
                    <a:pt x="430" y="13"/>
                    <a:pt x="414" y="9"/>
                    <a:pt x="401" y="16"/>
                  </a:cubicBezTo>
                  <a:cubicBezTo>
                    <a:pt x="326" y="62"/>
                    <a:pt x="326" y="62"/>
                    <a:pt x="326" y="62"/>
                  </a:cubicBezTo>
                  <a:cubicBezTo>
                    <a:pt x="239" y="4"/>
                    <a:pt x="239" y="4"/>
                    <a:pt x="239" y="4"/>
                  </a:cubicBezTo>
                  <a:cubicBezTo>
                    <a:pt x="236" y="2"/>
                    <a:pt x="233" y="1"/>
                    <a:pt x="230" y="1"/>
                  </a:cubicBezTo>
                  <a:cubicBezTo>
                    <a:pt x="230" y="0"/>
                    <a:pt x="230" y="0"/>
                    <a:pt x="230" y="0"/>
                  </a:cubicBezTo>
                  <a:cubicBezTo>
                    <a:pt x="224" y="0"/>
                    <a:pt x="224" y="0"/>
                    <a:pt x="224" y="0"/>
                  </a:cubicBezTo>
                  <a:cubicBezTo>
                    <a:pt x="224" y="0"/>
                    <a:pt x="224" y="0"/>
                    <a:pt x="224" y="0"/>
                  </a:cubicBezTo>
                  <a:cubicBezTo>
                    <a:pt x="94" y="0"/>
                    <a:pt x="94" y="0"/>
                    <a:pt x="94" y="0"/>
                  </a:cubicBezTo>
                  <a:cubicBezTo>
                    <a:pt x="94" y="0"/>
                    <a:pt x="94" y="0"/>
                    <a:pt x="94" y="0"/>
                  </a:cubicBezTo>
                  <a:cubicBezTo>
                    <a:pt x="89" y="0"/>
                    <a:pt x="89" y="0"/>
                    <a:pt x="89" y="0"/>
                  </a:cubicBezTo>
                  <a:cubicBezTo>
                    <a:pt x="89" y="0"/>
                    <a:pt x="89" y="0"/>
                    <a:pt x="89" y="0"/>
                  </a:cubicBezTo>
                  <a:cubicBezTo>
                    <a:pt x="83" y="1"/>
                    <a:pt x="77" y="5"/>
                    <a:pt x="72" y="11"/>
                  </a:cubicBezTo>
                  <a:cubicBezTo>
                    <a:pt x="5" y="109"/>
                    <a:pt x="5" y="109"/>
                    <a:pt x="5" y="109"/>
                  </a:cubicBezTo>
                  <a:cubicBezTo>
                    <a:pt x="2" y="114"/>
                    <a:pt x="1" y="119"/>
                    <a:pt x="1" y="124"/>
                  </a:cubicBezTo>
                  <a:cubicBezTo>
                    <a:pt x="0" y="129"/>
                    <a:pt x="1" y="134"/>
                    <a:pt x="4" y="139"/>
                  </a:cubicBezTo>
                  <a:cubicBezTo>
                    <a:pt x="55" y="229"/>
                    <a:pt x="55" y="229"/>
                    <a:pt x="55" y="229"/>
                  </a:cubicBezTo>
                  <a:cubicBezTo>
                    <a:pt x="62" y="241"/>
                    <a:pt x="78" y="245"/>
                    <a:pt x="91" y="238"/>
                  </a:cubicBezTo>
                  <a:cubicBezTo>
                    <a:pt x="103" y="231"/>
                    <a:pt x="107" y="215"/>
                    <a:pt x="100" y="203"/>
                  </a:cubicBezTo>
                  <a:cubicBezTo>
                    <a:pt x="56" y="126"/>
                    <a:pt x="56" y="126"/>
                    <a:pt x="56" y="126"/>
                  </a:cubicBezTo>
                  <a:cubicBezTo>
                    <a:pt x="89" y="78"/>
                    <a:pt x="89" y="78"/>
                    <a:pt x="89" y="78"/>
                  </a:cubicBezTo>
                  <a:cubicBezTo>
                    <a:pt x="89" y="149"/>
                    <a:pt x="89" y="149"/>
                    <a:pt x="89" y="149"/>
                  </a:cubicBezTo>
                  <a:cubicBezTo>
                    <a:pt x="114" y="192"/>
                    <a:pt x="114" y="192"/>
                    <a:pt x="114" y="192"/>
                  </a:cubicBezTo>
                  <a:cubicBezTo>
                    <a:pt x="126" y="213"/>
                    <a:pt x="119" y="241"/>
                    <a:pt x="97" y="253"/>
                  </a:cubicBezTo>
                  <a:cubicBezTo>
                    <a:pt x="95" y="254"/>
                    <a:pt x="92" y="255"/>
                    <a:pt x="89" y="256"/>
                  </a:cubicBezTo>
                  <a:cubicBezTo>
                    <a:pt x="89" y="268"/>
                    <a:pt x="89" y="268"/>
                    <a:pt x="89" y="268"/>
                  </a:cubicBezTo>
                  <a:cubicBezTo>
                    <a:pt x="89" y="275"/>
                    <a:pt x="89" y="275"/>
                    <a:pt x="89" y="275"/>
                  </a:cubicBezTo>
                  <a:cubicBezTo>
                    <a:pt x="89" y="485"/>
                    <a:pt x="89" y="485"/>
                    <a:pt x="89" y="485"/>
                  </a:cubicBezTo>
                  <a:cubicBezTo>
                    <a:pt x="89" y="500"/>
                    <a:pt x="101" y="512"/>
                    <a:pt x="116" y="512"/>
                  </a:cubicBezTo>
                  <a:cubicBezTo>
                    <a:pt x="131" y="512"/>
                    <a:pt x="143" y="500"/>
                    <a:pt x="143" y="485"/>
                  </a:cubicBezTo>
                  <a:cubicBezTo>
                    <a:pt x="143" y="275"/>
                    <a:pt x="143" y="275"/>
                    <a:pt x="143" y="275"/>
                  </a:cubicBezTo>
                  <a:cubicBezTo>
                    <a:pt x="143" y="266"/>
                    <a:pt x="150" y="259"/>
                    <a:pt x="159" y="259"/>
                  </a:cubicBezTo>
                  <a:cubicBezTo>
                    <a:pt x="168" y="259"/>
                    <a:pt x="177" y="266"/>
                    <a:pt x="177" y="275"/>
                  </a:cubicBezTo>
                  <a:cubicBezTo>
                    <a:pt x="177" y="485"/>
                    <a:pt x="177" y="485"/>
                    <a:pt x="177" y="485"/>
                  </a:cubicBezTo>
                  <a:cubicBezTo>
                    <a:pt x="177" y="500"/>
                    <a:pt x="188" y="512"/>
                    <a:pt x="203" y="512"/>
                  </a:cubicBezTo>
                  <a:cubicBezTo>
                    <a:pt x="218" y="512"/>
                    <a:pt x="230" y="500"/>
                    <a:pt x="230" y="485"/>
                  </a:cubicBezTo>
                  <a:cubicBezTo>
                    <a:pt x="230" y="275"/>
                    <a:pt x="230" y="275"/>
                    <a:pt x="230" y="275"/>
                  </a:cubicBezTo>
                  <a:cubicBezTo>
                    <a:pt x="230" y="268"/>
                    <a:pt x="230" y="268"/>
                    <a:pt x="230" y="268"/>
                  </a:cubicBezTo>
                  <a:cubicBezTo>
                    <a:pt x="230" y="60"/>
                    <a:pt x="230" y="60"/>
                    <a:pt x="230" y="60"/>
                  </a:cubicBezTo>
                  <a:cubicBezTo>
                    <a:pt x="309" y="113"/>
                    <a:pt x="309" y="113"/>
                    <a:pt x="309" y="113"/>
                  </a:cubicBezTo>
                  <a:cubicBezTo>
                    <a:pt x="314" y="116"/>
                    <a:pt x="319" y="117"/>
                    <a:pt x="325" y="117"/>
                  </a:cubicBezTo>
                  <a:cubicBezTo>
                    <a:pt x="330" y="117"/>
                    <a:pt x="335" y="116"/>
                    <a:pt x="339" y="114"/>
                  </a:cubicBezTo>
                  <a:cubicBezTo>
                    <a:pt x="428" y="61"/>
                    <a:pt x="428" y="61"/>
                    <a:pt x="428" y="61"/>
                  </a:cubicBezTo>
                  <a:cubicBezTo>
                    <a:pt x="440" y="53"/>
                    <a:pt x="444" y="37"/>
                    <a:pt x="437" y="25"/>
                  </a:cubicBezTo>
                  <a:close/>
                </a:path>
              </a:pathLst>
            </a:custGeom>
            <a:grpFill/>
            <a:ln>
              <a:noFill/>
            </a:ln>
          </p:spPr>
          <p:txBody>
            <a:bodyPr vert="horz" wrap="square" lIns="91412" tIns="45706" rIns="91412" bIns="45706" numCol="1" anchor="t" anchorCtr="0" compatLnSpc="1">
              <a:prstTxWarp prst="textNoShape">
                <a:avLst/>
              </a:prstTxWarp>
            </a:bodyPr>
            <a:lstStyle/>
            <a:p>
              <a:endParaRPr lang="zh-CN" altLang="en-US" sz="1799" dirty="0">
                <a:cs typeface="+mn-ea"/>
                <a:sym typeface="+mn-lt"/>
              </a:endParaRPr>
            </a:p>
          </p:txBody>
        </p:sp>
      </p:grpSp>
      <p:sp>
        <p:nvSpPr>
          <p:cNvPr id="2" name="椭圆 26">
            <a:extLst>
              <a:ext uri="{FF2B5EF4-FFF2-40B4-BE49-F238E27FC236}">
                <a16:creationId xmlns:a16="http://schemas.microsoft.com/office/drawing/2014/main" id="{3B1B9653-DCC0-ECAF-DBF0-2278C6133B1B}"/>
              </a:ext>
            </a:extLst>
          </p:cNvPr>
          <p:cNvSpPr/>
          <p:nvPr/>
        </p:nvSpPr>
        <p:spPr>
          <a:xfrm>
            <a:off x="689429" y="4777656"/>
            <a:ext cx="644878" cy="670336"/>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3" name="Imagem 2">
            <a:extLst>
              <a:ext uri="{FF2B5EF4-FFF2-40B4-BE49-F238E27FC236}">
                <a16:creationId xmlns:a16="http://schemas.microsoft.com/office/drawing/2014/main" id="{2052AD3C-DE15-C01E-3CC8-140A7251E8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451" y="127937"/>
            <a:ext cx="2340372" cy="649753"/>
          </a:xfrm>
          <a:prstGeom prst="rect">
            <a:avLst/>
          </a:prstGeom>
        </p:spPr>
      </p:pic>
    </p:spTree>
    <p:extLst>
      <p:ext uri="{BB962C8B-B14F-4D97-AF65-F5344CB8AC3E}">
        <p14:creationId xmlns:p14="http://schemas.microsoft.com/office/powerpoint/2010/main" val="3624379451"/>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5">
            <a:extLst>
              <a:ext uri="{FF2B5EF4-FFF2-40B4-BE49-F238E27FC236}">
                <a16:creationId xmlns:a16="http://schemas.microsoft.com/office/drawing/2014/main" id="{185F41CA-5251-1CCB-D97C-3025C1C6FCF4}"/>
              </a:ext>
            </a:extLst>
          </p:cNvPr>
          <p:cNvGrpSpPr/>
          <p:nvPr/>
        </p:nvGrpSpPr>
        <p:grpSpPr>
          <a:xfrm>
            <a:off x="389008" y="1462100"/>
            <a:ext cx="10520308" cy="4710100"/>
            <a:chOff x="701214" y="2472582"/>
            <a:chExt cx="4129140" cy="4710100"/>
          </a:xfrm>
        </p:grpSpPr>
        <p:sp>
          <p:nvSpPr>
            <p:cNvPr id="11" name="Rectangle 7">
              <a:extLst>
                <a:ext uri="{FF2B5EF4-FFF2-40B4-BE49-F238E27FC236}">
                  <a16:creationId xmlns:a16="http://schemas.microsoft.com/office/drawing/2014/main" id="{785CECBA-0538-6773-EFD5-85824B2A8C58}"/>
                </a:ext>
              </a:extLst>
            </p:cNvPr>
            <p:cNvSpPr/>
            <p:nvPr/>
          </p:nvSpPr>
          <p:spPr>
            <a:xfrm>
              <a:off x="701214" y="2472582"/>
              <a:ext cx="4129140" cy="6497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2" name="Content Placeholder 2">
              <a:extLst>
                <a:ext uri="{FF2B5EF4-FFF2-40B4-BE49-F238E27FC236}">
                  <a16:creationId xmlns:a16="http://schemas.microsoft.com/office/drawing/2014/main" id="{4DD1D383-C184-035B-438D-19FCF1ACD704}"/>
                </a:ext>
              </a:extLst>
            </p:cNvPr>
            <p:cNvSpPr txBox="1">
              <a:spLocks/>
            </p:cNvSpPr>
            <p:nvPr/>
          </p:nvSpPr>
          <p:spPr>
            <a:xfrm>
              <a:off x="701214" y="3122334"/>
              <a:ext cx="4129140" cy="4060348"/>
            </a:xfrm>
            <a:prstGeom prst="rect">
              <a:avLst/>
            </a:prstGeom>
            <a:solidFill>
              <a:schemeClr val="accent6"/>
            </a:solidFill>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400" b="1" dirty="0">
                <a:solidFill>
                  <a:schemeClr val="bg1">
                    <a:lumMod val="95000"/>
                  </a:schemeClr>
                </a:solidFill>
                <a:latin typeface="+mj-lt"/>
                <a:ea typeface="Roboto Light" panose="02000000000000000000" pitchFamily="2" charset="0"/>
                <a:cs typeface="Open Sans" pitchFamily="34" charset="0"/>
              </a:endParaRPr>
            </a:p>
          </p:txBody>
        </p:sp>
      </p:grpSp>
      <p:sp>
        <p:nvSpPr>
          <p:cNvPr id="14" name="矩形 36">
            <a:extLst>
              <a:ext uri="{FF2B5EF4-FFF2-40B4-BE49-F238E27FC236}">
                <a16:creationId xmlns:a16="http://schemas.microsoft.com/office/drawing/2014/main" id="{BDA7E072-E473-6CB1-7B4D-7A1C7C8CB947}"/>
              </a:ext>
            </a:extLst>
          </p:cNvPr>
          <p:cNvSpPr/>
          <p:nvPr/>
        </p:nvSpPr>
        <p:spPr>
          <a:xfrm>
            <a:off x="495300" y="1553628"/>
            <a:ext cx="9185422" cy="3372077"/>
          </a:xfrm>
          <a:prstGeom prst="rect">
            <a:avLst/>
          </a:prstGeom>
        </p:spPr>
        <p:txBody>
          <a:bodyPr wrap="square">
            <a:spAutoFit/>
            <a:scene3d>
              <a:camera prst="orthographicFront"/>
              <a:lightRig rig="threePt" dir="t"/>
            </a:scene3d>
            <a:sp3d contourW="12700"/>
          </a:bodyPr>
          <a:lstStyle/>
          <a:p>
            <a:pPr>
              <a:lnSpc>
                <a:spcPct val="150000"/>
              </a:lnSpc>
            </a:pPr>
            <a:r>
              <a:rPr lang="pt-BR" altLang="zh-CN" b="1" dirty="0">
                <a:solidFill>
                  <a:schemeClr val="tx1">
                    <a:lumMod val="90000"/>
                    <a:lumOff val="10000"/>
                  </a:schemeClr>
                </a:solidFill>
              </a:rPr>
              <a:t>Responsabilidades do empregador quanto à vestimenta de trabalho</a:t>
            </a:r>
          </a:p>
          <a:p>
            <a:pPr>
              <a:lnSpc>
                <a:spcPct val="150000"/>
              </a:lnSpc>
            </a:pPr>
            <a:endParaRPr lang="pt-BR" altLang="zh-CN" b="1" dirty="0">
              <a:solidFill>
                <a:schemeClr val="tx1">
                  <a:lumMod val="90000"/>
                  <a:lumOff val="10000"/>
                </a:schemeClr>
              </a:solidFill>
            </a:endParaRPr>
          </a:p>
          <a:p>
            <a:pPr>
              <a:lnSpc>
                <a:spcPct val="150000"/>
              </a:lnSpc>
            </a:pPr>
            <a:endParaRPr lang="pt-BR" altLang="zh-CN" b="1" dirty="0">
              <a:solidFill>
                <a:schemeClr val="tx1">
                  <a:lumMod val="90000"/>
                  <a:lumOff val="10000"/>
                </a:schemeClr>
              </a:solidFill>
            </a:endParaRPr>
          </a:p>
          <a:p>
            <a:pPr>
              <a:lnSpc>
                <a:spcPct val="150000"/>
              </a:lnSpc>
            </a:pPr>
            <a:endParaRPr lang="pt-BR" altLang="zh-CN" b="1" dirty="0">
              <a:solidFill>
                <a:schemeClr val="tx1">
                  <a:lumMod val="90000"/>
                  <a:lumOff val="10000"/>
                </a:schemeClr>
              </a:solidFill>
            </a:endParaRPr>
          </a:p>
          <a:p>
            <a:pPr>
              <a:lnSpc>
                <a:spcPct val="150000"/>
              </a:lnSpc>
            </a:pPr>
            <a:endParaRPr lang="pt-BR" altLang="zh-CN" dirty="0">
              <a:solidFill>
                <a:schemeClr val="bg1"/>
              </a:solidFill>
            </a:endParaRPr>
          </a:p>
          <a:p>
            <a:pPr>
              <a:lnSpc>
                <a:spcPct val="150000"/>
              </a:lnSpc>
            </a:pPr>
            <a:r>
              <a:rPr lang="pt-BR" altLang="zh-CN" dirty="0">
                <a:solidFill>
                  <a:schemeClr val="bg1"/>
                </a:solidFill>
              </a:rPr>
              <a:t>Ao empregador cabe tomar algumas providências relacionadas às vestimentas de trabalho para que os trabalhadores estejam protegidos de riscos e confortáveis em suas atividades. A NR-24 determina que os empregadores devem:</a:t>
            </a:r>
            <a:endParaRPr lang="zh-CN" altLang="en-US" sz="1600" dirty="0">
              <a:solidFill>
                <a:schemeClr val="bg1"/>
              </a:solidFill>
            </a:endParaRPr>
          </a:p>
        </p:txBody>
      </p:sp>
      <p:grpSp>
        <p:nvGrpSpPr>
          <p:cNvPr id="2" name="组合 109">
            <a:extLst>
              <a:ext uri="{FF2B5EF4-FFF2-40B4-BE49-F238E27FC236}">
                <a16:creationId xmlns:a16="http://schemas.microsoft.com/office/drawing/2014/main" id="{D7637A6E-4953-6A4E-AC66-8AC19B9DB90C}"/>
              </a:ext>
            </a:extLst>
          </p:cNvPr>
          <p:cNvGrpSpPr/>
          <p:nvPr/>
        </p:nvGrpSpPr>
        <p:grpSpPr>
          <a:xfrm>
            <a:off x="9336685" y="3809554"/>
            <a:ext cx="2412998" cy="2886130"/>
            <a:chOff x="830258" y="1540042"/>
            <a:chExt cx="4413250" cy="4739609"/>
          </a:xfrm>
        </p:grpSpPr>
        <p:grpSp>
          <p:nvGrpSpPr>
            <p:cNvPr id="3" name="Group 71"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C639DD9E-88A9-34F4-8B24-97CD32ADF2E6}"/>
                </a:ext>
              </a:extLst>
            </p:cNvPr>
            <p:cNvGrpSpPr/>
            <p:nvPr/>
          </p:nvGrpSpPr>
          <p:grpSpPr>
            <a:xfrm>
              <a:off x="830258" y="3348548"/>
              <a:ext cx="3226955" cy="2249920"/>
              <a:chOff x="3412101" y="3132431"/>
              <a:chExt cx="3549650" cy="2474912"/>
            </a:xfrm>
          </p:grpSpPr>
          <p:sp>
            <p:nvSpPr>
              <p:cNvPr id="63" name="Freeform 8">
                <a:extLst>
                  <a:ext uri="{FF2B5EF4-FFF2-40B4-BE49-F238E27FC236}">
                    <a16:creationId xmlns:a16="http://schemas.microsoft.com/office/drawing/2014/main" id="{F4DE38E0-602F-A972-616B-2F5C36D5A094}"/>
                  </a:ext>
                </a:extLst>
              </p:cNvPr>
              <p:cNvSpPr>
                <a:spLocks/>
              </p:cNvSpPr>
              <p:nvPr/>
            </p:nvSpPr>
            <p:spPr bwMode="auto">
              <a:xfrm>
                <a:off x="3412101" y="4086518"/>
                <a:ext cx="3549650" cy="1454150"/>
              </a:xfrm>
              <a:custGeom>
                <a:avLst/>
                <a:gdLst>
                  <a:gd name="T0" fmla="*/ 944 w 944"/>
                  <a:gd name="T1" fmla="*/ 93 h 387"/>
                  <a:gd name="T2" fmla="*/ 886 w 944"/>
                  <a:gd name="T3" fmla="*/ 66 h 387"/>
                  <a:gd name="T4" fmla="*/ 88 w 944"/>
                  <a:gd name="T5" fmla="*/ 0 h 387"/>
                  <a:gd name="T6" fmla="*/ 45 w 944"/>
                  <a:gd name="T7" fmla="*/ 112 h 387"/>
                  <a:gd name="T8" fmla="*/ 469 w 944"/>
                  <a:gd name="T9" fmla="*/ 387 h 387"/>
                  <a:gd name="T10" fmla="*/ 944 w 944"/>
                  <a:gd name="T11" fmla="*/ 93 h 387"/>
                </a:gdLst>
                <a:ahLst/>
                <a:cxnLst>
                  <a:cxn ang="0">
                    <a:pos x="T0" y="T1"/>
                  </a:cxn>
                  <a:cxn ang="0">
                    <a:pos x="T2" y="T3"/>
                  </a:cxn>
                  <a:cxn ang="0">
                    <a:pos x="T4" y="T5"/>
                  </a:cxn>
                  <a:cxn ang="0">
                    <a:pos x="T6" y="T7"/>
                  </a:cxn>
                  <a:cxn ang="0">
                    <a:pos x="T8" y="T9"/>
                  </a:cxn>
                  <a:cxn ang="0">
                    <a:pos x="T10" y="T11"/>
                  </a:cxn>
                </a:cxnLst>
                <a:rect l="0" t="0" r="r" b="b"/>
                <a:pathLst>
                  <a:path w="944" h="387">
                    <a:moveTo>
                      <a:pt x="944" y="93"/>
                    </a:moveTo>
                    <a:cubicBezTo>
                      <a:pt x="886" y="66"/>
                      <a:pt x="886" y="66"/>
                      <a:pt x="886" y="66"/>
                    </a:cubicBezTo>
                    <a:cubicBezTo>
                      <a:pt x="88" y="0"/>
                      <a:pt x="88" y="0"/>
                      <a:pt x="88" y="0"/>
                    </a:cubicBezTo>
                    <a:cubicBezTo>
                      <a:pt x="88" y="0"/>
                      <a:pt x="0" y="38"/>
                      <a:pt x="45" y="112"/>
                    </a:cubicBezTo>
                    <a:cubicBezTo>
                      <a:pt x="107" y="211"/>
                      <a:pt x="469" y="387"/>
                      <a:pt x="469" y="387"/>
                    </a:cubicBezTo>
                    <a:lnTo>
                      <a:pt x="944" y="9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4" name="Freeform 9">
                <a:extLst>
                  <a:ext uri="{FF2B5EF4-FFF2-40B4-BE49-F238E27FC236}">
                    <a16:creationId xmlns:a16="http://schemas.microsoft.com/office/drawing/2014/main" id="{890644C2-C7DE-3FB2-8531-6D30CC4976A6}"/>
                  </a:ext>
                </a:extLst>
              </p:cNvPr>
              <p:cNvSpPr>
                <a:spLocks/>
              </p:cNvSpPr>
              <p:nvPr/>
            </p:nvSpPr>
            <p:spPr bwMode="auto">
              <a:xfrm>
                <a:off x="3793101" y="3969043"/>
                <a:ext cx="3082925" cy="1398588"/>
              </a:xfrm>
              <a:custGeom>
                <a:avLst/>
                <a:gdLst>
                  <a:gd name="T0" fmla="*/ 1942 w 1942"/>
                  <a:gd name="T1" fmla="*/ 34 h 881"/>
                  <a:gd name="T2" fmla="*/ 1942 w 1942"/>
                  <a:gd name="T3" fmla="*/ 266 h 881"/>
                  <a:gd name="T4" fmla="*/ 871 w 1942"/>
                  <a:gd name="T5" fmla="*/ 881 h 881"/>
                  <a:gd name="T6" fmla="*/ 4 w 1942"/>
                  <a:gd name="T7" fmla="*/ 398 h 881"/>
                  <a:gd name="T8" fmla="*/ 0 w 1942"/>
                  <a:gd name="T9" fmla="*/ 133 h 881"/>
                  <a:gd name="T10" fmla="*/ 893 w 1942"/>
                  <a:gd name="T11" fmla="*/ 606 h 881"/>
                  <a:gd name="T12" fmla="*/ 1937 w 1942"/>
                  <a:gd name="T13" fmla="*/ 0 h 881"/>
                  <a:gd name="T14" fmla="*/ 1942 w 1942"/>
                  <a:gd name="T15" fmla="*/ 34 h 8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2" h="881">
                    <a:moveTo>
                      <a:pt x="1942" y="34"/>
                    </a:moveTo>
                    <a:lnTo>
                      <a:pt x="1942" y="266"/>
                    </a:lnTo>
                    <a:lnTo>
                      <a:pt x="871" y="881"/>
                    </a:lnTo>
                    <a:lnTo>
                      <a:pt x="4" y="398"/>
                    </a:lnTo>
                    <a:lnTo>
                      <a:pt x="0" y="133"/>
                    </a:lnTo>
                    <a:lnTo>
                      <a:pt x="893" y="606"/>
                    </a:lnTo>
                    <a:lnTo>
                      <a:pt x="1937" y="0"/>
                    </a:lnTo>
                    <a:lnTo>
                      <a:pt x="1942" y="34"/>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5" name="Freeform 10">
                <a:extLst>
                  <a:ext uri="{FF2B5EF4-FFF2-40B4-BE49-F238E27FC236}">
                    <a16:creationId xmlns:a16="http://schemas.microsoft.com/office/drawing/2014/main" id="{896F051E-BFD6-7B7A-FA5C-839E5C9DADA5}"/>
                  </a:ext>
                </a:extLst>
              </p:cNvPr>
              <p:cNvSpPr>
                <a:spLocks/>
              </p:cNvSpPr>
              <p:nvPr/>
            </p:nvSpPr>
            <p:spPr bwMode="auto">
              <a:xfrm>
                <a:off x="3626413" y="3132431"/>
                <a:ext cx="3335338" cy="1735138"/>
              </a:xfrm>
              <a:custGeom>
                <a:avLst/>
                <a:gdLst>
                  <a:gd name="T0" fmla="*/ 887 w 887"/>
                  <a:gd name="T1" fmla="*/ 194 h 462"/>
                  <a:gd name="T2" fmla="*/ 413 w 887"/>
                  <a:gd name="T3" fmla="*/ 462 h 462"/>
                  <a:gd name="T4" fmla="*/ 0 w 887"/>
                  <a:gd name="T5" fmla="*/ 250 h 462"/>
                  <a:gd name="T6" fmla="*/ 13 w 887"/>
                  <a:gd name="T7" fmla="*/ 244 h 462"/>
                  <a:gd name="T8" fmla="*/ 460 w 887"/>
                  <a:gd name="T9" fmla="*/ 18 h 462"/>
                  <a:gd name="T10" fmla="*/ 517 w 887"/>
                  <a:gd name="T11" fmla="*/ 10 h 462"/>
                  <a:gd name="T12" fmla="*/ 887 w 887"/>
                  <a:gd name="T13" fmla="*/ 194 h 462"/>
                </a:gdLst>
                <a:ahLst/>
                <a:cxnLst>
                  <a:cxn ang="0">
                    <a:pos x="T0" y="T1"/>
                  </a:cxn>
                  <a:cxn ang="0">
                    <a:pos x="T2" y="T3"/>
                  </a:cxn>
                  <a:cxn ang="0">
                    <a:pos x="T4" y="T5"/>
                  </a:cxn>
                  <a:cxn ang="0">
                    <a:pos x="T6" y="T7"/>
                  </a:cxn>
                  <a:cxn ang="0">
                    <a:pos x="T8" y="T9"/>
                  </a:cxn>
                  <a:cxn ang="0">
                    <a:pos x="T10" y="T11"/>
                  </a:cxn>
                  <a:cxn ang="0">
                    <a:pos x="T12" y="T13"/>
                  </a:cxn>
                </a:cxnLst>
                <a:rect l="0" t="0" r="r" b="b"/>
                <a:pathLst>
                  <a:path w="887" h="462">
                    <a:moveTo>
                      <a:pt x="887" y="194"/>
                    </a:moveTo>
                    <a:cubicBezTo>
                      <a:pt x="413" y="462"/>
                      <a:pt x="413" y="462"/>
                      <a:pt x="413" y="462"/>
                    </a:cubicBezTo>
                    <a:cubicBezTo>
                      <a:pt x="0" y="250"/>
                      <a:pt x="0" y="250"/>
                      <a:pt x="0" y="250"/>
                    </a:cubicBezTo>
                    <a:cubicBezTo>
                      <a:pt x="13" y="244"/>
                      <a:pt x="13" y="244"/>
                      <a:pt x="13" y="244"/>
                    </a:cubicBezTo>
                    <a:cubicBezTo>
                      <a:pt x="460" y="18"/>
                      <a:pt x="460" y="18"/>
                      <a:pt x="460" y="18"/>
                    </a:cubicBezTo>
                    <a:cubicBezTo>
                      <a:pt x="460" y="18"/>
                      <a:pt x="491" y="0"/>
                      <a:pt x="517" y="10"/>
                    </a:cubicBezTo>
                    <a:cubicBezTo>
                      <a:pt x="544" y="20"/>
                      <a:pt x="887" y="194"/>
                      <a:pt x="887" y="194"/>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6" name="Freeform 11">
                <a:extLst>
                  <a:ext uri="{FF2B5EF4-FFF2-40B4-BE49-F238E27FC236}">
                    <a16:creationId xmlns:a16="http://schemas.microsoft.com/office/drawing/2014/main" id="{1A7CEE70-3B0B-EF94-63D6-048BEBA6BA6C}"/>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7" name="Freeform 12">
                <a:extLst>
                  <a:ext uri="{FF2B5EF4-FFF2-40B4-BE49-F238E27FC236}">
                    <a16:creationId xmlns:a16="http://schemas.microsoft.com/office/drawing/2014/main" id="{04776D0B-1E7F-4138-67C6-AC82EEA70A22}"/>
                  </a:ext>
                </a:extLst>
              </p:cNvPr>
              <p:cNvSpPr>
                <a:spLocks/>
              </p:cNvSpPr>
              <p:nvPr/>
            </p:nvSpPr>
            <p:spPr bwMode="auto">
              <a:xfrm>
                <a:off x="5180576" y="3861093"/>
                <a:ext cx="1781175" cy="1157288"/>
              </a:xfrm>
              <a:custGeom>
                <a:avLst/>
                <a:gdLst>
                  <a:gd name="T0" fmla="*/ 0 w 1122"/>
                  <a:gd name="T1" fmla="*/ 634 h 729"/>
                  <a:gd name="T2" fmla="*/ 1122 w 1122"/>
                  <a:gd name="T3" fmla="*/ 0 h 729"/>
                  <a:gd name="T4" fmla="*/ 1122 w 1122"/>
                  <a:gd name="T5" fmla="*/ 87 h 729"/>
                  <a:gd name="T6" fmla="*/ 0 w 1122"/>
                  <a:gd name="T7" fmla="*/ 729 h 729"/>
                  <a:gd name="T8" fmla="*/ 0 w 1122"/>
                  <a:gd name="T9" fmla="*/ 634 h 729"/>
                </a:gdLst>
                <a:ahLst/>
                <a:cxnLst>
                  <a:cxn ang="0">
                    <a:pos x="T0" y="T1"/>
                  </a:cxn>
                  <a:cxn ang="0">
                    <a:pos x="T2" y="T3"/>
                  </a:cxn>
                  <a:cxn ang="0">
                    <a:pos x="T4" y="T5"/>
                  </a:cxn>
                  <a:cxn ang="0">
                    <a:pos x="T6" y="T7"/>
                  </a:cxn>
                  <a:cxn ang="0">
                    <a:pos x="T8" y="T9"/>
                  </a:cxn>
                </a:cxnLst>
                <a:rect l="0" t="0" r="r" b="b"/>
                <a:pathLst>
                  <a:path w="1122" h="729">
                    <a:moveTo>
                      <a:pt x="0" y="634"/>
                    </a:moveTo>
                    <a:lnTo>
                      <a:pt x="1122" y="0"/>
                    </a:lnTo>
                    <a:lnTo>
                      <a:pt x="1122" y="87"/>
                    </a:lnTo>
                    <a:lnTo>
                      <a:pt x="0" y="729"/>
                    </a:lnTo>
                    <a:lnTo>
                      <a:pt x="0" y="6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8" name="Freeform 13">
                <a:extLst>
                  <a:ext uri="{FF2B5EF4-FFF2-40B4-BE49-F238E27FC236}">
                    <a16:creationId xmlns:a16="http://schemas.microsoft.com/office/drawing/2014/main" id="{E2084760-4649-FB21-03E0-963D09041430}"/>
                  </a:ext>
                </a:extLst>
              </p:cNvPr>
              <p:cNvSpPr>
                <a:spLocks/>
              </p:cNvSpPr>
              <p:nvPr/>
            </p:nvSpPr>
            <p:spPr bwMode="auto">
              <a:xfrm>
                <a:off x="5180576" y="4435768"/>
                <a:ext cx="1781175" cy="1171575"/>
              </a:xfrm>
              <a:custGeom>
                <a:avLst/>
                <a:gdLst>
                  <a:gd name="T0" fmla="*/ 1122 w 1122"/>
                  <a:gd name="T1" fmla="*/ 0 h 738"/>
                  <a:gd name="T2" fmla="*/ 1122 w 1122"/>
                  <a:gd name="T3" fmla="*/ 78 h 738"/>
                  <a:gd name="T4" fmla="*/ 0 w 1122"/>
                  <a:gd name="T5" fmla="*/ 738 h 738"/>
                  <a:gd name="T6" fmla="*/ 0 w 1122"/>
                  <a:gd name="T7" fmla="*/ 656 h 738"/>
                  <a:gd name="T8" fmla="*/ 1122 w 1122"/>
                  <a:gd name="T9" fmla="*/ 0 h 738"/>
                </a:gdLst>
                <a:ahLst/>
                <a:cxnLst>
                  <a:cxn ang="0">
                    <a:pos x="T0" y="T1"/>
                  </a:cxn>
                  <a:cxn ang="0">
                    <a:pos x="T2" y="T3"/>
                  </a:cxn>
                  <a:cxn ang="0">
                    <a:pos x="T4" y="T5"/>
                  </a:cxn>
                  <a:cxn ang="0">
                    <a:pos x="T6" y="T7"/>
                  </a:cxn>
                  <a:cxn ang="0">
                    <a:pos x="T8" y="T9"/>
                  </a:cxn>
                </a:cxnLst>
                <a:rect l="0" t="0" r="r" b="b"/>
                <a:pathLst>
                  <a:path w="1122" h="738">
                    <a:moveTo>
                      <a:pt x="1122" y="0"/>
                    </a:moveTo>
                    <a:lnTo>
                      <a:pt x="1122" y="78"/>
                    </a:lnTo>
                    <a:lnTo>
                      <a:pt x="0" y="738"/>
                    </a:lnTo>
                    <a:lnTo>
                      <a:pt x="0" y="656"/>
                    </a:lnTo>
                    <a:lnTo>
                      <a:pt x="1122"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9" name="Freeform 14">
                <a:extLst>
                  <a:ext uri="{FF2B5EF4-FFF2-40B4-BE49-F238E27FC236}">
                    <a16:creationId xmlns:a16="http://schemas.microsoft.com/office/drawing/2014/main" id="{EC328E3D-57E0-C48C-9330-8BE0593C98E9}"/>
                  </a:ext>
                </a:extLst>
              </p:cNvPr>
              <p:cNvSpPr>
                <a:spLocks/>
              </p:cNvSpPr>
              <p:nvPr/>
            </p:nvSpPr>
            <p:spPr bwMode="auto">
              <a:xfrm>
                <a:off x="3488301" y="4010318"/>
                <a:ext cx="1695450" cy="1597025"/>
              </a:xfrm>
              <a:custGeom>
                <a:avLst/>
                <a:gdLst>
                  <a:gd name="T0" fmla="*/ 451 w 451"/>
                  <a:gd name="T1" fmla="*/ 268 h 425"/>
                  <a:gd name="T2" fmla="*/ 87 w 451"/>
                  <a:gd name="T3" fmla="*/ 52 h 425"/>
                  <a:gd name="T4" fmla="*/ 31 w 451"/>
                  <a:gd name="T5" fmla="*/ 66 h 425"/>
                  <a:gd name="T6" fmla="*/ 79 w 451"/>
                  <a:gd name="T7" fmla="*/ 182 h 425"/>
                  <a:gd name="T8" fmla="*/ 450 w 451"/>
                  <a:gd name="T9" fmla="*/ 390 h 425"/>
                  <a:gd name="T10" fmla="*/ 450 w 451"/>
                  <a:gd name="T11" fmla="*/ 425 h 425"/>
                  <a:gd name="T12" fmla="*/ 70 w 451"/>
                  <a:gd name="T13" fmla="*/ 206 h 425"/>
                  <a:gd name="T14" fmla="*/ 2 w 451"/>
                  <a:gd name="T15" fmla="*/ 89 h 425"/>
                  <a:gd name="T16" fmla="*/ 79 w 451"/>
                  <a:gd name="T17" fmla="*/ 15 h 425"/>
                  <a:gd name="T18" fmla="*/ 450 w 451"/>
                  <a:gd name="T19" fmla="*/ 228 h 425"/>
                  <a:gd name="T20" fmla="*/ 451 w 451"/>
                  <a:gd name="T21" fmla="*/ 26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1" h="425">
                    <a:moveTo>
                      <a:pt x="451" y="268"/>
                    </a:moveTo>
                    <a:cubicBezTo>
                      <a:pt x="87" y="52"/>
                      <a:pt x="87" y="52"/>
                      <a:pt x="87" y="52"/>
                    </a:cubicBezTo>
                    <a:cubicBezTo>
                      <a:pt x="87" y="52"/>
                      <a:pt x="46" y="27"/>
                      <a:pt x="31" y="66"/>
                    </a:cubicBezTo>
                    <a:cubicBezTo>
                      <a:pt x="15" y="106"/>
                      <a:pt x="50" y="163"/>
                      <a:pt x="79" y="182"/>
                    </a:cubicBezTo>
                    <a:cubicBezTo>
                      <a:pt x="450" y="390"/>
                      <a:pt x="450" y="390"/>
                      <a:pt x="450" y="390"/>
                    </a:cubicBezTo>
                    <a:cubicBezTo>
                      <a:pt x="450" y="425"/>
                      <a:pt x="450" y="425"/>
                      <a:pt x="450" y="425"/>
                    </a:cubicBezTo>
                    <a:cubicBezTo>
                      <a:pt x="70" y="206"/>
                      <a:pt x="70" y="206"/>
                      <a:pt x="70" y="206"/>
                    </a:cubicBezTo>
                    <a:cubicBezTo>
                      <a:pt x="70" y="206"/>
                      <a:pt x="0" y="155"/>
                      <a:pt x="2" y="89"/>
                    </a:cubicBezTo>
                    <a:cubicBezTo>
                      <a:pt x="5" y="24"/>
                      <a:pt x="49" y="0"/>
                      <a:pt x="79" y="15"/>
                    </a:cubicBezTo>
                    <a:cubicBezTo>
                      <a:pt x="450" y="228"/>
                      <a:pt x="450" y="228"/>
                      <a:pt x="450" y="228"/>
                    </a:cubicBezTo>
                    <a:cubicBezTo>
                      <a:pt x="451" y="268"/>
                      <a:pt x="451" y="268"/>
                      <a:pt x="451" y="268"/>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6" name="Group 65"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FA38D54B-8E32-149B-99A4-A554AC63C383}"/>
                </a:ext>
              </a:extLst>
            </p:cNvPr>
            <p:cNvGrpSpPr/>
            <p:nvPr/>
          </p:nvGrpSpPr>
          <p:grpSpPr>
            <a:xfrm>
              <a:off x="3199963" y="4871105"/>
              <a:ext cx="2043545" cy="1408546"/>
              <a:chOff x="6018776" y="4807243"/>
              <a:chExt cx="2247900" cy="1549401"/>
            </a:xfrm>
          </p:grpSpPr>
          <p:sp>
            <p:nvSpPr>
              <p:cNvPr id="57" name="Freeform 17">
                <a:extLst>
                  <a:ext uri="{FF2B5EF4-FFF2-40B4-BE49-F238E27FC236}">
                    <a16:creationId xmlns:a16="http://schemas.microsoft.com/office/drawing/2014/main" id="{C0B9E062-97E6-24F7-15EB-E67346566A6D}"/>
                  </a:ext>
                </a:extLst>
              </p:cNvPr>
              <p:cNvSpPr>
                <a:spLocks/>
              </p:cNvSpPr>
              <p:nvPr/>
            </p:nvSpPr>
            <p:spPr bwMode="auto">
              <a:xfrm>
                <a:off x="6037826" y="5356518"/>
                <a:ext cx="2228850" cy="958850"/>
              </a:xfrm>
              <a:custGeom>
                <a:avLst/>
                <a:gdLst>
                  <a:gd name="T0" fmla="*/ 0 w 593"/>
                  <a:gd name="T1" fmla="*/ 83 h 255"/>
                  <a:gd name="T2" fmla="*/ 36 w 593"/>
                  <a:gd name="T3" fmla="*/ 64 h 255"/>
                  <a:gd name="T4" fmla="*/ 536 w 593"/>
                  <a:gd name="T5" fmla="*/ 0 h 255"/>
                  <a:gd name="T6" fmla="*/ 566 w 593"/>
                  <a:gd name="T7" fmla="*/ 69 h 255"/>
                  <a:gd name="T8" fmla="*/ 308 w 593"/>
                  <a:gd name="T9" fmla="*/ 255 h 255"/>
                  <a:gd name="T10" fmla="*/ 0 w 593"/>
                  <a:gd name="T11" fmla="*/ 83 h 255"/>
                </a:gdLst>
                <a:ahLst/>
                <a:cxnLst>
                  <a:cxn ang="0">
                    <a:pos x="T0" y="T1"/>
                  </a:cxn>
                  <a:cxn ang="0">
                    <a:pos x="T2" y="T3"/>
                  </a:cxn>
                  <a:cxn ang="0">
                    <a:pos x="T4" y="T5"/>
                  </a:cxn>
                  <a:cxn ang="0">
                    <a:pos x="T6" y="T7"/>
                  </a:cxn>
                  <a:cxn ang="0">
                    <a:pos x="T8" y="T9"/>
                  </a:cxn>
                  <a:cxn ang="0">
                    <a:pos x="T10" y="T11"/>
                  </a:cxn>
                </a:cxnLst>
                <a:rect l="0" t="0" r="r" b="b"/>
                <a:pathLst>
                  <a:path w="593" h="255">
                    <a:moveTo>
                      <a:pt x="0" y="83"/>
                    </a:moveTo>
                    <a:cubicBezTo>
                      <a:pt x="36" y="64"/>
                      <a:pt x="36" y="64"/>
                      <a:pt x="36" y="64"/>
                    </a:cubicBezTo>
                    <a:cubicBezTo>
                      <a:pt x="536" y="0"/>
                      <a:pt x="536" y="0"/>
                      <a:pt x="536" y="0"/>
                    </a:cubicBezTo>
                    <a:cubicBezTo>
                      <a:pt x="536" y="0"/>
                      <a:pt x="593" y="22"/>
                      <a:pt x="566" y="69"/>
                    </a:cubicBezTo>
                    <a:cubicBezTo>
                      <a:pt x="530" y="133"/>
                      <a:pt x="308" y="255"/>
                      <a:pt x="308" y="255"/>
                    </a:cubicBezTo>
                    <a:lnTo>
                      <a:pt x="0" y="83"/>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8" name="Freeform 18">
                <a:extLst>
                  <a:ext uri="{FF2B5EF4-FFF2-40B4-BE49-F238E27FC236}">
                    <a16:creationId xmlns:a16="http://schemas.microsoft.com/office/drawing/2014/main" id="{6062B2F6-6809-1DA2-F673-6456EDAF9BBD}"/>
                  </a:ext>
                </a:extLst>
              </p:cNvPr>
              <p:cNvSpPr>
                <a:spLocks/>
              </p:cNvSpPr>
              <p:nvPr/>
            </p:nvSpPr>
            <p:spPr bwMode="auto">
              <a:xfrm>
                <a:off x="6082276" y="5375568"/>
                <a:ext cx="1951038" cy="825500"/>
              </a:xfrm>
              <a:custGeom>
                <a:avLst/>
                <a:gdLst>
                  <a:gd name="T0" fmla="*/ 0 w 1229"/>
                  <a:gd name="T1" fmla="*/ 19 h 520"/>
                  <a:gd name="T2" fmla="*/ 5 w 1229"/>
                  <a:gd name="T3" fmla="*/ 165 h 520"/>
                  <a:gd name="T4" fmla="*/ 696 w 1229"/>
                  <a:gd name="T5" fmla="*/ 520 h 520"/>
                  <a:gd name="T6" fmla="*/ 1229 w 1229"/>
                  <a:gd name="T7" fmla="*/ 194 h 520"/>
                  <a:gd name="T8" fmla="*/ 1225 w 1229"/>
                  <a:gd name="T9" fmla="*/ 26 h 520"/>
                  <a:gd name="T10" fmla="*/ 675 w 1229"/>
                  <a:gd name="T11" fmla="*/ 350 h 520"/>
                  <a:gd name="T12" fmla="*/ 0 w 1229"/>
                  <a:gd name="T13" fmla="*/ 0 h 520"/>
                  <a:gd name="T14" fmla="*/ 0 w 1229"/>
                  <a:gd name="T15" fmla="*/ 19 h 5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9" h="520">
                    <a:moveTo>
                      <a:pt x="0" y="19"/>
                    </a:moveTo>
                    <a:lnTo>
                      <a:pt x="5" y="165"/>
                    </a:lnTo>
                    <a:lnTo>
                      <a:pt x="696" y="520"/>
                    </a:lnTo>
                    <a:lnTo>
                      <a:pt x="1229" y="194"/>
                    </a:lnTo>
                    <a:lnTo>
                      <a:pt x="1225" y="26"/>
                    </a:lnTo>
                    <a:lnTo>
                      <a:pt x="675" y="350"/>
                    </a:lnTo>
                    <a:lnTo>
                      <a:pt x="0" y="0"/>
                    </a:lnTo>
                    <a:lnTo>
                      <a:pt x="0"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9" name="Freeform 19">
                <a:extLst>
                  <a:ext uri="{FF2B5EF4-FFF2-40B4-BE49-F238E27FC236}">
                    <a16:creationId xmlns:a16="http://schemas.microsoft.com/office/drawing/2014/main" id="{88F6E31A-0955-5CA8-8F37-94927F0063A2}"/>
                  </a:ext>
                </a:extLst>
              </p:cNvPr>
              <p:cNvSpPr>
                <a:spLocks/>
              </p:cNvSpPr>
              <p:nvPr/>
            </p:nvSpPr>
            <p:spPr bwMode="auto">
              <a:xfrm>
                <a:off x="6018776" y="4807243"/>
                <a:ext cx="2109788" cy="1082675"/>
              </a:xfrm>
              <a:custGeom>
                <a:avLst/>
                <a:gdLst>
                  <a:gd name="T0" fmla="*/ 0 w 561"/>
                  <a:gd name="T1" fmla="*/ 133 h 288"/>
                  <a:gd name="T2" fmla="*/ 307 w 561"/>
                  <a:gd name="T3" fmla="*/ 288 h 288"/>
                  <a:gd name="T4" fmla="*/ 561 w 561"/>
                  <a:gd name="T5" fmla="*/ 143 h 288"/>
                  <a:gd name="T6" fmla="*/ 552 w 561"/>
                  <a:gd name="T7" fmla="*/ 139 h 288"/>
                  <a:gd name="T8" fmla="*/ 265 w 561"/>
                  <a:gd name="T9" fmla="*/ 10 h 288"/>
                  <a:gd name="T10" fmla="*/ 228 w 561"/>
                  <a:gd name="T11" fmla="*/ 6 h 288"/>
                  <a:gd name="T12" fmla="*/ 0 w 561"/>
                  <a:gd name="T13" fmla="*/ 133 h 288"/>
                </a:gdLst>
                <a:ahLst/>
                <a:cxnLst>
                  <a:cxn ang="0">
                    <a:pos x="T0" y="T1"/>
                  </a:cxn>
                  <a:cxn ang="0">
                    <a:pos x="T2" y="T3"/>
                  </a:cxn>
                  <a:cxn ang="0">
                    <a:pos x="T4" y="T5"/>
                  </a:cxn>
                  <a:cxn ang="0">
                    <a:pos x="T6" y="T7"/>
                  </a:cxn>
                  <a:cxn ang="0">
                    <a:pos x="T8" y="T9"/>
                  </a:cxn>
                  <a:cxn ang="0">
                    <a:pos x="T10" y="T11"/>
                  </a:cxn>
                  <a:cxn ang="0">
                    <a:pos x="T12" y="T13"/>
                  </a:cxn>
                </a:cxnLst>
                <a:rect l="0" t="0" r="r" b="b"/>
                <a:pathLst>
                  <a:path w="561" h="288">
                    <a:moveTo>
                      <a:pt x="0" y="133"/>
                    </a:moveTo>
                    <a:cubicBezTo>
                      <a:pt x="307" y="288"/>
                      <a:pt x="307" y="288"/>
                      <a:pt x="307" y="288"/>
                    </a:cubicBezTo>
                    <a:cubicBezTo>
                      <a:pt x="561" y="143"/>
                      <a:pt x="561" y="143"/>
                      <a:pt x="561" y="143"/>
                    </a:cubicBezTo>
                    <a:cubicBezTo>
                      <a:pt x="552" y="139"/>
                      <a:pt x="552" y="139"/>
                      <a:pt x="552" y="139"/>
                    </a:cubicBezTo>
                    <a:cubicBezTo>
                      <a:pt x="265" y="10"/>
                      <a:pt x="265" y="10"/>
                      <a:pt x="265" y="10"/>
                    </a:cubicBezTo>
                    <a:cubicBezTo>
                      <a:pt x="265" y="10"/>
                      <a:pt x="245" y="0"/>
                      <a:pt x="228" y="6"/>
                    </a:cubicBezTo>
                    <a:cubicBezTo>
                      <a:pt x="211" y="13"/>
                      <a:pt x="0" y="133"/>
                      <a:pt x="0" y="133"/>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0" name="Freeform 20">
                <a:extLst>
                  <a:ext uri="{FF2B5EF4-FFF2-40B4-BE49-F238E27FC236}">
                    <a16:creationId xmlns:a16="http://schemas.microsoft.com/office/drawing/2014/main" id="{96B4CF3D-1299-DFFB-2854-91324F3FDE52}"/>
                  </a:ext>
                </a:extLst>
              </p:cNvPr>
              <p:cNvSpPr>
                <a:spLocks/>
              </p:cNvSpPr>
              <p:nvPr/>
            </p:nvSpPr>
            <p:spPr bwMode="auto">
              <a:xfrm>
                <a:off x="6018776" y="5307306"/>
                <a:ext cx="1157288" cy="676275"/>
              </a:xfrm>
              <a:custGeom>
                <a:avLst/>
                <a:gdLst>
                  <a:gd name="T0" fmla="*/ 727 w 729"/>
                  <a:gd name="T1" fmla="*/ 367 h 426"/>
                  <a:gd name="T2" fmla="*/ 0 w 729"/>
                  <a:gd name="T3" fmla="*/ 0 h 426"/>
                  <a:gd name="T4" fmla="*/ 5 w 729"/>
                  <a:gd name="T5" fmla="*/ 55 h 426"/>
                  <a:gd name="T6" fmla="*/ 729 w 729"/>
                  <a:gd name="T7" fmla="*/ 426 h 426"/>
                  <a:gd name="T8" fmla="*/ 727 w 729"/>
                  <a:gd name="T9" fmla="*/ 367 h 426"/>
                </a:gdLst>
                <a:ahLst/>
                <a:cxnLst>
                  <a:cxn ang="0">
                    <a:pos x="T0" y="T1"/>
                  </a:cxn>
                  <a:cxn ang="0">
                    <a:pos x="T2" y="T3"/>
                  </a:cxn>
                  <a:cxn ang="0">
                    <a:pos x="T4" y="T5"/>
                  </a:cxn>
                  <a:cxn ang="0">
                    <a:pos x="T6" y="T7"/>
                  </a:cxn>
                  <a:cxn ang="0">
                    <a:pos x="T8" y="T9"/>
                  </a:cxn>
                </a:cxnLst>
                <a:rect l="0" t="0" r="r" b="b"/>
                <a:pathLst>
                  <a:path w="729" h="426">
                    <a:moveTo>
                      <a:pt x="727" y="367"/>
                    </a:moveTo>
                    <a:lnTo>
                      <a:pt x="0" y="0"/>
                    </a:lnTo>
                    <a:lnTo>
                      <a:pt x="5" y="55"/>
                    </a:lnTo>
                    <a:lnTo>
                      <a:pt x="729" y="426"/>
                    </a:lnTo>
                    <a:lnTo>
                      <a:pt x="727" y="367"/>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1" name="Freeform 21">
                <a:extLst>
                  <a:ext uri="{FF2B5EF4-FFF2-40B4-BE49-F238E27FC236}">
                    <a16:creationId xmlns:a16="http://schemas.microsoft.com/office/drawing/2014/main" id="{7AC53112-BD44-D252-27E2-245F46D1A6BE}"/>
                  </a:ext>
                </a:extLst>
              </p:cNvPr>
              <p:cNvSpPr>
                <a:spLocks/>
              </p:cNvSpPr>
              <p:nvPr/>
            </p:nvSpPr>
            <p:spPr bwMode="auto">
              <a:xfrm>
                <a:off x="6037826" y="5667668"/>
                <a:ext cx="1154113" cy="688975"/>
              </a:xfrm>
              <a:custGeom>
                <a:avLst/>
                <a:gdLst>
                  <a:gd name="T0" fmla="*/ 0 w 727"/>
                  <a:gd name="T1" fmla="*/ 0 h 434"/>
                  <a:gd name="T2" fmla="*/ 2 w 727"/>
                  <a:gd name="T3" fmla="*/ 50 h 434"/>
                  <a:gd name="T4" fmla="*/ 727 w 727"/>
                  <a:gd name="T5" fmla="*/ 434 h 434"/>
                  <a:gd name="T6" fmla="*/ 724 w 727"/>
                  <a:gd name="T7" fmla="*/ 381 h 434"/>
                  <a:gd name="T8" fmla="*/ 0 w 727"/>
                  <a:gd name="T9" fmla="*/ 0 h 434"/>
                </a:gdLst>
                <a:ahLst/>
                <a:cxnLst>
                  <a:cxn ang="0">
                    <a:pos x="T0" y="T1"/>
                  </a:cxn>
                  <a:cxn ang="0">
                    <a:pos x="T2" y="T3"/>
                  </a:cxn>
                  <a:cxn ang="0">
                    <a:pos x="T4" y="T5"/>
                  </a:cxn>
                  <a:cxn ang="0">
                    <a:pos x="T6" y="T7"/>
                  </a:cxn>
                  <a:cxn ang="0">
                    <a:pos x="T8" y="T9"/>
                  </a:cxn>
                </a:cxnLst>
                <a:rect l="0" t="0" r="r" b="b"/>
                <a:pathLst>
                  <a:path w="727" h="434">
                    <a:moveTo>
                      <a:pt x="0" y="0"/>
                    </a:moveTo>
                    <a:lnTo>
                      <a:pt x="2" y="50"/>
                    </a:lnTo>
                    <a:lnTo>
                      <a:pt x="727" y="434"/>
                    </a:lnTo>
                    <a:lnTo>
                      <a:pt x="724" y="381"/>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62" name="Freeform 22">
                <a:extLst>
                  <a:ext uri="{FF2B5EF4-FFF2-40B4-BE49-F238E27FC236}">
                    <a16:creationId xmlns:a16="http://schemas.microsoft.com/office/drawing/2014/main" id="{5A0711F0-D625-CA12-2F40-A4404DDD66F2}"/>
                  </a:ext>
                </a:extLst>
              </p:cNvPr>
              <p:cNvSpPr>
                <a:spLocks/>
              </p:cNvSpPr>
              <p:nvPr/>
            </p:nvSpPr>
            <p:spPr bwMode="auto">
              <a:xfrm>
                <a:off x="7172888" y="5307306"/>
                <a:ext cx="1055688" cy="1049338"/>
              </a:xfrm>
              <a:custGeom>
                <a:avLst/>
                <a:gdLst>
                  <a:gd name="T0" fmla="*/ 0 w 281"/>
                  <a:gd name="T1" fmla="*/ 180 h 279"/>
                  <a:gd name="T2" fmla="*/ 223 w 281"/>
                  <a:gd name="T3" fmla="*/ 34 h 279"/>
                  <a:gd name="T4" fmla="*/ 259 w 281"/>
                  <a:gd name="T5" fmla="*/ 41 h 279"/>
                  <a:gd name="T6" fmla="*/ 232 w 281"/>
                  <a:gd name="T7" fmla="*/ 115 h 279"/>
                  <a:gd name="T8" fmla="*/ 4 w 281"/>
                  <a:gd name="T9" fmla="*/ 257 h 279"/>
                  <a:gd name="T10" fmla="*/ 5 w 281"/>
                  <a:gd name="T11" fmla="*/ 279 h 279"/>
                  <a:gd name="T12" fmla="*/ 238 w 281"/>
                  <a:gd name="T13" fmla="*/ 130 h 279"/>
                  <a:gd name="T14" fmla="*/ 278 w 281"/>
                  <a:gd name="T15" fmla="*/ 55 h 279"/>
                  <a:gd name="T16" fmla="*/ 227 w 281"/>
                  <a:gd name="T17" fmla="*/ 10 h 279"/>
                  <a:gd name="T18" fmla="*/ 0 w 281"/>
                  <a:gd name="T19" fmla="*/ 155 h 279"/>
                  <a:gd name="T20" fmla="*/ 0 w 281"/>
                  <a:gd name="T21" fmla="*/ 18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1" h="279">
                    <a:moveTo>
                      <a:pt x="0" y="180"/>
                    </a:moveTo>
                    <a:cubicBezTo>
                      <a:pt x="223" y="34"/>
                      <a:pt x="223" y="34"/>
                      <a:pt x="223" y="34"/>
                    </a:cubicBezTo>
                    <a:cubicBezTo>
                      <a:pt x="223" y="34"/>
                      <a:pt x="248" y="17"/>
                      <a:pt x="259" y="41"/>
                    </a:cubicBezTo>
                    <a:cubicBezTo>
                      <a:pt x="270" y="66"/>
                      <a:pt x="250" y="102"/>
                      <a:pt x="232" y="115"/>
                    </a:cubicBezTo>
                    <a:cubicBezTo>
                      <a:pt x="4" y="257"/>
                      <a:pt x="4" y="257"/>
                      <a:pt x="4" y="257"/>
                    </a:cubicBezTo>
                    <a:cubicBezTo>
                      <a:pt x="5" y="279"/>
                      <a:pt x="5" y="279"/>
                      <a:pt x="5" y="279"/>
                    </a:cubicBezTo>
                    <a:cubicBezTo>
                      <a:pt x="238" y="130"/>
                      <a:pt x="238" y="130"/>
                      <a:pt x="238" y="130"/>
                    </a:cubicBezTo>
                    <a:cubicBezTo>
                      <a:pt x="238" y="130"/>
                      <a:pt x="281" y="96"/>
                      <a:pt x="278" y="55"/>
                    </a:cubicBezTo>
                    <a:cubicBezTo>
                      <a:pt x="274" y="14"/>
                      <a:pt x="246" y="0"/>
                      <a:pt x="227" y="10"/>
                    </a:cubicBezTo>
                    <a:cubicBezTo>
                      <a:pt x="0" y="155"/>
                      <a:pt x="0" y="155"/>
                      <a:pt x="0" y="155"/>
                    </a:cubicBezTo>
                    <a:lnTo>
                      <a:pt x="0" y="18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7" name="Group 67"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9526BDC4-BC7A-DC5D-7A40-0C8CA1050E62}"/>
                </a:ext>
              </a:extLst>
            </p:cNvPr>
            <p:cNvGrpSpPr/>
            <p:nvPr/>
          </p:nvGrpSpPr>
          <p:grpSpPr>
            <a:xfrm>
              <a:off x="2700622" y="1540042"/>
              <a:ext cx="1870364" cy="1274529"/>
              <a:chOff x="5469501" y="1143074"/>
              <a:chExt cx="2057400" cy="1401982"/>
            </a:xfrm>
          </p:grpSpPr>
          <p:sp>
            <p:nvSpPr>
              <p:cNvPr id="46" name="Freeform 5">
                <a:extLst>
                  <a:ext uri="{FF2B5EF4-FFF2-40B4-BE49-F238E27FC236}">
                    <a16:creationId xmlns:a16="http://schemas.microsoft.com/office/drawing/2014/main" id="{3AFA73F0-32A2-C5DD-26C5-6211658BD7E1}"/>
                  </a:ext>
                </a:extLst>
              </p:cNvPr>
              <p:cNvSpPr>
                <a:spLocks/>
              </p:cNvSpPr>
              <p:nvPr/>
            </p:nvSpPr>
            <p:spPr bwMode="auto">
              <a:xfrm>
                <a:off x="5947338" y="1579856"/>
                <a:ext cx="25400" cy="55563"/>
              </a:xfrm>
              <a:custGeom>
                <a:avLst/>
                <a:gdLst>
                  <a:gd name="T0" fmla="*/ 3 w 7"/>
                  <a:gd name="T1" fmla="*/ 0 h 15"/>
                  <a:gd name="T2" fmla="*/ 5 w 7"/>
                  <a:gd name="T3" fmla="*/ 3 h 15"/>
                  <a:gd name="T4" fmla="*/ 7 w 7"/>
                  <a:gd name="T5" fmla="*/ 15 h 15"/>
                  <a:gd name="T6" fmla="*/ 3 w 7"/>
                  <a:gd name="T7" fmla="*/ 0 h 15"/>
                </a:gdLst>
                <a:ahLst/>
                <a:cxnLst>
                  <a:cxn ang="0">
                    <a:pos x="T0" y="T1"/>
                  </a:cxn>
                  <a:cxn ang="0">
                    <a:pos x="T2" y="T3"/>
                  </a:cxn>
                  <a:cxn ang="0">
                    <a:pos x="T4" y="T5"/>
                  </a:cxn>
                  <a:cxn ang="0">
                    <a:pos x="T6" y="T7"/>
                  </a:cxn>
                </a:cxnLst>
                <a:rect l="0" t="0" r="r" b="b"/>
                <a:pathLst>
                  <a:path w="7" h="15">
                    <a:moveTo>
                      <a:pt x="3" y="0"/>
                    </a:moveTo>
                    <a:cubicBezTo>
                      <a:pt x="3" y="1"/>
                      <a:pt x="4" y="2"/>
                      <a:pt x="5" y="3"/>
                    </a:cubicBezTo>
                    <a:cubicBezTo>
                      <a:pt x="5" y="7"/>
                      <a:pt x="6" y="11"/>
                      <a:pt x="7" y="15"/>
                    </a:cubicBezTo>
                    <a:cubicBezTo>
                      <a:pt x="0" y="11"/>
                      <a:pt x="0" y="8"/>
                      <a:pt x="3" y="0"/>
                    </a:cubicBezTo>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7" name="Freeform 6">
                <a:extLst>
                  <a:ext uri="{FF2B5EF4-FFF2-40B4-BE49-F238E27FC236}">
                    <a16:creationId xmlns:a16="http://schemas.microsoft.com/office/drawing/2014/main" id="{C4D570AE-163E-6CDA-FF86-0E9487031F77}"/>
                  </a:ext>
                </a:extLst>
              </p:cNvPr>
              <p:cNvSpPr>
                <a:spLocks/>
              </p:cNvSpPr>
              <p:nvPr/>
            </p:nvSpPr>
            <p:spPr bwMode="auto">
              <a:xfrm>
                <a:off x="5969563" y="1651293"/>
                <a:ext cx="22225" cy="33338"/>
              </a:xfrm>
              <a:custGeom>
                <a:avLst/>
                <a:gdLst>
                  <a:gd name="T0" fmla="*/ 1 w 6"/>
                  <a:gd name="T1" fmla="*/ 0 h 9"/>
                  <a:gd name="T2" fmla="*/ 5 w 6"/>
                  <a:gd name="T3" fmla="*/ 9 h 9"/>
                  <a:gd name="T4" fmla="*/ 1 w 6"/>
                  <a:gd name="T5" fmla="*/ 0 h 9"/>
                </a:gdLst>
                <a:ahLst/>
                <a:cxnLst>
                  <a:cxn ang="0">
                    <a:pos x="T0" y="T1"/>
                  </a:cxn>
                  <a:cxn ang="0">
                    <a:pos x="T2" y="T3"/>
                  </a:cxn>
                  <a:cxn ang="0">
                    <a:pos x="T4" y="T5"/>
                  </a:cxn>
                </a:cxnLst>
                <a:rect l="0" t="0" r="r" b="b"/>
                <a:pathLst>
                  <a:path w="6" h="9">
                    <a:moveTo>
                      <a:pt x="1" y="0"/>
                    </a:moveTo>
                    <a:cubicBezTo>
                      <a:pt x="6" y="1"/>
                      <a:pt x="5" y="5"/>
                      <a:pt x="5" y="9"/>
                    </a:cubicBezTo>
                    <a:cubicBezTo>
                      <a:pt x="0" y="7"/>
                      <a:pt x="1" y="3"/>
                      <a:pt x="1" y="0"/>
                    </a:cubicBezTo>
                    <a:close/>
                  </a:path>
                </a:pathLst>
              </a:custGeom>
              <a:solidFill>
                <a:srgbClr val="415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8" name="Freeform 7">
                <a:extLst>
                  <a:ext uri="{FF2B5EF4-FFF2-40B4-BE49-F238E27FC236}">
                    <a16:creationId xmlns:a16="http://schemas.microsoft.com/office/drawing/2014/main" id="{325F7C9C-EC5D-FCD5-E3D8-D944F259737F}"/>
                  </a:ext>
                </a:extLst>
              </p:cNvPr>
              <p:cNvSpPr>
                <a:spLocks/>
              </p:cNvSpPr>
              <p:nvPr/>
            </p:nvSpPr>
            <p:spPr bwMode="auto">
              <a:xfrm>
                <a:off x="5961626" y="1530643"/>
                <a:ext cx="15875" cy="11113"/>
              </a:xfrm>
              <a:custGeom>
                <a:avLst/>
                <a:gdLst>
                  <a:gd name="T0" fmla="*/ 2 w 4"/>
                  <a:gd name="T1" fmla="*/ 3 h 3"/>
                  <a:gd name="T2" fmla="*/ 0 w 4"/>
                  <a:gd name="T3" fmla="*/ 2 h 3"/>
                  <a:gd name="T4" fmla="*/ 3 w 4"/>
                  <a:gd name="T5" fmla="*/ 0 h 3"/>
                  <a:gd name="T6" fmla="*/ 4 w 4"/>
                  <a:gd name="T7" fmla="*/ 1 h 3"/>
                  <a:gd name="T8" fmla="*/ 2 w 4"/>
                  <a:gd name="T9" fmla="*/ 3 h 3"/>
                </a:gdLst>
                <a:ahLst/>
                <a:cxnLst>
                  <a:cxn ang="0">
                    <a:pos x="T0" y="T1"/>
                  </a:cxn>
                  <a:cxn ang="0">
                    <a:pos x="T2" y="T3"/>
                  </a:cxn>
                  <a:cxn ang="0">
                    <a:pos x="T4" y="T5"/>
                  </a:cxn>
                  <a:cxn ang="0">
                    <a:pos x="T6" y="T7"/>
                  </a:cxn>
                  <a:cxn ang="0">
                    <a:pos x="T8" y="T9"/>
                  </a:cxn>
                </a:cxnLst>
                <a:rect l="0" t="0" r="r" b="b"/>
                <a:pathLst>
                  <a:path w="4" h="3">
                    <a:moveTo>
                      <a:pt x="2" y="3"/>
                    </a:moveTo>
                    <a:cubicBezTo>
                      <a:pt x="1" y="3"/>
                      <a:pt x="0" y="2"/>
                      <a:pt x="0" y="2"/>
                    </a:cubicBezTo>
                    <a:cubicBezTo>
                      <a:pt x="0" y="0"/>
                      <a:pt x="2" y="0"/>
                      <a:pt x="3" y="0"/>
                    </a:cubicBezTo>
                    <a:cubicBezTo>
                      <a:pt x="3" y="0"/>
                      <a:pt x="4" y="1"/>
                      <a:pt x="4" y="1"/>
                    </a:cubicBezTo>
                    <a:cubicBezTo>
                      <a:pt x="4" y="3"/>
                      <a:pt x="3" y="3"/>
                      <a:pt x="2" y="3"/>
                    </a:cubicBezTo>
                  </a:path>
                </a:pathLst>
              </a:custGeom>
              <a:solidFill>
                <a:srgbClr val="6577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9" name="Freeform 24">
                <a:extLst>
                  <a:ext uri="{FF2B5EF4-FFF2-40B4-BE49-F238E27FC236}">
                    <a16:creationId xmlns:a16="http://schemas.microsoft.com/office/drawing/2014/main" id="{6C12822C-D0A5-57AB-ACDC-265FEC024FA0}"/>
                  </a:ext>
                </a:extLst>
              </p:cNvPr>
              <p:cNvSpPr>
                <a:spLocks/>
              </p:cNvSpPr>
              <p:nvPr/>
            </p:nvSpPr>
            <p:spPr bwMode="auto">
              <a:xfrm>
                <a:off x="5483788" y="1632243"/>
                <a:ext cx="2043113" cy="871538"/>
              </a:xfrm>
              <a:custGeom>
                <a:avLst/>
                <a:gdLst>
                  <a:gd name="T0" fmla="*/ 0 w 543"/>
                  <a:gd name="T1" fmla="*/ 75 h 232"/>
                  <a:gd name="T2" fmla="*/ 33 w 543"/>
                  <a:gd name="T3" fmla="*/ 58 h 232"/>
                  <a:gd name="T4" fmla="*/ 491 w 543"/>
                  <a:gd name="T5" fmla="*/ 0 h 232"/>
                  <a:gd name="T6" fmla="*/ 518 w 543"/>
                  <a:gd name="T7" fmla="*/ 63 h 232"/>
                  <a:gd name="T8" fmla="*/ 282 w 543"/>
                  <a:gd name="T9" fmla="*/ 232 h 232"/>
                  <a:gd name="T10" fmla="*/ 0 w 543"/>
                  <a:gd name="T11" fmla="*/ 75 h 232"/>
                </a:gdLst>
                <a:ahLst/>
                <a:cxnLst>
                  <a:cxn ang="0">
                    <a:pos x="T0" y="T1"/>
                  </a:cxn>
                  <a:cxn ang="0">
                    <a:pos x="T2" y="T3"/>
                  </a:cxn>
                  <a:cxn ang="0">
                    <a:pos x="T4" y="T5"/>
                  </a:cxn>
                  <a:cxn ang="0">
                    <a:pos x="T6" y="T7"/>
                  </a:cxn>
                  <a:cxn ang="0">
                    <a:pos x="T8" y="T9"/>
                  </a:cxn>
                  <a:cxn ang="0">
                    <a:pos x="T10" y="T11"/>
                  </a:cxn>
                </a:cxnLst>
                <a:rect l="0" t="0" r="r" b="b"/>
                <a:pathLst>
                  <a:path w="543" h="232">
                    <a:moveTo>
                      <a:pt x="0" y="75"/>
                    </a:moveTo>
                    <a:cubicBezTo>
                      <a:pt x="33" y="58"/>
                      <a:pt x="33" y="58"/>
                      <a:pt x="33" y="58"/>
                    </a:cubicBezTo>
                    <a:cubicBezTo>
                      <a:pt x="491" y="0"/>
                      <a:pt x="491" y="0"/>
                      <a:pt x="491" y="0"/>
                    </a:cubicBezTo>
                    <a:cubicBezTo>
                      <a:pt x="491" y="0"/>
                      <a:pt x="543" y="19"/>
                      <a:pt x="518" y="63"/>
                    </a:cubicBezTo>
                    <a:cubicBezTo>
                      <a:pt x="485" y="121"/>
                      <a:pt x="282" y="232"/>
                      <a:pt x="282" y="232"/>
                    </a:cubicBezTo>
                    <a:lnTo>
                      <a:pt x="0" y="75"/>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0" name="Freeform 25">
                <a:extLst>
                  <a:ext uri="{FF2B5EF4-FFF2-40B4-BE49-F238E27FC236}">
                    <a16:creationId xmlns:a16="http://schemas.microsoft.com/office/drawing/2014/main" id="{E45B750B-E2D5-A465-A65E-27ED6736BB20}"/>
                  </a:ext>
                </a:extLst>
              </p:cNvPr>
              <p:cNvSpPr>
                <a:spLocks/>
              </p:cNvSpPr>
              <p:nvPr/>
            </p:nvSpPr>
            <p:spPr bwMode="auto">
              <a:xfrm>
                <a:off x="5526651" y="1648118"/>
                <a:ext cx="1785938" cy="758825"/>
              </a:xfrm>
              <a:custGeom>
                <a:avLst/>
                <a:gdLst>
                  <a:gd name="T0" fmla="*/ 0 w 1125"/>
                  <a:gd name="T1" fmla="*/ 18 h 478"/>
                  <a:gd name="T2" fmla="*/ 7 w 1125"/>
                  <a:gd name="T3" fmla="*/ 151 h 478"/>
                  <a:gd name="T4" fmla="*/ 639 w 1125"/>
                  <a:gd name="T5" fmla="*/ 478 h 478"/>
                  <a:gd name="T6" fmla="*/ 1125 w 1125"/>
                  <a:gd name="T7" fmla="*/ 177 h 478"/>
                  <a:gd name="T8" fmla="*/ 1120 w 1125"/>
                  <a:gd name="T9" fmla="*/ 23 h 478"/>
                  <a:gd name="T10" fmla="*/ 618 w 1125"/>
                  <a:gd name="T11" fmla="*/ 319 h 478"/>
                  <a:gd name="T12" fmla="*/ 2 w 1125"/>
                  <a:gd name="T13" fmla="*/ 0 h 478"/>
                  <a:gd name="T14" fmla="*/ 0 w 1125"/>
                  <a:gd name="T15" fmla="*/ 18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5" h="478">
                    <a:moveTo>
                      <a:pt x="0" y="18"/>
                    </a:moveTo>
                    <a:lnTo>
                      <a:pt x="7" y="151"/>
                    </a:lnTo>
                    <a:lnTo>
                      <a:pt x="639" y="478"/>
                    </a:lnTo>
                    <a:lnTo>
                      <a:pt x="1125" y="177"/>
                    </a:lnTo>
                    <a:lnTo>
                      <a:pt x="1120" y="23"/>
                    </a:lnTo>
                    <a:lnTo>
                      <a:pt x="618" y="319"/>
                    </a:lnTo>
                    <a:lnTo>
                      <a:pt x="2" y="0"/>
                    </a:lnTo>
                    <a:lnTo>
                      <a:pt x="0" y="18"/>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1" name="Freeform 26">
                <a:extLst>
                  <a:ext uri="{FF2B5EF4-FFF2-40B4-BE49-F238E27FC236}">
                    <a16:creationId xmlns:a16="http://schemas.microsoft.com/office/drawing/2014/main" id="{56850FB6-77A8-062F-13C4-2C3F1A278BD4}"/>
                  </a:ext>
                </a:extLst>
              </p:cNvPr>
              <p:cNvSpPr>
                <a:spLocks/>
              </p:cNvSpPr>
              <p:nvPr/>
            </p:nvSpPr>
            <p:spPr bwMode="auto">
              <a:xfrm>
                <a:off x="5469501" y="1143074"/>
                <a:ext cx="1925638" cy="987425"/>
              </a:xfrm>
              <a:custGeom>
                <a:avLst/>
                <a:gdLst>
                  <a:gd name="T0" fmla="*/ 0 w 512"/>
                  <a:gd name="T1" fmla="*/ 121 h 263"/>
                  <a:gd name="T2" fmla="*/ 280 w 512"/>
                  <a:gd name="T3" fmla="*/ 263 h 263"/>
                  <a:gd name="T4" fmla="*/ 512 w 512"/>
                  <a:gd name="T5" fmla="*/ 131 h 263"/>
                  <a:gd name="T6" fmla="*/ 505 w 512"/>
                  <a:gd name="T7" fmla="*/ 127 h 263"/>
                  <a:gd name="T8" fmla="*/ 242 w 512"/>
                  <a:gd name="T9" fmla="*/ 9 h 263"/>
                  <a:gd name="T10" fmla="*/ 208 w 512"/>
                  <a:gd name="T11" fmla="*/ 6 h 263"/>
                  <a:gd name="T12" fmla="*/ 0 w 512"/>
                  <a:gd name="T13" fmla="*/ 121 h 263"/>
                </a:gdLst>
                <a:ahLst/>
                <a:cxnLst>
                  <a:cxn ang="0">
                    <a:pos x="T0" y="T1"/>
                  </a:cxn>
                  <a:cxn ang="0">
                    <a:pos x="T2" y="T3"/>
                  </a:cxn>
                  <a:cxn ang="0">
                    <a:pos x="T4" y="T5"/>
                  </a:cxn>
                  <a:cxn ang="0">
                    <a:pos x="T6" y="T7"/>
                  </a:cxn>
                  <a:cxn ang="0">
                    <a:pos x="T8" y="T9"/>
                  </a:cxn>
                  <a:cxn ang="0">
                    <a:pos x="T10" y="T11"/>
                  </a:cxn>
                  <a:cxn ang="0">
                    <a:pos x="T12" y="T13"/>
                  </a:cxn>
                </a:cxnLst>
                <a:rect l="0" t="0" r="r" b="b"/>
                <a:pathLst>
                  <a:path w="512" h="263">
                    <a:moveTo>
                      <a:pt x="0" y="121"/>
                    </a:moveTo>
                    <a:cubicBezTo>
                      <a:pt x="280" y="263"/>
                      <a:pt x="280" y="263"/>
                      <a:pt x="280" y="263"/>
                    </a:cubicBezTo>
                    <a:cubicBezTo>
                      <a:pt x="512" y="131"/>
                      <a:pt x="512" y="131"/>
                      <a:pt x="512" y="131"/>
                    </a:cubicBezTo>
                    <a:cubicBezTo>
                      <a:pt x="505" y="127"/>
                      <a:pt x="505" y="127"/>
                      <a:pt x="505" y="127"/>
                    </a:cubicBezTo>
                    <a:cubicBezTo>
                      <a:pt x="242" y="9"/>
                      <a:pt x="242" y="9"/>
                      <a:pt x="242" y="9"/>
                    </a:cubicBezTo>
                    <a:cubicBezTo>
                      <a:pt x="242" y="9"/>
                      <a:pt x="224" y="0"/>
                      <a:pt x="208" y="6"/>
                    </a:cubicBezTo>
                    <a:cubicBezTo>
                      <a:pt x="193" y="12"/>
                      <a:pt x="0" y="121"/>
                      <a:pt x="0" y="121"/>
                    </a:cubicBezTo>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52" name="Freeform 27">
                <a:extLst>
                  <a:ext uri="{FF2B5EF4-FFF2-40B4-BE49-F238E27FC236}">
                    <a16:creationId xmlns:a16="http://schemas.microsoft.com/office/drawing/2014/main" id="{301A309B-CC34-5BC9-A7EE-75222A3AE628}"/>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3" name="Freeform 28">
                <a:extLst>
                  <a:ext uri="{FF2B5EF4-FFF2-40B4-BE49-F238E27FC236}">
                    <a16:creationId xmlns:a16="http://schemas.microsoft.com/office/drawing/2014/main" id="{EB5A2DD2-5E97-79F9-9392-473422211C41}"/>
                  </a:ext>
                </a:extLst>
              </p:cNvPr>
              <p:cNvSpPr>
                <a:spLocks/>
              </p:cNvSpPr>
              <p:nvPr/>
            </p:nvSpPr>
            <p:spPr bwMode="auto">
              <a:xfrm>
                <a:off x="5469501" y="1583031"/>
                <a:ext cx="1057275" cy="620713"/>
              </a:xfrm>
              <a:custGeom>
                <a:avLst/>
                <a:gdLst>
                  <a:gd name="T0" fmla="*/ 663 w 666"/>
                  <a:gd name="T1" fmla="*/ 336 h 391"/>
                  <a:gd name="T2" fmla="*/ 0 w 666"/>
                  <a:gd name="T3" fmla="*/ 0 h 391"/>
                  <a:gd name="T4" fmla="*/ 2 w 666"/>
                  <a:gd name="T5" fmla="*/ 52 h 391"/>
                  <a:gd name="T6" fmla="*/ 666 w 666"/>
                  <a:gd name="T7" fmla="*/ 391 h 391"/>
                  <a:gd name="T8" fmla="*/ 663 w 666"/>
                  <a:gd name="T9" fmla="*/ 336 h 391"/>
                </a:gdLst>
                <a:ahLst/>
                <a:cxnLst>
                  <a:cxn ang="0">
                    <a:pos x="T0" y="T1"/>
                  </a:cxn>
                  <a:cxn ang="0">
                    <a:pos x="T2" y="T3"/>
                  </a:cxn>
                  <a:cxn ang="0">
                    <a:pos x="T4" y="T5"/>
                  </a:cxn>
                  <a:cxn ang="0">
                    <a:pos x="T6" y="T7"/>
                  </a:cxn>
                  <a:cxn ang="0">
                    <a:pos x="T8" y="T9"/>
                  </a:cxn>
                </a:cxnLst>
                <a:rect l="0" t="0" r="r" b="b"/>
                <a:pathLst>
                  <a:path w="666" h="391">
                    <a:moveTo>
                      <a:pt x="663" y="336"/>
                    </a:moveTo>
                    <a:lnTo>
                      <a:pt x="0" y="0"/>
                    </a:lnTo>
                    <a:lnTo>
                      <a:pt x="2" y="52"/>
                    </a:lnTo>
                    <a:lnTo>
                      <a:pt x="666" y="391"/>
                    </a:lnTo>
                    <a:lnTo>
                      <a:pt x="663" y="3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4" name="Freeform 29">
                <a:extLst>
                  <a:ext uri="{FF2B5EF4-FFF2-40B4-BE49-F238E27FC236}">
                    <a16:creationId xmlns:a16="http://schemas.microsoft.com/office/drawing/2014/main" id="{064AD8E7-85DE-B342-A22E-C6C7D2CDBAD1}"/>
                  </a:ext>
                </a:extLst>
              </p:cNvPr>
              <p:cNvSpPr>
                <a:spLocks/>
              </p:cNvSpPr>
              <p:nvPr/>
            </p:nvSpPr>
            <p:spPr bwMode="auto">
              <a:xfrm>
                <a:off x="5483788" y="1914818"/>
                <a:ext cx="1060450" cy="630238"/>
              </a:xfrm>
              <a:custGeom>
                <a:avLst/>
                <a:gdLst>
                  <a:gd name="T0" fmla="*/ 0 w 668"/>
                  <a:gd name="T1" fmla="*/ 0 h 397"/>
                  <a:gd name="T2" fmla="*/ 3 w 668"/>
                  <a:gd name="T3" fmla="*/ 45 h 397"/>
                  <a:gd name="T4" fmla="*/ 668 w 668"/>
                  <a:gd name="T5" fmla="*/ 397 h 397"/>
                  <a:gd name="T6" fmla="*/ 666 w 668"/>
                  <a:gd name="T7" fmla="*/ 348 h 397"/>
                  <a:gd name="T8" fmla="*/ 0 w 668"/>
                  <a:gd name="T9" fmla="*/ 0 h 397"/>
                </a:gdLst>
                <a:ahLst/>
                <a:cxnLst>
                  <a:cxn ang="0">
                    <a:pos x="T0" y="T1"/>
                  </a:cxn>
                  <a:cxn ang="0">
                    <a:pos x="T2" y="T3"/>
                  </a:cxn>
                  <a:cxn ang="0">
                    <a:pos x="T4" y="T5"/>
                  </a:cxn>
                  <a:cxn ang="0">
                    <a:pos x="T6" y="T7"/>
                  </a:cxn>
                  <a:cxn ang="0">
                    <a:pos x="T8" y="T9"/>
                  </a:cxn>
                </a:cxnLst>
                <a:rect l="0" t="0" r="r" b="b"/>
                <a:pathLst>
                  <a:path w="668" h="397">
                    <a:moveTo>
                      <a:pt x="0" y="0"/>
                    </a:moveTo>
                    <a:lnTo>
                      <a:pt x="3" y="45"/>
                    </a:lnTo>
                    <a:lnTo>
                      <a:pt x="668" y="397"/>
                    </a:lnTo>
                    <a:lnTo>
                      <a:pt x="666" y="348"/>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5" name="Freeform 30">
                <a:extLst>
                  <a:ext uri="{FF2B5EF4-FFF2-40B4-BE49-F238E27FC236}">
                    <a16:creationId xmlns:a16="http://schemas.microsoft.com/office/drawing/2014/main" id="{3CAA61DF-269B-E90C-C4EA-3A92E346CA2A}"/>
                  </a:ext>
                </a:extLst>
              </p:cNvPr>
              <p:cNvSpPr>
                <a:spLocks/>
              </p:cNvSpPr>
              <p:nvPr/>
            </p:nvSpPr>
            <p:spPr bwMode="auto">
              <a:xfrm>
                <a:off x="6522013" y="1583031"/>
                <a:ext cx="969963" cy="962025"/>
              </a:xfrm>
              <a:custGeom>
                <a:avLst/>
                <a:gdLst>
                  <a:gd name="T0" fmla="*/ 1 w 258"/>
                  <a:gd name="T1" fmla="*/ 165 h 256"/>
                  <a:gd name="T2" fmla="*/ 205 w 258"/>
                  <a:gd name="T3" fmla="*/ 32 h 256"/>
                  <a:gd name="T4" fmla="*/ 237 w 258"/>
                  <a:gd name="T5" fmla="*/ 38 h 256"/>
                  <a:gd name="T6" fmla="*/ 212 w 258"/>
                  <a:gd name="T7" fmla="*/ 106 h 256"/>
                  <a:gd name="T8" fmla="*/ 5 w 258"/>
                  <a:gd name="T9" fmla="*/ 235 h 256"/>
                  <a:gd name="T10" fmla="*/ 6 w 258"/>
                  <a:gd name="T11" fmla="*/ 256 h 256"/>
                  <a:gd name="T12" fmla="*/ 218 w 258"/>
                  <a:gd name="T13" fmla="*/ 120 h 256"/>
                  <a:gd name="T14" fmla="*/ 254 w 258"/>
                  <a:gd name="T15" fmla="*/ 51 h 256"/>
                  <a:gd name="T16" fmla="*/ 208 w 258"/>
                  <a:gd name="T17" fmla="*/ 10 h 256"/>
                  <a:gd name="T18" fmla="*/ 0 w 258"/>
                  <a:gd name="T19" fmla="*/ 142 h 256"/>
                  <a:gd name="T20" fmla="*/ 1 w 258"/>
                  <a:gd name="T21" fmla="*/ 16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256">
                    <a:moveTo>
                      <a:pt x="1" y="165"/>
                    </a:moveTo>
                    <a:cubicBezTo>
                      <a:pt x="205" y="32"/>
                      <a:pt x="205" y="32"/>
                      <a:pt x="205" y="32"/>
                    </a:cubicBezTo>
                    <a:cubicBezTo>
                      <a:pt x="205" y="32"/>
                      <a:pt x="228" y="16"/>
                      <a:pt x="237" y="38"/>
                    </a:cubicBezTo>
                    <a:cubicBezTo>
                      <a:pt x="247" y="61"/>
                      <a:pt x="229" y="94"/>
                      <a:pt x="212" y="106"/>
                    </a:cubicBezTo>
                    <a:cubicBezTo>
                      <a:pt x="5" y="235"/>
                      <a:pt x="5" y="235"/>
                      <a:pt x="5" y="235"/>
                    </a:cubicBezTo>
                    <a:cubicBezTo>
                      <a:pt x="6" y="256"/>
                      <a:pt x="6" y="256"/>
                      <a:pt x="6" y="256"/>
                    </a:cubicBezTo>
                    <a:cubicBezTo>
                      <a:pt x="218" y="120"/>
                      <a:pt x="218" y="120"/>
                      <a:pt x="218" y="120"/>
                    </a:cubicBezTo>
                    <a:cubicBezTo>
                      <a:pt x="218" y="120"/>
                      <a:pt x="258" y="88"/>
                      <a:pt x="254" y="51"/>
                    </a:cubicBezTo>
                    <a:cubicBezTo>
                      <a:pt x="251" y="13"/>
                      <a:pt x="225" y="0"/>
                      <a:pt x="208" y="10"/>
                    </a:cubicBezTo>
                    <a:cubicBezTo>
                      <a:pt x="0" y="142"/>
                      <a:pt x="0" y="142"/>
                      <a:pt x="0" y="142"/>
                    </a:cubicBezTo>
                    <a:cubicBezTo>
                      <a:pt x="1" y="165"/>
                      <a:pt x="1" y="165"/>
                      <a:pt x="1" y="165"/>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56" name="Freeform 32">
                <a:extLst>
                  <a:ext uri="{FF2B5EF4-FFF2-40B4-BE49-F238E27FC236}">
                    <a16:creationId xmlns:a16="http://schemas.microsoft.com/office/drawing/2014/main" id="{393361E6-D700-88AE-553F-A805CF75F6FE}"/>
                  </a:ext>
                </a:extLst>
              </p:cNvPr>
              <p:cNvSpPr>
                <a:spLocks/>
              </p:cNvSpPr>
              <p:nvPr/>
            </p:nvSpPr>
            <p:spPr bwMode="auto">
              <a:xfrm>
                <a:off x="7326876" y="1610018"/>
                <a:ext cx="44450" cy="3175"/>
              </a:xfrm>
              <a:custGeom>
                <a:avLst/>
                <a:gdLst>
                  <a:gd name="T0" fmla="*/ 6 w 12"/>
                  <a:gd name="T1" fmla="*/ 0 h 1"/>
                  <a:gd name="T2" fmla="*/ 0 w 12"/>
                  <a:gd name="T3" fmla="*/ 1 h 1"/>
                  <a:gd name="T4" fmla="*/ 12 w 12"/>
                  <a:gd name="T5" fmla="*/ 1 h 1"/>
                  <a:gd name="T6" fmla="*/ 12 w 12"/>
                  <a:gd name="T7" fmla="*/ 1 h 1"/>
                  <a:gd name="T8" fmla="*/ 6 w 12"/>
                  <a:gd name="T9" fmla="*/ 0 h 1"/>
                </a:gdLst>
                <a:ahLst/>
                <a:cxnLst>
                  <a:cxn ang="0">
                    <a:pos x="T0" y="T1"/>
                  </a:cxn>
                  <a:cxn ang="0">
                    <a:pos x="T2" y="T3"/>
                  </a:cxn>
                  <a:cxn ang="0">
                    <a:pos x="T4" y="T5"/>
                  </a:cxn>
                  <a:cxn ang="0">
                    <a:pos x="T6" y="T7"/>
                  </a:cxn>
                  <a:cxn ang="0">
                    <a:pos x="T8" y="T9"/>
                  </a:cxn>
                </a:cxnLst>
                <a:rect l="0" t="0" r="r" b="b"/>
                <a:pathLst>
                  <a:path w="12" h="1">
                    <a:moveTo>
                      <a:pt x="6" y="0"/>
                    </a:moveTo>
                    <a:cubicBezTo>
                      <a:pt x="4" y="0"/>
                      <a:pt x="2" y="0"/>
                      <a:pt x="0" y="1"/>
                    </a:cubicBezTo>
                    <a:cubicBezTo>
                      <a:pt x="12" y="1"/>
                      <a:pt x="12" y="1"/>
                      <a:pt x="12" y="1"/>
                    </a:cubicBezTo>
                    <a:cubicBezTo>
                      <a:pt x="12" y="1"/>
                      <a:pt x="12" y="1"/>
                      <a:pt x="12" y="1"/>
                    </a:cubicBezTo>
                    <a:cubicBezTo>
                      <a:pt x="10" y="0"/>
                      <a:pt x="8" y="0"/>
                      <a:pt x="6" y="0"/>
                    </a:cubicBezTo>
                  </a:path>
                </a:pathLst>
              </a:custGeom>
              <a:solidFill>
                <a:srgbClr val="419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8" name="Group 69"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245ADF79-EEDF-D7AB-726B-E5BDC02083AA}"/>
                </a:ext>
              </a:extLst>
            </p:cNvPr>
            <p:cNvGrpSpPr/>
            <p:nvPr/>
          </p:nvGrpSpPr>
          <p:grpSpPr>
            <a:xfrm>
              <a:off x="1066940" y="2906935"/>
              <a:ext cx="2675659" cy="1421535"/>
              <a:chOff x="3672451" y="2646656"/>
              <a:chExt cx="2943225" cy="1563688"/>
            </a:xfrm>
          </p:grpSpPr>
          <p:grpSp>
            <p:nvGrpSpPr>
              <p:cNvPr id="38" name="Group 68">
                <a:extLst>
                  <a:ext uri="{FF2B5EF4-FFF2-40B4-BE49-F238E27FC236}">
                    <a16:creationId xmlns:a16="http://schemas.microsoft.com/office/drawing/2014/main" id="{4ECAA9E1-4421-2CC2-4E98-7EA73CF55555}"/>
                  </a:ext>
                </a:extLst>
              </p:cNvPr>
              <p:cNvGrpSpPr/>
              <p:nvPr/>
            </p:nvGrpSpPr>
            <p:grpSpPr>
              <a:xfrm>
                <a:off x="3672451" y="2646656"/>
                <a:ext cx="2943225" cy="1519237"/>
                <a:chOff x="3672451" y="2646656"/>
                <a:chExt cx="2943225" cy="1519237"/>
              </a:xfrm>
            </p:grpSpPr>
            <p:sp>
              <p:nvSpPr>
                <p:cNvPr id="41" name="Freeform 16">
                  <a:extLst>
                    <a:ext uri="{FF2B5EF4-FFF2-40B4-BE49-F238E27FC236}">
                      <a16:creationId xmlns:a16="http://schemas.microsoft.com/office/drawing/2014/main" id="{33ACA3C5-065A-ECC8-D1D9-50FE6C227FDE}"/>
                    </a:ext>
                  </a:extLst>
                </p:cNvPr>
                <p:cNvSpPr>
                  <a:spLocks/>
                </p:cNvSpPr>
                <p:nvPr/>
              </p:nvSpPr>
              <p:spPr bwMode="auto">
                <a:xfrm>
                  <a:off x="3672451" y="4051593"/>
                  <a:ext cx="71438" cy="7938"/>
                </a:xfrm>
                <a:custGeom>
                  <a:avLst/>
                  <a:gdLst>
                    <a:gd name="T0" fmla="*/ 11 w 19"/>
                    <a:gd name="T1" fmla="*/ 0 h 2"/>
                    <a:gd name="T2" fmla="*/ 0 w 19"/>
                    <a:gd name="T3" fmla="*/ 1 h 2"/>
                    <a:gd name="T4" fmla="*/ 0 w 19"/>
                    <a:gd name="T5" fmla="*/ 2 h 2"/>
                    <a:gd name="T6" fmla="*/ 19 w 19"/>
                    <a:gd name="T7" fmla="*/ 0 h 2"/>
                    <a:gd name="T8" fmla="*/ 11 w 19"/>
                    <a:gd name="T9" fmla="*/ 0 h 2"/>
                  </a:gdLst>
                  <a:ahLst/>
                  <a:cxnLst>
                    <a:cxn ang="0">
                      <a:pos x="T0" y="T1"/>
                    </a:cxn>
                    <a:cxn ang="0">
                      <a:pos x="T2" y="T3"/>
                    </a:cxn>
                    <a:cxn ang="0">
                      <a:pos x="T4" y="T5"/>
                    </a:cxn>
                    <a:cxn ang="0">
                      <a:pos x="T6" y="T7"/>
                    </a:cxn>
                    <a:cxn ang="0">
                      <a:pos x="T8" y="T9"/>
                    </a:cxn>
                  </a:cxnLst>
                  <a:rect l="0" t="0" r="r" b="b"/>
                  <a:pathLst>
                    <a:path w="19" h="2">
                      <a:moveTo>
                        <a:pt x="11" y="0"/>
                      </a:moveTo>
                      <a:cubicBezTo>
                        <a:pt x="8" y="0"/>
                        <a:pt x="4" y="0"/>
                        <a:pt x="0" y="1"/>
                      </a:cubicBezTo>
                      <a:cubicBezTo>
                        <a:pt x="0" y="2"/>
                        <a:pt x="0" y="2"/>
                        <a:pt x="0" y="2"/>
                      </a:cubicBezTo>
                      <a:cubicBezTo>
                        <a:pt x="19" y="0"/>
                        <a:pt x="19" y="0"/>
                        <a:pt x="19" y="0"/>
                      </a:cubicBezTo>
                      <a:cubicBezTo>
                        <a:pt x="17" y="0"/>
                        <a:pt x="14" y="0"/>
                        <a:pt x="11" y="0"/>
                      </a:cubicBezTo>
                    </a:path>
                  </a:pathLst>
                </a:custGeom>
                <a:solidFill>
                  <a:srgbClr val="0A8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2" name="Freeform 33">
                  <a:extLst>
                    <a:ext uri="{FF2B5EF4-FFF2-40B4-BE49-F238E27FC236}">
                      <a16:creationId xmlns:a16="http://schemas.microsoft.com/office/drawing/2014/main" id="{69D5B8AC-9374-1C69-377D-0739B8F9B7EE}"/>
                    </a:ext>
                  </a:extLst>
                </p:cNvPr>
                <p:cNvSpPr>
                  <a:spLocks/>
                </p:cNvSpPr>
                <p:nvPr/>
              </p:nvSpPr>
              <p:spPr bwMode="auto">
                <a:xfrm>
                  <a:off x="4375713" y="3248318"/>
                  <a:ext cx="2239963" cy="917575"/>
                </a:xfrm>
                <a:custGeom>
                  <a:avLst/>
                  <a:gdLst>
                    <a:gd name="T0" fmla="*/ 596 w 596"/>
                    <a:gd name="T1" fmla="*/ 59 h 244"/>
                    <a:gd name="T2" fmla="*/ 559 w 596"/>
                    <a:gd name="T3" fmla="*/ 42 h 244"/>
                    <a:gd name="T4" fmla="*/ 56 w 596"/>
                    <a:gd name="T5" fmla="*/ 0 h 244"/>
                    <a:gd name="T6" fmla="*/ 29 w 596"/>
                    <a:gd name="T7" fmla="*/ 71 h 244"/>
                    <a:gd name="T8" fmla="*/ 296 w 596"/>
                    <a:gd name="T9" fmla="*/ 244 h 244"/>
                    <a:gd name="T10" fmla="*/ 596 w 596"/>
                    <a:gd name="T11" fmla="*/ 59 h 244"/>
                  </a:gdLst>
                  <a:ahLst/>
                  <a:cxnLst>
                    <a:cxn ang="0">
                      <a:pos x="T0" y="T1"/>
                    </a:cxn>
                    <a:cxn ang="0">
                      <a:pos x="T2" y="T3"/>
                    </a:cxn>
                    <a:cxn ang="0">
                      <a:pos x="T4" y="T5"/>
                    </a:cxn>
                    <a:cxn ang="0">
                      <a:pos x="T6" y="T7"/>
                    </a:cxn>
                    <a:cxn ang="0">
                      <a:pos x="T8" y="T9"/>
                    </a:cxn>
                    <a:cxn ang="0">
                      <a:pos x="T10" y="T11"/>
                    </a:cxn>
                  </a:cxnLst>
                  <a:rect l="0" t="0" r="r" b="b"/>
                  <a:pathLst>
                    <a:path w="596" h="244">
                      <a:moveTo>
                        <a:pt x="596" y="59"/>
                      </a:moveTo>
                      <a:cubicBezTo>
                        <a:pt x="559" y="42"/>
                        <a:pt x="559" y="42"/>
                        <a:pt x="559" y="42"/>
                      </a:cubicBezTo>
                      <a:cubicBezTo>
                        <a:pt x="56" y="0"/>
                        <a:pt x="56" y="0"/>
                        <a:pt x="56" y="0"/>
                      </a:cubicBezTo>
                      <a:cubicBezTo>
                        <a:pt x="56" y="0"/>
                        <a:pt x="0" y="24"/>
                        <a:pt x="29" y="71"/>
                      </a:cubicBezTo>
                      <a:cubicBezTo>
                        <a:pt x="68" y="133"/>
                        <a:pt x="296" y="244"/>
                        <a:pt x="296" y="244"/>
                      </a:cubicBezTo>
                      <a:lnTo>
                        <a:pt x="596" y="59"/>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3" name="Freeform 34">
                  <a:extLst>
                    <a:ext uri="{FF2B5EF4-FFF2-40B4-BE49-F238E27FC236}">
                      <a16:creationId xmlns:a16="http://schemas.microsoft.com/office/drawing/2014/main" id="{6EE1BBCE-822F-BD4B-45E1-5A1A5FF0E7FE}"/>
                    </a:ext>
                  </a:extLst>
                </p:cNvPr>
                <p:cNvSpPr>
                  <a:spLocks/>
                </p:cNvSpPr>
                <p:nvPr/>
              </p:nvSpPr>
              <p:spPr bwMode="auto">
                <a:xfrm>
                  <a:off x="4615426" y="3176881"/>
                  <a:ext cx="1944688" cy="879475"/>
                </a:xfrm>
                <a:custGeom>
                  <a:avLst/>
                  <a:gdLst>
                    <a:gd name="T0" fmla="*/ 1225 w 1225"/>
                    <a:gd name="T1" fmla="*/ 19 h 554"/>
                    <a:gd name="T2" fmla="*/ 1225 w 1225"/>
                    <a:gd name="T3" fmla="*/ 166 h 554"/>
                    <a:gd name="T4" fmla="*/ 550 w 1225"/>
                    <a:gd name="T5" fmla="*/ 554 h 554"/>
                    <a:gd name="T6" fmla="*/ 3 w 1225"/>
                    <a:gd name="T7" fmla="*/ 251 h 554"/>
                    <a:gd name="T8" fmla="*/ 0 w 1225"/>
                    <a:gd name="T9" fmla="*/ 83 h 554"/>
                    <a:gd name="T10" fmla="*/ 564 w 1225"/>
                    <a:gd name="T11" fmla="*/ 381 h 554"/>
                    <a:gd name="T12" fmla="*/ 1220 w 1225"/>
                    <a:gd name="T13" fmla="*/ 0 h 554"/>
                    <a:gd name="T14" fmla="*/ 1225 w 1225"/>
                    <a:gd name="T15" fmla="*/ 19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5" h="554">
                      <a:moveTo>
                        <a:pt x="1225" y="19"/>
                      </a:moveTo>
                      <a:lnTo>
                        <a:pt x="1225" y="166"/>
                      </a:lnTo>
                      <a:lnTo>
                        <a:pt x="550" y="554"/>
                      </a:lnTo>
                      <a:lnTo>
                        <a:pt x="3" y="251"/>
                      </a:lnTo>
                      <a:lnTo>
                        <a:pt x="0" y="83"/>
                      </a:lnTo>
                      <a:lnTo>
                        <a:pt x="564" y="381"/>
                      </a:lnTo>
                      <a:lnTo>
                        <a:pt x="1220" y="0"/>
                      </a:lnTo>
                      <a:lnTo>
                        <a:pt x="1225" y="19"/>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4" name="Freeform 35">
                  <a:extLst>
                    <a:ext uri="{FF2B5EF4-FFF2-40B4-BE49-F238E27FC236}">
                      <a16:creationId xmlns:a16="http://schemas.microsoft.com/office/drawing/2014/main" id="{8D47DCB5-BA8C-65C8-D864-E66F818FD66F}"/>
                    </a:ext>
                  </a:extLst>
                </p:cNvPr>
                <p:cNvSpPr>
                  <a:spLocks/>
                </p:cNvSpPr>
                <p:nvPr/>
              </p:nvSpPr>
              <p:spPr bwMode="auto">
                <a:xfrm>
                  <a:off x="4510651" y="2646656"/>
                  <a:ext cx="2105025" cy="1093788"/>
                </a:xfrm>
                <a:custGeom>
                  <a:avLst/>
                  <a:gdLst>
                    <a:gd name="T0" fmla="*/ 560 w 560"/>
                    <a:gd name="T1" fmla="*/ 122 h 291"/>
                    <a:gd name="T2" fmla="*/ 260 w 560"/>
                    <a:gd name="T3" fmla="*/ 291 h 291"/>
                    <a:gd name="T4" fmla="*/ 0 w 560"/>
                    <a:gd name="T5" fmla="*/ 158 h 291"/>
                    <a:gd name="T6" fmla="*/ 9 w 560"/>
                    <a:gd name="T7" fmla="*/ 154 h 291"/>
                    <a:gd name="T8" fmla="*/ 290 w 560"/>
                    <a:gd name="T9" fmla="*/ 11 h 291"/>
                    <a:gd name="T10" fmla="*/ 326 w 560"/>
                    <a:gd name="T11" fmla="*/ 6 h 291"/>
                    <a:gd name="T12" fmla="*/ 560 w 560"/>
                    <a:gd name="T13" fmla="*/ 122 h 291"/>
                  </a:gdLst>
                  <a:ahLst/>
                  <a:cxnLst>
                    <a:cxn ang="0">
                      <a:pos x="T0" y="T1"/>
                    </a:cxn>
                    <a:cxn ang="0">
                      <a:pos x="T2" y="T3"/>
                    </a:cxn>
                    <a:cxn ang="0">
                      <a:pos x="T4" y="T5"/>
                    </a:cxn>
                    <a:cxn ang="0">
                      <a:pos x="T6" y="T7"/>
                    </a:cxn>
                    <a:cxn ang="0">
                      <a:pos x="T8" y="T9"/>
                    </a:cxn>
                    <a:cxn ang="0">
                      <a:pos x="T10" y="T11"/>
                    </a:cxn>
                    <a:cxn ang="0">
                      <a:pos x="T12" y="T13"/>
                    </a:cxn>
                  </a:cxnLst>
                  <a:rect l="0" t="0" r="r" b="b"/>
                  <a:pathLst>
                    <a:path w="560" h="291">
                      <a:moveTo>
                        <a:pt x="560" y="122"/>
                      </a:moveTo>
                      <a:cubicBezTo>
                        <a:pt x="260" y="291"/>
                        <a:pt x="260" y="291"/>
                        <a:pt x="260" y="291"/>
                      </a:cubicBezTo>
                      <a:cubicBezTo>
                        <a:pt x="0" y="158"/>
                        <a:pt x="0" y="158"/>
                        <a:pt x="0" y="158"/>
                      </a:cubicBezTo>
                      <a:cubicBezTo>
                        <a:pt x="9" y="154"/>
                        <a:pt x="9" y="154"/>
                        <a:pt x="9" y="154"/>
                      </a:cubicBezTo>
                      <a:cubicBezTo>
                        <a:pt x="290" y="11"/>
                        <a:pt x="290" y="11"/>
                        <a:pt x="290" y="11"/>
                      </a:cubicBezTo>
                      <a:cubicBezTo>
                        <a:pt x="290" y="11"/>
                        <a:pt x="309" y="0"/>
                        <a:pt x="326" y="6"/>
                      </a:cubicBezTo>
                      <a:cubicBezTo>
                        <a:pt x="343" y="12"/>
                        <a:pt x="560" y="122"/>
                        <a:pt x="560" y="122"/>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5" name="Freeform 36">
                  <a:extLst>
                    <a:ext uri="{FF2B5EF4-FFF2-40B4-BE49-F238E27FC236}">
                      <a16:creationId xmlns:a16="http://schemas.microsoft.com/office/drawing/2014/main" id="{84665564-E04A-483D-2AE7-56A99B388CEF}"/>
                    </a:ext>
                  </a:extLst>
                </p:cNvPr>
                <p:cNvSpPr>
                  <a:spLocks/>
                </p:cNvSpPr>
                <p:nvPr/>
              </p:nvSpPr>
              <p:spPr bwMode="auto">
                <a:xfrm>
                  <a:off x="5491726" y="3105443"/>
                  <a:ext cx="1123950" cy="728663"/>
                </a:xfrm>
                <a:custGeom>
                  <a:avLst/>
                  <a:gdLst>
                    <a:gd name="T0" fmla="*/ 0 w 708"/>
                    <a:gd name="T1" fmla="*/ 400 h 459"/>
                    <a:gd name="T2" fmla="*/ 708 w 708"/>
                    <a:gd name="T3" fmla="*/ 0 h 459"/>
                    <a:gd name="T4" fmla="*/ 708 w 708"/>
                    <a:gd name="T5" fmla="*/ 57 h 459"/>
                    <a:gd name="T6" fmla="*/ 0 w 708"/>
                    <a:gd name="T7" fmla="*/ 459 h 459"/>
                    <a:gd name="T8" fmla="*/ 0 w 708"/>
                    <a:gd name="T9" fmla="*/ 400 h 459"/>
                  </a:gdLst>
                  <a:ahLst/>
                  <a:cxnLst>
                    <a:cxn ang="0">
                      <a:pos x="T0" y="T1"/>
                    </a:cxn>
                    <a:cxn ang="0">
                      <a:pos x="T2" y="T3"/>
                    </a:cxn>
                    <a:cxn ang="0">
                      <a:pos x="T4" y="T5"/>
                    </a:cxn>
                    <a:cxn ang="0">
                      <a:pos x="T6" y="T7"/>
                    </a:cxn>
                    <a:cxn ang="0">
                      <a:pos x="T8" y="T9"/>
                    </a:cxn>
                  </a:cxnLst>
                  <a:rect l="0" t="0" r="r" b="b"/>
                  <a:pathLst>
                    <a:path w="708" h="459">
                      <a:moveTo>
                        <a:pt x="0" y="400"/>
                      </a:moveTo>
                      <a:lnTo>
                        <a:pt x="708" y="0"/>
                      </a:lnTo>
                      <a:lnTo>
                        <a:pt x="708" y="57"/>
                      </a:lnTo>
                      <a:lnTo>
                        <a:pt x="0" y="459"/>
                      </a:lnTo>
                      <a:lnTo>
                        <a:pt x="0" y="40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sp>
            <p:nvSpPr>
              <p:cNvPr id="39" name="Freeform 37">
                <a:extLst>
                  <a:ext uri="{FF2B5EF4-FFF2-40B4-BE49-F238E27FC236}">
                    <a16:creationId xmlns:a16="http://schemas.microsoft.com/office/drawing/2014/main" id="{18464603-F465-4275-9373-55DB0DC118C8}"/>
                  </a:ext>
                </a:extLst>
              </p:cNvPr>
              <p:cNvSpPr>
                <a:spLocks/>
              </p:cNvSpPr>
              <p:nvPr/>
            </p:nvSpPr>
            <p:spPr bwMode="auto">
              <a:xfrm>
                <a:off x="5491726" y="3470568"/>
                <a:ext cx="1123950" cy="739775"/>
              </a:xfrm>
              <a:custGeom>
                <a:avLst/>
                <a:gdLst>
                  <a:gd name="T0" fmla="*/ 708 w 708"/>
                  <a:gd name="T1" fmla="*/ 0 h 466"/>
                  <a:gd name="T2" fmla="*/ 708 w 708"/>
                  <a:gd name="T3" fmla="*/ 49 h 466"/>
                  <a:gd name="T4" fmla="*/ 0 w 708"/>
                  <a:gd name="T5" fmla="*/ 466 h 466"/>
                  <a:gd name="T6" fmla="*/ 0 w 708"/>
                  <a:gd name="T7" fmla="*/ 411 h 466"/>
                  <a:gd name="T8" fmla="*/ 708 w 708"/>
                  <a:gd name="T9" fmla="*/ 0 h 466"/>
                </a:gdLst>
                <a:ahLst/>
                <a:cxnLst>
                  <a:cxn ang="0">
                    <a:pos x="T0" y="T1"/>
                  </a:cxn>
                  <a:cxn ang="0">
                    <a:pos x="T2" y="T3"/>
                  </a:cxn>
                  <a:cxn ang="0">
                    <a:pos x="T4" y="T5"/>
                  </a:cxn>
                  <a:cxn ang="0">
                    <a:pos x="T6" y="T7"/>
                  </a:cxn>
                  <a:cxn ang="0">
                    <a:pos x="T8" y="T9"/>
                  </a:cxn>
                </a:cxnLst>
                <a:rect l="0" t="0" r="r" b="b"/>
                <a:pathLst>
                  <a:path w="708" h="466">
                    <a:moveTo>
                      <a:pt x="708" y="0"/>
                    </a:moveTo>
                    <a:lnTo>
                      <a:pt x="708" y="49"/>
                    </a:lnTo>
                    <a:lnTo>
                      <a:pt x="0" y="466"/>
                    </a:lnTo>
                    <a:lnTo>
                      <a:pt x="0" y="411"/>
                    </a:lnTo>
                    <a:lnTo>
                      <a:pt x="708"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40" name="Freeform 38">
                <a:extLst>
                  <a:ext uri="{FF2B5EF4-FFF2-40B4-BE49-F238E27FC236}">
                    <a16:creationId xmlns:a16="http://schemas.microsoft.com/office/drawing/2014/main" id="{D423621E-F8E4-4549-9D7B-5C98D03463F6}"/>
                  </a:ext>
                </a:extLst>
              </p:cNvPr>
              <p:cNvSpPr>
                <a:spLocks/>
              </p:cNvSpPr>
              <p:nvPr/>
            </p:nvSpPr>
            <p:spPr bwMode="auto">
              <a:xfrm>
                <a:off x="4424926" y="3199106"/>
                <a:ext cx="1066800" cy="1011238"/>
              </a:xfrm>
              <a:custGeom>
                <a:avLst/>
                <a:gdLst>
                  <a:gd name="T0" fmla="*/ 284 w 284"/>
                  <a:gd name="T1" fmla="*/ 169 h 269"/>
                  <a:gd name="T2" fmla="*/ 55 w 284"/>
                  <a:gd name="T3" fmla="*/ 34 h 269"/>
                  <a:gd name="T4" fmla="*/ 19 w 284"/>
                  <a:gd name="T5" fmla="*/ 42 h 269"/>
                  <a:gd name="T6" fmla="*/ 50 w 284"/>
                  <a:gd name="T7" fmla="*/ 115 h 269"/>
                  <a:gd name="T8" fmla="*/ 284 w 284"/>
                  <a:gd name="T9" fmla="*/ 246 h 269"/>
                  <a:gd name="T10" fmla="*/ 284 w 284"/>
                  <a:gd name="T11" fmla="*/ 269 h 269"/>
                  <a:gd name="T12" fmla="*/ 44 w 284"/>
                  <a:gd name="T13" fmla="*/ 131 h 269"/>
                  <a:gd name="T14" fmla="*/ 1 w 284"/>
                  <a:gd name="T15" fmla="*/ 57 h 269"/>
                  <a:gd name="T16" fmla="*/ 50 w 284"/>
                  <a:gd name="T17" fmla="*/ 10 h 269"/>
                  <a:gd name="T18" fmla="*/ 284 w 284"/>
                  <a:gd name="T19" fmla="*/ 144 h 269"/>
                  <a:gd name="T20" fmla="*/ 284 w 284"/>
                  <a:gd name="T21" fmla="*/ 1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69">
                    <a:moveTo>
                      <a:pt x="284" y="169"/>
                    </a:moveTo>
                    <a:cubicBezTo>
                      <a:pt x="55" y="34"/>
                      <a:pt x="55" y="34"/>
                      <a:pt x="55" y="34"/>
                    </a:cubicBezTo>
                    <a:cubicBezTo>
                      <a:pt x="55" y="34"/>
                      <a:pt x="29" y="17"/>
                      <a:pt x="19" y="42"/>
                    </a:cubicBezTo>
                    <a:cubicBezTo>
                      <a:pt x="10" y="67"/>
                      <a:pt x="31" y="103"/>
                      <a:pt x="50" y="115"/>
                    </a:cubicBezTo>
                    <a:cubicBezTo>
                      <a:pt x="284" y="246"/>
                      <a:pt x="284" y="246"/>
                      <a:pt x="284" y="246"/>
                    </a:cubicBezTo>
                    <a:cubicBezTo>
                      <a:pt x="284" y="269"/>
                      <a:pt x="284" y="269"/>
                      <a:pt x="284" y="269"/>
                    </a:cubicBezTo>
                    <a:cubicBezTo>
                      <a:pt x="44" y="131"/>
                      <a:pt x="44" y="131"/>
                      <a:pt x="44" y="131"/>
                    </a:cubicBezTo>
                    <a:cubicBezTo>
                      <a:pt x="44" y="131"/>
                      <a:pt x="0" y="98"/>
                      <a:pt x="1" y="57"/>
                    </a:cubicBezTo>
                    <a:cubicBezTo>
                      <a:pt x="3" y="16"/>
                      <a:pt x="31" y="0"/>
                      <a:pt x="50" y="10"/>
                    </a:cubicBezTo>
                    <a:cubicBezTo>
                      <a:pt x="284" y="144"/>
                      <a:pt x="284" y="144"/>
                      <a:pt x="284" y="144"/>
                    </a:cubicBezTo>
                    <a:lnTo>
                      <a:pt x="284" y="169"/>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0" name="Group 63"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F03D26D3-2281-677E-A9E2-127548BC48A8}"/>
                </a:ext>
              </a:extLst>
            </p:cNvPr>
            <p:cNvGrpSpPr/>
            <p:nvPr/>
          </p:nvGrpSpPr>
          <p:grpSpPr>
            <a:xfrm>
              <a:off x="3794553" y="4611332"/>
              <a:ext cx="1274329" cy="891887"/>
              <a:chOff x="6672826" y="4521493"/>
              <a:chExt cx="1401762" cy="981076"/>
            </a:xfrm>
          </p:grpSpPr>
          <p:sp>
            <p:nvSpPr>
              <p:cNvPr id="32" name="Freeform 40">
                <a:extLst>
                  <a:ext uri="{FF2B5EF4-FFF2-40B4-BE49-F238E27FC236}">
                    <a16:creationId xmlns:a16="http://schemas.microsoft.com/office/drawing/2014/main" id="{A8C89DE5-F05D-E8AB-6321-D9EA40332EBC}"/>
                  </a:ext>
                </a:extLst>
              </p:cNvPr>
              <p:cNvSpPr>
                <a:spLocks/>
              </p:cNvSpPr>
              <p:nvPr/>
            </p:nvSpPr>
            <p:spPr bwMode="auto">
              <a:xfrm>
                <a:off x="6672826" y="4939006"/>
                <a:ext cx="1398588" cy="538163"/>
              </a:xfrm>
              <a:custGeom>
                <a:avLst/>
                <a:gdLst>
                  <a:gd name="T0" fmla="*/ 372 w 372"/>
                  <a:gd name="T1" fmla="*/ 16 h 143"/>
                  <a:gd name="T2" fmla="*/ 349 w 372"/>
                  <a:gd name="T3" fmla="*/ 7 h 143"/>
                  <a:gd name="T4" fmla="*/ 34 w 372"/>
                  <a:gd name="T5" fmla="*/ 0 h 143"/>
                  <a:gd name="T6" fmla="*/ 20 w 372"/>
                  <a:gd name="T7" fmla="*/ 44 h 143"/>
                  <a:gd name="T8" fmla="*/ 192 w 372"/>
                  <a:gd name="T9" fmla="*/ 143 h 143"/>
                  <a:gd name="T10" fmla="*/ 372 w 372"/>
                  <a:gd name="T11" fmla="*/ 16 h 143"/>
                </a:gdLst>
                <a:ahLst/>
                <a:cxnLst>
                  <a:cxn ang="0">
                    <a:pos x="T0" y="T1"/>
                  </a:cxn>
                  <a:cxn ang="0">
                    <a:pos x="T2" y="T3"/>
                  </a:cxn>
                  <a:cxn ang="0">
                    <a:pos x="T4" y="T5"/>
                  </a:cxn>
                  <a:cxn ang="0">
                    <a:pos x="T6" y="T7"/>
                  </a:cxn>
                  <a:cxn ang="0">
                    <a:pos x="T8" y="T9"/>
                  </a:cxn>
                  <a:cxn ang="0">
                    <a:pos x="T10" y="T11"/>
                  </a:cxn>
                </a:cxnLst>
                <a:rect l="0" t="0" r="r" b="b"/>
                <a:pathLst>
                  <a:path w="372" h="143">
                    <a:moveTo>
                      <a:pt x="372" y="16"/>
                    </a:moveTo>
                    <a:cubicBezTo>
                      <a:pt x="349" y="7"/>
                      <a:pt x="349" y="7"/>
                      <a:pt x="349" y="7"/>
                    </a:cubicBezTo>
                    <a:cubicBezTo>
                      <a:pt x="34" y="0"/>
                      <a:pt x="34" y="0"/>
                      <a:pt x="34" y="0"/>
                    </a:cubicBezTo>
                    <a:cubicBezTo>
                      <a:pt x="34" y="0"/>
                      <a:pt x="0" y="17"/>
                      <a:pt x="20" y="44"/>
                    </a:cubicBezTo>
                    <a:cubicBezTo>
                      <a:pt x="46" y="82"/>
                      <a:pt x="192" y="143"/>
                      <a:pt x="192" y="143"/>
                    </a:cubicBezTo>
                    <a:lnTo>
                      <a:pt x="372" y="16"/>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3" name="Freeform 41">
                <a:extLst>
                  <a:ext uri="{FF2B5EF4-FFF2-40B4-BE49-F238E27FC236}">
                    <a16:creationId xmlns:a16="http://schemas.microsoft.com/office/drawing/2014/main" id="{40DCC99D-902C-85E3-1AA9-DA3A2EA0341A}"/>
                  </a:ext>
                </a:extLst>
              </p:cNvPr>
              <p:cNvSpPr>
                <a:spLocks/>
              </p:cNvSpPr>
              <p:nvPr/>
            </p:nvSpPr>
            <p:spPr bwMode="auto">
              <a:xfrm>
                <a:off x="6823638" y="4818356"/>
                <a:ext cx="1214438" cy="590550"/>
              </a:xfrm>
              <a:custGeom>
                <a:avLst/>
                <a:gdLst>
                  <a:gd name="T0" fmla="*/ 760 w 765"/>
                  <a:gd name="T1" fmla="*/ 15 h 372"/>
                  <a:gd name="T2" fmla="*/ 765 w 765"/>
                  <a:gd name="T3" fmla="*/ 105 h 372"/>
                  <a:gd name="T4" fmla="*/ 357 w 765"/>
                  <a:gd name="T5" fmla="*/ 372 h 372"/>
                  <a:gd name="T6" fmla="*/ 7 w 765"/>
                  <a:gd name="T7" fmla="*/ 202 h 372"/>
                  <a:gd name="T8" fmla="*/ 0 w 765"/>
                  <a:gd name="T9" fmla="*/ 97 h 372"/>
                  <a:gd name="T10" fmla="*/ 360 w 765"/>
                  <a:gd name="T11" fmla="*/ 263 h 372"/>
                  <a:gd name="T12" fmla="*/ 758 w 765"/>
                  <a:gd name="T13" fmla="*/ 0 h 372"/>
                  <a:gd name="T14" fmla="*/ 760 w 765"/>
                  <a:gd name="T15" fmla="*/ 15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5" h="372">
                    <a:moveTo>
                      <a:pt x="760" y="15"/>
                    </a:moveTo>
                    <a:lnTo>
                      <a:pt x="765" y="105"/>
                    </a:lnTo>
                    <a:lnTo>
                      <a:pt x="357" y="372"/>
                    </a:lnTo>
                    <a:lnTo>
                      <a:pt x="7" y="202"/>
                    </a:lnTo>
                    <a:lnTo>
                      <a:pt x="0" y="97"/>
                    </a:lnTo>
                    <a:lnTo>
                      <a:pt x="360" y="263"/>
                    </a:lnTo>
                    <a:lnTo>
                      <a:pt x="758" y="0"/>
                    </a:lnTo>
                    <a:lnTo>
                      <a:pt x="760" y="15"/>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4" name="Freeform 42">
                <a:extLst>
                  <a:ext uri="{FF2B5EF4-FFF2-40B4-BE49-F238E27FC236}">
                    <a16:creationId xmlns:a16="http://schemas.microsoft.com/office/drawing/2014/main" id="{D29C0D31-9215-7879-ABA0-AC5763486583}"/>
                  </a:ext>
                </a:extLst>
              </p:cNvPr>
              <p:cNvSpPr>
                <a:spLocks/>
              </p:cNvSpPr>
              <p:nvPr/>
            </p:nvSpPr>
            <p:spPr bwMode="auto">
              <a:xfrm>
                <a:off x="6755376" y="4521493"/>
                <a:ext cx="1304925" cy="688975"/>
              </a:xfrm>
              <a:custGeom>
                <a:avLst/>
                <a:gdLst>
                  <a:gd name="T0" fmla="*/ 347 w 347"/>
                  <a:gd name="T1" fmla="*/ 67 h 183"/>
                  <a:gd name="T2" fmla="*/ 167 w 347"/>
                  <a:gd name="T3" fmla="*/ 183 h 183"/>
                  <a:gd name="T4" fmla="*/ 0 w 347"/>
                  <a:gd name="T5" fmla="*/ 110 h 183"/>
                  <a:gd name="T6" fmla="*/ 5 w 347"/>
                  <a:gd name="T7" fmla="*/ 107 h 183"/>
                  <a:gd name="T8" fmla="*/ 175 w 347"/>
                  <a:gd name="T9" fmla="*/ 8 h 183"/>
                  <a:gd name="T10" fmla="*/ 197 w 347"/>
                  <a:gd name="T11" fmla="*/ 3 h 183"/>
                  <a:gd name="T12" fmla="*/ 347 w 347"/>
                  <a:gd name="T13" fmla="*/ 67 h 183"/>
                </a:gdLst>
                <a:ahLst/>
                <a:cxnLst>
                  <a:cxn ang="0">
                    <a:pos x="T0" y="T1"/>
                  </a:cxn>
                  <a:cxn ang="0">
                    <a:pos x="T2" y="T3"/>
                  </a:cxn>
                  <a:cxn ang="0">
                    <a:pos x="T4" y="T5"/>
                  </a:cxn>
                  <a:cxn ang="0">
                    <a:pos x="T6" y="T7"/>
                  </a:cxn>
                  <a:cxn ang="0">
                    <a:pos x="T8" y="T9"/>
                  </a:cxn>
                  <a:cxn ang="0">
                    <a:pos x="T10" y="T11"/>
                  </a:cxn>
                  <a:cxn ang="0">
                    <a:pos x="T12" y="T13"/>
                  </a:cxn>
                </a:cxnLst>
                <a:rect l="0" t="0" r="r" b="b"/>
                <a:pathLst>
                  <a:path w="347" h="183">
                    <a:moveTo>
                      <a:pt x="347" y="67"/>
                    </a:moveTo>
                    <a:cubicBezTo>
                      <a:pt x="167" y="183"/>
                      <a:pt x="167" y="183"/>
                      <a:pt x="167" y="183"/>
                    </a:cubicBezTo>
                    <a:cubicBezTo>
                      <a:pt x="0" y="110"/>
                      <a:pt x="0" y="110"/>
                      <a:pt x="0" y="110"/>
                    </a:cubicBezTo>
                    <a:cubicBezTo>
                      <a:pt x="5" y="107"/>
                      <a:pt x="5" y="107"/>
                      <a:pt x="5" y="107"/>
                    </a:cubicBezTo>
                    <a:cubicBezTo>
                      <a:pt x="175" y="8"/>
                      <a:pt x="175" y="8"/>
                      <a:pt x="175" y="8"/>
                    </a:cubicBezTo>
                    <a:cubicBezTo>
                      <a:pt x="175" y="8"/>
                      <a:pt x="186" y="0"/>
                      <a:pt x="197" y="3"/>
                    </a:cubicBezTo>
                    <a:cubicBezTo>
                      <a:pt x="208" y="7"/>
                      <a:pt x="347" y="67"/>
                      <a:pt x="347" y="67"/>
                    </a:cubicBez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5" name="Freeform 43">
                <a:extLst>
                  <a:ext uri="{FF2B5EF4-FFF2-40B4-BE49-F238E27FC236}">
                    <a16:creationId xmlns:a16="http://schemas.microsoft.com/office/drawing/2014/main" id="{3F4D95EA-91DF-BAC1-728F-EA22A601A158}"/>
                  </a:ext>
                </a:extLst>
              </p:cNvPr>
              <p:cNvSpPr>
                <a:spLocks/>
              </p:cNvSpPr>
              <p:nvPr/>
            </p:nvSpPr>
            <p:spPr bwMode="auto">
              <a:xfrm>
                <a:off x="7384026" y="4773906"/>
                <a:ext cx="679450" cy="495300"/>
              </a:xfrm>
              <a:custGeom>
                <a:avLst/>
                <a:gdLst>
                  <a:gd name="T0" fmla="*/ 0 w 428"/>
                  <a:gd name="T1" fmla="*/ 275 h 312"/>
                  <a:gd name="T2" fmla="*/ 426 w 428"/>
                  <a:gd name="T3" fmla="*/ 0 h 312"/>
                  <a:gd name="T4" fmla="*/ 428 w 428"/>
                  <a:gd name="T5" fmla="*/ 35 h 312"/>
                  <a:gd name="T6" fmla="*/ 2 w 428"/>
                  <a:gd name="T7" fmla="*/ 312 h 312"/>
                  <a:gd name="T8" fmla="*/ 0 w 428"/>
                  <a:gd name="T9" fmla="*/ 275 h 312"/>
                </a:gdLst>
                <a:ahLst/>
                <a:cxnLst>
                  <a:cxn ang="0">
                    <a:pos x="T0" y="T1"/>
                  </a:cxn>
                  <a:cxn ang="0">
                    <a:pos x="T2" y="T3"/>
                  </a:cxn>
                  <a:cxn ang="0">
                    <a:pos x="T4" y="T5"/>
                  </a:cxn>
                  <a:cxn ang="0">
                    <a:pos x="T6" y="T7"/>
                  </a:cxn>
                  <a:cxn ang="0">
                    <a:pos x="T8" y="T9"/>
                  </a:cxn>
                </a:cxnLst>
                <a:rect l="0" t="0" r="r" b="b"/>
                <a:pathLst>
                  <a:path w="428" h="312">
                    <a:moveTo>
                      <a:pt x="0" y="275"/>
                    </a:moveTo>
                    <a:lnTo>
                      <a:pt x="426" y="0"/>
                    </a:lnTo>
                    <a:lnTo>
                      <a:pt x="428" y="35"/>
                    </a:lnTo>
                    <a:lnTo>
                      <a:pt x="2" y="312"/>
                    </a:lnTo>
                    <a:lnTo>
                      <a:pt x="0" y="275"/>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6" name="Freeform 44">
                <a:extLst>
                  <a:ext uri="{FF2B5EF4-FFF2-40B4-BE49-F238E27FC236}">
                    <a16:creationId xmlns:a16="http://schemas.microsoft.com/office/drawing/2014/main" id="{A2178416-6A05-D2AD-5F5F-9D09A025160D}"/>
                  </a:ext>
                </a:extLst>
              </p:cNvPr>
              <p:cNvSpPr>
                <a:spLocks/>
              </p:cNvSpPr>
              <p:nvPr/>
            </p:nvSpPr>
            <p:spPr bwMode="auto">
              <a:xfrm>
                <a:off x="7395138" y="4999331"/>
                <a:ext cx="679450" cy="503238"/>
              </a:xfrm>
              <a:custGeom>
                <a:avLst/>
                <a:gdLst>
                  <a:gd name="T0" fmla="*/ 426 w 428"/>
                  <a:gd name="T1" fmla="*/ 0 h 317"/>
                  <a:gd name="T2" fmla="*/ 428 w 428"/>
                  <a:gd name="T3" fmla="*/ 31 h 317"/>
                  <a:gd name="T4" fmla="*/ 2 w 428"/>
                  <a:gd name="T5" fmla="*/ 317 h 317"/>
                  <a:gd name="T6" fmla="*/ 0 w 428"/>
                  <a:gd name="T7" fmla="*/ 284 h 317"/>
                  <a:gd name="T8" fmla="*/ 426 w 428"/>
                  <a:gd name="T9" fmla="*/ 0 h 317"/>
                </a:gdLst>
                <a:ahLst/>
                <a:cxnLst>
                  <a:cxn ang="0">
                    <a:pos x="T0" y="T1"/>
                  </a:cxn>
                  <a:cxn ang="0">
                    <a:pos x="T2" y="T3"/>
                  </a:cxn>
                  <a:cxn ang="0">
                    <a:pos x="T4" y="T5"/>
                  </a:cxn>
                  <a:cxn ang="0">
                    <a:pos x="T6" y="T7"/>
                  </a:cxn>
                  <a:cxn ang="0">
                    <a:pos x="T8" y="T9"/>
                  </a:cxn>
                </a:cxnLst>
                <a:rect l="0" t="0" r="r" b="b"/>
                <a:pathLst>
                  <a:path w="428" h="317">
                    <a:moveTo>
                      <a:pt x="426" y="0"/>
                    </a:moveTo>
                    <a:lnTo>
                      <a:pt x="428" y="31"/>
                    </a:lnTo>
                    <a:lnTo>
                      <a:pt x="2" y="317"/>
                    </a:lnTo>
                    <a:lnTo>
                      <a:pt x="0" y="284"/>
                    </a:lnTo>
                    <a:lnTo>
                      <a:pt x="426" y="0"/>
                    </a:lnTo>
                    <a:close/>
                  </a:path>
                </a:pathLst>
              </a:custGeom>
              <a:solidFill>
                <a:srgbClr val="007D8E"/>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7" name="Freeform 45">
                <a:extLst>
                  <a:ext uri="{FF2B5EF4-FFF2-40B4-BE49-F238E27FC236}">
                    <a16:creationId xmlns:a16="http://schemas.microsoft.com/office/drawing/2014/main" id="{8E85D442-20E4-E13E-ABD9-B582AF13DC26}"/>
                  </a:ext>
                </a:extLst>
              </p:cNvPr>
              <p:cNvSpPr>
                <a:spLocks/>
              </p:cNvSpPr>
              <p:nvPr/>
            </p:nvSpPr>
            <p:spPr bwMode="auto">
              <a:xfrm>
                <a:off x="6706163" y="4908843"/>
                <a:ext cx="692150" cy="593725"/>
              </a:xfrm>
              <a:custGeom>
                <a:avLst/>
                <a:gdLst>
                  <a:gd name="T0" fmla="*/ 181 w 184"/>
                  <a:gd name="T1" fmla="*/ 96 h 158"/>
                  <a:gd name="T2" fmla="*/ 33 w 184"/>
                  <a:gd name="T3" fmla="*/ 20 h 158"/>
                  <a:gd name="T4" fmla="*/ 11 w 184"/>
                  <a:gd name="T5" fmla="*/ 27 h 158"/>
                  <a:gd name="T6" fmla="*/ 33 w 184"/>
                  <a:gd name="T7" fmla="*/ 71 h 158"/>
                  <a:gd name="T8" fmla="*/ 183 w 184"/>
                  <a:gd name="T9" fmla="*/ 144 h 158"/>
                  <a:gd name="T10" fmla="*/ 184 w 184"/>
                  <a:gd name="T11" fmla="*/ 158 h 158"/>
                  <a:gd name="T12" fmla="*/ 30 w 184"/>
                  <a:gd name="T13" fmla="*/ 81 h 158"/>
                  <a:gd name="T14" fmla="*/ 1 w 184"/>
                  <a:gd name="T15" fmla="*/ 36 h 158"/>
                  <a:gd name="T16" fmla="*/ 29 w 184"/>
                  <a:gd name="T17" fmla="*/ 5 h 158"/>
                  <a:gd name="T18" fmla="*/ 180 w 184"/>
                  <a:gd name="T19" fmla="*/ 80 h 158"/>
                  <a:gd name="T20" fmla="*/ 181 w 184"/>
                  <a:gd name="T21" fmla="*/ 9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158">
                    <a:moveTo>
                      <a:pt x="181" y="96"/>
                    </a:moveTo>
                    <a:cubicBezTo>
                      <a:pt x="33" y="20"/>
                      <a:pt x="33" y="20"/>
                      <a:pt x="33" y="20"/>
                    </a:cubicBezTo>
                    <a:cubicBezTo>
                      <a:pt x="33" y="20"/>
                      <a:pt x="16" y="11"/>
                      <a:pt x="11" y="27"/>
                    </a:cubicBezTo>
                    <a:cubicBezTo>
                      <a:pt x="6" y="43"/>
                      <a:pt x="21" y="64"/>
                      <a:pt x="33" y="71"/>
                    </a:cubicBezTo>
                    <a:cubicBezTo>
                      <a:pt x="183" y="144"/>
                      <a:pt x="183" y="144"/>
                      <a:pt x="183" y="144"/>
                    </a:cubicBezTo>
                    <a:cubicBezTo>
                      <a:pt x="184" y="158"/>
                      <a:pt x="184" y="158"/>
                      <a:pt x="184" y="158"/>
                    </a:cubicBezTo>
                    <a:cubicBezTo>
                      <a:pt x="30" y="81"/>
                      <a:pt x="30" y="81"/>
                      <a:pt x="30" y="81"/>
                    </a:cubicBezTo>
                    <a:cubicBezTo>
                      <a:pt x="30" y="81"/>
                      <a:pt x="1" y="62"/>
                      <a:pt x="1" y="36"/>
                    </a:cubicBezTo>
                    <a:cubicBezTo>
                      <a:pt x="0" y="11"/>
                      <a:pt x="17" y="0"/>
                      <a:pt x="29" y="5"/>
                    </a:cubicBezTo>
                    <a:cubicBezTo>
                      <a:pt x="180" y="80"/>
                      <a:pt x="180" y="80"/>
                      <a:pt x="180" y="80"/>
                    </a:cubicBezTo>
                    <a:lnTo>
                      <a:pt x="181" y="96"/>
                    </a:lnTo>
                    <a:close/>
                  </a:path>
                </a:pathLst>
              </a:custGeom>
              <a:solidFill>
                <a:srgbClr val="00ABC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3" name="Group 66"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9255838A-1C5A-99F3-09B9-093601484AD6}"/>
                </a:ext>
              </a:extLst>
            </p:cNvPr>
            <p:cNvGrpSpPr/>
            <p:nvPr/>
          </p:nvGrpSpPr>
          <p:grpSpPr>
            <a:xfrm>
              <a:off x="2710723" y="2142048"/>
              <a:ext cx="874569" cy="1271443"/>
              <a:chOff x="5480613" y="1805281"/>
              <a:chExt cx="962026" cy="1398587"/>
            </a:xfrm>
          </p:grpSpPr>
          <p:sp>
            <p:nvSpPr>
              <p:cNvPr id="24" name="Freeform 47">
                <a:extLst>
                  <a:ext uri="{FF2B5EF4-FFF2-40B4-BE49-F238E27FC236}">
                    <a16:creationId xmlns:a16="http://schemas.microsoft.com/office/drawing/2014/main" id="{04E1529E-163F-D794-0F11-65F7A2B4C563}"/>
                  </a:ext>
                </a:extLst>
              </p:cNvPr>
              <p:cNvSpPr>
                <a:spLocks/>
              </p:cNvSpPr>
              <p:nvPr/>
            </p:nvSpPr>
            <p:spPr bwMode="auto">
              <a:xfrm>
                <a:off x="5939401" y="2027531"/>
                <a:ext cx="387350" cy="225425"/>
              </a:xfrm>
              <a:custGeom>
                <a:avLst/>
                <a:gdLst>
                  <a:gd name="T0" fmla="*/ 1 w 103"/>
                  <a:gd name="T1" fmla="*/ 15 h 60"/>
                  <a:gd name="T2" fmla="*/ 3 w 103"/>
                  <a:gd name="T3" fmla="*/ 7 h 60"/>
                  <a:gd name="T4" fmla="*/ 7 w 103"/>
                  <a:gd name="T5" fmla="*/ 0 h 60"/>
                  <a:gd name="T6" fmla="*/ 103 w 103"/>
                  <a:gd name="T7" fmla="*/ 45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4"/>
                      <a:pt x="1" y="11"/>
                      <a:pt x="3" y="7"/>
                    </a:cubicBezTo>
                    <a:cubicBezTo>
                      <a:pt x="5" y="3"/>
                      <a:pt x="7" y="0"/>
                      <a:pt x="7" y="0"/>
                    </a:cubicBezTo>
                    <a:cubicBezTo>
                      <a:pt x="103" y="45"/>
                      <a:pt x="103" y="45"/>
                      <a:pt x="103" y="45"/>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5" name="Freeform 48">
                <a:extLst>
                  <a:ext uri="{FF2B5EF4-FFF2-40B4-BE49-F238E27FC236}">
                    <a16:creationId xmlns:a16="http://schemas.microsoft.com/office/drawing/2014/main" id="{D4CFD4D7-47E7-199A-6C2A-808C5E8738CB}"/>
                  </a:ext>
                </a:extLst>
              </p:cNvPr>
              <p:cNvSpPr>
                <a:spLocks/>
              </p:cNvSpPr>
              <p:nvPr/>
            </p:nvSpPr>
            <p:spPr bwMode="auto">
              <a:xfrm>
                <a:off x="5871138" y="2173581"/>
                <a:ext cx="387350" cy="225425"/>
              </a:xfrm>
              <a:custGeom>
                <a:avLst/>
                <a:gdLst>
                  <a:gd name="T0" fmla="*/ 0 w 103"/>
                  <a:gd name="T1" fmla="*/ 14 h 60"/>
                  <a:gd name="T2" fmla="*/ 3 w 103"/>
                  <a:gd name="T3" fmla="*/ 7 h 60"/>
                  <a:gd name="T4" fmla="*/ 7 w 103"/>
                  <a:gd name="T5" fmla="*/ 0 h 60"/>
                  <a:gd name="T6" fmla="*/ 103 w 103"/>
                  <a:gd name="T7" fmla="*/ 45 h 60"/>
                  <a:gd name="T8" fmla="*/ 100 w 103"/>
                  <a:gd name="T9" fmla="*/ 53 h 60"/>
                  <a:gd name="T10" fmla="*/ 96 w 103"/>
                  <a:gd name="T11" fmla="*/ 60 h 60"/>
                  <a:gd name="T12" fmla="*/ 0 w 103"/>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4"/>
                    </a:moveTo>
                    <a:cubicBezTo>
                      <a:pt x="0" y="14"/>
                      <a:pt x="1" y="11"/>
                      <a:pt x="3" y="7"/>
                    </a:cubicBezTo>
                    <a:cubicBezTo>
                      <a:pt x="4" y="3"/>
                      <a:pt x="6" y="0"/>
                      <a:pt x="7" y="0"/>
                    </a:cubicBezTo>
                    <a:cubicBezTo>
                      <a:pt x="103" y="45"/>
                      <a:pt x="103" y="45"/>
                      <a:pt x="103" y="45"/>
                    </a:cubicBezTo>
                    <a:cubicBezTo>
                      <a:pt x="103" y="45"/>
                      <a:pt x="102" y="49"/>
                      <a:pt x="100" y="53"/>
                    </a:cubicBezTo>
                    <a:cubicBezTo>
                      <a:pt x="98" y="57"/>
                      <a:pt x="96" y="60"/>
                      <a:pt x="96" y="60"/>
                    </a:cubicBezTo>
                    <a:lnTo>
                      <a:pt x="0"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6" name="Freeform 49">
                <a:extLst>
                  <a:ext uri="{FF2B5EF4-FFF2-40B4-BE49-F238E27FC236}">
                    <a16:creationId xmlns:a16="http://schemas.microsoft.com/office/drawing/2014/main" id="{C23F2AEF-004D-0D22-2A30-74C99B48D7BF}"/>
                  </a:ext>
                </a:extLst>
              </p:cNvPr>
              <p:cNvSpPr>
                <a:spLocks/>
              </p:cNvSpPr>
              <p:nvPr/>
            </p:nvSpPr>
            <p:spPr bwMode="auto">
              <a:xfrm>
                <a:off x="5799701" y="2319631"/>
                <a:ext cx="392113" cy="225425"/>
              </a:xfrm>
              <a:custGeom>
                <a:avLst/>
                <a:gdLst>
                  <a:gd name="T0" fmla="*/ 1 w 104"/>
                  <a:gd name="T1" fmla="*/ 14 h 60"/>
                  <a:gd name="T2" fmla="*/ 3 w 104"/>
                  <a:gd name="T3" fmla="*/ 7 h 60"/>
                  <a:gd name="T4" fmla="*/ 8 w 104"/>
                  <a:gd name="T5" fmla="*/ 0 h 60"/>
                  <a:gd name="T6" fmla="*/ 103 w 104"/>
                  <a:gd name="T7" fmla="*/ 45 h 60"/>
                  <a:gd name="T8" fmla="*/ 101 w 104"/>
                  <a:gd name="T9" fmla="*/ 53 h 60"/>
                  <a:gd name="T10" fmla="*/ 97 w 104"/>
                  <a:gd name="T11" fmla="*/ 59 h 60"/>
                  <a:gd name="T12" fmla="*/ 1 w 104"/>
                  <a:gd name="T13" fmla="*/ 14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4"/>
                    </a:moveTo>
                    <a:cubicBezTo>
                      <a:pt x="0" y="14"/>
                      <a:pt x="1" y="11"/>
                      <a:pt x="3" y="7"/>
                    </a:cubicBezTo>
                    <a:cubicBezTo>
                      <a:pt x="5" y="3"/>
                      <a:pt x="7" y="0"/>
                      <a:pt x="8" y="0"/>
                    </a:cubicBezTo>
                    <a:cubicBezTo>
                      <a:pt x="103" y="45"/>
                      <a:pt x="103" y="45"/>
                      <a:pt x="103" y="45"/>
                    </a:cubicBezTo>
                    <a:cubicBezTo>
                      <a:pt x="104" y="45"/>
                      <a:pt x="103" y="49"/>
                      <a:pt x="101" y="53"/>
                    </a:cubicBezTo>
                    <a:cubicBezTo>
                      <a:pt x="99" y="57"/>
                      <a:pt x="97" y="60"/>
                      <a:pt x="97" y="59"/>
                    </a:cubicBezTo>
                    <a:lnTo>
                      <a:pt x="1" y="14"/>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7" name="Freeform 50">
                <a:extLst>
                  <a:ext uri="{FF2B5EF4-FFF2-40B4-BE49-F238E27FC236}">
                    <a16:creationId xmlns:a16="http://schemas.microsoft.com/office/drawing/2014/main" id="{DD309707-FB73-91C7-33E0-927E8111E61F}"/>
                  </a:ext>
                </a:extLst>
              </p:cNvPr>
              <p:cNvSpPr>
                <a:spLocks/>
              </p:cNvSpPr>
              <p:nvPr/>
            </p:nvSpPr>
            <p:spPr bwMode="auto">
              <a:xfrm>
                <a:off x="5733026" y="2462506"/>
                <a:ext cx="387350" cy="225425"/>
              </a:xfrm>
              <a:custGeom>
                <a:avLst/>
                <a:gdLst>
                  <a:gd name="T0" fmla="*/ 1 w 103"/>
                  <a:gd name="T1" fmla="*/ 15 h 60"/>
                  <a:gd name="T2" fmla="*/ 3 w 103"/>
                  <a:gd name="T3" fmla="*/ 7 h 60"/>
                  <a:gd name="T4" fmla="*/ 7 w 103"/>
                  <a:gd name="T5" fmla="*/ 1 h 60"/>
                  <a:gd name="T6" fmla="*/ 103 w 103"/>
                  <a:gd name="T7" fmla="*/ 46 h 60"/>
                  <a:gd name="T8" fmla="*/ 101 w 103"/>
                  <a:gd name="T9" fmla="*/ 53 h 60"/>
                  <a:gd name="T10" fmla="*/ 96 w 103"/>
                  <a:gd name="T11" fmla="*/ 60 h 60"/>
                  <a:gd name="T12" fmla="*/ 1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1" y="15"/>
                    </a:moveTo>
                    <a:cubicBezTo>
                      <a:pt x="0" y="15"/>
                      <a:pt x="1" y="11"/>
                      <a:pt x="3" y="7"/>
                    </a:cubicBezTo>
                    <a:cubicBezTo>
                      <a:pt x="5" y="3"/>
                      <a:pt x="7" y="0"/>
                      <a:pt x="7" y="1"/>
                    </a:cubicBezTo>
                    <a:cubicBezTo>
                      <a:pt x="103" y="46"/>
                      <a:pt x="103" y="46"/>
                      <a:pt x="103" y="46"/>
                    </a:cubicBezTo>
                    <a:cubicBezTo>
                      <a:pt x="103" y="46"/>
                      <a:pt x="102" y="49"/>
                      <a:pt x="101" y="53"/>
                    </a:cubicBezTo>
                    <a:cubicBezTo>
                      <a:pt x="99" y="57"/>
                      <a:pt x="97" y="60"/>
                      <a:pt x="96"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8" name="Freeform 51">
                <a:extLst>
                  <a:ext uri="{FF2B5EF4-FFF2-40B4-BE49-F238E27FC236}">
                    <a16:creationId xmlns:a16="http://schemas.microsoft.com/office/drawing/2014/main" id="{06C703CD-8345-591A-1D10-6E056AF4BFDA}"/>
                  </a:ext>
                </a:extLst>
              </p:cNvPr>
              <p:cNvSpPr>
                <a:spLocks/>
              </p:cNvSpPr>
              <p:nvPr/>
            </p:nvSpPr>
            <p:spPr bwMode="auto">
              <a:xfrm>
                <a:off x="5664763" y="2610143"/>
                <a:ext cx="387350" cy="225425"/>
              </a:xfrm>
              <a:custGeom>
                <a:avLst/>
                <a:gdLst>
                  <a:gd name="T0" fmla="*/ 0 w 103"/>
                  <a:gd name="T1" fmla="*/ 15 h 60"/>
                  <a:gd name="T2" fmla="*/ 3 w 103"/>
                  <a:gd name="T3" fmla="*/ 7 h 60"/>
                  <a:gd name="T4" fmla="*/ 7 w 103"/>
                  <a:gd name="T5" fmla="*/ 1 h 60"/>
                  <a:gd name="T6" fmla="*/ 103 w 103"/>
                  <a:gd name="T7" fmla="*/ 46 h 60"/>
                  <a:gd name="T8" fmla="*/ 100 w 103"/>
                  <a:gd name="T9" fmla="*/ 53 h 60"/>
                  <a:gd name="T10" fmla="*/ 96 w 103"/>
                  <a:gd name="T11" fmla="*/ 60 h 60"/>
                  <a:gd name="T12" fmla="*/ 0 w 103"/>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3" h="60">
                    <a:moveTo>
                      <a:pt x="0" y="15"/>
                    </a:moveTo>
                    <a:cubicBezTo>
                      <a:pt x="0" y="15"/>
                      <a:pt x="1" y="11"/>
                      <a:pt x="3" y="7"/>
                    </a:cubicBezTo>
                    <a:cubicBezTo>
                      <a:pt x="5" y="3"/>
                      <a:pt x="6" y="0"/>
                      <a:pt x="7" y="1"/>
                    </a:cubicBezTo>
                    <a:cubicBezTo>
                      <a:pt x="103" y="46"/>
                      <a:pt x="103" y="46"/>
                      <a:pt x="103" y="46"/>
                    </a:cubicBezTo>
                    <a:cubicBezTo>
                      <a:pt x="103" y="46"/>
                      <a:pt x="102" y="49"/>
                      <a:pt x="100" y="53"/>
                    </a:cubicBezTo>
                    <a:cubicBezTo>
                      <a:pt x="98" y="57"/>
                      <a:pt x="96" y="60"/>
                      <a:pt x="96" y="60"/>
                    </a:cubicBezTo>
                    <a:lnTo>
                      <a:pt x="0"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9" name="Freeform 52">
                <a:extLst>
                  <a:ext uri="{FF2B5EF4-FFF2-40B4-BE49-F238E27FC236}">
                    <a16:creationId xmlns:a16="http://schemas.microsoft.com/office/drawing/2014/main" id="{D8F65955-0E2D-C16F-C96A-358FE68CEA2A}"/>
                  </a:ext>
                </a:extLst>
              </p:cNvPr>
              <p:cNvSpPr>
                <a:spLocks/>
              </p:cNvSpPr>
              <p:nvPr/>
            </p:nvSpPr>
            <p:spPr bwMode="auto">
              <a:xfrm>
                <a:off x="5593326" y="2756193"/>
                <a:ext cx="390525" cy="225425"/>
              </a:xfrm>
              <a:custGeom>
                <a:avLst/>
                <a:gdLst>
                  <a:gd name="T0" fmla="*/ 1 w 104"/>
                  <a:gd name="T1" fmla="*/ 15 h 60"/>
                  <a:gd name="T2" fmla="*/ 3 w 104"/>
                  <a:gd name="T3" fmla="*/ 7 h 60"/>
                  <a:gd name="T4" fmla="*/ 8 w 104"/>
                  <a:gd name="T5" fmla="*/ 0 h 60"/>
                  <a:gd name="T6" fmla="*/ 103 w 104"/>
                  <a:gd name="T7" fmla="*/ 45 h 60"/>
                  <a:gd name="T8" fmla="*/ 101 w 104"/>
                  <a:gd name="T9" fmla="*/ 53 h 60"/>
                  <a:gd name="T10" fmla="*/ 97 w 104"/>
                  <a:gd name="T11" fmla="*/ 60 h 60"/>
                  <a:gd name="T12" fmla="*/ 1 w 104"/>
                  <a:gd name="T13" fmla="*/ 15 h 60"/>
                </a:gdLst>
                <a:ahLst/>
                <a:cxnLst>
                  <a:cxn ang="0">
                    <a:pos x="T0" y="T1"/>
                  </a:cxn>
                  <a:cxn ang="0">
                    <a:pos x="T2" y="T3"/>
                  </a:cxn>
                  <a:cxn ang="0">
                    <a:pos x="T4" y="T5"/>
                  </a:cxn>
                  <a:cxn ang="0">
                    <a:pos x="T6" y="T7"/>
                  </a:cxn>
                  <a:cxn ang="0">
                    <a:pos x="T8" y="T9"/>
                  </a:cxn>
                  <a:cxn ang="0">
                    <a:pos x="T10" y="T11"/>
                  </a:cxn>
                  <a:cxn ang="0">
                    <a:pos x="T12" y="T13"/>
                  </a:cxn>
                </a:cxnLst>
                <a:rect l="0" t="0" r="r" b="b"/>
                <a:pathLst>
                  <a:path w="104" h="60">
                    <a:moveTo>
                      <a:pt x="1" y="15"/>
                    </a:moveTo>
                    <a:cubicBezTo>
                      <a:pt x="0" y="14"/>
                      <a:pt x="1" y="11"/>
                      <a:pt x="3" y="7"/>
                    </a:cubicBezTo>
                    <a:cubicBezTo>
                      <a:pt x="5" y="3"/>
                      <a:pt x="7" y="0"/>
                      <a:pt x="8" y="0"/>
                    </a:cubicBezTo>
                    <a:cubicBezTo>
                      <a:pt x="103" y="45"/>
                      <a:pt x="103" y="45"/>
                      <a:pt x="103" y="45"/>
                    </a:cubicBezTo>
                    <a:cubicBezTo>
                      <a:pt x="104" y="46"/>
                      <a:pt x="103" y="49"/>
                      <a:pt x="101" y="53"/>
                    </a:cubicBezTo>
                    <a:cubicBezTo>
                      <a:pt x="99" y="57"/>
                      <a:pt x="97" y="60"/>
                      <a:pt x="97" y="60"/>
                    </a:cubicBezTo>
                    <a:lnTo>
                      <a:pt x="1" y="15"/>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0" name="Freeform 53">
                <a:extLst>
                  <a:ext uri="{FF2B5EF4-FFF2-40B4-BE49-F238E27FC236}">
                    <a16:creationId xmlns:a16="http://schemas.microsoft.com/office/drawing/2014/main" id="{5FF87F61-DB7C-0D58-FB1F-88943C87BA7F}"/>
                  </a:ext>
                </a:extLst>
              </p:cNvPr>
              <p:cNvSpPr>
                <a:spLocks/>
              </p:cNvSpPr>
              <p:nvPr/>
            </p:nvSpPr>
            <p:spPr bwMode="auto">
              <a:xfrm>
                <a:off x="5480613" y="1805281"/>
                <a:ext cx="628650" cy="1243013"/>
              </a:xfrm>
              <a:custGeom>
                <a:avLst/>
                <a:gdLst>
                  <a:gd name="T0" fmla="*/ 15 w 167"/>
                  <a:gd name="T1" fmla="*/ 329 h 331"/>
                  <a:gd name="T2" fmla="*/ 6 w 167"/>
                  <a:gd name="T3" fmla="*/ 329 h 331"/>
                  <a:gd name="T4" fmla="*/ 1 w 167"/>
                  <a:gd name="T5" fmla="*/ 322 h 331"/>
                  <a:gd name="T6" fmla="*/ 152 w 167"/>
                  <a:gd name="T7" fmla="*/ 1 h 331"/>
                  <a:gd name="T8" fmla="*/ 161 w 167"/>
                  <a:gd name="T9" fmla="*/ 2 h 331"/>
                  <a:gd name="T10" fmla="*/ 166 w 167"/>
                  <a:gd name="T11" fmla="*/ 8 h 331"/>
                  <a:gd name="T12" fmla="*/ 15 w 167"/>
                  <a:gd name="T13" fmla="*/ 329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29"/>
                    </a:moveTo>
                    <a:cubicBezTo>
                      <a:pt x="14" y="331"/>
                      <a:pt x="10" y="331"/>
                      <a:pt x="6" y="329"/>
                    </a:cubicBezTo>
                    <a:cubicBezTo>
                      <a:pt x="2" y="327"/>
                      <a:pt x="0" y="324"/>
                      <a:pt x="1" y="322"/>
                    </a:cubicBezTo>
                    <a:cubicBezTo>
                      <a:pt x="152" y="1"/>
                      <a:pt x="152" y="1"/>
                      <a:pt x="152" y="1"/>
                    </a:cubicBezTo>
                    <a:cubicBezTo>
                      <a:pt x="153" y="0"/>
                      <a:pt x="157" y="0"/>
                      <a:pt x="161" y="2"/>
                    </a:cubicBezTo>
                    <a:cubicBezTo>
                      <a:pt x="165" y="3"/>
                      <a:pt x="167" y="6"/>
                      <a:pt x="166" y="8"/>
                    </a:cubicBezTo>
                    <a:lnTo>
                      <a:pt x="15" y="329"/>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31" name="Freeform 54">
                <a:extLst>
                  <a:ext uri="{FF2B5EF4-FFF2-40B4-BE49-F238E27FC236}">
                    <a16:creationId xmlns:a16="http://schemas.microsoft.com/office/drawing/2014/main" id="{44862C93-AC6D-0A41-9FFF-1E009B911F76}"/>
                  </a:ext>
                </a:extLst>
              </p:cNvPr>
              <p:cNvSpPr>
                <a:spLocks/>
              </p:cNvSpPr>
              <p:nvPr/>
            </p:nvSpPr>
            <p:spPr bwMode="auto">
              <a:xfrm>
                <a:off x="5815576" y="1959268"/>
                <a:ext cx="627063" cy="1244600"/>
              </a:xfrm>
              <a:custGeom>
                <a:avLst/>
                <a:gdLst>
                  <a:gd name="T0" fmla="*/ 15 w 167"/>
                  <a:gd name="T1" fmla="*/ 330 h 331"/>
                  <a:gd name="T2" fmla="*/ 6 w 167"/>
                  <a:gd name="T3" fmla="*/ 330 h 331"/>
                  <a:gd name="T4" fmla="*/ 0 w 167"/>
                  <a:gd name="T5" fmla="*/ 323 h 331"/>
                  <a:gd name="T6" fmla="*/ 152 w 167"/>
                  <a:gd name="T7" fmla="*/ 2 h 331"/>
                  <a:gd name="T8" fmla="*/ 160 w 167"/>
                  <a:gd name="T9" fmla="*/ 2 h 331"/>
                  <a:gd name="T10" fmla="*/ 166 w 167"/>
                  <a:gd name="T11" fmla="*/ 9 h 331"/>
                  <a:gd name="T12" fmla="*/ 15 w 167"/>
                  <a:gd name="T13" fmla="*/ 330 h 331"/>
                </a:gdLst>
                <a:ahLst/>
                <a:cxnLst>
                  <a:cxn ang="0">
                    <a:pos x="T0" y="T1"/>
                  </a:cxn>
                  <a:cxn ang="0">
                    <a:pos x="T2" y="T3"/>
                  </a:cxn>
                  <a:cxn ang="0">
                    <a:pos x="T4" y="T5"/>
                  </a:cxn>
                  <a:cxn ang="0">
                    <a:pos x="T6" y="T7"/>
                  </a:cxn>
                  <a:cxn ang="0">
                    <a:pos x="T8" y="T9"/>
                  </a:cxn>
                  <a:cxn ang="0">
                    <a:pos x="T10" y="T11"/>
                  </a:cxn>
                  <a:cxn ang="0">
                    <a:pos x="T12" y="T13"/>
                  </a:cxn>
                </a:cxnLst>
                <a:rect l="0" t="0" r="r" b="b"/>
                <a:pathLst>
                  <a:path w="167" h="331">
                    <a:moveTo>
                      <a:pt x="15" y="330"/>
                    </a:moveTo>
                    <a:cubicBezTo>
                      <a:pt x="14" y="331"/>
                      <a:pt x="10" y="331"/>
                      <a:pt x="6" y="330"/>
                    </a:cubicBezTo>
                    <a:cubicBezTo>
                      <a:pt x="2" y="328"/>
                      <a:pt x="0" y="325"/>
                      <a:pt x="0" y="323"/>
                    </a:cubicBezTo>
                    <a:cubicBezTo>
                      <a:pt x="152" y="2"/>
                      <a:pt x="152" y="2"/>
                      <a:pt x="152" y="2"/>
                    </a:cubicBezTo>
                    <a:cubicBezTo>
                      <a:pt x="153" y="0"/>
                      <a:pt x="157" y="1"/>
                      <a:pt x="160" y="2"/>
                    </a:cubicBezTo>
                    <a:cubicBezTo>
                      <a:pt x="164" y="4"/>
                      <a:pt x="167" y="7"/>
                      <a:pt x="166" y="9"/>
                    </a:cubicBezTo>
                    <a:lnTo>
                      <a:pt x="15" y="33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nvGrpSpPr>
            <p:cNvPr id="15" name="Group 64"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a:extLst>
                <a:ext uri="{FF2B5EF4-FFF2-40B4-BE49-F238E27FC236}">
                  <a16:creationId xmlns:a16="http://schemas.microsoft.com/office/drawing/2014/main" id="{BB8DACA7-DE1D-B678-E356-48363CF32501}"/>
                </a:ext>
              </a:extLst>
            </p:cNvPr>
            <p:cNvGrpSpPr/>
            <p:nvPr/>
          </p:nvGrpSpPr>
          <p:grpSpPr>
            <a:xfrm>
              <a:off x="2892564" y="4136526"/>
              <a:ext cx="987136" cy="1241136"/>
              <a:chOff x="5680638" y="3999206"/>
              <a:chExt cx="1085850" cy="1365250"/>
            </a:xfrm>
          </p:grpSpPr>
          <p:sp>
            <p:nvSpPr>
              <p:cNvPr id="16" name="Freeform 55">
                <a:extLst>
                  <a:ext uri="{FF2B5EF4-FFF2-40B4-BE49-F238E27FC236}">
                    <a16:creationId xmlns:a16="http://schemas.microsoft.com/office/drawing/2014/main" id="{B3789796-A336-2CC7-D99E-653AE863D1FF}"/>
                  </a:ext>
                </a:extLst>
              </p:cNvPr>
              <p:cNvSpPr>
                <a:spLocks/>
              </p:cNvSpPr>
              <p:nvPr/>
            </p:nvSpPr>
            <p:spPr bwMode="auto">
              <a:xfrm>
                <a:off x="5818751" y="4207168"/>
                <a:ext cx="373063" cy="269875"/>
              </a:xfrm>
              <a:custGeom>
                <a:avLst/>
                <a:gdLst>
                  <a:gd name="T0" fmla="*/ 9 w 99"/>
                  <a:gd name="T1" fmla="*/ 71 h 72"/>
                  <a:gd name="T2" fmla="*/ 4 w 99"/>
                  <a:gd name="T3" fmla="*/ 65 h 72"/>
                  <a:gd name="T4" fmla="*/ 1 w 99"/>
                  <a:gd name="T5" fmla="*/ 58 h 72"/>
                  <a:gd name="T6" fmla="*/ 90 w 99"/>
                  <a:gd name="T7" fmla="*/ 1 h 72"/>
                  <a:gd name="T8" fmla="*/ 95 w 99"/>
                  <a:gd name="T9" fmla="*/ 7 h 72"/>
                  <a:gd name="T10" fmla="*/ 98 w 99"/>
                  <a:gd name="T11" fmla="*/ 14 h 72"/>
                  <a:gd name="T12" fmla="*/ 9 w 99"/>
                  <a:gd name="T13" fmla="*/ 71 h 72"/>
                </a:gdLst>
                <a:ahLst/>
                <a:cxnLst>
                  <a:cxn ang="0">
                    <a:pos x="T0" y="T1"/>
                  </a:cxn>
                  <a:cxn ang="0">
                    <a:pos x="T2" y="T3"/>
                  </a:cxn>
                  <a:cxn ang="0">
                    <a:pos x="T4" y="T5"/>
                  </a:cxn>
                  <a:cxn ang="0">
                    <a:pos x="T6" y="T7"/>
                  </a:cxn>
                  <a:cxn ang="0">
                    <a:pos x="T8" y="T9"/>
                  </a:cxn>
                  <a:cxn ang="0">
                    <a:pos x="T10" y="T11"/>
                  </a:cxn>
                  <a:cxn ang="0">
                    <a:pos x="T12" y="T13"/>
                  </a:cxn>
                </a:cxnLst>
                <a:rect l="0" t="0" r="r" b="b"/>
                <a:pathLst>
                  <a:path w="99" h="72">
                    <a:moveTo>
                      <a:pt x="9" y="71"/>
                    </a:moveTo>
                    <a:cubicBezTo>
                      <a:pt x="9" y="72"/>
                      <a:pt x="7" y="69"/>
                      <a:pt x="4" y="65"/>
                    </a:cubicBezTo>
                    <a:cubicBezTo>
                      <a:pt x="2" y="61"/>
                      <a:pt x="0" y="58"/>
                      <a:pt x="1" y="58"/>
                    </a:cubicBezTo>
                    <a:cubicBezTo>
                      <a:pt x="90" y="1"/>
                      <a:pt x="90" y="1"/>
                      <a:pt x="90" y="1"/>
                    </a:cubicBezTo>
                    <a:cubicBezTo>
                      <a:pt x="90" y="0"/>
                      <a:pt x="93" y="3"/>
                      <a:pt x="95" y="7"/>
                    </a:cubicBezTo>
                    <a:cubicBezTo>
                      <a:pt x="97" y="11"/>
                      <a:pt x="99" y="14"/>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7" name="Freeform 56">
                <a:extLst>
                  <a:ext uri="{FF2B5EF4-FFF2-40B4-BE49-F238E27FC236}">
                    <a16:creationId xmlns:a16="http://schemas.microsoft.com/office/drawing/2014/main" id="{EEA806B5-6F2E-A490-ED18-AEA0C66A52E5}"/>
                  </a:ext>
                </a:extLst>
              </p:cNvPr>
              <p:cNvSpPr>
                <a:spLocks/>
              </p:cNvSpPr>
              <p:nvPr/>
            </p:nvSpPr>
            <p:spPr bwMode="auto">
              <a:xfrm>
                <a:off x="5906063" y="4345281"/>
                <a:ext cx="371475" cy="266700"/>
              </a:xfrm>
              <a:custGeom>
                <a:avLst/>
                <a:gdLst>
                  <a:gd name="T0" fmla="*/ 10 w 99"/>
                  <a:gd name="T1" fmla="*/ 70 h 71"/>
                  <a:gd name="T2" fmla="*/ 4 w 99"/>
                  <a:gd name="T3" fmla="*/ 64 h 71"/>
                  <a:gd name="T4" fmla="*/ 1 w 99"/>
                  <a:gd name="T5" fmla="*/ 57 h 71"/>
                  <a:gd name="T6" fmla="*/ 90 w 99"/>
                  <a:gd name="T7" fmla="*/ 0 h 71"/>
                  <a:gd name="T8" fmla="*/ 95 w 99"/>
                  <a:gd name="T9" fmla="*/ 6 h 71"/>
                  <a:gd name="T10" fmla="*/ 99 w 99"/>
                  <a:gd name="T11" fmla="*/ 13 h 71"/>
                  <a:gd name="T12" fmla="*/ 10 w 99"/>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10" y="70"/>
                    </a:moveTo>
                    <a:cubicBezTo>
                      <a:pt x="9" y="71"/>
                      <a:pt x="7" y="68"/>
                      <a:pt x="4" y="64"/>
                    </a:cubicBezTo>
                    <a:cubicBezTo>
                      <a:pt x="2" y="61"/>
                      <a:pt x="0" y="57"/>
                      <a:pt x="1" y="57"/>
                    </a:cubicBezTo>
                    <a:cubicBezTo>
                      <a:pt x="90" y="0"/>
                      <a:pt x="90" y="0"/>
                      <a:pt x="90" y="0"/>
                    </a:cubicBezTo>
                    <a:cubicBezTo>
                      <a:pt x="91" y="0"/>
                      <a:pt x="93" y="2"/>
                      <a:pt x="95" y="6"/>
                    </a:cubicBezTo>
                    <a:cubicBezTo>
                      <a:pt x="98" y="10"/>
                      <a:pt x="99" y="13"/>
                      <a:pt x="99" y="13"/>
                    </a:cubicBezTo>
                    <a:lnTo>
                      <a:pt x="10"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8" name="Freeform 57">
                <a:extLst>
                  <a:ext uri="{FF2B5EF4-FFF2-40B4-BE49-F238E27FC236}">
                    <a16:creationId xmlns:a16="http://schemas.microsoft.com/office/drawing/2014/main" id="{DC5390B3-302F-ECB9-7C53-5579E2891D78}"/>
                  </a:ext>
                </a:extLst>
              </p:cNvPr>
              <p:cNvSpPr>
                <a:spLocks/>
              </p:cNvSpPr>
              <p:nvPr/>
            </p:nvSpPr>
            <p:spPr bwMode="auto">
              <a:xfrm>
                <a:off x="5996551" y="4480218"/>
                <a:ext cx="368300" cy="266700"/>
              </a:xfrm>
              <a:custGeom>
                <a:avLst/>
                <a:gdLst>
                  <a:gd name="T0" fmla="*/ 9 w 98"/>
                  <a:gd name="T1" fmla="*/ 70 h 71"/>
                  <a:gd name="T2" fmla="*/ 4 w 98"/>
                  <a:gd name="T3" fmla="*/ 64 h 71"/>
                  <a:gd name="T4" fmla="*/ 0 w 98"/>
                  <a:gd name="T5" fmla="*/ 57 h 71"/>
                  <a:gd name="T6" fmla="*/ 89 w 98"/>
                  <a:gd name="T7" fmla="*/ 0 h 71"/>
                  <a:gd name="T8" fmla="*/ 94 w 98"/>
                  <a:gd name="T9" fmla="*/ 6 h 71"/>
                  <a:gd name="T10" fmla="*/ 98 w 98"/>
                  <a:gd name="T11" fmla="*/ 13 h 71"/>
                  <a:gd name="T12" fmla="*/ 9 w 98"/>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0"/>
                    </a:moveTo>
                    <a:cubicBezTo>
                      <a:pt x="8" y="71"/>
                      <a:pt x="6" y="68"/>
                      <a:pt x="4" y="64"/>
                    </a:cubicBezTo>
                    <a:cubicBezTo>
                      <a:pt x="1" y="61"/>
                      <a:pt x="0" y="57"/>
                      <a:pt x="0" y="57"/>
                    </a:cubicBezTo>
                    <a:cubicBezTo>
                      <a:pt x="89" y="0"/>
                      <a:pt x="89" y="0"/>
                      <a:pt x="89" y="0"/>
                    </a:cubicBezTo>
                    <a:cubicBezTo>
                      <a:pt x="90" y="0"/>
                      <a:pt x="92" y="2"/>
                      <a:pt x="94" y="6"/>
                    </a:cubicBezTo>
                    <a:cubicBezTo>
                      <a:pt x="97" y="10"/>
                      <a:pt x="98" y="13"/>
                      <a:pt x="98" y="13"/>
                    </a:cubicBezTo>
                    <a:lnTo>
                      <a:pt x="9" y="7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9" name="Freeform 58">
                <a:extLst>
                  <a:ext uri="{FF2B5EF4-FFF2-40B4-BE49-F238E27FC236}">
                    <a16:creationId xmlns:a16="http://schemas.microsoft.com/office/drawing/2014/main" id="{E05A82D9-57C9-4564-161F-D3BB4A039534}"/>
                  </a:ext>
                </a:extLst>
              </p:cNvPr>
              <p:cNvSpPr>
                <a:spLocks/>
              </p:cNvSpPr>
              <p:nvPr/>
            </p:nvSpPr>
            <p:spPr bwMode="auto">
              <a:xfrm>
                <a:off x="6082276" y="4616743"/>
                <a:ext cx="368300" cy="266700"/>
              </a:xfrm>
              <a:custGeom>
                <a:avLst/>
                <a:gdLst>
                  <a:gd name="T0" fmla="*/ 9 w 98"/>
                  <a:gd name="T1" fmla="*/ 71 h 71"/>
                  <a:gd name="T2" fmla="*/ 4 w 98"/>
                  <a:gd name="T3" fmla="*/ 64 h 71"/>
                  <a:gd name="T4" fmla="*/ 0 w 98"/>
                  <a:gd name="T5" fmla="*/ 57 h 71"/>
                  <a:gd name="T6" fmla="*/ 89 w 98"/>
                  <a:gd name="T7" fmla="*/ 0 h 71"/>
                  <a:gd name="T8" fmla="*/ 95 w 98"/>
                  <a:gd name="T9" fmla="*/ 6 h 71"/>
                  <a:gd name="T10" fmla="*/ 98 w 98"/>
                  <a:gd name="T11" fmla="*/ 13 h 71"/>
                  <a:gd name="T12" fmla="*/ 9 w 98"/>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8" h="71">
                    <a:moveTo>
                      <a:pt x="9" y="71"/>
                    </a:moveTo>
                    <a:cubicBezTo>
                      <a:pt x="8" y="71"/>
                      <a:pt x="6" y="68"/>
                      <a:pt x="4" y="64"/>
                    </a:cubicBezTo>
                    <a:cubicBezTo>
                      <a:pt x="1" y="61"/>
                      <a:pt x="0" y="58"/>
                      <a:pt x="0" y="57"/>
                    </a:cubicBezTo>
                    <a:cubicBezTo>
                      <a:pt x="89" y="0"/>
                      <a:pt x="89" y="0"/>
                      <a:pt x="89" y="0"/>
                    </a:cubicBezTo>
                    <a:cubicBezTo>
                      <a:pt x="90" y="0"/>
                      <a:pt x="92" y="3"/>
                      <a:pt x="95" y="6"/>
                    </a:cubicBezTo>
                    <a:cubicBezTo>
                      <a:pt x="97" y="10"/>
                      <a:pt x="98" y="13"/>
                      <a:pt x="98" y="13"/>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0" name="Freeform 59">
                <a:extLst>
                  <a:ext uri="{FF2B5EF4-FFF2-40B4-BE49-F238E27FC236}">
                    <a16:creationId xmlns:a16="http://schemas.microsoft.com/office/drawing/2014/main" id="{C8803BF0-8232-F27F-5047-2DA2EE53D81E}"/>
                  </a:ext>
                </a:extLst>
              </p:cNvPr>
              <p:cNvSpPr>
                <a:spLocks/>
              </p:cNvSpPr>
              <p:nvPr/>
            </p:nvSpPr>
            <p:spPr bwMode="auto">
              <a:xfrm>
                <a:off x="6169588" y="4751681"/>
                <a:ext cx="371475"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2"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1" name="Freeform 60">
                <a:extLst>
                  <a:ext uri="{FF2B5EF4-FFF2-40B4-BE49-F238E27FC236}">
                    <a16:creationId xmlns:a16="http://schemas.microsoft.com/office/drawing/2014/main" id="{EF8F25F8-C595-F5A4-9350-5AFBBEFD263B}"/>
                  </a:ext>
                </a:extLst>
              </p:cNvPr>
              <p:cNvSpPr>
                <a:spLocks/>
              </p:cNvSpPr>
              <p:nvPr/>
            </p:nvSpPr>
            <p:spPr bwMode="auto">
              <a:xfrm>
                <a:off x="6255313" y="4886618"/>
                <a:ext cx="373063" cy="266700"/>
              </a:xfrm>
              <a:custGeom>
                <a:avLst/>
                <a:gdLst>
                  <a:gd name="T0" fmla="*/ 9 w 99"/>
                  <a:gd name="T1" fmla="*/ 71 h 71"/>
                  <a:gd name="T2" fmla="*/ 4 w 99"/>
                  <a:gd name="T3" fmla="*/ 65 h 71"/>
                  <a:gd name="T4" fmla="*/ 1 w 99"/>
                  <a:gd name="T5" fmla="*/ 57 h 71"/>
                  <a:gd name="T6" fmla="*/ 90 w 99"/>
                  <a:gd name="T7" fmla="*/ 0 h 71"/>
                  <a:gd name="T8" fmla="*/ 95 w 99"/>
                  <a:gd name="T9" fmla="*/ 6 h 71"/>
                  <a:gd name="T10" fmla="*/ 98 w 99"/>
                  <a:gd name="T11" fmla="*/ 14 h 71"/>
                  <a:gd name="T12" fmla="*/ 9 w 99"/>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99" h="71">
                    <a:moveTo>
                      <a:pt x="9" y="71"/>
                    </a:moveTo>
                    <a:cubicBezTo>
                      <a:pt x="9" y="71"/>
                      <a:pt x="6" y="68"/>
                      <a:pt x="4" y="65"/>
                    </a:cubicBezTo>
                    <a:cubicBezTo>
                      <a:pt x="2" y="61"/>
                      <a:pt x="0" y="58"/>
                      <a:pt x="1" y="57"/>
                    </a:cubicBezTo>
                    <a:cubicBezTo>
                      <a:pt x="90" y="0"/>
                      <a:pt x="90" y="0"/>
                      <a:pt x="90" y="0"/>
                    </a:cubicBezTo>
                    <a:cubicBezTo>
                      <a:pt x="90" y="0"/>
                      <a:pt x="93" y="3"/>
                      <a:pt x="95" y="6"/>
                    </a:cubicBezTo>
                    <a:cubicBezTo>
                      <a:pt x="97" y="10"/>
                      <a:pt x="99" y="13"/>
                      <a:pt x="98" y="14"/>
                    </a:cubicBezTo>
                    <a:lnTo>
                      <a:pt x="9" y="71"/>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2" name="Freeform 61">
                <a:extLst>
                  <a:ext uri="{FF2B5EF4-FFF2-40B4-BE49-F238E27FC236}">
                    <a16:creationId xmlns:a16="http://schemas.microsoft.com/office/drawing/2014/main" id="{B4075991-13C8-670D-0526-64A29A8EF5B2}"/>
                  </a:ext>
                </a:extLst>
              </p:cNvPr>
              <p:cNvSpPr>
                <a:spLocks/>
              </p:cNvSpPr>
              <p:nvPr/>
            </p:nvSpPr>
            <p:spPr bwMode="auto">
              <a:xfrm>
                <a:off x="5680638" y="4199231"/>
                <a:ext cx="777875" cy="1165225"/>
              </a:xfrm>
              <a:custGeom>
                <a:avLst/>
                <a:gdLst>
                  <a:gd name="T0" fmla="*/ 206 w 207"/>
                  <a:gd name="T1" fmla="*/ 300 h 310"/>
                  <a:gd name="T2" fmla="*/ 201 w 207"/>
                  <a:gd name="T3" fmla="*/ 307 h 310"/>
                  <a:gd name="T4" fmla="*/ 192 w 207"/>
                  <a:gd name="T5" fmla="*/ 308 h 310"/>
                  <a:gd name="T6" fmla="*/ 1 w 207"/>
                  <a:gd name="T7" fmla="*/ 10 h 310"/>
                  <a:gd name="T8" fmla="*/ 6 w 207"/>
                  <a:gd name="T9" fmla="*/ 3 h 310"/>
                  <a:gd name="T10" fmla="*/ 14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7" y="309"/>
                      <a:pt x="193" y="310"/>
                      <a:pt x="192" y="308"/>
                    </a:cubicBezTo>
                    <a:cubicBezTo>
                      <a:pt x="1" y="10"/>
                      <a:pt x="1" y="10"/>
                      <a:pt x="1" y="10"/>
                    </a:cubicBezTo>
                    <a:cubicBezTo>
                      <a:pt x="0" y="8"/>
                      <a:pt x="2" y="5"/>
                      <a:pt x="6" y="3"/>
                    </a:cubicBezTo>
                    <a:cubicBezTo>
                      <a:pt x="9" y="0"/>
                      <a:pt x="13" y="0"/>
                      <a:pt x="14"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23" name="Freeform 62">
                <a:extLst>
                  <a:ext uri="{FF2B5EF4-FFF2-40B4-BE49-F238E27FC236}">
                    <a16:creationId xmlns:a16="http://schemas.microsoft.com/office/drawing/2014/main" id="{E12A4DEC-7554-5EF6-547E-F672EB4CF9E8}"/>
                  </a:ext>
                </a:extLst>
              </p:cNvPr>
              <p:cNvSpPr>
                <a:spLocks/>
              </p:cNvSpPr>
              <p:nvPr/>
            </p:nvSpPr>
            <p:spPr bwMode="auto">
              <a:xfrm>
                <a:off x="5988613" y="3999206"/>
                <a:ext cx="777875" cy="1165225"/>
              </a:xfrm>
              <a:custGeom>
                <a:avLst/>
                <a:gdLst>
                  <a:gd name="T0" fmla="*/ 206 w 207"/>
                  <a:gd name="T1" fmla="*/ 300 h 310"/>
                  <a:gd name="T2" fmla="*/ 201 w 207"/>
                  <a:gd name="T3" fmla="*/ 307 h 310"/>
                  <a:gd name="T4" fmla="*/ 193 w 207"/>
                  <a:gd name="T5" fmla="*/ 308 h 310"/>
                  <a:gd name="T6" fmla="*/ 1 w 207"/>
                  <a:gd name="T7" fmla="*/ 10 h 310"/>
                  <a:gd name="T8" fmla="*/ 6 w 207"/>
                  <a:gd name="T9" fmla="*/ 3 h 310"/>
                  <a:gd name="T10" fmla="*/ 15 w 207"/>
                  <a:gd name="T11" fmla="*/ 1 h 310"/>
                  <a:gd name="T12" fmla="*/ 206 w 207"/>
                  <a:gd name="T13" fmla="*/ 300 h 310"/>
                </a:gdLst>
                <a:ahLst/>
                <a:cxnLst>
                  <a:cxn ang="0">
                    <a:pos x="T0" y="T1"/>
                  </a:cxn>
                  <a:cxn ang="0">
                    <a:pos x="T2" y="T3"/>
                  </a:cxn>
                  <a:cxn ang="0">
                    <a:pos x="T4" y="T5"/>
                  </a:cxn>
                  <a:cxn ang="0">
                    <a:pos x="T6" y="T7"/>
                  </a:cxn>
                  <a:cxn ang="0">
                    <a:pos x="T8" y="T9"/>
                  </a:cxn>
                  <a:cxn ang="0">
                    <a:pos x="T10" y="T11"/>
                  </a:cxn>
                  <a:cxn ang="0">
                    <a:pos x="T12" y="T13"/>
                  </a:cxn>
                </a:cxnLst>
                <a:rect l="0" t="0" r="r" b="b"/>
                <a:pathLst>
                  <a:path w="207" h="310">
                    <a:moveTo>
                      <a:pt x="206" y="300"/>
                    </a:moveTo>
                    <a:cubicBezTo>
                      <a:pt x="207" y="301"/>
                      <a:pt x="205" y="305"/>
                      <a:pt x="201" y="307"/>
                    </a:cubicBezTo>
                    <a:cubicBezTo>
                      <a:pt x="198" y="309"/>
                      <a:pt x="194" y="310"/>
                      <a:pt x="193" y="308"/>
                    </a:cubicBezTo>
                    <a:cubicBezTo>
                      <a:pt x="1" y="10"/>
                      <a:pt x="1" y="10"/>
                      <a:pt x="1" y="10"/>
                    </a:cubicBezTo>
                    <a:cubicBezTo>
                      <a:pt x="0" y="8"/>
                      <a:pt x="2" y="5"/>
                      <a:pt x="6" y="3"/>
                    </a:cubicBezTo>
                    <a:cubicBezTo>
                      <a:pt x="10" y="0"/>
                      <a:pt x="14" y="0"/>
                      <a:pt x="15" y="1"/>
                    </a:cubicBezTo>
                    <a:lnTo>
                      <a:pt x="206" y="30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grpSp>
      <p:pic>
        <p:nvPicPr>
          <p:cNvPr id="4" name="Imagem 3">
            <a:extLst>
              <a:ext uri="{FF2B5EF4-FFF2-40B4-BE49-F238E27FC236}">
                <a16:creationId xmlns:a16="http://schemas.microsoft.com/office/drawing/2014/main" id="{E383D87F-C10D-21E6-7FFF-9A37CFF12C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451" y="127937"/>
            <a:ext cx="2340372" cy="649753"/>
          </a:xfrm>
          <a:prstGeom prst="rect">
            <a:avLst/>
          </a:prstGeom>
        </p:spPr>
      </p:pic>
    </p:spTree>
    <p:extLst>
      <p:ext uri="{BB962C8B-B14F-4D97-AF65-F5344CB8AC3E}">
        <p14:creationId xmlns:p14="http://schemas.microsoft.com/office/powerpoint/2010/main" val="275366673"/>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a:extLst>
              <a:ext uri="{FF2B5EF4-FFF2-40B4-BE49-F238E27FC236}">
                <a16:creationId xmlns:a16="http://schemas.microsoft.com/office/drawing/2014/main" id="{9A236C6A-83BD-3EA2-F94A-CE0EE1FA42D5}"/>
              </a:ext>
            </a:extLst>
          </p:cNvPr>
          <p:cNvSpPr/>
          <p:nvPr/>
        </p:nvSpPr>
        <p:spPr>
          <a:xfrm>
            <a:off x="8483599" y="696910"/>
            <a:ext cx="3505201" cy="547529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5">
            <a:extLst>
              <a:ext uri="{FF2B5EF4-FFF2-40B4-BE49-F238E27FC236}">
                <a16:creationId xmlns:a16="http://schemas.microsoft.com/office/drawing/2014/main" id="{7ADD9BD2-E36F-1DA9-6FAE-3AA389120E8D}"/>
              </a:ext>
            </a:extLst>
          </p:cNvPr>
          <p:cNvSpPr/>
          <p:nvPr/>
        </p:nvSpPr>
        <p:spPr>
          <a:xfrm>
            <a:off x="4356100" y="696910"/>
            <a:ext cx="3949699" cy="2654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5">
            <a:extLst>
              <a:ext uri="{FF2B5EF4-FFF2-40B4-BE49-F238E27FC236}">
                <a16:creationId xmlns:a16="http://schemas.microsoft.com/office/drawing/2014/main" id="{B9BA1DF6-D78D-30E2-6E28-D2D3A5EB280C}"/>
              </a:ext>
            </a:extLst>
          </p:cNvPr>
          <p:cNvSpPr/>
          <p:nvPr/>
        </p:nvSpPr>
        <p:spPr>
          <a:xfrm>
            <a:off x="228601" y="696910"/>
            <a:ext cx="3949699" cy="265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5">
            <a:extLst>
              <a:ext uri="{FF2B5EF4-FFF2-40B4-BE49-F238E27FC236}">
                <a16:creationId xmlns:a16="http://schemas.microsoft.com/office/drawing/2014/main" id="{8A6FB10E-5582-57D4-389D-2F4A0A0DBA62}"/>
              </a:ext>
            </a:extLst>
          </p:cNvPr>
          <p:cNvSpPr/>
          <p:nvPr/>
        </p:nvSpPr>
        <p:spPr>
          <a:xfrm>
            <a:off x="4356100" y="3517900"/>
            <a:ext cx="3949699" cy="2654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dirty="0"/>
              <a:t>Fornecer uma quantidade adequada de vestimentas, levando em consideração a necessidade de troca frequente durante o trabalho.</a:t>
            </a:r>
            <a:endParaRPr lang="id-ID" dirty="0"/>
          </a:p>
        </p:txBody>
      </p:sp>
      <p:sp>
        <p:nvSpPr>
          <p:cNvPr id="4" name="Rectangle 5">
            <a:extLst>
              <a:ext uri="{FF2B5EF4-FFF2-40B4-BE49-F238E27FC236}">
                <a16:creationId xmlns:a16="http://schemas.microsoft.com/office/drawing/2014/main" id="{A91E3221-2594-D2D8-A33E-62C90382C5D7}"/>
              </a:ext>
            </a:extLst>
          </p:cNvPr>
          <p:cNvSpPr/>
          <p:nvPr/>
        </p:nvSpPr>
        <p:spPr>
          <a:xfrm>
            <a:off x="228601" y="3517900"/>
            <a:ext cx="3949699" cy="26543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a:extLst>
              <a:ext uri="{FF2B5EF4-FFF2-40B4-BE49-F238E27FC236}">
                <a16:creationId xmlns:a16="http://schemas.microsoft.com/office/drawing/2014/main" id="{0047656E-EA43-39B9-29F8-F27665EBABAF}"/>
              </a:ext>
            </a:extLst>
          </p:cNvPr>
          <p:cNvSpPr/>
          <p:nvPr/>
        </p:nvSpPr>
        <p:spPr>
          <a:xfrm>
            <a:off x="313794" y="976232"/>
            <a:ext cx="3781956" cy="1754326"/>
          </a:xfrm>
          <a:prstGeom prst="rect">
            <a:avLst/>
          </a:prstGeom>
        </p:spPr>
        <p:txBody>
          <a:bodyPr wrap="square">
            <a:spAutoFit/>
          </a:bodyPr>
          <a:lstStyle/>
          <a:p>
            <a:r>
              <a:rPr lang="pt-BR" dirty="0">
                <a:solidFill>
                  <a:schemeClr val="bg1"/>
                </a:solidFill>
              </a:rPr>
              <a:t>Fornecer peças confeccionadas com materiais adequados e em tamanhos que garantam o conforto e a segurança necessários para a atividade desempenhada pelo trabalhador.</a:t>
            </a:r>
            <a:endParaRPr lang="en-US" dirty="0">
              <a:solidFill>
                <a:schemeClr val="bg1"/>
              </a:solidFill>
            </a:endParaRPr>
          </a:p>
        </p:txBody>
      </p:sp>
      <p:sp>
        <p:nvSpPr>
          <p:cNvPr id="7" name="Rectangle 4">
            <a:extLst>
              <a:ext uri="{FF2B5EF4-FFF2-40B4-BE49-F238E27FC236}">
                <a16:creationId xmlns:a16="http://schemas.microsoft.com/office/drawing/2014/main" id="{0CA49F36-939B-092A-506C-DA9E337DEA02}"/>
              </a:ext>
            </a:extLst>
          </p:cNvPr>
          <p:cNvSpPr/>
          <p:nvPr/>
        </p:nvSpPr>
        <p:spPr>
          <a:xfrm>
            <a:off x="8578848" y="1853395"/>
            <a:ext cx="3299358" cy="3416320"/>
          </a:xfrm>
          <a:prstGeom prst="rect">
            <a:avLst/>
          </a:prstGeom>
        </p:spPr>
        <p:txBody>
          <a:bodyPr wrap="square">
            <a:spAutoFit/>
          </a:bodyPr>
          <a:lstStyle/>
          <a:p>
            <a:r>
              <a:rPr lang="pt-BR" dirty="0">
                <a:solidFill>
                  <a:schemeClr val="bg1"/>
                </a:solidFill>
              </a:rPr>
              <a:t>Responsabilizar-se pela higienização das vestimentas, realizando-a com a periodicidade necessária. Em casos em que a lavagem possa apresentar riscos de contaminação, é de responsabilidade do empregador adotar medidas adequadas para garantir a segurança dos trabalhadores.</a:t>
            </a:r>
          </a:p>
        </p:txBody>
      </p:sp>
      <p:sp>
        <p:nvSpPr>
          <p:cNvPr id="13" name="Rectangle 4">
            <a:extLst>
              <a:ext uri="{FF2B5EF4-FFF2-40B4-BE49-F238E27FC236}">
                <a16:creationId xmlns:a16="http://schemas.microsoft.com/office/drawing/2014/main" id="{8ADAEE70-7423-7AFC-B246-D06816D41CB7}"/>
              </a:ext>
            </a:extLst>
          </p:cNvPr>
          <p:cNvSpPr/>
          <p:nvPr/>
        </p:nvSpPr>
        <p:spPr>
          <a:xfrm>
            <a:off x="425450" y="3967887"/>
            <a:ext cx="3356508" cy="1754326"/>
          </a:xfrm>
          <a:prstGeom prst="rect">
            <a:avLst/>
          </a:prstGeom>
        </p:spPr>
        <p:txBody>
          <a:bodyPr wrap="square">
            <a:spAutoFit/>
          </a:bodyPr>
          <a:lstStyle/>
          <a:p>
            <a:r>
              <a:rPr lang="pt-BR" dirty="0">
                <a:solidFill>
                  <a:schemeClr val="bg1"/>
                </a:solidFill>
              </a:rPr>
              <a:t>Substituir as peças quando atingirem o fim de sua vida útil ou sempre que estiverem danificadas, a fim de manter a efetividade da proteção oferecida.</a:t>
            </a:r>
            <a:endParaRPr lang="en-US" dirty="0">
              <a:solidFill>
                <a:schemeClr val="bg1"/>
              </a:solidFill>
            </a:endParaRPr>
          </a:p>
        </p:txBody>
      </p:sp>
      <p:pic>
        <p:nvPicPr>
          <p:cNvPr id="25602" name="Picture 2" descr="NR-24 Cozinha industrial">
            <a:extLst>
              <a:ext uri="{FF2B5EF4-FFF2-40B4-BE49-F238E27FC236}">
                <a16:creationId xmlns:a16="http://schemas.microsoft.com/office/drawing/2014/main" id="{BDAE8D0C-A8D0-D24D-4FF3-BBEB28934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696910"/>
            <a:ext cx="3949699" cy="26543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653698A5-6E72-58CE-9C9E-4F5173EF54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451" y="127937"/>
            <a:ext cx="2140327" cy="594215"/>
          </a:xfrm>
          <a:prstGeom prst="rect">
            <a:avLst/>
          </a:prstGeom>
        </p:spPr>
      </p:pic>
    </p:spTree>
    <p:extLst>
      <p:ext uri="{BB962C8B-B14F-4D97-AF65-F5344CB8AC3E}">
        <p14:creationId xmlns:p14="http://schemas.microsoft.com/office/powerpoint/2010/main" val="3140862874"/>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6">
            <a:extLst>
              <a:ext uri="{FF2B5EF4-FFF2-40B4-BE49-F238E27FC236}">
                <a16:creationId xmlns:a16="http://schemas.microsoft.com/office/drawing/2014/main" id="{440E2935-1FB5-44E8-509C-18546F9D9ACC}"/>
              </a:ext>
            </a:extLst>
          </p:cNvPr>
          <p:cNvSpPr/>
          <p:nvPr/>
        </p:nvSpPr>
        <p:spPr>
          <a:xfrm>
            <a:off x="2222501" y="1280288"/>
            <a:ext cx="9486900" cy="3970318"/>
          </a:xfrm>
          <a:prstGeom prst="rect">
            <a:avLst/>
          </a:prstGeom>
        </p:spPr>
        <p:txBody>
          <a:bodyPr wrap="square">
            <a:spAutoFit/>
            <a:scene3d>
              <a:camera prst="orthographicFront"/>
              <a:lightRig rig="threePt" dir="t"/>
            </a:scene3d>
            <a:sp3d contourW="12700"/>
          </a:bodyPr>
          <a:lstStyle/>
          <a:p>
            <a:r>
              <a:rPr lang="pt-BR" altLang="zh-CN" b="1" dirty="0">
                <a:solidFill>
                  <a:schemeClr val="tx1">
                    <a:lumMod val="90000"/>
                    <a:lumOff val="10000"/>
                  </a:schemeClr>
                </a:solidFill>
              </a:rPr>
              <a:t>Higienização e </a:t>
            </a:r>
            <a:r>
              <a:rPr lang="pt-BR" altLang="zh-CN" b="1" dirty="0" err="1">
                <a:solidFill>
                  <a:schemeClr val="tx1">
                    <a:lumMod val="90000"/>
                    <a:lumOff val="10000"/>
                  </a:schemeClr>
                </a:solidFill>
              </a:rPr>
              <a:t>pré-uso</a:t>
            </a:r>
            <a:r>
              <a:rPr lang="pt-BR" altLang="zh-CN" b="1" dirty="0">
                <a:solidFill>
                  <a:schemeClr val="tx1">
                    <a:lumMod val="90000"/>
                    <a:lumOff val="10000"/>
                  </a:schemeClr>
                </a:solidFill>
              </a:rPr>
              <a:t> quando o fornecimento individual é inviável</a:t>
            </a:r>
          </a:p>
          <a:p>
            <a:r>
              <a:rPr lang="pt-BR" altLang="zh-CN" dirty="0">
                <a:solidFill>
                  <a:schemeClr val="tx1">
                    <a:lumMod val="90000"/>
                    <a:lumOff val="10000"/>
                  </a:schemeClr>
                </a:solidFill>
              </a:rPr>
              <a:t>Nos casos em que se torna inviável fornecer uma vestimenta exclusiva para cada trabalhador, é fundamental assegurar a higienização prévia ao uso. Essa medida visa garantir a limpeza e a segurança necessárias, evitando possíveis riscos à saúde dos colaboradores.</a:t>
            </a:r>
          </a:p>
          <a:p>
            <a:endParaRPr lang="pt-BR" altLang="zh-CN" dirty="0">
              <a:solidFill>
                <a:schemeClr val="tx1">
                  <a:lumMod val="90000"/>
                  <a:lumOff val="10000"/>
                </a:schemeClr>
              </a:solidFill>
            </a:endParaRPr>
          </a:p>
          <a:p>
            <a:endParaRPr lang="pt-BR" altLang="zh-CN" dirty="0">
              <a:solidFill>
                <a:schemeClr val="tx1">
                  <a:lumMod val="90000"/>
                  <a:lumOff val="10000"/>
                </a:schemeClr>
              </a:solidFill>
            </a:endParaRPr>
          </a:p>
          <a:p>
            <a:endParaRPr lang="pt-BR" altLang="zh-CN" dirty="0">
              <a:solidFill>
                <a:schemeClr val="tx1">
                  <a:lumMod val="90000"/>
                  <a:lumOff val="10000"/>
                </a:schemeClr>
              </a:solidFill>
            </a:endParaRPr>
          </a:p>
          <a:p>
            <a:endParaRPr lang="pt-BR" altLang="zh-CN" dirty="0">
              <a:solidFill>
                <a:schemeClr val="tx1">
                  <a:lumMod val="90000"/>
                  <a:lumOff val="10000"/>
                </a:schemeClr>
              </a:solidFill>
            </a:endParaRPr>
          </a:p>
          <a:p>
            <a:r>
              <a:rPr lang="pt-BR" altLang="zh-CN" b="1" dirty="0">
                <a:solidFill>
                  <a:schemeClr val="tx1">
                    <a:lumMod val="90000"/>
                    <a:lumOff val="10000"/>
                  </a:schemeClr>
                </a:solidFill>
              </a:rPr>
              <a:t>Restrição do campo de visão</a:t>
            </a:r>
          </a:p>
          <a:p>
            <a:r>
              <a:rPr lang="pt-BR" altLang="zh-CN" dirty="0">
                <a:solidFill>
                  <a:schemeClr val="tx1">
                    <a:lumMod val="90000"/>
                    <a:lumOff val="10000"/>
                  </a:schemeClr>
                </a:solidFill>
              </a:rPr>
              <a:t>Quando as peças de vestimentas de trabalho são utilizadas na cabeça ou no rosto, é essencial garantir que elas não restrinjam o campo de visão do trabalhador. Isso é fundamental para manter a segurança durante as atividades laborais, permitindo uma visibilidade adequada.</a:t>
            </a:r>
            <a:endParaRPr lang="zh-CN" altLang="en-US" sz="1600" dirty="0">
              <a:solidFill>
                <a:schemeClr val="tx1">
                  <a:lumMod val="90000"/>
                  <a:lumOff val="10000"/>
                </a:schemeClr>
              </a:solidFill>
            </a:endParaRPr>
          </a:p>
        </p:txBody>
      </p:sp>
      <p:grpSp>
        <p:nvGrpSpPr>
          <p:cNvPr id="5" name="Group 11">
            <a:extLst>
              <a:ext uri="{FF2B5EF4-FFF2-40B4-BE49-F238E27FC236}">
                <a16:creationId xmlns:a16="http://schemas.microsoft.com/office/drawing/2014/main" id="{20B0EBE7-8497-9DE8-1DD7-F7816C3E38A3}"/>
              </a:ext>
            </a:extLst>
          </p:cNvPr>
          <p:cNvGrpSpPr/>
          <p:nvPr/>
        </p:nvGrpSpPr>
        <p:grpSpPr>
          <a:xfrm>
            <a:off x="608658" y="1445930"/>
            <a:ext cx="1131242" cy="1032784"/>
            <a:chOff x="1664677" y="1949380"/>
            <a:chExt cx="1195754" cy="1266093"/>
          </a:xfrm>
        </p:grpSpPr>
        <p:sp>
          <p:nvSpPr>
            <p:cNvPr id="6" name="Rounded Rectangle 16">
              <a:extLst>
                <a:ext uri="{FF2B5EF4-FFF2-40B4-BE49-F238E27FC236}">
                  <a16:creationId xmlns:a16="http://schemas.microsoft.com/office/drawing/2014/main" id="{C2E5BFC3-888F-C1CD-8DD3-464F19DB8FED}"/>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ounded Rectangle 17">
              <a:extLst>
                <a:ext uri="{FF2B5EF4-FFF2-40B4-BE49-F238E27FC236}">
                  <a16:creationId xmlns:a16="http://schemas.microsoft.com/office/drawing/2014/main" id="{CF43B4AC-4A9D-3008-EFCE-D3E0A8AF9B4E}"/>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a:extLst>
              <a:ext uri="{FF2B5EF4-FFF2-40B4-BE49-F238E27FC236}">
                <a16:creationId xmlns:a16="http://schemas.microsoft.com/office/drawing/2014/main" id="{6C88D399-78A9-1A29-5216-0381B52738D6}"/>
              </a:ext>
            </a:extLst>
          </p:cNvPr>
          <p:cNvSpPr/>
          <p:nvPr/>
        </p:nvSpPr>
        <p:spPr>
          <a:xfrm>
            <a:off x="900978" y="1712531"/>
            <a:ext cx="546604" cy="499584"/>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grpSp>
        <p:nvGrpSpPr>
          <p:cNvPr id="9" name="Group 11">
            <a:extLst>
              <a:ext uri="{FF2B5EF4-FFF2-40B4-BE49-F238E27FC236}">
                <a16:creationId xmlns:a16="http://schemas.microsoft.com/office/drawing/2014/main" id="{BEDA7715-2FC6-58C7-5020-D929193218B8}"/>
              </a:ext>
            </a:extLst>
          </p:cNvPr>
          <p:cNvGrpSpPr/>
          <p:nvPr/>
        </p:nvGrpSpPr>
        <p:grpSpPr>
          <a:xfrm>
            <a:off x="608658" y="3951551"/>
            <a:ext cx="1131242" cy="1032785"/>
            <a:chOff x="1664677" y="1949379"/>
            <a:chExt cx="1195754" cy="1266094"/>
          </a:xfrm>
          <a:solidFill>
            <a:srgbClr val="007876"/>
          </a:solidFill>
        </p:grpSpPr>
        <p:sp>
          <p:nvSpPr>
            <p:cNvPr id="10" name="Rounded Rectangle 16">
              <a:extLst>
                <a:ext uri="{FF2B5EF4-FFF2-40B4-BE49-F238E27FC236}">
                  <a16:creationId xmlns:a16="http://schemas.microsoft.com/office/drawing/2014/main" id="{36815894-38A5-F7C6-D6BC-CE7B481E997C}"/>
                </a:ext>
              </a:extLst>
            </p:cNvPr>
            <p:cNvSpPr/>
            <p:nvPr/>
          </p:nvSpPr>
          <p:spPr>
            <a:xfrm>
              <a:off x="1664677" y="2019719"/>
              <a:ext cx="1195754" cy="119575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ounded Rectangle 17">
              <a:extLst>
                <a:ext uri="{FF2B5EF4-FFF2-40B4-BE49-F238E27FC236}">
                  <a16:creationId xmlns:a16="http://schemas.microsoft.com/office/drawing/2014/main" id="{D9F35B03-F82B-71A7-65A9-6A2F500EB5CB}"/>
                </a:ext>
              </a:extLst>
            </p:cNvPr>
            <p:cNvSpPr/>
            <p:nvPr/>
          </p:nvSpPr>
          <p:spPr>
            <a:xfrm>
              <a:off x="1664677" y="1949380"/>
              <a:ext cx="1195754" cy="1195754"/>
            </a:xfrm>
            <a:prstGeom prst="roundRect">
              <a:avLst/>
            </a:prstGeom>
            <a:solidFill>
              <a:srgbClr val="00A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7" name="Picture 32">
            <a:extLst>
              <a:ext uri="{FF2B5EF4-FFF2-40B4-BE49-F238E27FC236}">
                <a16:creationId xmlns:a16="http://schemas.microsoft.com/office/drawing/2014/main" id="{9664F015-968D-7CBA-99B3-F0D311C429EF}"/>
              </a:ext>
            </a:extLst>
          </p:cNvPr>
          <p:cNvPicPr>
            <a:picLocks noChangeAspect="1"/>
          </p:cNvPicPr>
          <p:nvPr/>
        </p:nvPicPr>
        <p:blipFill>
          <a:blip r:embed="rId3"/>
          <a:stretch>
            <a:fillRect/>
          </a:stretch>
        </p:blipFill>
        <p:spPr>
          <a:xfrm>
            <a:off x="900978" y="4273341"/>
            <a:ext cx="522140" cy="412960"/>
          </a:xfrm>
          <a:prstGeom prst="rect">
            <a:avLst/>
          </a:prstGeom>
        </p:spPr>
      </p:pic>
      <p:pic>
        <p:nvPicPr>
          <p:cNvPr id="2" name="Imagem 1">
            <a:extLst>
              <a:ext uri="{FF2B5EF4-FFF2-40B4-BE49-F238E27FC236}">
                <a16:creationId xmlns:a16="http://schemas.microsoft.com/office/drawing/2014/main" id="{4D255316-DB39-BC6B-5130-65B5D48B21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451" y="127937"/>
            <a:ext cx="2340372" cy="649753"/>
          </a:xfrm>
          <a:prstGeom prst="rect">
            <a:avLst/>
          </a:prstGeom>
        </p:spPr>
      </p:pic>
    </p:spTree>
    <p:extLst>
      <p:ext uri="{BB962C8B-B14F-4D97-AF65-F5344CB8AC3E}">
        <p14:creationId xmlns:p14="http://schemas.microsoft.com/office/powerpoint/2010/main" val="153605723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ais são os 3 agentes da higiene ocupacional? - Connapa">
            <a:extLst>
              <a:ext uri="{FF2B5EF4-FFF2-40B4-BE49-F238E27FC236}">
                <a16:creationId xmlns:a16="http://schemas.microsoft.com/office/drawing/2014/main" id="{C8A820B4-3863-7232-7F81-892F29D12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303C6CE-5299-B9CA-6974-7608C3ECF832}"/>
              </a:ext>
            </a:extLst>
          </p:cNvPr>
          <p:cNvSpPr txBox="1"/>
          <p:nvPr/>
        </p:nvSpPr>
        <p:spPr>
          <a:xfrm>
            <a:off x="645571" y="360983"/>
            <a:ext cx="540060" cy="118430"/>
          </a:xfrm>
          <a:prstGeom prst="rect">
            <a:avLst/>
          </a:prstGeom>
          <a:noFill/>
        </p:spPr>
        <p:txBody>
          <a:bodyPr wrap="square" rtlCol="0">
            <a:spAutoFit/>
          </a:bodyPr>
          <a:lstStyle/>
          <a:p>
            <a:pPr>
              <a:lnSpc>
                <a:spcPct val="200000"/>
              </a:lnSpc>
            </a:pPr>
            <a:r>
              <a:rPr lang="en-US" altLang="zh-CN" sz="100" dirty="0">
                <a:solidFill>
                  <a:schemeClr val="bg1"/>
                </a:solidFill>
                <a:latin typeface="微软雅黑" panose="020B0503020204020204" pitchFamily="34" charset="-122"/>
                <a:ea typeface="微软雅黑" panose="020B0503020204020204" pitchFamily="34" charset="-122"/>
              </a:rPr>
              <a:t>PPT</a:t>
            </a:r>
            <a:r>
              <a:rPr lang="zh-CN" altLang="en-US" sz="100" dirty="0">
                <a:solidFill>
                  <a:schemeClr val="bg1"/>
                </a:solidFill>
                <a:latin typeface="微软雅黑" panose="020B0503020204020204" pitchFamily="34" charset="-122"/>
                <a:ea typeface="微软雅黑" panose="020B0503020204020204" pitchFamily="34" charset="-122"/>
              </a:rPr>
              <a:t>模板 </a:t>
            </a:r>
            <a:r>
              <a:rPr lang="en-US" altLang="zh-CN" sz="100" dirty="0">
                <a:solidFill>
                  <a:schemeClr val="bg1"/>
                </a:solidFill>
                <a:latin typeface="微软雅黑" panose="020B0503020204020204" pitchFamily="34" charset="-122"/>
                <a:ea typeface="微软雅黑" panose="020B0503020204020204" pitchFamily="34" charset="-122"/>
              </a:rPr>
              <a:t>http://www.1ppt.com/moban/</a:t>
            </a:r>
            <a:r>
              <a:rPr lang="zh-CN" altLang="en-US" sz="100" dirty="0">
                <a:solidFill>
                  <a:schemeClr val="bg1"/>
                </a:solidFill>
                <a:latin typeface="微软雅黑" panose="020B0503020204020204" pitchFamily="34" charset="-122"/>
                <a:ea typeface="微软雅黑" panose="020B0503020204020204" pitchFamily="34" charset="-122"/>
              </a:rPr>
              <a:t> </a:t>
            </a:r>
            <a:endParaRPr lang="en-US" altLang="zh-CN" sz="100" dirty="0">
              <a:solidFill>
                <a:schemeClr val="bg1"/>
              </a:solidFill>
              <a:latin typeface="微软雅黑" panose="020B0503020204020204" pitchFamily="34" charset="-122"/>
              <a:ea typeface="微软雅黑" panose="020B0503020204020204" pitchFamily="34" charset="-122"/>
            </a:endParaRPr>
          </a:p>
        </p:txBody>
      </p:sp>
      <p:grpSp>
        <p:nvGrpSpPr>
          <p:cNvPr id="6" name="Group 5"/>
          <p:cNvGrpSpPr/>
          <p:nvPr/>
        </p:nvGrpSpPr>
        <p:grpSpPr>
          <a:xfrm>
            <a:off x="-1" y="0"/>
            <a:ext cx="5311586" cy="6858000"/>
            <a:chOff x="-1" y="0"/>
            <a:chExt cx="5311586" cy="6858000"/>
          </a:xfrm>
          <a:solidFill>
            <a:schemeClr val="accent2">
              <a:alpha val="93000"/>
            </a:schemeClr>
          </a:solidFill>
        </p:grpSpPr>
        <p:sp>
          <p:nvSpPr>
            <p:cNvPr id="40" name="Rectangle 39"/>
            <p:cNvSpPr/>
            <p:nvPr/>
          </p:nvSpPr>
          <p:spPr>
            <a:xfrm>
              <a:off x="-1" y="0"/>
              <a:ext cx="496196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Isosceles Triangle 3"/>
            <p:cNvSpPr/>
            <p:nvPr/>
          </p:nvSpPr>
          <p:spPr>
            <a:xfrm rot="5400000">
              <a:off x="4854384" y="3440873"/>
              <a:ext cx="564777" cy="3496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AutoShape 1"/>
          <p:cNvSpPr>
            <a:spLocks/>
          </p:cNvSpPr>
          <p:nvPr/>
        </p:nvSpPr>
        <p:spPr bwMode="auto">
          <a:xfrm>
            <a:off x="0" y="3482737"/>
            <a:ext cx="4961959" cy="32029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pt-BR" sz="4000" b="1" dirty="0">
                <a:solidFill>
                  <a:schemeClr val="bg1"/>
                </a:solidFill>
                <a:latin typeface="Bebas Neue" panose="020B0606020202050201" pitchFamily="34" charset="0"/>
                <a:ea typeface="ＭＳ Ｐゴシック" charset="0"/>
                <a:cs typeface="League Gothic" charset="0"/>
                <a:sym typeface="League Gothic" charset="0"/>
              </a:rPr>
              <a:t>11. </a:t>
            </a:r>
            <a:r>
              <a:rPr lang="pt-BR" sz="4000" dirty="0">
                <a:solidFill>
                  <a:schemeClr val="bg1"/>
                </a:solidFill>
                <a:latin typeface="Bebas Neue" panose="020B0606020202050201" pitchFamily="34" charset="0"/>
                <a:ea typeface="ＭＳ Ｐゴシック" charset="0"/>
                <a:cs typeface="League Gothic" charset="0"/>
                <a:sym typeface="League Gothic" charset="0"/>
              </a:rPr>
              <a:t>Disposições gerais da NR-24: responsabilidades e requisitos adicionais</a:t>
            </a:r>
          </a:p>
          <a:p>
            <a:pPr algn="ctr">
              <a:defRPr/>
            </a:pPr>
            <a:endParaRPr lang="pt-BR" sz="4000" dirty="0">
              <a:solidFill>
                <a:schemeClr val="bg1"/>
              </a:solidFill>
              <a:latin typeface="Bebas Neue" panose="020B0606020202050201" pitchFamily="34" charset="0"/>
              <a:ea typeface="ＭＳ Ｐゴシック" charset="0"/>
              <a:cs typeface="League Gothic" charset="0"/>
              <a:sym typeface="League Gothic" charset="0"/>
            </a:endParaRPr>
          </a:p>
        </p:txBody>
      </p:sp>
      <p:grpSp>
        <p:nvGrpSpPr>
          <p:cNvPr id="11" name="Group 11">
            <a:extLst>
              <a:ext uri="{FF2B5EF4-FFF2-40B4-BE49-F238E27FC236}">
                <a16:creationId xmlns:a16="http://schemas.microsoft.com/office/drawing/2014/main" id="{8855DA87-F8A3-9D70-AFB7-3A85E508F43C}"/>
              </a:ext>
            </a:extLst>
          </p:cNvPr>
          <p:cNvGrpSpPr/>
          <p:nvPr/>
        </p:nvGrpSpPr>
        <p:grpSpPr>
          <a:xfrm>
            <a:off x="1441160" y="1346452"/>
            <a:ext cx="2230660" cy="2361874"/>
            <a:chOff x="1664677" y="1949380"/>
            <a:chExt cx="1195754" cy="1266093"/>
          </a:xfrm>
        </p:grpSpPr>
        <p:sp>
          <p:nvSpPr>
            <p:cNvPr id="12" name="Rounded Rectangle 16">
              <a:extLst>
                <a:ext uri="{FF2B5EF4-FFF2-40B4-BE49-F238E27FC236}">
                  <a16:creationId xmlns:a16="http://schemas.microsoft.com/office/drawing/2014/main" id="{260236A2-ACD3-61D3-0D87-9F934801F15D}"/>
                </a:ext>
              </a:extLst>
            </p:cNvPr>
            <p:cNvSpPr/>
            <p:nvPr/>
          </p:nvSpPr>
          <p:spPr>
            <a:xfrm>
              <a:off x="1664677" y="2019719"/>
              <a:ext cx="1195754" cy="11957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7">
              <a:extLst>
                <a:ext uri="{FF2B5EF4-FFF2-40B4-BE49-F238E27FC236}">
                  <a16:creationId xmlns:a16="http://schemas.microsoft.com/office/drawing/2014/main" id="{AF0DF994-FD3D-23D4-3F57-94EC0278CAA9}"/>
                </a:ext>
              </a:extLst>
            </p:cNvPr>
            <p:cNvSpPr/>
            <p:nvPr/>
          </p:nvSpPr>
          <p:spPr>
            <a:xfrm>
              <a:off x="1664677" y="1949380"/>
              <a:ext cx="1195754" cy="119575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Shape 2784"/>
          <p:cNvSpPr/>
          <p:nvPr/>
        </p:nvSpPr>
        <p:spPr>
          <a:xfrm>
            <a:off x="2138104" y="2122710"/>
            <a:ext cx="768381" cy="70228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4284" tIns="14284" rIns="14284" bIns="14284" anchor="ctr"/>
          <a:lstStyle/>
          <a:p>
            <a:pPr defTabSz="17140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pic>
        <p:nvPicPr>
          <p:cNvPr id="2" name="Imagem 1">
            <a:extLst>
              <a:ext uri="{FF2B5EF4-FFF2-40B4-BE49-F238E27FC236}">
                <a16:creationId xmlns:a16="http://schemas.microsoft.com/office/drawing/2014/main" id="{76D84D42-99B7-F723-FDE7-86B81D2BFC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8" y="348350"/>
            <a:ext cx="2340372" cy="649753"/>
          </a:xfrm>
          <a:prstGeom prst="rect">
            <a:avLst/>
          </a:prstGeom>
        </p:spPr>
      </p:pic>
    </p:spTree>
    <p:extLst>
      <p:ext uri="{BB962C8B-B14F-4D97-AF65-F5344CB8AC3E}">
        <p14:creationId xmlns:p14="http://schemas.microsoft.com/office/powerpoint/2010/main" val="1641739326"/>
      </p:ext>
    </p:extLst>
  </p:cSld>
  <p:clrMapOvr>
    <a:masterClrMapping/>
  </p:clrMapOvr>
  <mc:AlternateContent xmlns:mc="http://schemas.openxmlformats.org/markup-compatibility/2006" xmlns:p14="http://schemas.microsoft.com/office/powerpoint/2010/main">
    <mc:Choice Requires="p14">
      <p:transition spd="med" p14:dur="700" advTm="5000000">
        <p:fade/>
      </p:transition>
    </mc:Choice>
    <mc:Fallback xmlns="">
      <p:transition spd="med" advTm="50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Business_PPTX"/>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www.freeppt7.com">
  <a:themeElements>
    <a:clrScheme name="Elegant green - white">
      <a:dk1>
        <a:srgbClr val="2B2B2D"/>
      </a:dk1>
      <a:lt1>
        <a:srgbClr val="FFFFFF"/>
      </a:lt1>
      <a:dk2>
        <a:srgbClr val="2B2B2D"/>
      </a:dk2>
      <a:lt2>
        <a:srgbClr val="5E5CA2"/>
      </a:lt2>
      <a:accent1>
        <a:srgbClr val="00A09D"/>
      </a:accent1>
      <a:accent2>
        <a:srgbClr val="0099A5"/>
      </a:accent2>
      <a:accent3>
        <a:srgbClr val="1891AB"/>
      </a:accent3>
      <a:accent4>
        <a:srgbClr val="2C85AE"/>
      </a:accent4>
      <a:accent5>
        <a:srgbClr val="4276AA"/>
      </a:accent5>
      <a:accent6>
        <a:srgbClr val="5268A5"/>
      </a:accent6>
      <a:hlink>
        <a:srgbClr val="7030A0"/>
      </a:hlink>
      <a:folHlink>
        <a:srgbClr val="00B0F0"/>
      </a:folHlink>
    </a:clrScheme>
    <a:fontScheme name="Custom 9">
      <a:majorFont>
        <a:latin typeface="Bebas Neu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3E4F19A7-A959-40BB-972C-4880BAF8EB09}"/>
    </a:ext>
  </a:extLst>
</a:theme>
</file>

<file path=ppt/theme/theme4.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xvfpaa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qhezr5lw">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8305</Words>
  <Application>Microsoft Office PowerPoint</Application>
  <PresentationFormat>Widescreen</PresentationFormat>
  <Paragraphs>746</Paragraphs>
  <Slides>131</Slides>
  <Notes>129</Notes>
  <HiddenSlides>0</HiddenSlides>
  <MMClips>0</MMClips>
  <ScaleCrop>false</ScaleCrop>
  <HeadingPairs>
    <vt:vector size="6" baseType="variant">
      <vt:variant>
        <vt:lpstr>Fontes usadas</vt:lpstr>
      </vt:variant>
      <vt:variant>
        <vt:i4>11</vt:i4>
      </vt:variant>
      <vt:variant>
        <vt:lpstr>Tema</vt:lpstr>
      </vt:variant>
      <vt:variant>
        <vt:i4>5</vt:i4>
      </vt:variant>
      <vt:variant>
        <vt:lpstr>Títulos de slides</vt:lpstr>
      </vt:variant>
      <vt:variant>
        <vt:i4>131</vt:i4>
      </vt:variant>
    </vt:vector>
  </HeadingPairs>
  <TitlesOfParts>
    <vt:vector size="147" baseType="lpstr">
      <vt:lpstr>微软雅黑</vt:lpstr>
      <vt:lpstr>Arial</vt:lpstr>
      <vt:lpstr>Bebas Neue</vt:lpstr>
      <vt:lpstr>Calibri</vt:lpstr>
      <vt:lpstr>Calibri Light</vt:lpstr>
      <vt:lpstr>Lato</vt:lpstr>
      <vt:lpstr>Open Sans</vt:lpstr>
      <vt:lpstr>Open Sans Light</vt:lpstr>
      <vt:lpstr>Roboto Medium</vt:lpstr>
      <vt:lpstr>Sosa</vt:lpstr>
      <vt:lpstr>字魂59号-创粗黑</vt:lpstr>
      <vt:lpstr>www.freeppt7.com</vt:lpstr>
      <vt:lpstr>自定义设计方案</vt:lpstr>
      <vt:lpstr>Tema do Office</vt:lpstr>
      <vt:lpstr>1_自定义设计方案</vt:lpstr>
      <vt:lpstr>6_www.jpppt.com</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Treinamentos</dc:title>
  <dc:subject>Normas Regulamentadoras</dc:subject>
  <dc:creator/>
  <cp:lastModifiedBy/>
  <cp:revision>1</cp:revision>
  <dcterms:created xsi:type="dcterms:W3CDTF">2017-04-26T09:35:27Z</dcterms:created>
  <dcterms:modified xsi:type="dcterms:W3CDTF">2024-03-08T00:30:39Z</dcterms:modified>
</cp:coreProperties>
</file>