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  <p:sldMasterId id="2147483701" r:id="rId2"/>
    <p:sldMasterId id="2147483706" r:id="rId3"/>
    <p:sldMasterId id="2147483719" r:id="rId4"/>
    <p:sldMasterId id="2147483732" r:id="rId5"/>
  </p:sldMasterIdLst>
  <p:notesMasterIdLst>
    <p:notesMasterId r:id="rId75"/>
  </p:notesMasterIdLst>
  <p:handoutMasterIdLst>
    <p:handoutMasterId r:id="rId76"/>
  </p:handoutMasterIdLst>
  <p:sldIdLst>
    <p:sldId id="1183" r:id="rId6"/>
    <p:sldId id="279" r:id="rId7"/>
    <p:sldId id="409" r:id="rId8"/>
    <p:sldId id="351" r:id="rId9"/>
    <p:sldId id="353" r:id="rId10"/>
    <p:sldId id="410" r:id="rId11"/>
    <p:sldId id="411" r:id="rId12"/>
    <p:sldId id="412" r:id="rId13"/>
    <p:sldId id="362" r:id="rId14"/>
    <p:sldId id="308" r:id="rId15"/>
    <p:sldId id="414" r:id="rId16"/>
    <p:sldId id="415" r:id="rId17"/>
    <p:sldId id="416" r:id="rId18"/>
    <p:sldId id="417" r:id="rId19"/>
    <p:sldId id="418" r:id="rId20"/>
    <p:sldId id="419" r:id="rId21"/>
    <p:sldId id="34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56" r:id="rId34"/>
    <p:sldId id="432" r:id="rId35"/>
    <p:sldId id="434" r:id="rId36"/>
    <p:sldId id="455" r:id="rId37"/>
    <p:sldId id="458" r:id="rId38"/>
    <p:sldId id="457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  <p:sldId id="467" r:id="rId48"/>
    <p:sldId id="468" r:id="rId49"/>
    <p:sldId id="473" r:id="rId50"/>
    <p:sldId id="469" r:id="rId51"/>
    <p:sldId id="470" r:id="rId52"/>
    <p:sldId id="471" r:id="rId53"/>
    <p:sldId id="474" r:id="rId54"/>
    <p:sldId id="472" r:id="rId55"/>
    <p:sldId id="475" r:id="rId56"/>
    <p:sldId id="477" r:id="rId57"/>
    <p:sldId id="476" r:id="rId58"/>
    <p:sldId id="478" r:id="rId59"/>
    <p:sldId id="479" r:id="rId60"/>
    <p:sldId id="480" r:id="rId61"/>
    <p:sldId id="482" r:id="rId62"/>
    <p:sldId id="481" r:id="rId63"/>
    <p:sldId id="483" r:id="rId64"/>
    <p:sldId id="484" r:id="rId65"/>
    <p:sldId id="485" r:id="rId66"/>
    <p:sldId id="486" r:id="rId67"/>
    <p:sldId id="487" r:id="rId68"/>
    <p:sldId id="488" r:id="rId69"/>
    <p:sldId id="489" r:id="rId70"/>
    <p:sldId id="490" r:id="rId71"/>
    <p:sldId id="492" r:id="rId72"/>
    <p:sldId id="491" r:id="rId73"/>
    <p:sldId id="1182" r:id="rId74"/>
  </p:sldIdLst>
  <p:sldSz cx="12192000" cy="6858000"/>
  <p:notesSz cx="6858000" cy="9144000"/>
  <p:custDataLst>
    <p:tags r:id="rId7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AE6"/>
    <a:srgbClr val="0CCDBD"/>
    <a:srgbClr val="5986F7"/>
    <a:srgbClr val="ADC5FB"/>
    <a:srgbClr val="EEF2FC"/>
    <a:srgbClr val="DAE2F2"/>
    <a:srgbClr val="E4E6EA"/>
    <a:srgbClr val="122C90"/>
    <a:srgbClr val="FFFFFF"/>
    <a:srgbClr val="F7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408"/>
      </p:cViewPr>
      <p:guideLst>
        <p:guide orient="horz" pos="2157"/>
        <p:guide pos="38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7" d="100"/>
        <a:sy n="57" d="100"/>
      </p:scale>
      <p:origin x="0" y="-3324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Normal" panose="020B0400000000000000" charset="-122"/>
              </a:rPr>
              <a:t>2024/3/14</a:t>
            </a:fld>
            <a:endParaRPr lang="zh-CN" altLang="en-US">
              <a:latin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Normal" panose="020B0400000000000000" charset="-122"/>
              </a:rPr>
              <a:t>‹nº›</a:t>
            </a:fld>
            <a:endParaRPr lang="zh-CN" altLang="en-US">
              <a:latin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025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23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03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53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8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84E86-7DAD-464E-9FD0-14DFCDA13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0"/>
            <a:ext cx="12190879" cy="68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3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747B6-90D0-4CDB-A724-6C247B863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05FA1-2606-4914-948F-860304F7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084FCC-73BD-4612-87A7-0590A505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altLang="zh-CN"/>
              <a:t>Clique para editar os estilos de texto Mestres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91842-C731-47A6-95C4-2781D5FE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347C5-E2EE-4D0A-B2C3-13FC12F1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CB5CD-9ED8-4B20-BC6D-A56BB4EB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0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CED28-7ADF-4948-B88F-412DD043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2EC02-0402-4EF3-AE6C-870BC316C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53976A-23F2-4278-8DA6-C180A51B6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27A350-1C54-40CA-9E8A-6393AC6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CDBABF-DA6D-442B-9AB1-9628B1C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EE0D17-AFA1-4BA7-A141-B81CAC84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37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altLang="zh-CN"/>
              <a:t>Clique para editar os estilos de texto Mestres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altLang="zh-CN"/>
              <a:t>Clique para editar os estilos de texto Mestres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39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altLang="zh-CN"/>
              <a:t>Clique para editar os estilos de texto Mestres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altLang="zh-CN"/>
              <a:t>Clique para editar os estilos de texto Mestres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283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28990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733DE-6342-480A-9074-5AE34C8E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D50150-3066-49BF-AF59-D6B0A696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7ADFC5-DC01-428E-B55F-F0B5F09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28FAF-4C32-4444-A0D1-0A7046B5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019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>
            <a:extLst>
              <a:ext uri="{FF2B5EF4-FFF2-40B4-BE49-F238E27FC236}">
                <a16:creationId xmlns:a16="http://schemas.microsoft.com/office/drawing/2014/main" id="{B24EBF0D-F326-48AA-AD72-D120EE0B7F57}"/>
              </a:ext>
            </a:extLst>
          </p:cNvPr>
          <p:cNvGrpSpPr/>
          <p:nvPr/>
        </p:nvGrpSpPr>
        <p:grpSpPr>
          <a:xfrm>
            <a:off x="10836650" y="360791"/>
            <a:ext cx="909520" cy="197589"/>
            <a:chOff x="9475619" y="5793834"/>
            <a:chExt cx="648944" cy="140980"/>
          </a:xfrm>
          <a:solidFill>
            <a:schemeClr val="bg1">
              <a:lumMod val="85000"/>
            </a:schemeClr>
          </a:solidFill>
        </p:grpSpPr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CE6930E2-B666-48F8-87E3-142350FD7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7197" y="5796545"/>
              <a:ext cx="137366" cy="135558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CB7C9A83-C7DC-42B6-8F82-063A550CC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5619" y="5793834"/>
              <a:ext cx="75912" cy="14098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3E52416F-D52D-490F-A808-4113194F7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970" y="5806938"/>
              <a:ext cx="142788" cy="11477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474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EBA54-C208-4AFA-A14E-E742E6C5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54BD9-8478-4B0C-985E-C4C1E501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6C5185-133C-4D5C-8437-7BA30DF9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altLang="zh-CN"/>
              <a:t>Clique para editar os estilos de texto Mestres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DDB2B-177D-4F67-930B-7FECEB6F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CBDF18-2536-49DE-AACA-A3889C29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209A6B-55D3-4138-B6D8-1D7DD1C6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54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3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5F94A-0402-4883-A95F-D19BCB99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744A79-1E73-4163-82DE-250F3E9A3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altLang="zh-CN"/>
              <a:t>Clique no ícone para adicionar uma imagem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E22FDA-E717-49DB-909C-232C70AD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altLang="zh-CN"/>
              <a:t>Clique para editar os estilos de texto Mestres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797381-C0A4-452D-8BC2-556B6779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C1B53F-68DD-4BA8-A1FE-E62462FC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1D7E0B-DDE6-4D83-867C-BB942FE1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01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06983-35A8-42AE-B002-27D9CF90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17407F-AB74-42D0-89BA-9BC8E95E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3A247-160F-4C3B-803A-74FE3407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14980-77B6-4893-98D3-E5A2FB7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731BA-64E8-41D1-8E97-3B65B3B0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59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96F8C4-A206-4C44-9B6E-1AADC57C9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42C44F-6568-4A0D-BCD1-878DF2DA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4AA2A-056E-4584-91CB-E19AA4E2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95391F-40CA-4D45-84B0-D00B7F7D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AA89F1-9E43-4FFA-B107-C430670B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89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84E86-7DAD-464E-9FD0-14DFCDA13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" y="0"/>
            <a:ext cx="12190879" cy="68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2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48747B6-90D0-4CDB-A724-6C247B863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89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05FA1-2606-4914-948F-860304F7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084FCC-73BD-4612-87A7-0590A505F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F91842-C731-47A6-95C4-2781D5FE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8347C5-E2EE-4D0A-B2C3-13FC12F14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CB5CD-9ED8-4B20-BC6D-A56BB4EB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722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9CED28-7ADF-4948-B88F-412DD043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2EC02-0402-4EF3-AE6C-870BC316C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53976A-23F2-4278-8DA6-C180A51B6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27A350-1C54-40CA-9E8A-6393AC69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CDBABF-DA6D-442B-9AB1-9628B1CC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EE0D17-AFA1-4BA7-A141-B81CAC84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25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56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340C8-7355-4CD0-A815-13067B7A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ECFD76-AB60-48D9-A607-6F14FAB9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6D8FBD-CF70-4167-9632-05EA8E4E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99EC8-18FB-4922-ADA1-D09D610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D535E99-FA0F-4313-B87D-8B9CCF4F0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AA0998-34FC-4810-B0FB-98B232CF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CA42B4-9D3B-45F1-9816-2E2B738C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10E97E-A1E7-4FAF-AC1D-5DCA9240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283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919328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733DE-6342-480A-9074-5AE34C8E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D50150-3066-49BF-AF59-D6B0A696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7ADFC5-DC01-428E-B55F-F0B5F095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28FAF-4C32-4444-A0D1-0A7046B5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12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779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>
            <a:extLst>
              <a:ext uri="{FF2B5EF4-FFF2-40B4-BE49-F238E27FC236}">
                <a16:creationId xmlns:a16="http://schemas.microsoft.com/office/drawing/2014/main" id="{B24EBF0D-F326-48AA-AD72-D120EE0B7F57}"/>
              </a:ext>
            </a:extLst>
          </p:cNvPr>
          <p:cNvGrpSpPr/>
          <p:nvPr userDrawn="1"/>
        </p:nvGrpSpPr>
        <p:grpSpPr>
          <a:xfrm>
            <a:off x="10836650" y="360791"/>
            <a:ext cx="909520" cy="197589"/>
            <a:chOff x="9475619" y="5793834"/>
            <a:chExt cx="648944" cy="140980"/>
          </a:xfrm>
          <a:solidFill>
            <a:schemeClr val="bg1">
              <a:lumMod val="85000"/>
            </a:schemeClr>
          </a:solidFill>
        </p:grpSpPr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CE6930E2-B666-48F8-87E3-142350FD7B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7197" y="5796545"/>
              <a:ext cx="137366" cy="135558"/>
            </a:xfrm>
            <a:custGeom>
              <a:avLst/>
              <a:gdLst>
                <a:gd name="T0" fmla="*/ 14641 w 445"/>
                <a:gd name="T1" fmla="*/ 58439 h 436"/>
                <a:gd name="T2" fmla="*/ 14641 w 445"/>
                <a:gd name="T3" fmla="*/ 58439 h 436"/>
                <a:gd name="T4" fmla="*/ 33619 w 445"/>
                <a:gd name="T5" fmla="*/ 101585 h 436"/>
                <a:gd name="T6" fmla="*/ 62901 w 445"/>
                <a:gd name="T7" fmla="*/ 111416 h 436"/>
                <a:gd name="T8" fmla="*/ 67781 w 445"/>
                <a:gd name="T9" fmla="*/ 111416 h 436"/>
                <a:gd name="T10" fmla="*/ 72661 w 445"/>
                <a:gd name="T11" fmla="*/ 135447 h 436"/>
                <a:gd name="T12" fmla="*/ 72661 w 445"/>
                <a:gd name="T13" fmla="*/ 135447 h 436"/>
                <a:gd name="T14" fmla="*/ 0 w 445"/>
                <a:gd name="T15" fmla="*/ 188425 h 436"/>
                <a:gd name="T16" fmla="*/ 62901 w 445"/>
                <a:gd name="T17" fmla="*/ 237579 h 436"/>
                <a:gd name="T18" fmla="*/ 62901 w 445"/>
                <a:gd name="T19" fmla="*/ 237579 h 436"/>
                <a:gd name="T20" fmla="*/ 67781 w 445"/>
                <a:gd name="T21" fmla="*/ 237579 h 436"/>
                <a:gd name="T22" fmla="*/ 106280 w 445"/>
                <a:gd name="T23" fmla="*/ 227748 h 436"/>
                <a:gd name="T24" fmla="*/ 135020 w 445"/>
                <a:gd name="T25" fmla="*/ 174771 h 436"/>
                <a:gd name="T26" fmla="*/ 111161 w 445"/>
                <a:gd name="T27" fmla="*/ 125616 h 436"/>
                <a:gd name="T28" fmla="*/ 96520 w 445"/>
                <a:gd name="T29" fmla="*/ 111416 h 436"/>
                <a:gd name="T30" fmla="*/ 106280 w 445"/>
                <a:gd name="T31" fmla="*/ 96670 h 436"/>
                <a:gd name="T32" fmla="*/ 125259 w 445"/>
                <a:gd name="T33" fmla="*/ 53524 h 436"/>
                <a:gd name="T34" fmla="*/ 106280 w 445"/>
                <a:gd name="T35" fmla="*/ 9831 h 436"/>
                <a:gd name="T36" fmla="*/ 115499 w 445"/>
                <a:gd name="T37" fmla="*/ 9831 h 436"/>
                <a:gd name="T38" fmla="*/ 135020 w 445"/>
                <a:gd name="T39" fmla="*/ 0 h 436"/>
                <a:gd name="T40" fmla="*/ 135020 w 445"/>
                <a:gd name="T41" fmla="*/ 0 h 436"/>
                <a:gd name="T42" fmla="*/ 77541 w 445"/>
                <a:gd name="T43" fmla="*/ 0 h 436"/>
                <a:gd name="T44" fmla="*/ 14641 w 445"/>
                <a:gd name="T45" fmla="*/ 58439 h 436"/>
                <a:gd name="T46" fmla="*/ 111161 w 445"/>
                <a:gd name="T47" fmla="*/ 179140 h 436"/>
                <a:gd name="T48" fmla="*/ 111161 w 445"/>
                <a:gd name="T49" fmla="*/ 179140 h 436"/>
                <a:gd name="T50" fmla="*/ 72661 w 445"/>
                <a:gd name="T51" fmla="*/ 213002 h 436"/>
                <a:gd name="T52" fmla="*/ 29281 w 445"/>
                <a:gd name="T53" fmla="*/ 188425 h 436"/>
                <a:gd name="T54" fmla="*/ 38500 w 445"/>
                <a:gd name="T55" fmla="*/ 159478 h 436"/>
                <a:gd name="T56" fmla="*/ 67781 w 445"/>
                <a:gd name="T57" fmla="*/ 150194 h 436"/>
                <a:gd name="T58" fmla="*/ 72661 w 445"/>
                <a:gd name="T59" fmla="*/ 150194 h 436"/>
                <a:gd name="T60" fmla="*/ 111161 w 445"/>
                <a:gd name="T61" fmla="*/ 179140 h 436"/>
                <a:gd name="T62" fmla="*/ 96520 w 445"/>
                <a:gd name="T63" fmla="*/ 43693 h 436"/>
                <a:gd name="T64" fmla="*/ 96520 w 445"/>
                <a:gd name="T65" fmla="*/ 43693 h 436"/>
                <a:gd name="T66" fmla="*/ 77541 w 445"/>
                <a:gd name="T67" fmla="*/ 92301 h 436"/>
                <a:gd name="T68" fmla="*/ 72661 w 445"/>
                <a:gd name="T69" fmla="*/ 92301 h 436"/>
                <a:gd name="T70" fmla="*/ 43922 w 445"/>
                <a:gd name="T71" fmla="*/ 63354 h 436"/>
                <a:gd name="T72" fmla="*/ 43922 w 445"/>
                <a:gd name="T73" fmla="*/ 33862 h 436"/>
                <a:gd name="T74" fmla="*/ 58020 w 445"/>
                <a:gd name="T75" fmla="*/ 14200 h 436"/>
                <a:gd name="T76" fmla="*/ 62901 w 445"/>
                <a:gd name="T77" fmla="*/ 14200 h 436"/>
                <a:gd name="T78" fmla="*/ 96520 w 445"/>
                <a:gd name="T79" fmla="*/ 43693 h 436"/>
                <a:gd name="T80" fmla="*/ 202258 w 445"/>
                <a:gd name="T81" fmla="*/ 92301 h 436"/>
                <a:gd name="T82" fmla="*/ 202258 w 445"/>
                <a:gd name="T83" fmla="*/ 92301 h 436"/>
                <a:gd name="T84" fmla="*/ 202258 w 445"/>
                <a:gd name="T85" fmla="*/ 53524 h 436"/>
                <a:gd name="T86" fmla="*/ 172977 w 445"/>
                <a:gd name="T87" fmla="*/ 53524 h 436"/>
                <a:gd name="T88" fmla="*/ 172977 w 445"/>
                <a:gd name="T89" fmla="*/ 92301 h 436"/>
                <a:gd name="T90" fmla="*/ 135020 w 445"/>
                <a:gd name="T91" fmla="*/ 92301 h 436"/>
                <a:gd name="T92" fmla="*/ 135020 w 445"/>
                <a:gd name="T93" fmla="*/ 116332 h 436"/>
                <a:gd name="T94" fmla="*/ 172977 w 445"/>
                <a:gd name="T95" fmla="*/ 116332 h 436"/>
                <a:gd name="T96" fmla="*/ 172977 w 445"/>
                <a:gd name="T97" fmla="*/ 159478 h 436"/>
                <a:gd name="T98" fmla="*/ 202258 w 445"/>
                <a:gd name="T99" fmla="*/ 159478 h 436"/>
                <a:gd name="T100" fmla="*/ 202258 w 445"/>
                <a:gd name="T101" fmla="*/ 116332 h 436"/>
                <a:gd name="T102" fmla="*/ 240758 w 445"/>
                <a:gd name="T103" fmla="*/ 116332 h 436"/>
                <a:gd name="T104" fmla="*/ 240758 w 445"/>
                <a:gd name="T105" fmla="*/ 92301 h 436"/>
                <a:gd name="T106" fmla="*/ 202258 w 445"/>
                <a:gd name="T107" fmla="*/ 92301 h 4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45" h="436">
                  <a:moveTo>
                    <a:pt x="27" y="107"/>
                  </a:moveTo>
                  <a:lnTo>
                    <a:pt x="27" y="107"/>
                  </a:lnTo>
                  <a:cubicBezTo>
                    <a:pt x="27" y="142"/>
                    <a:pt x="36" y="169"/>
                    <a:pt x="62" y="186"/>
                  </a:cubicBezTo>
                  <a:cubicBezTo>
                    <a:pt x="81" y="195"/>
                    <a:pt x="107" y="204"/>
                    <a:pt x="116" y="204"/>
                  </a:cubicBezTo>
                  <a:lnTo>
                    <a:pt x="125" y="204"/>
                  </a:lnTo>
                  <a:cubicBezTo>
                    <a:pt x="125" y="204"/>
                    <a:pt x="116" y="222"/>
                    <a:pt x="134" y="248"/>
                  </a:cubicBezTo>
                  <a:cubicBezTo>
                    <a:pt x="107" y="248"/>
                    <a:pt x="0" y="257"/>
                    <a:pt x="0" y="345"/>
                  </a:cubicBezTo>
                  <a:cubicBezTo>
                    <a:pt x="0" y="435"/>
                    <a:pt x="98" y="435"/>
                    <a:pt x="116" y="435"/>
                  </a:cubicBezTo>
                  <a:cubicBezTo>
                    <a:pt x="116" y="435"/>
                    <a:pt x="116" y="435"/>
                    <a:pt x="125" y="435"/>
                  </a:cubicBezTo>
                  <a:cubicBezTo>
                    <a:pt x="134" y="435"/>
                    <a:pt x="169" y="435"/>
                    <a:pt x="196" y="417"/>
                  </a:cubicBezTo>
                  <a:cubicBezTo>
                    <a:pt x="231" y="399"/>
                    <a:pt x="249" y="364"/>
                    <a:pt x="249" y="320"/>
                  </a:cubicBezTo>
                  <a:cubicBezTo>
                    <a:pt x="249" y="275"/>
                    <a:pt x="222" y="248"/>
                    <a:pt x="205" y="230"/>
                  </a:cubicBezTo>
                  <a:cubicBezTo>
                    <a:pt x="187" y="222"/>
                    <a:pt x="178" y="213"/>
                    <a:pt x="178" y="204"/>
                  </a:cubicBezTo>
                  <a:cubicBezTo>
                    <a:pt x="178" y="195"/>
                    <a:pt x="187" y="186"/>
                    <a:pt x="196" y="177"/>
                  </a:cubicBezTo>
                  <a:cubicBezTo>
                    <a:pt x="213" y="160"/>
                    <a:pt x="231" y="142"/>
                    <a:pt x="231" y="98"/>
                  </a:cubicBezTo>
                  <a:cubicBezTo>
                    <a:pt x="231" y="62"/>
                    <a:pt x="222" y="36"/>
                    <a:pt x="196" y="18"/>
                  </a:cubicBezTo>
                  <a:lnTo>
                    <a:pt x="213" y="18"/>
                  </a:lnTo>
                  <a:cubicBezTo>
                    <a:pt x="231" y="18"/>
                    <a:pt x="249" y="9"/>
                    <a:pt x="24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4" y="0"/>
                    <a:pt x="27" y="0"/>
                    <a:pt x="27" y="107"/>
                  </a:cubicBezTo>
                  <a:close/>
                  <a:moveTo>
                    <a:pt x="205" y="328"/>
                  </a:moveTo>
                  <a:lnTo>
                    <a:pt x="205" y="328"/>
                  </a:lnTo>
                  <a:cubicBezTo>
                    <a:pt x="213" y="364"/>
                    <a:pt x="178" y="390"/>
                    <a:pt x="134" y="390"/>
                  </a:cubicBezTo>
                  <a:cubicBezTo>
                    <a:pt x="90" y="399"/>
                    <a:pt x="54" y="381"/>
                    <a:pt x="54" y="345"/>
                  </a:cubicBezTo>
                  <a:cubicBezTo>
                    <a:pt x="45" y="328"/>
                    <a:pt x="54" y="310"/>
                    <a:pt x="71" y="292"/>
                  </a:cubicBezTo>
                  <a:cubicBezTo>
                    <a:pt x="90" y="283"/>
                    <a:pt x="107" y="275"/>
                    <a:pt x="12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78" y="275"/>
                    <a:pt x="205" y="301"/>
                    <a:pt x="205" y="328"/>
                  </a:cubicBezTo>
                  <a:close/>
                  <a:moveTo>
                    <a:pt x="178" y="80"/>
                  </a:moveTo>
                  <a:lnTo>
                    <a:pt x="178" y="80"/>
                  </a:lnTo>
                  <a:cubicBezTo>
                    <a:pt x="187" y="124"/>
                    <a:pt x="169" y="160"/>
                    <a:pt x="143" y="169"/>
                  </a:cubicBezTo>
                  <a:cubicBezTo>
                    <a:pt x="143" y="169"/>
                    <a:pt x="143" y="169"/>
                    <a:pt x="134" y="169"/>
                  </a:cubicBezTo>
                  <a:cubicBezTo>
                    <a:pt x="107" y="169"/>
                    <a:pt x="90" y="151"/>
                    <a:pt x="81" y="116"/>
                  </a:cubicBezTo>
                  <a:cubicBezTo>
                    <a:pt x="71" y="98"/>
                    <a:pt x="71" y="80"/>
                    <a:pt x="81" y="62"/>
                  </a:cubicBezTo>
                  <a:cubicBezTo>
                    <a:pt x="81" y="45"/>
                    <a:pt x="98" y="36"/>
                    <a:pt x="107" y="26"/>
                  </a:cubicBezTo>
                  <a:lnTo>
                    <a:pt x="116" y="26"/>
                  </a:lnTo>
                  <a:cubicBezTo>
                    <a:pt x="151" y="26"/>
                    <a:pt x="169" y="45"/>
                    <a:pt x="178" y="80"/>
                  </a:cubicBezTo>
                  <a:close/>
                  <a:moveTo>
                    <a:pt x="373" y="169"/>
                  </a:moveTo>
                  <a:lnTo>
                    <a:pt x="373" y="169"/>
                  </a:lnTo>
                  <a:cubicBezTo>
                    <a:pt x="373" y="98"/>
                    <a:pt x="373" y="98"/>
                    <a:pt x="373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169"/>
                    <a:pt x="319" y="169"/>
                    <a:pt x="319" y="169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213"/>
                    <a:pt x="249" y="213"/>
                    <a:pt x="249" y="213"/>
                  </a:cubicBezTo>
                  <a:cubicBezTo>
                    <a:pt x="319" y="213"/>
                    <a:pt x="319" y="213"/>
                    <a:pt x="319" y="213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444" y="213"/>
                    <a:pt x="444" y="213"/>
                    <a:pt x="444" y="213"/>
                  </a:cubicBezTo>
                  <a:cubicBezTo>
                    <a:pt x="444" y="169"/>
                    <a:pt x="444" y="169"/>
                    <a:pt x="444" y="169"/>
                  </a:cubicBezTo>
                  <a:lnTo>
                    <a:pt x="373" y="1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CB7C9A83-C7DC-42B6-8F82-063A550CCC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75619" y="5793834"/>
              <a:ext cx="75912" cy="140980"/>
            </a:xfrm>
            <a:custGeom>
              <a:avLst/>
              <a:gdLst>
                <a:gd name="T0" fmla="*/ 132814 w 249"/>
                <a:gd name="T1" fmla="*/ 43735 h 453"/>
                <a:gd name="T2" fmla="*/ 132814 w 249"/>
                <a:gd name="T3" fmla="*/ 43735 h 453"/>
                <a:gd name="T4" fmla="*/ 94791 w 249"/>
                <a:gd name="T5" fmla="*/ 43735 h 453"/>
                <a:gd name="T6" fmla="*/ 85687 w 249"/>
                <a:gd name="T7" fmla="*/ 58496 h 453"/>
                <a:gd name="T8" fmla="*/ 85687 w 249"/>
                <a:gd name="T9" fmla="*/ 87470 h 453"/>
                <a:gd name="T10" fmla="*/ 132814 w 249"/>
                <a:gd name="T11" fmla="*/ 87470 h 453"/>
                <a:gd name="T12" fmla="*/ 132814 w 249"/>
                <a:gd name="T13" fmla="*/ 126285 h 453"/>
                <a:gd name="T14" fmla="*/ 85687 w 249"/>
                <a:gd name="T15" fmla="*/ 126285 h 453"/>
                <a:gd name="T16" fmla="*/ 85687 w 249"/>
                <a:gd name="T17" fmla="*/ 247103 h 453"/>
                <a:gd name="T18" fmla="*/ 42308 w 249"/>
                <a:gd name="T19" fmla="*/ 247103 h 453"/>
                <a:gd name="T20" fmla="*/ 42308 w 249"/>
                <a:gd name="T21" fmla="*/ 126285 h 453"/>
                <a:gd name="T22" fmla="*/ 0 w 249"/>
                <a:gd name="T23" fmla="*/ 126285 h 453"/>
                <a:gd name="T24" fmla="*/ 0 w 249"/>
                <a:gd name="T25" fmla="*/ 87470 h 453"/>
                <a:gd name="T26" fmla="*/ 42308 w 249"/>
                <a:gd name="T27" fmla="*/ 87470 h 453"/>
                <a:gd name="T28" fmla="*/ 42308 w 249"/>
                <a:gd name="T29" fmla="*/ 63416 h 453"/>
                <a:gd name="T30" fmla="*/ 94791 w 249"/>
                <a:gd name="T31" fmla="*/ 0 h 453"/>
                <a:gd name="T32" fmla="*/ 132814 w 249"/>
                <a:gd name="T33" fmla="*/ 0 h 453"/>
                <a:gd name="T34" fmla="*/ 132814 w 249"/>
                <a:gd name="T35" fmla="*/ 43735 h 4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9" h="453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Freeform 85">
              <a:extLst>
                <a:ext uri="{FF2B5EF4-FFF2-40B4-BE49-F238E27FC236}">
                  <a16:creationId xmlns:a16="http://schemas.microsoft.com/office/drawing/2014/main" id="{3E52416F-D52D-490F-A808-4113194F7E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97970" y="5806938"/>
              <a:ext cx="142788" cy="114772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976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EBA54-C208-4AFA-A14E-E742E6C5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54BD9-8478-4B0C-985E-C4C1E501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6C5185-133C-4D5C-8437-7BA30DF9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DDB2B-177D-4F67-930B-7FECEB6F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CBDF18-2536-49DE-AACA-A3889C29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209A6B-55D3-4138-B6D8-1D7DD1C6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836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5F94A-0402-4883-A95F-D19BCB99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744A79-1E73-4163-82DE-250F3E9A3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E22FDA-E717-49DB-909C-232C70AD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797381-C0A4-452D-8BC2-556B6779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C1B53F-68DD-4BA8-A1FE-E62462FC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1D7E0B-DDE6-4D83-867C-BB942FE1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981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06983-35A8-42AE-B002-27D9CF90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17407F-AB74-42D0-89BA-9BC8E95EE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3A247-160F-4C3B-803A-74FE3407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314980-77B6-4893-98D3-E5A2FB74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731BA-64E8-41D1-8E97-3B65B3B0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54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296F8C4-A206-4C44-9B6E-1AADC57C9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542C44F-6568-4A0D-BCD1-878DF2DA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4AA2A-056E-4584-91CB-E19AA4E2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95391F-40CA-4D45-84B0-D00B7F7D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AA89F1-9E43-4FFA-B107-C430670B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10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91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‹nº›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32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22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633939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altLang="zh-CN"/>
              <a:t>Clique para editar o título Mestre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altLang="zh-CN"/>
              <a:t>Clique para editar os estilos de texto Mestres</a:t>
            </a:r>
          </a:p>
          <a:p>
            <a:pPr lvl="1"/>
            <a:r>
              <a:rPr lang="pt-BR" altLang="zh-CN"/>
              <a:t>Segundo nível</a:t>
            </a:r>
          </a:p>
          <a:p>
            <a:pPr lvl="2"/>
            <a:r>
              <a:rPr lang="pt-BR" altLang="zh-CN"/>
              <a:t>Terceiro nível</a:t>
            </a:r>
          </a:p>
          <a:p>
            <a:pPr lvl="3"/>
            <a:r>
              <a:rPr lang="pt-BR" altLang="zh-CN"/>
              <a:t>Quarto nível</a:t>
            </a:r>
          </a:p>
          <a:p>
            <a:pPr lvl="4"/>
            <a:r>
              <a:rPr lang="pt-BR" altLang="zh-CN"/>
              <a:t>Quinto nível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267770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27640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‹nº›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856105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2024/3/14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‹nº›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7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76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56" r:id="rId5"/>
    <p:sldLayoutId id="2147483658" r:id="rId6"/>
    <p:sldLayoutId id="2147483659" r:id="rId7"/>
  </p:sldLayoutIdLst>
  <p:hf sldNum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4008F9-FBDE-4FE5-96FA-0B479FB7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59E05A-7BBD-4628-8430-C5AD6657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5B6011-7970-41D6-91EF-40E60E80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37CB54-E835-4300-89FB-A893C995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6F2DA-FFE1-41B3-8392-664DBF04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22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4008F9-FBDE-4FE5-96FA-0B479FB7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59E05A-7BBD-4628-8430-C5AD6657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5B6011-7970-41D6-91EF-40E60E80A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CFDE-47B5-468B-93A2-C567C7788EFA}" type="datetimeFigureOut">
              <a:rPr lang="zh-CN" altLang="en-US" smtClean="0"/>
              <a:t>2024/3/14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37CB54-E835-4300-89FB-A893C995E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A6F2DA-FFE1-41B3-8392-664DBF048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E8F9E-9C99-41A8-9C4D-9624FD97E978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09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46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3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5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9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0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1.xml"/><Relationship Id="rId6" Type="http://schemas.openxmlformats.org/officeDocument/2006/relationships/image" Target="../media/image8.png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3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6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9.xml"/><Relationship Id="rId6" Type="http://schemas.openxmlformats.org/officeDocument/2006/relationships/image" Target="../media/image18.gif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0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1.xml"/><Relationship Id="rId6" Type="http://schemas.openxmlformats.org/officeDocument/2006/relationships/image" Target="../media/image40.png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3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6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7.xml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8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9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0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2.xml"/><Relationship Id="rId6" Type="http://schemas.openxmlformats.org/officeDocument/2006/relationships/image" Target="../media/image18.gif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4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6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8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0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2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4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5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6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8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9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0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1.xml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2.xml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3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4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5.xml"/><Relationship Id="rId4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6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8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5" Type="http://schemas.openxmlformats.org/officeDocument/2006/relationships/image" Target="../media/image8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9FD5B522-BB78-E336-3F5F-2E4327723938}"/>
              </a:ext>
            </a:extLst>
          </p:cNvPr>
          <p:cNvSpPr/>
          <p:nvPr/>
        </p:nvSpPr>
        <p:spPr>
          <a:xfrm>
            <a:off x="1268114" y="762850"/>
            <a:ext cx="2225702" cy="2147498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" name="Imagem 1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68" y="-174171"/>
            <a:ext cx="12564955" cy="7200517"/>
          </a:xfrm>
          <a:prstGeom prst="rect">
            <a:avLst/>
          </a:prstGeom>
        </p:spPr>
      </p:pic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713" y="35174"/>
            <a:ext cx="2261621" cy="627889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A6E8CEC-B945-4945-E85C-E269F739E917}"/>
              </a:ext>
            </a:extLst>
          </p:cNvPr>
          <p:cNvSpPr/>
          <p:nvPr/>
        </p:nvSpPr>
        <p:spPr>
          <a:xfrm>
            <a:off x="-203221" y="762850"/>
            <a:ext cx="12564955" cy="1275996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85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1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sp>
        <p:nvSpPr>
          <p:cNvPr id="5" name="Title 5" descr="e7d195523061f1c0c2b73831c94a3edc981f60e396d3e182073EE1468018468A7F192AE5E5CD515B6C3125F8AF6E4EE646174E8CF0B46FD19828DCE8CDA3B3A044A74F0E769C5FA8CB87AB6FC303C8BA3785FAC64AF542476E788CAADB444A39674DDF9DD625352A5FF00F4D80BB9D271207DA1B23F505A5011A8688F6E2AE0C6DE49E3EA56775759A548DC731730E14">
            <a:extLst>
              <a:ext uri="{FF2B5EF4-FFF2-40B4-BE49-F238E27FC236}">
                <a16:creationId xmlns:a16="http://schemas.microsoft.com/office/drawing/2014/main" id="{0BA7DD12-3D92-70F1-D7D2-C6F8852FF7C7}"/>
              </a:ext>
            </a:extLst>
          </p:cNvPr>
          <p:cNvSpPr txBox="1"/>
          <p:nvPr/>
        </p:nvSpPr>
        <p:spPr>
          <a:xfrm>
            <a:off x="1828405" y="948813"/>
            <a:ext cx="8242778" cy="779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pt-B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NR 28 Atualizada - Fiscalização e Penalidades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7" name="Imagem 16" descr="Homem de terno e gravata com chapéu na mão&#10;&#10;Descrição gerada automaticamente">
            <a:extLst>
              <a:ext uri="{FF2B5EF4-FFF2-40B4-BE49-F238E27FC236}">
                <a16:creationId xmlns:a16="http://schemas.microsoft.com/office/drawing/2014/main" id="{D24AD95B-0668-5B5D-C9B5-E7331DF6A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57" y="1222557"/>
            <a:ext cx="6020475" cy="5635444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97ED87E4-19E9-7864-957A-AA8C12294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6" y="477100"/>
            <a:ext cx="2247505" cy="224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07185" y="1978025"/>
            <a:ext cx="8983980" cy="3355975"/>
            <a:chOff x="3183" y="2744"/>
            <a:chExt cx="12101" cy="6024"/>
          </a:xfrm>
        </p:grpSpPr>
        <p:sp>
          <p:nvSpPr>
            <p:cNvPr id="6" name="圆角矩形 5"/>
            <p:cNvSpPr/>
            <p:nvPr/>
          </p:nvSpPr>
          <p:spPr>
            <a:xfrm>
              <a:off x="3183" y="2744"/>
              <a:ext cx="12100" cy="6023"/>
            </a:xfrm>
            <a:prstGeom prst="roundRect">
              <a:avLst>
                <a:gd name="adj" fmla="val 5488"/>
              </a:avLst>
            </a:prstGeom>
            <a:gradFill>
              <a:gsLst>
                <a:gs pos="25000">
                  <a:schemeClr val="bg1">
                    <a:alpha val="100000"/>
                  </a:schemeClr>
                </a:gs>
                <a:gs pos="99000">
                  <a:srgbClr val="EEF4FF"/>
                </a:gs>
              </a:gsLst>
              <a:lin ang="1560000" scaled="0"/>
            </a:gradFill>
            <a:ln>
              <a:noFill/>
            </a:ln>
            <a:effectLst>
              <a:outerShdw blurRad="571500" dist="266700" dir="3180000" algn="tl" rotWithShape="0">
                <a:schemeClr val="tx2">
                  <a:lumMod val="75000"/>
                  <a:lumOff val="25000"/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214" y="2776"/>
              <a:ext cx="12070" cy="5993"/>
            </a:xfrm>
            <a:prstGeom prst="roundRect">
              <a:avLst>
                <a:gd name="adj" fmla="val 5063"/>
              </a:avLst>
            </a:prstGeom>
            <a:gradFill>
              <a:gsLst>
                <a:gs pos="25000">
                  <a:srgbClr val="F0F4FD"/>
                </a:gs>
                <a:gs pos="99000">
                  <a:srgbClr val="CFD8E9">
                    <a:alpha val="78000"/>
                  </a:srgbClr>
                </a:gs>
              </a:gsLst>
              <a:lin ang="15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348343" y="1943100"/>
            <a:ext cx="11393714" cy="4685030"/>
          </a:xfrm>
          <a:prstGeom prst="rect">
            <a:avLst/>
          </a:prstGeom>
          <a:solidFill>
            <a:srgbClr val="385AE6"/>
          </a:solidFill>
        </p:spPr>
      </p:pic>
      <p:sp>
        <p:nvSpPr>
          <p:cNvPr id="7" name="矩形 6"/>
          <p:cNvSpPr/>
          <p:nvPr/>
        </p:nvSpPr>
        <p:spPr>
          <a:xfrm>
            <a:off x="2731032" y="2265045"/>
            <a:ext cx="6438613" cy="2800767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8800" b="1" kern="0" dirty="0" err="1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Estrutura</a:t>
            </a:r>
            <a:r>
              <a:rPr lang="en-US" altLang="zh-CN" sz="88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 da NR 28</a:t>
            </a:r>
            <a:endParaRPr lang="zh-CN" altLang="en-US" sz="88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870" y="662305"/>
            <a:ext cx="197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0" cap="none" spc="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5986F7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5217671" y="5064102"/>
            <a:ext cx="1517650" cy="499846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2" name="Picture 2" descr="NR 3 – Embargo ou Interdição - Engenharia de Segurança do Trabalho">
            <a:extLst>
              <a:ext uri="{FF2B5EF4-FFF2-40B4-BE49-F238E27FC236}">
                <a16:creationId xmlns:a16="http://schemas.microsoft.com/office/drawing/2014/main" id="{FA701ADC-7967-1037-F1F2-3EAF019A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0" b="89978" l="10000" r="94000">
                        <a14:foregroundMark x1="54444" y1="41871" x2="59556" y2="56347"/>
                        <a14:foregroundMark x1="89111" y1="55679" x2="94000" y2="55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9" y="4224032"/>
            <a:ext cx="3054120" cy="30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entral de Cursos Central de Cursos do Brasil">
            <a:extLst>
              <a:ext uri="{FF2B5EF4-FFF2-40B4-BE49-F238E27FC236}">
                <a16:creationId xmlns:a16="http://schemas.microsoft.com/office/drawing/2014/main" id="{04BAC215-A659-2236-DBF5-27A177D47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6" y="1098820"/>
            <a:ext cx="9457966" cy="5341984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577346"/>
            <a:ext cx="7673205" cy="5863459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182688" y="2449880"/>
            <a:ext cx="2391950" cy="2071370"/>
            <a:chOff x="1659890" y="2527673"/>
            <a:chExt cx="2719602" cy="2355105"/>
          </a:xfrm>
          <a:solidFill>
            <a:srgbClr val="739388"/>
          </a:solidFill>
          <a:effectLst/>
        </p:grpSpPr>
        <p:sp>
          <p:nvSpPr>
            <p:cNvPr id="30" name="椭圆 29"/>
            <p:cNvSpPr/>
            <p:nvPr/>
          </p:nvSpPr>
          <p:spPr>
            <a:xfrm>
              <a:off x="1659890" y="2527673"/>
              <a:ext cx="2355105" cy="2355105"/>
            </a:xfrm>
            <a:prstGeom prst="ellipse">
              <a:avLst/>
            </a:prstGeom>
            <a:solidFill>
              <a:srgbClr val="5986F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76359" y="4059235"/>
              <a:ext cx="2103133" cy="52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NR 28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7413806" y="4719360"/>
            <a:ext cx="1665513" cy="1561294"/>
          </a:xfrm>
          <a:prstGeom prst="ellipse">
            <a:avLst/>
          </a:prstGeom>
          <a:solidFill>
            <a:srgbClr val="0CCDBD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82545" y="2761905"/>
            <a:ext cx="4962184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Sempre recomendo aos meus alunos que antes de começar a estudar um NR, que procurem dividir o texto em tópicos, ou, em outras palavras, comece primeiro entendendo a estrutura da norma.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B329E03B-E9EE-7AD9-AD66-9ABCA83AC76A}"/>
              </a:ext>
            </a:extLst>
          </p:cNvPr>
          <p:cNvSpPr/>
          <p:nvPr/>
        </p:nvSpPr>
        <p:spPr>
          <a:xfrm>
            <a:off x="1263967" y="1098820"/>
            <a:ext cx="767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Estrutura da NR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Google Shape;1071;p35">
            <a:extLst>
              <a:ext uri="{FF2B5EF4-FFF2-40B4-BE49-F238E27FC236}">
                <a16:creationId xmlns:a16="http://schemas.microsoft.com/office/drawing/2014/main" id="{C1555CEB-600F-115A-1163-AA03C5656345}"/>
              </a:ext>
            </a:extLst>
          </p:cNvPr>
          <p:cNvSpPr/>
          <p:nvPr/>
        </p:nvSpPr>
        <p:spPr>
          <a:xfrm>
            <a:off x="2001878" y="2983490"/>
            <a:ext cx="611012" cy="657225"/>
          </a:xfrm>
          <a:custGeom>
            <a:avLst/>
            <a:gdLst/>
            <a:ahLst/>
            <a:cxnLst/>
            <a:rect l="l" t="t" r="r" b="b"/>
            <a:pathLst>
              <a:path w="5076" h="5067" extrusionOk="0">
                <a:moveTo>
                  <a:pt x="3003" y="297"/>
                </a:moveTo>
                <a:cubicBezTo>
                  <a:pt x="3031" y="297"/>
                  <a:pt x="3067" y="302"/>
                  <a:pt x="3103" y="338"/>
                </a:cubicBezTo>
                <a:lnTo>
                  <a:pt x="3529" y="754"/>
                </a:lnTo>
                <a:cubicBezTo>
                  <a:pt x="3569" y="804"/>
                  <a:pt x="3569" y="853"/>
                  <a:pt x="3569" y="893"/>
                </a:cubicBezTo>
                <a:lnTo>
                  <a:pt x="2974" y="893"/>
                </a:lnTo>
                <a:lnTo>
                  <a:pt x="2974" y="298"/>
                </a:lnTo>
                <a:cubicBezTo>
                  <a:pt x="2982" y="298"/>
                  <a:pt x="2992" y="297"/>
                  <a:pt x="3003" y="297"/>
                </a:cubicBezTo>
                <a:close/>
                <a:moveTo>
                  <a:pt x="4629" y="1760"/>
                </a:moveTo>
                <a:cubicBezTo>
                  <a:pt x="4667" y="1760"/>
                  <a:pt x="4704" y="1775"/>
                  <a:pt x="4729" y="1805"/>
                </a:cubicBezTo>
                <a:cubicBezTo>
                  <a:pt x="4788" y="1864"/>
                  <a:pt x="4788" y="1954"/>
                  <a:pt x="4729" y="2014"/>
                </a:cubicBezTo>
                <a:lnTo>
                  <a:pt x="4580" y="2162"/>
                </a:lnTo>
                <a:lnTo>
                  <a:pt x="4372" y="1954"/>
                </a:lnTo>
                <a:lnTo>
                  <a:pt x="4521" y="1805"/>
                </a:lnTo>
                <a:cubicBezTo>
                  <a:pt x="4550" y="1775"/>
                  <a:pt x="4590" y="1760"/>
                  <a:pt x="4629" y="1760"/>
                </a:cubicBezTo>
                <a:close/>
                <a:moveTo>
                  <a:pt x="4164" y="2162"/>
                </a:moveTo>
                <a:lnTo>
                  <a:pt x="4372" y="2380"/>
                </a:lnTo>
                <a:lnTo>
                  <a:pt x="3658" y="3094"/>
                </a:lnTo>
                <a:lnTo>
                  <a:pt x="3450" y="2886"/>
                </a:lnTo>
                <a:cubicBezTo>
                  <a:pt x="3559" y="2767"/>
                  <a:pt x="4054" y="2271"/>
                  <a:pt x="4164" y="2162"/>
                </a:cubicBezTo>
                <a:close/>
                <a:moveTo>
                  <a:pt x="3232" y="3094"/>
                </a:moveTo>
                <a:lnTo>
                  <a:pt x="3450" y="3302"/>
                </a:lnTo>
                <a:lnTo>
                  <a:pt x="3361" y="3382"/>
                </a:lnTo>
                <a:lnTo>
                  <a:pt x="3054" y="3490"/>
                </a:lnTo>
                <a:lnTo>
                  <a:pt x="3153" y="3173"/>
                </a:lnTo>
                <a:lnTo>
                  <a:pt x="3232" y="3094"/>
                </a:lnTo>
                <a:close/>
                <a:moveTo>
                  <a:pt x="2677" y="298"/>
                </a:moveTo>
                <a:lnTo>
                  <a:pt x="2677" y="1042"/>
                </a:lnTo>
                <a:cubicBezTo>
                  <a:pt x="2677" y="1121"/>
                  <a:pt x="2746" y="1190"/>
                  <a:pt x="2825" y="1190"/>
                </a:cubicBezTo>
                <a:lnTo>
                  <a:pt x="3569" y="1190"/>
                </a:lnTo>
                <a:lnTo>
                  <a:pt x="3569" y="2340"/>
                </a:lnTo>
                <a:lnTo>
                  <a:pt x="3133" y="2776"/>
                </a:lnTo>
                <a:lnTo>
                  <a:pt x="2924" y="2985"/>
                </a:lnTo>
                <a:cubicBezTo>
                  <a:pt x="2905" y="3005"/>
                  <a:pt x="2895" y="3025"/>
                  <a:pt x="2885" y="3045"/>
                </a:cubicBezTo>
                <a:lnTo>
                  <a:pt x="2677" y="3679"/>
                </a:lnTo>
                <a:cubicBezTo>
                  <a:pt x="2657" y="3728"/>
                  <a:pt x="2667" y="3788"/>
                  <a:pt x="2706" y="3827"/>
                </a:cubicBezTo>
                <a:cubicBezTo>
                  <a:pt x="2736" y="3857"/>
                  <a:pt x="2778" y="3871"/>
                  <a:pt x="2823" y="3871"/>
                </a:cubicBezTo>
                <a:cubicBezTo>
                  <a:pt x="2837" y="3871"/>
                  <a:pt x="2851" y="3869"/>
                  <a:pt x="2865" y="3867"/>
                </a:cubicBezTo>
                <a:lnTo>
                  <a:pt x="3490" y="3649"/>
                </a:lnTo>
                <a:cubicBezTo>
                  <a:pt x="3519" y="3649"/>
                  <a:pt x="3539" y="3629"/>
                  <a:pt x="3549" y="3620"/>
                </a:cubicBezTo>
                <a:lnTo>
                  <a:pt x="3569" y="3600"/>
                </a:lnTo>
                <a:lnTo>
                  <a:pt x="3569" y="4620"/>
                </a:lnTo>
                <a:cubicBezTo>
                  <a:pt x="3569" y="4700"/>
                  <a:pt x="3499" y="4769"/>
                  <a:pt x="3420" y="4769"/>
                </a:cubicBezTo>
                <a:lnTo>
                  <a:pt x="446" y="4769"/>
                </a:lnTo>
                <a:cubicBezTo>
                  <a:pt x="367" y="4769"/>
                  <a:pt x="298" y="4700"/>
                  <a:pt x="298" y="4620"/>
                </a:cubicBezTo>
                <a:lnTo>
                  <a:pt x="298" y="447"/>
                </a:lnTo>
                <a:cubicBezTo>
                  <a:pt x="298" y="358"/>
                  <a:pt x="367" y="298"/>
                  <a:pt x="446" y="298"/>
                </a:cubicBezTo>
                <a:close/>
                <a:moveTo>
                  <a:pt x="446" y="1"/>
                </a:moveTo>
                <a:cubicBezTo>
                  <a:pt x="208" y="1"/>
                  <a:pt x="0" y="199"/>
                  <a:pt x="0" y="447"/>
                </a:cubicBezTo>
                <a:lnTo>
                  <a:pt x="0" y="4620"/>
                </a:lnTo>
                <a:cubicBezTo>
                  <a:pt x="0" y="4869"/>
                  <a:pt x="208" y="5067"/>
                  <a:pt x="446" y="5067"/>
                </a:cubicBezTo>
                <a:lnTo>
                  <a:pt x="3420" y="5067"/>
                </a:lnTo>
                <a:cubicBezTo>
                  <a:pt x="3668" y="5067"/>
                  <a:pt x="3866" y="4869"/>
                  <a:pt x="3866" y="4620"/>
                </a:cubicBezTo>
                <a:lnTo>
                  <a:pt x="3866" y="3302"/>
                </a:lnTo>
                <a:lnTo>
                  <a:pt x="4947" y="2221"/>
                </a:lnTo>
                <a:cubicBezTo>
                  <a:pt x="5026" y="2133"/>
                  <a:pt x="5076" y="2023"/>
                  <a:pt x="5076" y="1904"/>
                </a:cubicBezTo>
                <a:cubicBezTo>
                  <a:pt x="5076" y="1795"/>
                  <a:pt x="5026" y="1677"/>
                  <a:pt x="4947" y="1597"/>
                </a:cubicBezTo>
                <a:cubicBezTo>
                  <a:pt x="4857" y="1508"/>
                  <a:pt x="4743" y="1463"/>
                  <a:pt x="4629" y="1463"/>
                </a:cubicBezTo>
                <a:cubicBezTo>
                  <a:pt x="4515" y="1463"/>
                  <a:pt x="4401" y="1508"/>
                  <a:pt x="4312" y="1597"/>
                </a:cubicBezTo>
                <a:lnTo>
                  <a:pt x="3866" y="2043"/>
                </a:lnTo>
                <a:lnTo>
                  <a:pt x="3866" y="864"/>
                </a:lnTo>
                <a:cubicBezTo>
                  <a:pt x="3866" y="745"/>
                  <a:pt x="3817" y="635"/>
                  <a:pt x="3737" y="546"/>
                </a:cubicBezTo>
                <a:lnTo>
                  <a:pt x="3311" y="130"/>
                </a:lnTo>
                <a:cubicBezTo>
                  <a:pt x="3232" y="40"/>
                  <a:pt x="3123" y="1"/>
                  <a:pt x="300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8" name="Gráfico 7" descr="Barricada para construção com preenchimento sólido">
            <a:extLst>
              <a:ext uri="{FF2B5EF4-FFF2-40B4-BE49-F238E27FC236}">
                <a16:creationId xmlns:a16="http://schemas.microsoft.com/office/drawing/2014/main" id="{C899C2EB-5071-48CF-C41A-C669DDD78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5205" y="5139879"/>
            <a:ext cx="720255" cy="720255"/>
          </a:xfrm>
          <a:prstGeom prst="rect">
            <a:avLst/>
          </a:prstGeom>
        </p:spPr>
      </p:pic>
      <p:pic>
        <p:nvPicPr>
          <p:cNvPr id="2050" name="Picture 2" descr="Embargo e interdição: o que diz a NR 3 - Telas Guará">
            <a:extLst>
              <a:ext uri="{FF2B5EF4-FFF2-40B4-BE49-F238E27FC236}">
                <a16:creationId xmlns:a16="http://schemas.microsoft.com/office/drawing/2014/main" id="{C3CCB160-39FB-45FD-4EFD-240E13FD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40" y="4719571"/>
            <a:ext cx="1668665" cy="1566974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entral de Cursos Central de Cursos do Brasil">
            <a:extLst>
              <a:ext uri="{FF2B5EF4-FFF2-40B4-BE49-F238E27FC236}">
                <a16:creationId xmlns:a16="http://schemas.microsoft.com/office/drawing/2014/main" id="{A7C3EAF8-2D2C-F04E-BF3E-BF634548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92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7153" y="624113"/>
            <a:ext cx="7803953" cy="5816691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8339" y="651901"/>
            <a:ext cx="7702452" cy="5788904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59192" y="899568"/>
            <a:ext cx="1109000" cy="1064151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3682824" y="635661"/>
            <a:ext cx="1142405" cy="1191785"/>
          </a:xfrm>
          <a:prstGeom prst="rect">
            <a:avLst/>
          </a:prstGeom>
        </p:spPr>
      </p:pic>
      <p:pic>
        <p:nvPicPr>
          <p:cNvPr id="4098" name="Picture 2" descr="Especialista em Perigos e Avaliação de Riscos de SST | Udemy">
            <a:extLst>
              <a:ext uri="{FF2B5EF4-FFF2-40B4-BE49-F238E27FC236}">
                <a16:creationId xmlns:a16="http://schemas.microsoft.com/office/drawing/2014/main" id="{DEB57F56-025D-BE4B-4090-388E097F2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8" r="14167"/>
          <a:stretch/>
        </p:blipFill>
        <p:spPr bwMode="auto">
          <a:xfrm>
            <a:off x="4910512" y="562089"/>
            <a:ext cx="4464901" cy="5816691"/>
          </a:xfrm>
          <a:prstGeom prst="roundRect">
            <a:avLst>
              <a:gd name="adj" fmla="val 52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54">
            <a:extLst>
              <a:ext uri="{FF2B5EF4-FFF2-40B4-BE49-F238E27FC236}">
                <a16:creationId xmlns:a16="http://schemas.microsoft.com/office/drawing/2014/main" id="{24158A6F-F0A0-0708-FDB6-12BA4DBF80A6}"/>
              </a:ext>
            </a:extLst>
          </p:cNvPr>
          <p:cNvSpPr/>
          <p:nvPr/>
        </p:nvSpPr>
        <p:spPr>
          <a:xfrm>
            <a:off x="4829500" y="520655"/>
            <a:ext cx="4545913" cy="5920150"/>
          </a:xfrm>
          <a:prstGeom prst="roundRect">
            <a:avLst>
              <a:gd name="adj" fmla="val 4577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圆角矩形 73">
            <a:extLst>
              <a:ext uri="{FF2B5EF4-FFF2-40B4-BE49-F238E27FC236}">
                <a16:creationId xmlns:a16="http://schemas.microsoft.com/office/drawing/2014/main" id="{884DE04E-95FF-3421-A1DA-222FB55A304A}"/>
              </a:ext>
            </a:extLst>
          </p:cNvPr>
          <p:cNvSpPr/>
          <p:nvPr/>
        </p:nvSpPr>
        <p:spPr>
          <a:xfrm>
            <a:off x="-567497" y="2788714"/>
            <a:ext cx="5417582" cy="3110264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153" y="3379312"/>
            <a:ext cx="4854977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maioria das normas apresenta textos longos, com muitas páginas. Portanto, é mais prático começar a olhar para estrutura de tópicos antes de iniciar o estudo de qualquer NR.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8D33376-6DBE-D5AF-B7AD-A46947E3A05A}"/>
              </a:ext>
            </a:extLst>
          </p:cNvPr>
          <p:cNvGrpSpPr/>
          <p:nvPr/>
        </p:nvGrpSpPr>
        <p:grpSpPr>
          <a:xfrm>
            <a:off x="1833880" y="2437533"/>
            <a:ext cx="2538790" cy="511842"/>
            <a:chOff x="1359786" y="2437301"/>
            <a:chExt cx="2460758" cy="526362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D6C5DEB0-8254-5A13-C5D7-C6E3BC41462D}"/>
                </a:ext>
              </a:extLst>
            </p:cNvPr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14D456-978F-CB1E-FBE9-09B3D58D2776}"/>
                </a:ext>
              </a:extLst>
            </p:cNvPr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!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矩形 6">
            <a:extLst>
              <a:ext uri="{FF2B5EF4-FFF2-40B4-BE49-F238E27FC236}">
                <a16:creationId xmlns:a16="http://schemas.microsoft.com/office/drawing/2014/main" id="{8DB0C3AF-612C-B8D7-F1E8-2BD14B33C864}"/>
              </a:ext>
            </a:extLst>
          </p:cNvPr>
          <p:cNvSpPr/>
          <p:nvPr/>
        </p:nvSpPr>
        <p:spPr>
          <a:xfrm>
            <a:off x="754743" y="1121744"/>
            <a:ext cx="5658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Estrutura da NR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11ABAFB3-4EB9-4BF6-045D-4DA0EE95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516" y="232045"/>
            <a:ext cx="2396145" cy="6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024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5" y="1098819"/>
            <a:ext cx="10412923" cy="5341985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93754" y="583247"/>
            <a:ext cx="6890319" cy="5857557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65" name="圆角矩形 64"/>
          <p:cNvSpPr/>
          <p:nvPr/>
        </p:nvSpPr>
        <p:spPr>
          <a:xfrm>
            <a:off x="1492406" y="2560318"/>
            <a:ext cx="5909881" cy="3002280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954088" y="3532140"/>
            <a:ext cx="1087120" cy="1087120"/>
          </a:xfrm>
          <a:prstGeom prst="ellipse">
            <a:avLst/>
          </a:prstGeom>
          <a:gradFill>
            <a:gsLst>
              <a:gs pos="25000">
                <a:srgbClr val="1450ED"/>
              </a:gs>
              <a:gs pos="99000">
                <a:srgbClr val="5986F7"/>
              </a:gs>
            </a:gsLst>
            <a:lin ang="1560000" scaled="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175703" y="3753755"/>
            <a:ext cx="643890" cy="64389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356043" y="3874405"/>
            <a:ext cx="398145" cy="397510"/>
            <a:chOff x="1910" y="7405"/>
            <a:chExt cx="946" cy="944"/>
          </a:xfrm>
          <a:solidFill>
            <a:schemeClr val="bg1"/>
          </a:solidFill>
        </p:grpSpPr>
        <p:sp>
          <p:nvSpPr>
            <p:cNvPr id="76" name="Google Shape;1071;p35"/>
            <p:cNvSpPr/>
            <p:nvPr/>
          </p:nvSpPr>
          <p:spPr>
            <a:xfrm>
              <a:off x="1910" y="7405"/>
              <a:ext cx="946" cy="944"/>
            </a:xfrm>
            <a:custGeom>
              <a:avLst/>
              <a:gdLst/>
              <a:ahLst/>
              <a:cxnLst/>
              <a:rect l="l" t="t" r="r" b="b"/>
              <a:pathLst>
                <a:path w="5076" h="5067" extrusionOk="0">
                  <a:moveTo>
                    <a:pt x="3003" y="297"/>
                  </a:moveTo>
                  <a:cubicBezTo>
                    <a:pt x="3031" y="297"/>
                    <a:pt x="3067" y="302"/>
                    <a:pt x="3103" y="338"/>
                  </a:cubicBezTo>
                  <a:lnTo>
                    <a:pt x="3529" y="754"/>
                  </a:lnTo>
                  <a:cubicBezTo>
                    <a:pt x="3569" y="804"/>
                    <a:pt x="3569" y="853"/>
                    <a:pt x="3569" y="893"/>
                  </a:cubicBezTo>
                  <a:lnTo>
                    <a:pt x="2974" y="893"/>
                  </a:lnTo>
                  <a:lnTo>
                    <a:pt x="2974" y="298"/>
                  </a:lnTo>
                  <a:cubicBezTo>
                    <a:pt x="2982" y="298"/>
                    <a:pt x="2992" y="297"/>
                    <a:pt x="3003" y="297"/>
                  </a:cubicBezTo>
                  <a:close/>
                  <a:moveTo>
                    <a:pt x="4629" y="1760"/>
                  </a:moveTo>
                  <a:cubicBezTo>
                    <a:pt x="4667" y="1760"/>
                    <a:pt x="4704" y="1775"/>
                    <a:pt x="4729" y="1805"/>
                  </a:cubicBezTo>
                  <a:cubicBezTo>
                    <a:pt x="4788" y="1864"/>
                    <a:pt x="4788" y="1954"/>
                    <a:pt x="4729" y="2014"/>
                  </a:cubicBezTo>
                  <a:lnTo>
                    <a:pt x="4580" y="2162"/>
                  </a:lnTo>
                  <a:lnTo>
                    <a:pt x="4372" y="1954"/>
                  </a:lnTo>
                  <a:lnTo>
                    <a:pt x="4521" y="1805"/>
                  </a:lnTo>
                  <a:cubicBezTo>
                    <a:pt x="4550" y="1775"/>
                    <a:pt x="4590" y="1760"/>
                    <a:pt x="4629" y="1760"/>
                  </a:cubicBezTo>
                  <a:close/>
                  <a:moveTo>
                    <a:pt x="4164" y="2162"/>
                  </a:moveTo>
                  <a:lnTo>
                    <a:pt x="4372" y="2380"/>
                  </a:lnTo>
                  <a:lnTo>
                    <a:pt x="3658" y="3094"/>
                  </a:lnTo>
                  <a:lnTo>
                    <a:pt x="3450" y="2886"/>
                  </a:lnTo>
                  <a:cubicBezTo>
                    <a:pt x="3559" y="2767"/>
                    <a:pt x="4054" y="2271"/>
                    <a:pt x="4164" y="2162"/>
                  </a:cubicBezTo>
                  <a:close/>
                  <a:moveTo>
                    <a:pt x="3232" y="3094"/>
                  </a:moveTo>
                  <a:lnTo>
                    <a:pt x="3450" y="3302"/>
                  </a:lnTo>
                  <a:lnTo>
                    <a:pt x="3361" y="3382"/>
                  </a:lnTo>
                  <a:lnTo>
                    <a:pt x="3054" y="3490"/>
                  </a:lnTo>
                  <a:lnTo>
                    <a:pt x="3153" y="3173"/>
                  </a:lnTo>
                  <a:lnTo>
                    <a:pt x="3232" y="3094"/>
                  </a:lnTo>
                  <a:close/>
                  <a:moveTo>
                    <a:pt x="2677" y="298"/>
                  </a:moveTo>
                  <a:lnTo>
                    <a:pt x="2677" y="1042"/>
                  </a:lnTo>
                  <a:cubicBezTo>
                    <a:pt x="2677" y="1121"/>
                    <a:pt x="2746" y="1190"/>
                    <a:pt x="2825" y="1190"/>
                  </a:cubicBezTo>
                  <a:lnTo>
                    <a:pt x="3569" y="1190"/>
                  </a:lnTo>
                  <a:lnTo>
                    <a:pt x="3569" y="2340"/>
                  </a:lnTo>
                  <a:lnTo>
                    <a:pt x="3133" y="2776"/>
                  </a:lnTo>
                  <a:lnTo>
                    <a:pt x="2924" y="2985"/>
                  </a:lnTo>
                  <a:cubicBezTo>
                    <a:pt x="2905" y="3005"/>
                    <a:pt x="2895" y="3025"/>
                    <a:pt x="2885" y="3045"/>
                  </a:cubicBezTo>
                  <a:lnTo>
                    <a:pt x="2677" y="3679"/>
                  </a:lnTo>
                  <a:cubicBezTo>
                    <a:pt x="2657" y="3728"/>
                    <a:pt x="2667" y="3788"/>
                    <a:pt x="2706" y="3827"/>
                  </a:cubicBezTo>
                  <a:cubicBezTo>
                    <a:pt x="2736" y="3857"/>
                    <a:pt x="2778" y="3871"/>
                    <a:pt x="2823" y="3871"/>
                  </a:cubicBezTo>
                  <a:cubicBezTo>
                    <a:pt x="2837" y="3871"/>
                    <a:pt x="2851" y="3869"/>
                    <a:pt x="2865" y="3867"/>
                  </a:cubicBezTo>
                  <a:lnTo>
                    <a:pt x="3490" y="3649"/>
                  </a:lnTo>
                  <a:cubicBezTo>
                    <a:pt x="3519" y="3649"/>
                    <a:pt x="3539" y="3629"/>
                    <a:pt x="3549" y="3620"/>
                  </a:cubicBezTo>
                  <a:lnTo>
                    <a:pt x="3569" y="3600"/>
                  </a:lnTo>
                  <a:lnTo>
                    <a:pt x="3569" y="4620"/>
                  </a:lnTo>
                  <a:cubicBezTo>
                    <a:pt x="3569" y="4700"/>
                    <a:pt x="3499" y="4769"/>
                    <a:pt x="3420" y="4769"/>
                  </a:cubicBezTo>
                  <a:lnTo>
                    <a:pt x="446" y="4769"/>
                  </a:lnTo>
                  <a:cubicBezTo>
                    <a:pt x="367" y="4769"/>
                    <a:pt x="298" y="4700"/>
                    <a:pt x="298" y="4620"/>
                  </a:cubicBezTo>
                  <a:lnTo>
                    <a:pt x="298" y="447"/>
                  </a:lnTo>
                  <a:cubicBezTo>
                    <a:pt x="298" y="358"/>
                    <a:pt x="367" y="298"/>
                    <a:pt x="446" y="298"/>
                  </a:cubicBezTo>
                  <a:close/>
                  <a:moveTo>
                    <a:pt x="446" y="1"/>
                  </a:moveTo>
                  <a:cubicBezTo>
                    <a:pt x="208" y="1"/>
                    <a:pt x="0" y="199"/>
                    <a:pt x="0" y="447"/>
                  </a:cubicBezTo>
                  <a:lnTo>
                    <a:pt x="0" y="4620"/>
                  </a:lnTo>
                  <a:cubicBezTo>
                    <a:pt x="0" y="4869"/>
                    <a:pt x="208" y="5067"/>
                    <a:pt x="446" y="5067"/>
                  </a:cubicBezTo>
                  <a:lnTo>
                    <a:pt x="3420" y="5067"/>
                  </a:lnTo>
                  <a:cubicBezTo>
                    <a:pt x="3668" y="5067"/>
                    <a:pt x="3866" y="4869"/>
                    <a:pt x="3866" y="4620"/>
                  </a:cubicBezTo>
                  <a:lnTo>
                    <a:pt x="3866" y="3302"/>
                  </a:lnTo>
                  <a:lnTo>
                    <a:pt x="4947" y="2221"/>
                  </a:lnTo>
                  <a:cubicBezTo>
                    <a:pt x="5026" y="2133"/>
                    <a:pt x="5076" y="2023"/>
                    <a:pt x="5076" y="1904"/>
                  </a:cubicBezTo>
                  <a:cubicBezTo>
                    <a:pt x="5076" y="1795"/>
                    <a:pt x="5026" y="1677"/>
                    <a:pt x="4947" y="1597"/>
                  </a:cubicBezTo>
                  <a:cubicBezTo>
                    <a:pt x="4857" y="1508"/>
                    <a:pt x="4743" y="1463"/>
                    <a:pt x="4629" y="1463"/>
                  </a:cubicBezTo>
                  <a:cubicBezTo>
                    <a:pt x="4515" y="1463"/>
                    <a:pt x="4401" y="1508"/>
                    <a:pt x="4312" y="1597"/>
                  </a:cubicBezTo>
                  <a:lnTo>
                    <a:pt x="3866" y="2043"/>
                  </a:lnTo>
                  <a:lnTo>
                    <a:pt x="3866" y="864"/>
                  </a:lnTo>
                  <a:cubicBezTo>
                    <a:pt x="3866" y="745"/>
                    <a:pt x="3817" y="635"/>
                    <a:pt x="3737" y="546"/>
                  </a:cubicBezTo>
                  <a:lnTo>
                    <a:pt x="3311" y="130"/>
                  </a:lnTo>
                  <a:cubicBezTo>
                    <a:pt x="3232" y="40"/>
                    <a:pt x="3123" y="1"/>
                    <a:pt x="30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Google Shape;1072;p35"/>
            <p:cNvSpPr/>
            <p:nvPr/>
          </p:nvSpPr>
          <p:spPr>
            <a:xfrm>
              <a:off x="2013" y="7682"/>
              <a:ext cx="443" cy="56"/>
            </a:xfrm>
            <a:custGeom>
              <a:avLst/>
              <a:gdLst/>
              <a:ahLst/>
              <a:cxnLst/>
              <a:rect l="l" t="t" r="r" b="b"/>
              <a:pathLst>
                <a:path w="2380" h="299" extrusionOk="0">
                  <a:moveTo>
                    <a:pt x="148" y="1"/>
                  </a:moveTo>
                  <a:cubicBezTo>
                    <a:pt x="69" y="1"/>
                    <a:pt x="0" y="60"/>
                    <a:pt x="0" y="150"/>
                  </a:cubicBezTo>
                  <a:cubicBezTo>
                    <a:pt x="0" y="229"/>
                    <a:pt x="69" y="298"/>
                    <a:pt x="148" y="298"/>
                  </a:cubicBezTo>
                  <a:lnTo>
                    <a:pt x="2230" y="298"/>
                  </a:lnTo>
                  <a:cubicBezTo>
                    <a:pt x="2310" y="298"/>
                    <a:pt x="2379" y="229"/>
                    <a:pt x="2379" y="150"/>
                  </a:cubicBezTo>
                  <a:cubicBezTo>
                    <a:pt x="2379" y="60"/>
                    <a:pt x="2310" y="1"/>
                    <a:pt x="2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1073;p35"/>
            <p:cNvSpPr/>
            <p:nvPr/>
          </p:nvSpPr>
          <p:spPr>
            <a:xfrm>
              <a:off x="2013" y="7792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8" extrusionOk="0">
                  <a:moveTo>
                    <a:pt x="148" y="0"/>
                  </a:moveTo>
                  <a:cubicBezTo>
                    <a:pt x="69" y="0"/>
                    <a:pt x="0" y="69"/>
                    <a:pt x="0" y="148"/>
                  </a:cubicBezTo>
                  <a:cubicBezTo>
                    <a:pt x="0" y="238"/>
                    <a:pt x="69" y="297"/>
                    <a:pt x="148" y="297"/>
                  </a:cubicBezTo>
                  <a:lnTo>
                    <a:pt x="1635" y="297"/>
                  </a:lnTo>
                  <a:cubicBezTo>
                    <a:pt x="1715" y="297"/>
                    <a:pt x="1785" y="238"/>
                    <a:pt x="1785" y="148"/>
                  </a:cubicBezTo>
                  <a:cubicBezTo>
                    <a:pt x="1785" y="69"/>
                    <a:pt x="1715" y="0"/>
                    <a:pt x="1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Google Shape;1074;p35"/>
            <p:cNvSpPr/>
            <p:nvPr/>
          </p:nvSpPr>
          <p:spPr>
            <a:xfrm>
              <a:off x="2013" y="7902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9" extrusionOk="0">
                  <a:moveTo>
                    <a:pt x="148" y="1"/>
                  </a:moveTo>
                  <a:cubicBezTo>
                    <a:pt x="69" y="1"/>
                    <a:pt x="0" y="70"/>
                    <a:pt x="0" y="149"/>
                  </a:cubicBezTo>
                  <a:cubicBezTo>
                    <a:pt x="0" y="239"/>
                    <a:pt x="69" y="298"/>
                    <a:pt x="148" y="298"/>
                  </a:cubicBezTo>
                  <a:lnTo>
                    <a:pt x="1635" y="298"/>
                  </a:lnTo>
                  <a:cubicBezTo>
                    <a:pt x="1715" y="298"/>
                    <a:pt x="1785" y="239"/>
                    <a:pt x="1785" y="149"/>
                  </a:cubicBezTo>
                  <a:cubicBezTo>
                    <a:pt x="1785" y="70"/>
                    <a:pt x="1715" y="1"/>
                    <a:pt x="16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Google Shape;1075;p35"/>
            <p:cNvSpPr/>
            <p:nvPr/>
          </p:nvSpPr>
          <p:spPr>
            <a:xfrm>
              <a:off x="2013" y="8013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9" extrusionOk="0">
                  <a:moveTo>
                    <a:pt x="148" y="1"/>
                  </a:moveTo>
                  <a:cubicBezTo>
                    <a:pt x="69" y="1"/>
                    <a:pt x="0" y="70"/>
                    <a:pt x="0" y="149"/>
                  </a:cubicBezTo>
                  <a:cubicBezTo>
                    <a:pt x="0" y="239"/>
                    <a:pt x="69" y="298"/>
                    <a:pt x="148" y="298"/>
                  </a:cubicBezTo>
                  <a:lnTo>
                    <a:pt x="1635" y="298"/>
                  </a:lnTo>
                  <a:cubicBezTo>
                    <a:pt x="1715" y="298"/>
                    <a:pt x="1785" y="239"/>
                    <a:pt x="1785" y="149"/>
                  </a:cubicBezTo>
                  <a:cubicBezTo>
                    <a:pt x="1785" y="70"/>
                    <a:pt x="1715" y="1"/>
                    <a:pt x="16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Google Shape;1076;p35"/>
            <p:cNvSpPr/>
            <p:nvPr/>
          </p:nvSpPr>
          <p:spPr>
            <a:xfrm>
              <a:off x="2234" y="8183"/>
              <a:ext cx="222" cy="56"/>
            </a:xfrm>
            <a:custGeom>
              <a:avLst/>
              <a:gdLst/>
              <a:ahLst/>
              <a:cxnLst/>
              <a:rect l="l" t="t" r="r" b="b"/>
              <a:pathLst>
                <a:path w="1191" h="299" extrusionOk="0">
                  <a:moveTo>
                    <a:pt x="149" y="1"/>
                  </a:moveTo>
                  <a:cubicBezTo>
                    <a:pt x="70" y="1"/>
                    <a:pt x="1" y="70"/>
                    <a:pt x="1" y="149"/>
                  </a:cubicBezTo>
                  <a:cubicBezTo>
                    <a:pt x="1" y="239"/>
                    <a:pt x="70" y="298"/>
                    <a:pt x="149" y="298"/>
                  </a:cubicBezTo>
                  <a:lnTo>
                    <a:pt x="1041" y="298"/>
                  </a:lnTo>
                  <a:cubicBezTo>
                    <a:pt x="1121" y="298"/>
                    <a:pt x="1190" y="239"/>
                    <a:pt x="1190" y="149"/>
                  </a:cubicBezTo>
                  <a:cubicBezTo>
                    <a:pt x="1190" y="70"/>
                    <a:pt x="1121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34">
            <a:extLst>
              <a:ext uri="{FF2B5EF4-FFF2-40B4-BE49-F238E27FC236}">
                <a16:creationId xmlns:a16="http://schemas.microsoft.com/office/drawing/2014/main" id="{B828CC6E-11B9-B296-74C5-DC093521DD26}"/>
              </a:ext>
            </a:extLst>
          </p:cNvPr>
          <p:cNvSpPr txBox="1"/>
          <p:nvPr/>
        </p:nvSpPr>
        <p:spPr>
          <a:xfrm>
            <a:off x="2389795" y="3386844"/>
            <a:ext cx="4527458" cy="1418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Então, seguindo esse raciocínio, vejamos a estrutura de tópicos da NR-28:</a:t>
            </a:r>
            <a:endParaRPr lang="zh-CN" altLang="en-US" sz="2000" dirty="0">
              <a:solidFill>
                <a:srgbClr val="385AE6"/>
              </a:solidFill>
              <a:cs typeface="+mn-ea"/>
              <a:sym typeface="+mn-lt"/>
            </a:endParaRPr>
          </a:p>
        </p:txBody>
      </p:sp>
      <p:pic>
        <p:nvPicPr>
          <p:cNvPr id="5122" name="Picture 2" descr="Concurso AFT: quanto ganha um Auditor Fiscal do Trabalho?">
            <a:extLst>
              <a:ext uri="{FF2B5EF4-FFF2-40B4-BE49-F238E27FC236}">
                <a16:creationId xmlns:a16="http://schemas.microsoft.com/office/drawing/2014/main" id="{40569425-4606-2653-9C00-FB60337C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/>
          <a:stretch/>
        </p:blipFill>
        <p:spPr bwMode="auto">
          <a:xfrm>
            <a:off x="7750874" y="2169933"/>
            <a:ext cx="3227403" cy="3719238"/>
          </a:xfrm>
          <a:prstGeom prst="roundRect">
            <a:avLst>
              <a:gd name="adj" fmla="val 109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6">
            <a:extLst>
              <a:ext uri="{FF2B5EF4-FFF2-40B4-BE49-F238E27FC236}">
                <a16:creationId xmlns:a16="http://schemas.microsoft.com/office/drawing/2014/main" id="{60E389D4-D326-6357-85DF-7198A7453163}"/>
              </a:ext>
            </a:extLst>
          </p:cNvPr>
          <p:cNvSpPr/>
          <p:nvPr/>
        </p:nvSpPr>
        <p:spPr>
          <a:xfrm>
            <a:off x="1263967" y="1098820"/>
            <a:ext cx="767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Estrutura da NR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F228E779-1D22-CA63-8D97-9B28ED1F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98" y="229359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601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5" y="865822"/>
            <a:ext cx="3689443" cy="5574982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1828800"/>
            <a:ext cx="9942664" cy="4611370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18" name="圆角矩形 73">
            <a:extLst>
              <a:ext uri="{FF2B5EF4-FFF2-40B4-BE49-F238E27FC236}">
                <a16:creationId xmlns:a16="http://schemas.microsoft.com/office/drawing/2014/main" id="{10BAAE47-3488-00DA-33F4-482A86740DAD}"/>
              </a:ext>
            </a:extLst>
          </p:cNvPr>
          <p:cNvSpPr/>
          <p:nvPr/>
        </p:nvSpPr>
        <p:spPr>
          <a:xfrm>
            <a:off x="1014823" y="3460115"/>
            <a:ext cx="1868805" cy="2185035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1">
            <a:extLst>
              <a:ext uri="{FF2B5EF4-FFF2-40B4-BE49-F238E27FC236}">
                <a16:creationId xmlns:a16="http://schemas.microsoft.com/office/drawing/2014/main" id="{B0C28120-2109-5648-0788-598D6E5C735F}"/>
              </a:ext>
            </a:extLst>
          </p:cNvPr>
          <p:cNvSpPr/>
          <p:nvPr/>
        </p:nvSpPr>
        <p:spPr>
          <a:xfrm>
            <a:off x="1014823" y="3776345"/>
            <a:ext cx="1033145" cy="36703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noFill/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2">
            <a:extLst>
              <a:ext uri="{FF2B5EF4-FFF2-40B4-BE49-F238E27FC236}">
                <a16:creationId xmlns:a16="http://schemas.microsoft.com/office/drawing/2014/main" id="{39E3946F-93A1-D1E6-4ACF-BB62234EBD46}"/>
              </a:ext>
            </a:extLst>
          </p:cNvPr>
          <p:cNvSpPr/>
          <p:nvPr/>
        </p:nvSpPr>
        <p:spPr>
          <a:xfrm>
            <a:off x="1006568" y="3775710"/>
            <a:ext cx="14160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a)</a:t>
            </a:r>
            <a:endParaRPr kumimoji="0" lang="zh-CN" altLang="en-US" sz="16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3">
            <a:extLst>
              <a:ext uri="{FF2B5EF4-FFF2-40B4-BE49-F238E27FC236}">
                <a16:creationId xmlns:a16="http://schemas.microsoft.com/office/drawing/2014/main" id="{F5700F8B-8609-939E-937D-E350667E9042}"/>
              </a:ext>
            </a:extLst>
          </p:cNvPr>
          <p:cNvSpPr/>
          <p:nvPr/>
        </p:nvSpPr>
        <p:spPr>
          <a:xfrm>
            <a:off x="1080725" y="4501819"/>
            <a:ext cx="1758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altLang="zh-CN" sz="1600" kern="0" dirty="0">
                <a:ln w="0">
                  <a:noFill/>
                </a:ln>
                <a:cs typeface="+mn-ea"/>
                <a:sym typeface="+mn-lt"/>
              </a:rPr>
              <a:t>28.1 Fiscalização</a:t>
            </a:r>
          </a:p>
        </p:txBody>
      </p:sp>
      <p:sp>
        <p:nvSpPr>
          <p:cNvPr id="25" name="圆角矩形 26">
            <a:extLst>
              <a:ext uri="{FF2B5EF4-FFF2-40B4-BE49-F238E27FC236}">
                <a16:creationId xmlns:a16="http://schemas.microsoft.com/office/drawing/2014/main" id="{6614D4A0-2791-760C-C00B-D96E1C0B30BA}"/>
              </a:ext>
            </a:extLst>
          </p:cNvPr>
          <p:cNvSpPr/>
          <p:nvPr/>
        </p:nvSpPr>
        <p:spPr>
          <a:xfrm>
            <a:off x="3028408" y="3460115"/>
            <a:ext cx="1868805" cy="2185035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任意多边形 27">
            <a:extLst>
              <a:ext uri="{FF2B5EF4-FFF2-40B4-BE49-F238E27FC236}">
                <a16:creationId xmlns:a16="http://schemas.microsoft.com/office/drawing/2014/main" id="{D94704BE-60A8-3FEC-D774-33B74BEFDC76}"/>
              </a:ext>
            </a:extLst>
          </p:cNvPr>
          <p:cNvSpPr/>
          <p:nvPr/>
        </p:nvSpPr>
        <p:spPr>
          <a:xfrm>
            <a:off x="3028408" y="3776345"/>
            <a:ext cx="1033145" cy="36703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noFill/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30">
            <a:extLst>
              <a:ext uri="{FF2B5EF4-FFF2-40B4-BE49-F238E27FC236}">
                <a16:creationId xmlns:a16="http://schemas.microsoft.com/office/drawing/2014/main" id="{59CEA717-0728-38B5-989C-76D0A0CB6052}"/>
              </a:ext>
            </a:extLst>
          </p:cNvPr>
          <p:cNvSpPr/>
          <p:nvPr/>
        </p:nvSpPr>
        <p:spPr>
          <a:xfrm>
            <a:off x="3005548" y="3790950"/>
            <a:ext cx="14160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b)</a:t>
            </a:r>
            <a:endParaRPr kumimoji="0" lang="zh-CN" altLang="en-US" sz="16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圆角矩形 36">
            <a:extLst>
              <a:ext uri="{FF2B5EF4-FFF2-40B4-BE49-F238E27FC236}">
                <a16:creationId xmlns:a16="http://schemas.microsoft.com/office/drawing/2014/main" id="{CC3A9AC0-BA53-2C23-3F9C-C85EC2683345}"/>
              </a:ext>
            </a:extLst>
          </p:cNvPr>
          <p:cNvSpPr/>
          <p:nvPr/>
        </p:nvSpPr>
        <p:spPr>
          <a:xfrm>
            <a:off x="5054693" y="3460115"/>
            <a:ext cx="1868805" cy="2185035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 37">
            <a:extLst>
              <a:ext uri="{FF2B5EF4-FFF2-40B4-BE49-F238E27FC236}">
                <a16:creationId xmlns:a16="http://schemas.microsoft.com/office/drawing/2014/main" id="{15892EBC-D488-B1B4-70E2-A7334149984F}"/>
              </a:ext>
            </a:extLst>
          </p:cNvPr>
          <p:cNvSpPr/>
          <p:nvPr/>
        </p:nvSpPr>
        <p:spPr>
          <a:xfrm>
            <a:off x="5054693" y="3776345"/>
            <a:ext cx="1033145" cy="36703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noFill/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8">
            <a:extLst>
              <a:ext uri="{FF2B5EF4-FFF2-40B4-BE49-F238E27FC236}">
                <a16:creationId xmlns:a16="http://schemas.microsoft.com/office/drawing/2014/main" id="{AAFD5482-1231-8A56-3AEA-2C3B598FF327}"/>
              </a:ext>
            </a:extLst>
          </p:cNvPr>
          <p:cNvSpPr/>
          <p:nvPr/>
        </p:nvSpPr>
        <p:spPr>
          <a:xfrm>
            <a:off x="5045168" y="3790950"/>
            <a:ext cx="14160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c)</a:t>
            </a:r>
            <a:endParaRPr kumimoji="0" lang="zh-CN" altLang="en-US" sz="16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23">
            <a:extLst>
              <a:ext uri="{FF2B5EF4-FFF2-40B4-BE49-F238E27FC236}">
                <a16:creationId xmlns:a16="http://schemas.microsoft.com/office/drawing/2014/main" id="{BB9EF3D6-9DA1-1423-71E5-FAD134050389}"/>
              </a:ext>
            </a:extLst>
          </p:cNvPr>
          <p:cNvSpPr/>
          <p:nvPr/>
        </p:nvSpPr>
        <p:spPr>
          <a:xfrm>
            <a:off x="3083652" y="4501819"/>
            <a:ext cx="1644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altLang="zh-CN" sz="1600" kern="0" dirty="0">
                <a:ln w="0">
                  <a:noFill/>
                </a:ln>
                <a:cs typeface="+mn-ea"/>
                <a:sym typeface="+mn-lt"/>
              </a:rPr>
              <a:t>28.2 Embargo e interdição</a:t>
            </a:r>
          </a:p>
        </p:txBody>
      </p:sp>
      <p:sp>
        <p:nvSpPr>
          <p:cNvPr id="41" name="矩形 23">
            <a:extLst>
              <a:ext uri="{FF2B5EF4-FFF2-40B4-BE49-F238E27FC236}">
                <a16:creationId xmlns:a16="http://schemas.microsoft.com/office/drawing/2014/main" id="{CA3527D5-AA49-5B31-A2FC-E57A4F825F9C}"/>
              </a:ext>
            </a:extLst>
          </p:cNvPr>
          <p:cNvSpPr/>
          <p:nvPr/>
        </p:nvSpPr>
        <p:spPr>
          <a:xfrm>
            <a:off x="5083175" y="4501819"/>
            <a:ext cx="1758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altLang="zh-CN" sz="1600" kern="0" dirty="0">
                <a:ln w="0">
                  <a:noFill/>
                </a:ln>
                <a:cs typeface="+mn-ea"/>
                <a:sym typeface="+mn-lt"/>
              </a:rPr>
              <a:t>28.3 Penalidades</a:t>
            </a:r>
          </a:p>
        </p:txBody>
      </p:sp>
      <p:sp>
        <p:nvSpPr>
          <p:cNvPr id="8" name="矩形 6">
            <a:extLst>
              <a:ext uri="{FF2B5EF4-FFF2-40B4-BE49-F238E27FC236}">
                <a16:creationId xmlns:a16="http://schemas.microsoft.com/office/drawing/2014/main" id="{B5194594-F69E-B421-D127-6555CA761869}"/>
              </a:ext>
            </a:extLst>
          </p:cNvPr>
          <p:cNvSpPr/>
          <p:nvPr/>
        </p:nvSpPr>
        <p:spPr>
          <a:xfrm>
            <a:off x="1263967" y="1098820"/>
            <a:ext cx="767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Estrutura da NR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角矩形 26">
            <a:extLst>
              <a:ext uri="{FF2B5EF4-FFF2-40B4-BE49-F238E27FC236}">
                <a16:creationId xmlns:a16="http://schemas.microsoft.com/office/drawing/2014/main" id="{516C19EF-73B8-764A-C358-0DDAA898EBED}"/>
              </a:ext>
            </a:extLst>
          </p:cNvPr>
          <p:cNvSpPr/>
          <p:nvPr/>
        </p:nvSpPr>
        <p:spPr>
          <a:xfrm>
            <a:off x="7086058" y="3453765"/>
            <a:ext cx="1868805" cy="2185035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27">
            <a:extLst>
              <a:ext uri="{FF2B5EF4-FFF2-40B4-BE49-F238E27FC236}">
                <a16:creationId xmlns:a16="http://schemas.microsoft.com/office/drawing/2014/main" id="{4BA40E55-2F7D-D162-1E10-FD7BA46BB135}"/>
              </a:ext>
            </a:extLst>
          </p:cNvPr>
          <p:cNvSpPr/>
          <p:nvPr/>
        </p:nvSpPr>
        <p:spPr>
          <a:xfrm>
            <a:off x="7086058" y="3769995"/>
            <a:ext cx="1033145" cy="36703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noFill/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30">
            <a:extLst>
              <a:ext uri="{FF2B5EF4-FFF2-40B4-BE49-F238E27FC236}">
                <a16:creationId xmlns:a16="http://schemas.microsoft.com/office/drawing/2014/main" id="{41808949-2DD0-0C25-97F6-F2F5F576587D}"/>
              </a:ext>
            </a:extLst>
          </p:cNvPr>
          <p:cNvSpPr/>
          <p:nvPr/>
        </p:nvSpPr>
        <p:spPr>
          <a:xfrm>
            <a:off x="7063198" y="3784600"/>
            <a:ext cx="14160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d</a:t>
            </a:r>
            <a:r>
              <a:rPr kumimoji="0" lang="en-US" altLang="zh-CN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16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36">
            <a:extLst>
              <a:ext uri="{FF2B5EF4-FFF2-40B4-BE49-F238E27FC236}">
                <a16:creationId xmlns:a16="http://schemas.microsoft.com/office/drawing/2014/main" id="{D55B5134-B66B-E36E-0175-E154B43814B8}"/>
              </a:ext>
            </a:extLst>
          </p:cNvPr>
          <p:cNvSpPr/>
          <p:nvPr/>
        </p:nvSpPr>
        <p:spPr>
          <a:xfrm>
            <a:off x="9099643" y="3453765"/>
            <a:ext cx="1868805" cy="2185035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37">
            <a:extLst>
              <a:ext uri="{FF2B5EF4-FFF2-40B4-BE49-F238E27FC236}">
                <a16:creationId xmlns:a16="http://schemas.microsoft.com/office/drawing/2014/main" id="{DDF62393-519B-7F0B-EEDE-02C9D4F17874}"/>
              </a:ext>
            </a:extLst>
          </p:cNvPr>
          <p:cNvSpPr/>
          <p:nvPr/>
        </p:nvSpPr>
        <p:spPr>
          <a:xfrm>
            <a:off x="9099643" y="3769995"/>
            <a:ext cx="1033145" cy="36703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noFill/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38">
            <a:extLst>
              <a:ext uri="{FF2B5EF4-FFF2-40B4-BE49-F238E27FC236}">
                <a16:creationId xmlns:a16="http://schemas.microsoft.com/office/drawing/2014/main" id="{D73461DA-5164-1D26-F437-B7165398564F}"/>
              </a:ext>
            </a:extLst>
          </p:cNvPr>
          <p:cNvSpPr/>
          <p:nvPr/>
        </p:nvSpPr>
        <p:spPr>
          <a:xfrm>
            <a:off x="9090118" y="3784600"/>
            <a:ext cx="141605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e</a:t>
            </a:r>
            <a:r>
              <a:rPr kumimoji="0" lang="en-US" altLang="zh-CN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16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3">
            <a:extLst>
              <a:ext uri="{FF2B5EF4-FFF2-40B4-BE49-F238E27FC236}">
                <a16:creationId xmlns:a16="http://schemas.microsoft.com/office/drawing/2014/main" id="{75F1066D-C628-2A05-0632-B670D988CAD5}"/>
              </a:ext>
            </a:extLst>
          </p:cNvPr>
          <p:cNvSpPr/>
          <p:nvPr/>
        </p:nvSpPr>
        <p:spPr>
          <a:xfrm>
            <a:off x="7141302" y="4343069"/>
            <a:ext cx="1758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altLang="zh-CN" sz="1600" kern="0" dirty="0">
                <a:ln w="0">
                  <a:noFill/>
                </a:ln>
                <a:cs typeface="+mn-ea"/>
                <a:sym typeface="+mn-lt"/>
              </a:rPr>
              <a:t>Anexo I – Gradação de multas</a:t>
            </a:r>
          </a:p>
        </p:txBody>
      </p:sp>
      <p:sp>
        <p:nvSpPr>
          <p:cNvPr id="22" name="矩形 23">
            <a:extLst>
              <a:ext uri="{FF2B5EF4-FFF2-40B4-BE49-F238E27FC236}">
                <a16:creationId xmlns:a16="http://schemas.microsoft.com/office/drawing/2014/main" id="{EA9A0EEA-9FD0-9D34-2B50-2578C1D7EBBE}"/>
              </a:ext>
            </a:extLst>
          </p:cNvPr>
          <p:cNvSpPr/>
          <p:nvPr/>
        </p:nvSpPr>
        <p:spPr>
          <a:xfrm>
            <a:off x="9128125" y="4343069"/>
            <a:ext cx="1758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altLang="zh-CN" sz="1600" kern="0" dirty="0">
                <a:ln w="0">
                  <a:noFill/>
                </a:ln>
                <a:cs typeface="+mn-ea"/>
                <a:sym typeface="+mn-lt"/>
              </a:rPr>
              <a:t>Anexo II – Requisitos multáveis de todas as </a:t>
            </a:r>
            <a:r>
              <a:rPr lang="pt-BR" altLang="zh-CN" sz="1600" kern="0" dirty="0" err="1">
                <a:ln w="0">
                  <a:noFill/>
                </a:ln>
                <a:cs typeface="+mn-ea"/>
                <a:sym typeface="+mn-lt"/>
              </a:rPr>
              <a:t>NRs</a:t>
            </a:r>
            <a:endParaRPr lang="zh-CN" altLang="en-US" sz="1600" kern="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5" name="Picture 2" descr="Central de Cursos Central de Cursos do Brasil">
            <a:extLst>
              <a:ext uri="{FF2B5EF4-FFF2-40B4-BE49-F238E27FC236}">
                <a16:creationId xmlns:a16="http://schemas.microsoft.com/office/drawing/2014/main" id="{1FF11515-E0F9-E62A-3616-9C8B79BB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871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3" grpId="0"/>
      <p:bldP spid="25" grpId="0" animBg="1"/>
      <p:bldP spid="26" grpId="0" animBg="1"/>
      <p:bldP spid="27" grpId="0"/>
      <p:bldP spid="32" grpId="0" animBg="1"/>
      <p:bldP spid="33" grpId="0" animBg="1"/>
      <p:bldP spid="34" grpId="0"/>
      <p:bldP spid="40" grpId="0"/>
      <p:bldP spid="41" grpId="0"/>
      <p:bldP spid="9" grpId="0" animBg="1"/>
      <p:bldP spid="11" grpId="0" animBg="1"/>
      <p:bldP spid="12" grpId="0"/>
      <p:bldP spid="13" grpId="0" animBg="1"/>
      <p:bldP spid="16" grpId="0" animBg="1"/>
      <p:bldP spid="17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5" y="937581"/>
            <a:ext cx="3720575" cy="5503223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1267449"/>
            <a:ext cx="10313725" cy="5172721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pic>
        <p:nvPicPr>
          <p:cNvPr id="8" name="Picture 2" descr="Concurso AFT: edital previsto para 2023! - Blog Aprova Concursos - Notícias">
            <a:extLst>
              <a:ext uri="{FF2B5EF4-FFF2-40B4-BE49-F238E27FC236}">
                <a16:creationId xmlns:a16="http://schemas.microsoft.com/office/drawing/2014/main" id="{FF95C900-B649-A89E-B068-94779065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5" b="99766" l="4844" r="95938">
                        <a14:foregroundMark x1="55270" y1="6698" x2="50078" y2="6104"/>
                        <a14:foregroundMark x1="29877" y1="43133" x2="28281" y2="44197"/>
                        <a14:foregroundMark x1="28281" y1="44197" x2="17344" y2="46893"/>
                        <a14:foregroundMark x1="17344" y1="46893" x2="13527" y2="50176"/>
                        <a14:foregroundMark x1="14358" y1="59422" x2="22031" y2="63658"/>
                        <a14:foregroundMark x1="22031" y1="63658" x2="23906" y2="71395"/>
                        <a14:foregroundMark x1="23906" y1="71395" x2="31406" y2="87104"/>
                        <a14:foregroundMark x1="31406" y1="87104" x2="25938" y2="94490"/>
                        <a14:foregroundMark x1="25938" y1="94490" x2="49375" y2="98359"/>
                        <a14:foregroundMark x1="49375" y1="98359" x2="77031" y2="96131"/>
                        <a14:foregroundMark x1="80435" y1="97408" x2="85781" y2="99414"/>
                        <a14:foregroundMark x1="77031" y1="96131" x2="79392" y2="97017"/>
                        <a14:foregroundMark x1="85781" y1="99414" x2="96366" y2="98583"/>
                        <a14:foregroundMark x1="96366" y1="93693" x2="91406" y2="85580"/>
                        <a14:foregroundMark x1="91406" y1="85580" x2="95938" y2="78546"/>
                        <a14:foregroundMark x1="95938" y1="78546" x2="84141" y2="53586"/>
                        <a14:foregroundMark x1="81478" y1="50240" x2="75313" y2="62720"/>
                        <a14:foregroundMark x1="75313" y1="62720" x2="62344" y2="65885"/>
                        <a14:foregroundMark x1="62344" y1="65885" x2="17969" y2="63540"/>
                        <a14:foregroundMark x1="60313" y1="38570" x2="45781" y2="34701"/>
                        <a14:foregroundMark x1="45781" y1="34701" x2="41855" y2="30877"/>
                        <a14:foregroundMark x1="51548" y1="6682" x2="54922" y2="6249"/>
                        <a14:foregroundMark x1="50740" y1="6786" x2="51548" y2="6682"/>
                        <a14:foregroundMark x1="60143" y1="38509" x2="58906" y2="38921"/>
                        <a14:foregroundMark x1="60625" y1="38101" x2="52969" y2="34115"/>
                        <a14:foregroundMark x1="52969" y1="34115" x2="41620" y2="31123"/>
                        <a14:foregroundMark x1="38527" y1="17994" x2="39516" y2="15589"/>
                        <a14:foregroundMark x1="50455" y1="7789" x2="52812" y2="6565"/>
                        <a14:foregroundMark x1="41078" y1="12661" x2="48375" y2="8870"/>
                        <a14:foregroundMark x1="52812" y1="6565" x2="63438" y2="11841"/>
                        <a14:foregroundMark x1="63438" y1="11841" x2="67500" y2="19226"/>
                        <a14:foregroundMark x1="67320" y1="21726" x2="66875" y2="27902"/>
                        <a14:foregroundMark x1="67500" y1="19226" x2="67457" y2="19828"/>
                        <a14:foregroundMark x1="66875" y1="27902" x2="65959" y2="29720"/>
                        <a14:foregroundMark x1="61598" y1="37810" x2="60313" y2="38687"/>
                        <a14:foregroundMark x1="13512" y1="52098" x2="12188" y2="56272"/>
                        <a14:foregroundMark x1="8281" y1="79953" x2="6875" y2="79250"/>
                        <a14:foregroundMark x1="7813" y1="80188" x2="6250" y2="79601"/>
                        <a14:foregroundMark x1="10313" y1="82181" x2="9219" y2="89801"/>
                        <a14:foregroundMark x1="10986" y1="95519" x2="11719" y2="97890"/>
                        <a14:foregroundMark x1="10108" y1="92678" x2="10385" y2="93574"/>
                        <a14:foregroundMark x1="11719" y1="97890" x2="20938" y2="94490"/>
                        <a14:foregroundMark x1="20938" y1="94490" x2="21250" y2="86987"/>
                        <a14:foregroundMark x1="21250" y1="86987" x2="11406" y2="82415"/>
                        <a14:foregroundMark x1="11406" y1="82415" x2="9531" y2="82063"/>
                        <a14:foregroundMark x1="38438" y1="20516" x2="36719" y2="13013"/>
                        <a14:foregroundMark x1="36719" y1="13013" x2="44844" y2="7855"/>
                        <a14:foregroundMark x1="44844" y1="7855" x2="48926" y2="6760"/>
                        <a14:foregroundMark x1="60938" y1="7737" x2="62813" y2="8558"/>
                        <a14:foregroundMark x1="57969" y1="7268" x2="57969" y2="7268"/>
                        <a14:foregroundMark x1="57344" y1="6800" x2="57344" y2="6800"/>
                        <a14:foregroundMark x1="12698" y1="52204" x2="12344" y2="53693"/>
                        <a14:foregroundMark x1="11875" y1="56858" x2="10156" y2="63540"/>
                        <a14:foregroundMark x1="12188" y1="56155" x2="11719" y2="56975"/>
                        <a14:foregroundMark x1="38281" y1="22626" x2="37188" y2="27784"/>
                        <a14:foregroundMark x1="62845" y1="35130" x2="65156" y2="30481"/>
                        <a14:foregroundMark x1="62360" y1="36107" x2="62720" y2="35383"/>
                        <a14:foregroundMark x1="37031" y1="13130" x2="37031" y2="22157"/>
                        <a14:backgroundMark x1="156" y1="703" x2="2969" y2="25791"/>
                        <a14:backgroundMark x1="2969" y1="25791" x2="625" y2="32943"/>
                        <a14:backgroundMark x1="625" y1="32943" x2="1094" y2="44666"/>
                        <a14:backgroundMark x1="1094" y1="44666" x2="8906" y2="49355"/>
                        <a14:backgroundMark x1="16528" y1="46455" x2="16777" y2="46360"/>
                        <a14:backgroundMark x1="8906" y1="49355" x2="11036" y2="48544"/>
                        <a14:backgroundMark x1="20520" y1="43651" x2="30781" y2="23916"/>
                        <a14:backgroundMark x1="30781" y1="23916" x2="32031" y2="938"/>
                        <a14:backgroundMark x1="62898" y1="8491" x2="65938" y2="9613"/>
                        <a14:backgroundMark x1="65938" y1="9613" x2="66403" y2="10970"/>
                        <a14:backgroundMark x1="68583" y1="18908" x2="68528" y2="19268"/>
                        <a14:backgroundMark x1="63733" y1="39690" x2="81094" y2="44900"/>
                        <a14:backgroundMark x1="81094" y1="44900" x2="94063" y2="61196"/>
                        <a14:backgroundMark x1="94063" y1="61196" x2="99688" y2="79836"/>
                        <a14:backgroundMark x1="99688" y1="79836" x2="99688" y2="99648"/>
                        <a14:backgroundMark x1="22813" y1="87808" x2="22813" y2="88511"/>
                        <a14:backgroundMark x1="79688" y1="89801" x2="82813" y2="96835"/>
                        <a14:backgroundMark x1="70469" y1="4572" x2="70469" y2="4572"/>
                        <a14:backgroundMark x1="70313" y1="4572" x2="62656" y2="5510"/>
                        <a14:backgroundMark x1="62656" y1="5510" x2="62656" y2="5510"/>
                        <a14:backgroundMark x1="62656" y1="5510" x2="62656" y2="5510"/>
                        <a14:backgroundMark x1="61875" y1="5393" x2="63088" y2="6055"/>
                        <a14:backgroundMark x1="57188" y1="6800" x2="57188" y2="6800"/>
                        <a14:backgroundMark x1="57656" y1="6096" x2="56719" y2="6096"/>
                        <a14:backgroundMark x1="36138" y1="22157" x2="36191" y2="22379"/>
                        <a14:backgroundMark x1="9943" y1="63510" x2="6406" y2="77491"/>
                        <a14:backgroundMark x1="11536" y1="99650" x2="11563" y2="99766"/>
                        <a14:backgroundMark x1="11151" y1="97987" x2="11282" y2="98554"/>
                        <a14:backgroundMark x1="7247" y1="81124" x2="7438" y2="81949"/>
                        <a14:backgroundMark x1="35938" y1="28370" x2="40625" y2="35053"/>
                        <a14:backgroundMark x1="40625" y1="35053" x2="33750" y2="40914"/>
                        <a14:backgroundMark x1="33750" y1="40914" x2="23281" y2="41149"/>
                        <a14:backgroundMark x1="23281" y1="41149" x2="27187" y2="31067"/>
                        <a14:backgroundMark x1="27187" y1="31067" x2="36250" y2="28370"/>
                        <a14:backgroundMark x1="40156" y1="31653" x2="39844" y2="32239"/>
                        <a14:backgroundMark x1="38438" y1="31536" x2="38438" y2="34115"/>
                        <a14:backgroundMark x1="63594" y1="36460" x2="62344" y2="38101"/>
                        <a14:backgroundMark x1="625" y1="88159" x2="9531" y2="93083"/>
                        <a14:backgroundMark x1="9531" y1="93083" x2="1094" y2="99648"/>
                        <a14:backgroundMark x1="1094" y1="99648" x2="938" y2="87925"/>
                        <a14:backgroundMark x1="938" y1="87925" x2="938" y2="87925"/>
                        <a14:backgroundMark x1="70313" y1="17819" x2="70000" y2="17819"/>
                        <a14:backgroundMark x1="68750" y1="20399" x2="67500" y2="21805"/>
                        <a14:backgroundMark x1="70469" y1="19578" x2="69063" y2="17819"/>
                        <a14:backgroundMark x1="57656" y1="6096" x2="54531" y2="5744"/>
                        <a14:backgroundMark x1="36655" y1="27721" x2="36719" y2="28253"/>
                        <a14:backgroundMark x1="35981" y1="22157" x2="36005" y2="22357"/>
                        <a14:backgroundMark x1="36719" y1="28253" x2="40313" y2="31653"/>
                        <a14:backgroundMark x1="5000" y1="77140" x2="5156" y2="77960"/>
                        <a14:backgroundMark x1="66563" y1="29894" x2="62813" y2="36811"/>
                        <a14:backgroundMark x1="63906" y1="37163" x2="63281" y2="36460"/>
                        <a14:backgroundMark x1="63438" y1="36460" x2="62344" y2="38218"/>
                        <a14:backgroundMark x1="12500" y1="50176" x2="12500" y2="50176"/>
                        <a14:backgroundMark x1="12500" y1="50176" x2="12969" y2="52169"/>
                        <a14:backgroundMark x1="49844" y1="5862" x2="48281" y2="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06" y="4781961"/>
            <a:ext cx="1557494" cy="20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specialista em Perigos e Avaliação de Riscos de SST | Udemy">
            <a:extLst>
              <a:ext uri="{FF2B5EF4-FFF2-40B4-BE49-F238E27FC236}">
                <a16:creationId xmlns:a16="http://schemas.microsoft.com/office/drawing/2014/main" id="{6BD70201-E15D-EF55-69DC-3DEAC998C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1266"/>
          <a:stretch/>
        </p:blipFill>
        <p:spPr bwMode="auto">
          <a:xfrm>
            <a:off x="3741952" y="2651132"/>
            <a:ext cx="6815811" cy="3269286"/>
          </a:xfrm>
          <a:prstGeom prst="roundRect">
            <a:avLst>
              <a:gd name="adj" fmla="val 52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圆角矩形 54">
            <a:extLst>
              <a:ext uri="{FF2B5EF4-FFF2-40B4-BE49-F238E27FC236}">
                <a16:creationId xmlns:a16="http://schemas.microsoft.com/office/drawing/2014/main" id="{65623A39-5D39-867A-6141-B1A57C142B14}"/>
              </a:ext>
            </a:extLst>
          </p:cNvPr>
          <p:cNvSpPr/>
          <p:nvPr/>
        </p:nvSpPr>
        <p:spPr>
          <a:xfrm>
            <a:off x="3741953" y="2643817"/>
            <a:ext cx="6815811" cy="3276600"/>
          </a:xfrm>
          <a:prstGeom prst="roundRect">
            <a:avLst>
              <a:gd name="adj" fmla="val 4577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34">
            <a:extLst>
              <a:ext uri="{FF2B5EF4-FFF2-40B4-BE49-F238E27FC236}">
                <a16:creationId xmlns:a16="http://schemas.microsoft.com/office/drawing/2014/main" id="{6BAE71C2-D9C4-D749-E726-109DBD6BA1B3}"/>
              </a:ext>
            </a:extLst>
          </p:cNvPr>
          <p:cNvSpPr txBox="1"/>
          <p:nvPr/>
        </p:nvSpPr>
        <p:spPr>
          <a:xfrm>
            <a:off x="3953724" y="3474138"/>
            <a:ext cx="6537532" cy="211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corpo principal da NR-28 possui apenas 2 páginas, embora a norma completa tenha 110 páginas.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 ocorre porque o anexo 2 ocupa a maior parte da norma.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123CF27-F2B0-A073-FA16-F2DE60300024}"/>
              </a:ext>
            </a:extLst>
          </p:cNvPr>
          <p:cNvGrpSpPr/>
          <p:nvPr/>
        </p:nvGrpSpPr>
        <p:grpSpPr>
          <a:xfrm>
            <a:off x="5924104" y="2366666"/>
            <a:ext cx="2460758" cy="526362"/>
            <a:chOff x="1359786" y="2437301"/>
            <a:chExt cx="2460758" cy="526362"/>
          </a:xfrm>
        </p:grpSpPr>
        <p:sp>
          <p:nvSpPr>
            <p:cNvPr id="35" name="圆角矩形 11">
              <a:extLst>
                <a:ext uri="{FF2B5EF4-FFF2-40B4-BE49-F238E27FC236}">
                  <a16:creationId xmlns:a16="http://schemas.microsoft.com/office/drawing/2014/main" id="{E6A2A7F8-0233-780A-E289-02DDE768366E}"/>
                </a:ext>
              </a:extLst>
            </p:cNvPr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85AE6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12">
              <a:extLst>
                <a:ext uri="{FF2B5EF4-FFF2-40B4-BE49-F238E27FC236}">
                  <a16:creationId xmlns:a16="http://schemas.microsoft.com/office/drawing/2014/main" id="{90A25A2F-062B-6820-AA92-EBBF03DAD234}"/>
                </a:ext>
              </a:extLst>
            </p:cNvPr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kern="0" dirty="0">
                  <a:ln w="0">
                    <a:noFill/>
                  </a:ln>
                  <a:solidFill>
                    <a:srgbClr val="385AE6"/>
                  </a:solidFill>
                  <a:cs typeface="+mn-ea"/>
                  <a:sym typeface="+mn-lt"/>
                </a:rPr>
                <a:t>NR 28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rgbClr val="385A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矩形 6">
            <a:extLst>
              <a:ext uri="{FF2B5EF4-FFF2-40B4-BE49-F238E27FC236}">
                <a16:creationId xmlns:a16="http://schemas.microsoft.com/office/drawing/2014/main" id="{ED3DC882-6045-31D6-065E-97D2921AF251}"/>
              </a:ext>
            </a:extLst>
          </p:cNvPr>
          <p:cNvSpPr/>
          <p:nvPr/>
        </p:nvSpPr>
        <p:spPr>
          <a:xfrm>
            <a:off x="1263967" y="1098820"/>
            <a:ext cx="767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Estrutura da NR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D1327401-DFE4-C42B-666F-F2D2B55E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52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pic>
        <p:nvPicPr>
          <p:cNvPr id="4" name="图片 16" descr="组 2">
            <a:extLst>
              <a:ext uri="{FF2B5EF4-FFF2-40B4-BE49-F238E27FC236}">
                <a16:creationId xmlns:a16="http://schemas.microsoft.com/office/drawing/2014/main" id="{5C477224-69E7-87F9-6B3B-D05636441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029" y="130630"/>
            <a:ext cx="7755008" cy="7385332"/>
          </a:xfrm>
          <a:prstGeom prst="rect">
            <a:avLst/>
          </a:prstGeom>
        </p:spPr>
      </p:pic>
      <p:sp>
        <p:nvSpPr>
          <p:cNvPr id="5" name="矩形 52">
            <a:extLst>
              <a:ext uri="{FF2B5EF4-FFF2-40B4-BE49-F238E27FC236}">
                <a16:creationId xmlns:a16="http://schemas.microsoft.com/office/drawing/2014/main" id="{F6167186-0D98-E341-A4D4-7305C91114FE}"/>
              </a:ext>
            </a:extLst>
          </p:cNvPr>
          <p:cNvSpPr/>
          <p:nvPr/>
        </p:nvSpPr>
        <p:spPr>
          <a:xfrm>
            <a:off x="5045999" y="2885577"/>
            <a:ext cx="4272173" cy="168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400" dirty="0"/>
              <a:t>Vamos entender o que exatamente trata cada um desses tópicos da NR-28?</a:t>
            </a:r>
            <a:endParaRPr kumimoji="0" lang="en-US" altLang="zh-CN" sz="24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2" descr="NR 3 – Embargo ou Interdição - Engenharia de Segurança do Trabalho">
            <a:extLst>
              <a:ext uri="{FF2B5EF4-FFF2-40B4-BE49-F238E27FC236}">
                <a16:creationId xmlns:a16="http://schemas.microsoft.com/office/drawing/2014/main" id="{37D35C46-CC62-0324-036D-3180787B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0" b="89978" l="10000" r="94000">
                        <a14:foregroundMark x1="54444" y1="41871" x2="59556" y2="56347"/>
                        <a14:foregroundMark x1="89111" y1="55679" x2="94000" y2="55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33" y="3689233"/>
            <a:ext cx="3709094" cy="37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6">
            <a:extLst>
              <a:ext uri="{FF2B5EF4-FFF2-40B4-BE49-F238E27FC236}">
                <a16:creationId xmlns:a16="http://schemas.microsoft.com/office/drawing/2014/main" id="{B351F48B-AEF7-3E65-539F-8B333EA3A675}"/>
              </a:ext>
            </a:extLst>
          </p:cNvPr>
          <p:cNvSpPr/>
          <p:nvPr/>
        </p:nvSpPr>
        <p:spPr>
          <a:xfrm>
            <a:off x="1263967" y="1098820"/>
            <a:ext cx="767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Estrutura da NR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50" name="Picture 2" descr="NR 28 Fiscalização e Penalidade">
            <a:extLst>
              <a:ext uri="{FF2B5EF4-FFF2-40B4-BE49-F238E27FC236}">
                <a16:creationId xmlns:a16="http://schemas.microsoft.com/office/drawing/2014/main" id="{B26FCD34-1A31-F7A6-5B83-A88E4D6B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08" y="4377616"/>
            <a:ext cx="2652936" cy="1581150"/>
          </a:xfrm>
          <a:prstGeom prst="round2DiagRect">
            <a:avLst>
              <a:gd name="adj1" fmla="val 36747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84867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07185" y="1978025"/>
            <a:ext cx="8983980" cy="3355975"/>
            <a:chOff x="3183" y="2744"/>
            <a:chExt cx="12101" cy="6024"/>
          </a:xfrm>
        </p:grpSpPr>
        <p:sp>
          <p:nvSpPr>
            <p:cNvPr id="6" name="圆角矩形 5"/>
            <p:cNvSpPr/>
            <p:nvPr/>
          </p:nvSpPr>
          <p:spPr>
            <a:xfrm>
              <a:off x="3183" y="2744"/>
              <a:ext cx="12100" cy="6023"/>
            </a:xfrm>
            <a:prstGeom prst="roundRect">
              <a:avLst>
                <a:gd name="adj" fmla="val 5488"/>
              </a:avLst>
            </a:prstGeom>
            <a:gradFill>
              <a:gsLst>
                <a:gs pos="25000">
                  <a:schemeClr val="bg1">
                    <a:alpha val="100000"/>
                  </a:schemeClr>
                </a:gs>
                <a:gs pos="99000">
                  <a:srgbClr val="EEF4FF"/>
                </a:gs>
              </a:gsLst>
              <a:lin ang="1560000" scaled="0"/>
            </a:gradFill>
            <a:ln>
              <a:noFill/>
            </a:ln>
            <a:effectLst>
              <a:outerShdw blurRad="571500" dist="266700" dir="3180000" algn="tl" rotWithShape="0">
                <a:schemeClr val="tx2">
                  <a:lumMod val="75000"/>
                  <a:lumOff val="25000"/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214" y="2776"/>
              <a:ext cx="12070" cy="5993"/>
            </a:xfrm>
            <a:prstGeom prst="roundRect">
              <a:avLst>
                <a:gd name="adj" fmla="val 5063"/>
              </a:avLst>
            </a:prstGeom>
            <a:gradFill>
              <a:gsLst>
                <a:gs pos="25000">
                  <a:srgbClr val="F0F4FD"/>
                </a:gs>
                <a:gs pos="99000">
                  <a:srgbClr val="CFD8E9">
                    <a:alpha val="78000"/>
                  </a:srgbClr>
                </a:gs>
              </a:gsLst>
              <a:lin ang="15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-344557" y="1943100"/>
            <a:ext cx="13888279" cy="4685030"/>
          </a:xfrm>
          <a:prstGeom prst="rect">
            <a:avLst/>
          </a:prstGeom>
          <a:solidFill>
            <a:srgbClr val="385AE6"/>
          </a:solidFill>
        </p:spPr>
      </p:pic>
      <p:sp>
        <p:nvSpPr>
          <p:cNvPr id="7" name="矩形 6"/>
          <p:cNvSpPr/>
          <p:nvPr/>
        </p:nvSpPr>
        <p:spPr>
          <a:xfrm>
            <a:off x="2045442" y="2277745"/>
            <a:ext cx="7869555" cy="1446550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8800" b="1" kern="0" dirty="0" err="1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Fiscalização</a:t>
            </a:r>
            <a:endParaRPr lang="zh-CN" altLang="en-US" sz="88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870" y="662305"/>
            <a:ext cx="197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kern="0" dirty="0">
                <a:ln w="0">
                  <a:solidFill>
                    <a:schemeClr val="bg1"/>
                  </a:solidFill>
                </a:ln>
                <a:solidFill>
                  <a:srgbClr val="5986F7"/>
                </a:solidFill>
                <a:cs typeface="+mn-ea"/>
                <a:sym typeface="+mn-lt"/>
              </a:rPr>
              <a:t>02</a:t>
            </a:r>
            <a:endParaRPr kumimoji="0" lang="en-US" altLang="zh-CN" sz="8000" b="1" i="0" u="none" strike="noStrike" kern="0" cap="none" spc="0" normalizeH="0" baseline="0" noProof="0" dirty="0">
              <a:ln w="0">
                <a:solidFill>
                  <a:schemeClr val="bg1"/>
                </a:solidFill>
              </a:ln>
              <a:solidFill>
                <a:srgbClr val="5986F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5217671" y="5064102"/>
            <a:ext cx="1517650" cy="499846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Picture 2" descr="Aprovada a nova redação da Norma Regulamentadora nº 03 - Nith Treinamentos">
            <a:extLst>
              <a:ext uri="{FF2B5EF4-FFF2-40B4-BE49-F238E27FC236}">
                <a16:creationId xmlns:a16="http://schemas.microsoft.com/office/drawing/2014/main" id="{A3A31D9C-0B77-2E0D-1273-C7908C5B4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500" l="9921" r="89683">
                        <a14:foregroundMark x1="59524" y1="17000" x2="42857" y2="15000"/>
                        <a14:foregroundMark x1="56349" y1="7000" x2="52778" y2="4000"/>
                        <a14:foregroundMark x1="58730" y1="13500" x2="62698" y2="16000"/>
                        <a14:foregroundMark x1="57328" y1="89967" x2="57540" y2="90000"/>
                        <a14:foregroundMark x1="42063" y1="92000" x2="44444" y2="91000"/>
                        <a14:foregroundMark x1="42857" y1="91000" x2="44182" y2="94340"/>
                        <a14:foregroundMark x1="60317" y1="93000" x2="57937" y2="95500"/>
                        <a14:foregroundMark x1="63492" y1="95500" x2="61905" y2="97500"/>
                        <a14:backgroundMark x1="48016" y1="91500" x2="5119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4" y="4954847"/>
            <a:ext cx="2352646" cy="18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entral de Cursos Central de Cursos do Brasil">
            <a:extLst>
              <a:ext uri="{FF2B5EF4-FFF2-40B4-BE49-F238E27FC236}">
                <a16:creationId xmlns:a16="http://schemas.microsoft.com/office/drawing/2014/main" id="{8585374E-4A68-5104-F55F-7E5E0973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6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J: Auditores fiscalizam quiosques na orla e | Direitos Humanos">
            <a:extLst>
              <a:ext uri="{FF2B5EF4-FFF2-40B4-BE49-F238E27FC236}">
                <a16:creationId xmlns:a16="http://schemas.microsoft.com/office/drawing/2014/main" id="{CCA2EDA3-02D7-5003-ABFE-59967014B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0" y="-12700"/>
            <a:ext cx="12192000" cy="6870700"/>
          </a:xfrm>
          <a:prstGeom prst="roundRect">
            <a:avLst>
              <a:gd name="adj" fmla="val 0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0" y="3276600"/>
            <a:ext cx="12192000" cy="2166257"/>
          </a:xfrm>
          <a:prstGeom prst="roundRect">
            <a:avLst>
              <a:gd name="adj" fmla="val 0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85178" y="3526936"/>
            <a:ext cx="11163922" cy="168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cs typeface="+mn-ea"/>
                <a:sym typeface="+mn-lt"/>
              </a:rPr>
              <a:t>Quando se trata da fiscalização das regras que garantem a segurança e saúde dos trabalhadores, existe uma série de regulamentações a serem seguidas.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85178" y="2296037"/>
            <a:ext cx="24390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NR 28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ED1C97ED-DB9F-1B3E-DD9E-6370D320AB7C}"/>
              </a:ext>
            </a:extLst>
          </p:cNvPr>
          <p:cNvSpPr/>
          <p:nvPr/>
        </p:nvSpPr>
        <p:spPr>
          <a:xfrm>
            <a:off x="1263966" y="1098820"/>
            <a:ext cx="7692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Fiscalização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F6798E4-EC32-3318-2C72-24A7E24F31B1}"/>
              </a:ext>
            </a:extLst>
          </p:cNvPr>
          <p:cNvSpPr/>
          <p:nvPr/>
        </p:nvSpPr>
        <p:spPr>
          <a:xfrm>
            <a:off x="546100" y="1035320"/>
            <a:ext cx="647700" cy="630882"/>
          </a:xfrm>
          <a:prstGeom prst="ellipse">
            <a:avLst/>
          </a:prstGeom>
          <a:solidFill>
            <a:srgbClr val="0CC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entral de Cursos Central de Cursos do Brasil">
            <a:extLst>
              <a:ext uri="{FF2B5EF4-FFF2-40B4-BE49-F238E27FC236}">
                <a16:creationId xmlns:a16="http://schemas.microsoft.com/office/drawing/2014/main" id="{F31046FC-E2CF-4599-0553-53D580B3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5191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4">
            <a:extLst>
              <a:ext uri="{FF2B5EF4-FFF2-40B4-BE49-F238E27FC236}">
                <a16:creationId xmlns:a16="http://schemas.microsoft.com/office/drawing/2014/main" id="{16AFE48C-D7D8-CDD9-5D26-1FA67583EFC3}"/>
              </a:ext>
            </a:extLst>
          </p:cNvPr>
          <p:cNvSpPr/>
          <p:nvPr/>
        </p:nvSpPr>
        <p:spPr>
          <a:xfrm>
            <a:off x="5961249" y="1250585"/>
            <a:ext cx="4655694" cy="4906661"/>
          </a:xfrm>
          <a:prstGeom prst="roundRect">
            <a:avLst>
              <a:gd name="adj" fmla="val 10022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2970FDDC-7DDD-1B13-E26B-296D2222AE7B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Fiscalização</a:t>
            </a:r>
          </a:p>
        </p:txBody>
      </p:sp>
      <p:sp>
        <p:nvSpPr>
          <p:cNvPr id="4" name="椭圆 8">
            <a:extLst>
              <a:ext uri="{FF2B5EF4-FFF2-40B4-BE49-F238E27FC236}">
                <a16:creationId xmlns:a16="http://schemas.microsoft.com/office/drawing/2014/main" id="{D6D66E99-BE39-D87B-E6E8-8F95A31EA6A6}"/>
              </a:ext>
            </a:extLst>
          </p:cNvPr>
          <p:cNvSpPr/>
          <p:nvPr/>
        </p:nvSpPr>
        <p:spPr>
          <a:xfrm>
            <a:off x="1727457" y="2060487"/>
            <a:ext cx="3889502" cy="3889498"/>
          </a:xfrm>
          <a:prstGeom prst="ellipse">
            <a:avLst/>
          </a:prstGeom>
          <a:solidFill>
            <a:srgbClr val="385A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椭圆 36">
            <a:extLst>
              <a:ext uri="{FF2B5EF4-FFF2-40B4-BE49-F238E27FC236}">
                <a16:creationId xmlns:a16="http://schemas.microsoft.com/office/drawing/2014/main" id="{E3658D92-D4E4-58E3-DA6A-6D204B03DD52}"/>
              </a:ext>
            </a:extLst>
          </p:cNvPr>
          <p:cNvSpPr/>
          <p:nvPr/>
        </p:nvSpPr>
        <p:spPr>
          <a:xfrm>
            <a:off x="1930802" y="2263830"/>
            <a:ext cx="3482810" cy="34828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5986F7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" name="圆角矩形 4">
            <a:extLst>
              <a:ext uri="{FF2B5EF4-FFF2-40B4-BE49-F238E27FC236}">
                <a16:creationId xmlns:a16="http://schemas.microsoft.com/office/drawing/2014/main" id="{7BF7251A-D096-58C8-0769-EE0CFEF2C7B4}"/>
              </a:ext>
            </a:extLst>
          </p:cNvPr>
          <p:cNvSpPr/>
          <p:nvPr/>
        </p:nvSpPr>
        <p:spPr>
          <a:xfrm>
            <a:off x="4572000" y="-25400"/>
            <a:ext cx="7687037" cy="7658652"/>
          </a:xfrm>
          <a:prstGeom prst="roundRect">
            <a:avLst>
              <a:gd name="adj" fmla="val 10022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>
            <a:extLst>
              <a:ext uri="{FF2B5EF4-FFF2-40B4-BE49-F238E27FC236}">
                <a16:creationId xmlns:a16="http://schemas.microsoft.com/office/drawing/2014/main" id="{754A1693-6C2E-7972-09A8-61A4D88CE46A}"/>
              </a:ext>
            </a:extLst>
          </p:cNvPr>
          <p:cNvSpPr/>
          <p:nvPr/>
        </p:nvSpPr>
        <p:spPr>
          <a:xfrm>
            <a:off x="5808849" y="1571600"/>
            <a:ext cx="1177925" cy="3822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solidFill>
              <a:schemeClr val="bg1"/>
            </a:solidFill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6">
            <a:extLst>
              <a:ext uri="{FF2B5EF4-FFF2-40B4-BE49-F238E27FC236}">
                <a16:creationId xmlns:a16="http://schemas.microsoft.com/office/drawing/2014/main" id="{85B7E5B8-C3DD-C888-0AA0-E59A5A2D3D1F}"/>
              </a:ext>
            </a:extLst>
          </p:cNvPr>
          <p:cNvSpPr/>
          <p:nvPr/>
        </p:nvSpPr>
        <p:spPr>
          <a:xfrm>
            <a:off x="5913855" y="2297904"/>
            <a:ext cx="4483534" cy="336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Isso inclui o Regulamento da Inspeção do Trabalho (RIT), de acordo com o Decreto 4.552/2022, o Título VII da CLT, que trata dos processos de multas administrativas, e também o artigo sexto da Lei </a:t>
            </a:r>
            <a:r>
              <a:rPr lang="pt-BR" dirty="0" err="1">
                <a:solidFill>
                  <a:schemeClr val="bg1"/>
                </a:solidFill>
              </a:rPr>
              <a:t>n.o</a:t>
            </a:r>
            <a:r>
              <a:rPr lang="pt-BR" dirty="0">
                <a:solidFill>
                  <a:schemeClr val="bg1"/>
                </a:solidFill>
              </a:rPr>
              <a:t> 7.855, de 24/10/89, que define o critério da dupla visita.</a:t>
            </a:r>
            <a:endParaRPr lang="pt-BR" altLang="zh-CN" kern="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椭圆 41">
            <a:extLst>
              <a:ext uri="{FF2B5EF4-FFF2-40B4-BE49-F238E27FC236}">
                <a16:creationId xmlns:a16="http://schemas.microsoft.com/office/drawing/2014/main" id="{71F0BF92-BB9E-0D07-B5DF-848EA31A75F5}"/>
              </a:ext>
            </a:extLst>
          </p:cNvPr>
          <p:cNvSpPr/>
          <p:nvPr/>
        </p:nvSpPr>
        <p:spPr>
          <a:xfrm>
            <a:off x="7621614" y="557500"/>
            <a:ext cx="1068016" cy="1068012"/>
          </a:xfrm>
          <a:prstGeom prst="ellipse">
            <a:avLst/>
          </a:prstGeom>
          <a:solidFill>
            <a:srgbClr val="0CCDBD"/>
          </a:solidFill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4400" b="1" dirty="0">
                <a:cs typeface="+mn-ea"/>
                <a:sym typeface="+mn-lt"/>
              </a:rPr>
              <a:t>!</a:t>
            </a:r>
            <a:endParaRPr lang="zh-CN" altLang="en-US" sz="4400" b="1" dirty="0">
              <a:cs typeface="+mn-ea"/>
              <a:sym typeface="+mn-lt"/>
            </a:endParaRPr>
          </a:p>
        </p:txBody>
      </p:sp>
      <p:pic>
        <p:nvPicPr>
          <p:cNvPr id="7" name="Picture 2" descr="RJ: Auditores fiscalizam quiosques na orla e | Direitos Humanos">
            <a:extLst>
              <a:ext uri="{FF2B5EF4-FFF2-40B4-BE49-F238E27FC236}">
                <a16:creationId xmlns:a16="http://schemas.microsoft.com/office/drawing/2014/main" id="{C3AE80AB-9871-0645-03DB-920B269EF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r="24519"/>
          <a:stretch/>
        </p:blipFill>
        <p:spPr bwMode="auto">
          <a:xfrm>
            <a:off x="1923816" y="2263194"/>
            <a:ext cx="3502495" cy="34959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entral de Cursos Central de Cursos do Brasil">
            <a:extLst>
              <a:ext uri="{FF2B5EF4-FFF2-40B4-BE49-F238E27FC236}">
                <a16:creationId xmlns:a16="http://schemas.microsoft.com/office/drawing/2014/main" id="{EE93764F-C559-D911-DF98-E0F4FB12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565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562225"/>
            <a:ext cx="3073326" cy="3265170"/>
          </a:xfrm>
          <a:prstGeom prst="rect">
            <a:avLst/>
          </a:prstGeom>
        </p:spPr>
      </p:pic>
      <p:pic>
        <p:nvPicPr>
          <p:cNvPr id="18" name="图片 17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66" y="2562225"/>
            <a:ext cx="3073326" cy="3265170"/>
          </a:xfrm>
          <a:prstGeom prst="rect">
            <a:avLst/>
          </a:prstGeom>
        </p:spPr>
      </p:pic>
      <p:pic>
        <p:nvPicPr>
          <p:cNvPr id="19" name="图片 18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33" y="2562225"/>
            <a:ext cx="3073326" cy="3265170"/>
          </a:xfrm>
          <a:prstGeom prst="rect">
            <a:avLst/>
          </a:prstGeom>
        </p:spPr>
      </p:pic>
      <p:pic>
        <p:nvPicPr>
          <p:cNvPr id="20" name="图片 19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799" y="2562225"/>
            <a:ext cx="3073326" cy="326517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059835" y="855219"/>
            <a:ext cx="4648736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t-BR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C O N T E Ú D O</a:t>
            </a:r>
          </a:p>
        </p:txBody>
      </p:sp>
      <p:sp>
        <p:nvSpPr>
          <p:cNvPr id="53" name="矩形 52"/>
          <p:cNvSpPr/>
          <p:nvPr/>
        </p:nvSpPr>
        <p:spPr>
          <a:xfrm>
            <a:off x="1050564" y="4164548"/>
            <a:ext cx="2261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Estrutura NR 28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bject 33"/>
          <p:cNvSpPr txBox="1"/>
          <p:nvPr/>
        </p:nvSpPr>
        <p:spPr>
          <a:xfrm>
            <a:off x="1988185" y="32258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6" name="object 33"/>
          <p:cNvSpPr txBox="1"/>
          <p:nvPr/>
        </p:nvSpPr>
        <p:spPr>
          <a:xfrm>
            <a:off x="4471035" y="32258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7" name="object 33"/>
          <p:cNvSpPr txBox="1"/>
          <p:nvPr/>
        </p:nvSpPr>
        <p:spPr>
          <a:xfrm>
            <a:off x="6953885" y="32258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8" name="object 33"/>
          <p:cNvSpPr txBox="1"/>
          <p:nvPr/>
        </p:nvSpPr>
        <p:spPr>
          <a:xfrm>
            <a:off x="9436735" y="32258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9" name="矩形 28"/>
          <p:cNvSpPr/>
          <p:nvPr/>
        </p:nvSpPr>
        <p:spPr>
          <a:xfrm>
            <a:off x="2094865" y="50438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84065" y="50438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73265" y="50438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581515" y="50438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7" name="矩形 52">
            <a:extLst>
              <a:ext uri="{FF2B5EF4-FFF2-40B4-BE49-F238E27FC236}">
                <a16:creationId xmlns:a16="http://schemas.microsoft.com/office/drawing/2014/main" id="{6FB9C886-533D-E7FA-A2D1-728F6C066C98}"/>
              </a:ext>
            </a:extLst>
          </p:cNvPr>
          <p:cNvSpPr/>
          <p:nvPr/>
        </p:nvSpPr>
        <p:spPr>
          <a:xfrm>
            <a:off x="3563278" y="4184511"/>
            <a:ext cx="2261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Fiscalização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52">
            <a:extLst>
              <a:ext uri="{FF2B5EF4-FFF2-40B4-BE49-F238E27FC236}">
                <a16:creationId xmlns:a16="http://schemas.microsoft.com/office/drawing/2014/main" id="{6B544B30-8A8C-4B7F-FAA2-3A25A6F41BEB}"/>
              </a:ext>
            </a:extLst>
          </p:cNvPr>
          <p:cNvSpPr/>
          <p:nvPr/>
        </p:nvSpPr>
        <p:spPr>
          <a:xfrm>
            <a:off x="6143282" y="4024848"/>
            <a:ext cx="206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Embargo ou Interdição</a:t>
            </a:r>
            <a:endParaRPr kumimoji="0" lang="en-US" altLang="zh-CN" sz="12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52">
            <a:extLst>
              <a:ext uri="{FF2B5EF4-FFF2-40B4-BE49-F238E27FC236}">
                <a16:creationId xmlns:a16="http://schemas.microsoft.com/office/drawing/2014/main" id="{6AC0E4FA-7A4F-8977-B0EC-25FAA813F011}"/>
              </a:ext>
            </a:extLst>
          </p:cNvPr>
          <p:cNvSpPr/>
          <p:nvPr/>
        </p:nvSpPr>
        <p:spPr>
          <a:xfrm>
            <a:off x="8567096" y="4159111"/>
            <a:ext cx="2261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Penalidades</a:t>
            </a:r>
            <a:endParaRPr kumimoji="0" lang="en-US" altLang="zh-CN" sz="12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2" descr="Central de Cursos Central de Cursos do Brasil">
            <a:extLst>
              <a:ext uri="{FF2B5EF4-FFF2-40B4-BE49-F238E27FC236}">
                <a16:creationId xmlns:a16="http://schemas.microsoft.com/office/drawing/2014/main" id="{68D017CF-CB9F-8754-1F21-695E5766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5" grpId="0"/>
      <p:bldP spid="26" grpId="0"/>
      <p:bldP spid="27" grpId="0"/>
      <p:bldP spid="28" grpId="0"/>
      <p:bldP spid="29" grpId="0" animBg="1"/>
      <p:bldP spid="31" grpId="0" animBg="1"/>
      <p:bldP spid="35" grpId="0" animBg="1"/>
      <p:bldP spid="37" grpId="0" animBg="1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1317895"/>
            <a:ext cx="10708004" cy="512291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1" y="583247"/>
            <a:ext cx="7305482" cy="5856923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4" name="圆角矩形 64">
            <a:extLst>
              <a:ext uri="{FF2B5EF4-FFF2-40B4-BE49-F238E27FC236}">
                <a16:creationId xmlns:a16="http://schemas.microsoft.com/office/drawing/2014/main" id="{AF70B8C3-3A2B-0328-BC2F-177535BB8DA5}"/>
              </a:ext>
            </a:extLst>
          </p:cNvPr>
          <p:cNvSpPr/>
          <p:nvPr/>
        </p:nvSpPr>
        <p:spPr>
          <a:xfrm>
            <a:off x="1524000" y="2931977"/>
            <a:ext cx="9504740" cy="3002280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68">
            <a:extLst>
              <a:ext uri="{FF2B5EF4-FFF2-40B4-BE49-F238E27FC236}">
                <a16:creationId xmlns:a16="http://schemas.microsoft.com/office/drawing/2014/main" id="{108A78C2-3977-EBFC-6C59-CF95AB30037C}"/>
              </a:ext>
            </a:extLst>
          </p:cNvPr>
          <p:cNvSpPr/>
          <p:nvPr/>
        </p:nvSpPr>
        <p:spPr>
          <a:xfrm>
            <a:off x="2207732" y="3903799"/>
            <a:ext cx="1087120" cy="1087120"/>
          </a:xfrm>
          <a:prstGeom prst="ellipse">
            <a:avLst/>
          </a:prstGeom>
          <a:gradFill>
            <a:gsLst>
              <a:gs pos="25000">
                <a:srgbClr val="1450ED"/>
              </a:gs>
              <a:gs pos="99000">
                <a:srgbClr val="5986F7"/>
              </a:gs>
            </a:gsLst>
            <a:lin ang="1560000" scaled="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9">
            <a:extLst>
              <a:ext uri="{FF2B5EF4-FFF2-40B4-BE49-F238E27FC236}">
                <a16:creationId xmlns:a16="http://schemas.microsoft.com/office/drawing/2014/main" id="{FE03DAFB-92CB-FF50-F764-6DAEE7DC243B}"/>
              </a:ext>
            </a:extLst>
          </p:cNvPr>
          <p:cNvSpPr/>
          <p:nvPr/>
        </p:nvSpPr>
        <p:spPr>
          <a:xfrm>
            <a:off x="2429347" y="4125414"/>
            <a:ext cx="643890" cy="64389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74">
            <a:extLst>
              <a:ext uri="{FF2B5EF4-FFF2-40B4-BE49-F238E27FC236}">
                <a16:creationId xmlns:a16="http://schemas.microsoft.com/office/drawing/2014/main" id="{FFB99F99-09BE-AE02-7290-3C6814600360}"/>
              </a:ext>
            </a:extLst>
          </p:cNvPr>
          <p:cNvGrpSpPr/>
          <p:nvPr/>
        </p:nvGrpSpPr>
        <p:grpSpPr>
          <a:xfrm>
            <a:off x="2609687" y="4246064"/>
            <a:ext cx="398145" cy="397510"/>
            <a:chOff x="1910" y="7405"/>
            <a:chExt cx="946" cy="944"/>
          </a:xfrm>
          <a:solidFill>
            <a:schemeClr val="bg1"/>
          </a:solidFill>
        </p:grpSpPr>
        <p:sp>
          <p:nvSpPr>
            <p:cNvPr id="11" name="Google Shape;1071;p35">
              <a:extLst>
                <a:ext uri="{FF2B5EF4-FFF2-40B4-BE49-F238E27FC236}">
                  <a16:creationId xmlns:a16="http://schemas.microsoft.com/office/drawing/2014/main" id="{48B6E94A-00B5-2652-79F4-30002DDE80B5}"/>
                </a:ext>
              </a:extLst>
            </p:cNvPr>
            <p:cNvSpPr/>
            <p:nvPr/>
          </p:nvSpPr>
          <p:spPr>
            <a:xfrm>
              <a:off x="1910" y="7405"/>
              <a:ext cx="946" cy="944"/>
            </a:xfrm>
            <a:custGeom>
              <a:avLst/>
              <a:gdLst/>
              <a:ahLst/>
              <a:cxnLst/>
              <a:rect l="l" t="t" r="r" b="b"/>
              <a:pathLst>
                <a:path w="5076" h="5067" extrusionOk="0">
                  <a:moveTo>
                    <a:pt x="3003" y="297"/>
                  </a:moveTo>
                  <a:cubicBezTo>
                    <a:pt x="3031" y="297"/>
                    <a:pt x="3067" y="302"/>
                    <a:pt x="3103" y="338"/>
                  </a:cubicBezTo>
                  <a:lnTo>
                    <a:pt x="3529" y="754"/>
                  </a:lnTo>
                  <a:cubicBezTo>
                    <a:pt x="3569" y="804"/>
                    <a:pt x="3569" y="853"/>
                    <a:pt x="3569" y="893"/>
                  </a:cubicBezTo>
                  <a:lnTo>
                    <a:pt x="2974" y="893"/>
                  </a:lnTo>
                  <a:lnTo>
                    <a:pt x="2974" y="298"/>
                  </a:lnTo>
                  <a:cubicBezTo>
                    <a:pt x="2982" y="298"/>
                    <a:pt x="2992" y="297"/>
                    <a:pt x="3003" y="297"/>
                  </a:cubicBezTo>
                  <a:close/>
                  <a:moveTo>
                    <a:pt x="4629" y="1760"/>
                  </a:moveTo>
                  <a:cubicBezTo>
                    <a:pt x="4667" y="1760"/>
                    <a:pt x="4704" y="1775"/>
                    <a:pt x="4729" y="1805"/>
                  </a:cubicBezTo>
                  <a:cubicBezTo>
                    <a:pt x="4788" y="1864"/>
                    <a:pt x="4788" y="1954"/>
                    <a:pt x="4729" y="2014"/>
                  </a:cubicBezTo>
                  <a:lnTo>
                    <a:pt x="4580" y="2162"/>
                  </a:lnTo>
                  <a:lnTo>
                    <a:pt x="4372" y="1954"/>
                  </a:lnTo>
                  <a:lnTo>
                    <a:pt x="4521" y="1805"/>
                  </a:lnTo>
                  <a:cubicBezTo>
                    <a:pt x="4550" y="1775"/>
                    <a:pt x="4590" y="1760"/>
                    <a:pt x="4629" y="1760"/>
                  </a:cubicBezTo>
                  <a:close/>
                  <a:moveTo>
                    <a:pt x="4164" y="2162"/>
                  </a:moveTo>
                  <a:lnTo>
                    <a:pt x="4372" y="2380"/>
                  </a:lnTo>
                  <a:lnTo>
                    <a:pt x="3658" y="3094"/>
                  </a:lnTo>
                  <a:lnTo>
                    <a:pt x="3450" y="2886"/>
                  </a:lnTo>
                  <a:cubicBezTo>
                    <a:pt x="3559" y="2767"/>
                    <a:pt x="4054" y="2271"/>
                    <a:pt x="4164" y="2162"/>
                  </a:cubicBezTo>
                  <a:close/>
                  <a:moveTo>
                    <a:pt x="3232" y="3094"/>
                  </a:moveTo>
                  <a:lnTo>
                    <a:pt x="3450" y="3302"/>
                  </a:lnTo>
                  <a:lnTo>
                    <a:pt x="3361" y="3382"/>
                  </a:lnTo>
                  <a:lnTo>
                    <a:pt x="3054" y="3490"/>
                  </a:lnTo>
                  <a:lnTo>
                    <a:pt x="3153" y="3173"/>
                  </a:lnTo>
                  <a:lnTo>
                    <a:pt x="3232" y="3094"/>
                  </a:lnTo>
                  <a:close/>
                  <a:moveTo>
                    <a:pt x="2677" y="298"/>
                  </a:moveTo>
                  <a:lnTo>
                    <a:pt x="2677" y="1042"/>
                  </a:lnTo>
                  <a:cubicBezTo>
                    <a:pt x="2677" y="1121"/>
                    <a:pt x="2746" y="1190"/>
                    <a:pt x="2825" y="1190"/>
                  </a:cubicBezTo>
                  <a:lnTo>
                    <a:pt x="3569" y="1190"/>
                  </a:lnTo>
                  <a:lnTo>
                    <a:pt x="3569" y="2340"/>
                  </a:lnTo>
                  <a:lnTo>
                    <a:pt x="3133" y="2776"/>
                  </a:lnTo>
                  <a:lnTo>
                    <a:pt x="2924" y="2985"/>
                  </a:lnTo>
                  <a:cubicBezTo>
                    <a:pt x="2905" y="3005"/>
                    <a:pt x="2895" y="3025"/>
                    <a:pt x="2885" y="3045"/>
                  </a:cubicBezTo>
                  <a:lnTo>
                    <a:pt x="2677" y="3679"/>
                  </a:lnTo>
                  <a:cubicBezTo>
                    <a:pt x="2657" y="3728"/>
                    <a:pt x="2667" y="3788"/>
                    <a:pt x="2706" y="3827"/>
                  </a:cubicBezTo>
                  <a:cubicBezTo>
                    <a:pt x="2736" y="3857"/>
                    <a:pt x="2778" y="3871"/>
                    <a:pt x="2823" y="3871"/>
                  </a:cubicBezTo>
                  <a:cubicBezTo>
                    <a:pt x="2837" y="3871"/>
                    <a:pt x="2851" y="3869"/>
                    <a:pt x="2865" y="3867"/>
                  </a:cubicBezTo>
                  <a:lnTo>
                    <a:pt x="3490" y="3649"/>
                  </a:lnTo>
                  <a:cubicBezTo>
                    <a:pt x="3519" y="3649"/>
                    <a:pt x="3539" y="3629"/>
                    <a:pt x="3549" y="3620"/>
                  </a:cubicBezTo>
                  <a:lnTo>
                    <a:pt x="3569" y="3600"/>
                  </a:lnTo>
                  <a:lnTo>
                    <a:pt x="3569" y="4620"/>
                  </a:lnTo>
                  <a:cubicBezTo>
                    <a:pt x="3569" y="4700"/>
                    <a:pt x="3499" y="4769"/>
                    <a:pt x="3420" y="4769"/>
                  </a:cubicBezTo>
                  <a:lnTo>
                    <a:pt x="446" y="4769"/>
                  </a:lnTo>
                  <a:cubicBezTo>
                    <a:pt x="367" y="4769"/>
                    <a:pt x="298" y="4700"/>
                    <a:pt x="298" y="4620"/>
                  </a:cubicBezTo>
                  <a:lnTo>
                    <a:pt x="298" y="447"/>
                  </a:lnTo>
                  <a:cubicBezTo>
                    <a:pt x="298" y="358"/>
                    <a:pt x="367" y="298"/>
                    <a:pt x="446" y="298"/>
                  </a:cubicBezTo>
                  <a:close/>
                  <a:moveTo>
                    <a:pt x="446" y="1"/>
                  </a:moveTo>
                  <a:cubicBezTo>
                    <a:pt x="208" y="1"/>
                    <a:pt x="0" y="199"/>
                    <a:pt x="0" y="447"/>
                  </a:cubicBezTo>
                  <a:lnTo>
                    <a:pt x="0" y="4620"/>
                  </a:lnTo>
                  <a:cubicBezTo>
                    <a:pt x="0" y="4869"/>
                    <a:pt x="208" y="5067"/>
                    <a:pt x="446" y="5067"/>
                  </a:cubicBezTo>
                  <a:lnTo>
                    <a:pt x="3420" y="5067"/>
                  </a:lnTo>
                  <a:cubicBezTo>
                    <a:pt x="3668" y="5067"/>
                    <a:pt x="3866" y="4869"/>
                    <a:pt x="3866" y="4620"/>
                  </a:cubicBezTo>
                  <a:lnTo>
                    <a:pt x="3866" y="3302"/>
                  </a:lnTo>
                  <a:lnTo>
                    <a:pt x="4947" y="2221"/>
                  </a:lnTo>
                  <a:cubicBezTo>
                    <a:pt x="5026" y="2133"/>
                    <a:pt x="5076" y="2023"/>
                    <a:pt x="5076" y="1904"/>
                  </a:cubicBezTo>
                  <a:cubicBezTo>
                    <a:pt x="5076" y="1795"/>
                    <a:pt x="5026" y="1677"/>
                    <a:pt x="4947" y="1597"/>
                  </a:cubicBezTo>
                  <a:cubicBezTo>
                    <a:pt x="4857" y="1508"/>
                    <a:pt x="4743" y="1463"/>
                    <a:pt x="4629" y="1463"/>
                  </a:cubicBezTo>
                  <a:cubicBezTo>
                    <a:pt x="4515" y="1463"/>
                    <a:pt x="4401" y="1508"/>
                    <a:pt x="4312" y="1597"/>
                  </a:cubicBezTo>
                  <a:lnTo>
                    <a:pt x="3866" y="2043"/>
                  </a:lnTo>
                  <a:lnTo>
                    <a:pt x="3866" y="864"/>
                  </a:lnTo>
                  <a:cubicBezTo>
                    <a:pt x="3866" y="745"/>
                    <a:pt x="3817" y="635"/>
                    <a:pt x="3737" y="546"/>
                  </a:cubicBezTo>
                  <a:lnTo>
                    <a:pt x="3311" y="130"/>
                  </a:lnTo>
                  <a:cubicBezTo>
                    <a:pt x="3232" y="40"/>
                    <a:pt x="3123" y="1"/>
                    <a:pt x="30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Google Shape;1072;p35">
              <a:extLst>
                <a:ext uri="{FF2B5EF4-FFF2-40B4-BE49-F238E27FC236}">
                  <a16:creationId xmlns:a16="http://schemas.microsoft.com/office/drawing/2014/main" id="{84D320D0-03E2-648D-9694-EAA55105F881}"/>
                </a:ext>
              </a:extLst>
            </p:cNvPr>
            <p:cNvSpPr/>
            <p:nvPr/>
          </p:nvSpPr>
          <p:spPr>
            <a:xfrm>
              <a:off x="2013" y="7682"/>
              <a:ext cx="443" cy="56"/>
            </a:xfrm>
            <a:custGeom>
              <a:avLst/>
              <a:gdLst/>
              <a:ahLst/>
              <a:cxnLst/>
              <a:rect l="l" t="t" r="r" b="b"/>
              <a:pathLst>
                <a:path w="2380" h="299" extrusionOk="0">
                  <a:moveTo>
                    <a:pt x="148" y="1"/>
                  </a:moveTo>
                  <a:cubicBezTo>
                    <a:pt x="69" y="1"/>
                    <a:pt x="0" y="60"/>
                    <a:pt x="0" y="150"/>
                  </a:cubicBezTo>
                  <a:cubicBezTo>
                    <a:pt x="0" y="229"/>
                    <a:pt x="69" y="298"/>
                    <a:pt x="148" y="298"/>
                  </a:cubicBezTo>
                  <a:lnTo>
                    <a:pt x="2230" y="298"/>
                  </a:lnTo>
                  <a:cubicBezTo>
                    <a:pt x="2310" y="298"/>
                    <a:pt x="2379" y="229"/>
                    <a:pt x="2379" y="150"/>
                  </a:cubicBezTo>
                  <a:cubicBezTo>
                    <a:pt x="2379" y="60"/>
                    <a:pt x="2310" y="1"/>
                    <a:pt x="2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Google Shape;1073;p35">
              <a:extLst>
                <a:ext uri="{FF2B5EF4-FFF2-40B4-BE49-F238E27FC236}">
                  <a16:creationId xmlns:a16="http://schemas.microsoft.com/office/drawing/2014/main" id="{CE27D3FB-5A14-2C69-4E21-E224E020F195}"/>
                </a:ext>
              </a:extLst>
            </p:cNvPr>
            <p:cNvSpPr/>
            <p:nvPr/>
          </p:nvSpPr>
          <p:spPr>
            <a:xfrm>
              <a:off x="2013" y="7792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8" extrusionOk="0">
                  <a:moveTo>
                    <a:pt x="148" y="0"/>
                  </a:moveTo>
                  <a:cubicBezTo>
                    <a:pt x="69" y="0"/>
                    <a:pt x="0" y="69"/>
                    <a:pt x="0" y="148"/>
                  </a:cubicBezTo>
                  <a:cubicBezTo>
                    <a:pt x="0" y="238"/>
                    <a:pt x="69" y="297"/>
                    <a:pt x="148" y="297"/>
                  </a:cubicBezTo>
                  <a:lnTo>
                    <a:pt x="1635" y="297"/>
                  </a:lnTo>
                  <a:cubicBezTo>
                    <a:pt x="1715" y="297"/>
                    <a:pt x="1785" y="238"/>
                    <a:pt x="1785" y="148"/>
                  </a:cubicBezTo>
                  <a:cubicBezTo>
                    <a:pt x="1785" y="69"/>
                    <a:pt x="1715" y="0"/>
                    <a:pt x="1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Google Shape;1074;p35">
              <a:extLst>
                <a:ext uri="{FF2B5EF4-FFF2-40B4-BE49-F238E27FC236}">
                  <a16:creationId xmlns:a16="http://schemas.microsoft.com/office/drawing/2014/main" id="{8BD79EA4-EFF0-73F0-5300-251405CF16E5}"/>
                </a:ext>
              </a:extLst>
            </p:cNvPr>
            <p:cNvSpPr/>
            <p:nvPr/>
          </p:nvSpPr>
          <p:spPr>
            <a:xfrm>
              <a:off x="2013" y="7902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9" extrusionOk="0">
                  <a:moveTo>
                    <a:pt x="148" y="1"/>
                  </a:moveTo>
                  <a:cubicBezTo>
                    <a:pt x="69" y="1"/>
                    <a:pt x="0" y="70"/>
                    <a:pt x="0" y="149"/>
                  </a:cubicBezTo>
                  <a:cubicBezTo>
                    <a:pt x="0" y="239"/>
                    <a:pt x="69" y="298"/>
                    <a:pt x="148" y="298"/>
                  </a:cubicBezTo>
                  <a:lnTo>
                    <a:pt x="1635" y="298"/>
                  </a:lnTo>
                  <a:cubicBezTo>
                    <a:pt x="1715" y="298"/>
                    <a:pt x="1785" y="239"/>
                    <a:pt x="1785" y="149"/>
                  </a:cubicBezTo>
                  <a:cubicBezTo>
                    <a:pt x="1785" y="70"/>
                    <a:pt x="1715" y="1"/>
                    <a:pt x="16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Google Shape;1075;p35">
              <a:extLst>
                <a:ext uri="{FF2B5EF4-FFF2-40B4-BE49-F238E27FC236}">
                  <a16:creationId xmlns:a16="http://schemas.microsoft.com/office/drawing/2014/main" id="{F116F185-F269-1B4C-414C-2CF02BBC4894}"/>
                </a:ext>
              </a:extLst>
            </p:cNvPr>
            <p:cNvSpPr/>
            <p:nvPr/>
          </p:nvSpPr>
          <p:spPr>
            <a:xfrm>
              <a:off x="2013" y="8013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9" extrusionOk="0">
                  <a:moveTo>
                    <a:pt x="148" y="1"/>
                  </a:moveTo>
                  <a:cubicBezTo>
                    <a:pt x="69" y="1"/>
                    <a:pt x="0" y="70"/>
                    <a:pt x="0" y="149"/>
                  </a:cubicBezTo>
                  <a:cubicBezTo>
                    <a:pt x="0" y="239"/>
                    <a:pt x="69" y="298"/>
                    <a:pt x="148" y="298"/>
                  </a:cubicBezTo>
                  <a:lnTo>
                    <a:pt x="1635" y="298"/>
                  </a:lnTo>
                  <a:cubicBezTo>
                    <a:pt x="1715" y="298"/>
                    <a:pt x="1785" y="239"/>
                    <a:pt x="1785" y="149"/>
                  </a:cubicBezTo>
                  <a:cubicBezTo>
                    <a:pt x="1785" y="70"/>
                    <a:pt x="1715" y="1"/>
                    <a:pt x="16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Google Shape;1076;p35">
              <a:extLst>
                <a:ext uri="{FF2B5EF4-FFF2-40B4-BE49-F238E27FC236}">
                  <a16:creationId xmlns:a16="http://schemas.microsoft.com/office/drawing/2014/main" id="{1546ED0B-24DA-852E-DDD3-839727AA9534}"/>
                </a:ext>
              </a:extLst>
            </p:cNvPr>
            <p:cNvSpPr/>
            <p:nvPr/>
          </p:nvSpPr>
          <p:spPr>
            <a:xfrm>
              <a:off x="2234" y="8183"/>
              <a:ext cx="222" cy="56"/>
            </a:xfrm>
            <a:custGeom>
              <a:avLst/>
              <a:gdLst/>
              <a:ahLst/>
              <a:cxnLst/>
              <a:rect l="l" t="t" r="r" b="b"/>
              <a:pathLst>
                <a:path w="1191" h="299" extrusionOk="0">
                  <a:moveTo>
                    <a:pt x="149" y="1"/>
                  </a:moveTo>
                  <a:cubicBezTo>
                    <a:pt x="70" y="1"/>
                    <a:pt x="1" y="70"/>
                    <a:pt x="1" y="149"/>
                  </a:cubicBezTo>
                  <a:cubicBezTo>
                    <a:pt x="1" y="239"/>
                    <a:pt x="70" y="298"/>
                    <a:pt x="149" y="298"/>
                  </a:cubicBezTo>
                  <a:lnTo>
                    <a:pt x="1041" y="298"/>
                  </a:lnTo>
                  <a:cubicBezTo>
                    <a:pt x="1121" y="298"/>
                    <a:pt x="1190" y="239"/>
                    <a:pt x="1190" y="149"/>
                  </a:cubicBezTo>
                  <a:cubicBezTo>
                    <a:pt x="1190" y="70"/>
                    <a:pt x="1121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34">
            <a:extLst>
              <a:ext uri="{FF2B5EF4-FFF2-40B4-BE49-F238E27FC236}">
                <a16:creationId xmlns:a16="http://schemas.microsoft.com/office/drawing/2014/main" id="{638EA440-2B4C-233A-8983-5753E814FCD9}"/>
              </a:ext>
            </a:extLst>
          </p:cNvPr>
          <p:cNvSpPr txBox="1"/>
          <p:nvPr/>
        </p:nvSpPr>
        <p:spPr>
          <a:xfrm>
            <a:off x="3565347" y="3599737"/>
            <a:ext cx="4750416" cy="170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Além disso, a NR-28, que é a Norma Regulamentadora específica para fiscalização e penalidades, desempenha um papel crucial.</a:t>
            </a:r>
            <a:endParaRPr lang="zh-CN" altLang="en-US" dirty="0">
              <a:solidFill>
                <a:srgbClr val="385AE6"/>
              </a:solidFill>
              <a:cs typeface="+mn-ea"/>
              <a:sym typeface="+mn-lt"/>
            </a:endParaRPr>
          </a:p>
        </p:txBody>
      </p:sp>
      <p:pic>
        <p:nvPicPr>
          <p:cNvPr id="24" name="Picture 2" descr="Concurso AFT: quanto ganha um Auditor Fiscal do Trabalho?">
            <a:extLst>
              <a:ext uri="{FF2B5EF4-FFF2-40B4-BE49-F238E27FC236}">
                <a16:creationId xmlns:a16="http://schemas.microsoft.com/office/drawing/2014/main" id="{362BFD4C-4AE9-283A-8054-593690160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/>
          <a:stretch/>
        </p:blipFill>
        <p:spPr bwMode="auto">
          <a:xfrm>
            <a:off x="8479969" y="3048003"/>
            <a:ext cx="2439367" cy="2788286"/>
          </a:xfrm>
          <a:prstGeom prst="roundRect">
            <a:avLst>
              <a:gd name="adj" fmla="val 109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6">
            <a:extLst>
              <a:ext uri="{FF2B5EF4-FFF2-40B4-BE49-F238E27FC236}">
                <a16:creationId xmlns:a16="http://schemas.microsoft.com/office/drawing/2014/main" id="{24598C52-7527-6C4D-B1EE-00A63EF02529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Fiscalização</a:t>
            </a:r>
          </a:p>
        </p:txBody>
      </p:sp>
      <p:pic>
        <p:nvPicPr>
          <p:cNvPr id="8" name="Picture 2" descr="Concurso AFT: edital previsto para 2023! - Blog Aprova Concursos - Notícias">
            <a:extLst>
              <a:ext uri="{FF2B5EF4-FFF2-40B4-BE49-F238E27FC236}">
                <a16:creationId xmlns:a16="http://schemas.microsoft.com/office/drawing/2014/main" id="{FF95C900-B649-A89E-B068-94779065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5" b="99766" l="4844" r="95938">
                        <a14:foregroundMark x1="55270" y1="6698" x2="50078" y2="6104"/>
                        <a14:foregroundMark x1="29877" y1="43133" x2="28281" y2="44197"/>
                        <a14:foregroundMark x1="28281" y1="44197" x2="17344" y2="46893"/>
                        <a14:foregroundMark x1="17344" y1="46893" x2="13527" y2="50176"/>
                        <a14:foregroundMark x1="14358" y1="59422" x2="22031" y2="63658"/>
                        <a14:foregroundMark x1="22031" y1="63658" x2="23906" y2="71395"/>
                        <a14:foregroundMark x1="23906" y1="71395" x2="31406" y2="87104"/>
                        <a14:foregroundMark x1="31406" y1="87104" x2="25938" y2="94490"/>
                        <a14:foregroundMark x1="25938" y1="94490" x2="49375" y2="98359"/>
                        <a14:foregroundMark x1="49375" y1="98359" x2="77031" y2="96131"/>
                        <a14:foregroundMark x1="80435" y1="97408" x2="85781" y2="99414"/>
                        <a14:foregroundMark x1="77031" y1="96131" x2="79392" y2="97017"/>
                        <a14:foregroundMark x1="85781" y1="99414" x2="96366" y2="98583"/>
                        <a14:foregroundMark x1="96366" y1="93693" x2="91406" y2="85580"/>
                        <a14:foregroundMark x1="91406" y1="85580" x2="95938" y2="78546"/>
                        <a14:foregroundMark x1="95938" y1="78546" x2="84141" y2="53586"/>
                        <a14:foregroundMark x1="81478" y1="50240" x2="75313" y2="62720"/>
                        <a14:foregroundMark x1="75313" y1="62720" x2="62344" y2="65885"/>
                        <a14:foregroundMark x1="62344" y1="65885" x2="17969" y2="63540"/>
                        <a14:foregroundMark x1="60313" y1="38570" x2="45781" y2="34701"/>
                        <a14:foregroundMark x1="45781" y1="34701" x2="41855" y2="30877"/>
                        <a14:foregroundMark x1="51548" y1="6682" x2="54922" y2="6249"/>
                        <a14:foregroundMark x1="50740" y1="6786" x2="51548" y2="6682"/>
                        <a14:foregroundMark x1="60143" y1="38509" x2="58906" y2="38921"/>
                        <a14:foregroundMark x1="60625" y1="38101" x2="52969" y2="34115"/>
                        <a14:foregroundMark x1="52969" y1="34115" x2="41620" y2="31123"/>
                        <a14:foregroundMark x1="38527" y1="17994" x2="39516" y2="15589"/>
                        <a14:foregroundMark x1="50455" y1="7789" x2="52812" y2="6565"/>
                        <a14:foregroundMark x1="41078" y1="12661" x2="48375" y2="8870"/>
                        <a14:foregroundMark x1="52812" y1="6565" x2="63438" y2="11841"/>
                        <a14:foregroundMark x1="63438" y1="11841" x2="67500" y2="19226"/>
                        <a14:foregroundMark x1="67320" y1="21726" x2="66875" y2="27902"/>
                        <a14:foregroundMark x1="67500" y1="19226" x2="67457" y2="19828"/>
                        <a14:foregroundMark x1="66875" y1="27902" x2="65959" y2="29720"/>
                        <a14:foregroundMark x1="61598" y1="37810" x2="60313" y2="38687"/>
                        <a14:foregroundMark x1="13512" y1="52098" x2="12188" y2="56272"/>
                        <a14:foregroundMark x1="8281" y1="79953" x2="6875" y2="79250"/>
                        <a14:foregroundMark x1="7813" y1="80188" x2="6250" y2="79601"/>
                        <a14:foregroundMark x1="10313" y1="82181" x2="9219" y2="89801"/>
                        <a14:foregroundMark x1="10986" y1="95519" x2="11719" y2="97890"/>
                        <a14:foregroundMark x1="10108" y1="92678" x2="10385" y2="93574"/>
                        <a14:foregroundMark x1="11719" y1="97890" x2="20938" y2="94490"/>
                        <a14:foregroundMark x1="20938" y1="94490" x2="21250" y2="86987"/>
                        <a14:foregroundMark x1="21250" y1="86987" x2="11406" y2="82415"/>
                        <a14:foregroundMark x1="11406" y1="82415" x2="9531" y2="82063"/>
                        <a14:foregroundMark x1="38438" y1="20516" x2="36719" y2="13013"/>
                        <a14:foregroundMark x1="36719" y1="13013" x2="44844" y2="7855"/>
                        <a14:foregroundMark x1="44844" y1="7855" x2="48926" y2="6760"/>
                        <a14:foregroundMark x1="60938" y1="7737" x2="62813" y2="8558"/>
                        <a14:foregroundMark x1="57969" y1="7268" x2="57969" y2="7268"/>
                        <a14:foregroundMark x1="57344" y1="6800" x2="57344" y2="6800"/>
                        <a14:foregroundMark x1="12698" y1="52204" x2="12344" y2="53693"/>
                        <a14:foregroundMark x1="11875" y1="56858" x2="10156" y2="63540"/>
                        <a14:foregroundMark x1="12188" y1="56155" x2="11719" y2="56975"/>
                        <a14:foregroundMark x1="38281" y1="22626" x2="37188" y2="27784"/>
                        <a14:foregroundMark x1="62845" y1="35130" x2="65156" y2="30481"/>
                        <a14:foregroundMark x1="62360" y1="36107" x2="62720" y2="35383"/>
                        <a14:foregroundMark x1="37031" y1="13130" x2="37031" y2="22157"/>
                        <a14:backgroundMark x1="156" y1="703" x2="2969" y2="25791"/>
                        <a14:backgroundMark x1="2969" y1="25791" x2="625" y2="32943"/>
                        <a14:backgroundMark x1="625" y1="32943" x2="1094" y2="44666"/>
                        <a14:backgroundMark x1="1094" y1="44666" x2="8906" y2="49355"/>
                        <a14:backgroundMark x1="16528" y1="46455" x2="16777" y2="46360"/>
                        <a14:backgroundMark x1="8906" y1="49355" x2="11036" y2="48544"/>
                        <a14:backgroundMark x1="20520" y1="43651" x2="30781" y2="23916"/>
                        <a14:backgroundMark x1="30781" y1="23916" x2="32031" y2="938"/>
                        <a14:backgroundMark x1="62898" y1="8491" x2="65938" y2="9613"/>
                        <a14:backgroundMark x1="65938" y1="9613" x2="66403" y2="10970"/>
                        <a14:backgroundMark x1="68583" y1="18908" x2="68528" y2="19268"/>
                        <a14:backgroundMark x1="63733" y1="39690" x2="81094" y2="44900"/>
                        <a14:backgroundMark x1="81094" y1="44900" x2="94063" y2="61196"/>
                        <a14:backgroundMark x1="94063" y1="61196" x2="99688" y2="79836"/>
                        <a14:backgroundMark x1="99688" y1="79836" x2="99688" y2="99648"/>
                        <a14:backgroundMark x1="22813" y1="87808" x2="22813" y2="88511"/>
                        <a14:backgroundMark x1="79688" y1="89801" x2="82813" y2="96835"/>
                        <a14:backgroundMark x1="70469" y1="4572" x2="70469" y2="4572"/>
                        <a14:backgroundMark x1="70313" y1="4572" x2="62656" y2="5510"/>
                        <a14:backgroundMark x1="62656" y1="5510" x2="62656" y2="5510"/>
                        <a14:backgroundMark x1="62656" y1="5510" x2="62656" y2="5510"/>
                        <a14:backgroundMark x1="61875" y1="5393" x2="63088" y2="6055"/>
                        <a14:backgroundMark x1="57188" y1="6800" x2="57188" y2="6800"/>
                        <a14:backgroundMark x1="57656" y1="6096" x2="56719" y2="6096"/>
                        <a14:backgroundMark x1="36138" y1="22157" x2="36191" y2="22379"/>
                        <a14:backgroundMark x1="9943" y1="63510" x2="6406" y2="77491"/>
                        <a14:backgroundMark x1="11536" y1="99650" x2="11563" y2="99766"/>
                        <a14:backgroundMark x1="11151" y1="97987" x2="11282" y2="98554"/>
                        <a14:backgroundMark x1="7247" y1="81124" x2="7438" y2="81949"/>
                        <a14:backgroundMark x1="35938" y1="28370" x2="40625" y2="35053"/>
                        <a14:backgroundMark x1="40625" y1="35053" x2="33750" y2="40914"/>
                        <a14:backgroundMark x1="33750" y1="40914" x2="23281" y2="41149"/>
                        <a14:backgroundMark x1="23281" y1="41149" x2="27187" y2="31067"/>
                        <a14:backgroundMark x1="27187" y1="31067" x2="36250" y2="28370"/>
                        <a14:backgroundMark x1="40156" y1="31653" x2="39844" y2="32239"/>
                        <a14:backgroundMark x1="38438" y1="31536" x2="38438" y2="34115"/>
                        <a14:backgroundMark x1="63594" y1="36460" x2="62344" y2="38101"/>
                        <a14:backgroundMark x1="625" y1="88159" x2="9531" y2="93083"/>
                        <a14:backgroundMark x1="9531" y1="93083" x2="1094" y2="99648"/>
                        <a14:backgroundMark x1="1094" y1="99648" x2="938" y2="87925"/>
                        <a14:backgroundMark x1="938" y1="87925" x2="938" y2="87925"/>
                        <a14:backgroundMark x1="70313" y1="17819" x2="70000" y2="17819"/>
                        <a14:backgroundMark x1="68750" y1="20399" x2="67500" y2="21805"/>
                        <a14:backgroundMark x1="70469" y1="19578" x2="69063" y2="17819"/>
                        <a14:backgroundMark x1="57656" y1="6096" x2="54531" y2="5744"/>
                        <a14:backgroundMark x1="36655" y1="27721" x2="36719" y2="28253"/>
                        <a14:backgroundMark x1="35981" y1="22157" x2="36005" y2="22357"/>
                        <a14:backgroundMark x1="36719" y1="28253" x2="40313" y2="31653"/>
                        <a14:backgroundMark x1="5000" y1="77140" x2="5156" y2="77960"/>
                        <a14:backgroundMark x1="66563" y1="29894" x2="62813" y2="36811"/>
                        <a14:backgroundMark x1="63906" y1="37163" x2="63281" y2="36460"/>
                        <a14:backgroundMark x1="63438" y1="36460" x2="62344" y2="38218"/>
                        <a14:backgroundMark x1="12500" y1="50176" x2="12500" y2="50176"/>
                        <a14:backgroundMark x1="12500" y1="50176" x2="12969" y2="52169"/>
                        <a14:backgroundMark x1="49844" y1="5862" x2="48281" y2="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6" y="5134279"/>
            <a:ext cx="1293173" cy="17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entral de Cursos Central de Cursos do Brasil">
            <a:extLst>
              <a:ext uri="{FF2B5EF4-FFF2-40B4-BE49-F238E27FC236}">
                <a16:creationId xmlns:a16="http://schemas.microsoft.com/office/drawing/2014/main" id="{6FA9BEF7-05F2-C998-5823-C02A8DA8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4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7173685" y="2523808"/>
            <a:ext cx="3755571" cy="3192462"/>
            <a:chOff x="8820" y="4133"/>
            <a:chExt cx="3732" cy="2344"/>
          </a:xfrm>
        </p:grpSpPr>
        <p:sp>
          <p:nvSpPr>
            <p:cNvPr id="74" name="圆角矩形 73"/>
            <p:cNvSpPr/>
            <p:nvPr/>
          </p:nvSpPr>
          <p:spPr>
            <a:xfrm>
              <a:off x="8820" y="4133"/>
              <a:ext cx="3732" cy="234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925" y="4276"/>
              <a:ext cx="2230" cy="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 w="0">
                    <a:noFill/>
                  </a:ln>
                  <a:solidFill>
                    <a:srgbClr val="385AE6"/>
                  </a:solidFill>
                  <a:effectLst/>
                  <a:uLnTx/>
                  <a:uFillTx/>
                  <a:cs typeface="+mn-ea"/>
                  <a:sym typeface="+mn-lt"/>
                </a:rPr>
                <a:t>!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rgbClr val="385A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026" name="Picture 2" descr="Especialistas divergem sobre ação que determina a atividade de embargo e  interdição no país - Revista Proteção">
            <a:extLst>
              <a:ext uri="{FF2B5EF4-FFF2-40B4-BE49-F238E27FC236}">
                <a16:creationId xmlns:a16="http://schemas.microsoft.com/office/drawing/2014/main" id="{580CF77C-7E88-C9B9-118C-FDF8B426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12" y="2523808"/>
            <a:ext cx="5406223" cy="3192462"/>
          </a:xfrm>
          <a:prstGeom prst="roundRect">
            <a:avLst>
              <a:gd name="adj" fmla="val 950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1359112" y="2523808"/>
            <a:ext cx="5406223" cy="3225209"/>
          </a:xfrm>
          <a:prstGeom prst="roundRect">
            <a:avLst>
              <a:gd name="adj" fmla="val 7389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359112" y="5010208"/>
            <a:ext cx="5406223" cy="706062"/>
          </a:xfrm>
          <a:prstGeom prst="roundRect">
            <a:avLst>
              <a:gd name="adj" fmla="val 12809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624922" y="3725446"/>
            <a:ext cx="4924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altLang="zh-CN" sz="2000" dirty="0">
                <a:solidFill>
                  <a:schemeClr val="bg1"/>
                </a:solidFill>
                <a:cs typeface="+mn-ea"/>
                <a:sym typeface="+mn-lt"/>
              </a:rPr>
              <a:t>Durante o processo de fiscalização, os auditores fiscais do trabalho (AFT) têm a opção de anexar documentos que detalham os incidentes ou fornecem evidências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94350" y="2647950"/>
            <a:ext cx="235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NR 28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FFB8C592-D69B-B985-DE6E-1CCB75AACED5}"/>
              </a:ext>
            </a:extLst>
          </p:cNvPr>
          <p:cNvSpPr/>
          <p:nvPr/>
        </p:nvSpPr>
        <p:spPr>
          <a:xfrm>
            <a:off x="7266648" y="3485878"/>
            <a:ext cx="37555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2000" dirty="0"/>
              <a:t>Para comprovar infrações, os AFT podem utilizar todos os meios disponíveis, incluindo recursos audiovisuais.</a:t>
            </a:r>
            <a:endParaRPr lang="pt-BR" altLang="zh-CN" sz="2000" kern="0" dirty="0">
              <a:ln w="0">
                <a:noFill/>
              </a:ln>
              <a:cs typeface="+mn-ea"/>
              <a:sym typeface="+mn-lt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DE84980-DF59-1A64-E457-452828C17ABB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  <a:solidFill>
            <a:srgbClr val="385AE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Fiscalização</a:t>
            </a:r>
          </a:p>
        </p:txBody>
      </p:sp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2E1B32B8-03BF-CE4A-5BDF-CF627260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7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" name="圆角矩形 73">
            <a:extLst>
              <a:ext uri="{FF2B5EF4-FFF2-40B4-BE49-F238E27FC236}">
                <a16:creationId xmlns:a16="http://schemas.microsoft.com/office/drawing/2014/main" id="{C25BFD02-F063-1CF8-A8EC-DD94B6BA43B0}"/>
              </a:ext>
            </a:extLst>
          </p:cNvPr>
          <p:cNvSpPr/>
          <p:nvPr/>
        </p:nvSpPr>
        <p:spPr>
          <a:xfrm>
            <a:off x="4356099" y="1098821"/>
            <a:ext cx="5676901" cy="4800158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9087398-0D9C-EF72-C30A-C38848E4D385}"/>
              </a:ext>
            </a:extLst>
          </p:cNvPr>
          <p:cNvGrpSpPr/>
          <p:nvPr/>
        </p:nvGrpSpPr>
        <p:grpSpPr>
          <a:xfrm>
            <a:off x="5989570" y="5581172"/>
            <a:ext cx="2460758" cy="526362"/>
            <a:chOff x="1359786" y="2437301"/>
            <a:chExt cx="2460758" cy="526362"/>
          </a:xfrm>
        </p:grpSpPr>
        <p:sp>
          <p:nvSpPr>
            <p:cNvPr id="9" name="圆角矩形 11">
              <a:extLst>
                <a:ext uri="{FF2B5EF4-FFF2-40B4-BE49-F238E27FC236}">
                  <a16:creationId xmlns:a16="http://schemas.microsoft.com/office/drawing/2014/main" id="{292F800A-DF42-ABC3-DD91-298F00792786}"/>
                </a:ext>
              </a:extLst>
            </p:cNvPr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A26137EA-3BAB-E051-6A1A-B3FD4A99F093}"/>
                </a:ext>
              </a:extLst>
            </p:cNvPr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6">
            <a:extLst>
              <a:ext uri="{FF2B5EF4-FFF2-40B4-BE49-F238E27FC236}">
                <a16:creationId xmlns:a16="http://schemas.microsoft.com/office/drawing/2014/main" id="{3E760686-692C-5DBE-3DD2-8AEDC41E8665}"/>
              </a:ext>
            </a:extLst>
          </p:cNvPr>
          <p:cNvSpPr/>
          <p:nvPr/>
        </p:nvSpPr>
        <p:spPr>
          <a:xfrm>
            <a:off x="4734243" y="3628146"/>
            <a:ext cx="4917757" cy="170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dirty="0"/>
              <a:t>Quando um empregador é notificado, ele recebe um prazo para corrigir qualquer irregularidade detectada. Esse prazo, geralmente, não deve ultrapassar 60 dias. </a:t>
            </a:r>
            <a:endParaRPr lang="pt-BR" altLang="zh-CN" sz="2000" kern="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15362" name="Picture 2" descr="Concurso AFT será aberto em 2023, confirma secretário-executivo - Degrau  Cultural">
            <a:extLst>
              <a:ext uri="{FF2B5EF4-FFF2-40B4-BE49-F238E27FC236}">
                <a16:creationId xmlns:a16="http://schemas.microsoft.com/office/drawing/2014/main" id="{5D2202E6-9212-7498-D196-667B14A37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"/>
          <a:stretch/>
        </p:blipFill>
        <p:spPr bwMode="auto">
          <a:xfrm>
            <a:off x="4356099" y="1098186"/>
            <a:ext cx="5676901" cy="2330814"/>
          </a:xfrm>
          <a:prstGeom prst="roundRect">
            <a:avLst>
              <a:gd name="adj" fmla="val 92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CBFA9C40-3EF2-1185-33F4-A51B3CD15A51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Fiscalização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111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" name="圆角矩形 73">
            <a:extLst>
              <a:ext uri="{FF2B5EF4-FFF2-40B4-BE49-F238E27FC236}">
                <a16:creationId xmlns:a16="http://schemas.microsoft.com/office/drawing/2014/main" id="{C25BFD02-F063-1CF8-A8EC-DD94B6BA43B0}"/>
              </a:ext>
            </a:extLst>
          </p:cNvPr>
          <p:cNvSpPr/>
          <p:nvPr/>
        </p:nvSpPr>
        <p:spPr>
          <a:xfrm>
            <a:off x="4356099" y="1098821"/>
            <a:ext cx="5676901" cy="4800158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9087398-0D9C-EF72-C30A-C38848E4D385}"/>
              </a:ext>
            </a:extLst>
          </p:cNvPr>
          <p:cNvGrpSpPr/>
          <p:nvPr/>
        </p:nvGrpSpPr>
        <p:grpSpPr>
          <a:xfrm>
            <a:off x="5919720" y="841892"/>
            <a:ext cx="2460758" cy="526362"/>
            <a:chOff x="1359786" y="2437301"/>
            <a:chExt cx="2460758" cy="526362"/>
          </a:xfrm>
        </p:grpSpPr>
        <p:sp>
          <p:nvSpPr>
            <p:cNvPr id="9" name="圆角矩形 11">
              <a:extLst>
                <a:ext uri="{FF2B5EF4-FFF2-40B4-BE49-F238E27FC236}">
                  <a16:creationId xmlns:a16="http://schemas.microsoft.com/office/drawing/2014/main" id="{292F800A-DF42-ABC3-DD91-298F00792786}"/>
                </a:ext>
              </a:extLst>
            </p:cNvPr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A26137EA-3BAB-E051-6A1A-B3FD4A99F093}"/>
                </a:ext>
              </a:extLst>
            </p:cNvPr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6">
            <a:extLst>
              <a:ext uri="{FF2B5EF4-FFF2-40B4-BE49-F238E27FC236}">
                <a16:creationId xmlns:a16="http://schemas.microsoft.com/office/drawing/2014/main" id="{3E760686-692C-5DBE-3DD2-8AEDC41E8665}"/>
              </a:ext>
            </a:extLst>
          </p:cNvPr>
          <p:cNvSpPr/>
          <p:nvPr/>
        </p:nvSpPr>
        <p:spPr>
          <a:xfrm>
            <a:off x="4494847" y="1492352"/>
            <a:ext cx="2921953" cy="410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sz="1600" dirty="0"/>
              <a:t>No entanto, se o empregador apresentar uma solicitação por escrito acompanhada de motivos relevantes dentro de 10 dias após receber a notificação, a autoridade regional competente pode estender o prazo por mais 120 dias a partir da data da notificação.</a:t>
            </a:r>
            <a:endParaRPr lang="pt-BR" altLang="zh-CN" kern="0" dirty="0">
              <a:ln w="0">
                <a:noFill/>
              </a:ln>
              <a:cs typeface="+mn-ea"/>
              <a:sym typeface="+mn-lt"/>
            </a:endParaRP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CBFA9C40-3EF2-1185-33F4-A51B3CD15A51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Fiscalização</a:t>
            </a:r>
          </a:p>
        </p:txBody>
      </p:sp>
      <p:pic>
        <p:nvPicPr>
          <p:cNvPr id="3074" name="Picture 2" descr="AFT - Auditor Fiscal do Trabalho">
            <a:extLst>
              <a:ext uri="{FF2B5EF4-FFF2-40B4-BE49-F238E27FC236}">
                <a16:creationId xmlns:a16="http://schemas.microsoft.com/office/drawing/2014/main" id="{938BA0C7-AC60-C7F4-E983-00456BA2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85" y="3979231"/>
            <a:ext cx="2349404" cy="1762053"/>
          </a:xfrm>
          <a:prstGeom prst="roundRect">
            <a:avLst>
              <a:gd name="adj" fmla="val 945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351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R 3 I Embargo e Interdição o que significa e como evitar?">
            <a:extLst>
              <a:ext uri="{FF2B5EF4-FFF2-40B4-BE49-F238E27FC236}">
                <a16:creationId xmlns:a16="http://schemas.microsoft.com/office/drawing/2014/main" id="{6B93BE9A-C845-BB72-6814-02685163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0" y="-12700"/>
            <a:ext cx="12192000" cy="6870700"/>
          </a:xfrm>
          <a:prstGeom prst="roundRect">
            <a:avLst>
              <a:gd name="adj" fmla="val 0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0" y="3429001"/>
            <a:ext cx="12192000" cy="3445170"/>
          </a:xfrm>
          <a:prstGeom prst="roundRect">
            <a:avLst>
              <a:gd name="adj" fmla="val 0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7084" y="3895711"/>
            <a:ext cx="11064215" cy="223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cs typeface="+mn-ea"/>
                <a:sym typeface="+mn-lt"/>
              </a:rPr>
              <a:t>Isso significa que é fundamental que as empresas estejam cientes das normas e estejam preparadas para cumprir as exigências da NR-28 e outras regulamentações, a fim de garantir a segurança no local de trabalho e evitar possíveis penalidades.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ED1C97ED-DB9F-1B3E-DD9E-6370D320AB7C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Fiscalização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0CCD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F6798E4-EC32-3318-2C72-24A7E24F31B1}"/>
              </a:ext>
            </a:extLst>
          </p:cNvPr>
          <p:cNvSpPr/>
          <p:nvPr/>
        </p:nvSpPr>
        <p:spPr>
          <a:xfrm>
            <a:off x="546100" y="1035320"/>
            <a:ext cx="647700" cy="630882"/>
          </a:xfrm>
          <a:prstGeom prst="ellipse">
            <a:avLst/>
          </a:prstGeom>
          <a:solidFill>
            <a:srgbClr val="0CC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entral de Cursos Central de Cursos do Brasil">
            <a:extLst>
              <a:ext uri="{FF2B5EF4-FFF2-40B4-BE49-F238E27FC236}">
                <a16:creationId xmlns:a16="http://schemas.microsoft.com/office/drawing/2014/main" id="{6CC2EE8F-58C5-21F3-AE87-AF66D98C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253740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07185" y="1978025"/>
            <a:ext cx="8983980" cy="3355975"/>
            <a:chOff x="3183" y="2744"/>
            <a:chExt cx="12101" cy="6024"/>
          </a:xfrm>
          <a:solidFill>
            <a:srgbClr val="385AE6"/>
          </a:solidFill>
        </p:grpSpPr>
        <p:sp>
          <p:nvSpPr>
            <p:cNvPr id="6" name="圆角矩形 5"/>
            <p:cNvSpPr/>
            <p:nvPr/>
          </p:nvSpPr>
          <p:spPr>
            <a:xfrm>
              <a:off x="3183" y="2744"/>
              <a:ext cx="12100" cy="6023"/>
            </a:xfrm>
            <a:prstGeom prst="roundRect">
              <a:avLst>
                <a:gd name="adj" fmla="val 5488"/>
              </a:avLst>
            </a:prstGeom>
            <a:grpFill/>
            <a:ln>
              <a:noFill/>
            </a:ln>
            <a:effectLst>
              <a:outerShdw blurRad="571500" dist="266700" dir="3180000" algn="tl" rotWithShape="0">
                <a:schemeClr val="tx2">
                  <a:lumMod val="75000"/>
                  <a:lumOff val="25000"/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214" y="2776"/>
              <a:ext cx="12070" cy="5993"/>
            </a:xfrm>
            <a:prstGeom prst="roundRect">
              <a:avLst>
                <a:gd name="adj" fmla="val 50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2383155" y="1943100"/>
            <a:ext cx="7869555" cy="46850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31032" y="2265045"/>
            <a:ext cx="6438613" cy="2123658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66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Embargo </a:t>
            </a:r>
            <a:r>
              <a:rPr lang="en-US" altLang="zh-CN" sz="6600" b="1" kern="0" dirty="0" err="1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ou</a:t>
            </a:r>
            <a:r>
              <a:rPr lang="en-US" altLang="zh-CN" sz="66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6600" b="1" kern="0" dirty="0" err="1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interdição</a:t>
            </a:r>
            <a:endParaRPr lang="zh-CN" altLang="en-US" sz="66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870" y="662305"/>
            <a:ext cx="197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0" cap="none" spc="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5986F7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5217671" y="5064102"/>
            <a:ext cx="1517650" cy="499846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2" name="Picture 2" descr="NR 3 – Embargo ou Interdição - Engenharia de Segurança do Trabalho">
            <a:extLst>
              <a:ext uri="{FF2B5EF4-FFF2-40B4-BE49-F238E27FC236}">
                <a16:creationId xmlns:a16="http://schemas.microsoft.com/office/drawing/2014/main" id="{FA701ADC-7967-1037-F1F2-3EAF019A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0" b="89978" l="10000" r="94000">
                        <a14:foregroundMark x1="54444" y1="41871" x2="59556" y2="56347"/>
                        <a14:foregroundMark x1="89111" y1="55679" x2="94000" y2="55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9" y="4224032"/>
            <a:ext cx="3054120" cy="30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entral de Cursos Central de Cursos do Brasil">
            <a:extLst>
              <a:ext uri="{FF2B5EF4-FFF2-40B4-BE49-F238E27FC236}">
                <a16:creationId xmlns:a16="http://schemas.microsoft.com/office/drawing/2014/main" id="{372C2617-8BB3-BE6B-1B4F-908DF200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7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 flipH="1">
            <a:off x="1562100" y="2423160"/>
            <a:ext cx="12065" cy="4032000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flipV="1">
            <a:off x="1480185" y="2336165"/>
            <a:ext cx="187960" cy="198120"/>
          </a:xfrm>
          <a:prstGeom prst="ellipse">
            <a:avLst/>
          </a:prstGeom>
          <a:solidFill>
            <a:srgbClr val="ADC5FB"/>
          </a:solidFill>
          <a:ln w="41275">
            <a:solidFill>
              <a:srgbClr val="385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716405" y="2423160"/>
            <a:ext cx="697865" cy="1905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 flipV="1">
            <a:off x="1480185" y="4340860"/>
            <a:ext cx="187960" cy="198120"/>
          </a:xfrm>
          <a:prstGeom prst="ellipse">
            <a:avLst/>
          </a:prstGeom>
          <a:solidFill>
            <a:srgbClr val="ADC5FB"/>
          </a:solidFill>
          <a:ln w="41275">
            <a:solidFill>
              <a:srgbClr val="385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69523" y="2073565"/>
            <a:ext cx="5039045" cy="39110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cs typeface="+mn-ea"/>
                <a:sym typeface="+mn-lt"/>
              </a:rPr>
              <a:t>NR 28</a:t>
            </a:r>
          </a:p>
          <a:p>
            <a:pPr>
              <a:lnSpc>
                <a:spcPct val="150000"/>
              </a:lnSpc>
            </a:pPr>
            <a:endParaRPr lang="pt-BR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pt-BR" altLang="zh-CN" sz="2000" dirty="0">
                <a:cs typeface="+mn-ea"/>
                <a:sym typeface="+mn-lt"/>
              </a:rPr>
              <a:t>Em situações em que os agentes de inspeção do trabalho identificam um risco sério e iminente para a saúde e integridade dos trabalhadores, eles têm a responsabilidade de agir prontamente.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716405" y="4457065"/>
            <a:ext cx="697865" cy="1905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6">
            <a:extLst>
              <a:ext uri="{FF2B5EF4-FFF2-40B4-BE49-F238E27FC236}">
                <a16:creationId xmlns:a16="http://schemas.microsoft.com/office/drawing/2014/main" id="{6880B7DD-38A9-9C83-FBAC-1F24CB8959BE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Embargo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ou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interdição</a:t>
            </a:r>
            <a:endParaRPr kumimoji="0" lang="en-US" altLang="zh-CN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Picture 2" descr="Auditor Fiscal do Trabalho em ação">
            <a:extLst>
              <a:ext uri="{FF2B5EF4-FFF2-40B4-BE49-F238E27FC236}">
                <a16:creationId xmlns:a16="http://schemas.microsoft.com/office/drawing/2014/main" id="{41A7795B-FCA5-B205-0E18-F032BE53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98" y="3541612"/>
            <a:ext cx="3037843" cy="1830905"/>
          </a:xfrm>
          <a:prstGeom prst="round2DiagRect">
            <a:avLst>
              <a:gd name="adj1" fmla="val 29688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1CF4AB73-6B9F-4F81-0D22-23450F30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810" y="805013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2094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4" name="圆角矩形 73"/>
          <p:cNvSpPr/>
          <p:nvPr/>
        </p:nvSpPr>
        <p:spPr>
          <a:xfrm>
            <a:off x="1035684" y="2587214"/>
            <a:ext cx="6228874" cy="2772185"/>
          </a:xfrm>
          <a:prstGeom prst="roundRect">
            <a:avLst>
              <a:gd name="adj" fmla="val 12892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75729" y="3359841"/>
            <a:ext cx="1168556" cy="1156955"/>
          </a:xfrm>
          <a:prstGeom prst="ellipse">
            <a:avLst/>
          </a:prstGeom>
          <a:solidFill>
            <a:srgbClr val="598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1041" y="367922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6" name="矩形 15"/>
          <p:cNvSpPr/>
          <p:nvPr/>
        </p:nvSpPr>
        <p:spPr>
          <a:xfrm>
            <a:off x="2351270" y="2672855"/>
            <a:ext cx="4813623" cy="253191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altLang="zh-CN" kern="0" dirty="0">
                <a:ln w="0">
                  <a:noFill/>
                </a:ln>
                <a:cs typeface="+mn-ea"/>
                <a:sym typeface="+mn-lt"/>
              </a:rPr>
              <a:t>Com base em critérios técnicos, eles podem sugerir à autoridade regional competente a interdição de um estabelecimento, área de trabalho, máquina ou equipamento, ou até mesmo embargar parcial ou totalmente uma obra.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8" name="图片 27" descr="343435383139313b333633363136333bd1e0ceb2d0ce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7699" y="3748311"/>
            <a:ext cx="372745" cy="372745"/>
          </a:xfrm>
          <a:prstGeom prst="rect">
            <a:avLst/>
          </a:prstGeom>
        </p:spPr>
      </p:pic>
      <p:pic>
        <p:nvPicPr>
          <p:cNvPr id="12290" name="Picture 2" descr="Beberibe: operação de fiscalização da Semace e BPMA resulta em embargos e  auto de infração – Sinal News">
            <a:extLst>
              <a:ext uri="{FF2B5EF4-FFF2-40B4-BE49-F238E27FC236}">
                <a16:creationId xmlns:a16="http://schemas.microsoft.com/office/drawing/2014/main" id="{284F904F-9A42-DA0B-CF5F-9EDAFF8AA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928" y="2934793"/>
            <a:ext cx="2908300" cy="2181225"/>
          </a:xfrm>
          <a:prstGeom prst="round2DiagRect">
            <a:avLst>
              <a:gd name="adj1" fmla="val 39957"/>
              <a:gd name="adj2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BC34E619-EC4A-AD70-EB71-D8DCED931D19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Embargo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ou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interdição</a:t>
            </a:r>
            <a:endParaRPr kumimoji="0" lang="en-US" altLang="zh-CN" sz="24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04EA4675-79CD-E71E-AEAA-86D2714E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43" y="67268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2" grpId="0" animBg="1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-5565530" y="-285751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-2076950" y="64507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" name="圆角矩形 73">
            <a:extLst>
              <a:ext uri="{FF2B5EF4-FFF2-40B4-BE49-F238E27FC236}">
                <a16:creationId xmlns:a16="http://schemas.microsoft.com/office/drawing/2014/main" id="{3533BD59-C144-95F2-F4B8-1CE7EC203F82}"/>
              </a:ext>
            </a:extLst>
          </p:cNvPr>
          <p:cNvSpPr/>
          <p:nvPr/>
        </p:nvSpPr>
        <p:spPr>
          <a:xfrm rot="10800000">
            <a:off x="4457700" y="2705099"/>
            <a:ext cx="6642258" cy="2527299"/>
          </a:xfrm>
          <a:prstGeom prst="roundRect">
            <a:avLst>
              <a:gd name="adj" fmla="val 1331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11">
            <a:extLst>
              <a:ext uri="{FF2B5EF4-FFF2-40B4-BE49-F238E27FC236}">
                <a16:creationId xmlns:a16="http://schemas.microsoft.com/office/drawing/2014/main" id="{2CA9BE29-2F8B-D899-CDDF-2EDAFA79BADB}"/>
              </a:ext>
            </a:extLst>
          </p:cNvPr>
          <p:cNvSpPr/>
          <p:nvPr/>
        </p:nvSpPr>
        <p:spPr>
          <a:xfrm>
            <a:off x="9819672" y="3425722"/>
            <a:ext cx="1168556" cy="1156955"/>
          </a:xfrm>
          <a:prstGeom prst="ellipse">
            <a:avLst/>
          </a:prstGeom>
          <a:solidFill>
            <a:srgbClr val="598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12">
            <a:extLst>
              <a:ext uri="{FF2B5EF4-FFF2-40B4-BE49-F238E27FC236}">
                <a16:creationId xmlns:a16="http://schemas.microsoft.com/office/drawing/2014/main" id="{CFC02110-CD20-5B2C-7717-623149FB2593}"/>
              </a:ext>
            </a:extLst>
          </p:cNvPr>
          <p:cNvSpPr txBox="1"/>
          <p:nvPr/>
        </p:nvSpPr>
        <p:spPr>
          <a:xfrm>
            <a:off x="10117041" y="3761315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1" name="矩形 15">
            <a:extLst>
              <a:ext uri="{FF2B5EF4-FFF2-40B4-BE49-F238E27FC236}">
                <a16:creationId xmlns:a16="http://schemas.microsoft.com/office/drawing/2014/main" id="{2D444F62-2379-7C87-27AF-4809B6A1D60C}"/>
              </a:ext>
            </a:extLst>
          </p:cNvPr>
          <p:cNvSpPr/>
          <p:nvPr/>
        </p:nvSpPr>
        <p:spPr>
          <a:xfrm>
            <a:off x="4800600" y="3372332"/>
            <a:ext cx="4890000" cy="12854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altLang="zh-CN" kern="0" dirty="0">
                <a:ln w="0">
                  <a:noFill/>
                </a:ln>
                <a:cs typeface="+mn-ea"/>
                <a:sym typeface="+mn-lt"/>
              </a:rPr>
              <a:t>Ao fazer isso, eles também especificam as medidas necessárias para corrigir os riscos identificados.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3" name="图片 27" descr="343435383139313b333633363136333bd1e0ceb2d0cebcfdcdb7">
            <a:extLst>
              <a:ext uri="{FF2B5EF4-FFF2-40B4-BE49-F238E27FC236}">
                <a16:creationId xmlns:a16="http://schemas.microsoft.com/office/drawing/2014/main" id="{307476EF-355A-D472-1357-177821E9C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960602" y="3866767"/>
            <a:ext cx="372745" cy="372745"/>
          </a:xfrm>
          <a:prstGeom prst="rect">
            <a:avLst/>
          </a:prstGeom>
        </p:spPr>
      </p:pic>
      <p:pic>
        <p:nvPicPr>
          <p:cNvPr id="12292" name="Picture 4" descr="Suspeito de fazer obras em loteamento embargado é detido em Santa Luzia, na  Grande BH | Minas Gerais | G1">
            <a:extLst>
              <a:ext uri="{FF2B5EF4-FFF2-40B4-BE49-F238E27FC236}">
                <a16:creationId xmlns:a16="http://schemas.microsoft.com/office/drawing/2014/main" id="{671261F4-7766-59CD-983D-467E46C8B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17"/>
          <a:stretch/>
        </p:blipFill>
        <p:spPr bwMode="auto">
          <a:xfrm>
            <a:off x="1079225" y="2918270"/>
            <a:ext cx="2639201" cy="2041525"/>
          </a:xfrm>
          <a:prstGeom prst="round2DiagRect">
            <a:avLst>
              <a:gd name="adj1" fmla="val 34477"/>
              <a:gd name="adj2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8624425D-25C7-31EC-CBD2-E9636ADFDB80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Embargo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ou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interdição</a:t>
            </a:r>
            <a:endParaRPr kumimoji="0" lang="en-US" altLang="zh-CN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5DF8DB31-0028-C4C9-D66C-440DA33B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98" y="243432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08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51840" y="1035321"/>
            <a:ext cx="10195878" cy="5151796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29932" y="1487393"/>
            <a:ext cx="10016109" cy="450478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pic>
        <p:nvPicPr>
          <p:cNvPr id="22" name="Picture 2" descr="Especialista em Perigos e Avaliação de Riscos de SST | Udemy">
            <a:extLst>
              <a:ext uri="{FF2B5EF4-FFF2-40B4-BE49-F238E27FC236}">
                <a16:creationId xmlns:a16="http://schemas.microsoft.com/office/drawing/2014/main" id="{6BD70201-E15D-EF55-69DC-3DEAC998C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1266"/>
          <a:stretch/>
        </p:blipFill>
        <p:spPr bwMode="auto">
          <a:xfrm>
            <a:off x="5035549" y="1098820"/>
            <a:ext cx="5712714" cy="5088298"/>
          </a:xfrm>
          <a:prstGeom prst="roundRect">
            <a:avLst>
              <a:gd name="adj" fmla="val 52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圆角矩形 54">
            <a:extLst>
              <a:ext uri="{FF2B5EF4-FFF2-40B4-BE49-F238E27FC236}">
                <a16:creationId xmlns:a16="http://schemas.microsoft.com/office/drawing/2014/main" id="{65623A39-5D39-867A-6141-B1A57C142B14}"/>
              </a:ext>
            </a:extLst>
          </p:cNvPr>
          <p:cNvSpPr/>
          <p:nvPr/>
        </p:nvSpPr>
        <p:spPr>
          <a:xfrm>
            <a:off x="5035550" y="1098185"/>
            <a:ext cx="5712714" cy="5088931"/>
          </a:xfrm>
          <a:prstGeom prst="roundRect">
            <a:avLst>
              <a:gd name="adj" fmla="val 4577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34">
            <a:extLst>
              <a:ext uri="{FF2B5EF4-FFF2-40B4-BE49-F238E27FC236}">
                <a16:creationId xmlns:a16="http://schemas.microsoft.com/office/drawing/2014/main" id="{6BAE71C2-D9C4-D749-E726-109DBD6BA1B3}"/>
              </a:ext>
            </a:extLst>
          </p:cNvPr>
          <p:cNvSpPr txBox="1"/>
          <p:nvPr/>
        </p:nvSpPr>
        <p:spPr>
          <a:xfrm>
            <a:off x="5428106" y="2241144"/>
            <a:ext cx="4927600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Posteriormente, a autoridade regional competente, com base em um novo parecer técnico dos agentes de inspeção do trabalho, decide se mantém ou suspende a interdição ou embargo.</a:t>
            </a:r>
          </a:p>
        </p:txBody>
      </p:sp>
      <p:pic>
        <p:nvPicPr>
          <p:cNvPr id="3" name="Picture 2" descr="NR 3 | nrsenai">
            <a:extLst>
              <a:ext uri="{FF2B5EF4-FFF2-40B4-BE49-F238E27FC236}">
                <a16:creationId xmlns:a16="http://schemas.microsoft.com/office/drawing/2014/main" id="{C3570500-9E53-5A91-E6BA-72D938EE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67" y="4338677"/>
            <a:ext cx="2040379" cy="1848439"/>
          </a:xfrm>
          <a:prstGeom prst="round2DiagRect">
            <a:avLst>
              <a:gd name="adj1" fmla="val 50000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8F68AA35-EDB3-8351-F7E6-6B6A2A1C9E57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Embargo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ou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interdição</a:t>
            </a:r>
            <a:endParaRPr kumimoji="0" lang="en-US" altLang="zh-CN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AFA8B383-9EFE-8224-7491-C8DDDFE73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00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562225"/>
            <a:ext cx="3073326" cy="3265170"/>
          </a:xfrm>
          <a:prstGeom prst="rect">
            <a:avLst/>
          </a:prstGeom>
        </p:spPr>
      </p:pic>
      <p:pic>
        <p:nvPicPr>
          <p:cNvPr id="18" name="图片 17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66" y="2562225"/>
            <a:ext cx="3073326" cy="3265170"/>
          </a:xfrm>
          <a:prstGeom prst="rect">
            <a:avLst/>
          </a:prstGeom>
        </p:spPr>
      </p:pic>
      <p:pic>
        <p:nvPicPr>
          <p:cNvPr id="19" name="图片 18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633" y="2562225"/>
            <a:ext cx="3073326" cy="3265170"/>
          </a:xfrm>
          <a:prstGeom prst="rect">
            <a:avLst/>
          </a:prstGeom>
        </p:spPr>
      </p:pic>
      <p:pic>
        <p:nvPicPr>
          <p:cNvPr id="20" name="图片 19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799" y="2562225"/>
            <a:ext cx="3073326" cy="326517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059835" y="855219"/>
            <a:ext cx="4280964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t-BR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+mn-ea"/>
                <a:sym typeface="+mn-lt"/>
              </a:rPr>
              <a:t>C O N T E Ú D O</a:t>
            </a:r>
          </a:p>
        </p:txBody>
      </p:sp>
      <p:sp>
        <p:nvSpPr>
          <p:cNvPr id="53" name="矩形 52"/>
          <p:cNvSpPr/>
          <p:nvPr/>
        </p:nvSpPr>
        <p:spPr>
          <a:xfrm>
            <a:off x="1050564" y="4164548"/>
            <a:ext cx="2261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Anexo I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bject 33"/>
          <p:cNvSpPr txBox="1"/>
          <p:nvPr/>
        </p:nvSpPr>
        <p:spPr>
          <a:xfrm>
            <a:off x="1988185" y="32258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6" name="object 33"/>
          <p:cNvSpPr txBox="1"/>
          <p:nvPr/>
        </p:nvSpPr>
        <p:spPr>
          <a:xfrm>
            <a:off x="4471035" y="32258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</a:p>
        </p:txBody>
      </p:sp>
      <p:sp>
        <p:nvSpPr>
          <p:cNvPr id="27" name="object 33"/>
          <p:cNvSpPr txBox="1"/>
          <p:nvPr/>
        </p:nvSpPr>
        <p:spPr>
          <a:xfrm>
            <a:off x="6953885" y="32258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07</a:t>
            </a:r>
          </a:p>
        </p:txBody>
      </p:sp>
      <p:sp>
        <p:nvSpPr>
          <p:cNvPr id="28" name="object 33"/>
          <p:cNvSpPr txBox="1"/>
          <p:nvPr/>
        </p:nvSpPr>
        <p:spPr>
          <a:xfrm>
            <a:off x="9436735" y="32258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08</a:t>
            </a:r>
          </a:p>
        </p:txBody>
      </p:sp>
      <p:sp>
        <p:nvSpPr>
          <p:cNvPr id="29" name="矩形 28"/>
          <p:cNvSpPr/>
          <p:nvPr/>
        </p:nvSpPr>
        <p:spPr>
          <a:xfrm>
            <a:off x="2094865" y="50438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84065" y="50438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73265" y="50438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581515" y="50438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7" name="矩形 52">
            <a:extLst>
              <a:ext uri="{FF2B5EF4-FFF2-40B4-BE49-F238E27FC236}">
                <a16:creationId xmlns:a16="http://schemas.microsoft.com/office/drawing/2014/main" id="{6FB9C886-533D-E7FA-A2D1-728F6C066C98}"/>
              </a:ext>
            </a:extLst>
          </p:cNvPr>
          <p:cNvSpPr/>
          <p:nvPr/>
        </p:nvSpPr>
        <p:spPr>
          <a:xfrm>
            <a:off x="3563278" y="4184511"/>
            <a:ext cx="22618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Anexo II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52">
            <a:extLst>
              <a:ext uri="{FF2B5EF4-FFF2-40B4-BE49-F238E27FC236}">
                <a16:creationId xmlns:a16="http://schemas.microsoft.com/office/drawing/2014/main" id="{6B544B30-8A8C-4B7F-FAA2-3A25A6F41BEB}"/>
              </a:ext>
            </a:extLst>
          </p:cNvPr>
          <p:cNvSpPr/>
          <p:nvPr/>
        </p:nvSpPr>
        <p:spPr>
          <a:xfrm>
            <a:off x="6143282" y="4139148"/>
            <a:ext cx="206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Cálculo da Multa</a:t>
            </a:r>
            <a:endParaRPr kumimoji="0" lang="en-US" altLang="zh-CN" sz="12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52">
            <a:extLst>
              <a:ext uri="{FF2B5EF4-FFF2-40B4-BE49-F238E27FC236}">
                <a16:creationId xmlns:a16="http://schemas.microsoft.com/office/drawing/2014/main" id="{6AC0E4FA-7A4F-8977-B0EC-25FAA813F011}"/>
              </a:ext>
            </a:extLst>
          </p:cNvPr>
          <p:cNvSpPr/>
          <p:nvPr/>
        </p:nvSpPr>
        <p:spPr>
          <a:xfrm>
            <a:off x="8567096" y="4137082"/>
            <a:ext cx="2261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Conclusão</a:t>
            </a:r>
            <a:endParaRPr kumimoji="0" lang="en-US" altLang="zh-CN" sz="1200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2" descr="Central de Cursos Central de Cursos do Brasil">
            <a:extLst>
              <a:ext uri="{FF2B5EF4-FFF2-40B4-BE49-F238E27FC236}">
                <a16:creationId xmlns:a16="http://schemas.microsoft.com/office/drawing/2014/main" id="{F396E634-3F03-08C7-D1B1-28DA9D14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8652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5" grpId="0"/>
      <p:bldP spid="26" grpId="0"/>
      <p:bldP spid="27" grpId="0"/>
      <p:bldP spid="28" grpId="0"/>
      <p:bldP spid="29" grpId="0" animBg="1"/>
      <p:bldP spid="31" grpId="0" animBg="1"/>
      <p:bldP spid="35" grpId="0" animBg="1"/>
      <p:bldP spid="37" grpId="0" animBg="1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6" y="459105"/>
            <a:ext cx="8984338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8435703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68400" y="2243410"/>
            <a:ext cx="9867669" cy="3667534"/>
          </a:xfrm>
          <a:prstGeom prst="roundRect">
            <a:avLst>
              <a:gd name="adj" fmla="val 10022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79284" y="2542681"/>
            <a:ext cx="1048660" cy="3822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solidFill>
              <a:schemeClr val="bg1"/>
            </a:solidFill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7342" y="2542046"/>
            <a:ext cx="1416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NR 28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16">
            <a:extLst>
              <a:ext uri="{FF2B5EF4-FFF2-40B4-BE49-F238E27FC236}">
                <a16:creationId xmlns:a16="http://schemas.microsoft.com/office/drawing/2014/main" id="{8EAA35E6-BF47-BC89-AA12-373F62F63F08}"/>
              </a:ext>
            </a:extLst>
          </p:cNvPr>
          <p:cNvSpPr/>
          <p:nvPr/>
        </p:nvSpPr>
        <p:spPr>
          <a:xfrm>
            <a:off x="1749587" y="3113402"/>
            <a:ext cx="8984338" cy="234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dirty="0">
                <a:solidFill>
                  <a:schemeClr val="bg1"/>
                </a:solidFill>
              </a:rPr>
              <a:t>Além disso, caso haja um relatório detalhado elaborado por um agente de inspeção do trabalho, que comprove o descumprimento repetido das leis e regulamentos de segurança e saúde do trabalhador, a autoridade regional pode convocar um representante legal da empresa. </a:t>
            </a:r>
            <a:endParaRPr lang="pt-BR" altLang="zh-CN" sz="2000" kern="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C65F483-E987-8695-0E0E-FF0781DABD0E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Embargo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ou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interdição</a:t>
            </a:r>
            <a:endParaRPr kumimoji="0" lang="en-US" altLang="zh-CN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EAD13BCB-203C-55F9-0BC1-1CACCD48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234" y="232045"/>
            <a:ext cx="2575428" cy="7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8316966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pic>
        <p:nvPicPr>
          <p:cNvPr id="4098" name="Picture 2" descr="Especialista em Perigos e Avaliação de Riscos de SST | Udemy">
            <a:extLst>
              <a:ext uri="{FF2B5EF4-FFF2-40B4-BE49-F238E27FC236}">
                <a16:creationId xmlns:a16="http://schemas.microsoft.com/office/drawing/2014/main" id="{DEB57F56-025D-BE4B-4090-388E097F2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8" r="14167"/>
          <a:stretch/>
        </p:blipFill>
        <p:spPr bwMode="auto">
          <a:xfrm>
            <a:off x="7305828" y="459105"/>
            <a:ext cx="3989550" cy="5981700"/>
          </a:xfrm>
          <a:prstGeom prst="roundRect">
            <a:avLst>
              <a:gd name="adj" fmla="val 52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54">
            <a:extLst>
              <a:ext uri="{FF2B5EF4-FFF2-40B4-BE49-F238E27FC236}">
                <a16:creationId xmlns:a16="http://schemas.microsoft.com/office/drawing/2014/main" id="{24158A6F-F0A0-0708-FDB6-12BA4DBF80A6}"/>
              </a:ext>
            </a:extLst>
          </p:cNvPr>
          <p:cNvSpPr/>
          <p:nvPr/>
        </p:nvSpPr>
        <p:spPr>
          <a:xfrm>
            <a:off x="7302517" y="459105"/>
            <a:ext cx="4002705" cy="5981700"/>
          </a:xfrm>
          <a:prstGeom prst="roundRect">
            <a:avLst>
              <a:gd name="adj" fmla="val 4577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6F889F30-9647-6F3C-3B6B-F2A65A9D432A}"/>
              </a:ext>
            </a:extLst>
          </p:cNvPr>
          <p:cNvSpPr txBox="1"/>
          <p:nvPr/>
        </p:nvSpPr>
        <p:spPr>
          <a:xfrm>
            <a:off x="7500729" y="1968183"/>
            <a:ext cx="3662571" cy="280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 O objetivo é investigar a razão das irregularidades e encontrar soluções para corrigir as situações em desacordo com as exigências legais.</a:t>
            </a:r>
          </a:p>
        </p:txBody>
      </p:sp>
      <p:pic>
        <p:nvPicPr>
          <p:cNvPr id="8" name="Imagem 7" descr="Saiba como ler os rótulos dos alimentos">
            <a:extLst>
              <a:ext uri="{FF2B5EF4-FFF2-40B4-BE49-F238E27FC236}">
                <a16:creationId xmlns:a16="http://schemas.microsoft.com/office/drawing/2014/main" id="{6171CD58-E9A0-26E2-FEE9-1E4ED6D9BC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/>
          <a:stretch/>
        </p:blipFill>
        <p:spPr bwMode="auto">
          <a:xfrm>
            <a:off x="1933976" y="2969418"/>
            <a:ext cx="3577924" cy="3147060"/>
          </a:xfrm>
          <a:prstGeom prst="round2DiagRect">
            <a:avLst>
              <a:gd name="adj1" fmla="val 23124"/>
              <a:gd name="adj2" fmla="val 0"/>
            </a:avLst>
          </a:prstGeom>
          <a:noFill/>
          <a:ln>
            <a:noFill/>
          </a:ln>
        </p:spPr>
      </p:pic>
      <p:sp>
        <p:nvSpPr>
          <p:cNvPr id="2" name="矩形 6">
            <a:extLst>
              <a:ext uri="{FF2B5EF4-FFF2-40B4-BE49-F238E27FC236}">
                <a16:creationId xmlns:a16="http://schemas.microsoft.com/office/drawing/2014/main" id="{4D12DE33-A310-F983-8394-4ED3433DB89C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Embargo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ou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interdição</a:t>
            </a:r>
            <a:endParaRPr kumimoji="0" lang="en-US" altLang="zh-CN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Picture 2" descr="Central de Cursos Central de Cursos do Brasil">
            <a:extLst>
              <a:ext uri="{FF2B5EF4-FFF2-40B4-BE49-F238E27FC236}">
                <a16:creationId xmlns:a16="http://schemas.microsoft.com/office/drawing/2014/main" id="{86B45790-CDC5-AA67-5E19-5545B7D7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39" y="969644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860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R 3 I Embargo e Interdição o que significa e como evitar?">
            <a:extLst>
              <a:ext uri="{FF2B5EF4-FFF2-40B4-BE49-F238E27FC236}">
                <a16:creationId xmlns:a16="http://schemas.microsoft.com/office/drawing/2014/main" id="{6B93BE9A-C845-BB72-6814-02685163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0" y="-12700"/>
            <a:ext cx="12192000" cy="6870700"/>
          </a:xfrm>
          <a:prstGeom prst="roundRect">
            <a:avLst>
              <a:gd name="adj" fmla="val 0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0" y="2659305"/>
            <a:ext cx="12192000" cy="3334083"/>
          </a:xfrm>
          <a:prstGeom prst="roundRect">
            <a:avLst>
              <a:gd name="adj" fmla="val 0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86000" y="2919509"/>
            <a:ext cx="9524999" cy="280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zh-CN" sz="2000" dirty="0">
                <a:solidFill>
                  <a:schemeClr val="bg1"/>
                </a:solidFill>
                <a:cs typeface="+mn-ea"/>
                <a:sym typeface="+mn-lt"/>
              </a:rPr>
              <a:t>O descumprimento repetido é caracterizado pela aplicação de três autuações pelo mesmo item de uma norma regulamentadora ou pela negligência continuada do empregador em cumprir as leis e regulamentos de segurança e saúde do trabalhador, violando-os de forma reiterada e ignorando advertências, intimações ou sanções, mesmo após ações fiscais frequentes por parte dos agentes de inspeção do trabalho.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F6798E4-EC32-3318-2C72-24A7E24F31B1}"/>
              </a:ext>
            </a:extLst>
          </p:cNvPr>
          <p:cNvSpPr/>
          <p:nvPr/>
        </p:nvSpPr>
        <p:spPr>
          <a:xfrm>
            <a:off x="546100" y="1035320"/>
            <a:ext cx="647700" cy="630882"/>
          </a:xfrm>
          <a:prstGeom prst="ellipse">
            <a:avLst/>
          </a:prstGeom>
          <a:solidFill>
            <a:srgbClr val="0CC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FCC3EAB5-51D2-ABA4-98BF-D4CA7AA9CE52}"/>
              </a:ext>
            </a:extLst>
          </p:cNvPr>
          <p:cNvSpPr/>
          <p:nvPr/>
        </p:nvSpPr>
        <p:spPr>
          <a:xfrm>
            <a:off x="1263966" y="1098820"/>
            <a:ext cx="483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dirty="0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Embargo </a:t>
            </a:r>
            <a:r>
              <a:rPr lang="en-US" altLang="zh-CN" sz="2400" kern="0" dirty="0" err="1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ou</a:t>
            </a:r>
            <a:r>
              <a:rPr lang="en-US" altLang="zh-CN" sz="2400" kern="0" dirty="0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en-US" altLang="zh-CN" sz="2400" kern="0" dirty="0" err="1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interdição</a:t>
            </a:r>
            <a:endParaRPr lang="en-US" altLang="zh-CN" sz="2400" kern="0" dirty="0">
              <a:ln w="0">
                <a:noFill/>
              </a:ln>
              <a:solidFill>
                <a:srgbClr val="0CCD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E3D58FF-4239-5338-490B-0754D2882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90" y="4027921"/>
            <a:ext cx="1899419" cy="2830079"/>
          </a:xfrm>
          <a:prstGeom prst="rect">
            <a:avLst/>
          </a:prstGeom>
        </p:spPr>
      </p:pic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F435AEF7-4CC0-A976-EDBB-76EAA916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5113857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2383155" y="1943100"/>
            <a:ext cx="7869555" cy="46850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45442" y="2277745"/>
            <a:ext cx="7869555" cy="1446550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8800" b="1" kern="0" dirty="0" err="1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Penalidades</a:t>
            </a:r>
            <a:endParaRPr lang="zh-CN" altLang="en-US" sz="88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870" y="662305"/>
            <a:ext cx="197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kern="0" dirty="0">
                <a:ln w="0">
                  <a:solidFill>
                    <a:schemeClr val="bg1"/>
                  </a:solidFill>
                </a:ln>
                <a:solidFill>
                  <a:srgbClr val="5986F7"/>
                </a:solidFill>
                <a:cs typeface="+mn-ea"/>
                <a:sym typeface="+mn-lt"/>
              </a:rPr>
              <a:t>04</a:t>
            </a:r>
            <a:endParaRPr kumimoji="0" lang="en-US" altLang="zh-CN" sz="8000" b="1" i="0" u="none" strike="noStrike" kern="0" cap="none" spc="0" normalizeH="0" baseline="0" noProof="0" dirty="0">
              <a:ln w="0">
                <a:solidFill>
                  <a:schemeClr val="bg1"/>
                </a:solidFill>
              </a:ln>
              <a:solidFill>
                <a:srgbClr val="5986F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5217671" y="5064102"/>
            <a:ext cx="1517650" cy="499846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Picture 2" descr="Central de Cursos Central de Cursos do Brasil">
            <a:extLst>
              <a:ext uri="{FF2B5EF4-FFF2-40B4-BE49-F238E27FC236}">
                <a16:creationId xmlns:a16="http://schemas.microsoft.com/office/drawing/2014/main" id="{D0953156-988D-6795-79FF-B5DF48F5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ro Universitário CESMAC - Cursos">
            <a:extLst>
              <a:ext uri="{FF2B5EF4-FFF2-40B4-BE49-F238E27FC236}">
                <a16:creationId xmlns:a16="http://schemas.microsoft.com/office/drawing/2014/main" id="{EE6814BF-9312-A606-B81A-99749072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41" y="2282875"/>
            <a:ext cx="3610516" cy="45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832801"/>
            <a:ext cx="9413331" cy="5608003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1068340"/>
            <a:ext cx="8675189" cy="5371829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2970FDDC-7DDD-1B13-E26B-296D2222AE7B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Penalidades</a:t>
            </a:r>
          </a:p>
        </p:txBody>
      </p:sp>
      <p:grpSp>
        <p:nvGrpSpPr>
          <p:cNvPr id="5" name="组合 12">
            <a:extLst>
              <a:ext uri="{FF2B5EF4-FFF2-40B4-BE49-F238E27FC236}">
                <a16:creationId xmlns:a16="http://schemas.microsoft.com/office/drawing/2014/main" id="{17655D0B-CAE2-A140-772E-36BC295B9A4E}"/>
              </a:ext>
            </a:extLst>
          </p:cNvPr>
          <p:cNvGrpSpPr/>
          <p:nvPr/>
        </p:nvGrpSpPr>
        <p:grpSpPr>
          <a:xfrm rot="1749438">
            <a:off x="1448970" y="2826797"/>
            <a:ext cx="9326849" cy="2353128"/>
            <a:chOff x="14862" y="3442"/>
            <a:chExt cx="2709" cy="3102"/>
          </a:xfrm>
        </p:grpSpPr>
        <p:sp>
          <p:nvSpPr>
            <p:cNvPr id="8" name="圆角矩形 11">
              <a:extLst>
                <a:ext uri="{FF2B5EF4-FFF2-40B4-BE49-F238E27FC236}">
                  <a16:creationId xmlns:a16="http://schemas.microsoft.com/office/drawing/2014/main" id="{AFAA6D42-050F-0D14-7BD7-FC48CAA9C74D}"/>
                </a:ext>
              </a:extLst>
            </p:cNvPr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70A820EF-E0FF-6A84-44DE-F829D4F1E7B6}"/>
                </a:ext>
              </a:extLst>
            </p:cNvPr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矩形 6">
            <a:extLst>
              <a:ext uri="{FF2B5EF4-FFF2-40B4-BE49-F238E27FC236}">
                <a16:creationId xmlns:a16="http://schemas.microsoft.com/office/drawing/2014/main" id="{C198F90F-15BB-5458-36EE-02FFCE44BCCF}"/>
              </a:ext>
            </a:extLst>
          </p:cNvPr>
          <p:cNvSpPr/>
          <p:nvPr/>
        </p:nvSpPr>
        <p:spPr>
          <a:xfrm>
            <a:off x="1786926" y="3097545"/>
            <a:ext cx="8618148" cy="168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sz="2400" dirty="0"/>
              <a:t>Quando se trata de infrações às regras que garantem a segurança e saúde dos trabalhadores, é importante entender como as penalidades são aplicadas. </a:t>
            </a:r>
            <a:endParaRPr kumimoji="0" lang="pt-BR" altLang="zh-CN" sz="2400" i="0" u="none" strike="noStrike" kern="0" cap="none" spc="0" normalizeH="0" baseline="0" noProof="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EC98CAF6-A4A3-3102-6E6F-D22484DCB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8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6" y="1449939"/>
            <a:ext cx="10195878" cy="4990866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-2975097" y="441277"/>
            <a:ext cx="9959703" cy="5442939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182688" y="2449880"/>
            <a:ext cx="2391950" cy="2071370"/>
            <a:chOff x="1659890" y="2527673"/>
            <a:chExt cx="2719602" cy="2355105"/>
          </a:xfrm>
          <a:solidFill>
            <a:srgbClr val="739388"/>
          </a:solidFill>
          <a:effectLst/>
        </p:grpSpPr>
        <p:sp>
          <p:nvSpPr>
            <p:cNvPr id="30" name="椭圆 29"/>
            <p:cNvSpPr/>
            <p:nvPr/>
          </p:nvSpPr>
          <p:spPr>
            <a:xfrm>
              <a:off x="1659890" y="2527673"/>
              <a:ext cx="2355105" cy="2355105"/>
            </a:xfrm>
            <a:prstGeom prst="ellipse">
              <a:avLst/>
            </a:prstGeom>
            <a:solidFill>
              <a:srgbClr val="5986F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76359" y="4059235"/>
              <a:ext cx="2103133" cy="52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NR 28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7413806" y="4719360"/>
            <a:ext cx="1665513" cy="1561294"/>
          </a:xfrm>
          <a:prstGeom prst="ellipse">
            <a:avLst/>
          </a:prstGeom>
          <a:solidFill>
            <a:srgbClr val="0CCDBD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82545" y="2761905"/>
            <a:ext cx="7584346" cy="170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Isso é definido com base em um sistema de classificação que leva em consideração a gravidade das infrações, conforme detalhado no Anexo I desta norma, bem como no quadro de classificação de infrações listado no Anexo II.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Google Shape;1071;p35">
            <a:extLst>
              <a:ext uri="{FF2B5EF4-FFF2-40B4-BE49-F238E27FC236}">
                <a16:creationId xmlns:a16="http://schemas.microsoft.com/office/drawing/2014/main" id="{C1555CEB-600F-115A-1163-AA03C5656345}"/>
              </a:ext>
            </a:extLst>
          </p:cNvPr>
          <p:cNvSpPr/>
          <p:nvPr/>
        </p:nvSpPr>
        <p:spPr>
          <a:xfrm>
            <a:off x="2001878" y="2983490"/>
            <a:ext cx="611012" cy="657225"/>
          </a:xfrm>
          <a:custGeom>
            <a:avLst/>
            <a:gdLst/>
            <a:ahLst/>
            <a:cxnLst/>
            <a:rect l="l" t="t" r="r" b="b"/>
            <a:pathLst>
              <a:path w="5076" h="5067" extrusionOk="0">
                <a:moveTo>
                  <a:pt x="3003" y="297"/>
                </a:moveTo>
                <a:cubicBezTo>
                  <a:pt x="3031" y="297"/>
                  <a:pt x="3067" y="302"/>
                  <a:pt x="3103" y="338"/>
                </a:cubicBezTo>
                <a:lnTo>
                  <a:pt x="3529" y="754"/>
                </a:lnTo>
                <a:cubicBezTo>
                  <a:pt x="3569" y="804"/>
                  <a:pt x="3569" y="853"/>
                  <a:pt x="3569" y="893"/>
                </a:cubicBezTo>
                <a:lnTo>
                  <a:pt x="2974" y="893"/>
                </a:lnTo>
                <a:lnTo>
                  <a:pt x="2974" y="298"/>
                </a:lnTo>
                <a:cubicBezTo>
                  <a:pt x="2982" y="298"/>
                  <a:pt x="2992" y="297"/>
                  <a:pt x="3003" y="297"/>
                </a:cubicBezTo>
                <a:close/>
                <a:moveTo>
                  <a:pt x="4629" y="1760"/>
                </a:moveTo>
                <a:cubicBezTo>
                  <a:pt x="4667" y="1760"/>
                  <a:pt x="4704" y="1775"/>
                  <a:pt x="4729" y="1805"/>
                </a:cubicBezTo>
                <a:cubicBezTo>
                  <a:pt x="4788" y="1864"/>
                  <a:pt x="4788" y="1954"/>
                  <a:pt x="4729" y="2014"/>
                </a:cubicBezTo>
                <a:lnTo>
                  <a:pt x="4580" y="2162"/>
                </a:lnTo>
                <a:lnTo>
                  <a:pt x="4372" y="1954"/>
                </a:lnTo>
                <a:lnTo>
                  <a:pt x="4521" y="1805"/>
                </a:lnTo>
                <a:cubicBezTo>
                  <a:pt x="4550" y="1775"/>
                  <a:pt x="4590" y="1760"/>
                  <a:pt x="4629" y="1760"/>
                </a:cubicBezTo>
                <a:close/>
                <a:moveTo>
                  <a:pt x="4164" y="2162"/>
                </a:moveTo>
                <a:lnTo>
                  <a:pt x="4372" y="2380"/>
                </a:lnTo>
                <a:lnTo>
                  <a:pt x="3658" y="3094"/>
                </a:lnTo>
                <a:lnTo>
                  <a:pt x="3450" y="2886"/>
                </a:lnTo>
                <a:cubicBezTo>
                  <a:pt x="3559" y="2767"/>
                  <a:pt x="4054" y="2271"/>
                  <a:pt x="4164" y="2162"/>
                </a:cubicBezTo>
                <a:close/>
                <a:moveTo>
                  <a:pt x="3232" y="3094"/>
                </a:moveTo>
                <a:lnTo>
                  <a:pt x="3450" y="3302"/>
                </a:lnTo>
                <a:lnTo>
                  <a:pt x="3361" y="3382"/>
                </a:lnTo>
                <a:lnTo>
                  <a:pt x="3054" y="3490"/>
                </a:lnTo>
                <a:lnTo>
                  <a:pt x="3153" y="3173"/>
                </a:lnTo>
                <a:lnTo>
                  <a:pt x="3232" y="3094"/>
                </a:lnTo>
                <a:close/>
                <a:moveTo>
                  <a:pt x="2677" y="298"/>
                </a:moveTo>
                <a:lnTo>
                  <a:pt x="2677" y="1042"/>
                </a:lnTo>
                <a:cubicBezTo>
                  <a:pt x="2677" y="1121"/>
                  <a:pt x="2746" y="1190"/>
                  <a:pt x="2825" y="1190"/>
                </a:cubicBezTo>
                <a:lnTo>
                  <a:pt x="3569" y="1190"/>
                </a:lnTo>
                <a:lnTo>
                  <a:pt x="3569" y="2340"/>
                </a:lnTo>
                <a:lnTo>
                  <a:pt x="3133" y="2776"/>
                </a:lnTo>
                <a:lnTo>
                  <a:pt x="2924" y="2985"/>
                </a:lnTo>
                <a:cubicBezTo>
                  <a:pt x="2905" y="3005"/>
                  <a:pt x="2895" y="3025"/>
                  <a:pt x="2885" y="3045"/>
                </a:cubicBezTo>
                <a:lnTo>
                  <a:pt x="2677" y="3679"/>
                </a:lnTo>
                <a:cubicBezTo>
                  <a:pt x="2657" y="3728"/>
                  <a:pt x="2667" y="3788"/>
                  <a:pt x="2706" y="3827"/>
                </a:cubicBezTo>
                <a:cubicBezTo>
                  <a:pt x="2736" y="3857"/>
                  <a:pt x="2778" y="3871"/>
                  <a:pt x="2823" y="3871"/>
                </a:cubicBezTo>
                <a:cubicBezTo>
                  <a:pt x="2837" y="3871"/>
                  <a:pt x="2851" y="3869"/>
                  <a:pt x="2865" y="3867"/>
                </a:cubicBezTo>
                <a:lnTo>
                  <a:pt x="3490" y="3649"/>
                </a:lnTo>
                <a:cubicBezTo>
                  <a:pt x="3519" y="3649"/>
                  <a:pt x="3539" y="3629"/>
                  <a:pt x="3549" y="3620"/>
                </a:cubicBezTo>
                <a:lnTo>
                  <a:pt x="3569" y="3600"/>
                </a:lnTo>
                <a:lnTo>
                  <a:pt x="3569" y="4620"/>
                </a:lnTo>
                <a:cubicBezTo>
                  <a:pt x="3569" y="4700"/>
                  <a:pt x="3499" y="4769"/>
                  <a:pt x="3420" y="4769"/>
                </a:cubicBezTo>
                <a:lnTo>
                  <a:pt x="446" y="4769"/>
                </a:lnTo>
                <a:cubicBezTo>
                  <a:pt x="367" y="4769"/>
                  <a:pt x="298" y="4700"/>
                  <a:pt x="298" y="4620"/>
                </a:cubicBezTo>
                <a:lnTo>
                  <a:pt x="298" y="447"/>
                </a:lnTo>
                <a:cubicBezTo>
                  <a:pt x="298" y="358"/>
                  <a:pt x="367" y="298"/>
                  <a:pt x="446" y="298"/>
                </a:cubicBezTo>
                <a:close/>
                <a:moveTo>
                  <a:pt x="446" y="1"/>
                </a:moveTo>
                <a:cubicBezTo>
                  <a:pt x="208" y="1"/>
                  <a:pt x="0" y="199"/>
                  <a:pt x="0" y="447"/>
                </a:cubicBezTo>
                <a:lnTo>
                  <a:pt x="0" y="4620"/>
                </a:lnTo>
                <a:cubicBezTo>
                  <a:pt x="0" y="4869"/>
                  <a:pt x="208" y="5067"/>
                  <a:pt x="446" y="5067"/>
                </a:cubicBezTo>
                <a:lnTo>
                  <a:pt x="3420" y="5067"/>
                </a:lnTo>
                <a:cubicBezTo>
                  <a:pt x="3668" y="5067"/>
                  <a:pt x="3866" y="4869"/>
                  <a:pt x="3866" y="4620"/>
                </a:cubicBezTo>
                <a:lnTo>
                  <a:pt x="3866" y="3302"/>
                </a:lnTo>
                <a:lnTo>
                  <a:pt x="4947" y="2221"/>
                </a:lnTo>
                <a:cubicBezTo>
                  <a:pt x="5026" y="2133"/>
                  <a:pt x="5076" y="2023"/>
                  <a:pt x="5076" y="1904"/>
                </a:cubicBezTo>
                <a:cubicBezTo>
                  <a:pt x="5076" y="1795"/>
                  <a:pt x="5026" y="1677"/>
                  <a:pt x="4947" y="1597"/>
                </a:cubicBezTo>
                <a:cubicBezTo>
                  <a:pt x="4857" y="1508"/>
                  <a:pt x="4743" y="1463"/>
                  <a:pt x="4629" y="1463"/>
                </a:cubicBezTo>
                <a:cubicBezTo>
                  <a:pt x="4515" y="1463"/>
                  <a:pt x="4401" y="1508"/>
                  <a:pt x="4312" y="1597"/>
                </a:cubicBezTo>
                <a:lnTo>
                  <a:pt x="3866" y="2043"/>
                </a:lnTo>
                <a:lnTo>
                  <a:pt x="3866" y="864"/>
                </a:lnTo>
                <a:cubicBezTo>
                  <a:pt x="3866" y="745"/>
                  <a:pt x="3817" y="635"/>
                  <a:pt x="3737" y="546"/>
                </a:cubicBezTo>
                <a:lnTo>
                  <a:pt x="3311" y="130"/>
                </a:lnTo>
                <a:cubicBezTo>
                  <a:pt x="3232" y="40"/>
                  <a:pt x="3123" y="1"/>
                  <a:pt x="300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8" name="Gráfico 7" descr="Barricada para construção com preenchimento sólido">
            <a:extLst>
              <a:ext uri="{FF2B5EF4-FFF2-40B4-BE49-F238E27FC236}">
                <a16:creationId xmlns:a16="http://schemas.microsoft.com/office/drawing/2014/main" id="{C899C2EB-5071-48CF-C41A-C669DDD78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5205" y="5139879"/>
            <a:ext cx="720255" cy="720255"/>
          </a:xfrm>
          <a:prstGeom prst="rect">
            <a:avLst/>
          </a:prstGeom>
        </p:spPr>
      </p:pic>
      <p:pic>
        <p:nvPicPr>
          <p:cNvPr id="2050" name="Picture 2" descr="Embargo e interdição: o que diz a NR 3 - Telas Guará">
            <a:extLst>
              <a:ext uri="{FF2B5EF4-FFF2-40B4-BE49-F238E27FC236}">
                <a16:creationId xmlns:a16="http://schemas.microsoft.com/office/drawing/2014/main" id="{C3CCB160-39FB-45FD-4EFD-240E13FD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40" y="4719571"/>
            <a:ext cx="1668665" cy="1566974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056EA02F-03AE-4888-1A86-85E1451D3F5E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Penalidades</a:t>
            </a:r>
          </a:p>
        </p:txBody>
      </p:sp>
      <p:pic>
        <p:nvPicPr>
          <p:cNvPr id="9" name="Picture 2" descr="Central de Cursos Central de Cursos do Brasil">
            <a:extLst>
              <a:ext uri="{FF2B5EF4-FFF2-40B4-BE49-F238E27FC236}">
                <a16:creationId xmlns:a16="http://schemas.microsoft.com/office/drawing/2014/main" id="{588AA410-5423-F30F-70F2-97BFDD36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7246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752928" y="417195"/>
            <a:ext cx="9178472" cy="6023610"/>
          </a:xfrm>
          <a:prstGeom prst="round2DiagRect">
            <a:avLst>
              <a:gd name="adj1" fmla="val 16667"/>
              <a:gd name="adj2" fmla="val 50000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 w="76200">
            <a:solidFill>
              <a:srgbClr val="ADC5FB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1E4115-E981-EC60-AE21-C560A749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774665"/>
            <a:ext cx="3411701" cy="5083336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3A7B1219-B4B8-3D92-3BD5-1E27D6747FD5}"/>
              </a:ext>
            </a:extLst>
          </p:cNvPr>
          <p:cNvSpPr/>
          <p:nvPr/>
        </p:nvSpPr>
        <p:spPr>
          <a:xfrm>
            <a:off x="1235052" y="2028980"/>
            <a:ext cx="6943748" cy="279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kern="0" dirty="0">
                <a:ln w="0">
                  <a:noFill/>
                </a:ln>
                <a:cs typeface="+mn-ea"/>
                <a:sym typeface="+mn-lt"/>
              </a:rPr>
              <a:t>Em casos de reincidência, obstrução ou resistência à fiscalização, uso de artifícios ou simulação para contornar a lei e fraudar as normas, as multas são aplicadas de acordo com o artigo 201, parágrafo único, da CLT. </a:t>
            </a: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79310C70-0083-FC96-1E75-83622678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46" y="232046"/>
            <a:ext cx="3320415" cy="92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6022562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056EA02F-03AE-4888-1A86-85E1451D3F5E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Penalidades</a:t>
            </a:r>
          </a:p>
        </p:txBody>
      </p:sp>
      <p:grpSp>
        <p:nvGrpSpPr>
          <p:cNvPr id="2" name="组合 12">
            <a:extLst>
              <a:ext uri="{FF2B5EF4-FFF2-40B4-BE49-F238E27FC236}">
                <a16:creationId xmlns:a16="http://schemas.microsoft.com/office/drawing/2014/main" id="{A17F1619-3005-D226-B2BE-D4DBF819D872}"/>
              </a:ext>
            </a:extLst>
          </p:cNvPr>
          <p:cNvGrpSpPr/>
          <p:nvPr/>
        </p:nvGrpSpPr>
        <p:grpSpPr>
          <a:xfrm rot="1749438">
            <a:off x="952532" y="3073305"/>
            <a:ext cx="2670625" cy="2079316"/>
            <a:chOff x="14862" y="3442"/>
            <a:chExt cx="2709" cy="3102"/>
          </a:xfrm>
        </p:grpSpPr>
        <p:sp>
          <p:nvSpPr>
            <p:cNvPr id="7" name="圆角矩形 11">
              <a:extLst>
                <a:ext uri="{FF2B5EF4-FFF2-40B4-BE49-F238E27FC236}">
                  <a16:creationId xmlns:a16="http://schemas.microsoft.com/office/drawing/2014/main" id="{625B4B43-6D72-7F4C-6D3A-5FCC2281F54E}"/>
                </a:ext>
              </a:extLst>
            </p:cNvPr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9E036615-28D0-4A22-B278-452C0D2A4A2E}"/>
                </a:ext>
              </a:extLst>
            </p:cNvPr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6">
            <a:extLst>
              <a:ext uri="{FF2B5EF4-FFF2-40B4-BE49-F238E27FC236}">
                <a16:creationId xmlns:a16="http://schemas.microsoft.com/office/drawing/2014/main" id="{10694918-7B23-DA71-F2CC-576A6145C061}"/>
              </a:ext>
            </a:extLst>
          </p:cNvPr>
          <p:cNvSpPr/>
          <p:nvPr/>
        </p:nvSpPr>
        <p:spPr>
          <a:xfrm>
            <a:off x="1010730" y="3397558"/>
            <a:ext cx="25542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altLang="zh-CN" sz="2000" kern="0" dirty="0">
                <a:ln w="0">
                  <a:noFill/>
                </a:ln>
                <a:cs typeface="+mn-ea"/>
                <a:sym typeface="+mn-lt"/>
              </a:rPr>
              <a:t>Os valores das multas são estabelecidos da seguinte maneira:</a:t>
            </a:r>
          </a:p>
          <a:p>
            <a:pPr lvl="0">
              <a:defRPr/>
            </a:pPr>
            <a:endParaRPr lang="pt-BR" altLang="zh-CN" sz="2000" kern="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D4E1BAF-FDE1-E55B-C168-F6F2BB0F0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07" y="3250774"/>
            <a:ext cx="7158909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698AAB61-6A8C-68AC-8674-C36337FC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830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3022355" y="-416956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2383155" y="1943100"/>
            <a:ext cx="7869555" cy="4685030"/>
          </a:xfrm>
          <a:prstGeom prst="rect">
            <a:avLst/>
          </a:prstGeom>
          <a:solidFill>
            <a:srgbClr val="385AE6"/>
          </a:solidFill>
        </p:spPr>
      </p:pic>
      <p:sp>
        <p:nvSpPr>
          <p:cNvPr id="7" name="矩形 6"/>
          <p:cNvSpPr/>
          <p:nvPr/>
        </p:nvSpPr>
        <p:spPr>
          <a:xfrm>
            <a:off x="2731032" y="2265045"/>
            <a:ext cx="6438613" cy="1569660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altLang="zh-CN" sz="48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Anexo I – Gradação das multas</a:t>
            </a:r>
            <a:endParaRPr lang="zh-CN" altLang="en-US" sz="48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870" y="662305"/>
            <a:ext cx="197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0" cap="none" spc="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5986F7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5217671" y="5064102"/>
            <a:ext cx="1517650" cy="499846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1" name="Picture 2" descr="Central de Cursos Central de Cursos do Brasil">
            <a:extLst>
              <a:ext uri="{FF2B5EF4-FFF2-40B4-BE49-F238E27FC236}">
                <a16:creationId xmlns:a16="http://schemas.microsoft.com/office/drawing/2014/main" id="{BBBBF858-B5AC-8EC6-A318-C6A90A17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43000" y="2599010"/>
            <a:ext cx="9867669" cy="3179490"/>
          </a:xfrm>
          <a:prstGeom prst="roundRect">
            <a:avLst>
              <a:gd name="adj" fmla="val 10022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53884" y="2898281"/>
            <a:ext cx="1048660" cy="3822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solidFill>
              <a:schemeClr val="bg1"/>
            </a:solidFill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31942" y="2897646"/>
            <a:ext cx="1416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NR 28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16">
            <a:extLst>
              <a:ext uri="{FF2B5EF4-FFF2-40B4-BE49-F238E27FC236}">
                <a16:creationId xmlns:a16="http://schemas.microsoft.com/office/drawing/2014/main" id="{8EAA35E6-BF47-BC89-AA12-373F62F63F08}"/>
              </a:ext>
            </a:extLst>
          </p:cNvPr>
          <p:cNvSpPr/>
          <p:nvPr/>
        </p:nvSpPr>
        <p:spPr>
          <a:xfrm>
            <a:off x="2376400" y="2782706"/>
            <a:ext cx="8984338" cy="280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000" dirty="0">
                <a:solidFill>
                  <a:schemeClr val="bg1"/>
                </a:solidFill>
              </a:rPr>
              <a:t>Esse anexo traz a gradação das multas, que varia em função de: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sz="2000" dirty="0">
              <a:solidFill>
                <a:schemeClr val="bg1"/>
              </a:solidFill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</a:rPr>
              <a:t>tipo ou grau da infração que pode ser de 1 a 4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</a:rPr>
              <a:t>se de segurança ou medicina do trabalho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</a:rPr>
              <a:t>quantidade de empregados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</a:rPr>
              <a:t>mínimo x máximo</a:t>
            </a:r>
            <a:endParaRPr lang="pt-BR" altLang="zh-CN" sz="2000" kern="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C65F483-E987-8695-0E0E-FF0781DABD0E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</a:t>
            </a:r>
          </a:p>
        </p:txBody>
      </p:sp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F1112095-25E1-A3F0-728A-2B51C3B1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93380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5" y="959021"/>
            <a:ext cx="10708005" cy="5481783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865822"/>
            <a:ext cx="10563225" cy="5574348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4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5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NR 28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1040764" y="2700481"/>
            <a:ext cx="10071735" cy="3198497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7E10E6D-B068-389C-FDE2-437BE2490AE3}"/>
              </a:ext>
            </a:extLst>
          </p:cNvPr>
          <p:cNvGrpSpPr/>
          <p:nvPr/>
        </p:nvGrpSpPr>
        <p:grpSpPr>
          <a:xfrm>
            <a:off x="2762183" y="2402594"/>
            <a:ext cx="2460758" cy="526362"/>
            <a:chOff x="1359786" y="2437301"/>
            <a:chExt cx="2460758" cy="526362"/>
          </a:xfrm>
        </p:grpSpPr>
        <p:sp>
          <p:nvSpPr>
            <p:cNvPr id="12" name="圆角矩形 11"/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190625" y="3297645"/>
            <a:ext cx="5908675" cy="234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000" kern="0" dirty="0">
                <a:ln w="0">
                  <a:noFill/>
                </a:ln>
                <a:cs typeface="+mn-ea"/>
                <a:sym typeface="+mn-lt"/>
              </a:rPr>
              <a:t>A Norma Regulamentadora 28 (NR-28) aborda as diretrizes relacionadas à fiscalização para assegurar a conformidade com as leis e regulamentos relacionados à segurança e saúde dos trabalhadores.</a:t>
            </a:r>
          </a:p>
        </p:txBody>
      </p:sp>
      <p:sp>
        <p:nvSpPr>
          <p:cNvPr id="35" name="矩形 34"/>
          <p:cNvSpPr/>
          <p:nvPr/>
        </p:nvSpPr>
        <p:spPr>
          <a:xfrm rot="16200000">
            <a:off x="6117626" y="4360120"/>
            <a:ext cx="2484000" cy="36000"/>
          </a:xfrm>
          <a:prstGeom prst="rect">
            <a:avLst/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146" name="Picture 2" descr="Embargo e interdição - Quais as diferenças e aplicações práticas">
            <a:extLst>
              <a:ext uri="{FF2B5EF4-FFF2-40B4-BE49-F238E27FC236}">
                <a16:creationId xmlns:a16="http://schemas.microsoft.com/office/drawing/2014/main" id="{57B14A3A-78CF-7E2E-9649-26D51D8CB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7"/>
          <a:stretch/>
        </p:blipFill>
        <p:spPr bwMode="auto">
          <a:xfrm>
            <a:off x="7878525" y="2961035"/>
            <a:ext cx="2908139" cy="2702787"/>
          </a:xfrm>
          <a:prstGeom prst="roundRect">
            <a:avLst>
              <a:gd name="adj" fmla="val 9149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F878F8A8-17D1-F5ED-CE31-C904A86E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70" y="232045"/>
            <a:ext cx="2125891" cy="59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830559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R 3 I Embargo e Interdição o que significa e como evitar?">
            <a:extLst>
              <a:ext uri="{FF2B5EF4-FFF2-40B4-BE49-F238E27FC236}">
                <a16:creationId xmlns:a16="http://schemas.microsoft.com/office/drawing/2014/main" id="{6B93BE9A-C845-BB72-6814-02685163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0" y="-12700"/>
            <a:ext cx="12192000" cy="6870700"/>
          </a:xfrm>
          <a:prstGeom prst="roundRect">
            <a:avLst>
              <a:gd name="adj" fmla="val 0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0" y="3429001"/>
            <a:ext cx="12192000" cy="3445170"/>
          </a:xfrm>
          <a:prstGeom prst="roundRect">
            <a:avLst>
              <a:gd name="adj" fmla="val 0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7084" y="3895711"/>
            <a:ext cx="11064215" cy="223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cs typeface="+mn-ea"/>
                <a:sym typeface="+mn-lt"/>
              </a:rPr>
              <a:t>A multa que uma empresa pode receber varia, e isso depende de diversos fatores. </a:t>
            </a:r>
          </a:p>
          <a:p>
            <a:pPr algn="l">
              <a:lnSpc>
                <a:spcPct val="150000"/>
              </a:lnSpc>
            </a:pPr>
            <a:endParaRPr lang="pt-BR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cs typeface="+mn-ea"/>
                <a:sym typeface="+mn-lt"/>
              </a:rPr>
              <a:t>Primeiro, o valor da multa pode variar entre um mínimo e um máximo.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ED1C97ED-DB9F-1B3E-DD9E-6370D320AB7C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Anexo I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0CCD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F6798E4-EC32-3318-2C72-24A7E24F31B1}"/>
              </a:ext>
            </a:extLst>
          </p:cNvPr>
          <p:cNvSpPr/>
          <p:nvPr/>
        </p:nvSpPr>
        <p:spPr>
          <a:xfrm>
            <a:off x="546100" y="1035320"/>
            <a:ext cx="647700" cy="630882"/>
          </a:xfrm>
          <a:prstGeom prst="ellipse">
            <a:avLst/>
          </a:prstGeom>
          <a:solidFill>
            <a:srgbClr val="0CC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entral de Cursos Central de Cursos do Brasil">
            <a:extLst>
              <a:ext uri="{FF2B5EF4-FFF2-40B4-BE49-F238E27FC236}">
                <a16:creationId xmlns:a16="http://schemas.microsoft.com/office/drawing/2014/main" id="{61DAE7A7-8C80-F9BF-BC23-618C2BB1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881112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2928" y="417195"/>
            <a:ext cx="9178472" cy="6023610"/>
          </a:xfrm>
          <a:prstGeom prst="round2DiagRect">
            <a:avLst/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 w="76200">
            <a:solidFill>
              <a:srgbClr val="ADC5FB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1E4115-E981-EC60-AE21-C560A749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774665"/>
            <a:ext cx="3411701" cy="5083336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3A7B1219-B4B8-3D92-3BD5-1E27D6747FD5}"/>
              </a:ext>
            </a:extLst>
          </p:cNvPr>
          <p:cNvSpPr/>
          <p:nvPr/>
        </p:nvSpPr>
        <p:spPr>
          <a:xfrm>
            <a:off x="1580086" y="2305979"/>
            <a:ext cx="6943748" cy="223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kern="0" dirty="0">
                <a:ln w="0">
                  <a:noFill/>
                </a:ln>
                <a:cs typeface="+mn-ea"/>
                <a:sym typeface="+mn-lt"/>
              </a:rPr>
              <a:t>Além disso, a gravidade da infração desempenha um papel importante, com infrações sendo classificadas como “mais graves” ou “menos graves”. </a:t>
            </a: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C892BDC6-7AB9-04CE-1E52-FBEE2077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86" y="232045"/>
            <a:ext cx="1908176" cy="5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866361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pic>
        <p:nvPicPr>
          <p:cNvPr id="22" name="Picture 2" descr="Especialista em Perigos e Avaliação de Riscos de SST | Udemy">
            <a:extLst>
              <a:ext uri="{FF2B5EF4-FFF2-40B4-BE49-F238E27FC236}">
                <a16:creationId xmlns:a16="http://schemas.microsoft.com/office/drawing/2014/main" id="{6BD70201-E15D-EF55-69DC-3DEAC998C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1266"/>
          <a:stretch/>
        </p:blipFill>
        <p:spPr bwMode="auto">
          <a:xfrm>
            <a:off x="5035549" y="1098820"/>
            <a:ext cx="5712714" cy="5088298"/>
          </a:xfrm>
          <a:prstGeom prst="roundRect">
            <a:avLst>
              <a:gd name="adj" fmla="val 52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圆角矩形 54">
            <a:extLst>
              <a:ext uri="{FF2B5EF4-FFF2-40B4-BE49-F238E27FC236}">
                <a16:creationId xmlns:a16="http://schemas.microsoft.com/office/drawing/2014/main" id="{65623A39-5D39-867A-6141-B1A57C142B14}"/>
              </a:ext>
            </a:extLst>
          </p:cNvPr>
          <p:cNvSpPr/>
          <p:nvPr/>
        </p:nvSpPr>
        <p:spPr>
          <a:xfrm>
            <a:off x="5035550" y="1098185"/>
            <a:ext cx="5712714" cy="5088931"/>
          </a:xfrm>
          <a:prstGeom prst="roundRect">
            <a:avLst>
              <a:gd name="adj" fmla="val 4577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34">
            <a:extLst>
              <a:ext uri="{FF2B5EF4-FFF2-40B4-BE49-F238E27FC236}">
                <a16:creationId xmlns:a16="http://schemas.microsoft.com/office/drawing/2014/main" id="{6BAE71C2-D9C4-D749-E726-109DBD6BA1B3}"/>
              </a:ext>
            </a:extLst>
          </p:cNvPr>
          <p:cNvSpPr txBox="1"/>
          <p:nvPr/>
        </p:nvSpPr>
        <p:spPr>
          <a:xfrm>
            <a:off x="5428106" y="2702809"/>
            <a:ext cx="4927600" cy="187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natureza da infração também importa, se está relacionada à segurança no trabalho ou à saúde do trabalhador. </a:t>
            </a:r>
          </a:p>
        </p:txBody>
      </p:sp>
      <p:pic>
        <p:nvPicPr>
          <p:cNvPr id="3" name="Picture 2" descr="NR 3 | nrsenai">
            <a:extLst>
              <a:ext uri="{FF2B5EF4-FFF2-40B4-BE49-F238E27FC236}">
                <a16:creationId xmlns:a16="http://schemas.microsoft.com/office/drawing/2014/main" id="{C3570500-9E53-5A91-E6BA-72D938EE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67" y="4338677"/>
            <a:ext cx="2040379" cy="1848439"/>
          </a:xfrm>
          <a:prstGeom prst="round2DiagRect">
            <a:avLst>
              <a:gd name="adj1" fmla="val 50000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8F68AA35-EDB3-8351-F7E6-6B6A2A1C9E57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</a:t>
            </a:r>
          </a:p>
        </p:txBody>
      </p:sp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C0FEA52E-3A00-7293-C68E-85AA650D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29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5" y="865821"/>
            <a:ext cx="8657953" cy="5574983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1306286"/>
            <a:ext cx="6280331" cy="5134519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056EA02F-03AE-4888-1A86-85E1451D3F5E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</a:t>
            </a:r>
          </a:p>
        </p:txBody>
      </p:sp>
      <p:grpSp>
        <p:nvGrpSpPr>
          <p:cNvPr id="2" name="组合 12">
            <a:extLst>
              <a:ext uri="{FF2B5EF4-FFF2-40B4-BE49-F238E27FC236}">
                <a16:creationId xmlns:a16="http://schemas.microsoft.com/office/drawing/2014/main" id="{A17F1619-3005-D226-B2BE-D4DBF819D872}"/>
              </a:ext>
            </a:extLst>
          </p:cNvPr>
          <p:cNvGrpSpPr/>
          <p:nvPr/>
        </p:nvGrpSpPr>
        <p:grpSpPr>
          <a:xfrm rot="1749438">
            <a:off x="1112332" y="3046283"/>
            <a:ext cx="3377011" cy="2988951"/>
            <a:chOff x="14862" y="3442"/>
            <a:chExt cx="2709" cy="3102"/>
          </a:xfrm>
        </p:grpSpPr>
        <p:sp>
          <p:nvSpPr>
            <p:cNvPr id="7" name="圆角矩形 11">
              <a:extLst>
                <a:ext uri="{FF2B5EF4-FFF2-40B4-BE49-F238E27FC236}">
                  <a16:creationId xmlns:a16="http://schemas.microsoft.com/office/drawing/2014/main" id="{625B4B43-6D72-7F4C-6D3A-5FCC2281F54E}"/>
                </a:ext>
              </a:extLst>
            </p:cNvPr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9E036615-28D0-4A22-B278-452C0D2A4A2E}"/>
                </a:ext>
              </a:extLst>
            </p:cNvPr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6">
            <a:extLst>
              <a:ext uri="{FF2B5EF4-FFF2-40B4-BE49-F238E27FC236}">
                <a16:creationId xmlns:a16="http://schemas.microsoft.com/office/drawing/2014/main" id="{10694918-7B23-DA71-F2CC-576A6145C061}"/>
              </a:ext>
            </a:extLst>
          </p:cNvPr>
          <p:cNvSpPr/>
          <p:nvPr/>
        </p:nvSpPr>
        <p:spPr>
          <a:xfrm>
            <a:off x="1276667" y="3686278"/>
            <a:ext cx="29905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altLang="zh-CN" sz="2000" kern="0" dirty="0">
                <a:ln w="0">
                  <a:noFill/>
                </a:ln>
                <a:cs typeface="+mn-ea"/>
                <a:sym typeface="+mn-lt"/>
              </a:rPr>
              <a:t>E por último, o tamanho da empresa, incluindo todas as suas filiais, também afeta o valor da multa.</a:t>
            </a:r>
          </a:p>
        </p:txBody>
      </p:sp>
      <p:pic>
        <p:nvPicPr>
          <p:cNvPr id="11266" name="Picture 2" descr="NR-28 Anexo I">
            <a:extLst>
              <a:ext uri="{FF2B5EF4-FFF2-40B4-BE49-F238E27FC236}">
                <a16:creationId xmlns:a16="http://schemas.microsoft.com/office/drawing/2014/main" id="{F9F43CBF-D253-AFE8-0892-880615F98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59" y="2006283"/>
            <a:ext cx="5919375" cy="41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D4063F8D-6C2E-9671-5A6E-B653F901B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64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72441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2383155" y="1943100"/>
            <a:ext cx="7869555" cy="4685030"/>
          </a:xfrm>
          <a:prstGeom prst="rect">
            <a:avLst/>
          </a:prstGeom>
          <a:solidFill>
            <a:srgbClr val="385AE6"/>
          </a:solidFill>
        </p:spPr>
      </p:pic>
      <p:sp>
        <p:nvSpPr>
          <p:cNvPr id="7" name="矩形 6"/>
          <p:cNvSpPr/>
          <p:nvPr/>
        </p:nvSpPr>
        <p:spPr>
          <a:xfrm>
            <a:off x="3111501" y="2277745"/>
            <a:ext cx="6098540" cy="1323439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altLang="zh-CN" sz="40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Anexo II – Infração x Tipo x Requisito da NR</a:t>
            </a:r>
            <a:endParaRPr lang="zh-CN" altLang="en-US" sz="40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870" y="662305"/>
            <a:ext cx="197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kern="0" dirty="0">
                <a:ln w="0">
                  <a:solidFill>
                    <a:schemeClr val="bg1"/>
                  </a:solidFill>
                </a:ln>
                <a:solidFill>
                  <a:srgbClr val="5986F7"/>
                </a:solidFill>
                <a:cs typeface="+mn-ea"/>
                <a:sym typeface="+mn-lt"/>
              </a:rPr>
              <a:t>06</a:t>
            </a:r>
            <a:endParaRPr kumimoji="0" lang="en-US" altLang="zh-CN" sz="8000" b="1" i="0" u="none" strike="noStrike" kern="0" cap="none" spc="0" normalizeH="0" baseline="0" noProof="0" dirty="0">
              <a:ln w="0">
                <a:solidFill>
                  <a:schemeClr val="bg1"/>
                </a:solidFill>
              </a:ln>
              <a:solidFill>
                <a:srgbClr val="5986F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5217671" y="5064102"/>
            <a:ext cx="1517650" cy="499846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Picture 2" descr="Aprovada a nova redação da Norma Regulamentadora nº 03 - Nith Treinamentos">
            <a:extLst>
              <a:ext uri="{FF2B5EF4-FFF2-40B4-BE49-F238E27FC236}">
                <a16:creationId xmlns:a16="http://schemas.microsoft.com/office/drawing/2014/main" id="{A3A31D9C-0B77-2E0D-1273-C7908C5B4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7500" l="9921" r="89683">
                        <a14:foregroundMark x1="59524" y1="17000" x2="42857" y2="15000"/>
                        <a14:foregroundMark x1="56349" y1="7000" x2="52778" y2="4000"/>
                        <a14:foregroundMark x1="58730" y1="13500" x2="62698" y2="16000"/>
                        <a14:foregroundMark x1="57328" y1="89967" x2="57540" y2="90000"/>
                        <a14:foregroundMark x1="42063" y1="92000" x2="44444" y2="91000"/>
                        <a14:foregroundMark x1="42857" y1="91000" x2="44182" y2="94340"/>
                        <a14:foregroundMark x1="60317" y1="93000" x2="57937" y2="95500"/>
                        <a14:foregroundMark x1="63492" y1="95500" x2="61905" y2="97500"/>
                        <a14:backgroundMark x1="48016" y1="91500" x2="5119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4" y="4954847"/>
            <a:ext cx="2352646" cy="18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entral de Cursos Central de Cursos do Brasil">
            <a:extLst>
              <a:ext uri="{FF2B5EF4-FFF2-40B4-BE49-F238E27FC236}">
                <a16:creationId xmlns:a16="http://schemas.microsoft.com/office/drawing/2014/main" id="{C607B696-4A77-A13A-DF14-46B7A600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9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22567" y="845465"/>
            <a:ext cx="8587285" cy="5747739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2252" y="1251220"/>
            <a:ext cx="10236265" cy="534198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-13653" y="969645"/>
            <a:ext cx="1456055" cy="98806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73100" y="2602280"/>
            <a:ext cx="2391950" cy="2071370"/>
            <a:chOff x="1659890" y="2527673"/>
            <a:chExt cx="2719602" cy="2355105"/>
          </a:xfrm>
          <a:solidFill>
            <a:srgbClr val="739388"/>
          </a:solidFill>
          <a:effectLst/>
        </p:grpSpPr>
        <p:sp>
          <p:nvSpPr>
            <p:cNvPr id="30" name="椭圆 29"/>
            <p:cNvSpPr/>
            <p:nvPr/>
          </p:nvSpPr>
          <p:spPr>
            <a:xfrm>
              <a:off x="1659890" y="2527673"/>
              <a:ext cx="2355105" cy="2355105"/>
            </a:xfrm>
            <a:prstGeom prst="ellipse">
              <a:avLst/>
            </a:prstGeom>
            <a:solidFill>
              <a:srgbClr val="5986F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76359" y="4059235"/>
              <a:ext cx="2103133" cy="52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NR 28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6904218" y="4871760"/>
            <a:ext cx="1665513" cy="1561294"/>
          </a:xfrm>
          <a:prstGeom prst="ellipse">
            <a:avLst/>
          </a:prstGeom>
          <a:solidFill>
            <a:srgbClr val="0CCDBD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972956" y="3128208"/>
            <a:ext cx="7584346" cy="112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Como me referi anteriormente, esse anexo ocupa a maioria das 110 páginas da NR-28.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Google Shape;1071;p35">
            <a:extLst>
              <a:ext uri="{FF2B5EF4-FFF2-40B4-BE49-F238E27FC236}">
                <a16:creationId xmlns:a16="http://schemas.microsoft.com/office/drawing/2014/main" id="{C1555CEB-600F-115A-1163-AA03C5656345}"/>
              </a:ext>
            </a:extLst>
          </p:cNvPr>
          <p:cNvSpPr/>
          <p:nvPr/>
        </p:nvSpPr>
        <p:spPr>
          <a:xfrm>
            <a:off x="1492290" y="3135890"/>
            <a:ext cx="611012" cy="657225"/>
          </a:xfrm>
          <a:custGeom>
            <a:avLst/>
            <a:gdLst/>
            <a:ahLst/>
            <a:cxnLst/>
            <a:rect l="l" t="t" r="r" b="b"/>
            <a:pathLst>
              <a:path w="5076" h="5067" extrusionOk="0">
                <a:moveTo>
                  <a:pt x="3003" y="297"/>
                </a:moveTo>
                <a:cubicBezTo>
                  <a:pt x="3031" y="297"/>
                  <a:pt x="3067" y="302"/>
                  <a:pt x="3103" y="338"/>
                </a:cubicBezTo>
                <a:lnTo>
                  <a:pt x="3529" y="754"/>
                </a:lnTo>
                <a:cubicBezTo>
                  <a:pt x="3569" y="804"/>
                  <a:pt x="3569" y="853"/>
                  <a:pt x="3569" y="893"/>
                </a:cubicBezTo>
                <a:lnTo>
                  <a:pt x="2974" y="893"/>
                </a:lnTo>
                <a:lnTo>
                  <a:pt x="2974" y="298"/>
                </a:lnTo>
                <a:cubicBezTo>
                  <a:pt x="2982" y="298"/>
                  <a:pt x="2992" y="297"/>
                  <a:pt x="3003" y="297"/>
                </a:cubicBezTo>
                <a:close/>
                <a:moveTo>
                  <a:pt x="4629" y="1760"/>
                </a:moveTo>
                <a:cubicBezTo>
                  <a:pt x="4667" y="1760"/>
                  <a:pt x="4704" y="1775"/>
                  <a:pt x="4729" y="1805"/>
                </a:cubicBezTo>
                <a:cubicBezTo>
                  <a:pt x="4788" y="1864"/>
                  <a:pt x="4788" y="1954"/>
                  <a:pt x="4729" y="2014"/>
                </a:cubicBezTo>
                <a:lnTo>
                  <a:pt x="4580" y="2162"/>
                </a:lnTo>
                <a:lnTo>
                  <a:pt x="4372" y="1954"/>
                </a:lnTo>
                <a:lnTo>
                  <a:pt x="4521" y="1805"/>
                </a:lnTo>
                <a:cubicBezTo>
                  <a:pt x="4550" y="1775"/>
                  <a:pt x="4590" y="1760"/>
                  <a:pt x="4629" y="1760"/>
                </a:cubicBezTo>
                <a:close/>
                <a:moveTo>
                  <a:pt x="4164" y="2162"/>
                </a:moveTo>
                <a:lnTo>
                  <a:pt x="4372" y="2380"/>
                </a:lnTo>
                <a:lnTo>
                  <a:pt x="3658" y="3094"/>
                </a:lnTo>
                <a:lnTo>
                  <a:pt x="3450" y="2886"/>
                </a:lnTo>
                <a:cubicBezTo>
                  <a:pt x="3559" y="2767"/>
                  <a:pt x="4054" y="2271"/>
                  <a:pt x="4164" y="2162"/>
                </a:cubicBezTo>
                <a:close/>
                <a:moveTo>
                  <a:pt x="3232" y="3094"/>
                </a:moveTo>
                <a:lnTo>
                  <a:pt x="3450" y="3302"/>
                </a:lnTo>
                <a:lnTo>
                  <a:pt x="3361" y="3382"/>
                </a:lnTo>
                <a:lnTo>
                  <a:pt x="3054" y="3490"/>
                </a:lnTo>
                <a:lnTo>
                  <a:pt x="3153" y="3173"/>
                </a:lnTo>
                <a:lnTo>
                  <a:pt x="3232" y="3094"/>
                </a:lnTo>
                <a:close/>
                <a:moveTo>
                  <a:pt x="2677" y="298"/>
                </a:moveTo>
                <a:lnTo>
                  <a:pt x="2677" y="1042"/>
                </a:lnTo>
                <a:cubicBezTo>
                  <a:pt x="2677" y="1121"/>
                  <a:pt x="2746" y="1190"/>
                  <a:pt x="2825" y="1190"/>
                </a:cubicBezTo>
                <a:lnTo>
                  <a:pt x="3569" y="1190"/>
                </a:lnTo>
                <a:lnTo>
                  <a:pt x="3569" y="2340"/>
                </a:lnTo>
                <a:lnTo>
                  <a:pt x="3133" y="2776"/>
                </a:lnTo>
                <a:lnTo>
                  <a:pt x="2924" y="2985"/>
                </a:lnTo>
                <a:cubicBezTo>
                  <a:pt x="2905" y="3005"/>
                  <a:pt x="2895" y="3025"/>
                  <a:pt x="2885" y="3045"/>
                </a:cubicBezTo>
                <a:lnTo>
                  <a:pt x="2677" y="3679"/>
                </a:lnTo>
                <a:cubicBezTo>
                  <a:pt x="2657" y="3728"/>
                  <a:pt x="2667" y="3788"/>
                  <a:pt x="2706" y="3827"/>
                </a:cubicBezTo>
                <a:cubicBezTo>
                  <a:pt x="2736" y="3857"/>
                  <a:pt x="2778" y="3871"/>
                  <a:pt x="2823" y="3871"/>
                </a:cubicBezTo>
                <a:cubicBezTo>
                  <a:pt x="2837" y="3871"/>
                  <a:pt x="2851" y="3869"/>
                  <a:pt x="2865" y="3867"/>
                </a:cubicBezTo>
                <a:lnTo>
                  <a:pt x="3490" y="3649"/>
                </a:lnTo>
                <a:cubicBezTo>
                  <a:pt x="3519" y="3649"/>
                  <a:pt x="3539" y="3629"/>
                  <a:pt x="3549" y="3620"/>
                </a:cubicBezTo>
                <a:lnTo>
                  <a:pt x="3569" y="3600"/>
                </a:lnTo>
                <a:lnTo>
                  <a:pt x="3569" y="4620"/>
                </a:lnTo>
                <a:cubicBezTo>
                  <a:pt x="3569" y="4700"/>
                  <a:pt x="3499" y="4769"/>
                  <a:pt x="3420" y="4769"/>
                </a:cubicBezTo>
                <a:lnTo>
                  <a:pt x="446" y="4769"/>
                </a:lnTo>
                <a:cubicBezTo>
                  <a:pt x="367" y="4769"/>
                  <a:pt x="298" y="4700"/>
                  <a:pt x="298" y="4620"/>
                </a:cubicBezTo>
                <a:lnTo>
                  <a:pt x="298" y="447"/>
                </a:lnTo>
                <a:cubicBezTo>
                  <a:pt x="298" y="358"/>
                  <a:pt x="367" y="298"/>
                  <a:pt x="446" y="298"/>
                </a:cubicBezTo>
                <a:close/>
                <a:moveTo>
                  <a:pt x="446" y="1"/>
                </a:moveTo>
                <a:cubicBezTo>
                  <a:pt x="208" y="1"/>
                  <a:pt x="0" y="199"/>
                  <a:pt x="0" y="447"/>
                </a:cubicBezTo>
                <a:lnTo>
                  <a:pt x="0" y="4620"/>
                </a:lnTo>
                <a:cubicBezTo>
                  <a:pt x="0" y="4869"/>
                  <a:pt x="208" y="5067"/>
                  <a:pt x="446" y="5067"/>
                </a:cubicBezTo>
                <a:lnTo>
                  <a:pt x="3420" y="5067"/>
                </a:lnTo>
                <a:cubicBezTo>
                  <a:pt x="3668" y="5067"/>
                  <a:pt x="3866" y="4869"/>
                  <a:pt x="3866" y="4620"/>
                </a:cubicBezTo>
                <a:lnTo>
                  <a:pt x="3866" y="3302"/>
                </a:lnTo>
                <a:lnTo>
                  <a:pt x="4947" y="2221"/>
                </a:lnTo>
                <a:cubicBezTo>
                  <a:pt x="5026" y="2133"/>
                  <a:pt x="5076" y="2023"/>
                  <a:pt x="5076" y="1904"/>
                </a:cubicBezTo>
                <a:cubicBezTo>
                  <a:pt x="5076" y="1795"/>
                  <a:pt x="5026" y="1677"/>
                  <a:pt x="4947" y="1597"/>
                </a:cubicBezTo>
                <a:cubicBezTo>
                  <a:pt x="4857" y="1508"/>
                  <a:pt x="4743" y="1463"/>
                  <a:pt x="4629" y="1463"/>
                </a:cubicBezTo>
                <a:cubicBezTo>
                  <a:pt x="4515" y="1463"/>
                  <a:pt x="4401" y="1508"/>
                  <a:pt x="4312" y="1597"/>
                </a:cubicBezTo>
                <a:lnTo>
                  <a:pt x="3866" y="2043"/>
                </a:lnTo>
                <a:lnTo>
                  <a:pt x="3866" y="864"/>
                </a:lnTo>
                <a:cubicBezTo>
                  <a:pt x="3866" y="745"/>
                  <a:pt x="3817" y="635"/>
                  <a:pt x="3737" y="546"/>
                </a:cubicBezTo>
                <a:lnTo>
                  <a:pt x="3311" y="130"/>
                </a:lnTo>
                <a:cubicBezTo>
                  <a:pt x="3232" y="40"/>
                  <a:pt x="3123" y="1"/>
                  <a:pt x="300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8" name="Gráfico 7" descr="Barricada para construção com preenchimento sólido">
            <a:extLst>
              <a:ext uri="{FF2B5EF4-FFF2-40B4-BE49-F238E27FC236}">
                <a16:creationId xmlns:a16="http://schemas.microsoft.com/office/drawing/2014/main" id="{C899C2EB-5071-48CF-C41A-C669DDD78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5617" y="5292279"/>
            <a:ext cx="720255" cy="720255"/>
          </a:xfrm>
          <a:prstGeom prst="rect">
            <a:avLst/>
          </a:prstGeom>
        </p:spPr>
      </p:pic>
      <p:pic>
        <p:nvPicPr>
          <p:cNvPr id="2050" name="Picture 2" descr="Embargo e interdição: o que diz a NR 3 - Telas Guará">
            <a:extLst>
              <a:ext uri="{FF2B5EF4-FFF2-40B4-BE49-F238E27FC236}">
                <a16:creationId xmlns:a16="http://schemas.microsoft.com/office/drawing/2014/main" id="{C3CCB160-39FB-45FD-4EFD-240E13FD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852" y="4871971"/>
            <a:ext cx="1668665" cy="1566974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056EA02F-03AE-4888-1A86-85E1451D3F5E}"/>
              </a:ext>
            </a:extLst>
          </p:cNvPr>
          <p:cNvSpPr/>
          <p:nvPr/>
        </p:nvSpPr>
        <p:spPr>
          <a:xfrm>
            <a:off x="754379" y="12512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II </a:t>
            </a:r>
          </a:p>
        </p:txBody>
      </p:sp>
      <p:pic>
        <p:nvPicPr>
          <p:cNvPr id="9" name="Picture 2" descr="Central de Cursos Central de Cursos do Brasil">
            <a:extLst>
              <a:ext uri="{FF2B5EF4-FFF2-40B4-BE49-F238E27FC236}">
                <a16:creationId xmlns:a16="http://schemas.microsoft.com/office/drawing/2014/main" id="{53BC5574-EAFA-1528-B30E-C7038D3BB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4149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2970FDDC-7DDD-1B13-E26B-296D2222AE7B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II </a:t>
            </a:r>
          </a:p>
        </p:txBody>
      </p:sp>
      <p:sp>
        <p:nvSpPr>
          <p:cNvPr id="4" name="椭圆 8">
            <a:extLst>
              <a:ext uri="{FF2B5EF4-FFF2-40B4-BE49-F238E27FC236}">
                <a16:creationId xmlns:a16="http://schemas.microsoft.com/office/drawing/2014/main" id="{D6D66E99-BE39-D87B-E6E8-8F95A31EA6A6}"/>
              </a:ext>
            </a:extLst>
          </p:cNvPr>
          <p:cNvSpPr/>
          <p:nvPr/>
        </p:nvSpPr>
        <p:spPr>
          <a:xfrm>
            <a:off x="1727457" y="2060487"/>
            <a:ext cx="3889502" cy="3889498"/>
          </a:xfrm>
          <a:prstGeom prst="ellipse">
            <a:avLst/>
          </a:prstGeom>
          <a:solidFill>
            <a:srgbClr val="385A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椭圆 36">
            <a:extLst>
              <a:ext uri="{FF2B5EF4-FFF2-40B4-BE49-F238E27FC236}">
                <a16:creationId xmlns:a16="http://schemas.microsoft.com/office/drawing/2014/main" id="{E3658D92-D4E4-58E3-DA6A-6D204B03DD52}"/>
              </a:ext>
            </a:extLst>
          </p:cNvPr>
          <p:cNvSpPr/>
          <p:nvPr/>
        </p:nvSpPr>
        <p:spPr>
          <a:xfrm>
            <a:off x="1930802" y="2263830"/>
            <a:ext cx="3482810" cy="34828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5986F7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8" name="圆角矩形 4">
            <a:extLst>
              <a:ext uri="{FF2B5EF4-FFF2-40B4-BE49-F238E27FC236}">
                <a16:creationId xmlns:a16="http://schemas.microsoft.com/office/drawing/2014/main" id="{7BF7251A-D096-58C8-0769-EE0CFEF2C7B4}"/>
              </a:ext>
            </a:extLst>
          </p:cNvPr>
          <p:cNvSpPr/>
          <p:nvPr/>
        </p:nvSpPr>
        <p:spPr>
          <a:xfrm>
            <a:off x="5808849" y="1098185"/>
            <a:ext cx="4655694" cy="4906661"/>
          </a:xfrm>
          <a:prstGeom prst="roundRect">
            <a:avLst>
              <a:gd name="adj" fmla="val 10022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>
            <a:extLst>
              <a:ext uri="{FF2B5EF4-FFF2-40B4-BE49-F238E27FC236}">
                <a16:creationId xmlns:a16="http://schemas.microsoft.com/office/drawing/2014/main" id="{754A1693-6C2E-7972-09A8-61A4D88CE46A}"/>
              </a:ext>
            </a:extLst>
          </p:cNvPr>
          <p:cNvSpPr/>
          <p:nvPr/>
        </p:nvSpPr>
        <p:spPr>
          <a:xfrm>
            <a:off x="5808849" y="1571600"/>
            <a:ext cx="1177925" cy="3822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solidFill>
              <a:schemeClr val="bg1"/>
            </a:solidFill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6">
            <a:extLst>
              <a:ext uri="{FF2B5EF4-FFF2-40B4-BE49-F238E27FC236}">
                <a16:creationId xmlns:a16="http://schemas.microsoft.com/office/drawing/2014/main" id="{85B7E5B8-C3DD-C888-0AA0-E59A5A2D3D1F}"/>
              </a:ext>
            </a:extLst>
          </p:cNvPr>
          <p:cNvSpPr/>
          <p:nvPr/>
        </p:nvSpPr>
        <p:spPr>
          <a:xfrm>
            <a:off x="6158063" y="2921151"/>
            <a:ext cx="3995118" cy="211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dirty="0">
                <a:solidFill>
                  <a:schemeClr val="bg1"/>
                </a:solidFill>
              </a:rPr>
              <a:t>Essa é a tabela mais importante da NR-28, pois nela constam todos os requisitos das </a:t>
            </a:r>
            <a:r>
              <a:rPr lang="pt-BR" dirty="0" err="1">
                <a:solidFill>
                  <a:schemeClr val="bg1"/>
                </a:solidFill>
              </a:rPr>
              <a:t>NRs</a:t>
            </a:r>
            <a:r>
              <a:rPr lang="pt-BR" dirty="0">
                <a:solidFill>
                  <a:schemeClr val="bg1"/>
                </a:solidFill>
              </a:rPr>
              <a:t> que são “multáveis” ou seja, passíveis de gerar uma multa.</a:t>
            </a:r>
            <a:endParaRPr lang="pt-BR" altLang="zh-CN" kern="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椭圆 41">
            <a:extLst>
              <a:ext uri="{FF2B5EF4-FFF2-40B4-BE49-F238E27FC236}">
                <a16:creationId xmlns:a16="http://schemas.microsoft.com/office/drawing/2014/main" id="{71F0BF92-BB9E-0D07-B5DF-848EA31A75F5}"/>
              </a:ext>
            </a:extLst>
          </p:cNvPr>
          <p:cNvSpPr/>
          <p:nvPr/>
        </p:nvSpPr>
        <p:spPr>
          <a:xfrm>
            <a:off x="7621614" y="557500"/>
            <a:ext cx="1068016" cy="1068012"/>
          </a:xfrm>
          <a:prstGeom prst="ellipse">
            <a:avLst/>
          </a:prstGeom>
          <a:solidFill>
            <a:srgbClr val="0CCDBD"/>
          </a:solidFill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sz="4400" b="1" dirty="0">
                <a:cs typeface="+mn-ea"/>
                <a:sym typeface="+mn-lt"/>
              </a:rPr>
              <a:t>!</a:t>
            </a:r>
            <a:endParaRPr lang="zh-CN" altLang="en-US" sz="4400" b="1" dirty="0">
              <a:cs typeface="+mn-ea"/>
              <a:sym typeface="+mn-lt"/>
            </a:endParaRPr>
          </a:p>
        </p:txBody>
      </p:sp>
      <p:pic>
        <p:nvPicPr>
          <p:cNvPr id="7" name="Picture 2" descr="RJ: Auditores fiscalizam quiosques na orla e | Direitos Humanos">
            <a:extLst>
              <a:ext uri="{FF2B5EF4-FFF2-40B4-BE49-F238E27FC236}">
                <a16:creationId xmlns:a16="http://schemas.microsoft.com/office/drawing/2014/main" id="{C3AE80AB-9871-0645-03DB-920B269EF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r="24519"/>
          <a:stretch/>
        </p:blipFill>
        <p:spPr bwMode="auto">
          <a:xfrm>
            <a:off x="1923816" y="2263194"/>
            <a:ext cx="3502495" cy="34959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entral de Cursos Central de Cursos do Brasil">
            <a:extLst>
              <a:ext uri="{FF2B5EF4-FFF2-40B4-BE49-F238E27FC236}">
                <a16:creationId xmlns:a16="http://schemas.microsoft.com/office/drawing/2014/main" id="{17CDA9C2-6E45-D057-929E-6A4D999D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107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" name="圆角矩形 73">
            <a:extLst>
              <a:ext uri="{FF2B5EF4-FFF2-40B4-BE49-F238E27FC236}">
                <a16:creationId xmlns:a16="http://schemas.microsoft.com/office/drawing/2014/main" id="{C25BFD02-F063-1CF8-A8EC-DD94B6BA43B0}"/>
              </a:ext>
            </a:extLst>
          </p:cNvPr>
          <p:cNvSpPr/>
          <p:nvPr/>
        </p:nvSpPr>
        <p:spPr>
          <a:xfrm>
            <a:off x="4356099" y="1098821"/>
            <a:ext cx="5676901" cy="4800158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9087398-0D9C-EF72-C30A-C38848E4D385}"/>
              </a:ext>
            </a:extLst>
          </p:cNvPr>
          <p:cNvGrpSpPr/>
          <p:nvPr/>
        </p:nvGrpSpPr>
        <p:grpSpPr>
          <a:xfrm>
            <a:off x="5989570" y="5581172"/>
            <a:ext cx="2460758" cy="526362"/>
            <a:chOff x="1359786" y="2437301"/>
            <a:chExt cx="2460758" cy="526362"/>
          </a:xfrm>
        </p:grpSpPr>
        <p:sp>
          <p:nvSpPr>
            <p:cNvPr id="9" name="圆角矩形 11">
              <a:extLst>
                <a:ext uri="{FF2B5EF4-FFF2-40B4-BE49-F238E27FC236}">
                  <a16:creationId xmlns:a16="http://schemas.microsoft.com/office/drawing/2014/main" id="{292F800A-DF42-ABC3-DD91-298F00792786}"/>
                </a:ext>
              </a:extLst>
            </p:cNvPr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2">
              <a:extLst>
                <a:ext uri="{FF2B5EF4-FFF2-40B4-BE49-F238E27FC236}">
                  <a16:creationId xmlns:a16="http://schemas.microsoft.com/office/drawing/2014/main" id="{A26137EA-3BAB-E051-6A1A-B3FD4A99F093}"/>
                </a:ext>
              </a:extLst>
            </p:cNvPr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kern="0" dirty="0">
                  <a:ln w="0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NR 28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16">
            <a:extLst>
              <a:ext uri="{FF2B5EF4-FFF2-40B4-BE49-F238E27FC236}">
                <a16:creationId xmlns:a16="http://schemas.microsoft.com/office/drawing/2014/main" id="{3E760686-692C-5DBE-3DD2-8AEDC41E8665}"/>
              </a:ext>
            </a:extLst>
          </p:cNvPr>
          <p:cNvSpPr/>
          <p:nvPr/>
        </p:nvSpPr>
        <p:spPr>
          <a:xfrm>
            <a:off x="4734243" y="3628146"/>
            <a:ext cx="4917757" cy="1285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dirty="0"/>
              <a:t>Se um item de uma determinada NR não se encontra nessa tabela do anexo 2, então ele não é multável.</a:t>
            </a:r>
            <a:endParaRPr lang="pt-BR" altLang="zh-CN" sz="2000" kern="0" dirty="0">
              <a:ln w="0">
                <a:noFill/>
              </a:ln>
              <a:cs typeface="+mn-ea"/>
              <a:sym typeface="+mn-lt"/>
            </a:endParaRPr>
          </a:p>
        </p:txBody>
      </p:sp>
      <p:pic>
        <p:nvPicPr>
          <p:cNvPr id="15362" name="Picture 2" descr="Concurso AFT será aberto em 2023, confirma secretário-executivo - Degrau  Cultural">
            <a:extLst>
              <a:ext uri="{FF2B5EF4-FFF2-40B4-BE49-F238E27FC236}">
                <a16:creationId xmlns:a16="http://schemas.microsoft.com/office/drawing/2014/main" id="{5D2202E6-9212-7498-D196-667B14A37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"/>
          <a:stretch/>
        </p:blipFill>
        <p:spPr bwMode="auto">
          <a:xfrm>
            <a:off x="4356099" y="1098186"/>
            <a:ext cx="5676901" cy="2330814"/>
          </a:xfrm>
          <a:prstGeom prst="roundRect">
            <a:avLst>
              <a:gd name="adj" fmla="val 92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CBFA9C40-3EF2-1185-33F4-A51B3CD15A51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II </a:t>
            </a:r>
          </a:p>
        </p:txBody>
      </p:sp>
      <p:pic>
        <p:nvPicPr>
          <p:cNvPr id="13" name="Picture 2" descr="Central de Cursos Central de Cursos do Brasil">
            <a:extLst>
              <a:ext uri="{FF2B5EF4-FFF2-40B4-BE49-F238E27FC236}">
                <a16:creationId xmlns:a16="http://schemas.microsoft.com/office/drawing/2014/main" id="{58382638-A357-9261-AC38-CE5C138D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160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8794" y="1812788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-3790337" y="-1121956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 flipH="1">
            <a:off x="1562100" y="2423160"/>
            <a:ext cx="12065" cy="4032000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flipV="1">
            <a:off x="1480185" y="2336165"/>
            <a:ext cx="187960" cy="198120"/>
          </a:xfrm>
          <a:prstGeom prst="ellipse">
            <a:avLst/>
          </a:prstGeom>
          <a:solidFill>
            <a:srgbClr val="ADC5FB"/>
          </a:solidFill>
          <a:ln w="41275">
            <a:solidFill>
              <a:srgbClr val="385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716405" y="2423160"/>
            <a:ext cx="697865" cy="1905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 flipV="1">
            <a:off x="1480185" y="4340860"/>
            <a:ext cx="187960" cy="198120"/>
          </a:xfrm>
          <a:prstGeom prst="ellipse">
            <a:avLst/>
          </a:prstGeom>
          <a:solidFill>
            <a:srgbClr val="ADC5FB"/>
          </a:solidFill>
          <a:ln w="41275">
            <a:solidFill>
              <a:srgbClr val="385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69523" y="2073565"/>
            <a:ext cx="5039045" cy="30800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400" b="1" dirty="0">
                <a:cs typeface="+mn-ea"/>
                <a:sym typeface="+mn-lt"/>
              </a:rPr>
              <a:t>NR 28</a:t>
            </a:r>
          </a:p>
          <a:p>
            <a:pPr>
              <a:lnSpc>
                <a:spcPct val="150000"/>
              </a:lnSpc>
            </a:pPr>
            <a:endParaRPr lang="pt-BR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pt-BR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pt-BR" altLang="zh-CN" sz="2000" dirty="0">
                <a:cs typeface="+mn-ea"/>
                <a:sym typeface="+mn-lt"/>
              </a:rPr>
              <a:t>Como essa tabela ocupa muitas páginas, seria impossível colocar ela completa aqui nesse Guia. 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716405" y="4457065"/>
            <a:ext cx="697865" cy="1905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6">
            <a:extLst>
              <a:ext uri="{FF2B5EF4-FFF2-40B4-BE49-F238E27FC236}">
                <a16:creationId xmlns:a16="http://schemas.microsoft.com/office/drawing/2014/main" id="{6880B7DD-38A9-9C83-FBAC-1F24CB8959BE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II </a:t>
            </a:r>
          </a:p>
        </p:txBody>
      </p:sp>
      <p:pic>
        <p:nvPicPr>
          <p:cNvPr id="2" name="Picture 2" descr="Auditor Fiscal do Trabalho em ação">
            <a:extLst>
              <a:ext uri="{FF2B5EF4-FFF2-40B4-BE49-F238E27FC236}">
                <a16:creationId xmlns:a16="http://schemas.microsoft.com/office/drawing/2014/main" id="{41A7795B-FCA5-B205-0E18-F032BE53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98" y="3541612"/>
            <a:ext cx="3037843" cy="1830905"/>
          </a:xfrm>
          <a:prstGeom prst="round2DiagRect">
            <a:avLst>
              <a:gd name="adj1" fmla="val 29688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4FEDE7AA-AB75-B124-1275-8D00C5CD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5589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5" name="矩形 6">
            <a:extLst>
              <a:ext uri="{FF2B5EF4-FFF2-40B4-BE49-F238E27FC236}">
                <a16:creationId xmlns:a16="http://schemas.microsoft.com/office/drawing/2014/main" id="{056EA02F-03AE-4888-1A86-85E1451D3F5E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II</a:t>
            </a:r>
          </a:p>
        </p:txBody>
      </p:sp>
      <p:grpSp>
        <p:nvGrpSpPr>
          <p:cNvPr id="2" name="组合 12">
            <a:extLst>
              <a:ext uri="{FF2B5EF4-FFF2-40B4-BE49-F238E27FC236}">
                <a16:creationId xmlns:a16="http://schemas.microsoft.com/office/drawing/2014/main" id="{A17F1619-3005-D226-B2BE-D4DBF819D872}"/>
              </a:ext>
            </a:extLst>
          </p:cNvPr>
          <p:cNvGrpSpPr/>
          <p:nvPr/>
        </p:nvGrpSpPr>
        <p:grpSpPr>
          <a:xfrm rot="1749438">
            <a:off x="4737132" y="830847"/>
            <a:ext cx="2670625" cy="2079316"/>
            <a:chOff x="14862" y="3442"/>
            <a:chExt cx="2709" cy="3102"/>
          </a:xfrm>
        </p:grpSpPr>
        <p:sp>
          <p:nvSpPr>
            <p:cNvPr id="7" name="圆角矩形 11">
              <a:extLst>
                <a:ext uri="{FF2B5EF4-FFF2-40B4-BE49-F238E27FC236}">
                  <a16:creationId xmlns:a16="http://schemas.microsoft.com/office/drawing/2014/main" id="{625B4B43-6D72-7F4C-6D3A-5FCC2281F54E}"/>
                </a:ext>
              </a:extLst>
            </p:cNvPr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9E036615-28D0-4A22-B278-452C0D2A4A2E}"/>
                </a:ext>
              </a:extLst>
            </p:cNvPr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6">
            <a:extLst>
              <a:ext uri="{FF2B5EF4-FFF2-40B4-BE49-F238E27FC236}">
                <a16:creationId xmlns:a16="http://schemas.microsoft.com/office/drawing/2014/main" id="{10694918-7B23-DA71-F2CC-576A6145C061}"/>
              </a:ext>
            </a:extLst>
          </p:cNvPr>
          <p:cNvSpPr/>
          <p:nvPr/>
        </p:nvSpPr>
        <p:spPr>
          <a:xfrm>
            <a:off x="4805172" y="1317027"/>
            <a:ext cx="2554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altLang="zh-CN" sz="2000" kern="0" dirty="0">
                <a:ln w="0">
                  <a:noFill/>
                </a:ln>
                <a:cs typeface="+mn-ea"/>
                <a:sym typeface="+mn-lt"/>
              </a:rPr>
              <a:t>Portanto, ou inserir apenas um trecho pequeno.</a:t>
            </a:r>
          </a:p>
        </p:txBody>
      </p:sp>
      <p:pic>
        <p:nvPicPr>
          <p:cNvPr id="14338" name="Picture 2" descr="NR-28 Anexo II">
            <a:extLst>
              <a:ext uri="{FF2B5EF4-FFF2-40B4-BE49-F238E27FC236}">
                <a16:creationId xmlns:a16="http://schemas.microsoft.com/office/drawing/2014/main" id="{586221DF-70DD-FEA5-8E56-990EA0EB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45" y="3153566"/>
            <a:ext cx="8605509" cy="30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EB1F970B-2C50-BC7C-3211-3012AFF99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67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5" y="984884"/>
            <a:ext cx="9218239" cy="545592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14387" y="1211891"/>
            <a:ext cx="9935051" cy="5228913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613401" y="1905952"/>
            <a:ext cx="5318124" cy="4075747"/>
          </a:xfrm>
          <a:prstGeom prst="roundRect">
            <a:avLst>
              <a:gd name="adj" fmla="val 10022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613401" y="2335853"/>
            <a:ext cx="1177925" cy="3822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solidFill>
              <a:schemeClr val="bg1"/>
            </a:solidFill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91460" y="2335218"/>
            <a:ext cx="1416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16">
            <a:extLst>
              <a:ext uri="{FF2B5EF4-FFF2-40B4-BE49-F238E27FC236}">
                <a16:creationId xmlns:a16="http://schemas.microsoft.com/office/drawing/2014/main" id="{8EAA35E6-BF47-BC89-AA12-373F62F63F08}"/>
              </a:ext>
            </a:extLst>
          </p:cNvPr>
          <p:cNvSpPr/>
          <p:nvPr/>
        </p:nvSpPr>
        <p:spPr>
          <a:xfrm>
            <a:off x="5795488" y="2854959"/>
            <a:ext cx="4953950" cy="223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kern="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 NR-28 trata também das medidas punitivas em casos de violações dessas disposições.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altLang="zh-CN" sz="2400" kern="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圆角矩形 53">
            <a:extLst>
              <a:ext uri="{FF2B5EF4-FFF2-40B4-BE49-F238E27FC236}">
                <a16:creationId xmlns:a16="http://schemas.microsoft.com/office/drawing/2014/main" id="{6A71FA31-31D3-D9EC-F4B9-19C76B7FAECB}"/>
              </a:ext>
            </a:extLst>
          </p:cNvPr>
          <p:cNvSpPr/>
          <p:nvPr/>
        </p:nvSpPr>
        <p:spPr>
          <a:xfrm>
            <a:off x="1260475" y="2703651"/>
            <a:ext cx="3158808" cy="3055528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61">
            <a:extLst>
              <a:ext uri="{FF2B5EF4-FFF2-40B4-BE49-F238E27FC236}">
                <a16:creationId xmlns:a16="http://schemas.microsoft.com/office/drawing/2014/main" id="{C82D1AC6-BB33-23BF-7AD5-6C45F34EE594}"/>
              </a:ext>
            </a:extLst>
          </p:cNvPr>
          <p:cNvSpPr/>
          <p:nvPr/>
        </p:nvSpPr>
        <p:spPr>
          <a:xfrm>
            <a:off x="2208915" y="2374899"/>
            <a:ext cx="1073268" cy="1003301"/>
          </a:xfrm>
          <a:prstGeom prst="ellipse">
            <a:avLst/>
          </a:prstGeom>
          <a:solidFill>
            <a:srgbClr val="7A98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图标">
            <a:extLst>
              <a:ext uri="{FF2B5EF4-FFF2-40B4-BE49-F238E27FC236}">
                <a16:creationId xmlns:a16="http://schemas.microsoft.com/office/drawing/2014/main" id="{9A05DAC3-A43C-A159-8755-2231735891BC}"/>
              </a:ext>
            </a:extLst>
          </p:cNvPr>
          <p:cNvSpPr>
            <a:spLocks noChangeAspect="1"/>
          </p:cNvSpPr>
          <p:nvPr/>
        </p:nvSpPr>
        <p:spPr bwMode="auto">
          <a:xfrm>
            <a:off x="2443514" y="2641922"/>
            <a:ext cx="616969" cy="476835"/>
          </a:xfrm>
          <a:custGeom>
            <a:avLst/>
            <a:gdLst>
              <a:gd name="connsiteX0" fmla="*/ 165033 w 609243"/>
              <a:gd name="connsiteY0" fmla="*/ 400904 h 496315"/>
              <a:gd name="connsiteX1" fmla="*/ 303783 w 609243"/>
              <a:gd name="connsiteY1" fmla="*/ 460951 h 496315"/>
              <a:gd name="connsiteX2" fmla="*/ 600145 w 609243"/>
              <a:gd name="connsiteY2" fmla="*/ 431016 h 496315"/>
              <a:gd name="connsiteX3" fmla="*/ 585911 w 609243"/>
              <a:gd name="connsiteY3" fmla="*/ 453751 h 496315"/>
              <a:gd name="connsiteX4" fmla="*/ 316310 w 609243"/>
              <a:gd name="connsiteY4" fmla="*/ 490033 h 496315"/>
              <a:gd name="connsiteX5" fmla="*/ 303783 w 609243"/>
              <a:gd name="connsiteY5" fmla="*/ 496285 h 496315"/>
              <a:gd name="connsiteX6" fmla="*/ 291257 w 609243"/>
              <a:gd name="connsiteY6" fmla="*/ 490033 h 496315"/>
              <a:gd name="connsiteX7" fmla="*/ 21751 w 609243"/>
              <a:gd name="connsiteY7" fmla="*/ 453751 h 496315"/>
              <a:gd name="connsiteX8" fmla="*/ 7422 w 609243"/>
              <a:gd name="connsiteY8" fmla="*/ 431016 h 496315"/>
              <a:gd name="connsiteX9" fmla="*/ 165033 w 609243"/>
              <a:gd name="connsiteY9" fmla="*/ 400904 h 496315"/>
              <a:gd name="connsiteX10" fmla="*/ 155189 w 609243"/>
              <a:gd name="connsiteY10" fmla="*/ 275778 h 496315"/>
              <a:gd name="connsiteX11" fmla="*/ 259126 w 609243"/>
              <a:gd name="connsiteY11" fmla="*/ 295874 h 496315"/>
              <a:gd name="connsiteX12" fmla="*/ 249162 w 609243"/>
              <a:gd name="connsiteY12" fmla="*/ 312936 h 496315"/>
              <a:gd name="connsiteX13" fmla="*/ 65059 w 609243"/>
              <a:gd name="connsiteY13" fmla="*/ 331041 h 496315"/>
              <a:gd name="connsiteX14" fmla="*/ 55095 w 609243"/>
              <a:gd name="connsiteY14" fmla="*/ 313979 h 496315"/>
              <a:gd name="connsiteX15" fmla="*/ 155189 w 609243"/>
              <a:gd name="connsiteY15" fmla="*/ 275778 h 496315"/>
              <a:gd name="connsiteX16" fmla="*/ 443849 w 609243"/>
              <a:gd name="connsiteY16" fmla="*/ 275552 h 496315"/>
              <a:gd name="connsiteX17" fmla="*/ 546751 w 609243"/>
              <a:gd name="connsiteY17" fmla="*/ 305255 h 496315"/>
              <a:gd name="connsiteX18" fmla="*/ 538211 w 609243"/>
              <a:gd name="connsiteY18" fmla="*/ 323074 h 496315"/>
              <a:gd name="connsiteX19" fmla="*/ 353260 w 609243"/>
              <a:gd name="connsiteY19" fmla="*/ 320420 h 496315"/>
              <a:gd name="connsiteX20" fmla="*/ 341872 w 609243"/>
              <a:gd name="connsiteY20" fmla="*/ 304212 h 496315"/>
              <a:gd name="connsiteX21" fmla="*/ 443849 w 609243"/>
              <a:gd name="connsiteY21" fmla="*/ 275552 h 496315"/>
              <a:gd name="connsiteX22" fmla="*/ 155189 w 609243"/>
              <a:gd name="connsiteY22" fmla="*/ 229830 h 496315"/>
              <a:gd name="connsiteX23" fmla="*/ 259126 w 609243"/>
              <a:gd name="connsiteY23" fmla="*/ 249914 h 496315"/>
              <a:gd name="connsiteX24" fmla="*/ 249162 w 609243"/>
              <a:gd name="connsiteY24" fmla="*/ 266966 h 496315"/>
              <a:gd name="connsiteX25" fmla="*/ 65059 w 609243"/>
              <a:gd name="connsiteY25" fmla="*/ 284966 h 496315"/>
              <a:gd name="connsiteX26" fmla="*/ 55095 w 609243"/>
              <a:gd name="connsiteY26" fmla="*/ 268008 h 496315"/>
              <a:gd name="connsiteX27" fmla="*/ 155189 w 609243"/>
              <a:gd name="connsiteY27" fmla="*/ 229830 h 496315"/>
              <a:gd name="connsiteX28" fmla="*/ 439981 w 609243"/>
              <a:gd name="connsiteY28" fmla="*/ 229743 h 496315"/>
              <a:gd name="connsiteX29" fmla="*/ 542897 w 609243"/>
              <a:gd name="connsiteY29" fmla="*/ 259481 h 496315"/>
              <a:gd name="connsiteX30" fmla="*/ 534359 w 609243"/>
              <a:gd name="connsiteY30" fmla="*/ 277206 h 496315"/>
              <a:gd name="connsiteX31" fmla="*/ 349445 w 609243"/>
              <a:gd name="connsiteY31" fmla="*/ 274552 h 496315"/>
              <a:gd name="connsiteX32" fmla="*/ 338060 w 609243"/>
              <a:gd name="connsiteY32" fmla="*/ 258438 h 496315"/>
              <a:gd name="connsiteX33" fmla="*/ 439981 w 609243"/>
              <a:gd name="connsiteY33" fmla="*/ 229743 h 496315"/>
              <a:gd name="connsiteX34" fmla="*/ 436157 w 609243"/>
              <a:gd name="connsiteY34" fmla="*/ 183933 h 496315"/>
              <a:gd name="connsiteX35" fmla="*/ 539058 w 609243"/>
              <a:gd name="connsiteY35" fmla="*/ 213639 h 496315"/>
              <a:gd name="connsiteX36" fmla="*/ 530612 w 609243"/>
              <a:gd name="connsiteY36" fmla="*/ 231439 h 496315"/>
              <a:gd name="connsiteX37" fmla="*/ 345546 w 609243"/>
              <a:gd name="connsiteY37" fmla="*/ 228694 h 496315"/>
              <a:gd name="connsiteX38" fmla="*/ 334252 w 609243"/>
              <a:gd name="connsiteY38" fmla="*/ 212598 h 496315"/>
              <a:gd name="connsiteX39" fmla="*/ 436157 w 609243"/>
              <a:gd name="connsiteY39" fmla="*/ 183933 h 496315"/>
              <a:gd name="connsiteX40" fmla="*/ 155189 w 609243"/>
              <a:gd name="connsiteY40" fmla="*/ 183880 h 496315"/>
              <a:gd name="connsiteX41" fmla="*/ 259126 w 609243"/>
              <a:gd name="connsiteY41" fmla="*/ 203976 h 496315"/>
              <a:gd name="connsiteX42" fmla="*/ 249162 w 609243"/>
              <a:gd name="connsiteY42" fmla="*/ 220933 h 496315"/>
              <a:gd name="connsiteX43" fmla="*/ 65059 w 609243"/>
              <a:gd name="connsiteY43" fmla="*/ 239028 h 496315"/>
              <a:gd name="connsiteX44" fmla="*/ 55095 w 609243"/>
              <a:gd name="connsiteY44" fmla="*/ 221975 h 496315"/>
              <a:gd name="connsiteX45" fmla="*/ 155189 w 609243"/>
              <a:gd name="connsiteY45" fmla="*/ 183880 h 496315"/>
              <a:gd name="connsiteX46" fmla="*/ 439981 w 609243"/>
              <a:gd name="connsiteY46" fmla="*/ 137783 h 496315"/>
              <a:gd name="connsiteX47" fmla="*/ 542897 w 609243"/>
              <a:gd name="connsiteY47" fmla="*/ 167489 h 496315"/>
              <a:gd name="connsiteX48" fmla="*/ 534359 w 609243"/>
              <a:gd name="connsiteY48" fmla="*/ 185289 h 496315"/>
              <a:gd name="connsiteX49" fmla="*/ 349445 w 609243"/>
              <a:gd name="connsiteY49" fmla="*/ 182544 h 496315"/>
              <a:gd name="connsiteX50" fmla="*/ 338060 w 609243"/>
              <a:gd name="connsiteY50" fmla="*/ 166448 h 496315"/>
              <a:gd name="connsiteX51" fmla="*/ 439981 w 609243"/>
              <a:gd name="connsiteY51" fmla="*/ 137783 h 496315"/>
              <a:gd name="connsiteX52" fmla="*/ 209117 w 609243"/>
              <a:gd name="connsiteY52" fmla="*/ 125922 h 496315"/>
              <a:gd name="connsiteX53" fmla="*/ 249230 w 609243"/>
              <a:gd name="connsiteY53" fmla="*/ 141507 h 496315"/>
              <a:gd name="connsiteX54" fmla="*/ 239267 w 609243"/>
              <a:gd name="connsiteY54" fmla="*/ 158561 h 496315"/>
              <a:gd name="connsiteX55" fmla="*/ 171234 w 609243"/>
              <a:gd name="connsiteY55" fmla="*/ 146339 h 496315"/>
              <a:gd name="connsiteX56" fmla="*/ 166015 w 609243"/>
              <a:gd name="connsiteY56" fmla="*/ 127390 h 496315"/>
              <a:gd name="connsiteX57" fmla="*/ 209117 w 609243"/>
              <a:gd name="connsiteY57" fmla="*/ 125922 h 496315"/>
              <a:gd name="connsiteX58" fmla="*/ 114405 w 609243"/>
              <a:gd name="connsiteY58" fmla="*/ 101164 h 496315"/>
              <a:gd name="connsiteX59" fmla="*/ 79658 w 609243"/>
              <a:gd name="connsiteY59" fmla="*/ 112628 h 496315"/>
              <a:gd name="connsiteX60" fmla="*/ 78139 w 609243"/>
              <a:gd name="connsiteY60" fmla="*/ 156871 h 496315"/>
              <a:gd name="connsiteX61" fmla="*/ 114405 w 609243"/>
              <a:gd name="connsiteY61" fmla="*/ 142186 h 496315"/>
              <a:gd name="connsiteX62" fmla="*/ 436157 w 609243"/>
              <a:gd name="connsiteY62" fmla="*/ 91941 h 496315"/>
              <a:gd name="connsiteX63" fmla="*/ 539058 w 609243"/>
              <a:gd name="connsiteY63" fmla="*/ 121643 h 496315"/>
              <a:gd name="connsiteX64" fmla="*/ 530612 w 609243"/>
              <a:gd name="connsiteY64" fmla="*/ 139462 h 496315"/>
              <a:gd name="connsiteX65" fmla="*/ 345546 w 609243"/>
              <a:gd name="connsiteY65" fmla="*/ 136808 h 496315"/>
              <a:gd name="connsiteX66" fmla="*/ 334252 w 609243"/>
              <a:gd name="connsiteY66" fmla="*/ 120601 h 496315"/>
              <a:gd name="connsiteX67" fmla="*/ 436157 w 609243"/>
              <a:gd name="connsiteY67" fmla="*/ 91941 h 496315"/>
              <a:gd name="connsiteX68" fmla="*/ 120956 w 609243"/>
              <a:gd name="connsiteY68" fmla="*/ 81080 h 496315"/>
              <a:gd name="connsiteX69" fmla="*/ 123804 w 609243"/>
              <a:gd name="connsiteY69" fmla="*/ 81459 h 496315"/>
              <a:gd name="connsiteX70" fmla="*/ 134152 w 609243"/>
              <a:gd name="connsiteY70" fmla="*/ 90933 h 496315"/>
              <a:gd name="connsiteX71" fmla="*/ 134152 w 609243"/>
              <a:gd name="connsiteY71" fmla="*/ 146734 h 496315"/>
              <a:gd name="connsiteX72" fmla="*/ 133773 w 609243"/>
              <a:gd name="connsiteY72" fmla="*/ 149292 h 496315"/>
              <a:gd name="connsiteX73" fmla="*/ 126842 w 609243"/>
              <a:gd name="connsiteY73" fmla="*/ 159523 h 496315"/>
              <a:gd name="connsiteX74" fmla="*/ 78234 w 609243"/>
              <a:gd name="connsiteY74" fmla="*/ 179892 h 496315"/>
              <a:gd name="connsiteX75" fmla="*/ 64658 w 609243"/>
              <a:gd name="connsiteY75" fmla="*/ 175439 h 496315"/>
              <a:gd name="connsiteX76" fmla="*/ 58392 w 609243"/>
              <a:gd name="connsiteY76" fmla="*/ 166439 h 496315"/>
              <a:gd name="connsiteX77" fmla="*/ 60101 w 609243"/>
              <a:gd name="connsiteY77" fmla="*/ 110638 h 496315"/>
              <a:gd name="connsiteX78" fmla="*/ 60765 w 609243"/>
              <a:gd name="connsiteY78" fmla="*/ 107796 h 496315"/>
              <a:gd name="connsiteX79" fmla="*/ 64943 w 609243"/>
              <a:gd name="connsiteY79" fmla="*/ 98796 h 496315"/>
              <a:gd name="connsiteX80" fmla="*/ 120956 w 609243"/>
              <a:gd name="connsiteY80" fmla="*/ 81080 h 496315"/>
              <a:gd name="connsiteX81" fmla="*/ 211133 w 609243"/>
              <a:gd name="connsiteY81" fmla="*/ 79659 h 496315"/>
              <a:gd name="connsiteX82" fmla="*/ 252540 w 609243"/>
              <a:gd name="connsiteY82" fmla="*/ 93858 h 496315"/>
              <a:gd name="connsiteX83" fmla="*/ 242574 w 609243"/>
              <a:gd name="connsiteY83" fmla="*/ 110925 h 496315"/>
              <a:gd name="connsiteX84" fmla="*/ 172811 w 609243"/>
              <a:gd name="connsiteY84" fmla="*/ 103719 h 496315"/>
              <a:gd name="connsiteX85" fmla="*/ 167590 w 609243"/>
              <a:gd name="connsiteY85" fmla="*/ 84661 h 496315"/>
              <a:gd name="connsiteX86" fmla="*/ 211133 w 609243"/>
              <a:gd name="connsiteY86" fmla="*/ 79659 h 496315"/>
              <a:gd name="connsiteX87" fmla="*/ 198798 w 609243"/>
              <a:gd name="connsiteY87" fmla="*/ 22403 h 496315"/>
              <a:gd name="connsiteX88" fmla="*/ 27245 w 609243"/>
              <a:gd name="connsiteY88" fmla="*/ 79844 h 496315"/>
              <a:gd name="connsiteX89" fmla="*/ 26012 w 609243"/>
              <a:gd name="connsiteY89" fmla="*/ 387586 h 496315"/>
              <a:gd name="connsiteX90" fmla="*/ 306429 w 609243"/>
              <a:gd name="connsiteY90" fmla="*/ 408620 h 496315"/>
              <a:gd name="connsiteX91" fmla="*/ 586847 w 609243"/>
              <a:gd name="connsiteY91" fmla="*/ 387586 h 496315"/>
              <a:gd name="connsiteX92" fmla="*/ 585614 w 609243"/>
              <a:gd name="connsiteY92" fmla="*/ 79844 h 496315"/>
              <a:gd name="connsiteX93" fmla="*/ 315160 w 609243"/>
              <a:gd name="connsiteY93" fmla="*/ 68664 h 496315"/>
              <a:gd name="connsiteX94" fmla="*/ 306429 w 609243"/>
              <a:gd name="connsiteY94" fmla="*/ 71791 h 496315"/>
              <a:gd name="connsiteX95" fmla="*/ 297699 w 609243"/>
              <a:gd name="connsiteY95" fmla="*/ 68664 h 496315"/>
              <a:gd name="connsiteX96" fmla="*/ 198798 w 609243"/>
              <a:gd name="connsiteY96" fmla="*/ 22403 h 496315"/>
              <a:gd name="connsiteX97" fmla="*/ 197678 w 609243"/>
              <a:gd name="connsiteY97" fmla="*/ 346 h 496315"/>
              <a:gd name="connsiteX98" fmla="*/ 306429 w 609243"/>
              <a:gd name="connsiteY98" fmla="*/ 46209 h 496315"/>
              <a:gd name="connsiteX99" fmla="*/ 602505 w 609243"/>
              <a:gd name="connsiteY99" fmla="*/ 64779 h 496315"/>
              <a:gd name="connsiteX100" fmla="*/ 606016 w 609243"/>
              <a:gd name="connsiteY100" fmla="*/ 68948 h 496315"/>
              <a:gd name="connsiteX101" fmla="*/ 608009 w 609243"/>
              <a:gd name="connsiteY101" fmla="*/ 75581 h 496315"/>
              <a:gd name="connsiteX102" fmla="*/ 609243 w 609243"/>
              <a:gd name="connsiteY102" fmla="*/ 396113 h 496315"/>
              <a:gd name="connsiteX103" fmla="*/ 608199 w 609243"/>
              <a:gd name="connsiteY103" fmla="*/ 400945 h 496315"/>
              <a:gd name="connsiteX104" fmla="*/ 595103 w 609243"/>
              <a:gd name="connsiteY104" fmla="*/ 414210 h 496315"/>
              <a:gd name="connsiteX105" fmla="*/ 317437 w 609243"/>
              <a:gd name="connsiteY105" fmla="*/ 428043 h 496315"/>
              <a:gd name="connsiteX106" fmla="*/ 306429 w 609243"/>
              <a:gd name="connsiteY106" fmla="*/ 434675 h 496315"/>
              <a:gd name="connsiteX107" fmla="*/ 295422 w 609243"/>
              <a:gd name="connsiteY107" fmla="*/ 428043 h 496315"/>
              <a:gd name="connsiteX108" fmla="*/ 17756 w 609243"/>
              <a:gd name="connsiteY108" fmla="*/ 414210 h 496315"/>
              <a:gd name="connsiteX109" fmla="*/ 4660 w 609243"/>
              <a:gd name="connsiteY109" fmla="*/ 400945 h 496315"/>
              <a:gd name="connsiteX110" fmla="*/ 3616 w 609243"/>
              <a:gd name="connsiteY110" fmla="*/ 396113 h 496315"/>
              <a:gd name="connsiteX111" fmla="*/ 4850 w 609243"/>
              <a:gd name="connsiteY111" fmla="*/ 75581 h 496315"/>
              <a:gd name="connsiteX112" fmla="*/ 6843 w 609243"/>
              <a:gd name="connsiteY112" fmla="*/ 68948 h 496315"/>
              <a:gd name="connsiteX113" fmla="*/ 10354 w 609243"/>
              <a:gd name="connsiteY113" fmla="*/ 64779 h 496315"/>
              <a:gd name="connsiteX114" fmla="*/ 197678 w 609243"/>
              <a:gd name="connsiteY114" fmla="*/ 346 h 4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09243" h="496315">
                <a:moveTo>
                  <a:pt x="165033" y="400904"/>
                </a:moveTo>
                <a:cubicBezTo>
                  <a:pt x="218614" y="402858"/>
                  <a:pt x="269051" y="419838"/>
                  <a:pt x="303783" y="460951"/>
                </a:cubicBezTo>
                <a:cubicBezTo>
                  <a:pt x="373248" y="378725"/>
                  <a:pt x="505628" y="393029"/>
                  <a:pt x="600145" y="431016"/>
                </a:cubicBezTo>
                <a:cubicBezTo>
                  <a:pt x="616847" y="437742"/>
                  <a:pt x="602423" y="460382"/>
                  <a:pt x="585911" y="453751"/>
                </a:cubicBezTo>
                <a:cubicBezTo>
                  <a:pt x="500314" y="419364"/>
                  <a:pt x="372583" y="404018"/>
                  <a:pt x="316310" y="490033"/>
                </a:cubicBezTo>
                <a:cubicBezTo>
                  <a:pt x="313178" y="494864"/>
                  <a:pt x="308433" y="496569"/>
                  <a:pt x="303783" y="496285"/>
                </a:cubicBezTo>
                <a:cubicBezTo>
                  <a:pt x="299134" y="496569"/>
                  <a:pt x="294389" y="494864"/>
                  <a:pt x="291257" y="490033"/>
                </a:cubicBezTo>
                <a:cubicBezTo>
                  <a:pt x="234984" y="404018"/>
                  <a:pt x="107253" y="419364"/>
                  <a:pt x="21751" y="453751"/>
                </a:cubicBezTo>
                <a:cubicBezTo>
                  <a:pt x="5144" y="460382"/>
                  <a:pt x="-9280" y="437742"/>
                  <a:pt x="7422" y="431016"/>
                </a:cubicBezTo>
                <a:cubicBezTo>
                  <a:pt x="54728" y="412023"/>
                  <a:pt x="111452" y="398950"/>
                  <a:pt x="165033" y="400904"/>
                </a:cubicBezTo>
                <a:close/>
                <a:moveTo>
                  <a:pt x="155189" y="275778"/>
                </a:moveTo>
                <a:cubicBezTo>
                  <a:pt x="190373" y="271726"/>
                  <a:pt x="226197" y="277389"/>
                  <a:pt x="259126" y="295874"/>
                </a:cubicBezTo>
                <a:cubicBezTo>
                  <a:pt x="270229" y="302130"/>
                  <a:pt x="260265" y="319192"/>
                  <a:pt x="249162" y="312936"/>
                </a:cubicBezTo>
                <a:cubicBezTo>
                  <a:pt x="189186" y="279285"/>
                  <a:pt x="119815" y="294262"/>
                  <a:pt x="65059" y="331041"/>
                </a:cubicBezTo>
                <a:cubicBezTo>
                  <a:pt x="54430" y="338150"/>
                  <a:pt x="44561" y="320993"/>
                  <a:pt x="55095" y="313979"/>
                </a:cubicBezTo>
                <a:cubicBezTo>
                  <a:pt x="85463" y="293599"/>
                  <a:pt x="120006" y="279830"/>
                  <a:pt x="155189" y="275778"/>
                </a:cubicBezTo>
                <a:close/>
                <a:moveTo>
                  <a:pt x="443849" y="275552"/>
                </a:moveTo>
                <a:cubicBezTo>
                  <a:pt x="479257" y="276654"/>
                  <a:pt x="514819" y="287483"/>
                  <a:pt x="546751" y="305255"/>
                </a:cubicBezTo>
                <a:cubicBezTo>
                  <a:pt x="557854" y="311415"/>
                  <a:pt x="549408" y="329329"/>
                  <a:pt x="538211" y="323074"/>
                </a:cubicBezTo>
                <a:cubicBezTo>
                  <a:pt x="480609" y="291037"/>
                  <a:pt x="410197" y="281843"/>
                  <a:pt x="353260" y="320420"/>
                </a:cubicBezTo>
                <a:cubicBezTo>
                  <a:pt x="342726" y="327528"/>
                  <a:pt x="331339" y="311415"/>
                  <a:pt x="341872" y="304212"/>
                </a:cubicBezTo>
                <a:cubicBezTo>
                  <a:pt x="373188" y="283076"/>
                  <a:pt x="408441" y="274451"/>
                  <a:pt x="443849" y="275552"/>
                </a:cubicBezTo>
                <a:close/>
                <a:moveTo>
                  <a:pt x="155189" y="229830"/>
                </a:moveTo>
                <a:cubicBezTo>
                  <a:pt x="190373" y="225780"/>
                  <a:pt x="226197" y="231440"/>
                  <a:pt x="259126" y="249914"/>
                </a:cubicBezTo>
                <a:cubicBezTo>
                  <a:pt x="270229" y="256166"/>
                  <a:pt x="260265" y="273124"/>
                  <a:pt x="249162" y="266966"/>
                </a:cubicBezTo>
                <a:cubicBezTo>
                  <a:pt x="189186" y="233335"/>
                  <a:pt x="119815" y="248303"/>
                  <a:pt x="65059" y="284966"/>
                </a:cubicBezTo>
                <a:cubicBezTo>
                  <a:pt x="54430" y="292071"/>
                  <a:pt x="44561" y="275019"/>
                  <a:pt x="55095" y="268008"/>
                </a:cubicBezTo>
                <a:cubicBezTo>
                  <a:pt x="85463" y="247640"/>
                  <a:pt x="120006" y="233880"/>
                  <a:pt x="155189" y="229830"/>
                </a:cubicBezTo>
                <a:close/>
                <a:moveTo>
                  <a:pt x="439981" y="229743"/>
                </a:moveTo>
                <a:cubicBezTo>
                  <a:pt x="475369" y="230857"/>
                  <a:pt x="510924" y="241709"/>
                  <a:pt x="542897" y="259481"/>
                </a:cubicBezTo>
                <a:cubicBezTo>
                  <a:pt x="553903" y="265642"/>
                  <a:pt x="545554" y="283461"/>
                  <a:pt x="534359" y="277206"/>
                </a:cubicBezTo>
                <a:cubicBezTo>
                  <a:pt x="476674" y="245169"/>
                  <a:pt x="406371" y="235975"/>
                  <a:pt x="349445" y="274552"/>
                </a:cubicBezTo>
                <a:cubicBezTo>
                  <a:pt x="338819" y="281660"/>
                  <a:pt x="327529" y="265547"/>
                  <a:pt x="338060" y="258438"/>
                </a:cubicBezTo>
                <a:cubicBezTo>
                  <a:pt x="369369" y="237255"/>
                  <a:pt x="404592" y="228629"/>
                  <a:pt x="439981" y="229743"/>
                </a:cubicBezTo>
                <a:close/>
                <a:moveTo>
                  <a:pt x="436157" y="183933"/>
                </a:moveTo>
                <a:cubicBezTo>
                  <a:pt x="471557" y="185045"/>
                  <a:pt x="507123" y="195886"/>
                  <a:pt x="539058" y="213639"/>
                </a:cubicBezTo>
                <a:cubicBezTo>
                  <a:pt x="550162" y="219794"/>
                  <a:pt x="541715" y="237594"/>
                  <a:pt x="530612" y="231439"/>
                </a:cubicBezTo>
                <a:cubicBezTo>
                  <a:pt x="472909" y="199342"/>
                  <a:pt x="402584" y="190253"/>
                  <a:pt x="345546" y="228694"/>
                </a:cubicBezTo>
                <a:cubicBezTo>
                  <a:pt x="335012" y="235889"/>
                  <a:pt x="323718" y="219699"/>
                  <a:pt x="334252" y="212598"/>
                </a:cubicBezTo>
                <a:cubicBezTo>
                  <a:pt x="365524" y="191436"/>
                  <a:pt x="400757" y="182820"/>
                  <a:pt x="436157" y="183933"/>
                </a:cubicBezTo>
                <a:close/>
                <a:moveTo>
                  <a:pt x="155189" y="183880"/>
                </a:moveTo>
                <a:cubicBezTo>
                  <a:pt x="190373" y="179842"/>
                  <a:pt x="226197" y="185502"/>
                  <a:pt x="259126" y="203976"/>
                </a:cubicBezTo>
                <a:cubicBezTo>
                  <a:pt x="270229" y="210133"/>
                  <a:pt x="260265" y="227186"/>
                  <a:pt x="249162" y="220933"/>
                </a:cubicBezTo>
                <a:cubicBezTo>
                  <a:pt x="189186" y="187302"/>
                  <a:pt x="119815" y="202270"/>
                  <a:pt x="65059" y="239028"/>
                </a:cubicBezTo>
                <a:cubicBezTo>
                  <a:pt x="54430" y="246133"/>
                  <a:pt x="44561" y="229080"/>
                  <a:pt x="55095" y="221975"/>
                </a:cubicBezTo>
                <a:cubicBezTo>
                  <a:pt x="85463" y="201655"/>
                  <a:pt x="120006" y="187918"/>
                  <a:pt x="155189" y="183880"/>
                </a:cubicBezTo>
                <a:close/>
                <a:moveTo>
                  <a:pt x="439981" y="137783"/>
                </a:moveTo>
                <a:cubicBezTo>
                  <a:pt x="475369" y="138895"/>
                  <a:pt x="510924" y="149736"/>
                  <a:pt x="542897" y="167489"/>
                </a:cubicBezTo>
                <a:cubicBezTo>
                  <a:pt x="553903" y="173644"/>
                  <a:pt x="545554" y="191444"/>
                  <a:pt x="534359" y="185289"/>
                </a:cubicBezTo>
                <a:cubicBezTo>
                  <a:pt x="476674" y="153192"/>
                  <a:pt x="406371" y="144103"/>
                  <a:pt x="349445" y="182544"/>
                </a:cubicBezTo>
                <a:cubicBezTo>
                  <a:pt x="338819" y="189739"/>
                  <a:pt x="327529" y="173549"/>
                  <a:pt x="338060" y="166448"/>
                </a:cubicBezTo>
                <a:cubicBezTo>
                  <a:pt x="369369" y="145286"/>
                  <a:pt x="404592" y="136670"/>
                  <a:pt x="439981" y="137783"/>
                </a:cubicBezTo>
                <a:close/>
                <a:moveTo>
                  <a:pt x="209117" y="125922"/>
                </a:moveTo>
                <a:cubicBezTo>
                  <a:pt x="223089" y="128148"/>
                  <a:pt x="236563" y="133217"/>
                  <a:pt x="249230" y="141507"/>
                </a:cubicBezTo>
                <a:cubicBezTo>
                  <a:pt x="259857" y="148423"/>
                  <a:pt x="249989" y="165477"/>
                  <a:pt x="239267" y="158561"/>
                </a:cubicBezTo>
                <a:cubicBezTo>
                  <a:pt x="218392" y="144918"/>
                  <a:pt x="195619" y="141223"/>
                  <a:pt x="171234" y="146339"/>
                </a:cubicBezTo>
                <a:cubicBezTo>
                  <a:pt x="158804" y="148991"/>
                  <a:pt x="153585" y="130043"/>
                  <a:pt x="166015" y="127390"/>
                </a:cubicBezTo>
                <a:cubicBezTo>
                  <a:pt x="180675" y="124311"/>
                  <a:pt x="195145" y="123695"/>
                  <a:pt x="209117" y="125922"/>
                </a:cubicBezTo>
                <a:close/>
                <a:moveTo>
                  <a:pt x="114405" y="101164"/>
                </a:moveTo>
                <a:cubicBezTo>
                  <a:pt x="101873" y="102206"/>
                  <a:pt x="90291" y="105901"/>
                  <a:pt x="79658" y="112628"/>
                </a:cubicBezTo>
                <a:cubicBezTo>
                  <a:pt x="78519" y="127407"/>
                  <a:pt x="78234" y="142091"/>
                  <a:pt x="78139" y="156871"/>
                </a:cubicBezTo>
                <a:cubicBezTo>
                  <a:pt x="89626" y="150523"/>
                  <a:pt x="101684" y="145407"/>
                  <a:pt x="114405" y="142186"/>
                </a:cubicBezTo>
                <a:close/>
                <a:moveTo>
                  <a:pt x="436157" y="91941"/>
                </a:moveTo>
                <a:cubicBezTo>
                  <a:pt x="471557" y="93043"/>
                  <a:pt x="507123" y="103872"/>
                  <a:pt x="539058" y="121643"/>
                </a:cubicBezTo>
                <a:cubicBezTo>
                  <a:pt x="550162" y="127804"/>
                  <a:pt x="541715" y="145718"/>
                  <a:pt x="530612" y="139462"/>
                </a:cubicBezTo>
                <a:cubicBezTo>
                  <a:pt x="472909" y="107426"/>
                  <a:pt x="402584" y="98232"/>
                  <a:pt x="345546" y="136808"/>
                </a:cubicBezTo>
                <a:cubicBezTo>
                  <a:pt x="335012" y="143917"/>
                  <a:pt x="323718" y="127804"/>
                  <a:pt x="334252" y="120601"/>
                </a:cubicBezTo>
                <a:cubicBezTo>
                  <a:pt x="365524" y="99464"/>
                  <a:pt x="400757" y="90839"/>
                  <a:pt x="436157" y="91941"/>
                </a:cubicBezTo>
                <a:close/>
                <a:moveTo>
                  <a:pt x="120956" y="81080"/>
                </a:moveTo>
                <a:cubicBezTo>
                  <a:pt x="122000" y="81080"/>
                  <a:pt x="122855" y="81174"/>
                  <a:pt x="123804" y="81459"/>
                </a:cubicBezTo>
                <a:cubicBezTo>
                  <a:pt x="128836" y="81269"/>
                  <a:pt x="134152" y="84396"/>
                  <a:pt x="134152" y="90933"/>
                </a:cubicBezTo>
                <a:lnTo>
                  <a:pt x="134152" y="146734"/>
                </a:lnTo>
                <a:cubicBezTo>
                  <a:pt x="134152" y="147681"/>
                  <a:pt x="133962" y="148534"/>
                  <a:pt x="133773" y="149292"/>
                </a:cubicBezTo>
                <a:cubicBezTo>
                  <a:pt x="134532" y="153744"/>
                  <a:pt x="132633" y="158387"/>
                  <a:pt x="126842" y="159523"/>
                </a:cubicBezTo>
                <a:cubicBezTo>
                  <a:pt x="109279" y="163029"/>
                  <a:pt x="93234" y="170134"/>
                  <a:pt x="78234" y="179892"/>
                </a:cubicBezTo>
                <a:cubicBezTo>
                  <a:pt x="72348" y="183682"/>
                  <a:pt x="66841" y="180366"/>
                  <a:pt x="64658" y="175439"/>
                </a:cubicBezTo>
                <a:cubicBezTo>
                  <a:pt x="61145" y="174208"/>
                  <a:pt x="58392" y="171271"/>
                  <a:pt x="58392" y="166439"/>
                </a:cubicBezTo>
                <a:cubicBezTo>
                  <a:pt x="58392" y="147871"/>
                  <a:pt x="58487" y="129207"/>
                  <a:pt x="60101" y="110638"/>
                </a:cubicBezTo>
                <a:cubicBezTo>
                  <a:pt x="60196" y="109596"/>
                  <a:pt x="60386" y="108649"/>
                  <a:pt x="60765" y="107796"/>
                </a:cubicBezTo>
                <a:cubicBezTo>
                  <a:pt x="60576" y="104575"/>
                  <a:pt x="61715" y="101164"/>
                  <a:pt x="64943" y="98796"/>
                </a:cubicBezTo>
                <a:cubicBezTo>
                  <a:pt x="81367" y="86764"/>
                  <a:pt x="100734" y="81459"/>
                  <a:pt x="120956" y="81080"/>
                </a:cubicBezTo>
                <a:close/>
                <a:moveTo>
                  <a:pt x="211133" y="79659"/>
                </a:moveTo>
                <a:cubicBezTo>
                  <a:pt x="225465" y="81224"/>
                  <a:pt x="239442" y="85988"/>
                  <a:pt x="252540" y="93858"/>
                </a:cubicBezTo>
                <a:cubicBezTo>
                  <a:pt x="263455" y="100495"/>
                  <a:pt x="253489" y="117563"/>
                  <a:pt x="242574" y="110925"/>
                </a:cubicBezTo>
                <a:cubicBezTo>
                  <a:pt x="220553" y="97651"/>
                  <a:pt x="197109" y="95375"/>
                  <a:pt x="172811" y="103719"/>
                </a:cubicBezTo>
                <a:cubicBezTo>
                  <a:pt x="160756" y="107796"/>
                  <a:pt x="155631" y="88833"/>
                  <a:pt x="167590" y="84661"/>
                </a:cubicBezTo>
                <a:cubicBezTo>
                  <a:pt x="182112" y="79730"/>
                  <a:pt x="196800" y="78095"/>
                  <a:pt x="211133" y="79659"/>
                </a:cubicBezTo>
                <a:close/>
                <a:moveTo>
                  <a:pt x="198798" y="22403"/>
                </a:moveTo>
                <a:cubicBezTo>
                  <a:pt x="139593" y="17888"/>
                  <a:pt x="76710" y="44314"/>
                  <a:pt x="27245" y="79844"/>
                </a:cubicBezTo>
                <a:cubicBezTo>
                  <a:pt x="29238" y="182456"/>
                  <a:pt x="26296" y="284974"/>
                  <a:pt x="26012" y="387586"/>
                </a:cubicBezTo>
                <a:cubicBezTo>
                  <a:pt x="118725" y="354898"/>
                  <a:pt x="223111" y="351392"/>
                  <a:pt x="306429" y="408620"/>
                </a:cubicBezTo>
                <a:cubicBezTo>
                  <a:pt x="389653" y="351392"/>
                  <a:pt x="494134" y="354898"/>
                  <a:pt x="586847" y="387586"/>
                </a:cubicBezTo>
                <a:cubicBezTo>
                  <a:pt x="586563" y="284974"/>
                  <a:pt x="583621" y="182456"/>
                  <a:pt x="585614" y="79844"/>
                </a:cubicBezTo>
                <a:cubicBezTo>
                  <a:pt x="506470" y="22995"/>
                  <a:pt x="392975" y="-10545"/>
                  <a:pt x="315160" y="68664"/>
                </a:cubicBezTo>
                <a:cubicBezTo>
                  <a:pt x="312503" y="71412"/>
                  <a:pt x="309371" y="72264"/>
                  <a:pt x="306429" y="71791"/>
                </a:cubicBezTo>
                <a:cubicBezTo>
                  <a:pt x="303488" y="72264"/>
                  <a:pt x="300356" y="71412"/>
                  <a:pt x="297699" y="68664"/>
                </a:cubicBezTo>
                <a:cubicBezTo>
                  <a:pt x="268518" y="38960"/>
                  <a:pt x="234320" y="25112"/>
                  <a:pt x="198798" y="22403"/>
                </a:cubicBezTo>
                <a:close/>
                <a:moveTo>
                  <a:pt x="197678" y="346"/>
                </a:moveTo>
                <a:cubicBezTo>
                  <a:pt x="236561" y="2640"/>
                  <a:pt x="274117" y="16470"/>
                  <a:pt x="306429" y="46209"/>
                </a:cubicBezTo>
                <a:cubicBezTo>
                  <a:pt x="392595" y="-33095"/>
                  <a:pt x="516055" y="730"/>
                  <a:pt x="602505" y="64779"/>
                </a:cubicBezTo>
                <a:cubicBezTo>
                  <a:pt x="604118" y="66011"/>
                  <a:pt x="605257" y="67432"/>
                  <a:pt x="606016" y="68948"/>
                </a:cubicBezTo>
                <a:cubicBezTo>
                  <a:pt x="607250" y="70654"/>
                  <a:pt x="608104" y="72833"/>
                  <a:pt x="608009" y="75581"/>
                </a:cubicBezTo>
                <a:cubicBezTo>
                  <a:pt x="605827" y="182456"/>
                  <a:pt x="609053" y="289237"/>
                  <a:pt x="609243" y="396113"/>
                </a:cubicBezTo>
                <a:cubicBezTo>
                  <a:pt x="609243" y="397913"/>
                  <a:pt x="608863" y="399524"/>
                  <a:pt x="608199" y="400945"/>
                </a:cubicBezTo>
                <a:cubicBezTo>
                  <a:pt x="610002" y="408620"/>
                  <a:pt x="604403" y="417810"/>
                  <a:pt x="595103" y="414210"/>
                </a:cubicBezTo>
                <a:cubicBezTo>
                  <a:pt x="503813" y="378679"/>
                  <a:pt x="400661" y="370815"/>
                  <a:pt x="317437" y="428043"/>
                </a:cubicBezTo>
                <a:cubicBezTo>
                  <a:pt x="315540" y="432591"/>
                  <a:pt x="311269" y="435812"/>
                  <a:pt x="306429" y="434675"/>
                </a:cubicBezTo>
                <a:cubicBezTo>
                  <a:pt x="301590" y="435812"/>
                  <a:pt x="297319" y="432591"/>
                  <a:pt x="295422" y="428043"/>
                </a:cubicBezTo>
                <a:cubicBezTo>
                  <a:pt x="212198" y="370815"/>
                  <a:pt x="109046" y="378679"/>
                  <a:pt x="17756" y="414210"/>
                </a:cubicBezTo>
                <a:cubicBezTo>
                  <a:pt x="8456" y="417810"/>
                  <a:pt x="2857" y="408620"/>
                  <a:pt x="4660" y="400945"/>
                </a:cubicBezTo>
                <a:cubicBezTo>
                  <a:pt x="3996" y="399524"/>
                  <a:pt x="3616" y="397913"/>
                  <a:pt x="3616" y="396113"/>
                </a:cubicBezTo>
                <a:cubicBezTo>
                  <a:pt x="3806" y="289237"/>
                  <a:pt x="7032" y="182456"/>
                  <a:pt x="4850" y="75581"/>
                </a:cubicBezTo>
                <a:cubicBezTo>
                  <a:pt x="4755" y="72833"/>
                  <a:pt x="5514" y="70654"/>
                  <a:pt x="6843" y="68948"/>
                </a:cubicBezTo>
                <a:cubicBezTo>
                  <a:pt x="7602" y="67432"/>
                  <a:pt x="8741" y="66011"/>
                  <a:pt x="10354" y="64779"/>
                </a:cubicBezTo>
                <a:cubicBezTo>
                  <a:pt x="64385" y="24748"/>
                  <a:pt x="132874" y="-3476"/>
                  <a:pt x="197678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kern="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8194" name="Picture 2" descr="Carteira Funcional De Auditor Fiscal Em Couro Com Brasão">
            <a:extLst>
              <a:ext uri="{FF2B5EF4-FFF2-40B4-BE49-F238E27FC236}">
                <a16:creationId xmlns:a16="http://schemas.microsoft.com/office/drawing/2014/main" id="{5DA4EC54-2351-3E9F-2DC0-6E17AA002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3451" r="15931" b="5294"/>
          <a:stretch/>
        </p:blipFill>
        <p:spPr bwMode="auto">
          <a:xfrm>
            <a:off x="2059519" y="3674187"/>
            <a:ext cx="1362363" cy="1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6">
            <a:extLst>
              <a:ext uri="{FF2B5EF4-FFF2-40B4-BE49-F238E27FC236}">
                <a16:creationId xmlns:a16="http://schemas.microsoft.com/office/drawing/2014/main" id="{53425FEA-3AAB-A393-7A1B-FD8479BAB273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NR 28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25">
            <a:extLst>
              <a:ext uri="{FF2B5EF4-FFF2-40B4-BE49-F238E27FC236}">
                <a16:creationId xmlns:a16="http://schemas.microsoft.com/office/drawing/2014/main" id="{ED474A4F-112C-9579-E8F8-9926A2B5DF7C}"/>
              </a:ext>
            </a:extLst>
          </p:cNvPr>
          <p:cNvCxnSpPr>
            <a:cxnSpLocks/>
          </p:cNvCxnSpPr>
          <p:nvPr/>
        </p:nvCxnSpPr>
        <p:spPr>
          <a:xfrm>
            <a:off x="5015707" y="2892422"/>
            <a:ext cx="0" cy="27536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áfico 51" descr="Na mosca com preenchimento sólido">
            <a:extLst>
              <a:ext uri="{FF2B5EF4-FFF2-40B4-BE49-F238E27FC236}">
                <a16:creationId xmlns:a16="http://schemas.microsoft.com/office/drawing/2014/main" id="{C501B446-2E51-F046-3C4C-77641D1036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2481" y="5228900"/>
            <a:ext cx="554044" cy="554044"/>
          </a:xfrm>
          <a:prstGeom prst="rect">
            <a:avLst/>
          </a:prstGeom>
        </p:spPr>
      </p:pic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ABE0487A-F10C-924F-E60A-56F1D9E3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98" y="181609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62681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68400" y="2243410"/>
            <a:ext cx="9867669" cy="3667534"/>
          </a:xfrm>
          <a:prstGeom prst="roundRect">
            <a:avLst>
              <a:gd name="adj" fmla="val 10022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79284" y="2542681"/>
            <a:ext cx="1048660" cy="3822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solidFill>
              <a:schemeClr val="bg1"/>
            </a:solidFill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57342" y="2542046"/>
            <a:ext cx="1416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NR 28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16">
            <a:extLst>
              <a:ext uri="{FF2B5EF4-FFF2-40B4-BE49-F238E27FC236}">
                <a16:creationId xmlns:a16="http://schemas.microsoft.com/office/drawing/2014/main" id="{8EAA35E6-BF47-BC89-AA12-373F62F63F08}"/>
              </a:ext>
            </a:extLst>
          </p:cNvPr>
          <p:cNvSpPr/>
          <p:nvPr/>
        </p:nvSpPr>
        <p:spPr>
          <a:xfrm>
            <a:off x="1749587" y="3113402"/>
            <a:ext cx="8499313" cy="19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Nessa tabela o mais importante é a infração e o tipo, que pode ser </a:t>
            </a:r>
            <a:r>
              <a:rPr lang="pt-BR" sz="2800" dirty="0">
                <a:solidFill>
                  <a:srgbClr val="FFFF00"/>
                </a:solidFill>
              </a:rPr>
              <a:t>S (segurança do trabalho) </a:t>
            </a:r>
            <a:r>
              <a:rPr lang="pt-BR" sz="2800" dirty="0">
                <a:solidFill>
                  <a:schemeClr val="bg1"/>
                </a:solidFill>
              </a:rPr>
              <a:t>ou </a:t>
            </a:r>
            <a:r>
              <a:rPr lang="pt-BR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 (medicina do trabalho).</a:t>
            </a:r>
            <a:endParaRPr lang="pt-BR" altLang="zh-CN" sz="2800" kern="0" dirty="0">
              <a:ln w="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C65F483-E987-8695-0E0E-FF0781DABD0E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Anexo II </a:t>
            </a:r>
          </a:p>
        </p:txBody>
      </p:sp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A934092A-CBC0-810B-D03A-FA473BD6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357188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31032" y="2265045"/>
            <a:ext cx="6438613" cy="1569660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altLang="zh-CN" sz="48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Passo a passo para calcular a multa</a:t>
            </a:r>
            <a:endParaRPr lang="zh-CN" altLang="en-US" sz="48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870" y="662305"/>
            <a:ext cx="197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0" cap="none" spc="0" normalizeH="0" baseline="0" noProof="0" dirty="0">
                <a:ln w="0">
                  <a:solidFill>
                    <a:schemeClr val="bg1"/>
                  </a:solidFill>
                </a:ln>
                <a:solidFill>
                  <a:srgbClr val="5986F7"/>
                </a:solidFill>
                <a:effectLst/>
                <a:uLnTx/>
                <a:uFillTx/>
                <a:cs typeface="+mn-ea"/>
                <a:sym typeface="+mn-lt"/>
              </a:rPr>
              <a:t>07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5217671" y="5064102"/>
            <a:ext cx="1517650" cy="499846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2" name="Picture 2" descr="NR 3 – Embargo ou Interdição - Engenharia de Segurança do Trabalho">
            <a:extLst>
              <a:ext uri="{FF2B5EF4-FFF2-40B4-BE49-F238E27FC236}">
                <a16:creationId xmlns:a16="http://schemas.microsoft.com/office/drawing/2014/main" id="{FA701ADC-7967-1037-F1F2-3EAF019A3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0" b="89978" l="10000" r="94000">
                        <a14:foregroundMark x1="54444" y1="41871" x2="59556" y2="56347"/>
                        <a14:foregroundMark x1="89111" y1="55679" x2="94000" y2="55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9" y="4224032"/>
            <a:ext cx="3054120" cy="30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entral de Cursos Central de Cursos do Brasil">
            <a:extLst>
              <a:ext uri="{FF2B5EF4-FFF2-40B4-BE49-F238E27FC236}">
                <a16:creationId xmlns:a16="http://schemas.microsoft.com/office/drawing/2014/main" id="{BAB3D779-A14B-E8BB-308A-DFC04D22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4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752928" y="417195"/>
            <a:ext cx="9178472" cy="6023610"/>
          </a:xfrm>
          <a:prstGeom prst="round2DiagRect">
            <a:avLst>
              <a:gd name="adj1" fmla="val 16667"/>
              <a:gd name="adj2" fmla="val 50000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 w="76200">
            <a:solidFill>
              <a:srgbClr val="ADC5FB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1E4115-E981-EC60-AE21-C560A749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774665"/>
            <a:ext cx="3411701" cy="5083336"/>
          </a:xfrm>
          <a:prstGeom prst="rect">
            <a:avLst/>
          </a:prstGeom>
        </p:spPr>
      </p:pic>
      <p:sp>
        <p:nvSpPr>
          <p:cNvPr id="2" name="矩形 16">
            <a:extLst>
              <a:ext uri="{FF2B5EF4-FFF2-40B4-BE49-F238E27FC236}">
                <a16:creationId xmlns:a16="http://schemas.microsoft.com/office/drawing/2014/main" id="{D54C39B2-27A4-ED2B-DFB3-4C58C8D3CE2A}"/>
              </a:ext>
            </a:extLst>
          </p:cNvPr>
          <p:cNvSpPr/>
          <p:nvPr/>
        </p:nvSpPr>
        <p:spPr>
          <a:xfrm>
            <a:off x="1406438" y="3061744"/>
            <a:ext cx="5908675" cy="147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3200" kern="0" dirty="0">
                <a:ln w="0">
                  <a:noFill/>
                </a:ln>
                <a:cs typeface="+mn-ea"/>
                <a:sym typeface="+mn-lt"/>
              </a:rPr>
              <a:t>Para calcular o valor de uma infração, siga estes passos:</a:t>
            </a: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293F1199-5C53-574D-7685-478D2590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420492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4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5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Cálculo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da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Multa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1040764" y="2700481"/>
            <a:ext cx="10071735" cy="3198497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7E10E6D-B068-389C-FDE2-437BE2490AE3}"/>
              </a:ext>
            </a:extLst>
          </p:cNvPr>
          <p:cNvGrpSpPr/>
          <p:nvPr/>
        </p:nvGrpSpPr>
        <p:grpSpPr>
          <a:xfrm>
            <a:off x="2762183" y="2402594"/>
            <a:ext cx="2460758" cy="526362"/>
            <a:chOff x="1359786" y="2437301"/>
            <a:chExt cx="2460758" cy="526362"/>
          </a:xfrm>
        </p:grpSpPr>
        <p:sp>
          <p:nvSpPr>
            <p:cNvPr id="12" name="圆角矩形 11"/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 rot="16200000">
            <a:off x="6117626" y="4360120"/>
            <a:ext cx="2484000" cy="36000"/>
          </a:xfrm>
          <a:prstGeom prst="rect">
            <a:avLst/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146" name="Picture 2" descr="Embargo e interdição - Quais as diferenças e aplicações práticas">
            <a:extLst>
              <a:ext uri="{FF2B5EF4-FFF2-40B4-BE49-F238E27FC236}">
                <a16:creationId xmlns:a16="http://schemas.microsoft.com/office/drawing/2014/main" id="{57B14A3A-78CF-7E2E-9649-26D51D8CB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7"/>
          <a:stretch/>
        </p:blipFill>
        <p:spPr bwMode="auto">
          <a:xfrm>
            <a:off x="7878525" y="2961035"/>
            <a:ext cx="2908139" cy="2702787"/>
          </a:xfrm>
          <a:prstGeom prst="roundRect">
            <a:avLst>
              <a:gd name="adj" fmla="val 9149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4">
            <a:extLst>
              <a:ext uri="{FF2B5EF4-FFF2-40B4-BE49-F238E27FC236}">
                <a16:creationId xmlns:a16="http://schemas.microsoft.com/office/drawing/2014/main" id="{1ED48C77-44E3-6FD0-A595-3715BD7DEC5E}"/>
              </a:ext>
            </a:extLst>
          </p:cNvPr>
          <p:cNvSpPr txBox="1"/>
          <p:nvPr/>
        </p:nvSpPr>
        <p:spPr>
          <a:xfrm>
            <a:off x="1931517" y="3501134"/>
            <a:ext cx="4527458" cy="187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Descubra qual é a Norma Regulamentadora (NR) e o item correspondente que está relacionado à infração.</a:t>
            </a:r>
            <a:endParaRPr lang="zh-CN" altLang="en-US" sz="2000" dirty="0">
              <a:solidFill>
                <a:srgbClr val="385AE6"/>
              </a:solidFill>
              <a:cs typeface="+mn-ea"/>
              <a:sym typeface="+mn-lt"/>
            </a:endParaRPr>
          </a:p>
        </p:txBody>
      </p:sp>
      <p:pic>
        <p:nvPicPr>
          <p:cNvPr id="9" name="Picture 2" descr="Central de Cursos Central de Cursos do Brasil">
            <a:extLst>
              <a:ext uri="{FF2B5EF4-FFF2-40B4-BE49-F238E27FC236}">
                <a16:creationId xmlns:a16="http://schemas.microsoft.com/office/drawing/2014/main" id="{E5AA68C4-189A-C311-3389-3215F083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130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65" name="圆角矩形 64"/>
          <p:cNvSpPr/>
          <p:nvPr/>
        </p:nvSpPr>
        <p:spPr>
          <a:xfrm>
            <a:off x="1492406" y="2560318"/>
            <a:ext cx="5909881" cy="3002280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954088" y="3532140"/>
            <a:ext cx="1087120" cy="1087120"/>
          </a:xfrm>
          <a:prstGeom prst="ellipse">
            <a:avLst/>
          </a:prstGeom>
          <a:gradFill>
            <a:gsLst>
              <a:gs pos="25000">
                <a:srgbClr val="1450ED"/>
              </a:gs>
              <a:gs pos="99000">
                <a:srgbClr val="5986F7"/>
              </a:gs>
            </a:gsLst>
            <a:lin ang="1560000" scaled="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B828CC6E-11B9-B296-74C5-DC093521DD26}"/>
              </a:ext>
            </a:extLst>
          </p:cNvPr>
          <p:cNvSpPr txBox="1"/>
          <p:nvPr/>
        </p:nvSpPr>
        <p:spPr>
          <a:xfrm>
            <a:off x="2205356" y="3106684"/>
            <a:ext cx="4944744" cy="187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Encontre o número da infração no quadro de classificação das infrações, listado no Anexo II, e identifique o tipo de infração (S ou M).</a:t>
            </a:r>
            <a:endParaRPr lang="zh-CN" altLang="en-US" sz="2000" dirty="0">
              <a:solidFill>
                <a:srgbClr val="385AE6"/>
              </a:solidFill>
              <a:cs typeface="+mn-ea"/>
              <a:sym typeface="+mn-lt"/>
            </a:endParaRPr>
          </a:p>
        </p:txBody>
      </p:sp>
      <p:pic>
        <p:nvPicPr>
          <p:cNvPr id="5122" name="Picture 2" descr="Concurso AFT: quanto ganha um Auditor Fiscal do Trabalho?">
            <a:extLst>
              <a:ext uri="{FF2B5EF4-FFF2-40B4-BE49-F238E27FC236}">
                <a16:creationId xmlns:a16="http://schemas.microsoft.com/office/drawing/2014/main" id="{40569425-4606-2653-9C00-FB60337C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/>
          <a:stretch/>
        </p:blipFill>
        <p:spPr bwMode="auto">
          <a:xfrm>
            <a:off x="7750874" y="2169933"/>
            <a:ext cx="3227403" cy="3719238"/>
          </a:xfrm>
          <a:prstGeom prst="roundRect">
            <a:avLst>
              <a:gd name="adj" fmla="val 109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A8A77531-C734-7351-6AD1-52B6475A2DD9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Cálculo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da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Multa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C9A1B8C7-D3D6-928D-B777-A9A0D320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27678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pic>
        <p:nvPicPr>
          <p:cNvPr id="8" name="Picture 2" descr="Concurso AFT: edital previsto para 2023! - Blog Aprova Concursos - Notícias">
            <a:extLst>
              <a:ext uri="{FF2B5EF4-FFF2-40B4-BE49-F238E27FC236}">
                <a16:creationId xmlns:a16="http://schemas.microsoft.com/office/drawing/2014/main" id="{FF95C900-B649-A89E-B068-94779065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5" b="99766" l="4844" r="95938">
                        <a14:foregroundMark x1="55270" y1="6698" x2="50078" y2="6104"/>
                        <a14:foregroundMark x1="29877" y1="43133" x2="28281" y2="44197"/>
                        <a14:foregroundMark x1="28281" y1="44197" x2="17344" y2="46893"/>
                        <a14:foregroundMark x1="17344" y1="46893" x2="13527" y2="50176"/>
                        <a14:foregroundMark x1="14358" y1="59422" x2="22031" y2="63658"/>
                        <a14:foregroundMark x1="22031" y1="63658" x2="23906" y2="71395"/>
                        <a14:foregroundMark x1="23906" y1="71395" x2="31406" y2="87104"/>
                        <a14:foregroundMark x1="31406" y1="87104" x2="25938" y2="94490"/>
                        <a14:foregroundMark x1="25938" y1="94490" x2="49375" y2="98359"/>
                        <a14:foregroundMark x1="49375" y1="98359" x2="77031" y2="96131"/>
                        <a14:foregroundMark x1="80435" y1="97408" x2="85781" y2="99414"/>
                        <a14:foregroundMark x1="77031" y1="96131" x2="79392" y2="97017"/>
                        <a14:foregroundMark x1="85781" y1="99414" x2="96366" y2="98583"/>
                        <a14:foregroundMark x1="96366" y1="93693" x2="91406" y2="85580"/>
                        <a14:foregroundMark x1="91406" y1="85580" x2="95938" y2="78546"/>
                        <a14:foregroundMark x1="95938" y1="78546" x2="84141" y2="53586"/>
                        <a14:foregroundMark x1="81478" y1="50240" x2="75313" y2="62720"/>
                        <a14:foregroundMark x1="75313" y1="62720" x2="62344" y2="65885"/>
                        <a14:foregroundMark x1="62344" y1="65885" x2="17969" y2="63540"/>
                        <a14:foregroundMark x1="60313" y1="38570" x2="45781" y2="34701"/>
                        <a14:foregroundMark x1="45781" y1="34701" x2="41855" y2="30877"/>
                        <a14:foregroundMark x1="51548" y1="6682" x2="54922" y2="6249"/>
                        <a14:foregroundMark x1="50740" y1="6786" x2="51548" y2="6682"/>
                        <a14:foregroundMark x1="60143" y1="38509" x2="58906" y2="38921"/>
                        <a14:foregroundMark x1="60625" y1="38101" x2="52969" y2="34115"/>
                        <a14:foregroundMark x1="52969" y1="34115" x2="41620" y2="31123"/>
                        <a14:foregroundMark x1="38527" y1="17994" x2="39516" y2="15589"/>
                        <a14:foregroundMark x1="50455" y1="7789" x2="52812" y2="6565"/>
                        <a14:foregroundMark x1="41078" y1="12661" x2="48375" y2="8870"/>
                        <a14:foregroundMark x1="52812" y1="6565" x2="63438" y2="11841"/>
                        <a14:foregroundMark x1="63438" y1="11841" x2="67500" y2="19226"/>
                        <a14:foregroundMark x1="67320" y1="21726" x2="66875" y2="27902"/>
                        <a14:foregroundMark x1="67500" y1="19226" x2="67457" y2="19828"/>
                        <a14:foregroundMark x1="66875" y1="27902" x2="65959" y2="29720"/>
                        <a14:foregroundMark x1="61598" y1="37810" x2="60313" y2="38687"/>
                        <a14:foregroundMark x1="13512" y1="52098" x2="12188" y2="56272"/>
                        <a14:foregroundMark x1="8281" y1="79953" x2="6875" y2="79250"/>
                        <a14:foregroundMark x1="7813" y1="80188" x2="6250" y2="79601"/>
                        <a14:foregroundMark x1="10313" y1="82181" x2="9219" y2="89801"/>
                        <a14:foregroundMark x1="10986" y1="95519" x2="11719" y2="97890"/>
                        <a14:foregroundMark x1="10108" y1="92678" x2="10385" y2="93574"/>
                        <a14:foregroundMark x1="11719" y1="97890" x2="20938" y2="94490"/>
                        <a14:foregroundMark x1="20938" y1="94490" x2="21250" y2="86987"/>
                        <a14:foregroundMark x1="21250" y1="86987" x2="11406" y2="82415"/>
                        <a14:foregroundMark x1="11406" y1="82415" x2="9531" y2="82063"/>
                        <a14:foregroundMark x1="38438" y1="20516" x2="36719" y2="13013"/>
                        <a14:foregroundMark x1="36719" y1="13013" x2="44844" y2="7855"/>
                        <a14:foregroundMark x1="44844" y1="7855" x2="48926" y2="6760"/>
                        <a14:foregroundMark x1="60938" y1="7737" x2="62813" y2="8558"/>
                        <a14:foregroundMark x1="57969" y1="7268" x2="57969" y2="7268"/>
                        <a14:foregroundMark x1="57344" y1="6800" x2="57344" y2="6800"/>
                        <a14:foregroundMark x1="12698" y1="52204" x2="12344" y2="53693"/>
                        <a14:foregroundMark x1="11875" y1="56858" x2="10156" y2="63540"/>
                        <a14:foregroundMark x1="12188" y1="56155" x2="11719" y2="56975"/>
                        <a14:foregroundMark x1="38281" y1="22626" x2="37188" y2="27784"/>
                        <a14:foregroundMark x1="62845" y1="35130" x2="65156" y2="30481"/>
                        <a14:foregroundMark x1="62360" y1="36107" x2="62720" y2="35383"/>
                        <a14:foregroundMark x1="37031" y1="13130" x2="37031" y2="22157"/>
                        <a14:backgroundMark x1="156" y1="703" x2="2969" y2="25791"/>
                        <a14:backgroundMark x1="2969" y1="25791" x2="625" y2="32943"/>
                        <a14:backgroundMark x1="625" y1="32943" x2="1094" y2="44666"/>
                        <a14:backgroundMark x1="1094" y1="44666" x2="8906" y2="49355"/>
                        <a14:backgroundMark x1="16528" y1="46455" x2="16777" y2="46360"/>
                        <a14:backgroundMark x1="8906" y1="49355" x2="11036" y2="48544"/>
                        <a14:backgroundMark x1="20520" y1="43651" x2="30781" y2="23916"/>
                        <a14:backgroundMark x1="30781" y1="23916" x2="32031" y2="938"/>
                        <a14:backgroundMark x1="62898" y1="8491" x2="65938" y2="9613"/>
                        <a14:backgroundMark x1="65938" y1="9613" x2="66403" y2="10970"/>
                        <a14:backgroundMark x1="68583" y1="18908" x2="68528" y2="19268"/>
                        <a14:backgroundMark x1="63733" y1="39690" x2="81094" y2="44900"/>
                        <a14:backgroundMark x1="81094" y1="44900" x2="94063" y2="61196"/>
                        <a14:backgroundMark x1="94063" y1="61196" x2="99688" y2="79836"/>
                        <a14:backgroundMark x1="99688" y1="79836" x2="99688" y2="99648"/>
                        <a14:backgroundMark x1="22813" y1="87808" x2="22813" y2="88511"/>
                        <a14:backgroundMark x1="79688" y1="89801" x2="82813" y2="96835"/>
                        <a14:backgroundMark x1="70469" y1="4572" x2="70469" y2="4572"/>
                        <a14:backgroundMark x1="70313" y1="4572" x2="62656" y2="5510"/>
                        <a14:backgroundMark x1="62656" y1="5510" x2="62656" y2="5510"/>
                        <a14:backgroundMark x1="62656" y1="5510" x2="62656" y2="5510"/>
                        <a14:backgroundMark x1="61875" y1="5393" x2="63088" y2="6055"/>
                        <a14:backgroundMark x1="57188" y1="6800" x2="57188" y2="6800"/>
                        <a14:backgroundMark x1="57656" y1="6096" x2="56719" y2="6096"/>
                        <a14:backgroundMark x1="36138" y1="22157" x2="36191" y2="22379"/>
                        <a14:backgroundMark x1="9943" y1="63510" x2="6406" y2="77491"/>
                        <a14:backgroundMark x1="11536" y1="99650" x2="11563" y2="99766"/>
                        <a14:backgroundMark x1="11151" y1="97987" x2="11282" y2="98554"/>
                        <a14:backgroundMark x1="7247" y1="81124" x2="7438" y2="81949"/>
                        <a14:backgroundMark x1="35938" y1="28370" x2="40625" y2="35053"/>
                        <a14:backgroundMark x1="40625" y1="35053" x2="33750" y2="40914"/>
                        <a14:backgroundMark x1="33750" y1="40914" x2="23281" y2="41149"/>
                        <a14:backgroundMark x1="23281" y1="41149" x2="27187" y2="31067"/>
                        <a14:backgroundMark x1="27187" y1="31067" x2="36250" y2="28370"/>
                        <a14:backgroundMark x1="40156" y1="31653" x2="39844" y2="32239"/>
                        <a14:backgroundMark x1="38438" y1="31536" x2="38438" y2="34115"/>
                        <a14:backgroundMark x1="63594" y1="36460" x2="62344" y2="38101"/>
                        <a14:backgroundMark x1="625" y1="88159" x2="9531" y2="93083"/>
                        <a14:backgroundMark x1="9531" y1="93083" x2="1094" y2="99648"/>
                        <a14:backgroundMark x1="1094" y1="99648" x2="938" y2="87925"/>
                        <a14:backgroundMark x1="938" y1="87925" x2="938" y2="87925"/>
                        <a14:backgroundMark x1="70313" y1="17819" x2="70000" y2="17819"/>
                        <a14:backgroundMark x1="68750" y1="20399" x2="67500" y2="21805"/>
                        <a14:backgroundMark x1="70469" y1="19578" x2="69063" y2="17819"/>
                        <a14:backgroundMark x1="57656" y1="6096" x2="54531" y2="5744"/>
                        <a14:backgroundMark x1="36655" y1="27721" x2="36719" y2="28253"/>
                        <a14:backgroundMark x1="35981" y1="22157" x2="36005" y2="22357"/>
                        <a14:backgroundMark x1="36719" y1="28253" x2="40313" y2="31653"/>
                        <a14:backgroundMark x1="5000" y1="77140" x2="5156" y2="77960"/>
                        <a14:backgroundMark x1="66563" y1="29894" x2="62813" y2="36811"/>
                        <a14:backgroundMark x1="63906" y1="37163" x2="63281" y2="36460"/>
                        <a14:backgroundMark x1="63438" y1="36460" x2="62344" y2="38218"/>
                        <a14:backgroundMark x1="12500" y1="50176" x2="12500" y2="50176"/>
                        <a14:backgroundMark x1="12500" y1="50176" x2="12969" y2="52169"/>
                        <a14:backgroundMark x1="49844" y1="5862" x2="48281" y2="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06" y="4781961"/>
            <a:ext cx="1557494" cy="20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specialista em Perigos e Avaliação de Riscos de SST | Udemy">
            <a:extLst>
              <a:ext uri="{FF2B5EF4-FFF2-40B4-BE49-F238E27FC236}">
                <a16:creationId xmlns:a16="http://schemas.microsoft.com/office/drawing/2014/main" id="{6BD70201-E15D-EF55-69DC-3DEAC998C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1266"/>
          <a:stretch/>
        </p:blipFill>
        <p:spPr bwMode="auto">
          <a:xfrm>
            <a:off x="3741952" y="2651132"/>
            <a:ext cx="6815811" cy="3269286"/>
          </a:xfrm>
          <a:prstGeom prst="roundRect">
            <a:avLst>
              <a:gd name="adj" fmla="val 52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圆角矩形 54">
            <a:extLst>
              <a:ext uri="{FF2B5EF4-FFF2-40B4-BE49-F238E27FC236}">
                <a16:creationId xmlns:a16="http://schemas.microsoft.com/office/drawing/2014/main" id="{65623A39-5D39-867A-6141-B1A57C142B14}"/>
              </a:ext>
            </a:extLst>
          </p:cNvPr>
          <p:cNvSpPr/>
          <p:nvPr/>
        </p:nvSpPr>
        <p:spPr>
          <a:xfrm>
            <a:off x="3741953" y="2643817"/>
            <a:ext cx="6815811" cy="3276600"/>
          </a:xfrm>
          <a:prstGeom prst="roundRect">
            <a:avLst>
              <a:gd name="adj" fmla="val 4577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34">
            <a:extLst>
              <a:ext uri="{FF2B5EF4-FFF2-40B4-BE49-F238E27FC236}">
                <a16:creationId xmlns:a16="http://schemas.microsoft.com/office/drawing/2014/main" id="{6BAE71C2-D9C4-D749-E726-109DBD6BA1B3}"/>
              </a:ext>
            </a:extLst>
          </p:cNvPr>
          <p:cNvSpPr txBox="1"/>
          <p:nvPr/>
        </p:nvSpPr>
        <p:spPr>
          <a:xfrm>
            <a:off x="3868391" y="3360424"/>
            <a:ext cx="6537532" cy="223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Utilize o quadro de gradação da multa, que está no Anexo I, para cruzar o número de funcionários com o grau de gravidade da infração.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123CF27-F2B0-A073-FA16-F2DE60300024}"/>
              </a:ext>
            </a:extLst>
          </p:cNvPr>
          <p:cNvGrpSpPr/>
          <p:nvPr/>
        </p:nvGrpSpPr>
        <p:grpSpPr>
          <a:xfrm>
            <a:off x="5924104" y="2366666"/>
            <a:ext cx="2460758" cy="526362"/>
            <a:chOff x="1359786" y="2437301"/>
            <a:chExt cx="2460758" cy="526362"/>
          </a:xfrm>
        </p:grpSpPr>
        <p:sp>
          <p:nvSpPr>
            <p:cNvPr id="35" name="圆角矩形 11">
              <a:extLst>
                <a:ext uri="{FF2B5EF4-FFF2-40B4-BE49-F238E27FC236}">
                  <a16:creationId xmlns:a16="http://schemas.microsoft.com/office/drawing/2014/main" id="{E6A2A7F8-0233-780A-E289-02DDE768366E}"/>
                </a:ext>
              </a:extLst>
            </p:cNvPr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85AE6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12">
              <a:extLst>
                <a:ext uri="{FF2B5EF4-FFF2-40B4-BE49-F238E27FC236}">
                  <a16:creationId xmlns:a16="http://schemas.microsoft.com/office/drawing/2014/main" id="{90A25A2F-062B-6820-AA92-EBBF03DAD234}"/>
                </a:ext>
              </a:extLst>
            </p:cNvPr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kern="0" dirty="0">
                  <a:ln w="0">
                    <a:noFill/>
                  </a:ln>
                  <a:solidFill>
                    <a:srgbClr val="385AE6"/>
                  </a:solidFill>
                  <a:cs typeface="+mn-ea"/>
                  <a:sym typeface="+mn-lt"/>
                </a:rPr>
                <a:t>03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rgbClr val="385A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矩形 6">
            <a:extLst>
              <a:ext uri="{FF2B5EF4-FFF2-40B4-BE49-F238E27FC236}">
                <a16:creationId xmlns:a16="http://schemas.microsoft.com/office/drawing/2014/main" id="{91823A54-EAA6-CF0A-9627-96C733A54A7A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Cálculo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da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Multa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AA4F297C-2783-7C21-0891-B763DE7B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pic>
        <p:nvPicPr>
          <p:cNvPr id="4" name="图片 16" descr="组 2">
            <a:extLst>
              <a:ext uri="{FF2B5EF4-FFF2-40B4-BE49-F238E27FC236}">
                <a16:creationId xmlns:a16="http://schemas.microsoft.com/office/drawing/2014/main" id="{5C477224-69E7-87F9-6B3B-D05636441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029" y="130630"/>
            <a:ext cx="7755008" cy="7385332"/>
          </a:xfrm>
          <a:prstGeom prst="rect">
            <a:avLst/>
          </a:prstGeom>
        </p:spPr>
      </p:pic>
      <p:sp>
        <p:nvSpPr>
          <p:cNvPr id="5" name="矩形 52">
            <a:extLst>
              <a:ext uri="{FF2B5EF4-FFF2-40B4-BE49-F238E27FC236}">
                <a16:creationId xmlns:a16="http://schemas.microsoft.com/office/drawing/2014/main" id="{F6167186-0D98-E341-A4D4-7305C91114FE}"/>
              </a:ext>
            </a:extLst>
          </p:cNvPr>
          <p:cNvSpPr/>
          <p:nvPr/>
        </p:nvSpPr>
        <p:spPr>
          <a:xfrm>
            <a:off x="5160299" y="2910977"/>
            <a:ext cx="4656801" cy="211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dirty="0"/>
              <a:t>Multiplique o valor mínimo ou máximo da infração pelo valor da Unidade Fiscal de Referência (UFIR) correspondente, seja para Segurança do Trabalho ou Medicina do Trabalho.</a:t>
            </a:r>
            <a:endParaRPr kumimoji="0" lang="en-US" altLang="zh-CN" i="0" u="none" strike="noStrike" kern="0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icture 2" descr="NR 3 – Embargo ou Interdição - Engenharia de Segurança do Trabalho">
            <a:extLst>
              <a:ext uri="{FF2B5EF4-FFF2-40B4-BE49-F238E27FC236}">
                <a16:creationId xmlns:a16="http://schemas.microsoft.com/office/drawing/2014/main" id="{37D35C46-CC62-0324-036D-3180787B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0" b="89978" l="10000" r="94000">
                        <a14:foregroundMark x1="54444" y1="41871" x2="59556" y2="56347"/>
                        <a14:foregroundMark x1="89111" y1="55679" x2="94000" y2="55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67" y="4483099"/>
            <a:ext cx="2913459" cy="29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R 28 Fiscalização e Penalidade">
            <a:extLst>
              <a:ext uri="{FF2B5EF4-FFF2-40B4-BE49-F238E27FC236}">
                <a16:creationId xmlns:a16="http://schemas.microsoft.com/office/drawing/2014/main" id="{B26FCD34-1A31-F7A6-5B83-A88E4D6B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08" y="4377616"/>
            <a:ext cx="2652936" cy="1581150"/>
          </a:xfrm>
          <a:prstGeom prst="round2DiagRect">
            <a:avLst>
              <a:gd name="adj1" fmla="val 36747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4E9A6EF6-CF8D-6F7A-C6CC-4B0AABE5A7C6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Cálculo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 da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Multa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B836E226-EBA2-E81B-F573-DBC7392454CB}"/>
              </a:ext>
            </a:extLst>
          </p:cNvPr>
          <p:cNvSpPr/>
          <p:nvPr/>
        </p:nvSpPr>
        <p:spPr>
          <a:xfrm>
            <a:off x="7336238" y="2501467"/>
            <a:ext cx="291042" cy="45719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52">
            <a:extLst>
              <a:ext uri="{FF2B5EF4-FFF2-40B4-BE49-F238E27FC236}">
                <a16:creationId xmlns:a16="http://schemas.microsoft.com/office/drawing/2014/main" id="{C1556866-E3A2-FADC-D4ED-B6792961C8B9}"/>
              </a:ext>
            </a:extLst>
          </p:cNvPr>
          <p:cNvSpPr/>
          <p:nvPr/>
        </p:nvSpPr>
        <p:spPr>
          <a:xfrm>
            <a:off x="7157379" y="1633936"/>
            <a:ext cx="123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kumimoji="0" lang="zh-CN" altLang="en-US" sz="32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665178"/>
      </p:ext>
    </p:extLst>
  </p:cSld>
  <p:clrMapOvr>
    <a:masterClrMapping/>
  </p:clrMapOvr>
  <p:transition spd="med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182688" y="2449880"/>
            <a:ext cx="2391950" cy="2071370"/>
            <a:chOff x="1659890" y="2527673"/>
            <a:chExt cx="2719602" cy="2355105"/>
          </a:xfrm>
          <a:solidFill>
            <a:srgbClr val="739388"/>
          </a:solidFill>
          <a:effectLst/>
        </p:grpSpPr>
        <p:sp>
          <p:nvSpPr>
            <p:cNvPr id="30" name="椭圆 29"/>
            <p:cNvSpPr/>
            <p:nvPr/>
          </p:nvSpPr>
          <p:spPr>
            <a:xfrm>
              <a:off x="1659890" y="2527673"/>
              <a:ext cx="2355105" cy="2355105"/>
            </a:xfrm>
            <a:prstGeom prst="ellipse">
              <a:avLst/>
            </a:prstGeom>
            <a:solidFill>
              <a:srgbClr val="5986F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76359" y="4059235"/>
              <a:ext cx="2103133" cy="52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NR 28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7413806" y="4719360"/>
            <a:ext cx="1665513" cy="1561294"/>
          </a:xfrm>
          <a:prstGeom prst="ellipse">
            <a:avLst/>
          </a:prstGeom>
          <a:solidFill>
            <a:srgbClr val="0CCDBD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57145" y="2901605"/>
            <a:ext cx="7584346" cy="112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Ao seguir esse passo a passo, você terá ao final o valor total da multa.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B329E03B-E9EE-7AD9-AD66-9ABCA83AC76A}"/>
              </a:ext>
            </a:extLst>
          </p:cNvPr>
          <p:cNvSpPr/>
          <p:nvPr/>
        </p:nvSpPr>
        <p:spPr>
          <a:xfrm>
            <a:off x="1263967" y="1098820"/>
            <a:ext cx="767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Cálculo da Multa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Google Shape;1071;p35">
            <a:extLst>
              <a:ext uri="{FF2B5EF4-FFF2-40B4-BE49-F238E27FC236}">
                <a16:creationId xmlns:a16="http://schemas.microsoft.com/office/drawing/2014/main" id="{C1555CEB-600F-115A-1163-AA03C5656345}"/>
              </a:ext>
            </a:extLst>
          </p:cNvPr>
          <p:cNvSpPr/>
          <p:nvPr/>
        </p:nvSpPr>
        <p:spPr>
          <a:xfrm>
            <a:off x="2001878" y="2983490"/>
            <a:ext cx="611012" cy="657225"/>
          </a:xfrm>
          <a:custGeom>
            <a:avLst/>
            <a:gdLst/>
            <a:ahLst/>
            <a:cxnLst/>
            <a:rect l="l" t="t" r="r" b="b"/>
            <a:pathLst>
              <a:path w="5076" h="5067" extrusionOk="0">
                <a:moveTo>
                  <a:pt x="3003" y="297"/>
                </a:moveTo>
                <a:cubicBezTo>
                  <a:pt x="3031" y="297"/>
                  <a:pt x="3067" y="302"/>
                  <a:pt x="3103" y="338"/>
                </a:cubicBezTo>
                <a:lnTo>
                  <a:pt x="3529" y="754"/>
                </a:lnTo>
                <a:cubicBezTo>
                  <a:pt x="3569" y="804"/>
                  <a:pt x="3569" y="853"/>
                  <a:pt x="3569" y="893"/>
                </a:cubicBezTo>
                <a:lnTo>
                  <a:pt x="2974" y="893"/>
                </a:lnTo>
                <a:lnTo>
                  <a:pt x="2974" y="298"/>
                </a:lnTo>
                <a:cubicBezTo>
                  <a:pt x="2982" y="298"/>
                  <a:pt x="2992" y="297"/>
                  <a:pt x="3003" y="297"/>
                </a:cubicBezTo>
                <a:close/>
                <a:moveTo>
                  <a:pt x="4629" y="1760"/>
                </a:moveTo>
                <a:cubicBezTo>
                  <a:pt x="4667" y="1760"/>
                  <a:pt x="4704" y="1775"/>
                  <a:pt x="4729" y="1805"/>
                </a:cubicBezTo>
                <a:cubicBezTo>
                  <a:pt x="4788" y="1864"/>
                  <a:pt x="4788" y="1954"/>
                  <a:pt x="4729" y="2014"/>
                </a:cubicBezTo>
                <a:lnTo>
                  <a:pt x="4580" y="2162"/>
                </a:lnTo>
                <a:lnTo>
                  <a:pt x="4372" y="1954"/>
                </a:lnTo>
                <a:lnTo>
                  <a:pt x="4521" y="1805"/>
                </a:lnTo>
                <a:cubicBezTo>
                  <a:pt x="4550" y="1775"/>
                  <a:pt x="4590" y="1760"/>
                  <a:pt x="4629" y="1760"/>
                </a:cubicBezTo>
                <a:close/>
                <a:moveTo>
                  <a:pt x="4164" y="2162"/>
                </a:moveTo>
                <a:lnTo>
                  <a:pt x="4372" y="2380"/>
                </a:lnTo>
                <a:lnTo>
                  <a:pt x="3658" y="3094"/>
                </a:lnTo>
                <a:lnTo>
                  <a:pt x="3450" y="2886"/>
                </a:lnTo>
                <a:cubicBezTo>
                  <a:pt x="3559" y="2767"/>
                  <a:pt x="4054" y="2271"/>
                  <a:pt x="4164" y="2162"/>
                </a:cubicBezTo>
                <a:close/>
                <a:moveTo>
                  <a:pt x="3232" y="3094"/>
                </a:moveTo>
                <a:lnTo>
                  <a:pt x="3450" y="3302"/>
                </a:lnTo>
                <a:lnTo>
                  <a:pt x="3361" y="3382"/>
                </a:lnTo>
                <a:lnTo>
                  <a:pt x="3054" y="3490"/>
                </a:lnTo>
                <a:lnTo>
                  <a:pt x="3153" y="3173"/>
                </a:lnTo>
                <a:lnTo>
                  <a:pt x="3232" y="3094"/>
                </a:lnTo>
                <a:close/>
                <a:moveTo>
                  <a:pt x="2677" y="298"/>
                </a:moveTo>
                <a:lnTo>
                  <a:pt x="2677" y="1042"/>
                </a:lnTo>
                <a:cubicBezTo>
                  <a:pt x="2677" y="1121"/>
                  <a:pt x="2746" y="1190"/>
                  <a:pt x="2825" y="1190"/>
                </a:cubicBezTo>
                <a:lnTo>
                  <a:pt x="3569" y="1190"/>
                </a:lnTo>
                <a:lnTo>
                  <a:pt x="3569" y="2340"/>
                </a:lnTo>
                <a:lnTo>
                  <a:pt x="3133" y="2776"/>
                </a:lnTo>
                <a:lnTo>
                  <a:pt x="2924" y="2985"/>
                </a:lnTo>
                <a:cubicBezTo>
                  <a:pt x="2905" y="3005"/>
                  <a:pt x="2895" y="3025"/>
                  <a:pt x="2885" y="3045"/>
                </a:cubicBezTo>
                <a:lnTo>
                  <a:pt x="2677" y="3679"/>
                </a:lnTo>
                <a:cubicBezTo>
                  <a:pt x="2657" y="3728"/>
                  <a:pt x="2667" y="3788"/>
                  <a:pt x="2706" y="3827"/>
                </a:cubicBezTo>
                <a:cubicBezTo>
                  <a:pt x="2736" y="3857"/>
                  <a:pt x="2778" y="3871"/>
                  <a:pt x="2823" y="3871"/>
                </a:cubicBezTo>
                <a:cubicBezTo>
                  <a:pt x="2837" y="3871"/>
                  <a:pt x="2851" y="3869"/>
                  <a:pt x="2865" y="3867"/>
                </a:cubicBezTo>
                <a:lnTo>
                  <a:pt x="3490" y="3649"/>
                </a:lnTo>
                <a:cubicBezTo>
                  <a:pt x="3519" y="3649"/>
                  <a:pt x="3539" y="3629"/>
                  <a:pt x="3549" y="3620"/>
                </a:cubicBezTo>
                <a:lnTo>
                  <a:pt x="3569" y="3600"/>
                </a:lnTo>
                <a:lnTo>
                  <a:pt x="3569" y="4620"/>
                </a:lnTo>
                <a:cubicBezTo>
                  <a:pt x="3569" y="4700"/>
                  <a:pt x="3499" y="4769"/>
                  <a:pt x="3420" y="4769"/>
                </a:cubicBezTo>
                <a:lnTo>
                  <a:pt x="446" y="4769"/>
                </a:lnTo>
                <a:cubicBezTo>
                  <a:pt x="367" y="4769"/>
                  <a:pt x="298" y="4700"/>
                  <a:pt x="298" y="4620"/>
                </a:cubicBezTo>
                <a:lnTo>
                  <a:pt x="298" y="447"/>
                </a:lnTo>
                <a:cubicBezTo>
                  <a:pt x="298" y="358"/>
                  <a:pt x="367" y="298"/>
                  <a:pt x="446" y="298"/>
                </a:cubicBezTo>
                <a:close/>
                <a:moveTo>
                  <a:pt x="446" y="1"/>
                </a:moveTo>
                <a:cubicBezTo>
                  <a:pt x="208" y="1"/>
                  <a:pt x="0" y="199"/>
                  <a:pt x="0" y="447"/>
                </a:cubicBezTo>
                <a:lnTo>
                  <a:pt x="0" y="4620"/>
                </a:lnTo>
                <a:cubicBezTo>
                  <a:pt x="0" y="4869"/>
                  <a:pt x="208" y="5067"/>
                  <a:pt x="446" y="5067"/>
                </a:cubicBezTo>
                <a:lnTo>
                  <a:pt x="3420" y="5067"/>
                </a:lnTo>
                <a:cubicBezTo>
                  <a:pt x="3668" y="5067"/>
                  <a:pt x="3866" y="4869"/>
                  <a:pt x="3866" y="4620"/>
                </a:cubicBezTo>
                <a:lnTo>
                  <a:pt x="3866" y="3302"/>
                </a:lnTo>
                <a:lnTo>
                  <a:pt x="4947" y="2221"/>
                </a:lnTo>
                <a:cubicBezTo>
                  <a:pt x="5026" y="2133"/>
                  <a:pt x="5076" y="2023"/>
                  <a:pt x="5076" y="1904"/>
                </a:cubicBezTo>
                <a:cubicBezTo>
                  <a:pt x="5076" y="1795"/>
                  <a:pt x="5026" y="1677"/>
                  <a:pt x="4947" y="1597"/>
                </a:cubicBezTo>
                <a:cubicBezTo>
                  <a:pt x="4857" y="1508"/>
                  <a:pt x="4743" y="1463"/>
                  <a:pt x="4629" y="1463"/>
                </a:cubicBezTo>
                <a:cubicBezTo>
                  <a:pt x="4515" y="1463"/>
                  <a:pt x="4401" y="1508"/>
                  <a:pt x="4312" y="1597"/>
                </a:cubicBezTo>
                <a:lnTo>
                  <a:pt x="3866" y="2043"/>
                </a:lnTo>
                <a:lnTo>
                  <a:pt x="3866" y="864"/>
                </a:lnTo>
                <a:cubicBezTo>
                  <a:pt x="3866" y="745"/>
                  <a:pt x="3817" y="635"/>
                  <a:pt x="3737" y="546"/>
                </a:cubicBezTo>
                <a:lnTo>
                  <a:pt x="3311" y="130"/>
                </a:lnTo>
                <a:cubicBezTo>
                  <a:pt x="3232" y="40"/>
                  <a:pt x="3123" y="1"/>
                  <a:pt x="300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8" name="Gráfico 7" descr="Barricada para construção com preenchimento sólido">
            <a:extLst>
              <a:ext uri="{FF2B5EF4-FFF2-40B4-BE49-F238E27FC236}">
                <a16:creationId xmlns:a16="http://schemas.microsoft.com/office/drawing/2014/main" id="{C899C2EB-5071-48CF-C41A-C669DDD78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5205" y="5139879"/>
            <a:ext cx="720255" cy="720255"/>
          </a:xfrm>
          <a:prstGeom prst="rect">
            <a:avLst/>
          </a:prstGeom>
        </p:spPr>
      </p:pic>
      <p:pic>
        <p:nvPicPr>
          <p:cNvPr id="2050" name="Picture 2" descr="Embargo e interdição: o que diz a NR 3 - Telas Guará">
            <a:extLst>
              <a:ext uri="{FF2B5EF4-FFF2-40B4-BE49-F238E27FC236}">
                <a16:creationId xmlns:a16="http://schemas.microsoft.com/office/drawing/2014/main" id="{C3CCB160-39FB-45FD-4EFD-240E13FD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440" y="4719571"/>
            <a:ext cx="1668665" cy="1566974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entral de Cursos Central de Cursos do Brasil">
            <a:extLst>
              <a:ext uri="{FF2B5EF4-FFF2-40B4-BE49-F238E27FC236}">
                <a16:creationId xmlns:a16="http://schemas.microsoft.com/office/drawing/2014/main" id="{1D978FB6-4076-B0A4-7020-095D68FC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8681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J: Auditores fiscalizam quiosques na orla e | Direitos Humanos">
            <a:extLst>
              <a:ext uri="{FF2B5EF4-FFF2-40B4-BE49-F238E27FC236}">
                <a16:creationId xmlns:a16="http://schemas.microsoft.com/office/drawing/2014/main" id="{CCA2EDA3-02D7-5003-ABFE-59967014B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0" y="-12700"/>
            <a:ext cx="12192000" cy="6870700"/>
          </a:xfrm>
          <a:prstGeom prst="roundRect">
            <a:avLst>
              <a:gd name="adj" fmla="val 0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0" y="3276600"/>
            <a:ext cx="12192000" cy="3035300"/>
          </a:xfrm>
          <a:prstGeom prst="roundRect">
            <a:avLst>
              <a:gd name="adj" fmla="val 0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85178" y="3755536"/>
            <a:ext cx="11176622" cy="223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cs typeface="+mn-ea"/>
                <a:sym typeface="+mn-lt"/>
              </a:rPr>
              <a:t>Empresa com 50 empregados não adquiriu EPI adequado ao risco de determinada atividade. Essa infração corresponde ao descumprimento do item 6.6.1 “a” da NR-06, relativa à segurança (S) do trabalho, e possui gradação = 3.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85178" y="2296037"/>
            <a:ext cx="3264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Exemplo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ED1C97ED-DB9F-1B3E-DD9E-6370D320AB7C}"/>
              </a:ext>
            </a:extLst>
          </p:cNvPr>
          <p:cNvSpPr/>
          <p:nvPr/>
        </p:nvSpPr>
        <p:spPr>
          <a:xfrm>
            <a:off x="1263966" y="1098820"/>
            <a:ext cx="7692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Cálculo da Multa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F6798E4-EC32-3318-2C72-24A7E24F31B1}"/>
              </a:ext>
            </a:extLst>
          </p:cNvPr>
          <p:cNvSpPr/>
          <p:nvPr/>
        </p:nvSpPr>
        <p:spPr>
          <a:xfrm>
            <a:off x="546100" y="1035320"/>
            <a:ext cx="647700" cy="630882"/>
          </a:xfrm>
          <a:prstGeom prst="ellipse">
            <a:avLst/>
          </a:prstGeom>
          <a:solidFill>
            <a:srgbClr val="0CC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entral de Cursos Central de Cursos do Brasil">
            <a:extLst>
              <a:ext uri="{FF2B5EF4-FFF2-40B4-BE49-F238E27FC236}">
                <a16:creationId xmlns:a16="http://schemas.microsoft.com/office/drawing/2014/main" id="{A2A893F7-E614-4AAA-CC78-C8C4EB79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4715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solidFill>
            <a:srgbClr val="385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pic>
        <p:nvPicPr>
          <p:cNvPr id="8" name="Picture 2" descr="Concurso AFT: edital previsto para 2023! - Blog Aprova Concursos - Notícias">
            <a:extLst>
              <a:ext uri="{FF2B5EF4-FFF2-40B4-BE49-F238E27FC236}">
                <a16:creationId xmlns:a16="http://schemas.microsoft.com/office/drawing/2014/main" id="{FF95C900-B649-A89E-B068-94779065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5" b="99766" l="4844" r="95938">
                        <a14:foregroundMark x1="55270" y1="6698" x2="50078" y2="6104"/>
                        <a14:foregroundMark x1="29877" y1="43133" x2="28281" y2="44197"/>
                        <a14:foregroundMark x1="28281" y1="44197" x2="17344" y2="46893"/>
                        <a14:foregroundMark x1="17344" y1="46893" x2="13527" y2="50176"/>
                        <a14:foregroundMark x1="14358" y1="59422" x2="22031" y2="63658"/>
                        <a14:foregroundMark x1="22031" y1="63658" x2="23906" y2="71395"/>
                        <a14:foregroundMark x1="23906" y1="71395" x2="31406" y2="87104"/>
                        <a14:foregroundMark x1="31406" y1="87104" x2="25938" y2="94490"/>
                        <a14:foregroundMark x1="25938" y1="94490" x2="49375" y2="98359"/>
                        <a14:foregroundMark x1="49375" y1="98359" x2="77031" y2="96131"/>
                        <a14:foregroundMark x1="80435" y1="97408" x2="85781" y2="99414"/>
                        <a14:foregroundMark x1="77031" y1="96131" x2="79392" y2="97017"/>
                        <a14:foregroundMark x1="85781" y1="99414" x2="96366" y2="98583"/>
                        <a14:foregroundMark x1="96366" y1="93693" x2="91406" y2="85580"/>
                        <a14:foregroundMark x1="91406" y1="85580" x2="95938" y2="78546"/>
                        <a14:foregroundMark x1="95938" y1="78546" x2="84141" y2="53586"/>
                        <a14:foregroundMark x1="81478" y1="50240" x2="75313" y2="62720"/>
                        <a14:foregroundMark x1="75313" y1="62720" x2="62344" y2="65885"/>
                        <a14:foregroundMark x1="62344" y1="65885" x2="17969" y2="63540"/>
                        <a14:foregroundMark x1="60313" y1="38570" x2="45781" y2="34701"/>
                        <a14:foregroundMark x1="45781" y1="34701" x2="41855" y2="30877"/>
                        <a14:foregroundMark x1="51548" y1="6682" x2="54922" y2="6249"/>
                        <a14:foregroundMark x1="50740" y1="6786" x2="51548" y2="6682"/>
                        <a14:foregroundMark x1="60143" y1="38509" x2="58906" y2="38921"/>
                        <a14:foregroundMark x1="60625" y1="38101" x2="52969" y2="34115"/>
                        <a14:foregroundMark x1="52969" y1="34115" x2="41620" y2="31123"/>
                        <a14:foregroundMark x1="38527" y1="17994" x2="39516" y2="15589"/>
                        <a14:foregroundMark x1="50455" y1="7789" x2="52812" y2="6565"/>
                        <a14:foregroundMark x1="41078" y1="12661" x2="48375" y2="8870"/>
                        <a14:foregroundMark x1="52812" y1="6565" x2="63438" y2="11841"/>
                        <a14:foregroundMark x1="63438" y1="11841" x2="67500" y2="19226"/>
                        <a14:foregroundMark x1="67320" y1="21726" x2="66875" y2="27902"/>
                        <a14:foregroundMark x1="67500" y1="19226" x2="67457" y2="19828"/>
                        <a14:foregroundMark x1="66875" y1="27902" x2="65959" y2="29720"/>
                        <a14:foregroundMark x1="61598" y1="37810" x2="60313" y2="38687"/>
                        <a14:foregroundMark x1="13512" y1="52098" x2="12188" y2="56272"/>
                        <a14:foregroundMark x1="8281" y1="79953" x2="6875" y2="79250"/>
                        <a14:foregroundMark x1="7813" y1="80188" x2="6250" y2="79601"/>
                        <a14:foregroundMark x1="10313" y1="82181" x2="9219" y2="89801"/>
                        <a14:foregroundMark x1="10986" y1="95519" x2="11719" y2="97890"/>
                        <a14:foregroundMark x1="10108" y1="92678" x2="10385" y2="93574"/>
                        <a14:foregroundMark x1="11719" y1="97890" x2="20938" y2="94490"/>
                        <a14:foregroundMark x1="20938" y1="94490" x2="21250" y2="86987"/>
                        <a14:foregroundMark x1="21250" y1="86987" x2="11406" y2="82415"/>
                        <a14:foregroundMark x1="11406" y1="82415" x2="9531" y2="82063"/>
                        <a14:foregroundMark x1="38438" y1="20516" x2="36719" y2="13013"/>
                        <a14:foregroundMark x1="36719" y1="13013" x2="44844" y2="7855"/>
                        <a14:foregroundMark x1="44844" y1="7855" x2="48926" y2="6760"/>
                        <a14:foregroundMark x1="60938" y1="7737" x2="62813" y2="8558"/>
                        <a14:foregroundMark x1="57969" y1="7268" x2="57969" y2="7268"/>
                        <a14:foregroundMark x1="57344" y1="6800" x2="57344" y2="6800"/>
                        <a14:foregroundMark x1="12698" y1="52204" x2="12344" y2="53693"/>
                        <a14:foregroundMark x1="11875" y1="56858" x2="10156" y2="63540"/>
                        <a14:foregroundMark x1="12188" y1="56155" x2="11719" y2="56975"/>
                        <a14:foregroundMark x1="38281" y1="22626" x2="37188" y2="27784"/>
                        <a14:foregroundMark x1="62845" y1="35130" x2="65156" y2="30481"/>
                        <a14:foregroundMark x1="62360" y1="36107" x2="62720" y2="35383"/>
                        <a14:foregroundMark x1="37031" y1="13130" x2="37031" y2="22157"/>
                        <a14:backgroundMark x1="156" y1="703" x2="2969" y2="25791"/>
                        <a14:backgroundMark x1="2969" y1="25791" x2="625" y2="32943"/>
                        <a14:backgroundMark x1="625" y1="32943" x2="1094" y2="44666"/>
                        <a14:backgroundMark x1="1094" y1="44666" x2="8906" y2="49355"/>
                        <a14:backgroundMark x1="16528" y1="46455" x2="16777" y2="46360"/>
                        <a14:backgroundMark x1="8906" y1="49355" x2="11036" y2="48544"/>
                        <a14:backgroundMark x1="20520" y1="43651" x2="30781" y2="23916"/>
                        <a14:backgroundMark x1="30781" y1="23916" x2="32031" y2="938"/>
                        <a14:backgroundMark x1="62898" y1="8491" x2="65938" y2="9613"/>
                        <a14:backgroundMark x1="65938" y1="9613" x2="66403" y2="10970"/>
                        <a14:backgroundMark x1="68583" y1="18908" x2="68528" y2="19268"/>
                        <a14:backgroundMark x1="63733" y1="39690" x2="81094" y2="44900"/>
                        <a14:backgroundMark x1="81094" y1="44900" x2="94063" y2="61196"/>
                        <a14:backgroundMark x1="94063" y1="61196" x2="99688" y2="79836"/>
                        <a14:backgroundMark x1="99688" y1="79836" x2="99688" y2="99648"/>
                        <a14:backgroundMark x1="22813" y1="87808" x2="22813" y2="88511"/>
                        <a14:backgroundMark x1="79688" y1="89801" x2="82813" y2="96835"/>
                        <a14:backgroundMark x1="70469" y1="4572" x2="70469" y2="4572"/>
                        <a14:backgroundMark x1="70313" y1="4572" x2="62656" y2="5510"/>
                        <a14:backgroundMark x1="62656" y1="5510" x2="62656" y2="5510"/>
                        <a14:backgroundMark x1="62656" y1="5510" x2="62656" y2="5510"/>
                        <a14:backgroundMark x1="61875" y1="5393" x2="63088" y2="6055"/>
                        <a14:backgroundMark x1="57188" y1="6800" x2="57188" y2="6800"/>
                        <a14:backgroundMark x1="57656" y1="6096" x2="56719" y2="6096"/>
                        <a14:backgroundMark x1="36138" y1="22157" x2="36191" y2="22379"/>
                        <a14:backgroundMark x1="9943" y1="63510" x2="6406" y2="77491"/>
                        <a14:backgroundMark x1="11536" y1="99650" x2="11563" y2="99766"/>
                        <a14:backgroundMark x1="11151" y1="97987" x2="11282" y2="98554"/>
                        <a14:backgroundMark x1="7247" y1="81124" x2="7438" y2="81949"/>
                        <a14:backgroundMark x1="35938" y1="28370" x2="40625" y2="35053"/>
                        <a14:backgroundMark x1="40625" y1="35053" x2="33750" y2="40914"/>
                        <a14:backgroundMark x1="33750" y1="40914" x2="23281" y2="41149"/>
                        <a14:backgroundMark x1="23281" y1="41149" x2="27187" y2="31067"/>
                        <a14:backgroundMark x1="27187" y1="31067" x2="36250" y2="28370"/>
                        <a14:backgroundMark x1="40156" y1="31653" x2="39844" y2="32239"/>
                        <a14:backgroundMark x1="38438" y1="31536" x2="38438" y2="34115"/>
                        <a14:backgroundMark x1="63594" y1="36460" x2="62344" y2="38101"/>
                        <a14:backgroundMark x1="625" y1="88159" x2="9531" y2="93083"/>
                        <a14:backgroundMark x1="9531" y1="93083" x2="1094" y2="99648"/>
                        <a14:backgroundMark x1="1094" y1="99648" x2="938" y2="87925"/>
                        <a14:backgroundMark x1="938" y1="87925" x2="938" y2="87925"/>
                        <a14:backgroundMark x1="70313" y1="17819" x2="70000" y2="17819"/>
                        <a14:backgroundMark x1="68750" y1="20399" x2="67500" y2="21805"/>
                        <a14:backgroundMark x1="70469" y1="19578" x2="69063" y2="17819"/>
                        <a14:backgroundMark x1="57656" y1="6096" x2="54531" y2="5744"/>
                        <a14:backgroundMark x1="36655" y1="27721" x2="36719" y2="28253"/>
                        <a14:backgroundMark x1="35981" y1="22157" x2="36005" y2="22357"/>
                        <a14:backgroundMark x1="36719" y1="28253" x2="40313" y2="31653"/>
                        <a14:backgroundMark x1="5000" y1="77140" x2="5156" y2="77960"/>
                        <a14:backgroundMark x1="66563" y1="29894" x2="62813" y2="36811"/>
                        <a14:backgroundMark x1="63906" y1="37163" x2="63281" y2="36460"/>
                        <a14:backgroundMark x1="63438" y1="36460" x2="62344" y2="38218"/>
                        <a14:backgroundMark x1="12500" y1="50176" x2="12500" y2="50176"/>
                        <a14:backgroundMark x1="12500" y1="50176" x2="12969" y2="52169"/>
                        <a14:backgroundMark x1="49844" y1="5862" x2="48281" y2="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06" y="4781961"/>
            <a:ext cx="1557494" cy="20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specialista em Perigos e Avaliação de Riscos de SST | Udemy">
            <a:extLst>
              <a:ext uri="{FF2B5EF4-FFF2-40B4-BE49-F238E27FC236}">
                <a16:creationId xmlns:a16="http://schemas.microsoft.com/office/drawing/2014/main" id="{6BD70201-E15D-EF55-69DC-3DEAC998C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1266"/>
          <a:stretch/>
        </p:blipFill>
        <p:spPr bwMode="auto">
          <a:xfrm>
            <a:off x="3741952" y="2651132"/>
            <a:ext cx="6815811" cy="3269286"/>
          </a:xfrm>
          <a:prstGeom prst="roundRect">
            <a:avLst>
              <a:gd name="adj" fmla="val 52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圆角矩形 54">
            <a:extLst>
              <a:ext uri="{FF2B5EF4-FFF2-40B4-BE49-F238E27FC236}">
                <a16:creationId xmlns:a16="http://schemas.microsoft.com/office/drawing/2014/main" id="{65623A39-5D39-867A-6141-B1A57C142B14}"/>
              </a:ext>
            </a:extLst>
          </p:cNvPr>
          <p:cNvSpPr/>
          <p:nvPr/>
        </p:nvSpPr>
        <p:spPr>
          <a:xfrm>
            <a:off x="3741953" y="2643817"/>
            <a:ext cx="6815811" cy="3276600"/>
          </a:xfrm>
          <a:prstGeom prst="roundRect">
            <a:avLst>
              <a:gd name="adj" fmla="val 4577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34">
            <a:extLst>
              <a:ext uri="{FF2B5EF4-FFF2-40B4-BE49-F238E27FC236}">
                <a16:creationId xmlns:a16="http://schemas.microsoft.com/office/drawing/2014/main" id="{6BAE71C2-D9C4-D749-E726-109DBD6BA1B3}"/>
              </a:ext>
            </a:extLst>
          </p:cNvPr>
          <p:cNvSpPr txBox="1"/>
          <p:nvPr/>
        </p:nvSpPr>
        <p:spPr>
          <a:xfrm>
            <a:off x="3868391" y="3360424"/>
            <a:ext cx="6537532" cy="223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Levando essas informações para o Anexo I, apresentado anteriormente, veremos que a multa a ser aplicada deverá ter valor entre 2.496 e 2.898 BTN.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7123CF27-F2B0-A073-FA16-F2DE60300024}"/>
              </a:ext>
            </a:extLst>
          </p:cNvPr>
          <p:cNvGrpSpPr/>
          <p:nvPr/>
        </p:nvGrpSpPr>
        <p:grpSpPr>
          <a:xfrm>
            <a:off x="5924104" y="2366666"/>
            <a:ext cx="2460758" cy="526362"/>
            <a:chOff x="1359786" y="2437301"/>
            <a:chExt cx="2460758" cy="526362"/>
          </a:xfrm>
        </p:grpSpPr>
        <p:sp>
          <p:nvSpPr>
            <p:cNvPr id="35" name="圆角矩形 11">
              <a:extLst>
                <a:ext uri="{FF2B5EF4-FFF2-40B4-BE49-F238E27FC236}">
                  <a16:creationId xmlns:a16="http://schemas.microsoft.com/office/drawing/2014/main" id="{E6A2A7F8-0233-780A-E289-02DDE768366E}"/>
                </a:ext>
              </a:extLst>
            </p:cNvPr>
            <p:cNvSpPr/>
            <p:nvPr/>
          </p:nvSpPr>
          <p:spPr>
            <a:xfrm>
              <a:off x="1487805" y="2437301"/>
              <a:ext cx="2204720" cy="5263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85AE6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12">
              <a:extLst>
                <a:ext uri="{FF2B5EF4-FFF2-40B4-BE49-F238E27FC236}">
                  <a16:creationId xmlns:a16="http://schemas.microsoft.com/office/drawing/2014/main" id="{90A25A2F-062B-6820-AA92-EBBF03DAD234}"/>
                </a:ext>
              </a:extLst>
            </p:cNvPr>
            <p:cNvSpPr/>
            <p:nvPr/>
          </p:nvSpPr>
          <p:spPr>
            <a:xfrm>
              <a:off x="1359786" y="2469649"/>
              <a:ext cx="24607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400" kern="0" dirty="0">
                  <a:ln w="0">
                    <a:noFill/>
                  </a:ln>
                  <a:solidFill>
                    <a:srgbClr val="385AE6"/>
                  </a:solidFill>
                  <a:cs typeface="+mn-ea"/>
                  <a:sym typeface="+mn-lt"/>
                </a:rPr>
                <a:t>!</a:t>
              </a:r>
              <a:endParaRPr kumimoji="0" lang="zh-CN" altLang="en-US" sz="2400" i="0" u="none" strike="noStrike" kern="0" cap="none" spc="0" normalizeH="0" baseline="0" noProof="0" dirty="0">
                <a:ln w="0">
                  <a:noFill/>
                </a:ln>
                <a:solidFill>
                  <a:srgbClr val="385AE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矩形 6">
            <a:extLst>
              <a:ext uri="{FF2B5EF4-FFF2-40B4-BE49-F238E27FC236}">
                <a16:creationId xmlns:a16="http://schemas.microsoft.com/office/drawing/2014/main" id="{91823A54-EAA6-CF0A-9627-96C733A54A7A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Cálculo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da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Multa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9104CC79-C9F9-92E2-754E-E7623CA3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33" y="839456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1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752928" y="417195"/>
            <a:ext cx="9178472" cy="6023610"/>
          </a:xfrm>
          <a:prstGeom prst="round2DiagRect">
            <a:avLst>
              <a:gd name="adj1" fmla="val 16667"/>
              <a:gd name="adj2" fmla="val 47227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 w="76200">
            <a:solidFill>
              <a:srgbClr val="ADC5FB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1E4115-E981-EC60-AE21-C560A749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774665"/>
            <a:ext cx="3411701" cy="5083336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3A7B1219-B4B8-3D92-3BD5-1E27D6747FD5}"/>
              </a:ext>
            </a:extLst>
          </p:cNvPr>
          <p:cNvSpPr/>
          <p:nvPr/>
        </p:nvSpPr>
        <p:spPr>
          <a:xfrm>
            <a:off x="1438252" y="1525184"/>
            <a:ext cx="6943748" cy="3899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kern="0" dirty="0">
                <a:ln w="0">
                  <a:noFill/>
                </a:ln>
                <a:cs typeface="+mn-ea"/>
                <a:sym typeface="+mn-lt"/>
              </a:rPr>
              <a:t>A NR-28 foi criada em 1978 e passou por diversas revisões.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altLang="zh-CN" sz="2400" kern="0" dirty="0">
              <a:ln w="0">
                <a:noFill/>
              </a:ln>
              <a:cs typeface="+mn-ea"/>
              <a:sym typeface="+mn-lt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kern="0" dirty="0">
                <a:ln w="0">
                  <a:noFill/>
                </a:ln>
                <a:cs typeface="+mn-ea"/>
                <a:sym typeface="+mn-lt"/>
              </a:rPr>
              <a:t>Esse guia se baseia na versão mais atualizado que pode ser consultado no nosso post que contém todas as Normas Regulamentadoras Atualizadas.</a:t>
            </a: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39266750-1755-B8F5-FFC9-BD7D46704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540137"/>
      </p:ext>
    </p:extLst>
  </p:cSld>
  <p:clrMapOvr>
    <a:masterClrMapping/>
  </p:clrMapOvr>
  <p:transition spd="med">
    <p:pull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7">
            <a:extLst>
              <a:ext uri="{FF2B5EF4-FFF2-40B4-BE49-F238E27FC236}">
                <a16:creationId xmlns:a16="http://schemas.microsoft.com/office/drawing/2014/main" id="{FAC28554-DF15-2CEB-9A95-41977692499E}"/>
              </a:ext>
            </a:extLst>
          </p:cNvPr>
          <p:cNvGrpSpPr/>
          <p:nvPr/>
        </p:nvGrpSpPr>
        <p:grpSpPr>
          <a:xfrm rot="10956240">
            <a:off x="9563020" y="4089303"/>
            <a:ext cx="4061353" cy="3725215"/>
            <a:chOff x="3183" y="2744"/>
            <a:chExt cx="12101" cy="6024"/>
          </a:xfrm>
        </p:grpSpPr>
        <p:sp>
          <p:nvSpPr>
            <p:cNvPr id="65" name="圆角矩形 5">
              <a:extLst>
                <a:ext uri="{FF2B5EF4-FFF2-40B4-BE49-F238E27FC236}">
                  <a16:creationId xmlns:a16="http://schemas.microsoft.com/office/drawing/2014/main" id="{1D6C853A-CE14-67C0-9CA1-1EC5BA85D9AC}"/>
                </a:ext>
              </a:extLst>
            </p:cNvPr>
            <p:cNvSpPr/>
            <p:nvPr/>
          </p:nvSpPr>
          <p:spPr>
            <a:xfrm>
              <a:off x="3183" y="2744"/>
              <a:ext cx="12100" cy="6023"/>
            </a:xfrm>
            <a:prstGeom prst="ellipse">
              <a:avLst/>
            </a:prstGeom>
            <a:gradFill>
              <a:gsLst>
                <a:gs pos="25000">
                  <a:schemeClr val="bg1">
                    <a:alpha val="100000"/>
                  </a:schemeClr>
                </a:gs>
                <a:gs pos="99000">
                  <a:srgbClr val="EEF4FF"/>
                </a:gs>
              </a:gsLst>
              <a:lin ang="1560000" scaled="0"/>
            </a:gradFill>
            <a:ln w="76200">
              <a:solidFill>
                <a:schemeClr val="bg1"/>
              </a:solidFill>
            </a:ln>
            <a:effectLst>
              <a:outerShdw blurRad="571500" dist="266700" dir="3180000" algn="tl" rotWithShape="0">
                <a:schemeClr val="tx2">
                  <a:lumMod val="75000"/>
                  <a:lumOff val="25000"/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圆角矩形 9">
              <a:extLst>
                <a:ext uri="{FF2B5EF4-FFF2-40B4-BE49-F238E27FC236}">
                  <a16:creationId xmlns:a16="http://schemas.microsoft.com/office/drawing/2014/main" id="{24005985-9FBE-988A-E545-9F736FB6E40B}"/>
                </a:ext>
              </a:extLst>
            </p:cNvPr>
            <p:cNvSpPr/>
            <p:nvPr/>
          </p:nvSpPr>
          <p:spPr>
            <a:xfrm>
              <a:off x="3214" y="2776"/>
              <a:ext cx="12070" cy="5993"/>
            </a:xfrm>
            <a:prstGeom prst="ellipse">
              <a:avLst/>
            </a:prstGeom>
            <a:gradFill>
              <a:gsLst>
                <a:gs pos="25000">
                  <a:srgbClr val="F0F4FD"/>
                </a:gs>
                <a:gs pos="99000">
                  <a:srgbClr val="CFD8E9">
                    <a:alpha val="78000"/>
                  </a:srgbClr>
                </a:gs>
              </a:gsLst>
              <a:lin ang="1560000" scaled="0"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图片 16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64" y="960884"/>
            <a:ext cx="8138682" cy="707821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927100" y="232919"/>
            <a:ext cx="8913586" cy="124777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t-BR" altLang="zh-CN" sz="4000" dirty="0">
                <a:solidFill>
                  <a:schemeClr val="bg1"/>
                </a:solidFill>
                <a:cs typeface="+mn-ea"/>
                <a:sym typeface="+mn-lt"/>
              </a:rPr>
              <a:t>Converter BTN em UFIR e em Reais (R$)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" name="矩形 52">
            <a:extLst>
              <a:ext uri="{FF2B5EF4-FFF2-40B4-BE49-F238E27FC236}">
                <a16:creationId xmlns:a16="http://schemas.microsoft.com/office/drawing/2014/main" id="{8C4296B7-6EEF-9F22-DF7A-400EF652A118}"/>
              </a:ext>
            </a:extLst>
          </p:cNvPr>
          <p:cNvSpPr/>
          <p:nvPr/>
        </p:nvSpPr>
        <p:spPr>
          <a:xfrm>
            <a:off x="2303697" y="3649425"/>
            <a:ext cx="4487545" cy="223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kern="0" dirty="0">
                <a:ln w="0">
                  <a:noFill/>
                </a:ln>
                <a:cs typeface="+mn-ea"/>
                <a:sym typeface="+mn-lt"/>
              </a:rPr>
              <a:t>A Lei 8.177/1991 extinguiu o BTN, fazendo a sua conversão para cruzeiros que era a moeda da época.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5A85E4CB-CBC1-EBA8-2DCC-21B64069D15D}"/>
              </a:ext>
            </a:extLst>
          </p:cNvPr>
          <p:cNvGrpSpPr/>
          <p:nvPr/>
        </p:nvGrpSpPr>
        <p:grpSpPr>
          <a:xfrm flipH="1">
            <a:off x="10104671" y="4654603"/>
            <a:ext cx="2299690" cy="2261918"/>
            <a:chOff x="1122183" y="3814440"/>
            <a:chExt cx="2729039" cy="2679420"/>
          </a:xfrm>
        </p:grpSpPr>
        <p:sp>
          <p:nvSpPr>
            <p:cNvPr id="8" name="Freeform 3131">
              <a:extLst>
                <a:ext uri="{FF2B5EF4-FFF2-40B4-BE49-F238E27FC236}">
                  <a16:creationId xmlns:a16="http://schemas.microsoft.com/office/drawing/2014/main" id="{9A7B8567-E41F-9F3E-B865-6C5D5982756E}"/>
                </a:ext>
              </a:extLst>
            </p:cNvPr>
            <p:cNvSpPr/>
            <p:nvPr/>
          </p:nvSpPr>
          <p:spPr bwMode="auto">
            <a:xfrm>
              <a:off x="3348368" y="4577979"/>
              <a:ext cx="502854" cy="581356"/>
            </a:xfrm>
            <a:custGeom>
              <a:avLst/>
              <a:gdLst>
                <a:gd name="T0" fmla="*/ 0 w 287"/>
                <a:gd name="T1" fmla="*/ 282 h 332"/>
                <a:gd name="T2" fmla="*/ 17 w 287"/>
                <a:gd name="T3" fmla="*/ 229 h 332"/>
                <a:gd name="T4" fmla="*/ 68 w 287"/>
                <a:gd name="T5" fmla="*/ 159 h 332"/>
                <a:gd name="T6" fmla="*/ 141 w 287"/>
                <a:gd name="T7" fmla="*/ 96 h 332"/>
                <a:gd name="T8" fmla="*/ 156 w 287"/>
                <a:gd name="T9" fmla="*/ 116 h 332"/>
                <a:gd name="T10" fmla="*/ 117 w 287"/>
                <a:gd name="T11" fmla="*/ 163 h 332"/>
                <a:gd name="T12" fmla="*/ 112 w 287"/>
                <a:gd name="T13" fmla="*/ 186 h 332"/>
                <a:gd name="T14" fmla="*/ 160 w 287"/>
                <a:gd name="T15" fmla="*/ 173 h 332"/>
                <a:gd name="T16" fmla="*/ 205 w 287"/>
                <a:gd name="T17" fmla="*/ 82 h 332"/>
                <a:gd name="T18" fmla="*/ 232 w 287"/>
                <a:gd name="T19" fmla="*/ 48 h 332"/>
                <a:gd name="T20" fmla="*/ 233 w 287"/>
                <a:gd name="T21" fmla="*/ 75 h 332"/>
                <a:gd name="T22" fmla="*/ 217 w 287"/>
                <a:gd name="T23" fmla="*/ 139 h 332"/>
                <a:gd name="T24" fmla="*/ 254 w 287"/>
                <a:gd name="T25" fmla="*/ 43 h 332"/>
                <a:gd name="T26" fmla="*/ 276 w 287"/>
                <a:gd name="T27" fmla="*/ 47 h 332"/>
                <a:gd name="T28" fmla="*/ 246 w 287"/>
                <a:gd name="T29" fmla="*/ 162 h 332"/>
                <a:gd name="T30" fmla="*/ 215 w 287"/>
                <a:gd name="T31" fmla="*/ 212 h 332"/>
                <a:gd name="T32" fmla="*/ 121 w 287"/>
                <a:gd name="T33" fmla="*/ 286 h 332"/>
                <a:gd name="T34" fmla="*/ 89 w 287"/>
                <a:gd name="T35" fmla="*/ 332 h 332"/>
                <a:gd name="T36" fmla="*/ 0 w 287"/>
                <a:gd name="T37" fmla="*/ 28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7" h="332">
                  <a:moveTo>
                    <a:pt x="0" y="282"/>
                  </a:moveTo>
                  <a:cubicBezTo>
                    <a:pt x="0" y="282"/>
                    <a:pt x="12" y="259"/>
                    <a:pt x="17" y="229"/>
                  </a:cubicBezTo>
                  <a:cubicBezTo>
                    <a:pt x="17" y="229"/>
                    <a:pt x="28" y="189"/>
                    <a:pt x="68" y="159"/>
                  </a:cubicBezTo>
                  <a:cubicBezTo>
                    <a:pt x="68" y="159"/>
                    <a:pt x="109" y="128"/>
                    <a:pt x="141" y="96"/>
                  </a:cubicBezTo>
                  <a:cubicBezTo>
                    <a:pt x="141" y="96"/>
                    <a:pt x="162" y="82"/>
                    <a:pt x="156" y="116"/>
                  </a:cubicBezTo>
                  <a:cubicBezTo>
                    <a:pt x="156" y="116"/>
                    <a:pt x="156" y="134"/>
                    <a:pt x="117" y="163"/>
                  </a:cubicBezTo>
                  <a:cubicBezTo>
                    <a:pt x="117" y="163"/>
                    <a:pt x="102" y="178"/>
                    <a:pt x="112" y="186"/>
                  </a:cubicBezTo>
                  <a:cubicBezTo>
                    <a:pt x="112" y="186"/>
                    <a:pt x="127" y="200"/>
                    <a:pt x="160" y="173"/>
                  </a:cubicBezTo>
                  <a:cubicBezTo>
                    <a:pt x="160" y="173"/>
                    <a:pt x="203" y="118"/>
                    <a:pt x="205" y="82"/>
                  </a:cubicBezTo>
                  <a:cubicBezTo>
                    <a:pt x="205" y="82"/>
                    <a:pt x="215" y="45"/>
                    <a:pt x="232" y="48"/>
                  </a:cubicBezTo>
                  <a:cubicBezTo>
                    <a:pt x="232" y="48"/>
                    <a:pt x="241" y="51"/>
                    <a:pt x="233" y="75"/>
                  </a:cubicBezTo>
                  <a:cubicBezTo>
                    <a:pt x="217" y="139"/>
                    <a:pt x="217" y="139"/>
                    <a:pt x="217" y="139"/>
                  </a:cubicBezTo>
                  <a:cubicBezTo>
                    <a:pt x="254" y="43"/>
                    <a:pt x="254" y="43"/>
                    <a:pt x="254" y="43"/>
                  </a:cubicBezTo>
                  <a:cubicBezTo>
                    <a:pt x="254" y="43"/>
                    <a:pt x="287" y="0"/>
                    <a:pt x="276" y="47"/>
                  </a:cubicBezTo>
                  <a:cubicBezTo>
                    <a:pt x="265" y="94"/>
                    <a:pt x="246" y="162"/>
                    <a:pt x="246" y="162"/>
                  </a:cubicBezTo>
                  <a:cubicBezTo>
                    <a:pt x="246" y="162"/>
                    <a:pt x="245" y="187"/>
                    <a:pt x="215" y="212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89" y="332"/>
                    <a:pt x="89" y="332"/>
                    <a:pt x="89" y="332"/>
                  </a:cubicBezTo>
                  <a:lnTo>
                    <a:pt x="0" y="282"/>
                  </a:ln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3132">
              <a:extLst>
                <a:ext uri="{FF2B5EF4-FFF2-40B4-BE49-F238E27FC236}">
                  <a16:creationId xmlns:a16="http://schemas.microsoft.com/office/drawing/2014/main" id="{BBB8F823-8810-253A-9C21-482DEFD6CB4B}"/>
                </a:ext>
              </a:extLst>
            </p:cNvPr>
            <p:cNvSpPr/>
            <p:nvPr/>
          </p:nvSpPr>
          <p:spPr bwMode="auto">
            <a:xfrm>
              <a:off x="3264683" y="5017143"/>
              <a:ext cx="291048" cy="233283"/>
            </a:xfrm>
            <a:custGeom>
              <a:avLst/>
              <a:gdLst>
                <a:gd name="T0" fmla="*/ 0 w 393"/>
                <a:gd name="T1" fmla="*/ 111 h 315"/>
                <a:gd name="T2" fmla="*/ 78 w 393"/>
                <a:gd name="T3" fmla="*/ 0 h 315"/>
                <a:gd name="T4" fmla="*/ 393 w 393"/>
                <a:gd name="T5" fmla="*/ 175 h 315"/>
                <a:gd name="T6" fmla="*/ 296 w 393"/>
                <a:gd name="T7" fmla="*/ 315 h 315"/>
                <a:gd name="T8" fmla="*/ 0 w 393"/>
                <a:gd name="T9" fmla="*/ 11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15">
                  <a:moveTo>
                    <a:pt x="0" y="111"/>
                  </a:moveTo>
                  <a:lnTo>
                    <a:pt x="78" y="0"/>
                  </a:lnTo>
                  <a:lnTo>
                    <a:pt x="393" y="175"/>
                  </a:lnTo>
                  <a:lnTo>
                    <a:pt x="296" y="31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3133">
              <a:extLst>
                <a:ext uri="{FF2B5EF4-FFF2-40B4-BE49-F238E27FC236}">
                  <a16:creationId xmlns:a16="http://schemas.microsoft.com/office/drawing/2014/main" id="{C1961B2B-5E1C-C73B-8F21-E84155C331E8}"/>
                </a:ext>
              </a:extLst>
            </p:cNvPr>
            <p:cNvSpPr/>
            <p:nvPr/>
          </p:nvSpPr>
          <p:spPr bwMode="auto">
            <a:xfrm>
              <a:off x="2492257" y="5050469"/>
              <a:ext cx="1040516" cy="807233"/>
            </a:xfrm>
            <a:custGeom>
              <a:avLst/>
              <a:gdLst>
                <a:gd name="T0" fmla="*/ 0 w 594"/>
                <a:gd name="T1" fmla="*/ 343 h 461"/>
                <a:gd name="T2" fmla="*/ 154 w 594"/>
                <a:gd name="T3" fmla="*/ 102 h 461"/>
                <a:gd name="T4" fmla="*/ 278 w 594"/>
                <a:gd name="T5" fmla="*/ 245 h 461"/>
                <a:gd name="T6" fmla="*/ 435 w 594"/>
                <a:gd name="T7" fmla="*/ 0 h 461"/>
                <a:gd name="T8" fmla="*/ 594 w 594"/>
                <a:gd name="T9" fmla="*/ 100 h 461"/>
                <a:gd name="T10" fmla="*/ 335 w 594"/>
                <a:gd name="T11" fmla="*/ 441 h 461"/>
                <a:gd name="T12" fmla="*/ 277 w 594"/>
                <a:gd name="T13" fmla="*/ 453 h 461"/>
                <a:gd name="T14" fmla="*/ 89 w 594"/>
                <a:gd name="T15" fmla="*/ 349 h 461"/>
                <a:gd name="T16" fmla="*/ 0 w 594"/>
                <a:gd name="T17" fmla="*/ 343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4" h="461">
                  <a:moveTo>
                    <a:pt x="0" y="343"/>
                  </a:moveTo>
                  <a:cubicBezTo>
                    <a:pt x="154" y="102"/>
                    <a:pt x="154" y="102"/>
                    <a:pt x="154" y="102"/>
                  </a:cubicBezTo>
                  <a:cubicBezTo>
                    <a:pt x="278" y="245"/>
                    <a:pt x="278" y="245"/>
                    <a:pt x="278" y="245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594" y="100"/>
                    <a:pt x="594" y="100"/>
                    <a:pt x="594" y="100"/>
                  </a:cubicBezTo>
                  <a:cubicBezTo>
                    <a:pt x="335" y="441"/>
                    <a:pt x="335" y="441"/>
                    <a:pt x="335" y="441"/>
                  </a:cubicBezTo>
                  <a:cubicBezTo>
                    <a:pt x="335" y="441"/>
                    <a:pt x="321" y="461"/>
                    <a:pt x="277" y="453"/>
                  </a:cubicBezTo>
                  <a:cubicBezTo>
                    <a:pt x="225" y="442"/>
                    <a:pt x="89" y="349"/>
                    <a:pt x="89" y="349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3134">
              <a:extLst>
                <a:ext uri="{FF2B5EF4-FFF2-40B4-BE49-F238E27FC236}">
                  <a16:creationId xmlns:a16="http://schemas.microsoft.com/office/drawing/2014/main" id="{54C73F45-048E-A982-5B24-D642545FE4FF}"/>
                </a:ext>
              </a:extLst>
            </p:cNvPr>
            <p:cNvSpPr/>
            <p:nvPr/>
          </p:nvSpPr>
          <p:spPr bwMode="auto">
            <a:xfrm>
              <a:off x="1122183" y="5063059"/>
              <a:ext cx="609498" cy="1397475"/>
            </a:xfrm>
            <a:custGeom>
              <a:avLst/>
              <a:gdLst>
                <a:gd name="T0" fmla="*/ 348 w 348"/>
                <a:gd name="T1" fmla="*/ 105 h 798"/>
                <a:gd name="T2" fmla="*/ 86 w 348"/>
                <a:gd name="T3" fmla="*/ 104 h 798"/>
                <a:gd name="T4" fmla="*/ 7 w 348"/>
                <a:gd name="T5" fmla="*/ 675 h 798"/>
                <a:gd name="T6" fmla="*/ 79 w 348"/>
                <a:gd name="T7" fmla="*/ 761 h 798"/>
                <a:gd name="T8" fmla="*/ 283 w 348"/>
                <a:gd name="T9" fmla="*/ 798 h 798"/>
                <a:gd name="T10" fmla="*/ 348 w 348"/>
                <a:gd name="T11" fmla="*/ 106 h 798"/>
                <a:gd name="T12" fmla="*/ 348 w 348"/>
                <a:gd name="T13" fmla="*/ 10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798">
                  <a:moveTo>
                    <a:pt x="348" y="105"/>
                  </a:moveTo>
                  <a:cubicBezTo>
                    <a:pt x="215" y="74"/>
                    <a:pt x="109" y="0"/>
                    <a:pt x="86" y="104"/>
                  </a:cubicBezTo>
                  <a:cubicBezTo>
                    <a:pt x="61" y="213"/>
                    <a:pt x="7" y="675"/>
                    <a:pt x="7" y="675"/>
                  </a:cubicBezTo>
                  <a:cubicBezTo>
                    <a:pt x="0" y="732"/>
                    <a:pt x="59" y="756"/>
                    <a:pt x="79" y="761"/>
                  </a:cubicBezTo>
                  <a:cubicBezTo>
                    <a:pt x="147" y="779"/>
                    <a:pt x="207" y="788"/>
                    <a:pt x="283" y="798"/>
                  </a:cubicBezTo>
                  <a:cubicBezTo>
                    <a:pt x="348" y="106"/>
                    <a:pt x="348" y="106"/>
                    <a:pt x="348" y="106"/>
                  </a:cubicBezTo>
                  <a:lnTo>
                    <a:pt x="348" y="105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3135">
              <a:extLst>
                <a:ext uri="{FF2B5EF4-FFF2-40B4-BE49-F238E27FC236}">
                  <a16:creationId xmlns:a16="http://schemas.microsoft.com/office/drawing/2014/main" id="{1FB2C3DA-B8B3-9B70-9C97-A3125928D267}"/>
                </a:ext>
              </a:extLst>
            </p:cNvPr>
            <p:cNvSpPr/>
            <p:nvPr/>
          </p:nvSpPr>
          <p:spPr bwMode="auto">
            <a:xfrm>
              <a:off x="1273261" y="4947528"/>
              <a:ext cx="1488567" cy="1546332"/>
            </a:xfrm>
            <a:custGeom>
              <a:avLst/>
              <a:gdLst>
                <a:gd name="T0" fmla="*/ 92 w 850"/>
                <a:gd name="T1" fmla="*/ 849 h 883"/>
                <a:gd name="T2" fmla="*/ 0 w 850"/>
                <a:gd name="T3" fmla="*/ 166 h 883"/>
                <a:gd name="T4" fmla="*/ 333 w 850"/>
                <a:gd name="T5" fmla="*/ 1 h 883"/>
                <a:gd name="T6" fmla="*/ 420 w 850"/>
                <a:gd name="T7" fmla="*/ 34 h 883"/>
                <a:gd name="T8" fmla="*/ 509 w 850"/>
                <a:gd name="T9" fmla="*/ 0 h 883"/>
                <a:gd name="T10" fmla="*/ 850 w 850"/>
                <a:gd name="T11" fmla="*/ 161 h 883"/>
                <a:gd name="T12" fmla="*/ 750 w 850"/>
                <a:gd name="T13" fmla="*/ 849 h 883"/>
                <a:gd name="T14" fmla="*/ 92 w 850"/>
                <a:gd name="T15" fmla="*/ 849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0" h="883">
                  <a:moveTo>
                    <a:pt x="92" y="849"/>
                  </a:moveTo>
                  <a:cubicBezTo>
                    <a:pt x="129" y="745"/>
                    <a:pt x="46" y="256"/>
                    <a:pt x="0" y="166"/>
                  </a:cubicBezTo>
                  <a:cubicBezTo>
                    <a:pt x="26" y="73"/>
                    <a:pt x="269" y="53"/>
                    <a:pt x="333" y="1"/>
                  </a:cubicBezTo>
                  <a:cubicBezTo>
                    <a:pt x="364" y="27"/>
                    <a:pt x="386" y="34"/>
                    <a:pt x="420" y="34"/>
                  </a:cubicBezTo>
                  <a:cubicBezTo>
                    <a:pt x="455" y="34"/>
                    <a:pt x="478" y="27"/>
                    <a:pt x="509" y="0"/>
                  </a:cubicBezTo>
                  <a:cubicBezTo>
                    <a:pt x="556" y="38"/>
                    <a:pt x="807" y="69"/>
                    <a:pt x="850" y="161"/>
                  </a:cubicBezTo>
                  <a:cubicBezTo>
                    <a:pt x="801" y="264"/>
                    <a:pt x="712" y="755"/>
                    <a:pt x="750" y="849"/>
                  </a:cubicBezTo>
                  <a:cubicBezTo>
                    <a:pt x="587" y="880"/>
                    <a:pt x="260" y="883"/>
                    <a:pt x="92" y="849"/>
                  </a:cubicBez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3136">
              <a:extLst>
                <a:ext uri="{FF2B5EF4-FFF2-40B4-BE49-F238E27FC236}">
                  <a16:creationId xmlns:a16="http://schemas.microsoft.com/office/drawing/2014/main" id="{7D01FD3A-B9A1-3C45-76F9-ECDE21F06D90}"/>
                </a:ext>
              </a:extLst>
            </p:cNvPr>
            <p:cNvSpPr/>
            <p:nvPr/>
          </p:nvSpPr>
          <p:spPr bwMode="auto">
            <a:xfrm>
              <a:off x="1709463" y="4947528"/>
              <a:ext cx="600611" cy="1202703"/>
            </a:xfrm>
            <a:custGeom>
              <a:avLst/>
              <a:gdLst>
                <a:gd name="T0" fmla="*/ 18 w 811"/>
                <a:gd name="T1" fmla="*/ 106 h 1624"/>
                <a:gd name="T2" fmla="*/ 0 w 811"/>
                <a:gd name="T3" fmla="*/ 591 h 1624"/>
                <a:gd name="T4" fmla="*/ 409 w 811"/>
                <a:gd name="T5" fmla="*/ 1624 h 1624"/>
                <a:gd name="T6" fmla="*/ 811 w 811"/>
                <a:gd name="T7" fmla="*/ 591 h 1624"/>
                <a:gd name="T8" fmla="*/ 785 w 811"/>
                <a:gd name="T9" fmla="*/ 92 h 1624"/>
                <a:gd name="T10" fmla="*/ 615 w 811"/>
                <a:gd name="T11" fmla="*/ 0 h 1624"/>
                <a:gd name="T12" fmla="*/ 198 w 811"/>
                <a:gd name="T13" fmla="*/ 2 h 1624"/>
                <a:gd name="T14" fmla="*/ 18 w 811"/>
                <a:gd name="T15" fmla="*/ 106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1624">
                  <a:moveTo>
                    <a:pt x="18" y="106"/>
                  </a:moveTo>
                  <a:lnTo>
                    <a:pt x="0" y="591"/>
                  </a:lnTo>
                  <a:lnTo>
                    <a:pt x="409" y="1624"/>
                  </a:lnTo>
                  <a:lnTo>
                    <a:pt x="811" y="591"/>
                  </a:lnTo>
                  <a:lnTo>
                    <a:pt x="785" y="92"/>
                  </a:lnTo>
                  <a:lnTo>
                    <a:pt x="615" y="0"/>
                  </a:lnTo>
                  <a:lnTo>
                    <a:pt x="198" y="2"/>
                  </a:lnTo>
                  <a:lnTo>
                    <a:pt x="18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137">
              <a:extLst>
                <a:ext uri="{FF2B5EF4-FFF2-40B4-BE49-F238E27FC236}">
                  <a16:creationId xmlns:a16="http://schemas.microsoft.com/office/drawing/2014/main" id="{FE887479-B938-31E2-9D31-5523D6674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098" y="4823111"/>
              <a:ext cx="302897" cy="311784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138">
              <a:extLst>
                <a:ext uri="{FF2B5EF4-FFF2-40B4-BE49-F238E27FC236}">
                  <a16:creationId xmlns:a16="http://schemas.microsoft.com/office/drawing/2014/main" id="{D4041DE8-8D59-AC9D-837B-F2772DE66216}"/>
                </a:ext>
              </a:extLst>
            </p:cNvPr>
            <p:cNvSpPr/>
            <p:nvPr/>
          </p:nvSpPr>
          <p:spPr bwMode="auto">
            <a:xfrm>
              <a:off x="1938303" y="5110456"/>
              <a:ext cx="142191" cy="216990"/>
            </a:xfrm>
            <a:custGeom>
              <a:avLst/>
              <a:gdLst>
                <a:gd name="T0" fmla="*/ 69 w 81"/>
                <a:gd name="T1" fmla="*/ 124 h 124"/>
                <a:gd name="T2" fmla="*/ 81 w 81"/>
                <a:gd name="T3" fmla="*/ 98 h 124"/>
                <a:gd name="T4" fmla="*/ 40 w 81"/>
                <a:gd name="T5" fmla="*/ 0 h 124"/>
                <a:gd name="T6" fmla="*/ 0 w 81"/>
                <a:gd name="T7" fmla="*/ 97 h 124"/>
                <a:gd name="T8" fmla="*/ 13 w 81"/>
                <a:gd name="T9" fmla="*/ 124 h 124"/>
                <a:gd name="T10" fmla="*/ 69 w 81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24">
                  <a:moveTo>
                    <a:pt x="69" y="124"/>
                  </a:moveTo>
                  <a:cubicBezTo>
                    <a:pt x="81" y="98"/>
                    <a:pt x="81" y="98"/>
                    <a:pt x="81" y="9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32" y="124"/>
                    <a:pt x="50" y="124"/>
                    <a:pt x="69" y="124"/>
                  </a:cubicBez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3139">
              <a:extLst>
                <a:ext uri="{FF2B5EF4-FFF2-40B4-BE49-F238E27FC236}">
                  <a16:creationId xmlns:a16="http://schemas.microsoft.com/office/drawing/2014/main" id="{C2485837-34D3-066E-E1AA-496181291B34}"/>
                </a:ext>
              </a:extLst>
            </p:cNvPr>
            <p:cNvSpPr/>
            <p:nvPr/>
          </p:nvSpPr>
          <p:spPr bwMode="auto">
            <a:xfrm>
              <a:off x="1767229" y="4949009"/>
              <a:ext cx="241429" cy="451754"/>
            </a:xfrm>
            <a:custGeom>
              <a:avLst/>
              <a:gdLst>
                <a:gd name="T0" fmla="*/ 120 w 326"/>
                <a:gd name="T1" fmla="*/ 0 h 610"/>
                <a:gd name="T2" fmla="*/ 326 w 326"/>
                <a:gd name="T3" fmla="*/ 218 h 610"/>
                <a:gd name="T4" fmla="*/ 179 w 326"/>
                <a:gd name="T5" fmla="*/ 610 h 610"/>
                <a:gd name="T6" fmla="*/ 0 w 326"/>
                <a:gd name="T7" fmla="*/ 81 h 610"/>
                <a:gd name="T8" fmla="*/ 120 w 326"/>
                <a:gd name="T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610">
                  <a:moveTo>
                    <a:pt x="120" y="0"/>
                  </a:moveTo>
                  <a:lnTo>
                    <a:pt x="326" y="218"/>
                  </a:lnTo>
                  <a:lnTo>
                    <a:pt x="179" y="610"/>
                  </a:lnTo>
                  <a:lnTo>
                    <a:pt x="0" y="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3140">
              <a:extLst>
                <a:ext uri="{FF2B5EF4-FFF2-40B4-BE49-F238E27FC236}">
                  <a16:creationId xmlns:a16="http://schemas.microsoft.com/office/drawing/2014/main" id="{E22F6B43-97D4-AC0A-9984-0D4C61B86FBE}"/>
                </a:ext>
              </a:extLst>
            </p:cNvPr>
            <p:cNvSpPr/>
            <p:nvPr/>
          </p:nvSpPr>
          <p:spPr bwMode="auto">
            <a:xfrm>
              <a:off x="1549498" y="5000109"/>
              <a:ext cx="459160" cy="1153824"/>
            </a:xfrm>
            <a:custGeom>
              <a:avLst/>
              <a:gdLst>
                <a:gd name="T0" fmla="*/ 294 w 620"/>
                <a:gd name="T1" fmla="*/ 0 h 1558"/>
                <a:gd name="T2" fmla="*/ 620 w 620"/>
                <a:gd name="T3" fmla="*/ 1558 h 1558"/>
                <a:gd name="T4" fmla="*/ 83 w 620"/>
                <a:gd name="T5" fmla="*/ 704 h 1558"/>
                <a:gd name="T6" fmla="*/ 154 w 620"/>
                <a:gd name="T7" fmla="*/ 555 h 1558"/>
                <a:gd name="T8" fmla="*/ 0 w 620"/>
                <a:gd name="T9" fmla="*/ 432 h 1558"/>
                <a:gd name="T10" fmla="*/ 208 w 620"/>
                <a:gd name="T11" fmla="*/ 47 h 1558"/>
                <a:gd name="T12" fmla="*/ 294 w 620"/>
                <a:gd name="T13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1558">
                  <a:moveTo>
                    <a:pt x="294" y="0"/>
                  </a:moveTo>
                  <a:lnTo>
                    <a:pt x="620" y="1558"/>
                  </a:lnTo>
                  <a:lnTo>
                    <a:pt x="83" y="704"/>
                  </a:lnTo>
                  <a:lnTo>
                    <a:pt x="154" y="555"/>
                  </a:lnTo>
                  <a:lnTo>
                    <a:pt x="0" y="432"/>
                  </a:lnTo>
                  <a:lnTo>
                    <a:pt x="208" y="47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141">
              <a:extLst>
                <a:ext uri="{FF2B5EF4-FFF2-40B4-BE49-F238E27FC236}">
                  <a16:creationId xmlns:a16="http://schemas.microsoft.com/office/drawing/2014/main" id="{58DE40F6-959D-B6A0-BF57-207F295933F8}"/>
                </a:ext>
              </a:extLst>
            </p:cNvPr>
            <p:cNvSpPr/>
            <p:nvPr/>
          </p:nvSpPr>
          <p:spPr bwMode="auto">
            <a:xfrm>
              <a:off x="2008658" y="4947528"/>
              <a:ext cx="245132" cy="453235"/>
            </a:xfrm>
            <a:custGeom>
              <a:avLst/>
              <a:gdLst>
                <a:gd name="T0" fmla="*/ 211 w 331"/>
                <a:gd name="T1" fmla="*/ 0 h 612"/>
                <a:gd name="T2" fmla="*/ 0 w 331"/>
                <a:gd name="T3" fmla="*/ 220 h 612"/>
                <a:gd name="T4" fmla="*/ 147 w 331"/>
                <a:gd name="T5" fmla="*/ 612 h 612"/>
                <a:gd name="T6" fmla="*/ 331 w 331"/>
                <a:gd name="T7" fmla="*/ 80 h 612"/>
                <a:gd name="T8" fmla="*/ 211 w 331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612">
                  <a:moveTo>
                    <a:pt x="211" y="0"/>
                  </a:moveTo>
                  <a:lnTo>
                    <a:pt x="0" y="220"/>
                  </a:lnTo>
                  <a:lnTo>
                    <a:pt x="147" y="612"/>
                  </a:lnTo>
                  <a:lnTo>
                    <a:pt x="331" y="8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142">
              <a:extLst>
                <a:ext uri="{FF2B5EF4-FFF2-40B4-BE49-F238E27FC236}">
                  <a16:creationId xmlns:a16="http://schemas.microsoft.com/office/drawing/2014/main" id="{6E6CEA30-6B6C-7337-9921-B9494EDB7B4C}"/>
                </a:ext>
              </a:extLst>
            </p:cNvPr>
            <p:cNvSpPr/>
            <p:nvPr/>
          </p:nvSpPr>
          <p:spPr bwMode="auto">
            <a:xfrm>
              <a:off x="1912382" y="5434089"/>
              <a:ext cx="197735" cy="719844"/>
            </a:xfrm>
            <a:custGeom>
              <a:avLst/>
              <a:gdLst>
                <a:gd name="T0" fmla="*/ 66 w 267"/>
                <a:gd name="T1" fmla="*/ 0 h 972"/>
                <a:gd name="T2" fmla="*/ 199 w 267"/>
                <a:gd name="T3" fmla="*/ 0 h 972"/>
                <a:gd name="T4" fmla="*/ 267 w 267"/>
                <a:gd name="T5" fmla="*/ 660 h 972"/>
                <a:gd name="T6" fmla="*/ 130 w 267"/>
                <a:gd name="T7" fmla="*/ 972 h 972"/>
                <a:gd name="T8" fmla="*/ 0 w 267"/>
                <a:gd name="T9" fmla="*/ 660 h 972"/>
                <a:gd name="T10" fmla="*/ 66 w 267"/>
                <a:gd name="T11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972">
                  <a:moveTo>
                    <a:pt x="66" y="0"/>
                  </a:moveTo>
                  <a:lnTo>
                    <a:pt x="199" y="0"/>
                  </a:lnTo>
                  <a:lnTo>
                    <a:pt x="267" y="660"/>
                  </a:lnTo>
                  <a:lnTo>
                    <a:pt x="130" y="972"/>
                  </a:lnTo>
                  <a:lnTo>
                    <a:pt x="0" y="66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143">
              <a:extLst>
                <a:ext uri="{FF2B5EF4-FFF2-40B4-BE49-F238E27FC236}">
                  <a16:creationId xmlns:a16="http://schemas.microsoft.com/office/drawing/2014/main" id="{541E290E-7678-A380-C63E-DA568B67C40D}"/>
                </a:ext>
              </a:extLst>
            </p:cNvPr>
            <p:cNvSpPr/>
            <p:nvPr/>
          </p:nvSpPr>
          <p:spPr bwMode="auto">
            <a:xfrm>
              <a:off x="1767229" y="4949009"/>
              <a:ext cx="241429" cy="379918"/>
            </a:xfrm>
            <a:custGeom>
              <a:avLst/>
              <a:gdLst>
                <a:gd name="T0" fmla="*/ 120 w 326"/>
                <a:gd name="T1" fmla="*/ 0 h 513"/>
                <a:gd name="T2" fmla="*/ 326 w 326"/>
                <a:gd name="T3" fmla="*/ 218 h 513"/>
                <a:gd name="T4" fmla="*/ 177 w 326"/>
                <a:gd name="T5" fmla="*/ 513 h 513"/>
                <a:gd name="T6" fmla="*/ 0 w 326"/>
                <a:gd name="T7" fmla="*/ 81 h 513"/>
                <a:gd name="T8" fmla="*/ 120 w 326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13">
                  <a:moveTo>
                    <a:pt x="120" y="0"/>
                  </a:moveTo>
                  <a:lnTo>
                    <a:pt x="326" y="218"/>
                  </a:lnTo>
                  <a:lnTo>
                    <a:pt x="177" y="513"/>
                  </a:lnTo>
                  <a:lnTo>
                    <a:pt x="0" y="8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144">
              <a:extLst>
                <a:ext uri="{FF2B5EF4-FFF2-40B4-BE49-F238E27FC236}">
                  <a16:creationId xmlns:a16="http://schemas.microsoft.com/office/drawing/2014/main" id="{4780F27F-A9D4-8338-98B4-AE356FA3D65C}"/>
                </a:ext>
              </a:extLst>
            </p:cNvPr>
            <p:cNvSpPr/>
            <p:nvPr/>
          </p:nvSpPr>
          <p:spPr bwMode="auto">
            <a:xfrm>
              <a:off x="1593192" y="5000109"/>
              <a:ext cx="415466" cy="1153824"/>
            </a:xfrm>
            <a:custGeom>
              <a:avLst/>
              <a:gdLst>
                <a:gd name="T0" fmla="*/ 235 w 561"/>
                <a:gd name="T1" fmla="*/ 0 h 1558"/>
                <a:gd name="T2" fmla="*/ 561 w 561"/>
                <a:gd name="T3" fmla="*/ 1558 h 1558"/>
                <a:gd name="T4" fmla="*/ 76 w 561"/>
                <a:gd name="T5" fmla="*/ 636 h 1558"/>
                <a:gd name="T6" fmla="*/ 157 w 561"/>
                <a:gd name="T7" fmla="*/ 520 h 1558"/>
                <a:gd name="T8" fmla="*/ 0 w 561"/>
                <a:gd name="T9" fmla="*/ 399 h 1558"/>
                <a:gd name="T10" fmla="*/ 149 w 561"/>
                <a:gd name="T11" fmla="*/ 47 h 1558"/>
                <a:gd name="T12" fmla="*/ 235 w 561"/>
                <a:gd name="T13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1558">
                  <a:moveTo>
                    <a:pt x="235" y="0"/>
                  </a:moveTo>
                  <a:lnTo>
                    <a:pt x="561" y="1558"/>
                  </a:lnTo>
                  <a:lnTo>
                    <a:pt x="76" y="636"/>
                  </a:lnTo>
                  <a:lnTo>
                    <a:pt x="157" y="520"/>
                  </a:lnTo>
                  <a:lnTo>
                    <a:pt x="0" y="399"/>
                  </a:lnTo>
                  <a:lnTo>
                    <a:pt x="149" y="4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145">
              <a:extLst>
                <a:ext uri="{FF2B5EF4-FFF2-40B4-BE49-F238E27FC236}">
                  <a16:creationId xmlns:a16="http://schemas.microsoft.com/office/drawing/2014/main" id="{7D1D2062-9720-ECA9-FCB2-16E39DDF9121}"/>
                </a:ext>
              </a:extLst>
            </p:cNvPr>
            <p:cNvSpPr/>
            <p:nvPr/>
          </p:nvSpPr>
          <p:spPr bwMode="auto">
            <a:xfrm>
              <a:off x="2008658" y="4997888"/>
              <a:ext cx="460641" cy="1156046"/>
            </a:xfrm>
            <a:custGeom>
              <a:avLst/>
              <a:gdLst>
                <a:gd name="T0" fmla="*/ 336 w 622"/>
                <a:gd name="T1" fmla="*/ 0 h 1561"/>
                <a:gd name="T2" fmla="*/ 0 w 622"/>
                <a:gd name="T3" fmla="*/ 1561 h 1561"/>
                <a:gd name="T4" fmla="*/ 539 w 622"/>
                <a:gd name="T5" fmla="*/ 707 h 1561"/>
                <a:gd name="T6" fmla="*/ 468 w 622"/>
                <a:gd name="T7" fmla="*/ 558 h 1561"/>
                <a:gd name="T8" fmla="*/ 622 w 622"/>
                <a:gd name="T9" fmla="*/ 435 h 1561"/>
                <a:gd name="T10" fmla="*/ 457 w 622"/>
                <a:gd name="T11" fmla="*/ 55 h 1561"/>
                <a:gd name="T12" fmla="*/ 336 w 622"/>
                <a:gd name="T13" fmla="*/ 0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1561">
                  <a:moveTo>
                    <a:pt x="336" y="0"/>
                  </a:moveTo>
                  <a:lnTo>
                    <a:pt x="0" y="1561"/>
                  </a:lnTo>
                  <a:lnTo>
                    <a:pt x="539" y="707"/>
                  </a:lnTo>
                  <a:lnTo>
                    <a:pt x="468" y="558"/>
                  </a:lnTo>
                  <a:lnTo>
                    <a:pt x="622" y="435"/>
                  </a:lnTo>
                  <a:lnTo>
                    <a:pt x="457" y="5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146">
              <a:extLst>
                <a:ext uri="{FF2B5EF4-FFF2-40B4-BE49-F238E27FC236}">
                  <a16:creationId xmlns:a16="http://schemas.microsoft.com/office/drawing/2014/main" id="{A7925785-2939-EFDF-2427-BAC057E0466E}"/>
                </a:ext>
              </a:extLst>
            </p:cNvPr>
            <p:cNvSpPr/>
            <p:nvPr/>
          </p:nvSpPr>
          <p:spPr bwMode="auto">
            <a:xfrm>
              <a:off x="2008658" y="4997888"/>
              <a:ext cx="416947" cy="1156046"/>
            </a:xfrm>
            <a:custGeom>
              <a:avLst/>
              <a:gdLst>
                <a:gd name="T0" fmla="*/ 336 w 563"/>
                <a:gd name="T1" fmla="*/ 0 h 1561"/>
                <a:gd name="T2" fmla="*/ 0 w 563"/>
                <a:gd name="T3" fmla="*/ 1561 h 1561"/>
                <a:gd name="T4" fmla="*/ 487 w 563"/>
                <a:gd name="T5" fmla="*/ 639 h 1561"/>
                <a:gd name="T6" fmla="*/ 407 w 563"/>
                <a:gd name="T7" fmla="*/ 523 h 1561"/>
                <a:gd name="T8" fmla="*/ 563 w 563"/>
                <a:gd name="T9" fmla="*/ 402 h 1561"/>
                <a:gd name="T10" fmla="*/ 457 w 563"/>
                <a:gd name="T11" fmla="*/ 55 h 1561"/>
                <a:gd name="T12" fmla="*/ 336 w 563"/>
                <a:gd name="T13" fmla="*/ 0 h 1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561">
                  <a:moveTo>
                    <a:pt x="336" y="0"/>
                  </a:moveTo>
                  <a:lnTo>
                    <a:pt x="0" y="1561"/>
                  </a:lnTo>
                  <a:lnTo>
                    <a:pt x="487" y="639"/>
                  </a:lnTo>
                  <a:lnTo>
                    <a:pt x="407" y="523"/>
                  </a:lnTo>
                  <a:lnTo>
                    <a:pt x="563" y="402"/>
                  </a:lnTo>
                  <a:lnTo>
                    <a:pt x="457" y="5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147">
              <a:extLst>
                <a:ext uri="{FF2B5EF4-FFF2-40B4-BE49-F238E27FC236}">
                  <a16:creationId xmlns:a16="http://schemas.microsoft.com/office/drawing/2014/main" id="{73207DDF-31F5-5BF3-1039-89629EBB6277}"/>
                </a:ext>
              </a:extLst>
            </p:cNvPr>
            <p:cNvSpPr/>
            <p:nvPr/>
          </p:nvSpPr>
          <p:spPr bwMode="auto">
            <a:xfrm>
              <a:off x="2008658" y="4947528"/>
              <a:ext cx="245132" cy="381399"/>
            </a:xfrm>
            <a:custGeom>
              <a:avLst/>
              <a:gdLst>
                <a:gd name="T0" fmla="*/ 211 w 331"/>
                <a:gd name="T1" fmla="*/ 0 h 515"/>
                <a:gd name="T2" fmla="*/ 0 w 331"/>
                <a:gd name="T3" fmla="*/ 220 h 515"/>
                <a:gd name="T4" fmla="*/ 151 w 331"/>
                <a:gd name="T5" fmla="*/ 515 h 515"/>
                <a:gd name="T6" fmla="*/ 331 w 331"/>
                <a:gd name="T7" fmla="*/ 80 h 515"/>
                <a:gd name="T8" fmla="*/ 211 w 331"/>
                <a:gd name="T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515">
                  <a:moveTo>
                    <a:pt x="211" y="0"/>
                  </a:moveTo>
                  <a:lnTo>
                    <a:pt x="0" y="220"/>
                  </a:lnTo>
                  <a:lnTo>
                    <a:pt x="151" y="515"/>
                  </a:lnTo>
                  <a:lnTo>
                    <a:pt x="331" y="8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148">
              <a:extLst>
                <a:ext uri="{FF2B5EF4-FFF2-40B4-BE49-F238E27FC236}">
                  <a16:creationId xmlns:a16="http://schemas.microsoft.com/office/drawing/2014/main" id="{49B81C25-5BC5-97E0-ECE0-141508094A8A}"/>
                </a:ext>
              </a:extLst>
            </p:cNvPr>
            <p:cNvSpPr/>
            <p:nvPr/>
          </p:nvSpPr>
          <p:spPr bwMode="auto">
            <a:xfrm>
              <a:off x="1940525" y="5318559"/>
              <a:ext cx="139970" cy="122936"/>
            </a:xfrm>
            <a:custGeom>
              <a:avLst/>
              <a:gdLst>
                <a:gd name="T0" fmla="*/ 12 w 80"/>
                <a:gd name="T1" fmla="*/ 0 h 70"/>
                <a:gd name="T2" fmla="*/ 68 w 80"/>
                <a:gd name="T3" fmla="*/ 0 h 70"/>
                <a:gd name="T4" fmla="*/ 68 w 80"/>
                <a:gd name="T5" fmla="*/ 70 h 70"/>
                <a:gd name="T6" fmla="*/ 12 w 80"/>
                <a:gd name="T7" fmla="*/ 70 h 70"/>
                <a:gd name="T8" fmla="*/ 12 w 8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0">
                  <a:moveTo>
                    <a:pt x="12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0" y="26"/>
                    <a:pt x="79" y="48"/>
                    <a:pt x="68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" y="48"/>
                    <a:pt x="0" y="26"/>
                    <a:pt x="12" y="0"/>
                  </a:cubicBezTo>
                  <a:close/>
                </a:path>
              </a:pathLst>
            </a:custGeom>
            <a:solidFill>
              <a:srgbClr val="FCB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149">
              <a:extLst>
                <a:ext uri="{FF2B5EF4-FFF2-40B4-BE49-F238E27FC236}">
                  <a16:creationId xmlns:a16="http://schemas.microsoft.com/office/drawing/2014/main" id="{45330483-B451-E15D-41E8-DA1AE6388338}"/>
                </a:ext>
              </a:extLst>
            </p:cNvPr>
            <p:cNvSpPr/>
            <p:nvPr/>
          </p:nvSpPr>
          <p:spPr bwMode="auto">
            <a:xfrm>
              <a:off x="1996068" y="6141344"/>
              <a:ext cx="38510" cy="338445"/>
            </a:xfrm>
            <a:custGeom>
              <a:avLst/>
              <a:gdLst>
                <a:gd name="T0" fmla="*/ 0 w 22"/>
                <a:gd name="T1" fmla="*/ 192 h 193"/>
                <a:gd name="T2" fmla="*/ 11 w 22"/>
                <a:gd name="T3" fmla="*/ 0 h 193"/>
                <a:gd name="T4" fmla="*/ 22 w 22"/>
                <a:gd name="T5" fmla="*/ 192 h 193"/>
                <a:gd name="T6" fmla="*/ 0 w 22"/>
                <a:gd name="T7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3">
                  <a:moveTo>
                    <a:pt x="0" y="192"/>
                  </a:moveTo>
                  <a:cubicBezTo>
                    <a:pt x="1" y="144"/>
                    <a:pt x="5" y="87"/>
                    <a:pt x="11" y="0"/>
                  </a:cubicBezTo>
                  <a:cubicBezTo>
                    <a:pt x="17" y="87"/>
                    <a:pt x="20" y="144"/>
                    <a:pt x="22" y="192"/>
                  </a:cubicBezTo>
                  <a:cubicBezTo>
                    <a:pt x="15" y="193"/>
                    <a:pt x="7" y="193"/>
                    <a:pt x="0" y="19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150">
              <a:extLst>
                <a:ext uri="{FF2B5EF4-FFF2-40B4-BE49-F238E27FC236}">
                  <a16:creationId xmlns:a16="http://schemas.microsoft.com/office/drawing/2014/main" id="{4FFD6B13-9136-C81B-1EDD-4DFCA70B6F6F}"/>
                </a:ext>
              </a:extLst>
            </p:cNvPr>
            <p:cNvSpPr/>
            <p:nvPr/>
          </p:nvSpPr>
          <p:spPr bwMode="auto">
            <a:xfrm>
              <a:off x="1677618" y="4943825"/>
              <a:ext cx="672447" cy="1197518"/>
            </a:xfrm>
            <a:custGeom>
              <a:avLst/>
              <a:gdLst>
                <a:gd name="T0" fmla="*/ 0 w 908"/>
                <a:gd name="T1" fmla="*/ 123 h 1617"/>
                <a:gd name="T2" fmla="*/ 50 w 908"/>
                <a:gd name="T3" fmla="*/ 589 h 1617"/>
                <a:gd name="T4" fmla="*/ 456 w 908"/>
                <a:gd name="T5" fmla="*/ 1617 h 1617"/>
                <a:gd name="T6" fmla="*/ 856 w 908"/>
                <a:gd name="T7" fmla="*/ 589 h 1617"/>
                <a:gd name="T8" fmla="*/ 908 w 908"/>
                <a:gd name="T9" fmla="*/ 123 h 1617"/>
                <a:gd name="T10" fmla="*/ 714 w 908"/>
                <a:gd name="T11" fmla="*/ 0 h 1617"/>
                <a:gd name="T12" fmla="*/ 194 w 908"/>
                <a:gd name="T13" fmla="*/ 0 h 1617"/>
                <a:gd name="T14" fmla="*/ 0 w 908"/>
                <a:gd name="T15" fmla="*/ 123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8" h="1617">
                  <a:moveTo>
                    <a:pt x="0" y="123"/>
                  </a:moveTo>
                  <a:lnTo>
                    <a:pt x="50" y="589"/>
                  </a:lnTo>
                  <a:lnTo>
                    <a:pt x="456" y="1617"/>
                  </a:lnTo>
                  <a:lnTo>
                    <a:pt x="856" y="589"/>
                  </a:lnTo>
                  <a:lnTo>
                    <a:pt x="908" y="123"/>
                  </a:lnTo>
                  <a:lnTo>
                    <a:pt x="714" y="0"/>
                  </a:lnTo>
                  <a:lnTo>
                    <a:pt x="194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3151">
              <a:extLst>
                <a:ext uri="{FF2B5EF4-FFF2-40B4-BE49-F238E27FC236}">
                  <a16:creationId xmlns:a16="http://schemas.microsoft.com/office/drawing/2014/main" id="{E65BCACA-0947-D4F6-77FA-465F2E793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291" y="4819408"/>
              <a:ext cx="382140" cy="310303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152">
              <a:extLst>
                <a:ext uri="{FF2B5EF4-FFF2-40B4-BE49-F238E27FC236}">
                  <a16:creationId xmlns:a16="http://schemas.microsoft.com/office/drawing/2014/main" id="{42604FD5-B9C9-7617-9B7F-47566ABCF318}"/>
                </a:ext>
              </a:extLst>
            </p:cNvPr>
            <p:cNvSpPr/>
            <p:nvPr/>
          </p:nvSpPr>
          <p:spPr bwMode="auto">
            <a:xfrm>
              <a:off x="1542833" y="3859616"/>
              <a:ext cx="936834" cy="1141975"/>
            </a:xfrm>
            <a:custGeom>
              <a:avLst/>
              <a:gdLst>
                <a:gd name="T0" fmla="*/ 269 w 535"/>
                <a:gd name="T1" fmla="*/ 652 h 652"/>
                <a:gd name="T2" fmla="*/ 476 w 535"/>
                <a:gd name="T3" fmla="*/ 434 h 652"/>
                <a:gd name="T4" fmla="*/ 484 w 535"/>
                <a:gd name="T5" fmla="*/ 439 h 652"/>
                <a:gd name="T6" fmla="*/ 528 w 535"/>
                <a:gd name="T7" fmla="*/ 368 h 652"/>
                <a:gd name="T8" fmla="*/ 510 w 535"/>
                <a:gd name="T9" fmla="*/ 286 h 652"/>
                <a:gd name="T10" fmla="*/ 506 w 535"/>
                <a:gd name="T11" fmla="*/ 286 h 652"/>
                <a:gd name="T12" fmla="*/ 269 w 535"/>
                <a:gd name="T13" fmla="*/ 0 h 652"/>
                <a:gd name="T14" fmla="*/ 31 w 535"/>
                <a:gd name="T15" fmla="*/ 286 h 652"/>
                <a:gd name="T16" fmla="*/ 25 w 535"/>
                <a:gd name="T17" fmla="*/ 286 h 652"/>
                <a:gd name="T18" fmla="*/ 7 w 535"/>
                <a:gd name="T19" fmla="*/ 368 h 652"/>
                <a:gd name="T20" fmla="*/ 51 w 535"/>
                <a:gd name="T21" fmla="*/ 439 h 652"/>
                <a:gd name="T22" fmla="*/ 60 w 535"/>
                <a:gd name="T23" fmla="*/ 433 h 652"/>
                <a:gd name="T24" fmla="*/ 269 w 535"/>
                <a:gd name="T25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5" h="652">
                  <a:moveTo>
                    <a:pt x="269" y="652"/>
                  </a:moveTo>
                  <a:cubicBezTo>
                    <a:pt x="355" y="652"/>
                    <a:pt x="434" y="554"/>
                    <a:pt x="476" y="434"/>
                  </a:cubicBezTo>
                  <a:cubicBezTo>
                    <a:pt x="479" y="437"/>
                    <a:pt x="481" y="439"/>
                    <a:pt x="484" y="439"/>
                  </a:cubicBezTo>
                  <a:cubicBezTo>
                    <a:pt x="501" y="442"/>
                    <a:pt x="521" y="410"/>
                    <a:pt x="528" y="368"/>
                  </a:cubicBezTo>
                  <a:cubicBezTo>
                    <a:pt x="535" y="325"/>
                    <a:pt x="527" y="289"/>
                    <a:pt x="510" y="286"/>
                  </a:cubicBezTo>
                  <a:cubicBezTo>
                    <a:pt x="509" y="286"/>
                    <a:pt x="508" y="286"/>
                    <a:pt x="506" y="286"/>
                  </a:cubicBezTo>
                  <a:cubicBezTo>
                    <a:pt x="515" y="137"/>
                    <a:pt x="453" y="0"/>
                    <a:pt x="269" y="0"/>
                  </a:cubicBezTo>
                  <a:cubicBezTo>
                    <a:pt x="84" y="0"/>
                    <a:pt x="22" y="137"/>
                    <a:pt x="31" y="286"/>
                  </a:cubicBezTo>
                  <a:cubicBezTo>
                    <a:pt x="29" y="286"/>
                    <a:pt x="27" y="286"/>
                    <a:pt x="25" y="286"/>
                  </a:cubicBezTo>
                  <a:cubicBezTo>
                    <a:pt x="8" y="289"/>
                    <a:pt x="0" y="325"/>
                    <a:pt x="7" y="368"/>
                  </a:cubicBezTo>
                  <a:cubicBezTo>
                    <a:pt x="14" y="410"/>
                    <a:pt x="34" y="442"/>
                    <a:pt x="51" y="439"/>
                  </a:cubicBezTo>
                  <a:cubicBezTo>
                    <a:pt x="54" y="438"/>
                    <a:pt x="58" y="436"/>
                    <a:pt x="60" y="433"/>
                  </a:cubicBezTo>
                  <a:cubicBezTo>
                    <a:pt x="102" y="554"/>
                    <a:pt x="182" y="652"/>
                    <a:pt x="269" y="652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153">
              <a:extLst>
                <a:ext uri="{FF2B5EF4-FFF2-40B4-BE49-F238E27FC236}">
                  <a16:creationId xmlns:a16="http://schemas.microsoft.com/office/drawing/2014/main" id="{57167386-0D3D-87F7-83A4-EB8FF57955CE}"/>
                </a:ext>
              </a:extLst>
            </p:cNvPr>
            <p:cNvSpPr/>
            <p:nvPr/>
          </p:nvSpPr>
          <p:spPr bwMode="auto">
            <a:xfrm>
              <a:off x="1581343" y="3859616"/>
              <a:ext cx="863517" cy="630974"/>
            </a:xfrm>
            <a:custGeom>
              <a:avLst/>
              <a:gdLst>
                <a:gd name="T0" fmla="*/ 484 w 493"/>
                <a:gd name="T1" fmla="*/ 286 h 360"/>
                <a:gd name="T2" fmla="*/ 247 w 493"/>
                <a:gd name="T3" fmla="*/ 0 h 360"/>
                <a:gd name="T4" fmla="*/ 9 w 493"/>
                <a:gd name="T5" fmla="*/ 286 h 360"/>
                <a:gd name="T6" fmla="*/ 46 w 493"/>
                <a:gd name="T7" fmla="*/ 352 h 360"/>
                <a:gd name="T8" fmla="*/ 67 w 493"/>
                <a:gd name="T9" fmla="*/ 326 h 360"/>
                <a:gd name="T10" fmla="*/ 136 w 493"/>
                <a:gd name="T11" fmla="*/ 140 h 360"/>
                <a:gd name="T12" fmla="*/ 246 w 493"/>
                <a:gd name="T13" fmla="*/ 161 h 360"/>
                <a:gd name="T14" fmla="*/ 356 w 493"/>
                <a:gd name="T15" fmla="*/ 140 h 360"/>
                <a:gd name="T16" fmla="*/ 426 w 493"/>
                <a:gd name="T17" fmla="*/ 326 h 360"/>
                <a:gd name="T18" fmla="*/ 445 w 493"/>
                <a:gd name="T19" fmla="*/ 353 h 360"/>
                <a:gd name="T20" fmla="*/ 484 w 493"/>
                <a:gd name="T21" fmla="*/ 28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360">
                  <a:moveTo>
                    <a:pt x="484" y="286"/>
                  </a:moveTo>
                  <a:cubicBezTo>
                    <a:pt x="493" y="137"/>
                    <a:pt x="431" y="0"/>
                    <a:pt x="247" y="0"/>
                  </a:cubicBezTo>
                  <a:cubicBezTo>
                    <a:pt x="62" y="0"/>
                    <a:pt x="0" y="137"/>
                    <a:pt x="9" y="286"/>
                  </a:cubicBezTo>
                  <a:cubicBezTo>
                    <a:pt x="24" y="290"/>
                    <a:pt x="39" y="317"/>
                    <a:pt x="46" y="352"/>
                  </a:cubicBezTo>
                  <a:cubicBezTo>
                    <a:pt x="58" y="360"/>
                    <a:pt x="67" y="356"/>
                    <a:pt x="67" y="326"/>
                  </a:cubicBezTo>
                  <a:cubicBezTo>
                    <a:pt x="67" y="237"/>
                    <a:pt x="78" y="159"/>
                    <a:pt x="136" y="140"/>
                  </a:cubicBezTo>
                  <a:cubicBezTo>
                    <a:pt x="192" y="122"/>
                    <a:pt x="204" y="161"/>
                    <a:pt x="246" y="161"/>
                  </a:cubicBezTo>
                  <a:cubicBezTo>
                    <a:pt x="289" y="161"/>
                    <a:pt x="302" y="125"/>
                    <a:pt x="356" y="140"/>
                  </a:cubicBezTo>
                  <a:cubicBezTo>
                    <a:pt x="413" y="156"/>
                    <a:pt x="426" y="237"/>
                    <a:pt x="426" y="326"/>
                  </a:cubicBezTo>
                  <a:cubicBezTo>
                    <a:pt x="426" y="355"/>
                    <a:pt x="434" y="360"/>
                    <a:pt x="445" y="353"/>
                  </a:cubicBezTo>
                  <a:cubicBezTo>
                    <a:pt x="452" y="316"/>
                    <a:pt x="469" y="287"/>
                    <a:pt x="484" y="286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154">
              <a:extLst>
                <a:ext uri="{FF2B5EF4-FFF2-40B4-BE49-F238E27FC236}">
                  <a16:creationId xmlns:a16="http://schemas.microsoft.com/office/drawing/2014/main" id="{7AC73633-4E5F-11E4-C215-0D99EAB3477E}"/>
                </a:ext>
              </a:extLst>
            </p:cNvPr>
            <p:cNvSpPr/>
            <p:nvPr/>
          </p:nvSpPr>
          <p:spPr bwMode="auto">
            <a:xfrm>
              <a:off x="1943487" y="5106753"/>
              <a:ext cx="140710" cy="215509"/>
            </a:xfrm>
            <a:custGeom>
              <a:avLst/>
              <a:gdLst>
                <a:gd name="T0" fmla="*/ 68 w 80"/>
                <a:gd name="T1" fmla="*/ 123 h 123"/>
                <a:gd name="T2" fmla="*/ 80 w 80"/>
                <a:gd name="T3" fmla="*/ 98 h 123"/>
                <a:gd name="T4" fmla="*/ 40 w 80"/>
                <a:gd name="T5" fmla="*/ 0 h 123"/>
                <a:gd name="T6" fmla="*/ 0 w 80"/>
                <a:gd name="T7" fmla="*/ 96 h 123"/>
                <a:gd name="T8" fmla="*/ 13 w 80"/>
                <a:gd name="T9" fmla="*/ 123 h 123"/>
                <a:gd name="T10" fmla="*/ 68 w 80"/>
                <a:gd name="T1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23">
                  <a:moveTo>
                    <a:pt x="68" y="123"/>
                  </a:moveTo>
                  <a:cubicBezTo>
                    <a:pt x="80" y="98"/>
                    <a:pt x="80" y="98"/>
                    <a:pt x="80" y="9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31" y="123"/>
                    <a:pt x="50" y="123"/>
                    <a:pt x="68" y="123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155">
              <a:extLst>
                <a:ext uri="{FF2B5EF4-FFF2-40B4-BE49-F238E27FC236}">
                  <a16:creationId xmlns:a16="http://schemas.microsoft.com/office/drawing/2014/main" id="{D7752CD4-C4B8-8184-44A4-54DD296B6F86}"/>
                </a:ext>
              </a:extLst>
            </p:cNvPr>
            <p:cNvSpPr/>
            <p:nvPr/>
          </p:nvSpPr>
          <p:spPr bwMode="auto">
            <a:xfrm>
              <a:off x="1730200" y="4943825"/>
              <a:ext cx="283642" cy="451754"/>
            </a:xfrm>
            <a:custGeom>
              <a:avLst/>
              <a:gdLst>
                <a:gd name="T0" fmla="*/ 123 w 383"/>
                <a:gd name="T1" fmla="*/ 0 h 610"/>
                <a:gd name="T2" fmla="*/ 383 w 383"/>
                <a:gd name="T3" fmla="*/ 220 h 610"/>
                <a:gd name="T4" fmla="*/ 236 w 383"/>
                <a:gd name="T5" fmla="*/ 610 h 610"/>
                <a:gd name="T6" fmla="*/ 0 w 383"/>
                <a:gd name="T7" fmla="*/ 80 h 610"/>
                <a:gd name="T8" fmla="*/ 123 w 383"/>
                <a:gd name="T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610">
                  <a:moveTo>
                    <a:pt x="123" y="0"/>
                  </a:moveTo>
                  <a:lnTo>
                    <a:pt x="383" y="220"/>
                  </a:lnTo>
                  <a:lnTo>
                    <a:pt x="236" y="610"/>
                  </a:lnTo>
                  <a:lnTo>
                    <a:pt x="0" y="8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156">
              <a:extLst>
                <a:ext uri="{FF2B5EF4-FFF2-40B4-BE49-F238E27FC236}">
                  <a16:creationId xmlns:a16="http://schemas.microsoft.com/office/drawing/2014/main" id="{8D298070-A8DD-7BA6-4921-DCD6C9F53CAE}"/>
                </a:ext>
              </a:extLst>
            </p:cNvPr>
            <p:cNvSpPr/>
            <p:nvPr/>
          </p:nvSpPr>
          <p:spPr bwMode="auto">
            <a:xfrm>
              <a:off x="1554682" y="5003072"/>
              <a:ext cx="459160" cy="1141975"/>
            </a:xfrm>
            <a:custGeom>
              <a:avLst/>
              <a:gdLst>
                <a:gd name="T0" fmla="*/ 237 w 620"/>
                <a:gd name="T1" fmla="*/ 0 h 1542"/>
                <a:gd name="T2" fmla="*/ 620 w 620"/>
                <a:gd name="T3" fmla="*/ 1542 h 1542"/>
                <a:gd name="T4" fmla="*/ 83 w 620"/>
                <a:gd name="T5" fmla="*/ 691 h 1542"/>
                <a:gd name="T6" fmla="*/ 154 w 620"/>
                <a:gd name="T7" fmla="*/ 542 h 1542"/>
                <a:gd name="T8" fmla="*/ 0 w 620"/>
                <a:gd name="T9" fmla="*/ 421 h 1542"/>
                <a:gd name="T10" fmla="*/ 166 w 620"/>
                <a:gd name="T11" fmla="*/ 43 h 1542"/>
                <a:gd name="T12" fmla="*/ 237 w 620"/>
                <a:gd name="T1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0" h="1542">
                  <a:moveTo>
                    <a:pt x="237" y="0"/>
                  </a:moveTo>
                  <a:lnTo>
                    <a:pt x="620" y="1542"/>
                  </a:lnTo>
                  <a:lnTo>
                    <a:pt x="83" y="691"/>
                  </a:lnTo>
                  <a:lnTo>
                    <a:pt x="154" y="542"/>
                  </a:lnTo>
                  <a:lnTo>
                    <a:pt x="0" y="421"/>
                  </a:lnTo>
                  <a:lnTo>
                    <a:pt x="166" y="4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3157">
              <a:extLst>
                <a:ext uri="{FF2B5EF4-FFF2-40B4-BE49-F238E27FC236}">
                  <a16:creationId xmlns:a16="http://schemas.microsoft.com/office/drawing/2014/main" id="{E5F316F9-BC64-F66A-CE9B-7DF367FDF1F0}"/>
                </a:ext>
              </a:extLst>
            </p:cNvPr>
            <p:cNvSpPr/>
            <p:nvPr/>
          </p:nvSpPr>
          <p:spPr bwMode="auto">
            <a:xfrm>
              <a:off x="2013842" y="4943825"/>
              <a:ext cx="282161" cy="451754"/>
            </a:xfrm>
            <a:custGeom>
              <a:avLst/>
              <a:gdLst>
                <a:gd name="T0" fmla="*/ 260 w 381"/>
                <a:gd name="T1" fmla="*/ 0 h 610"/>
                <a:gd name="T2" fmla="*/ 0 w 381"/>
                <a:gd name="T3" fmla="*/ 220 h 610"/>
                <a:gd name="T4" fmla="*/ 144 w 381"/>
                <a:gd name="T5" fmla="*/ 610 h 610"/>
                <a:gd name="T6" fmla="*/ 381 w 381"/>
                <a:gd name="T7" fmla="*/ 80 h 610"/>
                <a:gd name="T8" fmla="*/ 260 w 381"/>
                <a:gd name="T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610">
                  <a:moveTo>
                    <a:pt x="260" y="0"/>
                  </a:moveTo>
                  <a:lnTo>
                    <a:pt x="0" y="220"/>
                  </a:lnTo>
                  <a:lnTo>
                    <a:pt x="144" y="610"/>
                  </a:lnTo>
                  <a:lnTo>
                    <a:pt x="381" y="8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3158">
              <a:extLst>
                <a:ext uri="{FF2B5EF4-FFF2-40B4-BE49-F238E27FC236}">
                  <a16:creationId xmlns:a16="http://schemas.microsoft.com/office/drawing/2014/main" id="{42B358B1-32D4-83CB-1C14-0D6AA79F437F}"/>
                </a:ext>
              </a:extLst>
            </p:cNvPr>
            <p:cNvSpPr/>
            <p:nvPr/>
          </p:nvSpPr>
          <p:spPr bwMode="auto">
            <a:xfrm>
              <a:off x="1916085" y="5428905"/>
              <a:ext cx="197735" cy="716141"/>
            </a:xfrm>
            <a:custGeom>
              <a:avLst/>
              <a:gdLst>
                <a:gd name="T0" fmla="*/ 68 w 267"/>
                <a:gd name="T1" fmla="*/ 0 h 967"/>
                <a:gd name="T2" fmla="*/ 198 w 267"/>
                <a:gd name="T3" fmla="*/ 0 h 967"/>
                <a:gd name="T4" fmla="*/ 267 w 267"/>
                <a:gd name="T5" fmla="*/ 655 h 967"/>
                <a:gd name="T6" fmla="*/ 132 w 267"/>
                <a:gd name="T7" fmla="*/ 967 h 967"/>
                <a:gd name="T8" fmla="*/ 0 w 267"/>
                <a:gd name="T9" fmla="*/ 655 h 967"/>
                <a:gd name="T10" fmla="*/ 68 w 267"/>
                <a:gd name="T11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967">
                  <a:moveTo>
                    <a:pt x="68" y="0"/>
                  </a:moveTo>
                  <a:lnTo>
                    <a:pt x="198" y="0"/>
                  </a:lnTo>
                  <a:lnTo>
                    <a:pt x="267" y="655"/>
                  </a:lnTo>
                  <a:lnTo>
                    <a:pt x="132" y="967"/>
                  </a:lnTo>
                  <a:lnTo>
                    <a:pt x="0" y="65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3159">
              <a:extLst>
                <a:ext uri="{FF2B5EF4-FFF2-40B4-BE49-F238E27FC236}">
                  <a16:creationId xmlns:a16="http://schemas.microsoft.com/office/drawing/2014/main" id="{14B5C1C5-1143-980B-7AB2-4373F7CA4DBB}"/>
                </a:ext>
              </a:extLst>
            </p:cNvPr>
            <p:cNvSpPr/>
            <p:nvPr/>
          </p:nvSpPr>
          <p:spPr bwMode="auto">
            <a:xfrm>
              <a:off x="1563569" y="3814440"/>
              <a:ext cx="739099" cy="556916"/>
            </a:xfrm>
            <a:custGeom>
              <a:avLst/>
              <a:gdLst>
                <a:gd name="T0" fmla="*/ 422 w 422"/>
                <a:gd name="T1" fmla="*/ 122 h 318"/>
                <a:gd name="T2" fmla="*/ 80 w 422"/>
                <a:gd name="T3" fmla="*/ 312 h 318"/>
                <a:gd name="T4" fmla="*/ 422 w 422"/>
                <a:gd name="T5" fmla="*/ 12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" h="318">
                  <a:moveTo>
                    <a:pt x="422" y="122"/>
                  </a:moveTo>
                  <a:cubicBezTo>
                    <a:pt x="399" y="170"/>
                    <a:pt x="159" y="306"/>
                    <a:pt x="80" y="312"/>
                  </a:cubicBezTo>
                  <a:cubicBezTo>
                    <a:pt x="0" y="318"/>
                    <a:pt x="75" y="0"/>
                    <a:pt x="422" y="122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3160">
              <a:extLst>
                <a:ext uri="{FF2B5EF4-FFF2-40B4-BE49-F238E27FC236}">
                  <a16:creationId xmlns:a16="http://schemas.microsoft.com/office/drawing/2014/main" id="{96A47964-FEE6-4C7F-6FA7-84CBA2F3B384}"/>
                </a:ext>
              </a:extLst>
            </p:cNvPr>
            <p:cNvSpPr/>
            <p:nvPr/>
          </p:nvSpPr>
          <p:spPr bwMode="auto">
            <a:xfrm>
              <a:off x="2103452" y="3814440"/>
              <a:ext cx="318450" cy="556916"/>
            </a:xfrm>
            <a:custGeom>
              <a:avLst/>
              <a:gdLst>
                <a:gd name="T0" fmla="*/ 0 w 182"/>
                <a:gd name="T1" fmla="*/ 122 h 318"/>
                <a:gd name="T2" fmla="*/ 148 w 182"/>
                <a:gd name="T3" fmla="*/ 312 h 318"/>
                <a:gd name="T4" fmla="*/ 0 w 182"/>
                <a:gd name="T5" fmla="*/ 12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318">
                  <a:moveTo>
                    <a:pt x="0" y="122"/>
                  </a:moveTo>
                  <a:cubicBezTo>
                    <a:pt x="11" y="170"/>
                    <a:pt x="114" y="306"/>
                    <a:pt x="148" y="312"/>
                  </a:cubicBezTo>
                  <a:cubicBezTo>
                    <a:pt x="182" y="318"/>
                    <a:pt x="150" y="0"/>
                    <a:pt x="0" y="122"/>
                  </a:cubicBezTo>
                  <a:close/>
                </a:path>
              </a:pathLst>
            </a:custGeom>
            <a:solidFill>
              <a:srgbClr val="572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161">
              <a:extLst>
                <a:ext uri="{FF2B5EF4-FFF2-40B4-BE49-F238E27FC236}">
                  <a16:creationId xmlns:a16="http://schemas.microsoft.com/office/drawing/2014/main" id="{09CECF98-4A7C-3866-B0A9-F8B55B735525}"/>
                </a:ext>
              </a:extLst>
            </p:cNvPr>
            <p:cNvSpPr/>
            <p:nvPr/>
          </p:nvSpPr>
          <p:spPr bwMode="auto">
            <a:xfrm>
              <a:off x="1730200" y="4943825"/>
              <a:ext cx="283642" cy="379918"/>
            </a:xfrm>
            <a:custGeom>
              <a:avLst/>
              <a:gdLst>
                <a:gd name="T0" fmla="*/ 123 w 383"/>
                <a:gd name="T1" fmla="*/ 0 h 513"/>
                <a:gd name="T2" fmla="*/ 383 w 383"/>
                <a:gd name="T3" fmla="*/ 220 h 513"/>
                <a:gd name="T4" fmla="*/ 232 w 383"/>
                <a:gd name="T5" fmla="*/ 513 h 513"/>
                <a:gd name="T6" fmla="*/ 0 w 383"/>
                <a:gd name="T7" fmla="*/ 80 h 513"/>
                <a:gd name="T8" fmla="*/ 123 w 383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513">
                  <a:moveTo>
                    <a:pt x="123" y="0"/>
                  </a:moveTo>
                  <a:lnTo>
                    <a:pt x="383" y="220"/>
                  </a:lnTo>
                  <a:lnTo>
                    <a:pt x="232" y="513"/>
                  </a:lnTo>
                  <a:lnTo>
                    <a:pt x="0" y="8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62">
              <a:extLst>
                <a:ext uri="{FF2B5EF4-FFF2-40B4-BE49-F238E27FC236}">
                  <a16:creationId xmlns:a16="http://schemas.microsoft.com/office/drawing/2014/main" id="{1C14CDA6-2E25-82D1-C2B9-5544C3F60689}"/>
                </a:ext>
              </a:extLst>
            </p:cNvPr>
            <p:cNvSpPr/>
            <p:nvPr/>
          </p:nvSpPr>
          <p:spPr bwMode="auto">
            <a:xfrm>
              <a:off x="1600598" y="5003072"/>
              <a:ext cx="413244" cy="1141975"/>
            </a:xfrm>
            <a:custGeom>
              <a:avLst/>
              <a:gdLst>
                <a:gd name="T0" fmla="*/ 175 w 558"/>
                <a:gd name="T1" fmla="*/ 0 h 1542"/>
                <a:gd name="T2" fmla="*/ 558 w 558"/>
                <a:gd name="T3" fmla="*/ 1542 h 1542"/>
                <a:gd name="T4" fmla="*/ 73 w 558"/>
                <a:gd name="T5" fmla="*/ 622 h 1542"/>
                <a:gd name="T6" fmla="*/ 154 w 558"/>
                <a:gd name="T7" fmla="*/ 509 h 1542"/>
                <a:gd name="T8" fmla="*/ 0 w 558"/>
                <a:gd name="T9" fmla="*/ 388 h 1542"/>
                <a:gd name="T10" fmla="*/ 104 w 558"/>
                <a:gd name="T11" fmla="*/ 43 h 1542"/>
                <a:gd name="T12" fmla="*/ 175 w 558"/>
                <a:gd name="T1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42">
                  <a:moveTo>
                    <a:pt x="175" y="0"/>
                  </a:moveTo>
                  <a:lnTo>
                    <a:pt x="558" y="1542"/>
                  </a:lnTo>
                  <a:lnTo>
                    <a:pt x="73" y="622"/>
                  </a:lnTo>
                  <a:lnTo>
                    <a:pt x="154" y="509"/>
                  </a:lnTo>
                  <a:lnTo>
                    <a:pt x="0" y="388"/>
                  </a:lnTo>
                  <a:lnTo>
                    <a:pt x="104" y="43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163">
              <a:extLst>
                <a:ext uri="{FF2B5EF4-FFF2-40B4-BE49-F238E27FC236}">
                  <a16:creationId xmlns:a16="http://schemas.microsoft.com/office/drawing/2014/main" id="{E79BC8D4-B5B2-2DE8-CAA4-1508400A95E3}"/>
                </a:ext>
              </a:extLst>
            </p:cNvPr>
            <p:cNvSpPr/>
            <p:nvPr/>
          </p:nvSpPr>
          <p:spPr bwMode="auto">
            <a:xfrm>
              <a:off x="2013842" y="5003072"/>
              <a:ext cx="456938" cy="1141975"/>
            </a:xfrm>
            <a:custGeom>
              <a:avLst/>
              <a:gdLst>
                <a:gd name="T0" fmla="*/ 381 w 617"/>
                <a:gd name="T1" fmla="*/ 0 h 1542"/>
                <a:gd name="T2" fmla="*/ 0 w 617"/>
                <a:gd name="T3" fmla="*/ 1542 h 1542"/>
                <a:gd name="T4" fmla="*/ 535 w 617"/>
                <a:gd name="T5" fmla="*/ 691 h 1542"/>
                <a:gd name="T6" fmla="*/ 464 w 617"/>
                <a:gd name="T7" fmla="*/ 542 h 1542"/>
                <a:gd name="T8" fmla="*/ 617 w 617"/>
                <a:gd name="T9" fmla="*/ 421 h 1542"/>
                <a:gd name="T10" fmla="*/ 454 w 617"/>
                <a:gd name="T11" fmla="*/ 43 h 1542"/>
                <a:gd name="T12" fmla="*/ 381 w 617"/>
                <a:gd name="T1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1542">
                  <a:moveTo>
                    <a:pt x="381" y="0"/>
                  </a:moveTo>
                  <a:lnTo>
                    <a:pt x="0" y="1542"/>
                  </a:lnTo>
                  <a:lnTo>
                    <a:pt x="535" y="691"/>
                  </a:lnTo>
                  <a:lnTo>
                    <a:pt x="464" y="542"/>
                  </a:lnTo>
                  <a:lnTo>
                    <a:pt x="617" y="421"/>
                  </a:lnTo>
                  <a:lnTo>
                    <a:pt x="454" y="4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164">
              <a:extLst>
                <a:ext uri="{FF2B5EF4-FFF2-40B4-BE49-F238E27FC236}">
                  <a16:creationId xmlns:a16="http://schemas.microsoft.com/office/drawing/2014/main" id="{77E66536-75B0-D73A-5331-03097A0F9E53}"/>
                </a:ext>
              </a:extLst>
            </p:cNvPr>
            <p:cNvSpPr/>
            <p:nvPr/>
          </p:nvSpPr>
          <p:spPr bwMode="auto">
            <a:xfrm>
              <a:off x="2013842" y="5003072"/>
              <a:ext cx="413244" cy="1141975"/>
            </a:xfrm>
            <a:custGeom>
              <a:avLst/>
              <a:gdLst>
                <a:gd name="T0" fmla="*/ 381 w 558"/>
                <a:gd name="T1" fmla="*/ 0 h 1542"/>
                <a:gd name="T2" fmla="*/ 0 w 558"/>
                <a:gd name="T3" fmla="*/ 1542 h 1542"/>
                <a:gd name="T4" fmla="*/ 483 w 558"/>
                <a:gd name="T5" fmla="*/ 622 h 1542"/>
                <a:gd name="T6" fmla="*/ 402 w 558"/>
                <a:gd name="T7" fmla="*/ 509 h 1542"/>
                <a:gd name="T8" fmla="*/ 558 w 558"/>
                <a:gd name="T9" fmla="*/ 388 h 1542"/>
                <a:gd name="T10" fmla="*/ 454 w 558"/>
                <a:gd name="T11" fmla="*/ 43 h 1542"/>
                <a:gd name="T12" fmla="*/ 381 w 558"/>
                <a:gd name="T13" fmla="*/ 0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542">
                  <a:moveTo>
                    <a:pt x="381" y="0"/>
                  </a:moveTo>
                  <a:lnTo>
                    <a:pt x="0" y="1542"/>
                  </a:lnTo>
                  <a:lnTo>
                    <a:pt x="483" y="622"/>
                  </a:lnTo>
                  <a:lnTo>
                    <a:pt x="402" y="509"/>
                  </a:lnTo>
                  <a:lnTo>
                    <a:pt x="558" y="388"/>
                  </a:lnTo>
                  <a:lnTo>
                    <a:pt x="454" y="4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3F7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165">
              <a:extLst>
                <a:ext uri="{FF2B5EF4-FFF2-40B4-BE49-F238E27FC236}">
                  <a16:creationId xmlns:a16="http://schemas.microsoft.com/office/drawing/2014/main" id="{8596334D-7C50-2395-A582-EAA7FAC153D5}"/>
                </a:ext>
              </a:extLst>
            </p:cNvPr>
            <p:cNvSpPr/>
            <p:nvPr/>
          </p:nvSpPr>
          <p:spPr bwMode="auto">
            <a:xfrm>
              <a:off x="2013842" y="4943825"/>
              <a:ext cx="282161" cy="379918"/>
            </a:xfrm>
            <a:custGeom>
              <a:avLst/>
              <a:gdLst>
                <a:gd name="T0" fmla="*/ 260 w 381"/>
                <a:gd name="T1" fmla="*/ 0 h 513"/>
                <a:gd name="T2" fmla="*/ 0 w 381"/>
                <a:gd name="T3" fmla="*/ 220 h 513"/>
                <a:gd name="T4" fmla="*/ 149 w 381"/>
                <a:gd name="T5" fmla="*/ 513 h 513"/>
                <a:gd name="T6" fmla="*/ 381 w 381"/>
                <a:gd name="T7" fmla="*/ 80 h 513"/>
                <a:gd name="T8" fmla="*/ 260 w 381"/>
                <a:gd name="T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513">
                  <a:moveTo>
                    <a:pt x="260" y="0"/>
                  </a:moveTo>
                  <a:lnTo>
                    <a:pt x="0" y="220"/>
                  </a:lnTo>
                  <a:lnTo>
                    <a:pt x="149" y="513"/>
                  </a:lnTo>
                  <a:lnTo>
                    <a:pt x="381" y="8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166">
              <a:extLst>
                <a:ext uri="{FF2B5EF4-FFF2-40B4-BE49-F238E27FC236}">
                  <a16:creationId xmlns:a16="http://schemas.microsoft.com/office/drawing/2014/main" id="{135B8776-39F9-B677-51A0-C302855DE8E0}"/>
                </a:ext>
              </a:extLst>
            </p:cNvPr>
            <p:cNvSpPr/>
            <p:nvPr/>
          </p:nvSpPr>
          <p:spPr bwMode="auto">
            <a:xfrm>
              <a:off x="1943487" y="5313375"/>
              <a:ext cx="140710" cy="122196"/>
            </a:xfrm>
            <a:custGeom>
              <a:avLst/>
              <a:gdLst>
                <a:gd name="T0" fmla="*/ 13 w 80"/>
                <a:gd name="T1" fmla="*/ 0 h 70"/>
                <a:gd name="T2" fmla="*/ 68 w 80"/>
                <a:gd name="T3" fmla="*/ 0 h 70"/>
                <a:gd name="T4" fmla="*/ 68 w 80"/>
                <a:gd name="T5" fmla="*/ 70 h 70"/>
                <a:gd name="T6" fmla="*/ 13 w 80"/>
                <a:gd name="T7" fmla="*/ 70 h 70"/>
                <a:gd name="T8" fmla="*/ 13 w 80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0">
                  <a:moveTo>
                    <a:pt x="13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0" y="26"/>
                    <a:pt x="79" y="48"/>
                    <a:pt x="68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" y="48"/>
                    <a:pt x="0" y="26"/>
                    <a:pt x="13" y="0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167">
              <a:extLst>
                <a:ext uri="{FF2B5EF4-FFF2-40B4-BE49-F238E27FC236}">
                  <a16:creationId xmlns:a16="http://schemas.microsoft.com/office/drawing/2014/main" id="{1CE05DBC-87E6-FBFC-8220-F4EDDD6943F5}"/>
                </a:ext>
              </a:extLst>
            </p:cNvPr>
            <p:cNvSpPr/>
            <p:nvPr/>
          </p:nvSpPr>
          <p:spPr bwMode="auto">
            <a:xfrm>
              <a:off x="1982738" y="6141344"/>
              <a:ext cx="59246" cy="338445"/>
            </a:xfrm>
            <a:custGeom>
              <a:avLst/>
              <a:gdLst>
                <a:gd name="T0" fmla="*/ 4 w 34"/>
                <a:gd name="T1" fmla="*/ 192 h 193"/>
                <a:gd name="T2" fmla="*/ 31 w 34"/>
                <a:gd name="T3" fmla="*/ 193 h 193"/>
                <a:gd name="T4" fmla="*/ 17 w 34"/>
                <a:gd name="T5" fmla="*/ 0 h 193"/>
                <a:gd name="T6" fmla="*/ 4 w 34"/>
                <a:gd name="T7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93">
                  <a:moveTo>
                    <a:pt x="4" y="192"/>
                  </a:moveTo>
                  <a:cubicBezTo>
                    <a:pt x="13" y="193"/>
                    <a:pt x="22" y="193"/>
                    <a:pt x="31" y="193"/>
                  </a:cubicBezTo>
                  <a:cubicBezTo>
                    <a:pt x="34" y="146"/>
                    <a:pt x="24" y="21"/>
                    <a:pt x="17" y="0"/>
                  </a:cubicBezTo>
                  <a:cubicBezTo>
                    <a:pt x="10" y="17"/>
                    <a:pt x="0" y="143"/>
                    <a:pt x="4" y="192"/>
                  </a:cubicBezTo>
                  <a:close/>
                </a:path>
              </a:pathLst>
            </a:custGeom>
            <a:solidFill>
              <a:srgbClr val="275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5C5C5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Picture 2" descr="Central de Cursos Central de Cursos do Brasil">
            <a:extLst>
              <a:ext uri="{FF2B5EF4-FFF2-40B4-BE49-F238E27FC236}">
                <a16:creationId xmlns:a16="http://schemas.microsoft.com/office/drawing/2014/main" id="{988DA972-2BD5-69D1-A453-1C97A349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342" y="232046"/>
            <a:ext cx="2153320" cy="5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3945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182688" y="2449880"/>
            <a:ext cx="2391950" cy="2071370"/>
            <a:chOff x="1659890" y="2527673"/>
            <a:chExt cx="2719602" cy="2355105"/>
          </a:xfrm>
          <a:solidFill>
            <a:srgbClr val="739388"/>
          </a:solidFill>
          <a:effectLst/>
        </p:grpSpPr>
        <p:sp>
          <p:nvSpPr>
            <p:cNvPr id="30" name="椭圆 29"/>
            <p:cNvSpPr/>
            <p:nvPr/>
          </p:nvSpPr>
          <p:spPr>
            <a:xfrm>
              <a:off x="1659890" y="2527673"/>
              <a:ext cx="2355105" cy="2355105"/>
            </a:xfrm>
            <a:prstGeom prst="ellipse">
              <a:avLst/>
            </a:prstGeom>
            <a:solidFill>
              <a:srgbClr val="5986F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276359" y="4059235"/>
              <a:ext cx="2103133" cy="52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NR 28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393644" y="2382985"/>
            <a:ext cx="7584346" cy="23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Porém, em 1991, foi promulgada a Lei 8.383, que instituiu a UFIR (Unidade Fiscal de Referência) como parâmetro de atualização monetária de tributos e de valores expressos em cruzeiros na legislação tributária federal, bem como os relativos a multas e penalidades de qualquer natureza.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B329E03B-E9EE-7AD9-AD66-9ABCA83AC76A}"/>
              </a:ext>
            </a:extLst>
          </p:cNvPr>
          <p:cNvSpPr/>
          <p:nvPr/>
        </p:nvSpPr>
        <p:spPr>
          <a:xfrm>
            <a:off x="1263967" y="1098820"/>
            <a:ext cx="767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Cálculo da Multa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Google Shape;1071;p35">
            <a:extLst>
              <a:ext uri="{FF2B5EF4-FFF2-40B4-BE49-F238E27FC236}">
                <a16:creationId xmlns:a16="http://schemas.microsoft.com/office/drawing/2014/main" id="{C1555CEB-600F-115A-1163-AA03C5656345}"/>
              </a:ext>
            </a:extLst>
          </p:cNvPr>
          <p:cNvSpPr/>
          <p:nvPr/>
        </p:nvSpPr>
        <p:spPr>
          <a:xfrm>
            <a:off x="2001878" y="2983490"/>
            <a:ext cx="611012" cy="657225"/>
          </a:xfrm>
          <a:custGeom>
            <a:avLst/>
            <a:gdLst/>
            <a:ahLst/>
            <a:cxnLst/>
            <a:rect l="l" t="t" r="r" b="b"/>
            <a:pathLst>
              <a:path w="5076" h="5067" extrusionOk="0">
                <a:moveTo>
                  <a:pt x="3003" y="297"/>
                </a:moveTo>
                <a:cubicBezTo>
                  <a:pt x="3031" y="297"/>
                  <a:pt x="3067" y="302"/>
                  <a:pt x="3103" y="338"/>
                </a:cubicBezTo>
                <a:lnTo>
                  <a:pt x="3529" y="754"/>
                </a:lnTo>
                <a:cubicBezTo>
                  <a:pt x="3569" y="804"/>
                  <a:pt x="3569" y="853"/>
                  <a:pt x="3569" y="893"/>
                </a:cubicBezTo>
                <a:lnTo>
                  <a:pt x="2974" y="893"/>
                </a:lnTo>
                <a:lnTo>
                  <a:pt x="2974" y="298"/>
                </a:lnTo>
                <a:cubicBezTo>
                  <a:pt x="2982" y="298"/>
                  <a:pt x="2992" y="297"/>
                  <a:pt x="3003" y="297"/>
                </a:cubicBezTo>
                <a:close/>
                <a:moveTo>
                  <a:pt x="4629" y="1760"/>
                </a:moveTo>
                <a:cubicBezTo>
                  <a:pt x="4667" y="1760"/>
                  <a:pt x="4704" y="1775"/>
                  <a:pt x="4729" y="1805"/>
                </a:cubicBezTo>
                <a:cubicBezTo>
                  <a:pt x="4788" y="1864"/>
                  <a:pt x="4788" y="1954"/>
                  <a:pt x="4729" y="2014"/>
                </a:cubicBezTo>
                <a:lnTo>
                  <a:pt x="4580" y="2162"/>
                </a:lnTo>
                <a:lnTo>
                  <a:pt x="4372" y="1954"/>
                </a:lnTo>
                <a:lnTo>
                  <a:pt x="4521" y="1805"/>
                </a:lnTo>
                <a:cubicBezTo>
                  <a:pt x="4550" y="1775"/>
                  <a:pt x="4590" y="1760"/>
                  <a:pt x="4629" y="1760"/>
                </a:cubicBezTo>
                <a:close/>
                <a:moveTo>
                  <a:pt x="4164" y="2162"/>
                </a:moveTo>
                <a:lnTo>
                  <a:pt x="4372" y="2380"/>
                </a:lnTo>
                <a:lnTo>
                  <a:pt x="3658" y="3094"/>
                </a:lnTo>
                <a:lnTo>
                  <a:pt x="3450" y="2886"/>
                </a:lnTo>
                <a:cubicBezTo>
                  <a:pt x="3559" y="2767"/>
                  <a:pt x="4054" y="2271"/>
                  <a:pt x="4164" y="2162"/>
                </a:cubicBezTo>
                <a:close/>
                <a:moveTo>
                  <a:pt x="3232" y="3094"/>
                </a:moveTo>
                <a:lnTo>
                  <a:pt x="3450" y="3302"/>
                </a:lnTo>
                <a:lnTo>
                  <a:pt x="3361" y="3382"/>
                </a:lnTo>
                <a:lnTo>
                  <a:pt x="3054" y="3490"/>
                </a:lnTo>
                <a:lnTo>
                  <a:pt x="3153" y="3173"/>
                </a:lnTo>
                <a:lnTo>
                  <a:pt x="3232" y="3094"/>
                </a:lnTo>
                <a:close/>
                <a:moveTo>
                  <a:pt x="2677" y="298"/>
                </a:moveTo>
                <a:lnTo>
                  <a:pt x="2677" y="1042"/>
                </a:lnTo>
                <a:cubicBezTo>
                  <a:pt x="2677" y="1121"/>
                  <a:pt x="2746" y="1190"/>
                  <a:pt x="2825" y="1190"/>
                </a:cubicBezTo>
                <a:lnTo>
                  <a:pt x="3569" y="1190"/>
                </a:lnTo>
                <a:lnTo>
                  <a:pt x="3569" y="2340"/>
                </a:lnTo>
                <a:lnTo>
                  <a:pt x="3133" y="2776"/>
                </a:lnTo>
                <a:lnTo>
                  <a:pt x="2924" y="2985"/>
                </a:lnTo>
                <a:cubicBezTo>
                  <a:pt x="2905" y="3005"/>
                  <a:pt x="2895" y="3025"/>
                  <a:pt x="2885" y="3045"/>
                </a:cubicBezTo>
                <a:lnTo>
                  <a:pt x="2677" y="3679"/>
                </a:lnTo>
                <a:cubicBezTo>
                  <a:pt x="2657" y="3728"/>
                  <a:pt x="2667" y="3788"/>
                  <a:pt x="2706" y="3827"/>
                </a:cubicBezTo>
                <a:cubicBezTo>
                  <a:pt x="2736" y="3857"/>
                  <a:pt x="2778" y="3871"/>
                  <a:pt x="2823" y="3871"/>
                </a:cubicBezTo>
                <a:cubicBezTo>
                  <a:pt x="2837" y="3871"/>
                  <a:pt x="2851" y="3869"/>
                  <a:pt x="2865" y="3867"/>
                </a:cubicBezTo>
                <a:lnTo>
                  <a:pt x="3490" y="3649"/>
                </a:lnTo>
                <a:cubicBezTo>
                  <a:pt x="3519" y="3649"/>
                  <a:pt x="3539" y="3629"/>
                  <a:pt x="3549" y="3620"/>
                </a:cubicBezTo>
                <a:lnTo>
                  <a:pt x="3569" y="3600"/>
                </a:lnTo>
                <a:lnTo>
                  <a:pt x="3569" y="4620"/>
                </a:lnTo>
                <a:cubicBezTo>
                  <a:pt x="3569" y="4700"/>
                  <a:pt x="3499" y="4769"/>
                  <a:pt x="3420" y="4769"/>
                </a:cubicBezTo>
                <a:lnTo>
                  <a:pt x="446" y="4769"/>
                </a:lnTo>
                <a:cubicBezTo>
                  <a:pt x="367" y="4769"/>
                  <a:pt x="298" y="4700"/>
                  <a:pt x="298" y="4620"/>
                </a:cubicBezTo>
                <a:lnTo>
                  <a:pt x="298" y="447"/>
                </a:lnTo>
                <a:cubicBezTo>
                  <a:pt x="298" y="358"/>
                  <a:pt x="367" y="298"/>
                  <a:pt x="446" y="298"/>
                </a:cubicBezTo>
                <a:close/>
                <a:moveTo>
                  <a:pt x="446" y="1"/>
                </a:moveTo>
                <a:cubicBezTo>
                  <a:pt x="208" y="1"/>
                  <a:pt x="0" y="199"/>
                  <a:pt x="0" y="447"/>
                </a:cubicBezTo>
                <a:lnTo>
                  <a:pt x="0" y="4620"/>
                </a:lnTo>
                <a:cubicBezTo>
                  <a:pt x="0" y="4869"/>
                  <a:pt x="208" y="5067"/>
                  <a:pt x="446" y="5067"/>
                </a:cubicBezTo>
                <a:lnTo>
                  <a:pt x="3420" y="5067"/>
                </a:lnTo>
                <a:cubicBezTo>
                  <a:pt x="3668" y="5067"/>
                  <a:pt x="3866" y="4869"/>
                  <a:pt x="3866" y="4620"/>
                </a:cubicBezTo>
                <a:lnTo>
                  <a:pt x="3866" y="3302"/>
                </a:lnTo>
                <a:lnTo>
                  <a:pt x="4947" y="2221"/>
                </a:lnTo>
                <a:cubicBezTo>
                  <a:pt x="5026" y="2133"/>
                  <a:pt x="5076" y="2023"/>
                  <a:pt x="5076" y="1904"/>
                </a:cubicBezTo>
                <a:cubicBezTo>
                  <a:pt x="5076" y="1795"/>
                  <a:pt x="5026" y="1677"/>
                  <a:pt x="4947" y="1597"/>
                </a:cubicBezTo>
                <a:cubicBezTo>
                  <a:pt x="4857" y="1508"/>
                  <a:pt x="4743" y="1463"/>
                  <a:pt x="4629" y="1463"/>
                </a:cubicBezTo>
                <a:cubicBezTo>
                  <a:pt x="4515" y="1463"/>
                  <a:pt x="4401" y="1508"/>
                  <a:pt x="4312" y="1597"/>
                </a:cubicBezTo>
                <a:lnTo>
                  <a:pt x="3866" y="2043"/>
                </a:lnTo>
                <a:lnTo>
                  <a:pt x="3866" y="864"/>
                </a:lnTo>
                <a:cubicBezTo>
                  <a:pt x="3866" y="745"/>
                  <a:pt x="3817" y="635"/>
                  <a:pt x="3737" y="546"/>
                </a:cubicBezTo>
                <a:lnTo>
                  <a:pt x="3311" y="130"/>
                </a:lnTo>
                <a:cubicBezTo>
                  <a:pt x="3232" y="40"/>
                  <a:pt x="3123" y="1"/>
                  <a:pt x="300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098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43000" y="2599010"/>
            <a:ext cx="9867669" cy="3179490"/>
          </a:xfrm>
          <a:prstGeom prst="roundRect">
            <a:avLst>
              <a:gd name="adj" fmla="val 10022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53884" y="2898281"/>
            <a:ext cx="1048660" cy="3822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solidFill>
              <a:schemeClr val="bg1"/>
            </a:solidFill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31942" y="2897646"/>
            <a:ext cx="1416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NR 28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16">
            <a:extLst>
              <a:ext uri="{FF2B5EF4-FFF2-40B4-BE49-F238E27FC236}">
                <a16:creationId xmlns:a16="http://schemas.microsoft.com/office/drawing/2014/main" id="{8EAA35E6-BF47-BC89-AA12-373F62F63F08}"/>
              </a:ext>
            </a:extLst>
          </p:cNvPr>
          <p:cNvSpPr/>
          <p:nvPr/>
        </p:nvSpPr>
        <p:spPr>
          <a:xfrm>
            <a:off x="2517956" y="2879074"/>
            <a:ext cx="8177300" cy="259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800" dirty="0">
                <a:solidFill>
                  <a:schemeClr val="bg1"/>
                </a:solidFill>
              </a:rPr>
              <a:t>Nessa época o BTN passou então a ser expresso em UFIR com conversão de 1 para 1. Para todos os efeitos então, 1 BTN equivale a 1 UFIR.</a:t>
            </a:r>
            <a:endParaRPr lang="pt-BR" altLang="zh-CN" sz="2800" kern="0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id="{7C65F483-E987-8695-0E0E-FF0781DABD0E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Cálculo da Multa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088959"/>
      </p:ext>
    </p:extLst>
  </p:cSld>
  <p:clrMapOvr>
    <a:masterClrMapping/>
  </p:clrMapOvr>
  <p:transition spd="med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R 3 I Embargo e Interdição o que significa e como evitar?">
            <a:extLst>
              <a:ext uri="{FF2B5EF4-FFF2-40B4-BE49-F238E27FC236}">
                <a16:creationId xmlns:a16="http://schemas.microsoft.com/office/drawing/2014/main" id="{6B93BE9A-C845-BB72-6814-02685163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0" y="-12700"/>
            <a:ext cx="12192000" cy="6870700"/>
          </a:xfrm>
          <a:prstGeom prst="roundRect">
            <a:avLst>
              <a:gd name="adj" fmla="val 0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0" y="3429001"/>
            <a:ext cx="12192000" cy="3445170"/>
          </a:xfrm>
          <a:prstGeom prst="roundRect">
            <a:avLst>
              <a:gd name="adj" fmla="val 0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63892" y="3976627"/>
            <a:ext cx="11064215" cy="223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Posteriormente, a Portaria Ministerial 290 estabeleceu os valores em UFIR para as multas administrativas previstas na legislação trabalhista. Já em 2002, a Lei 10.522 extinguiu a UFIR, sendo que a conversão de UFIR em Real correspondeu a R$1,0641.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ED1C97ED-DB9F-1B3E-DD9E-6370D320AB7C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Cálculo</a:t>
            </a: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da </a:t>
            </a:r>
            <a:r>
              <a:rPr kumimoji="0" lang="en-US" altLang="zh-CN" sz="2400" i="0" u="none" strike="noStrike" kern="0" cap="none" spc="0" normalizeH="0" baseline="0" noProof="0" dirty="0" err="1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Multa</a:t>
            </a:r>
            <a:endParaRPr kumimoji="0" lang="en-US" altLang="zh-CN" sz="2400" i="0" u="none" strike="noStrike" kern="0" cap="none" spc="0" normalizeH="0" baseline="0" noProof="0" dirty="0">
              <a:ln w="0">
                <a:noFill/>
              </a:ln>
              <a:solidFill>
                <a:srgbClr val="0CCD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F6798E4-EC32-3318-2C72-24A7E24F31B1}"/>
              </a:ext>
            </a:extLst>
          </p:cNvPr>
          <p:cNvSpPr/>
          <p:nvPr/>
        </p:nvSpPr>
        <p:spPr>
          <a:xfrm>
            <a:off x="546100" y="1035320"/>
            <a:ext cx="647700" cy="630882"/>
          </a:xfrm>
          <a:prstGeom prst="ellipse">
            <a:avLst/>
          </a:prstGeom>
          <a:solidFill>
            <a:srgbClr val="0CC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Central de Cursos Central de Cursos do Brasil">
            <a:extLst>
              <a:ext uri="{FF2B5EF4-FFF2-40B4-BE49-F238E27FC236}">
                <a16:creationId xmlns:a16="http://schemas.microsoft.com/office/drawing/2014/main" id="{6382BE90-F103-B0DF-A5A7-13B79393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403857"/>
      </p:ext>
    </p:extLst>
  </p:cSld>
  <p:clrMapOvr>
    <a:masterClrMapping/>
  </p:clrMapOvr>
  <p:transition spd="med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684510" y="1070098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1" y="968829"/>
            <a:ext cx="10486072" cy="5471341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65" name="圆角矩形 64"/>
          <p:cNvSpPr/>
          <p:nvPr/>
        </p:nvSpPr>
        <p:spPr>
          <a:xfrm>
            <a:off x="1492406" y="2560318"/>
            <a:ext cx="5909881" cy="3002280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954088" y="3532140"/>
            <a:ext cx="1087120" cy="1087120"/>
          </a:xfrm>
          <a:prstGeom prst="ellipse">
            <a:avLst/>
          </a:prstGeom>
          <a:gradFill>
            <a:gsLst>
              <a:gs pos="25000">
                <a:srgbClr val="1450ED"/>
              </a:gs>
              <a:gs pos="99000">
                <a:srgbClr val="5986F7"/>
              </a:gs>
            </a:gsLst>
            <a:lin ang="1560000" scaled="0"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175703" y="3753755"/>
            <a:ext cx="643890" cy="64389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356043" y="3874405"/>
            <a:ext cx="398145" cy="397510"/>
            <a:chOff x="1910" y="7405"/>
            <a:chExt cx="946" cy="944"/>
          </a:xfrm>
          <a:solidFill>
            <a:schemeClr val="bg1"/>
          </a:solidFill>
        </p:grpSpPr>
        <p:sp>
          <p:nvSpPr>
            <p:cNvPr id="76" name="Google Shape;1071;p35"/>
            <p:cNvSpPr/>
            <p:nvPr/>
          </p:nvSpPr>
          <p:spPr>
            <a:xfrm>
              <a:off x="1910" y="7405"/>
              <a:ext cx="946" cy="944"/>
            </a:xfrm>
            <a:custGeom>
              <a:avLst/>
              <a:gdLst/>
              <a:ahLst/>
              <a:cxnLst/>
              <a:rect l="l" t="t" r="r" b="b"/>
              <a:pathLst>
                <a:path w="5076" h="5067" extrusionOk="0">
                  <a:moveTo>
                    <a:pt x="3003" y="297"/>
                  </a:moveTo>
                  <a:cubicBezTo>
                    <a:pt x="3031" y="297"/>
                    <a:pt x="3067" y="302"/>
                    <a:pt x="3103" y="338"/>
                  </a:cubicBezTo>
                  <a:lnTo>
                    <a:pt x="3529" y="754"/>
                  </a:lnTo>
                  <a:cubicBezTo>
                    <a:pt x="3569" y="804"/>
                    <a:pt x="3569" y="853"/>
                    <a:pt x="3569" y="893"/>
                  </a:cubicBezTo>
                  <a:lnTo>
                    <a:pt x="2974" y="893"/>
                  </a:lnTo>
                  <a:lnTo>
                    <a:pt x="2974" y="298"/>
                  </a:lnTo>
                  <a:cubicBezTo>
                    <a:pt x="2982" y="298"/>
                    <a:pt x="2992" y="297"/>
                    <a:pt x="3003" y="297"/>
                  </a:cubicBezTo>
                  <a:close/>
                  <a:moveTo>
                    <a:pt x="4629" y="1760"/>
                  </a:moveTo>
                  <a:cubicBezTo>
                    <a:pt x="4667" y="1760"/>
                    <a:pt x="4704" y="1775"/>
                    <a:pt x="4729" y="1805"/>
                  </a:cubicBezTo>
                  <a:cubicBezTo>
                    <a:pt x="4788" y="1864"/>
                    <a:pt x="4788" y="1954"/>
                    <a:pt x="4729" y="2014"/>
                  </a:cubicBezTo>
                  <a:lnTo>
                    <a:pt x="4580" y="2162"/>
                  </a:lnTo>
                  <a:lnTo>
                    <a:pt x="4372" y="1954"/>
                  </a:lnTo>
                  <a:lnTo>
                    <a:pt x="4521" y="1805"/>
                  </a:lnTo>
                  <a:cubicBezTo>
                    <a:pt x="4550" y="1775"/>
                    <a:pt x="4590" y="1760"/>
                    <a:pt x="4629" y="1760"/>
                  </a:cubicBezTo>
                  <a:close/>
                  <a:moveTo>
                    <a:pt x="4164" y="2162"/>
                  </a:moveTo>
                  <a:lnTo>
                    <a:pt x="4372" y="2380"/>
                  </a:lnTo>
                  <a:lnTo>
                    <a:pt x="3658" y="3094"/>
                  </a:lnTo>
                  <a:lnTo>
                    <a:pt x="3450" y="2886"/>
                  </a:lnTo>
                  <a:cubicBezTo>
                    <a:pt x="3559" y="2767"/>
                    <a:pt x="4054" y="2271"/>
                    <a:pt x="4164" y="2162"/>
                  </a:cubicBezTo>
                  <a:close/>
                  <a:moveTo>
                    <a:pt x="3232" y="3094"/>
                  </a:moveTo>
                  <a:lnTo>
                    <a:pt x="3450" y="3302"/>
                  </a:lnTo>
                  <a:lnTo>
                    <a:pt x="3361" y="3382"/>
                  </a:lnTo>
                  <a:lnTo>
                    <a:pt x="3054" y="3490"/>
                  </a:lnTo>
                  <a:lnTo>
                    <a:pt x="3153" y="3173"/>
                  </a:lnTo>
                  <a:lnTo>
                    <a:pt x="3232" y="3094"/>
                  </a:lnTo>
                  <a:close/>
                  <a:moveTo>
                    <a:pt x="2677" y="298"/>
                  </a:moveTo>
                  <a:lnTo>
                    <a:pt x="2677" y="1042"/>
                  </a:lnTo>
                  <a:cubicBezTo>
                    <a:pt x="2677" y="1121"/>
                    <a:pt x="2746" y="1190"/>
                    <a:pt x="2825" y="1190"/>
                  </a:cubicBezTo>
                  <a:lnTo>
                    <a:pt x="3569" y="1190"/>
                  </a:lnTo>
                  <a:lnTo>
                    <a:pt x="3569" y="2340"/>
                  </a:lnTo>
                  <a:lnTo>
                    <a:pt x="3133" y="2776"/>
                  </a:lnTo>
                  <a:lnTo>
                    <a:pt x="2924" y="2985"/>
                  </a:lnTo>
                  <a:cubicBezTo>
                    <a:pt x="2905" y="3005"/>
                    <a:pt x="2895" y="3025"/>
                    <a:pt x="2885" y="3045"/>
                  </a:cubicBezTo>
                  <a:lnTo>
                    <a:pt x="2677" y="3679"/>
                  </a:lnTo>
                  <a:cubicBezTo>
                    <a:pt x="2657" y="3728"/>
                    <a:pt x="2667" y="3788"/>
                    <a:pt x="2706" y="3827"/>
                  </a:cubicBezTo>
                  <a:cubicBezTo>
                    <a:pt x="2736" y="3857"/>
                    <a:pt x="2778" y="3871"/>
                    <a:pt x="2823" y="3871"/>
                  </a:cubicBezTo>
                  <a:cubicBezTo>
                    <a:pt x="2837" y="3871"/>
                    <a:pt x="2851" y="3869"/>
                    <a:pt x="2865" y="3867"/>
                  </a:cubicBezTo>
                  <a:lnTo>
                    <a:pt x="3490" y="3649"/>
                  </a:lnTo>
                  <a:cubicBezTo>
                    <a:pt x="3519" y="3649"/>
                    <a:pt x="3539" y="3629"/>
                    <a:pt x="3549" y="3620"/>
                  </a:cubicBezTo>
                  <a:lnTo>
                    <a:pt x="3569" y="3600"/>
                  </a:lnTo>
                  <a:lnTo>
                    <a:pt x="3569" y="4620"/>
                  </a:lnTo>
                  <a:cubicBezTo>
                    <a:pt x="3569" y="4700"/>
                    <a:pt x="3499" y="4769"/>
                    <a:pt x="3420" y="4769"/>
                  </a:cubicBezTo>
                  <a:lnTo>
                    <a:pt x="446" y="4769"/>
                  </a:lnTo>
                  <a:cubicBezTo>
                    <a:pt x="367" y="4769"/>
                    <a:pt x="298" y="4700"/>
                    <a:pt x="298" y="4620"/>
                  </a:cubicBezTo>
                  <a:lnTo>
                    <a:pt x="298" y="447"/>
                  </a:lnTo>
                  <a:cubicBezTo>
                    <a:pt x="298" y="358"/>
                    <a:pt x="367" y="298"/>
                    <a:pt x="446" y="298"/>
                  </a:cubicBezTo>
                  <a:close/>
                  <a:moveTo>
                    <a:pt x="446" y="1"/>
                  </a:moveTo>
                  <a:cubicBezTo>
                    <a:pt x="208" y="1"/>
                    <a:pt x="0" y="199"/>
                    <a:pt x="0" y="447"/>
                  </a:cubicBezTo>
                  <a:lnTo>
                    <a:pt x="0" y="4620"/>
                  </a:lnTo>
                  <a:cubicBezTo>
                    <a:pt x="0" y="4869"/>
                    <a:pt x="208" y="5067"/>
                    <a:pt x="446" y="5067"/>
                  </a:cubicBezTo>
                  <a:lnTo>
                    <a:pt x="3420" y="5067"/>
                  </a:lnTo>
                  <a:cubicBezTo>
                    <a:pt x="3668" y="5067"/>
                    <a:pt x="3866" y="4869"/>
                    <a:pt x="3866" y="4620"/>
                  </a:cubicBezTo>
                  <a:lnTo>
                    <a:pt x="3866" y="3302"/>
                  </a:lnTo>
                  <a:lnTo>
                    <a:pt x="4947" y="2221"/>
                  </a:lnTo>
                  <a:cubicBezTo>
                    <a:pt x="5026" y="2133"/>
                    <a:pt x="5076" y="2023"/>
                    <a:pt x="5076" y="1904"/>
                  </a:cubicBezTo>
                  <a:cubicBezTo>
                    <a:pt x="5076" y="1795"/>
                    <a:pt x="5026" y="1677"/>
                    <a:pt x="4947" y="1597"/>
                  </a:cubicBezTo>
                  <a:cubicBezTo>
                    <a:pt x="4857" y="1508"/>
                    <a:pt x="4743" y="1463"/>
                    <a:pt x="4629" y="1463"/>
                  </a:cubicBezTo>
                  <a:cubicBezTo>
                    <a:pt x="4515" y="1463"/>
                    <a:pt x="4401" y="1508"/>
                    <a:pt x="4312" y="1597"/>
                  </a:cubicBezTo>
                  <a:lnTo>
                    <a:pt x="3866" y="2043"/>
                  </a:lnTo>
                  <a:lnTo>
                    <a:pt x="3866" y="864"/>
                  </a:lnTo>
                  <a:cubicBezTo>
                    <a:pt x="3866" y="745"/>
                    <a:pt x="3817" y="635"/>
                    <a:pt x="3737" y="546"/>
                  </a:cubicBezTo>
                  <a:lnTo>
                    <a:pt x="3311" y="130"/>
                  </a:lnTo>
                  <a:cubicBezTo>
                    <a:pt x="3232" y="40"/>
                    <a:pt x="3123" y="1"/>
                    <a:pt x="30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Google Shape;1072;p35"/>
            <p:cNvSpPr/>
            <p:nvPr/>
          </p:nvSpPr>
          <p:spPr>
            <a:xfrm>
              <a:off x="2013" y="7682"/>
              <a:ext cx="443" cy="56"/>
            </a:xfrm>
            <a:custGeom>
              <a:avLst/>
              <a:gdLst/>
              <a:ahLst/>
              <a:cxnLst/>
              <a:rect l="l" t="t" r="r" b="b"/>
              <a:pathLst>
                <a:path w="2380" h="299" extrusionOk="0">
                  <a:moveTo>
                    <a:pt x="148" y="1"/>
                  </a:moveTo>
                  <a:cubicBezTo>
                    <a:pt x="69" y="1"/>
                    <a:pt x="0" y="60"/>
                    <a:pt x="0" y="150"/>
                  </a:cubicBezTo>
                  <a:cubicBezTo>
                    <a:pt x="0" y="229"/>
                    <a:pt x="69" y="298"/>
                    <a:pt x="148" y="298"/>
                  </a:cubicBezTo>
                  <a:lnTo>
                    <a:pt x="2230" y="298"/>
                  </a:lnTo>
                  <a:cubicBezTo>
                    <a:pt x="2310" y="298"/>
                    <a:pt x="2379" y="229"/>
                    <a:pt x="2379" y="150"/>
                  </a:cubicBezTo>
                  <a:cubicBezTo>
                    <a:pt x="2379" y="60"/>
                    <a:pt x="2310" y="1"/>
                    <a:pt x="22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1073;p35"/>
            <p:cNvSpPr/>
            <p:nvPr/>
          </p:nvSpPr>
          <p:spPr>
            <a:xfrm>
              <a:off x="2013" y="7792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8" extrusionOk="0">
                  <a:moveTo>
                    <a:pt x="148" y="0"/>
                  </a:moveTo>
                  <a:cubicBezTo>
                    <a:pt x="69" y="0"/>
                    <a:pt x="0" y="69"/>
                    <a:pt x="0" y="148"/>
                  </a:cubicBezTo>
                  <a:cubicBezTo>
                    <a:pt x="0" y="238"/>
                    <a:pt x="69" y="297"/>
                    <a:pt x="148" y="297"/>
                  </a:cubicBezTo>
                  <a:lnTo>
                    <a:pt x="1635" y="297"/>
                  </a:lnTo>
                  <a:cubicBezTo>
                    <a:pt x="1715" y="297"/>
                    <a:pt x="1785" y="238"/>
                    <a:pt x="1785" y="148"/>
                  </a:cubicBezTo>
                  <a:cubicBezTo>
                    <a:pt x="1785" y="69"/>
                    <a:pt x="1715" y="0"/>
                    <a:pt x="1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Google Shape;1074;p35"/>
            <p:cNvSpPr/>
            <p:nvPr/>
          </p:nvSpPr>
          <p:spPr>
            <a:xfrm>
              <a:off x="2013" y="7902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9" extrusionOk="0">
                  <a:moveTo>
                    <a:pt x="148" y="1"/>
                  </a:moveTo>
                  <a:cubicBezTo>
                    <a:pt x="69" y="1"/>
                    <a:pt x="0" y="70"/>
                    <a:pt x="0" y="149"/>
                  </a:cubicBezTo>
                  <a:cubicBezTo>
                    <a:pt x="0" y="239"/>
                    <a:pt x="69" y="298"/>
                    <a:pt x="148" y="298"/>
                  </a:cubicBezTo>
                  <a:lnTo>
                    <a:pt x="1635" y="298"/>
                  </a:lnTo>
                  <a:cubicBezTo>
                    <a:pt x="1715" y="298"/>
                    <a:pt x="1785" y="239"/>
                    <a:pt x="1785" y="149"/>
                  </a:cubicBezTo>
                  <a:cubicBezTo>
                    <a:pt x="1785" y="70"/>
                    <a:pt x="1715" y="1"/>
                    <a:pt x="16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Google Shape;1075;p35"/>
            <p:cNvSpPr/>
            <p:nvPr/>
          </p:nvSpPr>
          <p:spPr>
            <a:xfrm>
              <a:off x="2013" y="8013"/>
              <a:ext cx="333" cy="56"/>
            </a:xfrm>
            <a:custGeom>
              <a:avLst/>
              <a:gdLst/>
              <a:ahLst/>
              <a:cxnLst/>
              <a:rect l="l" t="t" r="r" b="b"/>
              <a:pathLst>
                <a:path w="1785" h="299" extrusionOk="0">
                  <a:moveTo>
                    <a:pt x="148" y="1"/>
                  </a:moveTo>
                  <a:cubicBezTo>
                    <a:pt x="69" y="1"/>
                    <a:pt x="0" y="70"/>
                    <a:pt x="0" y="149"/>
                  </a:cubicBezTo>
                  <a:cubicBezTo>
                    <a:pt x="0" y="239"/>
                    <a:pt x="69" y="298"/>
                    <a:pt x="148" y="298"/>
                  </a:cubicBezTo>
                  <a:lnTo>
                    <a:pt x="1635" y="298"/>
                  </a:lnTo>
                  <a:cubicBezTo>
                    <a:pt x="1715" y="298"/>
                    <a:pt x="1785" y="239"/>
                    <a:pt x="1785" y="149"/>
                  </a:cubicBezTo>
                  <a:cubicBezTo>
                    <a:pt x="1785" y="70"/>
                    <a:pt x="1715" y="1"/>
                    <a:pt x="16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Google Shape;1076;p35"/>
            <p:cNvSpPr/>
            <p:nvPr/>
          </p:nvSpPr>
          <p:spPr>
            <a:xfrm>
              <a:off x="2234" y="8183"/>
              <a:ext cx="222" cy="56"/>
            </a:xfrm>
            <a:custGeom>
              <a:avLst/>
              <a:gdLst/>
              <a:ahLst/>
              <a:cxnLst/>
              <a:rect l="l" t="t" r="r" b="b"/>
              <a:pathLst>
                <a:path w="1191" h="299" extrusionOk="0">
                  <a:moveTo>
                    <a:pt x="149" y="1"/>
                  </a:moveTo>
                  <a:cubicBezTo>
                    <a:pt x="70" y="1"/>
                    <a:pt x="1" y="70"/>
                    <a:pt x="1" y="149"/>
                  </a:cubicBezTo>
                  <a:cubicBezTo>
                    <a:pt x="1" y="239"/>
                    <a:pt x="70" y="298"/>
                    <a:pt x="149" y="298"/>
                  </a:cubicBezTo>
                  <a:lnTo>
                    <a:pt x="1041" y="298"/>
                  </a:lnTo>
                  <a:cubicBezTo>
                    <a:pt x="1121" y="298"/>
                    <a:pt x="1190" y="239"/>
                    <a:pt x="1190" y="149"/>
                  </a:cubicBezTo>
                  <a:cubicBezTo>
                    <a:pt x="1190" y="70"/>
                    <a:pt x="1121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34">
            <a:extLst>
              <a:ext uri="{FF2B5EF4-FFF2-40B4-BE49-F238E27FC236}">
                <a16:creationId xmlns:a16="http://schemas.microsoft.com/office/drawing/2014/main" id="{B828CC6E-11B9-B296-74C5-DC093521DD26}"/>
              </a:ext>
            </a:extLst>
          </p:cNvPr>
          <p:cNvSpPr txBox="1"/>
          <p:nvPr/>
        </p:nvSpPr>
        <p:spPr>
          <a:xfrm>
            <a:off x="2245662" y="3167013"/>
            <a:ext cx="4790137" cy="187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Apesar de ter sido extinto há mais de 20 anos, o BTN ainda consta na NR-28 como parâmetro de valoração das multas. Vai entender.</a:t>
            </a:r>
            <a:endParaRPr lang="zh-CN" altLang="en-US" sz="2000" dirty="0">
              <a:solidFill>
                <a:srgbClr val="385AE6"/>
              </a:solidFill>
              <a:cs typeface="+mn-ea"/>
              <a:sym typeface="+mn-lt"/>
            </a:endParaRPr>
          </a:p>
        </p:txBody>
      </p:sp>
      <p:pic>
        <p:nvPicPr>
          <p:cNvPr id="5122" name="Picture 2" descr="Concurso AFT: quanto ganha um Auditor Fiscal do Trabalho?">
            <a:extLst>
              <a:ext uri="{FF2B5EF4-FFF2-40B4-BE49-F238E27FC236}">
                <a16:creationId xmlns:a16="http://schemas.microsoft.com/office/drawing/2014/main" id="{40569425-4606-2653-9C00-FB60337C1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5"/>
          <a:stretch/>
        </p:blipFill>
        <p:spPr bwMode="auto">
          <a:xfrm>
            <a:off x="7750874" y="2169933"/>
            <a:ext cx="3227403" cy="3719238"/>
          </a:xfrm>
          <a:prstGeom prst="roundRect">
            <a:avLst>
              <a:gd name="adj" fmla="val 109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6">
            <a:extLst>
              <a:ext uri="{FF2B5EF4-FFF2-40B4-BE49-F238E27FC236}">
                <a16:creationId xmlns:a16="http://schemas.microsoft.com/office/drawing/2014/main" id="{60E389D4-D326-6357-85DF-7198A7453163}"/>
              </a:ext>
            </a:extLst>
          </p:cNvPr>
          <p:cNvSpPr/>
          <p:nvPr/>
        </p:nvSpPr>
        <p:spPr>
          <a:xfrm>
            <a:off x="1263967" y="1098820"/>
            <a:ext cx="7673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Cálculo da Multa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82B468F5-D0A3-C4E2-5C13-3F13D9A7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808" y="232046"/>
            <a:ext cx="2653853" cy="73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413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752928" y="417195"/>
            <a:ext cx="9178472" cy="6023610"/>
          </a:xfrm>
          <a:prstGeom prst="round2DiagRect">
            <a:avLst>
              <a:gd name="adj1" fmla="val 16667"/>
              <a:gd name="adj2" fmla="val 25300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 w="76200">
            <a:solidFill>
              <a:srgbClr val="ADC5FB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1E4115-E981-EC60-AE21-C560A749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774665"/>
            <a:ext cx="3411701" cy="5083336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3A7B1219-B4B8-3D92-3BD5-1E27D6747FD5}"/>
              </a:ext>
            </a:extLst>
          </p:cNvPr>
          <p:cNvSpPr/>
          <p:nvPr/>
        </p:nvSpPr>
        <p:spPr>
          <a:xfrm>
            <a:off x="1580086" y="2305979"/>
            <a:ext cx="6943748" cy="223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kern="0" dirty="0">
                <a:ln w="0">
                  <a:noFill/>
                </a:ln>
                <a:cs typeface="+mn-ea"/>
                <a:sym typeface="+mn-lt"/>
              </a:rPr>
              <a:t>Trocando em miúdos, 1 BTN equivale a R$1,0641. Ou seja, após seguir o passo a passo mostrado, basta multiplicar a quantidade de BTN por 1,0641.</a:t>
            </a:r>
          </a:p>
        </p:txBody>
      </p:sp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831E0473-0398-E9AF-4880-0F0918C4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38" y="232045"/>
            <a:ext cx="2144124" cy="59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651995"/>
      </p:ext>
    </p:extLst>
  </p:cSld>
  <p:clrMapOvr>
    <a:masterClrMapping/>
  </p:clrMapOvr>
  <p:transition spd="med">
    <p:pull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11501" y="2277745"/>
            <a:ext cx="6098540" cy="707886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altLang="zh-CN" sz="40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Conclusão</a:t>
            </a:r>
            <a:endParaRPr lang="zh-CN" altLang="en-US" sz="40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55870" y="662305"/>
            <a:ext cx="1973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kern="0" dirty="0">
                <a:ln w="0">
                  <a:solidFill>
                    <a:schemeClr val="bg1"/>
                  </a:solidFill>
                </a:ln>
                <a:solidFill>
                  <a:srgbClr val="5986F7"/>
                </a:solidFill>
                <a:cs typeface="+mn-ea"/>
                <a:sym typeface="+mn-lt"/>
              </a:rPr>
              <a:t>08</a:t>
            </a:r>
            <a:endParaRPr kumimoji="0" lang="en-US" altLang="zh-CN" sz="8000" b="1" i="0" u="none" strike="noStrike" kern="0" cap="none" spc="0" normalizeH="0" baseline="0" noProof="0" dirty="0">
              <a:ln w="0">
                <a:solidFill>
                  <a:schemeClr val="bg1"/>
                </a:solidFill>
              </a:ln>
              <a:solidFill>
                <a:srgbClr val="5986F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5217671" y="5064102"/>
            <a:ext cx="1517650" cy="499846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zh-CN" dirty="0">
                <a:cs typeface="+mn-ea"/>
                <a:sym typeface="+mn-lt"/>
              </a:rPr>
              <a:t>NR 28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3" name="Picture 2" descr="Aprovada a nova redação da Norma Regulamentadora nº 03 - Nith Treinamentos">
            <a:extLst>
              <a:ext uri="{FF2B5EF4-FFF2-40B4-BE49-F238E27FC236}">
                <a16:creationId xmlns:a16="http://schemas.microsoft.com/office/drawing/2014/main" id="{A3A31D9C-0B77-2E0D-1273-C7908C5B4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500" l="9921" r="89683">
                        <a14:foregroundMark x1="59524" y1="17000" x2="42857" y2="15000"/>
                        <a14:foregroundMark x1="56349" y1="7000" x2="52778" y2="4000"/>
                        <a14:foregroundMark x1="58730" y1="13500" x2="62698" y2="16000"/>
                        <a14:foregroundMark x1="57328" y1="89967" x2="57540" y2="90000"/>
                        <a14:foregroundMark x1="42063" y1="92000" x2="44444" y2="91000"/>
                        <a14:foregroundMark x1="42857" y1="91000" x2="44182" y2="94340"/>
                        <a14:foregroundMark x1="60317" y1="93000" x2="57937" y2="95500"/>
                        <a14:foregroundMark x1="63492" y1="95500" x2="61905" y2="97500"/>
                        <a14:backgroundMark x1="48016" y1="91500" x2="5119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4" y="4954847"/>
            <a:ext cx="2352646" cy="18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entral de Cursos Central de Cursos do Brasil">
            <a:extLst>
              <a:ext uri="{FF2B5EF4-FFF2-40B4-BE49-F238E27FC236}">
                <a16:creationId xmlns:a16="http://schemas.microsoft.com/office/drawing/2014/main" id="{5A2D1107-6A98-A9B0-4C73-B7D4B3B1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0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6" y="583247"/>
            <a:ext cx="8205016" cy="5857558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1" y="1644492"/>
            <a:ext cx="9653234" cy="4795678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" name="矩形 6">
            <a:extLst>
              <a:ext uri="{FF2B5EF4-FFF2-40B4-BE49-F238E27FC236}">
                <a16:creationId xmlns:a16="http://schemas.microsoft.com/office/drawing/2014/main" id="{2970FDDC-7DDD-1B13-E26B-296D2222AE7B}"/>
              </a:ext>
            </a:extLst>
          </p:cNvPr>
          <p:cNvSpPr/>
          <p:nvPr/>
        </p:nvSpPr>
        <p:spPr>
          <a:xfrm>
            <a:off x="1263967" y="1098820"/>
            <a:ext cx="7673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Conclusão</a:t>
            </a:r>
          </a:p>
        </p:txBody>
      </p:sp>
      <p:grpSp>
        <p:nvGrpSpPr>
          <p:cNvPr id="5" name="组合 12">
            <a:extLst>
              <a:ext uri="{FF2B5EF4-FFF2-40B4-BE49-F238E27FC236}">
                <a16:creationId xmlns:a16="http://schemas.microsoft.com/office/drawing/2014/main" id="{17655D0B-CAE2-A140-772E-36BC295B9A4E}"/>
              </a:ext>
            </a:extLst>
          </p:cNvPr>
          <p:cNvGrpSpPr/>
          <p:nvPr/>
        </p:nvGrpSpPr>
        <p:grpSpPr>
          <a:xfrm rot="1749438">
            <a:off x="1448970" y="2826797"/>
            <a:ext cx="9326849" cy="2353128"/>
            <a:chOff x="14862" y="3442"/>
            <a:chExt cx="2709" cy="3102"/>
          </a:xfrm>
        </p:grpSpPr>
        <p:sp>
          <p:nvSpPr>
            <p:cNvPr id="8" name="圆角矩形 11">
              <a:extLst>
                <a:ext uri="{FF2B5EF4-FFF2-40B4-BE49-F238E27FC236}">
                  <a16:creationId xmlns:a16="http://schemas.microsoft.com/office/drawing/2014/main" id="{AFAA6D42-050F-0D14-7BD7-FC48CAA9C74D}"/>
                </a:ext>
              </a:extLst>
            </p:cNvPr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圆角矩形 4">
              <a:extLst>
                <a:ext uri="{FF2B5EF4-FFF2-40B4-BE49-F238E27FC236}">
                  <a16:creationId xmlns:a16="http://schemas.microsoft.com/office/drawing/2014/main" id="{70A820EF-E0FF-6A84-44DE-F829D4F1E7B6}"/>
                </a:ext>
              </a:extLst>
            </p:cNvPr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矩形 6">
            <a:extLst>
              <a:ext uri="{FF2B5EF4-FFF2-40B4-BE49-F238E27FC236}">
                <a16:creationId xmlns:a16="http://schemas.microsoft.com/office/drawing/2014/main" id="{C198F90F-15BB-5458-36EE-02FFCE44BCCF}"/>
              </a:ext>
            </a:extLst>
          </p:cNvPr>
          <p:cNvSpPr/>
          <p:nvPr/>
        </p:nvSpPr>
        <p:spPr>
          <a:xfrm>
            <a:off x="1786926" y="3374545"/>
            <a:ext cx="8618148" cy="112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sz="2400" dirty="0"/>
              <a:t>Profissional SST, espero que esse guia tenha te ajuda a entender melhor a NR-28. </a:t>
            </a:r>
            <a:endParaRPr kumimoji="0" lang="pt-BR" altLang="zh-CN" sz="2400" i="0" u="none" strike="noStrike" kern="0" cap="none" spc="0" normalizeH="0" baseline="0" noProof="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Picture 2" descr="Central de Cursos Central de Cursos do Brasil">
            <a:extLst>
              <a:ext uri="{FF2B5EF4-FFF2-40B4-BE49-F238E27FC236}">
                <a16:creationId xmlns:a16="http://schemas.microsoft.com/office/drawing/2014/main" id="{5D35BC2B-BDA5-51B7-E32C-124BAEE29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9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R 3 I Embargo e Interdição o que significa e como evitar?">
            <a:extLst>
              <a:ext uri="{FF2B5EF4-FFF2-40B4-BE49-F238E27FC236}">
                <a16:creationId xmlns:a16="http://schemas.microsoft.com/office/drawing/2014/main" id="{6B93BE9A-C845-BB72-6814-02685163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0" y="-12700"/>
            <a:ext cx="12192000" cy="6870700"/>
          </a:xfrm>
          <a:prstGeom prst="roundRect">
            <a:avLst>
              <a:gd name="adj" fmla="val 0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0" y="2659305"/>
            <a:ext cx="12192000" cy="3334083"/>
          </a:xfrm>
          <a:prstGeom prst="roundRect">
            <a:avLst>
              <a:gd name="adj" fmla="val 0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07008" y="3029035"/>
            <a:ext cx="9524999" cy="259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zh-CN" sz="2800" dirty="0">
                <a:solidFill>
                  <a:schemeClr val="bg1"/>
                </a:solidFill>
                <a:cs typeface="+mn-ea"/>
                <a:sym typeface="+mn-lt"/>
              </a:rPr>
              <a:t>Essa NR é um componente essencial do conjunto de regulamentações que visam garantir a segurança e saúde dos trabalhadores em diversos ambientes de trabalho.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F6798E4-EC32-3318-2C72-24A7E24F31B1}"/>
              </a:ext>
            </a:extLst>
          </p:cNvPr>
          <p:cNvSpPr/>
          <p:nvPr/>
        </p:nvSpPr>
        <p:spPr>
          <a:xfrm>
            <a:off x="546100" y="1035320"/>
            <a:ext cx="647700" cy="630882"/>
          </a:xfrm>
          <a:prstGeom prst="ellipse">
            <a:avLst/>
          </a:prstGeom>
          <a:solidFill>
            <a:srgbClr val="0CC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FCC3EAB5-51D2-ABA4-98BF-D4CA7AA9CE52}"/>
              </a:ext>
            </a:extLst>
          </p:cNvPr>
          <p:cNvSpPr/>
          <p:nvPr/>
        </p:nvSpPr>
        <p:spPr>
          <a:xfrm>
            <a:off x="1263966" y="1098820"/>
            <a:ext cx="483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kern="0" dirty="0" err="1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Conclusão</a:t>
            </a:r>
            <a:endParaRPr lang="en-US" altLang="zh-CN" sz="2400" kern="0" dirty="0">
              <a:ln w="0">
                <a:noFill/>
              </a:ln>
              <a:solidFill>
                <a:srgbClr val="0CCD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E3D58FF-4239-5338-490B-0754D2882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90" y="4027921"/>
            <a:ext cx="1899419" cy="2830079"/>
          </a:xfrm>
          <a:prstGeom prst="rect">
            <a:avLst/>
          </a:prstGeom>
        </p:spPr>
      </p:pic>
      <p:pic>
        <p:nvPicPr>
          <p:cNvPr id="1026" name="Picture 2" descr="Central de Cursos Central de Cursos do Brasil">
            <a:extLst>
              <a:ext uri="{FF2B5EF4-FFF2-40B4-BE49-F238E27FC236}">
                <a16:creationId xmlns:a16="http://schemas.microsoft.com/office/drawing/2014/main" id="{E44914A5-4F6C-2C78-5E87-7C7188ED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661939"/>
      </p:ext>
    </p:extLst>
  </p:cSld>
  <p:clrMapOvr>
    <a:masterClrMapping/>
  </p:clrMapOvr>
  <p:transition spd="med">
    <p:pull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CCA228B-D636-1F51-6FBE-01DE2EFD2398}"/>
              </a:ext>
            </a:extLst>
          </p:cNvPr>
          <p:cNvSpPr/>
          <p:nvPr/>
        </p:nvSpPr>
        <p:spPr>
          <a:xfrm>
            <a:off x="-90742" y="0"/>
            <a:ext cx="12255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E7C29AA-89D2-3078-236E-A0D899084727}"/>
              </a:ext>
            </a:extLst>
          </p:cNvPr>
          <p:cNvSpPr txBox="1">
            <a:spLocks/>
          </p:cNvSpPr>
          <p:nvPr/>
        </p:nvSpPr>
        <p:spPr>
          <a:xfrm>
            <a:off x="5977108" y="6029447"/>
            <a:ext cx="5941471" cy="6733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contato@centraldecursosdobrasil.com.br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13E900B-9D94-E952-8D15-8085105CCA9F}"/>
              </a:ext>
            </a:extLst>
          </p:cNvPr>
          <p:cNvSpPr/>
          <p:nvPr/>
        </p:nvSpPr>
        <p:spPr>
          <a:xfrm>
            <a:off x="-63610" y="2333200"/>
            <a:ext cx="12255610" cy="10048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96A125D6-65C1-BF8D-453E-799F9ADB303D}"/>
              </a:ext>
            </a:extLst>
          </p:cNvPr>
          <p:cNvSpPr txBox="1">
            <a:spLocks/>
          </p:cNvSpPr>
          <p:nvPr/>
        </p:nvSpPr>
        <p:spPr>
          <a:xfrm>
            <a:off x="5481700" y="2485769"/>
            <a:ext cx="6212115" cy="95066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j-cs"/>
              </a:rPr>
              <a:t>Central de Cursos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CED3AE6-3962-F1AB-664D-5B90E33F5889}"/>
              </a:ext>
            </a:extLst>
          </p:cNvPr>
          <p:cNvSpPr/>
          <p:nvPr/>
        </p:nvSpPr>
        <p:spPr>
          <a:xfrm>
            <a:off x="-63610" y="2333200"/>
            <a:ext cx="2655735" cy="100485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1D274DA4-3F8B-BA30-24C5-AD4A1E06F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669" y="753221"/>
            <a:ext cx="7135410" cy="5351557"/>
          </a:xfrm>
          <a:prstGeom prst="rect">
            <a:avLst/>
          </a:prstGeom>
        </p:spPr>
      </p:pic>
      <p:pic>
        <p:nvPicPr>
          <p:cNvPr id="26" name="Imagem 25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A236C3B0-EDEC-0962-D595-3FF02FE21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19" y="3165413"/>
            <a:ext cx="2676149" cy="1252731"/>
          </a:xfrm>
          <a:prstGeom prst="rect">
            <a:avLst/>
          </a:prstGeom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013BB10D-4DD7-3B9F-21CC-E60A6D5AE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26" y="128448"/>
            <a:ext cx="903053" cy="981630"/>
          </a:xfrm>
          <a:prstGeom prst="rect">
            <a:avLst/>
          </a:prstGeom>
        </p:spPr>
      </p:pic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27CCE978-E7F1-D85C-5C23-BA48134C9A39}"/>
              </a:ext>
            </a:extLst>
          </p:cNvPr>
          <p:cNvSpPr txBox="1">
            <a:spLocks/>
          </p:cNvSpPr>
          <p:nvPr/>
        </p:nvSpPr>
        <p:spPr>
          <a:xfrm>
            <a:off x="5938075" y="5016211"/>
            <a:ext cx="6521407" cy="3152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Av. Floriano Peixoto, 615 - Centro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CEP 38402-100 – Uberlândia/MG</a:t>
            </a:r>
          </a:p>
        </p:txBody>
      </p:sp>
      <p:sp>
        <p:nvSpPr>
          <p:cNvPr id="29" name="Subtitle 5">
            <a:extLst>
              <a:ext uri="{FF2B5EF4-FFF2-40B4-BE49-F238E27FC236}">
                <a16:creationId xmlns:a16="http://schemas.microsoft.com/office/drawing/2014/main" id="{3271064F-9A18-70E0-9B66-53DFBC1FA54A}"/>
              </a:ext>
            </a:extLst>
          </p:cNvPr>
          <p:cNvSpPr txBox="1">
            <a:spLocks/>
          </p:cNvSpPr>
          <p:nvPr/>
        </p:nvSpPr>
        <p:spPr>
          <a:xfrm>
            <a:off x="8627676" y="1712610"/>
            <a:ext cx="4496463" cy="591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FALE CONOSCO</a:t>
            </a:r>
          </a:p>
        </p:txBody>
      </p:sp>
    </p:spTree>
    <p:extLst>
      <p:ext uri="{BB962C8B-B14F-4D97-AF65-F5344CB8AC3E}">
        <p14:creationId xmlns:p14="http://schemas.microsoft.com/office/powerpoint/2010/main" val="27318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5000"/>
    </mc:Choice>
    <mc:Fallback xmlns="">
      <p:transition spd="slow" advTm="555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1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7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8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9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32156" y="1643635"/>
            <a:ext cx="9152074" cy="4797169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1" y="1098820"/>
            <a:ext cx="10341974" cy="534198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 flipH="1">
            <a:off x="1562100" y="2423160"/>
            <a:ext cx="12065" cy="4032000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flipV="1">
            <a:off x="1480185" y="2336165"/>
            <a:ext cx="187960" cy="198120"/>
          </a:xfrm>
          <a:prstGeom prst="ellipse">
            <a:avLst/>
          </a:prstGeom>
          <a:solidFill>
            <a:srgbClr val="ADC5FB"/>
          </a:solidFill>
          <a:ln w="41275">
            <a:solidFill>
              <a:srgbClr val="385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716405" y="2423160"/>
            <a:ext cx="697865" cy="1905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 flipV="1">
            <a:off x="1480185" y="4340860"/>
            <a:ext cx="187960" cy="198120"/>
          </a:xfrm>
          <a:prstGeom prst="ellipse">
            <a:avLst/>
          </a:prstGeom>
          <a:solidFill>
            <a:srgbClr val="ADC5FB"/>
          </a:solidFill>
          <a:ln w="41275">
            <a:solidFill>
              <a:srgbClr val="385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18753" y="1643636"/>
            <a:ext cx="4410396" cy="28953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t-BR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pt-BR" altLang="zh-CN" sz="2000" dirty="0">
                <a:cs typeface="+mn-ea"/>
                <a:sym typeface="+mn-lt"/>
              </a:rPr>
              <a:t>As Normas Regulamentadoras (</a:t>
            </a:r>
            <a:r>
              <a:rPr lang="pt-BR" altLang="zh-CN" sz="2000" dirty="0" err="1">
                <a:cs typeface="+mn-ea"/>
                <a:sym typeface="+mn-lt"/>
              </a:rPr>
              <a:t>NRs</a:t>
            </a:r>
            <a:r>
              <a:rPr lang="pt-BR" altLang="zh-CN" sz="2000" dirty="0">
                <a:cs typeface="+mn-ea"/>
                <a:sym typeface="+mn-lt"/>
              </a:rPr>
              <a:t>) representam ferramentas essenciais para assegurar a segurança no ambiente de trabalho.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716405" y="4457065"/>
            <a:ext cx="697865" cy="1905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6">
            <a:extLst>
              <a:ext uri="{FF2B5EF4-FFF2-40B4-BE49-F238E27FC236}">
                <a16:creationId xmlns:a16="http://schemas.microsoft.com/office/drawing/2014/main" id="{6880B7DD-38A9-9C83-FBAC-1F24CB8959BE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NR 28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26" name="Picture 2" descr="Auditor Fiscal do Trabalho em ação">
            <a:extLst>
              <a:ext uri="{FF2B5EF4-FFF2-40B4-BE49-F238E27FC236}">
                <a16:creationId xmlns:a16="http://schemas.microsoft.com/office/drawing/2014/main" id="{AACCF5A7-F359-EC16-8E18-C08A2E99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21" y="2081705"/>
            <a:ext cx="4109722" cy="2476926"/>
          </a:xfrm>
          <a:prstGeom prst="round2DiagRect">
            <a:avLst>
              <a:gd name="adj1" fmla="val 29688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ntral de Cursos Central de Cursos do Brasil">
            <a:extLst>
              <a:ext uri="{FF2B5EF4-FFF2-40B4-BE49-F238E27FC236}">
                <a16:creationId xmlns:a16="http://schemas.microsoft.com/office/drawing/2014/main" id="{063ED3C8-E1C4-1914-9E32-66D881B8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3577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R 3 I Embargo e Interdição o que significa e como evitar?">
            <a:extLst>
              <a:ext uri="{FF2B5EF4-FFF2-40B4-BE49-F238E27FC236}">
                <a16:creationId xmlns:a16="http://schemas.microsoft.com/office/drawing/2014/main" id="{6B93BE9A-C845-BB72-6814-02685163B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圆角矩形 54"/>
          <p:cNvSpPr/>
          <p:nvPr/>
        </p:nvSpPr>
        <p:spPr>
          <a:xfrm>
            <a:off x="0" y="-12700"/>
            <a:ext cx="12192000" cy="6870700"/>
          </a:xfrm>
          <a:prstGeom prst="roundRect">
            <a:avLst>
              <a:gd name="adj" fmla="val 0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0" y="4078605"/>
            <a:ext cx="12192000" cy="2795565"/>
          </a:xfrm>
          <a:prstGeom prst="roundRect">
            <a:avLst>
              <a:gd name="adj" fmla="val 0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85178" y="4488860"/>
            <a:ext cx="8271510" cy="168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altLang="zh-CN" sz="2400" dirty="0">
                <a:solidFill>
                  <a:schemeClr val="bg1"/>
                </a:solidFill>
                <a:cs typeface="+mn-ea"/>
                <a:sym typeface="+mn-lt"/>
              </a:rPr>
              <a:t>Aquelas organizações que não aderem aos requisitos de cada NR estão sujeitos a processos de fiscalização e possíveis sanções, conforme estabelecido na NR-28.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85178" y="3145123"/>
            <a:ext cx="1633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!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ED1C97ED-DB9F-1B3E-DD9E-6370D320AB7C}"/>
              </a:ext>
            </a:extLst>
          </p:cNvPr>
          <p:cNvSpPr/>
          <p:nvPr/>
        </p:nvSpPr>
        <p:spPr>
          <a:xfrm>
            <a:off x="1263967" y="1098820"/>
            <a:ext cx="375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0CC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NR 28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0CCD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F6798E4-EC32-3318-2C72-24A7E24F31B1}"/>
              </a:ext>
            </a:extLst>
          </p:cNvPr>
          <p:cNvSpPr/>
          <p:nvPr/>
        </p:nvSpPr>
        <p:spPr>
          <a:xfrm>
            <a:off x="546100" y="1035320"/>
            <a:ext cx="647700" cy="630882"/>
          </a:xfrm>
          <a:prstGeom prst="ellipse">
            <a:avLst/>
          </a:prstGeom>
          <a:solidFill>
            <a:srgbClr val="0CCD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NR 3 | nrsenai">
            <a:extLst>
              <a:ext uri="{FF2B5EF4-FFF2-40B4-BE49-F238E27FC236}">
                <a16:creationId xmlns:a16="http://schemas.microsoft.com/office/drawing/2014/main" id="{2E32DB75-25E6-F943-2684-5FA2AD20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36" y="4488860"/>
            <a:ext cx="2040379" cy="1848439"/>
          </a:xfrm>
          <a:prstGeom prst="round2DiagRect">
            <a:avLst>
              <a:gd name="adj1" fmla="val 23392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al de Cursos Central de Cursos do Brasil">
            <a:extLst>
              <a:ext uri="{FF2B5EF4-FFF2-40B4-BE49-F238E27FC236}">
                <a16:creationId xmlns:a16="http://schemas.microsoft.com/office/drawing/2014/main" id="{0818CFE9-E957-6FDD-496A-0F47EE2C5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98056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130629"/>
            <a:ext cx="7330894" cy="7005139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2928" y="417195"/>
            <a:ext cx="6578601" cy="6023610"/>
          </a:xfrm>
          <a:prstGeom prst="round2DiagRect">
            <a:avLst/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 w="76200">
            <a:solidFill>
              <a:srgbClr val="ADC5FB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object 33">
            <a:extLst>
              <a:ext uri="{FF2B5EF4-FFF2-40B4-BE49-F238E27FC236}">
                <a16:creationId xmlns:a16="http://schemas.microsoft.com/office/drawing/2014/main" id="{087228DC-CFC9-172C-BB22-9E672D894617}"/>
              </a:ext>
            </a:extLst>
          </p:cNvPr>
          <p:cNvSpPr txBox="1"/>
          <p:nvPr/>
        </p:nvSpPr>
        <p:spPr>
          <a:xfrm>
            <a:off x="8280017" y="2486262"/>
            <a:ext cx="3487440" cy="124777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t-BR" altLang="zh-CN" sz="4000" dirty="0">
                <a:cs typeface="+mn-ea"/>
                <a:sym typeface="+mn-lt"/>
              </a:rPr>
              <a:t>Vamos Começar!</a:t>
            </a:r>
            <a:endParaRPr lang="pt-BR" altLang="zh-CN" sz="40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1E4115-E981-EC60-AE21-C560A749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51" y="2950029"/>
            <a:ext cx="2622850" cy="3907971"/>
          </a:xfrm>
          <a:prstGeom prst="rect">
            <a:avLst/>
          </a:prstGeom>
        </p:spPr>
      </p:pic>
      <p:pic>
        <p:nvPicPr>
          <p:cNvPr id="18" name="Gráfico 17" descr="Círculo com seta para a esquerda com preenchimento sólido">
            <a:extLst>
              <a:ext uri="{FF2B5EF4-FFF2-40B4-BE49-F238E27FC236}">
                <a16:creationId xmlns:a16="http://schemas.microsoft.com/office/drawing/2014/main" id="{EAF169BE-5D2F-4F7E-A4D3-B572C801E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566496" y="3930344"/>
            <a:ext cx="1095711" cy="1095711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3A7B1219-B4B8-3D92-3BD5-1E27D6747FD5}"/>
              </a:ext>
            </a:extLst>
          </p:cNvPr>
          <p:cNvSpPr/>
          <p:nvPr/>
        </p:nvSpPr>
        <p:spPr>
          <a:xfrm>
            <a:off x="1193800" y="1297183"/>
            <a:ext cx="5310051" cy="445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kern="0" dirty="0">
                <a:ln w="0">
                  <a:noFill/>
                </a:ln>
                <a:cs typeface="+mn-ea"/>
                <a:sym typeface="+mn-lt"/>
              </a:rPr>
              <a:t>Este Guia da NR-28 para o Profissional SST visa fornecer informações sobre o funcionamento desta norma, e também tratar das implicações de não cumprir as diretrizes de segurança do trabalho estabelecidas pelas </a:t>
            </a:r>
            <a:r>
              <a:rPr lang="pt-BR" altLang="zh-CN" sz="2400" kern="0" dirty="0" err="1">
                <a:ln w="0">
                  <a:noFill/>
                </a:ln>
                <a:cs typeface="+mn-ea"/>
                <a:sym typeface="+mn-lt"/>
              </a:rPr>
              <a:t>NRs</a:t>
            </a:r>
            <a:r>
              <a:rPr lang="pt-BR" altLang="zh-CN" sz="2400" kern="0" dirty="0">
                <a:ln w="0">
                  <a:noFill/>
                </a:ln>
                <a:cs typeface="+mn-ea"/>
                <a:sym typeface="+mn-lt"/>
              </a:rPr>
              <a:t>.</a:t>
            </a:r>
          </a:p>
        </p:txBody>
      </p:sp>
      <p:pic>
        <p:nvPicPr>
          <p:cNvPr id="8" name="Picture 2" descr="Central de Cursos Central de Cursos do Brasil">
            <a:extLst>
              <a:ext uri="{FF2B5EF4-FFF2-40B4-BE49-F238E27FC236}">
                <a16:creationId xmlns:a16="http://schemas.microsoft.com/office/drawing/2014/main" id="{DE78FCB5-E2B0-C90A-3870-DC553FBF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32045"/>
            <a:ext cx="28933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4998019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A1MDY1YzE0MGQ3NmZlZWI0MGE2ZTE2ZmZjYjJhOG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ktgq2e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 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xvfpaa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 ss" id="{225F3562-8941-43EE-9D26-C9366A90290D}" vid="{0EFEEBC6-B108-4D6E-96EC-5F4336D3F9E3}"/>
    </a:ext>
  </a:extLst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hezr5lw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hezr5lw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xvfpaa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2003</Words>
  <Application>Microsoft Office PowerPoint</Application>
  <PresentationFormat>Widescreen</PresentationFormat>
  <Paragraphs>218</Paragraphs>
  <Slides>69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69</vt:i4>
      </vt:variant>
    </vt:vector>
  </HeadingPairs>
  <TitlesOfParts>
    <vt:vector size="79" baseType="lpstr">
      <vt:lpstr>微软雅黑</vt:lpstr>
      <vt:lpstr>Arial</vt:lpstr>
      <vt:lpstr>Calibri</vt:lpstr>
      <vt:lpstr>字魂59号-创粗黑</vt:lpstr>
      <vt:lpstr>思源黑体 CN Normal</vt:lpstr>
      <vt:lpstr>www.jpppt.com</vt:lpstr>
      <vt:lpstr>Tema1 ss</vt:lpstr>
      <vt:lpstr>1_www.jpppt.com</vt:lpstr>
      <vt:lpstr>2_www.jpppt.com</vt:lpstr>
      <vt:lpstr>自定义设计方案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Treinamentos</dc:title>
  <dc:subject>Normas Regulamentadoras</dc:subject>
  <dc:creator>Herbert Bento - Escola da Prevenção</dc:creator>
  <cp:lastModifiedBy>RODRIGO GARCIA</cp:lastModifiedBy>
  <cp:revision>3</cp:revision>
  <dcterms:created xsi:type="dcterms:W3CDTF">2019-06-19T02:08:00Z</dcterms:created>
  <dcterms:modified xsi:type="dcterms:W3CDTF">2024-03-14T16:05:39Z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A8B69A29272541C39F8A439D447B90F8_12</vt:lpwstr>
  </property>
  <property fmtid="{D5CDD505-2E9C-101B-9397-08002B2CF9AE}" pid="3" name="KSOProductBuildVer">
    <vt:lpwstr>2052-11.1.0.14309</vt:lpwstr>
  </property>
</Properties>
</file>