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1"/>
    <p:sldMasterId id="2147483675" r:id="rId2"/>
    <p:sldMasterId id="2147483681" r:id="rId3"/>
    <p:sldMasterId id="2147483694" r:id="rId4"/>
    <p:sldMasterId id="2147483737" r:id="rId5"/>
    <p:sldMasterId id="2147483743" r:id="rId6"/>
    <p:sldMasterId id="2147483769" r:id="rId7"/>
    <p:sldMasterId id="2147483784" r:id="rId8"/>
    <p:sldMasterId id="2147483797" r:id="rId9"/>
  </p:sldMasterIdLst>
  <p:notesMasterIdLst>
    <p:notesMasterId r:id="rId194"/>
  </p:notesMasterIdLst>
  <p:handoutMasterIdLst>
    <p:handoutMasterId r:id="rId195"/>
  </p:handoutMasterIdLst>
  <p:sldIdLst>
    <p:sldId id="1183" r:id="rId10"/>
    <p:sldId id="301" r:id="rId11"/>
    <p:sldId id="495" r:id="rId12"/>
    <p:sldId id="496" r:id="rId13"/>
    <p:sldId id="497" r:id="rId14"/>
    <p:sldId id="380" r:id="rId15"/>
    <p:sldId id="505" r:id="rId16"/>
    <p:sldId id="506" r:id="rId17"/>
    <p:sldId id="507" r:id="rId18"/>
    <p:sldId id="508" r:id="rId19"/>
    <p:sldId id="509" r:id="rId20"/>
    <p:sldId id="315" r:id="rId21"/>
    <p:sldId id="510" r:id="rId22"/>
    <p:sldId id="511" r:id="rId23"/>
    <p:sldId id="513" r:id="rId24"/>
    <p:sldId id="512" r:id="rId25"/>
    <p:sldId id="514" r:id="rId26"/>
    <p:sldId id="515" r:id="rId27"/>
    <p:sldId id="516" r:id="rId28"/>
    <p:sldId id="517" r:id="rId29"/>
    <p:sldId id="518" r:id="rId30"/>
    <p:sldId id="519" r:id="rId31"/>
    <p:sldId id="520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312" r:id="rId40"/>
    <p:sldId id="529" r:id="rId41"/>
    <p:sldId id="528" r:id="rId42"/>
    <p:sldId id="530" r:id="rId43"/>
    <p:sldId id="531" r:id="rId44"/>
    <p:sldId id="532" r:id="rId45"/>
    <p:sldId id="533" r:id="rId46"/>
    <p:sldId id="534" r:id="rId47"/>
    <p:sldId id="535" r:id="rId48"/>
    <p:sldId id="536" r:id="rId49"/>
    <p:sldId id="537" r:id="rId50"/>
    <p:sldId id="538" r:id="rId51"/>
    <p:sldId id="539" r:id="rId52"/>
    <p:sldId id="541" r:id="rId53"/>
    <p:sldId id="540" r:id="rId54"/>
    <p:sldId id="542" r:id="rId55"/>
    <p:sldId id="543" r:id="rId56"/>
    <p:sldId id="544" r:id="rId57"/>
    <p:sldId id="545" r:id="rId58"/>
    <p:sldId id="546" r:id="rId59"/>
    <p:sldId id="547" r:id="rId60"/>
    <p:sldId id="548" r:id="rId61"/>
    <p:sldId id="549" r:id="rId62"/>
    <p:sldId id="550" r:id="rId63"/>
    <p:sldId id="551" r:id="rId64"/>
    <p:sldId id="553" r:id="rId65"/>
    <p:sldId id="552" r:id="rId66"/>
    <p:sldId id="554" r:id="rId67"/>
    <p:sldId id="555" r:id="rId68"/>
    <p:sldId id="556" r:id="rId69"/>
    <p:sldId id="557" r:id="rId70"/>
    <p:sldId id="558" r:id="rId71"/>
    <p:sldId id="559" r:id="rId72"/>
    <p:sldId id="560" r:id="rId73"/>
    <p:sldId id="561" r:id="rId74"/>
    <p:sldId id="562" r:id="rId75"/>
    <p:sldId id="563" r:id="rId76"/>
    <p:sldId id="564" r:id="rId77"/>
    <p:sldId id="565" r:id="rId78"/>
    <p:sldId id="566" r:id="rId79"/>
    <p:sldId id="569" r:id="rId80"/>
    <p:sldId id="568" r:id="rId81"/>
    <p:sldId id="570" r:id="rId82"/>
    <p:sldId id="567" r:id="rId83"/>
    <p:sldId id="571" r:id="rId84"/>
    <p:sldId id="572" r:id="rId85"/>
    <p:sldId id="573" r:id="rId86"/>
    <p:sldId id="574" r:id="rId87"/>
    <p:sldId id="575" r:id="rId88"/>
    <p:sldId id="576" r:id="rId89"/>
    <p:sldId id="577" r:id="rId90"/>
    <p:sldId id="578" r:id="rId91"/>
    <p:sldId id="579" r:id="rId92"/>
    <p:sldId id="580" r:id="rId93"/>
    <p:sldId id="583" r:id="rId94"/>
    <p:sldId id="581" r:id="rId95"/>
    <p:sldId id="582" r:id="rId96"/>
    <p:sldId id="585" r:id="rId97"/>
    <p:sldId id="584" r:id="rId98"/>
    <p:sldId id="586" r:id="rId99"/>
    <p:sldId id="588" r:id="rId100"/>
    <p:sldId id="587" r:id="rId101"/>
    <p:sldId id="590" r:id="rId102"/>
    <p:sldId id="589" r:id="rId103"/>
    <p:sldId id="591" r:id="rId104"/>
    <p:sldId id="592" r:id="rId105"/>
    <p:sldId id="593" r:id="rId106"/>
    <p:sldId id="594" r:id="rId107"/>
    <p:sldId id="595" r:id="rId108"/>
    <p:sldId id="596" r:id="rId109"/>
    <p:sldId id="597" r:id="rId110"/>
    <p:sldId id="598" r:id="rId111"/>
    <p:sldId id="599" r:id="rId112"/>
    <p:sldId id="601" r:id="rId113"/>
    <p:sldId id="600" r:id="rId114"/>
    <p:sldId id="609" r:id="rId115"/>
    <p:sldId id="602" r:id="rId116"/>
    <p:sldId id="603" r:id="rId117"/>
    <p:sldId id="604" r:id="rId118"/>
    <p:sldId id="605" r:id="rId119"/>
    <p:sldId id="606" r:id="rId120"/>
    <p:sldId id="607" r:id="rId121"/>
    <p:sldId id="608" r:id="rId122"/>
    <p:sldId id="611" r:id="rId123"/>
    <p:sldId id="612" r:id="rId124"/>
    <p:sldId id="613" r:id="rId125"/>
    <p:sldId id="614" r:id="rId126"/>
    <p:sldId id="615" r:id="rId127"/>
    <p:sldId id="616" r:id="rId128"/>
    <p:sldId id="617" r:id="rId129"/>
    <p:sldId id="610" r:id="rId130"/>
    <p:sldId id="618" r:id="rId131"/>
    <p:sldId id="619" r:id="rId132"/>
    <p:sldId id="621" r:id="rId133"/>
    <p:sldId id="620" r:id="rId134"/>
    <p:sldId id="622" r:id="rId135"/>
    <p:sldId id="624" r:id="rId136"/>
    <p:sldId id="625" r:id="rId137"/>
    <p:sldId id="623" r:id="rId138"/>
    <p:sldId id="626" r:id="rId139"/>
    <p:sldId id="627" r:id="rId140"/>
    <p:sldId id="628" r:id="rId141"/>
    <p:sldId id="629" r:id="rId142"/>
    <p:sldId id="630" r:id="rId143"/>
    <p:sldId id="631" r:id="rId144"/>
    <p:sldId id="634" r:id="rId145"/>
    <p:sldId id="633" r:id="rId146"/>
    <p:sldId id="635" r:id="rId147"/>
    <p:sldId id="636" r:id="rId148"/>
    <p:sldId id="632" r:id="rId149"/>
    <p:sldId id="637" r:id="rId150"/>
    <p:sldId id="638" r:id="rId151"/>
    <p:sldId id="639" r:id="rId152"/>
    <p:sldId id="640" r:id="rId153"/>
    <p:sldId id="641" r:id="rId154"/>
    <p:sldId id="642" r:id="rId155"/>
    <p:sldId id="643" r:id="rId156"/>
    <p:sldId id="644" r:id="rId157"/>
    <p:sldId id="645" r:id="rId158"/>
    <p:sldId id="646" r:id="rId159"/>
    <p:sldId id="647" r:id="rId160"/>
    <p:sldId id="648" r:id="rId161"/>
    <p:sldId id="649" r:id="rId162"/>
    <p:sldId id="650" r:id="rId163"/>
    <p:sldId id="651" r:id="rId164"/>
    <p:sldId id="652" r:id="rId165"/>
    <p:sldId id="653" r:id="rId166"/>
    <p:sldId id="654" r:id="rId167"/>
    <p:sldId id="655" r:id="rId168"/>
    <p:sldId id="656" r:id="rId169"/>
    <p:sldId id="659" r:id="rId170"/>
    <p:sldId id="657" r:id="rId171"/>
    <p:sldId id="660" r:id="rId172"/>
    <p:sldId id="658" r:id="rId173"/>
    <p:sldId id="661" r:id="rId174"/>
    <p:sldId id="663" r:id="rId175"/>
    <p:sldId id="664" r:id="rId176"/>
    <p:sldId id="665" r:id="rId177"/>
    <p:sldId id="662" r:id="rId178"/>
    <p:sldId id="666" r:id="rId179"/>
    <p:sldId id="667" r:id="rId180"/>
    <p:sldId id="668" r:id="rId181"/>
    <p:sldId id="671" r:id="rId182"/>
    <p:sldId id="672" r:id="rId183"/>
    <p:sldId id="669" r:id="rId184"/>
    <p:sldId id="673" r:id="rId185"/>
    <p:sldId id="670" r:id="rId186"/>
    <p:sldId id="674" r:id="rId187"/>
    <p:sldId id="675" r:id="rId188"/>
    <p:sldId id="676" r:id="rId189"/>
    <p:sldId id="677" r:id="rId190"/>
    <p:sldId id="678" r:id="rId191"/>
    <p:sldId id="679" r:id="rId192"/>
    <p:sldId id="1182" r:id="rId193"/>
  </p:sldIdLst>
  <p:sldSz cx="12192000" cy="6858000"/>
  <p:notesSz cx="6858000" cy="9144000"/>
  <p:custDataLst>
    <p:tags r:id="rId19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E50"/>
    <a:srgbClr val="201F42"/>
    <a:srgbClr val="FE2B56"/>
    <a:srgbClr val="FE2F56"/>
    <a:srgbClr val="FE5B50"/>
    <a:srgbClr val="D20909"/>
    <a:srgbClr val="3C3C3C"/>
    <a:srgbClr val="140F28"/>
    <a:srgbClr val="9E989E"/>
    <a:srgbClr val="FE6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4DAC0-08DD-411C-9E04-D7E00C268A2B}" v="45" dt="2023-09-14T16:13:22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8" autoAdjust="0"/>
    <p:restoredTop sz="94291" autoAdjust="0"/>
  </p:normalViewPr>
  <p:slideViewPr>
    <p:cSldViewPr snapToGrid="0">
      <p:cViewPr varScale="1">
        <p:scale>
          <a:sx n="110" d="100"/>
          <a:sy n="110" d="100"/>
        </p:scale>
        <p:origin x="612" y="10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-83622"/>
    </p:cViewPr>
  </p:sorterViewPr>
  <p:notesViewPr>
    <p:cSldViewPr snapToGrid="0">
      <p:cViewPr varScale="1">
        <p:scale>
          <a:sx n="55" d="100"/>
          <a:sy n="55" d="100"/>
        </p:scale>
        <p:origin x="28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59" Type="http://schemas.openxmlformats.org/officeDocument/2006/relationships/slide" Target="slides/slide150.xml"/><Relationship Id="rId170" Type="http://schemas.openxmlformats.org/officeDocument/2006/relationships/slide" Target="slides/slide161.xml"/><Relationship Id="rId191" Type="http://schemas.openxmlformats.org/officeDocument/2006/relationships/slide" Target="slides/slide182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81" Type="http://schemas.openxmlformats.org/officeDocument/2006/relationships/slide" Target="slides/slide172.xml"/><Relationship Id="rId22" Type="http://schemas.openxmlformats.org/officeDocument/2006/relationships/slide" Target="slides/slide13.xml"/><Relationship Id="rId43" Type="http://schemas.openxmlformats.org/officeDocument/2006/relationships/slide" Target="slides/slide34.xml"/><Relationship Id="rId64" Type="http://schemas.openxmlformats.org/officeDocument/2006/relationships/slide" Target="slides/slide55.xml"/><Relationship Id="rId118" Type="http://schemas.openxmlformats.org/officeDocument/2006/relationships/slide" Target="slides/slide109.xml"/><Relationship Id="rId139" Type="http://schemas.openxmlformats.org/officeDocument/2006/relationships/slide" Target="slides/slide130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71" Type="http://schemas.openxmlformats.org/officeDocument/2006/relationships/slide" Target="slides/slide162.xml"/><Relationship Id="rId192" Type="http://schemas.openxmlformats.org/officeDocument/2006/relationships/slide" Target="slides/slide183.xml"/><Relationship Id="rId12" Type="http://schemas.openxmlformats.org/officeDocument/2006/relationships/slide" Target="slides/slide3.xml"/><Relationship Id="rId33" Type="http://schemas.openxmlformats.org/officeDocument/2006/relationships/slide" Target="slides/slide24.xml"/><Relationship Id="rId108" Type="http://schemas.openxmlformats.org/officeDocument/2006/relationships/slide" Target="slides/slide99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5" Type="http://schemas.openxmlformats.org/officeDocument/2006/relationships/slide" Target="slides/slide66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61" Type="http://schemas.openxmlformats.org/officeDocument/2006/relationships/slide" Target="slides/slide152.xml"/><Relationship Id="rId182" Type="http://schemas.openxmlformats.org/officeDocument/2006/relationships/slide" Target="slides/slide173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5" Type="http://schemas.openxmlformats.org/officeDocument/2006/relationships/slide" Target="slides/slide56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51" Type="http://schemas.openxmlformats.org/officeDocument/2006/relationships/slide" Target="slides/slide142.xml"/><Relationship Id="rId172" Type="http://schemas.openxmlformats.org/officeDocument/2006/relationships/slide" Target="slides/slide163.xml"/><Relationship Id="rId193" Type="http://schemas.openxmlformats.org/officeDocument/2006/relationships/slide" Target="slides/slide184.xml"/><Relationship Id="rId13" Type="http://schemas.openxmlformats.org/officeDocument/2006/relationships/slide" Target="slides/slide4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20" Type="http://schemas.openxmlformats.org/officeDocument/2006/relationships/slide" Target="slides/slide111.xml"/><Relationship Id="rId141" Type="http://schemas.openxmlformats.org/officeDocument/2006/relationships/slide" Target="slides/slide132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3.xml"/><Relationship Id="rId183" Type="http://schemas.openxmlformats.org/officeDocument/2006/relationships/slide" Target="slides/slide1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178" Type="http://schemas.openxmlformats.org/officeDocument/2006/relationships/slide" Target="slides/slide169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slide" Target="slides/slide164.xml"/><Relationship Id="rId194" Type="http://schemas.openxmlformats.org/officeDocument/2006/relationships/notesMaster" Target="notesMasters/notesMaster1.xml"/><Relationship Id="rId199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184" Type="http://schemas.openxmlformats.org/officeDocument/2006/relationships/slide" Target="slides/slide175.xml"/><Relationship Id="rId189" Type="http://schemas.openxmlformats.org/officeDocument/2006/relationships/slide" Target="slides/slide1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slide" Target="slides/slide165.xml"/><Relationship Id="rId179" Type="http://schemas.openxmlformats.org/officeDocument/2006/relationships/slide" Target="slides/slide170.xml"/><Relationship Id="rId195" Type="http://schemas.openxmlformats.org/officeDocument/2006/relationships/handoutMaster" Target="handoutMasters/handoutMaster1.xml"/><Relationship Id="rId190" Type="http://schemas.openxmlformats.org/officeDocument/2006/relationships/slide" Target="slides/slide181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Relationship Id="rId185" Type="http://schemas.openxmlformats.org/officeDocument/2006/relationships/slide" Target="slides/slide1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71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54" Type="http://schemas.openxmlformats.org/officeDocument/2006/relationships/slide" Target="slides/slide145.xml"/><Relationship Id="rId175" Type="http://schemas.openxmlformats.org/officeDocument/2006/relationships/slide" Target="slides/slide166.xml"/><Relationship Id="rId196" Type="http://schemas.openxmlformats.org/officeDocument/2006/relationships/tags" Target="tags/tag1.xml"/><Relationship Id="rId200" Type="http://schemas.openxmlformats.org/officeDocument/2006/relationships/tableStyles" Target="tableStyles.xml"/><Relationship Id="rId16" Type="http://schemas.openxmlformats.org/officeDocument/2006/relationships/slide" Target="slides/slide7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slide" Target="slides/slide135.xml"/><Relationship Id="rId90" Type="http://schemas.openxmlformats.org/officeDocument/2006/relationships/slide" Target="slides/slide81.xml"/><Relationship Id="rId165" Type="http://schemas.openxmlformats.org/officeDocument/2006/relationships/slide" Target="slides/slide156.xml"/><Relationship Id="rId186" Type="http://schemas.openxmlformats.org/officeDocument/2006/relationships/slide" Target="slides/slide177.xml"/><Relationship Id="rId27" Type="http://schemas.openxmlformats.org/officeDocument/2006/relationships/slide" Target="slides/slide18.xml"/><Relationship Id="rId48" Type="http://schemas.openxmlformats.org/officeDocument/2006/relationships/slide" Target="slides/slide39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34" Type="http://schemas.openxmlformats.org/officeDocument/2006/relationships/slide" Target="slides/slide125.xml"/><Relationship Id="rId80" Type="http://schemas.openxmlformats.org/officeDocument/2006/relationships/slide" Target="slides/slide71.xml"/><Relationship Id="rId155" Type="http://schemas.openxmlformats.org/officeDocument/2006/relationships/slide" Target="slides/slide146.xml"/><Relationship Id="rId176" Type="http://schemas.openxmlformats.org/officeDocument/2006/relationships/slide" Target="slides/slide167.xml"/><Relationship Id="rId197" Type="http://schemas.openxmlformats.org/officeDocument/2006/relationships/presProps" Target="presProps.xml"/><Relationship Id="rId201" Type="http://schemas.microsoft.com/office/2015/10/relationships/revisionInfo" Target="revisionInfo.xml"/><Relationship Id="rId17" Type="http://schemas.openxmlformats.org/officeDocument/2006/relationships/slide" Target="slides/slide8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24" Type="http://schemas.openxmlformats.org/officeDocument/2006/relationships/slide" Target="slides/slide115.xml"/><Relationship Id="rId70" Type="http://schemas.openxmlformats.org/officeDocument/2006/relationships/slide" Target="slides/slide61.xml"/><Relationship Id="rId91" Type="http://schemas.openxmlformats.org/officeDocument/2006/relationships/slide" Target="slides/slide82.xml"/><Relationship Id="rId145" Type="http://schemas.openxmlformats.org/officeDocument/2006/relationships/slide" Target="slides/slide136.xml"/><Relationship Id="rId166" Type="http://schemas.openxmlformats.org/officeDocument/2006/relationships/slide" Target="slides/slide157.xml"/><Relationship Id="rId187" Type="http://schemas.openxmlformats.org/officeDocument/2006/relationships/slide" Target="slides/slide178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60" Type="http://schemas.openxmlformats.org/officeDocument/2006/relationships/slide" Target="slides/slide51.xml"/><Relationship Id="rId81" Type="http://schemas.openxmlformats.org/officeDocument/2006/relationships/slide" Target="slides/slide72.xml"/><Relationship Id="rId135" Type="http://schemas.openxmlformats.org/officeDocument/2006/relationships/slide" Target="slides/slide126.xml"/><Relationship Id="rId156" Type="http://schemas.openxmlformats.org/officeDocument/2006/relationships/slide" Target="slides/slide147.xml"/><Relationship Id="rId177" Type="http://schemas.openxmlformats.org/officeDocument/2006/relationships/slide" Target="slides/slide168.xml"/><Relationship Id="rId198" Type="http://schemas.openxmlformats.org/officeDocument/2006/relationships/viewProps" Target="viewProps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104" Type="http://schemas.openxmlformats.org/officeDocument/2006/relationships/slide" Target="slides/slide95.xml"/><Relationship Id="rId125" Type="http://schemas.openxmlformats.org/officeDocument/2006/relationships/slide" Target="slides/slide116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188" Type="http://schemas.openxmlformats.org/officeDocument/2006/relationships/slide" Target="slides/slide179.xml"/><Relationship Id="rId71" Type="http://schemas.openxmlformats.org/officeDocument/2006/relationships/slide" Target="slides/slide62.xml"/><Relationship Id="rId92" Type="http://schemas.openxmlformats.org/officeDocument/2006/relationships/slide" Target="slides/slide8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422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1712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9350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591562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1635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1281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77767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62963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69465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568560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017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066967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6056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071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81129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02348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95753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49271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85967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42526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34054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80982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194854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8796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97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89649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233339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27457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96117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7913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04547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193936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02695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86644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29621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6976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49895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49546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79148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140446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86153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58863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0600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30980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916278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78226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5647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133853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029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22511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6207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02645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678654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2714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83370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30215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949852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433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61031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15109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48969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03315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682630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21513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36195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7863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22791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11937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6104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172653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14184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596562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323823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63769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78394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819433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41079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44546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71543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115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84745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45460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55658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31226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10264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11370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356864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074542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5670779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65558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844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005452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838043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1841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606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85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764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731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2952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8479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418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9516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051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3640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006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05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73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155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6333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623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4445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176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8155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6304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7752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3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9036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01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6323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9133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3621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9367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6067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16132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0106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127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70549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634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5996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9362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7123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2795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9163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9319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019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2771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8444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0359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03071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334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8025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3431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9915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675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9889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2046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219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1309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2187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9893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987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9361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6415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4259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55894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78925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949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8486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9557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0463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3185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1701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610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25617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974503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0301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77967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0344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43521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0983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9454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4310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14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3512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34791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20639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03770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2229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9495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98377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3652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18916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15951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67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5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3423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156751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05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5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25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154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426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407878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200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4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32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822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48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903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2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6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50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57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13625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63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225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527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635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17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7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79689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7398671"/>
      </p:ext>
    </p:extLst>
  </p:cSld>
  <p:clrMapOvr>
    <a:masterClrMapping/>
  </p:clrMapOvr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44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4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1833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9887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275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815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52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15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45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815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05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8401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3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317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968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94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481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72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884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60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14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789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77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61885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10816256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53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963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258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0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994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6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6457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672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0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58606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42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3910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194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144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092654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385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7479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670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90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65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4397506"/>
      </p:ext>
    </p:extLst>
  </p:cSld>
  <p:clrMapOvr>
    <a:masterClrMapping/>
  </p:clrMapOvr>
  <p:hf sldNum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54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41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496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3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6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37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51" r:id="rId6"/>
    <p:sldLayoutId id="2147483652" r:id="rId7"/>
    <p:sldLayoutId id="214748366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7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2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9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24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4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3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84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2DA7B-38E4-B49C-FA74-A0CF496B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20B9668-D2F8-14C1-6A81-3A41D972B414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D0DD002C-FF06-3C6D-2815-99EEE691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55" y="0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F0AC48C4-11CC-A773-8CEA-F012F2F3D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5312D8B-3206-C062-B427-07CFCC5A4EE8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AF34077E-83E3-C66D-BF4A-B15314997DEF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altLang="zh-CN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sha" panose="020B0502040204020203" pitchFamily="34" charset="-79"/>
                <a:ea typeface="优设标题黑" panose="00000500000000000000" pitchFamily="2" charset="-122"/>
                <a:cs typeface="Gisha" panose="020B0502040204020203" pitchFamily="34" charset="-79"/>
                <a:sym typeface="Arial"/>
              </a:rPr>
              <a:t>Trabalho</a:t>
            </a:r>
            <a:r>
              <a:rPr lang="en-US" altLang="zh-CN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sha" panose="020B0502040204020203" pitchFamily="34" charset="-79"/>
                <a:ea typeface="优设标题黑" panose="00000500000000000000" pitchFamily="2" charset="-122"/>
                <a:cs typeface="Gisha" panose="020B0502040204020203" pitchFamily="34" charset="-79"/>
                <a:sym typeface="Arial"/>
              </a:rPr>
              <a:t> </a:t>
            </a:r>
            <a:r>
              <a:rPr lang="en-US" altLang="zh-CN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sha" panose="020B0502040204020203" pitchFamily="34" charset="-79"/>
                <a:ea typeface="优设标题黑" panose="00000500000000000000" pitchFamily="2" charset="-122"/>
                <a:cs typeface="Gisha" panose="020B0502040204020203" pitchFamily="34" charset="-79"/>
                <a:sym typeface="Arial"/>
              </a:rPr>
              <a:t>Portuário</a:t>
            </a:r>
            <a:endParaRPr lang="en-US" altLang="zh-CN" sz="36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sha" panose="020B0502040204020203" pitchFamily="34" charset="-79"/>
              <a:ea typeface="优设标题黑" panose="00000500000000000000" pitchFamily="2" charset="-122"/>
              <a:cs typeface="Gisha" panose="020B0502040204020203" pitchFamily="34" charset="-79"/>
              <a:sym typeface="Arial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40758D7C-B6DE-059D-155C-553332B2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2C3BCB64-F9DD-7FC9-83D9-7DB3499D5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0" y="563991"/>
            <a:ext cx="1898690" cy="19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579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0" y="5345692"/>
            <a:ext cx="2622176" cy="1506071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4158565" y="1647957"/>
            <a:ext cx="6497045" cy="4232143"/>
            <a:chOff x="3214098" y="4073657"/>
            <a:chExt cx="2554690" cy="1541289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3214098" y="4073657"/>
              <a:ext cx="2554690" cy="1541289"/>
            </a:xfrm>
            <a:prstGeom prst="roundRect">
              <a:avLst>
                <a:gd name="adj" fmla="val 10388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3387790" y="4238468"/>
              <a:ext cx="2207306" cy="1156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Para garantir a segurança e a saúde dos trabalhadores portuários, </a:t>
              </a:r>
              <a:r>
                <a:rPr lang="pt-BR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a </a:t>
              </a:r>
              <a:r>
                <a:rPr lang="pt-BR" altLang="zh-CN" sz="2000" b="1" dirty="0">
                  <a:solidFill>
                    <a:srgbClr val="FE5B50"/>
                  </a:solidFill>
                  <a:latin typeface="Arial"/>
                  <a:ea typeface="微软雅黑"/>
                  <a:sym typeface="Arial"/>
                </a:rPr>
                <a:t>NR-29</a:t>
              </a:r>
              <a:r>
                <a:rPr lang="pt-BR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 </a:t>
              </a: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(Norma Regulamentadora nº 29) estabelece diretrizes específicas no trabalho portuário, abordando questões como equipamentos de proteção individual, treinamentos, controle de riscos, planos de emergência e prevenção de acidentes.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9799147" y="5357592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D13E9D6F-0AC3-D00C-E2A8-04829BA52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88" y="6064102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738086" y="909807"/>
            <a:ext cx="6643914" cy="503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SESMT (Serviço Especializado em Engenharia de Segurança e em Medicina do Trabalho) é um setor obrigatório nas empresas, incluindo portos, com o objetivo de garantir a segurança e saúde dos trabalhadores.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Conforme a NR-29, a administração portuária, o OGMO, os operadores portuários e os titulares de instalações portuárias autorizadas devem constituir o SESMT para seus empregados próprios, seguindo as diretrizes da NR-04.</a:t>
            </a:r>
            <a:endParaRPr lang="id-ID" sz="2000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349091" y="14846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7B8D68D-E55E-A4E6-F9DC-62D1B5136542}"/>
              </a:ext>
            </a:extLst>
          </p:cNvPr>
          <p:cNvSpPr/>
          <p:nvPr/>
        </p:nvSpPr>
        <p:spPr>
          <a:xfrm rot="5400000">
            <a:off x="349092" y="4005943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4A2ED5B1-CD37-37FB-D455-745A86E5B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291444" y="18353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pic>
        <p:nvPicPr>
          <p:cNvPr id="6146" name="Picture 2" descr="NR-29 (4)">
            <a:extLst>
              <a:ext uri="{FF2B5EF4-FFF2-40B4-BE49-F238E27FC236}">
                <a16:creationId xmlns:a16="http://schemas.microsoft.com/office/drawing/2014/main" id="{2A912E5F-699D-299C-B674-2F45A8F2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7" y="934284"/>
            <a:ext cx="5301852" cy="29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93238" y="948608"/>
            <a:ext cx="5301852" cy="2967967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0289" y="15513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956645" y="2338078"/>
            <a:ext cx="5649551" cy="2982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Também estão incluídas na NR-29 as atividades de apoio ao trabalho portuário, como empresas de dragagem, rebocadores, agências marítimas e de navegação, empresas de armazenagem e transporte, entre outras.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5981356" y="175756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3754F57B-12A6-C0E7-B2AF-20FDC2713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9 (3)">
            <a:extLst>
              <a:ext uri="{FF2B5EF4-FFF2-40B4-BE49-F238E27FC236}">
                <a16:creationId xmlns:a16="http://schemas.microsoft.com/office/drawing/2014/main" id="{29E16568-1418-5E0F-495C-BAA836A2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76990" y="63214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08371" y="0"/>
            <a:ext cx="4825082" cy="50292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7241781" y="510831"/>
            <a:ext cx="4691672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Para determinar o número de Engenheiros e Técnicos de Segurança do Trabalho no SESMT, além do que é estabelecido na NR-04, a NR-29 considera a média aritmética entre o número de trabalhadores avulsos do ano anterior e o número de dias trabalhados, juntamente com a média do número de empregados com vínculo empregatício do ano anterior.</a:t>
            </a:r>
            <a:endParaRPr lang="pt-BR" altLang="zh-CN" sz="18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B7F8149-9132-A457-FDF5-40684DE90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24" y="5540031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balhadores portuários avulsos também têm direito a adicional de risco. -  Auditoria Externa - BKR Lopes, Machado Auditores e Consultores">
            <a:extLst>
              <a:ext uri="{FF2B5EF4-FFF2-40B4-BE49-F238E27FC236}">
                <a16:creationId xmlns:a16="http://schemas.microsoft.com/office/drawing/2014/main" id="{96BACB65-8503-7604-5FA8-412BFCE2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"/>
            <a:ext cx="12192000" cy="42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2102F3BB-D5A1-B406-CF58-E90CF0710040}"/>
              </a:ext>
            </a:extLst>
          </p:cNvPr>
          <p:cNvSpPr/>
          <p:nvPr/>
        </p:nvSpPr>
        <p:spPr>
          <a:xfrm>
            <a:off x="0" y="0"/>
            <a:ext cx="12191999" cy="42545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6FAD3BBC-87E6-C643-67DC-D38FA0A52B6F}"/>
              </a:ext>
            </a:extLst>
          </p:cNvPr>
          <p:cNvSpPr/>
          <p:nvPr/>
        </p:nvSpPr>
        <p:spPr>
          <a:xfrm>
            <a:off x="296872" y="3469540"/>
            <a:ext cx="1482321" cy="1569920"/>
          </a:xfrm>
          <a:prstGeom prst="roundRect">
            <a:avLst>
              <a:gd name="adj" fmla="val 3819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34">
            <a:extLst>
              <a:ext uri="{FF2B5EF4-FFF2-40B4-BE49-F238E27FC236}">
                <a16:creationId xmlns:a16="http://schemas.microsoft.com/office/drawing/2014/main" id="{1AA59E5E-AEA2-5F1B-B24B-4BFFBEB842C5}"/>
              </a:ext>
            </a:extLst>
          </p:cNvPr>
          <p:cNvSpPr/>
          <p:nvPr/>
        </p:nvSpPr>
        <p:spPr>
          <a:xfrm>
            <a:off x="614171" y="3863598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17" name="组合 37">
            <a:extLst>
              <a:ext uri="{FF2B5EF4-FFF2-40B4-BE49-F238E27FC236}">
                <a16:creationId xmlns:a16="http://schemas.microsoft.com/office/drawing/2014/main" id="{318ECE0F-6560-929A-3ADF-14C0CE85D8D1}"/>
              </a:ext>
            </a:extLst>
          </p:cNvPr>
          <p:cNvGrpSpPr/>
          <p:nvPr/>
        </p:nvGrpSpPr>
        <p:grpSpPr>
          <a:xfrm>
            <a:off x="818019" y="3999219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7108010-1873-FCA5-632A-35DA200EE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0065F19-7178-615D-3949-AE02D438D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8E0FCA20-5693-42A7-33FF-581106D3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C0EE447-BC8B-3F4E-3DB6-8C0957D7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293D5073-E929-FABD-C5BA-C6A9F5EAEAEE}"/>
              </a:ext>
            </a:extLst>
          </p:cNvPr>
          <p:cNvSpPr txBox="1">
            <a:spLocks/>
          </p:cNvSpPr>
          <p:nvPr/>
        </p:nvSpPr>
        <p:spPr>
          <a:xfrm>
            <a:off x="1983040" y="3631476"/>
            <a:ext cx="10107359" cy="29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Além disso, a inspeção prevista no subitem 29.5.7.1, que se refere à inspeção em instalações portuárias, deve ser realizada pelo SESMT em relação aos seus próprios empregados e em conjunto com o SESSTP em relação aos trabalhadores avulsos.</a:t>
            </a: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6153D30-F744-E3BF-F605-11FBD1682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12</a:t>
              </a:r>
              <a:endParaRPr lang="zh-CN" altLang="en-US" sz="4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33680" cy="2778370"/>
            <a:chOff x="609600" y="1875692"/>
            <a:chExt cx="473368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44745" y="2694810"/>
              <a:ext cx="4698535" cy="13548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Segurança, higiene e saúde no trabalho portuário</a:t>
              </a:r>
              <a:endPara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79C63C7D-F3C1-F73C-2097-F1B3115AB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31" y="6107216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3571" y="1303899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964209" y="2349660"/>
            <a:ext cx="5261118" cy="3959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Em seu texto, a Norma Regulamentadora 29 aborda questões relacionadas à segurança, higiene e saúde no ambiente de trabalho portuário, abrangendo diversas atividades específicas.</a:t>
            </a:r>
          </a:p>
          <a:p>
            <a:pPr>
              <a:lnSpc>
                <a:spcPct val="130000"/>
              </a:lnSpc>
            </a:pPr>
            <a:endParaRPr lang="pt-BR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pt-BR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Para melhor compreensão dos principais aspectos abordados em cada atividade, deixamos abaixo um resumo dos tópicos contidos em destaque no texto.</a:t>
            </a: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97419" y="1439519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57E77184-26B6-015E-A2D3-36111C4A9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331719"/>
            <a:ext cx="8851901" cy="220218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51738" y="2877709"/>
            <a:ext cx="8677962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32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Operações de atracação, desatracação e manobras de embarcações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3EB5C25-0309-1336-6C56-85C31B339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B7FD626-4116-B85B-13F9-960474A372C7}"/>
              </a:ext>
            </a:extLst>
          </p:cNvPr>
          <p:cNvSpPr txBox="1">
            <a:spLocks/>
          </p:cNvSpPr>
          <p:nvPr/>
        </p:nvSpPr>
        <p:spPr>
          <a:xfrm>
            <a:off x="306425" y="288749"/>
            <a:ext cx="115062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id-ID" sz="2000" b="1" spc="300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44" name="矩形 81">
            <a:extLst>
              <a:ext uri="{FF2B5EF4-FFF2-40B4-BE49-F238E27FC236}">
                <a16:creationId xmlns:a16="http://schemas.microsoft.com/office/drawing/2014/main" id="{1B460AAD-96A8-7486-3AEA-E362F558CCDF}"/>
              </a:ext>
            </a:extLst>
          </p:cNvPr>
          <p:cNvSpPr/>
          <p:nvPr/>
        </p:nvSpPr>
        <p:spPr>
          <a:xfrm>
            <a:off x="1589510" y="1895076"/>
            <a:ext cx="4426855" cy="438511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5" name="文本框 85">
            <a:extLst>
              <a:ext uri="{FF2B5EF4-FFF2-40B4-BE49-F238E27FC236}">
                <a16:creationId xmlns:a16="http://schemas.microsoft.com/office/drawing/2014/main" id="{795375C6-D675-3DFD-652B-824A15C01A2C}"/>
              </a:ext>
            </a:extLst>
          </p:cNvPr>
          <p:cNvSpPr txBox="1"/>
          <p:nvPr/>
        </p:nvSpPr>
        <p:spPr>
          <a:xfrm>
            <a:off x="1733842" y="3263140"/>
            <a:ext cx="413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sz="24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O texto da NR-29, no item 29.8, aborda as operações de atracação, desatracação e manobras de embarcações. </a:t>
            </a:r>
            <a:endParaRPr lang="zh-CN" altLang="en-US" sz="24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6426200" y="1895075"/>
            <a:ext cx="4426855" cy="438511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文本框 85">
            <a:extLst>
              <a:ext uri="{FF2B5EF4-FFF2-40B4-BE49-F238E27FC236}">
                <a16:creationId xmlns:a16="http://schemas.microsoft.com/office/drawing/2014/main" id="{C5CC20B3-AEB6-A739-F1F3-7A30DE105B54}"/>
              </a:ext>
            </a:extLst>
          </p:cNvPr>
          <p:cNvSpPr txBox="1"/>
          <p:nvPr/>
        </p:nvSpPr>
        <p:spPr>
          <a:xfrm>
            <a:off x="6426200" y="2098275"/>
            <a:ext cx="4325255" cy="3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altLang="zh-CN" sz="3200" b="1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Ele estabelece a necessidade de adotar medidas de prevenção de acidentes durante essas operações, considerando aspectos como prensagem de membros, rompimento de cabos e espias, esforço excessivo do trabalhador, iluminação inadequada e riscos de quedas no mesmo nível e ao mar.</a:t>
            </a:r>
            <a:endParaRPr lang="zh-CN" altLang="en-US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9264A59B-8E8F-BBFD-A530-1C10412DE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579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0" y="5345692"/>
            <a:ext cx="2622176" cy="1506071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1892301" y="1647957"/>
            <a:ext cx="8763310" cy="4450770"/>
            <a:chOff x="2609978" y="4073657"/>
            <a:chExt cx="3158810" cy="1620910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2609978" y="4073657"/>
              <a:ext cx="3158810" cy="1541289"/>
            </a:xfrm>
            <a:prstGeom prst="roundRect">
              <a:avLst>
                <a:gd name="adj" fmla="val 10388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2711235" y="4202138"/>
              <a:ext cx="2956295" cy="14924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Além disso, o uso de um sistema de telecomunicação entre a embarcação e o responsável em terra pela atracação é obrigatório. Também é mencionado que todos os trabalhadores envolvidos nessas operações devem utilizar coletes salva-vidas de acordo com as Normas da Autoridade Marítima – NORMAM. </a:t>
              </a:r>
            </a:p>
            <a:p>
              <a:pPr>
                <a:lnSpc>
                  <a:spcPct val="15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Essas medidas visam garantir a segurança dos trabalhadores durante as operações de atracação, desatracação e manobras de embarcações.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9799147" y="1979392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8997E7AE-D79A-54F2-3446-74693F9B0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" y="303029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9377642B-DD28-AD4A-AFD2-6917C2EE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-3"/>
            <a:ext cx="1184365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xograma: Entrada Manual 1">
            <a:extLst>
              <a:ext uri="{FF2B5EF4-FFF2-40B4-BE49-F238E27FC236}">
                <a16:creationId xmlns:a16="http://schemas.microsoft.com/office/drawing/2014/main" id="{FCF39CB4-20CE-41A1-5FCB-DDFBDEFD9E6C}"/>
              </a:ext>
            </a:extLst>
          </p:cNvPr>
          <p:cNvSpPr/>
          <p:nvPr/>
        </p:nvSpPr>
        <p:spPr>
          <a:xfrm rot="5400000" flipH="1" flipV="1">
            <a:off x="6955972" y="1621968"/>
            <a:ext cx="6858001" cy="3614054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平行四边形 6"/>
          <p:cNvSpPr/>
          <p:nvPr/>
        </p:nvSpPr>
        <p:spPr>
          <a:xfrm rot="5048568" flipH="1">
            <a:off x="6329239" y="1959353"/>
            <a:ext cx="4730299" cy="213494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平行四边形 15"/>
          <p:cNvSpPr/>
          <p:nvPr/>
        </p:nvSpPr>
        <p:spPr>
          <a:xfrm rot="5048568" flipH="1">
            <a:off x="6935125" y="4427336"/>
            <a:ext cx="4730299" cy="213494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18">
            <a:extLst>
              <a:ext uri="{FF2B5EF4-FFF2-40B4-BE49-F238E27FC236}">
                <a16:creationId xmlns:a16="http://schemas.microsoft.com/office/drawing/2014/main" id="{C6804717-5E59-3166-33C5-F6435FFB9086}"/>
              </a:ext>
            </a:extLst>
          </p:cNvPr>
          <p:cNvSpPr/>
          <p:nvPr/>
        </p:nvSpPr>
        <p:spPr>
          <a:xfrm>
            <a:off x="1358900" y="624244"/>
            <a:ext cx="3660486" cy="570035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altLang="zh-CN" sz="3200" b="1" dirty="0">
                <a:latin typeface="Arial"/>
                <a:ea typeface="微软雅黑"/>
                <a:sym typeface="Arial"/>
              </a:rPr>
              <a:t>Acesso às embarcações</a:t>
            </a:r>
          </a:p>
          <a:p>
            <a:pPr algn="ctr">
              <a:lnSpc>
                <a:spcPct val="130000"/>
              </a:lnSpc>
            </a:pPr>
            <a:endParaRPr lang="pt-BR" altLang="zh-CN" sz="3200" b="1" dirty="0">
              <a:latin typeface="Arial"/>
              <a:ea typeface="微软雅黑"/>
              <a:sym typeface="Arial"/>
            </a:endParaRPr>
          </a:p>
          <a:p>
            <a:pPr algn="ctr">
              <a:lnSpc>
                <a:spcPct val="130000"/>
              </a:lnSpc>
            </a:pPr>
            <a:r>
              <a:rPr lang="pt-BR" altLang="zh-CN" sz="2400" dirty="0">
                <a:latin typeface="Arial"/>
                <a:ea typeface="微软雅黑"/>
                <a:sym typeface="Arial"/>
              </a:rPr>
              <a:t>No item 29.9, aborda o acesso a embarcações atracadas e fundeadas. </a:t>
            </a:r>
            <a:endParaRPr lang="zh-CN" altLang="en-US" sz="2400" dirty="0">
              <a:latin typeface="Arial"/>
              <a:ea typeface="微软雅黑"/>
              <a:sym typeface="Arial"/>
            </a:endParaRPr>
          </a:p>
        </p:txBody>
      </p:sp>
      <p:sp>
        <p:nvSpPr>
          <p:cNvPr id="6" name="矩形 23">
            <a:extLst>
              <a:ext uri="{FF2B5EF4-FFF2-40B4-BE49-F238E27FC236}">
                <a16:creationId xmlns:a16="http://schemas.microsoft.com/office/drawing/2014/main" id="{320F2983-AD6B-020A-D063-DE2C003CA441}"/>
              </a:ext>
            </a:extLst>
          </p:cNvPr>
          <p:cNvSpPr/>
          <p:nvPr/>
        </p:nvSpPr>
        <p:spPr>
          <a:xfrm>
            <a:off x="4833163" y="2066100"/>
            <a:ext cx="3007814" cy="3594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altLang="zh-CN" sz="2000" b="1" dirty="0">
                <a:solidFill>
                  <a:schemeClr val="accent1"/>
                </a:solidFill>
                <a:latin typeface="Arial"/>
                <a:ea typeface="微软雅黑"/>
                <a:sym typeface="Arial"/>
              </a:rPr>
              <a:t> Ele estabelece as medidas a serem adotadas para garantir um acesso seguro durante o embarque e desembarque da embarcação</a:t>
            </a: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.</a:t>
            </a:r>
            <a:endParaRPr lang="zh-CN" altLang="en-US" sz="2000" b="1" dirty="0">
              <a:solidFill>
                <a:srgbClr val="201F42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9218" name="Picture 2" descr="Sobre Segurança e Saúde no Trabalho Portuário - NR 29 – Alusolda Brasil">
            <a:extLst>
              <a:ext uri="{FF2B5EF4-FFF2-40B4-BE49-F238E27FC236}">
                <a16:creationId xmlns:a16="http://schemas.microsoft.com/office/drawing/2014/main" id="{895EE2AE-CC7C-E671-84AB-3FEEFB736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r="12486"/>
          <a:stretch/>
        </p:blipFill>
        <p:spPr bwMode="auto">
          <a:xfrm>
            <a:off x="9647827" y="2298700"/>
            <a:ext cx="2426938" cy="2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D434A8CB-098B-2C40-99E9-33D14C0CB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balhadores portuários avulsos também têm direito a adicional de risco. -  Auditoria Externa - BKR Lopes, Machado Auditores e Consultores">
            <a:extLst>
              <a:ext uri="{FF2B5EF4-FFF2-40B4-BE49-F238E27FC236}">
                <a16:creationId xmlns:a16="http://schemas.microsoft.com/office/drawing/2014/main" id="{96BACB65-8503-7604-5FA8-412BFCE2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"/>
            <a:ext cx="12192000" cy="42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2102F3BB-D5A1-B406-CF58-E90CF0710040}"/>
              </a:ext>
            </a:extLst>
          </p:cNvPr>
          <p:cNvSpPr/>
          <p:nvPr/>
        </p:nvSpPr>
        <p:spPr>
          <a:xfrm>
            <a:off x="0" y="0"/>
            <a:ext cx="12191999" cy="42545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6FAD3BBC-87E6-C643-67DC-D38FA0A52B6F}"/>
              </a:ext>
            </a:extLst>
          </p:cNvPr>
          <p:cNvSpPr/>
          <p:nvPr/>
        </p:nvSpPr>
        <p:spPr>
          <a:xfrm>
            <a:off x="296872" y="3469540"/>
            <a:ext cx="1482321" cy="1569920"/>
          </a:xfrm>
          <a:prstGeom prst="roundRect">
            <a:avLst>
              <a:gd name="adj" fmla="val 3819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34">
            <a:extLst>
              <a:ext uri="{FF2B5EF4-FFF2-40B4-BE49-F238E27FC236}">
                <a16:creationId xmlns:a16="http://schemas.microsoft.com/office/drawing/2014/main" id="{1AA59E5E-AEA2-5F1B-B24B-4BFFBEB842C5}"/>
              </a:ext>
            </a:extLst>
          </p:cNvPr>
          <p:cNvSpPr/>
          <p:nvPr/>
        </p:nvSpPr>
        <p:spPr>
          <a:xfrm>
            <a:off x="614171" y="3863598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17" name="组合 37">
            <a:extLst>
              <a:ext uri="{FF2B5EF4-FFF2-40B4-BE49-F238E27FC236}">
                <a16:creationId xmlns:a16="http://schemas.microsoft.com/office/drawing/2014/main" id="{318ECE0F-6560-929A-3ADF-14C0CE85D8D1}"/>
              </a:ext>
            </a:extLst>
          </p:cNvPr>
          <p:cNvGrpSpPr/>
          <p:nvPr/>
        </p:nvGrpSpPr>
        <p:grpSpPr>
          <a:xfrm>
            <a:off x="818019" y="3999219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7108010-1873-FCA5-632A-35DA200EE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0065F19-7178-615D-3949-AE02D438D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8E0FCA20-5693-42A7-33FF-581106D3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C0EE447-BC8B-3F4E-3DB6-8C0957D7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293D5073-E929-FABD-C5BA-C6A9F5EAEAEE}"/>
              </a:ext>
            </a:extLst>
          </p:cNvPr>
          <p:cNvSpPr txBox="1">
            <a:spLocks/>
          </p:cNvSpPr>
          <p:nvPr/>
        </p:nvSpPr>
        <p:spPr>
          <a:xfrm>
            <a:off x="1983040" y="3631476"/>
            <a:ext cx="10107359" cy="29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Profissional SST, prepare-se para aprofundar seus conhecimentos </a:t>
            </a:r>
            <a:r>
              <a:rPr lang="pt-BR" altLang="zh-CN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sobre a NR-29 e estar apto a atuar na área de SST Portuária. Esta apresentação permitirá que você cumpra as exigências da norma e proteja os trabalhadores portuários de forma exemplar.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Vamos lá?!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C7A6E123-A79E-085D-5228-5FC02B59E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3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urso NR29 Trabalho Portuário | EAD | Ao Vivo | Online | Presencial">
            <a:extLst>
              <a:ext uri="{FF2B5EF4-FFF2-40B4-BE49-F238E27FC236}">
                <a16:creationId xmlns:a16="http://schemas.microsoft.com/office/drawing/2014/main" id="{B065DB2D-6728-8CD8-69CB-187603AA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76990" y="63214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31314" y="0"/>
            <a:ext cx="5372100" cy="13081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" name="矩形 14">
            <a:extLst>
              <a:ext uri="{FF2B5EF4-FFF2-40B4-BE49-F238E27FC236}">
                <a16:creationId xmlns:a16="http://schemas.microsoft.com/office/drawing/2014/main" id="{50BFA38D-4047-8775-078C-D19987545845}"/>
              </a:ext>
            </a:extLst>
          </p:cNvPr>
          <p:cNvSpPr/>
          <p:nvPr/>
        </p:nvSpPr>
        <p:spPr>
          <a:xfrm>
            <a:off x="5331314" y="2092380"/>
            <a:ext cx="5372100" cy="4765619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5481028" y="421542"/>
            <a:ext cx="5072672" cy="586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Algumas das especificações mencionadas incluem: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acesso à embarcação deve estar fora do alcance do raio da lança do guindaste ou equipamentos semelhantes.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Quando o item acima não puder ser aplicado, o local de acesso deve ser isolado e sinalizado durante a movimentação de carga suspensa.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É proibido o acesso à embarcação atracada utilizando-se escadas tipo quebra-peito.</a:t>
            </a:r>
            <a:endParaRPr lang="id-ID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3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>
            <a:extLst>
              <a:ext uri="{FF2B5EF4-FFF2-40B4-BE49-F238E27FC236}">
                <a16:creationId xmlns:a16="http://schemas.microsoft.com/office/drawing/2014/main" id="{63671E68-10E6-1F5F-1B90-32C354FB2A75}"/>
              </a:ext>
            </a:extLst>
          </p:cNvPr>
          <p:cNvSpPr/>
          <p:nvPr/>
        </p:nvSpPr>
        <p:spPr>
          <a:xfrm>
            <a:off x="774700" y="533400"/>
            <a:ext cx="7596413" cy="57658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17C4CFA-2460-2C88-E528-6DD900103ACF}"/>
              </a:ext>
            </a:extLst>
          </p:cNvPr>
          <p:cNvSpPr/>
          <p:nvPr/>
        </p:nvSpPr>
        <p:spPr>
          <a:xfrm>
            <a:off x="1553028" y="3914351"/>
            <a:ext cx="4352472" cy="422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 dirty="0">
              <a:solidFill>
                <a:srgbClr val="FE2B56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2DB07AD-2672-6F3A-F73D-FED1B57AB4BD}"/>
              </a:ext>
            </a:extLst>
          </p:cNvPr>
          <p:cNvSpPr txBox="1">
            <a:spLocks/>
          </p:cNvSpPr>
          <p:nvPr/>
        </p:nvSpPr>
        <p:spPr>
          <a:xfrm>
            <a:off x="1136222" y="1024722"/>
            <a:ext cx="7082491" cy="4017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Os trabalhadores devem utilizar coletes salva-vidas de acordo com as normas da Autoridade Marítima.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dirty="0">
              <a:solidFill>
                <a:srgbClr val="FFFF00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rgbClr val="FFFF00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Devem existir boias salva-vidas e outros equipamentos necessários ao resgate de vítimas próximos aos pontos de embarque e desembarque de pessoas.</a:t>
            </a:r>
          </a:p>
        </p:txBody>
      </p:sp>
      <p:sp>
        <p:nvSpPr>
          <p:cNvPr id="2" name="任意多边形 14">
            <a:extLst>
              <a:ext uri="{FF2B5EF4-FFF2-40B4-BE49-F238E27FC236}">
                <a16:creationId xmlns:a16="http://schemas.microsoft.com/office/drawing/2014/main" id="{5A4CB824-EE27-014A-7229-9B34E9E0DE5F}"/>
              </a:ext>
            </a:extLst>
          </p:cNvPr>
          <p:cNvSpPr/>
          <p:nvPr/>
        </p:nvSpPr>
        <p:spPr>
          <a:xfrm>
            <a:off x="10689770" y="5301343"/>
            <a:ext cx="1502229" cy="1556657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6" name="组合 18">
            <a:extLst>
              <a:ext uri="{FF2B5EF4-FFF2-40B4-BE49-F238E27FC236}">
                <a16:creationId xmlns:a16="http://schemas.microsoft.com/office/drawing/2014/main" id="{A5443CAE-EEE8-7B51-3329-3664E13BA08A}"/>
              </a:ext>
            </a:extLst>
          </p:cNvPr>
          <p:cNvGrpSpPr/>
          <p:nvPr/>
        </p:nvGrpSpPr>
        <p:grpSpPr>
          <a:xfrm>
            <a:off x="11260346" y="5926468"/>
            <a:ext cx="3350515" cy="713819"/>
            <a:chOff x="8161546" y="4601720"/>
            <a:chExt cx="3350515" cy="713819"/>
          </a:xfrm>
        </p:grpSpPr>
        <p:sp>
          <p:nvSpPr>
            <p:cNvPr id="7" name="等腰三角形 15">
              <a:extLst>
                <a:ext uri="{FF2B5EF4-FFF2-40B4-BE49-F238E27FC236}">
                  <a16:creationId xmlns:a16="http://schemas.microsoft.com/office/drawing/2014/main" id="{B75F0B37-33B3-F2B5-3630-88B3589A27B3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45B581CA-E1A7-F0E0-B25A-4F2E77788D27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0EACDF0A-BEA3-A56E-B67A-380EEB40A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3919729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4041584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5125374" y="1807112"/>
            <a:ext cx="4546600" cy="465718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Além disso, são estabelecidos requisitos específicos para os meios de acesso às embarcações, como escadas, pranchas e rampas, incluindo a necessidade de guarda-corpo, corrimão, superfícies antiderrapantes e demais características de segurança.</a:t>
            </a:r>
            <a:endParaRPr lang="id-ID" sz="2000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5180511" y="702211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5384359" y="837832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2662578-A3E7-5BA3-3923-DE4538D21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331719"/>
            <a:ext cx="6721475" cy="220218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65124" y="2833888"/>
            <a:ext cx="6721475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4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Operação em conveses</a:t>
            </a:r>
            <a:endParaRPr lang="id-ID" sz="4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16BBC6E-5AE3-6EE1-995F-3A28E60BC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6842" y="66285"/>
            <a:ext cx="8573271" cy="64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  <a:endParaRPr lang="zh-CN" altLang="en-US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2248" y="790424"/>
            <a:ext cx="972000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90671" y="1155594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32439" y="2681356"/>
            <a:ext cx="6491401" cy="263278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texto da NR-29, no item 29.10, aborda as operações em conveses de embarcações e estabelece requisitos de segurança a serem seguidos.</a:t>
            </a:r>
            <a:endParaRPr lang="id-ID" sz="2000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9" name="Freeform 33"/>
          <p:cNvSpPr>
            <a:spLocks/>
          </p:cNvSpPr>
          <p:nvPr/>
        </p:nvSpPr>
        <p:spPr bwMode="auto">
          <a:xfrm>
            <a:off x="3703436" y="1291215"/>
            <a:ext cx="46882" cy="48185"/>
          </a:xfrm>
          <a:custGeom>
            <a:avLst/>
            <a:gdLst>
              <a:gd name="T0" fmla="*/ 0 w 20"/>
              <a:gd name="T1" fmla="*/ 9 h 20"/>
              <a:gd name="T2" fmla="*/ 11 w 20"/>
              <a:gd name="T3" fmla="*/ 20 h 20"/>
              <a:gd name="T4" fmla="*/ 14 w 20"/>
              <a:gd name="T5" fmla="*/ 5 h 20"/>
              <a:gd name="T6" fmla="*/ 0 w 20"/>
              <a:gd name="T7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0">
                <a:moveTo>
                  <a:pt x="0" y="9"/>
                </a:moveTo>
                <a:cubicBezTo>
                  <a:pt x="11" y="20"/>
                  <a:pt x="11" y="20"/>
                  <a:pt x="11" y="20"/>
                </a:cubicBezTo>
                <a:cubicBezTo>
                  <a:pt x="18" y="13"/>
                  <a:pt x="20" y="11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0" name="Freeform 34"/>
          <p:cNvSpPr>
            <a:spLocks noEditPoints="1"/>
          </p:cNvSpPr>
          <p:nvPr/>
        </p:nvSpPr>
        <p:spPr bwMode="auto">
          <a:xfrm>
            <a:off x="3442979" y="1308144"/>
            <a:ext cx="291711" cy="291712"/>
          </a:xfrm>
          <a:custGeom>
            <a:avLst/>
            <a:gdLst>
              <a:gd name="T0" fmla="*/ 0 w 224"/>
              <a:gd name="T1" fmla="*/ 224 h 224"/>
              <a:gd name="T2" fmla="*/ 20 w 224"/>
              <a:gd name="T3" fmla="*/ 175 h 224"/>
              <a:gd name="T4" fmla="*/ 197 w 224"/>
              <a:gd name="T5" fmla="*/ 0 h 224"/>
              <a:gd name="T6" fmla="*/ 224 w 224"/>
              <a:gd name="T7" fmla="*/ 27 h 224"/>
              <a:gd name="T8" fmla="*/ 45 w 224"/>
              <a:gd name="T9" fmla="*/ 206 h 224"/>
              <a:gd name="T10" fmla="*/ 0 w 224"/>
              <a:gd name="T11" fmla="*/ 224 h 224"/>
              <a:gd name="T12" fmla="*/ 29 w 224"/>
              <a:gd name="T13" fmla="*/ 184 h 224"/>
              <a:gd name="T14" fmla="*/ 22 w 224"/>
              <a:gd name="T15" fmla="*/ 201 h 224"/>
              <a:gd name="T16" fmla="*/ 40 w 224"/>
              <a:gd name="T17" fmla="*/ 193 h 224"/>
              <a:gd name="T18" fmla="*/ 206 w 224"/>
              <a:gd name="T19" fmla="*/ 27 h 224"/>
              <a:gd name="T20" fmla="*/ 197 w 224"/>
              <a:gd name="T21" fmla="*/ 16 h 224"/>
              <a:gd name="T22" fmla="*/ 29 w 224"/>
              <a:gd name="T23" fmla="*/ 18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4" h="224">
                <a:moveTo>
                  <a:pt x="0" y="224"/>
                </a:moveTo>
                <a:lnTo>
                  <a:pt x="20" y="175"/>
                </a:lnTo>
                <a:lnTo>
                  <a:pt x="197" y="0"/>
                </a:lnTo>
                <a:lnTo>
                  <a:pt x="224" y="27"/>
                </a:lnTo>
                <a:lnTo>
                  <a:pt x="45" y="206"/>
                </a:lnTo>
                <a:lnTo>
                  <a:pt x="0" y="224"/>
                </a:lnTo>
                <a:close/>
                <a:moveTo>
                  <a:pt x="29" y="184"/>
                </a:moveTo>
                <a:lnTo>
                  <a:pt x="22" y="201"/>
                </a:lnTo>
                <a:lnTo>
                  <a:pt x="40" y="193"/>
                </a:lnTo>
                <a:lnTo>
                  <a:pt x="206" y="27"/>
                </a:lnTo>
                <a:lnTo>
                  <a:pt x="197" y="16"/>
                </a:lnTo>
                <a:lnTo>
                  <a:pt x="29" y="1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>
            <a:off x="3457304" y="1543858"/>
            <a:ext cx="41673" cy="41673"/>
          </a:xfrm>
          <a:custGeom>
            <a:avLst/>
            <a:gdLst>
              <a:gd name="T0" fmla="*/ 32 w 32"/>
              <a:gd name="T1" fmla="*/ 18 h 32"/>
              <a:gd name="T2" fmla="*/ 0 w 32"/>
              <a:gd name="T3" fmla="*/ 32 h 32"/>
              <a:gd name="T4" fmla="*/ 0 w 32"/>
              <a:gd name="T5" fmla="*/ 32 h 32"/>
              <a:gd name="T6" fmla="*/ 12 w 32"/>
              <a:gd name="T7" fmla="*/ 0 h 32"/>
              <a:gd name="T8" fmla="*/ 32 w 32"/>
              <a:gd name="T9" fmla="*/ 1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32" y="18"/>
                </a:moveTo>
                <a:lnTo>
                  <a:pt x="0" y="32"/>
                </a:lnTo>
                <a:lnTo>
                  <a:pt x="0" y="32"/>
                </a:lnTo>
                <a:lnTo>
                  <a:pt x="12" y="0"/>
                </a:lnTo>
                <a:lnTo>
                  <a:pt x="3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3294519" y="1400607"/>
            <a:ext cx="346407" cy="347710"/>
          </a:xfrm>
          <a:custGeom>
            <a:avLst/>
            <a:gdLst>
              <a:gd name="T0" fmla="*/ 266 w 266"/>
              <a:gd name="T1" fmla="*/ 267 h 267"/>
              <a:gd name="T2" fmla="*/ 0 w 266"/>
              <a:gd name="T3" fmla="*/ 267 h 267"/>
              <a:gd name="T4" fmla="*/ 0 w 266"/>
              <a:gd name="T5" fmla="*/ 0 h 267"/>
              <a:gd name="T6" fmla="*/ 219 w 266"/>
              <a:gd name="T7" fmla="*/ 0 h 267"/>
              <a:gd name="T8" fmla="*/ 219 w 266"/>
              <a:gd name="T9" fmla="*/ 12 h 267"/>
              <a:gd name="T10" fmla="*/ 11 w 266"/>
              <a:gd name="T11" fmla="*/ 12 h 267"/>
              <a:gd name="T12" fmla="*/ 11 w 266"/>
              <a:gd name="T13" fmla="*/ 254 h 267"/>
              <a:gd name="T14" fmla="*/ 255 w 266"/>
              <a:gd name="T15" fmla="*/ 254 h 267"/>
              <a:gd name="T16" fmla="*/ 255 w 266"/>
              <a:gd name="T17" fmla="*/ 47 h 267"/>
              <a:gd name="T18" fmla="*/ 266 w 266"/>
              <a:gd name="T19" fmla="*/ 47 h 267"/>
              <a:gd name="T20" fmla="*/ 266 w 266"/>
              <a:gd name="T2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6" h="267">
                <a:moveTo>
                  <a:pt x="266" y="267"/>
                </a:moveTo>
                <a:lnTo>
                  <a:pt x="0" y="267"/>
                </a:lnTo>
                <a:lnTo>
                  <a:pt x="0" y="0"/>
                </a:lnTo>
                <a:lnTo>
                  <a:pt x="219" y="0"/>
                </a:lnTo>
                <a:lnTo>
                  <a:pt x="219" y="12"/>
                </a:lnTo>
                <a:lnTo>
                  <a:pt x="11" y="12"/>
                </a:lnTo>
                <a:lnTo>
                  <a:pt x="11" y="254"/>
                </a:lnTo>
                <a:lnTo>
                  <a:pt x="255" y="254"/>
                </a:lnTo>
                <a:lnTo>
                  <a:pt x="255" y="47"/>
                </a:lnTo>
                <a:lnTo>
                  <a:pt x="266" y="47"/>
                </a:lnTo>
                <a:lnTo>
                  <a:pt x="266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pic>
        <p:nvPicPr>
          <p:cNvPr id="2" name="Picture 16" descr="Ambiente de trabalho seguro: tudo o que você precisa saber | Blog Solidus Jr">
            <a:extLst>
              <a:ext uri="{FF2B5EF4-FFF2-40B4-BE49-F238E27FC236}">
                <a16:creationId xmlns:a16="http://schemas.microsoft.com/office/drawing/2014/main" id="{E285F361-4630-825A-A2CE-5B86A94A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98"/>
          <a:stretch/>
        </p:blipFill>
        <p:spPr bwMode="auto">
          <a:xfrm>
            <a:off x="6293258" y="0"/>
            <a:ext cx="7803742" cy="6858000"/>
          </a:xfrm>
          <a:prstGeom prst="parallelogram">
            <a:avLst>
              <a:gd name="adj" fmla="val 501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平行四边形 7"/>
          <p:cNvSpPr/>
          <p:nvPr/>
        </p:nvSpPr>
        <p:spPr>
          <a:xfrm>
            <a:off x="6293258" y="2441"/>
            <a:ext cx="7803742" cy="6858000"/>
          </a:xfrm>
          <a:prstGeom prst="parallelogram">
            <a:avLst>
              <a:gd name="adj" fmla="val 50096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9613900" y="5181600"/>
            <a:ext cx="1756508" cy="1683221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2AA7106B-8D09-B3A3-DEA0-06FA92E0CD41}"/>
              </a:ext>
            </a:extLst>
          </p:cNvPr>
          <p:cNvSpPr/>
          <p:nvPr/>
        </p:nvSpPr>
        <p:spPr>
          <a:xfrm rot="10800000">
            <a:off x="9116605" y="2441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B57C560F-53E9-F087-EB47-0CEE0ECD36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DB6DBC72-4C4D-D35B-1CF9-C0C87E53A78D}"/>
              </a:ext>
            </a:extLst>
          </p:cNvPr>
          <p:cNvSpPr/>
          <p:nvPr/>
        </p:nvSpPr>
        <p:spPr>
          <a:xfrm>
            <a:off x="355429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23">
            <a:extLst>
              <a:ext uri="{FF2B5EF4-FFF2-40B4-BE49-F238E27FC236}">
                <a16:creationId xmlns:a16="http://schemas.microsoft.com/office/drawing/2014/main" id="{A155E3C2-FD7C-D779-1627-FF0A65901C00}"/>
              </a:ext>
            </a:extLst>
          </p:cNvPr>
          <p:cNvSpPr/>
          <p:nvPr/>
        </p:nvSpPr>
        <p:spPr>
          <a:xfrm>
            <a:off x="2300141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3B98D49E-2DD5-C43F-2174-1618E5656B66}"/>
              </a:ext>
            </a:extLst>
          </p:cNvPr>
          <p:cNvSpPr/>
          <p:nvPr/>
        </p:nvSpPr>
        <p:spPr>
          <a:xfrm>
            <a:off x="8838787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2" name="矩形 35">
            <a:extLst>
              <a:ext uri="{FF2B5EF4-FFF2-40B4-BE49-F238E27FC236}">
                <a16:creationId xmlns:a16="http://schemas.microsoft.com/office/drawing/2014/main" id="{0B205926-52BF-511A-87D6-76203D1BE567}"/>
              </a:ext>
            </a:extLst>
          </p:cNvPr>
          <p:cNvSpPr/>
          <p:nvPr/>
        </p:nvSpPr>
        <p:spPr>
          <a:xfrm>
            <a:off x="6765345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7" name="矩形 41">
            <a:extLst>
              <a:ext uri="{FF2B5EF4-FFF2-40B4-BE49-F238E27FC236}">
                <a16:creationId xmlns:a16="http://schemas.microsoft.com/office/drawing/2014/main" id="{63F5429F-1D9F-8E02-BC37-B531E4074CCA}"/>
              </a:ext>
            </a:extLst>
          </p:cNvPr>
          <p:cNvSpPr/>
          <p:nvPr/>
        </p:nvSpPr>
        <p:spPr>
          <a:xfrm>
            <a:off x="4333466" y="1937327"/>
            <a:ext cx="3525069" cy="43705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0" name="等腰三角形 44">
            <a:extLst>
              <a:ext uri="{FF2B5EF4-FFF2-40B4-BE49-F238E27FC236}">
                <a16:creationId xmlns:a16="http://schemas.microsoft.com/office/drawing/2014/main" id="{C00EE60A-4C89-3703-4673-09F251C97005}"/>
              </a:ext>
            </a:extLst>
          </p:cNvPr>
          <p:cNvSpPr/>
          <p:nvPr/>
        </p:nvSpPr>
        <p:spPr>
          <a:xfrm rot="10800000">
            <a:off x="5955639" y="5861097"/>
            <a:ext cx="280724" cy="157302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1" name="文本框 45">
            <a:extLst>
              <a:ext uri="{FF2B5EF4-FFF2-40B4-BE49-F238E27FC236}">
                <a16:creationId xmlns:a16="http://schemas.microsoft.com/office/drawing/2014/main" id="{DC15D66B-1FB1-940C-2D20-F5A7343CF712}"/>
              </a:ext>
            </a:extLst>
          </p:cNvPr>
          <p:cNvSpPr txBox="1"/>
          <p:nvPr/>
        </p:nvSpPr>
        <p:spPr>
          <a:xfrm>
            <a:off x="4342030" y="3263573"/>
            <a:ext cx="353728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Algumas das especificações mencionadas incluem:</a:t>
            </a:r>
            <a:endParaRPr lang="zh-CN" altLang="en-US" sz="2000" b="1" dirty="0">
              <a:solidFill>
                <a:srgbClr val="201F42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85059C30-7F02-FCEA-AB31-455CA004A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6107304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6229159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1911851" y="629035"/>
            <a:ext cx="9202074" cy="34927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Os conveses devem estar sempre limpos, desobstruídos e com áreas de circulação seguras.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As aberturas no convés devem ser protegidas contra quedas de pessoas e objetos.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piso do convés deve ser livre de riscos de escorregamento.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469900" y="758304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673748" y="893925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BC27540-27D3-7948-BB3B-438AC26E8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579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0" y="5345692"/>
            <a:ext cx="2622176" cy="1506071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8" name="圆角矩形 46">
            <a:extLst>
              <a:ext uri="{FF2B5EF4-FFF2-40B4-BE49-F238E27FC236}">
                <a16:creationId xmlns:a16="http://schemas.microsoft.com/office/drawing/2014/main" id="{8E6AC69A-33CF-8309-792F-DA75B38B21E2}"/>
              </a:ext>
            </a:extLst>
          </p:cNvPr>
          <p:cNvSpPr/>
          <p:nvPr/>
        </p:nvSpPr>
        <p:spPr>
          <a:xfrm>
            <a:off x="1892300" y="3595335"/>
            <a:ext cx="8763310" cy="1693556"/>
          </a:xfrm>
          <a:prstGeom prst="roundRect">
            <a:avLst>
              <a:gd name="adj" fmla="val 10388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1892301" y="1647956"/>
            <a:ext cx="8763310" cy="3151600"/>
            <a:chOff x="2609978" y="4073657"/>
            <a:chExt cx="3158810" cy="2868241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2609978" y="4073657"/>
              <a:ext cx="3158810" cy="1541289"/>
            </a:xfrm>
            <a:prstGeom prst="roundRect">
              <a:avLst>
                <a:gd name="adj" fmla="val 10388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2711235" y="4472834"/>
              <a:ext cx="2956295" cy="2469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Durante a movimentação de carga suspensa, é proibida a circulação de pessoas em áreas de risco de queda de objetos.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O perímetro de risco de queda de objetos deve ser sinalizado e isolado com barreira física.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9799147" y="1979392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圆角矩形 40">
            <a:extLst>
              <a:ext uri="{FF2B5EF4-FFF2-40B4-BE49-F238E27FC236}">
                <a16:creationId xmlns:a16="http://schemas.microsoft.com/office/drawing/2014/main" id="{E3B58EB7-49DA-8976-FE27-2468D332EB8C}"/>
              </a:ext>
            </a:extLst>
          </p:cNvPr>
          <p:cNvSpPr/>
          <p:nvPr/>
        </p:nvSpPr>
        <p:spPr>
          <a:xfrm>
            <a:off x="1905308" y="5000198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5" name="Imagem 14" descr="Texto&#10;&#10;Descrição gerada automaticamente com confiança baixa">
            <a:extLst>
              <a:ext uri="{FF2B5EF4-FFF2-40B4-BE49-F238E27FC236}">
                <a16:creationId xmlns:a16="http://schemas.microsoft.com/office/drawing/2014/main" id="{2071E740-E64A-5E62-B074-753F8648B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482" y="5542714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3571" y="1303899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888008" y="2349660"/>
            <a:ext cx="5715991" cy="3959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A arrumação do convés deve garantir boa visibilidade aos operadores de equipamentos de içar e sinaleiros.</a:t>
            </a:r>
          </a:p>
          <a:p>
            <a:pPr>
              <a:lnSpc>
                <a:spcPct val="130000"/>
              </a:lnSpc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As cargas e objetos no convés devem ser fixos para evitar movimentação acidental.</a:t>
            </a:r>
          </a:p>
          <a:p>
            <a:pPr>
              <a:lnSpc>
                <a:spcPct val="130000"/>
              </a:lnSpc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Olhais, escadas, tubulações, aberturas e cantos vivos devem possuir sinalização de segurança.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097419" y="1439519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AC0C67DF-6120-7041-F3BD-A573C2758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balhadores portuários avulsos também têm direito a adicional de risco. -  Auditoria Externa - BKR Lopes, Machado Auditores e Consultores">
            <a:extLst>
              <a:ext uri="{FF2B5EF4-FFF2-40B4-BE49-F238E27FC236}">
                <a16:creationId xmlns:a16="http://schemas.microsoft.com/office/drawing/2014/main" id="{96BACB65-8503-7604-5FA8-412BFCE2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"/>
            <a:ext cx="12192000" cy="42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2102F3BB-D5A1-B406-CF58-E90CF0710040}"/>
              </a:ext>
            </a:extLst>
          </p:cNvPr>
          <p:cNvSpPr/>
          <p:nvPr/>
        </p:nvSpPr>
        <p:spPr>
          <a:xfrm>
            <a:off x="0" y="0"/>
            <a:ext cx="12191999" cy="42545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6FAD3BBC-87E6-C643-67DC-D38FA0A52B6F}"/>
              </a:ext>
            </a:extLst>
          </p:cNvPr>
          <p:cNvSpPr/>
          <p:nvPr/>
        </p:nvSpPr>
        <p:spPr>
          <a:xfrm>
            <a:off x="296872" y="3469540"/>
            <a:ext cx="1482321" cy="1569920"/>
          </a:xfrm>
          <a:prstGeom prst="roundRect">
            <a:avLst>
              <a:gd name="adj" fmla="val 3819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34">
            <a:extLst>
              <a:ext uri="{FF2B5EF4-FFF2-40B4-BE49-F238E27FC236}">
                <a16:creationId xmlns:a16="http://schemas.microsoft.com/office/drawing/2014/main" id="{1AA59E5E-AEA2-5F1B-B24B-4BFFBEB842C5}"/>
              </a:ext>
            </a:extLst>
          </p:cNvPr>
          <p:cNvSpPr/>
          <p:nvPr/>
        </p:nvSpPr>
        <p:spPr>
          <a:xfrm>
            <a:off x="614171" y="3863598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17" name="组合 37">
            <a:extLst>
              <a:ext uri="{FF2B5EF4-FFF2-40B4-BE49-F238E27FC236}">
                <a16:creationId xmlns:a16="http://schemas.microsoft.com/office/drawing/2014/main" id="{318ECE0F-6560-929A-3ADF-14C0CE85D8D1}"/>
              </a:ext>
            </a:extLst>
          </p:cNvPr>
          <p:cNvGrpSpPr/>
          <p:nvPr/>
        </p:nvGrpSpPr>
        <p:grpSpPr>
          <a:xfrm>
            <a:off x="818019" y="3999219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7108010-1873-FCA5-632A-35DA200EE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0065F19-7178-615D-3949-AE02D438D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8E0FCA20-5693-42A7-33FF-581106D3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C0EE447-BC8B-3F4E-3DB6-8C0957D7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293D5073-E929-FABD-C5BA-C6A9F5EAEAEE}"/>
              </a:ext>
            </a:extLst>
          </p:cNvPr>
          <p:cNvSpPr txBox="1">
            <a:spLocks/>
          </p:cNvSpPr>
          <p:nvPr/>
        </p:nvSpPr>
        <p:spPr>
          <a:xfrm>
            <a:off x="1983040" y="3631476"/>
            <a:ext cx="10107359" cy="29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As tampas de escotilhas e aberturas similares em equipamentos acionados por força motriz devem ter dispositivos que evitem movimentação acidental e só devem ser abertas ou fechadas após verificação de que não há risco para os trabalhadores.</a:t>
            </a: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49A16DB-C881-7C9C-1771-222412354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01</a:t>
              </a:r>
              <a:endParaRPr lang="zh-CN" altLang="en-US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267127" y="2430149"/>
              <a:ext cx="3656311" cy="18099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36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O que é a NR 29?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409481CE-5EFA-6B54-3D3B-ACBE85936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74" y="601698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6083645" y="2325378"/>
            <a:ext cx="5649551" cy="2982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Essas medidas e demais diretrizes contidas neste extenso item visam prevenir acidentes e assegurar a segurança dos trabalhadores durante as operações no convés. Consulte o texto para ter a informação completa.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6108356" y="174486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A9564FE5-B2EE-706F-3D8C-288C59139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331719"/>
            <a:ext cx="6721475" cy="220218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65124" y="2833888"/>
            <a:ext cx="6721475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4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Porões</a:t>
            </a:r>
            <a:endParaRPr lang="id-ID" sz="4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AEA59F0-2FBC-231F-BBC8-2A821F666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92DB967D-F49F-7D35-29B2-37E8023BE231}"/>
              </a:ext>
            </a:extLst>
          </p:cNvPr>
          <p:cNvSpPr/>
          <p:nvPr/>
        </p:nvSpPr>
        <p:spPr>
          <a:xfrm>
            <a:off x="0" y="5063669"/>
            <a:ext cx="12311743" cy="1377043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8580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73281" y="1794331"/>
            <a:ext cx="8296677" cy="430733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item 29.11 da Norma Regulamentadora 29 (NR-29) trata das diretrizes de segurança relacionadas aos porões das embarcações. Essas orientações visam garantir a proteção dos trabalhadores durante as operações realizadas nesses espaços. </a:t>
            </a:r>
            <a:endParaRPr lang="pt-BR" dirty="0">
              <a:solidFill>
                <a:srgbClr val="201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pt-BR" b="0" i="0" dirty="0">
              <a:solidFill>
                <a:srgbClr val="201F4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Alguns dos pontos importantes incluem:</a:t>
            </a:r>
            <a:br>
              <a:rPr lang="pt-BR" dirty="0">
                <a:solidFill>
                  <a:srgbClr val="201F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d-ID" sz="3200" b="1" dirty="0">
              <a:solidFill>
                <a:srgbClr val="201F42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05" y="222545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59304" y="-34254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56" y="478767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DC645F66-B8C7-6C5D-85BC-FE08C028D3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24" y="391935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R-29 Segurança no trabalho portuário">
            <a:extLst>
              <a:ext uri="{FF2B5EF4-FFF2-40B4-BE49-F238E27FC236}">
                <a16:creationId xmlns:a16="http://schemas.microsoft.com/office/drawing/2014/main" id="{117170B1-9724-0E8E-4A96-08CA6AE60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7" b="24233"/>
          <a:stretch/>
        </p:blipFill>
        <p:spPr bwMode="auto">
          <a:xfrm>
            <a:off x="0" y="2046771"/>
            <a:ext cx="12191999" cy="29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2">
            <a:extLst>
              <a:ext uri="{FF2B5EF4-FFF2-40B4-BE49-F238E27FC236}">
                <a16:creationId xmlns:a16="http://schemas.microsoft.com/office/drawing/2014/main" id="{0CF4A0C7-C4EE-1024-C006-CB164ABC593C}"/>
              </a:ext>
            </a:extLst>
          </p:cNvPr>
          <p:cNvSpPr/>
          <p:nvPr/>
        </p:nvSpPr>
        <p:spPr>
          <a:xfrm>
            <a:off x="0" y="2046769"/>
            <a:ext cx="12191999" cy="294407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676084" y="398284"/>
            <a:ext cx="9144317" cy="135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Proteger as aberturas dos agulheiros com </a:t>
            </a:r>
            <a:r>
              <a:rPr lang="pt-BR" altLang="zh-CN" sz="2000" b="1" dirty="0" err="1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braçolas</a:t>
            </a: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e tampas seguras.</a:t>
            </a:r>
          </a:p>
          <a:p>
            <a:pPr marL="342900" indent="-3429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Manter as escadas de acesso em boas condições e limpas.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382137" y="4527517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577501" y="5041642"/>
            <a:ext cx="9042999" cy="186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Instalar sistemas de proteção contra quedas nas escadas verticais.</a:t>
            </a:r>
          </a:p>
          <a:p>
            <a:pPr marL="342900" indent="-3429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Garantir o acesso desobstruído às escadas dos agulheiros.</a:t>
            </a:r>
            <a:endParaRPr lang="id-ID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32">
            <a:extLst>
              <a:ext uri="{FF2B5EF4-FFF2-40B4-BE49-F238E27FC236}">
                <a16:creationId xmlns:a16="http://schemas.microsoft.com/office/drawing/2014/main" id="{B88D4699-36B9-45D4-4DE2-6AE671AF2986}"/>
              </a:ext>
            </a:extLst>
          </p:cNvPr>
          <p:cNvGrpSpPr/>
          <p:nvPr/>
        </p:nvGrpSpPr>
        <p:grpSpPr>
          <a:xfrm>
            <a:off x="9906001" y="1589852"/>
            <a:ext cx="914400" cy="914400"/>
            <a:chOff x="6944737" y="3338414"/>
            <a:chExt cx="914400" cy="914400"/>
          </a:xfrm>
        </p:grpSpPr>
        <p:sp>
          <p:nvSpPr>
            <p:cNvPr id="13" name="椭圆 20">
              <a:extLst>
                <a:ext uri="{FF2B5EF4-FFF2-40B4-BE49-F238E27FC236}">
                  <a16:creationId xmlns:a16="http://schemas.microsoft.com/office/drawing/2014/main" id="{CD5A20A5-E841-0EA1-F04E-C6298915931D}"/>
                </a:ext>
              </a:extLst>
            </p:cNvPr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6" name="Shape 2619">
              <a:extLst>
                <a:ext uri="{FF2B5EF4-FFF2-40B4-BE49-F238E27FC236}">
                  <a16:creationId xmlns:a16="http://schemas.microsoft.com/office/drawing/2014/main" id="{5FE83B71-0606-6B4F-7320-3B49AC1D0F99}"/>
                </a:ext>
              </a:extLst>
            </p:cNvPr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1A199AE-A6F0-EAB8-A12C-0F55495A7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SST: o que é e como realizar uma gestão eficiente">
            <a:extLst>
              <a:ext uri="{FF2B5EF4-FFF2-40B4-BE49-F238E27FC236}">
                <a16:creationId xmlns:a16="http://schemas.microsoft.com/office/drawing/2014/main" id="{A4253EE0-2D6E-7DB9-58B8-85EFCA16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>
            <a:off x="6758641" y="1"/>
            <a:ext cx="543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24300E82-33CD-370D-7989-FA068D9EED18}"/>
              </a:ext>
            </a:extLst>
          </p:cNvPr>
          <p:cNvSpPr/>
          <p:nvPr/>
        </p:nvSpPr>
        <p:spPr>
          <a:xfrm flipH="1" flipV="1">
            <a:off x="6262962" y="-3"/>
            <a:ext cx="5939456" cy="666503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0F4C7131-07F0-89A7-4E59-36F232C68716}"/>
              </a:ext>
            </a:extLst>
          </p:cNvPr>
          <p:cNvGrpSpPr/>
          <p:nvPr/>
        </p:nvGrpSpPr>
        <p:grpSpPr>
          <a:xfrm>
            <a:off x="3302000" y="192969"/>
            <a:ext cx="5435600" cy="719915"/>
            <a:chOff x="4409739" y="179522"/>
            <a:chExt cx="3291839" cy="719915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175C203F-C7AB-E24F-29DA-23CE671B1271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E3CA15EA-90B9-7CEC-E08D-9290DBD7A946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7" name="矩形 4">
            <a:extLst>
              <a:ext uri="{FF2B5EF4-FFF2-40B4-BE49-F238E27FC236}">
                <a16:creationId xmlns:a16="http://schemas.microsoft.com/office/drawing/2014/main" id="{B0890B31-FDDE-D150-016B-5B5FB94816D2}"/>
              </a:ext>
            </a:extLst>
          </p:cNvPr>
          <p:cNvSpPr/>
          <p:nvPr/>
        </p:nvSpPr>
        <p:spPr>
          <a:xfrm>
            <a:off x="5590591" y="0"/>
            <a:ext cx="6611827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61C4E62A-A6C0-AA90-F9EF-6815F7F98A86}"/>
              </a:ext>
            </a:extLst>
          </p:cNvPr>
          <p:cNvSpPr/>
          <p:nvPr/>
        </p:nvSpPr>
        <p:spPr>
          <a:xfrm>
            <a:off x="141514" y="2438400"/>
            <a:ext cx="11250386" cy="4419600"/>
          </a:xfrm>
          <a:prstGeom prst="parallelogram">
            <a:avLst>
              <a:gd name="adj" fmla="val 44622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24">
            <a:extLst>
              <a:ext uri="{FF2B5EF4-FFF2-40B4-BE49-F238E27FC236}">
                <a16:creationId xmlns:a16="http://schemas.microsoft.com/office/drawing/2014/main" id="{7BEDB37B-240B-A47F-945D-56CE0FB4FE38}"/>
              </a:ext>
            </a:extLst>
          </p:cNvPr>
          <p:cNvGrpSpPr/>
          <p:nvPr/>
        </p:nvGrpSpPr>
        <p:grpSpPr>
          <a:xfrm>
            <a:off x="5694623" y="2607875"/>
            <a:ext cx="592938" cy="585216"/>
            <a:chOff x="8777289" y="2624138"/>
            <a:chExt cx="546100" cy="541338"/>
          </a:xfrm>
          <a:solidFill>
            <a:schemeClr val="bg1"/>
          </a:solidFill>
        </p:grpSpPr>
        <p:sp>
          <p:nvSpPr>
            <p:cNvPr id="12" name="Freeform 116">
              <a:extLst>
                <a:ext uri="{FF2B5EF4-FFF2-40B4-BE49-F238E27FC236}">
                  <a16:creationId xmlns:a16="http://schemas.microsoft.com/office/drawing/2014/main" id="{2EEB8DDA-0D91-761F-6109-D823F514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546100" cy="541338"/>
            </a:xfrm>
            <a:custGeom>
              <a:avLst/>
              <a:gdLst>
                <a:gd name="T0" fmla="*/ 8 w 192"/>
                <a:gd name="T1" fmla="*/ 88 h 190"/>
                <a:gd name="T2" fmla="*/ 8 w 192"/>
                <a:gd name="T3" fmla="*/ 180 h 190"/>
                <a:gd name="T4" fmla="*/ 10 w 192"/>
                <a:gd name="T5" fmla="*/ 182 h 190"/>
                <a:gd name="T6" fmla="*/ 183 w 192"/>
                <a:gd name="T7" fmla="*/ 182 h 190"/>
                <a:gd name="T8" fmla="*/ 184 w 192"/>
                <a:gd name="T9" fmla="*/ 180 h 190"/>
                <a:gd name="T10" fmla="*/ 184 w 192"/>
                <a:gd name="T11" fmla="*/ 10 h 190"/>
                <a:gd name="T12" fmla="*/ 183 w 192"/>
                <a:gd name="T13" fmla="*/ 8 h 190"/>
                <a:gd name="T14" fmla="*/ 89 w 192"/>
                <a:gd name="T15" fmla="*/ 8 h 190"/>
                <a:gd name="T16" fmla="*/ 89 w 192"/>
                <a:gd name="T17" fmla="*/ 0 h 190"/>
                <a:gd name="T18" fmla="*/ 183 w 192"/>
                <a:gd name="T19" fmla="*/ 0 h 190"/>
                <a:gd name="T20" fmla="*/ 192 w 192"/>
                <a:gd name="T21" fmla="*/ 10 h 190"/>
                <a:gd name="T22" fmla="*/ 192 w 192"/>
                <a:gd name="T23" fmla="*/ 180 h 190"/>
                <a:gd name="T24" fmla="*/ 183 w 192"/>
                <a:gd name="T25" fmla="*/ 190 h 190"/>
                <a:gd name="T26" fmla="*/ 10 w 192"/>
                <a:gd name="T27" fmla="*/ 190 h 190"/>
                <a:gd name="T28" fmla="*/ 0 w 192"/>
                <a:gd name="T29" fmla="*/ 180 h 190"/>
                <a:gd name="T30" fmla="*/ 0 w 192"/>
                <a:gd name="T31" fmla="*/ 88 h 190"/>
                <a:gd name="T32" fmla="*/ 8 w 192"/>
                <a:gd name="T33" fmla="*/ 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190">
                  <a:moveTo>
                    <a:pt x="8" y="88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8" y="181"/>
                    <a:pt x="9" y="182"/>
                    <a:pt x="10" y="182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4" y="182"/>
                    <a:pt x="184" y="181"/>
                    <a:pt x="184" y="18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4" y="9"/>
                    <a:pt x="184" y="8"/>
                    <a:pt x="183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8" y="0"/>
                    <a:pt x="192" y="4"/>
                    <a:pt x="192" y="10"/>
                  </a:cubicBezTo>
                  <a:cubicBezTo>
                    <a:pt x="192" y="180"/>
                    <a:pt x="192" y="180"/>
                    <a:pt x="192" y="180"/>
                  </a:cubicBezTo>
                  <a:cubicBezTo>
                    <a:pt x="192" y="185"/>
                    <a:pt x="188" y="190"/>
                    <a:pt x="183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5" y="190"/>
                    <a:pt x="0" y="185"/>
                    <a:pt x="0" y="180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117">
              <a:extLst>
                <a:ext uri="{FF2B5EF4-FFF2-40B4-BE49-F238E27FC236}">
                  <a16:creationId xmlns:a16="http://schemas.microsoft.com/office/drawing/2014/main" id="{40ADFECA-F88C-876A-D056-4F3807C8B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215900" cy="214313"/>
            </a:xfrm>
            <a:custGeom>
              <a:avLst/>
              <a:gdLst>
                <a:gd name="T0" fmla="*/ 136 w 136"/>
                <a:gd name="T1" fmla="*/ 133 h 135"/>
                <a:gd name="T2" fmla="*/ 136 w 136"/>
                <a:gd name="T3" fmla="*/ 135 h 135"/>
                <a:gd name="T4" fmla="*/ 22 w 136"/>
                <a:gd name="T5" fmla="*/ 135 h 135"/>
                <a:gd name="T6" fmla="*/ 22 w 136"/>
                <a:gd name="T7" fmla="*/ 121 h 135"/>
                <a:gd name="T8" fmla="*/ 111 w 136"/>
                <a:gd name="T9" fmla="*/ 121 h 135"/>
                <a:gd name="T10" fmla="*/ 0 w 136"/>
                <a:gd name="T11" fmla="*/ 9 h 135"/>
                <a:gd name="T12" fmla="*/ 11 w 136"/>
                <a:gd name="T13" fmla="*/ 0 h 135"/>
                <a:gd name="T14" fmla="*/ 122 w 136"/>
                <a:gd name="T15" fmla="*/ 112 h 135"/>
                <a:gd name="T16" fmla="*/ 122 w 136"/>
                <a:gd name="T17" fmla="*/ 18 h 135"/>
                <a:gd name="T18" fmla="*/ 136 w 136"/>
                <a:gd name="T19" fmla="*/ 18 h 135"/>
                <a:gd name="T20" fmla="*/ 136 w 136"/>
                <a:gd name="T21" fmla="*/ 133 h 135"/>
                <a:gd name="T22" fmla="*/ 136 w 136"/>
                <a:gd name="T2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35">
                  <a:moveTo>
                    <a:pt x="136" y="133"/>
                  </a:moveTo>
                  <a:lnTo>
                    <a:pt x="136" y="135"/>
                  </a:lnTo>
                  <a:lnTo>
                    <a:pt x="22" y="135"/>
                  </a:lnTo>
                  <a:lnTo>
                    <a:pt x="22" y="121"/>
                  </a:lnTo>
                  <a:lnTo>
                    <a:pt x="111" y="121"/>
                  </a:lnTo>
                  <a:lnTo>
                    <a:pt x="0" y="9"/>
                  </a:lnTo>
                  <a:lnTo>
                    <a:pt x="11" y="0"/>
                  </a:lnTo>
                  <a:lnTo>
                    <a:pt x="122" y="112"/>
                  </a:lnTo>
                  <a:lnTo>
                    <a:pt x="122" y="18"/>
                  </a:lnTo>
                  <a:lnTo>
                    <a:pt x="136" y="18"/>
                  </a:lnTo>
                  <a:lnTo>
                    <a:pt x="136" y="133"/>
                  </a:lnTo>
                  <a:lnTo>
                    <a:pt x="136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9A736A77-2336-0FF9-51D5-53E9E54BC0B0}"/>
              </a:ext>
            </a:extLst>
          </p:cNvPr>
          <p:cNvSpPr txBox="1"/>
          <p:nvPr/>
        </p:nvSpPr>
        <p:spPr>
          <a:xfrm>
            <a:off x="1840819" y="3628314"/>
            <a:ext cx="8077881" cy="2712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Utilizar escadas de mão quando os agulheiros não estiverem disponíveis.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Manter os pisos dos porões limpos e livres de materiais indesejados.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Utilizar materiais adequados para a estivagem das cargas, garantindo um piso de trabalho seguro.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cxnSp>
        <p:nvCxnSpPr>
          <p:cNvPr id="10" name="直接连接符 34">
            <a:extLst>
              <a:ext uri="{FF2B5EF4-FFF2-40B4-BE49-F238E27FC236}">
                <a16:creationId xmlns:a16="http://schemas.microsoft.com/office/drawing/2014/main" id="{C648498A-B99C-87CC-86F9-4CF863AE8808}"/>
              </a:ext>
            </a:extLst>
          </p:cNvPr>
          <p:cNvCxnSpPr>
            <a:cxnSpLocks/>
          </p:cNvCxnSpPr>
          <p:nvPr/>
        </p:nvCxnSpPr>
        <p:spPr>
          <a:xfrm flipH="1">
            <a:off x="5683280" y="3304585"/>
            <a:ext cx="6260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46294805-7AE6-A099-D2FE-5ECD7ADF3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42" y="391935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F26F4B0D-20EE-F22C-93E0-07B9D88B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2076580"/>
            <a:ext cx="12212115" cy="27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2">
            <a:extLst>
              <a:ext uri="{FF2B5EF4-FFF2-40B4-BE49-F238E27FC236}">
                <a16:creationId xmlns:a16="http://schemas.microsoft.com/office/drawing/2014/main" id="{0CF4A0C7-C4EE-1024-C006-CB164ABC593C}"/>
              </a:ext>
            </a:extLst>
          </p:cNvPr>
          <p:cNvSpPr/>
          <p:nvPr/>
        </p:nvSpPr>
        <p:spPr>
          <a:xfrm>
            <a:off x="0" y="2068195"/>
            <a:ext cx="12192000" cy="278726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41655" y="2318825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010055" y="2307730"/>
            <a:ext cx="9340290" cy="2242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Instalar passarelas, plataformas e guarda-corpos para garantir a segurança dos trabalhadores.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Fechar as escotilhas e aberturas similares durante o trabalho na mesma coberta.</a:t>
            </a:r>
            <a:endParaRPr lang="id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" name="组合 32">
            <a:extLst>
              <a:ext uri="{FF2B5EF4-FFF2-40B4-BE49-F238E27FC236}">
                <a16:creationId xmlns:a16="http://schemas.microsoft.com/office/drawing/2014/main" id="{2F27346E-38BA-1AAB-91CC-4B465099E984}"/>
              </a:ext>
            </a:extLst>
          </p:cNvPr>
          <p:cNvGrpSpPr/>
          <p:nvPr/>
        </p:nvGrpSpPr>
        <p:grpSpPr>
          <a:xfrm>
            <a:off x="841655" y="3630831"/>
            <a:ext cx="914400" cy="914400"/>
            <a:chOff x="6944737" y="3338414"/>
            <a:chExt cx="914400" cy="914400"/>
          </a:xfrm>
        </p:grpSpPr>
        <p:sp>
          <p:nvSpPr>
            <p:cNvPr id="6" name="椭圆 20">
              <a:extLst>
                <a:ext uri="{FF2B5EF4-FFF2-40B4-BE49-F238E27FC236}">
                  <a16:creationId xmlns:a16="http://schemas.microsoft.com/office/drawing/2014/main" id="{36A9E04C-3C05-CB5E-FC87-36700C418E26}"/>
                </a:ext>
              </a:extLst>
            </p:cNvPr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Shape 2619">
              <a:extLst>
                <a:ext uri="{FF2B5EF4-FFF2-40B4-BE49-F238E27FC236}">
                  <a16:creationId xmlns:a16="http://schemas.microsoft.com/office/drawing/2014/main" id="{6B9BAA44-4CA0-89B5-2A8D-63B812249487}"/>
                </a:ext>
              </a:extLst>
            </p:cNvPr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C0E626F8-F2D2-F496-C229-211DA08C3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89515" y="1787433"/>
            <a:ext cx="8240485" cy="4593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Tomar medidas preventivas de controle de ruídos e exposição a gases tóxicos em embarcações de transbordo horizontal.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dirty="0">
              <a:solidFill>
                <a:srgbClr val="FFFF00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Estivar a carga de forma segura, evitando riscos de tombamento ou desmoronamento.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dirty="0">
              <a:solidFill>
                <a:srgbClr val="FFFF00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Proibir atividades laborais simultâneas em cobertas distintas do mesmo porão e mesmo bordo.</a:t>
            </a:r>
            <a:endParaRPr lang="id-ID" b="1" dirty="0">
              <a:solidFill>
                <a:srgbClr val="FFFF00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C74196F-5A39-097F-1516-9BF021AB30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893357" y="2706378"/>
            <a:ext cx="5547740" cy="22513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Essas medidas visam garantir a segurança e evitar possíveis colisões, choques, quedas de objetos ou outros incidentes que possam ocorrer quando diferentes equipes estão trabalhando em áreas próximas e demais atividades perigosas.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8431916" y="1792386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387B9347-049E-B97C-3425-8A1DA0B20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331719"/>
            <a:ext cx="6721475" cy="220218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65124" y="2833888"/>
            <a:ext cx="6721475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4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Espaços Confinados</a:t>
            </a:r>
            <a:endParaRPr lang="id-ID" sz="4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3882649-F825-D65C-59B3-1D60B79DC5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2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042886" y="1776862"/>
            <a:ext cx="6847114" cy="503838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item 29.12 trata do trabalho em espaços confinados e estabelece que o operador portuário ou titular de instalação portuária autorizada é responsável por gerenciar os riscos ocupacionais dos espaços confinados, seguindo as diretrizes da NR-33.</a:t>
            </a:r>
            <a:endParaRPr lang="id-ID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552291" y="30213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91490960-6CDB-3A0A-90C7-CCAE4552D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R-29 Segurança no trabalho portuário">
            <a:extLst>
              <a:ext uri="{FF2B5EF4-FFF2-40B4-BE49-F238E27FC236}">
                <a16:creationId xmlns:a16="http://schemas.microsoft.com/office/drawing/2014/main" id="{117170B1-9724-0E8E-4A96-08CA6AE60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7" b="24233"/>
          <a:stretch/>
        </p:blipFill>
        <p:spPr bwMode="auto">
          <a:xfrm>
            <a:off x="0" y="2046771"/>
            <a:ext cx="12191999" cy="29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2">
            <a:extLst>
              <a:ext uri="{FF2B5EF4-FFF2-40B4-BE49-F238E27FC236}">
                <a16:creationId xmlns:a16="http://schemas.microsoft.com/office/drawing/2014/main" id="{0CF4A0C7-C4EE-1024-C006-CB164ABC593C}"/>
              </a:ext>
            </a:extLst>
          </p:cNvPr>
          <p:cNvSpPr/>
          <p:nvPr/>
        </p:nvSpPr>
        <p:spPr>
          <a:xfrm>
            <a:off x="0" y="2046769"/>
            <a:ext cx="12191999" cy="294407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921001" y="398284"/>
            <a:ext cx="7899400" cy="135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NR-29 tem como objetivo garantir a proteção dos trabalhadores envolvidos nas atividades portuárias, considerando os riscos inerentes a esse ambiente. </a:t>
            </a:r>
            <a:endParaRPr lang="id-ID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382137" y="4527517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577501" y="5041642"/>
            <a:ext cx="7431947" cy="186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Aborda aspectos como identificação e avaliação de riscos, medidas de prevenção e controle, equipamentos de proteção individual e coletiva, treinamentos, programas de prevenção, investigação de acidentes, entre outros. </a:t>
            </a:r>
            <a:endParaRPr lang="id-ID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32">
            <a:extLst>
              <a:ext uri="{FF2B5EF4-FFF2-40B4-BE49-F238E27FC236}">
                <a16:creationId xmlns:a16="http://schemas.microsoft.com/office/drawing/2014/main" id="{B88D4699-36B9-45D4-4DE2-6AE671AF2986}"/>
              </a:ext>
            </a:extLst>
          </p:cNvPr>
          <p:cNvGrpSpPr/>
          <p:nvPr/>
        </p:nvGrpSpPr>
        <p:grpSpPr>
          <a:xfrm>
            <a:off x="9906001" y="1589852"/>
            <a:ext cx="914400" cy="914400"/>
            <a:chOff x="6944737" y="3338414"/>
            <a:chExt cx="914400" cy="914400"/>
          </a:xfrm>
        </p:grpSpPr>
        <p:sp>
          <p:nvSpPr>
            <p:cNvPr id="13" name="椭圆 20">
              <a:extLst>
                <a:ext uri="{FF2B5EF4-FFF2-40B4-BE49-F238E27FC236}">
                  <a16:creationId xmlns:a16="http://schemas.microsoft.com/office/drawing/2014/main" id="{CD5A20A5-E841-0EA1-F04E-C6298915931D}"/>
                </a:ext>
              </a:extLst>
            </p:cNvPr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6" name="Shape 2619">
              <a:extLst>
                <a:ext uri="{FF2B5EF4-FFF2-40B4-BE49-F238E27FC236}">
                  <a16:creationId xmlns:a16="http://schemas.microsoft.com/office/drawing/2014/main" id="{5FE83B71-0606-6B4F-7320-3B49AC1D0F99}"/>
                </a:ext>
              </a:extLst>
            </p:cNvPr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8A43DCCA-0321-B767-5AF8-FB0781D2C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NR 29 e a regulamentação dos serviços de saúde do trabalhador portuário">
            <a:extLst>
              <a:ext uri="{FF2B5EF4-FFF2-40B4-BE49-F238E27FC236}">
                <a16:creationId xmlns:a16="http://schemas.microsoft.com/office/drawing/2014/main" id="{4698E252-86C2-2306-C821-DE68C93B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811124" y="744210"/>
            <a:ext cx="5142004" cy="6200790"/>
            <a:chOff x="742950" y="1858185"/>
            <a:chExt cx="2189657" cy="4173792"/>
          </a:xfrm>
        </p:grpSpPr>
        <p:sp>
          <p:nvSpPr>
            <p:cNvPr id="33" name="任意多边形 32"/>
            <p:cNvSpPr/>
            <p:nvPr/>
          </p:nvSpPr>
          <p:spPr>
            <a:xfrm>
              <a:off x="1266902" y="2210819"/>
              <a:ext cx="1665705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223440" y="2740039"/>
              <a:ext cx="1607445" cy="27209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No contexto das operações portuárias em porões de embarcações, é necessário verificar se o porão e seus acessos se enquadram na definição de espaço confinado de acordo com a NR-33.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Caso seja identificado um espaço confinado, algumas medidas técnicas devem ser adotadas, tais como:</a:t>
              </a:r>
              <a:endParaRPr lang="id-ID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9619284" y="761329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1ED86113-DB8F-881B-1CF1-6D3DC669909D}"/>
              </a:ext>
            </a:extLst>
          </p:cNvPr>
          <p:cNvGrpSpPr/>
          <p:nvPr/>
        </p:nvGrpSpPr>
        <p:grpSpPr>
          <a:xfrm>
            <a:off x="477748" y="1759245"/>
            <a:ext cx="4741952" cy="827397"/>
            <a:chOff x="4409739" y="473635"/>
            <a:chExt cx="3291839" cy="425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BB5B4EE1-D0AB-693E-B438-B43ABD638A80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473635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CD2AE728-0A57-3910-1DCD-FDBE1AEAE06E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93F528C4-6813-023C-B677-15880690D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8271" y="402199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398271" y="1664736"/>
            <a:ext cx="6408929" cy="4213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Isolar e sinalizar o local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Avaliar a atmosfera antes da entrada dos trabalhadores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Implementar medidas de prevenção recomendadas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Emitir permissão de entrada e trabalho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Controlar o acesso e monitorar continuamente a atmosfera no espaço confinado.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02119" y="537819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D246CF9C-A514-F1CA-D992-4B6BC4B40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>
            <a:extLst>
              <a:ext uri="{FF2B5EF4-FFF2-40B4-BE49-F238E27FC236}">
                <a16:creationId xmlns:a16="http://schemas.microsoft.com/office/drawing/2014/main" id="{63671E68-10E6-1F5F-1B90-32C354FB2A75}"/>
              </a:ext>
            </a:extLst>
          </p:cNvPr>
          <p:cNvSpPr/>
          <p:nvPr/>
        </p:nvSpPr>
        <p:spPr>
          <a:xfrm>
            <a:off x="774700" y="533400"/>
            <a:ext cx="7596413" cy="57658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17C4CFA-2460-2C88-E528-6DD900103ACF}"/>
              </a:ext>
            </a:extLst>
          </p:cNvPr>
          <p:cNvSpPr/>
          <p:nvPr/>
        </p:nvSpPr>
        <p:spPr>
          <a:xfrm>
            <a:off x="1413328" y="1755351"/>
            <a:ext cx="5660572" cy="422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 dirty="0">
              <a:solidFill>
                <a:srgbClr val="FE2B56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2DB07AD-2672-6F3A-F73D-FED1B57AB4BD}"/>
              </a:ext>
            </a:extLst>
          </p:cNvPr>
          <p:cNvSpPr txBox="1">
            <a:spLocks/>
          </p:cNvSpPr>
          <p:nvPr/>
        </p:nvSpPr>
        <p:spPr>
          <a:xfrm>
            <a:off x="1031660" y="1050122"/>
            <a:ext cx="7082491" cy="4017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Além disso, é importante manter uma equipe </a:t>
            </a:r>
            <a:r>
              <a:rPr lang="pt-BR" altLang="zh-CN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preparada para situações de emergência, de </a:t>
            </a: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acordo com os possíveis cenários de acidente que podem ocorrer nesses espaços.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objetivo é garantir a segurança dos trabalhadores que realizam atividades em espaços confinados durante as operações portuárias.</a:t>
            </a:r>
          </a:p>
        </p:txBody>
      </p:sp>
      <p:sp>
        <p:nvSpPr>
          <p:cNvPr id="2" name="任意多边形 14">
            <a:extLst>
              <a:ext uri="{FF2B5EF4-FFF2-40B4-BE49-F238E27FC236}">
                <a16:creationId xmlns:a16="http://schemas.microsoft.com/office/drawing/2014/main" id="{5A4CB824-EE27-014A-7229-9B34E9E0DE5F}"/>
              </a:ext>
            </a:extLst>
          </p:cNvPr>
          <p:cNvSpPr/>
          <p:nvPr/>
        </p:nvSpPr>
        <p:spPr>
          <a:xfrm>
            <a:off x="10689770" y="5301343"/>
            <a:ext cx="1502229" cy="1556657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6" name="组合 18">
            <a:extLst>
              <a:ext uri="{FF2B5EF4-FFF2-40B4-BE49-F238E27FC236}">
                <a16:creationId xmlns:a16="http://schemas.microsoft.com/office/drawing/2014/main" id="{A5443CAE-EEE8-7B51-3329-3664E13BA08A}"/>
              </a:ext>
            </a:extLst>
          </p:cNvPr>
          <p:cNvGrpSpPr/>
          <p:nvPr/>
        </p:nvGrpSpPr>
        <p:grpSpPr>
          <a:xfrm>
            <a:off x="11260346" y="5926468"/>
            <a:ext cx="3350515" cy="713819"/>
            <a:chOff x="8161546" y="4601720"/>
            <a:chExt cx="3350515" cy="713819"/>
          </a:xfrm>
        </p:grpSpPr>
        <p:sp>
          <p:nvSpPr>
            <p:cNvPr id="7" name="等腰三角形 15">
              <a:extLst>
                <a:ext uri="{FF2B5EF4-FFF2-40B4-BE49-F238E27FC236}">
                  <a16:creationId xmlns:a16="http://schemas.microsoft.com/office/drawing/2014/main" id="{B75F0B37-33B3-F2B5-3630-88B3589A27B3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45B581CA-E1A7-F0E0-B25A-4F2E77788D27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905CF755-747F-2375-629E-845CAF1C7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319969"/>
            <a:ext cx="11539753" cy="220218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98424" y="2503688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Trabalho com máquinas, equipamentos, aparelhos de içar e acessórios de estivagem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164D29B-0BE3-0741-F7FB-96656D1734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831249" y="2455738"/>
            <a:ext cx="5843968" cy="3174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O item 29.13 trata das máquinas, equipamentos e acessórios utilizados na estivagem de cargas em operações portuárias. De acordo com as normas de segurança, as máquinas e equipamentos devem atender aos requisitos da NR-12, que trata da segurança no trabalho em máquinas e equipamentos. 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8431916" y="1792386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B6F09156-291A-A179-0C44-0DE9CA56E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31CD2A2-2369-ACAC-0121-1AB23212E20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-165100" y="1257301"/>
            <a:ext cx="12750800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4" name="平行四边形 5">
            <a:extLst>
              <a:ext uri="{FF2B5EF4-FFF2-40B4-BE49-F238E27FC236}">
                <a16:creationId xmlns:a16="http://schemas.microsoft.com/office/drawing/2014/main" id="{E2AFC052-E673-B921-B931-FB3FD94AFBB8}"/>
              </a:ext>
            </a:extLst>
          </p:cNvPr>
          <p:cNvSpPr/>
          <p:nvPr/>
        </p:nvSpPr>
        <p:spPr>
          <a:xfrm>
            <a:off x="-168726" y="3077636"/>
            <a:ext cx="12750800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5">
            <a:extLst>
              <a:ext uri="{FF2B5EF4-FFF2-40B4-BE49-F238E27FC236}">
                <a16:creationId xmlns:a16="http://schemas.microsoft.com/office/drawing/2014/main" id="{B76378FE-FDB1-60BA-264C-46DC1DEEC137}"/>
              </a:ext>
            </a:extLst>
          </p:cNvPr>
          <p:cNvSpPr/>
          <p:nvPr/>
        </p:nvSpPr>
        <p:spPr>
          <a:xfrm>
            <a:off x="-257626" y="4919739"/>
            <a:ext cx="12750800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166431" y="951025"/>
            <a:ext cx="12076368" cy="596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Informar a capacidade máxima de carga e o peso bruto dos equipamentos de cais.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Proibição de ultrapassar a capacidade máxima de carga.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Exigência de permissão de trabalho emitida por profissional habilitado quando for utilizado mais de um equipamento.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Necessidade de operadores capacitados.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Realização de checagens prévias das máquinas antes do início das atividades.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0" y="24291"/>
            <a:ext cx="12191999" cy="719915"/>
            <a:chOff x="-99304" y="179522"/>
            <a:chExt cx="1219199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-99304" y="179522"/>
              <a:ext cx="1219199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3200" b="1" dirty="0">
                  <a:solidFill>
                    <a:srgbClr val="FFFF00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Alguns pontos importantes mencionados são: </a:t>
              </a:r>
              <a:endParaRPr lang="zh-CN" altLang="en-US" b="1" dirty="0">
                <a:solidFill>
                  <a:srgbClr val="FFFF00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59017E83-C8AD-3446-9169-A449E246F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53" y="5958595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blicado novo texto da NR 29 sobre SST no setor portuário - Revista  Proteção">
            <a:extLst>
              <a:ext uri="{FF2B5EF4-FFF2-40B4-BE49-F238E27FC236}">
                <a16:creationId xmlns:a16="http://schemas.microsoft.com/office/drawing/2014/main" id="{DF018129-8C24-678B-4D3D-35B4C154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圆角矩形 46">
            <a:extLst>
              <a:ext uri="{FF2B5EF4-FFF2-40B4-BE49-F238E27FC236}">
                <a16:creationId xmlns:a16="http://schemas.microsoft.com/office/drawing/2014/main" id="{A97B059A-3C78-2540-B4DB-6401D77ADADF}"/>
              </a:ext>
            </a:extLst>
          </p:cNvPr>
          <p:cNvSpPr/>
          <p:nvPr/>
        </p:nvSpPr>
        <p:spPr>
          <a:xfrm>
            <a:off x="698500" y="2188536"/>
            <a:ext cx="10858500" cy="4316345"/>
          </a:xfrm>
          <a:prstGeom prst="roundRect">
            <a:avLst>
              <a:gd name="adj" fmla="val 10388"/>
            </a:avLst>
          </a:prstGeom>
          <a:solidFill>
            <a:srgbClr val="201F42">
              <a:alpha val="79000"/>
            </a:srgbClr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6EB76C53-6A94-07D0-C800-5C6358FD7779}"/>
              </a:ext>
            </a:extLst>
          </p:cNvPr>
          <p:cNvCxnSpPr/>
          <p:nvPr/>
        </p:nvCxnSpPr>
        <p:spPr>
          <a:xfrm>
            <a:off x="7533343" y="6234016"/>
            <a:ext cx="2842557" cy="0"/>
          </a:xfrm>
          <a:prstGeom prst="line">
            <a:avLst/>
          </a:prstGeom>
          <a:ln w="190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E877B475-7486-D254-A65C-5C37CFD11F72}"/>
              </a:ext>
            </a:extLst>
          </p:cNvPr>
          <p:cNvSpPr txBox="1">
            <a:spLocks/>
          </p:cNvSpPr>
          <p:nvPr/>
        </p:nvSpPr>
        <p:spPr>
          <a:xfrm>
            <a:off x="952500" y="2929680"/>
            <a:ext cx="10541000" cy="3394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Outras disposições incluem medidas de prevenção, como o controle de emissão de poluentes e ruídos em máquinas de combustão interna, proibição do uso de máquinas em áreas com cargas inflamáveis ou explosivas, posicionamento adequado dos equipamentos para evitar obstruções e riscos, isolamento de áreas de manutenção e inspeção, uso de acessórios e lingas em conformidade com normas técnicas, e disponibilização de manuais, relatórios e registros de inspeção.</a:t>
            </a:r>
            <a:endParaRPr lang="id-ID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5377F6F-5014-C07D-1240-7B5287FDE54C}"/>
              </a:ext>
            </a:extLst>
          </p:cNvPr>
          <p:cNvSpPr>
            <a:spLocks/>
          </p:cNvSpPr>
          <p:nvPr/>
        </p:nvSpPr>
        <p:spPr bwMode="auto">
          <a:xfrm>
            <a:off x="5340935" y="1492583"/>
            <a:ext cx="1510130" cy="136154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lnSpc>
                <a:spcPct val="130000"/>
              </a:lnSpc>
              <a:buFontTx/>
              <a:buNone/>
            </a:pPr>
            <a:r>
              <a:rPr lang="pt-BR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BF0BCFE9-A214-55DC-3973-EB0817E04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CABB882D-3BC1-A9A9-B988-0B63B498D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3638519"/>
            <a:ext cx="12212115" cy="32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638519"/>
            <a:ext cx="12192000" cy="3219481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90600" y="584200"/>
            <a:ext cx="5308600" cy="5676900"/>
            <a:chOff x="622300" y="1690642"/>
            <a:chExt cx="2260600" cy="3821158"/>
          </a:xfrm>
        </p:grpSpPr>
        <p:sp>
          <p:nvSpPr>
            <p:cNvPr id="33" name="任意多边形 32"/>
            <p:cNvSpPr/>
            <p:nvPr/>
          </p:nvSpPr>
          <p:spPr>
            <a:xfrm>
              <a:off x="622300" y="1690642"/>
              <a:ext cx="2260600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711791" y="1900395"/>
              <a:ext cx="2019300" cy="41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No caso dos equipamentos de guindar de bordo, são abordados aspectos como a certificação, inspeções periódicas, histórico de acidentes, inspeções diárias antes do uso, acesso seguro às cabines, proteção contra quedas e contaminantes, conforto ergonômico, e a necessidade de reparos em caso de danos estruturais.</a:t>
              </a:r>
              <a:endParaRPr lang="id-ID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3431001" y="895818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E61A96F-AA5D-6774-35CE-8E8C4DE09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319969"/>
            <a:ext cx="11539753" cy="220218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1" y="286595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 err="1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Lingamento</a:t>
            </a: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e </a:t>
            </a:r>
            <a:r>
              <a:rPr lang="pt-BR" altLang="zh-CN" sz="3600" b="1" dirty="0" err="1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deslingamento</a:t>
            </a: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de cargas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7A6D9E5D-FE32-0F15-BED3-95C89503A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9377642B-DD28-AD4A-AFD2-6917C2EE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5" y="-1"/>
            <a:ext cx="1129856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xograma: Entrada Manual 1">
            <a:extLst>
              <a:ext uri="{FF2B5EF4-FFF2-40B4-BE49-F238E27FC236}">
                <a16:creationId xmlns:a16="http://schemas.microsoft.com/office/drawing/2014/main" id="{FCF39CB4-20CE-41A1-5FCB-DDFBDEFD9E6C}"/>
              </a:ext>
            </a:extLst>
          </p:cNvPr>
          <p:cNvSpPr/>
          <p:nvPr/>
        </p:nvSpPr>
        <p:spPr>
          <a:xfrm rot="5400000" flipH="1">
            <a:off x="735587" y="-750314"/>
            <a:ext cx="6858001" cy="835862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平行四边形 6"/>
          <p:cNvSpPr/>
          <p:nvPr/>
        </p:nvSpPr>
        <p:spPr>
          <a:xfrm rot="17016130">
            <a:off x="5550156" y="2093175"/>
            <a:ext cx="4730299" cy="203668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平行四边形 15"/>
          <p:cNvSpPr/>
          <p:nvPr/>
        </p:nvSpPr>
        <p:spPr>
          <a:xfrm rot="17016130">
            <a:off x="4629458" y="4561158"/>
            <a:ext cx="4730299" cy="203668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0" name="TextBox 21"/>
          <p:cNvSpPr txBox="1"/>
          <p:nvPr/>
        </p:nvSpPr>
        <p:spPr>
          <a:xfrm>
            <a:off x="217249" y="1587812"/>
            <a:ext cx="6562227" cy="4190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O item 29.15 trata do processo de </a:t>
            </a:r>
            <a:r>
              <a:rPr lang="pt-BR" altLang="zh-CN" sz="2400" b="1" dirty="0" err="1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lingamento</a:t>
            </a:r>
            <a:r>
              <a:rPr lang="pt-BR" altLang="zh-CN" sz="2400" b="1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 e </a:t>
            </a:r>
            <a:r>
              <a:rPr lang="pt-BR" altLang="zh-CN" sz="2400" b="1" dirty="0" err="1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deslingamento</a:t>
            </a:r>
            <a:r>
              <a:rPr lang="pt-BR" altLang="zh-CN" sz="2400" b="1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 de cargas, ou seja, o ato de amarrar e desamarrar cargas em equipamentos de guindar.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 marL="342900" indent="-342900">
              <a:lnSpc>
                <a:spcPct val="150000"/>
              </a:lnSpc>
              <a:buClr>
                <a:srgbClr val="FE2B56"/>
              </a:buClr>
              <a:buFont typeface="Wingdings" panose="05000000000000000000" pitchFamily="2" charset="2"/>
              <a:buChar char="§"/>
            </a:pPr>
            <a:r>
              <a:rPr lang="pt-B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Alguns pontos importantes mencionados são:</a:t>
            </a:r>
          </a:p>
          <a:p>
            <a:pPr marL="342900" indent="-342900">
              <a:lnSpc>
                <a:spcPct val="150000"/>
              </a:lnSpc>
              <a:buClr>
                <a:srgbClr val="FE2B56"/>
              </a:buClr>
              <a:buFont typeface="Wingdings" panose="05000000000000000000" pitchFamily="2" charset="2"/>
              <a:buChar char="§"/>
            </a:pPr>
            <a:endParaRPr lang="pt-BR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>
              <a:lnSpc>
                <a:spcPct val="150000"/>
              </a:lnSpc>
              <a:buClr>
                <a:srgbClr val="FE2B56"/>
              </a:buClr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6331D2D-8D73-4B13-9708-0E24F960723A}"/>
              </a:ext>
            </a:extLst>
          </p:cNvPr>
          <p:cNvSpPr txBox="1">
            <a:spLocks/>
          </p:cNvSpPr>
          <p:nvPr/>
        </p:nvSpPr>
        <p:spPr>
          <a:xfrm>
            <a:off x="387128" y="142774"/>
            <a:ext cx="4770498" cy="579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36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6000000" scaled="0"/>
                </a:gradFill>
                <a:latin typeface="Arial"/>
                <a:ea typeface="微软雅黑"/>
                <a:cs typeface="Lato Light" panose="020F0502020204030203" pitchFamily="34" charset="0"/>
                <a:sym typeface="Arial"/>
              </a:rPr>
              <a:t>NR 29</a:t>
            </a:r>
            <a:endParaRPr lang="id-ID" sz="3600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6000000" scaled="0"/>
              </a:gradFill>
              <a:latin typeface="Arial"/>
              <a:ea typeface="微软雅黑"/>
              <a:cs typeface="Lato Light" panose="020F0502020204030203" pitchFamily="34" charset="0"/>
              <a:sym typeface="Arial"/>
            </a:endParaRPr>
          </a:p>
        </p:txBody>
      </p:sp>
      <p:cxnSp>
        <p:nvCxnSpPr>
          <p:cNvPr id="24" name="直接连接符 23"/>
          <p:cNvCxnSpPr>
            <a:cxnSpLocks/>
          </p:cNvCxnSpPr>
          <p:nvPr/>
        </p:nvCxnSpPr>
        <p:spPr>
          <a:xfrm>
            <a:off x="486520" y="911490"/>
            <a:ext cx="1291480" cy="0"/>
          </a:xfrm>
          <a:prstGeom prst="line">
            <a:avLst/>
          </a:prstGeom>
          <a:ln w="381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2708877" y="5249904"/>
            <a:ext cx="1404550" cy="1266352"/>
            <a:chOff x="5076056" y="2138335"/>
            <a:chExt cx="428348" cy="386204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lnSpc>
                  <a:spcPct val="130000"/>
                </a:lnSpc>
                <a:buFontTx/>
                <a:buNone/>
              </a:pPr>
              <a:endParaRPr lang="zh-CN" altLang="en-US" dirty="0">
                <a:solidFill>
                  <a:prstClr val="black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4" name="KSO_Shape"/>
            <p:cNvSpPr>
              <a:spLocks/>
            </p:cNvSpPr>
            <p:nvPr/>
          </p:nvSpPr>
          <p:spPr bwMode="auto">
            <a:xfrm>
              <a:off x="5199194" y="2261667"/>
              <a:ext cx="182071" cy="155062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lnSpc>
                  <a:spcPct val="130000"/>
                </a:lnSpc>
                <a:buFontTx/>
                <a:buNone/>
                <a:defRPr/>
              </a:pPr>
              <a:endParaRPr lang="zh-CN" altLang="en-US" dirty="0">
                <a:solidFill>
                  <a:srgbClr val="FFFFFF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93703927-4056-09B9-2509-A3992E62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3919729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4041584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5123053" y="413017"/>
            <a:ext cx="3779647" cy="538287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cumprimento da NR-29 é obrigatório para as empresas e empregadores que atuam no setor portuário, sujeitos a fiscalizações e penalidades em caso de não cumprimento, caso visando assegurar condições adequadas para evitar acidentes ocupacionais.</a:t>
            </a:r>
            <a:endParaRPr lang="id-ID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2408178" y="930596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2594871" y="1092947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A7562EB-D85C-36EB-3CFA-6B1359A7F0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rsos NR 29 - Rescue Cursos - Segurança do Trabalho">
            <a:extLst>
              <a:ext uri="{FF2B5EF4-FFF2-40B4-BE49-F238E27FC236}">
                <a16:creationId xmlns:a16="http://schemas.microsoft.com/office/drawing/2014/main" id="{72DD3A60-0963-ECEF-7E37-3F8A57B5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85" y="1832122"/>
            <a:ext cx="4780653" cy="41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95" y="1832130"/>
            <a:ext cx="4764956" cy="41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840485" y="1164117"/>
            <a:ext cx="4911878" cy="4770458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911185" y="1093414"/>
            <a:ext cx="4770459" cy="73871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926882" y="1209825"/>
            <a:ext cx="4764956" cy="3669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01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Verificação dos freios do equipamento de guindar no início do trabalho pelo operador.</a:t>
            </a:r>
            <a:endParaRPr lang="id-ID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9E5A027F-8646-3447-BA64-EF82A07C26B1}"/>
              </a:ext>
            </a:extLst>
          </p:cNvPr>
          <p:cNvSpPr/>
          <p:nvPr/>
        </p:nvSpPr>
        <p:spPr>
          <a:xfrm rot="16200000">
            <a:off x="6461490" y="1159012"/>
            <a:ext cx="4911878" cy="478064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6">
            <a:extLst>
              <a:ext uri="{FF2B5EF4-FFF2-40B4-BE49-F238E27FC236}">
                <a16:creationId xmlns:a16="http://schemas.microsoft.com/office/drawing/2014/main" id="{FCC14174-6144-F884-0C93-97925006544A}"/>
              </a:ext>
            </a:extLst>
          </p:cNvPr>
          <p:cNvSpPr/>
          <p:nvPr/>
        </p:nvSpPr>
        <p:spPr>
          <a:xfrm flipH="1">
            <a:off x="6537285" y="1093406"/>
            <a:ext cx="4770459" cy="73871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160367-2EF6-BF5B-1D39-00118D76B21F}"/>
              </a:ext>
            </a:extLst>
          </p:cNvPr>
          <p:cNvSpPr txBox="1">
            <a:spLocks/>
          </p:cNvSpPr>
          <p:nvPr/>
        </p:nvSpPr>
        <p:spPr>
          <a:xfrm>
            <a:off x="6552982" y="1209817"/>
            <a:ext cx="4764956" cy="3669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02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Lingamento</a:t>
            </a:r>
            <a:r>
              <a:rPr lang="pt-BR" altLang="zh-CN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vertical da carga no engate do guindaste para evitar quedas.</a:t>
            </a:r>
            <a:endParaRPr lang="id-ID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CA69C18A-936E-FB0F-23D6-1B76F201B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3543098" y="294782"/>
            <a:ext cx="4820916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id-ID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588860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1079500" y="2069244"/>
            <a:ext cx="3317645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7" name="矩形 81">
            <a:extLst>
              <a:ext uri="{FF2B5EF4-FFF2-40B4-BE49-F238E27FC236}">
                <a16:creationId xmlns:a16="http://schemas.microsoft.com/office/drawing/2014/main" id="{F37D71B4-5BBF-4178-C74B-702AE57E2655}"/>
              </a:ext>
            </a:extLst>
          </p:cNvPr>
          <p:cNvSpPr/>
          <p:nvPr/>
        </p:nvSpPr>
        <p:spPr>
          <a:xfrm>
            <a:off x="4564550" y="2069244"/>
            <a:ext cx="3317645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8" name="矩形 81">
            <a:extLst>
              <a:ext uri="{FF2B5EF4-FFF2-40B4-BE49-F238E27FC236}">
                <a16:creationId xmlns:a16="http://schemas.microsoft.com/office/drawing/2014/main" id="{8F2A77A4-8E44-3F23-CA6E-72B86C989091}"/>
              </a:ext>
            </a:extLst>
          </p:cNvPr>
          <p:cNvSpPr/>
          <p:nvPr/>
        </p:nvSpPr>
        <p:spPr>
          <a:xfrm>
            <a:off x="8024200" y="2069243"/>
            <a:ext cx="3317645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9" name="文本框 85">
            <a:extLst>
              <a:ext uri="{FF2B5EF4-FFF2-40B4-BE49-F238E27FC236}">
                <a16:creationId xmlns:a16="http://schemas.microsoft.com/office/drawing/2014/main" id="{B91F8D0A-6B72-2035-F1F5-FA66DFC49FC5}"/>
              </a:ext>
            </a:extLst>
          </p:cNvPr>
          <p:cNvSpPr txBox="1"/>
          <p:nvPr/>
        </p:nvSpPr>
        <p:spPr>
          <a:xfrm>
            <a:off x="1051500" y="2108200"/>
            <a:ext cx="3317645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03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Uso de duas lingas/estropos ou uma balança com dois ramais para cargas longas.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0" name="文本框 85">
            <a:extLst>
              <a:ext uri="{FF2B5EF4-FFF2-40B4-BE49-F238E27FC236}">
                <a16:creationId xmlns:a16="http://schemas.microsoft.com/office/drawing/2014/main" id="{13364A41-D5B3-F37F-1C23-A799B0D751D1}"/>
              </a:ext>
            </a:extLst>
          </p:cNvPr>
          <p:cNvSpPr txBox="1"/>
          <p:nvPr/>
        </p:nvSpPr>
        <p:spPr>
          <a:xfrm>
            <a:off x="4531156" y="2146300"/>
            <a:ext cx="3406002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04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Restrição do ângulo das lingas/estropos a 120 graus, salvo em casos específicos.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85">
            <a:extLst>
              <a:ext uri="{FF2B5EF4-FFF2-40B4-BE49-F238E27FC236}">
                <a16:creationId xmlns:a16="http://schemas.microsoft.com/office/drawing/2014/main" id="{8508EE81-5B8E-60D4-E5E7-B75FE47A88BB}"/>
              </a:ext>
            </a:extLst>
          </p:cNvPr>
          <p:cNvSpPr txBox="1"/>
          <p:nvPr/>
        </p:nvSpPr>
        <p:spPr>
          <a:xfrm>
            <a:off x="8169352" y="2120899"/>
            <a:ext cx="3082848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05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Marcação visível da capacidade de carga nos acessórios utilizados.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7DA25AA2-20C0-273D-FDDF-CDD0E3738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4">
            <a:extLst>
              <a:ext uri="{FF2B5EF4-FFF2-40B4-BE49-F238E27FC236}">
                <a16:creationId xmlns:a16="http://schemas.microsoft.com/office/drawing/2014/main" id="{A492218A-B206-3D3C-3D78-34277EFBA211}"/>
              </a:ext>
            </a:extLst>
          </p:cNvPr>
          <p:cNvSpPr/>
          <p:nvPr/>
        </p:nvSpPr>
        <p:spPr>
          <a:xfrm>
            <a:off x="14263" y="2431273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" name="矩形 14">
            <a:extLst>
              <a:ext uri="{FF2B5EF4-FFF2-40B4-BE49-F238E27FC236}">
                <a16:creationId xmlns:a16="http://schemas.microsoft.com/office/drawing/2014/main" id="{39DD1EB4-0547-FC9A-8B8D-FF50692EC365}"/>
              </a:ext>
            </a:extLst>
          </p:cNvPr>
          <p:cNvSpPr/>
          <p:nvPr/>
        </p:nvSpPr>
        <p:spPr>
          <a:xfrm>
            <a:off x="1" y="1602376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14">
            <a:extLst>
              <a:ext uri="{FF2B5EF4-FFF2-40B4-BE49-F238E27FC236}">
                <a16:creationId xmlns:a16="http://schemas.microsoft.com/office/drawing/2014/main" id="{0FBE0AF6-65D0-87BD-7D8B-24417B3670B4}"/>
              </a:ext>
            </a:extLst>
          </p:cNvPr>
          <p:cNvSpPr/>
          <p:nvPr/>
        </p:nvSpPr>
        <p:spPr>
          <a:xfrm>
            <a:off x="28525" y="4089067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矩形 14">
            <a:extLst>
              <a:ext uri="{FF2B5EF4-FFF2-40B4-BE49-F238E27FC236}">
                <a16:creationId xmlns:a16="http://schemas.microsoft.com/office/drawing/2014/main" id="{F6911DD2-B5C5-41ED-973C-8EB7BA8200B0}"/>
              </a:ext>
            </a:extLst>
          </p:cNvPr>
          <p:cNvSpPr/>
          <p:nvPr/>
        </p:nvSpPr>
        <p:spPr>
          <a:xfrm>
            <a:off x="14263" y="3260170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4">
            <a:extLst>
              <a:ext uri="{FF2B5EF4-FFF2-40B4-BE49-F238E27FC236}">
                <a16:creationId xmlns:a16="http://schemas.microsoft.com/office/drawing/2014/main" id="{5B1FD7D3-2E63-85EB-3113-D921D066551E}"/>
              </a:ext>
            </a:extLst>
          </p:cNvPr>
          <p:cNvSpPr/>
          <p:nvPr/>
        </p:nvSpPr>
        <p:spPr>
          <a:xfrm>
            <a:off x="0" y="5746860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14">
            <a:extLst>
              <a:ext uri="{FF2B5EF4-FFF2-40B4-BE49-F238E27FC236}">
                <a16:creationId xmlns:a16="http://schemas.microsoft.com/office/drawing/2014/main" id="{7FB6A3EB-8730-F644-26F7-875A088395EA}"/>
              </a:ext>
            </a:extLst>
          </p:cNvPr>
          <p:cNvSpPr/>
          <p:nvPr/>
        </p:nvSpPr>
        <p:spPr>
          <a:xfrm>
            <a:off x="-14262" y="4917964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8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1068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1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121263" y="1300297"/>
            <a:ext cx="9819862" cy="521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6. Utilização de plataforma segura ou escada em serviços com diferença de nível.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7. Proibição do transporte de objetos que não façam parte da carga.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8. Necessidade de sinaleiro capacitado para orientar a movimentação de carga suspensa.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9. Possibilidade de dispensa do sinaleiro em condições específicas, desde que sejam atendidos critérios de segurança.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10. Treinamento adequado do sinaleiro no código de sinais de mão.</a:t>
            </a:r>
            <a:endParaRPr lang="id-ID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5" name="Imagem 14" descr="Texto&#10;&#10;Descrição gerada automaticamente com confiança baixa">
            <a:extLst>
              <a:ext uri="{FF2B5EF4-FFF2-40B4-BE49-F238E27FC236}">
                <a16:creationId xmlns:a16="http://schemas.microsoft.com/office/drawing/2014/main" id="{DFA9FF34-A904-045B-5A65-6914257983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DB6DBC72-4C4D-D35B-1CF9-C0C87E53A78D}"/>
              </a:ext>
            </a:extLst>
          </p:cNvPr>
          <p:cNvSpPr/>
          <p:nvPr/>
        </p:nvSpPr>
        <p:spPr>
          <a:xfrm>
            <a:off x="355429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23">
            <a:extLst>
              <a:ext uri="{FF2B5EF4-FFF2-40B4-BE49-F238E27FC236}">
                <a16:creationId xmlns:a16="http://schemas.microsoft.com/office/drawing/2014/main" id="{A155E3C2-FD7C-D779-1627-FF0A65901C00}"/>
              </a:ext>
            </a:extLst>
          </p:cNvPr>
          <p:cNvSpPr/>
          <p:nvPr/>
        </p:nvSpPr>
        <p:spPr>
          <a:xfrm>
            <a:off x="2300141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3B98D49E-2DD5-C43F-2174-1618E5656B66}"/>
              </a:ext>
            </a:extLst>
          </p:cNvPr>
          <p:cNvSpPr/>
          <p:nvPr/>
        </p:nvSpPr>
        <p:spPr>
          <a:xfrm>
            <a:off x="8838787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2" name="矩形 35">
            <a:extLst>
              <a:ext uri="{FF2B5EF4-FFF2-40B4-BE49-F238E27FC236}">
                <a16:creationId xmlns:a16="http://schemas.microsoft.com/office/drawing/2014/main" id="{0B205926-52BF-511A-87D6-76203D1BE567}"/>
              </a:ext>
            </a:extLst>
          </p:cNvPr>
          <p:cNvSpPr/>
          <p:nvPr/>
        </p:nvSpPr>
        <p:spPr>
          <a:xfrm>
            <a:off x="6765345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7" name="矩形 41">
            <a:extLst>
              <a:ext uri="{FF2B5EF4-FFF2-40B4-BE49-F238E27FC236}">
                <a16:creationId xmlns:a16="http://schemas.microsoft.com/office/drawing/2014/main" id="{63F5429F-1D9F-8E02-BC37-B531E4074CCA}"/>
              </a:ext>
            </a:extLst>
          </p:cNvPr>
          <p:cNvSpPr/>
          <p:nvPr/>
        </p:nvSpPr>
        <p:spPr>
          <a:xfrm>
            <a:off x="4333466" y="1937327"/>
            <a:ext cx="3525069" cy="43705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0" name="等腰三角形 44">
            <a:extLst>
              <a:ext uri="{FF2B5EF4-FFF2-40B4-BE49-F238E27FC236}">
                <a16:creationId xmlns:a16="http://schemas.microsoft.com/office/drawing/2014/main" id="{C00EE60A-4C89-3703-4673-09F251C97005}"/>
              </a:ext>
            </a:extLst>
          </p:cNvPr>
          <p:cNvSpPr/>
          <p:nvPr/>
        </p:nvSpPr>
        <p:spPr>
          <a:xfrm rot="10800000">
            <a:off x="5955639" y="5861097"/>
            <a:ext cx="280724" cy="157302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1" name="文本框 45">
            <a:extLst>
              <a:ext uri="{FF2B5EF4-FFF2-40B4-BE49-F238E27FC236}">
                <a16:creationId xmlns:a16="http://schemas.microsoft.com/office/drawing/2014/main" id="{DC15D66B-1FB1-940C-2D20-F5A7343CF712}"/>
              </a:ext>
            </a:extLst>
          </p:cNvPr>
          <p:cNvSpPr txBox="1"/>
          <p:nvPr/>
        </p:nvSpPr>
        <p:spPr>
          <a:xfrm>
            <a:off x="4333466" y="2276812"/>
            <a:ext cx="3537285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O item também menciona a proibição da permanência de trabalhadores abaixo dos materiais durante a movimentação de cargas, evitando a ocorrência de acidentes. Consulte o texto para maiores detalhes.</a:t>
            </a:r>
            <a:endParaRPr lang="zh-CN" altLang="en-US" dirty="0">
              <a:solidFill>
                <a:srgbClr val="201F42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56296899-A3BC-E54D-22D2-66366EBF1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6908801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1" y="286595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Operações com contêineres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CCEA7B7-DA9C-E573-3BC2-33EAFAD61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6671" y="287899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424564" y="1222252"/>
            <a:ext cx="5715991" cy="5559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O item 29.16 trata das operações com contêineres. Ele estabelece requisitos para a movimentação segura dessas estruturas, como o uso de travas de acoplamento automáticas, dispositivos visuais de travamento e dispositivos de segurança nos quatro cantos.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Também aborda a utilização de cestos suspensos ou gaiolas especiais para trabalhos em altura, a comunicação visual entre trabalhadores e operadores, a proibição da permanência de trabalhadores sobre contêineres em movimento e a necessidade de garantir uma atmosfera segura no interior do contêiner.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00519" y="423519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A87DD4A5-19E3-DD18-3B94-4D3664F69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6083645" y="2325378"/>
            <a:ext cx="5649551" cy="2982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São mencionadas medidas de prevenção de acidentes, instruções ergonômicas, sinalização, inspeção detalhada e prevenção de tombamento de pilhas de contêineres vazios.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6108356" y="174486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DF97EC25-A43C-5711-8164-D9C0674DF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1" y="286595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Operações com granéis secos (produtos a granel)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A9F8CC6-A329-85C3-70EF-A4C06BDBF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92DB967D-F49F-7D35-29B2-37E8023BE231}"/>
              </a:ext>
            </a:extLst>
          </p:cNvPr>
          <p:cNvSpPr/>
          <p:nvPr/>
        </p:nvSpPr>
        <p:spPr>
          <a:xfrm>
            <a:off x="-59872" y="1388349"/>
            <a:ext cx="12311743" cy="1377043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8580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73281" y="1794331"/>
            <a:ext cx="8296677" cy="430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item 29.17 aborda as operações com granéis secos. </a:t>
            </a:r>
          </a:p>
          <a:p>
            <a:pPr algn="l">
              <a:lnSpc>
                <a:spcPct val="150000"/>
              </a:lnSpc>
            </a:pPr>
            <a:endParaRPr lang="pt-BR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 estabelece medidas de segurança para prevenir barreiras que possam colocar em risco os trabalhadores, proíbe a permanência de trabalhadores em porões durante cargas ou descargas de granéis secos com risco de queda ou deslizamento, e exige a avaliação do risco de deslizamento com base no ângulo de repouso do produto. </a:t>
            </a:r>
            <a:endParaRPr lang="id-ID" sz="3200" b="1" dirty="0">
              <a:solidFill>
                <a:schemeClr val="tx2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05" y="222545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59304" y="-34254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56" y="478767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4AE97BE-F96D-E3F6-15D7-1C99F8E38F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27" y="178879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tx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89515" y="2308133"/>
            <a:ext cx="8557985" cy="4593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Também menciona a proteção dos operadores em máquinas autopropelidas com cabines fechadas, a prevenção da geração de </a:t>
            </a:r>
            <a:r>
              <a:rPr lang="pt-BR" altLang="zh-CN" dirty="0" err="1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aerodispersóides</a:t>
            </a:r>
            <a:r>
              <a:rPr lang="pt-BR" altLang="zh-CN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, a cobertura dos veículos que transportam granéis sólidos, a vistoria e capacidade das moegas ou funis, requisitos das cabines de operação, dispositivos para redução de poeiras, e a autorização de operação de locais com risco de gases tóxicos</a:t>
            </a: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.</a:t>
            </a:r>
            <a:endParaRPr lang="id-ID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2988F67F-CCD5-74B7-BC8F-7D418CF688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02</a:t>
              </a:r>
              <a:endParaRPr lang="zh-CN" altLang="en-US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738043" y="2291405"/>
              <a:ext cx="4467513" cy="18099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Abrangência da NR-29: Setores e atividades contemplados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D08AD272-2D38-F791-DD7C-9889671C0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11" y="6162564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492898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Transporte, movimentação, armazenagem e manuseio de materiais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8838BEB-78E1-B749-57B2-0CD65B3EE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6107304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6229159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1911851" y="629035"/>
            <a:ext cx="9202074" cy="465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item 29.18 trata do transporte, movimentação, armazenagem e manuseio em instalações portuárias.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Ele estabelece a necessidade de um regulamento próprio para disciplinar o tráfego de veículos, equipamentos, ciclistas e pedestres, além da movimentação de cargas nas diversas áreas operacionais. </a:t>
            </a:r>
            <a:endParaRPr lang="id-ID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469900" y="758304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673748" y="893925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sp>
        <p:nvSpPr>
          <p:cNvPr id="2" name="矩形 34">
            <a:extLst>
              <a:ext uri="{FF2B5EF4-FFF2-40B4-BE49-F238E27FC236}">
                <a16:creationId xmlns:a16="http://schemas.microsoft.com/office/drawing/2014/main" id="{30692F7E-840C-BC39-CDAD-BAE585AB4ECE}"/>
              </a:ext>
            </a:extLst>
          </p:cNvPr>
          <p:cNvSpPr/>
          <p:nvPr/>
        </p:nvSpPr>
        <p:spPr>
          <a:xfrm>
            <a:off x="469900" y="2301377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37">
            <a:extLst>
              <a:ext uri="{FF2B5EF4-FFF2-40B4-BE49-F238E27FC236}">
                <a16:creationId xmlns:a16="http://schemas.microsoft.com/office/drawing/2014/main" id="{8627CFC5-708F-6189-8420-4EFE65083D58}"/>
              </a:ext>
            </a:extLst>
          </p:cNvPr>
          <p:cNvGrpSpPr/>
          <p:nvPr/>
        </p:nvGrpSpPr>
        <p:grpSpPr>
          <a:xfrm>
            <a:off x="673748" y="243699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4" name="Freeform 33">
              <a:extLst>
                <a:ext uri="{FF2B5EF4-FFF2-40B4-BE49-F238E27FC236}">
                  <a16:creationId xmlns:a16="http://schemas.microsoft.com/office/drawing/2014/main" id="{67DEC142-2C04-C4A4-CCCC-875D1FCF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F390B964-0102-A7B9-91D8-43259322B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30DF4299-848E-92A2-5083-02C6D4AEA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C24CFE96-B0FD-C588-532F-7C0262D7F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1DAE6596-F625-FFD8-DD94-3A1BCA97B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3571" y="1303899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888009" y="2349660"/>
            <a:ext cx="5207992" cy="3159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sym typeface="Arial"/>
              </a:rPr>
              <a:t>Também exige a sinalização adequada, tanto vertical quanto horizontal, e em conformidade com o regulamento próprio.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sym typeface="Arial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sym typeface="Arial"/>
              </a:rPr>
              <a:t> As máquinas e equipamentos devem estar em condições seguras para circulação, e as vias devem estar conservadas, iluminadas e limpas.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097419" y="1439519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ED63C7B0-30B8-FB5F-8491-6AD2A4637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balhadores portuários avulsos também têm direito a adicional de risco. -  Auditoria Externa - BKR Lopes, Machado Auditores e Consultores">
            <a:extLst>
              <a:ext uri="{FF2B5EF4-FFF2-40B4-BE49-F238E27FC236}">
                <a16:creationId xmlns:a16="http://schemas.microsoft.com/office/drawing/2014/main" id="{96BACB65-8503-7604-5FA8-412BFCE2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"/>
            <a:ext cx="12192000" cy="42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2102F3BB-D5A1-B406-CF58-E90CF0710040}"/>
              </a:ext>
            </a:extLst>
          </p:cNvPr>
          <p:cNvSpPr/>
          <p:nvPr/>
        </p:nvSpPr>
        <p:spPr>
          <a:xfrm>
            <a:off x="0" y="0"/>
            <a:ext cx="12191999" cy="42545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6FAD3BBC-87E6-C643-67DC-D38FA0A52B6F}"/>
              </a:ext>
            </a:extLst>
          </p:cNvPr>
          <p:cNvSpPr/>
          <p:nvPr/>
        </p:nvSpPr>
        <p:spPr>
          <a:xfrm>
            <a:off x="296872" y="3469540"/>
            <a:ext cx="1482321" cy="1569920"/>
          </a:xfrm>
          <a:prstGeom prst="roundRect">
            <a:avLst>
              <a:gd name="adj" fmla="val 3819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34">
            <a:extLst>
              <a:ext uri="{FF2B5EF4-FFF2-40B4-BE49-F238E27FC236}">
                <a16:creationId xmlns:a16="http://schemas.microsoft.com/office/drawing/2014/main" id="{1AA59E5E-AEA2-5F1B-B24B-4BFFBEB842C5}"/>
              </a:ext>
            </a:extLst>
          </p:cNvPr>
          <p:cNvSpPr/>
          <p:nvPr/>
        </p:nvSpPr>
        <p:spPr>
          <a:xfrm>
            <a:off x="614171" y="3863598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17" name="组合 37">
            <a:extLst>
              <a:ext uri="{FF2B5EF4-FFF2-40B4-BE49-F238E27FC236}">
                <a16:creationId xmlns:a16="http://schemas.microsoft.com/office/drawing/2014/main" id="{318ECE0F-6560-929A-3ADF-14C0CE85D8D1}"/>
              </a:ext>
            </a:extLst>
          </p:cNvPr>
          <p:cNvGrpSpPr/>
          <p:nvPr/>
        </p:nvGrpSpPr>
        <p:grpSpPr>
          <a:xfrm>
            <a:off x="818019" y="3999219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7108010-1873-FCA5-632A-35DA200EE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0065F19-7178-615D-3949-AE02D438D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8E0FCA20-5693-42A7-33FF-581106D3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C0EE447-BC8B-3F4E-3DB6-8C0957D7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293D5073-E929-FABD-C5BA-C6A9F5EAEAEE}"/>
              </a:ext>
            </a:extLst>
          </p:cNvPr>
          <p:cNvSpPr txBox="1">
            <a:spLocks/>
          </p:cNvSpPr>
          <p:nvPr/>
        </p:nvSpPr>
        <p:spPr>
          <a:xfrm>
            <a:off x="1983040" y="3631476"/>
            <a:ext cx="10107359" cy="29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São estabelecidos requisitos para máquinas e equipamentos utilizados nas operações portuárias, incluindo sinalização sonora e luminosa, retrovisores, faróis e lanternas. O transporte de trabalhadores em compartimentos destinados à carga é proibido, exceto em situações de emergência. </a:t>
            </a: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7C2661B0-F560-7074-F7E3-CD766094C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9 (3)">
            <a:extLst>
              <a:ext uri="{FF2B5EF4-FFF2-40B4-BE49-F238E27FC236}">
                <a16:creationId xmlns:a16="http://schemas.microsoft.com/office/drawing/2014/main" id="{29E16568-1418-5E0F-495C-BAA836A2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76990" y="63214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08371" y="0"/>
            <a:ext cx="4825082" cy="50292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7175076" y="896629"/>
            <a:ext cx="4691672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Medidas de segurança devem ser adotadas para evitar quedas acidentais de carga, garantir a fixação adequada de contêineres e prevenir a queda de pessoas ou objetos durante o trabalho em veículos de carga.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18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Além disso, as pilhas de cargas ou materiais devem ser afastadas das bordas do cais em pelo menos 1,50 m.</a:t>
            </a:r>
            <a:endParaRPr lang="pt-BR" altLang="zh-CN" sz="18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2BC3EC9-8570-2B6B-B873-B64B8B7CB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492898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Segurança em trabalhos de limpeza e manutenção nos portos e embarcações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5D5F19E1-0659-4E7A-6363-1ACF77D8F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u="sng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u="sng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89515" y="1787433"/>
            <a:ext cx="8240485" cy="45930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item 29.20 aborda a segurança nos trabalhos de limpeza e manutenção em instalações portuárias. É proibida a realização simultânea de trabalhos de reparo e manutenção com as operações portuárias, quando isso colocar em risco a saúde e a integridade física dos trabalhadores. 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Os trabalhos de recondicionamento de embalagens, que possam apresentar riscos à saúde e à integridade física dos trabalhadores, devem ser realizados em áreas fora da movimentação de carga. Caso não seja possível realizar o recondicionamento em local separado, a operação no local deve ser interrompida até a conclusão do reparo. </a:t>
            </a:r>
            <a:endParaRPr lang="id-ID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933875B-834B-F7D9-C622-DEAC2B4F0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856339" y="2843173"/>
            <a:ext cx="5843968" cy="22513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No recondicionamento de embalagens com cargas perigosas, é necessário realizar uma vistoria na área e avaliar previamente o risco da tarefa, definindo as medidas de prevenção coletiva e individual necessárias.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8431916" y="1792386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1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84782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Segurança nos serviços de vigias de portaló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59DFA3FA-A149-06AA-37ED-180092C21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579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0" y="5345692"/>
            <a:ext cx="2622176" cy="1506071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4158565" y="1647957"/>
            <a:ext cx="6497045" cy="4232143"/>
            <a:chOff x="3214098" y="4073657"/>
            <a:chExt cx="2554690" cy="1541289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3214098" y="4073657"/>
              <a:ext cx="2554690" cy="1541289"/>
            </a:xfrm>
            <a:prstGeom prst="roundRect">
              <a:avLst>
                <a:gd name="adj" fmla="val 10388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3387790" y="4215342"/>
              <a:ext cx="2207306" cy="1324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O item 29.21 estabelece medidas de segurança para o vigia de portaló, que é o local de entrada em um navio ou por onde a carga passa, em instalações portuárias. Isso inclui a provisão de abrigo contra intempéries, a posição fora de áreas com movimentação de carga e a disponibilidade de assento com encosto para proteção lombar.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9799147" y="5357592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554EC813-DA8B-CFC4-8C50-75E51E54B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81" y="42555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6842" y="66285"/>
            <a:ext cx="8573271" cy="64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  <a:endParaRPr lang="zh-CN" altLang="en-US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2248" y="790424"/>
            <a:ext cx="972000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90671" y="1155594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32439" y="2681356"/>
            <a:ext cx="6491401" cy="2632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NR-29 abrange diversos setores e atividades relacionadas ao trabalho portuário.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Ela se aplica a todas as empresas e empregadores que realizam operações portuárias, incluindo portos marítimos, fluviais e lacustres. </a:t>
            </a:r>
            <a:endParaRPr lang="id-ID" sz="2000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9" name="Freeform 33"/>
          <p:cNvSpPr>
            <a:spLocks/>
          </p:cNvSpPr>
          <p:nvPr/>
        </p:nvSpPr>
        <p:spPr bwMode="auto">
          <a:xfrm>
            <a:off x="3703436" y="1291215"/>
            <a:ext cx="46882" cy="48185"/>
          </a:xfrm>
          <a:custGeom>
            <a:avLst/>
            <a:gdLst>
              <a:gd name="T0" fmla="*/ 0 w 20"/>
              <a:gd name="T1" fmla="*/ 9 h 20"/>
              <a:gd name="T2" fmla="*/ 11 w 20"/>
              <a:gd name="T3" fmla="*/ 20 h 20"/>
              <a:gd name="T4" fmla="*/ 14 w 20"/>
              <a:gd name="T5" fmla="*/ 5 h 20"/>
              <a:gd name="T6" fmla="*/ 0 w 20"/>
              <a:gd name="T7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0">
                <a:moveTo>
                  <a:pt x="0" y="9"/>
                </a:moveTo>
                <a:cubicBezTo>
                  <a:pt x="11" y="20"/>
                  <a:pt x="11" y="20"/>
                  <a:pt x="11" y="20"/>
                </a:cubicBezTo>
                <a:cubicBezTo>
                  <a:pt x="18" y="13"/>
                  <a:pt x="20" y="11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0" name="Freeform 34"/>
          <p:cNvSpPr>
            <a:spLocks noEditPoints="1"/>
          </p:cNvSpPr>
          <p:nvPr/>
        </p:nvSpPr>
        <p:spPr bwMode="auto">
          <a:xfrm>
            <a:off x="3442979" y="1308144"/>
            <a:ext cx="291711" cy="291712"/>
          </a:xfrm>
          <a:custGeom>
            <a:avLst/>
            <a:gdLst>
              <a:gd name="T0" fmla="*/ 0 w 224"/>
              <a:gd name="T1" fmla="*/ 224 h 224"/>
              <a:gd name="T2" fmla="*/ 20 w 224"/>
              <a:gd name="T3" fmla="*/ 175 h 224"/>
              <a:gd name="T4" fmla="*/ 197 w 224"/>
              <a:gd name="T5" fmla="*/ 0 h 224"/>
              <a:gd name="T6" fmla="*/ 224 w 224"/>
              <a:gd name="T7" fmla="*/ 27 h 224"/>
              <a:gd name="T8" fmla="*/ 45 w 224"/>
              <a:gd name="T9" fmla="*/ 206 h 224"/>
              <a:gd name="T10" fmla="*/ 0 w 224"/>
              <a:gd name="T11" fmla="*/ 224 h 224"/>
              <a:gd name="T12" fmla="*/ 29 w 224"/>
              <a:gd name="T13" fmla="*/ 184 h 224"/>
              <a:gd name="T14" fmla="*/ 22 w 224"/>
              <a:gd name="T15" fmla="*/ 201 h 224"/>
              <a:gd name="T16" fmla="*/ 40 w 224"/>
              <a:gd name="T17" fmla="*/ 193 h 224"/>
              <a:gd name="T18" fmla="*/ 206 w 224"/>
              <a:gd name="T19" fmla="*/ 27 h 224"/>
              <a:gd name="T20" fmla="*/ 197 w 224"/>
              <a:gd name="T21" fmla="*/ 16 h 224"/>
              <a:gd name="T22" fmla="*/ 29 w 224"/>
              <a:gd name="T23" fmla="*/ 18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4" h="224">
                <a:moveTo>
                  <a:pt x="0" y="224"/>
                </a:moveTo>
                <a:lnTo>
                  <a:pt x="20" y="175"/>
                </a:lnTo>
                <a:lnTo>
                  <a:pt x="197" y="0"/>
                </a:lnTo>
                <a:lnTo>
                  <a:pt x="224" y="27"/>
                </a:lnTo>
                <a:lnTo>
                  <a:pt x="45" y="206"/>
                </a:lnTo>
                <a:lnTo>
                  <a:pt x="0" y="224"/>
                </a:lnTo>
                <a:close/>
                <a:moveTo>
                  <a:pt x="29" y="184"/>
                </a:moveTo>
                <a:lnTo>
                  <a:pt x="22" y="201"/>
                </a:lnTo>
                <a:lnTo>
                  <a:pt x="40" y="193"/>
                </a:lnTo>
                <a:lnTo>
                  <a:pt x="206" y="27"/>
                </a:lnTo>
                <a:lnTo>
                  <a:pt x="197" y="16"/>
                </a:lnTo>
                <a:lnTo>
                  <a:pt x="29" y="1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>
            <a:off x="3457304" y="1543858"/>
            <a:ext cx="41673" cy="41673"/>
          </a:xfrm>
          <a:custGeom>
            <a:avLst/>
            <a:gdLst>
              <a:gd name="T0" fmla="*/ 32 w 32"/>
              <a:gd name="T1" fmla="*/ 18 h 32"/>
              <a:gd name="T2" fmla="*/ 0 w 32"/>
              <a:gd name="T3" fmla="*/ 32 h 32"/>
              <a:gd name="T4" fmla="*/ 0 w 32"/>
              <a:gd name="T5" fmla="*/ 32 h 32"/>
              <a:gd name="T6" fmla="*/ 12 w 32"/>
              <a:gd name="T7" fmla="*/ 0 h 32"/>
              <a:gd name="T8" fmla="*/ 32 w 32"/>
              <a:gd name="T9" fmla="*/ 1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32" y="18"/>
                </a:moveTo>
                <a:lnTo>
                  <a:pt x="0" y="32"/>
                </a:lnTo>
                <a:lnTo>
                  <a:pt x="0" y="32"/>
                </a:lnTo>
                <a:lnTo>
                  <a:pt x="12" y="0"/>
                </a:lnTo>
                <a:lnTo>
                  <a:pt x="3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3294519" y="1400607"/>
            <a:ext cx="346407" cy="347710"/>
          </a:xfrm>
          <a:custGeom>
            <a:avLst/>
            <a:gdLst>
              <a:gd name="T0" fmla="*/ 266 w 266"/>
              <a:gd name="T1" fmla="*/ 267 h 267"/>
              <a:gd name="T2" fmla="*/ 0 w 266"/>
              <a:gd name="T3" fmla="*/ 267 h 267"/>
              <a:gd name="T4" fmla="*/ 0 w 266"/>
              <a:gd name="T5" fmla="*/ 0 h 267"/>
              <a:gd name="T6" fmla="*/ 219 w 266"/>
              <a:gd name="T7" fmla="*/ 0 h 267"/>
              <a:gd name="T8" fmla="*/ 219 w 266"/>
              <a:gd name="T9" fmla="*/ 12 h 267"/>
              <a:gd name="T10" fmla="*/ 11 w 266"/>
              <a:gd name="T11" fmla="*/ 12 h 267"/>
              <a:gd name="T12" fmla="*/ 11 w 266"/>
              <a:gd name="T13" fmla="*/ 254 h 267"/>
              <a:gd name="T14" fmla="*/ 255 w 266"/>
              <a:gd name="T15" fmla="*/ 254 h 267"/>
              <a:gd name="T16" fmla="*/ 255 w 266"/>
              <a:gd name="T17" fmla="*/ 47 h 267"/>
              <a:gd name="T18" fmla="*/ 266 w 266"/>
              <a:gd name="T19" fmla="*/ 47 h 267"/>
              <a:gd name="T20" fmla="*/ 266 w 266"/>
              <a:gd name="T2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6" h="267">
                <a:moveTo>
                  <a:pt x="266" y="267"/>
                </a:moveTo>
                <a:lnTo>
                  <a:pt x="0" y="267"/>
                </a:lnTo>
                <a:lnTo>
                  <a:pt x="0" y="0"/>
                </a:lnTo>
                <a:lnTo>
                  <a:pt x="219" y="0"/>
                </a:lnTo>
                <a:lnTo>
                  <a:pt x="219" y="12"/>
                </a:lnTo>
                <a:lnTo>
                  <a:pt x="11" y="12"/>
                </a:lnTo>
                <a:lnTo>
                  <a:pt x="11" y="254"/>
                </a:lnTo>
                <a:lnTo>
                  <a:pt x="255" y="254"/>
                </a:lnTo>
                <a:lnTo>
                  <a:pt x="255" y="47"/>
                </a:lnTo>
                <a:lnTo>
                  <a:pt x="266" y="47"/>
                </a:lnTo>
                <a:lnTo>
                  <a:pt x="266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pic>
        <p:nvPicPr>
          <p:cNvPr id="2" name="Picture 16" descr="Ambiente de trabalho seguro: tudo o que você precisa saber | Blog Solidus Jr">
            <a:extLst>
              <a:ext uri="{FF2B5EF4-FFF2-40B4-BE49-F238E27FC236}">
                <a16:creationId xmlns:a16="http://schemas.microsoft.com/office/drawing/2014/main" id="{E285F361-4630-825A-A2CE-5B86A94A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98"/>
          <a:stretch/>
        </p:blipFill>
        <p:spPr bwMode="auto">
          <a:xfrm>
            <a:off x="6293258" y="0"/>
            <a:ext cx="7803742" cy="6858000"/>
          </a:xfrm>
          <a:prstGeom prst="parallelogram">
            <a:avLst>
              <a:gd name="adj" fmla="val 501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平行四边形 7"/>
          <p:cNvSpPr/>
          <p:nvPr/>
        </p:nvSpPr>
        <p:spPr>
          <a:xfrm>
            <a:off x="6293258" y="2441"/>
            <a:ext cx="7803742" cy="6858000"/>
          </a:xfrm>
          <a:prstGeom prst="parallelogram">
            <a:avLst>
              <a:gd name="adj" fmla="val 50096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9613900" y="5181600"/>
            <a:ext cx="1756508" cy="1683221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2AA7106B-8D09-B3A3-DEA0-06FA92E0CD41}"/>
              </a:ext>
            </a:extLst>
          </p:cNvPr>
          <p:cNvSpPr/>
          <p:nvPr/>
        </p:nvSpPr>
        <p:spPr>
          <a:xfrm rot="10800000">
            <a:off x="9116605" y="2441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A76F5F5E-284E-88D0-2983-319766E539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84782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Iluminação dos locais de trabalho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1297A1F-6D0D-B9D7-EE91-974021918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balhadores portuários avulsos também têm direito a adicional de risco. -  Auditoria Externa - BKR Lopes, Machado Auditores e Consultores">
            <a:extLst>
              <a:ext uri="{FF2B5EF4-FFF2-40B4-BE49-F238E27FC236}">
                <a16:creationId xmlns:a16="http://schemas.microsoft.com/office/drawing/2014/main" id="{96BACB65-8503-7604-5FA8-412BFCE2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"/>
            <a:ext cx="12192000" cy="366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2102F3BB-D5A1-B406-CF58-E90CF0710040}"/>
              </a:ext>
            </a:extLst>
          </p:cNvPr>
          <p:cNvSpPr/>
          <p:nvPr/>
        </p:nvSpPr>
        <p:spPr>
          <a:xfrm>
            <a:off x="0" y="0"/>
            <a:ext cx="12191999" cy="3561153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6FAD3BBC-87E6-C643-67DC-D38FA0A52B6F}"/>
              </a:ext>
            </a:extLst>
          </p:cNvPr>
          <p:cNvSpPr/>
          <p:nvPr/>
        </p:nvSpPr>
        <p:spPr>
          <a:xfrm>
            <a:off x="296872" y="3469540"/>
            <a:ext cx="1482321" cy="1569920"/>
          </a:xfrm>
          <a:prstGeom prst="roundRect">
            <a:avLst>
              <a:gd name="adj" fmla="val 3819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34">
            <a:extLst>
              <a:ext uri="{FF2B5EF4-FFF2-40B4-BE49-F238E27FC236}">
                <a16:creationId xmlns:a16="http://schemas.microsoft.com/office/drawing/2014/main" id="{1AA59E5E-AEA2-5F1B-B24B-4BFFBEB842C5}"/>
              </a:ext>
            </a:extLst>
          </p:cNvPr>
          <p:cNvSpPr/>
          <p:nvPr/>
        </p:nvSpPr>
        <p:spPr>
          <a:xfrm>
            <a:off x="614171" y="3863598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17" name="组合 37">
            <a:extLst>
              <a:ext uri="{FF2B5EF4-FFF2-40B4-BE49-F238E27FC236}">
                <a16:creationId xmlns:a16="http://schemas.microsoft.com/office/drawing/2014/main" id="{318ECE0F-6560-929A-3ADF-14C0CE85D8D1}"/>
              </a:ext>
            </a:extLst>
          </p:cNvPr>
          <p:cNvGrpSpPr/>
          <p:nvPr/>
        </p:nvGrpSpPr>
        <p:grpSpPr>
          <a:xfrm>
            <a:off x="818019" y="3999219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7108010-1873-FCA5-632A-35DA200EE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0065F19-7178-615D-3949-AE02D438D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8E0FCA20-5693-42A7-33FF-581106D3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C0EE447-BC8B-3F4E-3DB6-8C0957D7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293D5073-E929-FABD-C5BA-C6A9F5EAEAEE}"/>
              </a:ext>
            </a:extLst>
          </p:cNvPr>
          <p:cNvSpPr txBox="1">
            <a:spLocks/>
          </p:cNvSpPr>
          <p:nvPr/>
        </p:nvSpPr>
        <p:spPr>
          <a:xfrm>
            <a:off x="1983040" y="3631476"/>
            <a:ext cx="10107359" cy="29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Segundo o item 29.22 da NR-29, a iluminação nos locais de trabalho deve atender aos requisitos mínimos estabelecidos. Os locais de operação devem ter iluminamento não inferior a 50 lux, enquanto as áreas de acesso e circulação devem ter no mínimo 10 lux em toda sua extensão, tanto a bordo como em terra.</a:t>
            </a: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A43E822-D048-B5C4-8518-64BC8593B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84782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Transporte de trabalhadores por via aquática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B389545-26DA-E7E5-7013-2CA0FBD00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738086" y="909807"/>
            <a:ext cx="6643914" cy="503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transporte de trabalhadores portuários por via aquática deve seguir as normas estabelecidas pela NORMAM.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Os locais de embarque e desembarque devem possuir dispositivos de segurança para evitar quedas na água e reduzir o risco de colisão da embarcação com o cais ou flutuante.</a:t>
            </a:r>
            <a:endParaRPr lang="id-ID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349091" y="14846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7B8D68D-E55E-A4E6-F9DC-62D1B5136542}"/>
              </a:ext>
            </a:extLst>
          </p:cNvPr>
          <p:cNvSpPr/>
          <p:nvPr/>
        </p:nvSpPr>
        <p:spPr>
          <a:xfrm rot="5400000">
            <a:off x="349092" y="4005943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EE742EC8-253F-0681-6E06-489D43193E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84782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Locais frigorificados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8E1648E-290C-20E1-5AE3-BA2065250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F26F4B0D-20EE-F22C-93E0-07B9D88B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2076580"/>
            <a:ext cx="12212115" cy="27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2">
            <a:extLst>
              <a:ext uri="{FF2B5EF4-FFF2-40B4-BE49-F238E27FC236}">
                <a16:creationId xmlns:a16="http://schemas.microsoft.com/office/drawing/2014/main" id="{0CF4A0C7-C4EE-1024-C006-CB164ABC593C}"/>
              </a:ext>
            </a:extLst>
          </p:cNvPr>
          <p:cNvSpPr/>
          <p:nvPr/>
        </p:nvSpPr>
        <p:spPr>
          <a:xfrm>
            <a:off x="0" y="2068195"/>
            <a:ext cx="12192000" cy="278726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41655" y="693225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303882" y="263030"/>
            <a:ext cx="7841279" cy="6594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Em locais frigorificados, o uso de máquinas movidas a combustão interna é proibido, a menos que estejam equipadas com dispositivos neutralizadores e que as concentrações de gases sejam monitoradas de acordo com a NR09.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As atividades realizadas nesses locais devem seguir um regime de tempo de trabalho com intervalos de recuperação térmica fora do ambiente frio, conforme previsto no Anexo III, utilizando EPI e vestimentas adequados ao risco.</a:t>
            </a:r>
            <a:endParaRPr lang="id-ID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" name="组合 32">
            <a:extLst>
              <a:ext uri="{FF2B5EF4-FFF2-40B4-BE49-F238E27FC236}">
                <a16:creationId xmlns:a16="http://schemas.microsoft.com/office/drawing/2014/main" id="{2F27346E-38BA-1AAB-91CC-4B465099E984}"/>
              </a:ext>
            </a:extLst>
          </p:cNvPr>
          <p:cNvGrpSpPr/>
          <p:nvPr/>
        </p:nvGrpSpPr>
        <p:grpSpPr>
          <a:xfrm>
            <a:off x="841655" y="5396131"/>
            <a:ext cx="914400" cy="914400"/>
            <a:chOff x="6944737" y="3338414"/>
            <a:chExt cx="914400" cy="914400"/>
          </a:xfrm>
        </p:grpSpPr>
        <p:sp>
          <p:nvSpPr>
            <p:cNvPr id="6" name="椭圆 20">
              <a:extLst>
                <a:ext uri="{FF2B5EF4-FFF2-40B4-BE49-F238E27FC236}">
                  <a16:creationId xmlns:a16="http://schemas.microsoft.com/office/drawing/2014/main" id="{36A9E04C-3C05-CB5E-FC87-36700C418E26}"/>
                </a:ext>
              </a:extLst>
            </p:cNvPr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Shape 2619">
              <a:extLst>
                <a:ext uri="{FF2B5EF4-FFF2-40B4-BE49-F238E27FC236}">
                  <a16:creationId xmlns:a16="http://schemas.microsoft.com/office/drawing/2014/main" id="{6B9BAA44-4CA0-89B5-2A8D-63B812249487}"/>
                </a:ext>
              </a:extLst>
            </p:cNvPr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3B3F94FD-08C9-0E80-370D-A7C344E40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479529"/>
            <a:ext cx="1106963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Condições sanitárias e de conforto nos locais de trabalho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9E17FD3-4695-D4D2-28A4-475BCC4A4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0206" y="294225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309144" y="1297718"/>
            <a:ext cx="6129756" cy="4759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O item 29.25 trata das condições sanitárias e de conforto nos locais de trabalho portuários. Ele estabelece que as instalações sanitárias, vestiários, refeitórios e locais de repouso devem ser mantidos pelas autoridades responsáveis e seguir as diretrizes da NR-24. </a:t>
            </a:r>
          </a:p>
          <a:p>
            <a:pPr>
              <a:lnSpc>
                <a:spcPct val="130000"/>
              </a:lnSpc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Os locais de espera devem ser projetados com segurança, higiene e limpeza, incluindo piso e paredes adequados, cobertura contra intempéries, proteção elétrica, ventilação natural e condições de conforto térmico, acústico e de iluminação.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484054" y="429845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6903E4CC-E71D-CAD4-BBB8-50BFB02F6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SST: o que é e como realizar uma gestão eficiente">
            <a:extLst>
              <a:ext uri="{FF2B5EF4-FFF2-40B4-BE49-F238E27FC236}">
                <a16:creationId xmlns:a16="http://schemas.microsoft.com/office/drawing/2014/main" id="{A4253EE0-2D6E-7DB9-58B8-85EFCA16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>
            <a:off x="6758641" y="1"/>
            <a:ext cx="543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24300E82-33CD-370D-7989-FA068D9EED18}"/>
              </a:ext>
            </a:extLst>
          </p:cNvPr>
          <p:cNvSpPr/>
          <p:nvPr/>
        </p:nvSpPr>
        <p:spPr>
          <a:xfrm flipH="1" flipV="1">
            <a:off x="5841248" y="-2"/>
            <a:ext cx="6361170" cy="666503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0F4C7131-07F0-89A7-4E59-36F232C68716}"/>
              </a:ext>
            </a:extLst>
          </p:cNvPr>
          <p:cNvGrpSpPr/>
          <p:nvPr/>
        </p:nvGrpSpPr>
        <p:grpSpPr>
          <a:xfrm>
            <a:off x="3302000" y="192969"/>
            <a:ext cx="5435600" cy="719915"/>
            <a:chOff x="4409739" y="179522"/>
            <a:chExt cx="3291839" cy="719915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175C203F-C7AB-E24F-29DA-23CE671B1271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E3CA15EA-90B9-7CEC-E08D-9290DBD7A946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7" name="矩形 4">
            <a:extLst>
              <a:ext uri="{FF2B5EF4-FFF2-40B4-BE49-F238E27FC236}">
                <a16:creationId xmlns:a16="http://schemas.microsoft.com/office/drawing/2014/main" id="{B0890B31-FDDE-D150-016B-5B5FB94816D2}"/>
              </a:ext>
            </a:extLst>
          </p:cNvPr>
          <p:cNvSpPr/>
          <p:nvPr/>
        </p:nvSpPr>
        <p:spPr>
          <a:xfrm>
            <a:off x="5590591" y="0"/>
            <a:ext cx="6611827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61C4E62A-A6C0-AA90-F9EF-6815F7F98A86}"/>
              </a:ext>
            </a:extLst>
          </p:cNvPr>
          <p:cNvSpPr/>
          <p:nvPr/>
        </p:nvSpPr>
        <p:spPr>
          <a:xfrm>
            <a:off x="141514" y="2438400"/>
            <a:ext cx="11250386" cy="4419600"/>
          </a:xfrm>
          <a:prstGeom prst="parallelogram">
            <a:avLst>
              <a:gd name="adj" fmla="val 44622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24">
            <a:extLst>
              <a:ext uri="{FF2B5EF4-FFF2-40B4-BE49-F238E27FC236}">
                <a16:creationId xmlns:a16="http://schemas.microsoft.com/office/drawing/2014/main" id="{7BEDB37B-240B-A47F-945D-56CE0FB4FE38}"/>
              </a:ext>
            </a:extLst>
          </p:cNvPr>
          <p:cNvGrpSpPr/>
          <p:nvPr/>
        </p:nvGrpSpPr>
        <p:grpSpPr>
          <a:xfrm>
            <a:off x="5694623" y="2607875"/>
            <a:ext cx="592938" cy="585216"/>
            <a:chOff x="8777289" y="2624138"/>
            <a:chExt cx="546100" cy="541338"/>
          </a:xfrm>
          <a:solidFill>
            <a:schemeClr val="bg1"/>
          </a:solidFill>
        </p:grpSpPr>
        <p:sp>
          <p:nvSpPr>
            <p:cNvPr id="12" name="Freeform 116">
              <a:extLst>
                <a:ext uri="{FF2B5EF4-FFF2-40B4-BE49-F238E27FC236}">
                  <a16:creationId xmlns:a16="http://schemas.microsoft.com/office/drawing/2014/main" id="{2EEB8DDA-0D91-761F-6109-D823F514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546100" cy="541338"/>
            </a:xfrm>
            <a:custGeom>
              <a:avLst/>
              <a:gdLst>
                <a:gd name="T0" fmla="*/ 8 w 192"/>
                <a:gd name="T1" fmla="*/ 88 h 190"/>
                <a:gd name="T2" fmla="*/ 8 w 192"/>
                <a:gd name="T3" fmla="*/ 180 h 190"/>
                <a:gd name="T4" fmla="*/ 10 w 192"/>
                <a:gd name="T5" fmla="*/ 182 h 190"/>
                <a:gd name="T6" fmla="*/ 183 w 192"/>
                <a:gd name="T7" fmla="*/ 182 h 190"/>
                <a:gd name="T8" fmla="*/ 184 w 192"/>
                <a:gd name="T9" fmla="*/ 180 h 190"/>
                <a:gd name="T10" fmla="*/ 184 w 192"/>
                <a:gd name="T11" fmla="*/ 10 h 190"/>
                <a:gd name="T12" fmla="*/ 183 w 192"/>
                <a:gd name="T13" fmla="*/ 8 h 190"/>
                <a:gd name="T14" fmla="*/ 89 w 192"/>
                <a:gd name="T15" fmla="*/ 8 h 190"/>
                <a:gd name="T16" fmla="*/ 89 w 192"/>
                <a:gd name="T17" fmla="*/ 0 h 190"/>
                <a:gd name="T18" fmla="*/ 183 w 192"/>
                <a:gd name="T19" fmla="*/ 0 h 190"/>
                <a:gd name="T20" fmla="*/ 192 w 192"/>
                <a:gd name="T21" fmla="*/ 10 h 190"/>
                <a:gd name="T22" fmla="*/ 192 w 192"/>
                <a:gd name="T23" fmla="*/ 180 h 190"/>
                <a:gd name="T24" fmla="*/ 183 w 192"/>
                <a:gd name="T25" fmla="*/ 190 h 190"/>
                <a:gd name="T26" fmla="*/ 10 w 192"/>
                <a:gd name="T27" fmla="*/ 190 h 190"/>
                <a:gd name="T28" fmla="*/ 0 w 192"/>
                <a:gd name="T29" fmla="*/ 180 h 190"/>
                <a:gd name="T30" fmla="*/ 0 w 192"/>
                <a:gd name="T31" fmla="*/ 88 h 190"/>
                <a:gd name="T32" fmla="*/ 8 w 192"/>
                <a:gd name="T33" fmla="*/ 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190">
                  <a:moveTo>
                    <a:pt x="8" y="88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8" y="181"/>
                    <a:pt x="9" y="182"/>
                    <a:pt x="10" y="182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4" y="182"/>
                    <a:pt x="184" y="181"/>
                    <a:pt x="184" y="18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4" y="9"/>
                    <a:pt x="184" y="8"/>
                    <a:pt x="183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8" y="0"/>
                    <a:pt x="192" y="4"/>
                    <a:pt x="192" y="10"/>
                  </a:cubicBezTo>
                  <a:cubicBezTo>
                    <a:pt x="192" y="180"/>
                    <a:pt x="192" y="180"/>
                    <a:pt x="192" y="180"/>
                  </a:cubicBezTo>
                  <a:cubicBezTo>
                    <a:pt x="192" y="185"/>
                    <a:pt x="188" y="190"/>
                    <a:pt x="183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5" y="190"/>
                    <a:pt x="0" y="185"/>
                    <a:pt x="0" y="180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117">
              <a:extLst>
                <a:ext uri="{FF2B5EF4-FFF2-40B4-BE49-F238E27FC236}">
                  <a16:creationId xmlns:a16="http://schemas.microsoft.com/office/drawing/2014/main" id="{40ADFECA-F88C-876A-D056-4F3807C8B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215900" cy="214313"/>
            </a:xfrm>
            <a:custGeom>
              <a:avLst/>
              <a:gdLst>
                <a:gd name="T0" fmla="*/ 136 w 136"/>
                <a:gd name="T1" fmla="*/ 133 h 135"/>
                <a:gd name="T2" fmla="*/ 136 w 136"/>
                <a:gd name="T3" fmla="*/ 135 h 135"/>
                <a:gd name="T4" fmla="*/ 22 w 136"/>
                <a:gd name="T5" fmla="*/ 135 h 135"/>
                <a:gd name="T6" fmla="*/ 22 w 136"/>
                <a:gd name="T7" fmla="*/ 121 h 135"/>
                <a:gd name="T8" fmla="*/ 111 w 136"/>
                <a:gd name="T9" fmla="*/ 121 h 135"/>
                <a:gd name="T10" fmla="*/ 0 w 136"/>
                <a:gd name="T11" fmla="*/ 9 h 135"/>
                <a:gd name="T12" fmla="*/ 11 w 136"/>
                <a:gd name="T13" fmla="*/ 0 h 135"/>
                <a:gd name="T14" fmla="*/ 122 w 136"/>
                <a:gd name="T15" fmla="*/ 112 h 135"/>
                <a:gd name="T16" fmla="*/ 122 w 136"/>
                <a:gd name="T17" fmla="*/ 18 h 135"/>
                <a:gd name="T18" fmla="*/ 136 w 136"/>
                <a:gd name="T19" fmla="*/ 18 h 135"/>
                <a:gd name="T20" fmla="*/ 136 w 136"/>
                <a:gd name="T21" fmla="*/ 133 h 135"/>
                <a:gd name="T22" fmla="*/ 136 w 136"/>
                <a:gd name="T2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35">
                  <a:moveTo>
                    <a:pt x="136" y="133"/>
                  </a:moveTo>
                  <a:lnTo>
                    <a:pt x="136" y="135"/>
                  </a:lnTo>
                  <a:lnTo>
                    <a:pt x="22" y="135"/>
                  </a:lnTo>
                  <a:lnTo>
                    <a:pt x="22" y="121"/>
                  </a:lnTo>
                  <a:lnTo>
                    <a:pt x="111" y="121"/>
                  </a:lnTo>
                  <a:lnTo>
                    <a:pt x="0" y="9"/>
                  </a:lnTo>
                  <a:lnTo>
                    <a:pt x="11" y="0"/>
                  </a:lnTo>
                  <a:lnTo>
                    <a:pt x="122" y="112"/>
                  </a:lnTo>
                  <a:lnTo>
                    <a:pt x="122" y="18"/>
                  </a:lnTo>
                  <a:lnTo>
                    <a:pt x="136" y="18"/>
                  </a:lnTo>
                  <a:lnTo>
                    <a:pt x="136" y="133"/>
                  </a:lnTo>
                  <a:lnTo>
                    <a:pt x="136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9A736A77-2336-0FF9-51D5-53E9E54BC0B0}"/>
              </a:ext>
            </a:extLst>
          </p:cNvPr>
          <p:cNvSpPr txBox="1"/>
          <p:nvPr/>
        </p:nvSpPr>
        <p:spPr>
          <a:xfrm>
            <a:off x="1828119" y="3920414"/>
            <a:ext cx="8077881" cy="1789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O texto também aborda a necessidade de um local de repouso para trabalhadores que operam equipamentos pesados, o limite de distância para instalações sanitárias e a disponibilidade de instalações sanitárias móveis em embarcações sem gabinete sanitário.</a:t>
            </a:r>
            <a:endParaRPr lang="en-US" altLang="zh-CN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cxnSp>
        <p:nvCxnSpPr>
          <p:cNvPr id="10" name="直接连接符 34">
            <a:extLst>
              <a:ext uri="{FF2B5EF4-FFF2-40B4-BE49-F238E27FC236}">
                <a16:creationId xmlns:a16="http://schemas.microsoft.com/office/drawing/2014/main" id="{C648498A-B99C-87CC-86F9-4CF863AE8808}"/>
              </a:ext>
            </a:extLst>
          </p:cNvPr>
          <p:cNvCxnSpPr>
            <a:cxnSpLocks/>
          </p:cNvCxnSpPr>
          <p:nvPr/>
        </p:nvCxnSpPr>
        <p:spPr>
          <a:xfrm flipH="1">
            <a:off x="5683280" y="3304585"/>
            <a:ext cx="6260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5F587642-494A-92DB-6EE7-3522FDD22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R-29 (6)">
            <a:extLst>
              <a:ext uri="{FF2B5EF4-FFF2-40B4-BE49-F238E27FC236}">
                <a16:creationId xmlns:a16="http://schemas.microsoft.com/office/drawing/2014/main" id="{16FEEC45-6BB9-80B5-23D3-943D326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2497400"/>
            <a:ext cx="11539754" cy="177075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6362" y="2847829"/>
            <a:ext cx="11327028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3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Primeiros socorros e outras providências</a:t>
            </a:r>
            <a:endParaRPr lang="id-ID" sz="36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42AD241-A67B-CA52-79FB-F8DBB39B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DB6DBC72-4C4D-D35B-1CF9-C0C87E53A78D}"/>
              </a:ext>
            </a:extLst>
          </p:cNvPr>
          <p:cNvSpPr/>
          <p:nvPr/>
        </p:nvSpPr>
        <p:spPr>
          <a:xfrm>
            <a:off x="355429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23">
            <a:extLst>
              <a:ext uri="{FF2B5EF4-FFF2-40B4-BE49-F238E27FC236}">
                <a16:creationId xmlns:a16="http://schemas.microsoft.com/office/drawing/2014/main" id="{A155E3C2-FD7C-D779-1627-FF0A65901C00}"/>
              </a:ext>
            </a:extLst>
          </p:cNvPr>
          <p:cNvSpPr/>
          <p:nvPr/>
        </p:nvSpPr>
        <p:spPr>
          <a:xfrm>
            <a:off x="2300141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3B98D49E-2DD5-C43F-2174-1618E5656B66}"/>
              </a:ext>
            </a:extLst>
          </p:cNvPr>
          <p:cNvSpPr/>
          <p:nvPr/>
        </p:nvSpPr>
        <p:spPr>
          <a:xfrm>
            <a:off x="8838787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2" name="矩形 35">
            <a:extLst>
              <a:ext uri="{FF2B5EF4-FFF2-40B4-BE49-F238E27FC236}">
                <a16:creationId xmlns:a16="http://schemas.microsoft.com/office/drawing/2014/main" id="{0B205926-52BF-511A-87D6-76203D1BE567}"/>
              </a:ext>
            </a:extLst>
          </p:cNvPr>
          <p:cNvSpPr/>
          <p:nvPr/>
        </p:nvSpPr>
        <p:spPr>
          <a:xfrm>
            <a:off x="6765345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7" name="矩形 41">
            <a:extLst>
              <a:ext uri="{FF2B5EF4-FFF2-40B4-BE49-F238E27FC236}">
                <a16:creationId xmlns:a16="http://schemas.microsoft.com/office/drawing/2014/main" id="{63F5429F-1D9F-8E02-BC37-B531E4074CCA}"/>
              </a:ext>
            </a:extLst>
          </p:cNvPr>
          <p:cNvSpPr/>
          <p:nvPr/>
        </p:nvSpPr>
        <p:spPr>
          <a:xfrm>
            <a:off x="4333466" y="1937327"/>
            <a:ext cx="3525069" cy="4370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0" name="等腰三角形 44">
            <a:extLst>
              <a:ext uri="{FF2B5EF4-FFF2-40B4-BE49-F238E27FC236}">
                <a16:creationId xmlns:a16="http://schemas.microsoft.com/office/drawing/2014/main" id="{C00EE60A-4C89-3703-4673-09F251C97005}"/>
              </a:ext>
            </a:extLst>
          </p:cNvPr>
          <p:cNvSpPr/>
          <p:nvPr/>
        </p:nvSpPr>
        <p:spPr>
          <a:xfrm rot="10800000">
            <a:off x="5955639" y="5861097"/>
            <a:ext cx="280724" cy="157302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1" name="文本框 45">
            <a:extLst>
              <a:ext uri="{FF2B5EF4-FFF2-40B4-BE49-F238E27FC236}">
                <a16:creationId xmlns:a16="http://schemas.microsoft.com/office/drawing/2014/main" id="{DC15D66B-1FB1-940C-2D20-F5A7343CF712}"/>
              </a:ext>
            </a:extLst>
          </p:cNvPr>
          <p:cNvSpPr txBox="1"/>
          <p:nvPr/>
        </p:nvSpPr>
        <p:spPr>
          <a:xfrm>
            <a:off x="4333466" y="1901922"/>
            <a:ext cx="3537285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rPr>
              <a:t>Engloba empresas que realizam atividades de movimentação de cargas em terminais portuários, como carga e descarga de navios, estiva, capatazia, transporte de mercadorias, entre outras.</a:t>
            </a:r>
            <a:endParaRPr lang="zh-CN" altLang="en-US" sz="20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8F0A98F-7320-121B-37AE-705A2F65E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31CD2A2-2369-ACAC-0121-1AB23212E20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482600" y="1790701"/>
            <a:ext cx="11205026" cy="1635284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1842831" y="1943091"/>
            <a:ext cx="7859969" cy="596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item 29.26 trata das medidas de primeiros socorros e outras providências relacionadas à segurança e saúde no trabalho portuário.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Ele estabelece que toda instalação portuária deve ter um serviço de atendimento de urgência próprio ou terceirizado, com equipamentos e pessoal qualificado para prestar primeiros socorros e garantir a remoção adequada de acidentados. 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0" y="24291"/>
            <a:ext cx="12191999" cy="719915"/>
            <a:chOff x="-99304" y="179522"/>
            <a:chExt cx="1219199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-99304" y="179522"/>
              <a:ext cx="1219199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BCAF70DF-5F1F-C698-01EC-54D5032A7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blicado novo texto da NR 29 sobre SST no setor portuário - Revista  Proteção">
            <a:extLst>
              <a:ext uri="{FF2B5EF4-FFF2-40B4-BE49-F238E27FC236}">
                <a16:creationId xmlns:a16="http://schemas.microsoft.com/office/drawing/2014/main" id="{DF018129-8C24-678B-4D3D-35B4C154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圆角矩形 46">
            <a:extLst>
              <a:ext uri="{FF2B5EF4-FFF2-40B4-BE49-F238E27FC236}">
                <a16:creationId xmlns:a16="http://schemas.microsoft.com/office/drawing/2014/main" id="{A97B059A-3C78-2540-B4DB-6401D77ADADF}"/>
              </a:ext>
            </a:extLst>
          </p:cNvPr>
          <p:cNvSpPr/>
          <p:nvPr/>
        </p:nvSpPr>
        <p:spPr>
          <a:xfrm>
            <a:off x="698500" y="2188536"/>
            <a:ext cx="10858500" cy="4316345"/>
          </a:xfrm>
          <a:prstGeom prst="roundRect">
            <a:avLst>
              <a:gd name="adj" fmla="val 10388"/>
            </a:avLst>
          </a:prstGeom>
          <a:solidFill>
            <a:srgbClr val="201F42">
              <a:alpha val="79000"/>
            </a:srgbClr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2"/>
              </a:solidFill>
              <a:latin typeface="Arial"/>
              <a:ea typeface="微软雅黑"/>
              <a:sym typeface="Arial"/>
            </a:endParaRPr>
          </a:p>
        </p:txBody>
      </p: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6EB76C53-6A94-07D0-C800-5C6358FD7779}"/>
              </a:ext>
            </a:extLst>
          </p:cNvPr>
          <p:cNvCxnSpPr/>
          <p:nvPr/>
        </p:nvCxnSpPr>
        <p:spPr>
          <a:xfrm>
            <a:off x="8650943" y="6234016"/>
            <a:ext cx="2842557" cy="0"/>
          </a:xfrm>
          <a:prstGeom prst="line">
            <a:avLst/>
          </a:prstGeom>
          <a:ln w="190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E877B475-7486-D254-A65C-5C37CFD11F72}"/>
              </a:ext>
            </a:extLst>
          </p:cNvPr>
          <p:cNvSpPr txBox="1">
            <a:spLocks/>
          </p:cNvSpPr>
          <p:nvPr/>
        </p:nvSpPr>
        <p:spPr>
          <a:xfrm>
            <a:off x="952500" y="2759521"/>
            <a:ext cx="10541000" cy="3394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Nas operações em berços de atracação, é obrigatória a presença de um integrante do serviço de atendimento de urgência. São necessários recursos como cestos suspensos e macas próximos às embarcações para resgate de trabalhadores acidentados.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Em caso de acidente grave ou fatal a bordo, a embarcação deve comunicar imediatamente às autoridades competentes e o local do acidente deve ser isolado até a investigação ser concluída.</a:t>
            </a:r>
            <a:endParaRPr lang="id-ID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5377F6F-5014-C07D-1240-7B5287FDE54C}"/>
              </a:ext>
            </a:extLst>
          </p:cNvPr>
          <p:cNvSpPr>
            <a:spLocks/>
          </p:cNvSpPr>
          <p:nvPr/>
        </p:nvSpPr>
        <p:spPr bwMode="auto">
          <a:xfrm>
            <a:off x="5340935" y="1492583"/>
            <a:ext cx="1510130" cy="136154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lnSpc>
                <a:spcPct val="130000"/>
              </a:lnSpc>
              <a:buFontTx/>
              <a:buNone/>
            </a:pPr>
            <a:r>
              <a:rPr lang="pt-BR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20CCD5E-CB13-5422-41F5-D958194785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13</a:t>
              </a:r>
              <a:endParaRPr lang="zh-CN" altLang="en-US" sz="4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267127" y="2430149"/>
              <a:ext cx="3656311" cy="18099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36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Anexos da NR 29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99D32442-7EC3-0807-B6C7-A02827752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31" y="16741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2814" y="4345525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1349185" y="2161318"/>
            <a:ext cx="4910556" cy="2759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Os anexos da Norma Regulamentadora 29 apresentam tabelas e procedimentos aplicáveis nos ambientes de trabalho portuário, bem como os dimensionamentos em cada caso. </a:t>
            </a:r>
          </a:p>
          <a:p>
            <a:pPr>
              <a:lnSpc>
                <a:spcPct val="130000"/>
              </a:lnSpc>
            </a:pPr>
            <a:endParaRPr lang="pt-BR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微软雅黑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pt-BR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O que diz cada um deles: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396662" y="4481145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6D8FC04B-A83F-6E2E-85B5-184FB0266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075215" y="1635044"/>
            <a:ext cx="8837385" cy="4593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Anexo I: Dimensionamento do SESSTP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Anexo II: Dimensionamento do CPTP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Anexo III: Regime de tempo de trabalho com tempo de recuperação térmica fora do ambiente frio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Anexo IV: Cargas perigosas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Anexo V: Segregação de cargas perigosas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FE2B56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Para maior compreensão das informações contidas nos anexos e procedimentos corretos a serem adotados, consulte o texto completo da NR-29 e garanta a conformidade com a legislação atualizada. </a:t>
            </a:r>
            <a:endParaRPr lang="id-ID" sz="2000" b="1" dirty="0">
              <a:solidFill>
                <a:srgbClr val="FE2B56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A5A9507-8A82-7D6F-0C72-0528B06C6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tx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14</a:t>
              </a:r>
              <a:endParaRPr lang="zh-CN" altLang="en-US" sz="4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267127" y="2430149"/>
              <a:ext cx="3656311" cy="18099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36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Conclusão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504597AB-4C44-A4FB-653A-CF70E1AB7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92" y="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914283" y="2414278"/>
            <a:ext cx="5857013" cy="3174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Aqui destacamos a importância da NR-29 para garantir a segurança e saúde no trabalho portuário. Exploramos os principais aspectos e requisitos desta norma regulamentadora, visando a proteção dos trabalhadores e a prevenção de acidentes e danos ao meio ambiente.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6108356" y="174486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877ACF31-3DE5-C176-2C5B-7344022E6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tx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15</a:t>
              </a:r>
              <a:endParaRPr lang="zh-CN" altLang="en-US" sz="4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267127" y="2430149"/>
              <a:ext cx="3656311" cy="18099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36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Perguntas Frequentes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196431E0-EEEC-CA19-DC60-B385E9459C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rsos NR 29 - Rescue Cursos - Segurança do Trabalho">
            <a:extLst>
              <a:ext uri="{FF2B5EF4-FFF2-40B4-BE49-F238E27FC236}">
                <a16:creationId xmlns:a16="http://schemas.microsoft.com/office/drawing/2014/main" id="{72DD3A60-0963-ECEF-7E37-3F8A57B5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85" y="1832122"/>
            <a:ext cx="4780653" cy="41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95" y="1832130"/>
            <a:ext cx="4764956" cy="41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840485" y="1164117"/>
            <a:ext cx="4911878" cy="4770458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911185" y="1093414"/>
            <a:ext cx="4770459" cy="73871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926882" y="1209825"/>
            <a:ext cx="4764956" cy="3669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Pergunta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que é a NR-29?</a:t>
            </a:r>
            <a:endParaRPr lang="id-ID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9E5A027F-8646-3447-BA64-EF82A07C26B1}"/>
              </a:ext>
            </a:extLst>
          </p:cNvPr>
          <p:cNvSpPr/>
          <p:nvPr/>
        </p:nvSpPr>
        <p:spPr>
          <a:xfrm rot="16200000">
            <a:off x="6461490" y="1159012"/>
            <a:ext cx="4911878" cy="478064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6">
            <a:extLst>
              <a:ext uri="{FF2B5EF4-FFF2-40B4-BE49-F238E27FC236}">
                <a16:creationId xmlns:a16="http://schemas.microsoft.com/office/drawing/2014/main" id="{FCC14174-6144-F884-0C93-97925006544A}"/>
              </a:ext>
            </a:extLst>
          </p:cNvPr>
          <p:cNvSpPr/>
          <p:nvPr/>
        </p:nvSpPr>
        <p:spPr>
          <a:xfrm flipH="1">
            <a:off x="6537285" y="1093406"/>
            <a:ext cx="4770459" cy="73871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160367-2EF6-BF5B-1D39-00118D76B21F}"/>
              </a:ext>
            </a:extLst>
          </p:cNvPr>
          <p:cNvSpPr txBox="1">
            <a:spLocks/>
          </p:cNvSpPr>
          <p:nvPr/>
        </p:nvSpPr>
        <p:spPr>
          <a:xfrm>
            <a:off x="6552982" y="1209817"/>
            <a:ext cx="4764956" cy="3669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Resposta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NR-29 é uma Norma Regulamentadora do Ministério do Trabalho que estabelece as medidas de segurança e saúde no trabalho portuário. Ela define os requisitos e procedimentos para garantir a proteção dos trabalhadores e prevenir acidentes no ambiente portuário, considerando as especificidades dessa atividade</a:t>
            </a: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.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BB555D26-4E64-152F-E41B-714AE6DF0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15" y="253764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826986" y="684662"/>
            <a:ext cx="6466114" cy="503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rgbClr val="FE2B56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que são normas regulamentadoras?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Normas Regulamentadoras (</a:t>
            </a:r>
            <a:r>
              <a:rPr lang="pt-BR" altLang="zh-CN" dirty="0" err="1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NRs</a:t>
            </a:r>
            <a:r>
              <a:rPr lang="pt-BR" altLang="zh-CN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) são um conjunto de regras e diretrizes estabelecidas pelo Ministério do Trabalho no Brasil. Elas têm o objetivo de promover a segurança, saúde e bem-estar dos trabalhadores, estabelecendo padrões mínimos de proteção e prevenção de acidentes e doenças ocupacionais nos diversos setores de atividade.</a:t>
            </a:r>
            <a:endParaRPr lang="id-ID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552291" y="30213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9A69BC94-6792-78DB-43FB-DE4119BC1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6083645" y="2325378"/>
            <a:ext cx="5649551" cy="2982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Também estão incluídas na NR-29 as atividades de apoio ao trabalho portuário, como empresas de dragagem, rebocadores, agências marítimas e de navegação, empresas de armazenagem e transporte, entre outras.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6108356" y="174486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6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92DB967D-F49F-7D35-29B2-37E8023BE231}"/>
              </a:ext>
            </a:extLst>
          </p:cNvPr>
          <p:cNvSpPr/>
          <p:nvPr/>
        </p:nvSpPr>
        <p:spPr>
          <a:xfrm>
            <a:off x="0" y="1431469"/>
            <a:ext cx="12311743" cy="1377043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8580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73281" y="1794331"/>
            <a:ext cx="8296677" cy="430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b="1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que é o PGR?</a:t>
            </a:r>
          </a:p>
          <a:p>
            <a:pPr algn="l">
              <a:lnSpc>
                <a:spcPct val="150000"/>
              </a:lnSpc>
            </a:pPr>
            <a:endParaRPr lang="pt-BR" b="0" i="0" dirty="0">
              <a:solidFill>
                <a:srgbClr val="201F4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Programa de Gerenciamento de Riscos (PGR) é um conjunto de medidas e ações adotadas por uma organização para identificar, avaliar e controlar os riscos presentes em suas atividades. Visa garantir a segurança dos trabalhadores e prevenir acidentes, por meio de planos e procedimentos adequados.</a:t>
            </a:r>
            <a:endParaRPr lang="id-ID" sz="3200" b="1" dirty="0">
              <a:solidFill>
                <a:schemeClr val="tx2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05" y="222545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59304" y="-34254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56" y="478767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68A3512F-39F9-28D6-C0B1-096D14056A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743" y="399972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89515" y="1787433"/>
            <a:ext cx="8240485" cy="4593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que é o OGMO?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OGMO é a sigla para Órgão Gestor de Mão de Obra. É uma entidade responsável pela administração da mão de obra portuária avulsa, ou seja, dos trabalhadores que atuam de forma temporária nos portos. O OGMO tem como função principal realizar a escalação e o gerenciamento dos trabalhadores avulsos, garantindo a disponibilidade de mão de obra necessária para as operações portuárias.</a:t>
            </a:r>
            <a:endParaRPr lang="id-ID" sz="2000" b="1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A746C81-D327-2DCC-B3EC-0C8367B97E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6107304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6229159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1404950" y="251868"/>
            <a:ext cx="10305080" cy="465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solidFill>
                  <a:srgbClr val="FE2B56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Quais são os riscos e situações contemplados pela NR-29?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tx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NR-29 contempla diversos riscos e situações relacionados à segurança e saúde no trabalho portuário. Alguns exemplos são: incêndios e explosões, vazamento de produtos perigosos, poluição ou acidente ambiental, condições adversas de tempo, queda de pessoa na água, socorro e resgate de acidentados. Essas situações devem ser consideradas na elaboração e implementação do Plano de Controle de Emergência (PCE) pelas administrações portuárias e titulares das instalações portuárias autorizadas e arrendadas.</a:t>
            </a:r>
            <a:endParaRPr lang="id-ID" sz="2000" dirty="0">
              <a:solidFill>
                <a:schemeClr val="tx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254000" y="288404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457848" y="424025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D7A6699-546F-78D0-0CEC-FBA129E4CE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1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579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0" y="5345692"/>
            <a:ext cx="2622176" cy="1506071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8" name="圆角矩形 46">
            <a:extLst>
              <a:ext uri="{FF2B5EF4-FFF2-40B4-BE49-F238E27FC236}">
                <a16:creationId xmlns:a16="http://schemas.microsoft.com/office/drawing/2014/main" id="{8E6AC69A-33CF-8309-792F-DA75B38B21E2}"/>
              </a:ext>
            </a:extLst>
          </p:cNvPr>
          <p:cNvSpPr/>
          <p:nvPr/>
        </p:nvSpPr>
        <p:spPr>
          <a:xfrm>
            <a:off x="2032000" y="2858734"/>
            <a:ext cx="8763310" cy="3597669"/>
          </a:xfrm>
          <a:prstGeom prst="roundRect">
            <a:avLst>
              <a:gd name="adj" fmla="val 10388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2032001" y="733556"/>
            <a:ext cx="8763310" cy="5900221"/>
            <a:chOff x="2609978" y="4073657"/>
            <a:chExt cx="3158810" cy="5369734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2609978" y="4073657"/>
              <a:ext cx="3158810" cy="1541289"/>
            </a:xfrm>
            <a:prstGeom prst="roundRect">
              <a:avLst>
                <a:gd name="adj" fmla="val 10388"/>
              </a:avLst>
            </a:prstGeom>
            <a:solidFill>
              <a:schemeClr val="accent2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2648977" y="4453387"/>
              <a:ext cx="3110655" cy="4990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tx2"/>
                  </a:solidFill>
                  <a:latin typeface="Arial"/>
                  <a:ea typeface="微软雅黑"/>
                  <a:sym typeface="Arial"/>
                </a:rPr>
                <a:t>Quais são os requisitos para o Plano de Controle de Emergência (PCE) de acordo com a NR-29?</a:t>
              </a:r>
            </a:p>
            <a:p>
              <a:pPr>
                <a:lnSpc>
                  <a:spcPct val="15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>
                <a:lnSpc>
                  <a:spcPct val="15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De acordo com a NR-29, o Plano de Controle de Emergência (PCE) deve conter informações como: responsáveis técnicos pela elaboração e revisão do plano, responsável pelo gerenciamento e implementação, equipe de emergência, possíveis cenários de emergências, recursos necessários, meios de comunicação, procedimentos de resposta à emergência, acionamento das autoridades públicas, orientação aos trabalhadores, exercícios simulados e avaliação dos resultados.</a:t>
              </a:r>
            </a:p>
            <a:p>
              <a:pPr>
                <a:lnSpc>
                  <a:spcPct val="15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2064847" y="1039592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圆角矩形 40">
            <a:extLst>
              <a:ext uri="{FF2B5EF4-FFF2-40B4-BE49-F238E27FC236}">
                <a16:creationId xmlns:a16="http://schemas.microsoft.com/office/drawing/2014/main" id="{E3B58EB7-49DA-8976-FE27-2468D332EB8C}"/>
              </a:ext>
            </a:extLst>
          </p:cNvPr>
          <p:cNvSpPr/>
          <p:nvPr/>
        </p:nvSpPr>
        <p:spPr>
          <a:xfrm>
            <a:off x="9944408" y="5939998"/>
            <a:ext cx="856463" cy="533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5" name="Imagem 14" descr="Texto&#10;&#10;Descrição gerada automaticamente com confiança baixa">
            <a:extLst>
              <a:ext uri="{FF2B5EF4-FFF2-40B4-BE49-F238E27FC236}">
                <a16:creationId xmlns:a16="http://schemas.microsoft.com/office/drawing/2014/main" id="{6C3B4CC6-F887-7B36-222E-9B4783F04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23988" y="3948388"/>
            <a:ext cx="4202688" cy="873671"/>
            <a:chOff x="5219770" y="25766"/>
            <a:chExt cx="4202688" cy="873671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19770" y="25766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03</a:t>
              </a:r>
              <a:endParaRPr lang="zh-CN" altLang="en-US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738043" y="2291405"/>
              <a:ext cx="4467513" cy="18099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Importância da segurança e saúde no trabalho portuário</a:t>
              </a:r>
              <a:endParaRPr lang="pt-BR" altLang="zh-CN" sz="28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E4E1A451-822B-6FC6-4949-1705A23EE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97" y="16741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3543098" y="294782"/>
            <a:ext cx="4820916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CONTEÚDO</a:t>
              </a:r>
              <a:endParaRPr lang="id-ID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588860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4" name="矩形 81">
            <a:extLst>
              <a:ext uri="{FF2B5EF4-FFF2-40B4-BE49-F238E27FC236}">
                <a16:creationId xmlns:a16="http://schemas.microsoft.com/office/drawing/2014/main" id="{1B460AAD-96A8-7486-3AEA-E362F558CCDF}"/>
              </a:ext>
            </a:extLst>
          </p:cNvPr>
          <p:cNvSpPr/>
          <p:nvPr/>
        </p:nvSpPr>
        <p:spPr>
          <a:xfrm>
            <a:off x="287051" y="2069245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5" name="文本框 85">
            <a:extLst>
              <a:ext uri="{FF2B5EF4-FFF2-40B4-BE49-F238E27FC236}">
                <a16:creationId xmlns:a16="http://schemas.microsoft.com/office/drawing/2014/main" id="{795375C6-D675-3DFD-652B-824A15C01A2C}"/>
              </a:ext>
            </a:extLst>
          </p:cNvPr>
          <p:cNvSpPr txBox="1"/>
          <p:nvPr/>
        </p:nvSpPr>
        <p:spPr>
          <a:xfrm>
            <a:off x="508000" y="2540000"/>
            <a:ext cx="2347501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01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en-US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O que é a NR 29?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323870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7" name="矩形 81">
            <a:extLst>
              <a:ext uri="{FF2B5EF4-FFF2-40B4-BE49-F238E27FC236}">
                <a16:creationId xmlns:a16="http://schemas.microsoft.com/office/drawing/2014/main" id="{F37D71B4-5BBF-4178-C74B-702AE57E2655}"/>
              </a:ext>
            </a:extLst>
          </p:cNvPr>
          <p:cNvSpPr/>
          <p:nvPr/>
        </p:nvSpPr>
        <p:spPr>
          <a:xfrm>
            <a:off x="619035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8" name="矩形 81">
            <a:extLst>
              <a:ext uri="{FF2B5EF4-FFF2-40B4-BE49-F238E27FC236}">
                <a16:creationId xmlns:a16="http://schemas.microsoft.com/office/drawing/2014/main" id="{8F2A77A4-8E44-3F23-CA6E-72B86C989091}"/>
              </a:ext>
            </a:extLst>
          </p:cNvPr>
          <p:cNvSpPr/>
          <p:nvPr/>
        </p:nvSpPr>
        <p:spPr>
          <a:xfrm>
            <a:off x="9142001" y="2069243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9" name="文本框 85">
            <a:extLst>
              <a:ext uri="{FF2B5EF4-FFF2-40B4-BE49-F238E27FC236}">
                <a16:creationId xmlns:a16="http://schemas.microsoft.com/office/drawing/2014/main" id="{B91F8D0A-6B72-2035-F1F5-FA66DFC49FC5}"/>
              </a:ext>
            </a:extLst>
          </p:cNvPr>
          <p:cNvSpPr txBox="1"/>
          <p:nvPr/>
        </p:nvSpPr>
        <p:spPr>
          <a:xfrm>
            <a:off x="3314498" y="2540000"/>
            <a:ext cx="2628699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02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Abrangência da NR-29: Setores e atividades contemplados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0" name="文本框 85">
            <a:extLst>
              <a:ext uri="{FF2B5EF4-FFF2-40B4-BE49-F238E27FC236}">
                <a16:creationId xmlns:a16="http://schemas.microsoft.com/office/drawing/2014/main" id="{13364A41-D5B3-F37F-1C23-A799B0D751D1}"/>
              </a:ext>
            </a:extLst>
          </p:cNvPr>
          <p:cNvSpPr txBox="1"/>
          <p:nvPr/>
        </p:nvSpPr>
        <p:spPr>
          <a:xfrm>
            <a:off x="6182156" y="2540000"/>
            <a:ext cx="2758644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03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Importância da segurança e saúde no trabalho portuário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85">
            <a:extLst>
              <a:ext uri="{FF2B5EF4-FFF2-40B4-BE49-F238E27FC236}">
                <a16:creationId xmlns:a16="http://schemas.microsoft.com/office/drawing/2014/main" id="{8508EE81-5B8E-60D4-E5E7-B75FE47A88BB}"/>
              </a:ext>
            </a:extLst>
          </p:cNvPr>
          <p:cNvSpPr txBox="1"/>
          <p:nvPr/>
        </p:nvSpPr>
        <p:spPr>
          <a:xfrm>
            <a:off x="9261552" y="2514599"/>
            <a:ext cx="2541798" cy="210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04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Definições de termos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38A9B3E4-643E-2173-E067-C938C33FD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9377642B-DD28-AD4A-AFD2-6917C2EE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-3"/>
            <a:ext cx="1184365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xograma: Entrada Manual 1">
            <a:extLst>
              <a:ext uri="{FF2B5EF4-FFF2-40B4-BE49-F238E27FC236}">
                <a16:creationId xmlns:a16="http://schemas.microsoft.com/office/drawing/2014/main" id="{FCF39CB4-20CE-41A1-5FCB-DDFBDEFD9E6C}"/>
              </a:ext>
            </a:extLst>
          </p:cNvPr>
          <p:cNvSpPr/>
          <p:nvPr/>
        </p:nvSpPr>
        <p:spPr>
          <a:xfrm rot="5400000" flipH="1" flipV="1">
            <a:off x="6955972" y="1621968"/>
            <a:ext cx="6858001" cy="3614054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平行四边形 6"/>
          <p:cNvSpPr/>
          <p:nvPr/>
        </p:nvSpPr>
        <p:spPr>
          <a:xfrm rot="5048568" flipH="1">
            <a:off x="6329239" y="1959353"/>
            <a:ext cx="4730299" cy="213494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平行四边形 15"/>
          <p:cNvSpPr/>
          <p:nvPr/>
        </p:nvSpPr>
        <p:spPr>
          <a:xfrm rot="5048568" flipH="1">
            <a:off x="6935125" y="4427336"/>
            <a:ext cx="4730299" cy="213494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18">
            <a:extLst>
              <a:ext uri="{FF2B5EF4-FFF2-40B4-BE49-F238E27FC236}">
                <a16:creationId xmlns:a16="http://schemas.microsoft.com/office/drawing/2014/main" id="{C6804717-5E59-3166-33C5-F6435FFB9086}"/>
              </a:ext>
            </a:extLst>
          </p:cNvPr>
          <p:cNvSpPr/>
          <p:nvPr/>
        </p:nvSpPr>
        <p:spPr>
          <a:xfrm>
            <a:off x="807544" y="624244"/>
            <a:ext cx="4389234" cy="570035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altLang="zh-CN" sz="2400" dirty="0">
                <a:latin typeface="Arial"/>
                <a:ea typeface="微软雅黑"/>
                <a:sym typeface="Arial"/>
              </a:rPr>
              <a:t>A segurança e saúde no trabalho portuário são de extrema importância para garantir um ambiente de trabalho seguro e saudável para os trabalhadores envolvidos nas atividades portuárias. </a:t>
            </a:r>
            <a:endParaRPr lang="zh-CN" altLang="en-US" sz="2400" dirty="0">
              <a:latin typeface="Arial"/>
              <a:ea typeface="微软雅黑"/>
              <a:sym typeface="Arial"/>
            </a:endParaRPr>
          </a:p>
        </p:txBody>
      </p:sp>
      <p:sp>
        <p:nvSpPr>
          <p:cNvPr id="6" name="矩形 23">
            <a:extLst>
              <a:ext uri="{FF2B5EF4-FFF2-40B4-BE49-F238E27FC236}">
                <a16:creationId xmlns:a16="http://schemas.microsoft.com/office/drawing/2014/main" id="{320F2983-AD6B-020A-D063-DE2C003CA441}"/>
              </a:ext>
            </a:extLst>
          </p:cNvPr>
          <p:cNvSpPr/>
          <p:nvPr/>
        </p:nvSpPr>
        <p:spPr>
          <a:xfrm>
            <a:off x="4790786" y="1727200"/>
            <a:ext cx="3007814" cy="3594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altLang="zh-CN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rPr>
              <a:t>Por isso esse setor tem uma NR só para ele, a NR-29!</a:t>
            </a:r>
            <a:endParaRPr lang="zh-CN" altLang="en-US" sz="24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9218" name="Picture 2" descr="Sobre Segurança e Saúde no Trabalho Portuário - NR 29 – Alusolda Brasil">
            <a:extLst>
              <a:ext uri="{FF2B5EF4-FFF2-40B4-BE49-F238E27FC236}">
                <a16:creationId xmlns:a16="http://schemas.microsoft.com/office/drawing/2014/main" id="{895EE2AE-CC7C-E671-84AB-3FEEFB736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r="12486"/>
          <a:stretch/>
        </p:blipFill>
        <p:spPr bwMode="auto">
          <a:xfrm>
            <a:off x="9647827" y="2298700"/>
            <a:ext cx="2426938" cy="2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75F493D4-46DE-A044-6E09-818F6BD12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594430" y="1819617"/>
            <a:ext cx="5562600" cy="40823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Ao priorizar essas questões, é possível criar um ambiente de trabalho seguro, saudável e produtivo em um setor tão significativo para o país.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Sua relevância pode ser destacada em diversos aspectos:</a:t>
            </a:r>
            <a:endParaRPr lang="id-ID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1307035" y="1791308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7B8D68D-E55E-A4E6-F9DC-62D1B5136542}"/>
              </a:ext>
            </a:extLst>
          </p:cNvPr>
          <p:cNvSpPr/>
          <p:nvPr/>
        </p:nvSpPr>
        <p:spPr>
          <a:xfrm rot="5400000">
            <a:off x="1307036" y="4680859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28C56A21-D8FB-3076-9439-16CF7B2FD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6">
            <a:extLst>
              <a:ext uri="{FF2B5EF4-FFF2-40B4-BE49-F238E27FC236}">
                <a16:creationId xmlns:a16="http://schemas.microsoft.com/office/drawing/2014/main" id="{94EFBD1A-942E-6144-CF84-C9F68393F2EC}"/>
              </a:ext>
            </a:extLst>
          </p:cNvPr>
          <p:cNvSpPr/>
          <p:nvPr/>
        </p:nvSpPr>
        <p:spPr>
          <a:xfrm flipH="1">
            <a:off x="-135063" y="2011773"/>
            <a:ext cx="12564000" cy="130297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3314" name="Picture 2" descr="Cursos NR 29 - Rescue Cursos - Segurança do Trabalho">
            <a:extLst>
              <a:ext uri="{FF2B5EF4-FFF2-40B4-BE49-F238E27FC236}">
                <a16:creationId xmlns:a16="http://schemas.microsoft.com/office/drawing/2014/main" id="{4A9D2D43-5C11-1C4D-EEDB-272A5787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44630"/>
          <a:stretch/>
        </p:blipFill>
        <p:spPr bwMode="auto">
          <a:xfrm>
            <a:off x="-6386" y="-7526"/>
            <a:ext cx="12198386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A654E8D0-4DB8-2B12-FF7E-F125FF2324B7}"/>
              </a:ext>
            </a:extLst>
          </p:cNvPr>
          <p:cNvSpPr/>
          <p:nvPr/>
        </p:nvSpPr>
        <p:spPr>
          <a:xfrm>
            <a:off x="0" y="1"/>
            <a:ext cx="12192000" cy="2032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78D3D7A-0860-8703-1071-1AFFF9CE3A83}"/>
              </a:ext>
            </a:extLst>
          </p:cNvPr>
          <p:cNvSpPr>
            <a:spLocks/>
          </p:cNvSpPr>
          <p:nvPr/>
        </p:nvSpPr>
        <p:spPr bwMode="auto">
          <a:xfrm>
            <a:off x="1129902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01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02D8EC-6DB8-10CE-7BF2-6E811B519B92}"/>
              </a:ext>
            </a:extLst>
          </p:cNvPr>
          <p:cNvSpPr>
            <a:spLocks/>
          </p:cNvSpPr>
          <p:nvPr/>
        </p:nvSpPr>
        <p:spPr bwMode="auto">
          <a:xfrm>
            <a:off x="3153447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02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ED062B-B19A-09E2-4030-A46FE1F8FB61}"/>
              </a:ext>
            </a:extLst>
          </p:cNvPr>
          <p:cNvSpPr>
            <a:spLocks/>
          </p:cNvSpPr>
          <p:nvPr/>
        </p:nvSpPr>
        <p:spPr bwMode="auto">
          <a:xfrm>
            <a:off x="517699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03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1842901-216F-C748-2EEF-A3F1A2D8CCB6}"/>
              </a:ext>
            </a:extLst>
          </p:cNvPr>
          <p:cNvSpPr>
            <a:spLocks/>
          </p:cNvSpPr>
          <p:nvPr/>
        </p:nvSpPr>
        <p:spPr bwMode="auto">
          <a:xfrm>
            <a:off x="7200537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04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EE1B6B9-D22F-F1FA-9A42-81D8E6B90CCE}"/>
              </a:ext>
            </a:extLst>
          </p:cNvPr>
          <p:cNvSpPr>
            <a:spLocks/>
          </p:cNvSpPr>
          <p:nvPr/>
        </p:nvSpPr>
        <p:spPr bwMode="auto">
          <a:xfrm>
            <a:off x="922408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05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C38428-3CFB-D8B3-5949-6984F14754FC}"/>
              </a:ext>
            </a:extLst>
          </p:cNvPr>
          <p:cNvSpPr txBox="1">
            <a:spLocks/>
          </p:cNvSpPr>
          <p:nvPr/>
        </p:nvSpPr>
        <p:spPr>
          <a:xfrm>
            <a:off x="190500" y="3302000"/>
            <a:ext cx="11811000" cy="3173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Proteção dos trabalhadores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segurança e saúde no trabalho portuário visam proteger os trabalhadores contra acidentes, lesões e doenças relacionadas ao trabalho. As atividades portuárias envolvem riscos significativos, como movimentação de cargas pesadas, operação de equipamentos de grande porte, exposição a substâncias perigosas e condições ambientais adversas. Portanto, garantir medidas adequadas de segurança é essencial para prevenir acidentes e promover o bem-estar dos trabalhadores.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D08B37EE-8F67-C550-4704-20D7D0A80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6">
            <a:extLst>
              <a:ext uri="{FF2B5EF4-FFF2-40B4-BE49-F238E27FC236}">
                <a16:creationId xmlns:a16="http://schemas.microsoft.com/office/drawing/2014/main" id="{94EFBD1A-942E-6144-CF84-C9F68393F2EC}"/>
              </a:ext>
            </a:extLst>
          </p:cNvPr>
          <p:cNvSpPr/>
          <p:nvPr/>
        </p:nvSpPr>
        <p:spPr>
          <a:xfrm flipH="1">
            <a:off x="-135063" y="2011773"/>
            <a:ext cx="12564000" cy="130297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3314" name="Picture 2" descr="Cursos NR 29 - Rescue Cursos - Segurança do Trabalho">
            <a:extLst>
              <a:ext uri="{FF2B5EF4-FFF2-40B4-BE49-F238E27FC236}">
                <a16:creationId xmlns:a16="http://schemas.microsoft.com/office/drawing/2014/main" id="{4A9D2D43-5C11-1C4D-EEDB-272A5787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44630"/>
          <a:stretch/>
        </p:blipFill>
        <p:spPr bwMode="auto">
          <a:xfrm>
            <a:off x="-6386" y="-7526"/>
            <a:ext cx="12198386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A654E8D0-4DB8-2B12-FF7E-F125FF2324B7}"/>
              </a:ext>
            </a:extLst>
          </p:cNvPr>
          <p:cNvSpPr/>
          <p:nvPr/>
        </p:nvSpPr>
        <p:spPr>
          <a:xfrm>
            <a:off x="0" y="1"/>
            <a:ext cx="12192000" cy="2032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78D3D7A-0860-8703-1071-1AFFF9CE3A83}"/>
              </a:ext>
            </a:extLst>
          </p:cNvPr>
          <p:cNvSpPr>
            <a:spLocks/>
          </p:cNvSpPr>
          <p:nvPr/>
        </p:nvSpPr>
        <p:spPr bwMode="auto">
          <a:xfrm>
            <a:off x="1129902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01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02D8EC-6DB8-10CE-7BF2-6E811B519B92}"/>
              </a:ext>
            </a:extLst>
          </p:cNvPr>
          <p:cNvSpPr>
            <a:spLocks/>
          </p:cNvSpPr>
          <p:nvPr/>
        </p:nvSpPr>
        <p:spPr bwMode="auto">
          <a:xfrm>
            <a:off x="3153447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02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ED062B-B19A-09E2-4030-A46FE1F8FB61}"/>
              </a:ext>
            </a:extLst>
          </p:cNvPr>
          <p:cNvSpPr>
            <a:spLocks/>
          </p:cNvSpPr>
          <p:nvPr/>
        </p:nvSpPr>
        <p:spPr bwMode="auto">
          <a:xfrm>
            <a:off x="517699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03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1842901-216F-C748-2EEF-A3F1A2D8CCB6}"/>
              </a:ext>
            </a:extLst>
          </p:cNvPr>
          <p:cNvSpPr>
            <a:spLocks/>
          </p:cNvSpPr>
          <p:nvPr/>
        </p:nvSpPr>
        <p:spPr bwMode="auto">
          <a:xfrm>
            <a:off x="7200537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04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EE1B6B9-D22F-F1FA-9A42-81D8E6B90CCE}"/>
              </a:ext>
            </a:extLst>
          </p:cNvPr>
          <p:cNvSpPr>
            <a:spLocks/>
          </p:cNvSpPr>
          <p:nvPr/>
        </p:nvSpPr>
        <p:spPr bwMode="auto">
          <a:xfrm>
            <a:off x="922408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05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C38428-3CFB-D8B3-5949-6984F14754FC}"/>
              </a:ext>
            </a:extLst>
          </p:cNvPr>
          <p:cNvSpPr txBox="1">
            <a:spLocks/>
          </p:cNvSpPr>
          <p:nvPr/>
        </p:nvSpPr>
        <p:spPr>
          <a:xfrm>
            <a:off x="241437" y="3684003"/>
            <a:ext cx="11811000" cy="3173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Redução de acidentes e incidentes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implementação de medidas de segurança no trabalho portuário ajuda a reduzir a ocorrência de acidentes e incidentes. Isso não apenas protege os trabalhadores, mas também evita perdas materiais, danos às instalações portuárias e interrupções nas operações. A prevenção de acidentes contribui para a eficiência e produtividade do setor portuário como um todo.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4F1FC6D2-27C3-F1D6-D780-AE393270D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6">
            <a:extLst>
              <a:ext uri="{FF2B5EF4-FFF2-40B4-BE49-F238E27FC236}">
                <a16:creationId xmlns:a16="http://schemas.microsoft.com/office/drawing/2014/main" id="{94EFBD1A-942E-6144-CF84-C9F68393F2EC}"/>
              </a:ext>
            </a:extLst>
          </p:cNvPr>
          <p:cNvSpPr/>
          <p:nvPr/>
        </p:nvSpPr>
        <p:spPr>
          <a:xfrm flipH="1">
            <a:off x="-135063" y="2011773"/>
            <a:ext cx="12564000" cy="130297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3314" name="Picture 2" descr="Cursos NR 29 - Rescue Cursos - Segurança do Trabalho">
            <a:extLst>
              <a:ext uri="{FF2B5EF4-FFF2-40B4-BE49-F238E27FC236}">
                <a16:creationId xmlns:a16="http://schemas.microsoft.com/office/drawing/2014/main" id="{4A9D2D43-5C11-1C4D-EEDB-272A5787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44630"/>
          <a:stretch/>
        </p:blipFill>
        <p:spPr bwMode="auto">
          <a:xfrm>
            <a:off x="-6386" y="-7526"/>
            <a:ext cx="12198386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A654E8D0-4DB8-2B12-FF7E-F125FF2324B7}"/>
              </a:ext>
            </a:extLst>
          </p:cNvPr>
          <p:cNvSpPr/>
          <p:nvPr/>
        </p:nvSpPr>
        <p:spPr>
          <a:xfrm>
            <a:off x="0" y="1"/>
            <a:ext cx="12192000" cy="2032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78D3D7A-0860-8703-1071-1AFFF9CE3A83}"/>
              </a:ext>
            </a:extLst>
          </p:cNvPr>
          <p:cNvSpPr>
            <a:spLocks/>
          </p:cNvSpPr>
          <p:nvPr/>
        </p:nvSpPr>
        <p:spPr bwMode="auto">
          <a:xfrm>
            <a:off x="1129902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01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02D8EC-6DB8-10CE-7BF2-6E811B519B92}"/>
              </a:ext>
            </a:extLst>
          </p:cNvPr>
          <p:cNvSpPr>
            <a:spLocks/>
          </p:cNvSpPr>
          <p:nvPr/>
        </p:nvSpPr>
        <p:spPr bwMode="auto">
          <a:xfrm>
            <a:off x="3153447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02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ED062B-B19A-09E2-4030-A46FE1F8FB61}"/>
              </a:ext>
            </a:extLst>
          </p:cNvPr>
          <p:cNvSpPr>
            <a:spLocks/>
          </p:cNvSpPr>
          <p:nvPr/>
        </p:nvSpPr>
        <p:spPr bwMode="auto">
          <a:xfrm>
            <a:off x="517699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03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1842901-216F-C748-2EEF-A3F1A2D8CCB6}"/>
              </a:ext>
            </a:extLst>
          </p:cNvPr>
          <p:cNvSpPr>
            <a:spLocks/>
          </p:cNvSpPr>
          <p:nvPr/>
        </p:nvSpPr>
        <p:spPr bwMode="auto">
          <a:xfrm>
            <a:off x="7200537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04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EE1B6B9-D22F-F1FA-9A42-81D8E6B90CCE}"/>
              </a:ext>
            </a:extLst>
          </p:cNvPr>
          <p:cNvSpPr>
            <a:spLocks/>
          </p:cNvSpPr>
          <p:nvPr/>
        </p:nvSpPr>
        <p:spPr bwMode="auto">
          <a:xfrm>
            <a:off x="922408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05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C38428-3CFB-D8B3-5949-6984F14754FC}"/>
              </a:ext>
            </a:extLst>
          </p:cNvPr>
          <p:cNvSpPr txBox="1">
            <a:spLocks/>
          </p:cNvSpPr>
          <p:nvPr/>
        </p:nvSpPr>
        <p:spPr>
          <a:xfrm>
            <a:off x="241437" y="3429000"/>
            <a:ext cx="11811000" cy="3173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Cumprimento das normas e legislações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cumprimento das normas e legislações relacionadas à segurança e saúde no trabalho portuário é obrigatório. A NR-29 estabelece diretrizes específicas para garantir a proteção dos trabalhadores nesse ambiente. Ao cumprir essas normas, os empregadores demonstram responsabilidade e compromisso com a segurança de seus funcionários, evitando possíveis penalidades legais e financeiras.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8E165CB4-E78B-7C5A-6D42-6355C0815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6">
            <a:extLst>
              <a:ext uri="{FF2B5EF4-FFF2-40B4-BE49-F238E27FC236}">
                <a16:creationId xmlns:a16="http://schemas.microsoft.com/office/drawing/2014/main" id="{94EFBD1A-942E-6144-CF84-C9F68393F2EC}"/>
              </a:ext>
            </a:extLst>
          </p:cNvPr>
          <p:cNvSpPr/>
          <p:nvPr/>
        </p:nvSpPr>
        <p:spPr>
          <a:xfrm flipH="1">
            <a:off x="-135063" y="2011773"/>
            <a:ext cx="12564000" cy="130297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3314" name="Picture 2" descr="Cursos NR 29 - Rescue Cursos - Segurança do Trabalho">
            <a:extLst>
              <a:ext uri="{FF2B5EF4-FFF2-40B4-BE49-F238E27FC236}">
                <a16:creationId xmlns:a16="http://schemas.microsoft.com/office/drawing/2014/main" id="{4A9D2D43-5C11-1C4D-EEDB-272A5787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44630"/>
          <a:stretch/>
        </p:blipFill>
        <p:spPr bwMode="auto">
          <a:xfrm>
            <a:off x="-6386" y="-7526"/>
            <a:ext cx="12198386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A654E8D0-4DB8-2B12-FF7E-F125FF2324B7}"/>
              </a:ext>
            </a:extLst>
          </p:cNvPr>
          <p:cNvSpPr/>
          <p:nvPr/>
        </p:nvSpPr>
        <p:spPr>
          <a:xfrm>
            <a:off x="0" y="1"/>
            <a:ext cx="12192000" cy="2032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78D3D7A-0860-8703-1071-1AFFF9CE3A83}"/>
              </a:ext>
            </a:extLst>
          </p:cNvPr>
          <p:cNvSpPr>
            <a:spLocks/>
          </p:cNvSpPr>
          <p:nvPr/>
        </p:nvSpPr>
        <p:spPr bwMode="auto">
          <a:xfrm>
            <a:off x="1129902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01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02D8EC-6DB8-10CE-7BF2-6E811B519B92}"/>
              </a:ext>
            </a:extLst>
          </p:cNvPr>
          <p:cNvSpPr>
            <a:spLocks/>
          </p:cNvSpPr>
          <p:nvPr/>
        </p:nvSpPr>
        <p:spPr bwMode="auto">
          <a:xfrm>
            <a:off x="3153447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02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ED062B-B19A-09E2-4030-A46FE1F8FB61}"/>
              </a:ext>
            </a:extLst>
          </p:cNvPr>
          <p:cNvSpPr>
            <a:spLocks/>
          </p:cNvSpPr>
          <p:nvPr/>
        </p:nvSpPr>
        <p:spPr bwMode="auto">
          <a:xfrm>
            <a:off x="517699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03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1842901-216F-C748-2EEF-A3F1A2D8CCB6}"/>
              </a:ext>
            </a:extLst>
          </p:cNvPr>
          <p:cNvSpPr>
            <a:spLocks/>
          </p:cNvSpPr>
          <p:nvPr/>
        </p:nvSpPr>
        <p:spPr bwMode="auto">
          <a:xfrm>
            <a:off x="7200537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04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EE1B6B9-D22F-F1FA-9A42-81D8E6B90CCE}"/>
              </a:ext>
            </a:extLst>
          </p:cNvPr>
          <p:cNvSpPr>
            <a:spLocks/>
          </p:cNvSpPr>
          <p:nvPr/>
        </p:nvSpPr>
        <p:spPr bwMode="auto">
          <a:xfrm>
            <a:off x="922408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buFontTx/>
              <a:buNone/>
            </a:pPr>
            <a:r>
              <a:rPr lang="pt-B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05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C38428-3CFB-D8B3-5949-6984F14754FC}"/>
              </a:ext>
            </a:extLst>
          </p:cNvPr>
          <p:cNvSpPr txBox="1">
            <a:spLocks/>
          </p:cNvSpPr>
          <p:nvPr/>
        </p:nvSpPr>
        <p:spPr>
          <a:xfrm>
            <a:off x="241437" y="3684003"/>
            <a:ext cx="11811000" cy="3173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Valorização dos profissionais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Investir em segurança e saúde no trabalho portuário demonstra valorização dos profissionais que atuam nesse setor. Quando os trabalhadores se sentem seguros e protegidos, sua motivação e satisfação no trabalho aumentam. Isso pode resultar em maior engajamento, melhor desempenho e redução do absenteísmo, contribuindo para um ambiente de trabalho mais saudável e produtivo.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8548D265-6FD4-4360-67A9-5A2E65C94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6">
            <a:extLst>
              <a:ext uri="{FF2B5EF4-FFF2-40B4-BE49-F238E27FC236}">
                <a16:creationId xmlns:a16="http://schemas.microsoft.com/office/drawing/2014/main" id="{94EFBD1A-942E-6144-CF84-C9F68393F2EC}"/>
              </a:ext>
            </a:extLst>
          </p:cNvPr>
          <p:cNvSpPr/>
          <p:nvPr/>
        </p:nvSpPr>
        <p:spPr>
          <a:xfrm flipH="1">
            <a:off x="-135063" y="2011773"/>
            <a:ext cx="12564000" cy="130297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3314" name="Picture 2" descr="Cursos NR 29 - Rescue Cursos - Segurança do Trabalho">
            <a:extLst>
              <a:ext uri="{FF2B5EF4-FFF2-40B4-BE49-F238E27FC236}">
                <a16:creationId xmlns:a16="http://schemas.microsoft.com/office/drawing/2014/main" id="{4A9D2D43-5C11-1C4D-EEDB-272A5787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44630"/>
          <a:stretch/>
        </p:blipFill>
        <p:spPr bwMode="auto">
          <a:xfrm>
            <a:off x="-6386" y="-7526"/>
            <a:ext cx="12198386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A654E8D0-4DB8-2B12-FF7E-F125FF2324B7}"/>
              </a:ext>
            </a:extLst>
          </p:cNvPr>
          <p:cNvSpPr/>
          <p:nvPr/>
        </p:nvSpPr>
        <p:spPr>
          <a:xfrm>
            <a:off x="0" y="1"/>
            <a:ext cx="12192000" cy="2032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78D3D7A-0860-8703-1071-1AFFF9CE3A83}"/>
              </a:ext>
            </a:extLst>
          </p:cNvPr>
          <p:cNvSpPr>
            <a:spLocks/>
          </p:cNvSpPr>
          <p:nvPr/>
        </p:nvSpPr>
        <p:spPr bwMode="auto">
          <a:xfrm>
            <a:off x="1129902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01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02D8EC-6DB8-10CE-7BF2-6E811B519B92}"/>
              </a:ext>
            </a:extLst>
          </p:cNvPr>
          <p:cNvSpPr>
            <a:spLocks/>
          </p:cNvSpPr>
          <p:nvPr/>
        </p:nvSpPr>
        <p:spPr bwMode="auto">
          <a:xfrm>
            <a:off x="3153447" y="1194712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02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ED062B-B19A-09E2-4030-A46FE1F8FB61}"/>
              </a:ext>
            </a:extLst>
          </p:cNvPr>
          <p:cNvSpPr>
            <a:spLocks/>
          </p:cNvSpPr>
          <p:nvPr/>
        </p:nvSpPr>
        <p:spPr bwMode="auto">
          <a:xfrm>
            <a:off x="517699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03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1842901-216F-C748-2EEF-A3F1A2D8CCB6}"/>
              </a:ext>
            </a:extLst>
          </p:cNvPr>
          <p:cNvSpPr>
            <a:spLocks/>
          </p:cNvSpPr>
          <p:nvPr/>
        </p:nvSpPr>
        <p:spPr bwMode="auto">
          <a:xfrm>
            <a:off x="7200537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01F42"/>
          </a:soli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04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EE1B6B9-D22F-F1FA-9A42-81D8E6B90CCE}"/>
              </a:ext>
            </a:extLst>
          </p:cNvPr>
          <p:cNvSpPr>
            <a:spLocks/>
          </p:cNvSpPr>
          <p:nvPr/>
        </p:nvSpPr>
        <p:spPr bwMode="auto">
          <a:xfrm>
            <a:off x="9224082" y="1193800"/>
            <a:ext cx="1820672" cy="157115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05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C38428-3CFB-D8B3-5949-6984F14754FC}"/>
              </a:ext>
            </a:extLst>
          </p:cNvPr>
          <p:cNvSpPr txBox="1">
            <a:spLocks/>
          </p:cNvSpPr>
          <p:nvPr/>
        </p:nvSpPr>
        <p:spPr>
          <a:xfrm>
            <a:off x="139700" y="3225800"/>
            <a:ext cx="7670800" cy="3173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Imagem e reputação do setor portuário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segurança e saúde no trabalho são aspectos essenciais para a imagem e reputação do setor portuário. Empresas e portos que demonstram compromisso com a segurança dos trabalhadores são percebidos como mais confiáveis e responsáveis. Isso pode atrair investimentos, parceiros comerciais e clientes que valorizam práticas empresariais responsáveis e sustentáveis.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5362" name="Picture 2" descr="NR-29">
            <a:extLst>
              <a:ext uri="{FF2B5EF4-FFF2-40B4-BE49-F238E27FC236}">
                <a16:creationId xmlns:a16="http://schemas.microsoft.com/office/drawing/2014/main" id="{508EAEE2-85AC-83A5-897C-EDFB529E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73" y="4036246"/>
            <a:ext cx="3825899" cy="21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7D19F30C-8EC0-629C-9BF7-A6D251DEC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04</a:t>
              </a:r>
              <a:endParaRPr lang="zh-CN" altLang="en-US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738043" y="2885310"/>
              <a:ext cx="4467513" cy="12160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Definições de termos</a:t>
              </a:r>
              <a:endParaRPr lang="pt-BR" altLang="zh-CN" sz="28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5B11F9A4-8FD6-BBFB-57AA-8869A8ACA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97" y="16741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F26F4B0D-20EE-F22C-93E0-07B9D88B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2076580"/>
            <a:ext cx="12212115" cy="27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/>
          <p:cNvGrpSpPr/>
          <p:nvPr/>
        </p:nvGrpSpPr>
        <p:grpSpPr>
          <a:xfrm>
            <a:off x="841655" y="3004625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010055" y="2456203"/>
            <a:ext cx="9051646" cy="2242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Norma Regulamentadora 29 (NR-29) passa pelas definições para apresentar uma base conceitual clara e precisa, facilitando a compreensão e aplicação das normas e diretrizes relacionadas à segurança e saúde no trabalho portuário.</a:t>
            </a:r>
            <a:endParaRPr lang="id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DC90AF39-F031-CFE3-0BA6-B73BCF3C8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urso NR29 Trabalho Portuário | EAD | Ao Vivo | Online | Presencial">
            <a:extLst>
              <a:ext uri="{FF2B5EF4-FFF2-40B4-BE49-F238E27FC236}">
                <a16:creationId xmlns:a16="http://schemas.microsoft.com/office/drawing/2014/main" id="{B065DB2D-6728-8CD8-69CB-187603AA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76990" y="63214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31314" y="0"/>
            <a:ext cx="5372100" cy="46482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5481028" y="489835"/>
            <a:ext cx="5072672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Essas definições ajudam a estabelecer critérios claros para a aplicação das normas, esclarecendo as responsabilidades e atribuições de cada parte envolvida, garantindo a compreensão e o cumprimento adequado das obrigações e medidas de prevenção.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18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Para os fins desta Norma Regulamentadora, considera-se:</a:t>
            </a:r>
            <a:endParaRPr lang="id-ID" sz="18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6F4B1ADB-973A-A153-E6F8-EFF8BD3D0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4" y="103434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3543098" y="294782"/>
            <a:ext cx="4820916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CONTEÚDO</a:t>
              </a:r>
              <a:endParaRPr lang="id-ID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588860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4" name="矩形 81">
            <a:extLst>
              <a:ext uri="{FF2B5EF4-FFF2-40B4-BE49-F238E27FC236}">
                <a16:creationId xmlns:a16="http://schemas.microsoft.com/office/drawing/2014/main" id="{1B460AAD-96A8-7486-3AEA-E362F558CCDF}"/>
              </a:ext>
            </a:extLst>
          </p:cNvPr>
          <p:cNvSpPr/>
          <p:nvPr/>
        </p:nvSpPr>
        <p:spPr>
          <a:xfrm>
            <a:off x="287051" y="2069245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5" name="文本框 85">
            <a:extLst>
              <a:ext uri="{FF2B5EF4-FFF2-40B4-BE49-F238E27FC236}">
                <a16:creationId xmlns:a16="http://schemas.microsoft.com/office/drawing/2014/main" id="{795375C6-D675-3DFD-652B-824A15C01A2C}"/>
              </a:ext>
            </a:extLst>
          </p:cNvPr>
          <p:cNvSpPr txBox="1"/>
          <p:nvPr/>
        </p:nvSpPr>
        <p:spPr>
          <a:xfrm>
            <a:off x="278856" y="2540000"/>
            <a:ext cx="2766839" cy="301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05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Competências para cumprimento da NR-29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323870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7" name="矩形 81">
            <a:extLst>
              <a:ext uri="{FF2B5EF4-FFF2-40B4-BE49-F238E27FC236}">
                <a16:creationId xmlns:a16="http://schemas.microsoft.com/office/drawing/2014/main" id="{F37D71B4-5BBF-4178-C74B-702AE57E2655}"/>
              </a:ext>
            </a:extLst>
          </p:cNvPr>
          <p:cNvSpPr/>
          <p:nvPr/>
        </p:nvSpPr>
        <p:spPr>
          <a:xfrm>
            <a:off x="619035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8" name="矩形 81">
            <a:extLst>
              <a:ext uri="{FF2B5EF4-FFF2-40B4-BE49-F238E27FC236}">
                <a16:creationId xmlns:a16="http://schemas.microsoft.com/office/drawing/2014/main" id="{8F2A77A4-8E44-3F23-CA6E-72B86C989091}"/>
              </a:ext>
            </a:extLst>
          </p:cNvPr>
          <p:cNvSpPr/>
          <p:nvPr/>
        </p:nvSpPr>
        <p:spPr>
          <a:xfrm>
            <a:off x="9142001" y="2069243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9" name="文本框 85">
            <a:extLst>
              <a:ext uri="{FF2B5EF4-FFF2-40B4-BE49-F238E27FC236}">
                <a16:creationId xmlns:a16="http://schemas.microsoft.com/office/drawing/2014/main" id="{B91F8D0A-6B72-2035-F1F5-FA66DFC49FC5}"/>
              </a:ext>
            </a:extLst>
          </p:cNvPr>
          <p:cNvSpPr txBox="1"/>
          <p:nvPr/>
        </p:nvSpPr>
        <p:spPr>
          <a:xfrm>
            <a:off x="3204906" y="2540000"/>
            <a:ext cx="2801791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06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O Programa de Gerenciamento de Riscos (PGR) na NR-29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0" name="文本框 85">
            <a:extLst>
              <a:ext uri="{FF2B5EF4-FFF2-40B4-BE49-F238E27FC236}">
                <a16:creationId xmlns:a16="http://schemas.microsoft.com/office/drawing/2014/main" id="{13364A41-D5B3-F37F-1C23-A799B0D751D1}"/>
              </a:ext>
            </a:extLst>
          </p:cNvPr>
          <p:cNvSpPr txBox="1"/>
          <p:nvPr/>
        </p:nvSpPr>
        <p:spPr>
          <a:xfrm>
            <a:off x="6182156" y="2540000"/>
            <a:ext cx="2758644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07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Instruções Preventivas de Riscos nas Operações Portuárias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85">
            <a:extLst>
              <a:ext uri="{FF2B5EF4-FFF2-40B4-BE49-F238E27FC236}">
                <a16:creationId xmlns:a16="http://schemas.microsoft.com/office/drawing/2014/main" id="{8508EE81-5B8E-60D4-E5E7-B75FE47A88BB}"/>
              </a:ext>
            </a:extLst>
          </p:cNvPr>
          <p:cNvSpPr txBox="1"/>
          <p:nvPr/>
        </p:nvSpPr>
        <p:spPr>
          <a:xfrm>
            <a:off x="9261552" y="2514599"/>
            <a:ext cx="2541798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08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Plano de Controle de Emergência – PCE e Plano de Ajuda Mútua – PAM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B693087F-EAB9-F93F-4447-75A4A2B1B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4">
            <a:extLst>
              <a:ext uri="{FF2B5EF4-FFF2-40B4-BE49-F238E27FC236}">
                <a16:creationId xmlns:a16="http://schemas.microsoft.com/office/drawing/2014/main" id="{389EA4AA-4447-8B4D-3B77-2004BEFE60FD}"/>
              </a:ext>
            </a:extLst>
          </p:cNvPr>
          <p:cNvSpPr/>
          <p:nvPr/>
        </p:nvSpPr>
        <p:spPr>
          <a:xfrm>
            <a:off x="10689770" y="5301343"/>
            <a:ext cx="1502229" cy="1556657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AD0E3681-58C3-8386-EBD6-135828F5B8FA}"/>
              </a:ext>
            </a:extLst>
          </p:cNvPr>
          <p:cNvGrpSpPr/>
          <p:nvPr/>
        </p:nvGrpSpPr>
        <p:grpSpPr>
          <a:xfrm>
            <a:off x="11260346" y="5926468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CFB4496D-2326-8584-2A9A-E35209817495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3373976F-65AD-509F-AE76-7FBADD10750A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sp>
        <p:nvSpPr>
          <p:cNvPr id="7" name="平行四边形 5">
            <a:extLst>
              <a:ext uri="{FF2B5EF4-FFF2-40B4-BE49-F238E27FC236}">
                <a16:creationId xmlns:a16="http://schemas.microsoft.com/office/drawing/2014/main" id="{28F6518E-A4CA-D23A-E097-42DEC40A3DC5}"/>
              </a:ext>
            </a:extLst>
          </p:cNvPr>
          <p:cNvSpPr/>
          <p:nvPr/>
        </p:nvSpPr>
        <p:spPr>
          <a:xfrm>
            <a:off x="2171700" y="1638300"/>
            <a:ext cx="7953830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8" name="平行四边形 5">
            <a:extLst>
              <a:ext uri="{FF2B5EF4-FFF2-40B4-BE49-F238E27FC236}">
                <a16:creationId xmlns:a16="http://schemas.microsoft.com/office/drawing/2014/main" id="{ED6D6100-DF74-962A-4C99-696FB65FE50F}"/>
              </a:ext>
            </a:extLst>
          </p:cNvPr>
          <p:cNvSpPr/>
          <p:nvPr/>
        </p:nvSpPr>
        <p:spPr>
          <a:xfrm>
            <a:off x="2015670" y="3086100"/>
            <a:ext cx="7953830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9" name="平行四边形 5">
            <a:extLst>
              <a:ext uri="{FF2B5EF4-FFF2-40B4-BE49-F238E27FC236}">
                <a16:creationId xmlns:a16="http://schemas.microsoft.com/office/drawing/2014/main" id="{36CA544E-48CF-AA85-DE66-676EC0516245}"/>
              </a:ext>
            </a:extLst>
          </p:cNvPr>
          <p:cNvSpPr/>
          <p:nvPr/>
        </p:nvSpPr>
        <p:spPr>
          <a:xfrm>
            <a:off x="1926770" y="4521200"/>
            <a:ext cx="7953830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AB7262C-55F3-F70A-D348-1DB100F56E96}"/>
              </a:ext>
            </a:extLst>
          </p:cNvPr>
          <p:cNvSpPr txBox="1">
            <a:spLocks/>
          </p:cNvSpPr>
          <p:nvPr/>
        </p:nvSpPr>
        <p:spPr>
          <a:xfrm>
            <a:off x="2721430" y="1485900"/>
            <a:ext cx="8400072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01. </a:t>
            </a:r>
            <a:r>
              <a:rPr lang="pt-BR" altLang="zh-CN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Terminal Retroportuário</a:t>
            </a:r>
          </a:p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02.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Zona Primária</a:t>
            </a:r>
          </a:p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03. </a:t>
            </a:r>
            <a:r>
              <a:rPr lang="pt-BR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Tomador de Serviço</a:t>
            </a:r>
          </a:p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04. 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Pessoa Responsável</a:t>
            </a:r>
          </a:p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05. </a:t>
            </a:r>
            <a:r>
              <a:rPr lang="pt-BR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Órgão Gestor de Mão de Obra (OGMO)</a:t>
            </a:r>
            <a:endParaRPr lang="id-ID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2C90BF62-B5DF-4EE4-4CF5-3DD96805C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1" y="1380306"/>
            <a:ext cx="6008278" cy="50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541520" y="451436"/>
            <a:ext cx="5966641" cy="5955125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547275" y="445680"/>
            <a:ext cx="5955125" cy="93462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765455" y="627403"/>
            <a:ext cx="5457545" cy="4643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Terminal Retroportuário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Um terminal </a:t>
            </a:r>
            <a:r>
              <a:rPr lang="pt-BR" altLang="zh-CN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retroportuário</a:t>
            </a: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é uma instalação localizada em uma área adjacente ao porto organizado ou instalação portuária. </a:t>
            </a:r>
            <a:endParaRPr lang="id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5" name="组合 17">
            <a:extLst>
              <a:ext uri="{FF2B5EF4-FFF2-40B4-BE49-F238E27FC236}">
                <a16:creationId xmlns:a16="http://schemas.microsoft.com/office/drawing/2014/main" id="{78E35F42-0A26-5025-508C-16C0B9DC46AD}"/>
              </a:ext>
            </a:extLst>
          </p:cNvPr>
          <p:cNvGrpSpPr/>
          <p:nvPr/>
        </p:nvGrpSpPr>
        <p:grpSpPr>
          <a:xfrm>
            <a:off x="7047324" y="2319213"/>
            <a:ext cx="4750976" cy="2778370"/>
            <a:chOff x="583024" y="1875692"/>
            <a:chExt cx="4750976" cy="2778370"/>
          </a:xfrm>
        </p:grpSpPr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60133F29-4F01-2223-AA12-7C9A9DF9E990}"/>
                </a:ext>
              </a:extLst>
            </p:cNvPr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0183BD0-5EAD-8292-DE76-E8251B17FB21}"/>
                </a:ext>
              </a:extLst>
            </p:cNvPr>
            <p:cNvSpPr txBox="1">
              <a:spLocks/>
            </p:cNvSpPr>
            <p:nvPr/>
          </p:nvSpPr>
          <p:spPr>
            <a:xfrm>
              <a:off x="583024" y="2216465"/>
              <a:ext cx="4724400" cy="1937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Essa área compreende um perímetro de até cinco quilômetros além dos limites da zona primária, que é definida pela autoridade aduaneira. </a:t>
              </a:r>
              <a:endPara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18" name="直接连接符 8">
              <a:extLst>
                <a:ext uri="{FF2B5EF4-FFF2-40B4-BE49-F238E27FC236}">
                  <a16:creationId xmlns:a16="http://schemas.microsoft.com/office/drawing/2014/main" id="{88479499-3085-7C90-D3BB-53308284035E}"/>
                </a:ext>
              </a:extLst>
            </p:cNvPr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38100">
              <a:solidFill>
                <a:srgbClr val="201F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97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>
            <a:extLst>
              <a:ext uri="{FF2B5EF4-FFF2-40B4-BE49-F238E27FC236}">
                <a16:creationId xmlns:a16="http://schemas.microsoft.com/office/drawing/2014/main" id="{63671E68-10E6-1F5F-1B90-32C354FB2A75}"/>
              </a:ext>
            </a:extLst>
          </p:cNvPr>
          <p:cNvSpPr/>
          <p:nvPr/>
        </p:nvSpPr>
        <p:spPr>
          <a:xfrm>
            <a:off x="1055914" y="1409700"/>
            <a:ext cx="7315199" cy="43434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17C4CFA-2460-2C88-E528-6DD900103ACF}"/>
              </a:ext>
            </a:extLst>
          </p:cNvPr>
          <p:cNvSpPr/>
          <p:nvPr/>
        </p:nvSpPr>
        <p:spPr>
          <a:xfrm>
            <a:off x="2950028" y="1653751"/>
            <a:ext cx="1959429" cy="422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 dirty="0">
              <a:solidFill>
                <a:srgbClr val="FE2B56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2DB07AD-2672-6F3A-F73D-FED1B57AB4BD}"/>
              </a:ext>
            </a:extLst>
          </p:cNvPr>
          <p:cNvSpPr txBox="1">
            <a:spLocks/>
          </p:cNvSpPr>
          <p:nvPr/>
        </p:nvSpPr>
        <p:spPr>
          <a:xfrm>
            <a:off x="1263222" y="1520022"/>
            <a:ext cx="7082491" cy="2061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No terminal </a:t>
            </a:r>
            <a:r>
              <a:rPr lang="pt-BR" altLang="zh-CN" dirty="0" err="1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retroportuário</a:t>
            </a: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, são realizados serviços de operação sob controle aduaneiro, envolvendo carga de importação e exportação, que podem estar embarcadas em contêineres, reboques ou </a:t>
            </a:r>
            <a:r>
              <a:rPr lang="pt-BR" altLang="zh-CN" dirty="0" err="1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semireboques</a:t>
            </a: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. É uma área de extensão do porto onde ocorrem atividades relacionadas ao movimento de carga.</a:t>
            </a:r>
          </a:p>
        </p:txBody>
      </p:sp>
      <p:sp>
        <p:nvSpPr>
          <p:cNvPr id="2" name="任意多边形 14">
            <a:extLst>
              <a:ext uri="{FF2B5EF4-FFF2-40B4-BE49-F238E27FC236}">
                <a16:creationId xmlns:a16="http://schemas.microsoft.com/office/drawing/2014/main" id="{5A4CB824-EE27-014A-7229-9B34E9E0DE5F}"/>
              </a:ext>
            </a:extLst>
          </p:cNvPr>
          <p:cNvSpPr/>
          <p:nvPr/>
        </p:nvSpPr>
        <p:spPr>
          <a:xfrm>
            <a:off x="10689770" y="5301343"/>
            <a:ext cx="1502229" cy="1556657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6" name="组合 18">
            <a:extLst>
              <a:ext uri="{FF2B5EF4-FFF2-40B4-BE49-F238E27FC236}">
                <a16:creationId xmlns:a16="http://schemas.microsoft.com/office/drawing/2014/main" id="{A5443CAE-EEE8-7B51-3329-3664E13BA08A}"/>
              </a:ext>
            </a:extLst>
          </p:cNvPr>
          <p:cNvGrpSpPr/>
          <p:nvPr/>
        </p:nvGrpSpPr>
        <p:grpSpPr>
          <a:xfrm>
            <a:off x="11260346" y="5926468"/>
            <a:ext cx="3350515" cy="713819"/>
            <a:chOff x="8161546" y="4601720"/>
            <a:chExt cx="3350515" cy="713819"/>
          </a:xfrm>
        </p:grpSpPr>
        <p:sp>
          <p:nvSpPr>
            <p:cNvPr id="7" name="等腰三角形 15">
              <a:extLst>
                <a:ext uri="{FF2B5EF4-FFF2-40B4-BE49-F238E27FC236}">
                  <a16:creationId xmlns:a16="http://schemas.microsoft.com/office/drawing/2014/main" id="{B75F0B37-33B3-F2B5-3630-88B3589A27B3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45B581CA-E1A7-F0E0-B25A-4F2E77788D27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B3B6B5A1-52C8-DAE1-C33A-FFAD7C03E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9" y="1042849"/>
            <a:ext cx="6008278" cy="50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1041492" y="581292"/>
            <a:ext cx="5032013" cy="5955125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556579" y="5140235"/>
            <a:ext cx="6005057" cy="93462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798113" y="289946"/>
            <a:ext cx="5457545" cy="4643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A zona primária é uma área alfandegada designada para a movimentação ou armazenagem de cargas que são destinadas ou provenientes do transporte aquaviário</a:t>
            </a: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. </a:t>
            </a:r>
            <a:endParaRPr lang="id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5" name="组合 17">
            <a:extLst>
              <a:ext uri="{FF2B5EF4-FFF2-40B4-BE49-F238E27FC236}">
                <a16:creationId xmlns:a16="http://schemas.microsoft.com/office/drawing/2014/main" id="{78E35F42-0A26-5025-508C-16C0B9DC46AD}"/>
              </a:ext>
            </a:extLst>
          </p:cNvPr>
          <p:cNvGrpSpPr/>
          <p:nvPr/>
        </p:nvGrpSpPr>
        <p:grpSpPr>
          <a:xfrm>
            <a:off x="7047324" y="2319213"/>
            <a:ext cx="4750976" cy="2778370"/>
            <a:chOff x="583024" y="1875692"/>
            <a:chExt cx="4750976" cy="2778370"/>
          </a:xfrm>
        </p:grpSpPr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60133F29-4F01-2223-AA12-7C9A9DF9E990}"/>
                </a:ext>
              </a:extLst>
            </p:cNvPr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0183BD0-5EAD-8292-DE76-E8251B17FB21}"/>
                </a:ext>
              </a:extLst>
            </p:cNvPr>
            <p:cNvSpPr txBox="1">
              <a:spLocks/>
            </p:cNvSpPr>
            <p:nvPr/>
          </p:nvSpPr>
          <p:spPr>
            <a:xfrm>
              <a:off x="583024" y="2484085"/>
              <a:ext cx="4724400" cy="1937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É uma área demarcada onde as cargas estão sujeitas a procedimentos e controle aduaneiro.</a:t>
              </a:r>
            </a:p>
          </p:txBody>
        </p:sp>
        <p:cxnSp>
          <p:nvCxnSpPr>
            <p:cNvPr id="18" name="直接连接符 8">
              <a:extLst>
                <a:ext uri="{FF2B5EF4-FFF2-40B4-BE49-F238E27FC236}">
                  <a16:creationId xmlns:a16="http://schemas.microsoft.com/office/drawing/2014/main" id="{88479499-3085-7C90-D3BB-53308284035E}"/>
                </a:ext>
              </a:extLst>
            </p:cNvPr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38100">
              <a:solidFill>
                <a:srgbClr val="201F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907AC324-8105-E0CC-2C01-7509A70CAA82}"/>
              </a:ext>
            </a:extLst>
          </p:cNvPr>
          <p:cNvSpPr txBox="1">
            <a:spLocks/>
          </p:cNvSpPr>
          <p:nvPr/>
        </p:nvSpPr>
        <p:spPr>
          <a:xfrm>
            <a:off x="783599" y="5330031"/>
            <a:ext cx="5457545" cy="94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Zona Primária</a:t>
            </a: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B51BBF92-A38E-2460-119F-E133471F6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F26F4B0D-20EE-F22C-93E0-07B9D88B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2076580"/>
            <a:ext cx="12212115" cy="27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2">
            <a:extLst>
              <a:ext uri="{FF2B5EF4-FFF2-40B4-BE49-F238E27FC236}">
                <a16:creationId xmlns:a16="http://schemas.microsoft.com/office/drawing/2014/main" id="{0CF4A0C7-C4EE-1024-C006-CB164ABC593C}"/>
              </a:ext>
            </a:extLst>
          </p:cNvPr>
          <p:cNvSpPr/>
          <p:nvPr/>
        </p:nvSpPr>
        <p:spPr>
          <a:xfrm>
            <a:off x="0" y="2068195"/>
            <a:ext cx="12192000" cy="278726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41655" y="3004625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010055" y="2456203"/>
            <a:ext cx="9340290" cy="2242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Geralmente, essa área está localizada dentro do porto organizado ou instalação portuária e abrange espaços como cais, armazéns e áreas de movimentação de carga, onde ocorre o fluxo de mercadorias relacionadas ao transporte marítimo.</a:t>
            </a:r>
            <a:endParaRPr lang="id-ID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8A2B623E-FAFE-91DD-F019-B04087165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5" y="1380306"/>
            <a:ext cx="6008278" cy="50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3330663" y="438146"/>
            <a:ext cx="5966641" cy="598170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3323128" y="445680"/>
            <a:ext cx="5981701" cy="93462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3541309" y="627403"/>
            <a:ext cx="5457545" cy="4643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Tomador de Serviço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tomador de serviço é uma pessoa jurídica, pública ou privada, que não é um operador portuário ou empregador, mas que requisita a contratação de trabalhadores portuários avulsos para determinadas atividades. </a:t>
            </a:r>
            <a:endParaRPr lang="id-ID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64E01082-85CD-B417-C309-84D55F866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89515" y="1787433"/>
            <a:ext cx="8240485" cy="4486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É o responsável por solicitar e contratar trabalhadores portuários avulsos para realizar serviços específicos relacionados às operações portuárias, como carga e descarga de navios, estiva, capatazia, entre outros.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Ele atua como intermediário entre os trabalhadores avulsos e a demanda de mão de obra para as atividades portuárias.</a:t>
            </a:r>
            <a:endParaRPr lang="id-ID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5E2108A-1D54-9B34-B12E-0F66D0D563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57" y="1042849"/>
            <a:ext cx="6008278" cy="50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3937090" y="581292"/>
            <a:ext cx="5032013" cy="5955125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3452177" y="5140235"/>
            <a:ext cx="6005057" cy="93462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3724323" y="964450"/>
            <a:ext cx="5457545" cy="4643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A pessoa responsável é aquela designada por operadores portuários, empregadores, tomadores de serviço, comandantes de embarcações, Órgão Gestor de Mão-de-Obra – OGMO, sindicatos de classe, fornecedores de equipamentos mecânicos e outros envolvidos no setor portuário. </a:t>
            </a:r>
            <a:endParaRPr lang="id-ID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07AC324-8105-E0CC-2C01-7509A70CAA82}"/>
              </a:ext>
            </a:extLst>
          </p:cNvPr>
          <p:cNvSpPr txBox="1">
            <a:spLocks/>
          </p:cNvSpPr>
          <p:nvPr/>
        </p:nvSpPr>
        <p:spPr>
          <a:xfrm>
            <a:off x="3679197" y="5330031"/>
            <a:ext cx="5457545" cy="94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Pessoa Responsável</a:t>
            </a: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D53679D1-A3C3-8915-7924-5154680A2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017486" y="1068501"/>
            <a:ext cx="6516914" cy="503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 pessoa é designada para garantir o cumprimento de uma ou mais tarefas específicas relacionadas à segurança e saúde no trabalho portuário.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Ela deve possuir conhecimentos e experiência adequados e autoridade necessária para exercer suas funções, visando assegurar a segurança dos trabalhadores e o cumprimento das normas e regulamentos.</a:t>
            </a:r>
            <a:endParaRPr lang="id-ID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730091" y="10401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7B8D68D-E55E-A4E6-F9DC-62D1B5136542}"/>
              </a:ext>
            </a:extLst>
          </p:cNvPr>
          <p:cNvSpPr/>
          <p:nvPr/>
        </p:nvSpPr>
        <p:spPr>
          <a:xfrm rot="5400000">
            <a:off x="730092" y="3929743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A839A932-D064-17BB-C305-967078898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5" y="1380306"/>
            <a:ext cx="6008278" cy="50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3330663" y="438146"/>
            <a:ext cx="5966641" cy="598170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3323128" y="445680"/>
            <a:ext cx="5981701" cy="93462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3367138" y="627403"/>
            <a:ext cx="6008278" cy="4643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Órgão Gestor de Mão de Obra (OGMO)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Uma das siglas bastante mencionadas na NR-29 é a OGMO (Órgão Gestor de Mão de Obra), também conhecido como OGMO Portuário. Uma entidade criada por lei e responsável pela gestão da mão de obra avulsa nos portos brasileiros. </a:t>
            </a:r>
            <a:endParaRPr lang="id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2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3543098" y="294782"/>
            <a:ext cx="4820916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CONTEÚDO</a:t>
              </a:r>
              <a:endParaRPr lang="id-ID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588860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4" name="矩形 81">
            <a:extLst>
              <a:ext uri="{FF2B5EF4-FFF2-40B4-BE49-F238E27FC236}">
                <a16:creationId xmlns:a16="http://schemas.microsoft.com/office/drawing/2014/main" id="{1B460AAD-96A8-7486-3AEA-E362F558CCDF}"/>
              </a:ext>
            </a:extLst>
          </p:cNvPr>
          <p:cNvSpPr/>
          <p:nvPr/>
        </p:nvSpPr>
        <p:spPr>
          <a:xfrm>
            <a:off x="287051" y="2069245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5" name="文本框 85">
            <a:extLst>
              <a:ext uri="{FF2B5EF4-FFF2-40B4-BE49-F238E27FC236}">
                <a16:creationId xmlns:a16="http://schemas.microsoft.com/office/drawing/2014/main" id="{795375C6-D675-3DFD-652B-824A15C01A2C}"/>
              </a:ext>
            </a:extLst>
          </p:cNvPr>
          <p:cNvSpPr txBox="1"/>
          <p:nvPr/>
        </p:nvSpPr>
        <p:spPr>
          <a:xfrm>
            <a:off x="304056" y="2540000"/>
            <a:ext cx="271908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09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0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Serviço Especializado em Segurança e Saúde do Trabalhador Portuário – SESSTP</a:t>
            </a:r>
            <a:endParaRPr lang="zh-CN" altLang="en-US" sz="20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323870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7" name="矩形 81">
            <a:extLst>
              <a:ext uri="{FF2B5EF4-FFF2-40B4-BE49-F238E27FC236}">
                <a16:creationId xmlns:a16="http://schemas.microsoft.com/office/drawing/2014/main" id="{F37D71B4-5BBF-4178-C74B-702AE57E2655}"/>
              </a:ext>
            </a:extLst>
          </p:cNvPr>
          <p:cNvSpPr/>
          <p:nvPr/>
        </p:nvSpPr>
        <p:spPr>
          <a:xfrm>
            <a:off x="619035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8" name="矩形 81">
            <a:extLst>
              <a:ext uri="{FF2B5EF4-FFF2-40B4-BE49-F238E27FC236}">
                <a16:creationId xmlns:a16="http://schemas.microsoft.com/office/drawing/2014/main" id="{8F2A77A4-8E44-3F23-CA6E-72B86C989091}"/>
              </a:ext>
            </a:extLst>
          </p:cNvPr>
          <p:cNvSpPr/>
          <p:nvPr/>
        </p:nvSpPr>
        <p:spPr>
          <a:xfrm>
            <a:off x="9142001" y="2069243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9" name="文本框 85">
            <a:extLst>
              <a:ext uri="{FF2B5EF4-FFF2-40B4-BE49-F238E27FC236}">
                <a16:creationId xmlns:a16="http://schemas.microsoft.com/office/drawing/2014/main" id="{B91F8D0A-6B72-2035-F1F5-FA66DFC49FC5}"/>
              </a:ext>
            </a:extLst>
          </p:cNvPr>
          <p:cNvSpPr txBox="1"/>
          <p:nvPr/>
        </p:nvSpPr>
        <p:spPr>
          <a:xfrm>
            <a:off x="3314498" y="2540000"/>
            <a:ext cx="2628699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10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0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Comissão de Prevenção de Acidentes no Trabalho Portuário – CPATP</a:t>
            </a:r>
            <a:endParaRPr lang="zh-CN" altLang="en-US" sz="20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0" name="文本框 85">
            <a:extLst>
              <a:ext uri="{FF2B5EF4-FFF2-40B4-BE49-F238E27FC236}">
                <a16:creationId xmlns:a16="http://schemas.microsoft.com/office/drawing/2014/main" id="{13364A41-D5B3-F37F-1C23-A799B0D751D1}"/>
              </a:ext>
            </a:extLst>
          </p:cNvPr>
          <p:cNvSpPr txBox="1"/>
          <p:nvPr/>
        </p:nvSpPr>
        <p:spPr>
          <a:xfrm>
            <a:off x="6182156" y="2540000"/>
            <a:ext cx="2758644" cy="352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11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0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Serviços Especializados em Engenharia de Segurança e em Medicina do Trabalho – SESMT</a:t>
            </a:r>
            <a:endParaRPr lang="zh-CN" altLang="en-US" sz="20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85">
            <a:extLst>
              <a:ext uri="{FF2B5EF4-FFF2-40B4-BE49-F238E27FC236}">
                <a16:creationId xmlns:a16="http://schemas.microsoft.com/office/drawing/2014/main" id="{8508EE81-5B8E-60D4-E5E7-B75FE47A88BB}"/>
              </a:ext>
            </a:extLst>
          </p:cNvPr>
          <p:cNvSpPr txBox="1"/>
          <p:nvPr/>
        </p:nvSpPr>
        <p:spPr>
          <a:xfrm>
            <a:off x="9261552" y="2514599"/>
            <a:ext cx="2541798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12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0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Segurança, higiene e saúde no trabalho portuário</a:t>
            </a:r>
            <a:endParaRPr lang="zh-CN" altLang="en-US" sz="20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3CE07A42-FEC1-787B-ABFF-E093351C4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579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0" y="5345692"/>
            <a:ext cx="2622176" cy="1506071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4158565" y="1647957"/>
            <a:ext cx="6497045" cy="4232143"/>
            <a:chOff x="3214098" y="4073657"/>
            <a:chExt cx="2554690" cy="1541289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3214098" y="4073657"/>
              <a:ext cx="2554690" cy="1541289"/>
            </a:xfrm>
            <a:prstGeom prst="roundRect">
              <a:avLst>
                <a:gd name="adj" fmla="val 10388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3393098" y="4431115"/>
              <a:ext cx="2207306" cy="8199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O OGMO é responsável por intermediar a contratação de trabalhadores avulsos para atuar nas operações portuárias, garantindo a distribuição equitativa do trabalho entre os trabalhadores cadastrados. 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9799147" y="5357592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0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urso NR29 Trabalho Portuário | EAD | Ao Vivo | Online | Presencial">
            <a:extLst>
              <a:ext uri="{FF2B5EF4-FFF2-40B4-BE49-F238E27FC236}">
                <a16:creationId xmlns:a16="http://schemas.microsoft.com/office/drawing/2014/main" id="{B065DB2D-6728-8CD8-69CB-187603AA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76990" y="63214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3258" y="0"/>
            <a:ext cx="8951494" cy="2754086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153957" y="315664"/>
            <a:ext cx="4691672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Pode desempenhar outras funções relacionadas à administração e organização do trabalho portuário, como a manutenção de cadastro de trabalhadores, controle de escalas de trabalho e segurança portuária.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756F337-ECAF-5186-3456-E4FB1EA6DD21}"/>
              </a:ext>
            </a:extLst>
          </p:cNvPr>
          <p:cNvSpPr txBox="1">
            <a:spLocks/>
          </p:cNvSpPr>
          <p:nvPr/>
        </p:nvSpPr>
        <p:spPr>
          <a:xfrm>
            <a:off x="6196566" y="478950"/>
            <a:ext cx="3948596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Sua atuação visa assegurar a regularidade e eficiência das atividades portuárias, bem como a proteção dos direitos trabalhistas dos profissionais envolvidos.</a:t>
            </a:r>
            <a:endParaRPr lang="id-ID" sz="18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圆角矩形 10">
            <a:extLst>
              <a:ext uri="{FF2B5EF4-FFF2-40B4-BE49-F238E27FC236}">
                <a16:creationId xmlns:a16="http://schemas.microsoft.com/office/drawing/2014/main" id="{E99A1568-96F5-5D5C-3CC2-F05AABB926CF}"/>
              </a:ext>
            </a:extLst>
          </p:cNvPr>
          <p:cNvSpPr/>
          <p:nvPr/>
        </p:nvSpPr>
        <p:spPr>
          <a:xfrm rot="16200000">
            <a:off x="4894211" y="1354237"/>
            <a:ext cx="2232000" cy="3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BA9AC496-4FF3-85C6-A281-A1B373A93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05</a:t>
              </a:r>
              <a:endParaRPr lang="zh-CN" altLang="en-US" sz="4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35465" y="2656810"/>
              <a:ext cx="4467513" cy="12160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Competências para cumprimento da NR-29</a:t>
              </a:r>
              <a:endParaRPr lang="pt-BR" altLang="zh-CN" sz="28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A45E1201-ED03-3DD0-90D1-567F67A39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11" y="16741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9377642B-DD28-AD4A-AFD2-6917C2EE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-3"/>
            <a:ext cx="1184365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xograma: Entrada Manual 1">
            <a:extLst>
              <a:ext uri="{FF2B5EF4-FFF2-40B4-BE49-F238E27FC236}">
                <a16:creationId xmlns:a16="http://schemas.microsoft.com/office/drawing/2014/main" id="{FCF39CB4-20CE-41A1-5FCB-DDFBDEFD9E6C}"/>
              </a:ext>
            </a:extLst>
          </p:cNvPr>
          <p:cNvSpPr/>
          <p:nvPr/>
        </p:nvSpPr>
        <p:spPr>
          <a:xfrm rot="5400000" flipH="1" flipV="1">
            <a:off x="6955972" y="1621968"/>
            <a:ext cx="6858001" cy="3614054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平行四边形 6"/>
          <p:cNvSpPr/>
          <p:nvPr/>
        </p:nvSpPr>
        <p:spPr>
          <a:xfrm rot="5048568" flipH="1">
            <a:off x="6329239" y="1959353"/>
            <a:ext cx="4730299" cy="213494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平行四边形 15"/>
          <p:cNvSpPr/>
          <p:nvPr/>
        </p:nvSpPr>
        <p:spPr>
          <a:xfrm rot="5048568" flipH="1">
            <a:off x="6935125" y="4427336"/>
            <a:ext cx="4730299" cy="213494"/>
          </a:xfrm>
          <a:prstGeom prst="parallelogram">
            <a:avLst>
              <a:gd name="adj" fmla="val 132064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18">
            <a:extLst>
              <a:ext uri="{FF2B5EF4-FFF2-40B4-BE49-F238E27FC236}">
                <a16:creationId xmlns:a16="http://schemas.microsoft.com/office/drawing/2014/main" id="{C6804717-5E59-3166-33C5-F6435FFB9086}"/>
              </a:ext>
            </a:extLst>
          </p:cNvPr>
          <p:cNvSpPr/>
          <p:nvPr/>
        </p:nvSpPr>
        <p:spPr>
          <a:xfrm>
            <a:off x="1460687" y="624244"/>
            <a:ext cx="3614055" cy="570035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altLang="zh-CN" sz="2800" dirty="0">
                <a:latin typeface="Arial"/>
                <a:ea typeface="微软雅黑"/>
                <a:sym typeface="Arial"/>
              </a:rPr>
              <a:t>A NR-29 estabelece as competências e responsabilidades dos diversos envolvidos no contexto do trabalho portuário. </a:t>
            </a:r>
            <a:endParaRPr lang="zh-CN" altLang="en-US" sz="2800" dirty="0">
              <a:latin typeface="Arial"/>
              <a:ea typeface="微软雅黑"/>
              <a:sym typeface="Arial"/>
            </a:endParaRPr>
          </a:p>
        </p:txBody>
      </p:sp>
      <p:sp>
        <p:nvSpPr>
          <p:cNvPr id="6" name="矩形 23">
            <a:extLst>
              <a:ext uri="{FF2B5EF4-FFF2-40B4-BE49-F238E27FC236}">
                <a16:creationId xmlns:a16="http://schemas.microsoft.com/office/drawing/2014/main" id="{320F2983-AD6B-020A-D063-DE2C003CA441}"/>
              </a:ext>
            </a:extLst>
          </p:cNvPr>
          <p:cNvSpPr/>
          <p:nvPr/>
        </p:nvSpPr>
        <p:spPr>
          <a:xfrm>
            <a:off x="4845214" y="1727200"/>
            <a:ext cx="3007814" cy="3594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rPr>
              <a:t>Determinar as competências de cada um é </a:t>
            </a:r>
            <a:r>
              <a:rPr lang="pt-BR" altLang="zh-CN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rPr>
              <a:t>fundamental para estabelecer claramente as responsabilidades </a:t>
            </a: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rPr>
              <a:t>e atribuições de cada parte</a:t>
            </a: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sym typeface="Arial"/>
              </a:rPr>
              <a:t>.</a:t>
            </a:r>
            <a:endParaRPr lang="zh-CN" altLang="en-US" sz="2000" dirty="0">
              <a:solidFill>
                <a:srgbClr val="201F42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9218" name="Picture 2" descr="Sobre Segurança e Saúde no Trabalho Portuário - NR 29 – Alusolda Brasil">
            <a:extLst>
              <a:ext uri="{FF2B5EF4-FFF2-40B4-BE49-F238E27FC236}">
                <a16:creationId xmlns:a16="http://schemas.microsoft.com/office/drawing/2014/main" id="{895EE2AE-CC7C-E671-84AB-3FEEFB736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r="12486"/>
          <a:stretch/>
        </p:blipFill>
        <p:spPr bwMode="auto">
          <a:xfrm>
            <a:off x="9647827" y="2298700"/>
            <a:ext cx="2426938" cy="2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CD15DAE0-5CDD-B71D-DE88-F35CFF6C9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DB6DBC72-4C4D-D35B-1CF9-C0C87E53A78D}"/>
              </a:ext>
            </a:extLst>
          </p:cNvPr>
          <p:cNvSpPr/>
          <p:nvPr/>
        </p:nvSpPr>
        <p:spPr>
          <a:xfrm>
            <a:off x="355429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23">
            <a:extLst>
              <a:ext uri="{FF2B5EF4-FFF2-40B4-BE49-F238E27FC236}">
                <a16:creationId xmlns:a16="http://schemas.microsoft.com/office/drawing/2014/main" id="{A155E3C2-FD7C-D779-1627-FF0A65901C00}"/>
              </a:ext>
            </a:extLst>
          </p:cNvPr>
          <p:cNvSpPr/>
          <p:nvPr/>
        </p:nvSpPr>
        <p:spPr>
          <a:xfrm>
            <a:off x="2300141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3B98D49E-2DD5-C43F-2174-1618E5656B66}"/>
              </a:ext>
            </a:extLst>
          </p:cNvPr>
          <p:cNvSpPr/>
          <p:nvPr/>
        </p:nvSpPr>
        <p:spPr>
          <a:xfrm>
            <a:off x="8838787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2" name="矩形 35">
            <a:extLst>
              <a:ext uri="{FF2B5EF4-FFF2-40B4-BE49-F238E27FC236}">
                <a16:creationId xmlns:a16="http://schemas.microsoft.com/office/drawing/2014/main" id="{0B205926-52BF-511A-87D6-76203D1BE567}"/>
              </a:ext>
            </a:extLst>
          </p:cNvPr>
          <p:cNvSpPr/>
          <p:nvPr/>
        </p:nvSpPr>
        <p:spPr>
          <a:xfrm>
            <a:off x="6765345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7" name="矩形 41">
            <a:extLst>
              <a:ext uri="{FF2B5EF4-FFF2-40B4-BE49-F238E27FC236}">
                <a16:creationId xmlns:a16="http://schemas.microsoft.com/office/drawing/2014/main" id="{63F5429F-1D9F-8E02-BC37-B531E4074CCA}"/>
              </a:ext>
            </a:extLst>
          </p:cNvPr>
          <p:cNvSpPr/>
          <p:nvPr/>
        </p:nvSpPr>
        <p:spPr>
          <a:xfrm>
            <a:off x="4333466" y="1937327"/>
            <a:ext cx="3525069" cy="4370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0" name="等腰三角形 44">
            <a:extLst>
              <a:ext uri="{FF2B5EF4-FFF2-40B4-BE49-F238E27FC236}">
                <a16:creationId xmlns:a16="http://schemas.microsoft.com/office/drawing/2014/main" id="{C00EE60A-4C89-3703-4673-09F251C97005}"/>
              </a:ext>
            </a:extLst>
          </p:cNvPr>
          <p:cNvSpPr/>
          <p:nvPr/>
        </p:nvSpPr>
        <p:spPr>
          <a:xfrm rot="10800000">
            <a:off x="5955639" y="5861097"/>
            <a:ext cx="280724" cy="157302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1" name="文本框 45">
            <a:extLst>
              <a:ext uri="{FF2B5EF4-FFF2-40B4-BE49-F238E27FC236}">
                <a16:creationId xmlns:a16="http://schemas.microsoft.com/office/drawing/2014/main" id="{DC15D66B-1FB1-940C-2D20-F5A7343CF712}"/>
              </a:ext>
            </a:extLst>
          </p:cNvPr>
          <p:cNvSpPr txBox="1"/>
          <p:nvPr/>
        </p:nvSpPr>
        <p:spPr>
          <a:xfrm>
            <a:off x="4333466" y="3412419"/>
            <a:ext cx="353728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rPr>
              <a:t>Vamos analisar cada grupo de responsáveis e suas atribuições:</a:t>
            </a:r>
            <a:endParaRPr lang="zh-CN" altLang="en-US" sz="20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E85041F6-AC98-9344-26DE-482A59A81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03400" y="198121"/>
            <a:ext cx="10388600" cy="1278137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660650" y="247623"/>
            <a:ext cx="8225064" cy="145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1. Operadores portuários, empregadores, tomadores de serviço e OGMO (Órgão Gestor de Mão-de-Obra):</a:t>
            </a:r>
            <a:endParaRPr lang="id-ID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8D985ADE-2795-DE81-3CF5-AE50134C5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2" y="459548"/>
            <a:ext cx="1360242" cy="3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6890657" y="2325378"/>
            <a:ext cx="4842539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altLang="zh-CN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a) Devem cumprir e fazer cumprir a NR-29, a fim de prevenir riscos de acidentes e doenças profissionais nos serviços portuários.</a:t>
            </a:r>
          </a:p>
          <a:p>
            <a:endParaRPr lang="pt-BR" altLang="zh-CN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endParaRPr lang="pt-BR" altLang="zh-CN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r>
              <a:rPr lang="pt-BR" altLang="zh-CN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b) São responsáveis por fornecer instalações, equipamentos, maquinários e acessórios em bom estado e condições de segurança, assegurando o uso correto dos mesmos.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6108356" y="248509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5" name="组合 37">
            <a:extLst>
              <a:ext uri="{FF2B5EF4-FFF2-40B4-BE49-F238E27FC236}">
                <a16:creationId xmlns:a16="http://schemas.microsoft.com/office/drawing/2014/main" id="{2F9B1B3F-B73F-3B8E-289D-602F2A6577A7}"/>
              </a:ext>
            </a:extLst>
          </p:cNvPr>
          <p:cNvGrpSpPr/>
          <p:nvPr/>
        </p:nvGrpSpPr>
        <p:grpSpPr>
          <a:xfrm>
            <a:off x="6097472" y="3965557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89250F3E-543C-B395-47B3-9E350D83E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1DE36BCA-F294-ABE4-CB7F-790E22EF30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6F975BE4-4D51-22B2-41D5-8B5093131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DDAD77E8-5E0F-221D-E7E1-1117A3481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9" name="Imagem 18" descr="Texto&#10;&#10;Descrição gerada automaticamente com confiança baixa">
            <a:extLst>
              <a:ext uri="{FF2B5EF4-FFF2-40B4-BE49-F238E27FC236}">
                <a16:creationId xmlns:a16="http://schemas.microsoft.com/office/drawing/2014/main" id="{39CC6C5D-1737-841D-1A32-E818B0F65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638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1110416" y="2151207"/>
            <a:ext cx="5169041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altLang="zh-CN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c) Devem cumprir e fazer cumprir as normas de segurança e saúde no trabalho portuário, incluindo as demais Normas Regulamentadoras.</a:t>
            </a:r>
          </a:p>
          <a:p>
            <a:endParaRPr lang="pt-BR" altLang="zh-CN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endParaRPr lang="pt-BR" altLang="zh-CN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r>
              <a:rPr lang="pt-BR" altLang="zh-CN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d) São responsáveis por realizar a gestão dos riscos à segurança e saúde do trabalhador portuário, seguindo as recomendações técnicas do SESSTP (Serviço Especializado em Engenharia de Segurança e em Medicina do Trabalho Portuário) e da CPATP (Comissão Permanente de Análise de Tarifas Portuárias).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08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682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8503552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382344" y="2321810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5" name="组合 37">
            <a:extLst>
              <a:ext uri="{FF2B5EF4-FFF2-40B4-BE49-F238E27FC236}">
                <a16:creationId xmlns:a16="http://schemas.microsoft.com/office/drawing/2014/main" id="{305BC64D-A16F-D6D2-3E12-E27639FFBBDF}"/>
              </a:ext>
            </a:extLst>
          </p:cNvPr>
          <p:cNvGrpSpPr/>
          <p:nvPr/>
        </p:nvGrpSpPr>
        <p:grpSpPr>
          <a:xfrm>
            <a:off x="393229" y="4183267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A12C0C5A-C317-3E0C-46C8-7ADA97E2B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2F821379-4808-CBCD-3E16-35879D51E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29DBB6FF-43E3-87DB-B794-99E811550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F10FA1FA-378E-7B92-EDD8-354396470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9" name="Imagem 18" descr="Texto&#10;&#10;Descrição gerada automaticamente com confiança baixa">
            <a:extLst>
              <a:ext uri="{FF2B5EF4-FFF2-40B4-BE49-F238E27FC236}">
                <a16:creationId xmlns:a16="http://schemas.microsoft.com/office/drawing/2014/main" id="{06B5F7F1-2352-5793-86B5-E1FB2785F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14456" y="1306288"/>
            <a:ext cx="5377543" cy="1012372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7842250" y="1476583"/>
            <a:ext cx="4752521" cy="145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2. OGMO ou empregador:</a:t>
            </a:r>
            <a:endParaRPr lang="id-ID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596EA09A-461F-6071-B485-764F70206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6" y="314449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8771" y="1200172"/>
            <a:ext cx="5636586" cy="5159810"/>
            <a:chOff x="444137" y="1103652"/>
            <a:chExt cx="5636586" cy="5159810"/>
          </a:xfrm>
        </p:grpSpPr>
        <p:sp>
          <p:nvSpPr>
            <p:cNvPr id="4" name="矩形 3"/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TextBox 21"/>
            <p:cNvSpPr txBox="1"/>
            <p:nvPr/>
          </p:nvSpPr>
          <p:spPr>
            <a:xfrm>
              <a:off x="1588970" y="1103652"/>
              <a:ext cx="4491753" cy="5159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t-BR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a) </a:t>
              </a: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Devem proporcionar formação em segurança, saúde e higiene ocupacional para todos os trabalhadores portuários, conforme previsto na NR-29.</a:t>
              </a:r>
            </a:p>
            <a:p>
              <a:pPr>
                <a:lnSpc>
                  <a:spcPct val="13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>
                <a:lnSpc>
                  <a:spcPct val="130000"/>
                </a:lnSpc>
              </a:pPr>
              <a:r>
                <a:rPr lang="pt-BR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b)</a:t>
              </a: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 São responsáveis pela compra, manutenção, distribuição, higienização, treinamento e zelo pelo uso correto dos equipamentos de proteção individual (EPI) e equipamentos de proteção coletiva (EPC), em conformidade com a NR-6.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" name="Freeform 34"/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" name="Freeform 35"/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" name="Freeform 36"/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7">
            <a:extLst>
              <a:ext uri="{FF2B5EF4-FFF2-40B4-BE49-F238E27FC236}">
                <a16:creationId xmlns:a16="http://schemas.microsoft.com/office/drawing/2014/main" id="{96745B76-DA7C-1FB3-BEA3-3127FD1A5970}"/>
              </a:ext>
            </a:extLst>
          </p:cNvPr>
          <p:cNvGrpSpPr/>
          <p:nvPr/>
        </p:nvGrpSpPr>
        <p:grpSpPr>
          <a:xfrm>
            <a:off x="588771" y="4255040"/>
            <a:ext cx="829186" cy="781804"/>
            <a:chOff x="444137" y="1791579"/>
            <a:chExt cx="829186" cy="781804"/>
          </a:xfrm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D336AB02-C02A-B12A-A472-0CF49B4853D5}"/>
                </a:ext>
              </a:extLst>
            </p:cNvPr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32" name="组合 22">
              <a:extLst>
                <a:ext uri="{FF2B5EF4-FFF2-40B4-BE49-F238E27FC236}">
                  <a16:creationId xmlns:a16="http://schemas.microsoft.com/office/drawing/2014/main" id="{2E6CEC6B-D91C-745E-87E8-19C15A1EB1F2}"/>
                </a:ext>
              </a:extLst>
            </p:cNvPr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A25569D8-D112-4CA0-D80A-243572FA0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AA62142-90CB-4770-95DE-7C68E0DB3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6E848B15-D91F-4F39-E82C-8C5CD4F7C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5AFFBD8-04E0-06CF-32D1-BEFA0D5EA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3CD6DDB2-3C34-1CE1-346C-D3BA5DCB4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3543098" y="294782"/>
            <a:ext cx="4820916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CONTEÚDO</a:t>
              </a:r>
              <a:endParaRPr lang="id-ID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588860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163850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7" name="矩形 81">
            <a:extLst>
              <a:ext uri="{FF2B5EF4-FFF2-40B4-BE49-F238E27FC236}">
                <a16:creationId xmlns:a16="http://schemas.microsoft.com/office/drawing/2014/main" id="{F37D71B4-5BBF-4178-C74B-702AE57E2655}"/>
              </a:ext>
            </a:extLst>
          </p:cNvPr>
          <p:cNvSpPr/>
          <p:nvPr/>
        </p:nvSpPr>
        <p:spPr>
          <a:xfrm>
            <a:off x="4590151" y="2069244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8" name="矩形 81">
            <a:extLst>
              <a:ext uri="{FF2B5EF4-FFF2-40B4-BE49-F238E27FC236}">
                <a16:creationId xmlns:a16="http://schemas.microsoft.com/office/drawing/2014/main" id="{8F2A77A4-8E44-3F23-CA6E-72B86C989091}"/>
              </a:ext>
            </a:extLst>
          </p:cNvPr>
          <p:cNvSpPr/>
          <p:nvPr/>
        </p:nvSpPr>
        <p:spPr>
          <a:xfrm>
            <a:off x="7541801" y="2069243"/>
            <a:ext cx="2758644" cy="4370511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9" name="文本框 85">
            <a:extLst>
              <a:ext uri="{FF2B5EF4-FFF2-40B4-BE49-F238E27FC236}">
                <a16:creationId xmlns:a16="http://schemas.microsoft.com/office/drawing/2014/main" id="{B91F8D0A-6B72-2035-F1F5-FA66DFC49FC5}"/>
              </a:ext>
            </a:extLst>
          </p:cNvPr>
          <p:cNvSpPr txBox="1"/>
          <p:nvPr/>
        </p:nvSpPr>
        <p:spPr>
          <a:xfrm>
            <a:off x="1714298" y="2501900"/>
            <a:ext cx="2628699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13</a:t>
            </a:r>
          </a:p>
          <a:p>
            <a:pPr algn="ctr">
              <a:lnSpc>
                <a:spcPct val="130000"/>
              </a:lnSpc>
            </a:pPr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en-US" altLang="zh-CN" sz="2400" spc="300" dirty="0" err="1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Anexos</a:t>
            </a:r>
            <a:r>
              <a:rPr lang="en-US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 da NR-29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0" name="文本框 85">
            <a:extLst>
              <a:ext uri="{FF2B5EF4-FFF2-40B4-BE49-F238E27FC236}">
                <a16:creationId xmlns:a16="http://schemas.microsoft.com/office/drawing/2014/main" id="{13364A41-D5B3-F37F-1C23-A799B0D751D1}"/>
              </a:ext>
            </a:extLst>
          </p:cNvPr>
          <p:cNvSpPr txBox="1"/>
          <p:nvPr/>
        </p:nvSpPr>
        <p:spPr>
          <a:xfrm>
            <a:off x="4581956" y="2540000"/>
            <a:ext cx="2758644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14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Conclusão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85">
            <a:extLst>
              <a:ext uri="{FF2B5EF4-FFF2-40B4-BE49-F238E27FC236}">
                <a16:creationId xmlns:a16="http://schemas.microsoft.com/office/drawing/2014/main" id="{8508EE81-5B8E-60D4-E5E7-B75FE47A88BB}"/>
              </a:ext>
            </a:extLst>
          </p:cNvPr>
          <p:cNvSpPr txBox="1"/>
          <p:nvPr/>
        </p:nvSpPr>
        <p:spPr>
          <a:xfrm>
            <a:off x="7661352" y="2514599"/>
            <a:ext cx="2541798" cy="210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15</a:t>
            </a:r>
          </a:p>
          <a:p>
            <a:pPr algn="ctr"/>
            <a:endParaRPr lang="en-US" altLang="zh-CN" sz="36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24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Perguntas Frequentes</a:t>
            </a:r>
            <a:endParaRPr lang="zh-CN" altLang="en-US" sz="24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B9CAC9A9-92BE-9368-56AD-7FE7B0963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8771" y="1200172"/>
            <a:ext cx="5636586" cy="4759701"/>
            <a:chOff x="444137" y="1103652"/>
            <a:chExt cx="5636586" cy="4759701"/>
          </a:xfrm>
        </p:grpSpPr>
        <p:sp>
          <p:nvSpPr>
            <p:cNvPr id="4" name="矩形 3"/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TextBox 21"/>
            <p:cNvSpPr txBox="1"/>
            <p:nvPr/>
          </p:nvSpPr>
          <p:spPr>
            <a:xfrm>
              <a:off x="1588970" y="1103652"/>
              <a:ext cx="4491753" cy="4759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t-BR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c) </a:t>
              </a: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Devem elaborar e implementar o Programa de Prevenção de Riscos Ambientais (PPRA) no ambiente de trabalho portuário, conforme a NR-9.</a:t>
              </a:r>
            </a:p>
            <a:p>
              <a:pPr>
                <a:lnSpc>
                  <a:spcPct val="13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>
                <a:lnSpc>
                  <a:spcPct val="13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  <a:p>
              <a:pPr>
                <a:lnSpc>
                  <a:spcPct val="130000"/>
                </a:lnSpc>
              </a:pPr>
              <a:r>
                <a:rPr lang="pt-BR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d) </a:t>
              </a: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Também devem elaborar e implementar o Programa de Controle Médico de Saúde Ocupacional (PCMSO), abrangendo todos os trabalhadores portuários, de acordo com a NR-7.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" name="Freeform 34"/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" name="Freeform 35"/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" name="Freeform 36"/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7">
            <a:extLst>
              <a:ext uri="{FF2B5EF4-FFF2-40B4-BE49-F238E27FC236}">
                <a16:creationId xmlns:a16="http://schemas.microsoft.com/office/drawing/2014/main" id="{96745B76-DA7C-1FB3-BEA3-3127FD1A5970}"/>
              </a:ext>
            </a:extLst>
          </p:cNvPr>
          <p:cNvGrpSpPr/>
          <p:nvPr/>
        </p:nvGrpSpPr>
        <p:grpSpPr>
          <a:xfrm>
            <a:off x="588771" y="4255040"/>
            <a:ext cx="829186" cy="781804"/>
            <a:chOff x="444137" y="1791579"/>
            <a:chExt cx="829186" cy="781804"/>
          </a:xfrm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D336AB02-C02A-B12A-A472-0CF49B4853D5}"/>
                </a:ext>
              </a:extLst>
            </p:cNvPr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32" name="组合 22">
              <a:extLst>
                <a:ext uri="{FF2B5EF4-FFF2-40B4-BE49-F238E27FC236}">
                  <a16:creationId xmlns:a16="http://schemas.microsoft.com/office/drawing/2014/main" id="{2E6CEC6B-D91C-745E-87E8-19C15A1EB1F2}"/>
                </a:ext>
              </a:extLst>
            </p:cNvPr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A25569D8-D112-4CA0-D80A-243572FA0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AA62142-90CB-4770-95DE-7C68E0DB3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6E848B15-D91F-4F39-E82C-8C5CD4F7C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5AFFBD8-04E0-06CF-32D1-BEFA0D5EA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427C1E66-5EE4-6150-72F3-C76228A8E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14456" y="3069771"/>
            <a:ext cx="5377543" cy="1012372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7842250" y="3250952"/>
            <a:ext cx="4752521" cy="145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3. Trabalhadores:</a:t>
            </a:r>
            <a:endParaRPr lang="id-ID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F954A33F-D7BB-47AB-4628-43F371FD4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92DB967D-F49F-7D35-29B2-37E8023BE231}"/>
              </a:ext>
            </a:extLst>
          </p:cNvPr>
          <p:cNvSpPr/>
          <p:nvPr/>
        </p:nvSpPr>
        <p:spPr>
          <a:xfrm>
            <a:off x="0" y="2879269"/>
            <a:ext cx="12311743" cy="1377043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8580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24081" y="1690044"/>
            <a:ext cx="8296677" cy="43073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+mj-lt"/>
              <a:buAutoNum type="arabicPeriod"/>
            </a:pPr>
            <a:r>
              <a:rPr lang="pt-BR" sz="2000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Devem cumprir a NR-29, assim como outras disposições legais de segurança e saúde do trabalhador.</a:t>
            </a:r>
          </a:p>
          <a:p>
            <a:pPr algn="l">
              <a:buFont typeface="+mj-lt"/>
              <a:buAutoNum type="arabicPeriod"/>
            </a:pPr>
            <a:endParaRPr lang="pt-BR" sz="2000" b="0" i="0" dirty="0">
              <a:solidFill>
                <a:srgbClr val="201F4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pt-BR" sz="2000" b="0" i="0" dirty="0">
              <a:solidFill>
                <a:srgbClr val="201F4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pt-BR" sz="2000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Devem informar ao responsável pela operação sobre quaisquer avarias ou deficiências observadas que possam representar risco para eles ou para a operação.</a:t>
            </a:r>
          </a:p>
          <a:p>
            <a:pPr algn="l">
              <a:buFont typeface="+mj-lt"/>
              <a:buAutoNum type="arabicPeriod"/>
            </a:pPr>
            <a:endParaRPr lang="pt-BR" sz="2000" b="0" i="0" dirty="0">
              <a:solidFill>
                <a:srgbClr val="201F4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pt-BR" sz="2000" b="0" i="0" dirty="0">
              <a:solidFill>
                <a:srgbClr val="201F4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pt-BR" sz="2000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Devem utilizar corretamente os dispositivos de segurança, EPI e EPC fornecidos, assim como as instalações destinadas a eles.</a:t>
            </a:r>
          </a:p>
          <a:p>
            <a:br>
              <a:rPr lang="pt-BR" sz="2000" dirty="0">
                <a:solidFill>
                  <a:srgbClr val="201F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d-ID" sz="2800" b="1" dirty="0">
              <a:solidFill>
                <a:srgbClr val="201F42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05" y="222545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59304" y="-34254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56" y="478767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51F04EF4-8488-4372-F945-1649A0AD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38" y="367086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14456" y="4767942"/>
            <a:ext cx="5377543" cy="1012372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6934200" y="4927351"/>
            <a:ext cx="5649685" cy="145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4. Administrações portuárias:</a:t>
            </a:r>
            <a:endParaRPr lang="id-ID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1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6842" y="66285"/>
            <a:ext cx="8573271" cy="64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  <a:endParaRPr lang="zh-CN" altLang="en-US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2248" y="790424"/>
            <a:ext cx="972000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90671" y="1721654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700527" y="2768442"/>
            <a:ext cx="5558761" cy="26327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São responsáveis por zelar para que os serviços sejam realizados com regularidade, eficiência, segurança e respeito ao meio ambiente, dentro dos limites da área do porto organizado.</a:t>
            </a:r>
            <a:endParaRPr lang="id-ID" sz="2000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9" name="Freeform 33"/>
          <p:cNvSpPr>
            <a:spLocks/>
          </p:cNvSpPr>
          <p:nvPr/>
        </p:nvSpPr>
        <p:spPr bwMode="auto">
          <a:xfrm>
            <a:off x="3703436" y="1857275"/>
            <a:ext cx="46882" cy="48185"/>
          </a:xfrm>
          <a:custGeom>
            <a:avLst/>
            <a:gdLst>
              <a:gd name="T0" fmla="*/ 0 w 20"/>
              <a:gd name="T1" fmla="*/ 9 h 20"/>
              <a:gd name="T2" fmla="*/ 11 w 20"/>
              <a:gd name="T3" fmla="*/ 20 h 20"/>
              <a:gd name="T4" fmla="*/ 14 w 20"/>
              <a:gd name="T5" fmla="*/ 5 h 20"/>
              <a:gd name="T6" fmla="*/ 0 w 20"/>
              <a:gd name="T7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0">
                <a:moveTo>
                  <a:pt x="0" y="9"/>
                </a:moveTo>
                <a:cubicBezTo>
                  <a:pt x="11" y="20"/>
                  <a:pt x="11" y="20"/>
                  <a:pt x="11" y="20"/>
                </a:cubicBezTo>
                <a:cubicBezTo>
                  <a:pt x="18" y="13"/>
                  <a:pt x="20" y="11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0" name="Freeform 34"/>
          <p:cNvSpPr>
            <a:spLocks noEditPoints="1"/>
          </p:cNvSpPr>
          <p:nvPr/>
        </p:nvSpPr>
        <p:spPr bwMode="auto">
          <a:xfrm>
            <a:off x="3442979" y="1874204"/>
            <a:ext cx="291711" cy="291712"/>
          </a:xfrm>
          <a:custGeom>
            <a:avLst/>
            <a:gdLst>
              <a:gd name="T0" fmla="*/ 0 w 224"/>
              <a:gd name="T1" fmla="*/ 224 h 224"/>
              <a:gd name="T2" fmla="*/ 20 w 224"/>
              <a:gd name="T3" fmla="*/ 175 h 224"/>
              <a:gd name="T4" fmla="*/ 197 w 224"/>
              <a:gd name="T5" fmla="*/ 0 h 224"/>
              <a:gd name="T6" fmla="*/ 224 w 224"/>
              <a:gd name="T7" fmla="*/ 27 h 224"/>
              <a:gd name="T8" fmla="*/ 45 w 224"/>
              <a:gd name="T9" fmla="*/ 206 h 224"/>
              <a:gd name="T10" fmla="*/ 0 w 224"/>
              <a:gd name="T11" fmla="*/ 224 h 224"/>
              <a:gd name="T12" fmla="*/ 29 w 224"/>
              <a:gd name="T13" fmla="*/ 184 h 224"/>
              <a:gd name="T14" fmla="*/ 22 w 224"/>
              <a:gd name="T15" fmla="*/ 201 h 224"/>
              <a:gd name="T16" fmla="*/ 40 w 224"/>
              <a:gd name="T17" fmla="*/ 193 h 224"/>
              <a:gd name="T18" fmla="*/ 206 w 224"/>
              <a:gd name="T19" fmla="*/ 27 h 224"/>
              <a:gd name="T20" fmla="*/ 197 w 224"/>
              <a:gd name="T21" fmla="*/ 16 h 224"/>
              <a:gd name="T22" fmla="*/ 29 w 224"/>
              <a:gd name="T23" fmla="*/ 18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4" h="224">
                <a:moveTo>
                  <a:pt x="0" y="224"/>
                </a:moveTo>
                <a:lnTo>
                  <a:pt x="20" y="175"/>
                </a:lnTo>
                <a:lnTo>
                  <a:pt x="197" y="0"/>
                </a:lnTo>
                <a:lnTo>
                  <a:pt x="224" y="27"/>
                </a:lnTo>
                <a:lnTo>
                  <a:pt x="45" y="206"/>
                </a:lnTo>
                <a:lnTo>
                  <a:pt x="0" y="224"/>
                </a:lnTo>
                <a:close/>
                <a:moveTo>
                  <a:pt x="29" y="184"/>
                </a:moveTo>
                <a:lnTo>
                  <a:pt x="22" y="201"/>
                </a:lnTo>
                <a:lnTo>
                  <a:pt x="40" y="193"/>
                </a:lnTo>
                <a:lnTo>
                  <a:pt x="206" y="27"/>
                </a:lnTo>
                <a:lnTo>
                  <a:pt x="197" y="16"/>
                </a:lnTo>
                <a:lnTo>
                  <a:pt x="29" y="1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>
            <a:off x="3457304" y="2109918"/>
            <a:ext cx="41673" cy="41673"/>
          </a:xfrm>
          <a:custGeom>
            <a:avLst/>
            <a:gdLst>
              <a:gd name="T0" fmla="*/ 32 w 32"/>
              <a:gd name="T1" fmla="*/ 18 h 32"/>
              <a:gd name="T2" fmla="*/ 0 w 32"/>
              <a:gd name="T3" fmla="*/ 32 h 32"/>
              <a:gd name="T4" fmla="*/ 0 w 32"/>
              <a:gd name="T5" fmla="*/ 32 h 32"/>
              <a:gd name="T6" fmla="*/ 12 w 32"/>
              <a:gd name="T7" fmla="*/ 0 h 32"/>
              <a:gd name="T8" fmla="*/ 32 w 32"/>
              <a:gd name="T9" fmla="*/ 1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32" y="18"/>
                </a:moveTo>
                <a:lnTo>
                  <a:pt x="0" y="32"/>
                </a:lnTo>
                <a:lnTo>
                  <a:pt x="0" y="32"/>
                </a:lnTo>
                <a:lnTo>
                  <a:pt x="12" y="0"/>
                </a:lnTo>
                <a:lnTo>
                  <a:pt x="3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3294519" y="1966667"/>
            <a:ext cx="346407" cy="347710"/>
          </a:xfrm>
          <a:custGeom>
            <a:avLst/>
            <a:gdLst>
              <a:gd name="T0" fmla="*/ 266 w 266"/>
              <a:gd name="T1" fmla="*/ 267 h 267"/>
              <a:gd name="T2" fmla="*/ 0 w 266"/>
              <a:gd name="T3" fmla="*/ 267 h 267"/>
              <a:gd name="T4" fmla="*/ 0 w 266"/>
              <a:gd name="T5" fmla="*/ 0 h 267"/>
              <a:gd name="T6" fmla="*/ 219 w 266"/>
              <a:gd name="T7" fmla="*/ 0 h 267"/>
              <a:gd name="T8" fmla="*/ 219 w 266"/>
              <a:gd name="T9" fmla="*/ 12 h 267"/>
              <a:gd name="T10" fmla="*/ 11 w 266"/>
              <a:gd name="T11" fmla="*/ 12 h 267"/>
              <a:gd name="T12" fmla="*/ 11 w 266"/>
              <a:gd name="T13" fmla="*/ 254 h 267"/>
              <a:gd name="T14" fmla="*/ 255 w 266"/>
              <a:gd name="T15" fmla="*/ 254 h 267"/>
              <a:gd name="T16" fmla="*/ 255 w 266"/>
              <a:gd name="T17" fmla="*/ 47 h 267"/>
              <a:gd name="T18" fmla="*/ 266 w 266"/>
              <a:gd name="T19" fmla="*/ 47 h 267"/>
              <a:gd name="T20" fmla="*/ 266 w 266"/>
              <a:gd name="T2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6" h="267">
                <a:moveTo>
                  <a:pt x="266" y="267"/>
                </a:moveTo>
                <a:lnTo>
                  <a:pt x="0" y="267"/>
                </a:lnTo>
                <a:lnTo>
                  <a:pt x="0" y="0"/>
                </a:lnTo>
                <a:lnTo>
                  <a:pt x="219" y="0"/>
                </a:lnTo>
                <a:lnTo>
                  <a:pt x="219" y="12"/>
                </a:lnTo>
                <a:lnTo>
                  <a:pt x="11" y="12"/>
                </a:lnTo>
                <a:lnTo>
                  <a:pt x="11" y="254"/>
                </a:lnTo>
                <a:lnTo>
                  <a:pt x="255" y="254"/>
                </a:lnTo>
                <a:lnTo>
                  <a:pt x="255" y="47"/>
                </a:lnTo>
                <a:lnTo>
                  <a:pt x="266" y="47"/>
                </a:lnTo>
                <a:lnTo>
                  <a:pt x="266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pic>
        <p:nvPicPr>
          <p:cNvPr id="2" name="Picture 16" descr="Ambiente de trabalho seguro: tudo o que você precisa saber | Blog Solidus Jr">
            <a:extLst>
              <a:ext uri="{FF2B5EF4-FFF2-40B4-BE49-F238E27FC236}">
                <a16:creationId xmlns:a16="http://schemas.microsoft.com/office/drawing/2014/main" id="{E285F361-4630-825A-A2CE-5B86A94A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98"/>
          <a:stretch/>
        </p:blipFill>
        <p:spPr bwMode="auto">
          <a:xfrm>
            <a:off x="6293258" y="0"/>
            <a:ext cx="7803742" cy="6858000"/>
          </a:xfrm>
          <a:prstGeom prst="parallelogram">
            <a:avLst>
              <a:gd name="adj" fmla="val 501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平行四边形 7"/>
          <p:cNvSpPr/>
          <p:nvPr/>
        </p:nvSpPr>
        <p:spPr>
          <a:xfrm>
            <a:off x="6293258" y="2441"/>
            <a:ext cx="7803742" cy="6858000"/>
          </a:xfrm>
          <a:prstGeom prst="parallelogram">
            <a:avLst>
              <a:gd name="adj" fmla="val 50096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9613900" y="5181600"/>
            <a:ext cx="1756508" cy="1683221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2AA7106B-8D09-B3A3-DEA0-06FA92E0CD41}"/>
              </a:ext>
            </a:extLst>
          </p:cNvPr>
          <p:cNvSpPr/>
          <p:nvPr/>
        </p:nvSpPr>
        <p:spPr>
          <a:xfrm rot="10800000">
            <a:off x="9116605" y="2441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DE88D15D-1D7B-C1F4-7FAF-0E82D674E7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3919729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4041584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5180511" y="1540412"/>
            <a:ext cx="6734824" cy="23793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Essas competências e atribuições descritas na NR-29 são essenciais para dar a cada um seus deveres no cumprimento da legislação, garantindo que a norma seja aplicada e fiscalizada por todos.</a:t>
            </a:r>
            <a:endParaRPr lang="id-ID" sz="2000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5180511" y="702211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5384359" y="837832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7A1A74D3-0F65-100C-7C11-36824FE22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06</a:t>
              </a:r>
              <a:endParaRPr lang="zh-CN" altLang="en-US" sz="4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35465" y="2204176"/>
              <a:ext cx="4467513" cy="16686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O Programa de Gerenciamento de Riscos (PGR) na NR-29</a:t>
              </a:r>
              <a:endParaRPr lang="pt-BR" altLang="zh-CN" sz="28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1A6A8E41-F608-8ADE-0CA9-AC6B6F4E5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23" y="23542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SST: o que é e como realizar uma gestão eficiente">
            <a:extLst>
              <a:ext uri="{FF2B5EF4-FFF2-40B4-BE49-F238E27FC236}">
                <a16:creationId xmlns:a16="http://schemas.microsoft.com/office/drawing/2014/main" id="{A4253EE0-2D6E-7DB9-58B8-85EFCA16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>
            <a:off x="6758641" y="1"/>
            <a:ext cx="543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24300E82-33CD-370D-7989-FA068D9EED18}"/>
              </a:ext>
            </a:extLst>
          </p:cNvPr>
          <p:cNvSpPr/>
          <p:nvPr/>
        </p:nvSpPr>
        <p:spPr>
          <a:xfrm flipH="1" flipV="1">
            <a:off x="5841248" y="-2"/>
            <a:ext cx="6361170" cy="666503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0F4C7131-07F0-89A7-4E59-36F232C68716}"/>
              </a:ext>
            </a:extLst>
          </p:cNvPr>
          <p:cNvGrpSpPr/>
          <p:nvPr/>
        </p:nvGrpSpPr>
        <p:grpSpPr>
          <a:xfrm>
            <a:off x="3302000" y="192969"/>
            <a:ext cx="5435600" cy="719915"/>
            <a:chOff x="4409739" y="179522"/>
            <a:chExt cx="3291839" cy="719915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175C203F-C7AB-E24F-29DA-23CE671B1271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E3CA15EA-90B9-7CEC-E08D-9290DBD7A946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7" name="矩形 4">
            <a:extLst>
              <a:ext uri="{FF2B5EF4-FFF2-40B4-BE49-F238E27FC236}">
                <a16:creationId xmlns:a16="http://schemas.microsoft.com/office/drawing/2014/main" id="{B0890B31-FDDE-D150-016B-5B5FB94816D2}"/>
              </a:ext>
            </a:extLst>
          </p:cNvPr>
          <p:cNvSpPr/>
          <p:nvPr/>
        </p:nvSpPr>
        <p:spPr>
          <a:xfrm>
            <a:off x="5590591" y="0"/>
            <a:ext cx="6611827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61C4E62A-A6C0-AA90-F9EF-6815F7F98A86}"/>
              </a:ext>
            </a:extLst>
          </p:cNvPr>
          <p:cNvSpPr/>
          <p:nvPr/>
        </p:nvSpPr>
        <p:spPr>
          <a:xfrm>
            <a:off x="141514" y="2438400"/>
            <a:ext cx="11250386" cy="4419600"/>
          </a:xfrm>
          <a:prstGeom prst="parallelogram">
            <a:avLst>
              <a:gd name="adj" fmla="val 44622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24">
            <a:extLst>
              <a:ext uri="{FF2B5EF4-FFF2-40B4-BE49-F238E27FC236}">
                <a16:creationId xmlns:a16="http://schemas.microsoft.com/office/drawing/2014/main" id="{7BEDB37B-240B-A47F-945D-56CE0FB4FE38}"/>
              </a:ext>
            </a:extLst>
          </p:cNvPr>
          <p:cNvGrpSpPr/>
          <p:nvPr/>
        </p:nvGrpSpPr>
        <p:grpSpPr>
          <a:xfrm>
            <a:off x="5694623" y="2607875"/>
            <a:ext cx="592938" cy="585216"/>
            <a:chOff x="8777289" y="2624138"/>
            <a:chExt cx="546100" cy="541338"/>
          </a:xfrm>
          <a:solidFill>
            <a:schemeClr val="bg1"/>
          </a:solidFill>
        </p:grpSpPr>
        <p:sp>
          <p:nvSpPr>
            <p:cNvPr id="12" name="Freeform 116">
              <a:extLst>
                <a:ext uri="{FF2B5EF4-FFF2-40B4-BE49-F238E27FC236}">
                  <a16:creationId xmlns:a16="http://schemas.microsoft.com/office/drawing/2014/main" id="{2EEB8DDA-0D91-761F-6109-D823F514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546100" cy="541338"/>
            </a:xfrm>
            <a:custGeom>
              <a:avLst/>
              <a:gdLst>
                <a:gd name="T0" fmla="*/ 8 w 192"/>
                <a:gd name="T1" fmla="*/ 88 h 190"/>
                <a:gd name="T2" fmla="*/ 8 w 192"/>
                <a:gd name="T3" fmla="*/ 180 h 190"/>
                <a:gd name="T4" fmla="*/ 10 w 192"/>
                <a:gd name="T5" fmla="*/ 182 h 190"/>
                <a:gd name="T6" fmla="*/ 183 w 192"/>
                <a:gd name="T7" fmla="*/ 182 h 190"/>
                <a:gd name="T8" fmla="*/ 184 w 192"/>
                <a:gd name="T9" fmla="*/ 180 h 190"/>
                <a:gd name="T10" fmla="*/ 184 w 192"/>
                <a:gd name="T11" fmla="*/ 10 h 190"/>
                <a:gd name="T12" fmla="*/ 183 w 192"/>
                <a:gd name="T13" fmla="*/ 8 h 190"/>
                <a:gd name="T14" fmla="*/ 89 w 192"/>
                <a:gd name="T15" fmla="*/ 8 h 190"/>
                <a:gd name="T16" fmla="*/ 89 w 192"/>
                <a:gd name="T17" fmla="*/ 0 h 190"/>
                <a:gd name="T18" fmla="*/ 183 w 192"/>
                <a:gd name="T19" fmla="*/ 0 h 190"/>
                <a:gd name="T20" fmla="*/ 192 w 192"/>
                <a:gd name="T21" fmla="*/ 10 h 190"/>
                <a:gd name="T22" fmla="*/ 192 w 192"/>
                <a:gd name="T23" fmla="*/ 180 h 190"/>
                <a:gd name="T24" fmla="*/ 183 w 192"/>
                <a:gd name="T25" fmla="*/ 190 h 190"/>
                <a:gd name="T26" fmla="*/ 10 w 192"/>
                <a:gd name="T27" fmla="*/ 190 h 190"/>
                <a:gd name="T28" fmla="*/ 0 w 192"/>
                <a:gd name="T29" fmla="*/ 180 h 190"/>
                <a:gd name="T30" fmla="*/ 0 w 192"/>
                <a:gd name="T31" fmla="*/ 88 h 190"/>
                <a:gd name="T32" fmla="*/ 8 w 192"/>
                <a:gd name="T33" fmla="*/ 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190">
                  <a:moveTo>
                    <a:pt x="8" y="88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8" y="181"/>
                    <a:pt x="9" y="182"/>
                    <a:pt x="10" y="182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4" y="182"/>
                    <a:pt x="184" y="181"/>
                    <a:pt x="184" y="18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4" y="9"/>
                    <a:pt x="184" y="8"/>
                    <a:pt x="183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8" y="0"/>
                    <a:pt x="192" y="4"/>
                    <a:pt x="192" y="10"/>
                  </a:cubicBezTo>
                  <a:cubicBezTo>
                    <a:pt x="192" y="180"/>
                    <a:pt x="192" y="180"/>
                    <a:pt x="192" y="180"/>
                  </a:cubicBezTo>
                  <a:cubicBezTo>
                    <a:pt x="192" y="185"/>
                    <a:pt x="188" y="190"/>
                    <a:pt x="183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5" y="190"/>
                    <a:pt x="0" y="185"/>
                    <a:pt x="0" y="180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117">
              <a:extLst>
                <a:ext uri="{FF2B5EF4-FFF2-40B4-BE49-F238E27FC236}">
                  <a16:creationId xmlns:a16="http://schemas.microsoft.com/office/drawing/2014/main" id="{40ADFECA-F88C-876A-D056-4F3807C8B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215900" cy="214313"/>
            </a:xfrm>
            <a:custGeom>
              <a:avLst/>
              <a:gdLst>
                <a:gd name="T0" fmla="*/ 136 w 136"/>
                <a:gd name="T1" fmla="*/ 133 h 135"/>
                <a:gd name="T2" fmla="*/ 136 w 136"/>
                <a:gd name="T3" fmla="*/ 135 h 135"/>
                <a:gd name="T4" fmla="*/ 22 w 136"/>
                <a:gd name="T5" fmla="*/ 135 h 135"/>
                <a:gd name="T6" fmla="*/ 22 w 136"/>
                <a:gd name="T7" fmla="*/ 121 h 135"/>
                <a:gd name="T8" fmla="*/ 111 w 136"/>
                <a:gd name="T9" fmla="*/ 121 h 135"/>
                <a:gd name="T10" fmla="*/ 0 w 136"/>
                <a:gd name="T11" fmla="*/ 9 h 135"/>
                <a:gd name="T12" fmla="*/ 11 w 136"/>
                <a:gd name="T13" fmla="*/ 0 h 135"/>
                <a:gd name="T14" fmla="*/ 122 w 136"/>
                <a:gd name="T15" fmla="*/ 112 h 135"/>
                <a:gd name="T16" fmla="*/ 122 w 136"/>
                <a:gd name="T17" fmla="*/ 18 h 135"/>
                <a:gd name="T18" fmla="*/ 136 w 136"/>
                <a:gd name="T19" fmla="*/ 18 h 135"/>
                <a:gd name="T20" fmla="*/ 136 w 136"/>
                <a:gd name="T21" fmla="*/ 133 h 135"/>
                <a:gd name="T22" fmla="*/ 136 w 136"/>
                <a:gd name="T2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35">
                  <a:moveTo>
                    <a:pt x="136" y="133"/>
                  </a:moveTo>
                  <a:lnTo>
                    <a:pt x="136" y="135"/>
                  </a:lnTo>
                  <a:lnTo>
                    <a:pt x="22" y="135"/>
                  </a:lnTo>
                  <a:lnTo>
                    <a:pt x="22" y="121"/>
                  </a:lnTo>
                  <a:lnTo>
                    <a:pt x="111" y="121"/>
                  </a:lnTo>
                  <a:lnTo>
                    <a:pt x="0" y="9"/>
                  </a:lnTo>
                  <a:lnTo>
                    <a:pt x="11" y="0"/>
                  </a:lnTo>
                  <a:lnTo>
                    <a:pt x="122" y="112"/>
                  </a:lnTo>
                  <a:lnTo>
                    <a:pt x="122" y="18"/>
                  </a:lnTo>
                  <a:lnTo>
                    <a:pt x="136" y="18"/>
                  </a:lnTo>
                  <a:lnTo>
                    <a:pt x="136" y="133"/>
                  </a:lnTo>
                  <a:lnTo>
                    <a:pt x="136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9A736A77-2336-0FF9-51D5-53E9E54BC0B0}"/>
              </a:ext>
            </a:extLst>
          </p:cNvPr>
          <p:cNvSpPr txBox="1"/>
          <p:nvPr/>
        </p:nvSpPr>
        <p:spPr>
          <a:xfrm>
            <a:off x="1927487" y="3705744"/>
            <a:ext cx="7499543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 NR-29 se refere ao Programa de Gerenciamento de Riscos (PGR) no contexto do trabalho portuário. </a:t>
            </a:r>
          </a:p>
          <a:p>
            <a:endParaRPr lang="pt-BR" altLang="zh-CN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endParaRPr lang="pt-BR" altLang="zh-CN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Ela estabelece as responsabilidades e ações que o operador portuário, o tomador de serviço, o empregador, a administração portuária e o Órgão Gestor de Mão de Obra (OGMO) devem seguir em relação ao gerenciamento de riscos ocupacionais nas operações portuárias.</a:t>
            </a:r>
            <a:endParaRPr lang="en-US" altLang="zh-CN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cxnSp>
        <p:nvCxnSpPr>
          <p:cNvPr id="10" name="直接连接符 34">
            <a:extLst>
              <a:ext uri="{FF2B5EF4-FFF2-40B4-BE49-F238E27FC236}">
                <a16:creationId xmlns:a16="http://schemas.microsoft.com/office/drawing/2014/main" id="{C648498A-B99C-87CC-86F9-4CF863AE8808}"/>
              </a:ext>
            </a:extLst>
          </p:cNvPr>
          <p:cNvCxnSpPr>
            <a:cxnSpLocks/>
          </p:cNvCxnSpPr>
          <p:nvPr/>
        </p:nvCxnSpPr>
        <p:spPr>
          <a:xfrm flipH="1">
            <a:off x="5683280" y="3304585"/>
            <a:ext cx="6260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3100F29B-709C-1956-3984-CECE01992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93" y="13949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293914" y="577811"/>
            <a:ext cx="11506200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 seguir estão as principais informações do item 29.4:</a:t>
              </a:r>
              <a:endParaRPr lang="id-ID" sz="2000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843070" y="853718"/>
              <a:ext cx="351561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4" name="矩形 81">
            <a:extLst>
              <a:ext uri="{FF2B5EF4-FFF2-40B4-BE49-F238E27FC236}">
                <a16:creationId xmlns:a16="http://schemas.microsoft.com/office/drawing/2014/main" id="{1B460AAD-96A8-7486-3AEA-E362F558CCDF}"/>
              </a:ext>
            </a:extLst>
          </p:cNvPr>
          <p:cNvSpPr/>
          <p:nvPr/>
        </p:nvSpPr>
        <p:spPr>
          <a:xfrm>
            <a:off x="689824" y="1895076"/>
            <a:ext cx="3205641" cy="438511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5" name="文本框 85">
            <a:extLst>
              <a:ext uri="{FF2B5EF4-FFF2-40B4-BE49-F238E27FC236}">
                <a16:creationId xmlns:a16="http://schemas.microsoft.com/office/drawing/2014/main" id="{795375C6-D675-3DFD-652B-824A15C01A2C}"/>
              </a:ext>
            </a:extLst>
          </p:cNvPr>
          <p:cNvSpPr txBox="1"/>
          <p:nvPr/>
        </p:nvSpPr>
        <p:spPr>
          <a:xfrm>
            <a:off x="697092" y="2048583"/>
            <a:ext cx="3205640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01</a:t>
            </a:r>
          </a:p>
          <a:p>
            <a:pPr algn="ctr">
              <a:lnSpc>
                <a:spcPct val="130000"/>
              </a:lnSpc>
            </a:pPr>
            <a:endParaRPr lang="en-US" altLang="zh-CN" sz="24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16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O operador portuário, o tomador de serviço e o empregador devem elaborar e implementar o PGR na instalação portuária em que atuam, considerando as informações sobre riscos ocupacionais fornecidas pelo OGMO e pela administração portuária.</a:t>
            </a:r>
            <a:endParaRPr lang="zh-CN" altLang="en-US" sz="16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6" name="矩形 81">
            <a:extLst>
              <a:ext uri="{FF2B5EF4-FFF2-40B4-BE49-F238E27FC236}">
                <a16:creationId xmlns:a16="http://schemas.microsoft.com/office/drawing/2014/main" id="{EDE10EA6-E0F3-D2F5-F0F3-FED53B54FA6D}"/>
              </a:ext>
            </a:extLst>
          </p:cNvPr>
          <p:cNvSpPr/>
          <p:nvPr/>
        </p:nvSpPr>
        <p:spPr>
          <a:xfrm>
            <a:off x="8333214" y="1895075"/>
            <a:ext cx="3205641" cy="438511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026" name="Picture 2" descr="NR-29 (2)">
            <a:extLst>
              <a:ext uri="{FF2B5EF4-FFF2-40B4-BE49-F238E27FC236}">
                <a16:creationId xmlns:a16="http://schemas.microsoft.com/office/drawing/2014/main" id="{1C5FBF50-F6E1-A490-7267-E20CDC791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1" r="8757"/>
          <a:stretch/>
        </p:blipFill>
        <p:spPr bwMode="auto">
          <a:xfrm>
            <a:off x="4049486" y="1895074"/>
            <a:ext cx="4125685" cy="43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85">
            <a:extLst>
              <a:ext uri="{FF2B5EF4-FFF2-40B4-BE49-F238E27FC236}">
                <a16:creationId xmlns:a16="http://schemas.microsoft.com/office/drawing/2014/main" id="{C5CC20B3-AEB6-A739-F1F3-7A30DE105B54}"/>
              </a:ext>
            </a:extLst>
          </p:cNvPr>
          <p:cNvSpPr txBox="1"/>
          <p:nvPr/>
        </p:nvSpPr>
        <p:spPr>
          <a:xfrm>
            <a:off x="8340481" y="2552700"/>
            <a:ext cx="3205640" cy="254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altLang="zh-CN" sz="24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16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Eles também devem fornecer informações sobre os riscos ocupacionais sob sua gestão que possam impactar as atividades da administração portuária e do OGMO.</a:t>
            </a:r>
            <a:endParaRPr lang="zh-CN" altLang="en-US" sz="16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E5A0037-9E07-98FD-6185-1CE796AFE0B9}"/>
              </a:ext>
            </a:extLst>
          </p:cNvPr>
          <p:cNvGrpSpPr/>
          <p:nvPr/>
        </p:nvGrpSpPr>
        <p:grpSpPr>
          <a:xfrm>
            <a:off x="293914" y="577811"/>
            <a:ext cx="11506200" cy="757802"/>
            <a:chOff x="4794838" y="141635"/>
            <a:chExt cx="2442712" cy="757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B7FD626-4116-B85B-13F9-960474A372C7}"/>
                </a:ext>
              </a:extLst>
            </p:cNvPr>
            <p:cNvSpPr txBox="1">
              <a:spLocks/>
            </p:cNvSpPr>
            <p:nvPr/>
          </p:nvSpPr>
          <p:spPr>
            <a:xfrm>
              <a:off x="4794838" y="141635"/>
              <a:ext cx="2442712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spc="300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 seguir estão as principais informações do item 29.4:</a:t>
              </a:r>
              <a:endParaRPr lang="id-ID" sz="2000" b="1" spc="3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9297981C-E3C6-43DA-258B-EE400563B492}"/>
                </a:ext>
              </a:extLst>
            </p:cNvPr>
            <p:cNvSpPr/>
            <p:nvPr/>
          </p:nvSpPr>
          <p:spPr>
            <a:xfrm>
              <a:off x="5843070" y="853718"/>
              <a:ext cx="351561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4" name="矩形 81">
            <a:extLst>
              <a:ext uri="{FF2B5EF4-FFF2-40B4-BE49-F238E27FC236}">
                <a16:creationId xmlns:a16="http://schemas.microsoft.com/office/drawing/2014/main" id="{1B460AAD-96A8-7486-3AEA-E362F558CCDF}"/>
              </a:ext>
            </a:extLst>
          </p:cNvPr>
          <p:cNvSpPr/>
          <p:nvPr/>
        </p:nvSpPr>
        <p:spPr>
          <a:xfrm>
            <a:off x="2551282" y="1895076"/>
            <a:ext cx="3205641" cy="438511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5" name="文本框 85">
            <a:extLst>
              <a:ext uri="{FF2B5EF4-FFF2-40B4-BE49-F238E27FC236}">
                <a16:creationId xmlns:a16="http://schemas.microsoft.com/office/drawing/2014/main" id="{795375C6-D675-3DFD-652B-824A15C01A2C}"/>
              </a:ext>
            </a:extLst>
          </p:cNvPr>
          <p:cNvSpPr txBox="1"/>
          <p:nvPr/>
        </p:nvSpPr>
        <p:spPr>
          <a:xfrm>
            <a:off x="2558550" y="2048583"/>
            <a:ext cx="3205640" cy="376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02</a:t>
            </a:r>
          </a:p>
          <a:p>
            <a:pPr algn="ctr">
              <a:lnSpc>
                <a:spcPct val="130000"/>
              </a:lnSpc>
            </a:pPr>
            <a:endParaRPr lang="en-US" altLang="zh-CN" sz="24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16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 administração portuária deve elaborar e implementar o PGR nos portos organizados, considerando as informações sobre riscos ocupacionais fornecidas pelos operadores portuários, tomadores de serviço, empregadores e OGMO. </a:t>
            </a:r>
            <a:endParaRPr lang="zh-CN" altLang="en-US" sz="16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81">
            <a:extLst>
              <a:ext uri="{FF2B5EF4-FFF2-40B4-BE49-F238E27FC236}">
                <a16:creationId xmlns:a16="http://schemas.microsoft.com/office/drawing/2014/main" id="{20961FC7-E0B8-F4E9-804B-4107FA288D9D}"/>
              </a:ext>
            </a:extLst>
          </p:cNvPr>
          <p:cNvSpPr/>
          <p:nvPr/>
        </p:nvSpPr>
        <p:spPr>
          <a:xfrm>
            <a:off x="6368544" y="1895075"/>
            <a:ext cx="3205641" cy="438511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8" name="文本框 85">
            <a:extLst>
              <a:ext uri="{FF2B5EF4-FFF2-40B4-BE49-F238E27FC236}">
                <a16:creationId xmlns:a16="http://schemas.microsoft.com/office/drawing/2014/main" id="{78DF075E-2165-5EEE-7E21-5AF4E888D3A6}"/>
              </a:ext>
            </a:extLst>
          </p:cNvPr>
          <p:cNvSpPr txBox="1"/>
          <p:nvPr/>
        </p:nvSpPr>
        <p:spPr>
          <a:xfrm>
            <a:off x="6384677" y="3277120"/>
            <a:ext cx="3205640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altLang="zh-CN" sz="2400" b="1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  <a:p>
            <a:pPr algn="ctr"/>
            <a:r>
              <a:rPr lang="pt-BR" altLang="zh-CN" sz="1600" spc="3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Ela também deve fornecer informações sobre esses riscos aos demais envolvidos.</a:t>
            </a:r>
            <a:endParaRPr lang="zh-CN" altLang="en-US" sz="1600" spc="3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51CAFDEF-A27D-1414-166A-8FC80C1EA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309403" y="81846"/>
            <a:ext cx="3291839" cy="831038"/>
            <a:chOff x="4269062" y="68399"/>
            <a:chExt cx="3291839" cy="831038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269062" y="68399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4513632" y="2069515"/>
            <a:ext cx="6959600" cy="3333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Olá Profissional SST!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8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Bem vindo. Aqui veremos a NR-29 que trata da segurança no trabalho portuário.</a:t>
            </a:r>
            <a:endParaRPr lang="id-ID" sz="28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83057D6-914B-AC4D-1376-A8E2017E08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CABB882D-3BC1-A9A9-B988-0B63B498D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3638519"/>
            <a:ext cx="12212115" cy="32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638519"/>
            <a:ext cx="12192000" cy="3219481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90600" y="584200"/>
            <a:ext cx="5308600" cy="5676900"/>
            <a:chOff x="622300" y="1690642"/>
            <a:chExt cx="2260600" cy="3821158"/>
          </a:xfrm>
        </p:grpSpPr>
        <p:sp>
          <p:nvSpPr>
            <p:cNvPr id="33" name="任意多边形 32"/>
            <p:cNvSpPr/>
            <p:nvPr/>
          </p:nvSpPr>
          <p:spPr>
            <a:xfrm>
              <a:off x="622300" y="1690642"/>
              <a:ext cx="2260600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711791" y="1900395"/>
              <a:ext cx="2019300" cy="41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03</a:t>
              </a: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O OGMO deve elaborar e implementar o PGR, levando em consideração as informações sobre riscos ocupacionais fornecidas pelos operadores portuários, tomadores de serviço e administração portuária. Ele também deve fornecer informações sobre esses riscos aos demais envolvidos.</a:t>
              </a:r>
              <a:endParaRPr lang="id-ID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5399501" y="895818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197A80E-77FC-1F70-7F21-3787B8577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blicado novo texto da NR 29 sobre SST no setor portuário - Revista  Proteção">
            <a:extLst>
              <a:ext uri="{FF2B5EF4-FFF2-40B4-BE49-F238E27FC236}">
                <a16:creationId xmlns:a16="http://schemas.microsoft.com/office/drawing/2014/main" id="{DF018129-8C24-678B-4D3D-35B4C154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圆角矩形 46">
            <a:extLst>
              <a:ext uri="{FF2B5EF4-FFF2-40B4-BE49-F238E27FC236}">
                <a16:creationId xmlns:a16="http://schemas.microsoft.com/office/drawing/2014/main" id="{A97B059A-3C78-2540-B4DB-6401D77ADADF}"/>
              </a:ext>
            </a:extLst>
          </p:cNvPr>
          <p:cNvSpPr/>
          <p:nvPr/>
        </p:nvSpPr>
        <p:spPr>
          <a:xfrm>
            <a:off x="2146300" y="2224155"/>
            <a:ext cx="8229600" cy="3661026"/>
          </a:xfrm>
          <a:prstGeom prst="roundRect">
            <a:avLst>
              <a:gd name="adj" fmla="val 10388"/>
            </a:avLst>
          </a:prstGeom>
          <a:solidFill>
            <a:srgbClr val="201F42">
              <a:alpha val="79000"/>
            </a:srgbClr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6EB76C53-6A94-07D0-C800-5C6358FD7779}"/>
              </a:ext>
            </a:extLst>
          </p:cNvPr>
          <p:cNvCxnSpPr/>
          <p:nvPr/>
        </p:nvCxnSpPr>
        <p:spPr>
          <a:xfrm>
            <a:off x="7533343" y="5510116"/>
            <a:ext cx="2842557" cy="0"/>
          </a:xfrm>
          <a:prstGeom prst="line">
            <a:avLst/>
          </a:prstGeom>
          <a:ln w="190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E877B475-7486-D254-A65C-5C37CFD11F72}"/>
              </a:ext>
            </a:extLst>
          </p:cNvPr>
          <p:cNvSpPr txBox="1">
            <a:spLocks/>
          </p:cNvSpPr>
          <p:nvPr/>
        </p:nvSpPr>
        <p:spPr>
          <a:xfrm>
            <a:off x="2275511" y="3559628"/>
            <a:ext cx="7880858" cy="1405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04.</a:t>
            </a: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Existe a possibilidade de os operadores portuários, tomadores de serviço, empregadores, administração portuária e OGMO referenciarem o PGR uns dos outros em seus programas.</a:t>
            </a:r>
            <a:endParaRPr lang="id-ID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0" name="组合 35">
            <a:extLst>
              <a:ext uri="{FF2B5EF4-FFF2-40B4-BE49-F238E27FC236}">
                <a16:creationId xmlns:a16="http://schemas.microsoft.com/office/drawing/2014/main" id="{D741CF14-79D2-7E34-50C4-C4EC914FED46}"/>
              </a:ext>
            </a:extLst>
          </p:cNvPr>
          <p:cNvGrpSpPr/>
          <p:nvPr/>
        </p:nvGrpSpPr>
        <p:grpSpPr>
          <a:xfrm>
            <a:off x="5340935" y="1492583"/>
            <a:ext cx="1510130" cy="1361544"/>
            <a:chOff x="7842587" y="4494001"/>
            <a:chExt cx="343825" cy="309997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5377F6F-5014-C07D-1240-7B5287FDE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587" y="4494001"/>
              <a:ext cx="343825" cy="309997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lnSpc>
                  <a:spcPct val="130000"/>
                </a:lnSpc>
                <a:buFontTx/>
                <a:buNone/>
              </a:pPr>
              <a:endParaRPr lang="zh-CN" altLang="en-US" dirty="0">
                <a:solidFill>
                  <a:srgbClr val="1C2D3D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4B2F671-82D0-25E8-7FFE-DFB25862E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751" y="4587189"/>
              <a:ext cx="126640" cy="126156"/>
            </a:xfrm>
            <a:custGeom>
              <a:avLst/>
              <a:gdLst>
                <a:gd name="T0" fmla="*/ 862 w 954"/>
                <a:gd name="T1" fmla="*/ 813 h 944"/>
                <a:gd name="T2" fmla="*/ 763 w 954"/>
                <a:gd name="T3" fmla="*/ 813 h 944"/>
                <a:gd name="T4" fmla="*/ 625 w 954"/>
                <a:gd name="T5" fmla="*/ 549 h 944"/>
                <a:gd name="T6" fmla="*/ 611 w 954"/>
                <a:gd name="T7" fmla="*/ 601 h 944"/>
                <a:gd name="T8" fmla="*/ 535 w 954"/>
                <a:gd name="T9" fmla="*/ 658 h 944"/>
                <a:gd name="T10" fmla="*/ 782 w 954"/>
                <a:gd name="T11" fmla="*/ 932 h 944"/>
                <a:gd name="T12" fmla="*/ 941 w 954"/>
                <a:gd name="T13" fmla="*/ 826 h 944"/>
                <a:gd name="T14" fmla="*/ 824 w 954"/>
                <a:gd name="T15" fmla="*/ 704 h 944"/>
                <a:gd name="T16" fmla="*/ 650 w 954"/>
                <a:gd name="T17" fmla="*/ 561 h 944"/>
                <a:gd name="T18" fmla="*/ 345 w 954"/>
                <a:gd name="T19" fmla="*/ 335 h 944"/>
                <a:gd name="T20" fmla="*/ 397 w 954"/>
                <a:gd name="T21" fmla="*/ 321 h 944"/>
                <a:gd name="T22" fmla="*/ 411 w 954"/>
                <a:gd name="T23" fmla="*/ 269 h 944"/>
                <a:gd name="T24" fmla="*/ 423 w 954"/>
                <a:gd name="T25" fmla="*/ 221 h 944"/>
                <a:gd name="T26" fmla="*/ 184 w 954"/>
                <a:gd name="T27" fmla="*/ 21 h 944"/>
                <a:gd name="T28" fmla="*/ 151 w 954"/>
                <a:gd name="T29" fmla="*/ 267 h 944"/>
                <a:gd name="T30" fmla="*/ 1 w 954"/>
                <a:gd name="T31" fmla="*/ 204 h 944"/>
                <a:gd name="T32" fmla="*/ 284 w 954"/>
                <a:gd name="T33" fmla="*/ 406 h 944"/>
                <a:gd name="T34" fmla="*/ 320 w 954"/>
                <a:gd name="T35" fmla="*/ 360 h 944"/>
                <a:gd name="T36" fmla="*/ 920 w 954"/>
                <a:gd name="T37" fmla="*/ 91 h 944"/>
                <a:gd name="T38" fmla="*/ 791 w 954"/>
                <a:gd name="T39" fmla="*/ 0 h 944"/>
                <a:gd name="T40" fmla="*/ 448 w 954"/>
                <a:gd name="T41" fmla="*/ 306 h 944"/>
                <a:gd name="T42" fmla="*/ 399 w 954"/>
                <a:gd name="T43" fmla="*/ 376 h 944"/>
                <a:gd name="T44" fmla="*/ 357 w 954"/>
                <a:gd name="T45" fmla="*/ 397 h 944"/>
                <a:gd name="T46" fmla="*/ 362 w 954"/>
                <a:gd name="T47" fmla="*/ 527 h 944"/>
                <a:gd name="T48" fmla="*/ 85 w 954"/>
                <a:gd name="T49" fmla="*/ 768 h 944"/>
                <a:gd name="T50" fmla="*/ 55 w 954"/>
                <a:gd name="T51" fmla="*/ 944 h 944"/>
                <a:gd name="T52" fmla="*/ 198 w 954"/>
                <a:gd name="T53" fmla="*/ 800 h 944"/>
                <a:gd name="T54" fmla="*/ 423 w 954"/>
                <a:gd name="T55" fmla="*/ 588 h 944"/>
                <a:gd name="T56" fmla="*/ 549 w 954"/>
                <a:gd name="T57" fmla="*/ 588 h 944"/>
                <a:gd name="T58" fmla="*/ 585 w 954"/>
                <a:gd name="T59" fmla="*/ 509 h 944"/>
                <a:gd name="T60" fmla="*/ 639 w 954"/>
                <a:gd name="T61" fmla="*/ 498 h 944"/>
                <a:gd name="T62" fmla="*/ 920 w 954"/>
                <a:gd name="T63" fmla="*/ 91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4" h="944">
                  <a:moveTo>
                    <a:pt x="813" y="764"/>
                  </a:moveTo>
                  <a:cubicBezTo>
                    <a:pt x="840" y="764"/>
                    <a:pt x="862" y="786"/>
                    <a:pt x="862" y="813"/>
                  </a:cubicBezTo>
                  <a:cubicBezTo>
                    <a:pt x="862" y="841"/>
                    <a:pt x="840" y="863"/>
                    <a:pt x="813" y="863"/>
                  </a:cubicBezTo>
                  <a:cubicBezTo>
                    <a:pt x="786" y="863"/>
                    <a:pt x="763" y="841"/>
                    <a:pt x="763" y="813"/>
                  </a:cubicBezTo>
                  <a:cubicBezTo>
                    <a:pt x="763" y="786"/>
                    <a:pt x="786" y="764"/>
                    <a:pt x="813" y="764"/>
                  </a:cubicBezTo>
                  <a:close/>
                  <a:moveTo>
                    <a:pt x="625" y="549"/>
                  </a:moveTo>
                  <a:lnTo>
                    <a:pt x="637" y="574"/>
                  </a:lnTo>
                  <a:lnTo>
                    <a:pt x="611" y="601"/>
                  </a:lnTo>
                  <a:lnTo>
                    <a:pt x="586" y="625"/>
                  </a:lnTo>
                  <a:cubicBezTo>
                    <a:pt x="571" y="640"/>
                    <a:pt x="554" y="651"/>
                    <a:pt x="535" y="658"/>
                  </a:cubicBezTo>
                  <a:lnTo>
                    <a:pt x="703" y="826"/>
                  </a:lnTo>
                  <a:lnTo>
                    <a:pt x="782" y="932"/>
                  </a:lnTo>
                  <a:lnTo>
                    <a:pt x="824" y="943"/>
                  </a:lnTo>
                  <a:lnTo>
                    <a:pt x="941" y="826"/>
                  </a:lnTo>
                  <a:lnTo>
                    <a:pt x="930" y="783"/>
                  </a:lnTo>
                  <a:lnTo>
                    <a:pt x="824" y="704"/>
                  </a:lnTo>
                  <a:lnTo>
                    <a:pt x="666" y="546"/>
                  </a:lnTo>
                  <a:lnTo>
                    <a:pt x="650" y="561"/>
                  </a:lnTo>
                  <a:lnTo>
                    <a:pt x="625" y="549"/>
                  </a:lnTo>
                  <a:close/>
                  <a:moveTo>
                    <a:pt x="345" y="335"/>
                  </a:moveTo>
                  <a:lnTo>
                    <a:pt x="372" y="308"/>
                  </a:lnTo>
                  <a:lnTo>
                    <a:pt x="397" y="321"/>
                  </a:lnTo>
                  <a:lnTo>
                    <a:pt x="384" y="296"/>
                  </a:lnTo>
                  <a:lnTo>
                    <a:pt x="411" y="269"/>
                  </a:lnTo>
                  <a:lnTo>
                    <a:pt x="414" y="266"/>
                  </a:lnTo>
                  <a:cubicBezTo>
                    <a:pt x="420" y="251"/>
                    <a:pt x="423" y="235"/>
                    <a:pt x="423" y="221"/>
                  </a:cubicBezTo>
                  <a:cubicBezTo>
                    <a:pt x="423" y="108"/>
                    <a:pt x="316" y="0"/>
                    <a:pt x="204" y="1"/>
                  </a:cubicBezTo>
                  <a:cubicBezTo>
                    <a:pt x="203" y="1"/>
                    <a:pt x="191" y="14"/>
                    <a:pt x="184" y="21"/>
                  </a:cubicBezTo>
                  <a:cubicBezTo>
                    <a:pt x="274" y="111"/>
                    <a:pt x="266" y="96"/>
                    <a:pt x="266" y="151"/>
                  </a:cubicBezTo>
                  <a:cubicBezTo>
                    <a:pt x="266" y="196"/>
                    <a:pt x="195" y="267"/>
                    <a:pt x="151" y="267"/>
                  </a:cubicBezTo>
                  <a:cubicBezTo>
                    <a:pt x="94" y="267"/>
                    <a:pt x="112" y="276"/>
                    <a:pt x="20" y="184"/>
                  </a:cubicBezTo>
                  <a:cubicBezTo>
                    <a:pt x="13" y="191"/>
                    <a:pt x="1" y="204"/>
                    <a:pt x="1" y="204"/>
                  </a:cubicBezTo>
                  <a:cubicBezTo>
                    <a:pt x="2" y="316"/>
                    <a:pt x="108" y="424"/>
                    <a:pt x="220" y="424"/>
                  </a:cubicBezTo>
                  <a:cubicBezTo>
                    <a:pt x="240" y="424"/>
                    <a:pt x="262" y="417"/>
                    <a:pt x="284" y="406"/>
                  </a:cubicBezTo>
                  <a:lnTo>
                    <a:pt x="288" y="411"/>
                  </a:lnTo>
                  <a:cubicBezTo>
                    <a:pt x="295" y="392"/>
                    <a:pt x="305" y="375"/>
                    <a:pt x="320" y="360"/>
                  </a:cubicBezTo>
                  <a:lnTo>
                    <a:pt x="345" y="335"/>
                  </a:lnTo>
                  <a:close/>
                  <a:moveTo>
                    <a:pt x="920" y="91"/>
                  </a:moveTo>
                  <a:lnTo>
                    <a:pt x="854" y="26"/>
                  </a:lnTo>
                  <a:cubicBezTo>
                    <a:pt x="837" y="9"/>
                    <a:pt x="814" y="0"/>
                    <a:pt x="791" y="0"/>
                  </a:cubicBezTo>
                  <a:cubicBezTo>
                    <a:pt x="768" y="0"/>
                    <a:pt x="746" y="9"/>
                    <a:pt x="728" y="26"/>
                  </a:cubicBezTo>
                  <a:lnTo>
                    <a:pt x="448" y="306"/>
                  </a:lnTo>
                  <a:cubicBezTo>
                    <a:pt x="457" y="323"/>
                    <a:pt x="450" y="348"/>
                    <a:pt x="437" y="361"/>
                  </a:cubicBezTo>
                  <a:cubicBezTo>
                    <a:pt x="428" y="370"/>
                    <a:pt x="413" y="376"/>
                    <a:pt x="399" y="376"/>
                  </a:cubicBezTo>
                  <a:cubicBezTo>
                    <a:pt x="393" y="376"/>
                    <a:pt x="387" y="375"/>
                    <a:pt x="382" y="372"/>
                  </a:cubicBezTo>
                  <a:lnTo>
                    <a:pt x="357" y="397"/>
                  </a:lnTo>
                  <a:cubicBezTo>
                    <a:pt x="323" y="432"/>
                    <a:pt x="323" y="488"/>
                    <a:pt x="357" y="523"/>
                  </a:cubicBezTo>
                  <a:lnTo>
                    <a:pt x="362" y="527"/>
                  </a:lnTo>
                  <a:lnTo>
                    <a:pt x="143" y="746"/>
                  </a:lnTo>
                  <a:lnTo>
                    <a:pt x="85" y="768"/>
                  </a:lnTo>
                  <a:lnTo>
                    <a:pt x="0" y="889"/>
                  </a:lnTo>
                  <a:lnTo>
                    <a:pt x="55" y="944"/>
                  </a:lnTo>
                  <a:lnTo>
                    <a:pt x="176" y="859"/>
                  </a:lnTo>
                  <a:lnTo>
                    <a:pt x="198" y="800"/>
                  </a:lnTo>
                  <a:lnTo>
                    <a:pt x="416" y="582"/>
                  </a:lnTo>
                  <a:lnTo>
                    <a:pt x="423" y="588"/>
                  </a:lnTo>
                  <a:cubicBezTo>
                    <a:pt x="440" y="606"/>
                    <a:pt x="463" y="614"/>
                    <a:pt x="486" y="614"/>
                  </a:cubicBezTo>
                  <a:cubicBezTo>
                    <a:pt x="509" y="614"/>
                    <a:pt x="531" y="606"/>
                    <a:pt x="549" y="588"/>
                  </a:cubicBezTo>
                  <a:lnTo>
                    <a:pt x="574" y="564"/>
                  </a:lnTo>
                  <a:cubicBezTo>
                    <a:pt x="565" y="547"/>
                    <a:pt x="572" y="522"/>
                    <a:pt x="585" y="509"/>
                  </a:cubicBezTo>
                  <a:cubicBezTo>
                    <a:pt x="594" y="500"/>
                    <a:pt x="609" y="494"/>
                    <a:pt x="622" y="494"/>
                  </a:cubicBezTo>
                  <a:cubicBezTo>
                    <a:pt x="629" y="494"/>
                    <a:pt x="634" y="495"/>
                    <a:pt x="639" y="498"/>
                  </a:cubicBezTo>
                  <a:lnTo>
                    <a:pt x="920" y="217"/>
                  </a:lnTo>
                  <a:cubicBezTo>
                    <a:pt x="954" y="183"/>
                    <a:pt x="954" y="126"/>
                    <a:pt x="920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sz="11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83109CC-F380-367F-3526-E3701E290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95" y="1616230"/>
            <a:ext cx="4764956" cy="41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3697985" y="948217"/>
            <a:ext cx="4911878" cy="4770458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3768685" y="877514"/>
            <a:ext cx="4770459" cy="73871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3784382" y="993925"/>
            <a:ext cx="4764956" cy="3669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05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PGR deve abranger procedimentos de segurança relacionados a vários aspectos do trabalho portuário, como:</a:t>
            </a:r>
            <a:endParaRPr lang="id-ID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EC2FAAC8-9207-FF82-E8F0-F84F0C301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31CD2A2-2369-ACAC-0121-1AB23212E20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223154" y="1257301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4" name="平行四边形 5">
            <a:extLst>
              <a:ext uri="{FF2B5EF4-FFF2-40B4-BE49-F238E27FC236}">
                <a16:creationId xmlns:a16="http://schemas.microsoft.com/office/drawing/2014/main" id="{E2AFC052-E673-B921-B931-FB3FD94AFBB8}"/>
              </a:ext>
            </a:extLst>
          </p:cNvPr>
          <p:cNvSpPr/>
          <p:nvPr/>
        </p:nvSpPr>
        <p:spPr>
          <a:xfrm>
            <a:off x="219528" y="3077636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5">
            <a:extLst>
              <a:ext uri="{FF2B5EF4-FFF2-40B4-BE49-F238E27FC236}">
                <a16:creationId xmlns:a16="http://schemas.microsoft.com/office/drawing/2014/main" id="{B76378FE-FDB1-60BA-264C-46DC1DEEC137}"/>
              </a:ext>
            </a:extLst>
          </p:cNvPr>
          <p:cNvSpPr/>
          <p:nvPr/>
        </p:nvSpPr>
        <p:spPr>
          <a:xfrm>
            <a:off x="130628" y="4919739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649031" y="951025"/>
            <a:ext cx="12076368" cy="596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acesso seguro a embarcações,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transporte e manuseio seguro de cargas,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trabalho em porões de embarcações,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trabalho em espaços confinados,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trabalho em condições climáticas adversas e interrupção de atividades nessas situações, e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operações com cargas perigosas.</a:t>
            </a:r>
            <a:endParaRPr lang="id-ID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4509043" y="24291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ED1EEF2C-995A-4745-08A8-F1EA35328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 que utilizar um software de gestão de SST? - Ocupacional">
            <a:extLst>
              <a:ext uri="{FF2B5EF4-FFF2-40B4-BE49-F238E27FC236}">
                <a16:creationId xmlns:a16="http://schemas.microsoft.com/office/drawing/2014/main" id="{0D408E14-FBE4-1493-9D22-56FBF9B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D3CA44E0-630A-70A7-1586-624464C2AD0D}"/>
              </a:ext>
            </a:extLst>
          </p:cNvPr>
          <p:cNvSpPr/>
          <p:nvPr/>
        </p:nvSpPr>
        <p:spPr>
          <a:xfrm>
            <a:off x="0" y="-6237"/>
            <a:ext cx="12192000" cy="686423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35399E0-39B4-9E9C-DA96-5FD32F7D6FD4}"/>
              </a:ext>
            </a:extLst>
          </p:cNvPr>
          <p:cNvSpPr/>
          <p:nvPr/>
        </p:nvSpPr>
        <p:spPr>
          <a:xfrm>
            <a:off x="0" y="-1247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F12D8AD7-976E-D140-480E-E11543E14208}"/>
              </a:ext>
            </a:extLst>
          </p:cNvPr>
          <p:cNvCxnSpPr/>
          <p:nvPr/>
        </p:nvCxnSpPr>
        <p:spPr>
          <a:xfrm flipH="1">
            <a:off x="0" y="0"/>
            <a:ext cx="12192000" cy="6858000"/>
          </a:xfrm>
          <a:prstGeom prst="line">
            <a:avLst/>
          </a:prstGeom>
          <a:ln w="10160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等腰三角形 7">
            <a:extLst>
              <a:ext uri="{FF2B5EF4-FFF2-40B4-BE49-F238E27FC236}">
                <a16:creationId xmlns:a16="http://schemas.microsoft.com/office/drawing/2014/main" id="{DDC0B5D2-19CC-FD59-A4D9-12B164AACCC5}"/>
              </a:ext>
            </a:extLst>
          </p:cNvPr>
          <p:cNvSpPr/>
          <p:nvPr/>
        </p:nvSpPr>
        <p:spPr>
          <a:xfrm>
            <a:off x="-1" y="5120640"/>
            <a:ext cx="4158565" cy="1731123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43">
            <a:extLst>
              <a:ext uri="{FF2B5EF4-FFF2-40B4-BE49-F238E27FC236}">
                <a16:creationId xmlns:a16="http://schemas.microsoft.com/office/drawing/2014/main" id="{2264B7B5-9AC1-75A2-93C9-C5224B39D444}"/>
              </a:ext>
            </a:extLst>
          </p:cNvPr>
          <p:cNvGrpSpPr/>
          <p:nvPr/>
        </p:nvGrpSpPr>
        <p:grpSpPr>
          <a:xfrm>
            <a:off x="4158565" y="2388184"/>
            <a:ext cx="6497045" cy="2455956"/>
            <a:chOff x="3214098" y="4073657"/>
            <a:chExt cx="2554690" cy="894426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id="{351F3217-7AD2-A37E-2396-EE16B02D622C}"/>
                </a:ext>
              </a:extLst>
            </p:cNvPr>
            <p:cNvSpPr/>
            <p:nvPr/>
          </p:nvSpPr>
          <p:spPr>
            <a:xfrm>
              <a:off x="3214098" y="4073657"/>
              <a:ext cx="2554690" cy="894426"/>
            </a:xfrm>
            <a:prstGeom prst="roundRect">
              <a:avLst>
                <a:gd name="adj" fmla="val 10388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E76A144-92B9-F54A-E14A-EF413F08AE18}"/>
                </a:ext>
              </a:extLst>
            </p:cNvPr>
            <p:cNvSpPr txBox="1"/>
            <p:nvPr/>
          </p:nvSpPr>
          <p:spPr>
            <a:xfrm>
              <a:off x="3387790" y="4186931"/>
              <a:ext cx="2207306" cy="651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rgbClr val="FE2F56"/>
                  </a:solidFill>
                  <a:latin typeface="Arial"/>
                  <a:ea typeface="微软雅黑"/>
                  <a:sym typeface="Arial"/>
                </a:rPr>
                <a:t>06.</a:t>
              </a: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 Os procedimentos mencionados devem estar em conformidade com o inventário de riscos e o plano de ação do PGR e devem ser anexados a ele.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圆角矩形 40">
            <a:extLst>
              <a:ext uri="{FF2B5EF4-FFF2-40B4-BE49-F238E27FC236}">
                <a16:creationId xmlns:a16="http://schemas.microsoft.com/office/drawing/2014/main" id="{DBCBA3A7-2451-438C-1A39-FEA167E5A0A5}"/>
              </a:ext>
            </a:extLst>
          </p:cNvPr>
          <p:cNvSpPr/>
          <p:nvPr/>
        </p:nvSpPr>
        <p:spPr>
          <a:xfrm>
            <a:off x="9799147" y="4399650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042C1013-F373-767A-A167-BFC78C642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0" y="609872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745502" y="200160"/>
            <a:ext cx="3291839" cy="719915"/>
            <a:chOff x="4409739" y="179522"/>
            <a:chExt cx="3291839" cy="719915"/>
          </a:xfrm>
          <a:solidFill>
            <a:schemeClr val="tx2"/>
          </a:solidFill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89515" y="1787434"/>
            <a:ext cx="8240485" cy="454302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NR-29 obrigatoriedade de elaboração e implementação do Programa de Gerenciamento de Riscos no trabalho portuário, definindo as responsabilidades de cada parte envolvida e mencionando a necessidade de troca de informações sobre riscos ocupacionais.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Além disso, destaca a importância de incluir procedimentos de segurança em relação a diversas atividades portuárias no PGR.</a:t>
            </a:r>
            <a:endParaRPr lang="id-ID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0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0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58800" y="3954819"/>
            <a:ext cx="4202688" cy="867240"/>
            <a:chOff x="5254582" y="32197"/>
            <a:chExt cx="4202688" cy="867240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54582" y="32197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07</a:t>
              </a:r>
              <a:endParaRPr lang="zh-CN" altLang="en-US" sz="4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35465" y="2204176"/>
              <a:ext cx="4467513" cy="16686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8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Instruções Preventivas de Riscos nas Operações Portuárias</a:t>
              </a:r>
              <a:endParaRPr lang="pt-BR" altLang="zh-CN" sz="28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3F676B9C-18C8-BDEA-7D88-A5F184004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97" y="23542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3919729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4041584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5125374" y="1807112"/>
            <a:ext cx="3571070" cy="50508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NR-29 aborda as Instruções Preventivas de Riscos nas Operações Portuárias.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Essas instruções têm o objetivo de garantir a segurança durante as operações de carga e descarga nos portos, fornecendo diretrizes importantes para os operadores portuários, empregadores e tomadores de serviço.</a:t>
            </a:r>
            <a:endParaRPr lang="id-ID" sz="2000" b="1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5180511" y="702211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5384359" y="837832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DB54C31-D742-B4EC-602B-8542826CA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NR 29 e a regulamentação dos serviços de saúde do trabalhador portuário">
            <a:extLst>
              <a:ext uri="{FF2B5EF4-FFF2-40B4-BE49-F238E27FC236}">
                <a16:creationId xmlns:a16="http://schemas.microsoft.com/office/drawing/2014/main" id="{4698E252-86C2-2306-C821-DE68C93B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811124" y="495300"/>
            <a:ext cx="5025276" cy="5793014"/>
            <a:chOff x="742950" y="1690642"/>
            <a:chExt cx="2139950" cy="3899315"/>
          </a:xfrm>
        </p:grpSpPr>
        <p:sp>
          <p:nvSpPr>
            <p:cNvPr id="33" name="任意多边形 32"/>
            <p:cNvSpPr/>
            <p:nvPr/>
          </p:nvSpPr>
          <p:spPr>
            <a:xfrm>
              <a:off x="1217195" y="1690642"/>
              <a:ext cx="1665705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184746" y="2869035"/>
              <a:ext cx="1698154" cy="27209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É estabelecido que os operadores portuários, empregadores ou tomadores de serviço devem obter com antecedência as informações necessárias para adequar os equipamentos e acessórios utilizados na manipulação das cargas.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endParaRPr lang="pt-BR" altLang="zh-CN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Essas informações incluem:</a:t>
              </a:r>
              <a:endParaRPr lang="id-ID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9619284" y="761329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1ED86113-DB8F-881B-1CF1-6D3DC669909D}"/>
              </a:ext>
            </a:extLst>
          </p:cNvPr>
          <p:cNvGrpSpPr/>
          <p:nvPr/>
        </p:nvGrpSpPr>
        <p:grpSpPr>
          <a:xfrm>
            <a:off x="477748" y="1759245"/>
            <a:ext cx="4741952" cy="827397"/>
            <a:chOff x="4409739" y="473635"/>
            <a:chExt cx="3291839" cy="425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BB5B4EE1-D0AB-693E-B438-B43ABD638A80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473635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CD2AE728-0A57-3910-1DCD-FDBE1AEAE06E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5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223154" y="1257301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4" name="平行四边形 5">
            <a:extLst>
              <a:ext uri="{FF2B5EF4-FFF2-40B4-BE49-F238E27FC236}">
                <a16:creationId xmlns:a16="http://schemas.microsoft.com/office/drawing/2014/main" id="{E2AFC052-E673-B921-B931-FB3FD94AFBB8}"/>
              </a:ext>
            </a:extLst>
          </p:cNvPr>
          <p:cNvSpPr/>
          <p:nvPr/>
        </p:nvSpPr>
        <p:spPr>
          <a:xfrm>
            <a:off x="219528" y="3077636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5">
            <a:extLst>
              <a:ext uri="{FF2B5EF4-FFF2-40B4-BE49-F238E27FC236}">
                <a16:creationId xmlns:a16="http://schemas.microsoft.com/office/drawing/2014/main" id="{B76378FE-FDB1-60BA-264C-46DC1DEEC137}"/>
              </a:ext>
            </a:extLst>
          </p:cNvPr>
          <p:cNvSpPr/>
          <p:nvPr/>
        </p:nvSpPr>
        <p:spPr>
          <a:xfrm>
            <a:off x="130628" y="4919739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649031" y="951025"/>
            <a:ext cx="12076368" cy="596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Peso dos volumes, unidades de carga e suas dimensões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Tipo e classe do carregamento a manipular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Características específicas das cargas perigosas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4509043" y="24291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C88492EE-4B74-7541-1CDB-67077C2C2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NR 29 e a regulamentação dos serviços de saúde do trabalhador portuário">
            <a:extLst>
              <a:ext uri="{FF2B5EF4-FFF2-40B4-BE49-F238E27FC236}">
                <a16:creationId xmlns:a16="http://schemas.microsoft.com/office/drawing/2014/main" id="{4698E252-86C2-2306-C821-DE68C93B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811124" y="495300"/>
            <a:ext cx="5025276" cy="5676900"/>
            <a:chOff x="742950" y="1690642"/>
            <a:chExt cx="2139950" cy="3821158"/>
          </a:xfrm>
        </p:grpSpPr>
        <p:sp>
          <p:nvSpPr>
            <p:cNvPr id="33" name="任意多边形 32"/>
            <p:cNvSpPr/>
            <p:nvPr/>
          </p:nvSpPr>
          <p:spPr>
            <a:xfrm>
              <a:off x="1217195" y="1690642"/>
              <a:ext cx="1665705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303724" y="2671199"/>
              <a:ext cx="1446681" cy="27209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 atividade portuária tem grande importância na economia global, sendo responsável pela movimentação e distribuição de mercadorias em larga escala. </a:t>
              </a:r>
              <a:endParaRPr lang="id-ID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9619284" y="761329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1ED86113-DB8F-881B-1CF1-6D3DC669909D}"/>
              </a:ext>
            </a:extLst>
          </p:cNvPr>
          <p:cNvGrpSpPr/>
          <p:nvPr/>
        </p:nvGrpSpPr>
        <p:grpSpPr>
          <a:xfrm>
            <a:off x="477748" y="1759245"/>
            <a:ext cx="4741952" cy="827397"/>
            <a:chOff x="4409739" y="473635"/>
            <a:chExt cx="3291839" cy="425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BB5B4EE1-D0AB-693E-B438-B43ABD638A80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473635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CD2AE728-0A57-3910-1DCD-FDBE1AEAE06E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D7DCA39B-E198-D82F-7262-A5AF31703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" y="129231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6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223154" y="1257301"/>
            <a:ext cx="11870871" cy="660400"/>
          </a:xfrm>
          <a:prstGeom prst="parallelogram">
            <a:avLst>
              <a:gd name="adj" fmla="val 887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4" name="平行四边形 5">
            <a:extLst>
              <a:ext uri="{FF2B5EF4-FFF2-40B4-BE49-F238E27FC236}">
                <a16:creationId xmlns:a16="http://schemas.microsoft.com/office/drawing/2014/main" id="{E2AFC052-E673-B921-B931-FB3FD94AFBB8}"/>
              </a:ext>
            </a:extLst>
          </p:cNvPr>
          <p:cNvSpPr/>
          <p:nvPr/>
        </p:nvSpPr>
        <p:spPr>
          <a:xfrm>
            <a:off x="219528" y="3077636"/>
            <a:ext cx="11870871" cy="660400"/>
          </a:xfrm>
          <a:prstGeom prst="parallelogram">
            <a:avLst>
              <a:gd name="adj" fmla="val 887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5">
            <a:extLst>
              <a:ext uri="{FF2B5EF4-FFF2-40B4-BE49-F238E27FC236}">
                <a16:creationId xmlns:a16="http://schemas.microsoft.com/office/drawing/2014/main" id="{B76378FE-FDB1-60BA-264C-46DC1DEEC137}"/>
              </a:ext>
            </a:extLst>
          </p:cNvPr>
          <p:cNvSpPr/>
          <p:nvPr/>
        </p:nvSpPr>
        <p:spPr>
          <a:xfrm>
            <a:off x="130628" y="4919739"/>
            <a:ext cx="11870871" cy="660400"/>
          </a:xfrm>
          <a:prstGeom prst="parallelogram">
            <a:avLst>
              <a:gd name="adj" fmla="val 887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649031" y="951025"/>
            <a:ext cx="12076368" cy="59614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Peso dos volumes, unidades de carga e suas dimensões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Tipo e classe do carregamento a manipular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Características específicas das cargas perigosas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4509043" y="24291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2C12A1D8-F0B6-4C2F-A28D-3BB8ED61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blicado novo texto da NR 29 sobre SST no setor portuário - Revista  Proteção">
            <a:extLst>
              <a:ext uri="{FF2B5EF4-FFF2-40B4-BE49-F238E27FC236}">
                <a16:creationId xmlns:a16="http://schemas.microsoft.com/office/drawing/2014/main" id="{DF018129-8C24-678B-4D3D-35B4C154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圆角矩形 46">
            <a:extLst>
              <a:ext uri="{FF2B5EF4-FFF2-40B4-BE49-F238E27FC236}">
                <a16:creationId xmlns:a16="http://schemas.microsoft.com/office/drawing/2014/main" id="{A97B059A-3C78-2540-B4DB-6401D77ADADF}"/>
              </a:ext>
            </a:extLst>
          </p:cNvPr>
          <p:cNvSpPr/>
          <p:nvPr/>
        </p:nvSpPr>
        <p:spPr>
          <a:xfrm>
            <a:off x="2146300" y="2224155"/>
            <a:ext cx="8229600" cy="3661026"/>
          </a:xfrm>
          <a:prstGeom prst="roundRect">
            <a:avLst>
              <a:gd name="adj" fmla="val 10388"/>
            </a:avLst>
          </a:prstGeom>
          <a:solidFill>
            <a:srgbClr val="201F42">
              <a:alpha val="79000"/>
            </a:srgbClr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6EB76C53-6A94-07D0-C800-5C6358FD7779}"/>
              </a:ext>
            </a:extLst>
          </p:cNvPr>
          <p:cNvCxnSpPr/>
          <p:nvPr/>
        </p:nvCxnSpPr>
        <p:spPr>
          <a:xfrm>
            <a:off x="7533343" y="5510116"/>
            <a:ext cx="2842557" cy="0"/>
          </a:xfrm>
          <a:prstGeom prst="line">
            <a:avLst/>
          </a:prstGeom>
          <a:ln w="190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E877B475-7486-D254-A65C-5C37CFD11F72}"/>
              </a:ext>
            </a:extLst>
          </p:cNvPr>
          <p:cNvSpPr txBox="1">
            <a:spLocks/>
          </p:cNvSpPr>
          <p:nvPr/>
        </p:nvSpPr>
        <p:spPr>
          <a:xfrm>
            <a:off x="2495042" y="3094780"/>
            <a:ext cx="7880858" cy="1405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É importante conhecer o peso e as dimensões das cargas a serem manipuladas, pois isso influencia na seleção adequada dos equipamentos de movimentação, como guindastes, empilhadeiras e equipamentos de içamento.</a:t>
            </a:r>
            <a:endParaRPr lang="id-ID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0" name="组合 35">
            <a:extLst>
              <a:ext uri="{FF2B5EF4-FFF2-40B4-BE49-F238E27FC236}">
                <a16:creationId xmlns:a16="http://schemas.microsoft.com/office/drawing/2014/main" id="{D741CF14-79D2-7E34-50C4-C4EC914FED46}"/>
              </a:ext>
            </a:extLst>
          </p:cNvPr>
          <p:cNvGrpSpPr/>
          <p:nvPr/>
        </p:nvGrpSpPr>
        <p:grpSpPr>
          <a:xfrm>
            <a:off x="5340935" y="1492583"/>
            <a:ext cx="1510130" cy="1361544"/>
            <a:chOff x="7842587" y="4494001"/>
            <a:chExt cx="343825" cy="309997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5377F6F-5014-C07D-1240-7B5287FDE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587" y="4494001"/>
              <a:ext cx="343825" cy="309997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lnSpc>
                  <a:spcPct val="130000"/>
                </a:lnSpc>
                <a:buFontTx/>
                <a:buNone/>
              </a:pPr>
              <a:endParaRPr lang="zh-CN" altLang="en-US" dirty="0">
                <a:solidFill>
                  <a:srgbClr val="1C2D3D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4B2F671-82D0-25E8-7FFE-DFB25862E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751" y="4587189"/>
              <a:ext cx="126640" cy="126156"/>
            </a:xfrm>
            <a:custGeom>
              <a:avLst/>
              <a:gdLst>
                <a:gd name="T0" fmla="*/ 862 w 954"/>
                <a:gd name="T1" fmla="*/ 813 h 944"/>
                <a:gd name="T2" fmla="*/ 763 w 954"/>
                <a:gd name="T3" fmla="*/ 813 h 944"/>
                <a:gd name="T4" fmla="*/ 625 w 954"/>
                <a:gd name="T5" fmla="*/ 549 h 944"/>
                <a:gd name="T6" fmla="*/ 611 w 954"/>
                <a:gd name="T7" fmla="*/ 601 h 944"/>
                <a:gd name="T8" fmla="*/ 535 w 954"/>
                <a:gd name="T9" fmla="*/ 658 h 944"/>
                <a:gd name="T10" fmla="*/ 782 w 954"/>
                <a:gd name="T11" fmla="*/ 932 h 944"/>
                <a:gd name="T12" fmla="*/ 941 w 954"/>
                <a:gd name="T13" fmla="*/ 826 h 944"/>
                <a:gd name="T14" fmla="*/ 824 w 954"/>
                <a:gd name="T15" fmla="*/ 704 h 944"/>
                <a:gd name="T16" fmla="*/ 650 w 954"/>
                <a:gd name="T17" fmla="*/ 561 h 944"/>
                <a:gd name="T18" fmla="*/ 345 w 954"/>
                <a:gd name="T19" fmla="*/ 335 h 944"/>
                <a:gd name="T20" fmla="*/ 397 w 954"/>
                <a:gd name="T21" fmla="*/ 321 h 944"/>
                <a:gd name="T22" fmla="*/ 411 w 954"/>
                <a:gd name="T23" fmla="*/ 269 h 944"/>
                <a:gd name="T24" fmla="*/ 423 w 954"/>
                <a:gd name="T25" fmla="*/ 221 h 944"/>
                <a:gd name="T26" fmla="*/ 184 w 954"/>
                <a:gd name="T27" fmla="*/ 21 h 944"/>
                <a:gd name="T28" fmla="*/ 151 w 954"/>
                <a:gd name="T29" fmla="*/ 267 h 944"/>
                <a:gd name="T30" fmla="*/ 1 w 954"/>
                <a:gd name="T31" fmla="*/ 204 h 944"/>
                <a:gd name="T32" fmla="*/ 284 w 954"/>
                <a:gd name="T33" fmla="*/ 406 h 944"/>
                <a:gd name="T34" fmla="*/ 320 w 954"/>
                <a:gd name="T35" fmla="*/ 360 h 944"/>
                <a:gd name="T36" fmla="*/ 920 w 954"/>
                <a:gd name="T37" fmla="*/ 91 h 944"/>
                <a:gd name="T38" fmla="*/ 791 w 954"/>
                <a:gd name="T39" fmla="*/ 0 h 944"/>
                <a:gd name="T40" fmla="*/ 448 w 954"/>
                <a:gd name="T41" fmla="*/ 306 h 944"/>
                <a:gd name="T42" fmla="*/ 399 w 954"/>
                <a:gd name="T43" fmla="*/ 376 h 944"/>
                <a:gd name="T44" fmla="*/ 357 w 954"/>
                <a:gd name="T45" fmla="*/ 397 h 944"/>
                <a:gd name="T46" fmla="*/ 362 w 954"/>
                <a:gd name="T47" fmla="*/ 527 h 944"/>
                <a:gd name="T48" fmla="*/ 85 w 954"/>
                <a:gd name="T49" fmla="*/ 768 h 944"/>
                <a:gd name="T50" fmla="*/ 55 w 954"/>
                <a:gd name="T51" fmla="*/ 944 h 944"/>
                <a:gd name="T52" fmla="*/ 198 w 954"/>
                <a:gd name="T53" fmla="*/ 800 h 944"/>
                <a:gd name="T54" fmla="*/ 423 w 954"/>
                <a:gd name="T55" fmla="*/ 588 h 944"/>
                <a:gd name="T56" fmla="*/ 549 w 954"/>
                <a:gd name="T57" fmla="*/ 588 h 944"/>
                <a:gd name="T58" fmla="*/ 585 w 954"/>
                <a:gd name="T59" fmla="*/ 509 h 944"/>
                <a:gd name="T60" fmla="*/ 639 w 954"/>
                <a:gd name="T61" fmla="*/ 498 h 944"/>
                <a:gd name="T62" fmla="*/ 920 w 954"/>
                <a:gd name="T63" fmla="*/ 91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4" h="944">
                  <a:moveTo>
                    <a:pt x="813" y="764"/>
                  </a:moveTo>
                  <a:cubicBezTo>
                    <a:pt x="840" y="764"/>
                    <a:pt x="862" y="786"/>
                    <a:pt x="862" y="813"/>
                  </a:cubicBezTo>
                  <a:cubicBezTo>
                    <a:pt x="862" y="841"/>
                    <a:pt x="840" y="863"/>
                    <a:pt x="813" y="863"/>
                  </a:cubicBezTo>
                  <a:cubicBezTo>
                    <a:pt x="786" y="863"/>
                    <a:pt x="763" y="841"/>
                    <a:pt x="763" y="813"/>
                  </a:cubicBezTo>
                  <a:cubicBezTo>
                    <a:pt x="763" y="786"/>
                    <a:pt x="786" y="764"/>
                    <a:pt x="813" y="764"/>
                  </a:cubicBezTo>
                  <a:close/>
                  <a:moveTo>
                    <a:pt x="625" y="549"/>
                  </a:moveTo>
                  <a:lnTo>
                    <a:pt x="637" y="574"/>
                  </a:lnTo>
                  <a:lnTo>
                    <a:pt x="611" y="601"/>
                  </a:lnTo>
                  <a:lnTo>
                    <a:pt x="586" y="625"/>
                  </a:lnTo>
                  <a:cubicBezTo>
                    <a:pt x="571" y="640"/>
                    <a:pt x="554" y="651"/>
                    <a:pt x="535" y="658"/>
                  </a:cubicBezTo>
                  <a:lnTo>
                    <a:pt x="703" y="826"/>
                  </a:lnTo>
                  <a:lnTo>
                    <a:pt x="782" y="932"/>
                  </a:lnTo>
                  <a:lnTo>
                    <a:pt x="824" y="943"/>
                  </a:lnTo>
                  <a:lnTo>
                    <a:pt x="941" y="826"/>
                  </a:lnTo>
                  <a:lnTo>
                    <a:pt x="930" y="783"/>
                  </a:lnTo>
                  <a:lnTo>
                    <a:pt x="824" y="704"/>
                  </a:lnTo>
                  <a:lnTo>
                    <a:pt x="666" y="546"/>
                  </a:lnTo>
                  <a:lnTo>
                    <a:pt x="650" y="561"/>
                  </a:lnTo>
                  <a:lnTo>
                    <a:pt x="625" y="549"/>
                  </a:lnTo>
                  <a:close/>
                  <a:moveTo>
                    <a:pt x="345" y="335"/>
                  </a:moveTo>
                  <a:lnTo>
                    <a:pt x="372" y="308"/>
                  </a:lnTo>
                  <a:lnTo>
                    <a:pt x="397" y="321"/>
                  </a:lnTo>
                  <a:lnTo>
                    <a:pt x="384" y="296"/>
                  </a:lnTo>
                  <a:lnTo>
                    <a:pt x="411" y="269"/>
                  </a:lnTo>
                  <a:lnTo>
                    <a:pt x="414" y="266"/>
                  </a:lnTo>
                  <a:cubicBezTo>
                    <a:pt x="420" y="251"/>
                    <a:pt x="423" y="235"/>
                    <a:pt x="423" y="221"/>
                  </a:cubicBezTo>
                  <a:cubicBezTo>
                    <a:pt x="423" y="108"/>
                    <a:pt x="316" y="0"/>
                    <a:pt x="204" y="1"/>
                  </a:cubicBezTo>
                  <a:cubicBezTo>
                    <a:pt x="203" y="1"/>
                    <a:pt x="191" y="14"/>
                    <a:pt x="184" y="21"/>
                  </a:cubicBezTo>
                  <a:cubicBezTo>
                    <a:pt x="274" y="111"/>
                    <a:pt x="266" y="96"/>
                    <a:pt x="266" y="151"/>
                  </a:cubicBezTo>
                  <a:cubicBezTo>
                    <a:pt x="266" y="196"/>
                    <a:pt x="195" y="267"/>
                    <a:pt x="151" y="267"/>
                  </a:cubicBezTo>
                  <a:cubicBezTo>
                    <a:pt x="94" y="267"/>
                    <a:pt x="112" y="276"/>
                    <a:pt x="20" y="184"/>
                  </a:cubicBezTo>
                  <a:cubicBezTo>
                    <a:pt x="13" y="191"/>
                    <a:pt x="1" y="204"/>
                    <a:pt x="1" y="204"/>
                  </a:cubicBezTo>
                  <a:cubicBezTo>
                    <a:pt x="2" y="316"/>
                    <a:pt x="108" y="424"/>
                    <a:pt x="220" y="424"/>
                  </a:cubicBezTo>
                  <a:cubicBezTo>
                    <a:pt x="240" y="424"/>
                    <a:pt x="262" y="417"/>
                    <a:pt x="284" y="406"/>
                  </a:cubicBezTo>
                  <a:lnTo>
                    <a:pt x="288" y="411"/>
                  </a:lnTo>
                  <a:cubicBezTo>
                    <a:pt x="295" y="392"/>
                    <a:pt x="305" y="375"/>
                    <a:pt x="320" y="360"/>
                  </a:cubicBezTo>
                  <a:lnTo>
                    <a:pt x="345" y="335"/>
                  </a:lnTo>
                  <a:close/>
                  <a:moveTo>
                    <a:pt x="920" y="91"/>
                  </a:moveTo>
                  <a:lnTo>
                    <a:pt x="854" y="26"/>
                  </a:lnTo>
                  <a:cubicBezTo>
                    <a:pt x="837" y="9"/>
                    <a:pt x="814" y="0"/>
                    <a:pt x="791" y="0"/>
                  </a:cubicBezTo>
                  <a:cubicBezTo>
                    <a:pt x="768" y="0"/>
                    <a:pt x="746" y="9"/>
                    <a:pt x="728" y="26"/>
                  </a:cubicBezTo>
                  <a:lnTo>
                    <a:pt x="448" y="306"/>
                  </a:lnTo>
                  <a:cubicBezTo>
                    <a:pt x="457" y="323"/>
                    <a:pt x="450" y="348"/>
                    <a:pt x="437" y="361"/>
                  </a:cubicBezTo>
                  <a:cubicBezTo>
                    <a:pt x="428" y="370"/>
                    <a:pt x="413" y="376"/>
                    <a:pt x="399" y="376"/>
                  </a:cubicBezTo>
                  <a:cubicBezTo>
                    <a:pt x="393" y="376"/>
                    <a:pt x="387" y="375"/>
                    <a:pt x="382" y="372"/>
                  </a:cubicBezTo>
                  <a:lnTo>
                    <a:pt x="357" y="397"/>
                  </a:lnTo>
                  <a:cubicBezTo>
                    <a:pt x="323" y="432"/>
                    <a:pt x="323" y="488"/>
                    <a:pt x="357" y="523"/>
                  </a:cubicBezTo>
                  <a:lnTo>
                    <a:pt x="362" y="527"/>
                  </a:lnTo>
                  <a:lnTo>
                    <a:pt x="143" y="746"/>
                  </a:lnTo>
                  <a:lnTo>
                    <a:pt x="85" y="768"/>
                  </a:lnTo>
                  <a:lnTo>
                    <a:pt x="0" y="889"/>
                  </a:lnTo>
                  <a:lnTo>
                    <a:pt x="55" y="944"/>
                  </a:lnTo>
                  <a:lnTo>
                    <a:pt x="176" y="859"/>
                  </a:lnTo>
                  <a:lnTo>
                    <a:pt x="198" y="800"/>
                  </a:lnTo>
                  <a:lnTo>
                    <a:pt x="416" y="582"/>
                  </a:lnTo>
                  <a:lnTo>
                    <a:pt x="423" y="588"/>
                  </a:lnTo>
                  <a:cubicBezTo>
                    <a:pt x="440" y="606"/>
                    <a:pt x="463" y="614"/>
                    <a:pt x="486" y="614"/>
                  </a:cubicBezTo>
                  <a:cubicBezTo>
                    <a:pt x="509" y="614"/>
                    <a:pt x="531" y="606"/>
                    <a:pt x="549" y="588"/>
                  </a:cubicBezTo>
                  <a:lnTo>
                    <a:pt x="574" y="564"/>
                  </a:lnTo>
                  <a:cubicBezTo>
                    <a:pt x="565" y="547"/>
                    <a:pt x="572" y="522"/>
                    <a:pt x="585" y="509"/>
                  </a:cubicBezTo>
                  <a:cubicBezTo>
                    <a:pt x="594" y="500"/>
                    <a:pt x="609" y="494"/>
                    <a:pt x="622" y="494"/>
                  </a:cubicBezTo>
                  <a:cubicBezTo>
                    <a:pt x="629" y="494"/>
                    <a:pt x="634" y="495"/>
                    <a:pt x="639" y="498"/>
                  </a:cubicBezTo>
                  <a:lnTo>
                    <a:pt x="920" y="217"/>
                  </a:lnTo>
                  <a:cubicBezTo>
                    <a:pt x="954" y="183"/>
                    <a:pt x="954" y="126"/>
                    <a:pt x="920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sz="110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551EC74-E9FB-AA6B-DA5E-AFD1841070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31CD2A2-2369-ACAC-0121-1AB23212E20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223154" y="1257301"/>
            <a:ext cx="11870871" cy="660400"/>
          </a:xfrm>
          <a:prstGeom prst="parallelogram">
            <a:avLst>
              <a:gd name="adj" fmla="val 8871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4" name="平行四边形 5">
            <a:extLst>
              <a:ext uri="{FF2B5EF4-FFF2-40B4-BE49-F238E27FC236}">
                <a16:creationId xmlns:a16="http://schemas.microsoft.com/office/drawing/2014/main" id="{E2AFC052-E673-B921-B931-FB3FD94AFBB8}"/>
              </a:ext>
            </a:extLst>
          </p:cNvPr>
          <p:cNvSpPr/>
          <p:nvPr/>
        </p:nvSpPr>
        <p:spPr>
          <a:xfrm>
            <a:off x="219528" y="3077636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5">
            <a:extLst>
              <a:ext uri="{FF2B5EF4-FFF2-40B4-BE49-F238E27FC236}">
                <a16:creationId xmlns:a16="http://schemas.microsoft.com/office/drawing/2014/main" id="{B76378FE-FDB1-60BA-264C-46DC1DEEC137}"/>
              </a:ext>
            </a:extLst>
          </p:cNvPr>
          <p:cNvSpPr/>
          <p:nvPr/>
        </p:nvSpPr>
        <p:spPr>
          <a:xfrm>
            <a:off x="130628" y="4919739"/>
            <a:ext cx="11870871" cy="660400"/>
          </a:xfrm>
          <a:prstGeom prst="parallelogram">
            <a:avLst>
              <a:gd name="adj" fmla="val 8871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649031" y="951025"/>
            <a:ext cx="12076368" cy="596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Peso dos volumes, unidades de carga e suas dimensões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Tipo e classe do carregamento a manipular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Características específicas das cargas perigosas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4509043" y="24291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B8D1260E-9BE4-F053-31F1-8E6BA187E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92DB967D-F49F-7D35-29B2-37E8023BE231}"/>
              </a:ext>
            </a:extLst>
          </p:cNvPr>
          <p:cNvSpPr/>
          <p:nvPr/>
        </p:nvSpPr>
        <p:spPr>
          <a:xfrm>
            <a:off x="0" y="1602376"/>
            <a:ext cx="12311743" cy="3873138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8580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001476" y="1908284"/>
            <a:ext cx="7764005" cy="430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2000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 necessário identificar o tipo de carga a ser manipulada, como contêineres, granéis sólidos, granéis líquidos, cargas frágeis, entre outros. </a:t>
            </a:r>
          </a:p>
          <a:p>
            <a:pPr algn="l">
              <a:lnSpc>
                <a:spcPct val="150000"/>
              </a:lnSpc>
            </a:pPr>
            <a:r>
              <a:rPr lang="pt-BR" sz="2000" b="0" i="0" dirty="0">
                <a:solidFill>
                  <a:srgbClr val="201F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Além disso, dependendo da natureza e características da carga, pode ser necessário considerar a sua classe, como produtos perigosos ou inflamáveis, para adotar medidas de segurança adicionais.</a:t>
            </a:r>
            <a:br>
              <a:rPr lang="pt-BR" sz="2000" dirty="0">
                <a:solidFill>
                  <a:srgbClr val="201F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d-ID" sz="2800" b="1" dirty="0">
              <a:solidFill>
                <a:srgbClr val="201F42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05" y="222545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59304" y="-34254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56" y="478767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CE30310A-3F2D-D1CA-EA35-2A4DB4CEC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41" y="5949965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31CD2A2-2369-ACAC-0121-1AB23212E20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平行四边形 5">
            <a:extLst>
              <a:ext uri="{FF2B5EF4-FFF2-40B4-BE49-F238E27FC236}">
                <a16:creationId xmlns:a16="http://schemas.microsoft.com/office/drawing/2014/main" id="{D1C018E1-5AEB-045E-6CBD-1B111F145746}"/>
              </a:ext>
            </a:extLst>
          </p:cNvPr>
          <p:cNvSpPr/>
          <p:nvPr/>
        </p:nvSpPr>
        <p:spPr>
          <a:xfrm>
            <a:off x="223154" y="1257301"/>
            <a:ext cx="11870871" cy="660400"/>
          </a:xfrm>
          <a:prstGeom prst="parallelogram">
            <a:avLst>
              <a:gd name="adj" fmla="val 8871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4" name="平行四边形 5">
            <a:extLst>
              <a:ext uri="{FF2B5EF4-FFF2-40B4-BE49-F238E27FC236}">
                <a16:creationId xmlns:a16="http://schemas.microsoft.com/office/drawing/2014/main" id="{E2AFC052-E673-B921-B931-FB3FD94AFBB8}"/>
              </a:ext>
            </a:extLst>
          </p:cNvPr>
          <p:cNvSpPr/>
          <p:nvPr/>
        </p:nvSpPr>
        <p:spPr>
          <a:xfrm>
            <a:off x="219528" y="3077636"/>
            <a:ext cx="11870871" cy="660400"/>
          </a:xfrm>
          <a:prstGeom prst="parallelogram">
            <a:avLst>
              <a:gd name="adj" fmla="val 8871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平行四边形 5">
            <a:extLst>
              <a:ext uri="{FF2B5EF4-FFF2-40B4-BE49-F238E27FC236}">
                <a16:creationId xmlns:a16="http://schemas.microsoft.com/office/drawing/2014/main" id="{B76378FE-FDB1-60BA-264C-46DC1DEEC137}"/>
              </a:ext>
            </a:extLst>
          </p:cNvPr>
          <p:cNvSpPr/>
          <p:nvPr/>
        </p:nvSpPr>
        <p:spPr>
          <a:xfrm>
            <a:off x="130628" y="4919739"/>
            <a:ext cx="11870871" cy="660400"/>
          </a:xfrm>
          <a:prstGeom prst="parallelogram">
            <a:avLst>
              <a:gd name="adj" fmla="val 88711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B72D5-D045-B1A0-C26A-3A233C15955F}"/>
              </a:ext>
            </a:extLst>
          </p:cNvPr>
          <p:cNvSpPr txBox="1">
            <a:spLocks/>
          </p:cNvSpPr>
          <p:nvPr/>
        </p:nvSpPr>
        <p:spPr>
          <a:xfrm>
            <a:off x="649031" y="951025"/>
            <a:ext cx="12076368" cy="596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Peso dos volumes, unidades de carga e suas dimensões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 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Tipo e classe do carregamento a manipular</a:t>
            </a: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pt-BR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marL="285750" indent="-285750" algn="l">
              <a:lnSpc>
                <a:spcPct val="3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Características específicas das cargas perigosas</a:t>
            </a:r>
            <a:endParaRPr lang="id-ID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6F4AC6-8839-6FED-500E-A139F11A84FD}"/>
              </a:ext>
            </a:extLst>
          </p:cNvPr>
          <p:cNvGrpSpPr/>
          <p:nvPr/>
        </p:nvGrpSpPr>
        <p:grpSpPr>
          <a:xfrm>
            <a:off x="4509043" y="24291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A7DFA4-33A0-6C4D-0CD7-881894106A49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A89200B5-D27A-B29E-B8B9-71D0B60B8FA7}"/>
                </a:ext>
              </a:extLst>
            </p:cNvPr>
            <p:cNvSpPr/>
            <p:nvPr/>
          </p:nvSpPr>
          <p:spPr>
            <a:xfrm>
              <a:off x="5474050" y="853718"/>
              <a:ext cx="1116000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D466F052-BAA7-A787-0C35-6F0AFD21D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6842" y="66285"/>
            <a:ext cx="8573271" cy="64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  <a:endParaRPr lang="zh-CN" altLang="en-US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2248" y="790424"/>
            <a:ext cx="972000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90671" y="1220910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96972" y="2247727"/>
            <a:ext cx="6612928" cy="40725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No caso de cargas perigosas, é fundamental conhecer suas características específicas, como substâncias químicas, toxicidade, inflamabilidade, reatividade, entre outras propriedades que podem representar riscos à saúde e segurança dos trabalhadores e do ambiente portuário.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Isso permite tomar precauções adequadas e adotar medidas de segurança especiais durante a manipulação dessas cargas</a:t>
            </a: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.</a:t>
            </a:r>
            <a:endParaRPr lang="id-ID" sz="2000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9" name="Freeform 33"/>
          <p:cNvSpPr>
            <a:spLocks/>
          </p:cNvSpPr>
          <p:nvPr/>
        </p:nvSpPr>
        <p:spPr bwMode="auto">
          <a:xfrm>
            <a:off x="3703436" y="1356531"/>
            <a:ext cx="46882" cy="48185"/>
          </a:xfrm>
          <a:custGeom>
            <a:avLst/>
            <a:gdLst>
              <a:gd name="T0" fmla="*/ 0 w 20"/>
              <a:gd name="T1" fmla="*/ 9 h 20"/>
              <a:gd name="T2" fmla="*/ 11 w 20"/>
              <a:gd name="T3" fmla="*/ 20 h 20"/>
              <a:gd name="T4" fmla="*/ 14 w 20"/>
              <a:gd name="T5" fmla="*/ 5 h 20"/>
              <a:gd name="T6" fmla="*/ 0 w 20"/>
              <a:gd name="T7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0">
                <a:moveTo>
                  <a:pt x="0" y="9"/>
                </a:moveTo>
                <a:cubicBezTo>
                  <a:pt x="11" y="20"/>
                  <a:pt x="11" y="20"/>
                  <a:pt x="11" y="20"/>
                </a:cubicBezTo>
                <a:cubicBezTo>
                  <a:pt x="18" y="13"/>
                  <a:pt x="20" y="11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0" name="Freeform 34"/>
          <p:cNvSpPr>
            <a:spLocks noEditPoints="1"/>
          </p:cNvSpPr>
          <p:nvPr/>
        </p:nvSpPr>
        <p:spPr bwMode="auto">
          <a:xfrm>
            <a:off x="3442979" y="1373460"/>
            <a:ext cx="291711" cy="291712"/>
          </a:xfrm>
          <a:custGeom>
            <a:avLst/>
            <a:gdLst>
              <a:gd name="T0" fmla="*/ 0 w 224"/>
              <a:gd name="T1" fmla="*/ 224 h 224"/>
              <a:gd name="T2" fmla="*/ 20 w 224"/>
              <a:gd name="T3" fmla="*/ 175 h 224"/>
              <a:gd name="T4" fmla="*/ 197 w 224"/>
              <a:gd name="T5" fmla="*/ 0 h 224"/>
              <a:gd name="T6" fmla="*/ 224 w 224"/>
              <a:gd name="T7" fmla="*/ 27 h 224"/>
              <a:gd name="T8" fmla="*/ 45 w 224"/>
              <a:gd name="T9" fmla="*/ 206 h 224"/>
              <a:gd name="T10" fmla="*/ 0 w 224"/>
              <a:gd name="T11" fmla="*/ 224 h 224"/>
              <a:gd name="T12" fmla="*/ 29 w 224"/>
              <a:gd name="T13" fmla="*/ 184 h 224"/>
              <a:gd name="T14" fmla="*/ 22 w 224"/>
              <a:gd name="T15" fmla="*/ 201 h 224"/>
              <a:gd name="T16" fmla="*/ 40 w 224"/>
              <a:gd name="T17" fmla="*/ 193 h 224"/>
              <a:gd name="T18" fmla="*/ 206 w 224"/>
              <a:gd name="T19" fmla="*/ 27 h 224"/>
              <a:gd name="T20" fmla="*/ 197 w 224"/>
              <a:gd name="T21" fmla="*/ 16 h 224"/>
              <a:gd name="T22" fmla="*/ 29 w 224"/>
              <a:gd name="T23" fmla="*/ 18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4" h="224">
                <a:moveTo>
                  <a:pt x="0" y="224"/>
                </a:moveTo>
                <a:lnTo>
                  <a:pt x="20" y="175"/>
                </a:lnTo>
                <a:lnTo>
                  <a:pt x="197" y="0"/>
                </a:lnTo>
                <a:lnTo>
                  <a:pt x="224" y="27"/>
                </a:lnTo>
                <a:lnTo>
                  <a:pt x="45" y="206"/>
                </a:lnTo>
                <a:lnTo>
                  <a:pt x="0" y="224"/>
                </a:lnTo>
                <a:close/>
                <a:moveTo>
                  <a:pt x="29" y="184"/>
                </a:moveTo>
                <a:lnTo>
                  <a:pt x="22" y="201"/>
                </a:lnTo>
                <a:lnTo>
                  <a:pt x="40" y="193"/>
                </a:lnTo>
                <a:lnTo>
                  <a:pt x="206" y="27"/>
                </a:lnTo>
                <a:lnTo>
                  <a:pt x="197" y="16"/>
                </a:lnTo>
                <a:lnTo>
                  <a:pt x="29" y="1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>
            <a:off x="3457304" y="1609174"/>
            <a:ext cx="41673" cy="41673"/>
          </a:xfrm>
          <a:custGeom>
            <a:avLst/>
            <a:gdLst>
              <a:gd name="T0" fmla="*/ 32 w 32"/>
              <a:gd name="T1" fmla="*/ 18 h 32"/>
              <a:gd name="T2" fmla="*/ 0 w 32"/>
              <a:gd name="T3" fmla="*/ 32 h 32"/>
              <a:gd name="T4" fmla="*/ 0 w 32"/>
              <a:gd name="T5" fmla="*/ 32 h 32"/>
              <a:gd name="T6" fmla="*/ 12 w 32"/>
              <a:gd name="T7" fmla="*/ 0 h 32"/>
              <a:gd name="T8" fmla="*/ 32 w 32"/>
              <a:gd name="T9" fmla="*/ 1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32" y="18"/>
                </a:moveTo>
                <a:lnTo>
                  <a:pt x="0" y="32"/>
                </a:lnTo>
                <a:lnTo>
                  <a:pt x="0" y="32"/>
                </a:lnTo>
                <a:lnTo>
                  <a:pt x="12" y="0"/>
                </a:lnTo>
                <a:lnTo>
                  <a:pt x="3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3294519" y="1465923"/>
            <a:ext cx="346407" cy="347710"/>
          </a:xfrm>
          <a:custGeom>
            <a:avLst/>
            <a:gdLst>
              <a:gd name="T0" fmla="*/ 266 w 266"/>
              <a:gd name="T1" fmla="*/ 267 h 267"/>
              <a:gd name="T2" fmla="*/ 0 w 266"/>
              <a:gd name="T3" fmla="*/ 267 h 267"/>
              <a:gd name="T4" fmla="*/ 0 w 266"/>
              <a:gd name="T5" fmla="*/ 0 h 267"/>
              <a:gd name="T6" fmla="*/ 219 w 266"/>
              <a:gd name="T7" fmla="*/ 0 h 267"/>
              <a:gd name="T8" fmla="*/ 219 w 266"/>
              <a:gd name="T9" fmla="*/ 12 h 267"/>
              <a:gd name="T10" fmla="*/ 11 w 266"/>
              <a:gd name="T11" fmla="*/ 12 h 267"/>
              <a:gd name="T12" fmla="*/ 11 w 266"/>
              <a:gd name="T13" fmla="*/ 254 h 267"/>
              <a:gd name="T14" fmla="*/ 255 w 266"/>
              <a:gd name="T15" fmla="*/ 254 h 267"/>
              <a:gd name="T16" fmla="*/ 255 w 266"/>
              <a:gd name="T17" fmla="*/ 47 h 267"/>
              <a:gd name="T18" fmla="*/ 266 w 266"/>
              <a:gd name="T19" fmla="*/ 47 h 267"/>
              <a:gd name="T20" fmla="*/ 266 w 266"/>
              <a:gd name="T2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6" h="267">
                <a:moveTo>
                  <a:pt x="266" y="267"/>
                </a:moveTo>
                <a:lnTo>
                  <a:pt x="0" y="267"/>
                </a:lnTo>
                <a:lnTo>
                  <a:pt x="0" y="0"/>
                </a:lnTo>
                <a:lnTo>
                  <a:pt x="219" y="0"/>
                </a:lnTo>
                <a:lnTo>
                  <a:pt x="219" y="12"/>
                </a:lnTo>
                <a:lnTo>
                  <a:pt x="11" y="12"/>
                </a:lnTo>
                <a:lnTo>
                  <a:pt x="11" y="254"/>
                </a:lnTo>
                <a:lnTo>
                  <a:pt x="255" y="254"/>
                </a:lnTo>
                <a:lnTo>
                  <a:pt x="255" y="47"/>
                </a:lnTo>
                <a:lnTo>
                  <a:pt x="266" y="47"/>
                </a:lnTo>
                <a:lnTo>
                  <a:pt x="266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pic>
        <p:nvPicPr>
          <p:cNvPr id="2" name="Picture 16" descr="Ambiente de trabalho seguro: tudo o que você precisa saber | Blog Solidus Jr">
            <a:extLst>
              <a:ext uri="{FF2B5EF4-FFF2-40B4-BE49-F238E27FC236}">
                <a16:creationId xmlns:a16="http://schemas.microsoft.com/office/drawing/2014/main" id="{E285F361-4630-825A-A2CE-5B86A94A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98"/>
          <a:stretch/>
        </p:blipFill>
        <p:spPr bwMode="auto">
          <a:xfrm>
            <a:off x="6293258" y="0"/>
            <a:ext cx="7803742" cy="6858000"/>
          </a:xfrm>
          <a:prstGeom prst="parallelogram">
            <a:avLst>
              <a:gd name="adj" fmla="val 501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平行四边形 7"/>
          <p:cNvSpPr/>
          <p:nvPr/>
        </p:nvSpPr>
        <p:spPr>
          <a:xfrm>
            <a:off x="6293258" y="2441"/>
            <a:ext cx="7803742" cy="6858000"/>
          </a:xfrm>
          <a:prstGeom prst="parallelogram">
            <a:avLst>
              <a:gd name="adj" fmla="val 50096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9613900" y="5181600"/>
            <a:ext cx="1756508" cy="1683221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2AA7106B-8D09-B3A3-DEA0-06FA92E0CD41}"/>
              </a:ext>
            </a:extLst>
          </p:cNvPr>
          <p:cNvSpPr/>
          <p:nvPr/>
        </p:nvSpPr>
        <p:spPr>
          <a:xfrm rot="10800000">
            <a:off x="9116605" y="2441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7E347601-39F8-973F-BCA0-B558F02BA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SST: o que é e como realizar uma gestão eficiente">
            <a:extLst>
              <a:ext uri="{FF2B5EF4-FFF2-40B4-BE49-F238E27FC236}">
                <a16:creationId xmlns:a16="http://schemas.microsoft.com/office/drawing/2014/main" id="{A4253EE0-2D6E-7DB9-58B8-85EFCA16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>
            <a:off x="6758641" y="1"/>
            <a:ext cx="543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24300E82-33CD-370D-7989-FA068D9EED18}"/>
              </a:ext>
            </a:extLst>
          </p:cNvPr>
          <p:cNvSpPr/>
          <p:nvPr/>
        </p:nvSpPr>
        <p:spPr>
          <a:xfrm flipH="1" flipV="1">
            <a:off x="5841248" y="-2"/>
            <a:ext cx="6361170" cy="666503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0F4C7131-07F0-89A7-4E59-36F232C68716}"/>
              </a:ext>
            </a:extLst>
          </p:cNvPr>
          <p:cNvGrpSpPr/>
          <p:nvPr/>
        </p:nvGrpSpPr>
        <p:grpSpPr>
          <a:xfrm>
            <a:off x="3302000" y="192969"/>
            <a:ext cx="5435600" cy="719915"/>
            <a:chOff x="4409739" y="179522"/>
            <a:chExt cx="3291839" cy="719915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175C203F-C7AB-E24F-29DA-23CE671B1271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E3CA15EA-90B9-7CEC-E08D-9290DBD7A946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7" name="矩形 4">
            <a:extLst>
              <a:ext uri="{FF2B5EF4-FFF2-40B4-BE49-F238E27FC236}">
                <a16:creationId xmlns:a16="http://schemas.microsoft.com/office/drawing/2014/main" id="{B0890B31-FDDE-D150-016B-5B5FB94816D2}"/>
              </a:ext>
            </a:extLst>
          </p:cNvPr>
          <p:cNvSpPr/>
          <p:nvPr/>
        </p:nvSpPr>
        <p:spPr>
          <a:xfrm>
            <a:off x="5590591" y="0"/>
            <a:ext cx="6611827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61C4E62A-A6C0-AA90-F9EF-6815F7F98A86}"/>
              </a:ext>
            </a:extLst>
          </p:cNvPr>
          <p:cNvSpPr/>
          <p:nvPr/>
        </p:nvSpPr>
        <p:spPr>
          <a:xfrm>
            <a:off x="141514" y="2438400"/>
            <a:ext cx="11250386" cy="4419600"/>
          </a:xfrm>
          <a:prstGeom prst="parallelogram">
            <a:avLst>
              <a:gd name="adj" fmla="val 44622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24">
            <a:extLst>
              <a:ext uri="{FF2B5EF4-FFF2-40B4-BE49-F238E27FC236}">
                <a16:creationId xmlns:a16="http://schemas.microsoft.com/office/drawing/2014/main" id="{7BEDB37B-240B-A47F-945D-56CE0FB4FE38}"/>
              </a:ext>
            </a:extLst>
          </p:cNvPr>
          <p:cNvGrpSpPr/>
          <p:nvPr/>
        </p:nvGrpSpPr>
        <p:grpSpPr>
          <a:xfrm>
            <a:off x="5694623" y="2607875"/>
            <a:ext cx="592938" cy="585216"/>
            <a:chOff x="8777289" y="2624138"/>
            <a:chExt cx="546100" cy="541338"/>
          </a:xfrm>
          <a:solidFill>
            <a:schemeClr val="bg1"/>
          </a:solidFill>
        </p:grpSpPr>
        <p:sp>
          <p:nvSpPr>
            <p:cNvPr id="12" name="Freeform 116">
              <a:extLst>
                <a:ext uri="{FF2B5EF4-FFF2-40B4-BE49-F238E27FC236}">
                  <a16:creationId xmlns:a16="http://schemas.microsoft.com/office/drawing/2014/main" id="{2EEB8DDA-0D91-761F-6109-D823F514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546100" cy="541338"/>
            </a:xfrm>
            <a:custGeom>
              <a:avLst/>
              <a:gdLst>
                <a:gd name="T0" fmla="*/ 8 w 192"/>
                <a:gd name="T1" fmla="*/ 88 h 190"/>
                <a:gd name="T2" fmla="*/ 8 w 192"/>
                <a:gd name="T3" fmla="*/ 180 h 190"/>
                <a:gd name="T4" fmla="*/ 10 w 192"/>
                <a:gd name="T5" fmla="*/ 182 h 190"/>
                <a:gd name="T6" fmla="*/ 183 w 192"/>
                <a:gd name="T7" fmla="*/ 182 h 190"/>
                <a:gd name="T8" fmla="*/ 184 w 192"/>
                <a:gd name="T9" fmla="*/ 180 h 190"/>
                <a:gd name="T10" fmla="*/ 184 w 192"/>
                <a:gd name="T11" fmla="*/ 10 h 190"/>
                <a:gd name="T12" fmla="*/ 183 w 192"/>
                <a:gd name="T13" fmla="*/ 8 h 190"/>
                <a:gd name="T14" fmla="*/ 89 w 192"/>
                <a:gd name="T15" fmla="*/ 8 h 190"/>
                <a:gd name="T16" fmla="*/ 89 w 192"/>
                <a:gd name="T17" fmla="*/ 0 h 190"/>
                <a:gd name="T18" fmla="*/ 183 w 192"/>
                <a:gd name="T19" fmla="*/ 0 h 190"/>
                <a:gd name="T20" fmla="*/ 192 w 192"/>
                <a:gd name="T21" fmla="*/ 10 h 190"/>
                <a:gd name="T22" fmla="*/ 192 w 192"/>
                <a:gd name="T23" fmla="*/ 180 h 190"/>
                <a:gd name="T24" fmla="*/ 183 w 192"/>
                <a:gd name="T25" fmla="*/ 190 h 190"/>
                <a:gd name="T26" fmla="*/ 10 w 192"/>
                <a:gd name="T27" fmla="*/ 190 h 190"/>
                <a:gd name="T28" fmla="*/ 0 w 192"/>
                <a:gd name="T29" fmla="*/ 180 h 190"/>
                <a:gd name="T30" fmla="*/ 0 w 192"/>
                <a:gd name="T31" fmla="*/ 88 h 190"/>
                <a:gd name="T32" fmla="*/ 8 w 192"/>
                <a:gd name="T33" fmla="*/ 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190">
                  <a:moveTo>
                    <a:pt x="8" y="88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8" y="181"/>
                    <a:pt x="9" y="182"/>
                    <a:pt x="10" y="182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4" y="182"/>
                    <a:pt x="184" y="181"/>
                    <a:pt x="184" y="18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4" y="9"/>
                    <a:pt x="184" y="8"/>
                    <a:pt x="183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8" y="0"/>
                    <a:pt x="192" y="4"/>
                    <a:pt x="192" y="10"/>
                  </a:cubicBezTo>
                  <a:cubicBezTo>
                    <a:pt x="192" y="180"/>
                    <a:pt x="192" y="180"/>
                    <a:pt x="192" y="180"/>
                  </a:cubicBezTo>
                  <a:cubicBezTo>
                    <a:pt x="192" y="185"/>
                    <a:pt x="188" y="190"/>
                    <a:pt x="183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5" y="190"/>
                    <a:pt x="0" y="185"/>
                    <a:pt x="0" y="180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117">
              <a:extLst>
                <a:ext uri="{FF2B5EF4-FFF2-40B4-BE49-F238E27FC236}">
                  <a16:creationId xmlns:a16="http://schemas.microsoft.com/office/drawing/2014/main" id="{40ADFECA-F88C-876A-D056-4F3807C8B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289" y="2624138"/>
              <a:ext cx="215900" cy="214313"/>
            </a:xfrm>
            <a:custGeom>
              <a:avLst/>
              <a:gdLst>
                <a:gd name="T0" fmla="*/ 136 w 136"/>
                <a:gd name="T1" fmla="*/ 133 h 135"/>
                <a:gd name="T2" fmla="*/ 136 w 136"/>
                <a:gd name="T3" fmla="*/ 135 h 135"/>
                <a:gd name="T4" fmla="*/ 22 w 136"/>
                <a:gd name="T5" fmla="*/ 135 h 135"/>
                <a:gd name="T6" fmla="*/ 22 w 136"/>
                <a:gd name="T7" fmla="*/ 121 h 135"/>
                <a:gd name="T8" fmla="*/ 111 w 136"/>
                <a:gd name="T9" fmla="*/ 121 h 135"/>
                <a:gd name="T10" fmla="*/ 0 w 136"/>
                <a:gd name="T11" fmla="*/ 9 h 135"/>
                <a:gd name="T12" fmla="*/ 11 w 136"/>
                <a:gd name="T13" fmla="*/ 0 h 135"/>
                <a:gd name="T14" fmla="*/ 122 w 136"/>
                <a:gd name="T15" fmla="*/ 112 h 135"/>
                <a:gd name="T16" fmla="*/ 122 w 136"/>
                <a:gd name="T17" fmla="*/ 18 h 135"/>
                <a:gd name="T18" fmla="*/ 136 w 136"/>
                <a:gd name="T19" fmla="*/ 18 h 135"/>
                <a:gd name="T20" fmla="*/ 136 w 136"/>
                <a:gd name="T21" fmla="*/ 133 h 135"/>
                <a:gd name="T22" fmla="*/ 136 w 136"/>
                <a:gd name="T2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35">
                  <a:moveTo>
                    <a:pt x="136" y="133"/>
                  </a:moveTo>
                  <a:lnTo>
                    <a:pt x="136" y="135"/>
                  </a:lnTo>
                  <a:lnTo>
                    <a:pt x="22" y="135"/>
                  </a:lnTo>
                  <a:lnTo>
                    <a:pt x="22" y="121"/>
                  </a:lnTo>
                  <a:lnTo>
                    <a:pt x="111" y="121"/>
                  </a:lnTo>
                  <a:lnTo>
                    <a:pt x="0" y="9"/>
                  </a:lnTo>
                  <a:lnTo>
                    <a:pt x="11" y="0"/>
                  </a:lnTo>
                  <a:lnTo>
                    <a:pt x="122" y="112"/>
                  </a:lnTo>
                  <a:lnTo>
                    <a:pt x="122" y="18"/>
                  </a:lnTo>
                  <a:lnTo>
                    <a:pt x="136" y="18"/>
                  </a:lnTo>
                  <a:lnTo>
                    <a:pt x="136" y="133"/>
                  </a:lnTo>
                  <a:lnTo>
                    <a:pt x="136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9A736A77-2336-0FF9-51D5-53E9E54BC0B0}"/>
              </a:ext>
            </a:extLst>
          </p:cNvPr>
          <p:cNvSpPr txBox="1"/>
          <p:nvPr/>
        </p:nvSpPr>
        <p:spPr>
          <a:xfrm>
            <a:off x="2091476" y="4110638"/>
            <a:ext cx="7499543" cy="1789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Essas informações visam garantir que os equipamentos e acessórios utilizados nas operações portuárias sejam adequados e seguros para a manipulação das cargas, minimizando riscos de acidentes, danos materiais e prejuízos à saúde dos trabalhadores. </a:t>
            </a:r>
            <a:endParaRPr lang="en-US" altLang="zh-CN" sz="2000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cxnSp>
        <p:nvCxnSpPr>
          <p:cNvPr id="10" name="直接连接符 34">
            <a:extLst>
              <a:ext uri="{FF2B5EF4-FFF2-40B4-BE49-F238E27FC236}">
                <a16:creationId xmlns:a16="http://schemas.microsoft.com/office/drawing/2014/main" id="{C648498A-B99C-87CC-86F9-4CF863AE8808}"/>
              </a:ext>
            </a:extLst>
          </p:cNvPr>
          <p:cNvCxnSpPr>
            <a:cxnSpLocks/>
          </p:cNvCxnSpPr>
          <p:nvPr/>
        </p:nvCxnSpPr>
        <p:spPr>
          <a:xfrm flipH="1">
            <a:off x="5683280" y="3304585"/>
            <a:ext cx="6260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3D825BB2-BB93-9AD9-5BFE-FF6AB29D8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01" y="192969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7289" y="1538695"/>
            <a:ext cx="6337254" cy="429794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6096000" y="2595721"/>
            <a:ext cx="5649551" cy="2712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Ao obter essas informações com antecedência, os operadores portuários, empregadores e tomadores de serviço podem planejar e executar as operações de forma mais segura e eficiente, adotando as medidas preventivas necessárias.</a:t>
            </a:r>
          </a:p>
        </p:txBody>
      </p:sp>
      <p:pic>
        <p:nvPicPr>
          <p:cNvPr id="4" name="Picture 18" descr="Para os Engenheiros de Segurança do Trabalho, o futuro se constrói agora  Profissional que garante a segurança dos trabalhadores | O Futuro se  Constrói Agora | G1">
            <a:extLst>
              <a:ext uri="{FF2B5EF4-FFF2-40B4-BE49-F238E27FC236}">
                <a16:creationId xmlns:a16="http://schemas.microsoft.com/office/drawing/2014/main" id="{B8A7D76E-B35D-801C-7F8F-657DE56B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944"/>
            <a:ext cx="5627847" cy="429794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-21704" y="1144944"/>
            <a:ext cx="5649551" cy="4297946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7D95-0662-EED6-8410-D1DFD690633E}"/>
              </a:ext>
            </a:extLst>
          </p:cNvPr>
          <p:cNvSpPr txBox="1">
            <a:spLocks/>
          </p:cNvSpPr>
          <p:nvPr/>
        </p:nvSpPr>
        <p:spPr>
          <a:xfrm>
            <a:off x="2113644" y="2940266"/>
            <a:ext cx="2501900" cy="250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</a:p>
        </p:txBody>
      </p:sp>
      <p:grpSp>
        <p:nvGrpSpPr>
          <p:cNvPr id="6" name="组合 37">
            <a:extLst>
              <a:ext uri="{FF2B5EF4-FFF2-40B4-BE49-F238E27FC236}">
                <a16:creationId xmlns:a16="http://schemas.microsoft.com/office/drawing/2014/main" id="{4C52ACDD-576E-1F99-5299-CBA7A8E4BAE7}"/>
              </a:ext>
            </a:extLst>
          </p:cNvPr>
          <p:cNvGrpSpPr/>
          <p:nvPr/>
        </p:nvGrpSpPr>
        <p:grpSpPr>
          <a:xfrm>
            <a:off x="6108356" y="1744868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DCB65810-BAEC-2227-7FD4-56A5D1415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61D60EF5-F717-CE45-B751-4E44AC52E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1B1420DA-0176-8DC2-DF29-7765E511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24549CB0-DF7D-4559-DE8E-ADFE61DD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5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08</a:t>
              </a:r>
              <a:endParaRPr lang="zh-CN" altLang="en-US" sz="4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35465" y="2345688"/>
              <a:ext cx="4698535" cy="16686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Plano de Controle de Emergência – PCE e Plano de Ajuda Mútua – PAM</a:t>
              </a:r>
              <a:endPara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CCEF161D-4584-2399-A8F9-024A4227E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23" y="16741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2" descr="A importância da gestão de Saúde e Segurança – SST nas corporações -  INTELLIGENZA">
            <a:extLst>
              <a:ext uri="{FF2B5EF4-FFF2-40B4-BE49-F238E27FC236}">
                <a16:creationId xmlns:a16="http://schemas.microsoft.com/office/drawing/2014/main" id="{18562767-C39C-26B1-7EA0-852550A6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06" b="27335"/>
          <a:stretch/>
        </p:blipFill>
        <p:spPr bwMode="auto">
          <a:xfrm>
            <a:off x="0" y="0"/>
            <a:ext cx="1219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2552699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DB6DBC72-4C4D-D35B-1CF9-C0C87E53A78D}"/>
              </a:ext>
            </a:extLst>
          </p:cNvPr>
          <p:cNvSpPr/>
          <p:nvPr/>
        </p:nvSpPr>
        <p:spPr>
          <a:xfrm>
            <a:off x="355429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23">
            <a:extLst>
              <a:ext uri="{FF2B5EF4-FFF2-40B4-BE49-F238E27FC236}">
                <a16:creationId xmlns:a16="http://schemas.microsoft.com/office/drawing/2014/main" id="{A155E3C2-FD7C-D779-1627-FF0A65901C00}"/>
              </a:ext>
            </a:extLst>
          </p:cNvPr>
          <p:cNvSpPr/>
          <p:nvPr/>
        </p:nvSpPr>
        <p:spPr>
          <a:xfrm>
            <a:off x="2300141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3B98D49E-2DD5-C43F-2174-1618E5656B66}"/>
              </a:ext>
            </a:extLst>
          </p:cNvPr>
          <p:cNvSpPr/>
          <p:nvPr/>
        </p:nvSpPr>
        <p:spPr>
          <a:xfrm>
            <a:off x="8838787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2" name="矩形 35">
            <a:extLst>
              <a:ext uri="{FF2B5EF4-FFF2-40B4-BE49-F238E27FC236}">
                <a16:creationId xmlns:a16="http://schemas.microsoft.com/office/drawing/2014/main" id="{0B205926-52BF-511A-87D6-76203D1BE567}"/>
              </a:ext>
            </a:extLst>
          </p:cNvPr>
          <p:cNvSpPr/>
          <p:nvPr/>
        </p:nvSpPr>
        <p:spPr>
          <a:xfrm>
            <a:off x="6765345" y="2207399"/>
            <a:ext cx="2985569" cy="3701619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7" name="矩形 41">
            <a:extLst>
              <a:ext uri="{FF2B5EF4-FFF2-40B4-BE49-F238E27FC236}">
                <a16:creationId xmlns:a16="http://schemas.microsoft.com/office/drawing/2014/main" id="{63F5429F-1D9F-8E02-BC37-B531E4074CCA}"/>
              </a:ext>
            </a:extLst>
          </p:cNvPr>
          <p:cNvSpPr/>
          <p:nvPr/>
        </p:nvSpPr>
        <p:spPr>
          <a:xfrm>
            <a:off x="3353214" y="1937327"/>
            <a:ext cx="5758129" cy="4370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0" name="等腰三角形 44">
            <a:extLst>
              <a:ext uri="{FF2B5EF4-FFF2-40B4-BE49-F238E27FC236}">
                <a16:creationId xmlns:a16="http://schemas.microsoft.com/office/drawing/2014/main" id="{C00EE60A-4C89-3703-4673-09F251C97005}"/>
              </a:ext>
            </a:extLst>
          </p:cNvPr>
          <p:cNvSpPr/>
          <p:nvPr/>
        </p:nvSpPr>
        <p:spPr>
          <a:xfrm rot="10800000">
            <a:off x="6031838" y="5861097"/>
            <a:ext cx="280724" cy="157302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1" name="文本框 45">
            <a:extLst>
              <a:ext uri="{FF2B5EF4-FFF2-40B4-BE49-F238E27FC236}">
                <a16:creationId xmlns:a16="http://schemas.microsoft.com/office/drawing/2014/main" id="{DC15D66B-1FB1-940C-2D20-F5A7343CF712}"/>
              </a:ext>
            </a:extLst>
          </p:cNvPr>
          <p:cNvSpPr txBox="1"/>
          <p:nvPr/>
        </p:nvSpPr>
        <p:spPr>
          <a:xfrm>
            <a:off x="3461244" y="2372875"/>
            <a:ext cx="5377543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1600" dirty="0">
                <a:solidFill>
                  <a:schemeClr val="accent1"/>
                </a:solidFill>
                <a:latin typeface="Arial"/>
                <a:ea typeface="微软雅黑"/>
                <a:sym typeface="Arial"/>
              </a:rPr>
              <a:t>A seção 29.1.6 da NR-29 trata do “Plano de Controle de Emergência – PCE” e do “Plano de Ajuda Mútua – PAM” nas operações portuárias. </a:t>
            </a:r>
          </a:p>
          <a:p>
            <a:pPr algn="ctr">
              <a:lnSpc>
                <a:spcPct val="150000"/>
              </a:lnSpc>
            </a:pPr>
            <a:endParaRPr lang="pt-BR" altLang="zh-CN" sz="1600" b="1" dirty="0">
              <a:solidFill>
                <a:schemeClr val="accent1"/>
              </a:solidFill>
              <a:latin typeface="Arial"/>
              <a:ea typeface="微软雅黑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pt-BR" altLang="zh-CN" sz="1600" b="1" dirty="0">
                <a:solidFill>
                  <a:schemeClr val="accent1"/>
                </a:solidFill>
                <a:latin typeface="Arial"/>
                <a:ea typeface="微软雅黑"/>
                <a:sym typeface="Arial"/>
              </a:rPr>
              <a:t>Esses planos têm como objetivo estabelecer medidas preventivas e ações coordenadas para lidar com situações de emergência e garantir a segurança dos trabalhadores, das operações portuárias e do meio ambiente.</a:t>
            </a:r>
            <a:endParaRPr lang="zh-CN" altLang="en-US" sz="1600" b="1" dirty="0">
              <a:solidFill>
                <a:schemeClr val="accent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5F361FA2-7F7E-1B49-7261-8AD1E2DC3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8771" y="1200172"/>
            <a:ext cx="5636586" cy="2359044"/>
            <a:chOff x="444137" y="1103652"/>
            <a:chExt cx="5636586" cy="2359044"/>
          </a:xfrm>
        </p:grpSpPr>
        <p:sp>
          <p:nvSpPr>
            <p:cNvPr id="4" name="矩形 3"/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TextBox 21"/>
            <p:cNvSpPr txBox="1"/>
            <p:nvPr/>
          </p:nvSpPr>
          <p:spPr>
            <a:xfrm>
              <a:off x="1588970" y="1103652"/>
              <a:ext cx="4491753" cy="2359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Os portos são pontos de conexão entre diferentes modos de transporte, facilitando o comércio internacional e o abastecimento de matérias-primas e produtos acabados.</a:t>
              </a:r>
            </a:p>
            <a:p>
              <a:pPr>
                <a:lnSpc>
                  <a:spcPct val="130000"/>
                </a:lnSpc>
              </a:pPr>
              <a:endPara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" name="Freeform 34"/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" name="Freeform 35"/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" name="Freeform 36"/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7">
            <a:extLst>
              <a:ext uri="{FF2B5EF4-FFF2-40B4-BE49-F238E27FC236}">
                <a16:creationId xmlns:a16="http://schemas.microsoft.com/office/drawing/2014/main" id="{96745B76-DA7C-1FB3-BEA3-3127FD1A5970}"/>
              </a:ext>
            </a:extLst>
          </p:cNvPr>
          <p:cNvGrpSpPr/>
          <p:nvPr/>
        </p:nvGrpSpPr>
        <p:grpSpPr>
          <a:xfrm>
            <a:off x="588771" y="3948113"/>
            <a:ext cx="5636586" cy="1958934"/>
            <a:chOff x="444137" y="1484652"/>
            <a:chExt cx="5636586" cy="1958934"/>
          </a:xfrm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D336AB02-C02A-B12A-A472-0CF49B4853D5}"/>
                </a:ext>
              </a:extLst>
            </p:cNvPr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9E4CBBBC-E669-546D-7026-5BF2C7B4573B}"/>
                </a:ext>
              </a:extLst>
            </p:cNvPr>
            <p:cNvSpPr txBox="1"/>
            <p:nvPr/>
          </p:nvSpPr>
          <p:spPr>
            <a:xfrm>
              <a:off x="1588970" y="1484652"/>
              <a:ext cx="4491753" cy="19589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Seu destaque está relacionado à sua capacidade de receber, armazenar, manipular e despachar cargas de diversos tipos, desde contêineres e produtos a granel até cargas perigosas. </a:t>
              </a:r>
            </a:p>
          </p:txBody>
        </p:sp>
        <p:grpSp>
          <p:nvGrpSpPr>
            <p:cNvPr id="32" name="组合 22">
              <a:extLst>
                <a:ext uri="{FF2B5EF4-FFF2-40B4-BE49-F238E27FC236}">
                  <a16:creationId xmlns:a16="http://schemas.microsoft.com/office/drawing/2014/main" id="{2E6CEC6B-D91C-745E-87E8-19C15A1EB1F2}"/>
                </a:ext>
              </a:extLst>
            </p:cNvPr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A25569D8-D112-4CA0-D80A-243572FA0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AA62142-90CB-4770-95DE-7C68E0DB3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6E848B15-D91F-4F39-E82C-8C5CD4F7C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5AFFBD8-04E0-06CF-32D1-BEFA0D5EA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2CFCB623-E8D7-2300-2A79-A2DA82F3E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8771" y="2136345"/>
            <a:ext cx="5636586" cy="2759153"/>
            <a:chOff x="444137" y="853281"/>
            <a:chExt cx="5636586" cy="2759153"/>
          </a:xfrm>
        </p:grpSpPr>
        <p:sp>
          <p:nvSpPr>
            <p:cNvPr id="4" name="矩形 3"/>
            <p:cNvSpPr/>
            <p:nvPr/>
          </p:nvSpPr>
          <p:spPr>
            <a:xfrm>
              <a:off x="444137" y="1791579"/>
              <a:ext cx="829186" cy="781804"/>
            </a:xfrm>
            <a:prstGeom prst="rect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TextBox 21"/>
            <p:cNvSpPr txBox="1"/>
            <p:nvPr/>
          </p:nvSpPr>
          <p:spPr>
            <a:xfrm>
              <a:off x="1588970" y="853281"/>
              <a:ext cx="4491753" cy="27591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t-BR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  <a:sym typeface="Arial"/>
                </a:rPr>
                <a:t>É determinado que a administração do porto, o OGMO (Órgão Gestor de Mão de Obra) e os empregadores são responsáveis por elaborar o PCE, que contém ações coordenadas a serem seguidas em situações de emergência descritas nesse subitem. 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985" y="1927200"/>
              <a:ext cx="455799" cy="457102"/>
              <a:chOff x="1649413" y="1535114"/>
              <a:chExt cx="555625" cy="557213"/>
            </a:xfrm>
            <a:solidFill>
              <a:schemeClr val="bg1"/>
            </a:solidFill>
          </p:grpSpPr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2147888" y="1535114"/>
                <a:ext cx="57150" cy="58738"/>
              </a:xfrm>
              <a:custGeom>
                <a:avLst/>
                <a:gdLst>
                  <a:gd name="T0" fmla="*/ 0 w 20"/>
                  <a:gd name="T1" fmla="*/ 9 h 20"/>
                  <a:gd name="T2" fmla="*/ 11 w 20"/>
                  <a:gd name="T3" fmla="*/ 20 h 20"/>
                  <a:gd name="T4" fmla="*/ 14 w 20"/>
                  <a:gd name="T5" fmla="*/ 5 h 20"/>
                  <a:gd name="T6" fmla="*/ 0 w 20"/>
                  <a:gd name="T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0">
                    <a:moveTo>
                      <a:pt x="0" y="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8" y="13"/>
                      <a:pt x="20" y="11"/>
                      <a:pt x="14" y="5"/>
                    </a:cubicBezTo>
                    <a:cubicBezTo>
                      <a:pt x="9" y="0"/>
                      <a:pt x="7" y="2"/>
                      <a:pt x="0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" name="Freeform 34"/>
              <p:cNvSpPr>
                <a:spLocks noEditPoints="1"/>
              </p:cNvSpPr>
              <p:nvPr/>
            </p:nvSpPr>
            <p:spPr bwMode="auto">
              <a:xfrm>
                <a:off x="1830388" y="1555751"/>
                <a:ext cx="355600" cy="355600"/>
              </a:xfrm>
              <a:custGeom>
                <a:avLst/>
                <a:gdLst>
                  <a:gd name="T0" fmla="*/ 0 w 224"/>
                  <a:gd name="T1" fmla="*/ 224 h 224"/>
                  <a:gd name="T2" fmla="*/ 20 w 224"/>
                  <a:gd name="T3" fmla="*/ 175 h 224"/>
                  <a:gd name="T4" fmla="*/ 197 w 224"/>
                  <a:gd name="T5" fmla="*/ 0 h 224"/>
                  <a:gd name="T6" fmla="*/ 224 w 224"/>
                  <a:gd name="T7" fmla="*/ 27 h 224"/>
                  <a:gd name="T8" fmla="*/ 45 w 224"/>
                  <a:gd name="T9" fmla="*/ 206 h 224"/>
                  <a:gd name="T10" fmla="*/ 0 w 224"/>
                  <a:gd name="T11" fmla="*/ 224 h 224"/>
                  <a:gd name="T12" fmla="*/ 29 w 224"/>
                  <a:gd name="T13" fmla="*/ 184 h 224"/>
                  <a:gd name="T14" fmla="*/ 22 w 224"/>
                  <a:gd name="T15" fmla="*/ 201 h 224"/>
                  <a:gd name="T16" fmla="*/ 40 w 224"/>
                  <a:gd name="T17" fmla="*/ 193 h 224"/>
                  <a:gd name="T18" fmla="*/ 206 w 224"/>
                  <a:gd name="T19" fmla="*/ 27 h 224"/>
                  <a:gd name="T20" fmla="*/ 197 w 224"/>
                  <a:gd name="T21" fmla="*/ 16 h 224"/>
                  <a:gd name="T22" fmla="*/ 29 w 224"/>
                  <a:gd name="T23" fmla="*/ 18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4" h="224">
                    <a:moveTo>
                      <a:pt x="0" y="224"/>
                    </a:moveTo>
                    <a:lnTo>
                      <a:pt x="20" y="175"/>
                    </a:lnTo>
                    <a:lnTo>
                      <a:pt x="197" y="0"/>
                    </a:lnTo>
                    <a:lnTo>
                      <a:pt x="224" y="27"/>
                    </a:lnTo>
                    <a:lnTo>
                      <a:pt x="45" y="206"/>
                    </a:lnTo>
                    <a:lnTo>
                      <a:pt x="0" y="224"/>
                    </a:lnTo>
                    <a:close/>
                    <a:moveTo>
                      <a:pt x="29" y="184"/>
                    </a:moveTo>
                    <a:lnTo>
                      <a:pt x="22" y="201"/>
                    </a:lnTo>
                    <a:lnTo>
                      <a:pt x="40" y="193"/>
                    </a:lnTo>
                    <a:lnTo>
                      <a:pt x="206" y="27"/>
                    </a:lnTo>
                    <a:lnTo>
                      <a:pt x="197" y="16"/>
                    </a:lnTo>
                    <a:lnTo>
                      <a:pt x="29" y="1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" name="Freeform 35"/>
              <p:cNvSpPr>
                <a:spLocks/>
              </p:cNvSpPr>
              <p:nvPr/>
            </p:nvSpPr>
            <p:spPr bwMode="auto">
              <a:xfrm>
                <a:off x="1847850" y="1843089"/>
                <a:ext cx="50800" cy="50800"/>
              </a:xfrm>
              <a:custGeom>
                <a:avLst/>
                <a:gdLst>
                  <a:gd name="T0" fmla="*/ 32 w 32"/>
                  <a:gd name="T1" fmla="*/ 18 h 32"/>
                  <a:gd name="T2" fmla="*/ 0 w 32"/>
                  <a:gd name="T3" fmla="*/ 32 h 32"/>
                  <a:gd name="T4" fmla="*/ 0 w 32"/>
                  <a:gd name="T5" fmla="*/ 32 h 32"/>
                  <a:gd name="T6" fmla="*/ 12 w 32"/>
                  <a:gd name="T7" fmla="*/ 0 h 32"/>
                  <a:gd name="T8" fmla="*/ 32 w 32"/>
                  <a:gd name="T9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3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" name="Freeform 36"/>
              <p:cNvSpPr>
                <a:spLocks/>
              </p:cNvSpPr>
              <p:nvPr/>
            </p:nvSpPr>
            <p:spPr bwMode="auto">
              <a:xfrm>
                <a:off x="1649413" y="1668464"/>
                <a:ext cx="422275" cy="423863"/>
              </a:xfrm>
              <a:custGeom>
                <a:avLst/>
                <a:gdLst>
                  <a:gd name="T0" fmla="*/ 266 w 266"/>
                  <a:gd name="T1" fmla="*/ 267 h 267"/>
                  <a:gd name="T2" fmla="*/ 0 w 266"/>
                  <a:gd name="T3" fmla="*/ 267 h 267"/>
                  <a:gd name="T4" fmla="*/ 0 w 266"/>
                  <a:gd name="T5" fmla="*/ 0 h 267"/>
                  <a:gd name="T6" fmla="*/ 219 w 266"/>
                  <a:gd name="T7" fmla="*/ 0 h 267"/>
                  <a:gd name="T8" fmla="*/ 219 w 266"/>
                  <a:gd name="T9" fmla="*/ 12 h 267"/>
                  <a:gd name="T10" fmla="*/ 11 w 266"/>
                  <a:gd name="T11" fmla="*/ 12 h 267"/>
                  <a:gd name="T12" fmla="*/ 11 w 266"/>
                  <a:gd name="T13" fmla="*/ 254 h 267"/>
                  <a:gd name="T14" fmla="*/ 255 w 266"/>
                  <a:gd name="T15" fmla="*/ 254 h 267"/>
                  <a:gd name="T16" fmla="*/ 255 w 266"/>
                  <a:gd name="T17" fmla="*/ 47 h 267"/>
                  <a:gd name="T18" fmla="*/ 266 w 266"/>
                  <a:gd name="T19" fmla="*/ 47 h 267"/>
                  <a:gd name="T20" fmla="*/ 266 w 266"/>
                  <a:gd name="T2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67">
                    <a:moveTo>
                      <a:pt x="266" y="267"/>
                    </a:moveTo>
                    <a:lnTo>
                      <a:pt x="0" y="26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2"/>
                    </a:lnTo>
                    <a:lnTo>
                      <a:pt x="11" y="12"/>
                    </a:lnTo>
                    <a:lnTo>
                      <a:pt x="11" y="254"/>
                    </a:lnTo>
                    <a:lnTo>
                      <a:pt x="255" y="254"/>
                    </a:lnTo>
                    <a:lnTo>
                      <a:pt x="255" y="47"/>
                    </a:lnTo>
                    <a:lnTo>
                      <a:pt x="266" y="47"/>
                    </a:lnTo>
                    <a:lnTo>
                      <a:pt x="266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E058C41B-D2DB-39C2-1D6F-DB08EE563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9 (3)">
            <a:extLst>
              <a:ext uri="{FF2B5EF4-FFF2-40B4-BE49-F238E27FC236}">
                <a16:creationId xmlns:a16="http://schemas.microsoft.com/office/drawing/2014/main" id="{29E16568-1418-5E0F-495C-BAA836A2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76990" y="63214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08370" y="-182880"/>
            <a:ext cx="5083629" cy="5722911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7241781" y="1313487"/>
            <a:ext cx="4691672" cy="362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Essas entidades devem cooperar com outras organizações para compor o PAM, que se trata de um sistema de auxílio mútuo entre diferentes empresas e entidades para enfrentar situações de emergência.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18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Devem ser contempladas nos planos as seguintes situações: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23B75E9-42A7-DF03-16EB-C6818A8E4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4">
            <a:extLst>
              <a:ext uri="{FF2B5EF4-FFF2-40B4-BE49-F238E27FC236}">
                <a16:creationId xmlns:a16="http://schemas.microsoft.com/office/drawing/2014/main" id="{A492218A-B206-3D3C-3D78-34277EFBA211}"/>
              </a:ext>
            </a:extLst>
          </p:cNvPr>
          <p:cNvSpPr/>
          <p:nvPr/>
        </p:nvSpPr>
        <p:spPr>
          <a:xfrm>
            <a:off x="14263" y="2431273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" name="矩形 14">
            <a:extLst>
              <a:ext uri="{FF2B5EF4-FFF2-40B4-BE49-F238E27FC236}">
                <a16:creationId xmlns:a16="http://schemas.microsoft.com/office/drawing/2014/main" id="{39DD1EB4-0547-FC9A-8B8D-FF50692EC365}"/>
              </a:ext>
            </a:extLst>
          </p:cNvPr>
          <p:cNvSpPr/>
          <p:nvPr/>
        </p:nvSpPr>
        <p:spPr>
          <a:xfrm>
            <a:off x="1" y="1602376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14">
            <a:extLst>
              <a:ext uri="{FF2B5EF4-FFF2-40B4-BE49-F238E27FC236}">
                <a16:creationId xmlns:a16="http://schemas.microsoft.com/office/drawing/2014/main" id="{0FBE0AF6-65D0-87BD-7D8B-24417B3670B4}"/>
              </a:ext>
            </a:extLst>
          </p:cNvPr>
          <p:cNvSpPr/>
          <p:nvPr/>
        </p:nvSpPr>
        <p:spPr>
          <a:xfrm>
            <a:off x="28525" y="4089067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矩形 14">
            <a:extLst>
              <a:ext uri="{FF2B5EF4-FFF2-40B4-BE49-F238E27FC236}">
                <a16:creationId xmlns:a16="http://schemas.microsoft.com/office/drawing/2014/main" id="{F6911DD2-B5C5-41ED-973C-8EB7BA8200B0}"/>
              </a:ext>
            </a:extLst>
          </p:cNvPr>
          <p:cNvSpPr/>
          <p:nvPr/>
        </p:nvSpPr>
        <p:spPr>
          <a:xfrm>
            <a:off x="14263" y="3260170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14">
            <a:extLst>
              <a:ext uri="{FF2B5EF4-FFF2-40B4-BE49-F238E27FC236}">
                <a16:creationId xmlns:a16="http://schemas.microsoft.com/office/drawing/2014/main" id="{5B1FD7D3-2E63-85EB-3113-D921D066551E}"/>
              </a:ext>
            </a:extLst>
          </p:cNvPr>
          <p:cNvSpPr/>
          <p:nvPr/>
        </p:nvSpPr>
        <p:spPr>
          <a:xfrm>
            <a:off x="0" y="5746860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14">
            <a:extLst>
              <a:ext uri="{FF2B5EF4-FFF2-40B4-BE49-F238E27FC236}">
                <a16:creationId xmlns:a16="http://schemas.microsoft.com/office/drawing/2014/main" id="{7FB6A3EB-8730-F644-26F7-875A088395EA}"/>
              </a:ext>
            </a:extLst>
          </p:cNvPr>
          <p:cNvSpPr/>
          <p:nvPr/>
        </p:nvSpPr>
        <p:spPr>
          <a:xfrm>
            <a:off x="-14262" y="4917964"/>
            <a:ext cx="12192000" cy="527405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50080" y="192969"/>
            <a:ext cx="3291839" cy="719915"/>
            <a:chOff x="4409739" y="179522"/>
            <a:chExt cx="3291839" cy="719915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179522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3074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34CFA4CA-D688-D4FA-0A7A-B18E2C5D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815" y="2278361"/>
            <a:ext cx="3178830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AF6D29-108A-F6E5-3B81-7B1D295D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106816" y="-289631"/>
            <a:ext cx="3178832" cy="2419412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8" name="Picture 6" descr="Como funciona a aposentadoria do trabalhador portuário? - Advocacia Marly  Fagundes">
            <a:extLst>
              <a:ext uri="{FF2B5EF4-FFF2-40B4-BE49-F238E27FC236}">
                <a16:creationId xmlns:a16="http://schemas.microsoft.com/office/drawing/2014/main" id="{F641C28B-8D2A-0377-4A70-2C8C314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164" y="4840586"/>
            <a:ext cx="3105588" cy="2419410"/>
          </a:xfrm>
          <a:prstGeom prst="hexagon">
            <a:avLst>
              <a:gd name="adj" fmla="val 29209"/>
              <a:gd name="vf" fmla="val 115470"/>
            </a:avLst>
          </a:prstGeom>
          <a:blipFill dpi="0" rotWithShape="0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00663" y="1300297"/>
            <a:ext cx="8860970" cy="521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Incêndio ou explosão;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Vazamento de produtos perigosos;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Queda de homem ao mar;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Condições adversas de tempo que afetem a segurança das operações portuárias;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Poluição ou acidente ambiental;</a:t>
            </a:r>
          </a:p>
          <a:p>
            <a:pPr algn="l">
              <a:lnSpc>
                <a:spcPct val="300000"/>
              </a:lnSpc>
              <a:spcBef>
                <a:spcPts val="0"/>
              </a:spcBef>
              <a:defRPr/>
            </a:pPr>
            <a:r>
              <a:rPr lang="pt-BR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Socorro a acidentados.</a:t>
            </a:r>
            <a:endParaRPr lang="id-ID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15" name="Imagem 14" descr="Texto&#10;&#10;Descrição gerada automaticamente com confiança baixa">
            <a:extLst>
              <a:ext uri="{FF2B5EF4-FFF2-40B4-BE49-F238E27FC236}">
                <a16:creationId xmlns:a16="http://schemas.microsoft.com/office/drawing/2014/main" id="{1D3B0D6E-1466-0F3A-42FC-96D01CB72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636486" y="1119301"/>
            <a:ext cx="7355114" cy="503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Essas situações representam eventos de emergência que podem ocorrer durante as operações portuárias e requerem ações imediatas e coordenadas para minimizar os danos e proteger a segurança de todos envolvidos.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PCE e o PAM devem incluir treinamentos simulados com trabalhadores indicados, visando prepará-los, familiarizá-los com procedimentos de emergência e testar a eficácia dos planos de resposta.</a:t>
            </a:r>
            <a:endParaRPr lang="id-ID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349091" y="10909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7B8D68D-E55E-A4E6-F9DC-62D1B5136542}"/>
              </a:ext>
            </a:extLst>
          </p:cNvPr>
          <p:cNvSpPr/>
          <p:nvPr/>
        </p:nvSpPr>
        <p:spPr>
          <a:xfrm rot="5400000">
            <a:off x="349092" y="3980543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E9BE1E58-E4EC-B931-ADF7-3C560A315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09</a:t>
              </a:r>
              <a:endParaRPr lang="zh-CN" altLang="en-US" sz="4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35465" y="2095505"/>
              <a:ext cx="4698535" cy="21288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Serviço Especializado em Segurança e Saúde do Trabalhador Portuário – SESSTP</a:t>
              </a:r>
              <a:endPara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5E2ECBF1-4610-78F0-6B02-A52BF6A55E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R-29 Segurança no trabalho portuário">
            <a:extLst>
              <a:ext uri="{FF2B5EF4-FFF2-40B4-BE49-F238E27FC236}">
                <a16:creationId xmlns:a16="http://schemas.microsoft.com/office/drawing/2014/main" id="{117170B1-9724-0E8E-4A96-08CA6AE60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7" b="24233"/>
          <a:stretch/>
        </p:blipFill>
        <p:spPr bwMode="auto">
          <a:xfrm>
            <a:off x="0" y="2046771"/>
            <a:ext cx="12191999" cy="29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2">
            <a:extLst>
              <a:ext uri="{FF2B5EF4-FFF2-40B4-BE49-F238E27FC236}">
                <a16:creationId xmlns:a16="http://schemas.microsoft.com/office/drawing/2014/main" id="{0CF4A0C7-C4EE-1024-C006-CB164ABC593C}"/>
              </a:ext>
            </a:extLst>
          </p:cNvPr>
          <p:cNvSpPr/>
          <p:nvPr/>
        </p:nvSpPr>
        <p:spPr>
          <a:xfrm>
            <a:off x="0" y="2046769"/>
            <a:ext cx="12191999" cy="2944072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63801" y="831098"/>
            <a:ext cx="7899400" cy="135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Norma Regulamentadora 29 aborda o Serviço Especializado em Segurança e Saúde do Trabalhador Portuário (SESSTP). </a:t>
            </a:r>
            <a:endParaRPr lang="id-ID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382137" y="4527517"/>
            <a:ext cx="914400" cy="914400"/>
            <a:chOff x="6944737" y="3338414"/>
            <a:chExt cx="914400" cy="914400"/>
          </a:xfrm>
        </p:grpSpPr>
        <p:sp>
          <p:nvSpPr>
            <p:cNvPr id="21" name="椭圆 20"/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Shape 2619"/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EA375A5-F47D-D66D-DFFE-C4B9A692AA3F}"/>
              </a:ext>
            </a:extLst>
          </p:cNvPr>
          <p:cNvSpPr txBox="1">
            <a:spLocks/>
          </p:cNvSpPr>
          <p:nvPr/>
        </p:nvSpPr>
        <p:spPr>
          <a:xfrm>
            <a:off x="2577501" y="5041642"/>
            <a:ext cx="7431947" cy="186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Ele estabelece que todo porto organizado, instalação portuária privativa e </a:t>
            </a:r>
            <a:r>
              <a:rPr lang="pt-BR" altLang="zh-CN" sz="2000" b="1" dirty="0" err="1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retroportuária</a:t>
            </a:r>
            <a:r>
              <a:rPr lang="pt-BR" altLang="zh-CN" sz="20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deve ter um SESSTP, dimensionado de acordo com o número de trabalhadores.</a:t>
            </a:r>
            <a:endParaRPr lang="id-ID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9" name="组合 32">
            <a:extLst>
              <a:ext uri="{FF2B5EF4-FFF2-40B4-BE49-F238E27FC236}">
                <a16:creationId xmlns:a16="http://schemas.microsoft.com/office/drawing/2014/main" id="{B88D4699-36B9-45D4-4DE2-6AE671AF2986}"/>
              </a:ext>
            </a:extLst>
          </p:cNvPr>
          <p:cNvGrpSpPr/>
          <p:nvPr/>
        </p:nvGrpSpPr>
        <p:grpSpPr>
          <a:xfrm>
            <a:off x="9906001" y="1589852"/>
            <a:ext cx="914400" cy="914400"/>
            <a:chOff x="6944737" y="3338414"/>
            <a:chExt cx="914400" cy="914400"/>
          </a:xfrm>
        </p:grpSpPr>
        <p:sp>
          <p:nvSpPr>
            <p:cNvPr id="13" name="椭圆 20">
              <a:extLst>
                <a:ext uri="{FF2B5EF4-FFF2-40B4-BE49-F238E27FC236}">
                  <a16:creationId xmlns:a16="http://schemas.microsoft.com/office/drawing/2014/main" id="{CD5A20A5-E841-0EA1-F04E-C6298915931D}"/>
                </a:ext>
              </a:extLst>
            </p:cNvPr>
            <p:cNvSpPr/>
            <p:nvPr/>
          </p:nvSpPr>
          <p:spPr>
            <a:xfrm>
              <a:off x="6944737" y="3338414"/>
              <a:ext cx="914400" cy="914400"/>
            </a:xfrm>
            <a:prstGeom prst="ellipse">
              <a:avLst/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60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6" name="Shape 2619">
              <a:extLst>
                <a:ext uri="{FF2B5EF4-FFF2-40B4-BE49-F238E27FC236}">
                  <a16:creationId xmlns:a16="http://schemas.microsoft.com/office/drawing/2014/main" id="{5FE83B71-0606-6B4F-7320-3B49AC1D0F99}"/>
                </a:ext>
              </a:extLst>
            </p:cNvPr>
            <p:cNvSpPr/>
            <p:nvPr/>
          </p:nvSpPr>
          <p:spPr>
            <a:xfrm>
              <a:off x="7238684" y="3632362"/>
              <a:ext cx="326506" cy="32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399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latin typeface="Arial"/>
                <a:ea typeface="微软雅黑"/>
                <a:cs typeface="Source Sans Pro Light" charset="0"/>
                <a:sym typeface="Arial"/>
              </a:endParaRP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9A5D9E57-64D4-DC68-6CF3-AB3B7F4E8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03400" y="2153919"/>
            <a:ext cx="10388600" cy="3328263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051050" y="2393518"/>
            <a:ext cx="9893300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custeio do SESSTP é dividido proporcionalmente entre operadores portuários, empregadores, tomadores de serviço e administração do porto.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Os profissionais do SESSTP devem realizar a identificação de condições de segurança nas operações portuárias, registrar os resultados, analisar acidentes graves e cumprir as atribuições previstas na NR-4.</a:t>
            </a:r>
            <a:endParaRPr lang="id-ID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8B1F96CB-A16E-973F-FA36-0830FA6EC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balhadores portuários avulsos também têm direito a adicional de risco. -  Auditoria Externa - BKR Lopes, Machado Auditores e Consultores">
            <a:extLst>
              <a:ext uri="{FF2B5EF4-FFF2-40B4-BE49-F238E27FC236}">
                <a16:creationId xmlns:a16="http://schemas.microsoft.com/office/drawing/2014/main" id="{96BACB65-8503-7604-5FA8-412BFCE2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"/>
            <a:ext cx="12192000" cy="42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2102F3BB-D5A1-B406-CF58-E90CF0710040}"/>
              </a:ext>
            </a:extLst>
          </p:cNvPr>
          <p:cNvSpPr/>
          <p:nvPr/>
        </p:nvSpPr>
        <p:spPr>
          <a:xfrm>
            <a:off x="0" y="0"/>
            <a:ext cx="12191999" cy="42545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6FAD3BBC-87E6-C643-67DC-D38FA0A52B6F}"/>
              </a:ext>
            </a:extLst>
          </p:cNvPr>
          <p:cNvSpPr/>
          <p:nvPr/>
        </p:nvSpPr>
        <p:spPr>
          <a:xfrm>
            <a:off x="296872" y="3469540"/>
            <a:ext cx="1482321" cy="1569920"/>
          </a:xfrm>
          <a:prstGeom prst="roundRect">
            <a:avLst>
              <a:gd name="adj" fmla="val 3819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34">
            <a:extLst>
              <a:ext uri="{FF2B5EF4-FFF2-40B4-BE49-F238E27FC236}">
                <a16:creationId xmlns:a16="http://schemas.microsoft.com/office/drawing/2014/main" id="{1AA59E5E-AEA2-5F1B-B24B-4BFFBEB842C5}"/>
              </a:ext>
            </a:extLst>
          </p:cNvPr>
          <p:cNvSpPr/>
          <p:nvPr/>
        </p:nvSpPr>
        <p:spPr>
          <a:xfrm>
            <a:off x="614171" y="3863598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17" name="组合 37">
            <a:extLst>
              <a:ext uri="{FF2B5EF4-FFF2-40B4-BE49-F238E27FC236}">
                <a16:creationId xmlns:a16="http://schemas.microsoft.com/office/drawing/2014/main" id="{318ECE0F-6560-929A-3ADF-14C0CE85D8D1}"/>
              </a:ext>
            </a:extLst>
          </p:cNvPr>
          <p:cNvGrpSpPr/>
          <p:nvPr/>
        </p:nvGrpSpPr>
        <p:grpSpPr>
          <a:xfrm>
            <a:off x="818019" y="3999219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7108010-1873-FCA5-632A-35DA200EE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0065F19-7178-615D-3949-AE02D438D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8E0FCA20-5693-42A7-33FF-581106D3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C0EE447-BC8B-3F4E-3DB6-8C0957D7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293D5073-E929-FABD-C5BA-C6A9F5EAEAEE}"/>
              </a:ext>
            </a:extLst>
          </p:cNvPr>
          <p:cNvSpPr txBox="1">
            <a:spLocks/>
          </p:cNvSpPr>
          <p:nvPr/>
        </p:nvSpPr>
        <p:spPr>
          <a:xfrm>
            <a:off x="1983040" y="3631476"/>
            <a:ext cx="10107359" cy="29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 SESSTP deve ser registrado no órgão regional do Ministério do Trabalho e Emprego, contendo informações como o nome dos profissionais, número de registro, número de trabalhadores, especificação dos turnos de trabalho e horário dos profissionais.</a:t>
            </a: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EA53DEC-1C6F-837F-D082-40BAFD873C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10</a:t>
              </a:r>
              <a:endParaRPr lang="zh-CN" altLang="en-US" sz="4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24400" cy="2778370"/>
            <a:chOff x="609600" y="1875692"/>
            <a:chExt cx="472440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35465" y="2427877"/>
              <a:ext cx="4698535" cy="21288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Comissão de Prevenção de Acidentes no Trabalho Portuário – CPATP</a:t>
              </a:r>
              <a:endPara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3CF95C7B-BF86-2FBA-3E84-6F90653E9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R-29 Segurança no trabalho portuário">
            <a:extLst>
              <a:ext uri="{FF2B5EF4-FFF2-40B4-BE49-F238E27FC236}">
                <a16:creationId xmlns:a16="http://schemas.microsoft.com/office/drawing/2014/main" id="{D9BCA8CF-7306-00DA-6A05-766B5B42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454660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7800" y="3919729"/>
            <a:ext cx="5171956" cy="632319"/>
          </a:xfrm>
          <a:prstGeom prst="rect">
            <a:avLst/>
          </a:prstGeom>
          <a:gradFill>
            <a:gsLst>
              <a:gs pos="0">
                <a:srgbClr val="FE2B56">
                  <a:alpha val="91000"/>
                </a:srgbClr>
              </a:gs>
              <a:gs pos="100000">
                <a:srgbClr val="FE6F3F">
                  <a:alpha val="57000"/>
                </a:srgbClr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241300" y="4041584"/>
            <a:ext cx="4546600" cy="41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zh-CN" sz="16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NR-29 Segurança no trabalho portuário</a:t>
            </a:r>
            <a:endParaRPr lang="id-ID" sz="1600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7191588E-D49D-78D4-2A9D-70AC8830C5FB}"/>
              </a:ext>
            </a:extLst>
          </p:cNvPr>
          <p:cNvSpPr/>
          <p:nvPr/>
        </p:nvSpPr>
        <p:spPr>
          <a:xfrm>
            <a:off x="8902700" y="3984725"/>
            <a:ext cx="3289300" cy="2873276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C01AD7-DAE4-A48C-8F9B-9721B207AC3F}"/>
              </a:ext>
            </a:extLst>
          </p:cNvPr>
          <p:cNvSpPr txBox="1">
            <a:spLocks/>
          </p:cNvSpPr>
          <p:nvPr/>
        </p:nvSpPr>
        <p:spPr>
          <a:xfrm>
            <a:off x="5180510" y="1540412"/>
            <a:ext cx="7011489" cy="53175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A Comissão de Prevenção de Acidentes no Trabalho Portuário (CPATP) é uma entidade formada por representantes dos trabalhadores portuários e dos empregadores do setor portuário. </a:t>
            </a:r>
            <a:endParaRPr lang="id-ID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9F8DF6A9-1D4F-7D50-77E7-85A156158EFE}"/>
              </a:ext>
            </a:extLst>
          </p:cNvPr>
          <p:cNvSpPr/>
          <p:nvPr/>
        </p:nvSpPr>
        <p:spPr>
          <a:xfrm>
            <a:off x="5180511" y="702211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grpSp>
        <p:nvGrpSpPr>
          <p:cNvPr id="20" name="组合 37">
            <a:extLst>
              <a:ext uri="{FF2B5EF4-FFF2-40B4-BE49-F238E27FC236}">
                <a16:creationId xmlns:a16="http://schemas.microsoft.com/office/drawing/2014/main" id="{88EE8F97-9031-739F-9FB6-64A1B5960AB5}"/>
              </a:ext>
            </a:extLst>
          </p:cNvPr>
          <p:cNvGrpSpPr/>
          <p:nvPr/>
        </p:nvGrpSpPr>
        <p:grpSpPr>
          <a:xfrm>
            <a:off x="5384359" y="837832"/>
            <a:ext cx="455799" cy="457102"/>
            <a:chOff x="1649413" y="1535114"/>
            <a:chExt cx="555625" cy="557213"/>
          </a:xfrm>
          <a:solidFill>
            <a:schemeClr val="bg1"/>
          </a:solidFill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BE1E125-5771-C20F-74FE-DAAEB6C9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073679D9-F6E0-FA1F-DF35-11AA74B48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F64B0AC7-A3A3-3481-ECCD-19167D5F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1B2D8B47-CBC8-2962-2D8D-4D8FE6BD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668464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6" name="Shape 2619">
            <a:extLst>
              <a:ext uri="{FF2B5EF4-FFF2-40B4-BE49-F238E27FC236}">
                <a16:creationId xmlns:a16="http://schemas.microsoft.com/office/drawing/2014/main" id="{549BFE32-DE4F-EF70-FE78-9BA5A78582F9}"/>
              </a:ext>
            </a:extLst>
          </p:cNvPr>
          <p:cNvSpPr/>
          <p:nvPr/>
        </p:nvSpPr>
        <p:spPr>
          <a:xfrm>
            <a:off x="10441248" y="5325500"/>
            <a:ext cx="1280852" cy="113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latin typeface="Arial"/>
              <a:ea typeface="微软雅黑"/>
              <a:cs typeface="Source Sans Pro Light" charset="0"/>
              <a:sym typeface="Arial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EAA70CD-20BE-2532-137A-15A7BFCC52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03400" y="3528414"/>
            <a:ext cx="10388600" cy="2425700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924050" y="3566514"/>
            <a:ext cx="9893300" cy="242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Os riscos ocupacionais associados aos portos incluem esmagamentos, exposição a substâncias perigosas, incêndios, explosões, questões ergonômicas, condições climáticas, entre outros.</a:t>
            </a:r>
            <a:endParaRPr lang="id-ID" b="1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E7F5FB73-3610-AAB2-A49C-510512065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16842" y="66285"/>
            <a:ext cx="8573271" cy="64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800" b="1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NR 29</a:t>
            </a:r>
            <a:endParaRPr lang="zh-CN" altLang="en-US" sz="2000" b="1" dirty="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0"/>
              </a:gra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2248" y="790424"/>
            <a:ext cx="972000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90671" y="1220910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96972" y="2247727"/>
            <a:ext cx="6612928" cy="4072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Atua na identificação de riscos e na proposição de ações para reduzi-lo ou eliminá-lo. O item 29.7 do texto faz referência à CPATP e descreve suas principais informações e atribuições.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seguir estão os </a:t>
            </a:r>
            <a:r>
              <a:rPr lang="pt-BR" altLang="zh-CN" sz="2000" b="1" dirty="0" err="1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pontos-chave</a:t>
            </a:r>
            <a:r>
              <a:rPr lang="pt-BR" altLang="zh-CN" sz="2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relacionados a esse item:</a:t>
            </a:r>
            <a:endParaRPr lang="id-ID" sz="2000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9" name="Freeform 33"/>
          <p:cNvSpPr>
            <a:spLocks/>
          </p:cNvSpPr>
          <p:nvPr/>
        </p:nvSpPr>
        <p:spPr bwMode="auto">
          <a:xfrm>
            <a:off x="3703436" y="1356531"/>
            <a:ext cx="46882" cy="48185"/>
          </a:xfrm>
          <a:custGeom>
            <a:avLst/>
            <a:gdLst>
              <a:gd name="T0" fmla="*/ 0 w 20"/>
              <a:gd name="T1" fmla="*/ 9 h 20"/>
              <a:gd name="T2" fmla="*/ 11 w 20"/>
              <a:gd name="T3" fmla="*/ 20 h 20"/>
              <a:gd name="T4" fmla="*/ 14 w 20"/>
              <a:gd name="T5" fmla="*/ 5 h 20"/>
              <a:gd name="T6" fmla="*/ 0 w 20"/>
              <a:gd name="T7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0">
                <a:moveTo>
                  <a:pt x="0" y="9"/>
                </a:moveTo>
                <a:cubicBezTo>
                  <a:pt x="11" y="20"/>
                  <a:pt x="11" y="20"/>
                  <a:pt x="11" y="20"/>
                </a:cubicBezTo>
                <a:cubicBezTo>
                  <a:pt x="18" y="13"/>
                  <a:pt x="20" y="11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0" name="Freeform 34"/>
          <p:cNvSpPr>
            <a:spLocks noEditPoints="1"/>
          </p:cNvSpPr>
          <p:nvPr/>
        </p:nvSpPr>
        <p:spPr bwMode="auto">
          <a:xfrm>
            <a:off x="3442979" y="1373460"/>
            <a:ext cx="291711" cy="291712"/>
          </a:xfrm>
          <a:custGeom>
            <a:avLst/>
            <a:gdLst>
              <a:gd name="T0" fmla="*/ 0 w 224"/>
              <a:gd name="T1" fmla="*/ 224 h 224"/>
              <a:gd name="T2" fmla="*/ 20 w 224"/>
              <a:gd name="T3" fmla="*/ 175 h 224"/>
              <a:gd name="T4" fmla="*/ 197 w 224"/>
              <a:gd name="T5" fmla="*/ 0 h 224"/>
              <a:gd name="T6" fmla="*/ 224 w 224"/>
              <a:gd name="T7" fmla="*/ 27 h 224"/>
              <a:gd name="T8" fmla="*/ 45 w 224"/>
              <a:gd name="T9" fmla="*/ 206 h 224"/>
              <a:gd name="T10" fmla="*/ 0 w 224"/>
              <a:gd name="T11" fmla="*/ 224 h 224"/>
              <a:gd name="T12" fmla="*/ 29 w 224"/>
              <a:gd name="T13" fmla="*/ 184 h 224"/>
              <a:gd name="T14" fmla="*/ 22 w 224"/>
              <a:gd name="T15" fmla="*/ 201 h 224"/>
              <a:gd name="T16" fmla="*/ 40 w 224"/>
              <a:gd name="T17" fmla="*/ 193 h 224"/>
              <a:gd name="T18" fmla="*/ 206 w 224"/>
              <a:gd name="T19" fmla="*/ 27 h 224"/>
              <a:gd name="T20" fmla="*/ 197 w 224"/>
              <a:gd name="T21" fmla="*/ 16 h 224"/>
              <a:gd name="T22" fmla="*/ 29 w 224"/>
              <a:gd name="T23" fmla="*/ 18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4" h="224">
                <a:moveTo>
                  <a:pt x="0" y="224"/>
                </a:moveTo>
                <a:lnTo>
                  <a:pt x="20" y="175"/>
                </a:lnTo>
                <a:lnTo>
                  <a:pt x="197" y="0"/>
                </a:lnTo>
                <a:lnTo>
                  <a:pt x="224" y="27"/>
                </a:lnTo>
                <a:lnTo>
                  <a:pt x="45" y="206"/>
                </a:lnTo>
                <a:lnTo>
                  <a:pt x="0" y="224"/>
                </a:lnTo>
                <a:close/>
                <a:moveTo>
                  <a:pt x="29" y="184"/>
                </a:moveTo>
                <a:lnTo>
                  <a:pt x="22" y="201"/>
                </a:lnTo>
                <a:lnTo>
                  <a:pt x="40" y="193"/>
                </a:lnTo>
                <a:lnTo>
                  <a:pt x="206" y="27"/>
                </a:lnTo>
                <a:lnTo>
                  <a:pt x="197" y="16"/>
                </a:lnTo>
                <a:lnTo>
                  <a:pt x="29" y="1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>
            <a:off x="3457304" y="1609174"/>
            <a:ext cx="41673" cy="41673"/>
          </a:xfrm>
          <a:custGeom>
            <a:avLst/>
            <a:gdLst>
              <a:gd name="T0" fmla="*/ 32 w 32"/>
              <a:gd name="T1" fmla="*/ 18 h 32"/>
              <a:gd name="T2" fmla="*/ 0 w 32"/>
              <a:gd name="T3" fmla="*/ 32 h 32"/>
              <a:gd name="T4" fmla="*/ 0 w 32"/>
              <a:gd name="T5" fmla="*/ 32 h 32"/>
              <a:gd name="T6" fmla="*/ 12 w 32"/>
              <a:gd name="T7" fmla="*/ 0 h 32"/>
              <a:gd name="T8" fmla="*/ 32 w 32"/>
              <a:gd name="T9" fmla="*/ 1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32" y="18"/>
                </a:moveTo>
                <a:lnTo>
                  <a:pt x="0" y="32"/>
                </a:lnTo>
                <a:lnTo>
                  <a:pt x="0" y="32"/>
                </a:lnTo>
                <a:lnTo>
                  <a:pt x="12" y="0"/>
                </a:lnTo>
                <a:lnTo>
                  <a:pt x="3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3294519" y="1465923"/>
            <a:ext cx="346407" cy="347710"/>
          </a:xfrm>
          <a:custGeom>
            <a:avLst/>
            <a:gdLst>
              <a:gd name="T0" fmla="*/ 266 w 266"/>
              <a:gd name="T1" fmla="*/ 267 h 267"/>
              <a:gd name="T2" fmla="*/ 0 w 266"/>
              <a:gd name="T3" fmla="*/ 267 h 267"/>
              <a:gd name="T4" fmla="*/ 0 w 266"/>
              <a:gd name="T5" fmla="*/ 0 h 267"/>
              <a:gd name="T6" fmla="*/ 219 w 266"/>
              <a:gd name="T7" fmla="*/ 0 h 267"/>
              <a:gd name="T8" fmla="*/ 219 w 266"/>
              <a:gd name="T9" fmla="*/ 12 h 267"/>
              <a:gd name="T10" fmla="*/ 11 w 266"/>
              <a:gd name="T11" fmla="*/ 12 h 267"/>
              <a:gd name="T12" fmla="*/ 11 w 266"/>
              <a:gd name="T13" fmla="*/ 254 h 267"/>
              <a:gd name="T14" fmla="*/ 255 w 266"/>
              <a:gd name="T15" fmla="*/ 254 h 267"/>
              <a:gd name="T16" fmla="*/ 255 w 266"/>
              <a:gd name="T17" fmla="*/ 47 h 267"/>
              <a:gd name="T18" fmla="*/ 266 w 266"/>
              <a:gd name="T19" fmla="*/ 47 h 267"/>
              <a:gd name="T20" fmla="*/ 266 w 266"/>
              <a:gd name="T2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6" h="267">
                <a:moveTo>
                  <a:pt x="266" y="267"/>
                </a:moveTo>
                <a:lnTo>
                  <a:pt x="0" y="267"/>
                </a:lnTo>
                <a:lnTo>
                  <a:pt x="0" y="0"/>
                </a:lnTo>
                <a:lnTo>
                  <a:pt x="219" y="0"/>
                </a:lnTo>
                <a:lnTo>
                  <a:pt x="219" y="12"/>
                </a:lnTo>
                <a:lnTo>
                  <a:pt x="11" y="12"/>
                </a:lnTo>
                <a:lnTo>
                  <a:pt x="11" y="254"/>
                </a:lnTo>
                <a:lnTo>
                  <a:pt x="255" y="254"/>
                </a:lnTo>
                <a:lnTo>
                  <a:pt x="255" y="47"/>
                </a:lnTo>
                <a:lnTo>
                  <a:pt x="266" y="47"/>
                </a:lnTo>
                <a:lnTo>
                  <a:pt x="266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Arial"/>
              <a:ea typeface="微软雅黑"/>
              <a:sym typeface="Arial"/>
            </a:endParaRPr>
          </a:p>
        </p:txBody>
      </p:sp>
      <p:pic>
        <p:nvPicPr>
          <p:cNvPr id="2" name="Picture 16" descr="Ambiente de trabalho seguro: tudo o que você precisa saber | Blog Solidus Jr">
            <a:extLst>
              <a:ext uri="{FF2B5EF4-FFF2-40B4-BE49-F238E27FC236}">
                <a16:creationId xmlns:a16="http://schemas.microsoft.com/office/drawing/2014/main" id="{E285F361-4630-825A-A2CE-5B86A94A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98"/>
          <a:stretch/>
        </p:blipFill>
        <p:spPr bwMode="auto">
          <a:xfrm>
            <a:off x="6293258" y="0"/>
            <a:ext cx="7803742" cy="6858000"/>
          </a:xfrm>
          <a:prstGeom prst="parallelogram">
            <a:avLst>
              <a:gd name="adj" fmla="val 501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平行四边形 7"/>
          <p:cNvSpPr/>
          <p:nvPr/>
        </p:nvSpPr>
        <p:spPr>
          <a:xfrm>
            <a:off x="6293258" y="2441"/>
            <a:ext cx="7803742" cy="6858000"/>
          </a:xfrm>
          <a:prstGeom prst="parallelogram">
            <a:avLst>
              <a:gd name="adj" fmla="val 50096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9613900" y="5181600"/>
            <a:ext cx="1756508" cy="1683221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2AA7106B-8D09-B3A3-DEA0-06FA92E0CD41}"/>
              </a:ext>
            </a:extLst>
          </p:cNvPr>
          <p:cNvSpPr/>
          <p:nvPr/>
        </p:nvSpPr>
        <p:spPr>
          <a:xfrm rot="10800000">
            <a:off x="9116605" y="2441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25C898B3-D1DB-843F-7156-537D98239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sia Shipping fecha 2021 com a movimentação de 422 mil contêineres">
            <a:extLst>
              <a:ext uri="{FF2B5EF4-FFF2-40B4-BE49-F238E27FC236}">
                <a16:creationId xmlns:a16="http://schemas.microsoft.com/office/drawing/2014/main" id="{F78A63A5-819B-39E8-1A09-26A7B15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95" y="1616230"/>
            <a:ext cx="4764956" cy="41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23A00D-B98A-6695-5BD0-83DE96B6CD0B}"/>
              </a:ext>
            </a:extLst>
          </p:cNvPr>
          <p:cNvSpPr/>
          <p:nvPr/>
        </p:nvSpPr>
        <p:spPr>
          <a:xfrm rot="16200000">
            <a:off x="3697985" y="948217"/>
            <a:ext cx="4911878" cy="4770458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3DA84E64-CE00-63CF-29A1-E2645154A5A2}"/>
              </a:ext>
            </a:extLst>
          </p:cNvPr>
          <p:cNvSpPr/>
          <p:nvPr/>
        </p:nvSpPr>
        <p:spPr>
          <a:xfrm flipH="1">
            <a:off x="3768685" y="877514"/>
            <a:ext cx="4770459" cy="738716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8ECCC73-9FB9-4ED1-5D50-3732D91A2314}"/>
              </a:ext>
            </a:extLst>
          </p:cNvPr>
          <p:cNvSpPr txBox="1">
            <a:spLocks/>
          </p:cNvSpPr>
          <p:nvPr/>
        </p:nvSpPr>
        <p:spPr>
          <a:xfrm>
            <a:off x="3784382" y="993925"/>
            <a:ext cx="4764956" cy="3669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01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Lato" panose="020F0502020204030203" pitchFamily="34" charset="0"/>
                <a:sym typeface="Arial"/>
              </a:rPr>
              <a:t>O OGMO (Órgão Gestor de Mão de Obra), os empregadores e as instalações portuárias de uso privativo são obrigados a organizar e manter em funcionamento a CPATP.</a:t>
            </a:r>
            <a:endParaRPr lang="id-ID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24C65986-8672-DFD5-2141-19D646D74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Vantagens de contratar um sistema de gestão de Saúde e Segurança do  Trabalho | ERPLAN – Tecnologia QSMA">
            <a:extLst>
              <a:ext uri="{FF2B5EF4-FFF2-40B4-BE49-F238E27FC236}">
                <a16:creationId xmlns:a16="http://schemas.microsoft.com/office/drawing/2014/main" id="{CABB882D-3BC1-A9A9-B988-0B63B498D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39900"/>
          <a:stretch/>
        </p:blipFill>
        <p:spPr bwMode="auto">
          <a:xfrm>
            <a:off x="0" y="3638519"/>
            <a:ext cx="12212115" cy="32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638519"/>
            <a:ext cx="12192000" cy="3219481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90600" y="584200"/>
            <a:ext cx="5308600" cy="5676900"/>
            <a:chOff x="622300" y="1690642"/>
            <a:chExt cx="2260600" cy="3821158"/>
          </a:xfrm>
        </p:grpSpPr>
        <p:sp>
          <p:nvSpPr>
            <p:cNvPr id="33" name="任意多边形 32"/>
            <p:cNvSpPr/>
            <p:nvPr/>
          </p:nvSpPr>
          <p:spPr>
            <a:xfrm>
              <a:off x="622300" y="1690642"/>
              <a:ext cx="2260600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711791" y="1900395"/>
              <a:ext cx="2019300" cy="4140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02</a:t>
              </a: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A CPATP tem como objetivo observar e relatar condições de risco nos ambientes de trabalho, solicitar medidas para reduzir, eliminar ou neutralizar os riscos existentes, discutir acidentes ocorridos e encaminhar resultados e medidas preventivas aos órgãos competentes.</a:t>
              </a:r>
              <a:endParaRPr lang="id-ID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5399501" y="895818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19EF016-A7AE-F6EE-46FD-317D5913F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blicado novo texto da NR 29 sobre SST no setor portuário - Revista  Proteção">
            <a:extLst>
              <a:ext uri="{FF2B5EF4-FFF2-40B4-BE49-F238E27FC236}">
                <a16:creationId xmlns:a16="http://schemas.microsoft.com/office/drawing/2014/main" id="{DF018129-8C24-678B-4D3D-35B4C154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5">
            <a:extLst>
              <a:ext uri="{FF2B5EF4-FFF2-40B4-BE49-F238E27FC236}">
                <a16:creationId xmlns:a16="http://schemas.microsoft.com/office/drawing/2014/main" id="{CD2EEDDC-5348-B5B5-D059-49ECFB489DA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圆角矩形 46">
            <a:extLst>
              <a:ext uri="{FF2B5EF4-FFF2-40B4-BE49-F238E27FC236}">
                <a16:creationId xmlns:a16="http://schemas.microsoft.com/office/drawing/2014/main" id="{A97B059A-3C78-2540-B4DB-6401D77ADADF}"/>
              </a:ext>
            </a:extLst>
          </p:cNvPr>
          <p:cNvSpPr/>
          <p:nvPr/>
        </p:nvSpPr>
        <p:spPr>
          <a:xfrm>
            <a:off x="2146300" y="2224154"/>
            <a:ext cx="8229600" cy="4316345"/>
          </a:xfrm>
          <a:prstGeom prst="roundRect">
            <a:avLst>
              <a:gd name="adj" fmla="val 10388"/>
            </a:avLst>
          </a:prstGeom>
          <a:solidFill>
            <a:srgbClr val="201F42">
              <a:alpha val="79000"/>
            </a:srgbClr>
          </a:solidFill>
          <a:ln>
            <a:noFill/>
          </a:ln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6EB76C53-6A94-07D0-C800-5C6358FD7779}"/>
              </a:ext>
            </a:extLst>
          </p:cNvPr>
          <p:cNvCxnSpPr/>
          <p:nvPr/>
        </p:nvCxnSpPr>
        <p:spPr>
          <a:xfrm>
            <a:off x="7533343" y="6234016"/>
            <a:ext cx="2842557" cy="0"/>
          </a:xfrm>
          <a:prstGeom prst="line">
            <a:avLst/>
          </a:prstGeom>
          <a:ln w="190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E877B475-7486-D254-A65C-5C37CFD11F72}"/>
              </a:ext>
            </a:extLst>
          </p:cNvPr>
          <p:cNvSpPr txBox="1">
            <a:spLocks/>
          </p:cNvSpPr>
          <p:nvPr/>
        </p:nvSpPr>
        <p:spPr>
          <a:xfrm>
            <a:off x="2495042" y="2929680"/>
            <a:ext cx="7880858" cy="3394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CPATP é composta de forma paritária por representantes dos trabalhadores portuários com vínculo empregatício por tempo indeterminado e avulsos, além de representantes dos operadores portuários e empregadores. O número de representantes é dimensionado de acordo com um quadro específico (Quadro II) que leva em consideração o número médio de trabalhadores portuários.</a:t>
            </a:r>
            <a:endParaRPr lang="id-ID" sz="2000" dirty="0">
              <a:solidFill>
                <a:schemeClr val="accent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5377F6F-5014-C07D-1240-7B5287FDE54C}"/>
              </a:ext>
            </a:extLst>
          </p:cNvPr>
          <p:cNvSpPr>
            <a:spLocks/>
          </p:cNvSpPr>
          <p:nvPr/>
        </p:nvSpPr>
        <p:spPr bwMode="auto">
          <a:xfrm>
            <a:off x="5340935" y="1492583"/>
            <a:ext cx="1510130" cy="136154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0"/>
          </a:gradFill>
          <a:ln w="9525" cap="flat">
            <a:noFill/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lnSpc>
                <a:spcPct val="130000"/>
              </a:lnSpc>
              <a:buFontTx/>
              <a:buNone/>
            </a:pPr>
            <a:r>
              <a:rPr lang="pt-BR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03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3C75FDB8-32CD-B8F3-7FC5-0BAD863BE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NR 29 e a regulamentação dos serviços de saúde do trabalhador portuário">
            <a:extLst>
              <a:ext uri="{FF2B5EF4-FFF2-40B4-BE49-F238E27FC236}">
                <a16:creationId xmlns:a16="http://schemas.microsoft.com/office/drawing/2014/main" id="{4698E252-86C2-2306-C821-DE68C93B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972302" y="1128606"/>
            <a:ext cx="5025276" cy="5793014"/>
            <a:chOff x="742950" y="1690642"/>
            <a:chExt cx="2139950" cy="3899315"/>
          </a:xfrm>
        </p:grpSpPr>
        <p:sp>
          <p:nvSpPr>
            <p:cNvPr id="33" name="任意多边形 32"/>
            <p:cNvSpPr/>
            <p:nvPr/>
          </p:nvSpPr>
          <p:spPr>
            <a:xfrm>
              <a:off x="1217195" y="1690642"/>
              <a:ext cx="1665705" cy="3821158"/>
            </a:xfrm>
            <a:custGeom>
              <a:avLst/>
              <a:gdLst>
                <a:gd name="connsiteX0" fmla="*/ 209264 w 2260600"/>
                <a:gd name="connsiteY0" fmla="*/ 0 h 3821158"/>
                <a:gd name="connsiteX1" fmla="*/ 2051336 w 2260600"/>
                <a:gd name="connsiteY1" fmla="*/ 0 h 3821158"/>
                <a:gd name="connsiteX2" fmla="*/ 2260600 w 2260600"/>
                <a:gd name="connsiteY2" fmla="*/ 209264 h 3821158"/>
                <a:gd name="connsiteX3" fmla="*/ 2260600 w 2260600"/>
                <a:gd name="connsiteY3" fmla="*/ 617458 h 3821158"/>
                <a:gd name="connsiteX4" fmla="*/ 2139950 w 2260600"/>
                <a:gd name="connsiteY4" fmla="*/ 738108 h 3821158"/>
                <a:gd name="connsiteX5" fmla="*/ 2260600 w 2260600"/>
                <a:gd name="connsiteY5" fmla="*/ 858758 h 3821158"/>
                <a:gd name="connsiteX6" fmla="*/ 2260600 w 2260600"/>
                <a:gd name="connsiteY6" fmla="*/ 3611894 h 3821158"/>
                <a:gd name="connsiteX7" fmla="*/ 2051336 w 2260600"/>
                <a:gd name="connsiteY7" fmla="*/ 3821158 h 3821158"/>
                <a:gd name="connsiteX8" fmla="*/ 209264 w 2260600"/>
                <a:gd name="connsiteY8" fmla="*/ 3821158 h 3821158"/>
                <a:gd name="connsiteX9" fmla="*/ 0 w 2260600"/>
                <a:gd name="connsiteY9" fmla="*/ 3611894 h 3821158"/>
                <a:gd name="connsiteX10" fmla="*/ 0 w 2260600"/>
                <a:gd name="connsiteY10" fmla="*/ 858758 h 3821158"/>
                <a:gd name="connsiteX11" fmla="*/ 120650 w 2260600"/>
                <a:gd name="connsiteY11" fmla="*/ 738108 h 3821158"/>
                <a:gd name="connsiteX12" fmla="*/ 0 w 2260600"/>
                <a:gd name="connsiteY12" fmla="*/ 617458 h 3821158"/>
                <a:gd name="connsiteX13" fmla="*/ 0 w 2260600"/>
                <a:gd name="connsiteY13" fmla="*/ 209264 h 3821158"/>
                <a:gd name="connsiteX14" fmla="*/ 209264 w 2260600"/>
                <a:gd name="connsiteY14" fmla="*/ 0 h 38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0600" h="3821158">
                  <a:moveTo>
                    <a:pt x="209264" y="0"/>
                  </a:moveTo>
                  <a:lnTo>
                    <a:pt x="2051336" y="0"/>
                  </a:lnTo>
                  <a:cubicBezTo>
                    <a:pt x="2166909" y="0"/>
                    <a:pt x="2260600" y="93691"/>
                    <a:pt x="2260600" y="209264"/>
                  </a:cubicBezTo>
                  <a:lnTo>
                    <a:pt x="2260600" y="617458"/>
                  </a:lnTo>
                  <a:cubicBezTo>
                    <a:pt x="2193967" y="617458"/>
                    <a:pt x="2139950" y="671475"/>
                    <a:pt x="2139950" y="738108"/>
                  </a:cubicBezTo>
                  <a:cubicBezTo>
                    <a:pt x="2139950" y="804741"/>
                    <a:pt x="2193967" y="858758"/>
                    <a:pt x="2260600" y="858758"/>
                  </a:cubicBezTo>
                  <a:lnTo>
                    <a:pt x="2260600" y="3611894"/>
                  </a:lnTo>
                  <a:cubicBezTo>
                    <a:pt x="2260600" y="3727467"/>
                    <a:pt x="2166909" y="3821158"/>
                    <a:pt x="2051336" y="3821158"/>
                  </a:cubicBezTo>
                  <a:lnTo>
                    <a:pt x="209264" y="3821158"/>
                  </a:lnTo>
                  <a:cubicBezTo>
                    <a:pt x="93691" y="3821158"/>
                    <a:pt x="0" y="3727467"/>
                    <a:pt x="0" y="3611894"/>
                  </a:cubicBezTo>
                  <a:lnTo>
                    <a:pt x="0" y="858758"/>
                  </a:lnTo>
                  <a:cubicBezTo>
                    <a:pt x="66633" y="858758"/>
                    <a:pt x="120650" y="804741"/>
                    <a:pt x="120650" y="738108"/>
                  </a:cubicBezTo>
                  <a:cubicBezTo>
                    <a:pt x="120650" y="671475"/>
                    <a:pt x="66633" y="617458"/>
                    <a:pt x="0" y="617458"/>
                  </a:cubicBezTo>
                  <a:lnTo>
                    <a:pt x="0" y="209264"/>
                  </a:lnTo>
                  <a:cubicBezTo>
                    <a:pt x="0" y="93691"/>
                    <a:pt x="93691" y="0"/>
                    <a:pt x="209264" y="0"/>
                  </a:cubicBezTo>
                  <a:close/>
                </a:path>
              </a:pathLst>
            </a:cu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7200000" scaled="0"/>
            </a:gra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/>
                <a:ea typeface="微软雅黑"/>
                <a:sym typeface="Arial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42950" y="2428750"/>
              <a:ext cx="2019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1319949" y="2869035"/>
              <a:ext cx="1463933" cy="27209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b="1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04.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endPara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pt-BR" altLang="zh-CN" sz="2000" dirty="0">
                  <a:solidFill>
                    <a:schemeClr val="bg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O mandato dos membros da CPATP é de 2 anos, permitida uma reeleição. Também são estabelecidas regras para eleição, indicação de suplentes e registro da CPATP.</a:t>
              </a:r>
              <a:endParaRPr lang="id-ID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964406" y="1858185"/>
              <a:ext cx="15763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endParaRPr lang="id-ID" sz="18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9619284" y="761329"/>
            <a:ext cx="543205" cy="489652"/>
          </a:xfrm>
          <a:custGeom>
            <a:avLst/>
            <a:gdLst>
              <a:gd name="T0" fmla="*/ 196 w 201"/>
              <a:gd name="T1" fmla="*/ 166 h 192"/>
              <a:gd name="T2" fmla="*/ 146 w 201"/>
              <a:gd name="T3" fmla="*/ 117 h 192"/>
              <a:gd name="T4" fmla="*/ 145 w 201"/>
              <a:gd name="T5" fmla="*/ 115 h 192"/>
              <a:gd name="T6" fmla="*/ 135 w 201"/>
              <a:gd name="T7" fmla="*/ 22 h 192"/>
              <a:gd name="T8" fmla="*/ 82 w 201"/>
              <a:gd name="T9" fmla="*/ 0 h 192"/>
              <a:gd name="T10" fmla="*/ 29 w 201"/>
              <a:gd name="T11" fmla="*/ 22 h 192"/>
              <a:gd name="T12" fmla="*/ 29 w 201"/>
              <a:gd name="T13" fmla="*/ 128 h 192"/>
              <a:gd name="T14" fmla="*/ 82 w 201"/>
              <a:gd name="T15" fmla="*/ 149 h 192"/>
              <a:gd name="T16" fmla="*/ 123 w 201"/>
              <a:gd name="T17" fmla="*/ 138 h 192"/>
              <a:gd name="T18" fmla="*/ 124 w 201"/>
              <a:gd name="T19" fmla="*/ 139 h 192"/>
              <a:gd name="T20" fmla="*/ 173 w 201"/>
              <a:gd name="T21" fmla="*/ 189 h 192"/>
              <a:gd name="T22" fmla="*/ 183 w 201"/>
              <a:gd name="T23" fmla="*/ 192 h 192"/>
              <a:gd name="T24" fmla="*/ 191 w 201"/>
              <a:gd name="T25" fmla="*/ 189 h 192"/>
              <a:gd name="T26" fmla="*/ 196 w 201"/>
              <a:gd name="T27" fmla="*/ 184 h 192"/>
              <a:gd name="T28" fmla="*/ 196 w 201"/>
              <a:gd name="T29" fmla="*/ 166 h 192"/>
              <a:gd name="T30" fmla="*/ 52 w 201"/>
              <a:gd name="T31" fmla="*/ 120 h 192"/>
              <a:gd name="T32" fmla="*/ 52 w 201"/>
              <a:gd name="T33" fmla="*/ 120 h 192"/>
              <a:gd name="T34" fmla="*/ 120 w 201"/>
              <a:gd name="T35" fmla="*/ 113 h 192"/>
              <a:gd name="T36" fmla="*/ 120 w 201"/>
              <a:gd name="T37" fmla="*/ 113 h 192"/>
              <a:gd name="T38" fmla="*/ 120 w 201"/>
              <a:gd name="T39" fmla="*/ 74 h 192"/>
              <a:gd name="T40" fmla="*/ 103 w 201"/>
              <a:gd name="T41" fmla="*/ 74 h 192"/>
              <a:gd name="T42" fmla="*/ 103 w 201"/>
              <a:gd name="T43" fmla="*/ 125 h 192"/>
              <a:gd name="T44" fmla="*/ 91 w 201"/>
              <a:gd name="T45" fmla="*/ 128 h 192"/>
              <a:gd name="T46" fmla="*/ 91 w 201"/>
              <a:gd name="T47" fmla="*/ 33 h 192"/>
              <a:gd name="T48" fmla="*/ 73 w 201"/>
              <a:gd name="T49" fmla="*/ 33 h 192"/>
              <a:gd name="T50" fmla="*/ 73 w 201"/>
              <a:gd name="T51" fmla="*/ 128 h 192"/>
              <a:gd name="T52" fmla="*/ 61 w 201"/>
              <a:gd name="T53" fmla="*/ 125 h 192"/>
              <a:gd name="T54" fmla="*/ 61 w 201"/>
              <a:gd name="T55" fmla="*/ 55 h 192"/>
              <a:gd name="T56" fmla="*/ 44 w 201"/>
              <a:gd name="T57" fmla="*/ 55 h 192"/>
              <a:gd name="T58" fmla="*/ 44 w 201"/>
              <a:gd name="T59" fmla="*/ 113 h 192"/>
              <a:gd name="T60" fmla="*/ 44 w 201"/>
              <a:gd name="T61" fmla="*/ 113 h 192"/>
              <a:gd name="T62" fmla="*/ 44 w 201"/>
              <a:gd name="T63" fmla="*/ 37 h 192"/>
              <a:gd name="T64" fmla="*/ 82 w 201"/>
              <a:gd name="T65" fmla="*/ 21 h 192"/>
              <a:gd name="T66" fmla="*/ 120 w 201"/>
              <a:gd name="T67" fmla="*/ 37 h 192"/>
              <a:gd name="T68" fmla="*/ 136 w 201"/>
              <a:gd name="T69" fmla="*/ 75 h 192"/>
              <a:gd name="T70" fmla="*/ 120 w 201"/>
              <a:gd name="T71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1" h="192">
                <a:moveTo>
                  <a:pt x="196" y="166"/>
                </a:moveTo>
                <a:cubicBezTo>
                  <a:pt x="146" y="117"/>
                  <a:pt x="146" y="117"/>
                  <a:pt x="146" y="117"/>
                </a:cubicBezTo>
                <a:cubicBezTo>
                  <a:pt x="146" y="116"/>
                  <a:pt x="145" y="116"/>
                  <a:pt x="145" y="115"/>
                </a:cubicBezTo>
                <a:cubicBezTo>
                  <a:pt x="164" y="86"/>
                  <a:pt x="160" y="47"/>
                  <a:pt x="135" y="22"/>
                </a:cubicBezTo>
                <a:cubicBezTo>
                  <a:pt x="121" y="8"/>
                  <a:pt x="102" y="0"/>
                  <a:pt x="82" y="0"/>
                </a:cubicBezTo>
                <a:cubicBezTo>
                  <a:pt x="62" y="0"/>
                  <a:pt x="43" y="8"/>
                  <a:pt x="29" y="22"/>
                </a:cubicBezTo>
                <a:cubicBezTo>
                  <a:pt x="0" y="51"/>
                  <a:pt x="0" y="99"/>
                  <a:pt x="29" y="128"/>
                </a:cubicBezTo>
                <a:cubicBezTo>
                  <a:pt x="43" y="142"/>
                  <a:pt x="62" y="149"/>
                  <a:pt x="82" y="149"/>
                </a:cubicBezTo>
                <a:cubicBezTo>
                  <a:pt x="97" y="149"/>
                  <a:pt x="110" y="145"/>
                  <a:pt x="123" y="138"/>
                </a:cubicBezTo>
                <a:cubicBezTo>
                  <a:pt x="123" y="138"/>
                  <a:pt x="123" y="139"/>
                  <a:pt x="124" y="13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6" y="191"/>
                  <a:pt x="179" y="192"/>
                  <a:pt x="183" y="192"/>
                </a:cubicBezTo>
                <a:cubicBezTo>
                  <a:pt x="186" y="192"/>
                  <a:pt x="189" y="191"/>
                  <a:pt x="191" y="189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179"/>
                  <a:pt x="201" y="171"/>
                  <a:pt x="196" y="166"/>
                </a:cubicBezTo>
                <a:close/>
                <a:moveTo>
                  <a:pt x="52" y="120"/>
                </a:moveTo>
                <a:cubicBezTo>
                  <a:pt x="52" y="120"/>
                  <a:pt x="52" y="120"/>
                  <a:pt x="52" y="120"/>
                </a:cubicBezTo>
                <a:close/>
                <a:moveTo>
                  <a:pt x="120" y="113"/>
                </a:moveTo>
                <a:cubicBezTo>
                  <a:pt x="120" y="113"/>
                  <a:pt x="120" y="113"/>
                  <a:pt x="120" y="113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125"/>
                  <a:pt x="103" y="125"/>
                  <a:pt x="103" y="125"/>
                </a:cubicBezTo>
                <a:cubicBezTo>
                  <a:pt x="99" y="126"/>
                  <a:pt x="95" y="127"/>
                  <a:pt x="91" y="128"/>
                </a:cubicBezTo>
                <a:cubicBezTo>
                  <a:pt x="91" y="33"/>
                  <a:pt x="91" y="33"/>
                  <a:pt x="9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69" y="127"/>
                  <a:pt x="65" y="126"/>
                  <a:pt x="61" y="125"/>
                </a:cubicBezTo>
                <a:cubicBezTo>
                  <a:pt x="61" y="55"/>
                  <a:pt x="61" y="55"/>
                  <a:pt x="61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23" y="92"/>
                  <a:pt x="23" y="58"/>
                  <a:pt x="44" y="37"/>
                </a:cubicBezTo>
                <a:cubicBezTo>
                  <a:pt x="54" y="27"/>
                  <a:pt x="68" y="21"/>
                  <a:pt x="82" y="21"/>
                </a:cubicBezTo>
                <a:cubicBezTo>
                  <a:pt x="96" y="21"/>
                  <a:pt x="110" y="27"/>
                  <a:pt x="120" y="37"/>
                </a:cubicBezTo>
                <a:cubicBezTo>
                  <a:pt x="130" y="47"/>
                  <a:pt x="136" y="61"/>
                  <a:pt x="136" y="75"/>
                </a:cubicBezTo>
                <a:cubicBezTo>
                  <a:pt x="136" y="89"/>
                  <a:pt x="130" y="103"/>
                  <a:pt x="12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1ED86113-DB8F-881B-1CF1-6D3DC669909D}"/>
              </a:ext>
            </a:extLst>
          </p:cNvPr>
          <p:cNvGrpSpPr/>
          <p:nvPr/>
        </p:nvGrpSpPr>
        <p:grpSpPr>
          <a:xfrm>
            <a:off x="477748" y="1759245"/>
            <a:ext cx="4741952" cy="827397"/>
            <a:chOff x="4409739" y="473635"/>
            <a:chExt cx="3291839" cy="425802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BB5B4EE1-D0AB-693E-B438-B43ABD638A80}"/>
                </a:ext>
              </a:extLst>
            </p:cNvPr>
            <p:cNvSpPr txBox="1">
              <a:spLocks/>
            </p:cNvSpPr>
            <p:nvPr/>
          </p:nvSpPr>
          <p:spPr>
            <a:xfrm>
              <a:off x="4409739" y="473635"/>
              <a:ext cx="3291839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3200" b="1" dirty="0">
                  <a:solidFill>
                    <a:schemeClr val="accent1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NR 29</a:t>
              </a:r>
              <a:endParaRPr lang="zh-CN" altLang="en-US" b="1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CD2AE728-0A57-3910-1DCD-FDBE1AEAE06E}"/>
                </a:ext>
              </a:extLst>
            </p:cNvPr>
            <p:cNvSpPr/>
            <p:nvPr/>
          </p:nvSpPr>
          <p:spPr>
            <a:xfrm>
              <a:off x="5641691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927B1A7D-50E0-F9C0-715A-E8ADAD499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29] Trabalho Portuário - Guia do Profissional SST">
            <a:extLst>
              <a:ext uri="{FF2B5EF4-FFF2-40B4-BE49-F238E27FC236}">
                <a16:creationId xmlns:a16="http://schemas.microsoft.com/office/drawing/2014/main" id="{F35A46F7-B5D7-4A78-C861-9E37FE80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/>
          <p:cNvSpPr/>
          <p:nvPr/>
        </p:nvSpPr>
        <p:spPr>
          <a:xfrm>
            <a:off x="6225357" y="0"/>
            <a:ext cx="5966643" cy="6858000"/>
          </a:xfrm>
          <a:custGeom>
            <a:avLst/>
            <a:gdLst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0 w 7110549"/>
              <a:gd name="connsiteY3" fmla="*/ 6858000 h 6858000"/>
              <a:gd name="connsiteX4" fmla="*/ 0 w 7110549"/>
              <a:gd name="connsiteY4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6858000 h 6858000"/>
              <a:gd name="connsiteX5" fmla="*/ 0 w 7110549"/>
              <a:gd name="connsiteY5" fmla="*/ 0 h 6858000"/>
              <a:gd name="connsiteX0" fmla="*/ 0 w 7110549"/>
              <a:gd name="connsiteY0" fmla="*/ 0 h 6858000"/>
              <a:gd name="connsiteX1" fmla="*/ 7110549 w 7110549"/>
              <a:gd name="connsiteY1" fmla="*/ 0 h 6858000"/>
              <a:gd name="connsiteX2" fmla="*/ 7110549 w 7110549"/>
              <a:gd name="connsiteY2" fmla="*/ 6858000 h 6858000"/>
              <a:gd name="connsiteX3" fmla="*/ 2024743 w 7110549"/>
              <a:gd name="connsiteY3" fmla="*/ 6844937 h 6858000"/>
              <a:gd name="connsiteX4" fmla="*/ 0 w 711054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549" h="6858000">
                <a:moveTo>
                  <a:pt x="0" y="0"/>
                </a:moveTo>
                <a:lnTo>
                  <a:pt x="7110549" y="0"/>
                </a:lnTo>
                <a:lnTo>
                  <a:pt x="7110549" y="6858000"/>
                </a:lnTo>
                <a:lnTo>
                  <a:pt x="2024743" y="6844937"/>
                </a:lnTo>
                <a:lnTo>
                  <a:pt x="0" y="0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FB05AE0E-12CC-16E2-6CA8-B31ABD54E6CE}"/>
              </a:ext>
            </a:extLst>
          </p:cNvPr>
          <p:cNvSpPr/>
          <p:nvPr/>
        </p:nvSpPr>
        <p:spPr>
          <a:xfrm rot="5400000">
            <a:off x="486235" y="-500963"/>
            <a:ext cx="6857998" cy="785992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圆角矩形 10"/>
          <p:cNvSpPr/>
          <p:nvPr/>
        </p:nvSpPr>
        <p:spPr>
          <a:xfrm>
            <a:off x="11075105" y="6378965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3571" y="1888099"/>
            <a:ext cx="829186" cy="781804"/>
          </a:xfrm>
          <a:prstGeom prst="rect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964209" y="2933860"/>
            <a:ext cx="5261118" cy="3159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05.  </a:t>
            </a:r>
            <a:r>
              <a:rPr lang="pt-BR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微软雅黑"/>
                <a:sym typeface="Arial"/>
              </a:rPr>
              <a:t>A CPATP tem diversas atribuições, incluindo discutir acidentes ocorridos, sugerir medidas de prevenção, promover a divulgação e zelar pelas normas de segurança, realizar inspeções, sugerir cursos e treinamentos, preencher o Mapa de Risco, entre outras atividades relacionadas à segurança e saúde no trabalho portuário.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097419" y="2023719"/>
            <a:ext cx="455792" cy="457103"/>
            <a:chOff x="1649419" y="1535114"/>
            <a:chExt cx="555619" cy="557215"/>
          </a:xfrm>
          <a:solidFill>
            <a:schemeClr val="bg1"/>
          </a:solidFill>
        </p:grpSpPr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2147888" y="1535114"/>
              <a:ext cx="57150" cy="58738"/>
            </a:xfrm>
            <a:custGeom>
              <a:avLst/>
              <a:gdLst>
                <a:gd name="T0" fmla="*/ 0 w 20"/>
                <a:gd name="T1" fmla="*/ 9 h 20"/>
                <a:gd name="T2" fmla="*/ 11 w 20"/>
                <a:gd name="T3" fmla="*/ 20 h 20"/>
                <a:gd name="T4" fmla="*/ 14 w 20"/>
                <a:gd name="T5" fmla="*/ 5 h 20"/>
                <a:gd name="T6" fmla="*/ 0 w 20"/>
                <a:gd name="T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8" y="13"/>
                    <a:pt x="20" y="11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1830388" y="1555751"/>
              <a:ext cx="355600" cy="355600"/>
            </a:xfrm>
            <a:custGeom>
              <a:avLst/>
              <a:gdLst>
                <a:gd name="T0" fmla="*/ 0 w 224"/>
                <a:gd name="T1" fmla="*/ 224 h 224"/>
                <a:gd name="T2" fmla="*/ 20 w 224"/>
                <a:gd name="T3" fmla="*/ 175 h 224"/>
                <a:gd name="T4" fmla="*/ 197 w 224"/>
                <a:gd name="T5" fmla="*/ 0 h 224"/>
                <a:gd name="T6" fmla="*/ 224 w 224"/>
                <a:gd name="T7" fmla="*/ 27 h 224"/>
                <a:gd name="T8" fmla="*/ 45 w 224"/>
                <a:gd name="T9" fmla="*/ 206 h 224"/>
                <a:gd name="T10" fmla="*/ 0 w 224"/>
                <a:gd name="T11" fmla="*/ 224 h 224"/>
                <a:gd name="T12" fmla="*/ 29 w 224"/>
                <a:gd name="T13" fmla="*/ 184 h 224"/>
                <a:gd name="T14" fmla="*/ 22 w 224"/>
                <a:gd name="T15" fmla="*/ 201 h 224"/>
                <a:gd name="T16" fmla="*/ 40 w 224"/>
                <a:gd name="T17" fmla="*/ 193 h 224"/>
                <a:gd name="T18" fmla="*/ 206 w 224"/>
                <a:gd name="T19" fmla="*/ 27 h 224"/>
                <a:gd name="T20" fmla="*/ 197 w 224"/>
                <a:gd name="T21" fmla="*/ 16 h 224"/>
                <a:gd name="T22" fmla="*/ 29 w 224"/>
                <a:gd name="T23" fmla="*/ 1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" h="224">
                  <a:moveTo>
                    <a:pt x="0" y="224"/>
                  </a:moveTo>
                  <a:lnTo>
                    <a:pt x="20" y="175"/>
                  </a:lnTo>
                  <a:lnTo>
                    <a:pt x="197" y="0"/>
                  </a:lnTo>
                  <a:lnTo>
                    <a:pt x="224" y="27"/>
                  </a:lnTo>
                  <a:lnTo>
                    <a:pt x="45" y="206"/>
                  </a:lnTo>
                  <a:lnTo>
                    <a:pt x="0" y="224"/>
                  </a:lnTo>
                  <a:close/>
                  <a:moveTo>
                    <a:pt x="29" y="184"/>
                  </a:moveTo>
                  <a:lnTo>
                    <a:pt x="22" y="201"/>
                  </a:lnTo>
                  <a:lnTo>
                    <a:pt x="40" y="193"/>
                  </a:lnTo>
                  <a:lnTo>
                    <a:pt x="206" y="27"/>
                  </a:lnTo>
                  <a:lnTo>
                    <a:pt x="197" y="16"/>
                  </a:lnTo>
                  <a:lnTo>
                    <a:pt x="29" y="1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847850" y="1843089"/>
              <a:ext cx="50800" cy="50800"/>
            </a:xfrm>
            <a:custGeom>
              <a:avLst/>
              <a:gdLst>
                <a:gd name="T0" fmla="*/ 32 w 32"/>
                <a:gd name="T1" fmla="*/ 18 h 32"/>
                <a:gd name="T2" fmla="*/ 0 w 32"/>
                <a:gd name="T3" fmla="*/ 32 h 32"/>
                <a:gd name="T4" fmla="*/ 0 w 32"/>
                <a:gd name="T5" fmla="*/ 32 h 32"/>
                <a:gd name="T6" fmla="*/ 12 w 32"/>
                <a:gd name="T7" fmla="*/ 0 h 32"/>
                <a:gd name="T8" fmla="*/ 32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2" y="18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649419" y="1668466"/>
              <a:ext cx="422275" cy="423863"/>
            </a:xfrm>
            <a:custGeom>
              <a:avLst/>
              <a:gdLst>
                <a:gd name="T0" fmla="*/ 266 w 266"/>
                <a:gd name="T1" fmla="*/ 267 h 267"/>
                <a:gd name="T2" fmla="*/ 0 w 266"/>
                <a:gd name="T3" fmla="*/ 267 h 267"/>
                <a:gd name="T4" fmla="*/ 0 w 266"/>
                <a:gd name="T5" fmla="*/ 0 h 267"/>
                <a:gd name="T6" fmla="*/ 219 w 266"/>
                <a:gd name="T7" fmla="*/ 0 h 267"/>
                <a:gd name="T8" fmla="*/ 219 w 266"/>
                <a:gd name="T9" fmla="*/ 12 h 267"/>
                <a:gd name="T10" fmla="*/ 11 w 266"/>
                <a:gd name="T11" fmla="*/ 12 h 267"/>
                <a:gd name="T12" fmla="*/ 11 w 266"/>
                <a:gd name="T13" fmla="*/ 254 h 267"/>
                <a:gd name="T14" fmla="*/ 255 w 266"/>
                <a:gd name="T15" fmla="*/ 254 h 267"/>
                <a:gd name="T16" fmla="*/ 255 w 266"/>
                <a:gd name="T17" fmla="*/ 47 h 267"/>
                <a:gd name="T18" fmla="*/ 266 w 266"/>
                <a:gd name="T19" fmla="*/ 47 h 267"/>
                <a:gd name="T20" fmla="*/ 266 w 266"/>
                <a:gd name="T2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67">
                  <a:moveTo>
                    <a:pt x="266" y="267"/>
                  </a:moveTo>
                  <a:lnTo>
                    <a:pt x="0" y="26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"/>
                  </a:lnTo>
                  <a:lnTo>
                    <a:pt x="11" y="12"/>
                  </a:lnTo>
                  <a:lnTo>
                    <a:pt x="11" y="254"/>
                  </a:lnTo>
                  <a:lnTo>
                    <a:pt x="255" y="254"/>
                  </a:lnTo>
                  <a:lnTo>
                    <a:pt x="255" y="47"/>
                  </a:lnTo>
                  <a:lnTo>
                    <a:pt x="266" y="47"/>
                  </a:lnTo>
                  <a:lnTo>
                    <a:pt x="266" y="2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cxnSp>
        <p:nvCxnSpPr>
          <p:cNvPr id="6" name="直接连接符 5"/>
          <p:cNvCxnSpPr>
            <a:cxnSpLocks/>
          </p:cNvCxnSpPr>
          <p:nvPr/>
        </p:nvCxnSpPr>
        <p:spPr>
          <a:xfrm>
            <a:off x="6339627" y="363"/>
            <a:ext cx="1530971" cy="6888118"/>
          </a:xfrm>
          <a:prstGeom prst="line">
            <a:avLst/>
          </a:prstGeom>
          <a:ln w="107950"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715D4157-A862-F2BC-CB89-CB3194092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1661886" y="1036747"/>
            <a:ext cx="7355114" cy="503838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06.</a:t>
            </a:r>
            <a:r>
              <a:rPr lang="pt-BR" altLang="zh-CN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As decisões da CPATP devem ocorrer por consenso, mas quando não houver, podem ser adotadas medidas para solucionar os conflitos, como a mediação por um terceiro ou a solicitação de mediação do órgão regional do Ministério do Trabalho.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endParaRPr lang="pt-BR" altLang="zh-CN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2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07.</a:t>
            </a:r>
            <a:r>
              <a:rPr lang="pt-BR" sz="2000" dirty="0">
                <a:gradFill>
                  <a:gsLst>
                    <a:gs pos="0">
                      <a:srgbClr val="FE2B56"/>
                    </a:gs>
                    <a:gs pos="100000">
                      <a:srgbClr val="FE6F3F"/>
                    </a:gs>
                  </a:gsLst>
                  <a:lin ang="5400000" scaled="0"/>
                </a:gra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 </a:t>
            </a:r>
            <a:r>
              <a:rPr lang="pt-BR" sz="2000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A CPATP tem um presidente, vice-presidente, secretário e demais membros com atribuições específicas relacionadas à organização, coordenação e registro das atividades da comissão.</a:t>
            </a:r>
            <a:endParaRPr lang="id-ID" sz="2000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sp>
        <p:nvSpPr>
          <p:cNvPr id="3" name="等腰三角形 3">
            <a:extLst>
              <a:ext uri="{FF2B5EF4-FFF2-40B4-BE49-F238E27FC236}">
                <a16:creationId xmlns:a16="http://schemas.microsoft.com/office/drawing/2014/main" id="{829BA8FC-4312-EFB6-3FDE-A6FC1514EB47}"/>
              </a:ext>
            </a:extLst>
          </p:cNvPr>
          <p:cNvSpPr/>
          <p:nvPr/>
        </p:nvSpPr>
        <p:spPr>
          <a:xfrm rot="5400000">
            <a:off x="349091" y="1484692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7B8D68D-E55E-A4E6-F9DC-62D1B5136542}"/>
              </a:ext>
            </a:extLst>
          </p:cNvPr>
          <p:cNvSpPr/>
          <p:nvPr/>
        </p:nvSpPr>
        <p:spPr>
          <a:xfrm rot="5400000">
            <a:off x="349092" y="3713843"/>
            <a:ext cx="1078524" cy="970034"/>
          </a:xfrm>
          <a:prstGeom prst="triangle">
            <a:avLst/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6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pic>
        <p:nvPicPr>
          <p:cNvPr id="5" name="Picture 8" descr="SST: o que é e como realizar uma gestão eficiente">
            <a:extLst>
              <a:ext uri="{FF2B5EF4-FFF2-40B4-BE49-F238E27FC236}">
                <a16:creationId xmlns:a16="http://schemas.microsoft.com/office/drawing/2014/main" id="{0FC3C290-B6F8-6F35-39DB-16A099A9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r="11966"/>
          <a:stretch/>
        </p:blipFill>
        <p:spPr bwMode="auto">
          <a:xfrm flipH="1">
            <a:off x="7556500" y="0"/>
            <a:ext cx="4635500" cy="68580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1A8A779D-FCD8-9DC0-00C8-743118CCD304}"/>
              </a:ext>
            </a:extLst>
          </p:cNvPr>
          <p:cNvSpPr/>
          <p:nvPr/>
        </p:nvSpPr>
        <p:spPr>
          <a:xfrm>
            <a:off x="7556500" y="0"/>
            <a:ext cx="4645918" cy="6858000"/>
          </a:xfrm>
          <a:custGeom>
            <a:avLst/>
            <a:gdLst>
              <a:gd name="connsiteX0" fmla="*/ 0 w 6301254"/>
              <a:gd name="connsiteY0" fmla="*/ 0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  <a:gd name="connsiteX4" fmla="*/ 0 w 6301254"/>
              <a:gd name="connsiteY4" fmla="*/ 0 h 6720114"/>
              <a:gd name="connsiteX0" fmla="*/ 0 w 6301254"/>
              <a:gd name="connsiteY0" fmla="*/ 6720114 h 6720114"/>
              <a:gd name="connsiteX1" fmla="*/ 6301254 w 6301254"/>
              <a:gd name="connsiteY1" fmla="*/ 0 h 6720114"/>
              <a:gd name="connsiteX2" fmla="*/ 6301254 w 6301254"/>
              <a:gd name="connsiteY2" fmla="*/ 6720114 h 6720114"/>
              <a:gd name="connsiteX3" fmla="*/ 0 w 6301254"/>
              <a:gd name="connsiteY3" fmla="*/ 6720114 h 672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1254" h="6720114">
                <a:moveTo>
                  <a:pt x="0" y="6720114"/>
                </a:moveTo>
                <a:lnTo>
                  <a:pt x="6301254" y="0"/>
                </a:lnTo>
                <a:lnTo>
                  <a:pt x="6301254" y="6720114"/>
                </a:lnTo>
                <a:lnTo>
                  <a:pt x="0" y="6720114"/>
                </a:lnTo>
                <a:close/>
              </a:path>
            </a:pathLst>
          </a:cu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BBF2A3F0-D40D-F1E6-45E1-F45A5D53D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nalidades de SST: saiba como proteger sua empresa - SELF Engenharia">
            <a:extLst>
              <a:ext uri="{FF2B5EF4-FFF2-40B4-BE49-F238E27FC236}">
                <a16:creationId xmlns:a16="http://schemas.microsoft.com/office/drawing/2014/main" id="{B91C3B08-6AB6-ED07-32EB-38CB240B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42120"/>
          </a:xfrm>
          <a:prstGeom prst="rect">
            <a:avLst/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83290" y="6308781"/>
            <a:ext cx="85646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2153919"/>
            <a:ext cx="5257800" cy="3328263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70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60062CF-4239-4286-B703-132EC1F0E32B}"/>
              </a:ext>
            </a:extLst>
          </p:cNvPr>
          <p:cNvSpPr txBox="1">
            <a:spLocks/>
          </p:cNvSpPr>
          <p:nvPr/>
        </p:nvSpPr>
        <p:spPr>
          <a:xfrm>
            <a:off x="365125" y="2647518"/>
            <a:ext cx="4527550" cy="332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08. </a:t>
            </a:r>
            <a:r>
              <a:rPr lang="pt-BR" altLang="zh-CN" sz="2000" dirty="0">
                <a:solidFill>
                  <a:schemeClr val="bg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São atribuições do OGMO (Órgão Gestor de Mão de Obra), dos empregadores e dos trabalhadores relacionadas ao apoio e cumprimento das atividades da CPATP.</a:t>
            </a:r>
            <a:endParaRPr lang="id-ID" sz="2000" dirty="0">
              <a:solidFill>
                <a:schemeClr val="bg1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3AF4F5F4-C9E0-81AF-8C5B-1653F8818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>
            <a:extLst>
              <a:ext uri="{FF2B5EF4-FFF2-40B4-BE49-F238E27FC236}">
                <a16:creationId xmlns:a16="http://schemas.microsoft.com/office/drawing/2014/main" id="{63671E68-10E6-1F5F-1B90-32C354FB2A75}"/>
              </a:ext>
            </a:extLst>
          </p:cNvPr>
          <p:cNvSpPr/>
          <p:nvPr/>
        </p:nvSpPr>
        <p:spPr>
          <a:xfrm>
            <a:off x="1055914" y="901699"/>
            <a:ext cx="7315199" cy="5230587"/>
          </a:xfrm>
          <a:prstGeom prst="rect">
            <a:avLst/>
          </a:prstGeom>
          <a:gradFill>
            <a:gsLst>
              <a:gs pos="0">
                <a:srgbClr val="FE2B56">
                  <a:alpha val="80000"/>
                </a:srgbClr>
              </a:gs>
              <a:gs pos="100000">
                <a:srgbClr val="FE6F3F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17C4CFA-2460-2C88-E528-6DD900103ACF}"/>
              </a:ext>
            </a:extLst>
          </p:cNvPr>
          <p:cNvSpPr/>
          <p:nvPr/>
        </p:nvSpPr>
        <p:spPr>
          <a:xfrm>
            <a:off x="3229428" y="1666451"/>
            <a:ext cx="4962072" cy="422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 dirty="0">
              <a:solidFill>
                <a:srgbClr val="FE2B56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2DB07AD-2672-6F3A-F73D-FED1B57AB4BD}"/>
              </a:ext>
            </a:extLst>
          </p:cNvPr>
          <p:cNvSpPr txBox="1">
            <a:spLocks/>
          </p:cNvSpPr>
          <p:nvPr/>
        </p:nvSpPr>
        <p:spPr>
          <a:xfrm>
            <a:off x="1263222" y="1520022"/>
            <a:ext cx="7082491" cy="3928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Essas são as </a:t>
            </a:r>
            <a:r>
              <a:rPr lang="pt-BR" altLang="zh-CN" dirty="0">
                <a:solidFill>
                  <a:schemeClr val="accent1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principais informações e atribuições </a:t>
            </a: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descritas no item 29.7 referente à Comissão de Prevenção de Acidentes no Trabalho Portuário (CPATP), que por ser um item extenso, está em resumo.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pt-BR" altLang="zh-CN" dirty="0">
              <a:solidFill>
                <a:srgbClr val="201F42"/>
              </a:solidFill>
              <a:latin typeface="Arial"/>
              <a:ea typeface="微软雅黑"/>
              <a:cs typeface="Lato" panose="020F0502020204030203" pitchFamily="34" charset="0"/>
              <a:sym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pt-BR" altLang="zh-CN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rPr>
              <a:t>Consulte o texto da norma para obter todos os detalhes.</a:t>
            </a:r>
          </a:p>
        </p:txBody>
      </p:sp>
      <p:sp>
        <p:nvSpPr>
          <p:cNvPr id="2" name="任意多边形 14">
            <a:extLst>
              <a:ext uri="{FF2B5EF4-FFF2-40B4-BE49-F238E27FC236}">
                <a16:creationId xmlns:a16="http://schemas.microsoft.com/office/drawing/2014/main" id="{5A4CB824-EE27-014A-7229-9B34E9E0DE5F}"/>
              </a:ext>
            </a:extLst>
          </p:cNvPr>
          <p:cNvSpPr/>
          <p:nvPr/>
        </p:nvSpPr>
        <p:spPr>
          <a:xfrm>
            <a:off x="10689770" y="5301343"/>
            <a:ext cx="1502229" cy="1556657"/>
          </a:xfrm>
          <a:custGeom>
            <a:avLst/>
            <a:gdLst>
              <a:gd name="connsiteX0" fmla="*/ 3438769 w 3438769"/>
              <a:gd name="connsiteY0" fmla="*/ 0 h 3440635"/>
              <a:gd name="connsiteX1" fmla="*/ 3438769 w 3438769"/>
              <a:gd name="connsiteY1" fmla="*/ 3440635 h 3440635"/>
              <a:gd name="connsiteX2" fmla="*/ 47 w 3438769"/>
              <a:gd name="connsiteY2" fmla="*/ 3440635 h 3440635"/>
              <a:gd name="connsiteX3" fmla="*/ 0 w 3438769"/>
              <a:gd name="connsiteY3" fmla="*/ 3438769 h 3440635"/>
              <a:gd name="connsiteX4" fmla="*/ 3438769 w 3438769"/>
              <a:gd name="connsiteY4" fmla="*/ 0 h 3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769" h="3440635">
                <a:moveTo>
                  <a:pt x="3438769" y="0"/>
                </a:moveTo>
                <a:lnTo>
                  <a:pt x="3438769" y="3440635"/>
                </a:lnTo>
                <a:lnTo>
                  <a:pt x="47" y="3440635"/>
                </a:lnTo>
                <a:lnTo>
                  <a:pt x="0" y="3438769"/>
                </a:lnTo>
                <a:cubicBezTo>
                  <a:pt x="0" y="1539589"/>
                  <a:pt x="1539589" y="0"/>
                  <a:pt x="3438769" y="0"/>
                </a:cubicBezTo>
                <a:close/>
              </a:path>
            </a:pathLst>
          </a:cu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60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6" name="组合 18">
            <a:extLst>
              <a:ext uri="{FF2B5EF4-FFF2-40B4-BE49-F238E27FC236}">
                <a16:creationId xmlns:a16="http://schemas.microsoft.com/office/drawing/2014/main" id="{A5443CAE-EEE8-7B51-3329-3664E13BA08A}"/>
              </a:ext>
            </a:extLst>
          </p:cNvPr>
          <p:cNvGrpSpPr/>
          <p:nvPr/>
        </p:nvGrpSpPr>
        <p:grpSpPr>
          <a:xfrm>
            <a:off x="11260346" y="5926468"/>
            <a:ext cx="3350515" cy="713819"/>
            <a:chOff x="8161546" y="4601720"/>
            <a:chExt cx="3350515" cy="713819"/>
          </a:xfrm>
        </p:grpSpPr>
        <p:sp>
          <p:nvSpPr>
            <p:cNvPr id="7" name="等腰三角形 15">
              <a:extLst>
                <a:ext uri="{FF2B5EF4-FFF2-40B4-BE49-F238E27FC236}">
                  <a16:creationId xmlns:a16="http://schemas.microsoft.com/office/drawing/2014/main" id="{B75F0B37-33B3-F2B5-3630-88B3589A27B3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45B581CA-E1A7-F0E0-B25A-4F2E77788D27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A019AA4F-8F8E-8870-DFEE-0023267D3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61" y="187840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rcado de trabalho no setor portuário demanda atualização - MAC Logistic">
            <a:extLst>
              <a:ext uri="{FF2B5EF4-FFF2-40B4-BE49-F238E27FC236}">
                <a16:creationId xmlns:a16="http://schemas.microsoft.com/office/drawing/2014/main" id="{11689453-787B-767F-5B82-88EC8EF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60" cy="6873743"/>
          </a:xfrm>
          <a:prstGeom prst="parallelogram">
            <a:avLst>
              <a:gd name="adj" fmla="val 115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71500" y="3940751"/>
            <a:ext cx="4204974" cy="881308"/>
            <a:chOff x="5267282" y="18129"/>
            <a:chExt cx="4204974" cy="881308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5269568" y="18129"/>
              <a:ext cx="4202688" cy="4140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4800" b="1" dirty="0">
                  <a:solidFill>
                    <a:srgbClr val="201F42"/>
                  </a:soli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11</a:t>
              </a:r>
              <a:endParaRPr lang="zh-CN" altLang="en-US" sz="4000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267282" y="853718"/>
              <a:ext cx="85646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2B56"/>
                </a:gs>
                <a:gs pos="100000">
                  <a:srgbClr val="FE6F3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rgbClr val="201F42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平行四边形 12"/>
          <p:cNvSpPr/>
          <p:nvPr/>
        </p:nvSpPr>
        <p:spPr>
          <a:xfrm>
            <a:off x="0" y="-15743"/>
            <a:ext cx="12192000" cy="6873742"/>
          </a:xfrm>
          <a:prstGeom prst="parallelogram">
            <a:avLst>
              <a:gd name="adj" fmla="val 115798"/>
            </a:avLst>
          </a:prstGeom>
          <a:solidFill>
            <a:srgbClr val="140F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8800" y="427892"/>
            <a:ext cx="4733680" cy="2778370"/>
            <a:chOff x="609600" y="1875692"/>
            <a:chExt cx="4733680" cy="2778370"/>
          </a:xfrm>
        </p:grpSpPr>
        <p:sp>
          <p:nvSpPr>
            <p:cNvPr id="6" name="圆角矩形 5"/>
            <p:cNvSpPr/>
            <p:nvPr/>
          </p:nvSpPr>
          <p:spPr>
            <a:xfrm>
              <a:off x="609600" y="1875692"/>
              <a:ext cx="4724400" cy="2778370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360062CF-4239-4286-B703-132EC1F0E32B}"/>
                </a:ext>
              </a:extLst>
            </p:cNvPr>
            <p:cNvSpPr txBox="1">
              <a:spLocks/>
            </p:cNvSpPr>
            <p:nvPr/>
          </p:nvSpPr>
          <p:spPr>
            <a:xfrm>
              <a:off x="644745" y="2111249"/>
              <a:ext cx="4698535" cy="21288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pt-BR" altLang="zh-CN" b="1" dirty="0">
                  <a:gradFill>
                    <a:gsLst>
                      <a:gs pos="0">
                        <a:srgbClr val="FE2B56"/>
                      </a:gs>
                      <a:gs pos="100000">
                        <a:srgbClr val="FE6F3F"/>
                      </a:gs>
                    </a:gsLst>
                    <a:lin ang="5400000" scaled="0"/>
                  </a:gradFill>
                  <a:latin typeface="Arial"/>
                  <a:ea typeface="微软雅黑"/>
                  <a:cs typeface="Lato" panose="020F0502020204030203" pitchFamily="34" charset="0"/>
                  <a:sym typeface="Arial"/>
                </a:rPr>
                <a:t>Serviços Especializados em Engenharia de Segurança e em Medicina do Trabalho – SESMT</a:t>
              </a:r>
              <a:endParaRPr lang="pt-BR" altLang="zh-CN" b="1" dirty="0">
                <a:solidFill>
                  <a:srgbClr val="201F42"/>
                </a:solidFill>
                <a:latin typeface="Arial"/>
                <a:ea typeface="微软雅黑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491443" y="4240116"/>
              <a:ext cx="2842557" cy="0"/>
            </a:xfrm>
            <a:prstGeom prst="line">
              <a:avLst/>
            </a:prstGeom>
            <a:ln w="19050">
              <a:gradFill>
                <a:gsLst>
                  <a:gs pos="0">
                    <a:srgbClr val="FE2B56"/>
                  </a:gs>
                  <a:gs pos="100000">
                    <a:srgbClr val="FE6F3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等腰三角形 6"/>
          <p:cNvSpPr/>
          <p:nvPr/>
        </p:nvSpPr>
        <p:spPr>
          <a:xfrm>
            <a:off x="3974123" y="1"/>
            <a:ext cx="8217877" cy="6858000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2B56"/>
              </a:gs>
              <a:gs pos="100000">
                <a:srgbClr val="FE6F3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" name="组合 18">
            <a:extLst>
              <a:ext uri="{FF2B5EF4-FFF2-40B4-BE49-F238E27FC236}">
                <a16:creationId xmlns:a16="http://schemas.microsoft.com/office/drawing/2014/main" id="{A403D50C-927E-813F-DE55-CFC41E872264}"/>
              </a:ext>
            </a:extLst>
          </p:cNvPr>
          <p:cNvGrpSpPr/>
          <p:nvPr/>
        </p:nvGrpSpPr>
        <p:grpSpPr>
          <a:xfrm>
            <a:off x="10015746" y="5147820"/>
            <a:ext cx="3350515" cy="713819"/>
            <a:chOff x="8161546" y="4601720"/>
            <a:chExt cx="3350515" cy="713819"/>
          </a:xfrm>
        </p:grpSpPr>
        <p:sp>
          <p:nvSpPr>
            <p:cNvPr id="5" name="等腰三角形 15">
              <a:extLst>
                <a:ext uri="{FF2B5EF4-FFF2-40B4-BE49-F238E27FC236}">
                  <a16:creationId xmlns:a16="http://schemas.microsoft.com/office/drawing/2014/main" id="{8BAEDEA5-BA30-8D68-26E7-4B4E20632557}"/>
                </a:ext>
              </a:extLst>
            </p:cNvPr>
            <p:cNvSpPr/>
            <p:nvPr/>
          </p:nvSpPr>
          <p:spPr>
            <a:xfrm rot="10800000">
              <a:off x="8453646" y="4601720"/>
              <a:ext cx="216161" cy="1944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126E13B-8624-FDF5-A39B-4CEF36CB0A5C}"/>
                </a:ext>
              </a:extLst>
            </p:cNvPr>
            <p:cNvSpPr txBox="1"/>
            <p:nvPr/>
          </p:nvSpPr>
          <p:spPr>
            <a:xfrm>
              <a:off x="8161546" y="4987821"/>
              <a:ext cx="3350515" cy="327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NR 29</a:t>
              </a:r>
            </a:p>
          </p:txBody>
        </p:sp>
      </p:grp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7A159797-FFDA-3649-0D0D-7FE5C522F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31" y="167417"/>
            <a:ext cx="1876429" cy="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14:switch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3AF447F-104D-4C1C-924C-F1CB9AA1831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商业计划书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 ss">
  <a:themeElements>
    <a:clrScheme name="Personalizada 13">
      <a:dk1>
        <a:srgbClr val="F2F2F2"/>
      </a:dk1>
      <a:lt1>
        <a:srgbClr val="000000"/>
      </a:lt1>
      <a:dk2>
        <a:srgbClr val="FFFFFF"/>
      </a:dk2>
      <a:lt2>
        <a:srgbClr val="7F7F7F"/>
      </a:lt2>
      <a:accent1>
        <a:srgbClr val="F0A22E"/>
      </a:accent1>
      <a:accent2>
        <a:srgbClr val="000000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s" id="{225F3562-8941-43EE-9D26-C9366A90290D}" vid="{0EFEEBC6-B108-4D6E-96EC-5F4336D3F9E3}"/>
    </a:ext>
  </a:extLst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1 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s" id="{225F3562-8941-43EE-9D26-C9366A90290D}" vid="{0EFEEBC6-B108-4D6E-96EC-5F4336D3F9E3}"/>
    </a:ext>
  </a:extLst>
</a:theme>
</file>

<file path=ppt/theme/theme6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4856</TotalTime>
  <Words>7519</Words>
  <Application>Microsoft Office PowerPoint</Application>
  <PresentationFormat>Widescreen</PresentationFormat>
  <Paragraphs>842</Paragraphs>
  <Slides>184</Slides>
  <Notes>182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184</vt:i4>
      </vt:variant>
    </vt:vector>
  </HeadingPairs>
  <TitlesOfParts>
    <vt:vector size="199" baseType="lpstr">
      <vt:lpstr>微软雅黑</vt:lpstr>
      <vt:lpstr>Arial</vt:lpstr>
      <vt:lpstr>Calibri</vt:lpstr>
      <vt:lpstr>Gisha</vt:lpstr>
      <vt:lpstr>Wingdings</vt:lpstr>
      <vt:lpstr>字魂59号-创粗黑</vt:lpstr>
      <vt:lpstr>www.jpppt.com</vt:lpstr>
      <vt:lpstr>Tema1 ss</vt:lpstr>
      <vt:lpstr>1_www.jpppt.com</vt:lpstr>
      <vt:lpstr>2_www.jpppt.com</vt:lpstr>
      <vt:lpstr>1_Tema1 ss</vt:lpstr>
      <vt:lpstr>3_www.jpppt.com</vt:lpstr>
      <vt:lpstr>5_www.jpppt.com</vt:lpstr>
      <vt:lpstr>6_www.jpppt.com</vt:lpstr>
      <vt:lpstr>自定义设计方案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3</cp:revision>
  <dcterms:created xsi:type="dcterms:W3CDTF">2017-08-18T03:02:00Z</dcterms:created>
  <dcterms:modified xsi:type="dcterms:W3CDTF">2024-03-14T17:38:57Z</dcterms:modified>
</cp:coreProperties>
</file>