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1" r:id="rId1"/>
    <p:sldMasterId id="2147483879" r:id="rId2"/>
  </p:sldMasterIdLst>
  <p:notesMasterIdLst>
    <p:notesMasterId r:id="rId120"/>
  </p:notesMasterIdLst>
  <p:sldIdLst>
    <p:sldId id="351" r:id="rId3"/>
    <p:sldId id="474" r:id="rId4"/>
    <p:sldId id="475" r:id="rId5"/>
    <p:sldId id="577" r:id="rId6"/>
    <p:sldId id="476" r:id="rId7"/>
    <p:sldId id="571" r:id="rId8"/>
    <p:sldId id="477" r:id="rId9"/>
    <p:sldId id="349" r:id="rId10"/>
    <p:sldId id="478" r:id="rId11"/>
    <p:sldId id="578" r:id="rId12"/>
    <p:sldId id="479" r:id="rId13"/>
    <p:sldId id="480" r:id="rId14"/>
    <p:sldId id="482" r:id="rId15"/>
    <p:sldId id="481" r:id="rId16"/>
    <p:sldId id="592" r:id="rId17"/>
    <p:sldId id="483" r:id="rId18"/>
    <p:sldId id="485" r:id="rId19"/>
    <p:sldId id="484" r:id="rId20"/>
    <p:sldId id="572" r:id="rId21"/>
    <p:sldId id="486" r:id="rId22"/>
    <p:sldId id="487" r:id="rId23"/>
    <p:sldId id="488" r:id="rId24"/>
    <p:sldId id="489" r:id="rId25"/>
    <p:sldId id="490" r:id="rId26"/>
    <p:sldId id="581" r:id="rId27"/>
    <p:sldId id="491" r:id="rId28"/>
    <p:sldId id="579" r:id="rId29"/>
    <p:sldId id="493" r:id="rId30"/>
    <p:sldId id="494" r:id="rId31"/>
    <p:sldId id="576" r:id="rId32"/>
    <p:sldId id="495" r:id="rId33"/>
    <p:sldId id="496" r:id="rId34"/>
    <p:sldId id="497" r:id="rId35"/>
    <p:sldId id="582" r:id="rId36"/>
    <p:sldId id="575" r:id="rId37"/>
    <p:sldId id="498" r:id="rId38"/>
    <p:sldId id="499" r:id="rId39"/>
    <p:sldId id="500" r:id="rId40"/>
    <p:sldId id="501" r:id="rId41"/>
    <p:sldId id="502" r:id="rId42"/>
    <p:sldId id="503" r:id="rId43"/>
    <p:sldId id="504" r:id="rId44"/>
    <p:sldId id="505" r:id="rId45"/>
    <p:sldId id="583" r:id="rId46"/>
    <p:sldId id="506" r:id="rId47"/>
    <p:sldId id="507" r:id="rId48"/>
    <p:sldId id="509" r:id="rId49"/>
    <p:sldId id="508" r:id="rId50"/>
    <p:sldId id="510" r:id="rId51"/>
    <p:sldId id="580" r:id="rId52"/>
    <p:sldId id="574" r:id="rId53"/>
    <p:sldId id="511" r:id="rId54"/>
    <p:sldId id="512" r:id="rId55"/>
    <p:sldId id="513" r:id="rId56"/>
    <p:sldId id="588" r:id="rId57"/>
    <p:sldId id="514" r:id="rId58"/>
    <p:sldId id="584" r:id="rId59"/>
    <p:sldId id="573" r:id="rId60"/>
    <p:sldId id="515" r:id="rId61"/>
    <p:sldId id="516" r:id="rId62"/>
    <p:sldId id="585" r:id="rId63"/>
    <p:sldId id="586" r:id="rId64"/>
    <p:sldId id="517" r:id="rId65"/>
    <p:sldId id="518" r:id="rId66"/>
    <p:sldId id="519" r:id="rId67"/>
    <p:sldId id="520" r:id="rId68"/>
    <p:sldId id="521" r:id="rId69"/>
    <p:sldId id="522" r:id="rId70"/>
    <p:sldId id="523" r:id="rId71"/>
    <p:sldId id="524" r:id="rId72"/>
    <p:sldId id="525" r:id="rId73"/>
    <p:sldId id="526" r:id="rId74"/>
    <p:sldId id="527" r:id="rId75"/>
    <p:sldId id="528" r:id="rId76"/>
    <p:sldId id="543" r:id="rId77"/>
    <p:sldId id="529" r:id="rId78"/>
    <p:sldId id="534" r:id="rId79"/>
    <p:sldId id="535" r:id="rId80"/>
    <p:sldId id="533" r:id="rId81"/>
    <p:sldId id="537" r:id="rId82"/>
    <p:sldId id="538" r:id="rId83"/>
    <p:sldId id="539" r:id="rId84"/>
    <p:sldId id="536" r:id="rId85"/>
    <p:sldId id="541" r:id="rId86"/>
    <p:sldId id="542" r:id="rId87"/>
    <p:sldId id="540" r:id="rId88"/>
    <p:sldId id="545" r:id="rId89"/>
    <p:sldId id="544" r:id="rId90"/>
    <p:sldId id="589" r:id="rId91"/>
    <p:sldId id="590" r:id="rId92"/>
    <p:sldId id="365" r:id="rId93"/>
    <p:sldId id="547" r:id="rId94"/>
    <p:sldId id="548" r:id="rId95"/>
    <p:sldId id="549" r:id="rId96"/>
    <p:sldId id="550" r:id="rId97"/>
    <p:sldId id="551" r:id="rId98"/>
    <p:sldId id="591" r:id="rId99"/>
    <p:sldId id="552" r:id="rId100"/>
    <p:sldId id="553" r:id="rId101"/>
    <p:sldId id="555" r:id="rId102"/>
    <p:sldId id="554" r:id="rId103"/>
    <p:sldId id="556" r:id="rId104"/>
    <p:sldId id="557" r:id="rId105"/>
    <p:sldId id="558" r:id="rId106"/>
    <p:sldId id="587" r:id="rId107"/>
    <p:sldId id="559" r:id="rId108"/>
    <p:sldId id="560" r:id="rId109"/>
    <p:sldId id="561" r:id="rId110"/>
    <p:sldId id="562" r:id="rId111"/>
    <p:sldId id="565" r:id="rId112"/>
    <p:sldId id="563" r:id="rId113"/>
    <p:sldId id="564" r:id="rId114"/>
    <p:sldId id="566" r:id="rId115"/>
    <p:sldId id="567" r:id="rId116"/>
    <p:sldId id="568" r:id="rId117"/>
    <p:sldId id="569" r:id="rId118"/>
    <p:sldId id="570"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B3D"/>
    <a:srgbClr val="EFA52D"/>
    <a:srgbClr val="FDD155"/>
    <a:srgbClr val="4BC9D0"/>
    <a:srgbClr val="FDD661"/>
    <a:srgbClr val="BAC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CB137-4084-4158-AC3B-C7D50E55BF99}" v="2" dt="2023-09-12T14:15:17.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75" autoAdjust="0"/>
    <p:restoredTop sz="96314" autoAdjust="0"/>
  </p:normalViewPr>
  <p:slideViewPr>
    <p:cSldViewPr snapToGrid="0" snapToObjects="1">
      <p:cViewPr varScale="1">
        <p:scale>
          <a:sx n="109" d="100"/>
          <a:sy n="109" d="100"/>
        </p:scale>
        <p:origin x="132" y="258"/>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B3887-98E8-43CE-AC43-6DE2C7B49E2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E39DCB-31BA-462D-8301-B390EC047491}">
      <dgm:prSet/>
      <dgm:spPr/>
      <dgm:t>
        <a:bodyPr/>
        <a:lstStyle/>
        <a:p>
          <a:r>
            <a:rPr kumimoji="1" lang="pt-BR"/>
            <a:t>Medidas de prevenção de acidentes</a:t>
          </a:r>
          <a:endParaRPr lang="en-US"/>
        </a:p>
      </dgm:t>
    </dgm:pt>
    <dgm:pt modelId="{DF4DEE4A-ECA5-4884-BAB3-909D15EDE5FB}" type="parTrans" cxnId="{5FBE2376-B904-427A-9EEB-898C621832A3}">
      <dgm:prSet/>
      <dgm:spPr/>
      <dgm:t>
        <a:bodyPr/>
        <a:lstStyle/>
        <a:p>
          <a:endParaRPr lang="en-US"/>
        </a:p>
      </dgm:t>
    </dgm:pt>
    <dgm:pt modelId="{A9763B78-E7CA-4F25-A88B-7001126B7314}" type="sibTrans" cxnId="{5FBE2376-B904-427A-9EEB-898C621832A3}">
      <dgm:prSet/>
      <dgm:spPr/>
      <dgm:t>
        <a:bodyPr/>
        <a:lstStyle/>
        <a:p>
          <a:endParaRPr lang="en-US"/>
        </a:p>
      </dgm:t>
    </dgm:pt>
    <dgm:pt modelId="{3A0F9FAB-0461-4306-A8F9-8420FD045C45}">
      <dgm:prSet/>
      <dgm:spPr/>
      <dgm:t>
        <a:bodyPr/>
        <a:lstStyle/>
        <a:p>
          <a:r>
            <a:rPr kumimoji="1" lang="pt-BR" b="1"/>
            <a:t>Programa de Gerenciamento de Riscos (PGR)</a:t>
          </a:r>
          <a:endParaRPr lang="en-US"/>
        </a:p>
      </dgm:t>
    </dgm:pt>
    <dgm:pt modelId="{E0E1681D-AA42-4C1F-977C-4EBC8873F5EF}" type="parTrans" cxnId="{6EB1D61E-5341-421E-B97C-9093AB46E98F}">
      <dgm:prSet/>
      <dgm:spPr/>
      <dgm:t>
        <a:bodyPr/>
        <a:lstStyle/>
        <a:p>
          <a:endParaRPr lang="en-US"/>
        </a:p>
      </dgm:t>
    </dgm:pt>
    <dgm:pt modelId="{5EA70DAE-F13F-4A2F-80EB-6B5EC6EA15C1}" type="sibTrans" cxnId="{6EB1D61E-5341-421E-B97C-9093AB46E98F}">
      <dgm:prSet/>
      <dgm:spPr/>
      <dgm:t>
        <a:bodyPr/>
        <a:lstStyle/>
        <a:p>
          <a:endParaRPr lang="en-US"/>
        </a:p>
      </dgm:t>
    </dgm:pt>
    <dgm:pt modelId="{D50A49C2-0DB7-4440-AEB7-B3ED5260B716}">
      <dgm:prSet/>
      <dgm:spPr/>
      <dgm:t>
        <a:bodyPr/>
        <a:lstStyle/>
        <a:p>
          <a:r>
            <a:rPr kumimoji="1" lang="pt-BR"/>
            <a:t>Programa de Controle Médico de Saúde Ocupacional (PCMSO)</a:t>
          </a:r>
          <a:endParaRPr lang="en-US"/>
        </a:p>
      </dgm:t>
    </dgm:pt>
    <dgm:pt modelId="{9ABFF8F9-91EA-44DD-9C20-0F6406F73B78}" type="parTrans" cxnId="{D15CCE19-8F09-4A0F-A02D-9EC0AE2FAB27}">
      <dgm:prSet/>
      <dgm:spPr/>
      <dgm:t>
        <a:bodyPr/>
        <a:lstStyle/>
        <a:p>
          <a:endParaRPr lang="en-US"/>
        </a:p>
      </dgm:t>
    </dgm:pt>
    <dgm:pt modelId="{172E77D8-D24F-4BBE-B166-386125A3D515}" type="sibTrans" cxnId="{D15CCE19-8F09-4A0F-A02D-9EC0AE2FAB27}">
      <dgm:prSet/>
      <dgm:spPr/>
      <dgm:t>
        <a:bodyPr/>
        <a:lstStyle/>
        <a:p>
          <a:endParaRPr lang="en-US"/>
        </a:p>
      </dgm:t>
    </dgm:pt>
    <dgm:pt modelId="{6B67E528-1532-4A3B-B727-3265EAFA79BC}">
      <dgm:prSet/>
      <dgm:spPr/>
      <dgm:t>
        <a:bodyPr/>
        <a:lstStyle/>
        <a:p>
          <a:r>
            <a:rPr kumimoji="1" lang="pt-BR"/>
            <a:t>Capacitação dos trabalhadores</a:t>
          </a:r>
          <a:endParaRPr lang="en-US"/>
        </a:p>
      </dgm:t>
    </dgm:pt>
    <dgm:pt modelId="{403CA23D-A128-4E4F-9E23-BD2527C72B77}" type="parTrans" cxnId="{297A9447-DF38-4036-9A43-E7CF93015A59}">
      <dgm:prSet/>
      <dgm:spPr/>
      <dgm:t>
        <a:bodyPr/>
        <a:lstStyle/>
        <a:p>
          <a:endParaRPr lang="en-US"/>
        </a:p>
      </dgm:t>
    </dgm:pt>
    <dgm:pt modelId="{A5578159-F142-485A-A89D-14D6D1B1E21E}" type="sibTrans" cxnId="{297A9447-DF38-4036-9A43-E7CF93015A59}">
      <dgm:prSet/>
      <dgm:spPr/>
      <dgm:t>
        <a:bodyPr/>
        <a:lstStyle/>
        <a:p>
          <a:endParaRPr lang="en-US"/>
        </a:p>
      </dgm:t>
    </dgm:pt>
    <dgm:pt modelId="{93DC1A1F-09D6-42F1-ADB1-E5FBAC540630}">
      <dgm:prSet/>
      <dgm:spPr/>
      <dgm:t>
        <a:bodyPr/>
        <a:lstStyle/>
        <a:p>
          <a:r>
            <a:rPr kumimoji="1" lang="pt-BR"/>
            <a:t>Gestão de resíduos</a:t>
          </a:r>
          <a:endParaRPr lang="en-US"/>
        </a:p>
      </dgm:t>
    </dgm:pt>
    <dgm:pt modelId="{8421827E-710A-4B58-8ACB-27BB1CDA2947}" type="parTrans" cxnId="{EA4030B2-91D2-4E79-850C-CF1A4EC44293}">
      <dgm:prSet/>
      <dgm:spPr/>
      <dgm:t>
        <a:bodyPr/>
        <a:lstStyle/>
        <a:p>
          <a:endParaRPr lang="en-US"/>
        </a:p>
      </dgm:t>
    </dgm:pt>
    <dgm:pt modelId="{48BB1CFC-6134-4710-BDB6-0509B8A6F8C2}" type="sibTrans" cxnId="{EA4030B2-91D2-4E79-850C-CF1A4EC44293}">
      <dgm:prSet/>
      <dgm:spPr/>
      <dgm:t>
        <a:bodyPr/>
        <a:lstStyle/>
        <a:p>
          <a:endParaRPr lang="en-US"/>
        </a:p>
      </dgm:t>
    </dgm:pt>
    <dgm:pt modelId="{D07867CA-9EBC-4984-996D-B121281D4340}">
      <dgm:prSet/>
      <dgm:spPr/>
      <dgm:t>
        <a:bodyPr/>
        <a:lstStyle/>
        <a:p>
          <a:r>
            <a:rPr kumimoji="1" lang="pt-BR"/>
            <a:t>Ergonomia nos serviços de saúde</a:t>
          </a:r>
          <a:endParaRPr lang="en-US"/>
        </a:p>
      </dgm:t>
    </dgm:pt>
    <dgm:pt modelId="{49A5137D-92E9-4408-A5E1-2F935D90CC52}" type="parTrans" cxnId="{43276837-3136-427B-B4B0-AA55799A96A3}">
      <dgm:prSet/>
      <dgm:spPr/>
      <dgm:t>
        <a:bodyPr/>
        <a:lstStyle/>
        <a:p>
          <a:endParaRPr lang="en-US"/>
        </a:p>
      </dgm:t>
    </dgm:pt>
    <dgm:pt modelId="{3FFF49CB-0866-4802-A598-ECDD7D15A8AB}" type="sibTrans" cxnId="{43276837-3136-427B-B4B0-AA55799A96A3}">
      <dgm:prSet/>
      <dgm:spPr/>
      <dgm:t>
        <a:bodyPr/>
        <a:lstStyle/>
        <a:p>
          <a:endParaRPr lang="en-US"/>
        </a:p>
      </dgm:t>
    </dgm:pt>
    <dgm:pt modelId="{F29862D4-D1B8-404D-9849-F7E2CE199147}">
      <dgm:prSet/>
      <dgm:spPr/>
      <dgm:t>
        <a:bodyPr/>
        <a:lstStyle/>
        <a:p>
          <a:r>
            <a:rPr kumimoji="1" lang="pt-BR"/>
            <a:t>Agentes biológicos</a:t>
          </a:r>
          <a:endParaRPr lang="en-US"/>
        </a:p>
      </dgm:t>
    </dgm:pt>
    <dgm:pt modelId="{3344DE5E-A696-429F-B74A-06D2A1CC6B60}" type="parTrans" cxnId="{2F867025-F81D-4A5F-8DC6-80B3CD86C2D7}">
      <dgm:prSet/>
      <dgm:spPr/>
      <dgm:t>
        <a:bodyPr/>
        <a:lstStyle/>
        <a:p>
          <a:endParaRPr lang="en-US"/>
        </a:p>
      </dgm:t>
    </dgm:pt>
    <dgm:pt modelId="{7EC096A5-6F98-4D03-9F27-3DE0CB78479F}" type="sibTrans" cxnId="{2F867025-F81D-4A5F-8DC6-80B3CD86C2D7}">
      <dgm:prSet/>
      <dgm:spPr/>
      <dgm:t>
        <a:bodyPr/>
        <a:lstStyle/>
        <a:p>
          <a:endParaRPr lang="en-US"/>
        </a:p>
      </dgm:t>
    </dgm:pt>
    <dgm:pt modelId="{75DD91C8-7FA9-49FC-B328-583DAFA201FE}">
      <dgm:prSet/>
      <dgm:spPr/>
      <dgm:t>
        <a:bodyPr/>
        <a:lstStyle/>
        <a:p>
          <a:r>
            <a:rPr kumimoji="1" lang="pt-BR"/>
            <a:t>Riscos químicos e farmacêuticos</a:t>
          </a:r>
          <a:endParaRPr lang="en-US"/>
        </a:p>
      </dgm:t>
    </dgm:pt>
    <dgm:pt modelId="{7B8321E5-9BA9-44DE-A943-15961DB2388E}" type="parTrans" cxnId="{AF25B51F-5BF8-4AC1-8804-30494BEF814C}">
      <dgm:prSet/>
      <dgm:spPr/>
      <dgm:t>
        <a:bodyPr/>
        <a:lstStyle/>
        <a:p>
          <a:endParaRPr lang="en-US"/>
        </a:p>
      </dgm:t>
    </dgm:pt>
    <dgm:pt modelId="{1618E11E-B471-44CD-8C25-07FF06FADCB7}" type="sibTrans" cxnId="{AF25B51F-5BF8-4AC1-8804-30494BEF814C}">
      <dgm:prSet/>
      <dgm:spPr/>
      <dgm:t>
        <a:bodyPr/>
        <a:lstStyle/>
        <a:p>
          <a:endParaRPr lang="en-US"/>
        </a:p>
      </dgm:t>
    </dgm:pt>
    <dgm:pt modelId="{D9569779-864F-4A59-B6CF-B96145F2A074}">
      <dgm:prSet/>
      <dgm:spPr/>
      <dgm:t>
        <a:bodyPr/>
        <a:lstStyle/>
        <a:p>
          <a:r>
            <a:rPr kumimoji="1" lang="pt-BR"/>
            <a:t>Responsabilidade dos empregadores e trabalhadores</a:t>
          </a:r>
          <a:endParaRPr lang="en-US"/>
        </a:p>
      </dgm:t>
    </dgm:pt>
    <dgm:pt modelId="{84D159C6-2896-4984-998D-095D71DDAA2B}" type="parTrans" cxnId="{7F7D6A2E-A74E-46A2-AB28-4628B186D3C2}">
      <dgm:prSet/>
      <dgm:spPr/>
      <dgm:t>
        <a:bodyPr/>
        <a:lstStyle/>
        <a:p>
          <a:endParaRPr lang="en-US"/>
        </a:p>
      </dgm:t>
    </dgm:pt>
    <dgm:pt modelId="{54288767-2AA0-4628-9101-C6BEE70DDF0A}" type="sibTrans" cxnId="{7F7D6A2E-A74E-46A2-AB28-4628B186D3C2}">
      <dgm:prSet/>
      <dgm:spPr/>
      <dgm:t>
        <a:bodyPr/>
        <a:lstStyle/>
        <a:p>
          <a:endParaRPr lang="en-US"/>
        </a:p>
      </dgm:t>
    </dgm:pt>
    <dgm:pt modelId="{EF1D6079-98B0-4C47-AB98-8E3CD9A22E0C}">
      <dgm:prSet/>
      <dgm:spPr/>
      <dgm:t>
        <a:bodyPr/>
        <a:lstStyle/>
        <a:p>
          <a:r>
            <a:rPr kumimoji="1" lang="pt-BR"/>
            <a:t>Proteção radiológica</a:t>
          </a:r>
          <a:endParaRPr lang="en-US"/>
        </a:p>
      </dgm:t>
    </dgm:pt>
    <dgm:pt modelId="{12790EDE-DF39-4D74-8B7E-85E9C09CD56C}" type="parTrans" cxnId="{D3E07B6D-CF62-4AF2-B245-9B476E224A6F}">
      <dgm:prSet/>
      <dgm:spPr/>
      <dgm:t>
        <a:bodyPr/>
        <a:lstStyle/>
        <a:p>
          <a:endParaRPr lang="en-US"/>
        </a:p>
      </dgm:t>
    </dgm:pt>
    <dgm:pt modelId="{524F6FEB-3D1F-4723-8874-969CF8F695CC}" type="sibTrans" cxnId="{D3E07B6D-CF62-4AF2-B245-9B476E224A6F}">
      <dgm:prSet/>
      <dgm:spPr/>
      <dgm:t>
        <a:bodyPr/>
        <a:lstStyle/>
        <a:p>
          <a:endParaRPr lang="en-US"/>
        </a:p>
      </dgm:t>
    </dgm:pt>
    <dgm:pt modelId="{39FA30AA-FA22-48A9-BC29-F53E0FEDB483}">
      <dgm:prSet/>
      <dgm:spPr/>
      <dgm:t>
        <a:bodyPr/>
        <a:lstStyle/>
        <a:p>
          <a:r>
            <a:rPr kumimoji="1" lang="pt-BR"/>
            <a:t>Vigilância em saúde</a:t>
          </a:r>
          <a:endParaRPr lang="en-US"/>
        </a:p>
      </dgm:t>
    </dgm:pt>
    <dgm:pt modelId="{F31D7416-2380-489C-A80B-28F7AF43A52E}" type="parTrans" cxnId="{C382DBC8-99F1-424F-A303-20B1CDF448B4}">
      <dgm:prSet/>
      <dgm:spPr/>
      <dgm:t>
        <a:bodyPr/>
        <a:lstStyle/>
        <a:p>
          <a:endParaRPr lang="en-US"/>
        </a:p>
      </dgm:t>
    </dgm:pt>
    <dgm:pt modelId="{A6C6635F-F17E-4066-9BB8-7A7496539EA8}" type="sibTrans" cxnId="{C382DBC8-99F1-424F-A303-20B1CDF448B4}">
      <dgm:prSet/>
      <dgm:spPr/>
      <dgm:t>
        <a:bodyPr/>
        <a:lstStyle/>
        <a:p>
          <a:endParaRPr lang="en-US"/>
        </a:p>
      </dgm:t>
    </dgm:pt>
    <dgm:pt modelId="{DAF9A9D3-4EA9-4EFA-9858-FCB1005BC1D9}">
      <dgm:prSet/>
      <dgm:spPr/>
      <dgm:t>
        <a:bodyPr/>
        <a:lstStyle/>
        <a:p>
          <a:r>
            <a:rPr kumimoji="1" lang="pt-BR"/>
            <a:t>Documentação e registros</a:t>
          </a:r>
          <a:endParaRPr lang="en-US"/>
        </a:p>
      </dgm:t>
    </dgm:pt>
    <dgm:pt modelId="{3845B023-F58F-49B0-95E0-6F6A4F17A367}" type="parTrans" cxnId="{E8DF4EE5-47AD-4140-9D5A-3419D6CAC385}">
      <dgm:prSet/>
      <dgm:spPr/>
      <dgm:t>
        <a:bodyPr/>
        <a:lstStyle/>
        <a:p>
          <a:endParaRPr lang="en-US"/>
        </a:p>
      </dgm:t>
    </dgm:pt>
    <dgm:pt modelId="{FCB9FF11-DB0E-4CC0-BFCD-926C16395139}" type="sibTrans" cxnId="{E8DF4EE5-47AD-4140-9D5A-3419D6CAC385}">
      <dgm:prSet/>
      <dgm:spPr/>
      <dgm:t>
        <a:bodyPr/>
        <a:lstStyle/>
        <a:p>
          <a:endParaRPr lang="en-US"/>
        </a:p>
      </dgm:t>
    </dgm:pt>
    <dgm:pt modelId="{FD310CB3-7469-4416-B2A0-714649AF83B5}">
      <dgm:prSet/>
      <dgm:spPr/>
      <dgm:t>
        <a:bodyPr/>
        <a:lstStyle/>
        <a:p>
          <a:r>
            <a:rPr kumimoji="1" lang="pt-BR"/>
            <a:t>Comissão Interna de Prevenção de Acidentes (CIPA)</a:t>
          </a:r>
          <a:endParaRPr lang="en-US"/>
        </a:p>
      </dgm:t>
    </dgm:pt>
    <dgm:pt modelId="{1737F26B-093C-4678-834C-A1B547BFA7A3}" type="parTrans" cxnId="{16F1B1F5-FDFF-4C99-AB9D-91498AD0FD0D}">
      <dgm:prSet/>
      <dgm:spPr/>
      <dgm:t>
        <a:bodyPr/>
        <a:lstStyle/>
        <a:p>
          <a:endParaRPr lang="en-US"/>
        </a:p>
      </dgm:t>
    </dgm:pt>
    <dgm:pt modelId="{964D0EE6-79D2-417E-AF35-63B4E4977237}" type="sibTrans" cxnId="{16F1B1F5-FDFF-4C99-AB9D-91498AD0FD0D}">
      <dgm:prSet/>
      <dgm:spPr/>
      <dgm:t>
        <a:bodyPr/>
        <a:lstStyle/>
        <a:p>
          <a:endParaRPr lang="en-US"/>
        </a:p>
      </dgm:t>
    </dgm:pt>
    <dgm:pt modelId="{592994CB-0DA4-42D1-AD56-51B5863CBC45}">
      <dgm:prSet/>
      <dgm:spPr/>
      <dgm:t>
        <a:bodyPr/>
        <a:lstStyle/>
        <a:p>
          <a:r>
            <a:rPr kumimoji="1" lang="pt-BR"/>
            <a:t>Fiscalização e penalidades</a:t>
          </a:r>
          <a:endParaRPr lang="en-US"/>
        </a:p>
      </dgm:t>
    </dgm:pt>
    <dgm:pt modelId="{A683E666-BAA9-44F7-AD59-190E584C4449}" type="parTrans" cxnId="{3127C093-CA7C-4EF1-838F-A8DF6AABDFA6}">
      <dgm:prSet/>
      <dgm:spPr/>
      <dgm:t>
        <a:bodyPr/>
        <a:lstStyle/>
        <a:p>
          <a:endParaRPr lang="en-US"/>
        </a:p>
      </dgm:t>
    </dgm:pt>
    <dgm:pt modelId="{27A4D58F-6132-46B8-B7AC-25D9814DDABD}" type="sibTrans" cxnId="{3127C093-CA7C-4EF1-838F-A8DF6AABDFA6}">
      <dgm:prSet/>
      <dgm:spPr/>
      <dgm:t>
        <a:bodyPr/>
        <a:lstStyle/>
        <a:p>
          <a:endParaRPr lang="en-US"/>
        </a:p>
      </dgm:t>
    </dgm:pt>
    <dgm:pt modelId="{8248BCFC-230F-4912-A446-E8DF95892F67}">
      <dgm:prSet/>
      <dgm:spPr/>
      <dgm:t>
        <a:bodyPr/>
        <a:lstStyle/>
        <a:p>
          <a:r>
            <a:rPr kumimoji="1" lang="pt-BR"/>
            <a:t>Atualizações e revisões</a:t>
          </a:r>
          <a:endParaRPr lang="en-US"/>
        </a:p>
      </dgm:t>
    </dgm:pt>
    <dgm:pt modelId="{A28CAAE3-872E-4E0D-BA58-A13C40C1BACA}" type="parTrans" cxnId="{B3D490BF-062C-416B-B8C5-3A7F44E0290E}">
      <dgm:prSet/>
      <dgm:spPr/>
      <dgm:t>
        <a:bodyPr/>
        <a:lstStyle/>
        <a:p>
          <a:endParaRPr lang="en-US"/>
        </a:p>
      </dgm:t>
    </dgm:pt>
    <dgm:pt modelId="{3925C1BB-169B-4CDB-ABA6-41E8FCF18F35}" type="sibTrans" cxnId="{B3D490BF-062C-416B-B8C5-3A7F44E0290E}">
      <dgm:prSet/>
      <dgm:spPr/>
      <dgm:t>
        <a:bodyPr/>
        <a:lstStyle/>
        <a:p>
          <a:endParaRPr lang="en-US"/>
        </a:p>
      </dgm:t>
    </dgm:pt>
    <dgm:pt modelId="{7A944DE1-EB9F-407C-9F0A-5C5CBF82C302}" type="pres">
      <dgm:prSet presAssocID="{5AEB3887-98E8-43CE-AC43-6DE2C7B49E23}" presName="vert0" presStyleCnt="0">
        <dgm:presLayoutVars>
          <dgm:dir/>
          <dgm:animOne val="branch"/>
          <dgm:animLvl val="lvl"/>
        </dgm:presLayoutVars>
      </dgm:prSet>
      <dgm:spPr/>
    </dgm:pt>
    <dgm:pt modelId="{48F6A9FE-8327-4C88-8F45-2D3E0D68AE58}" type="pres">
      <dgm:prSet presAssocID="{53E39DCB-31BA-462D-8301-B390EC047491}" presName="thickLine" presStyleLbl="alignNode1" presStyleIdx="0" presStyleCnt="15"/>
      <dgm:spPr/>
    </dgm:pt>
    <dgm:pt modelId="{4EF36A79-216D-47BD-8923-A232AE5DFC48}" type="pres">
      <dgm:prSet presAssocID="{53E39DCB-31BA-462D-8301-B390EC047491}" presName="horz1" presStyleCnt="0"/>
      <dgm:spPr/>
    </dgm:pt>
    <dgm:pt modelId="{15A78C06-BCBD-4171-8855-C83EFD93F2B8}" type="pres">
      <dgm:prSet presAssocID="{53E39DCB-31BA-462D-8301-B390EC047491}" presName="tx1" presStyleLbl="revTx" presStyleIdx="0" presStyleCnt="15"/>
      <dgm:spPr/>
    </dgm:pt>
    <dgm:pt modelId="{3E277136-9F11-428C-B103-4C0D48EDBAD6}" type="pres">
      <dgm:prSet presAssocID="{53E39DCB-31BA-462D-8301-B390EC047491}" presName="vert1" presStyleCnt="0"/>
      <dgm:spPr/>
    </dgm:pt>
    <dgm:pt modelId="{55EE6C99-FF35-48A5-9CB8-7C06C4D9583C}" type="pres">
      <dgm:prSet presAssocID="{3A0F9FAB-0461-4306-A8F9-8420FD045C45}" presName="thickLine" presStyleLbl="alignNode1" presStyleIdx="1" presStyleCnt="15"/>
      <dgm:spPr/>
    </dgm:pt>
    <dgm:pt modelId="{382C4BA5-0A75-4424-9401-F5771986D0C1}" type="pres">
      <dgm:prSet presAssocID="{3A0F9FAB-0461-4306-A8F9-8420FD045C45}" presName="horz1" presStyleCnt="0"/>
      <dgm:spPr/>
    </dgm:pt>
    <dgm:pt modelId="{D93FC626-7CD7-4066-A5E0-5BF6D2C86326}" type="pres">
      <dgm:prSet presAssocID="{3A0F9FAB-0461-4306-A8F9-8420FD045C45}" presName="tx1" presStyleLbl="revTx" presStyleIdx="1" presStyleCnt="15"/>
      <dgm:spPr/>
    </dgm:pt>
    <dgm:pt modelId="{7FBF0A61-09CC-4BF9-8D22-C95A1B4BC0F8}" type="pres">
      <dgm:prSet presAssocID="{3A0F9FAB-0461-4306-A8F9-8420FD045C45}" presName="vert1" presStyleCnt="0"/>
      <dgm:spPr/>
    </dgm:pt>
    <dgm:pt modelId="{3DBAD2A2-4220-4AAF-B0E1-0485194DC4D9}" type="pres">
      <dgm:prSet presAssocID="{D50A49C2-0DB7-4440-AEB7-B3ED5260B716}" presName="thickLine" presStyleLbl="alignNode1" presStyleIdx="2" presStyleCnt="15"/>
      <dgm:spPr/>
    </dgm:pt>
    <dgm:pt modelId="{B9E96DA5-1EBA-4B0B-9BDB-E70B0736EABE}" type="pres">
      <dgm:prSet presAssocID="{D50A49C2-0DB7-4440-AEB7-B3ED5260B716}" presName="horz1" presStyleCnt="0"/>
      <dgm:spPr/>
    </dgm:pt>
    <dgm:pt modelId="{F735E89C-1F6A-4E58-B57E-DD20A1F6455E}" type="pres">
      <dgm:prSet presAssocID="{D50A49C2-0DB7-4440-AEB7-B3ED5260B716}" presName="tx1" presStyleLbl="revTx" presStyleIdx="2" presStyleCnt="15"/>
      <dgm:spPr/>
    </dgm:pt>
    <dgm:pt modelId="{B8BCCE2B-8F84-4749-BE5C-6907D11FFD02}" type="pres">
      <dgm:prSet presAssocID="{D50A49C2-0DB7-4440-AEB7-B3ED5260B716}" presName="vert1" presStyleCnt="0"/>
      <dgm:spPr/>
    </dgm:pt>
    <dgm:pt modelId="{F59D736B-230F-4581-8E43-3B8075C3E33B}" type="pres">
      <dgm:prSet presAssocID="{6B67E528-1532-4A3B-B727-3265EAFA79BC}" presName="thickLine" presStyleLbl="alignNode1" presStyleIdx="3" presStyleCnt="15"/>
      <dgm:spPr/>
    </dgm:pt>
    <dgm:pt modelId="{CF32CC75-5BE1-4286-A998-2222A94481B7}" type="pres">
      <dgm:prSet presAssocID="{6B67E528-1532-4A3B-B727-3265EAFA79BC}" presName="horz1" presStyleCnt="0"/>
      <dgm:spPr/>
    </dgm:pt>
    <dgm:pt modelId="{3BF7CD36-49CE-4421-BA51-97E5A683E8B8}" type="pres">
      <dgm:prSet presAssocID="{6B67E528-1532-4A3B-B727-3265EAFA79BC}" presName="tx1" presStyleLbl="revTx" presStyleIdx="3" presStyleCnt="15"/>
      <dgm:spPr/>
    </dgm:pt>
    <dgm:pt modelId="{BDD2A0AC-DBD3-4F37-AB16-E730E2692558}" type="pres">
      <dgm:prSet presAssocID="{6B67E528-1532-4A3B-B727-3265EAFA79BC}" presName="vert1" presStyleCnt="0"/>
      <dgm:spPr/>
    </dgm:pt>
    <dgm:pt modelId="{D6999672-9E4C-49BA-A20D-496CC096C95C}" type="pres">
      <dgm:prSet presAssocID="{93DC1A1F-09D6-42F1-ADB1-E5FBAC540630}" presName="thickLine" presStyleLbl="alignNode1" presStyleIdx="4" presStyleCnt="15"/>
      <dgm:spPr/>
    </dgm:pt>
    <dgm:pt modelId="{B0EE2A0B-E0A0-492A-B1FA-2F1BD8FE2632}" type="pres">
      <dgm:prSet presAssocID="{93DC1A1F-09D6-42F1-ADB1-E5FBAC540630}" presName="horz1" presStyleCnt="0"/>
      <dgm:spPr/>
    </dgm:pt>
    <dgm:pt modelId="{FE65DE7B-2E71-4F26-9F66-A228F599C903}" type="pres">
      <dgm:prSet presAssocID="{93DC1A1F-09D6-42F1-ADB1-E5FBAC540630}" presName="tx1" presStyleLbl="revTx" presStyleIdx="4" presStyleCnt="15"/>
      <dgm:spPr/>
    </dgm:pt>
    <dgm:pt modelId="{060A8867-8F46-4BC5-B270-D46D36FBA112}" type="pres">
      <dgm:prSet presAssocID="{93DC1A1F-09D6-42F1-ADB1-E5FBAC540630}" presName="vert1" presStyleCnt="0"/>
      <dgm:spPr/>
    </dgm:pt>
    <dgm:pt modelId="{3280F384-6F98-4DD3-BAF9-C719E7CCDF21}" type="pres">
      <dgm:prSet presAssocID="{D07867CA-9EBC-4984-996D-B121281D4340}" presName="thickLine" presStyleLbl="alignNode1" presStyleIdx="5" presStyleCnt="15"/>
      <dgm:spPr/>
    </dgm:pt>
    <dgm:pt modelId="{B3BF4577-FCDB-418C-B21A-B3D6BBDCFF5D}" type="pres">
      <dgm:prSet presAssocID="{D07867CA-9EBC-4984-996D-B121281D4340}" presName="horz1" presStyleCnt="0"/>
      <dgm:spPr/>
    </dgm:pt>
    <dgm:pt modelId="{6F974284-0C91-4048-875E-478E5016DFFF}" type="pres">
      <dgm:prSet presAssocID="{D07867CA-9EBC-4984-996D-B121281D4340}" presName="tx1" presStyleLbl="revTx" presStyleIdx="5" presStyleCnt="15"/>
      <dgm:spPr/>
    </dgm:pt>
    <dgm:pt modelId="{660E430B-535F-4A93-9D95-7CFDA1B63FE0}" type="pres">
      <dgm:prSet presAssocID="{D07867CA-9EBC-4984-996D-B121281D4340}" presName="vert1" presStyleCnt="0"/>
      <dgm:spPr/>
    </dgm:pt>
    <dgm:pt modelId="{F321A4CB-EA05-438C-B859-0917E9FEB854}" type="pres">
      <dgm:prSet presAssocID="{F29862D4-D1B8-404D-9849-F7E2CE199147}" presName="thickLine" presStyleLbl="alignNode1" presStyleIdx="6" presStyleCnt="15"/>
      <dgm:spPr/>
    </dgm:pt>
    <dgm:pt modelId="{410726DE-1922-4DF8-9E5C-E8E9BE3A3C1D}" type="pres">
      <dgm:prSet presAssocID="{F29862D4-D1B8-404D-9849-F7E2CE199147}" presName="horz1" presStyleCnt="0"/>
      <dgm:spPr/>
    </dgm:pt>
    <dgm:pt modelId="{058349B1-6882-4A35-A012-59EBC6E40C5C}" type="pres">
      <dgm:prSet presAssocID="{F29862D4-D1B8-404D-9849-F7E2CE199147}" presName="tx1" presStyleLbl="revTx" presStyleIdx="6" presStyleCnt="15"/>
      <dgm:spPr/>
    </dgm:pt>
    <dgm:pt modelId="{131F73FA-18DC-412C-8ABC-89EA8CE66EB5}" type="pres">
      <dgm:prSet presAssocID="{F29862D4-D1B8-404D-9849-F7E2CE199147}" presName="vert1" presStyleCnt="0"/>
      <dgm:spPr/>
    </dgm:pt>
    <dgm:pt modelId="{4CF139FA-19D8-4C85-911F-7F1F664B345B}" type="pres">
      <dgm:prSet presAssocID="{75DD91C8-7FA9-49FC-B328-583DAFA201FE}" presName="thickLine" presStyleLbl="alignNode1" presStyleIdx="7" presStyleCnt="15"/>
      <dgm:spPr/>
    </dgm:pt>
    <dgm:pt modelId="{9312DA48-AD2B-4FEE-ADEB-60EC6F2364B4}" type="pres">
      <dgm:prSet presAssocID="{75DD91C8-7FA9-49FC-B328-583DAFA201FE}" presName="horz1" presStyleCnt="0"/>
      <dgm:spPr/>
    </dgm:pt>
    <dgm:pt modelId="{886288C4-990E-418B-841D-46064CCBF389}" type="pres">
      <dgm:prSet presAssocID="{75DD91C8-7FA9-49FC-B328-583DAFA201FE}" presName="tx1" presStyleLbl="revTx" presStyleIdx="7" presStyleCnt="15"/>
      <dgm:spPr/>
    </dgm:pt>
    <dgm:pt modelId="{EAF5E6F3-D6A7-4969-9054-388C9E06DC85}" type="pres">
      <dgm:prSet presAssocID="{75DD91C8-7FA9-49FC-B328-583DAFA201FE}" presName="vert1" presStyleCnt="0"/>
      <dgm:spPr/>
    </dgm:pt>
    <dgm:pt modelId="{2530C107-7E51-4CBD-A1CD-FE65EF91C114}" type="pres">
      <dgm:prSet presAssocID="{D9569779-864F-4A59-B6CF-B96145F2A074}" presName="thickLine" presStyleLbl="alignNode1" presStyleIdx="8" presStyleCnt="15"/>
      <dgm:spPr/>
    </dgm:pt>
    <dgm:pt modelId="{D993EE78-537B-4AF5-A4CB-F576D765DEF3}" type="pres">
      <dgm:prSet presAssocID="{D9569779-864F-4A59-B6CF-B96145F2A074}" presName="horz1" presStyleCnt="0"/>
      <dgm:spPr/>
    </dgm:pt>
    <dgm:pt modelId="{0EE244EA-FFE2-47E3-82BF-994F4C98DAD6}" type="pres">
      <dgm:prSet presAssocID="{D9569779-864F-4A59-B6CF-B96145F2A074}" presName="tx1" presStyleLbl="revTx" presStyleIdx="8" presStyleCnt="15"/>
      <dgm:spPr/>
    </dgm:pt>
    <dgm:pt modelId="{8BB476BB-8111-4C6E-8670-FF8624972876}" type="pres">
      <dgm:prSet presAssocID="{D9569779-864F-4A59-B6CF-B96145F2A074}" presName="vert1" presStyleCnt="0"/>
      <dgm:spPr/>
    </dgm:pt>
    <dgm:pt modelId="{EFF06AF3-BD86-4AA9-AF06-4F78E96DED98}" type="pres">
      <dgm:prSet presAssocID="{EF1D6079-98B0-4C47-AB98-8E3CD9A22E0C}" presName="thickLine" presStyleLbl="alignNode1" presStyleIdx="9" presStyleCnt="15"/>
      <dgm:spPr/>
    </dgm:pt>
    <dgm:pt modelId="{C530CAE6-9A91-4D7A-B9DC-9A251B9F0D84}" type="pres">
      <dgm:prSet presAssocID="{EF1D6079-98B0-4C47-AB98-8E3CD9A22E0C}" presName="horz1" presStyleCnt="0"/>
      <dgm:spPr/>
    </dgm:pt>
    <dgm:pt modelId="{36971E65-5A54-4D52-AC1C-16A022146AF4}" type="pres">
      <dgm:prSet presAssocID="{EF1D6079-98B0-4C47-AB98-8E3CD9A22E0C}" presName="tx1" presStyleLbl="revTx" presStyleIdx="9" presStyleCnt="15"/>
      <dgm:spPr/>
    </dgm:pt>
    <dgm:pt modelId="{A69E99C4-C152-4384-AFEA-B7C3D029E005}" type="pres">
      <dgm:prSet presAssocID="{EF1D6079-98B0-4C47-AB98-8E3CD9A22E0C}" presName="vert1" presStyleCnt="0"/>
      <dgm:spPr/>
    </dgm:pt>
    <dgm:pt modelId="{76D529AA-35AC-4EA2-B85F-3A5718DF5FC2}" type="pres">
      <dgm:prSet presAssocID="{39FA30AA-FA22-48A9-BC29-F53E0FEDB483}" presName="thickLine" presStyleLbl="alignNode1" presStyleIdx="10" presStyleCnt="15"/>
      <dgm:spPr/>
    </dgm:pt>
    <dgm:pt modelId="{0282ADBD-9202-457A-A7A1-AAE85AF5C215}" type="pres">
      <dgm:prSet presAssocID="{39FA30AA-FA22-48A9-BC29-F53E0FEDB483}" presName="horz1" presStyleCnt="0"/>
      <dgm:spPr/>
    </dgm:pt>
    <dgm:pt modelId="{1E6185EB-CDC0-48CC-889C-52D590BA3F75}" type="pres">
      <dgm:prSet presAssocID="{39FA30AA-FA22-48A9-BC29-F53E0FEDB483}" presName="tx1" presStyleLbl="revTx" presStyleIdx="10" presStyleCnt="15"/>
      <dgm:spPr/>
    </dgm:pt>
    <dgm:pt modelId="{BA92BB66-45A1-440D-80EB-0CCAC6E808EF}" type="pres">
      <dgm:prSet presAssocID="{39FA30AA-FA22-48A9-BC29-F53E0FEDB483}" presName="vert1" presStyleCnt="0"/>
      <dgm:spPr/>
    </dgm:pt>
    <dgm:pt modelId="{5B208BD4-C90E-4916-9054-85431DB8126D}" type="pres">
      <dgm:prSet presAssocID="{DAF9A9D3-4EA9-4EFA-9858-FCB1005BC1D9}" presName="thickLine" presStyleLbl="alignNode1" presStyleIdx="11" presStyleCnt="15"/>
      <dgm:spPr/>
    </dgm:pt>
    <dgm:pt modelId="{F76C971B-8DC9-44EC-A35B-3CBD9CEB51DA}" type="pres">
      <dgm:prSet presAssocID="{DAF9A9D3-4EA9-4EFA-9858-FCB1005BC1D9}" presName="horz1" presStyleCnt="0"/>
      <dgm:spPr/>
    </dgm:pt>
    <dgm:pt modelId="{FD32423D-77E7-47AC-942E-40B8B2C3503F}" type="pres">
      <dgm:prSet presAssocID="{DAF9A9D3-4EA9-4EFA-9858-FCB1005BC1D9}" presName="tx1" presStyleLbl="revTx" presStyleIdx="11" presStyleCnt="15"/>
      <dgm:spPr/>
    </dgm:pt>
    <dgm:pt modelId="{C97E3582-6B28-419D-A02F-3742BABB17AD}" type="pres">
      <dgm:prSet presAssocID="{DAF9A9D3-4EA9-4EFA-9858-FCB1005BC1D9}" presName="vert1" presStyleCnt="0"/>
      <dgm:spPr/>
    </dgm:pt>
    <dgm:pt modelId="{EAB2CED0-A907-42E0-8CE6-86CD3EB542F0}" type="pres">
      <dgm:prSet presAssocID="{FD310CB3-7469-4416-B2A0-714649AF83B5}" presName="thickLine" presStyleLbl="alignNode1" presStyleIdx="12" presStyleCnt="15"/>
      <dgm:spPr/>
    </dgm:pt>
    <dgm:pt modelId="{2BD18856-BE1D-4F95-B8FE-29E768E97E42}" type="pres">
      <dgm:prSet presAssocID="{FD310CB3-7469-4416-B2A0-714649AF83B5}" presName="horz1" presStyleCnt="0"/>
      <dgm:spPr/>
    </dgm:pt>
    <dgm:pt modelId="{112DE456-FCE3-46C4-9B2F-34B471DC235B}" type="pres">
      <dgm:prSet presAssocID="{FD310CB3-7469-4416-B2A0-714649AF83B5}" presName="tx1" presStyleLbl="revTx" presStyleIdx="12" presStyleCnt="15"/>
      <dgm:spPr/>
    </dgm:pt>
    <dgm:pt modelId="{0F22E0D4-F43F-4ED0-B568-821751D996A5}" type="pres">
      <dgm:prSet presAssocID="{FD310CB3-7469-4416-B2A0-714649AF83B5}" presName="vert1" presStyleCnt="0"/>
      <dgm:spPr/>
    </dgm:pt>
    <dgm:pt modelId="{3D8D5EE4-3363-4534-8952-AF7311D8ED6B}" type="pres">
      <dgm:prSet presAssocID="{592994CB-0DA4-42D1-AD56-51B5863CBC45}" presName="thickLine" presStyleLbl="alignNode1" presStyleIdx="13" presStyleCnt="15"/>
      <dgm:spPr/>
    </dgm:pt>
    <dgm:pt modelId="{6F1E6F5D-7C25-402B-A915-E3FF4CA1CBEE}" type="pres">
      <dgm:prSet presAssocID="{592994CB-0DA4-42D1-AD56-51B5863CBC45}" presName="horz1" presStyleCnt="0"/>
      <dgm:spPr/>
    </dgm:pt>
    <dgm:pt modelId="{191FB217-EDD9-473D-BD70-705A14378999}" type="pres">
      <dgm:prSet presAssocID="{592994CB-0DA4-42D1-AD56-51B5863CBC45}" presName="tx1" presStyleLbl="revTx" presStyleIdx="13" presStyleCnt="15"/>
      <dgm:spPr/>
    </dgm:pt>
    <dgm:pt modelId="{F0C354D5-7518-4ED7-B8E3-89D9AECA7541}" type="pres">
      <dgm:prSet presAssocID="{592994CB-0DA4-42D1-AD56-51B5863CBC45}" presName="vert1" presStyleCnt="0"/>
      <dgm:spPr/>
    </dgm:pt>
    <dgm:pt modelId="{65D5CE54-AE36-4775-A0B9-0BA4944BAAD8}" type="pres">
      <dgm:prSet presAssocID="{8248BCFC-230F-4912-A446-E8DF95892F67}" presName="thickLine" presStyleLbl="alignNode1" presStyleIdx="14" presStyleCnt="15"/>
      <dgm:spPr/>
    </dgm:pt>
    <dgm:pt modelId="{7AF194F3-D420-44BB-A037-E0BC7AD1065E}" type="pres">
      <dgm:prSet presAssocID="{8248BCFC-230F-4912-A446-E8DF95892F67}" presName="horz1" presStyleCnt="0"/>
      <dgm:spPr/>
    </dgm:pt>
    <dgm:pt modelId="{9C359345-3DD2-41AF-8CF9-67B992EC4288}" type="pres">
      <dgm:prSet presAssocID="{8248BCFC-230F-4912-A446-E8DF95892F67}" presName="tx1" presStyleLbl="revTx" presStyleIdx="14" presStyleCnt="15"/>
      <dgm:spPr/>
    </dgm:pt>
    <dgm:pt modelId="{BFD7C7FA-9EF6-4646-9785-214ED71D7A27}" type="pres">
      <dgm:prSet presAssocID="{8248BCFC-230F-4912-A446-E8DF95892F67}" presName="vert1" presStyleCnt="0"/>
      <dgm:spPr/>
    </dgm:pt>
  </dgm:ptLst>
  <dgm:cxnLst>
    <dgm:cxn modelId="{D15CCE19-8F09-4A0F-A02D-9EC0AE2FAB27}" srcId="{5AEB3887-98E8-43CE-AC43-6DE2C7B49E23}" destId="{D50A49C2-0DB7-4440-AEB7-B3ED5260B716}" srcOrd="2" destOrd="0" parTransId="{9ABFF8F9-91EA-44DD-9C20-0F6406F73B78}" sibTransId="{172E77D8-D24F-4BBE-B166-386125A3D515}"/>
    <dgm:cxn modelId="{6EB1D61E-5341-421E-B97C-9093AB46E98F}" srcId="{5AEB3887-98E8-43CE-AC43-6DE2C7B49E23}" destId="{3A0F9FAB-0461-4306-A8F9-8420FD045C45}" srcOrd="1" destOrd="0" parTransId="{E0E1681D-AA42-4C1F-977C-4EBC8873F5EF}" sibTransId="{5EA70DAE-F13F-4A2F-80EB-6B5EC6EA15C1}"/>
    <dgm:cxn modelId="{AF25B51F-5BF8-4AC1-8804-30494BEF814C}" srcId="{5AEB3887-98E8-43CE-AC43-6DE2C7B49E23}" destId="{75DD91C8-7FA9-49FC-B328-583DAFA201FE}" srcOrd="7" destOrd="0" parTransId="{7B8321E5-9BA9-44DE-A943-15961DB2388E}" sibTransId="{1618E11E-B471-44CD-8C25-07FF06FADCB7}"/>
    <dgm:cxn modelId="{2F867025-F81D-4A5F-8DC6-80B3CD86C2D7}" srcId="{5AEB3887-98E8-43CE-AC43-6DE2C7B49E23}" destId="{F29862D4-D1B8-404D-9849-F7E2CE199147}" srcOrd="6" destOrd="0" parTransId="{3344DE5E-A696-429F-B74A-06D2A1CC6B60}" sibTransId="{7EC096A5-6F98-4D03-9F27-3DE0CB78479F}"/>
    <dgm:cxn modelId="{156FEA25-2B1B-464E-9FF7-08DC92235FBF}" type="presOf" srcId="{53E39DCB-31BA-462D-8301-B390EC047491}" destId="{15A78C06-BCBD-4171-8855-C83EFD93F2B8}" srcOrd="0" destOrd="0" presId="urn:microsoft.com/office/officeart/2008/layout/LinedList"/>
    <dgm:cxn modelId="{EB2BF72B-F357-4BC7-B875-5D6C5DBFD28B}" type="presOf" srcId="{F29862D4-D1B8-404D-9849-F7E2CE199147}" destId="{058349B1-6882-4A35-A012-59EBC6E40C5C}" srcOrd="0" destOrd="0" presId="urn:microsoft.com/office/officeart/2008/layout/LinedList"/>
    <dgm:cxn modelId="{7F7D6A2E-A74E-46A2-AB28-4628B186D3C2}" srcId="{5AEB3887-98E8-43CE-AC43-6DE2C7B49E23}" destId="{D9569779-864F-4A59-B6CF-B96145F2A074}" srcOrd="8" destOrd="0" parTransId="{84D159C6-2896-4984-998D-095D71DDAA2B}" sibTransId="{54288767-2AA0-4628-9101-C6BEE70DDF0A}"/>
    <dgm:cxn modelId="{43276837-3136-427B-B4B0-AA55799A96A3}" srcId="{5AEB3887-98E8-43CE-AC43-6DE2C7B49E23}" destId="{D07867CA-9EBC-4984-996D-B121281D4340}" srcOrd="5" destOrd="0" parTransId="{49A5137D-92E9-4408-A5E1-2F935D90CC52}" sibTransId="{3FFF49CB-0866-4802-A598-ECDD7D15A8AB}"/>
    <dgm:cxn modelId="{FBAC5D3A-CADA-498E-9DC1-59794E5C9C0E}" type="presOf" srcId="{DAF9A9D3-4EA9-4EFA-9858-FCB1005BC1D9}" destId="{FD32423D-77E7-47AC-942E-40B8B2C3503F}" srcOrd="0" destOrd="0" presId="urn:microsoft.com/office/officeart/2008/layout/LinedList"/>
    <dgm:cxn modelId="{F3D8B43B-773C-4517-B4B8-DD10E48AFEDA}" type="presOf" srcId="{FD310CB3-7469-4416-B2A0-714649AF83B5}" destId="{112DE456-FCE3-46C4-9B2F-34B471DC235B}" srcOrd="0" destOrd="0" presId="urn:microsoft.com/office/officeart/2008/layout/LinedList"/>
    <dgm:cxn modelId="{AF42F664-A792-4142-B45F-A8868DB38E7F}" type="presOf" srcId="{592994CB-0DA4-42D1-AD56-51B5863CBC45}" destId="{191FB217-EDD9-473D-BD70-705A14378999}" srcOrd="0" destOrd="0" presId="urn:microsoft.com/office/officeart/2008/layout/LinedList"/>
    <dgm:cxn modelId="{297A9447-DF38-4036-9A43-E7CF93015A59}" srcId="{5AEB3887-98E8-43CE-AC43-6DE2C7B49E23}" destId="{6B67E528-1532-4A3B-B727-3265EAFA79BC}" srcOrd="3" destOrd="0" parTransId="{403CA23D-A128-4E4F-9E23-BD2527C72B77}" sibTransId="{A5578159-F142-485A-A89D-14D6D1B1E21E}"/>
    <dgm:cxn modelId="{E45B126A-942E-4893-AE34-92DE1DB26385}" type="presOf" srcId="{EF1D6079-98B0-4C47-AB98-8E3CD9A22E0C}" destId="{36971E65-5A54-4D52-AC1C-16A022146AF4}" srcOrd="0" destOrd="0" presId="urn:microsoft.com/office/officeart/2008/layout/LinedList"/>
    <dgm:cxn modelId="{6520E94B-0CF5-4B9E-B3B2-F2DE04AE44DB}" type="presOf" srcId="{D9569779-864F-4A59-B6CF-B96145F2A074}" destId="{0EE244EA-FFE2-47E3-82BF-994F4C98DAD6}" srcOrd="0" destOrd="0" presId="urn:microsoft.com/office/officeart/2008/layout/LinedList"/>
    <dgm:cxn modelId="{8105284C-01E4-4B09-A60A-732C2D2D9F92}" type="presOf" srcId="{6B67E528-1532-4A3B-B727-3265EAFA79BC}" destId="{3BF7CD36-49CE-4421-BA51-97E5A683E8B8}" srcOrd="0" destOrd="0" presId="urn:microsoft.com/office/officeart/2008/layout/LinedList"/>
    <dgm:cxn modelId="{D3E07B6D-CF62-4AF2-B245-9B476E224A6F}" srcId="{5AEB3887-98E8-43CE-AC43-6DE2C7B49E23}" destId="{EF1D6079-98B0-4C47-AB98-8E3CD9A22E0C}" srcOrd="9" destOrd="0" parTransId="{12790EDE-DF39-4D74-8B7E-85E9C09CD56C}" sibTransId="{524F6FEB-3D1F-4723-8874-969CF8F695CC}"/>
    <dgm:cxn modelId="{8A30204F-AD9E-4919-A2BE-2766F8028039}" type="presOf" srcId="{D50A49C2-0DB7-4440-AEB7-B3ED5260B716}" destId="{F735E89C-1F6A-4E58-B57E-DD20A1F6455E}" srcOrd="0" destOrd="0" presId="urn:microsoft.com/office/officeart/2008/layout/LinedList"/>
    <dgm:cxn modelId="{598D7B50-75BF-4048-B176-134A141BA1B7}" type="presOf" srcId="{93DC1A1F-09D6-42F1-ADB1-E5FBAC540630}" destId="{FE65DE7B-2E71-4F26-9F66-A228F599C903}" srcOrd="0" destOrd="0" presId="urn:microsoft.com/office/officeart/2008/layout/LinedList"/>
    <dgm:cxn modelId="{5FBE2376-B904-427A-9EEB-898C621832A3}" srcId="{5AEB3887-98E8-43CE-AC43-6DE2C7B49E23}" destId="{53E39DCB-31BA-462D-8301-B390EC047491}" srcOrd="0" destOrd="0" parTransId="{DF4DEE4A-ECA5-4884-BAB3-909D15EDE5FB}" sibTransId="{A9763B78-E7CA-4F25-A88B-7001126B7314}"/>
    <dgm:cxn modelId="{56D99081-82B2-44FF-94EF-5C9C50942C1A}" type="presOf" srcId="{39FA30AA-FA22-48A9-BC29-F53E0FEDB483}" destId="{1E6185EB-CDC0-48CC-889C-52D590BA3F75}" srcOrd="0" destOrd="0" presId="urn:microsoft.com/office/officeart/2008/layout/LinedList"/>
    <dgm:cxn modelId="{3127C093-CA7C-4EF1-838F-A8DF6AABDFA6}" srcId="{5AEB3887-98E8-43CE-AC43-6DE2C7B49E23}" destId="{592994CB-0DA4-42D1-AD56-51B5863CBC45}" srcOrd="13" destOrd="0" parTransId="{A683E666-BAA9-44F7-AD59-190E584C4449}" sibTransId="{27A4D58F-6132-46B8-B7AC-25D9814DDABD}"/>
    <dgm:cxn modelId="{2CA99FAA-7AF7-48C6-AA93-E6B7251BD37A}" type="presOf" srcId="{8248BCFC-230F-4912-A446-E8DF95892F67}" destId="{9C359345-3DD2-41AF-8CF9-67B992EC4288}" srcOrd="0" destOrd="0" presId="urn:microsoft.com/office/officeart/2008/layout/LinedList"/>
    <dgm:cxn modelId="{EA4030B2-91D2-4E79-850C-CF1A4EC44293}" srcId="{5AEB3887-98E8-43CE-AC43-6DE2C7B49E23}" destId="{93DC1A1F-09D6-42F1-ADB1-E5FBAC540630}" srcOrd="4" destOrd="0" parTransId="{8421827E-710A-4B58-8ACB-27BB1CDA2947}" sibTransId="{48BB1CFC-6134-4710-BDB6-0509B8A6F8C2}"/>
    <dgm:cxn modelId="{EC2633BF-69A0-4BE4-A3EF-DDF5A478F76A}" type="presOf" srcId="{5AEB3887-98E8-43CE-AC43-6DE2C7B49E23}" destId="{7A944DE1-EB9F-407C-9F0A-5C5CBF82C302}" srcOrd="0" destOrd="0" presId="urn:microsoft.com/office/officeart/2008/layout/LinedList"/>
    <dgm:cxn modelId="{B3D490BF-062C-416B-B8C5-3A7F44E0290E}" srcId="{5AEB3887-98E8-43CE-AC43-6DE2C7B49E23}" destId="{8248BCFC-230F-4912-A446-E8DF95892F67}" srcOrd="14" destOrd="0" parTransId="{A28CAAE3-872E-4E0D-BA58-A13C40C1BACA}" sibTransId="{3925C1BB-169B-4CDB-ABA6-41E8FCF18F35}"/>
    <dgm:cxn modelId="{3EDCBAC8-517F-4005-A26E-7E3B81F65F07}" type="presOf" srcId="{75DD91C8-7FA9-49FC-B328-583DAFA201FE}" destId="{886288C4-990E-418B-841D-46064CCBF389}" srcOrd="0" destOrd="0" presId="urn:microsoft.com/office/officeart/2008/layout/LinedList"/>
    <dgm:cxn modelId="{C382DBC8-99F1-424F-A303-20B1CDF448B4}" srcId="{5AEB3887-98E8-43CE-AC43-6DE2C7B49E23}" destId="{39FA30AA-FA22-48A9-BC29-F53E0FEDB483}" srcOrd="10" destOrd="0" parTransId="{F31D7416-2380-489C-A80B-28F7AF43A52E}" sibTransId="{A6C6635F-F17E-4066-9BB8-7A7496539EA8}"/>
    <dgm:cxn modelId="{5F19EDDD-6416-4D92-A77C-1A90C0C036B9}" type="presOf" srcId="{3A0F9FAB-0461-4306-A8F9-8420FD045C45}" destId="{D93FC626-7CD7-4066-A5E0-5BF6D2C86326}" srcOrd="0" destOrd="0" presId="urn:microsoft.com/office/officeart/2008/layout/LinedList"/>
    <dgm:cxn modelId="{E8DF4EE5-47AD-4140-9D5A-3419D6CAC385}" srcId="{5AEB3887-98E8-43CE-AC43-6DE2C7B49E23}" destId="{DAF9A9D3-4EA9-4EFA-9858-FCB1005BC1D9}" srcOrd="11" destOrd="0" parTransId="{3845B023-F58F-49B0-95E0-6F6A4F17A367}" sibTransId="{FCB9FF11-DB0E-4CC0-BFCD-926C16395139}"/>
    <dgm:cxn modelId="{16F1B1F5-FDFF-4C99-AB9D-91498AD0FD0D}" srcId="{5AEB3887-98E8-43CE-AC43-6DE2C7B49E23}" destId="{FD310CB3-7469-4416-B2A0-714649AF83B5}" srcOrd="12" destOrd="0" parTransId="{1737F26B-093C-4678-834C-A1B547BFA7A3}" sibTransId="{964D0EE6-79D2-417E-AF35-63B4E4977237}"/>
    <dgm:cxn modelId="{27FDC0FB-498B-468B-A39D-CA4F96D53B28}" type="presOf" srcId="{D07867CA-9EBC-4984-996D-B121281D4340}" destId="{6F974284-0C91-4048-875E-478E5016DFFF}" srcOrd="0" destOrd="0" presId="urn:microsoft.com/office/officeart/2008/layout/LinedList"/>
    <dgm:cxn modelId="{F91EA5C5-8558-4BB4-9431-8947AEA49A71}" type="presParOf" srcId="{7A944DE1-EB9F-407C-9F0A-5C5CBF82C302}" destId="{48F6A9FE-8327-4C88-8F45-2D3E0D68AE58}" srcOrd="0" destOrd="0" presId="urn:microsoft.com/office/officeart/2008/layout/LinedList"/>
    <dgm:cxn modelId="{B1DD9357-8EBF-4597-AEB5-1113F86DEB56}" type="presParOf" srcId="{7A944DE1-EB9F-407C-9F0A-5C5CBF82C302}" destId="{4EF36A79-216D-47BD-8923-A232AE5DFC48}" srcOrd="1" destOrd="0" presId="urn:microsoft.com/office/officeart/2008/layout/LinedList"/>
    <dgm:cxn modelId="{E1D2A8F0-48B3-4012-B774-F3C898F74972}" type="presParOf" srcId="{4EF36A79-216D-47BD-8923-A232AE5DFC48}" destId="{15A78C06-BCBD-4171-8855-C83EFD93F2B8}" srcOrd="0" destOrd="0" presId="urn:microsoft.com/office/officeart/2008/layout/LinedList"/>
    <dgm:cxn modelId="{C4ED96D2-60EC-4776-9548-F92D771D86C2}" type="presParOf" srcId="{4EF36A79-216D-47BD-8923-A232AE5DFC48}" destId="{3E277136-9F11-428C-B103-4C0D48EDBAD6}" srcOrd="1" destOrd="0" presId="urn:microsoft.com/office/officeart/2008/layout/LinedList"/>
    <dgm:cxn modelId="{6DDC1FAF-A7DD-43A9-B2F8-9E5C5DB38E2F}" type="presParOf" srcId="{7A944DE1-EB9F-407C-9F0A-5C5CBF82C302}" destId="{55EE6C99-FF35-48A5-9CB8-7C06C4D9583C}" srcOrd="2" destOrd="0" presId="urn:microsoft.com/office/officeart/2008/layout/LinedList"/>
    <dgm:cxn modelId="{1147010A-D36A-4269-904B-3DEAF8E65E0F}" type="presParOf" srcId="{7A944DE1-EB9F-407C-9F0A-5C5CBF82C302}" destId="{382C4BA5-0A75-4424-9401-F5771986D0C1}" srcOrd="3" destOrd="0" presId="urn:microsoft.com/office/officeart/2008/layout/LinedList"/>
    <dgm:cxn modelId="{FE570EC9-406C-47CD-983A-D1BE6A8EE6B4}" type="presParOf" srcId="{382C4BA5-0A75-4424-9401-F5771986D0C1}" destId="{D93FC626-7CD7-4066-A5E0-5BF6D2C86326}" srcOrd="0" destOrd="0" presId="urn:microsoft.com/office/officeart/2008/layout/LinedList"/>
    <dgm:cxn modelId="{A8E8933A-AD67-4F9C-8E41-8251C87AAE4D}" type="presParOf" srcId="{382C4BA5-0A75-4424-9401-F5771986D0C1}" destId="{7FBF0A61-09CC-4BF9-8D22-C95A1B4BC0F8}" srcOrd="1" destOrd="0" presId="urn:microsoft.com/office/officeart/2008/layout/LinedList"/>
    <dgm:cxn modelId="{F011B4EC-4E81-4D37-BC7E-03217D720EBC}" type="presParOf" srcId="{7A944DE1-EB9F-407C-9F0A-5C5CBF82C302}" destId="{3DBAD2A2-4220-4AAF-B0E1-0485194DC4D9}" srcOrd="4" destOrd="0" presId="urn:microsoft.com/office/officeart/2008/layout/LinedList"/>
    <dgm:cxn modelId="{1F7559F9-EAA7-474D-A2CA-480162AC45FE}" type="presParOf" srcId="{7A944DE1-EB9F-407C-9F0A-5C5CBF82C302}" destId="{B9E96DA5-1EBA-4B0B-9BDB-E70B0736EABE}" srcOrd="5" destOrd="0" presId="urn:microsoft.com/office/officeart/2008/layout/LinedList"/>
    <dgm:cxn modelId="{CC55EE55-F4CF-4361-B454-9269D745EAF0}" type="presParOf" srcId="{B9E96DA5-1EBA-4B0B-9BDB-E70B0736EABE}" destId="{F735E89C-1F6A-4E58-B57E-DD20A1F6455E}" srcOrd="0" destOrd="0" presId="urn:microsoft.com/office/officeart/2008/layout/LinedList"/>
    <dgm:cxn modelId="{B3961904-4758-4790-863A-52DD7D77FA50}" type="presParOf" srcId="{B9E96DA5-1EBA-4B0B-9BDB-E70B0736EABE}" destId="{B8BCCE2B-8F84-4749-BE5C-6907D11FFD02}" srcOrd="1" destOrd="0" presId="urn:microsoft.com/office/officeart/2008/layout/LinedList"/>
    <dgm:cxn modelId="{3F640FAD-3141-44AA-8744-B388A860A8C7}" type="presParOf" srcId="{7A944DE1-EB9F-407C-9F0A-5C5CBF82C302}" destId="{F59D736B-230F-4581-8E43-3B8075C3E33B}" srcOrd="6" destOrd="0" presId="urn:microsoft.com/office/officeart/2008/layout/LinedList"/>
    <dgm:cxn modelId="{D4BBE592-EE87-4664-AEAD-8C848A28532F}" type="presParOf" srcId="{7A944DE1-EB9F-407C-9F0A-5C5CBF82C302}" destId="{CF32CC75-5BE1-4286-A998-2222A94481B7}" srcOrd="7" destOrd="0" presId="urn:microsoft.com/office/officeart/2008/layout/LinedList"/>
    <dgm:cxn modelId="{ABDC83BC-DB49-476E-8188-631DF8FBA934}" type="presParOf" srcId="{CF32CC75-5BE1-4286-A998-2222A94481B7}" destId="{3BF7CD36-49CE-4421-BA51-97E5A683E8B8}" srcOrd="0" destOrd="0" presId="urn:microsoft.com/office/officeart/2008/layout/LinedList"/>
    <dgm:cxn modelId="{B7618D3A-4FCF-4124-B466-AB3D2EB15ECC}" type="presParOf" srcId="{CF32CC75-5BE1-4286-A998-2222A94481B7}" destId="{BDD2A0AC-DBD3-4F37-AB16-E730E2692558}" srcOrd="1" destOrd="0" presId="urn:microsoft.com/office/officeart/2008/layout/LinedList"/>
    <dgm:cxn modelId="{F788DFF5-92AA-47EB-AA0E-79C22828C6D4}" type="presParOf" srcId="{7A944DE1-EB9F-407C-9F0A-5C5CBF82C302}" destId="{D6999672-9E4C-49BA-A20D-496CC096C95C}" srcOrd="8" destOrd="0" presId="urn:microsoft.com/office/officeart/2008/layout/LinedList"/>
    <dgm:cxn modelId="{2DB1316D-3061-4E36-9A74-C155340A3E31}" type="presParOf" srcId="{7A944DE1-EB9F-407C-9F0A-5C5CBF82C302}" destId="{B0EE2A0B-E0A0-492A-B1FA-2F1BD8FE2632}" srcOrd="9" destOrd="0" presId="urn:microsoft.com/office/officeart/2008/layout/LinedList"/>
    <dgm:cxn modelId="{F1B9325C-8D65-4D98-AAB0-711AE6260350}" type="presParOf" srcId="{B0EE2A0B-E0A0-492A-B1FA-2F1BD8FE2632}" destId="{FE65DE7B-2E71-4F26-9F66-A228F599C903}" srcOrd="0" destOrd="0" presId="urn:microsoft.com/office/officeart/2008/layout/LinedList"/>
    <dgm:cxn modelId="{B81FCD94-DDE5-435A-96B2-710BE2C29244}" type="presParOf" srcId="{B0EE2A0B-E0A0-492A-B1FA-2F1BD8FE2632}" destId="{060A8867-8F46-4BC5-B270-D46D36FBA112}" srcOrd="1" destOrd="0" presId="urn:microsoft.com/office/officeart/2008/layout/LinedList"/>
    <dgm:cxn modelId="{803B178D-472C-487F-82A0-E1EED30605FF}" type="presParOf" srcId="{7A944DE1-EB9F-407C-9F0A-5C5CBF82C302}" destId="{3280F384-6F98-4DD3-BAF9-C719E7CCDF21}" srcOrd="10" destOrd="0" presId="urn:microsoft.com/office/officeart/2008/layout/LinedList"/>
    <dgm:cxn modelId="{4A633D40-29CF-4094-987F-C777AEF60567}" type="presParOf" srcId="{7A944DE1-EB9F-407C-9F0A-5C5CBF82C302}" destId="{B3BF4577-FCDB-418C-B21A-B3D6BBDCFF5D}" srcOrd="11" destOrd="0" presId="urn:microsoft.com/office/officeart/2008/layout/LinedList"/>
    <dgm:cxn modelId="{2F3C2ADF-8C82-414B-B9F1-750E290DABD1}" type="presParOf" srcId="{B3BF4577-FCDB-418C-B21A-B3D6BBDCFF5D}" destId="{6F974284-0C91-4048-875E-478E5016DFFF}" srcOrd="0" destOrd="0" presId="urn:microsoft.com/office/officeart/2008/layout/LinedList"/>
    <dgm:cxn modelId="{0EE244D1-3322-4D82-90CD-7180574ABA9F}" type="presParOf" srcId="{B3BF4577-FCDB-418C-B21A-B3D6BBDCFF5D}" destId="{660E430B-535F-4A93-9D95-7CFDA1B63FE0}" srcOrd="1" destOrd="0" presId="urn:microsoft.com/office/officeart/2008/layout/LinedList"/>
    <dgm:cxn modelId="{710412F0-5E67-44C3-A603-4C9F7F823583}" type="presParOf" srcId="{7A944DE1-EB9F-407C-9F0A-5C5CBF82C302}" destId="{F321A4CB-EA05-438C-B859-0917E9FEB854}" srcOrd="12" destOrd="0" presId="urn:microsoft.com/office/officeart/2008/layout/LinedList"/>
    <dgm:cxn modelId="{A24C24C5-1871-4364-8D8F-4214E163006D}" type="presParOf" srcId="{7A944DE1-EB9F-407C-9F0A-5C5CBF82C302}" destId="{410726DE-1922-4DF8-9E5C-E8E9BE3A3C1D}" srcOrd="13" destOrd="0" presId="urn:microsoft.com/office/officeart/2008/layout/LinedList"/>
    <dgm:cxn modelId="{33475475-646A-4775-B953-B2C3995A4740}" type="presParOf" srcId="{410726DE-1922-4DF8-9E5C-E8E9BE3A3C1D}" destId="{058349B1-6882-4A35-A012-59EBC6E40C5C}" srcOrd="0" destOrd="0" presId="urn:microsoft.com/office/officeart/2008/layout/LinedList"/>
    <dgm:cxn modelId="{AA49FA0D-26D2-44D2-9721-66A6D6E235C5}" type="presParOf" srcId="{410726DE-1922-4DF8-9E5C-E8E9BE3A3C1D}" destId="{131F73FA-18DC-412C-8ABC-89EA8CE66EB5}" srcOrd="1" destOrd="0" presId="urn:microsoft.com/office/officeart/2008/layout/LinedList"/>
    <dgm:cxn modelId="{D17FDBA6-899F-480F-9A18-0972AAF75592}" type="presParOf" srcId="{7A944DE1-EB9F-407C-9F0A-5C5CBF82C302}" destId="{4CF139FA-19D8-4C85-911F-7F1F664B345B}" srcOrd="14" destOrd="0" presId="urn:microsoft.com/office/officeart/2008/layout/LinedList"/>
    <dgm:cxn modelId="{5DAC5659-3089-4CE6-8BE8-2EDDEAD4CA24}" type="presParOf" srcId="{7A944DE1-EB9F-407C-9F0A-5C5CBF82C302}" destId="{9312DA48-AD2B-4FEE-ADEB-60EC6F2364B4}" srcOrd="15" destOrd="0" presId="urn:microsoft.com/office/officeart/2008/layout/LinedList"/>
    <dgm:cxn modelId="{7778B0AD-7FAE-4306-B03B-15AEC61B3CF3}" type="presParOf" srcId="{9312DA48-AD2B-4FEE-ADEB-60EC6F2364B4}" destId="{886288C4-990E-418B-841D-46064CCBF389}" srcOrd="0" destOrd="0" presId="urn:microsoft.com/office/officeart/2008/layout/LinedList"/>
    <dgm:cxn modelId="{F912FE15-641C-4CF7-8DB5-5605FDA219B4}" type="presParOf" srcId="{9312DA48-AD2B-4FEE-ADEB-60EC6F2364B4}" destId="{EAF5E6F3-D6A7-4969-9054-388C9E06DC85}" srcOrd="1" destOrd="0" presId="urn:microsoft.com/office/officeart/2008/layout/LinedList"/>
    <dgm:cxn modelId="{3E617E23-9B0C-40C1-B6D3-35108F3D532E}" type="presParOf" srcId="{7A944DE1-EB9F-407C-9F0A-5C5CBF82C302}" destId="{2530C107-7E51-4CBD-A1CD-FE65EF91C114}" srcOrd="16" destOrd="0" presId="urn:microsoft.com/office/officeart/2008/layout/LinedList"/>
    <dgm:cxn modelId="{F87EAD1E-7C79-4D99-BBAD-1FBA466FD1A7}" type="presParOf" srcId="{7A944DE1-EB9F-407C-9F0A-5C5CBF82C302}" destId="{D993EE78-537B-4AF5-A4CB-F576D765DEF3}" srcOrd="17" destOrd="0" presId="urn:microsoft.com/office/officeart/2008/layout/LinedList"/>
    <dgm:cxn modelId="{1C3495FC-7EDE-4DFD-A2B0-667EBF1E14D0}" type="presParOf" srcId="{D993EE78-537B-4AF5-A4CB-F576D765DEF3}" destId="{0EE244EA-FFE2-47E3-82BF-994F4C98DAD6}" srcOrd="0" destOrd="0" presId="urn:microsoft.com/office/officeart/2008/layout/LinedList"/>
    <dgm:cxn modelId="{C543A5ED-CCD3-4EDC-ACC8-541450407F7A}" type="presParOf" srcId="{D993EE78-537B-4AF5-A4CB-F576D765DEF3}" destId="{8BB476BB-8111-4C6E-8670-FF8624972876}" srcOrd="1" destOrd="0" presId="urn:microsoft.com/office/officeart/2008/layout/LinedList"/>
    <dgm:cxn modelId="{A91C2641-0227-4C9D-A12C-5DD4AB19CC44}" type="presParOf" srcId="{7A944DE1-EB9F-407C-9F0A-5C5CBF82C302}" destId="{EFF06AF3-BD86-4AA9-AF06-4F78E96DED98}" srcOrd="18" destOrd="0" presId="urn:microsoft.com/office/officeart/2008/layout/LinedList"/>
    <dgm:cxn modelId="{91E0F4AF-7DA0-4F42-9CC1-A252A8BD5F7D}" type="presParOf" srcId="{7A944DE1-EB9F-407C-9F0A-5C5CBF82C302}" destId="{C530CAE6-9A91-4D7A-B9DC-9A251B9F0D84}" srcOrd="19" destOrd="0" presId="urn:microsoft.com/office/officeart/2008/layout/LinedList"/>
    <dgm:cxn modelId="{47FCA6C7-AB6C-4DD5-97B1-8C8B9CA7238C}" type="presParOf" srcId="{C530CAE6-9A91-4D7A-B9DC-9A251B9F0D84}" destId="{36971E65-5A54-4D52-AC1C-16A022146AF4}" srcOrd="0" destOrd="0" presId="urn:microsoft.com/office/officeart/2008/layout/LinedList"/>
    <dgm:cxn modelId="{2838228E-BC52-44D7-A6D3-46025EFA046C}" type="presParOf" srcId="{C530CAE6-9A91-4D7A-B9DC-9A251B9F0D84}" destId="{A69E99C4-C152-4384-AFEA-B7C3D029E005}" srcOrd="1" destOrd="0" presId="urn:microsoft.com/office/officeart/2008/layout/LinedList"/>
    <dgm:cxn modelId="{1320A672-4960-4DD0-B01F-2ACC6982EABC}" type="presParOf" srcId="{7A944DE1-EB9F-407C-9F0A-5C5CBF82C302}" destId="{76D529AA-35AC-4EA2-B85F-3A5718DF5FC2}" srcOrd="20" destOrd="0" presId="urn:microsoft.com/office/officeart/2008/layout/LinedList"/>
    <dgm:cxn modelId="{7279772D-E133-4014-893F-698AF2C55794}" type="presParOf" srcId="{7A944DE1-EB9F-407C-9F0A-5C5CBF82C302}" destId="{0282ADBD-9202-457A-A7A1-AAE85AF5C215}" srcOrd="21" destOrd="0" presId="urn:microsoft.com/office/officeart/2008/layout/LinedList"/>
    <dgm:cxn modelId="{194E0D99-93CD-4240-8B1D-AEDFC9CA1D7F}" type="presParOf" srcId="{0282ADBD-9202-457A-A7A1-AAE85AF5C215}" destId="{1E6185EB-CDC0-48CC-889C-52D590BA3F75}" srcOrd="0" destOrd="0" presId="urn:microsoft.com/office/officeart/2008/layout/LinedList"/>
    <dgm:cxn modelId="{D8052580-00E3-45CA-A736-06CE8DA0370C}" type="presParOf" srcId="{0282ADBD-9202-457A-A7A1-AAE85AF5C215}" destId="{BA92BB66-45A1-440D-80EB-0CCAC6E808EF}" srcOrd="1" destOrd="0" presId="urn:microsoft.com/office/officeart/2008/layout/LinedList"/>
    <dgm:cxn modelId="{59E62FED-87E5-4481-BAB4-7DFF324C979B}" type="presParOf" srcId="{7A944DE1-EB9F-407C-9F0A-5C5CBF82C302}" destId="{5B208BD4-C90E-4916-9054-85431DB8126D}" srcOrd="22" destOrd="0" presId="urn:microsoft.com/office/officeart/2008/layout/LinedList"/>
    <dgm:cxn modelId="{709B2069-773C-42A1-9659-0E2BE265885D}" type="presParOf" srcId="{7A944DE1-EB9F-407C-9F0A-5C5CBF82C302}" destId="{F76C971B-8DC9-44EC-A35B-3CBD9CEB51DA}" srcOrd="23" destOrd="0" presId="urn:microsoft.com/office/officeart/2008/layout/LinedList"/>
    <dgm:cxn modelId="{95E37ADA-161A-4D72-8994-CD766F4DD72D}" type="presParOf" srcId="{F76C971B-8DC9-44EC-A35B-3CBD9CEB51DA}" destId="{FD32423D-77E7-47AC-942E-40B8B2C3503F}" srcOrd="0" destOrd="0" presId="urn:microsoft.com/office/officeart/2008/layout/LinedList"/>
    <dgm:cxn modelId="{7422F424-F5C0-4242-A869-075E9882AAFE}" type="presParOf" srcId="{F76C971B-8DC9-44EC-A35B-3CBD9CEB51DA}" destId="{C97E3582-6B28-419D-A02F-3742BABB17AD}" srcOrd="1" destOrd="0" presId="urn:microsoft.com/office/officeart/2008/layout/LinedList"/>
    <dgm:cxn modelId="{28A6A8B0-0F68-4A90-83C3-BA8D9324C641}" type="presParOf" srcId="{7A944DE1-EB9F-407C-9F0A-5C5CBF82C302}" destId="{EAB2CED0-A907-42E0-8CE6-86CD3EB542F0}" srcOrd="24" destOrd="0" presId="urn:microsoft.com/office/officeart/2008/layout/LinedList"/>
    <dgm:cxn modelId="{79C83AF5-3549-4650-82EB-FAB9BED2ADC4}" type="presParOf" srcId="{7A944DE1-EB9F-407C-9F0A-5C5CBF82C302}" destId="{2BD18856-BE1D-4F95-B8FE-29E768E97E42}" srcOrd="25" destOrd="0" presId="urn:microsoft.com/office/officeart/2008/layout/LinedList"/>
    <dgm:cxn modelId="{76EB59EA-9BA3-48DA-883C-F5FDBD39E055}" type="presParOf" srcId="{2BD18856-BE1D-4F95-B8FE-29E768E97E42}" destId="{112DE456-FCE3-46C4-9B2F-34B471DC235B}" srcOrd="0" destOrd="0" presId="urn:microsoft.com/office/officeart/2008/layout/LinedList"/>
    <dgm:cxn modelId="{DEFAAE32-9634-4D90-B809-6F11EEF010EF}" type="presParOf" srcId="{2BD18856-BE1D-4F95-B8FE-29E768E97E42}" destId="{0F22E0D4-F43F-4ED0-B568-821751D996A5}" srcOrd="1" destOrd="0" presId="urn:microsoft.com/office/officeart/2008/layout/LinedList"/>
    <dgm:cxn modelId="{844FE270-ADB5-4157-AE62-3C6129842570}" type="presParOf" srcId="{7A944DE1-EB9F-407C-9F0A-5C5CBF82C302}" destId="{3D8D5EE4-3363-4534-8952-AF7311D8ED6B}" srcOrd="26" destOrd="0" presId="urn:microsoft.com/office/officeart/2008/layout/LinedList"/>
    <dgm:cxn modelId="{CFA11A11-F914-4358-8EFB-AB37AB066A2B}" type="presParOf" srcId="{7A944DE1-EB9F-407C-9F0A-5C5CBF82C302}" destId="{6F1E6F5D-7C25-402B-A915-E3FF4CA1CBEE}" srcOrd="27" destOrd="0" presId="urn:microsoft.com/office/officeart/2008/layout/LinedList"/>
    <dgm:cxn modelId="{C0EF9105-3F47-452C-B4E9-FEC0616313FD}" type="presParOf" srcId="{6F1E6F5D-7C25-402B-A915-E3FF4CA1CBEE}" destId="{191FB217-EDD9-473D-BD70-705A14378999}" srcOrd="0" destOrd="0" presId="urn:microsoft.com/office/officeart/2008/layout/LinedList"/>
    <dgm:cxn modelId="{EC3B1C4B-E002-466D-8F3D-0F870BE9B9DA}" type="presParOf" srcId="{6F1E6F5D-7C25-402B-A915-E3FF4CA1CBEE}" destId="{F0C354D5-7518-4ED7-B8E3-89D9AECA7541}" srcOrd="1" destOrd="0" presId="urn:microsoft.com/office/officeart/2008/layout/LinedList"/>
    <dgm:cxn modelId="{6E7F63E5-01C1-4AED-8CAA-164F3CE35D7E}" type="presParOf" srcId="{7A944DE1-EB9F-407C-9F0A-5C5CBF82C302}" destId="{65D5CE54-AE36-4775-A0B9-0BA4944BAAD8}" srcOrd="28" destOrd="0" presId="urn:microsoft.com/office/officeart/2008/layout/LinedList"/>
    <dgm:cxn modelId="{19F8C0EC-3C34-47BB-9D64-DC51EA41B48C}" type="presParOf" srcId="{7A944DE1-EB9F-407C-9F0A-5C5CBF82C302}" destId="{7AF194F3-D420-44BB-A037-E0BC7AD1065E}" srcOrd="29" destOrd="0" presId="urn:microsoft.com/office/officeart/2008/layout/LinedList"/>
    <dgm:cxn modelId="{3D55856E-37A2-41DB-81E0-E3D330922E3D}" type="presParOf" srcId="{7AF194F3-D420-44BB-A037-E0BC7AD1065E}" destId="{9C359345-3DD2-41AF-8CF9-67B992EC4288}" srcOrd="0" destOrd="0" presId="urn:microsoft.com/office/officeart/2008/layout/LinedList"/>
    <dgm:cxn modelId="{3A11BACF-F814-4471-8C6A-3FA676659CF2}" type="presParOf" srcId="{7AF194F3-D420-44BB-A037-E0BC7AD1065E}" destId="{BFD7C7FA-9EF6-4646-9785-214ED71D7A2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568A1B-A9D5-4D5C-9F6B-92BEA719134D}"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D9052230-40DA-4DA2-B1EE-A3D2DFABAAE5}">
      <dgm:prSet/>
      <dgm:spPr/>
      <dgm:t>
        <a:bodyPr/>
        <a:lstStyle/>
        <a:p>
          <a:r>
            <a:rPr kumimoji="1" lang="pt-BR"/>
            <a:t>Medidas de prevenção de acidentes</a:t>
          </a:r>
          <a:endParaRPr lang="en-US"/>
        </a:p>
      </dgm:t>
    </dgm:pt>
    <dgm:pt modelId="{CBE0E6AB-76CB-4044-A40D-DB4225B86373}" type="parTrans" cxnId="{81EABB60-2DE0-43BA-8CDB-1ABD46E2CEAF}">
      <dgm:prSet/>
      <dgm:spPr/>
      <dgm:t>
        <a:bodyPr/>
        <a:lstStyle/>
        <a:p>
          <a:endParaRPr lang="en-US"/>
        </a:p>
      </dgm:t>
    </dgm:pt>
    <dgm:pt modelId="{5813ED84-2093-44BF-B694-CA1BD3DCECA0}" type="sibTrans" cxnId="{81EABB60-2DE0-43BA-8CDB-1ABD46E2CEAF}">
      <dgm:prSet/>
      <dgm:spPr/>
      <dgm:t>
        <a:bodyPr/>
        <a:lstStyle/>
        <a:p>
          <a:endParaRPr lang="en-US"/>
        </a:p>
      </dgm:t>
    </dgm:pt>
    <dgm:pt modelId="{2E8B2C57-B4C9-444D-A9AC-723FBCBA2CF9}">
      <dgm:prSet/>
      <dgm:spPr/>
      <dgm:t>
        <a:bodyPr/>
        <a:lstStyle/>
        <a:p>
          <a:r>
            <a:rPr kumimoji="1" lang="pt-BR"/>
            <a:t>Programa de Gerenciamento de Riscos (PGR)</a:t>
          </a:r>
          <a:endParaRPr lang="en-US"/>
        </a:p>
      </dgm:t>
    </dgm:pt>
    <dgm:pt modelId="{4F52C036-538E-4B60-A035-4B4B8D01CAA2}" type="parTrans" cxnId="{A0331406-55CB-490E-AF44-04CC1DEDF0EF}">
      <dgm:prSet/>
      <dgm:spPr/>
      <dgm:t>
        <a:bodyPr/>
        <a:lstStyle/>
        <a:p>
          <a:endParaRPr lang="en-US"/>
        </a:p>
      </dgm:t>
    </dgm:pt>
    <dgm:pt modelId="{B4911DE4-1686-4CE7-A220-37D3824B42DC}" type="sibTrans" cxnId="{A0331406-55CB-490E-AF44-04CC1DEDF0EF}">
      <dgm:prSet/>
      <dgm:spPr/>
      <dgm:t>
        <a:bodyPr/>
        <a:lstStyle/>
        <a:p>
          <a:endParaRPr lang="en-US"/>
        </a:p>
      </dgm:t>
    </dgm:pt>
    <dgm:pt modelId="{8D397CE4-C0C3-45D6-85C1-01F5DB76A400}">
      <dgm:prSet/>
      <dgm:spPr/>
      <dgm:t>
        <a:bodyPr/>
        <a:lstStyle/>
        <a:p>
          <a:r>
            <a:rPr kumimoji="1" lang="pt-BR" b="1"/>
            <a:t>Programa de Controle Médico de Saúde Ocupacional (PCMSO)</a:t>
          </a:r>
          <a:endParaRPr lang="en-US"/>
        </a:p>
      </dgm:t>
    </dgm:pt>
    <dgm:pt modelId="{A7B16998-420B-47DC-BB3E-1475F5609EF0}" type="parTrans" cxnId="{F48980DE-125E-47B0-8666-B763B8A08DD7}">
      <dgm:prSet/>
      <dgm:spPr/>
      <dgm:t>
        <a:bodyPr/>
        <a:lstStyle/>
        <a:p>
          <a:endParaRPr lang="en-US"/>
        </a:p>
      </dgm:t>
    </dgm:pt>
    <dgm:pt modelId="{FF15CFFA-03B5-4445-BD9F-EA87765D4A6C}" type="sibTrans" cxnId="{F48980DE-125E-47B0-8666-B763B8A08DD7}">
      <dgm:prSet/>
      <dgm:spPr/>
      <dgm:t>
        <a:bodyPr/>
        <a:lstStyle/>
        <a:p>
          <a:endParaRPr lang="en-US"/>
        </a:p>
      </dgm:t>
    </dgm:pt>
    <dgm:pt modelId="{99F1B126-AE8C-4377-9CE2-1A4DAB1594E2}">
      <dgm:prSet/>
      <dgm:spPr/>
      <dgm:t>
        <a:bodyPr/>
        <a:lstStyle/>
        <a:p>
          <a:r>
            <a:rPr kumimoji="1" lang="pt-BR"/>
            <a:t>Capacitação dos trabalhadores</a:t>
          </a:r>
          <a:endParaRPr lang="en-US"/>
        </a:p>
      </dgm:t>
    </dgm:pt>
    <dgm:pt modelId="{E34611E0-9F37-4172-B95E-DA9EC4B7E334}" type="parTrans" cxnId="{A179643A-05EC-44C0-894F-22715B14F5F8}">
      <dgm:prSet/>
      <dgm:spPr/>
      <dgm:t>
        <a:bodyPr/>
        <a:lstStyle/>
        <a:p>
          <a:endParaRPr lang="en-US"/>
        </a:p>
      </dgm:t>
    </dgm:pt>
    <dgm:pt modelId="{759FA1B1-71FD-4584-80AE-68B7D6FC84ED}" type="sibTrans" cxnId="{A179643A-05EC-44C0-894F-22715B14F5F8}">
      <dgm:prSet/>
      <dgm:spPr/>
      <dgm:t>
        <a:bodyPr/>
        <a:lstStyle/>
        <a:p>
          <a:endParaRPr lang="en-US"/>
        </a:p>
      </dgm:t>
    </dgm:pt>
    <dgm:pt modelId="{5578CD6D-AD13-4AE2-A55E-9AAFB612E502}">
      <dgm:prSet/>
      <dgm:spPr/>
      <dgm:t>
        <a:bodyPr/>
        <a:lstStyle/>
        <a:p>
          <a:r>
            <a:rPr kumimoji="1" lang="pt-BR"/>
            <a:t>Gestão de resíduos</a:t>
          </a:r>
          <a:endParaRPr lang="en-US"/>
        </a:p>
      </dgm:t>
    </dgm:pt>
    <dgm:pt modelId="{F5930CE5-320E-4099-A0F3-7E3FC7FBFC4B}" type="parTrans" cxnId="{DEBB4AC6-C803-4DBD-A6A2-F5C9BD463550}">
      <dgm:prSet/>
      <dgm:spPr/>
      <dgm:t>
        <a:bodyPr/>
        <a:lstStyle/>
        <a:p>
          <a:endParaRPr lang="en-US"/>
        </a:p>
      </dgm:t>
    </dgm:pt>
    <dgm:pt modelId="{6C3FCE22-1680-474B-B12F-AE1B1F3AB618}" type="sibTrans" cxnId="{DEBB4AC6-C803-4DBD-A6A2-F5C9BD463550}">
      <dgm:prSet/>
      <dgm:spPr/>
      <dgm:t>
        <a:bodyPr/>
        <a:lstStyle/>
        <a:p>
          <a:endParaRPr lang="en-US"/>
        </a:p>
      </dgm:t>
    </dgm:pt>
    <dgm:pt modelId="{8B2457DE-5CA6-4E41-86A3-569EA0492C01}">
      <dgm:prSet/>
      <dgm:spPr/>
      <dgm:t>
        <a:bodyPr/>
        <a:lstStyle/>
        <a:p>
          <a:r>
            <a:rPr kumimoji="1" lang="pt-BR"/>
            <a:t>Ergonomia nos serviços de saúde</a:t>
          </a:r>
          <a:endParaRPr lang="en-US"/>
        </a:p>
      </dgm:t>
    </dgm:pt>
    <dgm:pt modelId="{F14B893D-9366-48D6-BBFD-862B4966FD5F}" type="parTrans" cxnId="{20BAE0EC-AE48-4D39-9F2D-6B37FDD8660C}">
      <dgm:prSet/>
      <dgm:spPr/>
      <dgm:t>
        <a:bodyPr/>
        <a:lstStyle/>
        <a:p>
          <a:endParaRPr lang="en-US"/>
        </a:p>
      </dgm:t>
    </dgm:pt>
    <dgm:pt modelId="{6E61090E-79DC-4D2B-A45A-1E41F06C9975}" type="sibTrans" cxnId="{20BAE0EC-AE48-4D39-9F2D-6B37FDD8660C}">
      <dgm:prSet/>
      <dgm:spPr/>
      <dgm:t>
        <a:bodyPr/>
        <a:lstStyle/>
        <a:p>
          <a:endParaRPr lang="en-US"/>
        </a:p>
      </dgm:t>
    </dgm:pt>
    <dgm:pt modelId="{5B4BE633-6240-4D41-B9FC-5C333C665618}">
      <dgm:prSet/>
      <dgm:spPr/>
      <dgm:t>
        <a:bodyPr/>
        <a:lstStyle/>
        <a:p>
          <a:r>
            <a:rPr kumimoji="1" lang="pt-BR"/>
            <a:t>Agentes biológicos</a:t>
          </a:r>
          <a:endParaRPr lang="en-US"/>
        </a:p>
      </dgm:t>
    </dgm:pt>
    <dgm:pt modelId="{EDC5D316-6188-4066-90DB-9575941FD241}" type="parTrans" cxnId="{0286FC41-085C-44B7-AB53-EDED5A28F54B}">
      <dgm:prSet/>
      <dgm:spPr/>
      <dgm:t>
        <a:bodyPr/>
        <a:lstStyle/>
        <a:p>
          <a:endParaRPr lang="en-US"/>
        </a:p>
      </dgm:t>
    </dgm:pt>
    <dgm:pt modelId="{7C0ABB25-0A8F-4F73-9F44-B2A9EF860D17}" type="sibTrans" cxnId="{0286FC41-085C-44B7-AB53-EDED5A28F54B}">
      <dgm:prSet/>
      <dgm:spPr/>
      <dgm:t>
        <a:bodyPr/>
        <a:lstStyle/>
        <a:p>
          <a:endParaRPr lang="en-US"/>
        </a:p>
      </dgm:t>
    </dgm:pt>
    <dgm:pt modelId="{CDBCE33F-0F92-4AC5-BB2A-8033E7458E9E}">
      <dgm:prSet/>
      <dgm:spPr/>
      <dgm:t>
        <a:bodyPr/>
        <a:lstStyle/>
        <a:p>
          <a:r>
            <a:rPr kumimoji="1" lang="pt-BR"/>
            <a:t>Riscos químicos e farmacêuticos</a:t>
          </a:r>
          <a:endParaRPr lang="en-US"/>
        </a:p>
      </dgm:t>
    </dgm:pt>
    <dgm:pt modelId="{72DDE6E8-833E-4167-BE33-60EE09FB5E88}" type="parTrans" cxnId="{FA6E893C-BA81-409D-AAC9-E27A989FBAF2}">
      <dgm:prSet/>
      <dgm:spPr/>
      <dgm:t>
        <a:bodyPr/>
        <a:lstStyle/>
        <a:p>
          <a:endParaRPr lang="en-US"/>
        </a:p>
      </dgm:t>
    </dgm:pt>
    <dgm:pt modelId="{EB738E13-E93E-4B4C-9BD5-A23EAD90D851}" type="sibTrans" cxnId="{FA6E893C-BA81-409D-AAC9-E27A989FBAF2}">
      <dgm:prSet/>
      <dgm:spPr/>
      <dgm:t>
        <a:bodyPr/>
        <a:lstStyle/>
        <a:p>
          <a:endParaRPr lang="en-US"/>
        </a:p>
      </dgm:t>
    </dgm:pt>
    <dgm:pt modelId="{028FACC5-B425-4696-B5A9-C8E8EC1884DB}">
      <dgm:prSet/>
      <dgm:spPr/>
      <dgm:t>
        <a:bodyPr/>
        <a:lstStyle/>
        <a:p>
          <a:r>
            <a:rPr kumimoji="1" lang="pt-BR"/>
            <a:t>Responsabilidade dos empregadores e trabalhadores</a:t>
          </a:r>
          <a:endParaRPr lang="en-US"/>
        </a:p>
      </dgm:t>
    </dgm:pt>
    <dgm:pt modelId="{4E087F82-52C2-4B5B-817B-67A2A3E8ABF7}" type="parTrans" cxnId="{AAF9AAB9-96ED-4DA9-99AA-CD41268BA20F}">
      <dgm:prSet/>
      <dgm:spPr/>
      <dgm:t>
        <a:bodyPr/>
        <a:lstStyle/>
        <a:p>
          <a:endParaRPr lang="en-US"/>
        </a:p>
      </dgm:t>
    </dgm:pt>
    <dgm:pt modelId="{EFA8EB2B-5A13-4511-8A98-41122C494950}" type="sibTrans" cxnId="{AAF9AAB9-96ED-4DA9-99AA-CD41268BA20F}">
      <dgm:prSet/>
      <dgm:spPr/>
      <dgm:t>
        <a:bodyPr/>
        <a:lstStyle/>
        <a:p>
          <a:endParaRPr lang="en-US"/>
        </a:p>
      </dgm:t>
    </dgm:pt>
    <dgm:pt modelId="{17CFCB1B-E977-4495-BDCA-E248EADC5A9D}">
      <dgm:prSet/>
      <dgm:spPr/>
      <dgm:t>
        <a:bodyPr/>
        <a:lstStyle/>
        <a:p>
          <a:r>
            <a:rPr kumimoji="1" lang="pt-BR"/>
            <a:t>Proteção radiológica</a:t>
          </a:r>
          <a:endParaRPr lang="en-US"/>
        </a:p>
      </dgm:t>
    </dgm:pt>
    <dgm:pt modelId="{6D9B3920-0D45-43A5-8B8B-2EF6C641ABCB}" type="parTrans" cxnId="{44BAAF91-597E-4801-8E7C-2150670C7E9C}">
      <dgm:prSet/>
      <dgm:spPr/>
      <dgm:t>
        <a:bodyPr/>
        <a:lstStyle/>
        <a:p>
          <a:endParaRPr lang="en-US"/>
        </a:p>
      </dgm:t>
    </dgm:pt>
    <dgm:pt modelId="{8FF1D3B8-3032-44EC-8865-1073CD5A7850}" type="sibTrans" cxnId="{44BAAF91-597E-4801-8E7C-2150670C7E9C}">
      <dgm:prSet/>
      <dgm:spPr/>
      <dgm:t>
        <a:bodyPr/>
        <a:lstStyle/>
        <a:p>
          <a:endParaRPr lang="en-US"/>
        </a:p>
      </dgm:t>
    </dgm:pt>
    <dgm:pt modelId="{86EDABF2-DD4D-4441-9BB2-2C5EE7F9C4A3}">
      <dgm:prSet/>
      <dgm:spPr/>
      <dgm:t>
        <a:bodyPr/>
        <a:lstStyle/>
        <a:p>
          <a:r>
            <a:rPr kumimoji="1" lang="pt-BR"/>
            <a:t>Vigilância em saúde</a:t>
          </a:r>
          <a:endParaRPr lang="en-US"/>
        </a:p>
      </dgm:t>
    </dgm:pt>
    <dgm:pt modelId="{BB413055-6154-4D32-8306-D231211D4DB8}" type="parTrans" cxnId="{EFF83488-5ED1-4383-A373-F771C805BE02}">
      <dgm:prSet/>
      <dgm:spPr/>
      <dgm:t>
        <a:bodyPr/>
        <a:lstStyle/>
        <a:p>
          <a:endParaRPr lang="en-US"/>
        </a:p>
      </dgm:t>
    </dgm:pt>
    <dgm:pt modelId="{046E4525-12FB-4CC0-9806-C4236623DA47}" type="sibTrans" cxnId="{EFF83488-5ED1-4383-A373-F771C805BE02}">
      <dgm:prSet/>
      <dgm:spPr/>
      <dgm:t>
        <a:bodyPr/>
        <a:lstStyle/>
        <a:p>
          <a:endParaRPr lang="en-US"/>
        </a:p>
      </dgm:t>
    </dgm:pt>
    <dgm:pt modelId="{902329F9-5F1F-485A-A3E2-D9839A68C285}">
      <dgm:prSet/>
      <dgm:spPr/>
      <dgm:t>
        <a:bodyPr/>
        <a:lstStyle/>
        <a:p>
          <a:r>
            <a:rPr kumimoji="1" lang="pt-BR"/>
            <a:t>Documentação e registros</a:t>
          </a:r>
          <a:endParaRPr lang="en-US"/>
        </a:p>
      </dgm:t>
    </dgm:pt>
    <dgm:pt modelId="{01B25FFF-8CE7-40F3-BE97-6079268E4D75}" type="parTrans" cxnId="{430C82C6-833A-4EEA-BF8D-4267DD602B25}">
      <dgm:prSet/>
      <dgm:spPr/>
      <dgm:t>
        <a:bodyPr/>
        <a:lstStyle/>
        <a:p>
          <a:endParaRPr lang="en-US"/>
        </a:p>
      </dgm:t>
    </dgm:pt>
    <dgm:pt modelId="{7206C522-5806-41D9-9A60-3C796EADAF43}" type="sibTrans" cxnId="{430C82C6-833A-4EEA-BF8D-4267DD602B25}">
      <dgm:prSet/>
      <dgm:spPr/>
      <dgm:t>
        <a:bodyPr/>
        <a:lstStyle/>
        <a:p>
          <a:endParaRPr lang="en-US"/>
        </a:p>
      </dgm:t>
    </dgm:pt>
    <dgm:pt modelId="{8B1577BB-8846-4DE4-A498-F346AB2DB9C0}">
      <dgm:prSet/>
      <dgm:spPr/>
      <dgm:t>
        <a:bodyPr/>
        <a:lstStyle/>
        <a:p>
          <a:r>
            <a:rPr kumimoji="1" lang="pt-BR"/>
            <a:t>Comissão Interna de Prevenção de Acidentes (CIPA)</a:t>
          </a:r>
          <a:endParaRPr lang="en-US"/>
        </a:p>
      </dgm:t>
    </dgm:pt>
    <dgm:pt modelId="{6F6D5BF6-52E7-4A32-B067-2C907C8A0AEA}" type="parTrans" cxnId="{11194CE0-CF6E-4E6D-80F1-4FC9BA204A46}">
      <dgm:prSet/>
      <dgm:spPr/>
      <dgm:t>
        <a:bodyPr/>
        <a:lstStyle/>
        <a:p>
          <a:endParaRPr lang="en-US"/>
        </a:p>
      </dgm:t>
    </dgm:pt>
    <dgm:pt modelId="{933E4C5D-D100-4B45-A6D2-3DCB00C56886}" type="sibTrans" cxnId="{11194CE0-CF6E-4E6D-80F1-4FC9BA204A46}">
      <dgm:prSet/>
      <dgm:spPr/>
      <dgm:t>
        <a:bodyPr/>
        <a:lstStyle/>
        <a:p>
          <a:endParaRPr lang="en-US"/>
        </a:p>
      </dgm:t>
    </dgm:pt>
    <dgm:pt modelId="{C585DFC1-DB80-4835-9118-C3E3D75D832B}">
      <dgm:prSet/>
      <dgm:spPr/>
      <dgm:t>
        <a:bodyPr/>
        <a:lstStyle/>
        <a:p>
          <a:r>
            <a:rPr kumimoji="1" lang="pt-BR"/>
            <a:t>Fiscalização e penalidades</a:t>
          </a:r>
          <a:endParaRPr lang="en-US"/>
        </a:p>
      </dgm:t>
    </dgm:pt>
    <dgm:pt modelId="{1EA0F7A0-C721-439E-81E7-5D073F4369D2}" type="parTrans" cxnId="{CF199AFA-2A75-4413-A705-A30346625081}">
      <dgm:prSet/>
      <dgm:spPr/>
      <dgm:t>
        <a:bodyPr/>
        <a:lstStyle/>
        <a:p>
          <a:endParaRPr lang="en-US"/>
        </a:p>
      </dgm:t>
    </dgm:pt>
    <dgm:pt modelId="{539311E9-2FEF-44F3-BF0F-746344B2AA65}" type="sibTrans" cxnId="{CF199AFA-2A75-4413-A705-A30346625081}">
      <dgm:prSet/>
      <dgm:spPr/>
      <dgm:t>
        <a:bodyPr/>
        <a:lstStyle/>
        <a:p>
          <a:endParaRPr lang="en-US"/>
        </a:p>
      </dgm:t>
    </dgm:pt>
    <dgm:pt modelId="{7EA8DEE2-8129-4083-B350-E460E14D5F4B}">
      <dgm:prSet/>
      <dgm:spPr/>
      <dgm:t>
        <a:bodyPr/>
        <a:lstStyle/>
        <a:p>
          <a:r>
            <a:rPr kumimoji="1" lang="pt-BR"/>
            <a:t>Atualizações e revisões</a:t>
          </a:r>
          <a:endParaRPr lang="en-US"/>
        </a:p>
      </dgm:t>
    </dgm:pt>
    <dgm:pt modelId="{6106DFC2-A39A-4142-90C4-2EEB32A7BB69}" type="parTrans" cxnId="{F5F08F12-E06E-4572-8CC5-5E44FA03D09E}">
      <dgm:prSet/>
      <dgm:spPr/>
      <dgm:t>
        <a:bodyPr/>
        <a:lstStyle/>
        <a:p>
          <a:endParaRPr lang="en-US"/>
        </a:p>
      </dgm:t>
    </dgm:pt>
    <dgm:pt modelId="{61187EA2-613E-432F-9E52-1517E2911D67}" type="sibTrans" cxnId="{F5F08F12-E06E-4572-8CC5-5E44FA03D09E}">
      <dgm:prSet/>
      <dgm:spPr/>
      <dgm:t>
        <a:bodyPr/>
        <a:lstStyle/>
        <a:p>
          <a:endParaRPr lang="en-US"/>
        </a:p>
      </dgm:t>
    </dgm:pt>
    <dgm:pt modelId="{59F1F806-2E82-46FF-9846-9A9AEEAE7B30}" type="pres">
      <dgm:prSet presAssocID="{61568A1B-A9D5-4D5C-9F6B-92BEA719134D}" presName="Name0" presStyleCnt="0">
        <dgm:presLayoutVars>
          <dgm:dir/>
          <dgm:resizeHandles val="exact"/>
        </dgm:presLayoutVars>
      </dgm:prSet>
      <dgm:spPr/>
    </dgm:pt>
    <dgm:pt modelId="{E775866E-0C8A-4821-8595-A9D475BDA68B}" type="pres">
      <dgm:prSet presAssocID="{D9052230-40DA-4DA2-B1EE-A3D2DFABAAE5}" presName="node" presStyleLbl="node1" presStyleIdx="0" presStyleCnt="15">
        <dgm:presLayoutVars>
          <dgm:bulletEnabled val="1"/>
        </dgm:presLayoutVars>
      </dgm:prSet>
      <dgm:spPr/>
    </dgm:pt>
    <dgm:pt modelId="{8798E66E-1314-403D-A173-D0CF2AC7A6DB}" type="pres">
      <dgm:prSet presAssocID="{5813ED84-2093-44BF-B694-CA1BD3DCECA0}" presName="sibTrans" presStyleLbl="sibTrans1D1" presStyleIdx="0" presStyleCnt="14"/>
      <dgm:spPr/>
    </dgm:pt>
    <dgm:pt modelId="{DD893AAD-7221-46C6-902D-807E0A19C19B}" type="pres">
      <dgm:prSet presAssocID="{5813ED84-2093-44BF-B694-CA1BD3DCECA0}" presName="connectorText" presStyleLbl="sibTrans1D1" presStyleIdx="0" presStyleCnt="14"/>
      <dgm:spPr/>
    </dgm:pt>
    <dgm:pt modelId="{B63B261B-311F-4B61-9197-F4B944C15C16}" type="pres">
      <dgm:prSet presAssocID="{2E8B2C57-B4C9-444D-A9AC-723FBCBA2CF9}" presName="node" presStyleLbl="node1" presStyleIdx="1" presStyleCnt="15">
        <dgm:presLayoutVars>
          <dgm:bulletEnabled val="1"/>
        </dgm:presLayoutVars>
      </dgm:prSet>
      <dgm:spPr/>
    </dgm:pt>
    <dgm:pt modelId="{07C53A0B-88FD-414D-A39D-A427DC536069}" type="pres">
      <dgm:prSet presAssocID="{B4911DE4-1686-4CE7-A220-37D3824B42DC}" presName="sibTrans" presStyleLbl="sibTrans1D1" presStyleIdx="1" presStyleCnt="14"/>
      <dgm:spPr/>
    </dgm:pt>
    <dgm:pt modelId="{FD4B7F4B-3BBC-4D37-BB78-E6D071A5DBD0}" type="pres">
      <dgm:prSet presAssocID="{B4911DE4-1686-4CE7-A220-37D3824B42DC}" presName="connectorText" presStyleLbl="sibTrans1D1" presStyleIdx="1" presStyleCnt="14"/>
      <dgm:spPr/>
    </dgm:pt>
    <dgm:pt modelId="{6A20CE65-618F-47F6-9AB4-D18FB79AFD72}" type="pres">
      <dgm:prSet presAssocID="{8D397CE4-C0C3-45D6-85C1-01F5DB76A400}" presName="node" presStyleLbl="node1" presStyleIdx="2" presStyleCnt="15">
        <dgm:presLayoutVars>
          <dgm:bulletEnabled val="1"/>
        </dgm:presLayoutVars>
      </dgm:prSet>
      <dgm:spPr/>
    </dgm:pt>
    <dgm:pt modelId="{3B331757-F678-4A32-9A27-B46EA518AF87}" type="pres">
      <dgm:prSet presAssocID="{FF15CFFA-03B5-4445-BD9F-EA87765D4A6C}" presName="sibTrans" presStyleLbl="sibTrans1D1" presStyleIdx="2" presStyleCnt="14"/>
      <dgm:spPr/>
    </dgm:pt>
    <dgm:pt modelId="{8FBC1559-C040-47B7-9551-AE729EC2149D}" type="pres">
      <dgm:prSet presAssocID="{FF15CFFA-03B5-4445-BD9F-EA87765D4A6C}" presName="connectorText" presStyleLbl="sibTrans1D1" presStyleIdx="2" presStyleCnt="14"/>
      <dgm:spPr/>
    </dgm:pt>
    <dgm:pt modelId="{A47B3E11-A162-44BD-9B19-6AC0403B4CCE}" type="pres">
      <dgm:prSet presAssocID="{99F1B126-AE8C-4377-9CE2-1A4DAB1594E2}" presName="node" presStyleLbl="node1" presStyleIdx="3" presStyleCnt="15">
        <dgm:presLayoutVars>
          <dgm:bulletEnabled val="1"/>
        </dgm:presLayoutVars>
      </dgm:prSet>
      <dgm:spPr/>
    </dgm:pt>
    <dgm:pt modelId="{4EB842C3-C0CB-4A4A-8F24-D0F8458BF35E}" type="pres">
      <dgm:prSet presAssocID="{759FA1B1-71FD-4584-80AE-68B7D6FC84ED}" presName="sibTrans" presStyleLbl="sibTrans1D1" presStyleIdx="3" presStyleCnt="14"/>
      <dgm:spPr/>
    </dgm:pt>
    <dgm:pt modelId="{EB1A97D7-B4DE-4377-AC9F-83B1E1990E56}" type="pres">
      <dgm:prSet presAssocID="{759FA1B1-71FD-4584-80AE-68B7D6FC84ED}" presName="connectorText" presStyleLbl="sibTrans1D1" presStyleIdx="3" presStyleCnt="14"/>
      <dgm:spPr/>
    </dgm:pt>
    <dgm:pt modelId="{C708D9C4-4EEB-4C50-8BD3-1D60F3EAFE9E}" type="pres">
      <dgm:prSet presAssocID="{5578CD6D-AD13-4AE2-A55E-9AAFB612E502}" presName="node" presStyleLbl="node1" presStyleIdx="4" presStyleCnt="15">
        <dgm:presLayoutVars>
          <dgm:bulletEnabled val="1"/>
        </dgm:presLayoutVars>
      </dgm:prSet>
      <dgm:spPr/>
    </dgm:pt>
    <dgm:pt modelId="{0D6751E3-1FC8-4AD5-BEEE-FC3F405F7DCD}" type="pres">
      <dgm:prSet presAssocID="{6C3FCE22-1680-474B-B12F-AE1B1F3AB618}" presName="sibTrans" presStyleLbl="sibTrans1D1" presStyleIdx="4" presStyleCnt="14"/>
      <dgm:spPr/>
    </dgm:pt>
    <dgm:pt modelId="{7FC5BFC5-C9C1-4A1D-95CE-C38E7A37BAEB}" type="pres">
      <dgm:prSet presAssocID="{6C3FCE22-1680-474B-B12F-AE1B1F3AB618}" presName="connectorText" presStyleLbl="sibTrans1D1" presStyleIdx="4" presStyleCnt="14"/>
      <dgm:spPr/>
    </dgm:pt>
    <dgm:pt modelId="{B2881ED9-0746-4234-B121-84130646B16F}" type="pres">
      <dgm:prSet presAssocID="{8B2457DE-5CA6-4E41-86A3-569EA0492C01}" presName="node" presStyleLbl="node1" presStyleIdx="5" presStyleCnt="15">
        <dgm:presLayoutVars>
          <dgm:bulletEnabled val="1"/>
        </dgm:presLayoutVars>
      </dgm:prSet>
      <dgm:spPr/>
    </dgm:pt>
    <dgm:pt modelId="{74723363-5212-4BDF-8326-292972863783}" type="pres">
      <dgm:prSet presAssocID="{6E61090E-79DC-4D2B-A45A-1E41F06C9975}" presName="sibTrans" presStyleLbl="sibTrans1D1" presStyleIdx="5" presStyleCnt="14"/>
      <dgm:spPr/>
    </dgm:pt>
    <dgm:pt modelId="{BB8A9855-80D1-4F69-821D-B3D8AE8C0A93}" type="pres">
      <dgm:prSet presAssocID="{6E61090E-79DC-4D2B-A45A-1E41F06C9975}" presName="connectorText" presStyleLbl="sibTrans1D1" presStyleIdx="5" presStyleCnt="14"/>
      <dgm:spPr/>
    </dgm:pt>
    <dgm:pt modelId="{F94BE217-F8AF-4E00-90A7-669F23086BD2}" type="pres">
      <dgm:prSet presAssocID="{5B4BE633-6240-4D41-B9FC-5C333C665618}" presName="node" presStyleLbl="node1" presStyleIdx="6" presStyleCnt="15">
        <dgm:presLayoutVars>
          <dgm:bulletEnabled val="1"/>
        </dgm:presLayoutVars>
      </dgm:prSet>
      <dgm:spPr/>
    </dgm:pt>
    <dgm:pt modelId="{F9B26290-D5EC-4498-91C6-3F0C75334BC4}" type="pres">
      <dgm:prSet presAssocID="{7C0ABB25-0A8F-4F73-9F44-B2A9EF860D17}" presName="sibTrans" presStyleLbl="sibTrans1D1" presStyleIdx="6" presStyleCnt="14"/>
      <dgm:spPr/>
    </dgm:pt>
    <dgm:pt modelId="{E34AFA37-A26C-4EB8-8708-5FCB4A3B2319}" type="pres">
      <dgm:prSet presAssocID="{7C0ABB25-0A8F-4F73-9F44-B2A9EF860D17}" presName="connectorText" presStyleLbl="sibTrans1D1" presStyleIdx="6" presStyleCnt="14"/>
      <dgm:spPr/>
    </dgm:pt>
    <dgm:pt modelId="{B7CE8960-3B8B-41D5-A033-40B7455067A9}" type="pres">
      <dgm:prSet presAssocID="{CDBCE33F-0F92-4AC5-BB2A-8033E7458E9E}" presName="node" presStyleLbl="node1" presStyleIdx="7" presStyleCnt="15">
        <dgm:presLayoutVars>
          <dgm:bulletEnabled val="1"/>
        </dgm:presLayoutVars>
      </dgm:prSet>
      <dgm:spPr/>
    </dgm:pt>
    <dgm:pt modelId="{24891A4D-9ABE-4DAC-BD99-41A43B387192}" type="pres">
      <dgm:prSet presAssocID="{EB738E13-E93E-4B4C-9BD5-A23EAD90D851}" presName="sibTrans" presStyleLbl="sibTrans1D1" presStyleIdx="7" presStyleCnt="14"/>
      <dgm:spPr/>
    </dgm:pt>
    <dgm:pt modelId="{4264724F-0EB8-4371-85E0-FC6C524C39E4}" type="pres">
      <dgm:prSet presAssocID="{EB738E13-E93E-4B4C-9BD5-A23EAD90D851}" presName="connectorText" presStyleLbl="sibTrans1D1" presStyleIdx="7" presStyleCnt="14"/>
      <dgm:spPr/>
    </dgm:pt>
    <dgm:pt modelId="{022540A5-1D12-4321-B1DF-6132C981819B}" type="pres">
      <dgm:prSet presAssocID="{028FACC5-B425-4696-B5A9-C8E8EC1884DB}" presName="node" presStyleLbl="node1" presStyleIdx="8" presStyleCnt="15">
        <dgm:presLayoutVars>
          <dgm:bulletEnabled val="1"/>
        </dgm:presLayoutVars>
      </dgm:prSet>
      <dgm:spPr/>
    </dgm:pt>
    <dgm:pt modelId="{0FAD9EA1-389A-495C-9508-DCA121B991CB}" type="pres">
      <dgm:prSet presAssocID="{EFA8EB2B-5A13-4511-8A98-41122C494950}" presName="sibTrans" presStyleLbl="sibTrans1D1" presStyleIdx="8" presStyleCnt="14"/>
      <dgm:spPr/>
    </dgm:pt>
    <dgm:pt modelId="{4E800FC5-E9C6-496D-8780-B337138BF981}" type="pres">
      <dgm:prSet presAssocID="{EFA8EB2B-5A13-4511-8A98-41122C494950}" presName="connectorText" presStyleLbl="sibTrans1D1" presStyleIdx="8" presStyleCnt="14"/>
      <dgm:spPr/>
    </dgm:pt>
    <dgm:pt modelId="{3FA0028B-1534-40F6-A781-3E24FEFDB90C}" type="pres">
      <dgm:prSet presAssocID="{17CFCB1B-E977-4495-BDCA-E248EADC5A9D}" presName="node" presStyleLbl="node1" presStyleIdx="9" presStyleCnt="15">
        <dgm:presLayoutVars>
          <dgm:bulletEnabled val="1"/>
        </dgm:presLayoutVars>
      </dgm:prSet>
      <dgm:spPr/>
    </dgm:pt>
    <dgm:pt modelId="{086BA8F2-51D7-4125-A1F0-ECE5BBCD9873}" type="pres">
      <dgm:prSet presAssocID="{8FF1D3B8-3032-44EC-8865-1073CD5A7850}" presName="sibTrans" presStyleLbl="sibTrans1D1" presStyleIdx="9" presStyleCnt="14"/>
      <dgm:spPr/>
    </dgm:pt>
    <dgm:pt modelId="{62D17482-975F-45F8-BD23-00A5A6EA6D4E}" type="pres">
      <dgm:prSet presAssocID="{8FF1D3B8-3032-44EC-8865-1073CD5A7850}" presName="connectorText" presStyleLbl="sibTrans1D1" presStyleIdx="9" presStyleCnt="14"/>
      <dgm:spPr/>
    </dgm:pt>
    <dgm:pt modelId="{38D58D28-8251-49B2-9A2A-32F7BEE3DF78}" type="pres">
      <dgm:prSet presAssocID="{86EDABF2-DD4D-4441-9BB2-2C5EE7F9C4A3}" presName="node" presStyleLbl="node1" presStyleIdx="10" presStyleCnt="15">
        <dgm:presLayoutVars>
          <dgm:bulletEnabled val="1"/>
        </dgm:presLayoutVars>
      </dgm:prSet>
      <dgm:spPr/>
    </dgm:pt>
    <dgm:pt modelId="{43A322BC-3B6C-4060-A7D7-1435BC6A7C67}" type="pres">
      <dgm:prSet presAssocID="{046E4525-12FB-4CC0-9806-C4236623DA47}" presName="sibTrans" presStyleLbl="sibTrans1D1" presStyleIdx="10" presStyleCnt="14"/>
      <dgm:spPr/>
    </dgm:pt>
    <dgm:pt modelId="{AC2CD347-46F0-4E5C-B514-84DADD98EB5A}" type="pres">
      <dgm:prSet presAssocID="{046E4525-12FB-4CC0-9806-C4236623DA47}" presName="connectorText" presStyleLbl="sibTrans1D1" presStyleIdx="10" presStyleCnt="14"/>
      <dgm:spPr/>
    </dgm:pt>
    <dgm:pt modelId="{836792A7-EE03-4984-B838-0F35439CE963}" type="pres">
      <dgm:prSet presAssocID="{902329F9-5F1F-485A-A3E2-D9839A68C285}" presName="node" presStyleLbl="node1" presStyleIdx="11" presStyleCnt="15">
        <dgm:presLayoutVars>
          <dgm:bulletEnabled val="1"/>
        </dgm:presLayoutVars>
      </dgm:prSet>
      <dgm:spPr/>
    </dgm:pt>
    <dgm:pt modelId="{42F9CCE0-2B8A-4C2D-991C-D5226371EB2D}" type="pres">
      <dgm:prSet presAssocID="{7206C522-5806-41D9-9A60-3C796EADAF43}" presName="sibTrans" presStyleLbl="sibTrans1D1" presStyleIdx="11" presStyleCnt="14"/>
      <dgm:spPr/>
    </dgm:pt>
    <dgm:pt modelId="{DA3E532A-9E9E-4DED-970B-5F9D05072C2E}" type="pres">
      <dgm:prSet presAssocID="{7206C522-5806-41D9-9A60-3C796EADAF43}" presName="connectorText" presStyleLbl="sibTrans1D1" presStyleIdx="11" presStyleCnt="14"/>
      <dgm:spPr/>
    </dgm:pt>
    <dgm:pt modelId="{8798522F-CCED-4FA6-A562-8963EA6F4482}" type="pres">
      <dgm:prSet presAssocID="{8B1577BB-8846-4DE4-A498-F346AB2DB9C0}" presName="node" presStyleLbl="node1" presStyleIdx="12" presStyleCnt="15">
        <dgm:presLayoutVars>
          <dgm:bulletEnabled val="1"/>
        </dgm:presLayoutVars>
      </dgm:prSet>
      <dgm:spPr/>
    </dgm:pt>
    <dgm:pt modelId="{A7AED334-36D2-4AC7-A05A-0CDE67C43544}" type="pres">
      <dgm:prSet presAssocID="{933E4C5D-D100-4B45-A6D2-3DCB00C56886}" presName="sibTrans" presStyleLbl="sibTrans1D1" presStyleIdx="12" presStyleCnt="14"/>
      <dgm:spPr/>
    </dgm:pt>
    <dgm:pt modelId="{89E4CC54-0DC2-4204-9AFD-FBA603D1F861}" type="pres">
      <dgm:prSet presAssocID="{933E4C5D-D100-4B45-A6D2-3DCB00C56886}" presName="connectorText" presStyleLbl="sibTrans1D1" presStyleIdx="12" presStyleCnt="14"/>
      <dgm:spPr/>
    </dgm:pt>
    <dgm:pt modelId="{DAF1B29C-2781-4BE0-BDF8-FE84403EA53B}" type="pres">
      <dgm:prSet presAssocID="{C585DFC1-DB80-4835-9118-C3E3D75D832B}" presName="node" presStyleLbl="node1" presStyleIdx="13" presStyleCnt="15">
        <dgm:presLayoutVars>
          <dgm:bulletEnabled val="1"/>
        </dgm:presLayoutVars>
      </dgm:prSet>
      <dgm:spPr/>
    </dgm:pt>
    <dgm:pt modelId="{DB36F844-434F-407D-B4E8-A2C441F98BB0}" type="pres">
      <dgm:prSet presAssocID="{539311E9-2FEF-44F3-BF0F-746344B2AA65}" presName="sibTrans" presStyleLbl="sibTrans1D1" presStyleIdx="13" presStyleCnt="14"/>
      <dgm:spPr/>
    </dgm:pt>
    <dgm:pt modelId="{3F584672-E06F-40A2-8A18-04DF8F839285}" type="pres">
      <dgm:prSet presAssocID="{539311E9-2FEF-44F3-BF0F-746344B2AA65}" presName="connectorText" presStyleLbl="sibTrans1D1" presStyleIdx="13" presStyleCnt="14"/>
      <dgm:spPr/>
    </dgm:pt>
    <dgm:pt modelId="{A322AB6B-8139-4418-9D46-65D87EF2010E}" type="pres">
      <dgm:prSet presAssocID="{7EA8DEE2-8129-4083-B350-E460E14D5F4B}" presName="node" presStyleLbl="node1" presStyleIdx="14" presStyleCnt="15">
        <dgm:presLayoutVars>
          <dgm:bulletEnabled val="1"/>
        </dgm:presLayoutVars>
      </dgm:prSet>
      <dgm:spPr/>
    </dgm:pt>
  </dgm:ptLst>
  <dgm:cxnLst>
    <dgm:cxn modelId="{DF9C0C03-7F6C-4AB5-978E-77B4689569BA}" type="presOf" srcId="{539311E9-2FEF-44F3-BF0F-746344B2AA65}" destId="{3F584672-E06F-40A2-8A18-04DF8F839285}" srcOrd="1" destOrd="0" presId="urn:microsoft.com/office/officeart/2016/7/layout/RepeatingBendingProcessNew"/>
    <dgm:cxn modelId="{A0331406-55CB-490E-AF44-04CC1DEDF0EF}" srcId="{61568A1B-A9D5-4D5C-9F6B-92BEA719134D}" destId="{2E8B2C57-B4C9-444D-A9AC-723FBCBA2CF9}" srcOrd="1" destOrd="0" parTransId="{4F52C036-538E-4B60-A035-4B4B8D01CAA2}" sibTransId="{B4911DE4-1686-4CE7-A220-37D3824B42DC}"/>
    <dgm:cxn modelId="{13C3E30F-50C1-4F1E-9125-F7E71DFCA8A6}" type="presOf" srcId="{99F1B126-AE8C-4377-9CE2-1A4DAB1594E2}" destId="{A47B3E11-A162-44BD-9B19-6AC0403B4CCE}" srcOrd="0" destOrd="0" presId="urn:microsoft.com/office/officeart/2016/7/layout/RepeatingBendingProcessNew"/>
    <dgm:cxn modelId="{F5F08F12-E06E-4572-8CC5-5E44FA03D09E}" srcId="{61568A1B-A9D5-4D5C-9F6B-92BEA719134D}" destId="{7EA8DEE2-8129-4083-B350-E460E14D5F4B}" srcOrd="14" destOrd="0" parTransId="{6106DFC2-A39A-4142-90C4-2EEB32A7BB69}" sibTransId="{61187EA2-613E-432F-9E52-1517E2911D67}"/>
    <dgm:cxn modelId="{44C81C18-DA23-4218-8525-17F89B7E972D}" type="presOf" srcId="{5813ED84-2093-44BF-B694-CA1BD3DCECA0}" destId="{DD893AAD-7221-46C6-902D-807E0A19C19B}" srcOrd="1" destOrd="0" presId="urn:microsoft.com/office/officeart/2016/7/layout/RepeatingBendingProcessNew"/>
    <dgm:cxn modelId="{0577621C-5F83-47D2-AC6E-A6F7B130DEA4}" type="presOf" srcId="{17CFCB1B-E977-4495-BDCA-E248EADC5A9D}" destId="{3FA0028B-1534-40F6-A781-3E24FEFDB90C}" srcOrd="0" destOrd="0" presId="urn:microsoft.com/office/officeart/2016/7/layout/RepeatingBendingProcessNew"/>
    <dgm:cxn modelId="{C938841F-0745-4D6A-A853-A35DFB424277}" type="presOf" srcId="{8D397CE4-C0C3-45D6-85C1-01F5DB76A400}" destId="{6A20CE65-618F-47F6-9AB4-D18FB79AFD72}" srcOrd="0" destOrd="0" presId="urn:microsoft.com/office/officeart/2016/7/layout/RepeatingBendingProcessNew"/>
    <dgm:cxn modelId="{357C0928-D436-491D-A234-34C625E2ACB8}" type="presOf" srcId="{759FA1B1-71FD-4584-80AE-68B7D6FC84ED}" destId="{EB1A97D7-B4DE-4377-AC9F-83B1E1990E56}" srcOrd="1" destOrd="0" presId="urn:microsoft.com/office/officeart/2016/7/layout/RepeatingBendingProcessNew"/>
    <dgm:cxn modelId="{93BBF228-FA73-427B-BD62-BB4EE44A6287}" type="presOf" srcId="{7C0ABB25-0A8F-4F73-9F44-B2A9EF860D17}" destId="{F9B26290-D5EC-4498-91C6-3F0C75334BC4}" srcOrd="0" destOrd="0" presId="urn:microsoft.com/office/officeart/2016/7/layout/RepeatingBendingProcessNew"/>
    <dgm:cxn modelId="{63D92529-09EC-47AB-8D90-A502F184CE00}" type="presOf" srcId="{6E61090E-79DC-4D2B-A45A-1E41F06C9975}" destId="{BB8A9855-80D1-4F69-821D-B3D8AE8C0A93}" srcOrd="1" destOrd="0" presId="urn:microsoft.com/office/officeart/2016/7/layout/RepeatingBendingProcessNew"/>
    <dgm:cxn modelId="{EA840B2B-03A8-440C-9464-500D586E7602}" type="presOf" srcId="{046E4525-12FB-4CC0-9806-C4236623DA47}" destId="{43A322BC-3B6C-4060-A7D7-1435BC6A7C67}" srcOrd="0" destOrd="0" presId="urn:microsoft.com/office/officeart/2016/7/layout/RepeatingBendingProcessNew"/>
    <dgm:cxn modelId="{1E594F37-1563-4748-962C-FE563F5B1AE5}" type="presOf" srcId="{6C3FCE22-1680-474B-B12F-AE1B1F3AB618}" destId="{0D6751E3-1FC8-4AD5-BEEE-FC3F405F7DCD}" srcOrd="0" destOrd="0" presId="urn:microsoft.com/office/officeart/2016/7/layout/RepeatingBendingProcessNew"/>
    <dgm:cxn modelId="{A179643A-05EC-44C0-894F-22715B14F5F8}" srcId="{61568A1B-A9D5-4D5C-9F6B-92BEA719134D}" destId="{99F1B126-AE8C-4377-9CE2-1A4DAB1594E2}" srcOrd="3" destOrd="0" parTransId="{E34611E0-9F37-4172-B95E-DA9EC4B7E334}" sibTransId="{759FA1B1-71FD-4584-80AE-68B7D6FC84ED}"/>
    <dgm:cxn modelId="{FA6E893C-BA81-409D-AAC9-E27A989FBAF2}" srcId="{61568A1B-A9D5-4D5C-9F6B-92BEA719134D}" destId="{CDBCE33F-0F92-4AC5-BB2A-8033E7458E9E}" srcOrd="7" destOrd="0" parTransId="{72DDE6E8-833E-4167-BE33-60EE09FB5E88}" sibTransId="{EB738E13-E93E-4B4C-9BD5-A23EAD90D851}"/>
    <dgm:cxn modelId="{638EA83C-CB2A-479D-9FC2-9622BB51CFEB}" type="presOf" srcId="{B4911DE4-1686-4CE7-A220-37D3824B42DC}" destId="{FD4B7F4B-3BBC-4D37-BB78-E6D071A5DBD0}" srcOrd="1" destOrd="0" presId="urn:microsoft.com/office/officeart/2016/7/layout/RepeatingBendingProcessNew"/>
    <dgm:cxn modelId="{3E52815B-7324-42CC-9639-74628AAA3E0A}" type="presOf" srcId="{7206C522-5806-41D9-9A60-3C796EADAF43}" destId="{42F9CCE0-2B8A-4C2D-991C-D5226371EB2D}" srcOrd="0" destOrd="0" presId="urn:microsoft.com/office/officeart/2016/7/layout/RepeatingBendingProcessNew"/>
    <dgm:cxn modelId="{81EABB60-2DE0-43BA-8CDB-1ABD46E2CEAF}" srcId="{61568A1B-A9D5-4D5C-9F6B-92BEA719134D}" destId="{D9052230-40DA-4DA2-B1EE-A3D2DFABAAE5}" srcOrd="0" destOrd="0" parTransId="{CBE0E6AB-76CB-4044-A40D-DB4225B86373}" sibTransId="{5813ED84-2093-44BF-B694-CA1BD3DCECA0}"/>
    <dgm:cxn modelId="{3EBC7841-689B-43D6-9415-2DE940A2B9E1}" type="presOf" srcId="{CDBCE33F-0F92-4AC5-BB2A-8033E7458E9E}" destId="{B7CE8960-3B8B-41D5-A033-40B7455067A9}" srcOrd="0" destOrd="0" presId="urn:microsoft.com/office/officeart/2016/7/layout/RepeatingBendingProcessNew"/>
    <dgm:cxn modelId="{0286FC41-085C-44B7-AB53-EDED5A28F54B}" srcId="{61568A1B-A9D5-4D5C-9F6B-92BEA719134D}" destId="{5B4BE633-6240-4D41-B9FC-5C333C665618}" srcOrd="6" destOrd="0" parTransId="{EDC5D316-6188-4066-90DB-9575941FD241}" sibTransId="{7C0ABB25-0A8F-4F73-9F44-B2A9EF860D17}"/>
    <dgm:cxn modelId="{4930E763-269A-4D58-B9ED-5835805EA190}" type="presOf" srcId="{7C0ABB25-0A8F-4F73-9F44-B2A9EF860D17}" destId="{E34AFA37-A26C-4EB8-8708-5FCB4A3B2319}" srcOrd="1" destOrd="0" presId="urn:microsoft.com/office/officeart/2016/7/layout/RepeatingBendingProcessNew"/>
    <dgm:cxn modelId="{AE5D1766-9D24-4F10-91B5-A8211921AA5C}" type="presOf" srcId="{8FF1D3B8-3032-44EC-8865-1073CD5A7850}" destId="{086BA8F2-51D7-4125-A1F0-ECE5BBCD9873}" srcOrd="0" destOrd="0" presId="urn:microsoft.com/office/officeart/2016/7/layout/RepeatingBendingProcessNew"/>
    <dgm:cxn modelId="{3F081C69-E2C7-48AB-9E0E-0B190CC34EB7}" type="presOf" srcId="{86EDABF2-DD4D-4441-9BB2-2C5EE7F9C4A3}" destId="{38D58D28-8251-49B2-9A2A-32F7BEE3DF78}" srcOrd="0" destOrd="0" presId="urn:microsoft.com/office/officeart/2016/7/layout/RepeatingBendingProcessNew"/>
    <dgm:cxn modelId="{E8FF1F6C-458C-4AF1-9EA0-99B2C3D9E42B}" type="presOf" srcId="{8B2457DE-5CA6-4E41-86A3-569EA0492C01}" destId="{B2881ED9-0746-4234-B121-84130646B16F}" srcOrd="0" destOrd="0" presId="urn:microsoft.com/office/officeart/2016/7/layout/RepeatingBendingProcessNew"/>
    <dgm:cxn modelId="{F89E766D-E21D-4DE6-8CBE-1F7632AAB165}" type="presOf" srcId="{5813ED84-2093-44BF-B694-CA1BD3DCECA0}" destId="{8798E66E-1314-403D-A173-D0CF2AC7A6DB}" srcOrd="0" destOrd="0" presId="urn:microsoft.com/office/officeart/2016/7/layout/RepeatingBendingProcessNew"/>
    <dgm:cxn modelId="{02923B73-B118-4488-8B66-4B18E3C9F99A}" type="presOf" srcId="{8B1577BB-8846-4DE4-A498-F346AB2DB9C0}" destId="{8798522F-CCED-4FA6-A562-8963EA6F4482}" srcOrd="0" destOrd="0" presId="urn:microsoft.com/office/officeart/2016/7/layout/RepeatingBendingProcessNew"/>
    <dgm:cxn modelId="{3BBEF856-00A6-46E8-8A0E-C649F90E061A}" type="presOf" srcId="{028FACC5-B425-4696-B5A9-C8E8EC1884DB}" destId="{022540A5-1D12-4321-B1DF-6132C981819B}" srcOrd="0" destOrd="0" presId="urn:microsoft.com/office/officeart/2016/7/layout/RepeatingBendingProcessNew"/>
    <dgm:cxn modelId="{9B737F7C-1DBE-4E61-BA22-95259B438973}" type="presOf" srcId="{933E4C5D-D100-4B45-A6D2-3DCB00C56886}" destId="{A7AED334-36D2-4AC7-A05A-0CDE67C43544}" srcOrd="0" destOrd="0" presId="urn:microsoft.com/office/officeart/2016/7/layout/RepeatingBendingProcessNew"/>
    <dgm:cxn modelId="{EFF83488-5ED1-4383-A373-F771C805BE02}" srcId="{61568A1B-A9D5-4D5C-9F6B-92BEA719134D}" destId="{86EDABF2-DD4D-4441-9BB2-2C5EE7F9C4A3}" srcOrd="10" destOrd="0" parTransId="{BB413055-6154-4D32-8306-D231211D4DB8}" sibTransId="{046E4525-12FB-4CC0-9806-C4236623DA47}"/>
    <dgm:cxn modelId="{44BAAF91-597E-4801-8E7C-2150670C7E9C}" srcId="{61568A1B-A9D5-4D5C-9F6B-92BEA719134D}" destId="{17CFCB1B-E977-4495-BDCA-E248EADC5A9D}" srcOrd="9" destOrd="0" parTransId="{6D9B3920-0D45-43A5-8B8B-2EF6C641ABCB}" sibTransId="{8FF1D3B8-3032-44EC-8865-1073CD5A7850}"/>
    <dgm:cxn modelId="{32458796-0A47-40EA-B929-DB1D79636882}" type="presOf" srcId="{539311E9-2FEF-44F3-BF0F-746344B2AA65}" destId="{DB36F844-434F-407D-B4E8-A2C441F98BB0}" srcOrd="0" destOrd="0" presId="urn:microsoft.com/office/officeart/2016/7/layout/RepeatingBendingProcessNew"/>
    <dgm:cxn modelId="{54D1DF99-A801-4C4A-96E0-EADB0147E31A}" type="presOf" srcId="{5578CD6D-AD13-4AE2-A55E-9AAFB612E502}" destId="{C708D9C4-4EEB-4C50-8BD3-1D60F3EAFE9E}" srcOrd="0" destOrd="0" presId="urn:microsoft.com/office/officeart/2016/7/layout/RepeatingBendingProcessNew"/>
    <dgm:cxn modelId="{C68A849C-72B9-41F6-A326-ABBD8D241F14}" type="presOf" srcId="{046E4525-12FB-4CC0-9806-C4236623DA47}" destId="{AC2CD347-46F0-4E5C-B514-84DADD98EB5A}" srcOrd="1" destOrd="0" presId="urn:microsoft.com/office/officeart/2016/7/layout/RepeatingBendingProcessNew"/>
    <dgm:cxn modelId="{72D2A6A0-3349-46AE-A5CC-C8A26597719F}" type="presOf" srcId="{759FA1B1-71FD-4584-80AE-68B7D6FC84ED}" destId="{4EB842C3-C0CB-4A4A-8F24-D0F8458BF35E}" srcOrd="0" destOrd="0" presId="urn:microsoft.com/office/officeart/2016/7/layout/RepeatingBendingProcessNew"/>
    <dgm:cxn modelId="{B5BCADA4-F75E-48E8-BAFD-4C7B5AAC9A12}" type="presOf" srcId="{8FF1D3B8-3032-44EC-8865-1073CD5A7850}" destId="{62D17482-975F-45F8-BD23-00A5A6EA6D4E}" srcOrd="1" destOrd="0" presId="urn:microsoft.com/office/officeart/2016/7/layout/RepeatingBendingProcessNew"/>
    <dgm:cxn modelId="{206E9FAA-1CB1-46F5-A751-93B1159B4D06}" type="presOf" srcId="{933E4C5D-D100-4B45-A6D2-3DCB00C56886}" destId="{89E4CC54-0DC2-4204-9AFD-FBA603D1F861}" srcOrd="1" destOrd="0" presId="urn:microsoft.com/office/officeart/2016/7/layout/RepeatingBendingProcessNew"/>
    <dgm:cxn modelId="{1B0143B1-BB1F-4C26-BD5E-587BE81B8A7C}" type="presOf" srcId="{C585DFC1-DB80-4835-9118-C3E3D75D832B}" destId="{DAF1B29C-2781-4BE0-BDF8-FE84403EA53B}" srcOrd="0" destOrd="0" presId="urn:microsoft.com/office/officeart/2016/7/layout/RepeatingBendingProcessNew"/>
    <dgm:cxn modelId="{D01284B4-CE36-406A-BD43-D7389D316D11}" type="presOf" srcId="{EFA8EB2B-5A13-4511-8A98-41122C494950}" destId="{4E800FC5-E9C6-496D-8780-B337138BF981}" srcOrd="1" destOrd="0" presId="urn:microsoft.com/office/officeart/2016/7/layout/RepeatingBendingProcessNew"/>
    <dgm:cxn modelId="{AAF9AAB9-96ED-4DA9-99AA-CD41268BA20F}" srcId="{61568A1B-A9D5-4D5C-9F6B-92BEA719134D}" destId="{028FACC5-B425-4696-B5A9-C8E8EC1884DB}" srcOrd="8" destOrd="0" parTransId="{4E087F82-52C2-4B5B-817B-67A2A3E8ABF7}" sibTransId="{EFA8EB2B-5A13-4511-8A98-41122C494950}"/>
    <dgm:cxn modelId="{647DFAC0-DF08-477C-B69F-AB82BE7274A8}" type="presOf" srcId="{FF15CFFA-03B5-4445-BD9F-EA87765D4A6C}" destId="{8FBC1559-C040-47B7-9551-AE729EC2149D}" srcOrd="1" destOrd="0" presId="urn:microsoft.com/office/officeart/2016/7/layout/RepeatingBendingProcessNew"/>
    <dgm:cxn modelId="{E64966C6-AB03-417D-BF67-7671E7B65A31}" type="presOf" srcId="{5B4BE633-6240-4D41-B9FC-5C333C665618}" destId="{F94BE217-F8AF-4E00-90A7-669F23086BD2}" srcOrd="0" destOrd="0" presId="urn:microsoft.com/office/officeart/2016/7/layout/RepeatingBendingProcessNew"/>
    <dgm:cxn modelId="{DEBB4AC6-C803-4DBD-A6A2-F5C9BD463550}" srcId="{61568A1B-A9D5-4D5C-9F6B-92BEA719134D}" destId="{5578CD6D-AD13-4AE2-A55E-9AAFB612E502}" srcOrd="4" destOrd="0" parTransId="{F5930CE5-320E-4099-A0F3-7E3FC7FBFC4B}" sibTransId="{6C3FCE22-1680-474B-B12F-AE1B1F3AB618}"/>
    <dgm:cxn modelId="{430C82C6-833A-4EEA-BF8D-4267DD602B25}" srcId="{61568A1B-A9D5-4D5C-9F6B-92BEA719134D}" destId="{902329F9-5F1F-485A-A3E2-D9839A68C285}" srcOrd="11" destOrd="0" parTransId="{01B25FFF-8CE7-40F3-BE97-6079268E4D75}" sibTransId="{7206C522-5806-41D9-9A60-3C796EADAF43}"/>
    <dgm:cxn modelId="{964C8ACA-1AC7-4BA2-8173-AD529EB4B397}" type="presOf" srcId="{6E61090E-79DC-4D2B-A45A-1E41F06C9975}" destId="{74723363-5212-4BDF-8326-292972863783}" srcOrd="0" destOrd="0" presId="urn:microsoft.com/office/officeart/2016/7/layout/RepeatingBendingProcessNew"/>
    <dgm:cxn modelId="{BC2E00CE-DA03-452C-BA40-4AFAC96DC904}" type="presOf" srcId="{EB738E13-E93E-4B4C-9BD5-A23EAD90D851}" destId="{4264724F-0EB8-4371-85E0-FC6C524C39E4}" srcOrd="1" destOrd="0" presId="urn:microsoft.com/office/officeart/2016/7/layout/RepeatingBendingProcessNew"/>
    <dgm:cxn modelId="{D972E6CF-BE7B-4ABE-844E-FFB09494DF5F}" type="presOf" srcId="{7206C522-5806-41D9-9A60-3C796EADAF43}" destId="{DA3E532A-9E9E-4DED-970B-5F9D05072C2E}" srcOrd="1" destOrd="0" presId="urn:microsoft.com/office/officeart/2016/7/layout/RepeatingBendingProcessNew"/>
    <dgm:cxn modelId="{326126DA-E37F-4327-9AB7-C9408103CEE3}" type="presOf" srcId="{6C3FCE22-1680-474B-B12F-AE1B1F3AB618}" destId="{7FC5BFC5-C9C1-4A1D-95CE-C38E7A37BAEB}" srcOrd="1" destOrd="0" presId="urn:microsoft.com/office/officeart/2016/7/layout/RepeatingBendingProcessNew"/>
    <dgm:cxn modelId="{21FA6ADA-6577-48F7-B3CD-7BF85521979D}" type="presOf" srcId="{61568A1B-A9D5-4D5C-9F6B-92BEA719134D}" destId="{59F1F806-2E82-46FF-9846-9A9AEEAE7B30}" srcOrd="0" destOrd="0" presId="urn:microsoft.com/office/officeart/2016/7/layout/RepeatingBendingProcessNew"/>
    <dgm:cxn modelId="{D0A0EEDB-E30C-4B48-B2D1-DF1D212ACEA9}" type="presOf" srcId="{FF15CFFA-03B5-4445-BD9F-EA87765D4A6C}" destId="{3B331757-F678-4A32-9A27-B46EA518AF87}" srcOrd="0" destOrd="0" presId="urn:microsoft.com/office/officeart/2016/7/layout/RepeatingBendingProcessNew"/>
    <dgm:cxn modelId="{F48980DE-125E-47B0-8666-B763B8A08DD7}" srcId="{61568A1B-A9D5-4D5C-9F6B-92BEA719134D}" destId="{8D397CE4-C0C3-45D6-85C1-01F5DB76A400}" srcOrd="2" destOrd="0" parTransId="{A7B16998-420B-47DC-BB3E-1475F5609EF0}" sibTransId="{FF15CFFA-03B5-4445-BD9F-EA87765D4A6C}"/>
    <dgm:cxn modelId="{11194CE0-CF6E-4E6D-80F1-4FC9BA204A46}" srcId="{61568A1B-A9D5-4D5C-9F6B-92BEA719134D}" destId="{8B1577BB-8846-4DE4-A498-F346AB2DB9C0}" srcOrd="12" destOrd="0" parTransId="{6F6D5BF6-52E7-4A32-B067-2C907C8A0AEA}" sibTransId="{933E4C5D-D100-4B45-A6D2-3DCB00C56886}"/>
    <dgm:cxn modelId="{CD2F92E0-1E55-4C0A-9374-6870E212D16D}" type="presOf" srcId="{902329F9-5F1F-485A-A3E2-D9839A68C285}" destId="{836792A7-EE03-4984-B838-0F35439CE963}" srcOrd="0" destOrd="0" presId="urn:microsoft.com/office/officeart/2016/7/layout/RepeatingBendingProcessNew"/>
    <dgm:cxn modelId="{2F40B8E2-044C-40B7-BE5E-CFCDB6CEF578}" type="presOf" srcId="{EFA8EB2B-5A13-4511-8A98-41122C494950}" destId="{0FAD9EA1-389A-495C-9508-DCA121B991CB}" srcOrd="0" destOrd="0" presId="urn:microsoft.com/office/officeart/2016/7/layout/RepeatingBendingProcessNew"/>
    <dgm:cxn modelId="{91385AEA-41A0-45C4-A764-115F836BF597}" type="presOf" srcId="{2E8B2C57-B4C9-444D-A9AC-723FBCBA2CF9}" destId="{B63B261B-311F-4B61-9197-F4B944C15C16}" srcOrd="0" destOrd="0" presId="urn:microsoft.com/office/officeart/2016/7/layout/RepeatingBendingProcessNew"/>
    <dgm:cxn modelId="{B95544EC-6C5C-4B0A-94CB-42FE37569794}" type="presOf" srcId="{B4911DE4-1686-4CE7-A220-37D3824B42DC}" destId="{07C53A0B-88FD-414D-A39D-A427DC536069}" srcOrd="0" destOrd="0" presId="urn:microsoft.com/office/officeart/2016/7/layout/RepeatingBendingProcessNew"/>
    <dgm:cxn modelId="{20BAE0EC-AE48-4D39-9F2D-6B37FDD8660C}" srcId="{61568A1B-A9D5-4D5C-9F6B-92BEA719134D}" destId="{8B2457DE-5CA6-4E41-86A3-569EA0492C01}" srcOrd="5" destOrd="0" parTransId="{F14B893D-9366-48D6-BBFD-862B4966FD5F}" sibTransId="{6E61090E-79DC-4D2B-A45A-1E41F06C9975}"/>
    <dgm:cxn modelId="{3D14EDEC-C75B-4F92-9CF5-15E7AE41C2B6}" type="presOf" srcId="{7EA8DEE2-8129-4083-B350-E460E14D5F4B}" destId="{A322AB6B-8139-4418-9D46-65D87EF2010E}" srcOrd="0" destOrd="0" presId="urn:microsoft.com/office/officeart/2016/7/layout/RepeatingBendingProcessNew"/>
    <dgm:cxn modelId="{F6C53EEF-BE28-411C-B922-F8B5B08D1D3A}" type="presOf" srcId="{D9052230-40DA-4DA2-B1EE-A3D2DFABAAE5}" destId="{E775866E-0C8A-4821-8595-A9D475BDA68B}" srcOrd="0" destOrd="0" presId="urn:microsoft.com/office/officeart/2016/7/layout/RepeatingBendingProcessNew"/>
    <dgm:cxn modelId="{68A81AF2-1F5E-4CF0-94F6-7096678BB537}" type="presOf" srcId="{EB738E13-E93E-4B4C-9BD5-A23EAD90D851}" destId="{24891A4D-9ABE-4DAC-BD99-41A43B387192}" srcOrd="0" destOrd="0" presId="urn:microsoft.com/office/officeart/2016/7/layout/RepeatingBendingProcessNew"/>
    <dgm:cxn modelId="{CF199AFA-2A75-4413-A705-A30346625081}" srcId="{61568A1B-A9D5-4D5C-9F6B-92BEA719134D}" destId="{C585DFC1-DB80-4835-9118-C3E3D75D832B}" srcOrd="13" destOrd="0" parTransId="{1EA0F7A0-C721-439E-81E7-5D073F4369D2}" sibTransId="{539311E9-2FEF-44F3-BF0F-746344B2AA65}"/>
    <dgm:cxn modelId="{12428454-1BFC-40D8-B673-70656A473218}" type="presParOf" srcId="{59F1F806-2E82-46FF-9846-9A9AEEAE7B30}" destId="{E775866E-0C8A-4821-8595-A9D475BDA68B}" srcOrd="0" destOrd="0" presId="urn:microsoft.com/office/officeart/2016/7/layout/RepeatingBendingProcessNew"/>
    <dgm:cxn modelId="{B363F25A-0491-4677-B3D7-61C8292E8625}" type="presParOf" srcId="{59F1F806-2E82-46FF-9846-9A9AEEAE7B30}" destId="{8798E66E-1314-403D-A173-D0CF2AC7A6DB}" srcOrd="1" destOrd="0" presId="urn:microsoft.com/office/officeart/2016/7/layout/RepeatingBendingProcessNew"/>
    <dgm:cxn modelId="{C4255C08-CDF7-4581-8B11-4A30A7B74401}" type="presParOf" srcId="{8798E66E-1314-403D-A173-D0CF2AC7A6DB}" destId="{DD893AAD-7221-46C6-902D-807E0A19C19B}" srcOrd="0" destOrd="0" presId="urn:microsoft.com/office/officeart/2016/7/layout/RepeatingBendingProcessNew"/>
    <dgm:cxn modelId="{AEDA4B21-2C71-4EE9-9817-F88CBE73B129}" type="presParOf" srcId="{59F1F806-2E82-46FF-9846-9A9AEEAE7B30}" destId="{B63B261B-311F-4B61-9197-F4B944C15C16}" srcOrd="2" destOrd="0" presId="urn:microsoft.com/office/officeart/2016/7/layout/RepeatingBendingProcessNew"/>
    <dgm:cxn modelId="{499CA28B-F310-4B5F-BEBD-EF70C1B6ADDD}" type="presParOf" srcId="{59F1F806-2E82-46FF-9846-9A9AEEAE7B30}" destId="{07C53A0B-88FD-414D-A39D-A427DC536069}" srcOrd="3" destOrd="0" presId="urn:microsoft.com/office/officeart/2016/7/layout/RepeatingBendingProcessNew"/>
    <dgm:cxn modelId="{F048BC6B-A061-4F56-B4F6-2F1D09AD4CF5}" type="presParOf" srcId="{07C53A0B-88FD-414D-A39D-A427DC536069}" destId="{FD4B7F4B-3BBC-4D37-BB78-E6D071A5DBD0}" srcOrd="0" destOrd="0" presId="urn:microsoft.com/office/officeart/2016/7/layout/RepeatingBendingProcessNew"/>
    <dgm:cxn modelId="{B73F733B-21D0-472F-9A5B-A39AB818C324}" type="presParOf" srcId="{59F1F806-2E82-46FF-9846-9A9AEEAE7B30}" destId="{6A20CE65-618F-47F6-9AB4-D18FB79AFD72}" srcOrd="4" destOrd="0" presId="urn:microsoft.com/office/officeart/2016/7/layout/RepeatingBendingProcessNew"/>
    <dgm:cxn modelId="{21381BE3-A7B4-4953-8122-1A1B45A75CB9}" type="presParOf" srcId="{59F1F806-2E82-46FF-9846-9A9AEEAE7B30}" destId="{3B331757-F678-4A32-9A27-B46EA518AF87}" srcOrd="5" destOrd="0" presId="urn:microsoft.com/office/officeart/2016/7/layout/RepeatingBendingProcessNew"/>
    <dgm:cxn modelId="{BA90501D-E7F8-4F9F-92ED-D5E0A7116639}" type="presParOf" srcId="{3B331757-F678-4A32-9A27-B46EA518AF87}" destId="{8FBC1559-C040-47B7-9551-AE729EC2149D}" srcOrd="0" destOrd="0" presId="urn:microsoft.com/office/officeart/2016/7/layout/RepeatingBendingProcessNew"/>
    <dgm:cxn modelId="{5D471740-F65D-4D45-ACA3-3720EB6F7EFF}" type="presParOf" srcId="{59F1F806-2E82-46FF-9846-9A9AEEAE7B30}" destId="{A47B3E11-A162-44BD-9B19-6AC0403B4CCE}" srcOrd="6" destOrd="0" presId="urn:microsoft.com/office/officeart/2016/7/layout/RepeatingBendingProcessNew"/>
    <dgm:cxn modelId="{36EEFC02-7A04-40AC-AF3E-ED29AD57BC38}" type="presParOf" srcId="{59F1F806-2E82-46FF-9846-9A9AEEAE7B30}" destId="{4EB842C3-C0CB-4A4A-8F24-D0F8458BF35E}" srcOrd="7" destOrd="0" presId="urn:microsoft.com/office/officeart/2016/7/layout/RepeatingBendingProcessNew"/>
    <dgm:cxn modelId="{77428034-8D74-407B-9861-47702B055E9B}" type="presParOf" srcId="{4EB842C3-C0CB-4A4A-8F24-D0F8458BF35E}" destId="{EB1A97D7-B4DE-4377-AC9F-83B1E1990E56}" srcOrd="0" destOrd="0" presId="urn:microsoft.com/office/officeart/2016/7/layout/RepeatingBendingProcessNew"/>
    <dgm:cxn modelId="{F09C902B-CF01-4EBE-A973-A6084400A27E}" type="presParOf" srcId="{59F1F806-2E82-46FF-9846-9A9AEEAE7B30}" destId="{C708D9C4-4EEB-4C50-8BD3-1D60F3EAFE9E}" srcOrd="8" destOrd="0" presId="urn:microsoft.com/office/officeart/2016/7/layout/RepeatingBendingProcessNew"/>
    <dgm:cxn modelId="{65620999-CDC8-4C84-B9A4-23F11086D51F}" type="presParOf" srcId="{59F1F806-2E82-46FF-9846-9A9AEEAE7B30}" destId="{0D6751E3-1FC8-4AD5-BEEE-FC3F405F7DCD}" srcOrd="9" destOrd="0" presId="urn:microsoft.com/office/officeart/2016/7/layout/RepeatingBendingProcessNew"/>
    <dgm:cxn modelId="{5A32CA05-6D98-4CE1-A9DF-D7DC87CC540B}" type="presParOf" srcId="{0D6751E3-1FC8-4AD5-BEEE-FC3F405F7DCD}" destId="{7FC5BFC5-C9C1-4A1D-95CE-C38E7A37BAEB}" srcOrd="0" destOrd="0" presId="urn:microsoft.com/office/officeart/2016/7/layout/RepeatingBendingProcessNew"/>
    <dgm:cxn modelId="{57EDF71D-34AD-48E2-949A-C86B41EF8DCD}" type="presParOf" srcId="{59F1F806-2E82-46FF-9846-9A9AEEAE7B30}" destId="{B2881ED9-0746-4234-B121-84130646B16F}" srcOrd="10" destOrd="0" presId="urn:microsoft.com/office/officeart/2016/7/layout/RepeatingBendingProcessNew"/>
    <dgm:cxn modelId="{00178AE7-6BC3-4C28-8F60-47CF7DDD6EAA}" type="presParOf" srcId="{59F1F806-2E82-46FF-9846-9A9AEEAE7B30}" destId="{74723363-5212-4BDF-8326-292972863783}" srcOrd="11" destOrd="0" presId="urn:microsoft.com/office/officeart/2016/7/layout/RepeatingBendingProcessNew"/>
    <dgm:cxn modelId="{57D2D69A-E764-4C0E-B7AA-B9CC096EF897}" type="presParOf" srcId="{74723363-5212-4BDF-8326-292972863783}" destId="{BB8A9855-80D1-4F69-821D-B3D8AE8C0A93}" srcOrd="0" destOrd="0" presId="urn:microsoft.com/office/officeart/2016/7/layout/RepeatingBendingProcessNew"/>
    <dgm:cxn modelId="{A6BDB39A-14CB-4267-A852-D73A9ECE9660}" type="presParOf" srcId="{59F1F806-2E82-46FF-9846-9A9AEEAE7B30}" destId="{F94BE217-F8AF-4E00-90A7-669F23086BD2}" srcOrd="12" destOrd="0" presId="urn:microsoft.com/office/officeart/2016/7/layout/RepeatingBendingProcessNew"/>
    <dgm:cxn modelId="{AA17972F-0502-4CE6-8DD9-C2ADB7866573}" type="presParOf" srcId="{59F1F806-2E82-46FF-9846-9A9AEEAE7B30}" destId="{F9B26290-D5EC-4498-91C6-3F0C75334BC4}" srcOrd="13" destOrd="0" presId="urn:microsoft.com/office/officeart/2016/7/layout/RepeatingBendingProcessNew"/>
    <dgm:cxn modelId="{EB3E93F3-6B48-4893-A927-8F89EB7F5663}" type="presParOf" srcId="{F9B26290-D5EC-4498-91C6-3F0C75334BC4}" destId="{E34AFA37-A26C-4EB8-8708-5FCB4A3B2319}" srcOrd="0" destOrd="0" presId="urn:microsoft.com/office/officeart/2016/7/layout/RepeatingBendingProcessNew"/>
    <dgm:cxn modelId="{A859308B-5E10-45F7-8147-B0510D3392FD}" type="presParOf" srcId="{59F1F806-2E82-46FF-9846-9A9AEEAE7B30}" destId="{B7CE8960-3B8B-41D5-A033-40B7455067A9}" srcOrd="14" destOrd="0" presId="urn:microsoft.com/office/officeart/2016/7/layout/RepeatingBendingProcessNew"/>
    <dgm:cxn modelId="{83F6EB63-7EB8-483C-86B9-5019267E8F2E}" type="presParOf" srcId="{59F1F806-2E82-46FF-9846-9A9AEEAE7B30}" destId="{24891A4D-9ABE-4DAC-BD99-41A43B387192}" srcOrd="15" destOrd="0" presId="urn:microsoft.com/office/officeart/2016/7/layout/RepeatingBendingProcessNew"/>
    <dgm:cxn modelId="{B2512ED3-ADF0-421A-A1B0-CE8190126073}" type="presParOf" srcId="{24891A4D-9ABE-4DAC-BD99-41A43B387192}" destId="{4264724F-0EB8-4371-85E0-FC6C524C39E4}" srcOrd="0" destOrd="0" presId="urn:microsoft.com/office/officeart/2016/7/layout/RepeatingBendingProcessNew"/>
    <dgm:cxn modelId="{2D1D17D3-97C5-4FA1-AE5B-D07792F11552}" type="presParOf" srcId="{59F1F806-2E82-46FF-9846-9A9AEEAE7B30}" destId="{022540A5-1D12-4321-B1DF-6132C981819B}" srcOrd="16" destOrd="0" presId="urn:microsoft.com/office/officeart/2016/7/layout/RepeatingBendingProcessNew"/>
    <dgm:cxn modelId="{80132FEB-8D68-496D-9FA8-695FFAB34508}" type="presParOf" srcId="{59F1F806-2E82-46FF-9846-9A9AEEAE7B30}" destId="{0FAD9EA1-389A-495C-9508-DCA121B991CB}" srcOrd="17" destOrd="0" presId="urn:microsoft.com/office/officeart/2016/7/layout/RepeatingBendingProcessNew"/>
    <dgm:cxn modelId="{2F55DD3E-4A13-44D4-94CA-EFE259DE7223}" type="presParOf" srcId="{0FAD9EA1-389A-495C-9508-DCA121B991CB}" destId="{4E800FC5-E9C6-496D-8780-B337138BF981}" srcOrd="0" destOrd="0" presId="urn:microsoft.com/office/officeart/2016/7/layout/RepeatingBendingProcessNew"/>
    <dgm:cxn modelId="{B0B1C242-B8E8-469C-91BA-EF680C68F202}" type="presParOf" srcId="{59F1F806-2E82-46FF-9846-9A9AEEAE7B30}" destId="{3FA0028B-1534-40F6-A781-3E24FEFDB90C}" srcOrd="18" destOrd="0" presId="urn:microsoft.com/office/officeart/2016/7/layout/RepeatingBendingProcessNew"/>
    <dgm:cxn modelId="{9EB20BB6-0B7A-46A8-8C42-B318D503AF21}" type="presParOf" srcId="{59F1F806-2E82-46FF-9846-9A9AEEAE7B30}" destId="{086BA8F2-51D7-4125-A1F0-ECE5BBCD9873}" srcOrd="19" destOrd="0" presId="urn:microsoft.com/office/officeart/2016/7/layout/RepeatingBendingProcessNew"/>
    <dgm:cxn modelId="{5D7707EE-57B6-4658-8865-67E86A2084CD}" type="presParOf" srcId="{086BA8F2-51D7-4125-A1F0-ECE5BBCD9873}" destId="{62D17482-975F-45F8-BD23-00A5A6EA6D4E}" srcOrd="0" destOrd="0" presId="urn:microsoft.com/office/officeart/2016/7/layout/RepeatingBendingProcessNew"/>
    <dgm:cxn modelId="{12A10D2B-0780-4C08-B921-CEEE16DB3108}" type="presParOf" srcId="{59F1F806-2E82-46FF-9846-9A9AEEAE7B30}" destId="{38D58D28-8251-49B2-9A2A-32F7BEE3DF78}" srcOrd="20" destOrd="0" presId="urn:microsoft.com/office/officeart/2016/7/layout/RepeatingBendingProcessNew"/>
    <dgm:cxn modelId="{E58BD1E1-2A55-416D-AD4B-BE12D97FFD6D}" type="presParOf" srcId="{59F1F806-2E82-46FF-9846-9A9AEEAE7B30}" destId="{43A322BC-3B6C-4060-A7D7-1435BC6A7C67}" srcOrd="21" destOrd="0" presId="urn:microsoft.com/office/officeart/2016/7/layout/RepeatingBendingProcessNew"/>
    <dgm:cxn modelId="{4FED91FB-0594-4FFB-90FA-4EE5DD92191A}" type="presParOf" srcId="{43A322BC-3B6C-4060-A7D7-1435BC6A7C67}" destId="{AC2CD347-46F0-4E5C-B514-84DADD98EB5A}" srcOrd="0" destOrd="0" presId="urn:microsoft.com/office/officeart/2016/7/layout/RepeatingBendingProcessNew"/>
    <dgm:cxn modelId="{4DBDDAB8-4111-4F76-9321-D65B106498BC}" type="presParOf" srcId="{59F1F806-2E82-46FF-9846-9A9AEEAE7B30}" destId="{836792A7-EE03-4984-B838-0F35439CE963}" srcOrd="22" destOrd="0" presId="urn:microsoft.com/office/officeart/2016/7/layout/RepeatingBendingProcessNew"/>
    <dgm:cxn modelId="{EF4623A4-C4F8-4B00-986D-1952FA7DE89B}" type="presParOf" srcId="{59F1F806-2E82-46FF-9846-9A9AEEAE7B30}" destId="{42F9CCE0-2B8A-4C2D-991C-D5226371EB2D}" srcOrd="23" destOrd="0" presId="urn:microsoft.com/office/officeart/2016/7/layout/RepeatingBendingProcessNew"/>
    <dgm:cxn modelId="{251DCE10-C2E0-4B04-A79F-5596F5BE5C47}" type="presParOf" srcId="{42F9CCE0-2B8A-4C2D-991C-D5226371EB2D}" destId="{DA3E532A-9E9E-4DED-970B-5F9D05072C2E}" srcOrd="0" destOrd="0" presId="urn:microsoft.com/office/officeart/2016/7/layout/RepeatingBendingProcessNew"/>
    <dgm:cxn modelId="{CB71F06A-A9DD-438E-86CE-CCC5553788EB}" type="presParOf" srcId="{59F1F806-2E82-46FF-9846-9A9AEEAE7B30}" destId="{8798522F-CCED-4FA6-A562-8963EA6F4482}" srcOrd="24" destOrd="0" presId="urn:microsoft.com/office/officeart/2016/7/layout/RepeatingBendingProcessNew"/>
    <dgm:cxn modelId="{86FF1616-9C79-4D6B-A8C6-CF2D71BA6875}" type="presParOf" srcId="{59F1F806-2E82-46FF-9846-9A9AEEAE7B30}" destId="{A7AED334-36D2-4AC7-A05A-0CDE67C43544}" srcOrd="25" destOrd="0" presId="urn:microsoft.com/office/officeart/2016/7/layout/RepeatingBendingProcessNew"/>
    <dgm:cxn modelId="{6EE0D056-DA9D-4A43-92AB-326CB8B7C0C4}" type="presParOf" srcId="{A7AED334-36D2-4AC7-A05A-0CDE67C43544}" destId="{89E4CC54-0DC2-4204-9AFD-FBA603D1F861}" srcOrd="0" destOrd="0" presId="urn:microsoft.com/office/officeart/2016/7/layout/RepeatingBendingProcessNew"/>
    <dgm:cxn modelId="{D095ABCC-9A9A-4AB6-BBAE-DB20C66F4A30}" type="presParOf" srcId="{59F1F806-2E82-46FF-9846-9A9AEEAE7B30}" destId="{DAF1B29C-2781-4BE0-BDF8-FE84403EA53B}" srcOrd="26" destOrd="0" presId="urn:microsoft.com/office/officeart/2016/7/layout/RepeatingBendingProcessNew"/>
    <dgm:cxn modelId="{1B46A81A-B195-4BAB-84FA-50CE677F1494}" type="presParOf" srcId="{59F1F806-2E82-46FF-9846-9A9AEEAE7B30}" destId="{DB36F844-434F-407D-B4E8-A2C441F98BB0}" srcOrd="27" destOrd="0" presId="urn:microsoft.com/office/officeart/2016/7/layout/RepeatingBendingProcessNew"/>
    <dgm:cxn modelId="{D9F2CCB7-2CCF-4BA2-A2B6-41213B069FFC}" type="presParOf" srcId="{DB36F844-434F-407D-B4E8-A2C441F98BB0}" destId="{3F584672-E06F-40A2-8A18-04DF8F839285}" srcOrd="0" destOrd="0" presId="urn:microsoft.com/office/officeart/2016/7/layout/RepeatingBendingProcessNew"/>
    <dgm:cxn modelId="{B5C62755-9371-4670-BDAF-54802F772079}" type="presParOf" srcId="{59F1F806-2E82-46FF-9846-9A9AEEAE7B30}" destId="{A322AB6B-8139-4418-9D46-65D87EF2010E}" srcOrd="2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F76DB-F67D-458B-9858-3279B9FC514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C11CF1E-AF11-463F-8319-B14F9DA69DB3}">
      <dgm:prSet/>
      <dgm:spPr/>
      <dgm:t>
        <a:bodyPr/>
        <a:lstStyle/>
        <a:p>
          <a:r>
            <a:rPr kumimoji="1" lang="pt-BR"/>
            <a:t>Medidas de prevenção de acidentes</a:t>
          </a:r>
          <a:endParaRPr lang="en-US"/>
        </a:p>
      </dgm:t>
    </dgm:pt>
    <dgm:pt modelId="{A15ABA16-35B3-45FA-9663-B8D8A5773163}" type="parTrans" cxnId="{A83B34EA-3C59-4FE4-B814-5B209860FDEC}">
      <dgm:prSet/>
      <dgm:spPr/>
      <dgm:t>
        <a:bodyPr/>
        <a:lstStyle/>
        <a:p>
          <a:endParaRPr lang="en-US"/>
        </a:p>
      </dgm:t>
    </dgm:pt>
    <dgm:pt modelId="{C5EA04BD-5280-447D-A0F6-3F814AEE53AD}" type="sibTrans" cxnId="{A83B34EA-3C59-4FE4-B814-5B209860FDEC}">
      <dgm:prSet/>
      <dgm:spPr/>
      <dgm:t>
        <a:bodyPr/>
        <a:lstStyle/>
        <a:p>
          <a:endParaRPr lang="en-US"/>
        </a:p>
      </dgm:t>
    </dgm:pt>
    <dgm:pt modelId="{3C5D3341-60B9-4497-9C0A-3699A2E9E3F0}">
      <dgm:prSet/>
      <dgm:spPr/>
      <dgm:t>
        <a:bodyPr/>
        <a:lstStyle/>
        <a:p>
          <a:r>
            <a:rPr kumimoji="1" lang="pt-BR"/>
            <a:t>Programa de Gerenciamento de Riscos (PGR)</a:t>
          </a:r>
          <a:endParaRPr lang="en-US"/>
        </a:p>
      </dgm:t>
    </dgm:pt>
    <dgm:pt modelId="{3380B328-F218-4B09-83F3-376EFE80DA7E}" type="parTrans" cxnId="{6046137C-E6EB-4EC2-B88A-AF786C9AF1B4}">
      <dgm:prSet/>
      <dgm:spPr/>
      <dgm:t>
        <a:bodyPr/>
        <a:lstStyle/>
        <a:p>
          <a:endParaRPr lang="en-US"/>
        </a:p>
      </dgm:t>
    </dgm:pt>
    <dgm:pt modelId="{CE639B15-9F3F-4793-8053-C74A6E3BFE2D}" type="sibTrans" cxnId="{6046137C-E6EB-4EC2-B88A-AF786C9AF1B4}">
      <dgm:prSet/>
      <dgm:spPr/>
      <dgm:t>
        <a:bodyPr/>
        <a:lstStyle/>
        <a:p>
          <a:endParaRPr lang="en-US"/>
        </a:p>
      </dgm:t>
    </dgm:pt>
    <dgm:pt modelId="{A776BC07-413A-4F66-ABD3-408B5FD8FC6A}">
      <dgm:prSet/>
      <dgm:spPr/>
      <dgm:t>
        <a:bodyPr/>
        <a:lstStyle/>
        <a:p>
          <a:r>
            <a:rPr kumimoji="1" lang="pt-BR"/>
            <a:t>Programa de Controle Médico de Saúde Ocupacional (PCMSO)</a:t>
          </a:r>
          <a:endParaRPr lang="en-US"/>
        </a:p>
      </dgm:t>
    </dgm:pt>
    <dgm:pt modelId="{55B40BD7-E898-4D5C-AF03-B5543CC5DA63}" type="parTrans" cxnId="{D8B0A101-C2AF-4849-9670-20D7C2F1CC70}">
      <dgm:prSet/>
      <dgm:spPr/>
      <dgm:t>
        <a:bodyPr/>
        <a:lstStyle/>
        <a:p>
          <a:endParaRPr lang="en-US"/>
        </a:p>
      </dgm:t>
    </dgm:pt>
    <dgm:pt modelId="{52894D09-E73B-4A3D-AA68-D99F9C8089D3}" type="sibTrans" cxnId="{D8B0A101-C2AF-4849-9670-20D7C2F1CC70}">
      <dgm:prSet/>
      <dgm:spPr/>
      <dgm:t>
        <a:bodyPr/>
        <a:lstStyle/>
        <a:p>
          <a:endParaRPr lang="en-US"/>
        </a:p>
      </dgm:t>
    </dgm:pt>
    <dgm:pt modelId="{8969F70B-3081-45AE-8208-79A36AE318FD}">
      <dgm:prSet/>
      <dgm:spPr/>
      <dgm:t>
        <a:bodyPr/>
        <a:lstStyle/>
        <a:p>
          <a:r>
            <a:rPr kumimoji="1" lang="pt-BR" b="1"/>
            <a:t>Capacitação dos trabalhadores</a:t>
          </a:r>
          <a:endParaRPr lang="en-US"/>
        </a:p>
      </dgm:t>
    </dgm:pt>
    <dgm:pt modelId="{F0CD984F-EB3E-4DA4-98D2-99887D6AA429}" type="parTrans" cxnId="{789A849C-277E-4A99-B422-B177733E8E8B}">
      <dgm:prSet/>
      <dgm:spPr/>
      <dgm:t>
        <a:bodyPr/>
        <a:lstStyle/>
        <a:p>
          <a:endParaRPr lang="en-US"/>
        </a:p>
      </dgm:t>
    </dgm:pt>
    <dgm:pt modelId="{4BBF79AF-71F6-4FAE-80F4-168DFA716A68}" type="sibTrans" cxnId="{789A849C-277E-4A99-B422-B177733E8E8B}">
      <dgm:prSet/>
      <dgm:spPr/>
      <dgm:t>
        <a:bodyPr/>
        <a:lstStyle/>
        <a:p>
          <a:endParaRPr lang="en-US"/>
        </a:p>
      </dgm:t>
    </dgm:pt>
    <dgm:pt modelId="{B0842081-43CB-4625-A55C-F7018DFA89D9}">
      <dgm:prSet/>
      <dgm:spPr/>
      <dgm:t>
        <a:bodyPr/>
        <a:lstStyle/>
        <a:p>
          <a:r>
            <a:rPr kumimoji="1" lang="pt-BR"/>
            <a:t>Gestão de resíduos</a:t>
          </a:r>
          <a:endParaRPr lang="en-US"/>
        </a:p>
      </dgm:t>
    </dgm:pt>
    <dgm:pt modelId="{A28AB212-4F7E-4456-92E5-527D4255F16E}" type="parTrans" cxnId="{8AF766C3-C3A7-4793-BB4A-9BB08BEB1148}">
      <dgm:prSet/>
      <dgm:spPr/>
      <dgm:t>
        <a:bodyPr/>
        <a:lstStyle/>
        <a:p>
          <a:endParaRPr lang="en-US"/>
        </a:p>
      </dgm:t>
    </dgm:pt>
    <dgm:pt modelId="{CD705260-B49B-4A37-B84C-C31B47047371}" type="sibTrans" cxnId="{8AF766C3-C3A7-4793-BB4A-9BB08BEB1148}">
      <dgm:prSet/>
      <dgm:spPr/>
      <dgm:t>
        <a:bodyPr/>
        <a:lstStyle/>
        <a:p>
          <a:endParaRPr lang="en-US"/>
        </a:p>
      </dgm:t>
    </dgm:pt>
    <dgm:pt modelId="{5B7C8CD1-A683-4F7F-95D6-B072DE5D42AF}">
      <dgm:prSet/>
      <dgm:spPr/>
      <dgm:t>
        <a:bodyPr/>
        <a:lstStyle/>
        <a:p>
          <a:r>
            <a:rPr kumimoji="1" lang="pt-BR"/>
            <a:t>Ergonomia nos serviços de saúde</a:t>
          </a:r>
          <a:endParaRPr lang="en-US"/>
        </a:p>
      </dgm:t>
    </dgm:pt>
    <dgm:pt modelId="{A0DB5946-5D1F-4688-A51D-256D40DEB9B6}" type="parTrans" cxnId="{1A7212DC-5510-400C-8292-6D7386A5CA82}">
      <dgm:prSet/>
      <dgm:spPr/>
      <dgm:t>
        <a:bodyPr/>
        <a:lstStyle/>
        <a:p>
          <a:endParaRPr lang="en-US"/>
        </a:p>
      </dgm:t>
    </dgm:pt>
    <dgm:pt modelId="{06085E10-BA5E-4080-BAD4-65797B03CA4D}" type="sibTrans" cxnId="{1A7212DC-5510-400C-8292-6D7386A5CA82}">
      <dgm:prSet/>
      <dgm:spPr/>
      <dgm:t>
        <a:bodyPr/>
        <a:lstStyle/>
        <a:p>
          <a:endParaRPr lang="en-US"/>
        </a:p>
      </dgm:t>
    </dgm:pt>
    <dgm:pt modelId="{EC1D8AA7-DB7B-493C-90F3-059D23CE8F60}">
      <dgm:prSet/>
      <dgm:spPr/>
      <dgm:t>
        <a:bodyPr/>
        <a:lstStyle/>
        <a:p>
          <a:r>
            <a:rPr kumimoji="1" lang="pt-BR"/>
            <a:t>Agentes biológicos</a:t>
          </a:r>
          <a:endParaRPr lang="en-US"/>
        </a:p>
      </dgm:t>
    </dgm:pt>
    <dgm:pt modelId="{A5185A70-04F1-4E19-BDDE-3D086C0B89CA}" type="parTrans" cxnId="{657AFB91-EE21-4036-9AD0-94828F44E61C}">
      <dgm:prSet/>
      <dgm:spPr/>
      <dgm:t>
        <a:bodyPr/>
        <a:lstStyle/>
        <a:p>
          <a:endParaRPr lang="en-US"/>
        </a:p>
      </dgm:t>
    </dgm:pt>
    <dgm:pt modelId="{D32817A9-81E4-4491-B577-B5CE15122E02}" type="sibTrans" cxnId="{657AFB91-EE21-4036-9AD0-94828F44E61C}">
      <dgm:prSet/>
      <dgm:spPr/>
      <dgm:t>
        <a:bodyPr/>
        <a:lstStyle/>
        <a:p>
          <a:endParaRPr lang="en-US"/>
        </a:p>
      </dgm:t>
    </dgm:pt>
    <dgm:pt modelId="{9F5EB356-24A6-460F-9451-424CE48A6DEC}">
      <dgm:prSet/>
      <dgm:spPr/>
      <dgm:t>
        <a:bodyPr/>
        <a:lstStyle/>
        <a:p>
          <a:r>
            <a:rPr kumimoji="1" lang="pt-BR"/>
            <a:t>Riscos químicos e farmacêuticos</a:t>
          </a:r>
          <a:endParaRPr lang="en-US"/>
        </a:p>
      </dgm:t>
    </dgm:pt>
    <dgm:pt modelId="{ED49EFFB-49C2-4F8B-9A28-060FB8BB02E8}" type="parTrans" cxnId="{5132EBE4-CB46-4CF2-987D-C06EB3E4AAE7}">
      <dgm:prSet/>
      <dgm:spPr/>
      <dgm:t>
        <a:bodyPr/>
        <a:lstStyle/>
        <a:p>
          <a:endParaRPr lang="en-US"/>
        </a:p>
      </dgm:t>
    </dgm:pt>
    <dgm:pt modelId="{79AA4DBB-2627-4255-9112-2F8869DBB0E9}" type="sibTrans" cxnId="{5132EBE4-CB46-4CF2-987D-C06EB3E4AAE7}">
      <dgm:prSet/>
      <dgm:spPr/>
      <dgm:t>
        <a:bodyPr/>
        <a:lstStyle/>
        <a:p>
          <a:endParaRPr lang="en-US"/>
        </a:p>
      </dgm:t>
    </dgm:pt>
    <dgm:pt modelId="{82A2717B-49ED-447F-8736-2E9B08B02024}">
      <dgm:prSet/>
      <dgm:spPr/>
      <dgm:t>
        <a:bodyPr/>
        <a:lstStyle/>
        <a:p>
          <a:r>
            <a:rPr kumimoji="1" lang="pt-BR"/>
            <a:t>Responsabilidade dos empregadores e trabalhadores</a:t>
          </a:r>
          <a:endParaRPr lang="en-US"/>
        </a:p>
      </dgm:t>
    </dgm:pt>
    <dgm:pt modelId="{60EC55E8-F561-44A6-8BBA-A9FBB4BB424B}" type="parTrans" cxnId="{086973D1-405A-47C1-BEAD-69C9ED976772}">
      <dgm:prSet/>
      <dgm:spPr/>
      <dgm:t>
        <a:bodyPr/>
        <a:lstStyle/>
        <a:p>
          <a:endParaRPr lang="en-US"/>
        </a:p>
      </dgm:t>
    </dgm:pt>
    <dgm:pt modelId="{5FCECC15-A046-4159-8523-6A1A3700ADA0}" type="sibTrans" cxnId="{086973D1-405A-47C1-BEAD-69C9ED976772}">
      <dgm:prSet/>
      <dgm:spPr/>
      <dgm:t>
        <a:bodyPr/>
        <a:lstStyle/>
        <a:p>
          <a:endParaRPr lang="en-US"/>
        </a:p>
      </dgm:t>
    </dgm:pt>
    <dgm:pt modelId="{1078ECBF-6A16-450E-8454-4BF433068D63}">
      <dgm:prSet/>
      <dgm:spPr/>
      <dgm:t>
        <a:bodyPr/>
        <a:lstStyle/>
        <a:p>
          <a:r>
            <a:rPr kumimoji="1" lang="pt-BR"/>
            <a:t>Proteção radiológica</a:t>
          </a:r>
          <a:endParaRPr lang="en-US"/>
        </a:p>
      </dgm:t>
    </dgm:pt>
    <dgm:pt modelId="{AFCE5364-4B23-4EF1-A02C-23C886125E44}" type="parTrans" cxnId="{AE38AFED-BFE2-48EA-9865-F18066C770AF}">
      <dgm:prSet/>
      <dgm:spPr/>
      <dgm:t>
        <a:bodyPr/>
        <a:lstStyle/>
        <a:p>
          <a:endParaRPr lang="en-US"/>
        </a:p>
      </dgm:t>
    </dgm:pt>
    <dgm:pt modelId="{221608DB-F006-408A-A293-66088E799481}" type="sibTrans" cxnId="{AE38AFED-BFE2-48EA-9865-F18066C770AF}">
      <dgm:prSet/>
      <dgm:spPr/>
      <dgm:t>
        <a:bodyPr/>
        <a:lstStyle/>
        <a:p>
          <a:endParaRPr lang="en-US"/>
        </a:p>
      </dgm:t>
    </dgm:pt>
    <dgm:pt modelId="{E5E9A2F4-3E6B-4FC3-A9D3-44A3A31F2C16}">
      <dgm:prSet/>
      <dgm:spPr/>
      <dgm:t>
        <a:bodyPr/>
        <a:lstStyle/>
        <a:p>
          <a:r>
            <a:rPr kumimoji="1" lang="pt-BR"/>
            <a:t>Vigilância em saúde</a:t>
          </a:r>
          <a:endParaRPr lang="en-US"/>
        </a:p>
      </dgm:t>
    </dgm:pt>
    <dgm:pt modelId="{948C2050-79BD-4515-8E12-E3F97B456E0A}" type="parTrans" cxnId="{6AC44E59-61E7-4D97-809F-92FDB8C9D5D0}">
      <dgm:prSet/>
      <dgm:spPr/>
      <dgm:t>
        <a:bodyPr/>
        <a:lstStyle/>
        <a:p>
          <a:endParaRPr lang="en-US"/>
        </a:p>
      </dgm:t>
    </dgm:pt>
    <dgm:pt modelId="{D2E9190A-9205-49EC-8BE5-D21986715EA6}" type="sibTrans" cxnId="{6AC44E59-61E7-4D97-809F-92FDB8C9D5D0}">
      <dgm:prSet/>
      <dgm:spPr/>
      <dgm:t>
        <a:bodyPr/>
        <a:lstStyle/>
        <a:p>
          <a:endParaRPr lang="en-US"/>
        </a:p>
      </dgm:t>
    </dgm:pt>
    <dgm:pt modelId="{AAE7D174-BCCA-46BC-B18D-32AD71C62DBF}">
      <dgm:prSet/>
      <dgm:spPr/>
      <dgm:t>
        <a:bodyPr/>
        <a:lstStyle/>
        <a:p>
          <a:r>
            <a:rPr kumimoji="1" lang="pt-BR"/>
            <a:t>Documentação e registros</a:t>
          </a:r>
          <a:endParaRPr lang="en-US"/>
        </a:p>
      </dgm:t>
    </dgm:pt>
    <dgm:pt modelId="{9D61621D-E9E2-43E7-83CE-F5937CB28D5A}" type="parTrans" cxnId="{58ABB809-A346-4D21-AC52-25BD8FF9F14B}">
      <dgm:prSet/>
      <dgm:spPr/>
      <dgm:t>
        <a:bodyPr/>
        <a:lstStyle/>
        <a:p>
          <a:endParaRPr lang="en-US"/>
        </a:p>
      </dgm:t>
    </dgm:pt>
    <dgm:pt modelId="{DB53571D-35BF-467F-805A-E5F7F28C4712}" type="sibTrans" cxnId="{58ABB809-A346-4D21-AC52-25BD8FF9F14B}">
      <dgm:prSet/>
      <dgm:spPr/>
      <dgm:t>
        <a:bodyPr/>
        <a:lstStyle/>
        <a:p>
          <a:endParaRPr lang="en-US"/>
        </a:p>
      </dgm:t>
    </dgm:pt>
    <dgm:pt modelId="{08115753-49F8-4A6B-A6E9-DBA620405539}">
      <dgm:prSet/>
      <dgm:spPr/>
      <dgm:t>
        <a:bodyPr/>
        <a:lstStyle/>
        <a:p>
          <a:r>
            <a:rPr kumimoji="1" lang="pt-BR"/>
            <a:t>Comissão Interna de Prevenção de Acidentes (CIPA)</a:t>
          </a:r>
          <a:endParaRPr lang="en-US"/>
        </a:p>
      </dgm:t>
    </dgm:pt>
    <dgm:pt modelId="{2F47CBD1-7027-481F-B66E-8FCA18690912}" type="parTrans" cxnId="{5B28FF13-CA3A-41C5-BD78-16B70B97F706}">
      <dgm:prSet/>
      <dgm:spPr/>
      <dgm:t>
        <a:bodyPr/>
        <a:lstStyle/>
        <a:p>
          <a:endParaRPr lang="en-US"/>
        </a:p>
      </dgm:t>
    </dgm:pt>
    <dgm:pt modelId="{0D6031F5-9630-48E8-B788-BDE57864F2D0}" type="sibTrans" cxnId="{5B28FF13-CA3A-41C5-BD78-16B70B97F706}">
      <dgm:prSet/>
      <dgm:spPr/>
      <dgm:t>
        <a:bodyPr/>
        <a:lstStyle/>
        <a:p>
          <a:endParaRPr lang="en-US"/>
        </a:p>
      </dgm:t>
    </dgm:pt>
    <dgm:pt modelId="{FD8AD681-E942-45D2-8700-8224A6C68D68}">
      <dgm:prSet/>
      <dgm:spPr/>
      <dgm:t>
        <a:bodyPr/>
        <a:lstStyle/>
        <a:p>
          <a:r>
            <a:rPr kumimoji="1" lang="pt-BR"/>
            <a:t>Fiscalização e penalidades</a:t>
          </a:r>
          <a:endParaRPr lang="en-US"/>
        </a:p>
      </dgm:t>
    </dgm:pt>
    <dgm:pt modelId="{15AF95EF-E66A-41A3-8AA5-1B1E5D981BA2}" type="parTrans" cxnId="{40D75392-73BD-4CC8-8492-944873AF6A61}">
      <dgm:prSet/>
      <dgm:spPr/>
      <dgm:t>
        <a:bodyPr/>
        <a:lstStyle/>
        <a:p>
          <a:endParaRPr lang="en-US"/>
        </a:p>
      </dgm:t>
    </dgm:pt>
    <dgm:pt modelId="{F892ADA3-34DD-4A8D-AB01-A14FFDF118F8}" type="sibTrans" cxnId="{40D75392-73BD-4CC8-8492-944873AF6A61}">
      <dgm:prSet/>
      <dgm:spPr/>
      <dgm:t>
        <a:bodyPr/>
        <a:lstStyle/>
        <a:p>
          <a:endParaRPr lang="en-US"/>
        </a:p>
      </dgm:t>
    </dgm:pt>
    <dgm:pt modelId="{DF83D730-2EB8-4F51-AB02-20F594C1A0B2}">
      <dgm:prSet/>
      <dgm:spPr/>
      <dgm:t>
        <a:bodyPr/>
        <a:lstStyle/>
        <a:p>
          <a:r>
            <a:rPr kumimoji="1" lang="pt-BR"/>
            <a:t>Atualizações e revisões</a:t>
          </a:r>
          <a:endParaRPr lang="en-US"/>
        </a:p>
      </dgm:t>
    </dgm:pt>
    <dgm:pt modelId="{7B10220C-6705-490E-9ABE-1A47FB0540AE}" type="parTrans" cxnId="{3EDE80AD-1C63-416F-8120-F2E75260AADA}">
      <dgm:prSet/>
      <dgm:spPr/>
      <dgm:t>
        <a:bodyPr/>
        <a:lstStyle/>
        <a:p>
          <a:endParaRPr lang="en-US"/>
        </a:p>
      </dgm:t>
    </dgm:pt>
    <dgm:pt modelId="{578D5138-4AA8-465B-B14E-5E1CCDB1C9E8}" type="sibTrans" cxnId="{3EDE80AD-1C63-416F-8120-F2E75260AADA}">
      <dgm:prSet/>
      <dgm:spPr/>
      <dgm:t>
        <a:bodyPr/>
        <a:lstStyle/>
        <a:p>
          <a:endParaRPr lang="en-US"/>
        </a:p>
      </dgm:t>
    </dgm:pt>
    <dgm:pt modelId="{E3216072-DB75-472C-B860-599DF50EFFE6}" type="pres">
      <dgm:prSet presAssocID="{1E1F76DB-F67D-458B-9858-3279B9FC5147}" presName="diagram" presStyleCnt="0">
        <dgm:presLayoutVars>
          <dgm:dir/>
          <dgm:resizeHandles val="exact"/>
        </dgm:presLayoutVars>
      </dgm:prSet>
      <dgm:spPr/>
    </dgm:pt>
    <dgm:pt modelId="{68427E70-FCD3-4071-9BF4-C61A809A1C47}" type="pres">
      <dgm:prSet presAssocID="{AC11CF1E-AF11-463F-8319-B14F9DA69DB3}" presName="node" presStyleLbl="node1" presStyleIdx="0" presStyleCnt="15">
        <dgm:presLayoutVars>
          <dgm:bulletEnabled val="1"/>
        </dgm:presLayoutVars>
      </dgm:prSet>
      <dgm:spPr/>
    </dgm:pt>
    <dgm:pt modelId="{02BE3573-9DE1-4598-9525-29C5880947FC}" type="pres">
      <dgm:prSet presAssocID="{C5EA04BD-5280-447D-A0F6-3F814AEE53AD}" presName="sibTrans" presStyleCnt="0"/>
      <dgm:spPr/>
    </dgm:pt>
    <dgm:pt modelId="{19F20357-F489-4202-85C7-4FAA07522100}" type="pres">
      <dgm:prSet presAssocID="{3C5D3341-60B9-4497-9C0A-3699A2E9E3F0}" presName="node" presStyleLbl="node1" presStyleIdx="1" presStyleCnt="15">
        <dgm:presLayoutVars>
          <dgm:bulletEnabled val="1"/>
        </dgm:presLayoutVars>
      </dgm:prSet>
      <dgm:spPr/>
    </dgm:pt>
    <dgm:pt modelId="{7A6F6215-3C9A-4C54-99D6-F6482A327745}" type="pres">
      <dgm:prSet presAssocID="{CE639B15-9F3F-4793-8053-C74A6E3BFE2D}" presName="sibTrans" presStyleCnt="0"/>
      <dgm:spPr/>
    </dgm:pt>
    <dgm:pt modelId="{91415CB6-2749-4751-BE16-3B851B4ADCF3}" type="pres">
      <dgm:prSet presAssocID="{A776BC07-413A-4F66-ABD3-408B5FD8FC6A}" presName="node" presStyleLbl="node1" presStyleIdx="2" presStyleCnt="15">
        <dgm:presLayoutVars>
          <dgm:bulletEnabled val="1"/>
        </dgm:presLayoutVars>
      </dgm:prSet>
      <dgm:spPr/>
    </dgm:pt>
    <dgm:pt modelId="{DF4B305A-4C98-4861-B54D-586B9B07C069}" type="pres">
      <dgm:prSet presAssocID="{52894D09-E73B-4A3D-AA68-D99F9C8089D3}" presName="sibTrans" presStyleCnt="0"/>
      <dgm:spPr/>
    </dgm:pt>
    <dgm:pt modelId="{A97E9EA9-9237-4C7A-B97F-CFD68D44285A}" type="pres">
      <dgm:prSet presAssocID="{8969F70B-3081-45AE-8208-79A36AE318FD}" presName="node" presStyleLbl="node1" presStyleIdx="3" presStyleCnt="15">
        <dgm:presLayoutVars>
          <dgm:bulletEnabled val="1"/>
        </dgm:presLayoutVars>
      </dgm:prSet>
      <dgm:spPr/>
    </dgm:pt>
    <dgm:pt modelId="{9985D48E-4805-4B29-AAF0-77ECAC398101}" type="pres">
      <dgm:prSet presAssocID="{4BBF79AF-71F6-4FAE-80F4-168DFA716A68}" presName="sibTrans" presStyleCnt="0"/>
      <dgm:spPr/>
    </dgm:pt>
    <dgm:pt modelId="{ABC24E75-9380-45B4-A4C8-5E7ABC557D57}" type="pres">
      <dgm:prSet presAssocID="{B0842081-43CB-4625-A55C-F7018DFA89D9}" presName="node" presStyleLbl="node1" presStyleIdx="4" presStyleCnt="15">
        <dgm:presLayoutVars>
          <dgm:bulletEnabled val="1"/>
        </dgm:presLayoutVars>
      </dgm:prSet>
      <dgm:spPr/>
    </dgm:pt>
    <dgm:pt modelId="{B7E31217-4E11-4B07-B669-B2EB3E95F5B1}" type="pres">
      <dgm:prSet presAssocID="{CD705260-B49B-4A37-B84C-C31B47047371}" presName="sibTrans" presStyleCnt="0"/>
      <dgm:spPr/>
    </dgm:pt>
    <dgm:pt modelId="{5E11E4BA-BF0B-4927-A4E2-E66EE54823DC}" type="pres">
      <dgm:prSet presAssocID="{5B7C8CD1-A683-4F7F-95D6-B072DE5D42AF}" presName="node" presStyleLbl="node1" presStyleIdx="5" presStyleCnt="15">
        <dgm:presLayoutVars>
          <dgm:bulletEnabled val="1"/>
        </dgm:presLayoutVars>
      </dgm:prSet>
      <dgm:spPr/>
    </dgm:pt>
    <dgm:pt modelId="{FC160DEE-8FC1-4E86-A2CC-1FEBE2778992}" type="pres">
      <dgm:prSet presAssocID="{06085E10-BA5E-4080-BAD4-65797B03CA4D}" presName="sibTrans" presStyleCnt="0"/>
      <dgm:spPr/>
    </dgm:pt>
    <dgm:pt modelId="{21035B2A-03C5-42CC-9963-F32B7A1A4B43}" type="pres">
      <dgm:prSet presAssocID="{EC1D8AA7-DB7B-493C-90F3-059D23CE8F60}" presName="node" presStyleLbl="node1" presStyleIdx="6" presStyleCnt="15">
        <dgm:presLayoutVars>
          <dgm:bulletEnabled val="1"/>
        </dgm:presLayoutVars>
      </dgm:prSet>
      <dgm:spPr/>
    </dgm:pt>
    <dgm:pt modelId="{BBAB8A6A-0805-4D11-8ECA-EA1C1556063A}" type="pres">
      <dgm:prSet presAssocID="{D32817A9-81E4-4491-B577-B5CE15122E02}" presName="sibTrans" presStyleCnt="0"/>
      <dgm:spPr/>
    </dgm:pt>
    <dgm:pt modelId="{50A83DD3-D5EF-45E0-973C-C936AB9F2D28}" type="pres">
      <dgm:prSet presAssocID="{9F5EB356-24A6-460F-9451-424CE48A6DEC}" presName="node" presStyleLbl="node1" presStyleIdx="7" presStyleCnt="15">
        <dgm:presLayoutVars>
          <dgm:bulletEnabled val="1"/>
        </dgm:presLayoutVars>
      </dgm:prSet>
      <dgm:spPr/>
    </dgm:pt>
    <dgm:pt modelId="{91F52B32-EE64-4398-8FFC-3CEDC5AE441E}" type="pres">
      <dgm:prSet presAssocID="{79AA4DBB-2627-4255-9112-2F8869DBB0E9}" presName="sibTrans" presStyleCnt="0"/>
      <dgm:spPr/>
    </dgm:pt>
    <dgm:pt modelId="{99B0D258-24D6-4822-9E9D-219D63E26A7F}" type="pres">
      <dgm:prSet presAssocID="{82A2717B-49ED-447F-8736-2E9B08B02024}" presName="node" presStyleLbl="node1" presStyleIdx="8" presStyleCnt="15">
        <dgm:presLayoutVars>
          <dgm:bulletEnabled val="1"/>
        </dgm:presLayoutVars>
      </dgm:prSet>
      <dgm:spPr/>
    </dgm:pt>
    <dgm:pt modelId="{3994D2BE-E61E-493A-93D2-365E14B97442}" type="pres">
      <dgm:prSet presAssocID="{5FCECC15-A046-4159-8523-6A1A3700ADA0}" presName="sibTrans" presStyleCnt="0"/>
      <dgm:spPr/>
    </dgm:pt>
    <dgm:pt modelId="{B741F660-37CB-4ECA-AE66-C2152A6AE647}" type="pres">
      <dgm:prSet presAssocID="{1078ECBF-6A16-450E-8454-4BF433068D63}" presName="node" presStyleLbl="node1" presStyleIdx="9" presStyleCnt="15">
        <dgm:presLayoutVars>
          <dgm:bulletEnabled val="1"/>
        </dgm:presLayoutVars>
      </dgm:prSet>
      <dgm:spPr/>
    </dgm:pt>
    <dgm:pt modelId="{CBA85B24-6024-4C78-80BF-ED0053B05570}" type="pres">
      <dgm:prSet presAssocID="{221608DB-F006-408A-A293-66088E799481}" presName="sibTrans" presStyleCnt="0"/>
      <dgm:spPr/>
    </dgm:pt>
    <dgm:pt modelId="{056F725F-440D-4634-9D6E-2DFFA616889D}" type="pres">
      <dgm:prSet presAssocID="{E5E9A2F4-3E6B-4FC3-A9D3-44A3A31F2C16}" presName="node" presStyleLbl="node1" presStyleIdx="10" presStyleCnt="15">
        <dgm:presLayoutVars>
          <dgm:bulletEnabled val="1"/>
        </dgm:presLayoutVars>
      </dgm:prSet>
      <dgm:spPr/>
    </dgm:pt>
    <dgm:pt modelId="{AC8B27E8-D98B-446B-A340-B43DC04DBF9B}" type="pres">
      <dgm:prSet presAssocID="{D2E9190A-9205-49EC-8BE5-D21986715EA6}" presName="sibTrans" presStyleCnt="0"/>
      <dgm:spPr/>
    </dgm:pt>
    <dgm:pt modelId="{8672C305-B86F-4DF1-98AD-94DFE441B280}" type="pres">
      <dgm:prSet presAssocID="{AAE7D174-BCCA-46BC-B18D-32AD71C62DBF}" presName="node" presStyleLbl="node1" presStyleIdx="11" presStyleCnt="15">
        <dgm:presLayoutVars>
          <dgm:bulletEnabled val="1"/>
        </dgm:presLayoutVars>
      </dgm:prSet>
      <dgm:spPr/>
    </dgm:pt>
    <dgm:pt modelId="{969C8565-2356-4D63-8461-3E85E2695050}" type="pres">
      <dgm:prSet presAssocID="{DB53571D-35BF-467F-805A-E5F7F28C4712}" presName="sibTrans" presStyleCnt="0"/>
      <dgm:spPr/>
    </dgm:pt>
    <dgm:pt modelId="{37981719-13DD-4922-A635-7F94A1BEECA4}" type="pres">
      <dgm:prSet presAssocID="{08115753-49F8-4A6B-A6E9-DBA620405539}" presName="node" presStyleLbl="node1" presStyleIdx="12" presStyleCnt="15">
        <dgm:presLayoutVars>
          <dgm:bulletEnabled val="1"/>
        </dgm:presLayoutVars>
      </dgm:prSet>
      <dgm:spPr/>
    </dgm:pt>
    <dgm:pt modelId="{DDC6B71D-EEB2-4990-A487-57367EC95F13}" type="pres">
      <dgm:prSet presAssocID="{0D6031F5-9630-48E8-B788-BDE57864F2D0}" presName="sibTrans" presStyleCnt="0"/>
      <dgm:spPr/>
    </dgm:pt>
    <dgm:pt modelId="{3782953B-AB68-40C2-8D6E-B5640885000C}" type="pres">
      <dgm:prSet presAssocID="{FD8AD681-E942-45D2-8700-8224A6C68D68}" presName="node" presStyleLbl="node1" presStyleIdx="13" presStyleCnt="15">
        <dgm:presLayoutVars>
          <dgm:bulletEnabled val="1"/>
        </dgm:presLayoutVars>
      </dgm:prSet>
      <dgm:spPr/>
    </dgm:pt>
    <dgm:pt modelId="{F2695251-40BE-49D4-98A4-83ADF05473BD}" type="pres">
      <dgm:prSet presAssocID="{F892ADA3-34DD-4A8D-AB01-A14FFDF118F8}" presName="sibTrans" presStyleCnt="0"/>
      <dgm:spPr/>
    </dgm:pt>
    <dgm:pt modelId="{126E1D1E-324C-4F63-B480-AF09A51B39BF}" type="pres">
      <dgm:prSet presAssocID="{DF83D730-2EB8-4F51-AB02-20F594C1A0B2}" presName="node" presStyleLbl="node1" presStyleIdx="14" presStyleCnt="15">
        <dgm:presLayoutVars>
          <dgm:bulletEnabled val="1"/>
        </dgm:presLayoutVars>
      </dgm:prSet>
      <dgm:spPr/>
    </dgm:pt>
  </dgm:ptLst>
  <dgm:cxnLst>
    <dgm:cxn modelId="{D8B0A101-C2AF-4849-9670-20D7C2F1CC70}" srcId="{1E1F76DB-F67D-458B-9858-3279B9FC5147}" destId="{A776BC07-413A-4F66-ABD3-408B5FD8FC6A}" srcOrd="2" destOrd="0" parTransId="{55B40BD7-E898-4D5C-AF03-B5543CC5DA63}" sibTransId="{52894D09-E73B-4A3D-AA68-D99F9C8089D3}"/>
    <dgm:cxn modelId="{58ABB809-A346-4D21-AC52-25BD8FF9F14B}" srcId="{1E1F76DB-F67D-458B-9858-3279B9FC5147}" destId="{AAE7D174-BCCA-46BC-B18D-32AD71C62DBF}" srcOrd="11" destOrd="0" parTransId="{9D61621D-E9E2-43E7-83CE-F5937CB28D5A}" sibTransId="{DB53571D-35BF-467F-805A-E5F7F28C4712}"/>
    <dgm:cxn modelId="{5B28FF13-CA3A-41C5-BD78-16B70B97F706}" srcId="{1E1F76DB-F67D-458B-9858-3279B9FC5147}" destId="{08115753-49F8-4A6B-A6E9-DBA620405539}" srcOrd="12" destOrd="0" parTransId="{2F47CBD1-7027-481F-B66E-8FCA18690912}" sibTransId="{0D6031F5-9630-48E8-B788-BDE57864F2D0}"/>
    <dgm:cxn modelId="{9825B321-8DFF-4767-965A-561C828515F3}" type="presOf" srcId="{EC1D8AA7-DB7B-493C-90F3-059D23CE8F60}" destId="{21035B2A-03C5-42CC-9963-F32B7A1A4B43}" srcOrd="0" destOrd="0" presId="urn:microsoft.com/office/officeart/2005/8/layout/default"/>
    <dgm:cxn modelId="{C0B4EC24-63D1-42DC-AC2E-E10865D80C03}" type="presOf" srcId="{1078ECBF-6A16-450E-8454-4BF433068D63}" destId="{B741F660-37CB-4ECA-AE66-C2152A6AE647}" srcOrd="0" destOrd="0" presId="urn:microsoft.com/office/officeart/2005/8/layout/default"/>
    <dgm:cxn modelId="{BB04A73C-05C2-4FA4-A0BE-B67CB0428438}" type="presOf" srcId="{E5E9A2F4-3E6B-4FC3-A9D3-44A3A31F2C16}" destId="{056F725F-440D-4634-9D6E-2DFFA616889D}" srcOrd="0" destOrd="0" presId="urn:microsoft.com/office/officeart/2005/8/layout/default"/>
    <dgm:cxn modelId="{5594E166-7D89-4DCB-8726-B087240AF960}" type="presOf" srcId="{AC11CF1E-AF11-463F-8319-B14F9DA69DB3}" destId="{68427E70-FCD3-4071-9BF4-C61A809A1C47}" srcOrd="0" destOrd="0" presId="urn:microsoft.com/office/officeart/2005/8/layout/default"/>
    <dgm:cxn modelId="{7D3EB66D-DF72-4297-BA72-C9F4DDBE868B}" type="presOf" srcId="{82A2717B-49ED-447F-8736-2E9B08B02024}" destId="{99B0D258-24D6-4822-9E9D-219D63E26A7F}" srcOrd="0" destOrd="0" presId="urn:microsoft.com/office/officeart/2005/8/layout/default"/>
    <dgm:cxn modelId="{FDCAF554-B278-4BE4-9510-7AC2908923EB}" type="presOf" srcId="{DF83D730-2EB8-4F51-AB02-20F594C1A0B2}" destId="{126E1D1E-324C-4F63-B480-AF09A51B39BF}" srcOrd="0" destOrd="0" presId="urn:microsoft.com/office/officeart/2005/8/layout/default"/>
    <dgm:cxn modelId="{9F1F4177-D06D-432D-BC0E-7BDF085F17AC}" type="presOf" srcId="{3C5D3341-60B9-4497-9C0A-3699A2E9E3F0}" destId="{19F20357-F489-4202-85C7-4FAA07522100}" srcOrd="0" destOrd="0" presId="urn:microsoft.com/office/officeart/2005/8/layout/default"/>
    <dgm:cxn modelId="{36A6DF57-0D8D-45ED-A05F-4820FB9D663B}" type="presOf" srcId="{08115753-49F8-4A6B-A6E9-DBA620405539}" destId="{37981719-13DD-4922-A635-7F94A1BEECA4}" srcOrd="0" destOrd="0" presId="urn:microsoft.com/office/officeart/2005/8/layout/default"/>
    <dgm:cxn modelId="{6AC44E59-61E7-4D97-809F-92FDB8C9D5D0}" srcId="{1E1F76DB-F67D-458B-9858-3279B9FC5147}" destId="{E5E9A2F4-3E6B-4FC3-A9D3-44A3A31F2C16}" srcOrd="10" destOrd="0" parTransId="{948C2050-79BD-4515-8E12-E3F97B456E0A}" sibTransId="{D2E9190A-9205-49EC-8BE5-D21986715EA6}"/>
    <dgm:cxn modelId="{9FF5CC5A-CF0C-4A35-8B48-002E219AE470}" type="presOf" srcId="{AAE7D174-BCCA-46BC-B18D-32AD71C62DBF}" destId="{8672C305-B86F-4DF1-98AD-94DFE441B280}" srcOrd="0" destOrd="0" presId="urn:microsoft.com/office/officeart/2005/8/layout/default"/>
    <dgm:cxn modelId="{6046137C-E6EB-4EC2-B88A-AF786C9AF1B4}" srcId="{1E1F76DB-F67D-458B-9858-3279B9FC5147}" destId="{3C5D3341-60B9-4497-9C0A-3699A2E9E3F0}" srcOrd="1" destOrd="0" parTransId="{3380B328-F218-4B09-83F3-376EFE80DA7E}" sibTransId="{CE639B15-9F3F-4793-8053-C74A6E3BFE2D}"/>
    <dgm:cxn modelId="{AA2A437D-DF95-445D-8231-55FF707ACC9A}" type="presOf" srcId="{5B7C8CD1-A683-4F7F-95D6-B072DE5D42AF}" destId="{5E11E4BA-BF0B-4927-A4E2-E66EE54823DC}" srcOrd="0" destOrd="0" presId="urn:microsoft.com/office/officeart/2005/8/layout/default"/>
    <dgm:cxn modelId="{B1626287-2A30-49E8-BB1E-CFE70E72E996}" type="presOf" srcId="{FD8AD681-E942-45D2-8700-8224A6C68D68}" destId="{3782953B-AB68-40C2-8D6E-B5640885000C}" srcOrd="0" destOrd="0" presId="urn:microsoft.com/office/officeart/2005/8/layout/default"/>
    <dgm:cxn modelId="{657AFB91-EE21-4036-9AD0-94828F44E61C}" srcId="{1E1F76DB-F67D-458B-9858-3279B9FC5147}" destId="{EC1D8AA7-DB7B-493C-90F3-059D23CE8F60}" srcOrd="6" destOrd="0" parTransId="{A5185A70-04F1-4E19-BDDE-3D086C0B89CA}" sibTransId="{D32817A9-81E4-4491-B577-B5CE15122E02}"/>
    <dgm:cxn modelId="{40D75392-73BD-4CC8-8492-944873AF6A61}" srcId="{1E1F76DB-F67D-458B-9858-3279B9FC5147}" destId="{FD8AD681-E942-45D2-8700-8224A6C68D68}" srcOrd="13" destOrd="0" parTransId="{15AF95EF-E66A-41A3-8AA5-1B1E5D981BA2}" sibTransId="{F892ADA3-34DD-4A8D-AB01-A14FFDF118F8}"/>
    <dgm:cxn modelId="{34BE9996-8950-4F35-96EE-79D9A027701F}" type="presOf" srcId="{8969F70B-3081-45AE-8208-79A36AE318FD}" destId="{A97E9EA9-9237-4C7A-B97F-CFD68D44285A}" srcOrd="0" destOrd="0" presId="urn:microsoft.com/office/officeart/2005/8/layout/default"/>
    <dgm:cxn modelId="{789A849C-277E-4A99-B422-B177733E8E8B}" srcId="{1E1F76DB-F67D-458B-9858-3279B9FC5147}" destId="{8969F70B-3081-45AE-8208-79A36AE318FD}" srcOrd="3" destOrd="0" parTransId="{F0CD984F-EB3E-4DA4-98D2-99887D6AA429}" sibTransId="{4BBF79AF-71F6-4FAE-80F4-168DFA716A68}"/>
    <dgm:cxn modelId="{EE405CA9-03D0-44FE-AF86-8B07DCEB416F}" type="presOf" srcId="{A776BC07-413A-4F66-ABD3-408B5FD8FC6A}" destId="{91415CB6-2749-4751-BE16-3B851B4ADCF3}" srcOrd="0" destOrd="0" presId="urn:microsoft.com/office/officeart/2005/8/layout/default"/>
    <dgm:cxn modelId="{73B352AC-A403-4171-84A4-731BCF63D20F}" type="presOf" srcId="{B0842081-43CB-4625-A55C-F7018DFA89D9}" destId="{ABC24E75-9380-45B4-A4C8-5E7ABC557D57}" srcOrd="0" destOrd="0" presId="urn:microsoft.com/office/officeart/2005/8/layout/default"/>
    <dgm:cxn modelId="{3EDE80AD-1C63-416F-8120-F2E75260AADA}" srcId="{1E1F76DB-F67D-458B-9858-3279B9FC5147}" destId="{DF83D730-2EB8-4F51-AB02-20F594C1A0B2}" srcOrd="14" destOrd="0" parTransId="{7B10220C-6705-490E-9ABE-1A47FB0540AE}" sibTransId="{578D5138-4AA8-465B-B14E-5E1CCDB1C9E8}"/>
    <dgm:cxn modelId="{8AF766C3-C3A7-4793-BB4A-9BB08BEB1148}" srcId="{1E1F76DB-F67D-458B-9858-3279B9FC5147}" destId="{B0842081-43CB-4625-A55C-F7018DFA89D9}" srcOrd="4" destOrd="0" parTransId="{A28AB212-4F7E-4456-92E5-527D4255F16E}" sibTransId="{CD705260-B49B-4A37-B84C-C31B47047371}"/>
    <dgm:cxn modelId="{086973D1-405A-47C1-BEAD-69C9ED976772}" srcId="{1E1F76DB-F67D-458B-9858-3279B9FC5147}" destId="{82A2717B-49ED-447F-8736-2E9B08B02024}" srcOrd="8" destOrd="0" parTransId="{60EC55E8-F561-44A6-8BBA-A9FBB4BB424B}" sibTransId="{5FCECC15-A046-4159-8523-6A1A3700ADA0}"/>
    <dgm:cxn modelId="{1A7212DC-5510-400C-8292-6D7386A5CA82}" srcId="{1E1F76DB-F67D-458B-9858-3279B9FC5147}" destId="{5B7C8CD1-A683-4F7F-95D6-B072DE5D42AF}" srcOrd="5" destOrd="0" parTransId="{A0DB5946-5D1F-4688-A51D-256D40DEB9B6}" sibTransId="{06085E10-BA5E-4080-BAD4-65797B03CA4D}"/>
    <dgm:cxn modelId="{5132EBE4-CB46-4CF2-987D-C06EB3E4AAE7}" srcId="{1E1F76DB-F67D-458B-9858-3279B9FC5147}" destId="{9F5EB356-24A6-460F-9451-424CE48A6DEC}" srcOrd="7" destOrd="0" parTransId="{ED49EFFB-49C2-4F8B-9A28-060FB8BB02E8}" sibTransId="{79AA4DBB-2627-4255-9112-2F8869DBB0E9}"/>
    <dgm:cxn modelId="{A83B34EA-3C59-4FE4-B814-5B209860FDEC}" srcId="{1E1F76DB-F67D-458B-9858-3279B9FC5147}" destId="{AC11CF1E-AF11-463F-8319-B14F9DA69DB3}" srcOrd="0" destOrd="0" parTransId="{A15ABA16-35B3-45FA-9663-B8D8A5773163}" sibTransId="{C5EA04BD-5280-447D-A0F6-3F814AEE53AD}"/>
    <dgm:cxn modelId="{AE38AFED-BFE2-48EA-9865-F18066C770AF}" srcId="{1E1F76DB-F67D-458B-9858-3279B9FC5147}" destId="{1078ECBF-6A16-450E-8454-4BF433068D63}" srcOrd="9" destOrd="0" parTransId="{AFCE5364-4B23-4EF1-A02C-23C886125E44}" sibTransId="{221608DB-F006-408A-A293-66088E799481}"/>
    <dgm:cxn modelId="{31989AF7-4D4F-4590-9BF4-D214F05FB434}" type="presOf" srcId="{9F5EB356-24A6-460F-9451-424CE48A6DEC}" destId="{50A83DD3-D5EF-45E0-973C-C936AB9F2D28}" srcOrd="0" destOrd="0" presId="urn:microsoft.com/office/officeart/2005/8/layout/default"/>
    <dgm:cxn modelId="{C14C4AFB-0A4D-402E-8EDE-A66FC660BB72}" type="presOf" srcId="{1E1F76DB-F67D-458B-9858-3279B9FC5147}" destId="{E3216072-DB75-472C-B860-599DF50EFFE6}" srcOrd="0" destOrd="0" presId="urn:microsoft.com/office/officeart/2005/8/layout/default"/>
    <dgm:cxn modelId="{D21BDBB6-BD35-44C8-9A13-FD642BE275D7}" type="presParOf" srcId="{E3216072-DB75-472C-B860-599DF50EFFE6}" destId="{68427E70-FCD3-4071-9BF4-C61A809A1C47}" srcOrd="0" destOrd="0" presId="urn:microsoft.com/office/officeart/2005/8/layout/default"/>
    <dgm:cxn modelId="{3DE881A9-8AE8-4BCE-9D04-EB6176D2D1FA}" type="presParOf" srcId="{E3216072-DB75-472C-B860-599DF50EFFE6}" destId="{02BE3573-9DE1-4598-9525-29C5880947FC}" srcOrd="1" destOrd="0" presId="urn:microsoft.com/office/officeart/2005/8/layout/default"/>
    <dgm:cxn modelId="{AA55B07B-CDDF-492E-9DAB-295FDE20D432}" type="presParOf" srcId="{E3216072-DB75-472C-B860-599DF50EFFE6}" destId="{19F20357-F489-4202-85C7-4FAA07522100}" srcOrd="2" destOrd="0" presId="urn:microsoft.com/office/officeart/2005/8/layout/default"/>
    <dgm:cxn modelId="{F5D0BA97-C497-4A94-A102-EFBC60E17872}" type="presParOf" srcId="{E3216072-DB75-472C-B860-599DF50EFFE6}" destId="{7A6F6215-3C9A-4C54-99D6-F6482A327745}" srcOrd="3" destOrd="0" presId="urn:microsoft.com/office/officeart/2005/8/layout/default"/>
    <dgm:cxn modelId="{78FA8458-DD50-4355-9726-C889648BF8EF}" type="presParOf" srcId="{E3216072-DB75-472C-B860-599DF50EFFE6}" destId="{91415CB6-2749-4751-BE16-3B851B4ADCF3}" srcOrd="4" destOrd="0" presId="urn:microsoft.com/office/officeart/2005/8/layout/default"/>
    <dgm:cxn modelId="{BF32F3EF-A544-4B07-8250-9951DA47591A}" type="presParOf" srcId="{E3216072-DB75-472C-B860-599DF50EFFE6}" destId="{DF4B305A-4C98-4861-B54D-586B9B07C069}" srcOrd="5" destOrd="0" presId="urn:microsoft.com/office/officeart/2005/8/layout/default"/>
    <dgm:cxn modelId="{48A7E1A7-FB91-4352-BF25-95774B186147}" type="presParOf" srcId="{E3216072-DB75-472C-B860-599DF50EFFE6}" destId="{A97E9EA9-9237-4C7A-B97F-CFD68D44285A}" srcOrd="6" destOrd="0" presId="urn:microsoft.com/office/officeart/2005/8/layout/default"/>
    <dgm:cxn modelId="{A61458CF-C8B2-43A1-BED5-D7E5D8F86DEB}" type="presParOf" srcId="{E3216072-DB75-472C-B860-599DF50EFFE6}" destId="{9985D48E-4805-4B29-AAF0-77ECAC398101}" srcOrd="7" destOrd="0" presId="urn:microsoft.com/office/officeart/2005/8/layout/default"/>
    <dgm:cxn modelId="{6A265E69-8909-4939-B962-22D4F10A456B}" type="presParOf" srcId="{E3216072-DB75-472C-B860-599DF50EFFE6}" destId="{ABC24E75-9380-45B4-A4C8-5E7ABC557D57}" srcOrd="8" destOrd="0" presId="urn:microsoft.com/office/officeart/2005/8/layout/default"/>
    <dgm:cxn modelId="{C275CB06-AB06-4056-9F10-E62F5BE74EFB}" type="presParOf" srcId="{E3216072-DB75-472C-B860-599DF50EFFE6}" destId="{B7E31217-4E11-4B07-B669-B2EB3E95F5B1}" srcOrd="9" destOrd="0" presId="urn:microsoft.com/office/officeart/2005/8/layout/default"/>
    <dgm:cxn modelId="{4BFFCCCA-37B2-44DB-ADA4-AA0C53EEBE29}" type="presParOf" srcId="{E3216072-DB75-472C-B860-599DF50EFFE6}" destId="{5E11E4BA-BF0B-4927-A4E2-E66EE54823DC}" srcOrd="10" destOrd="0" presId="urn:microsoft.com/office/officeart/2005/8/layout/default"/>
    <dgm:cxn modelId="{BAF2CBC0-97E6-4B60-B874-40537F163889}" type="presParOf" srcId="{E3216072-DB75-472C-B860-599DF50EFFE6}" destId="{FC160DEE-8FC1-4E86-A2CC-1FEBE2778992}" srcOrd="11" destOrd="0" presId="urn:microsoft.com/office/officeart/2005/8/layout/default"/>
    <dgm:cxn modelId="{67024F64-2535-410E-AC6F-7D618EB20B8C}" type="presParOf" srcId="{E3216072-DB75-472C-B860-599DF50EFFE6}" destId="{21035B2A-03C5-42CC-9963-F32B7A1A4B43}" srcOrd="12" destOrd="0" presId="urn:microsoft.com/office/officeart/2005/8/layout/default"/>
    <dgm:cxn modelId="{0201B638-29E5-42F0-BE9A-EF4FEDDD97AC}" type="presParOf" srcId="{E3216072-DB75-472C-B860-599DF50EFFE6}" destId="{BBAB8A6A-0805-4D11-8ECA-EA1C1556063A}" srcOrd="13" destOrd="0" presId="urn:microsoft.com/office/officeart/2005/8/layout/default"/>
    <dgm:cxn modelId="{BD80B87E-AAF2-4639-8DEE-4A7999FBD03F}" type="presParOf" srcId="{E3216072-DB75-472C-B860-599DF50EFFE6}" destId="{50A83DD3-D5EF-45E0-973C-C936AB9F2D28}" srcOrd="14" destOrd="0" presId="urn:microsoft.com/office/officeart/2005/8/layout/default"/>
    <dgm:cxn modelId="{200F0B29-D75C-4836-9CA3-E4439FF87BA9}" type="presParOf" srcId="{E3216072-DB75-472C-B860-599DF50EFFE6}" destId="{91F52B32-EE64-4398-8FFC-3CEDC5AE441E}" srcOrd="15" destOrd="0" presId="urn:microsoft.com/office/officeart/2005/8/layout/default"/>
    <dgm:cxn modelId="{9242C052-BF95-4BCC-86B5-1DA4BA3CCD23}" type="presParOf" srcId="{E3216072-DB75-472C-B860-599DF50EFFE6}" destId="{99B0D258-24D6-4822-9E9D-219D63E26A7F}" srcOrd="16" destOrd="0" presId="urn:microsoft.com/office/officeart/2005/8/layout/default"/>
    <dgm:cxn modelId="{56C088EA-54EF-45D7-BAA3-F707E80B3BA5}" type="presParOf" srcId="{E3216072-DB75-472C-B860-599DF50EFFE6}" destId="{3994D2BE-E61E-493A-93D2-365E14B97442}" srcOrd="17" destOrd="0" presId="urn:microsoft.com/office/officeart/2005/8/layout/default"/>
    <dgm:cxn modelId="{4AFCC1C1-0E02-448A-B2D0-947996926A33}" type="presParOf" srcId="{E3216072-DB75-472C-B860-599DF50EFFE6}" destId="{B741F660-37CB-4ECA-AE66-C2152A6AE647}" srcOrd="18" destOrd="0" presId="urn:microsoft.com/office/officeart/2005/8/layout/default"/>
    <dgm:cxn modelId="{353160A3-ADC1-4687-804C-CC2282FE08DA}" type="presParOf" srcId="{E3216072-DB75-472C-B860-599DF50EFFE6}" destId="{CBA85B24-6024-4C78-80BF-ED0053B05570}" srcOrd="19" destOrd="0" presId="urn:microsoft.com/office/officeart/2005/8/layout/default"/>
    <dgm:cxn modelId="{46D8D505-ABD8-441D-BC1E-5639F54262E3}" type="presParOf" srcId="{E3216072-DB75-472C-B860-599DF50EFFE6}" destId="{056F725F-440D-4634-9D6E-2DFFA616889D}" srcOrd="20" destOrd="0" presId="urn:microsoft.com/office/officeart/2005/8/layout/default"/>
    <dgm:cxn modelId="{D48E8071-3CC8-487A-8B02-A80DEFB6DC8D}" type="presParOf" srcId="{E3216072-DB75-472C-B860-599DF50EFFE6}" destId="{AC8B27E8-D98B-446B-A340-B43DC04DBF9B}" srcOrd="21" destOrd="0" presId="urn:microsoft.com/office/officeart/2005/8/layout/default"/>
    <dgm:cxn modelId="{B8383221-0663-4D80-A02B-F2F96CC31676}" type="presParOf" srcId="{E3216072-DB75-472C-B860-599DF50EFFE6}" destId="{8672C305-B86F-4DF1-98AD-94DFE441B280}" srcOrd="22" destOrd="0" presId="urn:microsoft.com/office/officeart/2005/8/layout/default"/>
    <dgm:cxn modelId="{2AA5C8D5-AC71-49DD-B61A-EB789545C77A}" type="presParOf" srcId="{E3216072-DB75-472C-B860-599DF50EFFE6}" destId="{969C8565-2356-4D63-8461-3E85E2695050}" srcOrd="23" destOrd="0" presId="urn:microsoft.com/office/officeart/2005/8/layout/default"/>
    <dgm:cxn modelId="{F1304219-02E8-43D7-926B-63FD63F02F25}" type="presParOf" srcId="{E3216072-DB75-472C-B860-599DF50EFFE6}" destId="{37981719-13DD-4922-A635-7F94A1BEECA4}" srcOrd="24" destOrd="0" presId="urn:microsoft.com/office/officeart/2005/8/layout/default"/>
    <dgm:cxn modelId="{88DB7703-7A42-416B-999A-B08BEAE2D972}" type="presParOf" srcId="{E3216072-DB75-472C-B860-599DF50EFFE6}" destId="{DDC6B71D-EEB2-4990-A487-57367EC95F13}" srcOrd="25" destOrd="0" presId="urn:microsoft.com/office/officeart/2005/8/layout/default"/>
    <dgm:cxn modelId="{654087FF-5994-4DCE-B855-64215DE40737}" type="presParOf" srcId="{E3216072-DB75-472C-B860-599DF50EFFE6}" destId="{3782953B-AB68-40C2-8D6E-B5640885000C}" srcOrd="26" destOrd="0" presId="urn:microsoft.com/office/officeart/2005/8/layout/default"/>
    <dgm:cxn modelId="{5CEADD24-7CD6-4922-9486-89C37E94204E}" type="presParOf" srcId="{E3216072-DB75-472C-B860-599DF50EFFE6}" destId="{F2695251-40BE-49D4-98A4-83ADF05473BD}" srcOrd="27" destOrd="0" presId="urn:microsoft.com/office/officeart/2005/8/layout/default"/>
    <dgm:cxn modelId="{79C5EF8E-137C-4A5E-907A-BBFA946727D0}" type="presParOf" srcId="{E3216072-DB75-472C-B860-599DF50EFFE6}" destId="{126E1D1E-324C-4F63-B480-AF09A51B39BF}"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6A9FE-8327-4C88-8F45-2D3E0D68AE58}">
      <dsp:nvSpPr>
        <dsp:cNvPr id="0" name=""/>
        <dsp:cNvSpPr/>
      </dsp:nvSpPr>
      <dsp:spPr>
        <a:xfrm>
          <a:off x="0" y="766"/>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A78C06-BCBD-4171-8855-C83EFD93F2B8}">
      <dsp:nvSpPr>
        <dsp:cNvPr id="0" name=""/>
        <dsp:cNvSpPr/>
      </dsp:nvSpPr>
      <dsp:spPr>
        <a:xfrm>
          <a:off x="0" y="766"/>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Medidas de prevenção de acidentes</a:t>
          </a:r>
          <a:endParaRPr lang="en-US" sz="1900" kern="1200"/>
        </a:p>
      </dsp:txBody>
      <dsp:txXfrm>
        <a:off x="0" y="766"/>
        <a:ext cx="6442929" cy="418687"/>
      </dsp:txXfrm>
    </dsp:sp>
    <dsp:sp modelId="{55EE6C99-FF35-48A5-9CB8-7C06C4D9583C}">
      <dsp:nvSpPr>
        <dsp:cNvPr id="0" name=""/>
        <dsp:cNvSpPr/>
      </dsp:nvSpPr>
      <dsp:spPr>
        <a:xfrm>
          <a:off x="0" y="419454"/>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3FC626-7CD7-4066-A5E0-5BF6D2C86326}">
      <dsp:nvSpPr>
        <dsp:cNvPr id="0" name=""/>
        <dsp:cNvSpPr/>
      </dsp:nvSpPr>
      <dsp:spPr>
        <a:xfrm>
          <a:off x="0" y="419454"/>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b="1" kern="1200"/>
            <a:t>Programa de Gerenciamento de Riscos (PGR)</a:t>
          </a:r>
          <a:endParaRPr lang="en-US" sz="1900" kern="1200"/>
        </a:p>
      </dsp:txBody>
      <dsp:txXfrm>
        <a:off x="0" y="419454"/>
        <a:ext cx="6442929" cy="418687"/>
      </dsp:txXfrm>
    </dsp:sp>
    <dsp:sp modelId="{3DBAD2A2-4220-4AAF-B0E1-0485194DC4D9}">
      <dsp:nvSpPr>
        <dsp:cNvPr id="0" name=""/>
        <dsp:cNvSpPr/>
      </dsp:nvSpPr>
      <dsp:spPr>
        <a:xfrm>
          <a:off x="0" y="838142"/>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35E89C-1F6A-4E58-B57E-DD20A1F6455E}">
      <dsp:nvSpPr>
        <dsp:cNvPr id="0" name=""/>
        <dsp:cNvSpPr/>
      </dsp:nvSpPr>
      <dsp:spPr>
        <a:xfrm>
          <a:off x="0" y="838142"/>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Programa de Controle Médico de Saúde Ocupacional (PCMSO)</a:t>
          </a:r>
          <a:endParaRPr lang="en-US" sz="1900" kern="1200"/>
        </a:p>
      </dsp:txBody>
      <dsp:txXfrm>
        <a:off x="0" y="838142"/>
        <a:ext cx="6442929" cy="418687"/>
      </dsp:txXfrm>
    </dsp:sp>
    <dsp:sp modelId="{F59D736B-230F-4581-8E43-3B8075C3E33B}">
      <dsp:nvSpPr>
        <dsp:cNvPr id="0" name=""/>
        <dsp:cNvSpPr/>
      </dsp:nvSpPr>
      <dsp:spPr>
        <a:xfrm>
          <a:off x="0" y="1256829"/>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F7CD36-49CE-4421-BA51-97E5A683E8B8}">
      <dsp:nvSpPr>
        <dsp:cNvPr id="0" name=""/>
        <dsp:cNvSpPr/>
      </dsp:nvSpPr>
      <dsp:spPr>
        <a:xfrm>
          <a:off x="0" y="1256829"/>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Capacitação dos trabalhadores</a:t>
          </a:r>
          <a:endParaRPr lang="en-US" sz="1900" kern="1200"/>
        </a:p>
      </dsp:txBody>
      <dsp:txXfrm>
        <a:off x="0" y="1256829"/>
        <a:ext cx="6442929" cy="418687"/>
      </dsp:txXfrm>
    </dsp:sp>
    <dsp:sp modelId="{D6999672-9E4C-49BA-A20D-496CC096C95C}">
      <dsp:nvSpPr>
        <dsp:cNvPr id="0" name=""/>
        <dsp:cNvSpPr/>
      </dsp:nvSpPr>
      <dsp:spPr>
        <a:xfrm>
          <a:off x="0" y="1675517"/>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5DE7B-2E71-4F26-9F66-A228F599C903}">
      <dsp:nvSpPr>
        <dsp:cNvPr id="0" name=""/>
        <dsp:cNvSpPr/>
      </dsp:nvSpPr>
      <dsp:spPr>
        <a:xfrm>
          <a:off x="0" y="1675517"/>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Gestão de resíduos</a:t>
          </a:r>
          <a:endParaRPr lang="en-US" sz="1900" kern="1200"/>
        </a:p>
      </dsp:txBody>
      <dsp:txXfrm>
        <a:off x="0" y="1675517"/>
        <a:ext cx="6442929" cy="418687"/>
      </dsp:txXfrm>
    </dsp:sp>
    <dsp:sp modelId="{3280F384-6F98-4DD3-BAF9-C719E7CCDF21}">
      <dsp:nvSpPr>
        <dsp:cNvPr id="0" name=""/>
        <dsp:cNvSpPr/>
      </dsp:nvSpPr>
      <dsp:spPr>
        <a:xfrm>
          <a:off x="0" y="2094204"/>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74284-0C91-4048-875E-478E5016DFFF}">
      <dsp:nvSpPr>
        <dsp:cNvPr id="0" name=""/>
        <dsp:cNvSpPr/>
      </dsp:nvSpPr>
      <dsp:spPr>
        <a:xfrm>
          <a:off x="0" y="2094204"/>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Ergonomia nos serviços de saúde</a:t>
          </a:r>
          <a:endParaRPr lang="en-US" sz="1900" kern="1200"/>
        </a:p>
      </dsp:txBody>
      <dsp:txXfrm>
        <a:off x="0" y="2094204"/>
        <a:ext cx="6442929" cy="418687"/>
      </dsp:txXfrm>
    </dsp:sp>
    <dsp:sp modelId="{F321A4CB-EA05-438C-B859-0917E9FEB854}">
      <dsp:nvSpPr>
        <dsp:cNvPr id="0" name=""/>
        <dsp:cNvSpPr/>
      </dsp:nvSpPr>
      <dsp:spPr>
        <a:xfrm>
          <a:off x="0" y="2512892"/>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8349B1-6882-4A35-A012-59EBC6E40C5C}">
      <dsp:nvSpPr>
        <dsp:cNvPr id="0" name=""/>
        <dsp:cNvSpPr/>
      </dsp:nvSpPr>
      <dsp:spPr>
        <a:xfrm>
          <a:off x="0" y="2512892"/>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Agentes biológicos</a:t>
          </a:r>
          <a:endParaRPr lang="en-US" sz="1900" kern="1200"/>
        </a:p>
      </dsp:txBody>
      <dsp:txXfrm>
        <a:off x="0" y="2512892"/>
        <a:ext cx="6442929" cy="418687"/>
      </dsp:txXfrm>
    </dsp:sp>
    <dsp:sp modelId="{4CF139FA-19D8-4C85-911F-7F1F664B345B}">
      <dsp:nvSpPr>
        <dsp:cNvPr id="0" name=""/>
        <dsp:cNvSpPr/>
      </dsp:nvSpPr>
      <dsp:spPr>
        <a:xfrm>
          <a:off x="0" y="2931580"/>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288C4-990E-418B-841D-46064CCBF389}">
      <dsp:nvSpPr>
        <dsp:cNvPr id="0" name=""/>
        <dsp:cNvSpPr/>
      </dsp:nvSpPr>
      <dsp:spPr>
        <a:xfrm>
          <a:off x="0" y="2931580"/>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Riscos químicos e farmacêuticos</a:t>
          </a:r>
          <a:endParaRPr lang="en-US" sz="1900" kern="1200"/>
        </a:p>
      </dsp:txBody>
      <dsp:txXfrm>
        <a:off x="0" y="2931580"/>
        <a:ext cx="6442929" cy="418687"/>
      </dsp:txXfrm>
    </dsp:sp>
    <dsp:sp modelId="{2530C107-7E51-4CBD-A1CD-FE65EF91C114}">
      <dsp:nvSpPr>
        <dsp:cNvPr id="0" name=""/>
        <dsp:cNvSpPr/>
      </dsp:nvSpPr>
      <dsp:spPr>
        <a:xfrm>
          <a:off x="0" y="3350267"/>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244EA-FFE2-47E3-82BF-994F4C98DAD6}">
      <dsp:nvSpPr>
        <dsp:cNvPr id="0" name=""/>
        <dsp:cNvSpPr/>
      </dsp:nvSpPr>
      <dsp:spPr>
        <a:xfrm>
          <a:off x="0" y="3350267"/>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Responsabilidade dos empregadores e trabalhadores</a:t>
          </a:r>
          <a:endParaRPr lang="en-US" sz="1900" kern="1200"/>
        </a:p>
      </dsp:txBody>
      <dsp:txXfrm>
        <a:off x="0" y="3350267"/>
        <a:ext cx="6442929" cy="418687"/>
      </dsp:txXfrm>
    </dsp:sp>
    <dsp:sp modelId="{EFF06AF3-BD86-4AA9-AF06-4F78E96DED98}">
      <dsp:nvSpPr>
        <dsp:cNvPr id="0" name=""/>
        <dsp:cNvSpPr/>
      </dsp:nvSpPr>
      <dsp:spPr>
        <a:xfrm>
          <a:off x="0" y="3768955"/>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71E65-5A54-4D52-AC1C-16A022146AF4}">
      <dsp:nvSpPr>
        <dsp:cNvPr id="0" name=""/>
        <dsp:cNvSpPr/>
      </dsp:nvSpPr>
      <dsp:spPr>
        <a:xfrm>
          <a:off x="0" y="3768955"/>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Proteção radiológica</a:t>
          </a:r>
          <a:endParaRPr lang="en-US" sz="1900" kern="1200"/>
        </a:p>
      </dsp:txBody>
      <dsp:txXfrm>
        <a:off x="0" y="3768955"/>
        <a:ext cx="6442929" cy="418687"/>
      </dsp:txXfrm>
    </dsp:sp>
    <dsp:sp modelId="{76D529AA-35AC-4EA2-B85F-3A5718DF5FC2}">
      <dsp:nvSpPr>
        <dsp:cNvPr id="0" name=""/>
        <dsp:cNvSpPr/>
      </dsp:nvSpPr>
      <dsp:spPr>
        <a:xfrm>
          <a:off x="0" y="4187643"/>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185EB-CDC0-48CC-889C-52D590BA3F75}">
      <dsp:nvSpPr>
        <dsp:cNvPr id="0" name=""/>
        <dsp:cNvSpPr/>
      </dsp:nvSpPr>
      <dsp:spPr>
        <a:xfrm>
          <a:off x="0" y="4187643"/>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Vigilância em saúde</a:t>
          </a:r>
          <a:endParaRPr lang="en-US" sz="1900" kern="1200"/>
        </a:p>
      </dsp:txBody>
      <dsp:txXfrm>
        <a:off x="0" y="4187643"/>
        <a:ext cx="6442929" cy="418687"/>
      </dsp:txXfrm>
    </dsp:sp>
    <dsp:sp modelId="{5B208BD4-C90E-4916-9054-85431DB8126D}">
      <dsp:nvSpPr>
        <dsp:cNvPr id="0" name=""/>
        <dsp:cNvSpPr/>
      </dsp:nvSpPr>
      <dsp:spPr>
        <a:xfrm>
          <a:off x="0" y="4606330"/>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32423D-77E7-47AC-942E-40B8B2C3503F}">
      <dsp:nvSpPr>
        <dsp:cNvPr id="0" name=""/>
        <dsp:cNvSpPr/>
      </dsp:nvSpPr>
      <dsp:spPr>
        <a:xfrm>
          <a:off x="0" y="4606330"/>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Documentação e registros</a:t>
          </a:r>
          <a:endParaRPr lang="en-US" sz="1900" kern="1200"/>
        </a:p>
      </dsp:txBody>
      <dsp:txXfrm>
        <a:off x="0" y="4606330"/>
        <a:ext cx="6442929" cy="418687"/>
      </dsp:txXfrm>
    </dsp:sp>
    <dsp:sp modelId="{EAB2CED0-A907-42E0-8CE6-86CD3EB542F0}">
      <dsp:nvSpPr>
        <dsp:cNvPr id="0" name=""/>
        <dsp:cNvSpPr/>
      </dsp:nvSpPr>
      <dsp:spPr>
        <a:xfrm>
          <a:off x="0" y="5025018"/>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DE456-FCE3-46C4-9B2F-34B471DC235B}">
      <dsp:nvSpPr>
        <dsp:cNvPr id="0" name=""/>
        <dsp:cNvSpPr/>
      </dsp:nvSpPr>
      <dsp:spPr>
        <a:xfrm>
          <a:off x="0" y="5025018"/>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Comissão Interna de Prevenção de Acidentes (CIPA)</a:t>
          </a:r>
          <a:endParaRPr lang="en-US" sz="1900" kern="1200"/>
        </a:p>
      </dsp:txBody>
      <dsp:txXfrm>
        <a:off x="0" y="5025018"/>
        <a:ext cx="6442929" cy="418687"/>
      </dsp:txXfrm>
    </dsp:sp>
    <dsp:sp modelId="{3D8D5EE4-3363-4534-8952-AF7311D8ED6B}">
      <dsp:nvSpPr>
        <dsp:cNvPr id="0" name=""/>
        <dsp:cNvSpPr/>
      </dsp:nvSpPr>
      <dsp:spPr>
        <a:xfrm>
          <a:off x="0" y="5443705"/>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FB217-EDD9-473D-BD70-705A14378999}">
      <dsp:nvSpPr>
        <dsp:cNvPr id="0" name=""/>
        <dsp:cNvSpPr/>
      </dsp:nvSpPr>
      <dsp:spPr>
        <a:xfrm>
          <a:off x="0" y="5443705"/>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Fiscalização e penalidades</a:t>
          </a:r>
          <a:endParaRPr lang="en-US" sz="1900" kern="1200"/>
        </a:p>
      </dsp:txBody>
      <dsp:txXfrm>
        <a:off x="0" y="5443705"/>
        <a:ext cx="6442929" cy="418687"/>
      </dsp:txXfrm>
    </dsp:sp>
    <dsp:sp modelId="{65D5CE54-AE36-4775-A0B9-0BA4944BAAD8}">
      <dsp:nvSpPr>
        <dsp:cNvPr id="0" name=""/>
        <dsp:cNvSpPr/>
      </dsp:nvSpPr>
      <dsp:spPr>
        <a:xfrm>
          <a:off x="0" y="5862393"/>
          <a:ext cx="6442929"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59345-3DD2-41AF-8CF9-67B992EC4288}">
      <dsp:nvSpPr>
        <dsp:cNvPr id="0" name=""/>
        <dsp:cNvSpPr/>
      </dsp:nvSpPr>
      <dsp:spPr>
        <a:xfrm>
          <a:off x="0" y="5862393"/>
          <a:ext cx="6442929" cy="41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pt-BR" sz="1900" kern="1200"/>
            <a:t>Atualizações e revisões</a:t>
          </a:r>
          <a:endParaRPr lang="en-US" sz="1900" kern="1200"/>
        </a:p>
      </dsp:txBody>
      <dsp:txXfrm>
        <a:off x="0" y="5862393"/>
        <a:ext cx="6442929" cy="418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8E66E-1314-403D-A173-D0CF2AC7A6DB}">
      <dsp:nvSpPr>
        <dsp:cNvPr id="0" name=""/>
        <dsp:cNvSpPr/>
      </dsp:nvSpPr>
      <dsp:spPr>
        <a:xfrm>
          <a:off x="2050719" y="437054"/>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61" y="480933"/>
        <a:ext cx="18414" cy="3682"/>
      </dsp:txXfrm>
    </dsp:sp>
    <dsp:sp modelId="{E775866E-0C8A-4821-8595-A9D475BDA68B}">
      <dsp:nvSpPr>
        <dsp:cNvPr id="0" name=""/>
        <dsp:cNvSpPr/>
      </dsp:nvSpPr>
      <dsp:spPr>
        <a:xfrm>
          <a:off x="451225" y="2386"/>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Medidas de prevenção de acidentes</a:t>
          </a:r>
          <a:endParaRPr lang="en-US" sz="1300" kern="1200"/>
        </a:p>
      </dsp:txBody>
      <dsp:txXfrm>
        <a:off x="451225" y="2386"/>
        <a:ext cx="1601294" cy="960776"/>
      </dsp:txXfrm>
    </dsp:sp>
    <dsp:sp modelId="{07C53A0B-88FD-414D-A39D-A427DC536069}">
      <dsp:nvSpPr>
        <dsp:cNvPr id="0" name=""/>
        <dsp:cNvSpPr/>
      </dsp:nvSpPr>
      <dsp:spPr>
        <a:xfrm>
          <a:off x="4020312" y="437054"/>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953" y="480933"/>
        <a:ext cx="18414" cy="3682"/>
      </dsp:txXfrm>
    </dsp:sp>
    <dsp:sp modelId="{B63B261B-311F-4B61-9197-F4B944C15C16}">
      <dsp:nvSpPr>
        <dsp:cNvPr id="0" name=""/>
        <dsp:cNvSpPr/>
      </dsp:nvSpPr>
      <dsp:spPr>
        <a:xfrm>
          <a:off x="2420817" y="2386"/>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Programa de Gerenciamento de Riscos (PGR)</a:t>
          </a:r>
          <a:endParaRPr lang="en-US" sz="1300" kern="1200"/>
        </a:p>
      </dsp:txBody>
      <dsp:txXfrm>
        <a:off x="2420817" y="2386"/>
        <a:ext cx="1601294" cy="960776"/>
      </dsp:txXfrm>
    </dsp:sp>
    <dsp:sp modelId="{3B331757-F678-4A32-9A27-B46EA518AF87}">
      <dsp:nvSpPr>
        <dsp:cNvPr id="0" name=""/>
        <dsp:cNvSpPr/>
      </dsp:nvSpPr>
      <dsp:spPr>
        <a:xfrm>
          <a:off x="1251872" y="961363"/>
          <a:ext cx="3939184" cy="337697"/>
        </a:xfrm>
        <a:custGeom>
          <a:avLst/>
          <a:gdLst/>
          <a:ahLst/>
          <a:cxnLst/>
          <a:rect l="0" t="0" r="0" b="0"/>
          <a:pathLst>
            <a:path>
              <a:moveTo>
                <a:pt x="3939184" y="0"/>
              </a:moveTo>
              <a:lnTo>
                <a:pt x="3939184" y="185948"/>
              </a:lnTo>
              <a:lnTo>
                <a:pt x="0" y="185948"/>
              </a:lnTo>
              <a:lnTo>
                <a:pt x="0" y="33769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555" y="1128370"/>
        <a:ext cx="197818" cy="3682"/>
      </dsp:txXfrm>
    </dsp:sp>
    <dsp:sp modelId="{6A20CE65-618F-47F6-9AB4-D18FB79AFD72}">
      <dsp:nvSpPr>
        <dsp:cNvPr id="0" name=""/>
        <dsp:cNvSpPr/>
      </dsp:nvSpPr>
      <dsp:spPr>
        <a:xfrm>
          <a:off x="4390410" y="2386"/>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b="1" kern="1200"/>
            <a:t>Programa de Controle Médico de Saúde Ocupacional (PCMSO)</a:t>
          </a:r>
          <a:endParaRPr lang="en-US" sz="1300" kern="1200"/>
        </a:p>
      </dsp:txBody>
      <dsp:txXfrm>
        <a:off x="4390410" y="2386"/>
        <a:ext cx="1601294" cy="960776"/>
      </dsp:txXfrm>
    </dsp:sp>
    <dsp:sp modelId="{4EB842C3-C0CB-4A4A-8F24-D0F8458BF35E}">
      <dsp:nvSpPr>
        <dsp:cNvPr id="0" name=""/>
        <dsp:cNvSpPr/>
      </dsp:nvSpPr>
      <dsp:spPr>
        <a:xfrm>
          <a:off x="2050719" y="1766129"/>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61" y="1810007"/>
        <a:ext cx="18414" cy="3682"/>
      </dsp:txXfrm>
    </dsp:sp>
    <dsp:sp modelId="{A47B3E11-A162-44BD-9B19-6AC0403B4CCE}">
      <dsp:nvSpPr>
        <dsp:cNvPr id="0" name=""/>
        <dsp:cNvSpPr/>
      </dsp:nvSpPr>
      <dsp:spPr>
        <a:xfrm>
          <a:off x="451225" y="1331461"/>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Capacitação dos trabalhadores</a:t>
          </a:r>
          <a:endParaRPr lang="en-US" sz="1300" kern="1200"/>
        </a:p>
      </dsp:txBody>
      <dsp:txXfrm>
        <a:off x="451225" y="1331461"/>
        <a:ext cx="1601294" cy="960776"/>
      </dsp:txXfrm>
    </dsp:sp>
    <dsp:sp modelId="{0D6751E3-1FC8-4AD5-BEEE-FC3F405F7DCD}">
      <dsp:nvSpPr>
        <dsp:cNvPr id="0" name=""/>
        <dsp:cNvSpPr/>
      </dsp:nvSpPr>
      <dsp:spPr>
        <a:xfrm>
          <a:off x="4020312" y="1766129"/>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953" y="1810007"/>
        <a:ext cx="18414" cy="3682"/>
      </dsp:txXfrm>
    </dsp:sp>
    <dsp:sp modelId="{C708D9C4-4EEB-4C50-8BD3-1D60F3EAFE9E}">
      <dsp:nvSpPr>
        <dsp:cNvPr id="0" name=""/>
        <dsp:cNvSpPr/>
      </dsp:nvSpPr>
      <dsp:spPr>
        <a:xfrm>
          <a:off x="2420817" y="1331461"/>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Gestão de resíduos</a:t>
          </a:r>
          <a:endParaRPr lang="en-US" sz="1300" kern="1200"/>
        </a:p>
      </dsp:txBody>
      <dsp:txXfrm>
        <a:off x="2420817" y="1331461"/>
        <a:ext cx="1601294" cy="960776"/>
      </dsp:txXfrm>
    </dsp:sp>
    <dsp:sp modelId="{74723363-5212-4BDF-8326-292972863783}">
      <dsp:nvSpPr>
        <dsp:cNvPr id="0" name=""/>
        <dsp:cNvSpPr/>
      </dsp:nvSpPr>
      <dsp:spPr>
        <a:xfrm>
          <a:off x="1251872" y="2290437"/>
          <a:ext cx="3939184" cy="337697"/>
        </a:xfrm>
        <a:custGeom>
          <a:avLst/>
          <a:gdLst/>
          <a:ahLst/>
          <a:cxnLst/>
          <a:rect l="0" t="0" r="0" b="0"/>
          <a:pathLst>
            <a:path>
              <a:moveTo>
                <a:pt x="3939184" y="0"/>
              </a:moveTo>
              <a:lnTo>
                <a:pt x="3939184" y="185948"/>
              </a:lnTo>
              <a:lnTo>
                <a:pt x="0" y="185948"/>
              </a:lnTo>
              <a:lnTo>
                <a:pt x="0" y="33769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555" y="2457445"/>
        <a:ext cx="197818" cy="3682"/>
      </dsp:txXfrm>
    </dsp:sp>
    <dsp:sp modelId="{B2881ED9-0746-4234-B121-84130646B16F}">
      <dsp:nvSpPr>
        <dsp:cNvPr id="0" name=""/>
        <dsp:cNvSpPr/>
      </dsp:nvSpPr>
      <dsp:spPr>
        <a:xfrm>
          <a:off x="4390410" y="1331461"/>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Ergonomia nos serviços de saúde</a:t>
          </a:r>
          <a:endParaRPr lang="en-US" sz="1300" kern="1200"/>
        </a:p>
      </dsp:txBody>
      <dsp:txXfrm>
        <a:off x="4390410" y="1331461"/>
        <a:ext cx="1601294" cy="960776"/>
      </dsp:txXfrm>
    </dsp:sp>
    <dsp:sp modelId="{F9B26290-D5EC-4498-91C6-3F0C75334BC4}">
      <dsp:nvSpPr>
        <dsp:cNvPr id="0" name=""/>
        <dsp:cNvSpPr/>
      </dsp:nvSpPr>
      <dsp:spPr>
        <a:xfrm>
          <a:off x="2050719" y="3095203"/>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61" y="3139082"/>
        <a:ext cx="18414" cy="3682"/>
      </dsp:txXfrm>
    </dsp:sp>
    <dsp:sp modelId="{F94BE217-F8AF-4E00-90A7-669F23086BD2}">
      <dsp:nvSpPr>
        <dsp:cNvPr id="0" name=""/>
        <dsp:cNvSpPr/>
      </dsp:nvSpPr>
      <dsp:spPr>
        <a:xfrm>
          <a:off x="451225" y="2660535"/>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Agentes biológicos</a:t>
          </a:r>
          <a:endParaRPr lang="en-US" sz="1300" kern="1200"/>
        </a:p>
      </dsp:txBody>
      <dsp:txXfrm>
        <a:off x="451225" y="2660535"/>
        <a:ext cx="1601294" cy="960776"/>
      </dsp:txXfrm>
    </dsp:sp>
    <dsp:sp modelId="{24891A4D-9ABE-4DAC-BD99-41A43B387192}">
      <dsp:nvSpPr>
        <dsp:cNvPr id="0" name=""/>
        <dsp:cNvSpPr/>
      </dsp:nvSpPr>
      <dsp:spPr>
        <a:xfrm>
          <a:off x="4020312" y="3095203"/>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953" y="3139082"/>
        <a:ext cx="18414" cy="3682"/>
      </dsp:txXfrm>
    </dsp:sp>
    <dsp:sp modelId="{B7CE8960-3B8B-41D5-A033-40B7455067A9}">
      <dsp:nvSpPr>
        <dsp:cNvPr id="0" name=""/>
        <dsp:cNvSpPr/>
      </dsp:nvSpPr>
      <dsp:spPr>
        <a:xfrm>
          <a:off x="2420817" y="2660535"/>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Riscos químicos e farmacêuticos</a:t>
          </a:r>
          <a:endParaRPr lang="en-US" sz="1300" kern="1200"/>
        </a:p>
      </dsp:txBody>
      <dsp:txXfrm>
        <a:off x="2420817" y="2660535"/>
        <a:ext cx="1601294" cy="960776"/>
      </dsp:txXfrm>
    </dsp:sp>
    <dsp:sp modelId="{0FAD9EA1-389A-495C-9508-DCA121B991CB}">
      <dsp:nvSpPr>
        <dsp:cNvPr id="0" name=""/>
        <dsp:cNvSpPr/>
      </dsp:nvSpPr>
      <dsp:spPr>
        <a:xfrm>
          <a:off x="1251872" y="3619512"/>
          <a:ext cx="3939184" cy="337697"/>
        </a:xfrm>
        <a:custGeom>
          <a:avLst/>
          <a:gdLst/>
          <a:ahLst/>
          <a:cxnLst/>
          <a:rect l="0" t="0" r="0" b="0"/>
          <a:pathLst>
            <a:path>
              <a:moveTo>
                <a:pt x="3939184" y="0"/>
              </a:moveTo>
              <a:lnTo>
                <a:pt x="3939184" y="185948"/>
              </a:lnTo>
              <a:lnTo>
                <a:pt x="0" y="185948"/>
              </a:lnTo>
              <a:lnTo>
                <a:pt x="0" y="33769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555" y="3786519"/>
        <a:ext cx="197818" cy="3682"/>
      </dsp:txXfrm>
    </dsp:sp>
    <dsp:sp modelId="{022540A5-1D12-4321-B1DF-6132C981819B}">
      <dsp:nvSpPr>
        <dsp:cNvPr id="0" name=""/>
        <dsp:cNvSpPr/>
      </dsp:nvSpPr>
      <dsp:spPr>
        <a:xfrm>
          <a:off x="4390410" y="2660535"/>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Responsabilidade dos empregadores e trabalhadores</a:t>
          </a:r>
          <a:endParaRPr lang="en-US" sz="1300" kern="1200"/>
        </a:p>
      </dsp:txBody>
      <dsp:txXfrm>
        <a:off x="4390410" y="2660535"/>
        <a:ext cx="1601294" cy="960776"/>
      </dsp:txXfrm>
    </dsp:sp>
    <dsp:sp modelId="{086BA8F2-51D7-4125-A1F0-ECE5BBCD9873}">
      <dsp:nvSpPr>
        <dsp:cNvPr id="0" name=""/>
        <dsp:cNvSpPr/>
      </dsp:nvSpPr>
      <dsp:spPr>
        <a:xfrm>
          <a:off x="2050719" y="4424278"/>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61" y="4468157"/>
        <a:ext cx="18414" cy="3682"/>
      </dsp:txXfrm>
    </dsp:sp>
    <dsp:sp modelId="{3FA0028B-1534-40F6-A781-3E24FEFDB90C}">
      <dsp:nvSpPr>
        <dsp:cNvPr id="0" name=""/>
        <dsp:cNvSpPr/>
      </dsp:nvSpPr>
      <dsp:spPr>
        <a:xfrm>
          <a:off x="451225" y="3989610"/>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Proteção radiológica</a:t>
          </a:r>
          <a:endParaRPr lang="en-US" sz="1300" kern="1200"/>
        </a:p>
      </dsp:txBody>
      <dsp:txXfrm>
        <a:off x="451225" y="3989610"/>
        <a:ext cx="1601294" cy="960776"/>
      </dsp:txXfrm>
    </dsp:sp>
    <dsp:sp modelId="{43A322BC-3B6C-4060-A7D7-1435BC6A7C67}">
      <dsp:nvSpPr>
        <dsp:cNvPr id="0" name=""/>
        <dsp:cNvSpPr/>
      </dsp:nvSpPr>
      <dsp:spPr>
        <a:xfrm>
          <a:off x="4020312" y="4424278"/>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953" y="4468157"/>
        <a:ext cx="18414" cy="3682"/>
      </dsp:txXfrm>
    </dsp:sp>
    <dsp:sp modelId="{38D58D28-8251-49B2-9A2A-32F7BEE3DF78}">
      <dsp:nvSpPr>
        <dsp:cNvPr id="0" name=""/>
        <dsp:cNvSpPr/>
      </dsp:nvSpPr>
      <dsp:spPr>
        <a:xfrm>
          <a:off x="2420817" y="3989610"/>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Vigilância em saúde</a:t>
          </a:r>
          <a:endParaRPr lang="en-US" sz="1300" kern="1200"/>
        </a:p>
      </dsp:txBody>
      <dsp:txXfrm>
        <a:off x="2420817" y="3989610"/>
        <a:ext cx="1601294" cy="960776"/>
      </dsp:txXfrm>
    </dsp:sp>
    <dsp:sp modelId="{42F9CCE0-2B8A-4C2D-991C-D5226371EB2D}">
      <dsp:nvSpPr>
        <dsp:cNvPr id="0" name=""/>
        <dsp:cNvSpPr/>
      </dsp:nvSpPr>
      <dsp:spPr>
        <a:xfrm>
          <a:off x="1251872" y="4948586"/>
          <a:ext cx="3939184" cy="337697"/>
        </a:xfrm>
        <a:custGeom>
          <a:avLst/>
          <a:gdLst/>
          <a:ahLst/>
          <a:cxnLst/>
          <a:rect l="0" t="0" r="0" b="0"/>
          <a:pathLst>
            <a:path>
              <a:moveTo>
                <a:pt x="3939184" y="0"/>
              </a:moveTo>
              <a:lnTo>
                <a:pt x="3939184" y="185948"/>
              </a:lnTo>
              <a:lnTo>
                <a:pt x="0" y="185948"/>
              </a:lnTo>
              <a:lnTo>
                <a:pt x="0" y="33769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2555" y="5115594"/>
        <a:ext cx="197818" cy="3682"/>
      </dsp:txXfrm>
    </dsp:sp>
    <dsp:sp modelId="{836792A7-EE03-4984-B838-0F35439CE963}">
      <dsp:nvSpPr>
        <dsp:cNvPr id="0" name=""/>
        <dsp:cNvSpPr/>
      </dsp:nvSpPr>
      <dsp:spPr>
        <a:xfrm>
          <a:off x="4390410" y="3989610"/>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Documentação e registros</a:t>
          </a:r>
          <a:endParaRPr lang="en-US" sz="1300" kern="1200"/>
        </a:p>
      </dsp:txBody>
      <dsp:txXfrm>
        <a:off x="4390410" y="3989610"/>
        <a:ext cx="1601294" cy="960776"/>
      </dsp:txXfrm>
    </dsp:sp>
    <dsp:sp modelId="{A7AED334-36D2-4AC7-A05A-0CDE67C43544}">
      <dsp:nvSpPr>
        <dsp:cNvPr id="0" name=""/>
        <dsp:cNvSpPr/>
      </dsp:nvSpPr>
      <dsp:spPr>
        <a:xfrm>
          <a:off x="2050719" y="5753353"/>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61" y="5797231"/>
        <a:ext cx="18414" cy="3682"/>
      </dsp:txXfrm>
    </dsp:sp>
    <dsp:sp modelId="{8798522F-CCED-4FA6-A562-8963EA6F4482}">
      <dsp:nvSpPr>
        <dsp:cNvPr id="0" name=""/>
        <dsp:cNvSpPr/>
      </dsp:nvSpPr>
      <dsp:spPr>
        <a:xfrm>
          <a:off x="451225" y="5318684"/>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Comissão Interna de Prevenção de Acidentes (CIPA)</a:t>
          </a:r>
          <a:endParaRPr lang="en-US" sz="1300" kern="1200"/>
        </a:p>
      </dsp:txBody>
      <dsp:txXfrm>
        <a:off x="451225" y="5318684"/>
        <a:ext cx="1601294" cy="960776"/>
      </dsp:txXfrm>
    </dsp:sp>
    <dsp:sp modelId="{DB36F844-434F-407D-B4E8-A2C441F98BB0}">
      <dsp:nvSpPr>
        <dsp:cNvPr id="0" name=""/>
        <dsp:cNvSpPr/>
      </dsp:nvSpPr>
      <dsp:spPr>
        <a:xfrm>
          <a:off x="4020312" y="5753353"/>
          <a:ext cx="337697" cy="91440"/>
        </a:xfrm>
        <a:custGeom>
          <a:avLst/>
          <a:gdLst/>
          <a:ahLst/>
          <a:cxnLst/>
          <a:rect l="0" t="0" r="0" b="0"/>
          <a:pathLst>
            <a:path>
              <a:moveTo>
                <a:pt x="0" y="45720"/>
              </a:moveTo>
              <a:lnTo>
                <a:pt x="33769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953" y="5797231"/>
        <a:ext cx="18414" cy="3682"/>
      </dsp:txXfrm>
    </dsp:sp>
    <dsp:sp modelId="{DAF1B29C-2781-4BE0-BDF8-FE84403EA53B}">
      <dsp:nvSpPr>
        <dsp:cNvPr id="0" name=""/>
        <dsp:cNvSpPr/>
      </dsp:nvSpPr>
      <dsp:spPr>
        <a:xfrm>
          <a:off x="2420817" y="5318684"/>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Fiscalização e penalidades</a:t>
          </a:r>
          <a:endParaRPr lang="en-US" sz="1300" kern="1200"/>
        </a:p>
      </dsp:txBody>
      <dsp:txXfrm>
        <a:off x="2420817" y="5318684"/>
        <a:ext cx="1601294" cy="960776"/>
      </dsp:txXfrm>
    </dsp:sp>
    <dsp:sp modelId="{A322AB6B-8139-4418-9D46-65D87EF2010E}">
      <dsp:nvSpPr>
        <dsp:cNvPr id="0" name=""/>
        <dsp:cNvSpPr/>
      </dsp:nvSpPr>
      <dsp:spPr>
        <a:xfrm>
          <a:off x="4390410" y="5318684"/>
          <a:ext cx="1601294" cy="9607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65" tIns="82363" rIns="78465" bIns="82363" numCol="1" spcCol="1270" anchor="ctr" anchorCtr="0">
          <a:noAutofit/>
        </a:bodyPr>
        <a:lstStyle/>
        <a:p>
          <a:pPr marL="0" lvl="0" indent="0" algn="ctr" defTabSz="577850">
            <a:lnSpc>
              <a:spcPct val="90000"/>
            </a:lnSpc>
            <a:spcBef>
              <a:spcPct val="0"/>
            </a:spcBef>
            <a:spcAft>
              <a:spcPct val="35000"/>
            </a:spcAft>
            <a:buNone/>
          </a:pPr>
          <a:r>
            <a:rPr kumimoji="1" lang="pt-BR" sz="1300" kern="1200"/>
            <a:t>Atualizações e revisões</a:t>
          </a:r>
          <a:endParaRPr lang="en-US" sz="1300" kern="1200"/>
        </a:p>
      </dsp:txBody>
      <dsp:txXfrm>
        <a:off x="4390410" y="5318684"/>
        <a:ext cx="1601294" cy="960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27E70-FCD3-4071-9BF4-C61A809A1C47}">
      <dsp:nvSpPr>
        <dsp:cNvPr id="0" name=""/>
        <dsp:cNvSpPr/>
      </dsp:nvSpPr>
      <dsp:spPr>
        <a:xfrm>
          <a:off x="266777" y="1568"/>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Medidas de prevenção de acidentes</a:t>
          </a:r>
          <a:endParaRPr lang="en-US" sz="1600" kern="1200"/>
        </a:p>
      </dsp:txBody>
      <dsp:txXfrm>
        <a:off x="266777" y="1568"/>
        <a:ext cx="1846679" cy="1108007"/>
      </dsp:txXfrm>
    </dsp:sp>
    <dsp:sp modelId="{19F20357-F489-4202-85C7-4FAA07522100}">
      <dsp:nvSpPr>
        <dsp:cNvPr id="0" name=""/>
        <dsp:cNvSpPr/>
      </dsp:nvSpPr>
      <dsp:spPr>
        <a:xfrm>
          <a:off x="2298125" y="1568"/>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Programa de Gerenciamento de Riscos (PGR)</a:t>
          </a:r>
          <a:endParaRPr lang="en-US" sz="1600" kern="1200"/>
        </a:p>
      </dsp:txBody>
      <dsp:txXfrm>
        <a:off x="2298125" y="1568"/>
        <a:ext cx="1846679" cy="1108007"/>
      </dsp:txXfrm>
    </dsp:sp>
    <dsp:sp modelId="{91415CB6-2749-4751-BE16-3B851B4ADCF3}">
      <dsp:nvSpPr>
        <dsp:cNvPr id="0" name=""/>
        <dsp:cNvSpPr/>
      </dsp:nvSpPr>
      <dsp:spPr>
        <a:xfrm>
          <a:off x="4329472" y="1568"/>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Programa de Controle Médico de Saúde Ocupacional (PCMSO)</a:t>
          </a:r>
          <a:endParaRPr lang="en-US" sz="1600" kern="1200"/>
        </a:p>
      </dsp:txBody>
      <dsp:txXfrm>
        <a:off x="4329472" y="1568"/>
        <a:ext cx="1846679" cy="1108007"/>
      </dsp:txXfrm>
    </dsp:sp>
    <dsp:sp modelId="{A97E9EA9-9237-4C7A-B97F-CFD68D44285A}">
      <dsp:nvSpPr>
        <dsp:cNvPr id="0" name=""/>
        <dsp:cNvSpPr/>
      </dsp:nvSpPr>
      <dsp:spPr>
        <a:xfrm>
          <a:off x="266777" y="1294244"/>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b="1" kern="1200"/>
            <a:t>Capacitação dos trabalhadores</a:t>
          </a:r>
          <a:endParaRPr lang="en-US" sz="1600" kern="1200"/>
        </a:p>
      </dsp:txBody>
      <dsp:txXfrm>
        <a:off x="266777" y="1294244"/>
        <a:ext cx="1846679" cy="1108007"/>
      </dsp:txXfrm>
    </dsp:sp>
    <dsp:sp modelId="{ABC24E75-9380-45B4-A4C8-5E7ABC557D57}">
      <dsp:nvSpPr>
        <dsp:cNvPr id="0" name=""/>
        <dsp:cNvSpPr/>
      </dsp:nvSpPr>
      <dsp:spPr>
        <a:xfrm>
          <a:off x="2298125" y="1294244"/>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Gestão de resíduos</a:t>
          </a:r>
          <a:endParaRPr lang="en-US" sz="1600" kern="1200"/>
        </a:p>
      </dsp:txBody>
      <dsp:txXfrm>
        <a:off x="2298125" y="1294244"/>
        <a:ext cx="1846679" cy="1108007"/>
      </dsp:txXfrm>
    </dsp:sp>
    <dsp:sp modelId="{5E11E4BA-BF0B-4927-A4E2-E66EE54823DC}">
      <dsp:nvSpPr>
        <dsp:cNvPr id="0" name=""/>
        <dsp:cNvSpPr/>
      </dsp:nvSpPr>
      <dsp:spPr>
        <a:xfrm>
          <a:off x="4329472" y="1294244"/>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Ergonomia nos serviços de saúde</a:t>
          </a:r>
          <a:endParaRPr lang="en-US" sz="1600" kern="1200"/>
        </a:p>
      </dsp:txBody>
      <dsp:txXfrm>
        <a:off x="4329472" y="1294244"/>
        <a:ext cx="1846679" cy="1108007"/>
      </dsp:txXfrm>
    </dsp:sp>
    <dsp:sp modelId="{21035B2A-03C5-42CC-9963-F32B7A1A4B43}">
      <dsp:nvSpPr>
        <dsp:cNvPr id="0" name=""/>
        <dsp:cNvSpPr/>
      </dsp:nvSpPr>
      <dsp:spPr>
        <a:xfrm>
          <a:off x="266777" y="2586920"/>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Agentes biológicos</a:t>
          </a:r>
          <a:endParaRPr lang="en-US" sz="1600" kern="1200"/>
        </a:p>
      </dsp:txBody>
      <dsp:txXfrm>
        <a:off x="266777" y="2586920"/>
        <a:ext cx="1846679" cy="1108007"/>
      </dsp:txXfrm>
    </dsp:sp>
    <dsp:sp modelId="{50A83DD3-D5EF-45E0-973C-C936AB9F2D28}">
      <dsp:nvSpPr>
        <dsp:cNvPr id="0" name=""/>
        <dsp:cNvSpPr/>
      </dsp:nvSpPr>
      <dsp:spPr>
        <a:xfrm>
          <a:off x="2298125" y="2586920"/>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Riscos químicos e farmacêuticos</a:t>
          </a:r>
          <a:endParaRPr lang="en-US" sz="1600" kern="1200"/>
        </a:p>
      </dsp:txBody>
      <dsp:txXfrm>
        <a:off x="2298125" y="2586920"/>
        <a:ext cx="1846679" cy="1108007"/>
      </dsp:txXfrm>
    </dsp:sp>
    <dsp:sp modelId="{99B0D258-24D6-4822-9E9D-219D63E26A7F}">
      <dsp:nvSpPr>
        <dsp:cNvPr id="0" name=""/>
        <dsp:cNvSpPr/>
      </dsp:nvSpPr>
      <dsp:spPr>
        <a:xfrm>
          <a:off x="4329472" y="2586920"/>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Responsabilidade dos empregadores e trabalhadores</a:t>
          </a:r>
          <a:endParaRPr lang="en-US" sz="1600" kern="1200"/>
        </a:p>
      </dsp:txBody>
      <dsp:txXfrm>
        <a:off x="4329472" y="2586920"/>
        <a:ext cx="1846679" cy="1108007"/>
      </dsp:txXfrm>
    </dsp:sp>
    <dsp:sp modelId="{B741F660-37CB-4ECA-AE66-C2152A6AE647}">
      <dsp:nvSpPr>
        <dsp:cNvPr id="0" name=""/>
        <dsp:cNvSpPr/>
      </dsp:nvSpPr>
      <dsp:spPr>
        <a:xfrm>
          <a:off x="266777" y="3879595"/>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Proteção radiológica</a:t>
          </a:r>
          <a:endParaRPr lang="en-US" sz="1600" kern="1200"/>
        </a:p>
      </dsp:txBody>
      <dsp:txXfrm>
        <a:off x="266777" y="3879595"/>
        <a:ext cx="1846679" cy="1108007"/>
      </dsp:txXfrm>
    </dsp:sp>
    <dsp:sp modelId="{056F725F-440D-4634-9D6E-2DFFA616889D}">
      <dsp:nvSpPr>
        <dsp:cNvPr id="0" name=""/>
        <dsp:cNvSpPr/>
      </dsp:nvSpPr>
      <dsp:spPr>
        <a:xfrm>
          <a:off x="2298125" y="3879595"/>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Vigilância em saúde</a:t>
          </a:r>
          <a:endParaRPr lang="en-US" sz="1600" kern="1200"/>
        </a:p>
      </dsp:txBody>
      <dsp:txXfrm>
        <a:off x="2298125" y="3879595"/>
        <a:ext cx="1846679" cy="1108007"/>
      </dsp:txXfrm>
    </dsp:sp>
    <dsp:sp modelId="{8672C305-B86F-4DF1-98AD-94DFE441B280}">
      <dsp:nvSpPr>
        <dsp:cNvPr id="0" name=""/>
        <dsp:cNvSpPr/>
      </dsp:nvSpPr>
      <dsp:spPr>
        <a:xfrm>
          <a:off x="4329472" y="3879595"/>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Documentação e registros</a:t>
          </a:r>
          <a:endParaRPr lang="en-US" sz="1600" kern="1200"/>
        </a:p>
      </dsp:txBody>
      <dsp:txXfrm>
        <a:off x="4329472" y="3879595"/>
        <a:ext cx="1846679" cy="1108007"/>
      </dsp:txXfrm>
    </dsp:sp>
    <dsp:sp modelId="{37981719-13DD-4922-A635-7F94A1BEECA4}">
      <dsp:nvSpPr>
        <dsp:cNvPr id="0" name=""/>
        <dsp:cNvSpPr/>
      </dsp:nvSpPr>
      <dsp:spPr>
        <a:xfrm>
          <a:off x="266777" y="5172271"/>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Comissão Interna de Prevenção de Acidentes (CIPA)</a:t>
          </a:r>
          <a:endParaRPr lang="en-US" sz="1600" kern="1200"/>
        </a:p>
      </dsp:txBody>
      <dsp:txXfrm>
        <a:off x="266777" y="5172271"/>
        <a:ext cx="1846679" cy="1108007"/>
      </dsp:txXfrm>
    </dsp:sp>
    <dsp:sp modelId="{3782953B-AB68-40C2-8D6E-B5640885000C}">
      <dsp:nvSpPr>
        <dsp:cNvPr id="0" name=""/>
        <dsp:cNvSpPr/>
      </dsp:nvSpPr>
      <dsp:spPr>
        <a:xfrm>
          <a:off x="2298125" y="5172271"/>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Fiscalização e penalidades</a:t>
          </a:r>
          <a:endParaRPr lang="en-US" sz="1600" kern="1200"/>
        </a:p>
      </dsp:txBody>
      <dsp:txXfrm>
        <a:off x="2298125" y="5172271"/>
        <a:ext cx="1846679" cy="1108007"/>
      </dsp:txXfrm>
    </dsp:sp>
    <dsp:sp modelId="{126E1D1E-324C-4F63-B480-AF09A51B39BF}">
      <dsp:nvSpPr>
        <dsp:cNvPr id="0" name=""/>
        <dsp:cNvSpPr/>
      </dsp:nvSpPr>
      <dsp:spPr>
        <a:xfrm>
          <a:off x="4329472" y="5172271"/>
          <a:ext cx="1846679" cy="11080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pt-BR" sz="1600" kern="1200"/>
            <a:t>Atualizações e revisões</a:t>
          </a:r>
          <a:endParaRPr lang="en-US" sz="1600" kern="1200"/>
        </a:p>
      </dsp:txBody>
      <dsp:txXfrm>
        <a:off x="4329472" y="5172271"/>
        <a:ext cx="1846679" cy="110800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EB640-C1F0-ED4E-9FB4-9C056DB811DB}" type="datetimeFigureOut">
              <a:rPr kumimoji="1" lang="zh-CN" altLang="en-US" smtClean="0"/>
              <a:t>2024/3/15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1D1B2-FDEE-AC48-A85E-336B6BB2029A}" type="slidenum">
              <a:rPr kumimoji="1" lang="zh-CN" altLang="en-US" smtClean="0"/>
              <a:t>‹nº›</a:t>
            </a:fld>
            <a:endParaRPr kumimoji="1" lang="zh-CN" altLang="en-US"/>
          </a:p>
        </p:txBody>
      </p:sp>
    </p:spTree>
    <p:extLst>
      <p:ext uri="{BB962C8B-B14F-4D97-AF65-F5344CB8AC3E}">
        <p14:creationId xmlns:p14="http://schemas.microsoft.com/office/powerpoint/2010/main" val="3186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pt-BR"/>
              <a:t>Clique para editar o título Mestre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67673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71009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128541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00877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99930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339950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1730640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38502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2838006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893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27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224870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499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198144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1736961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91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221916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315699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22409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194451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194120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3201609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596E3D2-1A2C-E848-9FC2-144824FE8696}" type="datetimeFigureOut">
              <a:rPr kumimoji="1" lang="zh-CN" altLang="en-US" smtClean="0"/>
              <a:t>2024/3/15</a:t>
            </a:fld>
            <a:endParaRPr kumimoji="1" lang="zh-CN"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366097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96E3D2-1A2C-E848-9FC2-144824FE8696}" type="datetimeFigureOut">
              <a:rPr kumimoji="1" lang="zh-CN" altLang="en-US" smtClean="0"/>
              <a:t>2024/3/15</a:t>
            </a:fld>
            <a:endParaRPr kumimoji="1"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kumimoji="1" lang="zh-CN"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5FF7799-C480-B340-92DD-3DC98B081829}" type="slidenum">
              <a:rPr kumimoji="1" lang="zh-CN" altLang="en-US" smtClean="0"/>
              <a:t>‹nº›</a:t>
            </a:fld>
            <a:endParaRPr kumimoji="1" lang="zh-CN" altLang="en-US"/>
          </a:p>
        </p:txBody>
      </p:sp>
    </p:spTree>
    <p:extLst>
      <p:ext uri="{BB962C8B-B14F-4D97-AF65-F5344CB8AC3E}">
        <p14:creationId xmlns:p14="http://schemas.microsoft.com/office/powerpoint/2010/main" val="1283872497"/>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732" r:id="rId18"/>
    <p:sldLayoutId id="2147483733" r:id="rId19"/>
    <p:sldLayoutId id="2147483734" r:id="rId20"/>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35239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9.svg"/><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5.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6.png"/><Relationship Id="rId7" Type="http://schemas.openxmlformats.org/officeDocument/2006/relationships/diagramQuickStyle" Target="../diagrams/quickStyle2.xml"/><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3.png"/><Relationship Id="rId9" Type="http://schemas.microsoft.com/office/2007/relationships/diagramDrawing" Target="../diagrams/drawing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png"/><Relationship Id="rId7" Type="http://schemas.openxmlformats.org/officeDocument/2006/relationships/diagramColors" Target="../diagrams/colors3.xml"/><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1.pn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9.sv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7.png"/><Relationship Id="rId4" Type="http://schemas.openxmlformats.org/officeDocument/2006/relationships/image" Target="../media/image16.png"/></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FD5B522-BB78-E336-3F5F-2E4327723938}"/>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0CF7907D-717F-1836-85AC-9160A0DA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68" y="-174171"/>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564152B0-596E-BE21-A235-EA885B1B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6A6E8CEC-B945-4945-E85C-E269F739E917}"/>
              </a:ext>
            </a:extLst>
          </p:cNvPr>
          <p:cNvSpPr/>
          <p:nvPr/>
        </p:nvSpPr>
        <p:spPr>
          <a:xfrm>
            <a:off x="-186478" y="796979"/>
            <a:ext cx="12564955"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0BA7DD12-3D92-70F1-D7D2-C6F8852FF7C7}"/>
              </a:ext>
            </a:extLst>
          </p:cNvPr>
          <p:cNvSpPr txBox="1"/>
          <p:nvPr/>
        </p:nvSpPr>
        <p:spPr>
          <a:xfrm>
            <a:off x="3613948" y="1045220"/>
            <a:ext cx="6447709"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pt-BR" altLang="zh-CN" sz="3600" dirty="0">
                <a:solidFill>
                  <a:schemeClr val="bg1"/>
                </a:solidFill>
                <a:latin typeface="Impact" panose="020B0806030902050204" pitchFamily="34" charset="0"/>
                <a:ea typeface="华文圆体 Regular" panose="020F0502040101010101" pitchFamily="34" charset="-122"/>
                <a:cs typeface="Gisha" panose="020B0502040204020203" pitchFamily="34" charset="-79"/>
              </a:rPr>
              <a:t>Serviços de Saúde</a:t>
            </a:r>
            <a:endParaRPr kumimoji="1" lang="zh-CN" altLang="en-US" sz="3600" dirty="0">
              <a:solidFill>
                <a:schemeClr val="bg1"/>
              </a:solidFill>
              <a:latin typeface="Impact" panose="020B0806030902050204" pitchFamily="34" charset="0"/>
              <a:ea typeface="华文圆体 Regular" panose="020F0502040101010101" pitchFamily="34" charset="-122"/>
              <a:cs typeface="Gisha" panose="020B0502040204020203" pitchFamily="34" charset="-79"/>
            </a:endParaRPr>
          </a:p>
        </p:txBody>
      </p:sp>
      <p:pic>
        <p:nvPicPr>
          <p:cNvPr id="17" name="Imagem 16" descr="Homem de terno e gravata com chapéu na mão&#10;&#10;Descrição gerada automaticamente">
            <a:extLst>
              <a:ext uri="{FF2B5EF4-FFF2-40B4-BE49-F238E27FC236}">
                <a16:creationId xmlns:a16="http://schemas.microsoft.com/office/drawing/2014/main" id="{D24AD95B-0668-5B5D-C9B5-E7331DF6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 name="Imagem 5" descr="Logotipo&#10;&#10;Descrição gerada automaticamente">
            <a:extLst>
              <a:ext uri="{FF2B5EF4-FFF2-40B4-BE49-F238E27FC236}">
                <a16:creationId xmlns:a16="http://schemas.microsoft.com/office/drawing/2014/main" id="{96E54AB9-029E-171C-F943-F5A74B22ABCB}"/>
              </a:ext>
            </a:extLst>
          </p:cNvPr>
          <p:cNvPicPr>
            <a:picLocks noChangeAspect="1"/>
          </p:cNvPicPr>
          <p:nvPr/>
        </p:nvPicPr>
        <p:blipFill>
          <a:blip r:embed="rId5"/>
          <a:stretch>
            <a:fillRect/>
          </a:stretch>
        </p:blipFill>
        <p:spPr>
          <a:xfrm>
            <a:off x="701760" y="35174"/>
            <a:ext cx="2553819" cy="2555721"/>
          </a:xfrm>
          <a:prstGeom prst="rect">
            <a:avLst/>
          </a:prstGeom>
        </p:spPr>
      </p:pic>
    </p:spTree>
    <p:extLst>
      <p:ext uri="{BB962C8B-B14F-4D97-AF65-F5344CB8AC3E}">
        <p14:creationId xmlns:p14="http://schemas.microsoft.com/office/powerpoint/2010/main" val="2767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 name="object 7">
            <a:extLst>
              <a:ext uri="{FF2B5EF4-FFF2-40B4-BE49-F238E27FC236}">
                <a16:creationId xmlns:a16="http://schemas.microsoft.com/office/drawing/2014/main" id="{A8C2F1DD-0F9A-EABD-7700-810462399842}"/>
              </a:ext>
            </a:extLst>
          </p:cNvPr>
          <p:cNvPicPr/>
          <p:nvPr/>
        </p:nvPicPr>
        <p:blipFill rotWithShape="1">
          <a:blip r:embed="rId2" cstate="print"/>
          <a:srcRect b="55378"/>
          <a:stretch/>
        </p:blipFill>
        <p:spPr>
          <a:xfrm>
            <a:off x="493006" y="3338228"/>
            <a:ext cx="2072394" cy="3543716"/>
          </a:xfrm>
          <a:prstGeom prst="rect">
            <a:avLst/>
          </a:prstGeom>
        </p:spPr>
      </p:pic>
      <p:grpSp>
        <p:nvGrpSpPr>
          <p:cNvPr id="10" name="Agrupar 9">
            <a:extLst>
              <a:ext uri="{FF2B5EF4-FFF2-40B4-BE49-F238E27FC236}">
                <a16:creationId xmlns:a16="http://schemas.microsoft.com/office/drawing/2014/main" id="{9119F080-8977-D59D-F247-839AAA31DB85}"/>
              </a:ext>
            </a:extLst>
          </p:cNvPr>
          <p:cNvGrpSpPr/>
          <p:nvPr/>
        </p:nvGrpSpPr>
        <p:grpSpPr>
          <a:xfrm rot="10800000">
            <a:off x="10101568" y="-27047"/>
            <a:ext cx="2299091" cy="1935402"/>
            <a:chOff x="-214779" y="3818987"/>
            <a:chExt cx="3158686" cy="3053641"/>
          </a:xfrm>
        </p:grpSpPr>
        <p:grpSp>
          <p:nvGrpSpPr>
            <p:cNvPr id="11" name="Group 74">
              <a:extLst>
                <a:ext uri="{FF2B5EF4-FFF2-40B4-BE49-F238E27FC236}">
                  <a16:creationId xmlns:a16="http://schemas.microsoft.com/office/drawing/2014/main" id="{2C82F973-674C-2F18-639C-6D0DD8D43CA7}"/>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3E2FD2A7-1E1E-EF44-8886-8FCEA78B87F9}"/>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1BF88D46-9CFE-CEF0-B555-8190DAB4DEB8}"/>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C6A59632-B478-39E3-2D3D-7338F1E44AD4}"/>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976259B5-F88B-5525-67BB-21F5AA731703}"/>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BEFC0AC0-69FA-A4B6-945A-B312BDB60A54}"/>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D502A021-DD12-0F77-85F8-972D5656868D}"/>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088DA397-CAE0-65D3-5193-F4FC3117D11F}"/>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96D69015-A60A-E285-3C7F-3828A4936955}"/>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C87E3FDC-E625-594D-94E5-455599079A6A}"/>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72899846-44D3-CCA1-1529-1A92CAB694D8}"/>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BC25A9F0-E99F-523E-D2A1-EBC863ADBDD8}"/>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4924A017-82C0-C0CA-B596-60633465A024}"/>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E07F9237-60AD-D731-86C8-9442E43365E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724C1D4A-3F1C-B36C-4327-EB8BF42D848A}"/>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D0586E65-DA5E-D7D7-709B-C650C8D3C5DF}"/>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9094473C-DA5C-AD0B-C606-B3C5355255A0}"/>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2F471BE8-E3D0-51E2-C11C-60F7E2870EEF}"/>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491C0445-4CB4-9236-D4FC-DA2398BE0754}"/>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A22A425E-DAC8-F841-DC07-FFB029BC7A5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CB5F418-2987-9319-8DD6-BA3EA382A40E}"/>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DD36A23-B54C-B5FA-8C2E-683E96F1F988}"/>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6E6E57A7-4287-694D-5974-6FB3AC0DCE46}"/>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DEB324F4-A44E-DF42-F7EB-4B8D29D0182B}"/>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573AAD8A-9DFD-6EBF-4F0D-57EC2E118168}"/>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D873C5AF-A980-7986-6533-F8C677796390}"/>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6">
                <a:extLst>
                  <a:ext uri="{FF2B5EF4-FFF2-40B4-BE49-F238E27FC236}">
                    <a16:creationId xmlns:a16="http://schemas.microsoft.com/office/drawing/2014/main" id="{46753838-0181-505C-4213-17E23EDCA414}"/>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6C2B38EF-4251-96AF-74E6-BF6906654BDB}"/>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3" name="Freeform: Shape 147">
              <a:extLst>
                <a:ext uri="{FF2B5EF4-FFF2-40B4-BE49-F238E27FC236}">
                  <a16:creationId xmlns:a16="http://schemas.microsoft.com/office/drawing/2014/main" id="{271A0D62-F1E7-2089-FBC2-2F7BAE84772F}"/>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32FCE2B3-6062-4339-6453-1263CA2B1855}"/>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2912841E-52DC-38BD-A5A0-542D6BCDF25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grpSp>
        <p:nvGrpSpPr>
          <p:cNvPr id="42" name="Agrupar 41">
            <a:extLst>
              <a:ext uri="{FF2B5EF4-FFF2-40B4-BE49-F238E27FC236}">
                <a16:creationId xmlns:a16="http://schemas.microsoft.com/office/drawing/2014/main" id="{3DA21F5C-D184-DF18-F60F-35B9850FB445}"/>
              </a:ext>
            </a:extLst>
          </p:cNvPr>
          <p:cNvGrpSpPr/>
          <p:nvPr/>
        </p:nvGrpSpPr>
        <p:grpSpPr>
          <a:xfrm>
            <a:off x="9423207" y="3983156"/>
            <a:ext cx="2776373" cy="3076754"/>
            <a:chOff x="9423207" y="3983156"/>
            <a:chExt cx="2776373" cy="3076754"/>
          </a:xfrm>
        </p:grpSpPr>
        <p:grpSp>
          <p:nvGrpSpPr>
            <p:cNvPr id="43" name="Group 119">
              <a:extLst>
                <a:ext uri="{FF2B5EF4-FFF2-40B4-BE49-F238E27FC236}">
                  <a16:creationId xmlns:a16="http://schemas.microsoft.com/office/drawing/2014/main" id="{986CF5DF-9F72-7974-F5E2-8D53D98FE04B}"/>
                </a:ext>
              </a:extLst>
            </p:cNvPr>
            <p:cNvGrpSpPr/>
            <p:nvPr/>
          </p:nvGrpSpPr>
          <p:grpSpPr>
            <a:xfrm>
              <a:off x="9423207" y="3983156"/>
              <a:ext cx="2119814" cy="1895900"/>
              <a:chOff x="9423207" y="3983156"/>
              <a:chExt cx="2119814" cy="1895900"/>
            </a:xfrm>
          </p:grpSpPr>
          <p:sp>
            <p:nvSpPr>
              <p:cNvPr id="47" name="Freeform: Shape 12">
                <a:extLst>
                  <a:ext uri="{FF2B5EF4-FFF2-40B4-BE49-F238E27FC236}">
                    <a16:creationId xmlns:a16="http://schemas.microsoft.com/office/drawing/2014/main" id="{0621EC5F-B5A9-8BF7-F4E0-85B2E9F7C003}"/>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48" name="Freeform: Shape 13">
                <a:extLst>
                  <a:ext uri="{FF2B5EF4-FFF2-40B4-BE49-F238E27FC236}">
                    <a16:creationId xmlns:a16="http://schemas.microsoft.com/office/drawing/2014/main" id="{FCF76DE4-E2B8-84D3-030B-969EB5C519FA}"/>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9" name="Freeform: Shape 14">
                <a:extLst>
                  <a:ext uri="{FF2B5EF4-FFF2-40B4-BE49-F238E27FC236}">
                    <a16:creationId xmlns:a16="http://schemas.microsoft.com/office/drawing/2014/main" id="{41D7AA7D-619A-E86D-0494-193D4DE69E8F}"/>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50" name="Freeform 18">
                <a:extLst>
                  <a:ext uri="{FF2B5EF4-FFF2-40B4-BE49-F238E27FC236}">
                    <a16:creationId xmlns:a16="http://schemas.microsoft.com/office/drawing/2014/main" id="{0423D4C3-51C4-9595-DB1C-6B2CBAA1059C}"/>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51" name="Group 62">
                <a:extLst>
                  <a:ext uri="{FF2B5EF4-FFF2-40B4-BE49-F238E27FC236}">
                    <a16:creationId xmlns:a16="http://schemas.microsoft.com/office/drawing/2014/main" id="{25ADE2B9-8364-6969-6EF0-823ACACA1CA6}"/>
                  </a:ext>
                </a:extLst>
              </p:cNvPr>
              <p:cNvGrpSpPr/>
              <p:nvPr/>
            </p:nvGrpSpPr>
            <p:grpSpPr>
              <a:xfrm rot="18900000">
                <a:off x="10066374" y="4360768"/>
                <a:ext cx="1196173" cy="911419"/>
                <a:chOff x="11413389" y="3573459"/>
                <a:chExt cx="1196173" cy="911419"/>
              </a:xfrm>
            </p:grpSpPr>
            <p:sp>
              <p:nvSpPr>
                <p:cNvPr id="58" name="Rectangle 23">
                  <a:extLst>
                    <a:ext uri="{FF2B5EF4-FFF2-40B4-BE49-F238E27FC236}">
                      <a16:creationId xmlns:a16="http://schemas.microsoft.com/office/drawing/2014/main" id="{453EE4F3-EB90-1CF7-D24F-68E7B0D9B90E}"/>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4">
                  <a:extLst>
                    <a:ext uri="{FF2B5EF4-FFF2-40B4-BE49-F238E27FC236}">
                      <a16:creationId xmlns:a16="http://schemas.microsoft.com/office/drawing/2014/main" id="{08AE7934-4F9A-82A9-B5FC-6BE398F6FA8D}"/>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127">
                  <a:extLst>
                    <a:ext uri="{FF2B5EF4-FFF2-40B4-BE49-F238E27FC236}">
                      <a16:creationId xmlns:a16="http://schemas.microsoft.com/office/drawing/2014/main" id="{9B6CEAB1-A061-D414-1768-BD908C51E2F6}"/>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33">
                  <a:extLst>
                    <a:ext uri="{FF2B5EF4-FFF2-40B4-BE49-F238E27FC236}">
                      <a16:creationId xmlns:a16="http://schemas.microsoft.com/office/drawing/2014/main" id="{BC5161C5-6384-29F6-5730-B2D52D8C74F6}"/>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34">
                  <a:extLst>
                    <a:ext uri="{FF2B5EF4-FFF2-40B4-BE49-F238E27FC236}">
                      <a16:creationId xmlns:a16="http://schemas.microsoft.com/office/drawing/2014/main" id="{87549D80-0F94-857D-A838-7C870CD65596}"/>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35">
                  <a:extLst>
                    <a:ext uri="{FF2B5EF4-FFF2-40B4-BE49-F238E27FC236}">
                      <a16:creationId xmlns:a16="http://schemas.microsoft.com/office/drawing/2014/main" id="{CC9EF6A3-D7F2-EFC9-2B0F-AEF80675995B}"/>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ross 36">
                  <a:extLst>
                    <a:ext uri="{FF2B5EF4-FFF2-40B4-BE49-F238E27FC236}">
                      <a16:creationId xmlns:a16="http://schemas.microsoft.com/office/drawing/2014/main" id="{145BFC32-1961-431D-DD07-EA6A3B69BAC7}"/>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0">
                  <a:extLst>
                    <a:ext uri="{FF2B5EF4-FFF2-40B4-BE49-F238E27FC236}">
                      <a16:creationId xmlns:a16="http://schemas.microsoft.com/office/drawing/2014/main" id="{3101B03E-88CD-5533-D375-46CE76DBCB28}"/>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7">
                  <a:extLst>
                    <a:ext uri="{FF2B5EF4-FFF2-40B4-BE49-F238E27FC236}">
                      <a16:creationId xmlns:a16="http://schemas.microsoft.com/office/drawing/2014/main" id="{A66A51D6-EE72-32CE-402F-983ACCF6E76F}"/>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4">
                  <a:extLst>
                    <a:ext uri="{FF2B5EF4-FFF2-40B4-BE49-F238E27FC236}">
                      <a16:creationId xmlns:a16="http://schemas.microsoft.com/office/drawing/2014/main" id="{7FD5F91B-DEC6-760B-48C0-AA7F8968E4F3}"/>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1">
                  <a:extLst>
                    <a:ext uri="{FF2B5EF4-FFF2-40B4-BE49-F238E27FC236}">
                      <a16:creationId xmlns:a16="http://schemas.microsoft.com/office/drawing/2014/main" id="{6CBB54FA-259D-EA92-AEFF-EE007CCDDE4A}"/>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128">
                  <a:extLst>
                    <a:ext uri="{FF2B5EF4-FFF2-40B4-BE49-F238E27FC236}">
                      <a16:creationId xmlns:a16="http://schemas.microsoft.com/office/drawing/2014/main" id="{84C62632-49D0-BA14-A582-37D58CC563C2}"/>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reeform: Shape 17">
                <a:extLst>
                  <a:ext uri="{FF2B5EF4-FFF2-40B4-BE49-F238E27FC236}">
                    <a16:creationId xmlns:a16="http://schemas.microsoft.com/office/drawing/2014/main" id="{F6C6F284-D4CA-15C0-C258-72EB5DD9E7FA}"/>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53" name="Group 18">
                <a:extLst>
                  <a:ext uri="{FF2B5EF4-FFF2-40B4-BE49-F238E27FC236}">
                    <a16:creationId xmlns:a16="http://schemas.microsoft.com/office/drawing/2014/main" id="{CA545BE0-EC10-A143-8EFE-7A837E78928A}"/>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54" name="Oval 19">
                  <a:extLst>
                    <a:ext uri="{FF2B5EF4-FFF2-40B4-BE49-F238E27FC236}">
                      <a16:creationId xmlns:a16="http://schemas.microsoft.com/office/drawing/2014/main" id="{C3BD4485-F044-30C6-1273-710B8B89FFBC}"/>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0">
                  <a:extLst>
                    <a:ext uri="{FF2B5EF4-FFF2-40B4-BE49-F238E27FC236}">
                      <a16:creationId xmlns:a16="http://schemas.microsoft.com/office/drawing/2014/main" id="{DCB5539C-C0FC-D345-2436-BC27C0C6CD0E}"/>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21">
                  <a:extLst>
                    <a:ext uri="{FF2B5EF4-FFF2-40B4-BE49-F238E27FC236}">
                      <a16:creationId xmlns:a16="http://schemas.microsoft.com/office/drawing/2014/main" id="{DD99C966-C862-9466-5944-1ACCB99EDBC6}"/>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2">
                  <a:extLst>
                    <a:ext uri="{FF2B5EF4-FFF2-40B4-BE49-F238E27FC236}">
                      <a16:creationId xmlns:a16="http://schemas.microsoft.com/office/drawing/2014/main" id="{7E8ACC22-99D1-B7EF-8C6A-6A46DC02B242}"/>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Freeform: Shape 195">
              <a:extLst>
                <a:ext uri="{FF2B5EF4-FFF2-40B4-BE49-F238E27FC236}">
                  <a16:creationId xmlns:a16="http://schemas.microsoft.com/office/drawing/2014/main" id="{110D93F1-410F-439C-E190-EE424BD6FDA7}"/>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45" name="Freeform: Shape 143">
              <a:extLst>
                <a:ext uri="{FF2B5EF4-FFF2-40B4-BE49-F238E27FC236}">
                  <a16:creationId xmlns:a16="http://schemas.microsoft.com/office/drawing/2014/main" id="{D974028F-FF32-6561-37E0-430BC0AE614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46" name="Freeform: Shape 136">
              <a:extLst>
                <a:ext uri="{FF2B5EF4-FFF2-40B4-BE49-F238E27FC236}">
                  <a16:creationId xmlns:a16="http://schemas.microsoft.com/office/drawing/2014/main" id="{1B591CCB-4C06-DB86-9C89-BE72D76FBADB}"/>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71" name="object 63">
            <a:extLst>
              <a:ext uri="{FF2B5EF4-FFF2-40B4-BE49-F238E27FC236}">
                <a16:creationId xmlns:a16="http://schemas.microsoft.com/office/drawing/2014/main" id="{061AD622-8896-6FA6-F84E-530A6461D0E3}"/>
              </a:ext>
            </a:extLst>
          </p:cNvPr>
          <p:cNvPicPr/>
          <p:nvPr/>
        </p:nvPicPr>
        <p:blipFill rotWithShape="1">
          <a:blip r:embed="rId3" cstate="print"/>
          <a:srcRect l="49738"/>
          <a:stretch/>
        </p:blipFill>
        <p:spPr>
          <a:xfrm>
            <a:off x="3097085" y="4907166"/>
            <a:ext cx="1465602" cy="2027411"/>
          </a:xfrm>
          <a:prstGeom prst="rect">
            <a:avLst/>
          </a:prstGeom>
        </p:spPr>
      </p:pic>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7" r="27617" b="60156"/>
          <a:stretch/>
        </p:blipFill>
        <p:spPr bwMode="auto">
          <a:xfrm>
            <a:off x="4523010" y="2501900"/>
            <a:ext cx="4187941" cy="43561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Retângulo 73">
            <a:extLst>
              <a:ext uri="{FF2B5EF4-FFF2-40B4-BE49-F238E27FC236}">
                <a16:creationId xmlns:a16="http://schemas.microsoft.com/office/drawing/2014/main" id="{4EF4B3EC-7CBF-7E7B-8646-16CF591D139D}"/>
              </a:ext>
            </a:extLst>
          </p:cNvPr>
          <p:cNvSpPr/>
          <p:nvPr/>
        </p:nvSpPr>
        <p:spPr>
          <a:xfrm>
            <a:off x="636388" y="957024"/>
            <a:ext cx="8201648" cy="2072792"/>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17A15435-1520-440B-D8B1-2E250811131B}"/>
              </a:ext>
            </a:extLst>
          </p:cNvPr>
          <p:cNvSpPr/>
          <p:nvPr/>
        </p:nvSpPr>
        <p:spPr>
          <a:xfrm>
            <a:off x="-14874" y="780046"/>
            <a:ext cx="8201648" cy="2072792"/>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文本框 1">
            <a:extLst>
              <a:ext uri="{FF2B5EF4-FFF2-40B4-BE49-F238E27FC236}">
                <a16:creationId xmlns:a16="http://schemas.microsoft.com/office/drawing/2014/main" id="{E61D1264-06C6-35D3-75BD-3C95618EFD94}"/>
              </a:ext>
            </a:extLst>
          </p:cNvPr>
          <p:cNvSpPr txBox="1"/>
          <p:nvPr/>
        </p:nvSpPr>
        <p:spPr>
          <a:xfrm>
            <a:off x="189038" y="690507"/>
            <a:ext cx="7854073" cy="1569660"/>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Seu principal objetivo é estabelecer medidas de prevenção e controle para os riscos ocupacionais presentes nesses ambientes, promovendo um ambiente de trabalho seguro e saudável para todos os envolvidos.</a:t>
            </a:r>
          </a:p>
        </p:txBody>
      </p:sp>
      <p:pic>
        <p:nvPicPr>
          <p:cNvPr id="3" name="Imagem 2" descr="Uma imagem contendo Texto&#10;&#10;Descrição gerada automaticamente">
            <a:extLst>
              <a:ext uri="{FF2B5EF4-FFF2-40B4-BE49-F238E27FC236}">
                <a16:creationId xmlns:a16="http://schemas.microsoft.com/office/drawing/2014/main" id="{1DCD275A-ECC1-BD59-7E79-D46B30DCD376}"/>
              </a:ext>
            </a:extLst>
          </p:cNvPr>
          <p:cNvPicPr>
            <a:picLocks noChangeAspect="1"/>
          </p:cNvPicPr>
          <p:nvPr/>
        </p:nvPicPr>
        <p:blipFill>
          <a:blip r:embed="rId5"/>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3263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文本框 1">
            <a:extLst>
              <a:ext uri="{FF2B5EF4-FFF2-40B4-BE49-F238E27FC236}">
                <a16:creationId xmlns:a16="http://schemas.microsoft.com/office/drawing/2014/main" id="{957F3AF4-20BD-C335-CCC1-573F406C15B0}"/>
              </a:ext>
            </a:extLst>
          </p:cNvPr>
          <p:cNvSpPr txBox="1"/>
          <p:nvPr/>
        </p:nvSpPr>
        <p:spPr>
          <a:xfrm>
            <a:off x="1485006" y="2052706"/>
            <a:ext cx="10452994" cy="3682226"/>
          </a:xfrm>
          <a:prstGeom prst="rect">
            <a:avLst/>
          </a:prstGeom>
          <a:noFill/>
        </p:spPr>
        <p:txBody>
          <a:bodyPr wrap="square" rtlCol="0">
            <a:spAutoFit/>
          </a:bodyPr>
          <a:lstStyle/>
          <a:p>
            <a:pPr>
              <a:lnSpc>
                <a:spcPct val="20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 identificação dos riscos específicos de cada setor dos serviços de saúde, </a:t>
            </a:r>
          </a:p>
          <a:p>
            <a:pPr>
              <a:lnSpc>
                <a:spcPct val="20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como os relacionados a agentes biológicos, </a:t>
            </a:r>
          </a:p>
          <a:p>
            <a:pPr>
              <a:lnSpc>
                <a:spcPct val="20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produtos químicos, </a:t>
            </a:r>
          </a:p>
          <a:p>
            <a:pPr>
              <a:lnSpc>
                <a:spcPct val="20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radiações ionizantes e ergonomia, </a:t>
            </a:r>
          </a:p>
          <a:p>
            <a:pPr>
              <a:lnSpc>
                <a:spcPct val="20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e instruir os colaboradores sobre como evitar esses riscos. </a:t>
            </a:r>
            <a:endParaRPr kumimoji="1" lang="zh-CN" altLang="en-US" sz="2400" dirty="0">
              <a:solidFill>
                <a:schemeClr val="bg2">
                  <a:lumMod val="25000"/>
                </a:schemeClr>
              </a:solidFill>
              <a:latin typeface="+mj-lt"/>
              <a:ea typeface="华文圆体 Regular" panose="020F0502040101010101" pitchFamily="34" charset="-122"/>
              <a:cs typeface="Yuanti SC" charset="-122"/>
            </a:endParaRPr>
          </a:p>
        </p:txBody>
      </p:sp>
      <p:pic>
        <p:nvPicPr>
          <p:cNvPr id="5" name="Picture 2" descr="Saiba o que é SESMT, seus integrantes e os requisitos?">
            <a:extLst>
              <a:ext uri="{FF2B5EF4-FFF2-40B4-BE49-F238E27FC236}">
                <a16:creationId xmlns:a16="http://schemas.microsoft.com/office/drawing/2014/main" id="{66A7F9D9-2A8A-8E37-9AD8-C16DD4CCE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5356195" y="276356"/>
            <a:ext cx="1578699" cy="1600933"/>
          </a:xfrm>
          <a:prstGeom prst="ellipse">
            <a:avLst/>
          </a:prstGeom>
          <a:noFill/>
          <a:extLst>
            <a:ext uri="{909E8E84-426E-40DD-AFC4-6F175D3DCCD1}">
              <a14:hiddenFill xmlns:a14="http://schemas.microsoft.com/office/drawing/2010/main">
                <a:solidFill>
                  <a:srgbClr val="FFFFFF"/>
                </a:solidFill>
              </a14:hiddenFill>
            </a:ext>
          </a:extLst>
        </p:spPr>
      </p:pic>
      <p:sp>
        <p:nvSpPr>
          <p:cNvPr id="8" name="AutoShape 19">
            <a:extLst>
              <a:ext uri="{FF2B5EF4-FFF2-40B4-BE49-F238E27FC236}">
                <a16:creationId xmlns:a16="http://schemas.microsoft.com/office/drawing/2014/main" id="{B7094EBA-EF39-606F-C8ED-816B47BE5B2A}"/>
              </a:ext>
            </a:extLst>
          </p:cNvPr>
          <p:cNvSpPr>
            <a:spLocks/>
          </p:cNvSpPr>
          <p:nvPr/>
        </p:nvSpPr>
        <p:spPr bwMode="auto">
          <a:xfrm>
            <a:off x="875406" y="232258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9" name="AutoShape 20">
            <a:extLst>
              <a:ext uri="{FF2B5EF4-FFF2-40B4-BE49-F238E27FC236}">
                <a16:creationId xmlns:a16="http://schemas.microsoft.com/office/drawing/2014/main" id="{EB5DC368-AC12-56D4-422C-8D361AA6444F}"/>
              </a:ext>
            </a:extLst>
          </p:cNvPr>
          <p:cNvSpPr>
            <a:spLocks/>
          </p:cNvSpPr>
          <p:nvPr/>
        </p:nvSpPr>
        <p:spPr bwMode="auto">
          <a:xfrm>
            <a:off x="951606" y="239560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1</a:t>
            </a:r>
            <a:endParaRPr lang="en-US" sz="1100" dirty="0">
              <a:latin typeface="Roboto Light" panose="02000000000000000000" pitchFamily="2" charset="0"/>
            </a:endParaRPr>
          </a:p>
        </p:txBody>
      </p:sp>
      <p:sp>
        <p:nvSpPr>
          <p:cNvPr id="10" name="AutoShape 21">
            <a:extLst>
              <a:ext uri="{FF2B5EF4-FFF2-40B4-BE49-F238E27FC236}">
                <a16:creationId xmlns:a16="http://schemas.microsoft.com/office/drawing/2014/main" id="{1F6247C6-0B70-0AD6-2265-630FF8D5BAE2}"/>
              </a:ext>
            </a:extLst>
          </p:cNvPr>
          <p:cNvSpPr>
            <a:spLocks/>
          </p:cNvSpPr>
          <p:nvPr/>
        </p:nvSpPr>
        <p:spPr bwMode="auto">
          <a:xfrm>
            <a:off x="875406" y="3045689"/>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dirty="0">
              <a:solidFill>
                <a:srgbClr val="FF7E79"/>
              </a:solidFill>
              <a:latin typeface="Roboto Light" panose="02000000000000000000" pitchFamily="2" charset="0"/>
            </a:endParaRPr>
          </a:p>
        </p:txBody>
      </p:sp>
      <p:sp>
        <p:nvSpPr>
          <p:cNvPr id="11" name="AutoShape 22">
            <a:extLst>
              <a:ext uri="{FF2B5EF4-FFF2-40B4-BE49-F238E27FC236}">
                <a16:creationId xmlns:a16="http://schemas.microsoft.com/office/drawing/2014/main" id="{5FD6ABAC-53E9-634D-1418-3FBFD7186A2C}"/>
              </a:ext>
            </a:extLst>
          </p:cNvPr>
          <p:cNvSpPr>
            <a:spLocks/>
          </p:cNvSpPr>
          <p:nvPr/>
        </p:nvSpPr>
        <p:spPr bwMode="auto">
          <a:xfrm>
            <a:off x="938906" y="3109190"/>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2</a:t>
            </a:r>
            <a:endParaRPr lang="en-US" sz="1100" dirty="0">
              <a:latin typeface="Roboto Light" panose="02000000000000000000" pitchFamily="2" charset="0"/>
            </a:endParaRPr>
          </a:p>
        </p:txBody>
      </p:sp>
      <p:sp>
        <p:nvSpPr>
          <p:cNvPr id="6" name="AutoShape 19">
            <a:extLst>
              <a:ext uri="{FF2B5EF4-FFF2-40B4-BE49-F238E27FC236}">
                <a16:creationId xmlns:a16="http://schemas.microsoft.com/office/drawing/2014/main" id="{D43F050C-7D98-5DBE-2779-188B58F2A33C}"/>
              </a:ext>
            </a:extLst>
          </p:cNvPr>
          <p:cNvSpPr>
            <a:spLocks/>
          </p:cNvSpPr>
          <p:nvPr/>
        </p:nvSpPr>
        <p:spPr bwMode="auto">
          <a:xfrm>
            <a:off x="875406" y="379578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2" name="AutoShape 20">
            <a:extLst>
              <a:ext uri="{FF2B5EF4-FFF2-40B4-BE49-F238E27FC236}">
                <a16:creationId xmlns:a16="http://schemas.microsoft.com/office/drawing/2014/main" id="{82FDC850-3070-D546-36FF-52B4A5E8D3E8}"/>
              </a:ext>
            </a:extLst>
          </p:cNvPr>
          <p:cNvSpPr>
            <a:spLocks/>
          </p:cNvSpPr>
          <p:nvPr/>
        </p:nvSpPr>
        <p:spPr bwMode="auto">
          <a:xfrm>
            <a:off x="951606" y="386880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3</a:t>
            </a:r>
            <a:endParaRPr lang="en-US" sz="1100" dirty="0">
              <a:latin typeface="Roboto Light" panose="02000000000000000000" pitchFamily="2" charset="0"/>
            </a:endParaRPr>
          </a:p>
        </p:txBody>
      </p:sp>
      <p:sp>
        <p:nvSpPr>
          <p:cNvPr id="13" name="AutoShape 21">
            <a:extLst>
              <a:ext uri="{FF2B5EF4-FFF2-40B4-BE49-F238E27FC236}">
                <a16:creationId xmlns:a16="http://schemas.microsoft.com/office/drawing/2014/main" id="{0E1947D7-3DC4-0362-2354-DEE899FD897D}"/>
              </a:ext>
            </a:extLst>
          </p:cNvPr>
          <p:cNvSpPr>
            <a:spLocks/>
          </p:cNvSpPr>
          <p:nvPr/>
        </p:nvSpPr>
        <p:spPr bwMode="auto">
          <a:xfrm>
            <a:off x="875406" y="4518889"/>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dirty="0">
              <a:solidFill>
                <a:srgbClr val="FF7E79"/>
              </a:solidFill>
              <a:latin typeface="Roboto Light" panose="02000000000000000000" pitchFamily="2" charset="0"/>
            </a:endParaRPr>
          </a:p>
        </p:txBody>
      </p:sp>
      <p:sp>
        <p:nvSpPr>
          <p:cNvPr id="14" name="AutoShape 22">
            <a:extLst>
              <a:ext uri="{FF2B5EF4-FFF2-40B4-BE49-F238E27FC236}">
                <a16:creationId xmlns:a16="http://schemas.microsoft.com/office/drawing/2014/main" id="{131DCDDB-00BB-C3D4-42D4-362C8100B6B2}"/>
              </a:ext>
            </a:extLst>
          </p:cNvPr>
          <p:cNvSpPr>
            <a:spLocks/>
          </p:cNvSpPr>
          <p:nvPr/>
        </p:nvSpPr>
        <p:spPr bwMode="auto">
          <a:xfrm>
            <a:off x="938906" y="4582390"/>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4</a:t>
            </a:r>
            <a:endParaRPr lang="en-US" sz="1100" dirty="0">
              <a:latin typeface="Roboto Light" panose="02000000000000000000" pitchFamily="2" charset="0"/>
            </a:endParaRPr>
          </a:p>
        </p:txBody>
      </p:sp>
      <p:sp>
        <p:nvSpPr>
          <p:cNvPr id="17" name="AutoShape 19">
            <a:extLst>
              <a:ext uri="{FF2B5EF4-FFF2-40B4-BE49-F238E27FC236}">
                <a16:creationId xmlns:a16="http://schemas.microsoft.com/office/drawing/2014/main" id="{1BCDF9D3-762A-E4BA-7E93-492ED633EF35}"/>
              </a:ext>
            </a:extLst>
          </p:cNvPr>
          <p:cNvSpPr>
            <a:spLocks/>
          </p:cNvSpPr>
          <p:nvPr/>
        </p:nvSpPr>
        <p:spPr bwMode="auto">
          <a:xfrm>
            <a:off x="875406" y="523088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8" name="AutoShape 20">
            <a:extLst>
              <a:ext uri="{FF2B5EF4-FFF2-40B4-BE49-F238E27FC236}">
                <a16:creationId xmlns:a16="http://schemas.microsoft.com/office/drawing/2014/main" id="{B7B91C0B-19A5-0C71-2CF7-4EBC202E99B1}"/>
              </a:ext>
            </a:extLst>
          </p:cNvPr>
          <p:cNvSpPr>
            <a:spLocks/>
          </p:cNvSpPr>
          <p:nvPr/>
        </p:nvSpPr>
        <p:spPr bwMode="auto">
          <a:xfrm>
            <a:off x="951606" y="530390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5</a:t>
            </a:r>
            <a:endParaRPr lang="en-US" sz="1100" dirty="0">
              <a:latin typeface="Roboto Light" panose="02000000000000000000" pitchFamily="2" charset="0"/>
            </a:endParaRPr>
          </a:p>
        </p:txBody>
      </p:sp>
    </p:spTree>
    <p:extLst>
      <p:ext uri="{BB962C8B-B14F-4D97-AF65-F5344CB8AC3E}">
        <p14:creationId xmlns:p14="http://schemas.microsoft.com/office/powerpoint/2010/main" val="27410728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5" name="Agrupar 4">
            <a:extLst>
              <a:ext uri="{FF2B5EF4-FFF2-40B4-BE49-F238E27FC236}">
                <a16:creationId xmlns:a16="http://schemas.microsoft.com/office/drawing/2014/main" id="{03A2FD80-FBCA-52FD-1338-3BEAAADCF5FC}"/>
              </a:ext>
            </a:extLst>
          </p:cNvPr>
          <p:cNvGrpSpPr/>
          <p:nvPr/>
        </p:nvGrpSpPr>
        <p:grpSpPr>
          <a:xfrm>
            <a:off x="0" y="2108200"/>
            <a:ext cx="12026900" cy="3975099"/>
            <a:chOff x="498929" y="906324"/>
            <a:chExt cx="11396010" cy="3054229"/>
          </a:xfrm>
        </p:grpSpPr>
        <p:sp>
          <p:nvSpPr>
            <p:cNvPr id="8" name="Shape 1267">
              <a:extLst>
                <a:ext uri="{FF2B5EF4-FFF2-40B4-BE49-F238E27FC236}">
                  <a16:creationId xmlns:a16="http://schemas.microsoft.com/office/drawing/2014/main" id="{1E6DFEE4-3CF5-BC36-1A5D-DA2BF617995E}"/>
                </a:ext>
              </a:extLst>
            </p:cNvPr>
            <p:cNvSpPr/>
            <p:nvPr/>
          </p:nvSpPr>
          <p:spPr>
            <a:xfrm>
              <a:off x="649997" y="1058724"/>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5DB4C2E3-C3AD-60C0-22B6-EF5CDE76BE40}"/>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10" name="文本框 1">
            <a:extLst>
              <a:ext uri="{FF2B5EF4-FFF2-40B4-BE49-F238E27FC236}">
                <a16:creationId xmlns:a16="http://schemas.microsoft.com/office/drawing/2014/main" id="{01874802-791D-1E63-942D-863EECDD926F}"/>
              </a:ext>
            </a:extLst>
          </p:cNvPr>
          <p:cNvSpPr txBox="1"/>
          <p:nvPr/>
        </p:nvSpPr>
        <p:spPr>
          <a:xfrm>
            <a:off x="2936534" y="3156424"/>
            <a:ext cx="8026400" cy="1815882"/>
          </a:xfrm>
          <a:prstGeom prst="rect">
            <a:avLst/>
          </a:prstGeom>
          <a:noFill/>
        </p:spPr>
        <p:txBody>
          <a:bodyPr wrap="square" rtlCol="0">
            <a:spAutoFit/>
          </a:bodyPr>
          <a:lstStyle/>
          <a:p>
            <a:r>
              <a:rPr kumimoji="1" lang="pt-BR" altLang="zh-CN" sz="2800" dirty="0">
                <a:solidFill>
                  <a:schemeClr val="bg2">
                    <a:lumMod val="25000"/>
                  </a:schemeClr>
                </a:solidFill>
                <a:latin typeface="+mj-lt"/>
                <a:ea typeface="华文圆体 Regular" panose="020F0502040101010101" pitchFamily="34" charset="-122"/>
                <a:cs typeface="Yuanti SC" charset="-122"/>
              </a:rPr>
              <a:t>Além disso, é fundamental fornecer orientações detalhadas sobre o uso correto e regular dos Equipamentos de Proteção Individual (EPIs), bem como a forma correta de armazená-los e higienizá-los. </a:t>
            </a:r>
          </a:p>
        </p:txBody>
      </p:sp>
      <p:pic>
        <p:nvPicPr>
          <p:cNvPr id="11" name="object 7">
            <a:extLst>
              <a:ext uri="{FF2B5EF4-FFF2-40B4-BE49-F238E27FC236}">
                <a16:creationId xmlns:a16="http://schemas.microsoft.com/office/drawing/2014/main" id="{0FF7BE5B-8235-C47C-B512-CC42B47B626F}"/>
              </a:ext>
            </a:extLst>
          </p:cNvPr>
          <p:cNvPicPr/>
          <p:nvPr/>
        </p:nvPicPr>
        <p:blipFill rotWithShape="1">
          <a:blip r:embed="rId2" cstate="print"/>
          <a:srcRect b="55378"/>
          <a:stretch/>
        </p:blipFill>
        <p:spPr>
          <a:xfrm>
            <a:off x="361036" y="4299857"/>
            <a:ext cx="1670964" cy="2558143"/>
          </a:xfrm>
          <a:prstGeom prst="rect">
            <a:avLst/>
          </a:prstGeom>
        </p:spPr>
      </p:pic>
      <p:grpSp>
        <p:nvGrpSpPr>
          <p:cNvPr id="15" name="Agrupar 14">
            <a:extLst>
              <a:ext uri="{FF2B5EF4-FFF2-40B4-BE49-F238E27FC236}">
                <a16:creationId xmlns:a16="http://schemas.microsoft.com/office/drawing/2014/main" id="{A4034D8F-577C-FE8D-9BEF-66C2DD47E13B}"/>
              </a:ext>
            </a:extLst>
          </p:cNvPr>
          <p:cNvGrpSpPr/>
          <p:nvPr/>
        </p:nvGrpSpPr>
        <p:grpSpPr>
          <a:xfrm>
            <a:off x="8638177" y="120628"/>
            <a:ext cx="3642723" cy="2065295"/>
            <a:chOff x="459377" y="389056"/>
            <a:chExt cx="2550523" cy="2220128"/>
          </a:xfrm>
        </p:grpSpPr>
        <p:sp>
          <p:nvSpPr>
            <p:cNvPr id="13" name="文本框 10">
              <a:extLst>
                <a:ext uri="{FF2B5EF4-FFF2-40B4-BE49-F238E27FC236}">
                  <a16:creationId xmlns:a16="http://schemas.microsoft.com/office/drawing/2014/main" id="{4BD36299-2B0F-6799-578F-3C1F6BBF544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14" name="文本框 10">
              <a:extLst>
                <a:ext uri="{FF2B5EF4-FFF2-40B4-BE49-F238E27FC236}">
                  <a16:creationId xmlns:a16="http://schemas.microsoft.com/office/drawing/2014/main" id="{E16E7D5E-2B06-B88B-078F-00604A863EB2}"/>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Tree>
    <p:extLst>
      <p:ext uri="{BB962C8B-B14F-4D97-AF65-F5344CB8AC3E}">
        <p14:creationId xmlns:p14="http://schemas.microsoft.com/office/powerpoint/2010/main" val="32534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1">
            <a:extLst>
              <a:ext uri="{FF2B5EF4-FFF2-40B4-BE49-F238E27FC236}">
                <a16:creationId xmlns:a16="http://schemas.microsoft.com/office/drawing/2014/main" id="{D487F4FA-4078-390C-3370-02ABF7F6E880}"/>
              </a:ext>
            </a:extLst>
          </p:cNvPr>
          <p:cNvSpPr txBox="1"/>
          <p:nvPr/>
        </p:nvSpPr>
        <p:spPr>
          <a:xfrm>
            <a:off x="3444361" y="1790859"/>
            <a:ext cx="6800910" cy="3276282"/>
          </a:xfrm>
          <a:prstGeom prst="rect">
            <a:avLst/>
          </a:prstGeom>
          <a:noFill/>
        </p:spPr>
        <p:txBody>
          <a:bodyPr wrap="square" rtlCol="0">
            <a:spAutoFit/>
          </a:bodyPr>
          <a:lstStyle/>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Os treinamentos também devem capacitar os trabalhadores para agir de forma segura em situações de emergência, como acidentes com materiais contaminados, incêndios e evacuações. Além disso, é importante abordar a promoção da saúde mental no ambiente de trabalho, oferecendo suporte emocional e orientando sobre o gerenciamento do estresse e da carga de trabalho.</a:t>
            </a: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p:txBody>
      </p:sp>
      <p:pic>
        <p:nvPicPr>
          <p:cNvPr id="4" name="图片 8">
            <a:extLst>
              <a:ext uri="{FF2B5EF4-FFF2-40B4-BE49-F238E27FC236}">
                <a16:creationId xmlns:a16="http://schemas.microsoft.com/office/drawing/2014/main" id="{027E72F0-5529-C9FF-6ACF-9C066A03EE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9119"/>
            <a:ext cx="3066990" cy="5441907"/>
          </a:xfrm>
          <a:prstGeom prst="rect">
            <a:avLst/>
          </a:prstGeom>
        </p:spPr>
      </p:pic>
      <p:pic>
        <p:nvPicPr>
          <p:cNvPr id="5" name="object 63">
            <a:extLst>
              <a:ext uri="{FF2B5EF4-FFF2-40B4-BE49-F238E27FC236}">
                <a16:creationId xmlns:a16="http://schemas.microsoft.com/office/drawing/2014/main" id="{3E4AE88B-DB10-837F-7D0D-DD1EE482C04B}"/>
              </a:ext>
            </a:extLst>
          </p:cNvPr>
          <p:cNvPicPr/>
          <p:nvPr/>
        </p:nvPicPr>
        <p:blipFill rotWithShape="1">
          <a:blip r:embed="rId3" cstate="print"/>
          <a:srcRect l="49738"/>
          <a:stretch/>
        </p:blipFill>
        <p:spPr>
          <a:xfrm>
            <a:off x="10003971" y="4452257"/>
            <a:ext cx="1715710" cy="2439041"/>
          </a:xfrm>
          <a:prstGeom prst="rect">
            <a:avLst/>
          </a:prstGeom>
        </p:spPr>
      </p:pic>
    </p:spTree>
    <p:extLst>
      <p:ext uri="{BB962C8B-B14F-4D97-AF65-F5344CB8AC3E}">
        <p14:creationId xmlns:p14="http://schemas.microsoft.com/office/powerpoint/2010/main" val="19893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08</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384851"/>
            <a:ext cx="3533272" cy="1200329"/>
          </a:xfrm>
          <a:prstGeom prst="rect">
            <a:avLst/>
          </a:prstGeom>
          <a:noFill/>
        </p:spPr>
        <p:txBody>
          <a:bodyPr wrap="square" rtlCol="0" anchor="ctr">
            <a:spAutoFit/>
          </a:bodyPr>
          <a:lstStyle/>
          <a:p>
            <a:r>
              <a:rPr lang="pt-BR" altLang="ko-KR" sz="2400" dirty="0">
                <a:latin typeface="+mj-lt"/>
                <a:cs typeface="Arial" pitchFamily="34" charset="0"/>
              </a:rPr>
              <a:t>Monitoramento contínuo dos indicadores de saúde ocupacional</a:t>
            </a:r>
            <a:endParaRPr lang="ko-KR" altLang="en-US" sz="24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8674" name="Picture 2" descr="Quem Somos – Union">
            <a:extLst>
              <a:ext uri="{FF2B5EF4-FFF2-40B4-BE49-F238E27FC236}">
                <a16:creationId xmlns:a16="http://schemas.microsoft.com/office/drawing/2014/main" id="{F33E4D28-3C7B-765F-7849-8EE7863F0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47"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0406857F-1B53-B591-C39E-DE1651FD4C4A}"/>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4181230651"/>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FF3A005-FEC5-CD6C-93C4-B9708F367A4D}"/>
              </a:ext>
            </a:extLst>
          </p:cNvPr>
          <p:cNvPicPr>
            <a:picLocks noChangeAspect="1"/>
          </p:cNvPicPr>
          <p:nvPr/>
        </p:nvPicPr>
        <p:blipFill>
          <a:blip r:embed="rId2"/>
          <a:stretch>
            <a:fillRect/>
          </a:stretch>
        </p:blipFill>
        <p:spPr>
          <a:xfrm>
            <a:off x="0" y="0"/>
            <a:ext cx="8564137" cy="6858000"/>
          </a:xfrm>
          <a:prstGeom prst="rect">
            <a:avLst/>
          </a:prstGeom>
        </p:spPr>
      </p:pic>
      <p:sp>
        <p:nvSpPr>
          <p:cNvPr id="38" name="Retângulo 37">
            <a:extLst>
              <a:ext uri="{FF2B5EF4-FFF2-40B4-BE49-F238E27FC236}">
                <a16:creationId xmlns:a16="http://schemas.microsoft.com/office/drawing/2014/main" id="{93AA5F09-B11D-1C6C-B666-C5E4ACF26A27}"/>
              </a:ext>
            </a:extLst>
          </p:cNvPr>
          <p:cNvSpPr/>
          <p:nvPr/>
        </p:nvSpPr>
        <p:spPr>
          <a:xfrm>
            <a:off x="8564137" y="-20114"/>
            <a:ext cx="3627863" cy="687811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8713964" y="906803"/>
            <a:ext cx="3551853" cy="3416320"/>
          </a:xfrm>
          <a:prstGeom prst="rect">
            <a:avLst/>
          </a:prstGeom>
          <a:noFill/>
        </p:spPr>
        <p:txBody>
          <a:bodyPr wrap="square" rtlCol="0">
            <a:spAutoFit/>
          </a:bodyPr>
          <a:lstStyle/>
          <a:p>
            <a:r>
              <a:rPr kumimoji="1" lang="pt-BR" altLang="zh-CN" sz="2400" b="1" dirty="0">
                <a:latin typeface="+mj-lt"/>
                <a:ea typeface="华文圆体 Regular" panose="020F0502040101010101" pitchFamily="34" charset="-122"/>
                <a:cs typeface="Yuanti SC" charset="-122"/>
              </a:rPr>
              <a:t>O monitoramento contínuo dos indicadores de saúde ocupacional é essencial para avaliar a eficácia das medidas preventivas e identificar eventuais falhas no sistema de segurança. </a:t>
            </a:r>
          </a:p>
          <a:p>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p:txBody>
      </p:sp>
      <p:pic>
        <p:nvPicPr>
          <p:cNvPr id="3" name="Imagem 2" descr="Uma imagem contendo Texto&#10;&#10;Descrição gerada automaticamente">
            <a:extLst>
              <a:ext uri="{FF2B5EF4-FFF2-40B4-BE49-F238E27FC236}">
                <a16:creationId xmlns:a16="http://schemas.microsoft.com/office/drawing/2014/main" id="{D400F7FD-441B-A4C7-0BAC-45C9C84DE506}"/>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5076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801910" y="2212695"/>
            <a:ext cx="6678390" cy="2251065"/>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devem realizar análises de acidentes e incidentes para identificar suas causas e propor medidas corretivas, de modo a evitar a recorrência desses eventos indesejados. </a:t>
            </a:r>
          </a:p>
        </p:txBody>
      </p:sp>
      <p:grpSp>
        <p:nvGrpSpPr>
          <p:cNvPr id="3" name="Agrupar 2">
            <a:extLst>
              <a:ext uri="{FF2B5EF4-FFF2-40B4-BE49-F238E27FC236}">
                <a16:creationId xmlns:a16="http://schemas.microsoft.com/office/drawing/2014/main" id="{0B3DF7D3-552B-BAB9-CAD6-BB1B78842744}"/>
              </a:ext>
            </a:extLst>
          </p:cNvPr>
          <p:cNvGrpSpPr/>
          <p:nvPr/>
        </p:nvGrpSpPr>
        <p:grpSpPr>
          <a:xfrm>
            <a:off x="77087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
        <p:nvSpPr>
          <p:cNvPr id="7" name="AutoShape 2" descr="Enfermagem do Trabalho | Digital (EAD) ou Presencial - Estácio">
            <a:extLst>
              <a:ext uri="{FF2B5EF4-FFF2-40B4-BE49-F238E27FC236}">
                <a16:creationId xmlns:a16="http://schemas.microsoft.com/office/drawing/2014/main" id="{54B36880-FF5A-820E-39FA-4C03CC1620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4" descr="Enfermagem do Trabalho | Digital (EAD) ou Presencial - Estácio">
            <a:extLst>
              <a:ext uri="{FF2B5EF4-FFF2-40B4-BE49-F238E27FC236}">
                <a16:creationId xmlns:a16="http://schemas.microsoft.com/office/drawing/2014/main" id="{089C2B9C-51C2-0287-397E-AB48768053D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6" descr="Enfermagem do Trabalho | Digital (EAD) ou Presencial - Estácio">
            <a:extLst>
              <a:ext uri="{FF2B5EF4-FFF2-40B4-BE49-F238E27FC236}">
                <a16:creationId xmlns:a16="http://schemas.microsoft.com/office/drawing/2014/main" id="{913E1814-2B8E-10B2-6E66-3534B5ADB7B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8" descr="Enfermagem do Trabalho | Digital (EAD) ou Presencial - Estácio">
            <a:extLst>
              <a:ext uri="{FF2B5EF4-FFF2-40B4-BE49-F238E27FC236}">
                <a16:creationId xmlns:a16="http://schemas.microsoft.com/office/drawing/2014/main" id="{99503FC5-277F-D380-64F6-8AD280999043}"/>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10" descr="Enfermagem do Trabalho | Digital (EAD) ou Presencial - Estácio">
            <a:extLst>
              <a:ext uri="{FF2B5EF4-FFF2-40B4-BE49-F238E27FC236}">
                <a16:creationId xmlns:a16="http://schemas.microsoft.com/office/drawing/2014/main" id="{DD178A6A-A1B6-9B29-5435-B85277D692BE}"/>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Imagem 11">
            <a:extLst>
              <a:ext uri="{FF2B5EF4-FFF2-40B4-BE49-F238E27FC236}">
                <a16:creationId xmlns:a16="http://schemas.microsoft.com/office/drawing/2014/main" id="{7D40588A-90EE-DA06-9D4F-85E7DB355A17}"/>
              </a:ext>
            </a:extLst>
          </p:cNvPr>
          <p:cNvPicPr>
            <a:picLocks noChangeAspect="1"/>
          </p:cNvPicPr>
          <p:nvPr/>
        </p:nvPicPr>
        <p:blipFill>
          <a:blip r:embed="rId2"/>
          <a:stretch>
            <a:fillRect/>
          </a:stretch>
        </p:blipFill>
        <p:spPr>
          <a:xfrm>
            <a:off x="7637240" y="2476500"/>
            <a:ext cx="4210050" cy="4381500"/>
          </a:xfrm>
          <a:prstGeom prst="rect">
            <a:avLst/>
          </a:prstGeom>
        </p:spPr>
      </p:pic>
      <p:pic>
        <p:nvPicPr>
          <p:cNvPr id="13" name="Imagem 12" descr="Uma imagem contendo Texto&#10;&#10;Descrição gerada automaticamente">
            <a:extLst>
              <a:ext uri="{FF2B5EF4-FFF2-40B4-BE49-F238E27FC236}">
                <a16:creationId xmlns:a16="http://schemas.microsoft.com/office/drawing/2014/main" id="{5F5C2DAD-1A4E-36FA-FA97-1C1CD42CF08E}"/>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2038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2596955" y="1060824"/>
            <a:ext cx="9074346" cy="5262979"/>
          </a:xfrm>
          <a:prstGeom prst="rect">
            <a:avLst/>
          </a:prstGeom>
          <a:noFill/>
        </p:spPr>
        <p:txBody>
          <a:bodyPr wrap="square" rtlCol="0">
            <a:spAutoFit/>
          </a:bodyPr>
          <a:lstStyle/>
          <a:p>
            <a:r>
              <a:rPr kumimoji="1" lang="pt-BR" altLang="zh-CN" sz="2800" dirty="0">
                <a:latin typeface="+mj-lt"/>
                <a:ea typeface="华文圆体 Regular" panose="020F0502040101010101" pitchFamily="34" charset="-122"/>
                <a:cs typeface="Yuanti SC" charset="-122"/>
              </a:rPr>
              <a:t> Acompanhar os afastamentos por doenças ocupacionais é outro aspecto importante, pois permite a identificação das principais causas de afastamento e a adoção de ações para reduzir essas ocorrências. </a:t>
            </a:r>
          </a:p>
          <a:p>
            <a:endParaRPr kumimoji="1" lang="pt-BR" altLang="zh-CN" sz="2800" dirty="0">
              <a:latin typeface="+mj-lt"/>
              <a:ea typeface="华文圆体 Regular" panose="020F0502040101010101" pitchFamily="34" charset="-122"/>
              <a:cs typeface="Yuanti SC" charset="-122"/>
            </a:endParaRPr>
          </a:p>
          <a:p>
            <a:endParaRPr kumimoji="1" lang="pt-BR" altLang="zh-CN" sz="2800" dirty="0">
              <a:latin typeface="+mj-lt"/>
              <a:ea typeface="华文圆体 Regular" panose="020F0502040101010101" pitchFamily="34" charset="-122"/>
              <a:cs typeface="Yuanti SC" charset="-122"/>
            </a:endParaRPr>
          </a:p>
          <a:p>
            <a:endParaRPr kumimoji="1" lang="pt-BR" altLang="zh-CN" sz="2800" dirty="0">
              <a:latin typeface="+mj-lt"/>
              <a:ea typeface="华文圆体 Regular" panose="020F0502040101010101" pitchFamily="34" charset="-122"/>
              <a:cs typeface="Yuanti SC" charset="-122"/>
            </a:endParaRPr>
          </a:p>
          <a:p>
            <a:endParaRPr kumimoji="1" lang="pt-BR" altLang="zh-CN" sz="2800" dirty="0">
              <a:latin typeface="+mj-lt"/>
              <a:ea typeface="华文圆体 Regular" panose="020F0502040101010101" pitchFamily="34" charset="-122"/>
              <a:cs typeface="Yuanti SC" charset="-122"/>
            </a:endParaRPr>
          </a:p>
          <a:p>
            <a:r>
              <a:rPr kumimoji="1" lang="pt-BR" altLang="zh-CN" sz="2800" dirty="0">
                <a:latin typeface="+mj-lt"/>
                <a:ea typeface="华文圆体 Regular" panose="020F0502040101010101" pitchFamily="34" charset="-122"/>
                <a:cs typeface="Yuanti SC" charset="-122"/>
              </a:rPr>
              <a:t>Além disso, é necessário realizar avaliações ergonômicas periódicas para identificar possíveis problemas posturais e condições de trabalho que possam levar a lesões musculoesqueléticas. </a:t>
            </a:r>
          </a:p>
        </p:txBody>
      </p:sp>
      <p:grpSp>
        <p:nvGrpSpPr>
          <p:cNvPr id="5" name="Agrupar 4">
            <a:extLst>
              <a:ext uri="{FF2B5EF4-FFF2-40B4-BE49-F238E27FC236}">
                <a16:creationId xmlns:a16="http://schemas.microsoft.com/office/drawing/2014/main" id="{DAC1CF41-421B-D5CB-28A8-28A3F5FFF03E}"/>
              </a:ext>
            </a:extLst>
          </p:cNvPr>
          <p:cNvGrpSpPr/>
          <p:nvPr/>
        </p:nvGrpSpPr>
        <p:grpSpPr>
          <a:xfrm>
            <a:off x="790904" y="1552057"/>
            <a:ext cx="1423308" cy="1103538"/>
            <a:chOff x="3747406" y="681717"/>
            <a:chExt cx="2308225" cy="1924050"/>
          </a:xfrm>
        </p:grpSpPr>
        <p:sp>
          <p:nvSpPr>
            <p:cNvPr id="6" name="Freeform 11">
              <a:extLst>
                <a:ext uri="{FF2B5EF4-FFF2-40B4-BE49-F238E27FC236}">
                  <a16:creationId xmlns:a16="http://schemas.microsoft.com/office/drawing/2014/main" id="{2CAFDDAF-7FDE-F0A4-2941-5B7E68F9EBA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276A6AE8-806E-9A14-B68E-CB5F01A564E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812F4DA5-E672-BCBC-50BD-5FEF3F8D5F9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grpSp>
        <p:nvGrpSpPr>
          <p:cNvPr id="9" name="Agrupar 8">
            <a:extLst>
              <a:ext uri="{FF2B5EF4-FFF2-40B4-BE49-F238E27FC236}">
                <a16:creationId xmlns:a16="http://schemas.microsoft.com/office/drawing/2014/main" id="{064519E8-6D6A-7FA9-F94F-CC7965C6C765}"/>
              </a:ext>
            </a:extLst>
          </p:cNvPr>
          <p:cNvGrpSpPr/>
          <p:nvPr/>
        </p:nvGrpSpPr>
        <p:grpSpPr>
          <a:xfrm>
            <a:off x="794820" y="4625457"/>
            <a:ext cx="1423308" cy="1103538"/>
            <a:chOff x="3747406" y="681717"/>
            <a:chExt cx="2308225" cy="1924050"/>
          </a:xfrm>
        </p:grpSpPr>
        <p:sp>
          <p:nvSpPr>
            <p:cNvPr id="10" name="Freeform 11">
              <a:extLst>
                <a:ext uri="{FF2B5EF4-FFF2-40B4-BE49-F238E27FC236}">
                  <a16:creationId xmlns:a16="http://schemas.microsoft.com/office/drawing/2014/main" id="{2481EC33-8916-1FE7-09B8-F4304976799E}"/>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1" name="Freeform 12">
              <a:extLst>
                <a:ext uri="{FF2B5EF4-FFF2-40B4-BE49-F238E27FC236}">
                  <a16:creationId xmlns:a16="http://schemas.microsoft.com/office/drawing/2014/main" id="{85245EFA-E7A1-478A-08AA-43DFFAFAF6D4}"/>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2" name="Shape 2784">
              <a:extLst>
                <a:ext uri="{FF2B5EF4-FFF2-40B4-BE49-F238E27FC236}">
                  <a16:creationId xmlns:a16="http://schemas.microsoft.com/office/drawing/2014/main" id="{E694220C-E230-B18E-FB30-5210CC77A5FC}"/>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3" name="Imagem 2" descr="Uma imagem contendo Texto&#10;&#10;Descrição gerada automaticamente">
            <a:extLst>
              <a:ext uri="{FF2B5EF4-FFF2-40B4-BE49-F238E27FC236}">
                <a16:creationId xmlns:a16="http://schemas.microsoft.com/office/drawing/2014/main" id="{0C12073A-E7A2-44DA-52D0-5AD2D42BB5B0}"/>
              </a:ext>
            </a:extLst>
          </p:cNvPr>
          <p:cNvPicPr>
            <a:picLocks noChangeAspect="1"/>
          </p:cNvPicPr>
          <p:nvPr/>
        </p:nvPicPr>
        <p:blipFill>
          <a:blip r:embed="rId2"/>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2015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文本框 1">
            <a:extLst>
              <a:ext uri="{FF2B5EF4-FFF2-40B4-BE49-F238E27FC236}">
                <a16:creationId xmlns:a16="http://schemas.microsoft.com/office/drawing/2014/main" id="{6A721772-6F99-C46B-769B-7464A9F7987C}"/>
              </a:ext>
            </a:extLst>
          </p:cNvPr>
          <p:cNvSpPr txBox="1"/>
          <p:nvPr/>
        </p:nvSpPr>
        <p:spPr>
          <a:xfrm>
            <a:off x="3786306" y="1585366"/>
            <a:ext cx="7980802" cy="1569660"/>
          </a:xfrm>
          <a:prstGeom prst="rect">
            <a:avLst/>
          </a:prstGeom>
          <a:noFill/>
        </p:spPr>
        <p:txBody>
          <a:bodyPr wrap="square" rtlCol="0">
            <a:spAutoFit/>
          </a:bodyPr>
          <a:lstStyle/>
          <a:p>
            <a:pPr algn="just"/>
            <a:r>
              <a:rPr kumimoji="1" lang="pt-BR" altLang="zh-CN" sz="24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Outro aspecto relevante é a avaliação dos Equipamentos de Proteção Individual (EPIs), verificando periodicamente a eficácia desses equipamentos e a satisfação dos trabalhadores em relação ao seu uso. </a:t>
            </a:r>
          </a:p>
        </p:txBody>
      </p:sp>
      <p:pic>
        <p:nvPicPr>
          <p:cNvPr id="5" name="Picture 2" descr="Health&amp;Care | Você sabe qual é o papel do SESMT nas empresas?">
            <a:extLst>
              <a:ext uri="{FF2B5EF4-FFF2-40B4-BE49-F238E27FC236}">
                <a16:creationId xmlns:a16="http://schemas.microsoft.com/office/drawing/2014/main" id="{9FC1D24C-68DD-13F3-DFD3-6C599374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06" b="20528"/>
          <a:stretch/>
        </p:blipFill>
        <p:spPr bwMode="auto">
          <a:xfrm>
            <a:off x="-1" y="4239986"/>
            <a:ext cx="12191999" cy="2643414"/>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Agrupar 3">
            <a:extLst>
              <a:ext uri="{FF2B5EF4-FFF2-40B4-BE49-F238E27FC236}">
                <a16:creationId xmlns:a16="http://schemas.microsoft.com/office/drawing/2014/main" id="{FDE5F91C-28CD-B358-B074-DBA55F8DE7E0}"/>
              </a:ext>
            </a:extLst>
          </p:cNvPr>
          <p:cNvGrpSpPr/>
          <p:nvPr/>
        </p:nvGrpSpPr>
        <p:grpSpPr>
          <a:xfrm>
            <a:off x="370477" y="1585366"/>
            <a:ext cx="3642723" cy="2065295"/>
            <a:chOff x="459377" y="389056"/>
            <a:chExt cx="2550523" cy="2220128"/>
          </a:xfrm>
        </p:grpSpPr>
        <p:sp>
          <p:nvSpPr>
            <p:cNvPr id="12" name="文本框 10">
              <a:extLst>
                <a:ext uri="{FF2B5EF4-FFF2-40B4-BE49-F238E27FC236}">
                  <a16:creationId xmlns:a16="http://schemas.microsoft.com/office/drawing/2014/main" id="{F90CA1DB-72AD-55D5-5936-59035BB5097D}"/>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13" name="文本框 10">
              <a:extLst>
                <a:ext uri="{FF2B5EF4-FFF2-40B4-BE49-F238E27FC236}">
                  <a16:creationId xmlns:a16="http://schemas.microsoft.com/office/drawing/2014/main" id="{3407AFDB-BDB3-CA3F-A8C0-6C4B02FE539F}"/>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6" name="Imagem 5" descr="Uma imagem contendo Texto&#10;&#10;Descrição gerada automaticamente">
            <a:extLst>
              <a:ext uri="{FF2B5EF4-FFF2-40B4-BE49-F238E27FC236}">
                <a16:creationId xmlns:a16="http://schemas.microsoft.com/office/drawing/2014/main" id="{85E32EC9-ECD4-D099-074D-A77E579C4811}"/>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34661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787636" y="1433915"/>
            <a:ext cx="8709120" cy="4199611"/>
          </a:xfrm>
          <a:prstGeom prst="rect">
            <a:avLst/>
          </a:prstGeom>
          <a:noFill/>
        </p:spPr>
        <p:txBody>
          <a:bodyPr wrap="square" rtlCol="0">
            <a:spAutoFit/>
          </a:bodyPr>
          <a:lstStyle/>
          <a:p>
            <a:pPr>
              <a:lnSpc>
                <a:spcPct val="150000"/>
              </a:lnSpc>
            </a:pPr>
            <a:r>
              <a:rPr kumimoji="1" lang="pt-BR" altLang="zh-CN" sz="2000" dirty="0">
                <a:latin typeface="+mj-lt"/>
                <a:ea typeface="华文圆体 Regular" panose="020F0502040101010101" pitchFamily="34" charset="-122"/>
                <a:cs typeface="Yuanti SC" charset="-122"/>
              </a:rPr>
              <a:t>A análise dos indicadores de saúde dos trabalhadores, como exames ocupacionais e absenteísmo, também é de extrema importância, pois permite identificar tendências e adotar medidas preventivas mais efetivas para garantir a segurança e saúde no ambiente de trabalho. </a:t>
            </a:r>
          </a:p>
          <a:p>
            <a:pPr>
              <a:lnSpc>
                <a:spcPct val="150000"/>
              </a:lnSpc>
            </a:pPr>
            <a:endParaRPr kumimoji="1" lang="pt-BR" altLang="zh-CN" sz="2000"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sz="2000"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O monitoramento contínuo dos indicadores é uma prática proativa que possibilita a melhoria contínua das condições de trabalho e a promoção de um ambiente seguro e saudável nos serviços de saúde.</a:t>
            </a:r>
            <a:endParaRPr kumimoji="1" lang="zh-CN" altLang="en-US" sz="2000" dirty="0">
              <a:latin typeface="+mj-lt"/>
              <a:ea typeface="华文圆体 Regular" panose="020F0502040101010101" pitchFamily="34" charset="-122"/>
              <a:cs typeface="Yuanti SC" charset="-122"/>
            </a:endParaRPr>
          </a:p>
        </p:txBody>
      </p:sp>
      <p:sp>
        <p:nvSpPr>
          <p:cNvPr id="6" name="AutoShape 19">
            <a:extLst>
              <a:ext uri="{FF2B5EF4-FFF2-40B4-BE49-F238E27FC236}">
                <a16:creationId xmlns:a16="http://schemas.microsoft.com/office/drawing/2014/main" id="{16A6BA1C-0D16-E1A7-96BC-E8E492CCCDB6}"/>
              </a:ext>
            </a:extLst>
          </p:cNvPr>
          <p:cNvSpPr>
            <a:spLocks/>
          </p:cNvSpPr>
          <p:nvPr/>
        </p:nvSpPr>
        <p:spPr bwMode="auto">
          <a:xfrm>
            <a:off x="905197" y="4254500"/>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7" name="AutoShape 19">
            <a:extLst>
              <a:ext uri="{FF2B5EF4-FFF2-40B4-BE49-F238E27FC236}">
                <a16:creationId xmlns:a16="http://schemas.microsoft.com/office/drawing/2014/main" id="{4A51E657-D88C-9BF9-45AC-C30CCC75F53F}"/>
              </a:ext>
            </a:extLst>
          </p:cNvPr>
          <p:cNvSpPr>
            <a:spLocks/>
          </p:cNvSpPr>
          <p:nvPr/>
        </p:nvSpPr>
        <p:spPr bwMode="auto">
          <a:xfrm>
            <a:off x="816297" y="4152900"/>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8" name="Gráfico 7" descr="Luzes acesas estrutura de tópicos">
            <a:extLst>
              <a:ext uri="{FF2B5EF4-FFF2-40B4-BE49-F238E27FC236}">
                <a16:creationId xmlns:a16="http://schemas.microsoft.com/office/drawing/2014/main" id="{45340BB9-B9CF-AAEC-1BAA-92C0C20FF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42" y="4390718"/>
            <a:ext cx="914400" cy="914400"/>
          </a:xfrm>
          <a:prstGeom prst="rect">
            <a:avLst/>
          </a:prstGeom>
        </p:spPr>
      </p:pic>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905197" y="19031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816297" y="18015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242" y="2040091"/>
            <a:ext cx="914400" cy="914400"/>
          </a:xfrm>
          <a:prstGeom prst="rect">
            <a:avLst/>
          </a:prstGeom>
        </p:spPr>
      </p:pic>
      <p:pic>
        <p:nvPicPr>
          <p:cNvPr id="4" name="Imagem 3" descr="Uma imagem contendo Texto&#10;&#10;Descrição gerada automaticamente">
            <a:extLst>
              <a:ext uri="{FF2B5EF4-FFF2-40B4-BE49-F238E27FC236}">
                <a16:creationId xmlns:a16="http://schemas.microsoft.com/office/drawing/2014/main" id="{C36ECA87-7834-7A6D-D38B-9F0E1EDC1371}"/>
              </a:ext>
            </a:extLst>
          </p:cNvPr>
          <p:cNvPicPr>
            <a:picLocks noChangeAspect="1"/>
          </p:cNvPicPr>
          <p:nvPr/>
        </p:nvPicPr>
        <p:blipFill>
          <a:blip r:embed="rId6"/>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4142069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09</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754183"/>
            <a:ext cx="3533272" cy="461665"/>
          </a:xfrm>
          <a:prstGeom prst="rect">
            <a:avLst/>
          </a:prstGeom>
          <a:noFill/>
        </p:spPr>
        <p:txBody>
          <a:bodyPr wrap="square" rtlCol="0" anchor="ctr">
            <a:spAutoFit/>
          </a:bodyPr>
          <a:lstStyle/>
          <a:p>
            <a:r>
              <a:rPr lang="pt-BR" altLang="ko-KR" sz="2400" dirty="0">
                <a:latin typeface="+mj-lt"/>
                <a:cs typeface="Arial" pitchFamily="34" charset="0"/>
              </a:rPr>
              <a:t>Perguntas Frequentes</a:t>
            </a:r>
            <a:endParaRPr lang="ko-KR" altLang="en-US" sz="24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9698" name="Picture 2" descr="Quem Somos – Union">
            <a:extLst>
              <a:ext uri="{FF2B5EF4-FFF2-40B4-BE49-F238E27FC236}">
                <a16:creationId xmlns:a16="http://schemas.microsoft.com/office/drawing/2014/main" id="{A144D804-C4EC-CAFD-E2B7-5390BAB0D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8"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38062E5E-F9A9-0B3C-B2AF-DBA9AF871F06}"/>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58942252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
            <a:extLst>
              <a:ext uri="{FF2B5EF4-FFF2-40B4-BE49-F238E27FC236}">
                <a16:creationId xmlns:a16="http://schemas.microsoft.com/office/drawing/2014/main" id="{354927F5-01FE-E43F-170F-B4D6E896163C}"/>
              </a:ext>
            </a:extLst>
          </p:cNvPr>
          <p:cNvSpPr txBox="1"/>
          <p:nvPr/>
        </p:nvSpPr>
        <p:spPr>
          <a:xfrm>
            <a:off x="1872762" y="2454030"/>
            <a:ext cx="10001738" cy="1135311"/>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 versão vigente da NR-32 e que usei de base para a produção desse artigo é aquela dada pela Portaria MTP n. 4.219, de 20 de dezembro de 2022. </a:t>
            </a:r>
          </a:p>
        </p:txBody>
      </p:sp>
      <p:sp>
        <p:nvSpPr>
          <p:cNvPr id="5" name="AutoShape 19">
            <a:extLst>
              <a:ext uri="{FF2B5EF4-FFF2-40B4-BE49-F238E27FC236}">
                <a16:creationId xmlns:a16="http://schemas.microsoft.com/office/drawing/2014/main" id="{E99B531E-F45A-242E-58B5-79BE8CF6302D}"/>
              </a:ext>
            </a:extLst>
          </p:cNvPr>
          <p:cNvSpPr>
            <a:spLocks/>
          </p:cNvSpPr>
          <p:nvPr/>
        </p:nvSpPr>
        <p:spPr bwMode="auto">
          <a:xfrm>
            <a:off x="5880100" y="633597"/>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6" name="AutoShape 19">
            <a:extLst>
              <a:ext uri="{FF2B5EF4-FFF2-40B4-BE49-F238E27FC236}">
                <a16:creationId xmlns:a16="http://schemas.microsoft.com/office/drawing/2014/main" id="{84D4959C-DDD3-A135-ADFC-DDA5991CD4CD}"/>
              </a:ext>
            </a:extLst>
          </p:cNvPr>
          <p:cNvSpPr>
            <a:spLocks/>
          </p:cNvSpPr>
          <p:nvPr/>
        </p:nvSpPr>
        <p:spPr bwMode="auto">
          <a:xfrm>
            <a:off x="5791200" y="531997"/>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0" name="Gráfico 9" descr="Luzes acesas estrutura de tópicos">
            <a:extLst>
              <a:ext uri="{FF2B5EF4-FFF2-40B4-BE49-F238E27FC236}">
                <a16:creationId xmlns:a16="http://schemas.microsoft.com/office/drawing/2014/main" id="{C7B0BC6D-5F62-C3A6-230F-19B98556A5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5145" y="769815"/>
            <a:ext cx="914400" cy="914400"/>
          </a:xfrm>
          <a:prstGeom prst="rect">
            <a:avLst/>
          </a:prstGeom>
        </p:spPr>
      </p:pic>
      <p:pic>
        <p:nvPicPr>
          <p:cNvPr id="6146" name="Picture 2" descr="A NR-32 se aplica em estabelecimentos de serviços de saúde">
            <a:extLst>
              <a:ext uri="{FF2B5EF4-FFF2-40B4-BE49-F238E27FC236}">
                <a16:creationId xmlns:a16="http://schemas.microsoft.com/office/drawing/2014/main" id="{1ACB1B3E-A46E-64C1-DB79-590C8A6B3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945" y="4718932"/>
            <a:ext cx="3606800" cy="2028825"/>
          </a:xfrm>
          <a:prstGeom prst="roundRect">
            <a:avLst>
              <a:gd name="adj" fmla="val 10664"/>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AEC622F0-F9A1-076D-E6D1-7CE5A22B4DF0}"/>
              </a:ext>
            </a:extLst>
          </p:cNvPr>
          <p:cNvPicPr>
            <a:picLocks noChangeAspect="1"/>
          </p:cNvPicPr>
          <p:nvPr/>
        </p:nvPicPr>
        <p:blipFill>
          <a:blip r:embed="rId5"/>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352809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E33F1E5-9F88-1F14-5067-B806506104C0}"/>
              </a:ext>
            </a:extLst>
          </p:cNvPr>
          <p:cNvSpPr txBox="1"/>
          <p:nvPr/>
        </p:nvSpPr>
        <p:spPr>
          <a:xfrm>
            <a:off x="913795" y="1732449"/>
            <a:ext cx="3078749" cy="4058751"/>
          </a:xfrm>
          <a:prstGeom prst="rect">
            <a:avLst/>
          </a:prstGeom>
        </p:spPr>
        <p:txBody>
          <a:bodyPr vert="horz" lIns="91440" tIns="45720" rIns="91440" bIns="45720" rtlCol="0" anchor="t">
            <a:normAutofit/>
          </a:bodyPr>
          <a:lstStyle/>
          <a:p>
            <a:pPr>
              <a:spcBef>
                <a:spcPct val="20000"/>
              </a:spcBef>
              <a:spcAft>
                <a:spcPts val="600"/>
              </a:spcAft>
              <a:buClr>
                <a:schemeClr val="tx2"/>
              </a:buClr>
              <a:buSzPct val="70000"/>
              <a:buFont typeface="Wingdings 2" charset="2"/>
            </a:pPr>
            <a:r>
              <a:rPr kumimoji="1" lang="en-US" altLang="zh-CN" sz="1600" b="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Quais são os principais requisitos da NR-32 para a utilização de Equipamentos de Proteção Individual (EPIs) nos serviços de saúde?</a:t>
            </a:r>
          </a:p>
        </p:txBody>
      </p:sp>
      <p:pic>
        <p:nvPicPr>
          <p:cNvPr id="50183" name="Picture 5018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0178" name="Picture 2" descr="Segurança e medicina do trabalho: PPRA, PCMSO, LTCAT, CIPA...">
            <a:extLst>
              <a:ext uri="{FF2B5EF4-FFF2-40B4-BE49-F238E27FC236}">
                <a16:creationId xmlns:a16="http://schemas.microsoft.com/office/drawing/2014/main" id="{CE7948EA-3857-F2C3-6416-48937E8D40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70" r="13936"/>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8EB6FB3C-9754-DE72-D00F-8F4F4105816C}"/>
              </a:ext>
            </a:extLst>
          </p:cNvPr>
          <p:cNvPicPr>
            <a:picLocks noChangeAspect="1"/>
          </p:cNvPicPr>
          <p:nvPr/>
        </p:nvPicPr>
        <p:blipFill>
          <a:blip r:embed="rId5"/>
          <a:stretch>
            <a:fillRect/>
          </a:stretch>
        </p:blipFill>
        <p:spPr>
          <a:xfrm>
            <a:off x="316377" y="150159"/>
            <a:ext cx="2057640" cy="586371"/>
          </a:xfrm>
          <a:prstGeom prst="rect">
            <a:avLst/>
          </a:prstGeom>
        </p:spPr>
      </p:pic>
    </p:spTree>
    <p:extLst>
      <p:ext uri="{BB962C8B-B14F-4D97-AF65-F5344CB8AC3E}">
        <p14:creationId xmlns:p14="http://schemas.microsoft.com/office/powerpoint/2010/main" val="31534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
            <a:extLst>
              <a:ext uri="{FF2B5EF4-FFF2-40B4-BE49-F238E27FC236}">
                <a16:creationId xmlns:a16="http://schemas.microsoft.com/office/drawing/2014/main" id="{2F7C840A-C13F-38E3-DFC9-55CA4FA6289D}"/>
              </a:ext>
            </a:extLst>
          </p:cNvPr>
          <p:cNvSpPr txBox="1"/>
          <p:nvPr/>
        </p:nvSpPr>
        <p:spPr>
          <a:xfrm>
            <a:off x="3497061" y="797421"/>
            <a:ext cx="7581552" cy="3785652"/>
          </a:xfrm>
          <a:prstGeom prst="rect">
            <a:avLst/>
          </a:prstGeom>
          <a:noFill/>
        </p:spPr>
        <p:txBody>
          <a:bodyPr wrap="square" rtlCol="0">
            <a:spAutoFit/>
          </a:bodyPr>
          <a:lstStyle/>
          <a:p>
            <a:pPr algn="just"/>
            <a:r>
              <a:rPr kumimoji="1" lang="pt-BR" altLang="zh-CN" sz="2400" dirty="0">
                <a:latin typeface="+mj-lt"/>
                <a:ea typeface="华文圆体 Regular" panose="020F0502040101010101" pitchFamily="34" charset="-122"/>
                <a:cs typeface="Yuanti SC" charset="-122"/>
              </a:rPr>
              <a:t>A NR-32 estabelece que os EPIs devem ser fornecidos gratuitamente pelos empregadores aos trabalhadores e devem estar em perfeito estado de conservação e funcionamento. </a:t>
            </a:r>
          </a:p>
          <a:p>
            <a:pPr algn="just"/>
            <a:endParaRPr kumimoji="1" lang="pt-BR" altLang="zh-CN" sz="2400" dirty="0">
              <a:latin typeface="+mj-lt"/>
              <a:ea typeface="华文圆体 Regular" panose="020F0502040101010101" pitchFamily="34" charset="-122"/>
              <a:cs typeface="Yuanti SC" charset="-122"/>
            </a:endParaRPr>
          </a:p>
          <a:p>
            <a:pPr algn="just"/>
            <a:r>
              <a:rPr kumimoji="1" lang="pt-BR" altLang="zh-CN" sz="2400" dirty="0">
                <a:latin typeface="+mj-lt"/>
                <a:ea typeface="华文圆体 Regular" panose="020F0502040101010101" pitchFamily="34" charset="-122"/>
                <a:cs typeface="Yuanti SC" charset="-122"/>
              </a:rPr>
              <a:t>Além disso, os profissionais devem ser treinados para o uso adequado dos equipamentos e sua higienização. Os EPIs devem ser específicos para cada atividade e oferecer a proteção necessária contra os riscos presentes no ambiente de trabalho.</a:t>
            </a:r>
          </a:p>
        </p:txBody>
      </p:sp>
      <p:sp>
        <p:nvSpPr>
          <p:cNvPr id="5" name="Retângulo 4">
            <a:extLst>
              <a:ext uri="{FF2B5EF4-FFF2-40B4-BE49-F238E27FC236}">
                <a16:creationId xmlns:a16="http://schemas.microsoft.com/office/drawing/2014/main" id="{4045506D-412F-EDB5-3002-DF88A0870748}"/>
              </a:ext>
            </a:extLst>
          </p:cNvPr>
          <p:cNvSpPr/>
          <p:nvPr/>
        </p:nvSpPr>
        <p:spPr>
          <a:xfrm>
            <a:off x="152400" y="642810"/>
            <a:ext cx="2931117" cy="7249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F59780D-1EAB-0CDA-0E04-8B5C5FDBAFB8}"/>
              </a:ext>
            </a:extLst>
          </p:cNvPr>
          <p:cNvSpPr/>
          <p:nvPr/>
        </p:nvSpPr>
        <p:spPr>
          <a:xfrm>
            <a:off x="0" y="490410"/>
            <a:ext cx="2931117"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dirty="0">
                <a:latin typeface="+mj-lt"/>
              </a:rPr>
              <a:t>Resposta</a:t>
            </a:r>
          </a:p>
        </p:txBody>
      </p:sp>
      <p:pic>
        <p:nvPicPr>
          <p:cNvPr id="3074" name="Picture 2" descr="Técnico em Segurança do Trabalho - O Acadêmico">
            <a:extLst>
              <a:ext uri="{FF2B5EF4-FFF2-40B4-BE49-F238E27FC236}">
                <a16:creationId xmlns:a16="http://schemas.microsoft.com/office/drawing/2014/main" id="{0B98C85F-CC02-8F4D-14FC-CB794DE3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36" y="2351326"/>
            <a:ext cx="3825852" cy="44634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FFE6F719-C4EB-39CE-4FE4-3419867B3287}"/>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40197972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1"/>
          <p:cNvSpPr>
            <a:spLocks/>
          </p:cNvSpPr>
          <p:nvPr/>
        </p:nvSpPr>
        <p:spPr bwMode="auto">
          <a:xfrm>
            <a:off x="423539" y="9013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10" name="文本框 1">
            <a:extLst>
              <a:ext uri="{FF2B5EF4-FFF2-40B4-BE49-F238E27FC236}">
                <a16:creationId xmlns:a16="http://schemas.microsoft.com/office/drawing/2014/main" id="{3E33E946-6E39-5C5A-E61C-014EA0B88546}"/>
              </a:ext>
            </a:extLst>
          </p:cNvPr>
          <p:cNvSpPr txBox="1"/>
          <p:nvPr/>
        </p:nvSpPr>
        <p:spPr>
          <a:xfrm>
            <a:off x="805935" y="12187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D690085C-0515-6A7D-C234-FFEA0506CECB}"/>
              </a:ext>
            </a:extLst>
          </p:cNvPr>
          <p:cNvSpPr txBox="1"/>
          <p:nvPr/>
        </p:nvSpPr>
        <p:spPr>
          <a:xfrm>
            <a:off x="3854776" y="736530"/>
            <a:ext cx="7316432" cy="4654736"/>
          </a:xfrm>
          <a:prstGeom prst="rect">
            <a:avLst/>
          </a:prstGeom>
          <a:noFill/>
        </p:spPr>
        <p:txBody>
          <a:bodyPr wrap="square" rtlCol="0">
            <a:spAutoFit/>
          </a:bodyPr>
          <a:lstStyle/>
          <a:p>
            <a:pPr>
              <a:lnSpc>
                <a:spcPct val="150000"/>
              </a:lnSpc>
            </a:pPr>
            <a:r>
              <a:rPr kumimoji="1" lang="pt-BR" altLang="zh-CN" sz="2000" b="1" dirty="0">
                <a:latin typeface="+mj-lt"/>
                <a:ea typeface="华文圆体 Regular" panose="020F0502040101010101" pitchFamily="34" charset="-122"/>
                <a:cs typeface="Yuanti SC" charset="-122"/>
              </a:rPr>
              <a:t>Quais são as medidas específicas de prevenção e controle para evitar a transmissão de doenças infectocontagiosas nos serviços de saúde, conforme previsto na NR-32?</a:t>
            </a:r>
          </a:p>
          <a:p>
            <a:pPr>
              <a:lnSpc>
                <a:spcPct val="150000"/>
              </a:lnSpc>
            </a:pPr>
            <a:endParaRPr kumimoji="1" lang="pt-BR" altLang="zh-CN" sz="2000" b="1"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Resposta: A NR-32 determina que é obrigatório o uso de Equipamentos de Proteção Individual (EPIs) adequados para os trabalhadores que possam entrar em contato com materiais biológicos. Além disso, a norma estabelece a obrigatoriedade de vacinação dos trabalhadores de acordo com os riscos a que estão expostos, visando à proteção contra doenças infectocontagiosas.</a:t>
            </a:r>
          </a:p>
        </p:txBody>
      </p:sp>
      <p:pic>
        <p:nvPicPr>
          <p:cNvPr id="14338" name="Picture 2" descr="PrevSegurança – Segurança e Medicina do Trabalho">
            <a:extLst>
              <a:ext uri="{FF2B5EF4-FFF2-40B4-BE49-F238E27FC236}">
                <a16:creationId xmlns:a16="http://schemas.microsoft.com/office/drawing/2014/main" id="{C384A428-32E2-A499-8ECF-C372AFE29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57" y="0"/>
            <a:ext cx="3932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6B573432-526E-56D0-1C8D-853D4ABA860B}"/>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32363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2CD647A-4BCE-2AA7-334D-98D6D6655BCA}"/>
              </a:ext>
            </a:extLst>
          </p:cNvPr>
          <p:cNvSpPr/>
          <p:nvPr/>
        </p:nvSpPr>
        <p:spPr>
          <a:xfrm>
            <a:off x="3358551" y="3352859"/>
            <a:ext cx="8152516" cy="304603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4961C0C5-A7A3-4ECB-48DD-8A4BB07B6BED}"/>
              </a:ext>
            </a:extLst>
          </p:cNvPr>
          <p:cNvSpPr/>
          <p:nvPr/>
        </p:nvSpPr>
        <p:spPr>
          <a:xfrm>
            <a:off x="152400" y="1506024"/>
            <a:ext cx="7708900" cy="12953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7D2E72F-0A5F-5725-317A-B99A55125273}"/>
              </a:ext>
            </a:extLst>
          </p:cNvPr>
          <p:cNvSpPr/>
          <p:nvPr/>
        </p:nvSpPr>
        <p:spPr>
          <a:xfrm>
            <a:off x="0" y="1353624"/>
            <a:ext cx="7708900" cy="1295351"/>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A97B5085-9A70-4453-F087-BB91E53D4B85}"/>
              </a:ext>
            </a:extLst>
          </p:cNvPr>
          <p:cNvSpPr txBox="1"/>
          <p:nvPr/>
        </p:nvSpPr>
        <p:spPr>
          <a:xfrm>
            <a:off x="3455282" y="3352859"/>
            <a:ext cx="8152517" cy="2814617"/>
          </a:xfrm>
          <a:prstGeom prst="rect">
            <a:avLst/>
          </a:prstGeom>
          <a:noFill/>
        </p:spPr>
        <p:txBody>
          <a:bodyPr wrap="square" rtlCol="0">
            <a:spAutoFit/>
          </a:bodyPr>
          <a:lstStyle/>
          <a:p>
            <a:pPr>
              <a:lnSpc>
                <a:spcPct val="150000"/>
              </a:lnSpc>
            </a:pPr>
            <a:r>
              <a:rPr kumimoji="1" lang="pt-BR" altLang="zh-CN" sz="2000" b="1" dirty="0">
                <a:solidFill>
                  <a:schemeClr val="bg2">
                    <a:lumMod val="25000"/>
                  </a:schemeClr>
                </a:solidFill>
                <a:latin typeface="+mj-lt"/>
                <a:ea typeface="华文圆体 Regular" panose="020F0502040101010101" pitchFamily="34" charset="-122"/>
                <a:cs typeface="Yuanti SC" charset="-122"/>
              </a:rPr>
              <a:t>Resposta: </a:t>
            </a:r>
            <a:r>
              <a:rPr kumimoji="1" lang="pt-BR" altLang="zh-CN" sz="2000" dirty="0">
                <a:solidFill>
                  <a:schemeClr val="bg2">
                    <a:lumMod val="25000"/>
                  </a:schemeClr>
                </a:solidFill>
                <a:latin typeface="+mj-lt"/>
                <a:ea typeface="华文圆体 Regular" panose="020F0502040101010101" pitchFamily="34" charset="-122"/>
                <a:cs typeface="Yuanti SC" charset="-122"/>
              </a:rPr>
              <a:t>O PGR é um programa obrigatório estabelecido pela NR-32, que tem como objetivo antecipar, reconhecer, avaliar e controlar os riscos ambientais presentes nos serviços de saúde. Ele deve ser elaborado com base em um levantamento dos riscos existentes, com a participação dos trabalhadores, e contemplar medidas de prevenção e controle para proteger a saúde e a integridade física dos profissionais.</a:t>
            </a:r>
          </a:p>
        </p:txBody>
      </p:sp>
      <p:pic>
        <p:nvPicPr>
          <p:cNvPr id="6" name="Picture 2">
            <a:extLst>
              <a:ext uri="{FF2B5EF4-FFF2-40B4-BE49-F238E27FC236}">
                <a16:creationId xmlns:a16="http://schemas.microsoft.com/office/drawing/2014/main" id="{F30BC02B-6202-CF0C-2986-69B38D6D4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232" y="3769114"/>
            <a:ext cx="2057032" cy="1955208"/>
          </a:xfrm>
          <a:prstGeom prst="ellipse">
            <a:avLst/>
          </a:prstGeom>
          <a:noFill/>
          <a:extLst>
            <a:ext uri="{909E8E84-426E-40DD-AFC4-6F175D3DCCD1}">
              <a14:hiddenFill xmlns:a14="http://schemas.microsoft.com/office/drawing/2010/main">
                <a:solidFill>
                  <a:srgbClr val="FFFFFF"/>
                </a:solidFill>
              </a14:hiddenFill>
            </a:ext>
          </a:extLst>
        </p:spPr>
      </p:pic>
      <p:sp>
        <p:nvSpPr>
          <p:cNvPr id="7" name="文本框 1">
            <a:extLst>
              <a:ext uri="{FF2B5EF4-FFF2-40B4-BE49-F238E27FC236}">
                <a16:creationId xmlns:a16="http://schemas.microsoft.com/office/drawing/2014/main" id="{09584702-CBA0-401B-731E-027640143BE8}"/>
              </a:ext>
            </a:extLst>
          </p:cNvPr>
          <p:cNvSpPr txBox="1"/>
          <p:nvPr/>
        </p:nvSpPr>
        <p:spPr>
          <a:xfrm>
            <a:off x="372448" y="1404424"/>
            <a:ext cx="7158651" cy="1200329"/>
          </a:xfrm>
          <a:prstGeom prst="rect">
            <a:avLst/>
          </a:prstGeom>
          <a:noFill/>
        </p:spPr>
        <p:txBody>
          <a:bodyPr wrap="square" rtlCol="0">
            <a:spAutoFit/>
          </a:bodyPr>
          <a:lstStyle/>
          <a:p>
            <a:r>
              <a:rPr kumimoji="1" lang="pt-BR" altLang="zh-CN" sz="2400" b="1" dirty="0">
                <a:solidFill>
                  <a:schemeClr val="bg2">
                    <a:lumMod val="25000"/>
                  </a:schemeClr>
                </a:solidFill>
                <a:latin typeface="+mj-lt"/>
                <a:ea typeface="华文圆体 Regular" panose="020F0502040101010101" pitchFamily="34" charset="-122"/>
                <a:cs typeface="Yuanti SC" charset="-122"/>
              </a:rPr>
              <a:t>Como é estruturado o Programa de Gerenciamento de Riscos (PGR) de acordo com a NR-32, e quais são os principais objetivos desse programa?</a:t>
            </a:r>
          </a:p>
        </p:txBody>
      </p:sp>
      <p:pic>
        <p:nvPicPr>
          <p:cNvPr id="8" name="Imagem 7" descr="Uma imagem contendo Texto&#10;&#10;Descrição gerada automaticamente">
            <a:extLst>
              <a:ext uri="{FF2B5EF4-FFF2-40B4-BE49-F238E27FC236}">
                <a16:creationId xmlns:a16="http://schemas.microsoft.com/office/drawing/2014/main" id="{DB9633D4-8058-14AA-FA02-692D7E6C1EC3}"/>
              </a:ext>
            </a:extLst>
          </p:cNvPr>
          <p:cNvPicPr>
            <a:picLocks noChangeAspect="1"/>
          </p:cNvPicPr>
          <p:nvPr/>
        </p:nvPicPr>
        <p:blipFill>
          <a:blip r:embed="rId3"/>
          <a:stretch>
            <a:fillRect/>
          </a:stretch>
        </p:blipFill>
        <p:spPr>
          <a:xfrm>
            <a:off x="131630" y="69237"/>
            <a:ext cx="2057640" cy="586371"/>
          </a:xfrm>
          <a:prstGeom prst="rect">
            <a:avLst/>
          </a:prstGeom>
        </p:spPr>
      </p:pic>
    </p:spTree>
    <p:extLst>
      <p:ext uri="{BB962C8B-B14F-4D97-AF65-F5344CB8AC3E}">
        <p14:creationId xmlns:p14="http://schemas.microsoft.com/office/powerpoint/2010/main" val="1482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gurança Do Trabalho - QI Faculdade &amp; Escola Técnica">
            <a:extLst>
              <a:ext uri="{FF2B5EF4-FFF2-40B4-BE49-F238E27FC236}">
                <a16:creationId xmlns:a16="http://schemas.microsoft.com/office/drawing/2014/main" id="{27FC2BA7-8280-C7DD-38F3-F8C1F1BD4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7" r="10424" b="3"/>
          <a:stretch/>
        </p:blipFill>
        <p:spPr bwMode="auto">
          <a:xfrm>
            <a:off x="108234" y="531846"/>
            <a:ext cx="457164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
            <a:extLst>
              <a:ext uri="{FF2B5EF4-FFF2-40B4-BE49-F238E27FC236}">
                <a16:creationId xmlns:a16="http://schemas.microsoft.com/office/drawing/2014/main" id="{CE33F1E5-9F88-1F14-5067-B806506104C0}"/>
              </a:ext>
            </a:extLst>
          </p:cNvPr>
          <p:cNvSpPr txBox="1"/>
          <p:nvPr/>
        </p:nvSpPr>
        <p:spPr>
          <a:xfrm>
            <a:off x="5146160" y="1828801"/>
            <a:ext cx="5978072" cy="3866048"/>
          </a:xfrm>
          <a:prstGeom prst="rect">
            <a:avLst/>
          </a:prstGeom>
        </p:spPr>
        <p:txBody>
          <a:bodyPr vert="horz" lIns="91440" tIns="45720" rIns="91440" bIns="45720" rtlCol="0" anchor="ctr">
            <a:normAutofit/>
          </a:bodyPr>
          <a:lstStyle/>
          <a:p>
            <a:pPr>
              <a:spcBef>
                <a:spcPct val="20000"/>
              </a:spcBef>
              <a:spcAft>
                <a:spcPts val="600"/>
              </a:spcAft>
              <a:buClr>
                <a:schemeClr val="tx2"/>
              </a:buClr>
              <a:buSzPct val="70000"/>
              <a:buFont typeface="Wingdings 2" charset="2"/>
            </a:pPr>
            <a:r>
              <a:rPr kumimoji="1" lang="en-US" altLang="zh-CN" b="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Quais são as diretrizes estabelecidas pela NR-32 para a realização de exames médicos ocupacionais e monitoramento da saúde dos trabalhadores nos serviços de saúde?</a:t>
            </a:r>
          </a:p>
        </p:txBody>
      </p:sp>
      <p:pic>
        <p:nvPicPr>
          <p:cNvPr id="2055" name="Picture 2054">
            <a:extLst>
              <a:ext uri="{FF2B5EF4-FFF2-40B4-BE49-F238E27FC236}">
                <a16:creationId xmlns:a16="http://schemas.microsoft.com/office/drawing/2014/main" id="{5615904E-7549-40B6-8293-72FB7642C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3" name="Imagem 2" descr="Uma imagem contendo Texto&#10;&#10;Descrição gerada automaticamente">
            <a:extLst>
              <a:ext uri="{FF2B5EF4-FFF2-40B4-BE49-F238E27FC236}">
                <a16:creationId xmlns:a16="http://schemas.microsoft.com/office/drawing/2014/main" id="{31BADE80-3623-CDE5-CBFD-94193C3BB192}"/>
              </a:ext>
            </a:extLst>
          </p:cNvPr>
          <p:cNvPicPr>
            <a:picLocks noChangeAspect="1"/>
          </p:cNvPicPr>
          <p:nvPr/>
        </p:nvPicPr>
        <p:blipFill>
          <a:blip r:embed="rId4"/>
          <a:stretch>
            <a:fillRect/>
          </a:stretch>
        </p:blipFill>
        <p:spPr>
          <a:xfrm>
            <a:off x="131630" y="69237"/>
            <a:ext cx="2057640" cy="586371"/>
          </a:xfrm>
          <a:prstGeom prst="rect">
            <a:avLst/>
          </a:prstGeom>
        </p:spPr>
      </p:pic>
    </p:spTree>
    <p:extLst>
      <p:ext uri="{BB962C8B-B14F-4D97-AF65-F5344CB8AC3E}">
        <p14:creationId xmlns:p14="http://schemas.microsoft.com/office/powerpoint/2010/main" val="6074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
            <a:extLst>
              <a:ext uri="{FF2B5EF4-FFF2-40B4-BE49-F238E27FC236}">
                <a16:creationId xmlns:a16="http://schemas.microsoft.com/office/drawing/2014/main" id="{2F7C840A-C13F-38E3-DFC9-55CA4FA6289D}"/>
              </a:ext>
            </a:extLst>
          </p:cNvPr>
          <p:cNvSpPr txBox="1"/>
          <p:nvPr/>
        </p:nvSpPr>
        <p:spPr>
          <a:xfrm>
            <a:off x="3497061" y="797421"/>
            <a:ext cx="6144068" cy="4524315"/>
          </a:xfrm>
          <a:prstGeom prst="rect">
            <a:avLst/>
          </a:prstGeom>
          <a:noFill/>
        </p:spPr>
        <p:txBody>
          <a:bodyPr wrap="square" rtlCol="0">
            <a:spAutoFit/>
          </a:bodyPr>
          <a:lstStyle/>
          <a:p>
            <a:pPr algn="just"/>
            <a:r>
              <a:rPr kumimoji="1" lang="pt-BR" altLang="zh-CN" sz="2400" dirty="0">
                <a:latin typeface="+mj-lt"/>
                <a:ea typeface="华文圆体 Regular" panose="020F0502040101010101" pitchFamily="34" charset="-122"/>
                <a:cs typeface="Yuanti SC" charset="-122"/>
              </a:rPr>
              <a:t>A NR-32 determina que os trabalhadores dos serviços de saúde devem ser submetidos a exames médicos ocupacionais admissionais, periódicos, de retorno ao trabalho, de mudança de função e demissionais, de acordo com a função desempenhada e os riscos aos quais estão expostos. </a:t>
            </a:r>
          </a:p>
          <a:p>
            <a:pPr algn="just"/>
            <a:endParaRPr kumimoji="1" lang="pt-BR" altLang="zh-CN" sz="2400" dirty="0">
              <a:latin typeface="+mj-lt"/>
              <a:ea typeface="华文圆体 Regular" panose="020F0502040101010101" pitchFamily="34" charset="-122"/>
              <a:cs typeface="Yuanti SC" charset="-122"/>
            </a:endParaRPr>
          </a:p>
          <a:p>
            <a:pPr algn="just"/>
            <a:r>
              <a:rPr kumimoji="1" lang="pt-BR" altLang="zh-CN" sz="2400" dirty="0">
                <a:latin typeface="+mj-lt"/>
                <a:ea typeface="华文圆体 Regular" panose="020F0502040101010101" pitchFamily="34" charset="-122"/>
                <a:cs typeface="Yuanti SC" charset="-122"/>
              </a:rPr>
              <a:t>O objetivo é monitorar a saúde dos trabalhadores, identificar possíveis alterações decorrentes das atividades laborais e adotar medidas preventivas quando necessário.</a:t>
            </a:r>
          </a:p>
        </p:txBody>
      </p:sp>
      <p:grpSp>
        <p:nvGrpSpPr>
          <p:cNvPr id="94" name="Agrupar 93">
            <a:extLst>
              <a:ext uri="{FF2B5EF4-FFF2-40B4-BE49-F238E27FC236}">
                <a16:creationId xmlns:a16="http://schemas.microsoft.com/office/drawing/2014/main" id="{B234E149-EF3B-6108-E2AD-FC85234CE654}"/>
              </a:ext>
            </a:extLst>
          </p:cNvPr>
          <p:cNvGrpSpPr/>
          <p:nvPr/>
        </p:nvGrpSpPr>
        <p:grpSpPr>
          <a:xfrm>
            <a:off x="9957074" y="4756904"/>
            <a:ext cx="2242506" cy="2237689"/>
            <a:chOff x="9423207" y="3983156"/>
            <a:chExt cx="2776373" cy="3076754"/>
          </a:xfrm>
        </p:grpSpPr>
        <p:grpSp>
          <p:nvGrpSpPr>
            <p:cNvPr id="66" name="Group 119">
              <a:extLst>
                <a:ext uri="{FF2B5EF4-FFF2-40B4-BE49-F238E27FC236}">
                  <a16:creationId xmlns:a16="http://schemas.microsoft.com/office/drawing/2014/main" id="{4D99EB4D-E158-BA02-F6F7-276027AB4821}"/>
                </a:ext>
              </a:extLst>
            </p:cNvPr>
            <p:cNvGrpSpPr/>
            <p:nvPr/>
          </p:nvGrpSpPr>
          <p:grpSpPr>
            <a:xfrm>
              <a:off x="9423207" y="3983156"/>
              <a:ext cx="2119814" cy="1895900"/>
              <a:chOff x="9423207" y="3983156"/>
              <a:chExt cx="2119814" cy="1895900"/>
            </a:xfrm>
          </p:grpSpPr>
          <p:sp>
            <p:nvSpPr>
              <p:cNvPr id="67" name="Freeform: Shape 12">
                <a:extLst>
                  <a:ext uri="{FF2B5EF4-FFF2-40B4-BE49-F238E27FC236}">
                    <a16:creationId xmlns:a16="http://schemas.microsoft.com/office/drawing/2014/main" id="{A9787331-BEA4-F68C-6511-CBDC074816BB}"/>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68" name="Freeform: Shape 13">
                <a:extLst>
                  <a:ext uri="{FF2B5EF4-FFF2-40B4-BE49-F238E27FC236}">
                    <a16:creationId xmlns:a16="http://schemas.microsoft.com/office/drawing/2014/main" id="{53B6E3E5-4211-0080-EE5A-19F7650C7D53}"/>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9" name="Freeform: Shape 14">
                <a:extLst>
                  <a:ext uri="{FF2B5EF4-FFF2-40B4-BE49-F238E27FC236}">
                    <a16:creationId xmlns:a16="http://schemas.microsoft.com/office/drawing/2014/main" id="{918AACCC-C654-2FC7-C3B9-29F15E3D676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70" name="Freeform 18">
                <a:extLst>
                  <a:ext uri="{FF2B5EF4-FFF2-40B4-BE49-F238E27FC236}">
                    <a16:creationId xmlns:a16="http://schemas.microsoft.com/office/drawing/2014/main" id="{CB85BD02-14D7-96E9-334A-41BADD1FB71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71" name="Group 62">
                <a:extLst>
                  <a:ext uri="{FF2B5EF4-FFF2-40B4-BE49-F238E27FC236}">
                    <a16:creationId xmlns:a16="http://schemas.microsoft.com/office/drawing/2014/main" id="{3597ADB3-85B5-1965-0E48-DDEFD039F29A}"/>
                  </a:ext>
                </a:extLst>
              </p:cNvPr>
              <p:cNvGrpSpPr/>
              <p:nvPr/>
            </p:nvGrpSpPr>
            <p:grpSpPr>
              <a:xfrm rot="18900000">
                <a:off x="10066374" y="4360768"/>
                <a:ext cx="1196173" cy="911419"/>
                <a:chOff x="11413389" y="3573459"/>
                <a:chExt cx="1196173" cy="911419"/>
              </a:xfrm>
            </p:grpSpPr>
            <p:sp>
              <p:nvSpPr>
                <p:cNvPr id="78" name="Rectangle 23">
                  <a:extLst>
                    <a:ext uri="{FF2B5EF4-FFF2-40B4-BE49-F238E27FC236}">
                      <a16:creationId xmlns:a16="http://schemas.microsoft.com/office/drawing/2014/main" id="{6DF9DFEE-84DB-EB22-6F20-18BC6AFB5E30}"/>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4">
                  <a:extLst>
                    <a:ext uri="{FF2B5EF4-FFF2-40B4-BE49-F238E27FC236}">
                      <a16:creationId xmlns:a16="http://schemas.microsoft.com/office/drawing/2014/main" id="{D79B5059-AA61-734E-8A19-23025D8DD2AB}"/>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127">
                  <a:extLst>
                    <a:ext uri="{FF2B5EF4-FFF2-40B4-BE49-F238E27FC236}">
                      <a16:creationId xmlns:a16="http://schemas.microsoft.com/office/drawing/2014/main" id="{EDFCF94A-55F5-D1E7-0812-6B15B8D4FCA2}"/>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33">
                  <a:extLst>
                    <a:ext uri="{FF2B5EF4-FFF2-40B4-BE49-F238E27FC236}">
                      <a16:creationId xmlns:a16="http://schemas.microsoft.com/office/drawing/2014/main" id="{C24AFA9B-40B7-DB29-F4A8-F13CD141D12A}"/>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34">
                  <a:extLst>
                    <a:ext uri="{FF2B5EF4-FFF2-40B4-BE49-F238E27FC236}">
                      <a16:creationId xmlns:a16="http://schemas.microsoft.com/office/drawing/2014/main" id="{D5627783-8292-7173-888E-2BDA0E2C1591}"/>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5">
                  <a:extLst>
                    <a:ext uri="{FF2B5EF4-FFF2-40B4-BE49-F238E27FC236}">
                      <a16:creationId xmlns:a16="http://schemas.microsoft.com/office/drawing/2014/main" id="{D10380CB-8DAD-215B-E897-0811E7B29D30}"/>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36">
                  <a:extLst>
                    <a:ext uri="{FF2B5EF4-FFF2-40B4-BE49-F238E27FC236}">
                      <a16:creationId xmlns:a16="http://schemas.microsoft.com/office/drawing/2014/main" id="{04199ED7-1419-625E-EB1A-D2A5C917F42B}"/>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0">
                  <a:extLst>
                    <a:ext uri="{FF2B5EF4-FFF2-40B4-BE49-F238E27FC236}">
                      <a16:creationId xmlns:a16="http://schemas.microsoft.com/office/drawing/2014/main" id="{281DFB7A-022E-D078-79D9-86EA68AD6D71}"/>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47">
                  <a:extLst>
                    <a:ext uri="{FF2B5EF4-FFF2-40B4-BE49-F238E27FC236}">
                      <a16:creationId xmlns:a16="http://schemas.microsoft.com/office/drawing/2014/main" id="{FCBB2B36-40E1-4E36-D845-7C9CE3F61638}"/>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44">
                  <a:extLst>
                    <a:ext uri="{FF2B5EF4-FFF2-40B4-BE49-F238E27FC236}">
                      <a16:creationId xmlns:a16="http://schemas.microsoft.com/office/drawing/2014/main" id="{F9453186-85BA-5A2B-18B2-DBABC3E6EDE9}"/>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41">
                  <a:extLst>
                    <a:ext uri="{FF2B5EF4-FFF2-40B4-BE49-F238E27FC236}">
                      <a16:creationId xmlns:a16="http://schemas.microsoft.com/office/drawing/2014/main" id="{E93D7161-B2A0-CD98-A33B-C52CAEDEF4BF}"/>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128">
                  <a:extLst>
                    <a:ext uri="{FF2B5EF4-FFF2-40B4-BE49-F238E27FC236}">
                      <a16:creationId xmlns:a16="http://schemas.microsoft.com/office/drawing/2014/main" id="{B36125D3-9B1D-0190-E011-1A25AEA0A838}"/>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 name="Freeform: Shape 17">
                <a:extLst>
                  <a:ext uri="{FF2B5EF4-FFF2-40B4-BE49-F238E27FC236}">
                    <a16:creationId xmlns:a16="http://schemas.microsoft.com/office/drawing/2014/main" id="{4331A78D-6C06-F320-5A7D-CCF018CD693D}"/>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73" name="Group 18">
                <a:extLst>
                  <a:ext uri="{FF2B5EF4-FFF2-40B4-BE49-F238E27FC236}">
                    <a16:creationId xmlns:a16="http://schemas.microsoft.com/office/drawing/2014/main" id="{70153327-3902-29DD-8C87-CA37ACB33AE5}"/>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74" name="Oval 19">
                  <a:extLst>
                    <a:ext uri="{FF2B5EF4-FFF2-40B4-BE49-F238E27FC236}">
                      <a16:creationId xmlns:a16="http://schemas.microsoft.com/office/drawing/2014/main" id="{A85D2D6C-653F-E1CA-DD83-A7071B7F097A}"/>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20">
                  <a:extLst>
                    <a:ext uri="{FF2B5EF4-FFF2-40B4-BE49-F238E27FC236}">
                      <a16:creationId xmlns:a16="http://schemas.microsoft.com/office/drawing/2014/main" id="{1D82513C-93F3-7EAF-2277-E2884411B65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21">
                  <a:extLst>
                    <a:ext uri="{FF2B5EF4-FFF2-40B4-BE49-F238E27FC236}">
                      <a16:creationId xmlns:a16="http://schemas.microsoft.com/office/drawing/2014/main" id="{D7789134-F8A4-6A21-FEF2-1E2AC807783C}"/>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22">
                  <a:extLst>
                    <a:ext uri="{FF2B5EF4-FFF2-40B4-BE49-F238E27FC236}">
                      <a16:creationId xmlns:a16="http://schemas.microsoft.com/office/drawing/2014/main" id="{81407CB3-78D9-723E-1166-05B2FD5C29A0}"/>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Freeform: Shape 195">
              <a:extLst>
                <a:ext uri="{FF2B5EF4-FFF2-40B4-BE49-F238E27FC236}">
                  <a16:creationId xmlns:a16="http://schemas.microsoft.com/office/drawing/2014/main" id="{E94EDC07-FA6C-5A74-8367-3C36F848907A}"/>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91" name="Freeform: Shape 143">
              <a:extLst>
                <a:ext uri="{FF2B5EF4-FFF2-40B4-BE49-F238E27FC236}">
                  <a16:creationId xmlns:a16="http://schemas.microsoft.com/office/drawing/2014/main" id="{BA55426F-2288-20B3-BEF2-48CE04ECDBF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92" name="Freeform: Shape 136">
              <a:extLst>
                <a:ext uri="{FF2B5EF4-FFF2-40B4-BE49-F238E27FC236}">
                  <a16:creationId xmlns:a16="http://schemas.microsoft.com/office/drawing/2014/main" id="{1D08F4BB-D272-6648-FE50-10F889DC2426}"/>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93" name="object 7">
            <a:extLst>
              <a:ext uri="{FF2B5EF4-FFF2-40B4-BE49-F238E27FC236}">
                <a16:creationId xmlns:a16="http://schemas.microsoft.com/office/drawing/2014/main" id="{DA0A007A-C85C-07B3-9D14-44E0C2BD9891}"/>
              </a:ext>
            </a:extLst>
          </p:cNvPr>
          <p:cNvPicPr/>
          <p:nvPr/>
        </p:nvPicPr>
        <p:blipFill rotWithShape="1">
          <a:blip r:embed="rId2" cstate="print"/>
          <a:srcRect b="55378"/>
          <a:stretch/>
        </p:blipFill>
        <p:spPr>
          <a:xfrm>
            <a:off x="328199" y="2264229"/>
            <a:ext cx="2810386" cy="4593771"/>
          </a:xfrm>
          <a:prstGeom prst="rect">
            <a:avLst/>
          </a:prstGeom>
        </p:spPr>
      </p:pic>
      <p:sp>
        <p:nvSpPr>
          <p:cNvPr id="5" name="Retângulo 4">
            <a:extLst>
              <a:ext uri="{FF2B5EF4-FFF2-40B4-BE49-F238E27FC236}">
                <a16:creationId xmlns:a16="http://schemas.microsoft.com/office/drawing/2014/main" id="{4045506D-412F-EDB5-3002-DF88A0870748}"/>
              </a:ext>
            </a:extLst>
          </p:cNvPr>
          <p:cNvSpPr/>
          <p:nvPr/>
        </p:nvSpPr>
        <p:spPr>
          <a:xfrm>
            <a:off x="207468" y="834011"/>
            <a:ext cx="2931117" cy="7249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F59780D-1EAB-0CDA-0E04-8B5C5FDBAFB8}"/>
              </a:ext>
            </a:extLst>
          </p:cNvPr>
          <p:cNvSpPr/>
          <p:nvPr/>
        </p:nvSpPr>
        <p:spPr>
          <a:xfrm>
            <a:off x="0" y="886689"/>
            <a:ext cx="2931117"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dirty="0">
                <a:latin typeface="+mj-lt"/>
              </a:rPr>
              <a:t>Resposta</a:t>
            </a:r>
          </a:p>
        </p:txBody>
      </p:sp>
      <p:pic>
        <p:nvPicPr>
          <p:cNvPr id="3" name="Imagem 2" descr="Uma imagem contendo Texto&#10;&#10;Descrição gerada automaticamente">
            <a:extLst>
              <a:ext uri="{FF2B5EF4-FFF2-40B4-BE49-F238E27FC236}">
                <a16:creationId xmlns:a16="http://schemas.microsoft.com/office/drawing/2014/main" id="{4B560E5D-B449-18D7-F9B2-48A191C987D7}"/>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158367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1"/>
          <p:cNvSpPr>
            <a:spLocks/>
          </p:cNvSpPr>
          <p:nvPr/>
        </p:nvSpPr>
        <p:spPr bwMode="auto">
          <a:xfrm>
            <a:off x="423539" y="9013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10" name="文本框 1">
            <a:extLst>
              <a:ext uri="{FF2B5EF4-FFF2-40B4-BE49-F238E27FC236}">
                <a16:creationId xmlns:a16="http://schemas.microsoft.com/office/drawing/2014/main" id="{3E33E946-6E39-5C5A-E61C-014EA0B88546}"/>
              </a:ext>
            </a:extLst>
          </p:cNvPr>
          <p:cNvSpPr txBox="1"/>
          <p:nvPr/>
        </p:nvSpPr>
        <p:spPr>
          <a:xfrm>
            <a:off x="805935" y="12187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D690085C-0515-6A7D-C234-FFEA0506CECB}"/>
              </a:ext>
            </a:extLst>
          </p:cNvPr>
          <p:cNvSpPr txBox="1"/>
          <p:nvPr/>
        </p:nvSpPr>
        <p:spPr>
          <a:xfrm>
            <a:off x="3440708" y="296583"/>
            <a:ext cx="8243292" cy="6121291"/>
          </a:xfrm>
          <a:prstGeom prst="rect">
            <a:avLst/>
          </a:prstGeom>
          <a:noFill/>
        </p:spPr>
        <p:txBody>
          <a:bodyPr wrap="square" rtlCol="0">
            <a:spAutoFit/>
          </a:bodyPr>
          <a:lstStyle/>
          <a:p>
            <a:pPr>
              <a:lnSpc>
                <a:spcPct val="150000"/>
              </a:lnSpc>
            </a:pPr>
            <a:r>
              <a:rPr kumimoji="1" lang="pt-BR" altLang="zh-CN" sz="24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Como é constituída a Comissão Interna de Prevenção de Acidentes (CIPA) conforme previsto na NR-32, e quais são as suas atribuições?</a:t>
            </a:r>
          </a:p>
          <a:p>
            <a:pPr>
              <a:lnSpc>
                <a:spcPct val="150000"/>
              </a:lnSpc>
            </a:pPr>
            <a:endParaRPr kumimoji="1" lang="pt-BR" altLang="zh-CN" sz="24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endParaRPr>
          </a:p>
          <a:p>
            <a:pPr>
              <a:lnSpc>
                <a:spcPct val="150000"/>
              </a:lnSpc>
            </a:pPr>
            <a:r>
              <a:rPr kumimoji="1" lang="pt-BR" altLang="zh-CN" sz="24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Resposta: A CIPA deve ser composta por representantes dos empregadores e dos trabalhadores, e tem a função de acompanhar, avaliar e propor melhorias nas condições de trabalho e na prevenção de acidentes e doenças ocupacionais. A comissão pode realizar inspeções nos ambientes de trabalho, analisar os acidentes ocorridos, promover campanhas educativas e orientar os trabalhadores sobre práticas seguras.</a:t>
            </a:r>
          </a:p>
        </p:txBody>
      </p:sp>
      <p:pic>
        <p:nvPicPr>
          <p:cNvPr id="1026" name="Picture 2" descr="A Empresa - Design Saúde Medicina e Segurança do Trabalho">
            <a:extLst>
              <a:ext uri="{FF2B5EF4-FFF2-40B4-BE49-F238E27FC236}">
                <a16:creationId xmlns:a16="http://schemas.microsoft.com/office/drawing/2014/main" id="{AB460CAF-DF4A-188A-282E-91078D369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9324"/>
            <a:ext cx="27908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DC6891E8-4306-9B3D-3CD9-6F76E9686398}"/>
              </a:ext>
            </a:extLst>
          </p:cNvPr>
          <p:cNvPicPr>
            <a:picLocks noChangeAspect="1"/>
          </p:cNvPicPr>
          <p:nvPr/>
        </p:nvPicPr>
        <p:blipFill>
          <a:blip r:embed="rId3"/>
          <a:stretch>
            <a:fillRect/>
          </a:stretch>
        </p:blipFill>
        <p:spPr>
          <a:xfrm>
            <a:off x="131630" y="69237"/>
            <a:ext cx="2057640" cy="586371"/>
          </a:xfrm>
          <a:prstGeom prst="rect">
            <a:avLst/>
          </a:prstGeom>
        </p:spPr>
      </p:pic>
    </p:spTree>
    <p:extLst>
      <p:ext uri="{BB962C8B-B14F-4D97-AF65-F5344CB8AC3E}">
        <p14:creationId xmlns:p14="http://schemas.microsoft.com/office/powerpoint/2010/main" val="23529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961C0C5-A7A3-4ECB-48DD-8A4BB07B6BED}"/>
              </a:ext>
            </a:extLst>
          </p:cNvPr>
          <p:cNvSpPr/>
          <p:nvPr/>
        </p:nvSpPr>
        <p:spPr>
          <a:xfrm>
            <a:off x="1905000" y="1506024"/>
            <a:ext cx="9880600" cy="12953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7D2E72F-0A5F-5725-317A-B99A55125273}"/>
              </a:ext>
            </a:extLst>
          </p:cNvPr>
          <p:cNvSpPr/>
          <p:nvPr/>
        </p:nvSpPr>
        <p:spPr>
          <a:xfrm>
            <a:off x="1752600" y="1353624"/>
            <a:ext cx="9880600" cy="1295351"/>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A97B5085-9A70-4453-F087-BB91E53D4B85}"/>
              </a:ext>
            </a:extLst>
          </p:cNvPr>
          <p:cNvSpPr txBox="1"/>
          <p:nvPr/>
        </p:nvSpPr>
        <p:spPr>
          <a:xfrm>
            <a:off x="2041721" y="3191546"/>
            <a:ext cx="6412617" cy="3276282"/>
          </a:xfrm>
          <a:prstGeom prst="rect">
            <a:avLst/>
          </a:prstGeom>
          <a:noFill/>
        </p:spPr>
        <p:txBody>
          <a:bodyPr wrap="square" rtlCol="0">
            <a:spAutoFit/>
          </a:bodyPr>
          <a:lstStyle/>
          <a:p>
            <a:pPr>
              <a:lnSpc>
                <a:spcPct val="150000"/>
              </a:lnSpc>
            </a:pPr>
            <a:r>
              <a:rPr kumimoji="1" lang="pt-BR" altLang="zh-CN" sz="20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Resposta: Os principais riscos ergonômicos nos serviços de saúde estão relacionados à movimentação manual de pacientes, posturas inadequadas durante procedimentos, e levantamento e transporte de materiais pesados. Os profissionais de SST podem contribuir para reduzir esses riscos realizando análises ergonômicas dos postos de trabalho, propondo adaptações e treinando.</a:t>
            </a:r>
          </a:p>
        </p:txBody>
      </p:sp>
      <p:sp>
        <p:nvSpPr>
          <p:cNvPr id="7" name="文本框 1">
            <a:extLst>
              <a:ext uri="{FF2B5EF4-FFF2-40B4-BE49-F238E27FC236}">
                <a16:creationId xmlns:a16="http://schemas.microsoft.com/office/drawing/2014/main" id="{09584702-CBA0-401B-731E-027640143BE8}"/>
              </a:ext>
            </a:extLst>
          </p:cNvPr>
          <p:cNvSpPr txBox="1"/>
          <p:nvPr/>
        </p:nvSpPr>
        <p:spPr>
          <a:xfrm>
            <a:off x="2125048" y="1531424"/>
            <a:ext cx="7336452" cy="1015663"/>
          </a:xfrm>
          <a:prstGeom prst="rect">
            <a:avLst/>
          </a:prstGeom>
          <a:noFill/>
        </p:spPr>
        <p:txBody>
          <a:bodyPr wrap="square" rtlCol="0">
            <a:spAutoFit/>
          </a:bodyPr>
          <a:lstStyle/>
          <a:p>
            <a:r>
              <a:rPr kumimoji="1" lang="pt-BR" altLang="zh-CN" sz="2000" b="1" dirty="0">
                <a:solidFill>
                  <a:schemeClr val="bg2">
                    <a:lumMod val="25000"/>
                  </a:schemeClr>
                </a:solidFill>
                <a:latin typeface="+mj-lt"/>
                <a:ea typeface="华文圆体 Regular" panose="020F0502040101010101" pitchFamily="34" charset="-122"/>
                <a:cs typeface="Yuanti SC" charset="-122"/>
              </a:rPr>
              <a:t>Quais são os principais riscos ergonômicos nos serviços de saúde, e como os profissionais de SST podem contribuir para reduzir esses riscos de acordo com a NR-32?</a:t>
            </a:r>
          </a:p>
        </p:txBody>
      </p:sp>
      <p:pic>
        <p:nvPicPr>
          <p:cNvPr id="4" name="object 7">
            <a:extLst>
              <a:ext uri="{FF2B5EF4-FFF2-40B4-BE49-F238E27FC236}">
                <a16:creationId xmlns:a16="http://schemas.microsoft.com/office/drawing/2014/main" id="{92A268D8-2DB7-2B32-71C3-34DB12BD6736}"/>
              </a:ext>
            </a:extLst>
          </p:cNvPr>
          <p:cNvPicPr/>
          <p:nvPr/>
        </p:nvPicPr>
        <p:blipFill rotWithShape="1">
          <a:blip r:embed="rId2" cstate="print"/>
          <a:srcRect b="55378"/>
          <a:stretch/>
        </p:blipFill>
        <p:spPr>
          <a:xfrm>
            <a:off x="8591059" y="1063508"/>
            <a:ext cx="3823681" cy="5794492"/>
          </a:xfrm>
          <a:prstGeom prst="rect">
            <a:avLst/>
          </a:prstGeom>
        </p:spPr>
      </p:pic>
      <p:pic>
        <p:nvPicPr>
          <p:cNvPr id="8" name="Imagem 7" descr="Uma imagem contendo Texto&#10;&#10;Descrição gerada automaticamente">
            <a:extLst>
              <a:ext uri="{FF2B5EF4-FFF2-40B4-BE49-F238E27FC236}">
                <a16:creationId xmlns:a16="http://schemas.microsoft.com/office/drawing/2014/main" id="{8258D92A-F5E8-AC85-6016-A4161160EBA9}"/>
              </a:ext>
            </a:extLst>
          </p:cNvPr>
          <p:cNvPicPr>
            <a:picLocks noChangeAspect="1"/>
          </p:cNvPicPr>
          <p:nvPr/>
        </p:nvPicPr>
        <p:blipFill>
          <a:blip r:embed="rId3"/>
          <a:stretch>
            <a:fillRect/>
          </a:stretch>
        </p:blipFill>
        <p:spPr>
          <a:xfrm>
            <a:off x="131630" y="69237"/>
            <a:ext cx="2057640" cy="586371"/>
          </a:xfrm>
          <a:prstGeom prst="rect">
            <a:avLst/>
          </a:prstGeom>
        </p:spPr>
      </p:pic>
    </p:spTree>
    <p:extLst>
      <p:ext uri="{BB962C8B-B14F-4D97-AF65-F5344CB8AC3E}">
        <p14:creationId xmlns:p14="http://schemas.microsoft.com/office/powerpoint/2010/main" val="37644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02</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507961"/>
            <a:ext cx="3204262" cy="954107"/>
          </a:xfrm>
          <a:prstGeom prst="rect">
            <a:avLst/>
          </a:prstGeom>
          <a:noFill/>
        </p:spPr>
        <p:txBody>
          <a:bodyPr wrap="square" rtlCol="0" anchor="ctr">
            <a:spAutoFit/>
          </a:bodyPr>
          <a:lstStyle/>
          <a:p>
            <a:r>
              <a:rPr lang="pt-BR" altLang="ko-KR" sz="2800" dirty="0">
                <a:latin typeface="+mj-lt"/>
                <a:cs typeface="Arial" pitchFamily="34" charset="0"/>
              </a:rPr>
              <a:t>Princípios Básicos da NR-32</a:t>
            </a:r>
            <a:endParaRPr lang="ko-KR" altLang="en-US" sz="28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3554" name="Picture 2" descr="Quem Somos – Union">
            <a:extLst>
              <a:ext uri="{FF2B5EF4-FFF2-40B4-BE49-F238E27FC236}">
                <a16:creationId xmlns:a16="http://schemas.microsoft.com/office/drawing/2014/main" id="{858B2986-B796-FF9C-0180-CF7169830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25"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B618F38E-3962-2DAA-9CB6-07D1232B86BD}"/>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0661225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
            <a:extLst>
              <a:ext uri="{FF2B5EF4-FFF2-40B4-BE49-F238E27FC236}">
                <a16:creationId xmlns:a16="http://schemas.microsoft.com/office/drawing/2014/main" id="{2F7C840A-C13F-38E3-DFC9-55CA4FA6289D}"/>
              </a:ext>
            </a:extLst>
          </p:cNvPr>
          <p:cNvSpPr txBox="1"/>
          <p:nvPr/>
        </p:nvSpPr>
        <p:spPr>
          <a:xfrm>
            <a:off x="5674674" y="861294"/>
            <a:ext cx="5488983" cy="3905300"/>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 NR-32 se baseia em princípios fundamentais que norteiam a sua aplicação e eficácia. O princípio da precaução prevê a adoção de medidas preventivas mesmo diante de incertezas sobre os riscos, garantindo a proteção dos trabalhadores de forma proativa. </a:t>
            </a:r>
          </a:p>
        </p:txBody>
      </p:sp>
      <p:grpSp>
        <p:nvGrpSpPr>
          <p:cNvPr id="94" name="Agrupar 93">
            <a:extLst>
              <a:ext uri="{FF2B5EF4-FFF2-40B4-BE49-F238E27FC236}">
                <a16:creationId xmlns:a16="http://schemas.microsoft.com/office/drawing/2014/main" id="{B234E149-EF3B-6108-E2AD-FC85234CE654}"/>
              </a:ext>
            </a:extLst>
          </p:cNvPr>
          <p:cNvGrpSpPr/>
          <p:nvPr/>
        </p:nvGrpSpPr>
        <p:grpSpPr>
          <a:xfrm>
            <a:off x="9957074" y="4756904"/>
            <a:ext cx="2242506" cy="2237689"/>
            <a:chOff x="9423207" y="3983156"/>
            <a:chExt cx="2776373" cy="3076754"/>
          </a:xfrm>
        </p:grpSpPr>
        <p:grpSp>
          <p:nvGrpSpPr>
            <p:cNvPr id="66" name="Group 119">
              <a:extLst>
                <a:ext uri="{FF2B5EF4-FFF2-40B4-BE49-F238E27FC236}">
                  <a16:creationId xmlns:a16="http://schemas.microsoft.com/office/drawing/2014/main" id="{4D99EB4D-E158-BA02-F6F7-276027AB4821}"/>
                </a:ext>
              </a:extLst>
            </p:cNvPr>
            <p:cNvGrpSpPr/>
            <p:nvPr/>
          </p:nvGrpSpPr>
          <p:grpSpPr>
            <a:xfrm>
              <a:off x="9423207" y="3983156"/>
              <a:ext cx="2119814" cy="1895900"/>
              <a:chOff x="9423207" y="3983156"/>
              <a:chExt cx="2119814" cy="1895900"/>
            </a:xfrm>
          </p:grpSpPr>
          <p:sp>
            <p:nvSpPr>
              <p:cNvPr id="67" name="Freeform: Shape 12">
                <a:extLst>
                  <a:ext uri="{FF2B5EF4-FFF2-40B4-BE49-F238E27FC236}">
                    <a16:creationId xmlns:a16="http://schemas.microsoft.com/office/drawing/2014/main" id="{A9787331-BEA4-F68C-6511-CBDC074816BB}"/>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68" name="Freeform: Shape 13">
                <a:extLst>
                  <a:ext uri="{FF2B5EF4-FFF2-40B4-BE49-F238E27FC236}">
                    <a16:creationId xmlns:a16="http://schemas.microsoft.com/office/drawing/2014/main" id="{53B6E3E5-4211-0080-EE5A-19F7650C7D53}"/>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9" name="Freeform: Shape 14">
                <a:extLst>
                  <a:ext uri="{FF2B5EF4-FFF2-40B4-BE49-F238E27FC236}">
                    <a16:creationId xmlns:a16="http://schemas.microsoft.com/office/drawing/2014/main" id="{918AACCC-C654-2FC7-C3B9-29F15E3D676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70" name="Freeform 18">
                <a:extLst>
                  <a:ext uri="{FF2B5EF4-FFF2-40B4-BE49-F238E27FC236}">
                    <a16:creationId xmlns:a16="http://schemas.microsoft.com/office/drawing/2014/main" id="{CB85BD02-14D7-96E9-334A-41BADD1FB71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71" name="Group 62">
                <a:extLst>
                  <a:ext uri="{FF2B5EF4-FFF2-40B4-BE49-F238E27FC236}">
                    <a16:creationId xmlns:a16="http://schemas.microsoft.com/office/drawing/2014/main" id="{3597ADB3-85B5-1965-0E48-DDEFD039F29A}"/>
                  </a:ext>
                </a:extLst>
              </p:cNvPr>
              <p:cNvGrpSpPr/>
              <p:nvPr/>
            </p:nvGrpSpPr>
            <p:grpSpPr>
              <a:xfrm rot="18900000">
                <a:off x="10066374" y="4360768"/>
                <a:ext cx="1196173" cy="911419"/>
                <a:chOff x="11413389" y="3573459"/>
                <a:chExt cx="1196173" cy="911419"/>
              </a:xfrm>
            </p:grpSpPr>
            <p:sp>
              <p:nvSpPr>
                <p:cNvPr id="78" name="Rectangle 23">
                  <a:extLst>
                    <a:ext uri="{FF2B5EF4-FFF2-40B4-BE49-F238E27FC236}">
                      <a16:creationId xmlns:a16="http://schemas.microsoft.com/office/drawing/2014/main" id="{6DF9DFEE-84DB-EB22-6F20-18BC6AFB5E30}"/>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4">
                  <a:extLst>
                    <a:ext uri="{FF2B5EF4-FFF2-40B4-BE49-F238E27FC236}">
                      <a16:creationId xmlns:a16="http://schemas.microsoft.com/office/drawing/2014/main" id="{D79B5059-AA61-734E-8A19-23025D8DD2AB}"/>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127">
                  <a:extLst>
                    <a:ext uri="{FF2B5EF4-FFF2-40B4-BE49-F238E27FC236}">
                      <a16:creationId xmlns:a16="http://schemas.microsoft.com/office/drawing/2014/main" id="{EDFCF94A-55F5-D1E7-0812-6B15B8D4FCA2}"/>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33">
                  <a:extLst>
                    <a:ext uri="{FF2B5EF4-FFF2-40B4-BE49-F238E27FC236}">
                      <a16:creationId xmlns:a16="http://schemas.microsoft.com/office/drawing/2014/main" id="{C24AFA9B-40B7-DB29-F4A8-F13CD141D12A}"/>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34">
                  <a:extLst>
                    <a:ext uri="{FF2B5EF4-FFF2-40B4-BE49-F238E27FC236}">
                      <a16:creationId xmlns:a16="http://schemas.microsoft.com/office/drawing/2014/main" id="{D5627783-8292-7173-888E-2BDA0E2C1591}"/>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5">
                  <a:extLst>
                    <a:ext uri="{FF2B5EF4-FFF2-40B4-BE49-F238E27FC236}">
                      <a16:creationId xmlns:a16="http://schemas.microsoft.com/office/drawing/2014/main" id="{D10380CB-8DAD-215B-E897-0811E7B29D30}"/>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36">
                  <a:extLst>
                    <a:ext uri="{FF2B5EF4-FFF2-40B4-BE49-F238E27FC236}">
                      <a16:creationId xmlns:a16="http://schemas.microsoft.com/office/drawing/2014/main" id="{04199ED7-1419-625E-EB1A-D2A5C917F42B}"/>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0">
                  <a:extLst>
                    <a:ext uri="{FF2B5EF4-FFF2-40B4-BE49-F238E27FC236}">
                      <a16:creationId xmlns:a16="http://schemas.microsoft.com/office/drawing/2014/main" id="{281DFB7A-022E-D078-79D9-86EA68AD6D71}"/>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47">
                  <a:extLst>
                    <a:ext uri="{FF2B5EF4-FFF2-40B4-BE49-F238E27FC236}">
                      <a16:creationId xmlns:a16="http://schemas.microsoft.com/office/drawing/2014/main" id="{FCBB2B36-40E1-4E36-D845-7C9CE3F61638}"/>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44">
                  <a:extLst>
                    <a:ext uri="{FF2B5EF4-FFF2-40B4-BE49-F238E27FC236}">
                      <a16:creationId xmlns:a16="http://schemas.microsoft.com/office/drawing/2014/main" id="{F9453186-85BA-5A2B-18B2-DBABC3E6EDE9}"/>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41">
                  <a:extLst>
                    <a:ext uri="{FF2B5EF4-FFF2-40B4-BE49-F238E27FC236}">
                      <a16:creationId xmlns:a16="http://schemas.microsoft.com/office/drawing/2014/main" id="{E93D7161-B2A0-CD98-A33B-C52CAEDEF4BF}"/>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128">
                  <a:extLst>
                    <a:ext uri="{FF2B5EF4-FFF2-40B4-BE49-F238E27FC236}">
                      <a16:creationId xmlns:a16="http://schemas.microsoft.com/office/drawing/2014/main" id="{B36125D3-9B1D-0190-E011-1A25AEA0A838}"/>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 name="Freeform: Shape 17">
                <a:extLst>
                  <a:ext uri="{FF2B5EF4-FFF2-40B4-BE49-F238E27FC236}">
                    <a16:creationId xmlns:a16="http://schemas.microsoft.com/office/drawing/2014/main" id="{4331A78D-6C06-F320-5A7D-CCF018CD693D}"/>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73" name="Group 18">
                <a:extLst>
                  <a:ext uri="{FF2B5EF4-FFF2-40B4-BE49-F238E27FC236}">
                    <a16:creationId xmlns:a16="http://schemas.microsoft.com/office/drawing/2014/main" id="{70153327-3902-29DD-8C87-CA37ACB33AE5}"/>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74" name="Oval 19">
                  <a:extLst>
                    <a:ext uri="{FF2B5EF4-FFF2-40B4-BE49-F238E27FC236}">
                      <a16:creationId xmlns:a16="http://schemas.microsoft.com/office/drawing/2014/main" id="{A85D2D6C-653F-E1CA-DD83-A7071B7F097A}"/>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20">
                  <a:extLst>
                    <a:ext uri="{FF2B5EF4-FFF2-40B4-BE49-F238E27FC236}">
                      <a16:creationId xmlns:a16="http://schemas.microsoft.com/office/drawing/2014/main" id="{1D82513C-93F3-7EAF-2277-E2884411B65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21">
                  <a:extLst>
                    <a:ext uri="{FF2B5EF4-FFF2-40B4-BE49-F238E27FC236}">
                      <a16:creationId xmlns:a16="http://schemas.microsoft.com/office/drawing/2014/main" id="{D7789134-F8A4-6A21-FEF2-1E2AC807783C}"/>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22">
                  <a:extLst>
                    <a:ext uri="{FF2B5EF4-FFF2-40B4-BE49-F238E27FC236}">
                      <a16:creationId xmlns:a16="http://schemas.microsoft.com/office/drawing/2014/main" id="{81407CB3-78D9-723E-1166-05B2FD5C29A0}"/>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Freeform: Shape 195">
              <a:extLst>
                <a:ext uri="{FF2B5EF4-FFF2-40B4-BE49-F238E27FC236}">
                  <a16:creationId xmlns:a16="http://schemas.microsoft.com/office/drawing/2014/main" id="{E94EDC07-FA6C-5A74-8367-3C36F848907A}"/>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91" name="Freeform: Shape 143">
              <a:extLst>
                <a:ext uri="{FF2B5EF4-FFF2-40B4-BE49-F238E27FC236}">
                  <a16:creationId xmlns:a16="http://schemas.microsoft.com/office/drawing/2014/main" id="{BA55426F-2288-20B3-BEF2-48CE04ECDBF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92" name="Freeform: Shape 136">
              <a:extLst>
                <a:ext uri="{FF2B5EF4-FFF2-40B4-BE49-F238E27FC236}">
                  <a16:creationId xmlns:a16="http://schemas.microsoft.com/office/drawing/2014/main" id="{1D08F4BB-D272-6648-FE50-10F889DC2426}"/>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20482" name="Picture 2" descr="Unitec - Escola Técnica">
            <a:extLst>
              <a:ext uri="{FF2B5EF4-FFF2-40B4-BE49-F238E27FC236}">
                <a16:creationId xmlns:a16="http://schemas.microsoft.com/office/drawing/2014/main" id="{9B9C6776-4618-E1BD-E784-2CA570FFD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60" y="76392"/>
            <a:ext cx="584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3B85205B-609F-EB9D-6E84-065C6CC231CE}"/>
              </a:ext>
            </a:extLst>
          </p:cNvPr>
          <p:cNvPicPr>
            <a:picLocks noChangeAspect="1"/>
          </p:cNvPicPr>
          <p:nvPr/>
        </p:nvPicPr>
        <p:blipFill>
          <a:blip r:embed="rId3"/>
          <a:stretch>
            <a:fillRect/>
          </a:stretch>
        </p:blipFill>
        <p:spPr>
          <a:xfrm>
            <a:off x="241180" y="150160"/>
            <a:ext cx="1695196" cy="483084"/>
          </a:xfrm>
          <a:prstGeom prst="rect">
            <a:avLst/>
          </a:prstGeom>
        </p:spPr>
      </p:pic>
    </p:spTree>
    <p:extLst>
      <p:ext uri="{BB962C8B-B14F-4D97-AF65-F5344CB8AC3E}">
        <p14:creationId xmlns:p14="http://schemas.microsoft.com/office/powerpoint/2010/main" val="75234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9460" name="Picture 4" descr="MSO - Nossos Serviços">
            <a:extLst>
              <a:ext uri="{FF2B5EF4-FFF2-40B4-BE49-F238E27FC236}">
                <a16:creationId xmlns:a16="http://schemas.microsoft.com/office/drawing/2014/main" id="{27260F38-526B-E718-F1C6-9D87D366301C}"/>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r="311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6" name="文本框 1">
            <a:extLst>
              <a:ext uri="{FF2B5EF4-FFF2-40B4-BE49-F238E27FC236}">
                <a16:creationId xmlns:a16="http://schemas.microsoft.com/office/drawing/2014/main" id="{E61D1264-06C6-35D3-75BD-3C95618EFD94}"/>
              </a:ext>
            </a:extLst>
          </p:cNvPr>
          <p:cNvSpPr txBox="1"/>
          <p:nvPr/>
        </p:nvSpPr>
        <p:spPr>
          <a:xfrm>
            <a:off x="913795" y="1732449"/>
            <a:ext cx="10353762" cy="4058751"/>
          </a:xfrm>
          <a:prstGeom prst="rect">
            <a:avLst/>
          </a:prstGeom>
        </p:spPr>
        <p:txBody>
          <a:bodyPr vert="horz" lIns="91440" tIns="45720" rIns="91440" bIns="45720" rtlCol="0" anchor="ctr">
            <a:normAutofit/>
          </a:bodyPr>
          <a:lstStyle/>
          <a:p>
            <a:pPr>
              <a:spcBef>
                <a:spcPct val="20000"/>
              </a:spcBef>
              <a:spcAft>
                <a:spcPts val="600"/>
              </a:spcAft>
              <a:buClr>
                <a:schemeClr val="tx2"/>
              </a:buClr>
              <a:buSzPct val="70000"/>
              <a:buFont typeface="Wingdings 2" charset="2"/>
            </a:pP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hierarquia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das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medidas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controle</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orienta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priorização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das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ações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prevenção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buscando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eliminar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riscos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fonte</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minimizar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riscos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trajetória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adotar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medidas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coletivas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antes das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medidas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individuais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p:txBody>
      </p:sp>
      <p:pic>
        <p:nvPicPr>
          <p:cNvPr id="2" name="Imagem 1" descr="Uma imagem contendo Texto&#10;&#10;Descrição gerada automaticamente">
            <a:extLst>
              <a:ext uri="{FF2B5EF4-FFF2-40B4-BE49-F238E27FC236}">
                <a16:creationId xmlns:a16="http://schemas.microsoft.com/office/drawing/2014/main" id="{CB12CF46-6178-94B7-0052-576AC5246F49}"/>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0576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538694" y="2229668"/>
            <a:ext cx="5499797" cy="3351302"/>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Além disso, a norma valoriza a participação dos trabalhadores na gestão da segurança e saúde ocupacional, incentivando o engajamento de todos na busca por um ambiente mais seguro e saudável.</a:t>
            </a: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6038491"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71626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7" name="Imagem 6" descr="Uma imagem contendo Texto&#10;&#10;Descrição gerada automaticamente">
            <a:extLst>
              <a:ext uri="{FF2B5EF4-FFF2-40B4-BE49-F238E27FC236}">
                <a16:creationId xmlns:a16="http://schemas.microsoft.com/office/drawing/2014/main" id="{36CBD89B-D587-F2B4-5613-3E9CB4E38AAF}"/>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3308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03</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11569" y="4507961"/>
            <a:ext cx="3599191" cy="954107"/>
          </a:xfrm>
          <a:prstGeom prst="rect">
            <a:avLst/>
          </a:prstGeom>
          <a:noFill/>
        </p:spPr>
        <p:txBody>
          <a:bodyPr wrap="square" rtlCol="0" anchor="ctr">
            <a:spAutoFit/>
          </a:bodyPr>
          <a:lstStyle/>
          <a:p>
            <a:r>
              <a:rPr lang="pt-BR" altLang="ko-KR" sz="2800" dirty="0">
                <a:latin typeface="+mj-lt"/>
                <a:cs typeface="Arial" pitchFamily="34" charset="0"/>
              </a:rPr>
              <a:t>Riscos Ocupacionais nos Serviços de Saúde</a:t>
            </a:r>
            <a:endParaRPr lang="ko-KR" altLang="en-US" sz="28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2530" name="Picture 2" descr="Quem Somos – Union">
            <a:extLst>
              <a:ext uri="{FF2B5EF4-FFF2-40B4-BE49-F238E27FC236}">
                <a16:creationId xmlns:a16="http://schemas.microsoft.com/office/drawing/2014/main" id="{00A5B3E1-56A1-DA38-1F05-932BB0B5F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14724D55-4051-01FD-7F0D-283575F01A00}"/>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59580163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14121829-B7D5-2267-2605-1A999A1ED402}"/>
              </a:ext>
            </a:extLst>
          </p:cNvPr>
          <p:cNvSpPr/>
          <p:nvPr/>
        </p:nvSpPr>
        <p:spPr>
          <a:xfrm>
            <a:off x="3017921" y="1475058"/>
            <a:ext cx="6834865" cy="4118608"/>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93AA5F09-B11D-1C6C-B666-C5E4ACF26A27}"/>
              </a:ext>
            </a:extLst>
          </p:cNvPr>
          <p:cNvSpPr/>
          <p:nvPr/>
        </p:nvSpPr>
        <p:spPr>
          <a:xfrm>
            <a:off x="2896964" y="1371601"/>
            <a:ext cx="6834865" cy="4114798"/>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3429860" y="1337073"/>
            <a:ext cx="6010986" cy="3416320"/>
          </a:xfrm>
          <a:prstGeom prst="rect">
            <a:avLst/>
          </a:prstGeom>
          <a:noFill/>
        </p:spPr>
        <p:txBody>
          <a:bodyPr wrap="square" rtlCol="0">
            <a:spAutoFit/>
          </a:bodyPr>
          <a:lstStyle/>
          <a:p>
            <a:r>
              <a:rPr kumimoji="1" lang="pt-BR" altLang="zh-CN" sz="2400" b="1" dirty="0">
                <a:solidFill>
                  <a:schemeClr val="bg2">
                    <a:lumMod val="25000"/>
                  </a:schemeClr>
                </a:solidFill>
                <a:latin typeface="+mj-lt"/>
                <a:ea typeface="华文圆体 Regular" panose="020F0502040101010101" pitchFamily="34" charset="-122"/>
                <a:cs typeface="Yuanti SC" charset="-122"/>
              </a:rPr>
              <a:t>Os serviços de saúde apresentam diversos riscos ocupacionais que podem afetar a saúde e segurança dos profissionais que neles atuam. </a:t>
            </a:r>
          </a:p>
          <a:p>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r>
              <a:rPr kumimoji="1" lang="pt-BR" altLang="zh-CN" sz="2400" b="1" dirty="0">
                <a:solidFill>
                  <a:schemeClr val="bg2">
                    <a:lumMod val="25000"/>
                  </a:schemeClr>
                </a:solidFill>
                <a:latin typeface="+mj-lt"/>
                <a:ea typeface="华文圆体 Regular" panose="020F0502040101010101" pitchFamily="34" charset="-122"/>
                <a:cs typeface="Yuanti SC" charset="-122"/>
              </a:rPr>
              <a:t>Os riscos biológicos, como a exposição a agentes infecciosos, são comuns nesse ambiente, assim como os riscos químicos, físicos e ergonômicos. Além disso, os riscos de acidentes, como quedas e cortes, também são considerados. </a:t>
            </a:r>
          </a:p>
        </p:txBody>
      </p:sp>
      <p:grpSp>
        <p:nvGrpSpPr>
          <p:cNvPr id="97" name="Agrupar 96">
            <a:extLst>
              <a:ext uri="{FF2B5EF4-FFF2-40B4-BE49-F238E27FC236}">
                <a16:creationId xmlns:a16="http://schemas.microsoft.com/office/drawing/2014/main" id="{FF5C2D6F-E420-5E91-5A9C-673DD956754F}"/>
              </a:ext>
            </a:extLst>
          </p:cNvPr>
          <p:cNvGrpSpPr/>
          <p:nvPr/>
        </p:nvGrpSpPr>
        <p:grpSpPr>
          <a:xfrm flipH="1">
            <a:off x="-38852" y="3461658"/>
            <a:ext cx="3147403" cy="3660340"/>
            <a:chOff x="9423207" y="3983156"/>
            <a:chExt cx="2776373" cy="3076754"/>
          </a:xfrm>
        </p:grpSpPr>
        <p:grpSp>
          <p:nvGrpSpPr>
            <p:cNvPr id="98" name="Group 119">
              <a:extLst>
                <a:ext uri="{FF2B5EF4-FFF2-40B4-BE49-F238E27FC236}">
                  <a16:creationId xmlns:a16="http://schemas.microsoft.com/office/drawing/2014/main" id="{0D3B98F5-3BE2-2867-18F5-4F0DF9AF3009}"/>
                </a:ext>
              </a:extLst>
            </p:cNvPr>
            <p:cNvGrpSpPr/>
            <p:nvPr/>
          </p:nvGrpSpPr>
          <p:grpSpPr>
            <a:xfrm>
              <a:off x="9423207" y="3983156"/>
              <a:ext cx="2119814" cy="1895900"/>
              <a:chOff x="9423207" y="3983156"/>
              <a:chExt cx="2119814" cy="1895900"/>
            </a:xfrm>
          </p:grpSpPr>
          <p:sp>
            <p:nvSpPr>
              <p:cNvPr id="102" name="Freeform: Shape 12">
                <a:extLst>
                  <a:ext uri="{FF2B5EF4-FFF2-40B4-BE49-F238E27FC236}">
                    <a16:creationId xmlns:a16="http://schemas.microsoft.com/office/drawing/2014/main" id="{AD5EFE56-1D2C-0098-3854-E01FB22012E0}"/>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103" name="Freeform: Shape 13">
                <a:extLst>
                  <a:ext uri="{FF2B5EF4-FFF2-40B4-BE49-F238E27FC236}">
                    <a16:creationId xmlns:a16="http://schemas.microsoft.com/office/drawing/2014/main" id="{CB52706C-7169-41F3-EC23-25A469B885F6}"/>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4" name="Freeform: Shape 14">
                <a:extLst>
                  <a:ext uri="{FF2B5EF4-FFF2-40B4-BE49-F238E27FC236}">
                    <a16:creationId xmlns:a16="http://schemas.microsoft.com/office/drawing/2014/main" id="{0FBCFF95-58B1-BBB1-A5B6-6EAA7E8AC24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105" name="Freeform 18">
                <a:extLst>
                  <a:ext uri="{FF2B5EF4-FFF2-40B4-BE49-F238E27FC236}">
                    <a16:creationId xmlns:a16="http://schemas.microsoft.com/office/drawing/2014/main" id="{56365797-364F-8C3B-68F8-DD2D9EE9484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106" name="Group 62">
                <a:extLst>
                  <a:ext uri="{FF2B5EF4-FFF2-40B4-BE49-F238E27FC236}">
                    <a16:creationId xmlns:a16="http://schemas.microsoft.com/office/drawing/2014/main" id="{E5D8AFD0-77A6-27A4-7DD9-7C27013C54CF}"/>
                  </a:ext>
                </a:extLst>
              </p:cNvPr>
              <p:cNvGrpSpPr/>
              <p:nvPr/>
            </p:nvGrpSpPr>
            <p:grpSpPr>
              <a:xfrm rot="18900000">
                <a:off x="10066374" y="4360768"/>
                <a:ext cx="1196173" cy="911419"/>
                <a:chOff x="11413389" y="3573459"/>
                <a:chExt cx="1196173" cy="911419"/>
              </a:xfrm>
            </p:grpSpPr>
            <p:sp>
              <p:nvSpPr>
                <p:cNvPr id="113" name="Rectangle 23">
                  <a:extLst>
                    <a:ext uri="{FF2B5EF4-FFF2-40B4-BE49-F238E27FC236}">
                      <a16:creationId xmlns:a16="http://schemas.microsoft.com/office/drawing/2014/main" id="{DA1C3F98-D8EB-DF41-17F2-7E5E331532A1}"/>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4">
                  <a:extLst>
                    <a:ext uri="{FF2B5EF4-FFF2-40B4-BE49-F238E27FC236}">
                      <a16:creationId xmlns:a16="http://schemas.microsoft.com/office/drawing/2014/main" id="{83637E6A-94F6-6B17-4643-35021DF2B573}"/>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27">
                  <a:extLst>
                    <a:ext uri="{FF2B5EF4-FFF2-40B4-BE49-F238E27FC236}">
                      <a16:creationId xmlns:a16="http://schemas.microsoft.com/office/drawing/2014/main" id="{1B684ADA-EBBB-E190-493A-25F043D827E8}"/>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Rectangle 33">
                  <a:extLst>
                    <a:ext uri="{FF2B5EF4-FFF2-40B4-BE49-F238E27FC236}">
                      <a16:creationId xmlns:a16="http://schemas.microsoft.com/office/drawing/2014/main" id="{E205F1F4-6602-96D4-D434-424E779E6E05}"/>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34">
                  <a:extLst>
                    <a:ext uri="{FF2B5EF4-FFF2-40B4-BE49-F238E27FC236}">
                      <a16:creationId xmlns:a16="http://schemas.microsoft.com/office/drawing/2014/main" id="{ADC955DE-393A-4450-66BE-DAED2155A2F5}"/>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5">
                  <a:extLst>
                    <a:ext uri="{FF2B5EF4-FFF2-40B4-BE49-F238E27FC236}">
                      <a16:creationId xmlns:a16="http://schemas.microsoft.com/office/drawing/2014/main" id="{AC51350A-13CD-DCD8-82B4-1872A2D595B2}"/>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36">
                  <a:extLst>
                    <a:ext uri="{FF2B5EF4-FFF2-40B4-BE49-F238E27FC236}">
                      <a16:creationId xmlns:a16="http://schemas.microsoft.com/office/drawing/2014/main" id="{E84B9D4E-BE00-742E-18A7-C324C612C0AD}"/>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50">
                  <a:extLst>
                    <a:ext uri="{FF2B5EF4-FFF2-40B4-BE49-F238E27FC236}">
                      <a16:creationId xmlns:a16="http://schemas.microsoft.com/office/drawing/2014/main" id="{E75919B1-92CB-3E94-B6C6-21B1258DCB04}"/>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47">
                  <a:extLst>
                    <a:ext uri="{FF2B5EF4-FFF2-40B4-BE49-F238E27FC236}">
                      <a16:creationId xmlns:a16="http://schemas.microsoft.com/office/drawing/2014/main" id="{D3EC3B08-BE71-3053-E119-4776D00AD8A0}"/>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44">
                  <a:extLst>
                    <a:ext uri="{FF2B5EF4-FFF2-40B4-BE49-F238E27FC236}">
                      <a16:creationId xmlns:a16="http://schemas.microsoft.com/office/drawing/2014/main" id="{A024AF75-1539-8C06-117C-9D3E72DE3CB7}"/>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41">
                  <a:extLst>
                    <a:ext uri="{FF2B5EF4-FFF2-40B4-BE49-F238E27FC236}">
                      <a16:creationId xmlns:a16="http://schemas.microsoft.com/office/drawing/2014/main" id="{F395B4BB-7840-AF16-0188-7C787F93BDAC}"/>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8">
                  <a:extLst>
                    <a:ext uri="{FF2B5EF4-FFF2-40B4-BE49-F238E27FC236}">
                      <a16:creationId xmlns:a16="http://schemas.microsoft.com/office/drawing/2014/main" id="{165D4E96-84C8-B989-D7FD-F1638D07BFBD}"/>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Freeform: Shape 17">
                <a:extLst>
                  <a:ext uri="{FF2B5EF4-FFF2-40B4-BE49-F238E27FC236}">
                    <a16:creationId xmlns:a16="http://schemas.microsoft.com/office/drawing/2014/main" id="{5D71B152-0FB5-8A40-5A06-D901A3F83AAC}"/>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108" name="Group 18">
                <a:extLst>
                  <a:ext uri="{FF2B5EF4-FFF2-40B4-BE49-F238E27FC236}">
                    <a16:creationId xmlns:a16="http://schemas.microsoft.com/office/drawing/2014/main" id="{233F6397-C449-B0CF-95A0-7FE54273F27E}"/>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109" name="Oval 19">
                  <a:extLst>
                    <a:ext uri="{FF2B5EF4-FFF2-40B4-BE49-F238E27FC236}">
                      <a16:creationId xmlns:a16="http://schemas.microsoft.com/office/drawing/2014/main" id="{106FD57D-1401-9353-7582-53034DA69EE6}"/>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20">
                  <a:extLst>
                    <a:ext uri="{FF2B5EF4-FFF2-40B4-BE49-F238E27FC236}">
                      <a16:creationId xmlns:a16="http://schemas.microsoft.com/office/drawing/2014/main" id="{C86DA59F-F880-A2E5-161E-BD310286B9C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21">
                  <a:extLst>
                    <a:ext uri="{FF2B5EF4-FFF2-40B4-BE49-F238E27FC236}">
                      <a16:creationId xmlns:a16="http://schemas.microsoft.com/office/drawing/2014/main" id="{37FB9A90-53A8-FD27-80D5-558B3E1FE7C9}"/>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22">
                  <a:extLst>
                    <a:ext uri="{FF2B5EF4-FFF2-40B4-BE49-F238E27FC236}">
                      <a16:creationId xmlns:a16="http://schemas.microsoft.com/office/drawing/2014/main" id="{22B94AF7-EF58-F698-E8F8-65B34076A775}"/>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Freeform: Shape 195">
              <a:extLst>
                <a:ext uri="{FF2B5EF4-FFF2-40B4-BE49-F238E27FC236}">
                  <a16:creationId xmlns:a16="http://schemas.microsoft.com/office/drawing/2014/main" id="{9294DBCF-0835-DBE5-01A9-6214C2A97D4D}"/>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100" name="Freeform: Shape 143">
              <a:extLst>
                <a:ext uri="{FF2B5EF4-FFF2-40B4-BE49-F238E27FC236}">
                  <a16:creationId xmlns:a16="http://schemas.microsoft.com/office/drawing/2014/main" id="{7C06A936-E65E-2E90-7EEC-5392CF13AE70}"/>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01" name="Freeform: Shape 136">
              <a:extLst>
                <a:ext uri="{FF2B5EF4-FFF2-40B4-BE49-F238E27FC236}">
                  <a16:creationId xmlns:a16="http://schemas.microsoft.com/office/drawing/2014/main" id="{A8C4F3CF-1515-8894-915F-87AF202B80C1}"/>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3" name="Imagem 2" descr="Uma imagem contendo Texto&#10;&#10;Descrição gerada automaticamente">
            <a:extLst>
              <a:ext uri="{FF2B5EF4-FFF2-40B4-BE49-F238E27FC236}">
                <a16:creationId xmlns:a16="http://schemas.microsoft.com/office/drawing/2014/main" id="{0787E396-8271-517A-549C-E7EE9E049EDC}"/>
              </a:ext>
            </a:extLst>
          </p:cNvPr>
          <p:cNvPicPr>
            <a:picLocks noChangeAspect="1"/>
          </p:cNvPicPr>
          <p:nvPr/>
        </p:nvPicPr>
        <p:blipFill>
          <a:blip r:embed="rId2"/>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71705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2152454" y="1683124"/>
            <a:ext cx="9620693" cy="3903504"/>
          </a:xfrm>
          <a:prstGeom prst="rect">
            <a:avLst/>
          </a:prstGeom>
          <a:noFill/>
        </p:spPr>
        <p:txBody>
          <a:bodyPr wrap="square" rtlCol="0">
            <a:spAutoFit/>
          </a:bodyPr>
          <a:lstStyle/>
          <a:p>
            <a:pPr>
              <a:lnSpc>
                <a:spcPct val="150000"/>
              </a:lnSpc>
            </a:pPr>
            <a:r>
              <a:rPr kumimoji="1" lang="pt-BR" altLang="zh-CN" sz="2800" dirty="0">
                <a:latin typeface="+mj-lt"/>
                <a:ea typeface="华文圆体 Regular" panose="020F0502040101010101" pitchFamily="34" charset="-122"/>
                <a:cs typeface="Yuanti SC" charset="-122"/>
              </a:rPr>
              <a:t> Os profissionais de SST devem identificar esses riscos por meio de uma análise criteriosa dos ambientes e das atividades desenvolvidas, para, em seguida, implementar medidas de controle eficazes que reduzam a ocorrência desses eventos adversos e protejam a saúde e bem-estar dos trabalhadores. </a:t>
            </a:r>
          </a:p>
          <a:p>
            <a:pPr>
              <a:lnSpc>
                <a:spcPct val="150000"/>
              </a:lnSpc>
            </a:pPr>
            <a:endParaRPr kumimoji="1" lang="pt-BR" altLang="zh-CN" sz="2800" dirty="0">
              <a:latin typeface="+mj-lt"/>
              <a:ea typeface="华文圆体 Regular" panose="020F0502040101010101" pitchFamily="34" charset="-122"/>
              <a:cs typeface="Yuanti SC" charset="-122"/>
            </a:endParaRPr>
          </a:p>
        </p:txBody>
      </p:sp>
      <p:grpSp>
        <p:nvGrpSpPr>
          <p:cNvPr id="5" name="Agrupar 4">
            <a:extLst>
              <a:ext uri="{FF2B5EF4-FFF2-40B4-BE49-F238E27FC236}">
                <a16:creationId xmlns:a16="http://schemas.microsoft.com/office/drawing/2014/main" id="{DAC1CF41-421B-D5CB-28A8-28A3F5FFF03E}"/>
              </a:ext>
            </a:extLst>
          </p:cNvPr>
          <p:cNvGrpSpPr/>
          <p:nvPr/>
        </p:nvGrpSpPr>
        <p:grpSpPr>
          <a:xfrm>
            <a:off x="511504" y="2949057"/>
            <a:ext cx="1423308" cy="1103538"/>
            <a:chOff x="3747406" y="681717"/>
            <a:chExt cx="2308225" cy="1924050"/>
          </a:xfrm>
        </p:grpSpPr>
        <p:sp>
          <p:nvSpPr>
            <p:cNvPr id="6" name="Freeform 11">
              <a:extLst>
                <a:ext uri="{FF2B5EF4-FFF2-40B4-BE49-F238E27FC236}">
                  <a16:creationId xmlns:a16="http://schemas.microsoft.com/office/drawing/2014/main" id="{2CAFDDAF-7FDE-F0A4-2941-5B7E68F9EBA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276A6AE8-806E-9A14-B68E-CB5F01A564E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812F4DA5-E672-BCBC-50BD-5FEF3F8D5F9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3" name="Imagem 2" descr="Uma imagem contendo Texto&#10;&#10;Descrição gerada automaticamente">
            <a:extLst>
              <a:ext uri="{FF2B5EF4-FFF2-40B4-BE49-F238E27FC236}">
                <a16:creationId xmlns:a16="http://schemas.microsoft.com/office/drawing/2014/main" id="{3B8A75B5-55F5-7647-82A3-FE7A04A0DEA8}"/>
              </a:ext>
            </a:extLst>
          </p:cNvPr>
          <p:cNvPicPr>
            <a:picLocks noChangeAspect="1"/>
          </p:cNvPicPr>
          <p:nvPr/>
        </p:nvPicPr>
        <p:blipFill>
          <a:blip r:embed="rId2"/>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6315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pic>
        <p:nvPicPr>
          <p:cNvPr id="3" name="object 3">
            <a:extLst>
              <a:ext uri="{FF2B5EF4-FFF2-40B4-BE49-F238E27FC236}">
                <a16:creationId xmlns:a16="http://schemas.microsoft.com/office/drawing/2014/main" id="{14A9B748-11A2-96A8-7869-B503C6B08F87}"/>
              </a:ext>
            </a:extLst>
          </p:cNvPr>
          <p:cNvPicPr/>
          <p:nvPr/>
        </p:nvPicPr>
        <p:blipFill rotWithShape="1">
          <a:blip r:embed="rId2" cstate="print"/>
          <a:srcRect b="52183"/>
          <a:stretch/>
        </p:blipFill>
        <p:spPr>
          <a:xfrm>
            <a:off x="23684" y="2857500"/>
            <a:ext cx="2876833" cy="3996416"/>
          </a:xfrm>
          <a:prstGeom prst="rect">
            <a:avLst/>
          </a:prstGeom>
        </p:spPr>
      </p:pic>
      <p:sp>
        <p:nvSpPr>
          <p:cNvPr id="8" name="Freeform 6">
            <a:extLst>
              <a:ext uri="{FF2B5EF4-FFF2-40B4-BE49-F238E27FC236}">
                <a16:creationId xmlns:a16="http://schemas.microsoft.com/office/drawing/2014/main" id="{3236A063-7A51-F270-05AE-A68BFC9DC74F}"/>
              </a:ext>
            </a:extLst>
          </p:cNvPr>
          <p:cNvSpPr/>
          <p:nvPr/>
        </p:nvSpPr>
        <p:spPr bwMode="auto">
          <a:xfrm flipV="1">
            <a:off x="5900924" y="50240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3107266" y="2690146"/>
            <a:ext cx="6800910" cy="1815882"/>
          </a:xfrm>
          <a:prstGeom prst="rect">
            <a:avLst/>
          </a:prstGeom>
          <a:noFill/>
        </p:spPr>
        <p:txBody>
          <a:bodyPr wrap="square" rtlCol="0">
            <a:spAutoFit/>
          </a:bodyPr>
          <a:lstStyle/>
          <a:p>
            <a:r>
              <a:rPr kumimoji="1" lang="pt-BR" altLang="zh-CN" sz="2800" dirty="0">
                <a:solidFill>
                  <a:schemeClr val="bg1"/>
                </a:solidFill>
                <a:latin typeface="+mj-lt"/>
                <a:ea typeface="华文圆体 Regular" panose="020F0502040101010101" pitchFamily="34" charset="-122"/>
                <a:cs typeface="Yuanti SC" charset="-122"/>
              </a:rPr>
              <a:t>A conscientização e capacitação dos profissionais também são essenciais para que eles possam identificar os riscos no dia a dia e adotar as medidas corretas de prevenção.</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37424" y="49478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56871" y="537395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pic>
        <p:nvPicPr>
          <p:cNvPr id="4" name="Imagem 3" descr="Uma imagem contendo Texto&#10;&#10;Descrição gerada automaticamente">
            <a:extLst>
              <a:ext uri="{FF2B5EF4-FFF2-40B4-BE49-F238E27FC236}">
                <a16:creationId xmlns:a16="http://schemas.microsoft.com/office/drawing/2014/main" id="{D8D54AAF-29FB-651C-BDEF-742A7408E8DC}"/>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6921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2587" y="156110"/>
            <a:ext cx="3967565" cy="830997"/>
          </a:xfrm>
          <a:prstGeom prst="rect">
            <a:avLst/>
          </a:prstGeom>
          <a:noFill/>
        </p:spPr>
        <p:txBody>
          <a:bodyPr wrap="square" rtlCol="0">
            <a:spAutoFit/>
          </a:bodyPr>
          <a:lstStyle/>
          <a:p>
            <a:pPr algn="ctr"/>
            <a:r>
              <a:rPr kumimoji="1" lang="en-US" altLang="zh-CN" sz="4800" b="1" dirty="0">
                <a:ea typeface="华文圆体 Regular" panose="020F0502040101010101" pitchFamily="34" charset="-122"/>
                <a:cs typeface="Yuanti SC" charset="-122"/>
              </a:rPr>
              <a:t>CONTEÚDO</a:t>
            </a:r>
            <a:endParaRPr kumimoji="1" lang="zh-CN" altLang="en-US" sz="4800" b="1" dirty="0">
              <a:ea typeface="华文圆体 Regular" panose="020F0502040101010101" pitchFamily="34" charset="-122"/>
              <a:cs typeface="Yuanti SC" charset="-122"/>
            </a:endParaRPr>
          </a:p>
        </p:txBody>
      </p:sp>
      <p:sp>
        <p:nvSpPr>
          <p:cNvPr id="5" name="文本框 4"/>
          <p:cNvSpPr txBox="1"/>
          <p:nvPr/>
        </p:nvSpPr>
        <p:spPr>
          <a:xfrm>
            <a:off x="2947101" y="1657567"/>
            <a:ext cx="4131434" cy="400110"/>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Abrangência e Objetivos da NR-32</a:t>
            </a:r>
            <a:endParaRPr kumimoji="1" lang="zh-CN" altLang="en-US" sz="2000" dirty="0">
              <a:latin typeface="+mj-lt"/>
              <a:ea typeface="华文圆体 Regular" panose="020F0502040101010101" pitchFamily="34" charset="-122"/>
              <a:cs typeface="Yuanti SC" charset="-122"/>
            </a:endParaRPr>
          </a:p>
        </p:txBody>
      </p:sp>
      <p:sp>
        <p:nvSpPr>
          <p:cNvPr id="13" name="椭圆 12"/>
          <p:cNvSpPr/>
          <p:nvPr/>
        </p:nvSpPr>
        <p:spPr>
          <a:xfrm>
            <a:off x="2084301" y="1461620"/>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1</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14" name="椭圆 13"/>
          <p:cNvSpPr/>
          <p:nvPr/>
        </p:nvSpPr>
        <p:spPr>
          <a:xfrm>
            <a:off x="1630104" y="2499248"/>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2</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15" name="椭圆 14"/>
          <p:cNvSpPr/>
          <p:nvPr/>
        </p:nvSpPr>
        <p:spPr>
          <a:xfrm>
            <a:off x="1232636" y="3536876"/>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3</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16" name="椭圆 15"/>
          <p:cNvSpPr/>
          <p:nvPr/>
        </p:nvSpPr>
        <p:spPr>
          <a:xfrm>
            <a:off x="894800" y="4574504"/>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4</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17" name="椭圆 15">
            <a:extLst>
              <a:ext uri="{FF2B5EF4-FFF2-40B4-BE49-F238E27FC236}">
                <a16:creationId xmlns:a16="http://schemas.microsoft.com/office/drawing/2014/main" id="{E8562286-66EE-97AF-331C-AEB34C081534}"/>
              </a:ext>
            </a:extLst>
          </p:cNvPr>
          <p:cNvSpPr/>
          <p:nvPr/>
        </p:nvSpPr>
        <p:spPr>
          <a:xfrm>
            <a:off x="492471" y="5612132"/>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5</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18" name="文本框 4">
            <a:extLst>
              <a:ext uri="{FF2B5EF4-FFF2-40B4-BE49-F238E27FC236}">
                <a16:creationId xmlns:a16="http://schemas.microsoft.com/office/drawing/2014/main" id="{844B371A-4D77-2B05-92FE-F8A6620CFB58}"/>
              </a:ext>
            </a:extLst>
          </p:cNvPr>
          <p:cNvSpPr txBox="1"/>
          <p:nvPr/>
        </p:nvSpPr>
        <p:spPr>
          <a:xfrm>
            <a:off x="2481769" y="2756730"/>
            <a:ext cx="4131434" cy="400110"/>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Princípios Básicos da NR-32</a:t>
            </a:r>
            <a:endParaRPr kumimoji="1" lang="zh-CN" altLang="en-US" sz="2000" dirty="0">
              <a:latin typeface="+mj-lt"/>
              <a:ea typeface="华文圆体 Regular" panose="020F0502040101010101" pitchFamily="34" charset="-122"/>
              <a:cs typeface="Yuanti SC" charset="-122"/>
            </a:endParaRPr>
          </a:p>
        </p:txBody>
      </p:sp>
      <p:sp>
        <p:nvSpPr>
          <p:cNvPr id="19" name="椭圆 12">
            <a:extLst>
              <a:ext uri="{FF2B5EF4-FFF2-40B4-BE49-F238E27FC236}">
                <a16:creationId xmlns:a16="http://schemas.microsoft.com/office/drawing/2014/main" id="{6107D374-AF8B-EB8D-9FB0-7A1E37ED24B4}"/>
              </a:ext>
            </a:extLst>
          </p:cNvPr>
          <p:cNvSpPr/>
          <p:nvPr/>
        </p:nvSpPr>
        <p:spPr>
          <a:xfrm>
            <a:off x="7199633" y="2310777"/>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6</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20" name="椭圆 13">
            <a:extLst>
              <a:ext uri="{FF2B5EF4-FFF2-40B4-BE49-F238E27FC236}">
                <a16:creationId xmlns:a16="http://schemas.microsoft.com/office/drawing/2014/main" id="{C636592E-E7C4-593B-5C73-F6B5C3D656A1}"/>
              </a:ext>
            </a:extLst>
          </p:cNvPr>
          <p:cNvSpPr/>
          <p:nvPr/>
        </p:nvSpPr>
        <p:spPr>
          <a:xfrm>
            <a:off x="6745436" y="3348405"/>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7</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21" name="椭圆 14">
            <a:extLst>
              <a:ext uri="{FF2B5EF4-FFF2-40B4-BE49-F238E27FC236}">
                <a16:creationId xmlns:a16="http://schemas.microsoft.com/office/drawing/2014/main" id="{4DD03C32-C7A1-CC84-C95B-57374C2988FE}"/>
              </a:ext>
            </a:extLst>
          </p:cNvPr>
          <p:cNvSpPr/>
          <p:nvPr/>
        </p:nvSpPr>
        <p:spPr>
          <a:xfrm>
            <a:off x="6347968" y="4386033"/>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8</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22" name="椭圆 15">
            <a:extLst>
              <a:ext uri="{FF2B5EF4-FFF2-40B4-BE49-F238E27FC236}">
                <a16:creationId xmlns:a16="http://schemas.microsoft.com/office/drawing/2014/main" id="{7B501AF8-B1F0-E635-4B80-4B681A877B3C}"/>
              </a:ext>
            </a:extLst>
          </p:cNvPr>
          <p:cNvSpPr/>
          <p:nvPr/>
        </p:nvSpPr>
        <p:spPr>
          <a:xfrm>
            <a:off x="6010132" y="5423661"/>
            <a:ext cx="794935" cy="794935"/>
          </a:xfrm>
          <a:prstGeom prst="ellipse">
            <a:avLst/>
          </a:prstGeom>
          <a:solidFill>
            <a:srgbClr val="4BC9D0"/>
          </a:solidFill>
          <a:ln>
            <a:solidFill>
              <a:srgbClr val="4BC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latin typeface="Impact" panose="020B0806030902050204" pitchFamily="34" charset="0"/>
                <a:ea typeface="华文圆体 Regular" panose="020F0502040101010101" pitchFamily="34" charset="-122"/>
                <a:cs typeface="Yuanti SC" charset="-122"/>
              </a:rPr>
              <a:t>9</a:t>
            </a:r>
            <a:endParaRPr kumimoji="1" lang="zh-CN" altLang="en-US" sz="2800" dirty="0">
              <a:solidFill>
                <a:schemeClr val="tx1"/>
              </a:solidFill>
              <a:latin typeface="Impact" panose="020B0806030902050204" pitchFamily="34" charset="0"/>
              <a:ea typeface="华文圆体 Regular" panose="020F0502040101010101" pitchFamily="34" charset="-122"/>
              <a:cs typeface="Yuanti SC" charset="-122"/>
            </a:endParaRPr>
          </a:p>
        </p:txBody>
      </p:sp>
      <p:sp>
        <p:nvSpPr>
          <p:cNvPr id="24" name="文本框 4">
            <a:extLst>
              <a:ext uri="{FF2B5EF4-FFF2-40B4-BE49-F238E27FC236}">
                <a16:creationId xmlns:a16="http://schemas.microsoft.com/office/drawing/2014/main" id="{4596AB70-F7CB-E6C4-8FEE-17C69329A2FF}"/>
              </a:ext>
            </a:extLst>
          </p:cNvPr>
          <p:cNvSpPr txBox="1"/>
          <p:nvPr/>
        </p:nvSpPr>
        <p:spPr>
          <a:xfrm>
            <a:off x="8048733" y="2528496"/>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Envolvimento de todos os colaboradores</a:t>
            </a:r>
            <a:endParaRPr kumimoji="1" lang="zh-CN" altLang="en-US" sz="2000" dirty="0">
              <a:latin typeface="+mj-lt"/>
              <a:ea typeface="华文圆体 Regular" panose="020F0502040101010101" pitchFamily="34" charset="-122"/>
              <a:cs typeface="Yuanti SC" charset="-122"/>
            </a:endParaRPr>
          </a:p>
        </p:txBody>
      </p:sp>
      <p:sp>
        <p:nvSpPr>
          <p:cNvPr id="25" name="文本框 4">
            <a:extLst>
              <a:ext uri="{FF2B5EF4-FFF2-40B4-BE49-F238E27FC236}">
                <a16:creationId xmlns:a16="http://schemas.microsoft.com/office/drawing/2014/main" id="{ECC35C0D-081A-DF69-A2EB-FCE5D1F27FB3}"/>
              </a:ext>
            </a:extLst>
          </p:cNvPr>
          <p:cNvSpPr txBox="1"/>
          <p:nvPr/>
        </p:nvSpPr>
        <p:spPr>
          <a:xfrm>
            <a:off x="7594287" y="3605887"/>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Treinamentos periódicos e capacitação</a:t>
            </a:r>
            <a:endParaRPr kumimoji="1" lang="zh-CN" altLang="en-US" sz="2000" dirty="0">
              <a:latin typeface="+mj-lt"/>
              <a:ea typeface="华文圆体 Regular" panose="020F0502040101010101" pitchFamily="34" charset="-122"/>
              <a:cs typeface="Yuanti SC" charset="-122"/>
            </a:endParaRPr>
          </a:p>
        </p:txBody>
      </p:sp>
      <p:sp>
        <p:nvSpPr>
          <p:cNvPr id="28" name="文本框 4">
            <a:extLst>
              <a:ext uri="{FF2B5EF4-FFF2-40B4-BE49-F238E27FC236}">
                <a16:creationId xmlns:a16="http://schemas.microsoft.com/office/drawing/2014/main" id="{E34E1ECE-C699-0E0A-AE67-AE4D9EE839E5}"/>
              </a:ext>
            </a:extLst>
          </p:cNvPr>
          <p:cNvSpPr txBox="1"/>
          <p:nvPr/>
        </p:nvSpPr>
        <p:spPr>
          <a:xfrm>
            <a:off x="7303057" y="4581087"/>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Monitoramento contínuo dos indicadores de saúde ocupacional</a:t>
            </a:r>
            <a:endParaRPr kumimoji="1" lang="zh-CN" altLang="en-US" sz="2000" dirty="0">
              <a:latin typeface="+mj-lt"/>
              <a:ea typeface="华文圆体 Regular" panose="020F0502040101010101" pitchFamily="34" charset="-122"/>
              <a:cs typeface="Yuanti SC" charset="-122"/>
            </a:endParaRPr>
          </a:p>
        </p:txBody>
      </p:sp>
      <p:sp>
        <p:nvSpPr>
          <p:cNvPr id="30" name="文本框 4">
            <a:extLst>
              <a:ext uri="{FF2B5EF4-FFF2-40B4-BE49-F238E27FC236}">
                <a16:creationId xmlns:a16="http://schemas.microsoft.com/office/drawing/2014/main" id="{D4989DF0-BC80-B2C6-26C3-A5898C8119DD}"/>
              </a:ext>
            </a:extLst>
          </p:cNvPr>
          <p:cNvSpPr txBox="1"/>
          <p:nvPr/>
        </p:nvSpPr>
        <p:spPr>
          <a:xfrm>
            <a:off x="2128094" y="3716220"/>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Riscos Ocupacionais nos Serviços de Saúde</a:t>
            </a:r>
            <a:endParaRPr kumimoji="1" lang="zh-CN" altLang="en-US" sz="2000" dirty="0">
              <a:latin typeface="+mj-lt"/>
              <a:ea typeface="华文圆体 Regular" panose="020F0502040101010101" pitchFamily="34" charset="-122"/>
              <a:cs typeface="Yuanti SC" charset="-122"/>
            </a:endParaRPr>
          </a:p>
        </p:txBody>
      </p:sp>
      <p:sp>
        <p:nvSpPr>
          <p:cNvPr id="31" name="文本框 4">
            <a:extLst>
              <a:ext uri="{FF2B5EF4-FFF2-40B4-BE49-F238E27FC236}">
                <a16:creationId xmlns:a16="http://schemas.microsoft.com/office/drawing/2014/main" id="{0CA9F0EE-0CAF-1EF8-13F6-24BD84E7832C}"/>
              </a:ext>
            </a:extLst>
          </p:cNvPr>
          <p:cNvSpPr txBox="1"/>
          <p:nvPr/>
        </p:nvSpPr>
        <p:spPr>
          <a:xfrm>
            <a:off x="1651876" y="4793611"/>
            <a:ext cx="4131434" cy="400110"/>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Principais diretrizes da NR-32</a:t>
            </a:r>
            <a:endParaRPr kumimoji="1" lang="zh-CN" altLang="en-US" sz="2000" dirty="0">
              <a:latin typeface="+mj-lt"/>
              <a:ea typeface="华文圆体 Regular" panose="020F0502040101010101" pitchFamily="34" charset="-122"/>
              <a:cs typeface="Yuanti SC" charset="-122"/>
            </a:endParaRPr>
          </a:p>
        </p:txBody>
      </p:sp>
      <p:sp>
        <p:nvSpPr>
          <p:cNvPr id="32" name="文本框 4">
            <a:extLst>
              <a:ext uri="{FF2B5EF4-FFF2-40B4-BE49-F238E27FC236}">
                <a16:creationId xmlns:a16="http://schemas.microsoft.com/office/drawing/2014/main" id="{0010C340-82CE-3307-2B7F-045571AE7852}"/>
              </a:ext>
            </a:extLst>
          </p:cNvPr>
          <p:cNvSpPr txBox="1"/>
          <p:nvPr/>
        </p:nvSpPr>
        <p:spPr>
          <a:xfrm>
            <a:off x="6805067" y="5661693"/>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Perguntas e respostas sobre a NR-32</a:t>
            </a:r>
          </a:p>
        </p:txBody>
      </p:sp>
      <p:sp>
        <p:nvSpPr>
          <p:cNvPr id="33" name="文本框 4">
            <a:extLst>
              <a:ext uri="{FF2B5EF4-FFF2-40B4-BE49-F238E27FC236}">
                <a16:creationId xmlns:a16="http://schemas.microsoft.com/office/drawing/2014/main" id="{8264D553-5E4C-FE07-160A-E4DC5C7EBB2D}"/>
              </a:ext>
            </a:extLst>
          </p:cNvPr>
          <p:cNvSpPr txBox="1"/>
          <p:nvPr/>
        </p:nvSpPr>
        <p:spPr>
          <a:xfrm>
            <a:off x="1287406" y="5859081"/>
            <a:ext cx="4131434" cy="707886"/>
          </a:xfrm>
          <a:prstGeom prst="rect">
            <a:avLst/>
          </a:prstGeom>
          <a:noFill/>
        </p:spPr>
        <p:txBody>
          <a:bodyPr wrap="square" rtlCol="0">
            <a:spAutoFit/>
          </a:bodyPr>
          <a:lstStyle/>
          <a:p>
            <a:r>
              <a:rPr kumimoji="1" lang="en-US" altLang="zh-CN" sz="2000" dirty="0">
                <a:latin typeface="+mj-lt"/>
                <a:ea typeface="华文圆体 Regular" panose="020F0502040101010101" pitchFamily="34" charset="-122"/>
                <a:cs typeface="Yuanti SC" charset="-122"/>
              </a:rPr>
              <a:t> </a:t>
            </a:r>
            <a:r>
              <a:rPr kumimoji="1" lang="pt-BR" altLang="zh-CN" sz="2000" dirty="0">
                <a:latin typeface="+mj-lt"/>
                <a:ea typeface="华文圆体 Regular" panose="020F0502040101010101" pitchFamily="34" charset="-122"/>
                <a:cs typeface="Yuanti SC" charset="-122"/>
              </a:rPr>
              <a:t>NR-32: Atendimento aos pacientes e visitantes</a:t>
            </a:r>
            <a:endParaRPr kumimoji="1" lang="zh-CN" altLang="en-US" sz="2000" dirty="0">
              <a:latin typeface="+mj-lt"/>
              <a:ea typeface="华文圆体 Regular" panose="020F0502040101010101" pitchFamily="34" charset="-122"/>
              <a:cs typeface="Yuanti SC" charset="-122"/>
            </a:endParaRPr>
          </a:p>
        </p:txBody>
      </p:sp>
      <p:pic>
        <p:nvPicPr>
          <p:cNvPr id="3" name="Imagem 2" descr="Uma imagem contendo Texto&#10;&#10;Descrição gerada automaticamente">
            <a:extLst>
              <a:ext uri="{FF2B5EF4-FFF2-40B4-BE49-F238E27FC236}">
                <a16:creationId xmlns:a16="http://schemas.microsoft.com/office/drawing/2014/main" id="{3E52291B-9069-DEEB-8C24-48DAE72FE7FB}"/>
              </a:ext>
            </a:extLst>
          </p:cNvPr>
          <p:cNvPicPr>
            <a:picLocks noChangeAspect="1"/>
          </p:cNvPicPr>
          <p:nvPr/>
        </p:nvPicPr>
        <p:blipFill>
          <a:blip r:embed="rId2"/>
          <a:stretch>
            <a:fillRect/>
          </a:stretch>
        </p:blipFill>
        <p:spPr>
          <a:xfrm>
            <a:off x="241180" y="150159"/>
            <a:ext cx="2057640" cy="586371"/>
          </a:xfrm>
          <a:prstGeom prst="rect">
            <a:avLst/>
          </a:prstGeom>
        </p:spPr>
      </p:pic>
    </p:spTree>
    <p:extLst>
      <p:ext uri="{BB962C8B-B14F-4D97-AF65-F5344CB8AC3E}">
        <p14:creationId xmlns:p14="http://schemas.microsoft.com/office/powerpoint/2010/main" val="5084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randombar(horizontal)">
                                      <p:cBhvr>
                                        <p:cTn id="49" dur="500"/>
                                        <p:tgtEl>
                                          <p:spTgt spid="2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randombar(horizontal)">
                                      <p:cBhvr>
                                        <p:cTn id="58" dur="500"/>
                                        <p:tgtEl>
                                          <p:spTgt spid="3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4" grpId="0" animBg="1"/>
      <p:bldP spid="15" grpId="0" animBg="1"/>
      <p:bldP spid="16" grpId="0" animBg="1"/>
      <p:bldP spid="17" grpId="0" animBg="1"/>
      <p:bldP spid="18" grpId="0"/>
      <p:bldP spid="19" grpId="0" animBg="1"/>
      <p:bldP spid="20" grpId="0" animBg="1"/>
      <p:bldP spid="21" grpId="0" animBg="1"/>
      <p:bldP spid="22" grpId="0" animBg="1"/>
      <p:bldP spid="24" grpId="0"/>
      <p:bldP spid="25" grpId="0"/>
      <p:bldP spid="28" grpId="0"/>
      <p:bldP spid="30" grpId="0"/>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04</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11569" y="4507961"/>
            <a:ext cx="3599191" cy="954107"/>
          </a:xfrm>
          <a:prstGeom prst="rect">
            <a:avLst/>
          </a:prstGeom>
          <a:noFill/>
        </p:spPr>
        <p:txBody>
          <a:bodyPr wrap="square" rtlCol="0" anchor="ctr">
            <a:spAutoFit/>
          </a:bodyPr>
          <a:lstStyle/>
          <a:p>
            <a:r>
              <a:rPr lang="pt-BR" altLang="ko-KR" sz="2800" dirty="0">
                <a:latin typeface="+mj-lt"/>
                <a:cs typeface="Arial" pitchFamily="34" charset="0"/>
              </a:rPr>
              <a:t>Principais diretrizes da NR-32</a:t>
            </a:r>
            <a:endParaRPr lang="ko-KR" altLang="en-US" sz="28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4578" name="Picture 2" descr="Quem Somos – Union">
            <a:extLst>
              <a:ext uri="{FF2B5EF4-FFF2-40B4-BE49-F238E27FC236}">
                <a16:creationId xmlns:a16="http://schemas.microsoft.com/office/drawing/2014/main" id="{98779D5D-EB46-EF30-B59B-3133163A9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1A523971-A76B-2707-CE11-BDC6E4DCCABF}"/>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97048748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481">
            <a:extLst>
              <a:ext uri="{FF2B5EF4-FFF2-40B4-BE49-F238E27FC236}">
                <a16:creationId xmlns:a16="http://schemas.microsoft.com/office/drawing/2014/main" id="{F2F9EB7B-07FD-7E5F-6645-D088212B2EAD}"/>
              </a:ext>
            </a:extLst>
          </p:cNvPr>
          <p:cNvSpPr/>
          <p:nvPr/>
        </p:nvSpPr>
        <p:spPr>
          <a:xfrm rot="592588">
            <a:off x="2506171" y="139216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chemeClr val="tx1">
              <a:lumMod val="75000"/>
              <a:lumOff val="25000"/>
            </a:schemeClr>
          </a:solidFill>
          <a:ln w="12700">
            <a:round/>
          </a:ln>
        </p:spPr>
        <p:txBody>
          <a:bodyPr lIns="0" tIns="0" rIns="0" bIns="0"/>
          <a:lstStyle/>
          <a:p>
            <a:pPr defTabSz="228600">
              <a:defRPr sz="1200">
                <a:latin typeface="Helvetica"/>
                <a:ea typeface="Helvetica"/>
                <a:cs typeface="Helvetica"/>
                <a:sym typeface="Helvetica"/>
              </a:defRPr>
            </a:pPr>
            <a:endParaRPr sz="600"/>
          </a:p>
        </p:txBody>
      </p:sp>
      <p:sp>
        <p:nvSpPr>
          <p:cNvPr id="5" name="Shape 482">
            <a:extLst>
              <a:ext uri="{FF2B5EF4-FFF2-40B4-BE49-F238E27FC236}">
                <a16:creationId xmlns:a16="http://schemas.microsoft.com/office/drawing/2014/main" id="{EAA7F15D-E3F2-F84E-F1DC-643BB3DBAAB6}"/>
              </a:ext>
            </a:extLst>
          </p:cNvPr>
          <p:cNvSpPr/>
          <p:nvPr/>
        </p:nvSpPr>
        <p:spPr>
          <a:xfrm rot="592588">
            <a:off x="2856580" y="4269590"/>
            <a:ext cx="836900" cy="83675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solidFill>
            <a:srgbClr val="FFFF0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dirty="0"/>
          </a:p>
        </p:txBody>
      </p:sp>
      <p:sp>
        <p:nvSpPr>
          <p:cNvPr id="6" name="Shape 483">
            <a:extLst>
              <a:ext uri="{FF2B5EF4-FFF2-40B4-BE49-F238E27FC236}">
                <a16:creationId xmlns:a16="http://schemas.microsoft.com/office/drawing/2014/main" id="{E71DB5A5-DC32-88C1-3F29-D632E90D7DF8}"/>
              </a:ext>
            </a:extLst>
          </p:cNvPr>
          <p:cNvSpPr/>
          <p:nvPr/>
        </p:nvSpPr>
        <p:spPr>
          <a:xfrm rot="592588">
            <a:off x="4620225" y="2814079"/>
            <a:ext cx="1612133" cy="16206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7" name="Shape 484">
            <a:extLst>
              <a:ext uri="{FF2B5EF4-FFF2-40B4-BE49-F238E27FC236}">
                <a16:creationId xmlns:a16="http://schemas.microsoft.com/office/drawing/2014/main" id="{969F0591-0FF5-EEC6-13A3-844EF4671535}"/>
              </a:ext>
            </a:extLst>
          </p:cNvPr>
          <p:cNvSpPr/>
          <p:nvPr/>
        </p:nvSpPr>
        <p:spPr>
          <a:xfrm rot="592588">
            <a:off x="7216545" y="2197169"/>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FA52D"/>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8" name="Shape 485">
            <a:extLst>
              <a:ext uri="{FF2B5EF4-FFF2-40B4-BE49-F238E27FC236}">
                <a16:creationId xmlns:a16="http://schemas.microsoft.com/office/drawing/2014/main" id="{84A355CD-2D51-1DC5-B212-746FF10BA224}"/>
              </a:ext>
            </a:extLst>
          </p:cNvPr>
          <p:cNvSpPr/>
          <p:nvPr/>
        </p:nvSpPr>
        <p:spPr>
          <a:xfrm>
            <a:off x="3162097" y="4454656"/>
            <a:ext cx="207095" cy="458009"/>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dirty="0"/>
              <a:t>1</a:t>
            </a:r>
          </a:p>
        </p:txBody>
      </p:sp>
      <p:sp>
        <p:nvSpPr>
          <p:cNvPr id="9" name="Shape 486">
            <a:extLst>
              <a:ext uri="{FF2B5EF4-FFF2-40B4-BE49-F238E27FC236}">
                <a16:creationId xmlns:a16="http://schemas.microsoft.com/office/drawing/2014/main" id="{650CF1E8-42AA-4318-35DE-9ABADE170974}"/>
              </a:ext>
            </a:extLst>
          </p:cNvPr>
          <p:cNvSpPr/>
          <p:nvPr/>
        </p:nvSpPr>
        <p:spPr>
          <a:xfrm>
            <a:off x="5285138" y="3393309"/>
            <a:ext cx="271157" cy="458009"/>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dirty="0"/>
              <a:t>2</a:t>
            </a:r>
          </a:p>
        </p:txBody>
      </p:sp>
      <p:sp>
        <p:nvSpPr>
          <p:cNvPr id="10" name="Shape 487">
            <a:extLst>
              <a:ext uri="{FF2B5EF4-FFF2-40B4-BE49-F238E27FC236}">
                <a16:creationId xmlns:a16="http://schemas.microsoft.com/office/drawing/2014/main" id="{4CF77491-6F91-45BB-4FA7-C8314829532D}"/>
              </a:ext>
            </a:extLst>
          </p:cNvPr>
          <p:cNvSpPr/>
          <p:nvPr/>
        </p:nvSpPr>
        <p:spPr>
          <a:xfrm>
            <a:off x="8038151" y="2935302"/>
            <a:ext cx="266714" cy="458008"/>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a:t>3</a:t>
            </a:r>
          </a:p>
        </p:txBody>
      </p:sp>
      <p:sp>
        <p:nvSpPr>
          <p:cNvPr id="12" name="Shape 495">
            <a:extLst>
              <a:ext uri="{FF2B5EF4-FFF2-40B4-BE49-F238E27FC236}">
                <a16:creationId xmlns:a16="http://schemas.microsoft.com/office/drawing/2014/main" id="{D15A7797-0E9C-AB81-7454-72622036D0B3}"/>
              </a:ext>
            </a:extLst>
          </p:cNvPr>
          <p:cNvSpPr/>
          <p:nvPr/>
        </p:nvSpPr>
        <p:spPr>
          <a:xfrm>
            <a:off x="3281380" y="5269312"/>
            <a:ext cx="0" cy="359916"/>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13" name="Shape 496">
            <a:extLst>
              <a:ext uri="{FF2B5EF4-FFF2-40B4-BE49-F238E27FC236}">
                <a16:creationId xmlns:a16="http://schemas.microsoft.com/office/drawing/2014/main" id="{E8CA1FF8-FA47-4511-7965-158FB11316EE}"/>
              </a:ext>
            </a:extLst>
          </p:cNvPr>
          <p:cNvSpPr/>
          <p:nvPr/>
        </p:nvSpPr>
        <p:spPr>
          <a:xfrm>
            <a:off x="8197850" y="4284533"/>
            <a:ext cx="0" cy="563002"/>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18" name="文本框 1">
            <a:extLst>
              <a:ext uri="{FF2B5EF4-FFF2-40B4-BE49-F238E27FC236}">
                <a16:creationId xmlns:a16="http://schemas.microsoft.com/office/drawing/2014/main" id="{DCF736C0-268B-D14D-023A-FE852F62FFDE}"/>
              </a:ext>
            </a:extLst>
          </p:cNvPr>
          <p:cNvSpPr txBox="1"/>
          <p:nvPr/>
        </p:nvSpPr>
        <p:spPr>
          <a:xfrm>
            <a:off x="3565413" y="5047897"/>
            <a:ext cx="4238972" cy="1631216"/>
          </a:xfrm>
          <a:prstGeom prst="rect">
            <a:avLst/>
          </a:prstGeom>
          <a:noFill/>
        </p:spPr>
        <p:txBody>
          <a:bodyPr wrap="square" rtlCol="0">
            <a:spAutoFit/>
          </a:bodyPr>
          <a:lstStyle/>
          <a:p>
            <a:r>
              <a:rPr kumimoji="1" lang="pt-BR" altLang="zh-CN" sz="2000" dirty="0">
                <a:latin typeface="+mj-lt"/>
                <a:ea typeface="华文圆体 Regular" panose="020F0502040101010101" pitchFamily="34" charset="-122"/>
                <a:cs typeface="Yuanti SC" charset="-122"/>
              </a:rPr>
              <a:t>A NR-32, Norma Regulamentadora voltada para a segurança e saúde nos serviços de saúde, estabelece diretrizes essenciais para proteger os trabalhadores que atuam nesse setor. </a:t>
            </a:r>
            <a:endParaRPr kumimoji="1" lang="zh-CN" altLang="en-US" sz="2000" dirty="0">
              <a:latin typeface="+mj-lt"/>
              <a:ea typeface="华文圆体 Regular" panose="020F0502040101010101" pitchFamily="34" charset="-122"/>
              <a:cs typeface="Yuanti SC" charset="-122"/>
            </a:endParaRPr>
          </a:p>
        </p:txBody>
      </p:sp>
      <p:sp>
        <p:nvSpPr>
          <p:cNvPr id="19" name="Shape 495">
            <a:extLst>
              <a:ext uri="{FF2B5EF4-FFF2-40B4-BE49-F238E27FC236}">
                <a16:creationId xmlns:a16="http://schemas.microsoft.com/office/drawing/2014/main" id="{5C9B3960-EBEA-6070-FD97-705FBB274855}"/>
              </a:ext>
            </a:extLst>
          </p:cNvPr>
          <p:cNvSpPr/>
          <p:nvPr/>
        </p:nvSpPr>
        <p:spPr>
          <a:xfrm>
            <a:off x="5373006" y="2327912"/>
            <a:ext cx="0" cy="359916"/>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20" name="文本框 1">
            <a:extLst>
              <a:ext uri="{FF2B5EF4-FFF2-40B4-BE49-F238E27FC236}">
                <a16:creationId xmlns:a16="http://schemas.microsoft.com/office/drawing/2014/main" id="{F3397238-70A4-2777-5837-A162E5CAFD59}"/>
              </a:ext>
            </a:extLst>
          </p:cNvPr>
          <p:cNvSpPr txBox="1"/>
          <p:nvPr/>
        </p:nvSpPr>
        <p:spPr>
          <a:xfrm>
            <a:off x="2818092" y="485349"/>
            <a:ext cx="5486773" cy="1323439"/>
          </a:xfrm>
          <a:prstGeom prst="rect">
            <a:avLst/>
          </a:prstGeom>
          <a:noFill/>
        </p:spPr>
        <p:txBody>
          <a:bodyPr wrap="square" rtlCol="0">
            <a:spAutoFit/>
          </a:bodyPr>
          <a:lstStyle/>
          <a:p>
            <a:r>
              <a:rPr kumimoji="1" lang="pt-BR" altLang="zh-CN" sz="2000" dirty="0">
                <a:latin typeface="+mj-lt"/>
                <a:ea typeface="华文圆体 Regular" panose="020F0502040101010101" pitchFamily="34" charset="-122"/>
                <a:cs typeface="Yuanti SC" charset="-122"/>
              </a:rPr>
              <a:t>Conhecer essas diretrizes é fundamental para garantir a prevenção de acidentes e doenças ocupacionais, criando um ambiente de trabalho seguro e saudável nos serviços de saúde.</a:t>
            </a:r>
            <a:endParaRPr kumimoji="1" lang="zh-CN" altLang="en-US" sz="2000" dirty="0">
              <a:latin typeface="+mj-lt"/>
              <a:ea typeface="华文圆体 Regular" panose="020F0502040101010101" pitchFamily="34" charset="-122"/>
              <a:cs typeface="Yuanti SC" charset="-122"/>
            </a:endParaRPr>
          </a:p>
        </p:txBody>
      </p:sp>
      <p:sp>
        <p:nvSpPr>
          <p:cNvPr id="21" name="文本框 1">
            <a:extLst>
              <a:ext uri="{FF2B5EF4-FFF2-40B4-BE49-F238E27FC236}">
                <a16:creationId xmlns:a16="http://schemas.microsoft.com/office/drawing/2014/main" id="{D2E7BB7A-9A4A-481A-DCE1-825E06DE720B}"/>
              </a:ext>
            </a:extLst>
          </p:cNvPr>
          <p:cNvSpPr txBox="1"/>
          <p:nvPr/>
        </p:nvSpPr>
        <p:spPr>
          <a:xfrm>
            <a:off x="8581063" y="5213729"/>
            <a:ext cx="2966001" cy="830997"/>
          </a:xfrm>
          <a:prstGeom prst="rect">
            <a:avLst/>
          </a:prstGeom>
          <a:noFill/>
        </p:spPr>
        <p:txBody>
          <a:bodyPr wrap="square" rtlCol="0">
            <a:spAutoFit/>
          </a:bodyPr>
          <a:lstStyle/>
          <a:p>
            <a:r>
              <a:rPr kumimoji="1" lang="pt-BR" altLang="zh-CN" sz="2400" dirty="0">
                <a:latin typeface="+mj-lt"/>
                <a:ea typeface="华文圆体 Regular" panose="020F0502040101010101" pitchFamily="34" charset="-122"/>
                <a:cs typeface="Yuanti SC" charset="-122"/>
              </a:rPr>
              <a:t>Conheça quais são as principais: </a:t>
            </a:r>
            <a:endParaRPr kumimoji="1" lang="zh-CN" altLang="en-US" sz="2400" dirty="0">
              <a:latin typeface="+mj-lt"/>
              <a:ea typeface="华文圆体 Regular" panose="020F0502040101010101" pitchFamily="34" charset="-122"/>
              <a:cs typeface="Yuanti SC" charset="-122"/>
            </a:endParaRPr>
          </a:p>
        </p:txBody>
      </p:sp>
      <p:pic>
        <p:nvPicPr>
          <p:cNvPr id="23" name="Gráfico 22" descr="Funcionário de escritório com preenchimento sólido">
            <a:extLst>
              <a:ext uri="{FF2B5EF4-FFF2-40B4-BE49-F238E27FC236}">
                <a16:creationId xmlns:a16="http://schemas.microsoft.com/office/drawing/2014/main" id="{CFADAF60-50A2-728F-33A9-EBE300494E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7523" y="5366645"/>
            <a:ext cx="492891" cy="492891"/>
          </a:xfrm>
          <a:prstGeom prst="rect">
            <a:avLst/>
          </a:prstGeom>
        </p:spPr>
      </p:pic>
      <p:pic>
        <p:nvPicPr>
          <p:cNvPr id="25" name="Gráfico 24" descr="Médico com preenchimento sólido">
            <a:extLst>
              <a:ext uri="{FF2B5EF4-FFF2-40B4-BE49-F238E27FC236}">
                <a16:creationId xmlns:a16="http://schemas.microsoft.com/office/drawing/2014/main" id="{D505107D-C482-35D5-2CDB-64B3B8B09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7936" y="931437"/>
            <a:ext cx="564215" cy="564215"/>
          </a:xfrm>
          <a:prstGeom prst="rect">
            <a:avLst/>
          </a:prstGeom>
        </p:spPr>
      </p:pic>
      <p:pic>
        <p:nvPicPr>
          <p:cNvPr id="27" name="Gráfico 26" descr="Médico com preenchimento sólido">
            <a:extLst>
              <a:ext uri="{FF2B5EF4-FFF2-40B4-BE49-F238E27FC236}">
                <a16:creationId xmlns:a16="http://schemas.microsoft.com/office/drawing/2014/main" id="{D29F8E06-351F-BA91-4AC7-1EC24360B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8243" y="5815453"/>
            <a:ext cx="426274" cy="426274"/>
          </a:xfrm>
          <a:prstGeom prst="rect">
            <a:avLst/>
          </a:prstGeom>
        </p:spPr>
      </p:pic>
      <p:pic>
        <p:nvPicPr>
          <p:cNvPr id="2" name="Imagem 1" descr="Uma imagem contendo Texto&#10;&#10;Descrição gerada automaticamente">
            <a:extLst>
              <a:ext uri="{FF2B5EF4-FFF2-40B4-BE49-F238E27FC236}">
                <a16:creationId xmlns:a16="http://schemas.microsoft.com/office/drawing/2014/main" id="{AB3315D6-A56A-6E9B-7622-999A0F862379}"/>
              </a:ext>
            </a:extLst>
          </p:cNvPr>
          <p:cNvPicPr>
            <a:picLocks noChangeAspect="1"/>
          </p:cNvPicPr>
          <p:nvPr/>
        </p:nvPicPr>
        <p:blipFill>
          <a:blip r:embed="rId8"/>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86640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1+#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1+#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1+#ppt_w/2"/>
                                          </p:val>
                                        </p:tav>
                                        <p:tav tm="100000">
                                          <p:val>
                                            <p:strVal val="#ppt_x"/>
                                          </p:val>
                                        </p:tav>
                                      </p:tavLst>
                                    </p:anim>
                                    <p:anim calcmode="lin" valueType="num">
                                      <p:cBhvr additive="base">
                                        <p:cTn id="6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8" grpId="0"/>
      <p:bldP spid="19" grpId="0" animBg="1"/>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69151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Medidas de prevenção de acidentes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Programa de Gerenciamento de Riscos (PGR)</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Capacitação dos trabalhadores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Gestão de resíduos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Ergonomia nos serviços de saúde</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Agentes biológicos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latin typeface="+mj-lt"/>
                <a:ea typeface="华文圆体 Regular" panose="020F0502040101010101" pitchFamily="34" charset="-122"/>
                <a:cs typeface="Yuanti SC" charset="-122"/>
              </a:rPr>
              <a:t>Atualizações e revisões</a:t>
            </a:r>
            <a:endParaRPr kumimoji="1" lang="zh-CN" altLang="en-US" dirty="0">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ECF4635F-9651-DE1C-BE56-BCCEFF1DFAC2}"/>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919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down)">
                                      <p:cBhvr>
                                        <p:cTn id="11" dur="500"/>
                                        <p:tgtEl>
                                          <p:spTgt spid="7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b="1" dirty="0">
                <a:solidFill>
                  <a:schemeClr val="bg2">
                    <a:lumMod val="25000"/>
                  </a:schemeClr>
                </a:solidFill>
                <a:latin typeface="+mj-lt"/>
                <a:ea typeface="华文圆体 Regular" panose="020F0502040101010101" pitchFamily="34" charset="-122"/>
                <a:cs typeface="Yuanti SC"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749B6BC1-1BF7-58C9-587E-637B96E79F6A}"/>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454137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id="{0D01FE60-8BFB-C15F-8C69-A9CD01434740}"/>
              </a:ext>
            </a:extLst>
          </p:cNvPr>
          <p:cNvSpPr txBox="1"/>
          <p:nvPr/>
        </p:nvSpPr>
        <p:spPr>
          <a:xfrm>
            <a:off x="4471307" y="2090172"/>
            <a:ext cx="7200900" cy="2677656"/>
          </a:xfrm>
          <a:prstGeom prst="rect">
            <a:avLst/>
          </a:prstGeom>
          <a:noFill/>
        </p:spPr>
        <p:txBody>
          <a:bodyPr wrap="square" rtlCol="0">
            <a:spAutoFit/>
          </a:bodyPr>
          <a:lstStyle/>
          <a:p>
            <a:r>
              <a:rPr kumimoji="1" lang="pt-BR" altLang="zh-CN" sz="2400" b="1" dirty="0">
                <a:latin typeface="+mj-lt"/>
                <a:ea typeface="华文圆体 Regular" panose="020F0502040101010101" pitchFamily="34" charset="-122"/>
                <a:cs typeface="Yuanti SC" charset="-122"/>
              </a:rPr>
              <a:t>Medidas de prevenção de acidentes</a:t>
            </a:r>
            <a:endParaRPr kumimoji="1" lang="zh-CN" altLang="en-US" sz="2400" b="1" dirty="0">
              <a:latin typeface="+mj-lt"/>
              <a:ea typeface="华文圆体 Regular" panose="020F0502040101010101" pitchFamily="34" charset="-122"/>
              <a:cs typeface="Yuanti SC" charset="-122"/>
            </a:endParaRPr>
          </a:p>
          <a:p>
            <a:endParaRPr kumimoji="1" lang="pt-BR" altLang="zh-CN" sz="2400" dirty="0">
              <a:latin typeface="+mj-lt"/>
              <a:ea typeface="华文圆体 Regular" panose="020F0502040101010101" pitchFamily="34" charset="-122"/>
              <a:cs typeface="Yuanti SC" charset="-122"/>
            </a:endParaRPr>
          </a:p>
          <a:p>
            <a:r>
              <a:rPr kumimoji="1" lang="pt-BR" altLang="zh-CN" sz="2400" dirty="0">
                <a:latin typeface="+mj-lt"/>
                <a:ea typeface="华文圆体 Regular" panose="020F0502040101010101" pitchFamily="34" charset="-122"/>
                <a:cs typeface="Yuanti SC" charset="-122"/>
              </a:rPr>
              <a:t>A NR-32, como norma voltada para a segurança e saúde dos trabalhadores em serviços de saúde, exige que os empregadores identifiquem e avaliem os riscos presentes nesses ambientes, a fim de implementar medidas eficazes de controle e redução desses riscos</a:t>
            </a:r>
            <a:r>
              <a:rPr kumimoji="1" lang="pt-BR" altLang="zh-CN" sz="2400" dirty="0">
                <a:solidFill>
                  <a:schemeClr val="bg2">
                    <a:lumMod val="25000"/>
                  </a:schemeClr>
                </a:solidFill>
                <a:latin typeface="+mj-lt"/>
                <a:ea typeface="华文圆体 Regular" panose="020F0502040101010101" pitchFamily="34" charset="-122"/>
                <a:cs typeface="Yuanti SC" charset="-122"/>
              </a:rPr>
              <a:t>. </a:t>
            </a:r>
          </a:p>
        </p:txBody>
      </p:sp>
      <p:pic>
        <p:nvPicPr>
          <p:cNvPr id="6146" name="Picture 2" descr="Enfermagem - FACAPI">
            <a:extLst>
              <a:ext uri="{FF2B5EF4-FFF2-40B4-BE49-F238E27FC236}">
                <a16:creationId xmlns:a16="http://schemas.microsoft.com/office/drawing/2014/main" id="{8334CC97-4C29-10F6-436E-2FFA3FD6D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02" y="2095500"/>
            <a:ext cx="61912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3DFC074A-37A5-36E5-84F7-F32FBBAE9912}"/>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555625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4766901" y="2543349"/>
            <a:ext cx="6678390" cy="2805063"/>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Para tanto, é necessário realizar uma análise minuciosa de cada atividade realizada no serviço de saúde, identificando possíveis situações de perigo que possam colocar em risco a integridade física e a saúde dos trabalhadores.</a:t>
            </a: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222609"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9015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7" name="Imagem 6" descr="Uma imagem contendo Texto&#10;&#10;Descrição gerada automaticamente">
            <a:extLst>
              <a:ext uri="{FF2B5EF4-FFF2-40B4-BE49-F238E27FC236}">
                <a16:creationId xmlns:a16="http://schemas.microsoft.com/office/drawing/2014/main" id="{4AF2C34F-0949-AA25-2EFC-4B1C6342F0F1}"/>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5240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1" y="802256"/>
            <a:ext cx="10032520" cy="6055743"/>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758981" y="1028207"/>
            <a:ext cx="6893977" cy="6370975"/>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Uma vez que os riscos são identificados, os profissionais de SST devem orientar os empregadores na adoção de medidas preventivas apropriadas.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Essas medidas podem incluir a utilização adequada de Equipamentos de Proteção Individual (EPIs) específicos para cada atividade, a implementação de barreiras físicas para reduzir a exposição a agentes nocivos, a organização de escalas de trabalho que evitem a sobrecarga e a fadiga dos trabalhadores, entre outras ações preventivas.</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p:txBody>
      </p:sp>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905197" y="39859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816297" y="38843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42" y="4122891"/>
            <a:ext cx="914400" cy="914400"/>
          </a:xfrm>
          <a:prstGeom prst="rect">
            <a:avLst/>
          </a:prstGeom>
        </p:spPr>
      </p:pic>
      <p:sp>
        <p:nvSpPr>
          <p:cNvPr id="11" name="AutoShape 19">
            <a:extLst>
              <a:ext uri="{FF2B5EF4-FFF2-40B4-BE49-F238E27FC236}">
                <a16:creationId xmlns:a16="http://schemas.microsoft.com/office/drawing/2014/main" id="{51B6DEA3-E284-A64A-DD38-A2B0933F367B}"/>
              </a:ext>
            </a:extLst>
          </p:cNvPr>
          <p:cNvSpPr>
            <a:spLocks/>
          </p:cNvSpPr>
          <p:nvPr/>
        </p:nvSpPr>
        <p:spPr bwMode="auto">
          <a:xfrm>
            <a:off x="889389" y="1115927"/>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2" name="AutoShape 19">
            <a:extLst>
              <a:ext uri="{FF2B5EF4-FFF2-40B4-BE49-F238E27FC236}">
                <a16:creationId xmlns:a16="http://schemas.microsoft.com/office/drawing/2014/main" id="{35266C19-A0D0-A893-11D7-D4F5E1E8FCC7}"/>
              </a:ext>
            </a:extLst>
          </p:cNvPr>
          <p:cNvSpPr>
            <a:spLocks/>
          </p:cNvSpPr>
          <p:nvPr/>
        </p:nvSpPr>
        <p:spPr bwMode="auto">
          <a:xfrm>
            <a:off x="800489" y="1014327"/>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4" name="Gráfico 13" descr="Pesquisa de Pasta estrutura de tópicos">
            <a:extLst>
              <a:ext uri="{FF2B5EF4-FFF2-40B4-BE49-F238E27FC236}">
                <a16:creationId xmlns:a16="http://schemas.microsoft.com/office/drawing/2014/main" id="{14B66B48-8131-B35A-6946-A58C76E6E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434" y="1252830"/>
            <a:ext cx="914400" cy="914400"/>
          </a:xfrm>
          <a:prstGeom prst="rect">
            <a:avLst/>
          </a:prstGeom>
        </p:spPr>
      </p:pic>
      <p:pic>
        <p:nvPicPr>
          <p:cNvPr id="3" name="Imagem 2" descr="Uma imagem contendo Texto&#10;&#10;Descrição gerada automaticamente">
            <a:extLst>
              <a:ext uri="{FF2B5EF4-FFF2-40B4-BE49-F238E27FC236}">
                <a16:creationId xmlns:a16="http://schemas.microsoft.com/office/drawing/2014/main" id="{A2465308-F6EB-A01B-F21E-02A40EFCAECD}"/>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83857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pic>
        <p:nvPicPr>
          <p:cNvPr id="3" name="object 3">
            <a:extLst>
              <a:ext uri="{FF2B5EF4-FFF2-40B4-BE49-F238E27FC236}">
                <a16:creationId xmlns:a16="http://schemas.microsoft.com/office/drawing/2014/main" id="{14A9B748-11A2-96A8-7869-B503C6B08F87}"/>
              </a:ext>
            </a:extLst>
          </p:cNvPr>
          <p:cNvPicPr/>
          <p:nvPr/>
        </p:nvPicPr>
        <p:blipFill rotWithShape="1">
          <a:blip r:embed="rId2" cstate="print"/>
          <a:srcRect b="52183"/>
          <a:stretch/>
        </p:blipFill>
        <p:spPr>
          <a:xfrm>
            <a:off x="23684" y="2857500"/>
            <a:ext cx="2876833" cy="3996416"/>
          </a:xfrm>
          <a:prstGeom prst="rect">
            <a:avLst/>
          </a:prstGeom>
        </p:spPr>
      </p:pic>
      <p:sp>
        <p:nvSpPr>
          <p:cNvPr id="8" name="Freeform 6">
            <a:extLst>
              <a:ext uri="{FF2B5EF4-FFF2-40B4-BE49-F238E27FC236}">
                <a16:creationId xmlns:a16="http://schemas.microsoft.com/office/drawing/2014/main" id="{3236A063-7A51-F270-05AE-A68BFC9DC74F}"/>
              </a:ext>
            </a:extLst>
          </p:cNvPr>
          <p:cNvSpPr/>
          <p:nvPr/>
        </p:nvSpPr>
        <p:spPr bwMode="auto">
          <a:xfrm flipV="1">
            <a:off x="5900924" y="50240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3320303" y="2716170"/>
            <a:ext cx="6800910" cy="1938992"/>
          </a:xfrm>
          <a:prstGeom prst="rect">
            <a:avLst/>
          </a:prstGeom>
          <a:noFill/>
        </p:spPr>
        <p:txBody>
          <a:bodyPr wrap="square" rtlCol="0">
            <a:spAutoFit/>
          </a:bodyPr>
          <a:lstStyle/>
          <a:p>
            <a:r>
              <a:rPr kumimoji="1" lang="pt-BR" altLang="zh-CN" sz="2400" dirty="0">
                <a:solidFill>
                  <a:schemeClr val="bg1"/>
                </a:solidFill>
                <a:latin typeface="+mj-lt"/>
                <a:ea typeface="华文圆体 Regular" panose="020F0502040101010101" pitchFamily="34" charset="-122"/>
                <a:cs typeface="Yuanti SC" charset="-122"/>
              </a:rPr>
              <a:t>Além disso, a norma estabelece a importância de definir procedimentos claros para situações de emergência, garantindo que os trabalhadores saibam como agir de forma segura e eficiente em casos de acidentes ou imprevistos.</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37424" y="49478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56871" y="537395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pic>
        <p:nvPicPr>
          <p:cNvPr id="4" name="Imagem 3" descr="Uma imagem contendo Texto&#10;&#10;Descrição gerada automaticamente">
            <a:extLst>
              <a:ext uri="{FF2B5EF4-FFF2-40B4-BE49-F238E27FC236}">
                <a16:creationId xmlns:a16="http://schemas.microsoft.com/office/drawing/2014/main" id="{EB4FB54E-5C05-8C11-0CB6-E57294493265}"/>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4822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graphicFrame>
        <p:nvGraphicFramePr>
          <p:cNvPr id="81" name="文本框 1">
            <a:extLst>
              <a:ext uri="{FF2B5EF4-FFF2-40B4-BE49-F238E27FC236}">
                <a16:creationId xmlns:a16="http://schemas.microsoft.com/office/drawing/2014/main" id="{85A79C03-2FAB-BEB0-6B79-D17DA19EF35E}"/>
              </a:ext>
            </a:extLst>
          </p:cNvPr>
          <p:cNvGraphicFramePr/>
          <p:nvPr/>
        </p:nvGraphicFramePr>
        <p:xfrm>
          <a:off x="5768623" y="288076"/>
          <a:ext cx="6442930" cy="6281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m 1" descr="Uma imagem contendo Texto&#10;&#10;Descrição gerada automaticamente">
            <a:extLst>
              <a:ext uri="{FF2B5EF4-FFF2-40B4-BE49-F238E27FC236}">
                <a16:creationId xmlns:a16="http://schemas.microsoft.com/office/drawing/2014/main" id="{52E338F9-125C-7A5E-CF15-6C557D01A1CC}"/>
              </a:ext>
            </a:extLst>
          </p:cNvPr>
          <p:cNvPicPr>
            <a:picLocks noChangeAspect="1"/>
          </p:cNvPicPr>
          <p:nvPr/>
        </p:nvPicPr>
        <p:blipFill>
          <a:blip r:embed="rId9"/>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887489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F0FFCA5D-1F3F-32C4-8DC5-3E94A4E724F2}"/>
              </a:ext>
            </a:extLst>
          </p:cNvPr>
          <p:cNvSpPr txBox="1"/>
          <p:nvPr/>
        </p:nvSpPr>
        <p:spPr>
          <a:xfrm>
            <a:off x="2602058" y="1657521"/>
            <a:ext cx="8916842" cy="3460947"/>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Programa de Gerenciamento de Riscos (PGR)</a:t>
            </a:r>
          </a:p>
          <a:p>
            <a:pPr>
              <a:lnSpc>
                <a:spcPct val="150000"/>
              </a:lnSpc>
            </a:pPr>
            <a:endParaRPr kumimoji="1" lang="pt-BR" altLang="zh-CN" sz="2400" b="1"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O Programa de Gerenciamento de Riscos (PGR) é uma ferramenta essencial prevista na NR-32, que visa antecipar, reconhecer, avaliar e controlar os riscos ambientais existentes ou que possam surgir nos serviços de saúde. Para sua efetivação, os profissionais de SST têm um papel fundamental na elaboração e implementação desse programa.</a:t>
            </a:r>
          </a:p>
        </p:txBody>
      </p:sp>
      <p:sp>
        <p:nvSpPr>
          <p:cNvPr id="11" name="Freeform 6">
            <a:extLst>
              <a:ext uri="{FF2B5EF4-FFF2-40B4-BE49-F238E27FC236}">
                <a16:creationId xmlns:a16="http://schemas.microsoft.com/office/drawing/2014/main" id="{63BCB8EB-B29F-7B5F-97A7-06FC631CB2A6}"/>
              </a:ext>
            </a:extLst>
          </p:cNvPr>
          <p:cNvSpPr/>
          <p:nvPr/>
        </p:nvSpPr>
        <p:spPr bwMode="auto">
          <a:xfrm flipV="1">
            <a:off x="754677" y="28347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CaixaDeTexto 14">
            <a:extLst>
              <a:ext uri="{FF2B5EF4-FFF2-40B4-BE49-F238E27FC236}">
                <a16:creationId xmlns:a16="http://schemas.microsoft.com/office/drawing/2014/main" id="{D4E8E161-D050-FD83-9FCE-89E892ED4204}"/>
              </a:ext>
            </a:extLst>
          </p:cNvPr>
          <p:cNvSpPr txBox="1"/>
          <p:nvPr/>
        </p:nvSpPr>
        <p:spPr>
          <a:xfrm>
            <a:off x="1113824" y="658809"/>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01</a:t>
            </a:r>
          </a:p>
        </p:txBody>
      </p:sp>
      <p:sp>
        <p:nvSpPr>
          <p:cNvPr id="3" name="AutoShape 2" descr="Cursos para Enfermeiros - ATCN, PHTLS, ACLS, PALS | CETS">
            <a:extLst>
              <a:ext uri="{FF2B5EF4-FFF2-40B4-BE49-F238E27FC236}">
                <a16:creationId xmlns:a16="http://schemas.microsoft.com/office/drawing/2014/main" id="{58BF09BA-D66B-D887-33A3-C6FE274E5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340DAC87-2562-BD27-0040-3CFB3140F426}"/>
              </a:ext>
            </a:extLst>
          </p:cNvPr>
          <p:cNvPicPr>
            <a:picLocks noChangeAspect="1"/>
          </p:cNvPicPr>
          <p:nvPr/>
        </p:nvPicPr>
        <p:blipFill>
          <a:blip r:embed="rId2"/>
          <a:stretch>
            <a:fillRect/>
          </a:stretch>
        </p:blipFill>
        <p:spPr>
          <a:xfrm>
            <a:off x="-52989" y="2990850"/>
            <a:ext cx="3057525" cy="3867150"/>
          </a:xfrm>
          <a:prstGeom prst="rect">
            <a:avLst/>
          </a:prstGeom>
        </p:spPr>
      </p:pic>
      <p:pic>
        <p:nvPicPr>
          <p:cNvPr id="6" name="Imagem 5" descr="Uma imagem contendo Texto&#10;&#10;Descrição gerada automaticamente">
            <a:extLst>
              <a:ext uri="{FF2B5EF4-FFF2-40B4-BE49-F238E27FC236}">
                <a16:creationId xmlns:a16="http://schemas.microsoft.com/office/drawing/2014/main" id="{0C0968B1-85C8-FDD8-F92A-7145AF9DDC0A}"/>
              </a:ext>
            </a:extLst>
          </p:cNvPr>
          <p:cNvPicPr>
            <a:picLocks noChangeAspect="1"/>
          </p:cNvPicPr>
          <p:nvPr/>
        </p:nvPicPr>
        <p:blipFill>
          <a:blip r:embed="rId3"/>
          <a:stretch>
            <a:fillRect/>
          </a:stretch>
        </p:blipFill>
        <p:spPr>
          <a:xfrm>
            <a:off x="9869274" y="283475"/>
            <a:ext cx="2057640" cy="586371"/>
          </a:xfrm>
          <a:prstGeom prst="rect">
            <a:avLst/>
          </a:prstGeom>
        </p:spPr>
      </p:pic>
    </p:spTree>
    <p:extLst>
      <p:ext uri="{BB962C8B-B14F-4D97-AF65-F5344CB8AC3E}">
        <p14:creationId xmlns:p14="http://schemas.microsoft.com/office/powerpoint/2010/main" val="28991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80">
                                          <p:stCondLst>
                                            <p:cond delay="0"/>
                                          </p:stCondLst>
                                        </p:cTn>
                                        <p:tgtEl>
                                          <p:spTgt spid="15"/>
                                        </p:tgtEl>
                                      </p:cBhvr>
                                    </p:animEffect>
                                    <p:anim calcmode="lin" valueType="num">
                                      <p:cBhvr>
                                        <p:cTn id="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tgtEl>
                                      </p:cBhvr>
                                      <p:to x="100000" y="60000"/>
                                    </p:animScale>
                                    <p:animScale>
                                      <p:cBhvr>
                                        <p:cTn id="46" dur="166" decel="50000">
                                          <p:stCondLst>
                                            <p:cond delay="676"/>
                                          </p:stCondLst>
                                        </p:cTn>
                                        <p:tgtEl>
                                          <p:spTgt spid="15"/>
                                        </p:tgtEl>
                                      </p:cBhvr>
                                      <p:to x="100000" y="100000"/>
                                    </p:animScale>
                                    <p:animScale>
                                      <p:cBhvr>
                                        <p:cTn id="47" dur="26">
                                          <p:stCondLst>
                                            <p:cond delay="1312"/>
                                          </p:stCondLst>
                                        </p:cTn>
                                        <p:tgtEl>
                                          <p:spTgt spid="15"/>
                                        </p:tgtEl>
                                      </p:cBhvr>
                                      <p:to x="100000" y="80000"/>
                                    </p:animScale>
                                    <p:animScale>
                                      <p:cBhvr>
                                        <p:cTn id="48" dur="166" decel="50000">
                                          <p:stCondLst>
                                            <p:cond delay="1338"/>
                                          </p:stCondLst>
                                        </p:cTn>
                                        <p:tgtEl>
                                          <p:spTgt spid="15"/>
                                        </p:tgtEl>
                                      </p:cBhvr>
                                      <p:to x="100000" y="100000"/>
                                    </p:animScale>
                                    <p:animScale>
                                      <p:cBhvr>
                                        <p:cTn id="49" dur="26">
                                          <p:stCondLst>
                                            <p:cond delay="1642"/>
                                          </p:stCondLst>
                                        </p:cTn>
                                        <p:tgtEl>
                                          <p:spTgt spid="15"/>
                                        </p:tgtEl>
                                      </p:cBhvr>
                                      <p:to x="100000" y="90000"/>
                                    </p:animScale>
                                    <p:animScale>
                                      <p:cBhvr>
                                        <p:cTn id="50" dur="166" decel="50000">
                                          <p:stCondLst>
                                            <p:cond delay="1668"/>
                                          </p:stCondLst>
                                        </p:cTn>
                                        <p:tgtEl>
                                          <p:spTgt spid="15"/>
                                        </p:tgtEl>
                                      </p:cBhvr>
                                      <p:to x="100000" y="100000"/>
                                    </p:animScale>
                                    <p:animScale>
                                      <p:cBhvr>
                                        <p:cTn id="51" dur="26">
                                          <p:stCondLst>
                                            <p:cond delay="1808"/>
                                          </p:stCondLst>
                                        </p:cTn>
                                        <p:tgtEl>
                                          <p:spTgt spid="15"/>
                                        </p:tgtEl>
                                      </p:cBhvr>
                                      <p:to x="100000" y="95000"/>
                                    </p:animScale>
                                    <p:animScale>
                                      <p:cBhvr>
                                        <p:cTn id="5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ea typeface="华文圆体 Regular" panose="020F0502040101010101" pitchFamily="34" charset="-122"/>
                <a:cs typeface="Yuanti SC" charset="-122"/>
              </a:rPr>
              <a:t>Introdução</a:t>
            </a:r>
            <a:endParaRPr kumimoji="1" lang="zh-CN" altLang="en-US" sz="2400" b="1" dirty="0">
              <a:ea typeface="华文圆体 Regular" panose="020F0502040101010101" pitchFamily="34" charset="-122"/>
              <a:cs typeface="Yuanti SC" charset="-122"/>
            </a:endParaRPr>
          </a:p>
        </p:txBody>
      </p:sp>
      <p:sp>
        <p:nvSpPr>
          <p:cNvPr id="15" name="文本框 1">
            <a:extLst>
              <a:ext uri="{FF2B5EF4-FFF2-40B4-BE49-F238E27FC236}">
                <a16:creationId xmlns:a16="http://schemas.microsoft.com/office/drawing/2014/main" id="{9CFC78EE-04D0-1EA1-E97A-7D283E0D2212}"/>
              </a:ext>
            </a:extLst>
          </p:cNvPr>
          <p:cNvSpPr txBox="1"/>
          <p:nvPr/>
        </p:nvSpPr>
        <p:spPr>
          <a:xfrm>
            <a:off x="5232476" y="2267068"/>
            <a:ext cx="6159423" cy="3913059"/>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 NR-32, estabelecida pelo Ministério do Trabalho e Emprego, é muito mais do que um conjunto de diretrizes – é uma bússola que nos guia para a proteção dos trabalhadores e o bem-estar de todos que circulam em ambientes de saúde. </a:t>
            </a:r>
          </a:p>
          <a:p>
            <a:pPr>
              <a:lnSpc>
                <a:spcPct val="150000"/>
              </a:lnSpc>
            </a:pPr>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p:txBody>
      </p:sp>
      <p:pic>
        <p:nvPicPr>
          <p:cNvPr id="7170" name="Picture 2" descr="Saiba o que é SESMT, seus integrantes e os requisitos?">
            <a:extLst>
              <a:ext uri="{FF2B5EF4-FFF2-40B4-BE49-F238E27FC236}">
                <a16:creationId xmlns:a16="http://schemas.microsoft.com/office/drawing/2014/main" id="{F35083C3-8BA1-6DA4-1E41-BDE83B41F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706903" y="3439546"/>
            <a:ext cx="2715380" cy="2753623"/>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12">
            <a:extLst>
              <a:ext uri="{FF2B5EF4-FFF2-40B4-BE49-F238E27FC236}">
                <a16:creationId xmlns:a16="http://schemas.microsoft.com/office/drawing/2014/main" id="{8473514D-4F3D-4D6A-1D4D-0ED622763F86}"/>
              </a:ext>
            </a:extLst>
          </p:cNvPr>
          <p:cNvSpPr>
            <a:spLocks/>
          </p:cNvSpPr>
          <p:nvPr/>
        </p:nvSpPr>
        <p:spPr bwMode="auto">
          <a:xfrm>
            <a:off x="2500792" y="2178168"/>
            <a:ext cx="2009331" cy="1762919"/>
          </a:xfrm>
          <a:custGeom>
            <a:avLst/>
            <a:gdLst>
              <a:gd name="T0" fmla="*/ 2028825 w 21600"/>
              <a:gd name="T1" fmla="*/ 1762919 h 21600"/>
              <a:gd name="T2" fmla="*/ 2028825 w 21600"/>
              <a:gd name="T3" fmla="*/ 1762919 h 21600"/>
              <a:gd name="T4" fmla="*/ 2028825 w 21600"/>
              <a:gd name="T5" fmla="*/ 1762919 h 21600"/>
              <a:gd name="T6" fmla="*/ 2028825 w 21600"/>
              <a:gd name="T7" fmla="*/ 1762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25" y="0"/>
                </a:moveTo>
                <a:cubicBezTo>
                  <a:pt x="886" y="0"/>
                  <a:pt x="582" y="159"/>
                  <a:pt x="360" y="414"/>
                </a:cubicBezTo>
                <a:cubicBezTo>
                  <a:pt x="138" y="669"/>
                  <a:pt x="0" y="1020"/>
                  <a:pt x="0" y="1410"/>
                </a:cubicBezTo>
                <a:lnTo>
                  <a:pt x="0" y="13232"/>
                </a:lnTo>
                <a:cubicBezTo>
                  <a:pt x="0" y="13622"/>
                  <a:pt x="138" y="13972"/>
                  <a:pt x="360" y="14228"/>
                </a:cubicBezTo>
                <a:cubicBezTo>
                  <a:pt x="582" y="14483"/>
                  <a:pt x="886" y="14642"/>
                  <a:pt x="1225" y="14642"/>
                </a:cubicBezTo>
                <a:lnTo>
                  <a:pt x="4088" y="14642"/>
                </a:lnTo>
                <a:lnTo>
                  <a:pt x="1679" y="21599"/>
                </a:lnTo>
                <a:lnTo>
                  <a:pt x="8613" y="14642"/>
                </a:lnTo>
                <a:lnTo>
                  <a:pt x="20371" y="14642"/>
                </a:lnTo>
                <a:cubicBezTo>
                  <a:pt x="20710" y="14642"/>
                  <a:pt x="21017" y="14483"/>
                  <a:pt x="21239" y="14228"/>
                </a:cubicBezTo>
                <a:cubicBezTo>
                  <a:pt x="21461" y="13972"/>
                  <a:pt x="21600" y="13622"/>
                  <a:pt x="21599" y="13232"/>
                </a:cubicBezTo>
                <a:lnTo>
                  <a:pt x="21599" y="1410"/>
                </a:lnTo>
                <a:cubicBezTo>
                  <a:pt x="21599" y="1020"/>
                  <a:pt x="21461" y="669"/>
                  <a:pt x="21239" y="414"/>
                </a:cubicBezTo>
                <a:cubicBezTo>
                  <a:pt x="21017" y="159"/>
                  <a:pt x="20710" y="0"/>
                  <a:pt x="20371" y="0"/>
                </a:cubicBezTo>
                <a:lnTo>
                  <a:pt x="1225" y="0"/>
                </a:lnTo>
                <a:close/>
                <a:moveTo>
                  <a:pt x="5104" y="3117"/>
                </a:moveTo>
                <a:lnTo>
                  <a:pt x="18440" y="3117"/>
                </a:lnTo>
                <a:lnTo>
                  <a:pt x="18440" y="3770"/>
                </a:lnTo>
                <a:lnTo>
                  <a:pt x="5104" y="3770"/>
                </a:lnTo>
                <a:lnTo>
                  <a:pt x="5104" y="3117"/>
                </a:lnTo>
                <a:close/>
                <a:moveTo>
                  <a:pt x="3294" y="5406"/>
                </a:moveTo>
                <a:lnTo>
                  <a:pt x="18440" y="5406"/>
                </a:lnTo>
                <a:lnTo>
                  <a:pt x="18440" y="6059"/>
                </a:lnTo>
                <a:lnTo>
                  <a:pt x="3294" y="6059"/>
                </a:lnTo>
                <a:lnTo>
                  <a:pt x="3294" y="5406"/>
                </a:lnTo>
                <a:close/>
                <a:moveTo>
                  <a:pt x="3294" y="7776"/>
                </a:moveTo>
                <a:lnTo>
                  <a:pt x="18440" y="7776"/>
                </a:lnTo>
                <a:lnTo>
                  <a:pt x="18440" y="8429"/>
                </a:lnTo>
                <a:lnTo>
                  <a:pt x="3294" y="8429"/>
                </a:lnTo>
                <a:lnTo>
                  <a:pt x="3294" y="7776"/>
                </a:lnTo>
                <a:close/>
                <a:moveTo>
                  <a:pt x="3294" y="10143"/>
                </a:moveTo>
                <a:lnTo>
                  <a:pt x="16722" y="10143"/>
                </a:lnTo>
                <a:lnTo>
                  <a:pt x="16722" y="10800"/>
                </a:lnTo>
                <a:lnTo>
                  <a:pt x="3294" y="10800"/>
                </a:lnTo>
                <a:lnTo>
                  <a:pt x="3294" y="10143"/>
                </a:lnTo>
                <a:close/>
              </a:path>
            </a:pathLst>
          </a:custGeom>
          <a:solidFill>
            <a:schemeClr val="tx1">
              <a:lumMod val="75000"/>
              <a:lumOff val="25000"/>
            </a:schemeClr>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pic>
        <p:nvPicPr>
          <p:cNvPr id="5" name="Imagem 4" descr="Uma imagem contendo Texto&#10;&#10;Descrição gerada automaticamente">
            <a:extLst>
              <a:ext uri="{FF2B5EF4-FFF2-40B4-BE49-F238E27FC236}">
                <a16:creationId xmlns:a16="http://schemas.microsoft.com/office/drawing/2014/main" id="{F3777C40-E7E6-9E83-B835-7E938C1D55CC}"/>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62568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F0FFCA5D-1F3F-32C4-8DC5-3E94A4E724F2}"/>
              </a:ext>
            </a:extLst>
          </p:cNvPr>
          <p:cNvSpPr txBox="1"/>
          <p:nvPr/>
        </p:nvSpPr>
        <p:spPr>
          <a:xfrm>
            <a:off x="6096000" y="1199945"/>
            <a:ext cx="5236384" cy="4193071"/>
          </a:xfrm>
          <a:prstGeom prst="rect">
            <a:avLst/>
          </a:prstGeom>
          <a:noFill/>
        </p:spPr>
        <p:txBody>
          <a:bodyPr wrap="square" rtlCol="0">
            <a:spAutoFit/>
          </a:bodyPr>
          <a:lstStyle/>
          <a:p>
            <a:pPr>
              <a:lnSpc>
                <a:spcPct val="150000"/>
              </a:lnSpc>
            </a:pPr>
            <a:r>
              <a:rPr kumimoji="1" lang="pt-BR" altLang="zh-CN" sz="2000" dirty="0">
                <a:latin typeface="+mj-lt"/>
                <a:ea typeface="华文圆体 Regular" panose="020F0502040101010101" pitchFamily="34" charset="-122"/>
                <a:cs typeface="Yuanti SC" charset="-122"/>
              </a:rPr>
              <a:t>O PGR consiste em uma metodologia para identificação, avaliação e controle dos riscos presentes no ambiente de trabalho. Esses riscos podem estar relacionados a agentes físicos, químicos, biológicos, ergonômicos e de acidentes, sendo necessário que os profissionais de SST realizem uma avaliação criteriosa em cada área do serviço de saúde para determinar os riscos específicos existentes.</a:t>
            </a:r>
          </a:p>
        </p:txBody>
      </p:sp>
      <p:sp>
        <p:nvSpPr>
          <p:cNvPr id="12" name="Freeform 6">
            <a:extLst>
              <a:ext uri="{FF2B5EF4-FFF2-40B4-BE49-F238E27FC236}">
                <a16:creationId xmlns:a16="http://schemas.microsoft.com/office/drawing/2014/main" id="{4077F421-100D-D013-58DB-74B558A94984}"/>
              </a:ext>
            </a:extLst>
          </p:cNvPr>
          <p:cNvSpPr/>
          <p:nvPr/>
        </p:nvSpPr>
        <p:spPr bwMode="auto">
          <a:xfrm flipV="1">
            <a:off x="84607" y="203680"/>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CaixaDeTexto 15">
            <a:extLst>
              <a:ext uri="{FF2B5EF4-FFF2-40B4-BE49-F238E27FC236}">
                <a16:creationId xmlns:a16="http://schemas.microsoft.com/office/drawing/2014/main" id="{194FF423-158D-9926-7E1B-A03AD0C4F3AE}"/>
              </a:ext>
            </a:extLst>
          </p:cNvPr>
          <p:cNvSpPr txBox="1"/>
          <p:nvPr/>
        </p:nvSpPr>
        <p:spPr>
          <a:xfrm>
            <a:off x="438765" y="553614"/>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02</a:t>
            </a:r>
          </a:p>
        </p:txBody>
      </p:sp>
      <p:pic>
        <p:nvPicPr>
          <p:cNvPr id="18434" name="Picture 2" descr="Medicina do Trabalho Curitiba - Segurança e Medicina do Trabalho">
            <a:extLst>
              <a:ext uri="{FF2B5EF4-FFF2-40B4-BE49-F238E27FC236}">
                <a16:creationId xmlns:a16="http://schemas.microsoft.com/office/drawing/2014/main" id="{4DD0B61B-7478-1327-D6C7-7B3FA0E24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7" y="2173857"/>
            <a:ext cx="4684143" cy="46841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D27FA7DF-8AAC-A5F1-CC7C-DB1DC1CEF9C9}"/>
              </a:ext>
            </a:extLst>
          </p:cNvPr>
          <p:cNvPicPr>
            <a:picLocks noChangeAspect="1"/>
          </p:cNvPicPr>
          <p:nvPr/>
        </p:nvPicPr>
        <p:blipFill>
          <a:blip r:embed="rId3"/>
          <a:stretch>
            <a:fillRect/>
          </a:stretch>
        </p:blipFill>
        <p:spPr>
          <a:xfrm>
            <a:off x="9826137" y="150849"/>
            <a:ext cx="2057640" cy="586371"/>
          </a:xfrm>
          <a:prstGeom prst="rect">
            <a:avLst/>
          </a:prstGeom>
        </p:spPr>
      </p:pic>
    </p:spTree>
    <p:extLst>
      <p:ext uri="{BB962C8B-B14F-4D97-AF65-F5344CB8AC3E}">
        <p14:creationId xmlns:p14="http://schemas.microsoft.com/office/powerpoint/2010/main" val="40722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1"/>
          <p:cNvSpPr>
            <a:spLocks/>
          </p:cNvSpPr>
          <p:nvPr/>
        </p:nvSpPr>
        <p:spPr bwMode="auto">
          <a:xfrm>
            <a:off x="963612" y="1129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10" name="文本框 1">
            <a:extLst>
              <a:ext uri="{FF2B5EF4-FFF2-40B4-BE49-F238E27FC236}">
                <a16:creationId xmlns:a16="http://schemas.microsoft.com/office/drawing/2014/main" id="{3E33E946-6E39-5C5A-E61C-014EA0B88546}"/>
              </a:ext>
            </a:extLst>
          </p:cNvPr>
          <p:cNvSpPr txBox="1"/>
          <p:nvPr/>
        </p:nvSpPr>
        <p:spPr>
          <a:xfrm>
            <a:off x="1064166" y="1586423"/>
            <a:ext cx="1219200" cy="584775"/>
          </a:xfrm>
          <a:prstGeom prst="rect">
            <a:avLst/>
          </a:prstGeom>
          <a:noFill/>
        </p:spPr>
        <p:txBody>
          <a:bodyPr wrap="square" rtlCol="0">
            <a:spAutoFit/>
          </a:bodyPr>
          <a:lstStyle/>
          <a:p>
            <a:pPr algn="ctr"/>
            <a:r>
              <a:rPr kumimoji="1" lang="en-US" altLang="zh-CN" sz="3200" dirty="0">
                <a:solidFill>
                  <a:schemeClr val="bg1"/>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rPr>
              <a:t>PGR</a:t>
            </a:r>
            <a:endParaRPr kumimoji="1" lang="zh-CN" altLang="en-US" sz="3200" dirty="0">
              <a:solidFill>
                <a:schemeClr val="bg1"/>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D690085C-0515-6A7D-C234-FFEA0506CECB}"/>
              </a:ext>
            </a:extLst>
          </p:cNvPr>
          <p:cNvSpPr txBox="1"/>
          <p:nvPr/>
        </p:nvSpPr>
        <p:spPr>
          <a:xfrm>
            <a:off x="3495376" y="1231830"/>
            <a:ext cx="8564352" cy="5122941"/>
          </a:xfrm>
          <a:prstGeom prst="rect">
            <a:avLst/>
          </a:prstGeom>
          <a:solidFill>
            <a:schemeClr val="accent2">
              <a:lumMod val="60000"/>
              <a:lumOff val="40000"/>
            </a:schemeClr>
          </a:solidFill>
        </p:spPr>
        <p:txBody>
          <a:bodyPr wrap="square" rtlCol="0">
            <a:spAutoFit/>
          </a:bodyPr>
          <a:lstStyle/>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A partir do PGR, são elaboradas medidas de controle e redução dos riscos, que podem incluir mudanças nas práticas de trabalho, implementação de equipamentos de proteção coletiva, definição de protocolos de segurança, entre outras ações. </a:t>
            </a:r>
          </a:p>
          <a:p>
            <a:pPr>
              <a:lnSpc>
                <a:spcPct val="150000"/>
              </a:lnSpc>
            </a:pPr>
            <a:endParaRPr kumimoji="1" lang="pt-BR" altLang="zh-CN" sz="2000"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Além disso, o PGR deve ser constantemente revisado e atualizado, garantindo que as medidas de prevenção estejam sempre adequadas às necessidades do serviço de saúde e à evolução das condições de trabalho. Com a correta implementação do PGR, é possível promover um ambiente de trabalho mais seguro e saudável, protegendo a saúde dos trabalhadores e prevenindo a ocorrência de acidentes e doenças ocupacionais nos serviços de saúde.</a:t>
            </a:r>
          </a:p>
        </p:txBody>
      </p:sp>
      <p:sp>
        <p:nvSpPr>
          <p:cNvPr id="3" name="AutoShape 2" descr="Retrato de enfermeira masculina — Fotografias de Stock © minervastock  #68924935">
            <a:extLst>
              <a:ext uri="{FF2B5EF4-FFF2-40B4-BE49-F238E27FC236}">
                <a16:creationId xmlns:a16="http://schemas.microsoft.com/office/drawing/2014/main" id="{372E5AEF-F3AB-FE22-9723-92095D5A34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5303426B-0B22-9E79-B5F8-2F070BBA74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67" b="99667" l="10000" r="90000">
                        <a14:foregroundMark x1="38500" y1="73667" x2="35333" y2="99833"/>
                        <a14:foregroundMark x1="42333" y1="7000" x2="40167" y2="4667"/>
                        <a14:foregroundMark x1="34000" y1="48500" x2="42000" y2="67833"/>
                      </a14:backgroundRemoval>
                    </a14:imgEffect>
                  </a14:imgLayer>
                </a14:imgProps>
              </a:ext>
            </a:extLst>
          </a:blip>
          <a:stretch>
            <a:fillRect/>
          </a:stretch>
        </p:blipFill>
        <p:spPr>
          <a:xfrm>
            <a:off x="0" y="2428179"/>
            <a:ext cx="4416725" cy="4416725"/>
          </a:xfrm>
          <a:prstGeom prst="rect">
            <a:avLst/>
          </a:prstGeom>
        </p:spPr>
      </p:pic>
      <p:pic>
        <p:nvPicPr>
          <p:cNvPr id="6" name="Imagem 5" descr="Uma imagem contendo Texto&#10;&#10;Descrição gerada automaticamente">
            <a:extLst>
              <a:ext uri="{FF2B5EF4-FFF2-40B4-BE49-F238E27FC236}">
                <a16:creationId xmlns:a16="http://schemas.microsoft.com/office/drawing/2014/main" id="{432B72CD-4625-9948-D166-8AAD744E5B42}"/>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2686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1C91DEED-109D-2B5F-0712-45F77C73D1A1}"/>
              </a:ext>
            </a:extLst>
          </p:cNvPr>
          <p:cNvPicPr>
            <a:picLocks noChangeAspect="1"/>
          </p:cNvPicPr>
          <p:nvPr/>
        </p:nvPicPr>
        <p:blipFill>
          <a:blip r:embed="rId4"/>
          <a:stretch>
            <a:fillRect/>
          </a:stretch>
        </p:blipFill>
        <p:spPr>
          <a:xfrm>
            <a:off x="241180" y="150159"/>
            <a:ext cx="2057640" cy="586371"/>
          </a:xfrm>
          <a:prstGeom prst="rect">
            <a:avLst/>
          </a:prstGeom>
        </p:spPr>
      </p:pic>
      <p:pic>
        <p:nvPicPr>
          <p:cNvPr id="3" name="Picture 2" descr="NR 32 - Segurança e Saúde no Trabalho em Serviços de Saúde">
            <a:extLst>
              <a:ext uri="{FF2B5EF4-FFF2-40B4-BE49-F238E27FC236}">
                <a16:creationId xmlns:a16="http://schemas.microsoft.com/office/drawing/2014/main" id="{45B55D3F-DF0F-1E89-053E-66E39FD606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2802944" y="64648"/>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graphicFrame>
        <p:nvGraphicFramePr>
          <p:cNvPr id="79" name="文本框 1">
            <a:extLst>
              <a:ext uri="{FF2B5EF4-FFF2-40B4-BE49-F238E27FC236}">
                <a16:creationId xmlns:a16="http://schemas.microsoft.com/office/drawing/2014/main" id="{E4D5A388-2507-C5C6-B7D0-291FDFB695F5}"/>
              </a:ext>
            </a:extLst>
          </p:cNvPr>
          <p:cNvGraphicFramePr/>
          <p:nvPr/>
        </p:nvGraphicFramePr>
        <p:xfrm>
          <a:off x="5749070" y="15768"/>
          <a:ext cx="6442930" cy="62818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15962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2893087F-39A4-027B-192A-060535FFCF88}"/>
              </a:ext>
            </a:extLst>
          </p:cNvPr>
          <p:cNvSpPr/>
          <p:nvPr/>
        </p:nvSpPr>
        <p:spPr>
          <a:xfrm>
            <a:off x="0" y="782124"/>
            <a:ext cx="11557000" cy="1831680"/>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文本框 1">
            <a:extLst>
              <a:ext uri="{FF2B5EF4-FFF2-40B4-BE49-F238E27FC236}">
                <a16:creationId xmlns:a16="http://schemas.microsoft.com/office/drawing/2014/main" id="{0463B3C6-7056-54FA-CA6F-B405C654C210}"/>
              </a:ext>
            </a:extLst>
          </p:cNvPr>
          <p:cNvSpPr txBox="1"/>
          <p:nvPr/>
        </p:nvSpPr>
        <p:spPr>
          <a:xfrm>
            <a:off x="3341685" y="819036"/>
            <a:ext cx="7656515" cy="5116401"/>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Programa de Controle Médico de Saúde Ocupacional (PCMSO)</a:t>
            </a:r>
          </a:p>
          <a:p>
            <a:pPr>
              <a:lnSpc>
                <a:spcPct val="150000"/>
              </a:lnSpc>
            </a:pPr>
            <a:endParaRPr kumimoji="1" lang="pt-BR" altLang="zh-CN" sz="2400" b="1" dirty="0">
              <a:latin typeface="+mj-lt"/>
              <a:ea typeface="华文圆体 Regular" panose="020F0502040101010101" pitchFamily="34" charset="-122"/>
              <a:cs typeface="Yuanti SC" charset="-122"/>
            </a:endParaRPr>
          </a:p>
          <a:p>
            <a:pPr>
              <a:lnSpc>
                <a:spcPct val="150000"/>
              </a:lnSpc>
            </a:pPr>
            <a:endParaRPr kumimoji="1" lang="pt-BR" altLang="zh-CN" sz="2400" b="1" dirty="0">
              <a:latin typeface="+mj-lt"/>
              <a:ea typeface="华文圆体 Regular" panose="020F0502040101010101" pitchFamily="34" charset="-122"/>
              <a:cs typeface="Yuanti SC" charset="-122"/>
            </a:endParaRPr>
          </a:p>
          <a:p>
            <a:pPr>
              <a:lnSpc>
                <a:spcPct val="150000"/>
              </a:lnSpc>
            </a:pPr>
            <a:endParaRPr kumimoji="1" lang="pt-BR" altLang="zh-CN" sz="2400" b="1"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O Programa de Controle Médico de Saúde Ocupacional (PCMSO) é outro componente fundamental da NR-32, que estabelece diretrizes para a realização de exames médicos ocupacionais e o monitoramento da saúde dos trabalhadores expostos a riscos nos serviços de saúde. </a:t>
            </a:r>
          </a:p>
        </p:txBody>
      </p:sp>
      <p:pic>
        <p:nvPicPr>
          <p:cNvPr id="17410" name="Picture 2" descr="Segurança e Medicina do Trabalho - OPTIMASEG">
            <a:extLst>
              <a:ext uri="{FF2B5EF4-FFF2-40B4-BE49-F238E27FC236}">
                <a16:creationId xmlns:a16="http://schemas.microsoft.com/office/drawing/2014/main" id="{24580613-E41C-AE9F-C9C2-6C6F2A4E9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780"/>
            <a:ext cx="3609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Texto&#10;&#10;Descrição gerada automaticamente">
            <a:extLst>
              <a:ext uri="{FF2B5EF4-FFF2-40B4-BE49-F238E27FC236}">
                <a16:creationId xmlns:a16="http://schemas.microsoft.com/office/drawing/2014/main" id="{2B27E03B-2672-2A2D-175D-A8134A311DBF}"/>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5434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4766901" y="2200449"/>
            <a:ext cx="6678390" cy="3905300"/>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têm uma responsabilidade crucial na garantia da adequada execução do PCMSO, assegurando que os exames médicos sejam realizados conforme os prazos estabelecidos e que os resultados sejam devidamente analisados para a adoção de medidas preventivas quando necessário</a:t>
            </a:r>
            <a:r>
              <a:rPr kumimoji="1" lang="pt-BR" altLang="zh-CN" sz="2400" dirty="0">
                <a:solidFill>
                  <a:schemeClr val="bg2">
                    <a:lumMod val="25000"/>
                  </a:schemeClr>
                </a:solidFill>
                <a:latin typeface="+mj-lt"/>
                <a:ea typeface="华文圆体 Regular" panose="020F0502040101010101" pitchFamily="34" charset="-122"/>
                <a:cs typeface="Yuanti SC" charset="-122"/>
              </a:rPr>
              <a:t>.</a:t>
            </a: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222609"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9015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7" name="Imagem 6" descr="Uma imagem contendo Texto&#10;&#10;Descrição gerada automaticamente">
            <a:extLst>
              <a:ext uri="{FF2B5EF4-FFF2-40B4-BE49-F238E27FC236}">
                <a16:creationId xmlns:a16="http://schemas.microsoft.com/office/drawing/2014/main" id="{4655B0EC-F14F-1CF3-4608-650A678B82EF}"/>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001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7">
            <a:extLst>
              <a:ext uri="{FF2B5EF4-FFF2-40B4-BE49-F238E27FC236}">
                <a16:creationId xmlns:a16="http://schemas.microsoft.com/office/drawing/2014/main" id="{A8C2F1DD-0F9A-EABD-7700-810462399842}"/>
              </a:ext>
            </a:extLst>
          </p:cNvPr>
          <p:cNvPicPr/>
          <p:nvPr/>
        </p:nvPicPr>
        <p:blipFill rotWithShape="1">
          <a:blip r:embed="rId2" cstate="print"/>
          <a:srcRect b="55378"/>
          <a:stretch/>
        </p:blipFill>
        <p:spPr>
          <a:xfrm>
            <a:off x="493006" y="3338228"/>
            <a:ext cx="2072394" cy="3543716"/>
          </a:xfrm>
          <a:prstGeom prst="rect">
            <a:avLst/>
          </a:prstGeom>
        </p:spPr>
      </p:pic>
      <p:grpSp>
        <p:nvGrpSpPr>
          <p:cNvPr id="42" name="Agrupar 41">
            <a:extLst>
              <a:ext uri="{FF2B5EF4-FFF2-40B4-BE49-F238E27FC236}">
                <a16:creationId xmlns:a16="http://schemas.microsoft.com/office/drawing/2014/main" id="{3DA21F5C-D184-DF18-F60F-35B9850FB445}"/>
              </a:ext>
            </a:extLst>
          </p:cNvPr>
          <p:cNvGrpSpPr/>
          <p:nvPr/>
        </p:nvGrpSpPr>
        <p:grpSpPr>
          <a:xfrm>
            <a:off x="9423207" y="3983156"/>
            <a:ext cx="2776373" cy="3076754"/>
            <a:chOff x="9423207" y="3983156"/>
            <a:chExt cx="2776373" cy="3076754"/>
          </a:xfrm>
        </p:grpSpPr>
        <p:grpSp>
          <p:nvGrpSpPr>
            <p:cNvPr id="43" name="Group 119">
              <a:extLst>
                <a:ext uri="{FF2B5EF4-FFF2-40B4-BE49-F238E27FC236}">
                  <a16:creationId xmlns:a16="http://schemas.microsoft.com/office/drawing/2014/main" id="{986CF5DF-9F72-7974-F5E2-8D53D98FE04B}"/>
                </a:ext>
              </a:extLst>
            </p:cNvPr>
            <p:cNvGrpSpPr/>
            <p:nvPr/>
          </p:nvGrpSpPr>
          <p:grpSpPr>
            <a:xfrm>
              <a:off x="9423207" y="3983156"/>
              <a:ext cx="2119814" cy="1895900"/>
              <a:chOff x="9423207" y="3983156"/>
              <a:chExt cx="2119814" cy="1895900"/>
            </a:xfrm>
          </p:grpSpPr>
          <p:sp>
            <p:nvSpPr>
              <p:cNvPr id="47" name="Freeform: Shape 12">
                <a:extLst>
                  <a:ext uri="{FF2B5EF4-FFF2-40B4-BE49-F238E27FC236}">
                    <a16:creationId xmlns:a16="http://schemas.microsoft.com/office/drawing/2014/main" id="{0621EC5F-B5A9-8BF7-F4E0-85B2E9F7C003}"/>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48" name="Freeform: Shape 13">
                <a:extLst>
                  <a:ext uri="{FF2B5EF4-FFF2-40B4-BE49-F238E27FC236}">
                    <a16:creationId xmlns:a16="http://schemas.microsoft.com/office/drawing/2014/main" id="{FCF76DE4-E2B8-84D3-030B-969EB5C519FA}"/>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9" name="Freeform: Shape 14">
                <a:extLst>
                  <a:ext uri="{FF2B5EF4-FFF2-40B4-BE49-F238E27FC236}">
                    <a16:creationId xmlns:a16="http://schemas.microsoft.com/office/drawing/2014/main" id="{41D7AA7D-619A-E86D-0494-193D4DE69E8F}"/>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50" name="Freeform 18">
                <a:extLst>
                  <a:ext uri="{FF2B5EF4-FFF2-40B4-BE49-F238E27FC236}">
                    <a16:creationId xmlns:a16="http://schemas.microsoft.com/office/drawing/2014/main" id="{0423D4C3-51C4-9595-DB1C-6B2CBAA1059C}"/>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51" name="Group 62">
                <a:extLst>
                  <a:ext uri="{FF2B5EF4-FFF2-40B4-BE49-F238E27FC236}">
                    <a16:creationId xmlns:a16="http://schemas.microsoft.com/office/drawing/2014/main" id="{25ADE2B9-8364-6969-6EF0-823ACACA1CA6}"/>
                  </a:ext>
                </a:extLst>
              </p:cNvPr>
              <p:cNvGrpSpPr/>
              <p:nvPr/>
            </p:nvGrpSpPr>
            <p:grpSpPr>
              <a:xfrm rot="18900000">
                <a:off x="10066374" y="4360768"/>
                <a:ext cx="1196173" cy="911419"/>
                <a:chOff x="11413389" y="3573459"/>
                <a:chExt cx="1196173" cy="911419"/>
              </a:xfrm>
            </p:grpSpPr>
            <p:sp>
              <p:nvSpPr>
                <p:cNvPr id="58" name="Rectangle 23">
                  <a:extLst>
                    <a:ext uri="{FF2B5EF4-FFF2-40B4-BE49-F238E27FC236}">
                      <a16:creationId xmlns:a16="http://schemas.microsoft.com/office/drawing/2014/main" id="{453EE4F3-EB90-1CF7-D24F-68E7B0D9B90E}"/>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4">
                  <a:extLst>
                    <a:ext uri="{FF2B5EF4-FFF2-40B4-BE49-F238E27FC236}">
                      <a16:creationId xmlns:a16="http://schemas.microsoft.com/office/drawing/2014/main" id="{08AE7934-4F9A-82A9-B5FC-6BE398F6FA8D}"/>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127">
                  <a:extLst>
                    <a:ext uri="{FF2B5EF4-FFF2-40B4-BE49-F238E27FC236}">
                      <a16:creationId xmlns:a16="http://schemas.microsoft.com/office/drawing/2014/main" id="{9B6CEAB1-A061-D414-1768-BD908C51E2F6}"/>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33">
                  <a:extLst>
                    <a:ext uri="{FF2B5EF4-FFF2-40B4-BE49-F238E27FC236}">
                      <a16:creationId xmlns:a16="http://schemas.microsoft.com/office/drawing/2014/main" id="{BC5161C5-6384-29F6-5730-B2D52D8C74F6}"/>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34">
                  <a:extLst>
                    <a:ext uri="{FF2B5EF4-FFF2-40B4-BE49-F238E27FC236}">
                      <a16:creationId xmlns:a16="http://schemas.microsoft.com/office/drawing/2014/main" id="{87549D80-0F94-857D-A838-7C870CD65596}"/>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35">
                  <a:extLst>
                    <a:ext uri="{FF2B5EF4-FFF2-40B4-BE49-F238E27FC236}">
                      <a16:creationId xmlns:a16="http://schemas.microsoft.com/office/drawing/2014/main" id="{CC9EF6A3-D7F2-EFC9-2B0F-AEF80675995B}"/>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ross 36">
                  <a:extLst>
                    <a:ext uri="{FF2B5EF4-FFF2-40B4-BE49-F238E27FC236}">
                      <a16:creationId xmlns:a16="http://schemas.microsoft.com/office/drawing/2014/main" id="{145BFC32-1961-431D-DD07-EA6A3B69BAC7}"/>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0">
                  <a:extLst>
                    <a:ext uri="{FF2B5EF4-FFF2-40B4-BE49-F238E27FC236}">
                      <a16:creationId xmlns:a16="http://schemas.microsoft.com/office/drawing/2014/main" id="{3101B03E-88CD-5533-D375-46CE76DBCB28}"/>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7">
                  <a:extLst>
                    <a:ext uri="{FF2B5EF4-FFF2-40B4-BE49-F238E27FC236}">
                      <a16:creationId xmlns:a16="http://schemas.microsoft.com/office/drawing/2014/main" id="{A66A51D6-EE72-32CE-402F-983ACCF6E76F}"/>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4">
                  <a:extLst>
                    <a:ext uri="{FF2B5EF4-FFF2-40B4-BE49-F238E27FC236}">
                      <a16:creationId xmlns:a16="http://schemas.microsoft.com/office/drawing/2014/main" id="{7FD5F91B-DEC6-760B-48C0-AA7F8968E4F3}"/>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1">
                  <a:extLst>
                    <a:ext uri="{FF2B5EF4-FFF2-40B4-BE49-F238E27FC236}">
                      <a16:creationId xmlns:a16="http://schemas.microsoft.com/office/drawing/2014/main" id="{6CBB54FA-259D-EA92-AEFF-EE007CCDDE4A}"/>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128">
                  <a:extLst>
                    <a:ext uri="{FF2B5EF4-FFF2-40B4-BE49-F238E27FC236}">
                      <a16:creationId xmlns:a16="http://schemas.microsoft.com/office/drawing/2014/main" id="{84C62632-49D0-BA14-A582-37D58CC563C2}"/>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reeform: Shape 17">
                <a:extLst>
                  <a:ext uri="{FF2B5EF4-FFF2-40B4-BE49-F238E27FC236}">
                    <a16:creationId xmlns:a16="http://schemas.microsoft.com/office/drawing/2014/main" id="{F6C6F284-D4CA-15C0-C258-72EB5DD9E7FA}"/>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53" name="Group 18">
                <a:extLst>
                  <a:ext uri="{FF2B5EF4-FFF2-40B4-BE49-F238E27FC236}">
                    <a16:creationId xmlns:a16="http://schemas.microsoft.com/office/drawing/2014/main" id="{CA545BE0-EC10-A143-8EFE-7A837E78928A}"/>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54" name="Oval 19">
                  <a:extLst>
                    <a:ext uri="{FF2B5EF4-FFF2-40B4-BE49-F238E27FC236}">
                      <a16:creationId xmlns:a16="http://schemas.microsoft.com/office/drawing/2014/main" id="{C3BD4485-F044-30C6-1273-710B8B89FFBC}"/>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0">
                  <a:extLst>
                    <a:ext uri="{FF2B5EF4-FFF2-40B4-BE49-F238E27FC236}">
                      <a16:creationId xmlns:a16="http://schemas.microsoft.com/office/drawing/2014/main" id="{DCB5539C-C0FC-D345-2436-BC27C0C6CD0E}"/>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21">
                  <a:extLst>
                    <a:ext uri="{FF2B5EF4-FFF2-40B4-BE49-F238E27FC236}">
                      <a16:creationId xmlns:a16="http://schemas.microsoft.com/office/drawing/2014/main" id="{DD99C966-C862-9466-5944-1ACCB99EDBC6}"/>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2">
                  <a:extLst>
                    <a:ext uri="{FF2B5EF4-FFF2-40B4-BE49-F238E27FC236}">
                      <a16:creationId xmlns:a16="http://schemas.microsoft.com/office/drawing/2014/main" id="{7E8ACC22-99D1-B7EF-8C6A-6A46DC02B242}"/>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Freeform: Shape 195">
              <a:extLst>
                <a:ext uri="{FF2B5EF4-FFF2-40B4-BE49-F238E27FC236}">
                  <a16:creationId xmlns:a16="http://schemas.microsoft.com/office/drawing/2014/main" id="{110D93F1-410F-439C-E190-EE424BD6FDA7}"/>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45" name="Freeform: Shape 143">
              <a:extLst>
                <a:ext uri="{FF2B5EF4-FFF2-40B4-BE49-F238E27FC236}">
                  <a16:creationId xmlns:a16="http://schemas.microsoft.com/office/drawing/2014/main" id="{D974028F-FF32-6561-37E0-430BC0AE614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46" name="Freeform: Shape 136">
              <a:extLst>
                <a:ext uri="{FF2B5EF4-FFF2-40B4-BE49-F238E27FC236}">
                  <a16:creationId xmlns:a16="http://schemas.microsoft.com/office/drawing/2014/main" id="{1B591CCB-4C06-DB86-9C89-BE72D76FBADB}"/>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71" name="object 63">
            <a:extLst>
              <a:ext uri="{FF2B5EF4-FFF2-40B4-BE49-F238E27FC236}">
                <a16:creationId xmlns:a16="http://schemas.microsoft.com/office/drawing/2014/main" id="{061AD622-8896-6FA6-F84E-530A6461D0E3}"/>
              </a:ext>
            </a:extLst>
          </p:cNvPr>
          <p:cNvPicPr/>
          <p:nvPr/>
        </p:nvPicPr>
        <p:blipFill rotWithShape="1">
          <a:blip r:embed="rId3" cstate="print"/>
          <a:srcRect l="49738"/>
          <a:stretch/>
        </p:blipFill>
        <p:spPr>
          <a:xfrm>
            <a:off x="3097085" y="4907166"/>
            <a:ext cx="1465602" cy="2027411"/>
          </a:xfrm>
          <a:prstGeom prst="rect">
            <a:avLst/>
          </a:prstGeom>
        </p:spPr>
      </p:pic>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7" r="27617" b="60156"/>
          <a:stretch/>
        </p:blipFill>
        <p:spPr bwMode="auto">
          <a:xfrm>
            <a:off x="4523010" y="2501900"/>
            <a:ext cx="4187941" cy="43561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Retângulo 73">
            <a:extLst>
              <a:ext uri="{FF2B5EF4-FFF2-40B4-BE49-F238E27FC236}">
                <a16:creationId xmlns:a16="http://schemas.microsoft.com/office/drawing/2014/main" id="{4EF4B3EC-7CBF-7E7B-8646-16CF591D139D}"/>
              </a:ext>
            </a:extLst>
          </p:cNvPr>
          <p:cNvSpPr/>
          <p:nvPr/>
        </p:nvSpPr>
        <p:spPr>
          <a:xfrm>
            <a:off x="117642" y="500851"/>
            <a:ext cx="8201648" cy="2072792"/>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17A15435-1520-440B-D8B1-2E250811131B}"/>
              </a:ext>
            </a:extLst>
          </p:cNvPr>
          <p:cNvSpPr/>
          <p:nvPr/>
        </p:nvSpPr>
        <p:spPr>
          <a:xfrm>
            <a:off x="-23437" y="357612"/>
            <a:ext cx="8201648" cy="2072792"/>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文本框 1">
            <a:extLst>
              <a:ext uri="{FF2B5EF4-FFF2-40B4-BE49-F238E27FC236}">
                <a16:creationId xmlns:a16="http://schemas.microsoft.com/office/drawing/2014/main" id="{E61D1264-06C6-35D3-75BD-3C95618EFD94}"/>
              </a:ext>
            </a:extLst>
          </p:cNvPr>
          <p:cNvSpPr txBox="1"/>
          <p:nvPr/>
        </p:nvSpPr>
        <p:spPr>
          <a:xfrm>
            <a:off x="211482" y="896244"/>
            <a:ext cx="7854073" cy="1015663"/>
          </a:xfrm>
          <a:prstGeom prst="rect">
            <a:avLst/>
          </a:prstGeom>
          <a:noFill/>
        </p:spPr>
        <p:txBody>
          <a:bodyPr wrap="square" rtlCol="0">
            <a:spAutoFit/>
          </a:bodyPr>
          <a:lstStyle/>
          <a:p>
            <a:r>
              <a:rPr kumimoji="1" lang="pt-BR" altLang="zh-CN" sz="2000" dirty="0">
                <a:solidFill>
                  <a:schemeClr val="bg2">
                    <a:lumMod val="25000"/>
                  </a:schemeClr>
                </a:solidFill>
                <a:latin typeface="+mj-lt"/>
                <a:ea typeface="华文圆体 Regular" panose="020F0502040101010101" pitchFamily="34" charset="-122"/>
                <a:cs typeface="Yuanti SC" charset="-122"/>
              </a:rPr>
              <a:t>O PCMSO deve ser elaborado com base nos riscos identificados no PGR, ou seja, considerando os agentes presentes no ambiente de trabalho que podem afetar a saúde dos colaboradores. </a:t>
            </a:r>
          </a:p>
        </p:txBody>
      </p:sp>
      <p:pic>
        <p:nvPicPr>
          <p:cNvPr id="3" name="Imagem 2" descr="Uma imagem contendo Texto&#10;&#10;Descrição gerada automaticamente">
            <a:extLst>
              <a:ext uri="{FF2B5EF4-FFF2-40B4-BE49-F238E27FC236}">
                <a16:creationId xmlns:a16="http://schemas.microsoft.com/office/drawing/2014/main" id="{5484C5E6-6520-13EB-24CD-A03768E72D90}"/>
              </a:ext>
            </a:extLst>
          </p:cNvPr>
          <p:cNvPicPr>
            <a:picLocks noChangeAspect="1"/>
          </p:cNvPicPr>
          <p:nvPr/>
        </p:nvPicPr>
        <p:blipFill>
          <a:blip r:embed="rId5"/>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6272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81">
            <a:extLst>
              <a:ext uri="{FF2B5EF4-FFF2-40B4-BE49-F238E27FC236}">
                <a16:creationId xmlns:a16="http://schemas.microsoft.com/office/drawing/2014/main" id="{02E7B381-C4CB-0D19-4BCB-2F1CEBC176B8}"/>
              </a:ext>
            </a:extLst>
          </p:cNvPr>
          <p:cNvSpPr/>
          <p:nvPr/>
        </p:nvSpPr>
        <p:spPr>
          <a:xfrm rot="592588">
            <a:off x="-2128949" y="87030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chemeClr val="tx1">
              <a:lumMod val="75000"/>
              <a:lumOff val="25000"/>
            </a:schemeClr>
          </a:solidFill>
          <a:ln w="12700">
            <a:round/>
          </a:ln>
        </p:spPr>
        <p:txBody>
          <a:bodyPr lIns="0" tIns="0" rIns="0" bIns="0"/>
          <a:lstStyle/>
          <a:p>
            <a:pPr defTabSz="228600">
              <a:defRPr sz="1200">
                <a:latin typeface="Helvetica"/>
                <a:ea typeface="Helvetica"/>
                <a:cs typeface="Helvetica"/>
                <a:sym typeface="Helvetica"/>
              </a:defRPr>
            </a:pPr>
            <a:endParaRPr sz="600"/>
          </a:p>
        </p:txBody>
      </p:sp>
      <p:sp>
        <p:nvSpPr>
          <p:cNvPr id="6" name="Shape 484">
            <a:extLst>
              <a:ext uri="{FF2B5EF4-FFF2-40B4-BE49-F238E27FC236}">
                <a16:creationId xmlns:a16="http://schemas.microsoft.com/office/drawing/2014/main" id="{A12F2BDB-FA08-AF89-7BEC-E8960B049FB8}"/>
              </a:ext>
            </a:extLst>
          </p:cNvPr>
          <p:cNvSpPr/>
          <p:nvPr/>
        </p:nvSpPr>
        <p:spPr>
          <a:xfrm rot="592588">
            <a:off x="1768246" y="1831883"/>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文本框 1">
            <a:extLst>
              <a:ext uri="{FF2B5EF4-FFF2-40B4-BE49-F238E27FC236}">
                <a16:creationId xmlns:a16="http://schemas.microsoft.com/office/drawing/2014/main" id="{4050FDEB-7C01-4FC8-A928-055B742A282F}"/>
              </a:ext>
            </a:extLst>
          </p:cNvPr>
          <p:cNvSpPr txBox="1"/>
          <p:nvPr/>
        </p:nvSpPr>
        <p:spPr>
          <a:xfrm>
            <a:off x="6563544" y="1298770"/>
            <a:ext cx="5234755" cy="3785652"/>
          </a:xfrm>
          <a:prstGeom prst="rect">
            <a:avLst/>
          </a:prstGeom>
          <a:solidFill>
            <a:srgbClr val="FDD155"/>
          </a:solidFill>
        </p:spPr>
        <p:txBody>
          <a:bodyPr wrap="square" rtlCol="0">
            <a:spAutoFit/>
          </a:bodyPr>
          <a:lstStyle/>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Assim, é possível definir quais exames médicos são obrigatórios para cada função, em que periodicidade eles devem ser realizados e quais são os critérios para o encaminhamento do trabalhador a outros profissionais especializados, caso seja identificado algum problema de saúde relacionado ao trabalho.</a:t>
            </a:r>
            <a:endParaRPr kumimoji="1" lang="zh-CN" altLang="en-US" sz="2400" dirty="0">
              <a:solidFill>
                <a:schemeClr val="bg2">
                  <a:lumMod val="25000"/>
                </a:schemeClr>
              </a:solidFill>
              <a:latin typeface="+mj-lt"/>
              <a:ea typeface="华文圆体 Regular" panose="020F0502040101010101" pitchFamily="34" charset="-122"/>
              <a:cs typeface="Yuanti SC" charset="-122"/>
            </a:endParaRPr>
          </a:p>
        </p:txBody>
      </p:sp>
      <p:pic>
        <p:nvPicPr>
          <p:cNvPr id="14" name="Picture 2" descr="Gestão de SST (Saúde e Segurança no Trabalho) - Ergominas">
            <a:extLst>
              <a:ext uri="{FF2B5EF4-FFF2-40B4-BE49-F238E27FC236}">
                <a16:creationId xmlns:a16="http://schemas.microsoft.com/office/drawing/2014/main" id="{BC5A5BE1-16A3-225B-1134-1D89901269F2}"/>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342037" y="2409904"/>
            <a:ext cx="781692" cy="78169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Texto&#10;&#10;Descrição gerada automaticamente">
            <a:extLst>
              <a:ext uri="{FF2B5EF4-FFF2-40B4-BE49-F238E27FC236}">
                <a16:creationId xmlns:a16="http://schemas.microsoft.com/office/drawing/2014/main" id="{003A781A-8CC7-8CAD-6695-77794F5DF308}"/>
              </a:ext>
            </a:extLst>
          </p:cNvPr>
          <p:cNvPicPr>
            <a:picLocks noChangeAspect="1"/>
          </p:cNvPicPr>
          <p:nvPr/>
        </p:nvPicPr>
        <p:blipFill>
          <a:blip r:embed="rId3"/>
          <a:stretch>
            <a:fillRect/>
          </a:stretch>
        </p:blipFill>
        <p:spPr>
          <a:xfrm>
            <a:off x="456226" y="206351"/>
            <a:ext cx="2057640" cy="586371"/>
          </a:xfrm>
          <a:prstGeom prst="rect">
            <a:avLst/>
          </a:prstGeom>
        </p:spPr>
      </p:pic>
    </p:spTree>
    <p:extLst>
      <p:ext uri="{BB962C8B-B14F-4D97-AF65-F5344CB8AC3E}">
        <p14:creationId xmlns:p14="http://schemas.microsoft.com/office/powerpoint/2010/main" val="1188460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6A721772-6F99-C46B-769B-7464A9F7987C}"/>
              </a:ext>
            </a:extLst>
          </p:cNvPr>
          <p:cNvSpPr txBox="1"/>
          <p:nvPr/>
        </p:nvSpPr>
        <p:spPr>
          <a:xfrm>
            <a:off x="1092200" y="568431"/>
            <a:ext cx="10947400" cy="2862322"/>
          </a:xfrm>
          <a:prstGeom prst="rect">
            <a:avLst/>
          </a:prstGeom>
          <a:noFill/>
        </p:spPr>
        <p:txBody>
          <a:bodyPr wrap="square" rtlCol="0">
            <a:spAutoFit/>
          </a:bodyPr>
          <a:lstStyle/>
          <a:p>
            <a:pPr algn="just"/>
            <a:r>
              <a:rPr kumimoji="1" lang="pt-BR" altLang="zh-CN" sz="2000" dirty="0">
                <a:solidFill>
                  <a:schemeClr val="bg2">
                    <a:lumMod val="25000"/>
                  </a:schemeClr>
                </a:solidFill>
                <a:highlight>
                  <a:srgbClr val="FFFF00"/>
                </a:highlight>
                <a:latin typeface="+mj-lt"/>
                <a:ea typeface="华文圆体 Regular" panose="020F0502040101010101" pitchFamily="34" charset="-122"/>
                <a:cs typeface="Yuanti SC" charset="-122"/>
              </a:rPr>
              <a:t>Além dos exames ocupacionais, o PCMSO também contempla a realização de exames admissionais, periódicos, de retorno ao trabalho e demissionais. </a:t>
            </a:r>
          </a:p>
          <a:p>
            <a:pPr algn="just"/>
            <a:endParaRPr kumimoji="1" lang="pt-BR" altLang="zh-CN" sz="2000" dirty="0">
              <a:solidFill>
                <a:schemeClr val="bg2">
                  <a:lumMod val="25000"/>
                </a:schemeClr>
              </a:solidFill>
              <a:highlight>
                <a:srgbClr val="FFFF00"/>
              </a:highlight>
              <a:latin typeface="+mj-lt"/>
              <a:ea typeface="华文圆体 Regular" panose="020F0502040101010101" pitchFamily="34" charset="-122"/>
              <a:cs typeface="Yuanti SC" charset="-122"/>
            </a:endParaRPr>
          </a:p>
          <a:p>
            <a:pPr algn="just"/>
            <a:r>
              <a:rPr kumimoji="1" lang="pt-BR" altLang="zh-CN" sz="2000" dirty="0">
                <a:solidFill>
                  <a:schemeClr val="bg2">
                    <a:lumMod val="25000"/>
                  </a:schemeClr>
                </a:solidFill>
                <a:highlight>
                  <a:srgbClr val="FFFF00"/>
                </a:highlight>
                <a:latin typeface="+mj-lt"/>
                <a:ea typeface="华文圆体 Regular" panose="020F0502040101010101" pitchFamily="34" charset="-122"/>
                <a:cs typeface="Yuanti SC" charset="-122"/>
              </a:rPr>
              <a:t>Essas avaliações médicas são fundamentais para monitorar a saúde dos trabalhadores, identificar precocemente possíveis problemas de saúde relacionados ao trabalho e para verificar se as medidas de prevenção estão sendo eficazes. </a:t>
            </a:r>
          </a:p>
          <a:p>
            <a:pPr algn="just"/>
            <a:endParaRPr kumimoji="1" lang="pt-BR" altLang="zh-CN" sz="2000" dirty="0">
              <a:solidFill>
                <a:schemeClr val="bg2">
                  <a:lumMod val="25000"/>
                </a:schemeClr>
              </a:solidFill>
              <a:highlight>
                <a:srgbClr val="FFFF00"/>
              </a:highlight>
              <a:latin typeface="+mj-lt"/>
              <a:ea typeface="华文圆体 Regular" panose="020F0502040101010101" pitchFamily="34" charset="-122"/>
              <a:cs typeface="Yuanti SC" charset="-122"/>
            </a:endParaRPr>
          </a:p>
          <a:p>
            <a:pPr algn="just"/>
            <a:r>
              <a:rPr kumimoji="1" lang="pt-BR" altLang="zh-CN" sz="2000" dirty="0">
                <a:solidFill>
                  <a:schemeClr val="bg2">
                    <a:lumMod val="25000"/>
                  </a:schemeClr>
                </a:solidFill>
                <a:highlight>
                  <a:srgbClr val="FFFF00"/>
                </a:highlight>
                <a:latin typeface="+mj-lt"/>
                <a:ea typeface="华文圆体 Regular" panose="020F0502040101010101" pitchFamily="34" charset="-122"/>
                <a:cs typeface="Yuanti SC" charset="-122"/>
              </a:rPr>
              <a:t>Com o PCMSO adequado e bem implementado, é possível promover a saúde e o bem-estar dos trabalhadores, garantindo a proteção contra os riscos ocupacionais presentes nos serviços de saúde</a:t>
            </a:r>
            <a:r>
              <a:rPr kumimoji="1" lang="pt-BR" altLang="zh-CN" sz="2000" dirty="0">
                <a:solidFill>
                  <a:schemeClr val="bg2">
                    <a:lumMod val="25000"/>
                  </a:schemeClr>
                </a:solidFill>
                <a:latin typeface="+mj-lt"/>
                <a:ea typeface="华文圆体 Regular" panose="020F0502040101010101" pitchFamily="34" charset="-122"/>
                <a:cs typeface="Yuanti SC" charset="-122"/>
              </a:rPr>
              <a:t>.</a:t>
            </a:r>
          </a:p>
        </p:txBody>
      </p:sp>
      <p:pic>
        <p:nvPicPr>
          <p:cNvPr id="5" name="Picture 2" descr="Health&amp;Care | Você sabe qual é o papel do SESMT nas empresas?">
            <a:extLst>
              <a:ext uri="{FF2B5EF4-FFF2-40B4-BE49-F238E27FC236}">
                <a16:creationId xmlns:a16="http://schemas.microsoft.com/office/drawing/2014/main" id="{9FC1D24C-68DD-13F3-DFD3-6C599374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06" b="20528"/>
          <a:stretch/>
        </p:blipFill>
        <p:spPr bwMode="auto">
          <a:xfrm>
            <a:off x="-1" y="4239986"/>
            <a:ext cx="12191999" cy="2643414"/>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AutoShape 19">
            <a:extLst>
              <a:ext uri="{FF2B5EF4-FFF2-40B4-BE49-F238E27FC236}">
                <a16:creationId xmlns:a16="http://schemas.microsoft.com/office/drawing/2014/main" id="{6F2A29F5-C287-FF84-0530-54EF982C05AE}"/>
              </a:ext>
            </a:extLst>
          </p:cNvPr>
          <p:cNvSpPr>
            <a:spLocks/>
          </p:cNvSpPr>
          <p:nvPr/>
        </p:nvSpPr>
        <p:spPr bwMode="auto">
          <a:xfrm>
            <a:off x="423068" y="55966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b="1" dirty="0">
              <a:solidFill>
                <a:srgbClr val="FFD300"/>
              </a:solidFill>
              <a:latin typeface="Roboto Light" panose="02000000000000000000" pitchFamily="2" charset="0"/>
            </a:endParaRPr>
          </a:p>
        </p:txBody>
      </p:sp>
      <p:sp>
        <p:nvSpPr>
          <p:cNvPr id="7" name="AutoShape 20">
            <a:extLst>
              <a:ext uri="{FF2B5EF4-FFF2-40B4-BE49-F238E27FC236}">
                <a16:creationId xmlns:a16="http://schemas.microsoft.com/office/drawing/2014/main" id="{CF243C0C-DD59-B91A-E6B1-627404DB2447}"/>
              </a:ext>
            </a:extLst>
          </p:cNvPr>
          <p:cNvSpPr>
            <a:spLocks/>
          </p:cNvSpPr>
          <p:nvPr/>
        </p:nvSpPr>
        <p:spPr bwMode="auto">
          <a:xfrm>
            <a:off x="493713" y="60728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b="1" dirty="0">
                <a:solidFill>
                  <a:srgbClr val="FFFFFF"/>
                </a:solidFill>
                <a:latin typeface="Roboto Light" panose="02000000000000000000" pitchFamily="2" charset="0"/>
              </a:rPr>
              <a:t>1</a:t>
            </a:r>
            <a:endParaRPr lang="en-US" sz="1100" b="1" dirty="0">
              <a:latin typeface="Roboto Light" panose="02000000000000000000" pitchFamily="2" charset="0"/>
            </a:endParaRPr>
          </a:p>
        </p:txBody>
      </p:sp>
      <p:sp>
        <p:nvSpPr>
          <p:cNvPr id="8" name="AutoShape 21">
            <a:extLst>
              <a:ext uri="{FF2B5EF4-FFF2-40B4-BE49-F238E27FC236}">
                <a16:creationId xmlns:a16="http://schemas.microsoft.com/office/drawing/2014/main" id="{5CA4F5FF-11C1-5839-C993-4D050E953274}"/>
              </a:ext>
            </a:extLst>
          </p:cNvPr>
          <p:cNvSpPr>
            <a:spLocks/>
          </p:cNvSpPr>
          <p:nvPr/>
        </p:nvSpPr>
        <p:spPr bwMode="auto">
          <a:xfrm>
            <a:off x="423068" y="1739969"/>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b="1" dirty="0">
              <a:solidFill>
                <a:srgbClr val="FF7E79"/>
              </a:solidFill>
              <a:latin typeface="Roboto Light" panose="02000000000000000000" pitchFamily="2" charset="0"/>
            </a:endParaRPr>
          </a:p>
        </p:txBody>
      </p:sp>
      <p:sp>
        <p:nvSpPr>
          <p:cNvPr id="9" name="AutoShape 22">
            <a:extLst>
              <a:ext uri="{FF2B5EF4-FFF2-40B4-BE49-F238E27FC236}">
                <a16:creationId xmlns:a16="http://schemas.microsoft.com/office/drawing/2014/main" id="{99BD890E-369F-2F8B-1324-BBE5372B1218}"/>
              </a:ext>
            </a:extLst>
          </p:cNvPr>
          <p:cNvSpPr>
            <a:spLocks/>
          </p:cNvSpPr>
          <p:nvPr/>
        </p:nvSpPr>
        <p:spPr bwMode="auto">
          <a:xfrm>
            <a:off x="493713" y="1778070"/>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b="1" dirty="0">
                <a:solidFill>
                  <a:srgbClr val="FFFFFF"/>
                </a:solidFill>
                <a:latin typeface="Roboto Light" panose="02000000000000000000" pitchFamily="2" charset="0"/>
              </a:rPr>
              <a:t>2</a:t>
            </a:r>
            <a:endParaRPr lang="en-US" sz="1100" b="1" dirty="0">
              <a:latin typeface="Roboto Light" panose="02000000000000000000" pitchFamily="2" charset="0"/>
            </a:endParaRPr>
          </a:p>
        </p:txBody>
      </p:sp>
      <p:sp>
        <p:nvSpPr>
          <p:cNvPr id="10" name="AutoShape 19">
            <a:extLst>
              <a:ext uri="{FF2B5EF4-FFF2-40B4-BE49-F238E27FC236}">
                <a16:creationId xmlns:a16="http://schemas.microsoft.com/office/drawing/2014/main" id="{4E28E2CF-996B-0AFB-7501-E9C1722014C8}"/>
              </a:ext>
            </a:extLst>
          </p:cNvPr>
          <p:cNvSpPr>
            <a:spLocks/>
          </p:cNvSpPr>
          <p:nvPr/>
        </p:nvSpPr>
        <p:spPr bwMode="auto">
          <a:xfrm>
            <a:off x="423068" y="2901148"/>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b="1" dirty="0">
              <a:solidFill>
                <a:srgbClr val="FFD300"/>
              </a:solidFill>
              <a:latin typeface="Roboto Light" panose="02000000000000000000" pitchFamily="2" charset="0"/>
            </a:endParaRPr>
          </a:p>
        </p:txBody>
      </p:sp>
      <p:sp>
        <p:nvSpPr>
          <p:cNvPr id="11" name="AutoShape 20">
            <a:extLst>
              <a:ext uri="{FF2B5EF4-FFF2-40B4-BE49-F238E27FC236}">
                <a16:creationId xmlns:a16="http://schemas.microsoft.com/office/drawing/2014/main" id="{8EAE4D50-154C-0987-D096-78FF3AF8588B}"/>
              </a:ext>
            </a:extLst>
          </p:cNvPr>
          <p:cNvSpPr>
            <a:spLocks/>
          </p:cNvSpPr>
          <p:nvPr/>
        </p:nvSpPr>
        <p:spPr bwMode="auto">
          <a:xfrm>
            <a:off x="493713" y="2948775"/>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b="1" dirty="0">
                <a:solidFill>
                  <a:srgbClr val="FFFFFF"/>
                </a:solidFill>
                <a:latin typeface="Roboto Light" panose="02000000000000000000" pitchFamily="2" charset="0"/>
              </a:rPr>
              <a:t>3</a:t>
            </a:r>
            <a:endParaRPr lang="en-US" sz="1100" b="1" dirty="0">
              <a:latin typeface="Roboto Light" panose="02000000000000000000" pitchFamily="2" charset="0"/>
            </a:endParaRPr>
          </a:p>
        </p:txBody>
      </p:sp>
      <p:pic>
        <p:nvPicPr>
          <p:cNvPr id="4" name="Imagem 3" descr="Uma imagem contendo Texto&#10;&#10;Descrição gerada automaticamente">
            <a:extLst>
              <a:ext uri="{FF2B5EF4-FFF2-40B4-BE49-F238E27FC236}">
                <a16:creationId xmlns:a16="http://schemas.microsoft.com/office/drawing/2014/main" id="{9BFB24FB-62BA-145B-FD24-E4B05E88E475}"/>
              </a:ext>
            </a:extLst>
          </p:cNvPr>
          <p:cNvPicPr>
            <a:picLocks noChangeAspect="1"/>
          </p:cNvPicPr>
          <p:nvPr/>
        </p:nvPicPr>
        <p:blipFill>
          <a:blip r:embed="rId3"/>
          <a:stretch>
            <a:fillRect/>
          </a:stretch>
        </p:blipFill>
        <p:spPr>
          <a:xfrm>
            <a:off x="9981960" y="54053"/>
            <a:ext cx="2057640" cy="586371"/>
          </a:xfrm>
          <a:prstGeom prst="rect">
            <a:avLst/>
          </a:prstGeom>
        </p:spPr>
      </p:pic>
    </p:spTree>
    <p:extLst>
      <p:ext uri="{BB962C8B-B14F-4D97-AF65-F5344CB8AC3E}">
        <p14:creationId xmlns:p14="http://schemas.microsoft.com/office/powerpoint/2010/main" val="11624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 xmlns:p14="http://schemas.microsoft.com/office/powerpoint/2010/main" xmlns:a14="http://schemas.microsoft.com/office/drawing/2010/main">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 xmlns:p14="http://schemas.microsoft.com/office/powerpoint/2010/main"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graphicFrame>
        <p:nvGraphicFramePr>
          <p:cNvPr id="79" name="文本框 1">
            <a:extLst>
              <a:ext uri="{FF2B5EF4-FFF2-40B4-BE49-F238E27FC236}">
                <a16:creationId xmlns:a16="http://schemas.microsoft.com/office/drawing/2014/main" id="{8B4CD3D1-28B1-5152-BC0B-64F37FA2AD95}"/>
              </a:ext>
            </a:extLst>
          </p:cNvPr>
          <p:cNvGraphicFramePr/>
          <p:nvPr/>
        </p:nvGraphicFramePr>
        <p:xfrm>
          <a:off x="5768623" y="288076"/>
          <a:ext cx="6442930" cy="6281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m 2" descr="Uma imagem contendo Texto&#10;&#10;Descrição gerada automaticamente">
            <a:extLst>
              <a:ext uri="{FF2B5EF4-FFF2-40B4-BE49-F238E27FC236}">
                <a16:creationId xmlns:a16="http://schemas.microsoft.com/office/drawing/2014/main" id="{81C4D139-8DF5-F851-B424-48C108F9E1FE}"/>
              </a:ext>
            </a:extLst>
          </p:cNvPr>
          <p:cNvPicPr>
            <a:picLocks noChangeAspect="1"/>
          </p:cNvPicPr>
          <p:nvPr/>
        </p:nvPicPr>
        <p:blipFill>
          <a:blip r:embed="rId9"/>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03483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2766712" y="1327524"/>
            <a:ext cx="8657061" cy="3970318"/>
          </a:xfrm>
          <a:prstGeom prst="rect">
            <a:avLst/>
          </a:prstGeom>
          <a:noFill/>
        </p:spPr>
        <p:txBody>
          <a:bodyPr wrap="square" rtlCol="0">
            <a:spAutoFit/>
          </a:bodyPr>
          <a:lstStyle/>
          <a:p>
            <a:r>
              <a:rPr kumimoji="1" lang="pt-BR" altLang="zh-CN" sz="2800" b="1" dirty="0">
                <a:latin typeface="+mj-lt"/>
                <a:ea typeface="华文圆体 Regular" panose="020F0502040101010101" pitchFamily="34" charset="-122"/>
                <a:cs typeface="Yuanti SC" charset="-122"/>
              </a:rPr>
              <a:t>Capacitação dos trabalhadores</a:t>
            </a:r>
          </a:p>
          <a:p>
            <a:endParaRPr kumimoji="1" lang="pt-BR" altLang="zh-CN" sz="2800" b="1" dirty="0">
              <a:latin typeface="+mj-lt"/>
              <a:ea typeface="华文圆体 Regular" panose="020F0502040101010101" pitchFamily="34" charset="-122"/>
              <a:cs typeface="Yuanti SC" charset="-122"/>
            </a:endParaRPr>
          </a:p>
          <a:p>
            <a:r>
              <a:rPr kumimoji="1" lang="pt-BR" altLang="zh-CN" sz="2800" dirty="0">
                <a:latin typeface="+mj-lt"/>
                <a:ea typeface="华文圆体 Regular" panose="020F0502040101010101" pitchFamily="34" charset="-122"/>
                <a:cs typeface="Yuanti SC" charset="-122"/>
              </a:rPr>
              <a:t>A NR-32 estabelece a realização de treinamentos obrigatórios para os trabalhadores que atuam em serviços de saúde, abordando diversos temas essenciais para a segurança e saúde ocupacional. Nesse sentido, os profissionais de SST desempenham um papel crucial na elaboração de programas de capacitação e no acompanhamento da eficácia desses treinamentos.</a:t>
            </a:r>
          </a:p>
        </p:txBody>
      </p:sp>
      <p:grpSp>
        <p:nvGrpSpPr>
          <p:cNvPr id="5" name="Agrupar 4">
            <a:extLst>
              <a:ext uri="{FF2B5EF4-FFF2-40B4-BE49-F238E27FC236}">
                <a16:creationId xmlns:a16="http://schemas.microsoft.com/office/drawing/2014/main" id="{DAC1CF41-421B-D5CB-28A8-28A3F5FFF03E}"/>
              </a:ext>
            </a:extLst>
          </p:cNvPr>
          <p:cNvGrpSpPr/>
          <p:nvPr/>
        </p:nvGrpSpPr>
        <p:grpSpPr>
          <a:xfrm>
            <a:off x="803604" y="2783957"/>
            <a:ext cx="1423308" cy="1103538"/>
            <a:chOff x="3747406" y="681717"/>
            <a:chExt cx="2308225" cy="1924050"/>
          </a:xfrm>
        </p:grpSpPr>
        <p:sp>
          <p:nvSpPr>
            <p:cNvPr id="6" name="Freeform 11">
              <a:extLst>
                <a:ext uri="{FF2B5EF4-FFF2-40B4-BE49-F238E27FC236}">
                  <a16:creationId xmlns:a16="http://schemas.microsoft.com/office/drawing/2014/main" id="{2CAFDDAF-7FDE-F0A4-2941-5B7E68F9EBA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276A6AE8-806E-9A14-B68E-CB5F01A564E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812F4DA5-E672-BCBC-50BD-5FEF3F8D5F9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3" name="Imagem 2" descr="Uma imagem contendo Texto&#10;&#10;Descrição gerada automaticamente">
            <a:extLst>
              <a:ext uri="{FF2B5EF4-FFF2-40B4-BE49-F238E27FC236}">
                <a16:creationId xmlns:a16="http://schemas.microsoft.com/office/drawing/2014/main" id="{1C8BA454-2E69-740E-A666-3E3C848CD8CD}"/>
              </a:ext>
            </a:extLst>
          </p:cNvPr>
          <p:cNvPicPr>
            <a:picLocks noChangeAspect="1"/>
          </p:cNvPicPr>
          <p:nvPr/>
        </p:nvPicPr>
        <p:blipFill>
          <a:blip r:embed="rId2"/>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3208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EA1841B8-6E71-9977-F98A-654DF5DA66F6}"/>
              </a:ext>
            </a:extLst>
          </p:cNvPr>
          <p:cNvSpPr/>
          <p:nvPr/>
        </p:nvSpPr>
        <p:spPr bwMode="auto">
          <a:xfrm flipV="1">
            <a:off x="478572" y="1903104"/>
            <a:ext cx="1511782" cy="1393384"/>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文本框 1">
            <a:extLst>
              <a:ext uri="{FF2B5EF4-FFF2-40B4-BE49-F238E27FC236}">
                <a16:creationId xmlns:a16="http://schemas.microsoft.com/office/drawing/2014/main" id="{A2DD5E01-F28B-0676-597C-C3B59375B856}"/>
              </a:ext>
            </a:extLst>
          </p:cNvPr>
          <p:cNvSpPr txBox="1"/>
          <p:nvPr/>
        </p:nvSpPr>
        <p:spPr>
          <a:xfrm>
            <a:off x="3463990" y="958217"/>
            <a:ext cx="6337300" cy="2251065"/>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Seu propósito é claro e nobre: </a:t>
            </a:r>
            <a:r>
              <a:rPr kumimoji="1" lang="pt-BR" altLang="zh-CN" sz="2400" dirty="0">
                <a:latin typeface="+mj-lt"/>
                <a:ea typeface="华文圆体 Regular" panose="020F0502040101010101" pitchFamily="34" charset="-122"/>
                <a:cs typeface="Yuanti SC" charset="-122"/>
              </a:rPr>
              <a:t>garantir um ambiente de trabalho seguro, livre de riscos desnecessários, e preservar a saúde daqueles que dedicam suas vidas a cuidar dos outros.</a:t>
            </a:r>
            <a:endParaRPr kumimoji="1" lang="zh-CN" altLang="en-US" sz="2400" dirty="0">
              <a:latin typeface="+mj-lt"/>
              <a:ea typeface="华文圆体 Regular" panose="020F0502040101010101" pitchFamily="34" charset="-122"/>
              <a:cs typeface="Yuanti SC" charset="-122"/>
            </a:endParaRPr>
          </a:p>
        </p:txBody>
      </p:sp>
      <p:sp>
        <p:nvSpPr>
          <p:cNvPr id="7" name="文本框 1">
            <a:extLst>
              <a:ext uri="{FF2B5EF4-FFF2-40B4-BE49-F238E27FC236}">
                <a16:creationId xmlns:a16="http://schemas.microsoft.com/office/drawing/2014/main" id="{97234CC2-7676-A79D-D9F4-61FDD09A0127}"/>
              </a:ext>
            </a:extLst>
          </p:cNvPr>
          <p:cNvSpPr txBox="1"/>
          <p:nvPr/>
        </p:nvSpPr>
        <p:spPr>
          <a:xfrm>
            <a:off x="304800" y="2083750"/>
            <a:ext cx="1807977" cy="811376"/>
          </a:xfrm>
          <a:prstGeom prst="rect">
            <a:avLst/>
          </a:prstGeom>
          <a:noFill/>
        </p:spPr>
        <p:txBody>
          <a:bodyPr wrap="square" rtlCol="0">
            <a:spAutoFit/>
          </a:bodyPr>
          <a:lstStyle/>
          <a:p>
            <a:pPr algn="ctr">
              <a:lnSpc>
                <a:spcPct val="150000"/>
              </a:lnSpc>
            </a:pPr>
            <a:r>
              <a:rPr kumimoji="1" lang="pt-BR" altLang="zh-CN" sz="3600" dirty="0">
                <a:solidFill>
                  <a:schemeClr val="bg1"/>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rPr>
              <a:t>NR 32</a:t>
            </a:r>
          </a:p>
        </p:txBody>
      </p:sp>
      <p:pic>
        <p:nvPicPr>
          <p:cNvPr id="10242" name="Picture 2" descr="Escola de Enfermagem - Santa Casa de Misericórdia">
            <a:extLst>
              <a:ext uri="{FF2B5EF4-FFF2-40B4-BE49-F238E27FC236}">
                <a16:creationId xmlns:a16="http://schemas.microsoft.com/office/drawing/2014/main" id="{79CD4562-593F-DF1B-3E46-57E748A90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799" y="3743325"/>
            <a:ext cx="83439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9D913DB7-13A3-246A-041F-CEA5EEB67753}"/>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441356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14121829-B7D5-2267-2605-1A999A1ED402}"/>
              </a:ext>
            </a:extLst>
          </p:cNvPr>
          <p:cNvSpPr/>
          <p:nvPr/>
        </p:nvSpPr>
        <p:spPr>
          <a:xfrm>
            <a:off x="3503916" y="711494"/>
            <a:ext cx="8423870" cy="3478948"/>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93AA5F09-B11D-1C6C-B666-C5E4ACF26A27}"/>
              </a:ext>
            </a:extLst>
          </p:cNvPr>
          <p:cNvSpPr/>
          <p:nvPr/>
        </p:nvSpPr>
        <p:spPr>
          <a:xfrm>
            <a:off x="3382960" y="607742"/>
            <a:ext cx="8423868" cy="3475728"/>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3689420" y="1053522"/>
            <a:ext cx="7816780" cy="2677656"/>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Os treinamentos devem abranger áreas como biossegurança, uso correto de Equipamentos de Proteção Individual (EPIs), prevenção de infecções, procedimentos de emergência, entre outros. É fundamental que os profissionais de SST estejam atentos às necessidades específicas de cada setor do serviço de saúde, garantindo que os treinamentos sejam adequados e relevantes para cada equipe de trabalho.</a:t>
            </a:r>
          </a:p>
        </p:txBody>
      </p:sp>
      <p:grpSp>
        <p:nvGrpSpPr>
          <p:cNvPr id="97" name="Agrupar 96">
            <a:extLst>
              <a:ext uri="{FF2B5EF4-FFF2-40B4-BE49-F238E27FC236}">
                <a16:creationId xmlns:a16="http://schemas.microsoft.com/office/drawing/2014/main" id="{FF5C2D6F-E420-5E91-5A9C-673DD956754F}"/>
              </a:ext>
            </a:extLst>
          </p:cNvPr>
          <p:cNvGrpSpPr/>
          <p:nvPr/>
        </p:nvGrpSpPr>
        <p:grpSpPr>
          <a:xfrm flipH="1">
            <a:off x="-38852" y="3461658"/>
            <a:ext cx="3147403" cy="3660340"/>
            <a:chOff x="9423207" y="3983156"/>
            <a:chExt cx="2776373" cy="3076754"/>
          </a:xfrm>
        </p:grpSpPr>
        <p:grpSp>
          <p:nvGrpSpPr>
            <p:cNvPr id="98" name="Group 119">
              <a:extLst>
                <a:ext uri="{FF2B5EF4-FFF2-40B4-BE49-F238E27FC236}">
                  <a16:creationId xmlns:a16="http://schemas.microsoft.com/office/drawing/2014/main" id="{0D3B98F5-3BE2-2867-18F5-4F0DF9AF3009}"/>
                </a:ext>
              </a:extLst>
            </p:cNvPr>
            <p:cNvGrpSpPr/>
            <p:nvPr/>
          </p:nvGrpSpPr>
          <p:grpSpPr>
            <a:xfrm>
              <a:off x="9423207" y="3983156"/>
              <a:ext cx="2119814" cy="1895900"/>
              <a:chOff x="9423207" y="3983156"/>
              <a:chExt cx="2119814" cy="1895900"/>
            </a:xfrm>
          </p:grpSpPr>
          <p:sp>
            <p:nvSpPr>
              <p:cNvPr id="102" name="Freeform: Shape 12">
                <a:extLst>
                  <a:ext uri="{FF2B5EF4-FFF2-40B4-BE49-F238E27FC236}">
                    <a16:creationId xmlns:a16="http://schemas.microsoft.com/office/drawing/2014/main" id="{AD5EFE56-1D2C-0098-3854-E01FB22012E0}"/>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103" name="Freeform: Shape 13">
                <a:extLst>
                  <a:ext uri="{FF2B5EF4-FFF2-40B4-BE49-F238E27FC236}">
                    <a16:creationId xmlns:a16="http://schemas.microsoft.com/office/drawing/2014/main" id="{CB52706C-7169-41F3-EC23-25A469B885F6}"/>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4" name="Freeform: Shape 14">
                <a:extLst>
                  <a:ext uri="{FF2B5EF4-FFF2-40B4-BE49-F238E27FC236}">
                    <a16:creationId xmlns:a16="http://schemas.microsoft.com/office/drawing/2014/main" id="{0FBCFF95-58B1-BBB1-A5B6-6EAA7E8AC24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105" name="Freeform 18">
                <a:extLst>
                  <a:ext uri="{FF2B5EF4-FFF2-40B4-BE49-F238E27FC236}">
                    <a16:creationId xmlns:a16="http://schemas.microsoft.com/office/drawing/2014/main" id="{56365797-364F-8C3B-68F8-DD2D9EE9484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106" name="Group 62">
                <a:extLst>
                  <a:ext uri="{FF2B5EF4-FFF2-40B4-BE49-F238E27FC236}">
                    <a16:creationId xmlns:a16="http://schemas.microsoft.com/office/drawing/2014/main" id="{E5D8AFD0-77A6-27A4-7DD9-7C27013C54CF}"/>
                  </a:ext>
                </a:extLst>
              </p:cNvPr>
              <p:cNvGrpSpPr/>
              <p:nvPr/>
            </p:nvGrpSpPr>
            <p:grpSpPr>
              <a:xfrm rot="18900000">
                <a:off x="10066374" y="4360768"/>
                <a:ext cx="1196173" cy="911419"/>
                <a:chOff x="11413389" y="3573459"/>
                <a:chExt cx="1196173" cy="911419"/>
              </a:xfrm>
            </p:grpSpPr>
            <p:sp>
              <p:nvSpPr>
                <p:cNvPr id="113" name="Rectangle 23">
                  <a:extLst>
                    <a:ext uri="{FF2B5EF4-FFF2-40B4-BE49-F238E27FC236}">
                      <a16:creationId xmlns:a16="http://schemas.microsoft.com/office/drawing/2014/main" id="{DA1C3F98-D8EB-DF41-17F2-7E5E331532A1}"/>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4">
                  <a:extLst>
                    <a:ext uri="{FF2B5EF4-FFF2-40B4-BE49-F238E27FC236}">
                      <a16:creationId xmlns:a16="http://schemas.microsoft.com/office/drawing/2014/main" id="{83637E6A-94F6-6B17-4643-35021DF2B573}"/>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27">
                  <a:extLst>
                    <a:ext uri="{FF2B5EF4-FFF2-40B4-BE49-F238E27FC236}">
                      <a16:creationId xmlns:a16="http://schemas.microsoft.com/office/drawing/2014/main" id="{1B684ADA-EBBB-E190-493A-25F043D827E8}"/>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Rectangle 33">
                  <a:extLst>
                    <a:ext uri="{FF2B5EF4-FFF2-40B4-BE49-F238E27FC236}">
                      <a16:creationId xmlns:a16="http://schemas.microsoft.com/office/drawing/2014/main" id="{E205F1F4-6602-96D4-D434-424E779E6E05}"/>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34">
                  <a:extLst>
                    <a:ext uri="{FF2B5EF4-FFF2-40B4-BE49-F238E27FC236}">
                      <a16:creationId xmlns:a16="http://schemas.microsoft.com/office/drawing/2014/main" id="{ADC955DE-393A-4450-66BE-DAED2155A2F5}"/>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5">
                  <a:extLst>
                    <a:ext uri="{FF2B5EF4-FFF2-40B4-BE49-F238E27FC236}">
                      <a16:creationId xmlns:a16="http://schemas.microsoft.com/office/drawing/2014/main" id="{AC51350A-13CD-DCD8-82B4-1872A2D595B2}"/>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36">
                  <a:extLst>
                    <a:ext uri="{FF2B5EF4-FFF2-40B4-BE49-F238E27FC236}">
                      <a16:creationId xmlns:a16="http://schemas.microsoft.com/office/drawing/2014/main" id="{E84B9D4E-BE00-742E-18A7-C324C612C0AD}"/>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50">
                  <a:extLst>
                    <a:ext uri="{FF2B5EF4-FFF2-40B4-BE49-F238E27FC236}">
                      <a16:creationId xmlns:a16="http://schemas.microsoft.com/office/drawing/2014/main" id="{E75919B1-92CB-3E94-B6C6-21B1258DCB04}"/>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47">
                  <a:extLst>
                    <a:ext uri="{FF2B5EF4-FFF2-40B4-BE49-F238E27FC236}">
                      <a16:creationId xmlns:a16="http://schemas.microsoft.com/office/drawing/2014/main" id="{D3EC3B08-BE71-3053-E119-4776D00AD8A0}"/>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44">
                  <a:extLst>
                    <a:ext uri="{FF2B5EF4-FFF2-40B4-BE49-F238E27FC236}">
                      <a16:creationId xmlns:a16="http://schemas.microsoft.com/office/drawing/2014/main" id="{A024AF75-1539-8C06-117C-9D3E72DE3CB7}"/>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41">
                  <a:extLst>
                    <a:ext uri="{FF2B5EF4-FFF2-40B4-BE49-F238E27FC236}">
                      <a16:creationId xmlns:a16="http://schemas.microsoft.com/office/drawing/2014/main" id="{F395B4BB-7840-AF16-0188-7C787F93BDAC}"/>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8">
                  <a:extLst>
                    <a:ext uri="{FF2B5EF4-FFF2-40B4-BE49-F238E27FC236}">
                      <a16:creationId xmlns:a16="http://schemas.microsoft.com/office/drawing/2014/main" id="{165D4E96-84C8-B989-D7FD-F1638D07BFBD}"/>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Freeform: Shape 17">
                <a:extLst>
                  <a:ext uri="{FF2B5EF4-FFF2-40B4-BE49-F238E27FC236}">
                    <a16:creationId xmlns:a16="http://schemas.microsoft.com/office/drawing/2014/main" id="{5D71B152-0FB5-8A40-5A06-D901A3F83AAC}"/>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108" name="Group 18">
                <a:extLst>
                  <a:ext uri="{FF2B5EF4-FFF2-40B4-BE49-F238E27FC236}">
                    <a16:creationId xmlns:a16="http://schemas.microsoft.com/office/drawing/2014/main" id="{233F6397-C449-B0CF-95A0-7FE54273F27E}"/>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109" name="Oval 19">
                  <a:extLst>
                    <a:ext uri="{FF2B5EF4-FFF2-40B4-BE49-F238E27FC236}">
                      <a16:creationId xmlns:a16="http://schemas.microsoft.com/office/drawing/2014/main" id="{106FD57D-1401-9353-7582-53034DA69EE6}"/>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20">
                  <a:extLst>
                    <a:ext uri="{FF2B5EF4-FFF2-40B4-BE49-F238E27FC236}">
                      <a16:creationId xmlns:a16="http://schemas.microsoft.com/office/drawing/2014/main" id="{C86DA59F-F880-A2E5-161E-BD310286B9C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21">
                  <a:extLst>
                    <a:ext uri="{FF2B5EF4-FFF2-40B4-BE49-F238E27FC236}">
                      <a16:creationId xmlns:a16="http://schemas.microsoft.com/office/drawing/2014/main" id="{37FB9A90-53A8-FD27-80D5-558B3E1FE7C9}"/>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22">
                  <a:extLst>
                    <a:ext uri="{FF2B5EF4-FFF2-40B4-BE49-F238E27FC236}">
                      <a16:creationId xmlns:a16="http://schemas.microsoft.com/office/drawing/2014/main" id="{22B94AF7-EF58-F698-E8F8-65B34076A775}"/>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Freeform: Shape 195">
              <a:extLst>
                <a:ext uri="{FF2B5EF4-FFF2-40B4-BE49-F238E27FC236}">
                  <a16:creationId xmlns:a16="http://schemas.microsoft.com/office/drawing/2014/main" id="{9294DBCF-0835-DBE5-01A9-6214C2A97D4D}"/>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100" name="Freeform: Shape 143">
              <a:extLst>
                <a:ext uri="{FF2B5EF4-FFF2-40B4-BE49-F238E27FC236}">
                  <a16:creationId xmlns:a16="http://schemas.microsoft.com/office/drawing/2014/main" id="{7C06A936-E65E-2E90-7EEC-5392CF13AE70}"/>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01" name="Freeform: Shape 136">
              <a:extLst>
                <a:ext uri="{FF2B5EF4-FFF2-40B4-BE49-F238E27FC236}">
                  <a16:creationId xmlns:a16="http://schemas.microsoft.com/office/drawing/2014/main" id="{A8C4F3CF-1515-8894-915F-87AF202B80C1}"/>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7170" name="Picture 2" descr="Sala de treinamentos em unidade hospitalar">
            <a:extLst>
              <a:ext uri="{FF2B5EF4-FFF2-40B4-BE49-F238E27FC236}">
                <a16:creationId xmlns:a16="http://schemas.microsoft.com/office/drawing/2014/main" id="{8AE34D3D-3BF0-80EA-181F-B84B4AA34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9429" y="4425498"/>
            <a:ext cx="3853376" cy="2167524"/>
          </a:xfrm>
          <a:prstGeom prst="round2DiagRect">
            <a:avLst>
              <a:gd name="adj1" fmla="val 23356"/>
              <a:gd name="adj2" fmla="val 0"/>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66D155C0-345B-182D-EB69-A16E1EA7D5E8}"/>
              </a:ext>
            </a:extLst>
          </p:cNvPr>
          <p:cNvPicPr>
            <a:picLocks noChangeAspect="1"/>
          </p:cNvPicPr>
          <p:nvPr/>
        </p:nvPicPr>
        <p:blipFill>
          <a:blip r:embed="rId3"/>
          <a:stretch>
            <a:fillRect/>
          </a:stretch>
        </p:blipFill>
        <p:spPr>
          <a:xfrm>
            <a:off x="205080" y="150159"/>
            <a:ext cx="2057640" cy="586371"/>
          </a:xfrm>
          <a:prstGeom prst="rect">
            <a:avLst/>
          </a:prstGeom>
        </p:spPr>
      </p:pic>
    </p:spTree>
    <p:extLst>
      <p:ext uri="{BB962C8B-B14F-4D97-AF65-F5344CB8AC3E}">
        <p14:creationId xmlns:p14="http://schemas.microsoft.com/office/powerpoint/2010/main" val="66596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Agrupar 7">
            <a:extLst>
              <a:ext uri="{FF2B5EF4-FFF2-40B4-BE49-F238E27FC236}">
                <a16:creationId xmlns:a16="http://schemas.microsoft.com/office/drawing/2014/main" id="{FDDEC296-1822-697F-9DE1-32EE4E83A2C3}"/>
              </a:ext>
            </a:extLst>
          </p:cNvPr>
          <p:cNvGrpSpPr/>
          <p:nvPr/>
        </p:nvGrpSpPr>
        <p:grpSpPr>
          <a:xfrm>
            <a:off x="348047" y="875471"/>
            <a:ext cx="10579720" cy="4518321"/>
            <a:chOff x="498929" y="906324"/>
            <a:chExt cx="11331136" cy="2947651"/>
          </a:xfrm>
        </p:grpSpPr>
        <p:sp>
          <p:nvSpPr>
            <p:cNvPr id="3" name="Shape 1267">
              <a:extLst>
                <a:ext uri="{FF2B5EF4-FFF2-40B4-BE49-F238E27FC236}">
                  <a16:creationId xmlns:a16="http://schemas.microsoft.com/office/drawing/2014/main" id="{4624A79B-3D4A-DCBE-9D2B-8BC3CC8F187E}"/>
                </a:ext>
              </a:extLst>
            </p:cNvPr>
            <p:cNvSpPr/>
            <p:nvPr/>
          </p:nvSpPr>
          <p:spPr>
            <a:xfrm>
              <a:off x="585123" y="952147"/>
              <a:ext cx="11244942" cy="2901828"/>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dirty="0"/>
            </a:p>
          </p:txBody>
        </p:sp>
        <p:sp>
          <p:nvSpPr>
            <p:cNvPr id="5" name="Shape 1267">
              <a:extLst>
                <a:ext uri="{FF2B5EF4-FFF2-40B4-BE49-F238E27FC236}">
                  <a16:creationId xmlns:a16="http://schemas.microsoft.com/office/drawing/2014/main" id="{A925F419-BD4F-4123-7F4F-80ACA3985E41}"/>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6" name="文本框 1">
            <a:extLst>
              <a:ext uri="{FF2B5EF4-FFF2-40B4-BE49-F238E27FC236}">
                <a16:creationId xmlns:a16="http://schemas.microsoft.com/office/drawing/2014/main" id="{0AE798FB-19C2-93F3-63E7-857756578995}"/>
              </a:ext>
            </a:extLst>
          </p:cNvPr>
          <p:cNvSpPr txBox="1"/>
          <p:nvPr/>
        </p:nvSpPr>
        <p:spPr>
          <a:xfrm>
            <a:off x="1640136" y="1209645"/>
            <a:ext cx="8886932" cy="3737946"/>
          </a:xfrm>
          <a:prstGeom prst="rect">
            <a:avLst/>
          </a:prstGeom>
          <a:noFill/>
        </p:spPr>
        <p:txBody>
          <a:bodyPr wrap="square" rtlCol="0">
            <a:spAutoFit/>
          </a:bodyPr>
          <a:lstStyle/>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Além disso, conforme NR-32, os treinamentos devem ser periódicos e atualizados, considerando as mudanças nas normas e procedimentos, bem como os avanços na área de segurança e saúde ocupacional. Os profissionais de SST devem acompanhar a eficácia dos treinamentos, avaliando a compreensão e a aplicação das práticas de segurança pelos trabalhadores. A capacitação constante dos colaboradores é essencial para que eles estejam preparados para lidar com os riscos presentes nos serviços de saúde, contribuindo para a prevenção de acidentes e doenças ocupacionais e promovendo um ambiente de trabalho seguro e saudável para todos.</a:t>
            </a:r>
          </a:p>
        </p:txBody>
      </p:sp>
      <p:grpSp>
        <p:nvGrpSpPr>
          <p:cNvPr id="10" name="Agrupar 9">
            <a:extLst>
              <a:ext uri="{FF2B5EF4-FFF2-40B4-BE49-F238E27FC236}">
                <a16:creationId xmlns:a16="http://schemas.microsoft.com/office/drawing/2014/main" id="{1F0A4C7F-004B-5A0B-A598-A50755724A57}"/>
              </a:ext>
            </a:extLst>
          </p:cNvPr>
          <p:cNvGrpSpPr/>
          <p:nvPr/>
        </p:nvGrpSpPr>
        <p:grpSpPr>
          <a:xfrm>
            <a:off x="584488" y="2710218"/>
            <a:ext cx="944769" cy="664909"/>
            <a:chOff x="3747406" y="681717"/>
            <a:chExt cx="2308225" cy="1924050"/>
          </a:xfrm>
        </p:grpSpPr>
        <p:sp>
          <p:nvSpPr>
            <p:cNvPr id="11" name="Freeform 11">
              <a:extLst>
                <a:ext uri="{FF2B5EF4-FFF2-40B4-BE49-F238E27FC236}">
                  <a16:creationId xmlns:a16="http://schemas.microsoft.com/office/drawing/2014/main" id="{8ED781D8-B978-840D-0D07-0139A9BE7E3C}"/>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2" name="Freeform 12">
              <a:extLst>
                <a:ext uri="{FF2B5EF4-FFF2-40B4-BE49-F238E27FC236}">
                  <a16:creationId xmlns:a16="http://schemas.microsoft.com/office/drawing/2014/main" id="{D15C5C38-6BE1-79FD-02E3-39FEDE372A22}"/>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3" name="Shape 2784">
              <a:extLst>
                <a:ext uri="{FF2B5EF4-FFF2-40B4-BE49-F238E27FC236}">
                  <a16:creationId xmlns:a16="http://schemas.microsoft.com/office/drawing/2014/main" id="{DCAC7E74-16F0-491E-59D5-D12CC0C50AC4}"/>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4" name="object 63">
            <a:extLst>
              <a:ext uri="{FF2B5EF4-FFF2-40B4-BE49-F238E27FC236}">
                <a16:creationId xmlns:a16="http://schemas.microsoft.com/office/drawing/2014/main" id="{ED4BEBFD-0278-5B1E-8432-38B2348FD336}"/>
              </a:ext>
            </a:extLst>
          </p:cNvPr>
          <p:cNvPicPr/>
          <p:nvPr/>
        </p:nvPicPr>
        <p:blipFill rotWithShape="1">
          <a:blip r:embed="rId2" cstate="print"/>
          <a:srcRect l="49738"/>
          <a:stretch/>
        </p:blipFill>
        <p:spPr>
          <a:xfrm>
            <a:off x="10350181" y="4490357"/>
            <a:ext cx="1715710" cy="2439041"/>
          </a:xfrm>
          <a:prstGeom prst="rect">
            <a:avLst/>
          </a:prstGeom>
        </p:spPr>
      </p:pic>
      <p:pic>
        <p:nvPicPr>
          <p:cNvPr id="7" name="Imagem 6" descr="Uma imagem contendo Texto&#10;&#10;Descrição gerada automaticamente">
            <a:extLst>
              <a:ext uri="{FF2B5EF4-FFF2-40B4-BE49-F238E27FC236}">
                <a16:creationId xmlns:a16="http://schemas.microsoft.com/office/drawing/2014/main" id="{93AB00FB-644D-48C9-80A8-DBC3C36891F7}"/>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42357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053A2B5C-8ECD-64C4-9930-651A6F90BAEF}"/>
              </a:ext>
            </a:extLst>
          </p:cNvPr>
          <p:cNvPicPr>
            <a:picLocks noChangeAspect="1"/>
          </p:cNvPicPr>
          <p:nvPr/>
        </p:nvPicPr>
        <p:blipFill>
          <a:blip r:embed="rId4"/>
          <a:stretch>
            <a:fillRect/>
          </a:stretch>
        </p:blipFill>
        <p:spPr>
          <a:xfrm>
            <a:off x="241180" y="142795"/>
            <a:ext cx="2057640" cy="586371"/>
          </a:xfrm>
          <a:prstGeom prst="rect">
            <a:avLst/>
          </a:prstGeom>
        </p:spPr>
      </p:pic>
    </p:spTree>
    <p:extLst>
      <p:ext uri="{BB962C8B-B14F-4D97-AF65-F5344CB8AC3E}">
        <p14:creationId xmlns:p14="http://schemas.microsoft.com/office/powerpoint/2010/main" val="1006133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67">
            <a:extLst>
              <a:ext uri="{FF2B5EF4-FFF2-40B4-BE49-F238E27FC236}">
                <a16:creationId xmlns:a16="http://schemas.microsoft.com/office/drawing/2014/main" id="{F3F63862-BB61-1D02-8339-C479C11F3BDE}"/>
              </a:ext>
            </a:extLst>
          </p:cNvPr>
          <p:cNvSpPr/>
          <p:nvPr/>
        </p:nvSpPr>
        <p:spPr>
          <a:xfrm>
            <a:off x="511629" y="27936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BA5C469B-CD23-CC1B-70B8-389F87F6D74E}"/>
              </a:ext>
            </a:extLst>
          </p:cNvPr>
          <p:cNvSpPr/>
          <p:nvPr/>
        </p:nvSpPr>
        <p:spPr>
          <a:xfrm>
            <a:off x="359229" y="2641216"/>
            <a:ext cx="11244942" cy="290182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6" name="文本框 1">
            <a:extLst>
              <a:ext uri="{FF2B5EF4-FFF2-40B4-BE49-F238E27FC236}">
                <a16:creationId xmlns:a16="http://schemas.microsoft.com/office/drawing/2014/main" id="{F6ADC699-570B-3F09-0349-2CEC7C59D8C0}"/>
              </a:ext>
            </a:extLst>
          </p:cNvPr>
          <p:cNvSpPr txBox="1"/>
          <p:nvPr/>
        </p:nvSpPr>
        <p:spPr>
          <a:xfrm>
            <a:off x="587829" y="2793616"/>
            <a:ext cx="9092361" cy="2554545"/>
          </a:xfrm>
          <a:prstGeom prst="rect">
            <a:avLst/>
          </a:prstGeom>
          <a:noFill/>
        </p:spPr>
        <p:txBody>
          <a:bodyPr wrap="square" rtlCol="0">
            <a:spAutoFit/>
          </a:bodyPr>
          <a:lstStyle/>
          <a:p>
            <a:r>
              <a:rPr kumimoji="1" lang="pt-BR" altLang="zh-CN" sz="2000" b="1" dirty="0">
                <a:solidFill>
                  <a:schemeClr val="bg2">
                    <a:lumMod val="25000"/>
                  </a:schemeClr>
                </a:solidFill>
                <a:latin typeface="+mj-lt"/>
                <a:ea typeface="华文圆体 Regular" panose="020F0502040101010101" pitchFamily="34" charset="-122"/>
                <a:cs typeface="Yuanti SC" charset="-122"/>
              </a:rPr>
              <a:t>Gestão de resíduos</a:t>
            </a:r>
          </a:p>
          <a:p>
            <a:endParaRPr kumimoji="1" lang="pt-BR" altLang="zh-CN" sz="2000" b="1" dirty="0">
              <a:solidFill>
                <a:schemeClr val="bg2">
                  <a:lumMod val="25000"/>
                </a:schemeClr>
              </a:solidFill>
              <a:latin typeface="+mj-lt"/>
              <a:ea typeface="华文圆体 Regular" panose="020F0502040101010101" pitchFamily="34" charset="-122"/>
              <a:cs typeface="Yuanti SC" charset="-122"/>
            </a:endParaRPr>
          </a:p>
          <a:p>
            <a:r>
              <a:rPr kumimoji="1" lang="pt-BR" altLang="zh-CN" sz="2000" dirty="0">
                <a:solidFill>
                  <a:schemeClr val="bg2">
                    <a:lumMod val="25000"/>
                  </a:schemeClr>
                </a:solidFill>
                <a:latin typeface="+mj-lt"/>
                <a:ea typeface="华文圆体 Regular" panose="020F0502040101010101" pitchFamily="34" charset="-122"/>
                <a:cs typeface="Yuanti SC" charset="-122"/>
              </a:rPr>
              <a:t>A gestão adequada de resíduos é um dos pilares fundamentais da NR-32. A norma determina diretrizes específicas para a classificação, manuseio seguro e descarte correto dos resíduos gerados nos serviços de saúde. Os profissionais de SST têm um papel de extrema importância nesse contexto, pois devem orientar os trabalhadores quanto aos procedimentos corretos para evitar acidentes com materiais contaminados e garantir o cumprimento das normas vigentes.</a:t>
            </a:r>
          </a:p>
        </p:txBody>
      </p:sp>
      <p:pic>
        <p:nvPicPr>
          <p:cNvPr id="7" name="object 7">
            <a:extLst>
              <a:ext uri="{FF2B5EF4-FFF2-40B4-BE49-F238E27FC236}">
                <a16:creationId xmlns:a16="http://schemas.microsoft.com/office/drawing/2014/main" id="{7C84DD2D-A43F-E4CC-7736-34BA2BE7772A}"/>
              </a:ext>
            </a:extLst>
          </p:cNvPr>
          <p:cNvPicPr/>
          <p:nvPr/>
        </p:nvPicPr>
        <p:blipFill rotWithShape="1">
          <a:blip r:embed="rId2" cstate="print"/>
          <a:srcRect b="54781"/>
          <a:stretch/>
        </p:blipFill>
        <p:spPr>
          <a:xfrm>
            <a:off x="9931400" y="3784600"/>
            <a:ext cx="2184400" cy="3073400"/>
          </a:xfrm>
          <a:prstGeom prst="rect">
            <a:avLst/>
          </a:prstGeom>
        </p:spPr>
      </p:pic>
      <p:sp>
        <p:nvSpPr>
          <p:cNvPr id="8" name="文本框 1">
            <a:extLst>
              <a:ext uri="{FF2B5EF4-FFF2-40B4-BE49-F238E27FC236}">
                <a16:creationId xmlns:a16="http://schemas.microsoft.com/office/drawing/2014/main" id="{8E5EB5C8-392B-C686-7509-BD95FCDAC550}"/>
              </a:ext>
            </a:extLst>
          </p:cNvPr>
          <p:cNvSpPr txBox="1"/>
          <p:nvPr/>
        </p:nvSpPr>
        <p:spPr>
          <a:xfrm>
            <a:off x="4192587" y="156110"/>
            <a:ext cx="3967565"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Modalidades de SESMT</a:t>
            </a:r>
          </a:p>
        </p:txBody>
      </p:sp>
      <p:pic>
        <p:nvPicPr>
          <p:cNvPr id="3" name="Imagem 2" descr="Uma imagem contendo Texto&#10;&#10;Descrição gerada automaticamente">
            <a:extLst>
              <a:ext uri="{FF2B5EF4-FFF2-40B4-BE49-F238E27FC236}">
                <a16:creationId xmlns:a16="http://schemas.microsoft.com/office/drawing/2014/main" id="{278B8A9A-E569-2E65-3F50-56901D4BB32E}"/>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4257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pic>
        <p:nvPicPr>
          <p:cNvPr id="3" name="object 3">
            <a:extLst>
              <a:ext uri="{FF2B5EF4-FFF2-40B4-BE49-F238E27FC236}">
                <a16:creationId xmlns:a16="http://schemas.microsoft.com/office/drawing/2014/main" id="{14A9B748-11A2-96A8-7869-B503C6B08F87}"/>
              </a:ext>
            </a:extLst>
          </p:cNvPr>
          <p:cNvPicPr/>
          <p:nvPr/>
        </p:nvPicPr>
        <p:blipFill rotWithShape="1">
          <a:blip r:embed="rId2" cstate="print"/>
          <a:srcRect b="52183"/>
          <a:stretch/>
        </p:blipFill>
        <p:spPr>
          <a:xfrm>
            <a:off x="23684" y="2857500"/>
            <a:ext cx="2876833" cy="3996416"/>
          </a:xfrm>
          <a:prstGeom prst="rect">
            <a:avLst/>
          </a:prstGeom>
        </p:spPr>
      </p:pic>
      <p:sp>
        <p:nvSpPr>
          <p:cNvPr id="8" name="Freeform 6">
            <a:extLst>
              <a:ext uri="{FF2B5EF4-FFF2-40B4-BE49-F238E27FC236}">
                <a16:creationId xmlns:a16="http://schemas.microsoft.com/office/drawing/2014/main" id="{3236A063-7A51-F270-05AE-A68BFC9DC74F}"/>
              </a:ext>
            </a:extLst>
          </p:cNvPr>
          <p:cNvSpPr/>
          <p:nvPr/>
        </p:nvSpPr>
        <p:spPr bwMode="auto">
          <a:xfrm flipV="1">
            <a:off x="5900924" y="50240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3320303" y="2716170"/>
            <a:ext cx="6800910" cy="1569660"/>
          </a:xfrm>
          <a:prstGeom prst="rect">
            <a:avLst/>
          </a:prstGeom>
          <a:noFill/>
        </p:spPr>
        <p:txBody>
          <a:bodyPr wrap="square" rtlCol="0">
            <a:spAutoFit/>
          </a:bodyPr>
          <a:lstStyle/>
          <a:p>
            <a:r>
              <a:rPr kumimoji="1" lang="pt-BR" altLang="zh-CN" sz="2400" dirty="0">
                <a:solidFill>
                  <a:schemeClr val="bg1"/>
                </a:solidFill>
                <a:latin typeface="+mj-lt"/>
                <a:ea typeface="华文圆体 Regular" panose="020F0502040101010101" pitchFamily="34" charset="-122"/>
                <a:cs typeface="Yuanti SC" charset="-122"/>
              </a:rPr>
              <a:t>A gestão de resíduos abrange desde a segregação adequada dos materiais utilizados no atendimento aos pacientes até a destinação final segura dos resíduos, incluindo os materiais perfurocortantes. </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37424" y="49478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56871" y="537395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pic>
        <p:nvPicPr>
          <p:cNvPr id="4" name="Imagem 3" descr="Uma imagem contendo Texto&#10;&#10;Descrição gerada automaticamente">
            <a:extLst>
              <a:ext uri="{FF2B5EF4-FFF2-40B4-BE49-F238E27FC236}">
                <a16:creationId xmlns:a16="http://schemas.microsoft.com/office/drawing/2014/main" id="{5D091AFC-23F7-35D3-CCF8-4AACECACD108}"/>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94216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
            <a:extLst>
              <a:ext uri="{FF2B5EF4-FFF2-40B4-BE49-F238E27FC236}">
                <a16:creationId xmlns:a16="http://schemas.microsoft.com/office/drawing/2014/main" id="{64EFB252-F089-A31F-DB9F-CF0C41412333}"/>
              </a:ext>
            </a:extLst>
          </p:cNvPr>
          <p:cNvSpPr txBox="1"/>
          <p:nvPr/>
        </p:nvSpPr>
        <p:spPr>
          <a:xfrm>
            <a:off x="4953732" y="1690235"/>
            <a:ext cx="6229459" cy="3905300"/>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devem capacitar os trabalhadores para identificar as diferentes categorias de resíduos (infectantes, químicos, radioativos etc.) e instruí-los sobre o correto armazenamento temporário, acondicionamento e transporte interno dos resíduos até a coleta externa.</a:t>
            </a:r>
          </a:p>
        </p:txBody>
      </p:sp>
      <p:grpSp>
        <p:nvGrpSpPr>
          <p:cNvPr id="10" name="Agrupar 9">
            <a:extLst>
              <a:ext uri="{FF2B5EF4-FFF2-40B4-BE49-F238E27FC236}">
                <a16:creationId xmlns:a16="http://schemas.microsoft.com/office/drawing/2014/main" id="{5B64957D-4631-089D-6749-D4170E354084}"/>
              </a:ext>
            </a:extLst>
          </p:cNvPr>
          <p:cNvGrpSpPr/>
          <p:nvPr/>
        </p:nvGrpSpPr>
        <p:grpSpPr>
          <a:xfrm rot="15865119">
            <a:off x="10755109" y="5466251"/>
            <a:ext cx="1542865" cy="1529272"/>
            <a:chOff x="-214779" y="3818987"/>
            <a:chExt cx="3158686" cy="3053641"/>
          </a:xfrm>
        </p:grpSpPr>
        <p:grpSp>
          <p:nvGrpSpPr>
            <p:cNvPr id="11" name="Group 74">
              <a:extLst>
                <a:ext uri="{FF2B5EF4-FFF2-40B4-BE49-F238E27FC236}">
                  <a16:creationId xmlns:a16="http://schemas.microsoft.com/office/drawing/2014/main" id="{8AACF3EE-09F8-EB17-AD36-90BE0FB56B06}"/>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6CCBB940-E1A1-1E79-15A0-AD9CB1C29932}"/>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0E9C1249-ED85-44E1-6704-17BCB11BA25B}"/>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66772659-C436-7381-6C3C-DD575CB60B45}"/>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CBF6E74D-C751-FA99-DA8E-2C09EA72C52D}"/>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CF94C636-4E68-115D-FE55-0E9CE79796A2}"/>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14219963-D7F4-4587-7E59-5B2531E28E43}"/>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69DCF327-C498-5675-735C-CA18D292D8A1}"/>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310EC4D2-BC1D-C050-3EB9-35C6057D5B6C}"/>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1392B397-E877-6372-BA23-A339F16543D6}"/>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3C6A7BD5-BCD8-018F-902B-63A4D0F48C92}"/>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5BCB949F-3736-0B36-07AC-63A2AAFD221C}"/>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C24BD808-52D2-A5DE-54DD-C449159B6E82}"/>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7D749054-E16A-2396-DD8C-5EE0A8F9B84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865309D4-0E56-8653-BA69-765D92F52CAC}"/>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8981BC8F-FF2B-1DFB-A4DB-B0FB61953D22}"/>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C740E82D-9671-4F30-4148-127E2B7E36D6}"/>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B2C1CE88-1D7B-9B83-6E71-B0F0EDAF2429}"/>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A020C716-75C3-8C33-DD05-6B1384B86FD9}"/>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C9E22AA3-8F55-F8DE-77CE-1929C12B596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9B0469D-D5D0-7A6A-55D8-BB7FDA4438AB}"/>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64F4D8E-8480-CAB6-BBC9-CA099F8C763E}"/>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B1B2CA1B-5587-9C0A-20DB-025EE45665D8}"/>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0EBBF009-0E75-51B7-98E4-B7DC88616E0A}"/>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E48D4981-B485-97A1-5B50-16A25F7EC7CF}"/>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7F510FA2-D1EB-6A21-CE34-056849ACEE91}"/>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6">
                <a:extLst>
                  <a:ext uri="{FF2B5EF4-FFF2-40B4-BE49-F238E27FC236}">
                    <a16:creationId xmlns:a16="http://schemas.microsoft.com/office/drawing/2014/main" id="{4120123C-6FB1-83AF-E85F-9A1AA84D24EF}"/>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E26EF80D-0CF1-72CA-1979-014C9C218CAE}"/>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3" name="Freeform: Shape 147">
              <a:extLst>
                <a:ext uri="{FF2B5EF4-FFF2-40B4-BE49-F238E27FC236}">
                  <a16:creationId xmlns:a16="http://schemas.microsoft.com/office/drawing/2014/main" id="{E3D3D319-DAF2-C2B5-1A4F-7FDD9DBCA83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D5B30F5D-CC50-8FC5-E906-E6AF2433F2F8}"/>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546365D5-86BE-817C-7197-6EA42C02790D}"/>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pic>
        <p:nvPicPr>
          <p:cNvPr id="12290" name="Picture 2" descr="Mastra engenharia – Segurança e medicina do trabalho">
            <a:extLst>
              <a:ext uri="{FF2B5EF4-FFF2-40B4-BE49-F238E27FC236}">
                <a16:creationId xmlns:a16="http://schemas.microsoft.com/office/drawing/2014/main" id="{ECC0E0D7-D776-4C7E-7658-23CC1DCE3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3" y="1794231"/>
            <a:ext cx="4577134" cy="506097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1283662A-12EB-DD95-A83F-E8E253FFE011}"/>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11083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1449238"/>
            <a:ext cx="12192000" cy="3968151"/>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Freeform 6">
            <a:extLst>
              <a:ext uri="{FF2B5EF4-FFF2-40B4-BE49-F238E27FC236}">
                <a16:creationId xmlns:a16="http://schemas.microsoft.com/office/drawing/2014/main" id="{EA1841B8-6E71-9977-F98A-654DF5DA66F6}"/>
              </a:ext>
            </a:extLst>
          </p:cNvPr>
          <p:cNvSpPr/>
          <p:nvPr/>
        </p:nvSpPr>
        <p:spPr bwMode="auto">
          <a:xfrm flipV="1">
            <a:off x="478572" y="1903104"/>
            <a:ext cx="1511782" cy="1393384"/>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文本框 1">
            <a:extLst>
              <a:ext uri="{FF2B5EF4-FFF2-40B4-BE49-F238E27FC236}">
                <a16:creationId xmlns:a16="http://schemas.microsoft.com/office/drawing/2014/main" id="{A2DD5E01-F28B-0676-597C-C3B59375B856}"/>
              </a:ext>
            </a:extLst>
          </p:cNvPr>
          <p:cNvSpPr txBox="1"/>
          <p:nvPr/>
        </p:nvSpPr>
        <p:spPr>
          <a:xfrm>
            <a:off x="2719417" y="1903104"/>
            <a:ext cx="8988365" cy="3046988"/>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Além disso, é essencial que os profissionais de SST estejam atentos às legislações locais e às normas técnicas que regem a gestão de resíduos de saúde, assegurando a conformidade das práticas adotadas pelo serviço de saúde.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Uma gestão eficiente dos resíduos não só evita acidentes, mas também contribui para a proteção do meio ambiente e para a segurança dos trabalhadores que lidam diretamente com esses materiais.</a:t>
            </a:r>
          </a:p>
        </p:txBody>
      </p:sp>
      <p:sp>
        <p:nvSpPr>
          <p:cNvPr id="7" name="文本框 1">
            <a:extLst>
              <a:ext uri="{FF2B5EF4-FFF2-40B4-BE49-F238E27FC236}">
                <a16:creationId xmlns:a16="http://schemas.microsoft.com/office/drawing/2014/main" id="{97234CC2-7676-A79D-D9F4-61FDD09A0127}"/>
              </a:ext>
            </a:extLst>
          </p:cNvPr>
          <p:cNvSpPr txBox="1"/>
          <p:nvPr/>
        </p:nvSpPr>
        <p:spPr>
          <a:xfrm>
            <a:off x="304800" y="2083750"/>
            <a:ext cx="1807977" cy="811376"/>
          </a:xfrm>
          <a:prstGeom prst="rect">
            <a:avLst/>
          </a:prstGeom>
          <a:noFill/>
        </p:spPr>
        <p:txBody>
          <a:bodyPr wrap="square" rtlCol="0">
            <a:spAutoFit/>
          </a:bodyPr>
          <a:lstStyle/>
          <a:p>
            <a:pPr algn="ctr">
              <a:lnSpc>
                <a:spcPct val="150000"/>
              </a:lnSpc>
            </a:pPr>
            <a:r>
              <a:rPr kumimoji="1" lang="pt-BR" altLang="zh-CN" sz="3600" dirty="0">
                <a:solidFill>
                  <a:schemeClr val="bg1"/>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rPr>
              <a:t>NR 32</a:t>
            </a:r>
          </a:p>
        </p:txBody>
      </p:sp>
      <p:pic>
        <p:nvPicPr>
          <p:cNvPr id="13316" name="Picture 4" descr="Enfermeira - ícones de pessoas grátis">
            <a:extLst>
              <a:ext uri="{FF2B5EF4-FFF2-40B4-BE49-F238E27FC236}">
                <a16:creationId xmlns:a16="http://schemas.microsoft.com/office/drawing/2014/main" id="{AF8815EF-2A32-E4C5-92AA-83581F835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34" y="3733892"/>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6686657B-1D94-08E3-B1F6-804229C7E711}"/>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555938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871F7018-93EA-EEA9-D492-AA5E40463061}"/>
              </a:ext>
            </a:extLst>
          </p:cNvPr>
          <p:cNvPicPr>
            <a:picLocks noChangeAspect="1"/>
          </p:cNvPicPr>
          <p:nvPr/>
        </p:nvPicPr>
        <p:blipFill>
          <a:blip r:embed="rId4"/>
          <a:stretch>
            <a:fillRect/>
          </a:stretch>
        </p:blipFill>
        <p:spPr>
          <a:xfrm>
            <a:off x="164552" y="142795"/>
            <a:ext cx="2057640" cy="586371"/>
          </a:xfrm>
          <a:prstGeom prst="rect">
            <a:avLst/>
          </a:prstGeom>
        </p:spPr>
      </p:pic>
    </p:spTree>
    <p:extLst>
      <p:ext uri="{BB962C8B-B14F-4D97-AF65-F5344CB8AC3E}">
        <p14:creationId xmlns:p14="http://schemas.microsoft.com/office/powerpoint/2010/main" val="387390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67">
            <a:extLst>
              <a:ext uri="{FF2B5EF4-FFF2-40B4-BE49-F238E27FC236}">
                <a16:creationId xmlns:a16="http://schemas.microsoft.com/office/drawing/2014/main" id="{92AF3751-CF59-74F6-4824-C14678AF228E}"/>
              </a:ext>
            </a:extLst>
          </p:cNvPr>
          <p:cNvSpPr/>
          <p:nvPr/>
        </p:nvSpPr>
        <p:spPr>
          <a:xfrm>
            <a:off x="779989" y="5470070"/>
            <a:ext cx="1698945"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3200" dirty="0">
                <a:latin typeface="Impact" panose="020B0806030902050204" pitchFamily="34" charset="0"/>
              </a:rPr>
              <a:t>NR 32</a:t>
            </a:r>
            <a:endParaRPr sz="3200" dirty="0">
              <a:latin typeface="Impact" panose="020B0806030902050204" pitchFamily="34" charset="0"/>
            </a:endParaRPr>
          </a:p>
        </p:txBody>
      </p:sp>
      <p:sp>
        <p:nvSpPr>
          <p:cNvPr id="6" name="文本框 1">
            <a:extLst>
              <a:ext uri="{FF2B5EF4-FFF2-40B4-BE49-F238E27FC236}">
                <a16:creationId xmlns:a16="http://schemas.microsoft.com/office/drawing/2014/main" id="{32D38787-523E-E092-DD3E-6CE444831B8D}"/>
              </a:ext>
            </a:extLst>
          </p:cNvPr>
          <p:cNvSpPr txBox="1"/>
          <p:nvPr/>
        </p:nvSpPr>
        <p:spPr>
          <a:xfrm>
            <a:off x="3740381" y="1402900"/>
            <a:ext cx="7671630" cy="4551631"/>
          </a:xfrm>
          <a:prstGeom prst="rect">
            <a:avLst/>
          </a:prstGeom>
          <a:noFill/>
        </p:spPr>
        <p:txBody>
          <a:bodyPr wrap="square" rtlCol="0">
            <a:spAutoFit/>
          </a:bodyPr>
          <a:lstStyle/>
          <a:p>
            <a:pPr>
              <a:lnSpc>
                <a:spcPct val="150000"/>
              </a:lnSpc>
            </a:pPr>
            <a:r>
              <a:rPr kumimoji="1" lang="pt-BR" altLang="zh-CN" sz="2800" b="1" dirty="0">
                <a:latin typeface="+mj-lt"/>
                <a:ea typeface="华文圆体 Regular" panose="020F0502040101010101" pitchFamily="34" charset="-122"/>
                <a:cs typeface="Yuanti SC" charset="-122"/>
              </a:rPr>
              <a:t>Ergonomia nos serviços de saúde</a:t>
            </a:r>
          </a:p>
          <a:p>
            <a:pPr>
              <a:lnSpc>
                <a:spcPct val="150000"/>
              </a:lnSpc>
            </a:pPr>
            <a:r>
              <a:rPr kumimoji="1" lang="pt-BR" altLang="zh-CN" sz="2400" dirty="0">
                <a:latin typeface="+mj-lt"/>
                <a:ea typeface="华文圆体 Regular" panose="020F0502040101010101" pitchFamily="34" charset="-122"/>
                <a:cs typeface="Yuanti SC" charset="-122"/>
              </a:rPr>
              <a:t>A ergonomia é outro fator crucial para prevenir doenças ocupacionais nos serviços de saúde. Os profissionais de SST devem realizar análises de postos de trabalho e propor adaptações ergonômicas que contribuam para a saúde e bem-estar dos trabalhadores, reduzindo os riscos de lesões musculoesqueléticas e outras condições relacionadas ao trabalho.</a:t>
            </a:r>
          </a:p>
        </p:txBody>
      </p:sp>
      <p:pic>
        <p:nvPicPr>
          <p:cNvPr id="15362" name="Picture 2" descr="Eficaz">
            <a:extLst>
              <a:ext uri="{FF2B5EF4-FFF2-40B4-BE49-F238E27FC236}">
                <a16:creationId xmlns:a16="http://schemas.microsoft.com/office/drawing/2014/main" id="{736C46B7-5E7F-C81C-6AA9-5115C91B3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31" y="1544758"/>
            <a:ext cx="31623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6A8F7E2E-F983-A08F-9805-D53103B5DBF8}"/>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0704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7662332" y="2690400"/>
            <a:ext cx="4311167" cy="3416320"/>
          </a:xfrm>
          <a:prstGeom prst="rect">
            <a:avLst/>
          </a:prstGeom>
          <a:noFill/>
        </p:spPr>
        <p:txBody>
          <a:bodyPr wrap="square" rtlCol="0">
            <a:spAutoFit/>
          </a:bodyPr>
          <a:lstStyle/>
          <a:p>
            <a:r>
              <a:rPr kumimoji="1" lang="pt-BR" altLang="zh-CN" sz="2400" dirty="0">
                <a:latin typeface="+mj-lt"/>
                <a:ea typeface="华文圆体 Regular" panose="020F0502040101010101" pitchFamily="34" charset="-122"/>
                <a:cs typeface="Yuanti SC" charset="-122"/>
              </a:rPr>
              <a:t>A NR-32 destaca a importância de avaliar as condições ergonômicas em todas as atividades realizadas no serviço de saúde, como o transporte de pacientes, a movimentação de equipamentos e mobiliários, e as posturas adotadas durante procedimentos clínicos. </a:t>
            </a:r>
          </a:p>
        </p:txBody>
      </p:sp>
      <p:sp>
        <p:nvSpPr>
          <p:cNvPr id="5" name="AutoShape 19">
            <a:extLst>
              <a:ext uri="{FF2B5EF4-FFF2-40B4-BE49-F238E27FC236}">
                <a16:creationId xmlns:a16="http://schemas.microsoft.com/office/drawing/2014/main" id="{E99B531E-F45A-242E-58B5-79BE8CF6302D}"/>
              </a:ext>
            </a:extLst>
          </p:cNvPr>
          <p:cNvSpPr>
            <a:spLocks/>
          </p:cNvSpPr>
          <p:nvPr/>
        </p:nvSpPr>
        <p:spPr bwMode="auto">
          <a:xfrm>
            <a:off x="5946736" y="3944815"/>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6" name="AutoShape 19">
            <a:extLst>
              <a:ext uri="{FF2B5EF4-FFF2-40B4-BE49-F238E27FC236}">
                <a16:creationId xmlns:a16="http://schemas.microsoft.com/office/drawing/2014/main" id="{84D4959C-DDD3-A135-ADFC-DDA5991CD4CD}"/>
              </a:ext>
            </a:extLst>
          </p:cNvPr>
          <p:cNvSpPr>
            <a:spLocks/>
          </p:cNvSpPr>
          <p:nvPr/>
        </p:nvSpPr>
        <p:spPr bwMode="auto">
          <a:xfrm>
            <a:off x="5857836" y="3843215"/>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0" name="Gráfico 9" descr="Luzes acesas estrutura de tópicos">
            <a:extLst>
              <a:ext uri="{FF2B5EF4-FFF2-40B4-BE49-F238E27FC236}">
                <a16:creationId xmlns:a16="http://schemas.microsoft.com/office/drawing/2014/main" id="{C7B0BC6D-5F62-C3A6-230F-19B98556A5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1781" y="4081033"/>
            <a:ext cx="914400" cy="914400"/>
          </a:xfrm>
          <a:prstGeom prst="rect">
            <a:avLst/>
          </a:prstGeom>
        </p:spPr>
      </p:pic>
      <p:pic>
        <p:nvPicPr>
          <p:cNvPr id="15362" name="Picture 2" descr="Ergonomia também é preocupação nos serviços de saúde">
            <a:extLst>
              <a:ext uri="{FF2B5EF4-FFF2-40B4-BE49-F238E27FC236}">
                <a16:creationId xmlns:a16="http://schemas.microsoft.com/office/drawing/2014/main" id="{51D5373A-FFD0-347D-C072-612E7A381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500" y="135192"/>
            <a:ext cx="4131999" cy="2324249"/>
          </a:xfrm>
          <a:prstGeom prst="roundRect">
            <a:avLst>
              <a:gd name="adj" fmla="val 11916"/>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6" name="Picture 2" descr="Saúde e Segurança no Trabalho é com a Doutor Fly">
            <a:extLst>
              <a:ext uri="{FF2B5EF4-FFF2-40B4-BE49-F238E27FC236}">
                <a16:creationId xmlns:a16="http://schemas.microsoft.com/office/drawing/2014/main" id="{7195B117-D7A8-CF79-0E9B-B3F78B224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84" y="476250"/>
            <a:ext cx="47625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FAF3F4D1-FCFE-73E3-56F3-A51242EF0E4D}"/>
              </a:ext>
            </a:extLst>
          </p:cNvPr>
          <p:cNvPicPr>
            <a:picLocks noChangeAspect="1"/>
          </p:cNvPicPr>
          <p:nvPr/>
        </p:nvPicPr>
        <p:blipFill>
          <a:blip r:embed="rId6"/>
          <a:stretch>
            <a:fillRect/>
          </a:stretch>
        </p:blipFill>
        <p:spPr>
          <a:xfrm>
            <a:off x="218501" y="135192"/>
            <a:ext cx="2057640" cy="586371"/>
          </a:xfrm>
          <a:prstGeom prst="rect">
            <a:avLst/>
          </a:prstGeom>
        </p:spPr>
      </p:pic>
    </p:spTree>
    <p:extLst>
      <p:ext uri="{BB962C8B-B14F-4D97-AF65-F5344CB8AC3E}">
        <p14:creationId xmlns:p14="http://schemas.microsoft.com/office/powerpoint/2010/main" val="36476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4729571" y="676292"/>
            <a:ext cx="6800910" cy="3046988"/>
          </a:xfrm>
          <a:prstGeom prst="rect">
            <a:avLst/>
          </a:prstGeom>
          <a:noFill/>
        </p:spPr>
        <p:txBody>
          <a:bodyPr wrap="square" rtlCol="0">
            <a:spAutoFit/>
          </a:bodyPr>
          <a:lstStyle/>
          <a:p>
            <a:r>
              <a:rPr kumimoji="1" lang="pt-BR" altLang="zh-CN" sz="2400" dirty="0">
                <a:latin typeface="+mj-lt"/>
                <a:ea typeface="华文圆体 Regular" panose="020F0502040101010101" pitchFamily="34" charset="-122"/>
                <a:cs typeface="Yuanti SC" charset="-122"/>
              </a:rPr>
              <a:t>Imagine um mundo onde os profissionais de saúde podem exercer suas funções com tranquilidade, sabendo que estão protegidos e amparados por medidas preventivas sólidas. </a:t>
            </a:r>
          </a:p>
          <a:p>
            <a:endParaRPr kumimoji="1" lang="pt-BR" altLang="zh-CN" sz="2400" dirty="0">
              <a:latin typeface="+mj-lt"/>
              <a:ea typeface="华文圆体 Regular" panose="020F0502040101010101" pitchFamily="34" charset="-122"/>
              <a:cs typeface="Yuanti SC" charset="-122"/>
            </a:endParaRPr>
          </a:p>
          <a:p>
            <a:r>
              <a:rPr kumimoji="1" lang="pt-BR" altLang="zh-CN" sz="2400" dirty="0">
                <a:latin typeface="+mj-lt"/>
                <a:ea typeface="华文圆体 Regular" panose="020F0502040101010101" pitchFamily="34" charset="-122"/>
                <a:cs typeface="Yuanti SC" charset="-122"/>
              </a:rPr>
              <a:t>Um lugar onde acidentes e doenças ocupacionais são coisas do passado, substituídos por uma cultura de segurança e prevenção. </a:t>
            </a:r>
          </a:p>
        </p:txBody>
      </p:sp>
      <p:pic>
        <p:nvPicPr>
          <p:cNvPr id="5" name="object 63">
            <a:extLst>
              <a:ext uri="{FF2B5EF4-FFF2-40B4-BE49-F238E27FC236}">
                <a16:creationId xmlns:a16="http://schemas.microsoft.com/office/drawing/2014/main" id="{3E4AE88B-DB10-837F-7D0D-DD1EE482C04B}"/>
              </a:ext>
            </a:extLst>
          </p:cNvPr>
          <p:cNvPicPr/>
          <p:nvPr/>
        </p:nvPicPr>
        <p:blipFill rotWithShape="1">
          <a:blip r:embed="rId2" cstate="print"/>
          <a:srcRect l="49738"/>
          <a:stretch/>
        </p:blipFill>
        <p:spPr>
          <a:xfrm>
            <a:off x="10003971" y="4452257"/>
            <a:ext cx="1715710" cy="2439041"/>
          </a:xfrm>
          <a:prstGeom prst="rect">
            <a:avLst/>
          </a:prstGeom>
        </p:spPr>
      </p:pic>
      <p:sp>
        <p:nvSpPr>
          <p:cNvPr id="3" name="AutoShape 2" descr="EB2-NIW para Enfermeiros - Melhor Caminho para o Green Card">
            <a:extLst>
              <a:ext uri="{FF2B5EF4-FFF2-40B4-BE49-F238E27FC236}">
                <a16:creationId xmlns:a16="http://schemas.microsoft.com/office/drawing/2014/main" id="{A647921A-B1C8-B8C4-9196-0D92875594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4" descr="EB2-NIW para Enfermeiros - Melhor Caminho para o Green Card">
            <a:extLst>
              <a:ext uri="{FF2B5EF4-FFF2-40B4-BE49-F238E27FC236}">
                <a16:creationId xmlns:a16="http://schemas.microsoft.com/office/drawing/2014/main" id="{769B4A97-176A-F30C-D5E0-913E5034A4F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a:extLst>
              <a:ext uri="{FF2B5EF4-FFF2-40B4-BE49-F238E27FC236}">
                <a16:creationId xmlns:a16="http://schemas.microsoft.com/office/drawing/2014/main" id="{9F2A0E3E-19A2-20EA-5B70-C5A5C84D51AD}"/>
              </a:ext>
            </a:extLst>
          </p:cNvPr>
          <p:cNvPicPr>
            <a:picLocks noChangeAspect="1"/>
          </p:cNvPicPr>
          <p:nvPr/>
        </p:nvPicPr>
        <p:blipFill>
          <a:blip r:embed="rId3"/>
          <a:stretch>
            <a:fillRect/>
          </a:stretch>
        </p:blipFill>
        <p:spPr>
          <a:xfrm>
            <a:off x="661519" y="222739"/>
            <a:ext cx="4816508" cy="6858000"/>
          </a:xfrm>
          <a:prstGeom prst="rect">
            <a:avLst/>
          </a:prstGeom>
        </p:spPr>
      </p:pic>
      <p:pic>
        <p:nvPicPr>
          <p:cNvPr id="8" name="Imagem 7" descr="Uma imagem contendo Texto&#10;&#10;Descrição gerada automaticamente">
            <a:extLst>
              <a:ext uri="{FF2B5EF4-FFF2-40B4-BE49-F238E27FC236}">
                <a16:creationId xmlns:a16="http://schemas.microsoft.com/office/drawing/2014/main" id="{7ED5423B-4612-EDCD-A94A-21E09F1C70E8}"/>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32979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4766901" y="2543349"/>
            <a:ext cx="6678390" cy="2797304"/>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devem identificar situações de esforço excessivo, posturas inadequadas, repetitividade de movimentos e outros fatores que possam causar danos à saúde dos trabalhadores.</a:t>
            </a: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222609"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9015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7" name="Imagem 6" descr="Uma imagem contendo Texto&#10;&#10;Descrição gerada automaticamente">
            <a:extLst>
              <a:ext uri="{FF2B5EF4-FFF2-40B4-BE49-F238E27FC236}">
                <a16:creationId xmlns:a16="http://schemas.microsoft.com/office/drawing/2014/main" id="{34AAC296-D8BC-E4DA-2A13-339136EFA10B}"/>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68420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7">
            <a:extLst>
              <a:ext uri="{FF2B5EF4-FFF2-40B4-BE49-F238E27FC236}">
                <a16:creationId xmlns:a16="http://schemas.microsoft.com/office/drawing/2014/main" id="{A8C2F1DD-0F9A-EABD-7700-810462399842}"/>
              </a:ext>
            </a:extLst>
          </p:cNvPr>
          <p:cNvPicPr/>
          <p:nvPr/>
        </p:nvPicPr>
        <p:blipFill rotWithShape="1">
          <a:blip r:embed="rId2" cstate="print"/>
          <a:srcRect b="55378"/>
          <a:stretch/>
        </p:blipFill>
        <p:spPr>
          <a:xfrm>
            <a:off x="493006" y="3338228"/>
            <a:ext cx="2072394" cy="3543716"/>
          </a:xfrm>
          <a:prstGeom prst="rect">
            <a:avLst/>
          </a:prstGeom>
        </p:spPr>
      </p:pic>
      <p:grpSp>
        <p:nvGrpSpPr>
          <p:cNvPr id="42" name="Agrupar 41">
            <a:extLst>
              <a:ext uri="{FF2B5EF4-FFF2-40B4-BE49-F238E27FC236}">
                <a16:creationId xmlns:a16="http://schemas.microsoft.com/office/drawing/2014/main" id="{3DA21F5C-D184-DF18-F60F-35B9850FB445}"/>
              </a:ext>
            </a:extLst>
          </p:cNvPr>
          <p:cNvGrpSpPr/>
          <p:nvPr/>
        </p:nvGrpSpPr>
        <p:grpSpPr>
          <a:xfrm>
            <a:off x="9423207" y="3983156"/>
            <a:ext cx="2776373" cy="3076754"/>
            <a:chOff x="9423207" y="3983156"/>
            <a:chExt cx="2776373" cy="3076754"/>
          </a:xfrm>
        </p:grpSpPr>
        <p:grpSp>
          <p:nvGrpSpPr>
            <p:cNvPr id="43" name="Group 119">
              <a:extLst>
                <a:ext uri="{FF2B5EF4-FFF2-40B4-BE49-F238E27FC236}">
                  <a16:creationId xmlns:a16="http://schemas.microsoft.com/office/drawing/2014/main" id="{986CF5DF-9F72-7974-F5E2-8D53D98FE04B}"/>
                </a:ext>
              </a:extLst>
            </p:cNvPr>
            <p:cNvGrpSpPr/>
            <p:nvPr/>
          </p:nvGrpSpPr>
          <p:grpSpPr>
            <a:xfrm>
              <a:off x="9423207" y="3983156"/>
              <a:ext cx="2119814" cy="1895900"/>
              <a:chOff x="9423207" y="3983156"/>
              <a:chExt cx="2119814" cy="1895900"/>
            </a:xfrm>
          </p:grpSpPr>
          <p:sp>
            <p:nvSpPr>
              <p:cNvPr id="47" name="Freeform: Shape 12">
                <a:extLst>
                  <a:ext uri="{FF2B5EF4-FFF2-40B4-BE49-F238E27FC236}">
                    <a16:creationId xmlns:a16="http://schemas.microsoft.com/office/drawing/2014/main" id="{0621EC5F-B5A9-8BF7-F4E0-85B2E9F7C003}"/>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48" name="Freeform: Shape 13">
                <a:extLst>
                  <a:ext uri="{FF2B5EF4-FFF2-40B4-BE49-F238E27FC236}">
                    <a16:creationId xmlns:a16="http://schemas.microsoft.com/office/drawing/2014/main" id="{FCF76DE4-E2B8-84D3-030B-969EB5C519FA}"/>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9" name="Freeform: Shape 14">
                <a:extLst>
                  <a:ext uri="{FF2B5EF4-FFF2-40B4-BE49-F238E27FC236}">
                    <a16:creationId xmlns:a16="http://schemas.microsoft.com/office/drawing/2014/main" id="{41D7AA7D-619A-E86D-0494-193D4DE69E8F}"/>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50" name="Freeform 18">
                <a:extLst>
                  <a:ext uri="{FF2B5EF4-FFF2-40B4-BE49-F238E27FC236}">
                    <a16:creationId xmlns:a16="http://schemas.microsoft.com/office/drawing/2014/main" id="{0423D4C3-51C4-9595-DB1C-6B2CBAA1059C}"/>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51" name="Group 62">
                <a:extLst>
                  <a:ext uri="{FF2B5EF4-FFF2-40B4-BE49-F238E27FC236}">
                    <a16:creationId xmlns:a16="http://schemas.microsoft.com/office/drawing/2014/main" id="{25ADE2B9-8364-6969-6EF0-823ACACA1CA6}"/>
                  </a:ext>
                </a:extLst>
              </p:cNvPr>
              <p:cNvGrpSpPr/>
              <p:nvPr/>
            </p:nvGrpSpPr>
            <p:grpSpPr>
              <a:xfrm rot="18900000">
                <a:off x="10066374" y="4360768"/>
                <a:ext cx="1196173" cy="911419"/>
                <a:chOff x="11413389" y="3573459"/>
                <a:chExt cx="1196173" cy="911419"/>
              </a:xfrm>
            </p:grpSpPr>
            <p:sp>
              <p:nvSpPr>
                <p:cNvPr id="58" name="Rectangle 23">
                  <a:extLst>
                    <a:ext uri="{FF2B5EF4-FFF2-40B4-BE49-F238E27FC236}">
                      <a16:creationId xmlns:a16="http://schemas.microsoft.com/office/drawing/2014/main" id="{453EE4F3-EB90-1CF7-D24F-68E7B0D9B90E}"/>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4">
                  <a:extLst>
                    <a:ext uri="{FF2B5EF4-FFF2-40B4-BE49-F238E27FC236}">
                      <a16:creationId xmlns:a16="http://schemas.microsoft.com/office/drawing/2014/main" id="{08AE7934-4F9A-82A9-B5FC-6BE398F6FA8D}"/>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127">
                  <a:extLst>
                    <a:ext uri="{FF2B5EF4-FFF2-40B4-BE49-F238E27FC236}">
                      <a16:creationId xmlns:a16="http://schemas.microsoft.com/office/drawing/2014/main" id="{9B6CEAB1-A061-D414-1768-BD908C51E2F6}"/>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33">
                  <a:extLst>
                    <a:ext uri="{FF2B5EF4-FFF2-40B4-BE49-F238E27FC236}">
                      <a16:creationId xmlns:a16="http://schemas.microsoft.com/office/drawing/2014/main" id="{BC5161C5-6384-29F6-5730-B2D52D8C74F6}"/>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34">
                  <a:extLst>
                    <a:ext uri="{FF2B5EF4-FFF2-40B4-BE49-F238E27FC236}">
                      <a16:creationId xmlns:a16="http://schemas.microsoft.com/office/drawing/2014/main" id="{87549D80-0F94-857D-A838-7C870CD65596}"/>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35">
                  <a:extLst>
                    <a:ext uri="{FF2B5EF4-FFF2-40B4-BE49-F238E27FC236}">
                      <a16:creationId xmlns:a16="http://schemas.microsoft.com/office/drawing/2014/main" id="{CC9EF6A3-D7F2-EFC9-2B0F-AEF80675995B}"/>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ross 36">
                  <a:extLst>
                    <a:ext uri="{FF2B5EF4-FFF2-40B4-BE49-F238E27FC236}">
                      <a16:creationId xmlns:a16="http://schemas.microsoft.com/office/drawing/2014/main" id="{145BFC32-1961-431D-DD07-EA6A3B69BAC7}"/>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0">
                  <a:extLst>
                    <a:ext uri="{FF2B5EF4-FFF2-40B4-BE49-F238E27FC236}">
                      <a16:creationId xmlns:a16="http://schemas.microsoft.com/office/drawing/2014/main" id="{3101B03E-88CD-5533-D375-46CE76DBCB28}"/>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7">
                  <a:extLst>
                    <a:ext uri="{FF2B5EF4-FFF2-40B4-BE49-F238E27FC236}">
                      <a16:creationId xmlns:a16="http://schemas.microsoft.com/office/drawing/2014/main" id="{A66A51D6-EE72-32CE-402F-983ACCF6E76F}"/>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4">
                  <a:extLst>
                    <a:ext uri="{FF2B5EF4-FFF2-40B4-BE49-F238E27FC236}">
                      <a16:creationId xmlns:a16="http://schemas.microsoft.com/office/drawing/2014/main" id="{7FD5F91B-DEC6-760B-48C0-AA7F8968E4F3}"/>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1">
                  <a:extLst>
                    <a:ext uri="{FF2B5EF4-FFF2-40B4-BE49-F238E27FC236}">
                      <a16:creationId xmlns:a16="http://schemas.microsoft.com/office/drawing/2014/main" id="{6CBB54FA-259D-EA92-AEFF-EE007CCDDE4A}"/>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128">
                  <a:extLst>
                    <a:ext uri="{FF2B5EF4-FFF2-40B4-BE49-F238E27FC236}">
                      <a16:creationId xmlns:a16="http://schemas.microsoft.com/office/drawing/2014/main" id="{84C62632-49D0-BA14-A582-37D58CC563C2}"/>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reeform: Shape 17">
                <a:extLst>
                  <a:ext uri="{FF2B5EF4-FFF2-40B4-BE49-F238E27FC236}">
                    <a16:creationId xmlns:a16="http://schemas.microsoft.com/office/drawing/2014/main" id="{F6C6F284-D4CA-15C0-C258-72EB5DD9E7FA}"/>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53" name="Group 18">
                <a:extLst>
                  <a:ext uri="{FF2B5EF4-FFF2-40B4-BE49-F238E27FC236}">
                    <a16:creationId xmlns:a16="http://schemas.microsoft.com/office/drawing/2014/main" id="{CA545BE0-EC10-A143-8EFE-7A837E78928A}"/>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54" name="Oval 19">
                  <a:extLst>
                    <a:ext uri="{FF2B5EF4-FFF2-40B4-BE49-F238E27FC236}">
                      <a16:creationId xmlns:a16="http://schemas.microsoft.com/office/drawing/2014/main" id="{C3BD4485-F044-30C6-1273-710B8B89FFBC}"/>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0">
                  <a:extLst>
                    <a:ext uri="{FF2B5EF4-FFF2-40B4-BE49-F238E27FC236}">
                      <a16:creationId xmlns:a16="http://schemas.microsoft.com/office/drawing/2014/main" id="{DCB5539C-C0FC-D345-2436-BC27C0C6CD0E}"/>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21">
                  <a:extLst>
                    <a:ext uri="{FF2B5EF4-FFF2-40B4-BE49-F238E27FC236}">
                      <a16:creationId xmlns:a16="http://schemas.microsoft.com/office/drawing/2014/main" id="{DD99C966-C862-9466-5944-1ACCB99EDBC6}"/>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2">
                  <a:extLst>
                    <a:ext uri="{FF2B5EF4-FFF2-40B4-BE49-F238E27FC236}">
                      <a16:creationId xmlns:a16="http://schemas.microsoft.com/office/drawing/2014/main" id="{7E8ACC22-99D1-B7EF-8C6A-6A46DC02B242}"/>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Freeform: Shape 195">
              <a:extLst>
                <a:ext uri="{FF2B5EF4-FFF2-40B4-BE49-F238E27FC236}">
                  <a16:creationId xmlns:a16="http://schemas.microsoft.com/office/drawing/2014/main" id="{110D93F1-410F-439C-E190-EE424BD6FDA7}"/>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45" name="Freeform: Shape 143">
              <a:extLst>
                <a:ext uri="{FF2B5EF4-FFF2-40B4-BE49-F238E27FC236}">
                  <a16:creationId xmlns:a16="http://schemas.microsoft.com/office/drawing/2014/main" id="{D974028F-FF32-6561-37E0-430BC0AE614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46" name="Freeform: Shape 136">
              <a:extLst>
                <a:ext uri="{FF2B5EF4-FFF2-40B4-BE49-F238E27FC236}">
                  <a16:creationId xmlns:a16="http://schemas.microsoft.com/office/drawing/2014/main" id="{1B591CCB-4C06-DB86-9C89-BE72D76FBADB}"/>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71" name="object 63">
            <a:extLst>
              <a:ext uri="{FF2B5EF4-FFF2-40B4-BE49-F238E27FC236}">
                <a16:creationId xmlns:a16="http://schemas.microsoft.com/office/drawing/2014/main" id="{061AD622-8896-6FA6-F84E-530A6461D0E3}"/>
              </a:ext>
            </a:extLst>
          </p:cNvPr>
          <p:cNvPicPr/>
          <p:nvPr/>
        </p:nvPicPr>
        <p:blipFill rotWithShape="1">
          <a:blip r:embed="rId3" cstate="print"/>
          <a:srcRect l="49738"/>
          <a:stretch/>
        </p:blipFill>
        <p:spPr>
          <a:xfrm>
            <a:off x="3097085" y="4907166"/>
            <a:ext cx="1465602" cy="2027411"/>
          </a:xfrm>
          <a:prstGeom prst="rect">
            <a:avLst/>
          </a:prstGeom>
        </p:spPr>
      </p:pic>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7" r="27617" b="60156"/>
          <a:stretch/>
        </p:blipFill>
        <p:spPr bwMode="auto">
          <a:xfrm>
            <a:off x="4523010" y="2501900"/>
            <a:ext cx="4187941" cy="43561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Retângulo 73">
            <a:extLst>
              <a:ext uri="{FF2B5EF4-FFF2-40B4-BE49-F238E27FC236}">
                <a16:creationId xmlns:a16="http://schemas.microsoft.com/office/drawing/2014/main" id="{4EF4B3EC-7CBF-7E7B-8646-16CF591D139D}"/>
              </a:ext>
            </a:extLst>
          </p:cNvPr>
          <p:cNvSpPr/>
          <p:nvPr/>
        </p:nvSpPr>
        <p:spPr>
          <a:xfrm>
            <a:off x="117642" y="500851"/>
            <a:ext cx="8201648" cy="2072792"/>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17A15435-1520-440B-D8B1-2E250811131B}"/>
              </a:ext>
            </a:extLst>
          </p:cNvPr>
          <p:cNvSpPr/>
          <p:nvPr/>
        </p:nvSpPr>
        <p:spPr>
          <a:xfrm>
            <a:off x="-23437" y="357612"/>
            <a:ext cx="8201648" cy="2072792"/>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文本框 1">
            <a:extLst>
              <a:ext uri="{FF2B5EF4-FFF2-40B4-BE49-F238E27FC236}">
                <a16:creationId xmlns:a16="http://schemas.microsoft.com/office/drawing/2014/main" id="{E61D1264-06C6-35D3-75BD-3C95618EFD94}"/>
              </a:ext>
            </a:extLst>
          </p:cNvPr>
          <p:cNvSpPr txBox="1"/>
          <p:nvPr/>
        </p:nvSpPr>
        <p:spPr>
          <a:xfrm>
            <a:off x="185026" y="467741"/>
            <a:ext cx="7854073" cy="1938992"/>
          </a:xfrm>
          <a:prstGeom prst="rect">
            <a:avLst/>
          </a:prstGeom>
          <a:noFill/>
        </p:spPr>
        <p:txBody>
          <a:bodyPr wrap="square" rtlCol="0">
            <a:spAutoFit/>
          </a:bodyPr>
          <a:lstStyle/>
          <a:p>
            <a:r>
              <a:rPr kumimoji="1" lang="pt-BR" altLang="zh-CN" sz="2000" dirty="0">
                <a:solidFill>
                  <a:schemeClr val="bg2">
                    <a:lumMod val="25000"/>
                  </a:schemeClr>
                </a:solidFill>
                <a:latin typeface="+mj-lt"/>
                <a:ea typeface="华文圆体 Regular" panose="020F0502040101010101" pitchFamily="34" charset="-122"/>
                <a:cs typeface="Yuanti SC" charset="-122"/>
              </a:rPr>
              <a:t>Com base nessas análises, os profissionais de SST devem propor medidas de adaptação e prevenção, como a utilização de equipamentos auxiliares para o transporte de cargas pesadas, a disponibilização de mobiliários ergonômicos, a promoção de pausas para descanso em atividades repetitivas, entre outras ações que visam garantir a saúde física e mental dos trabalhadores.</a:t>
            </a:r>
          </a:p>
        </p:txBody>
      </p:sp>
      <p:pic>
        <p:nvPicPr>
          <p:cNvPr id="3" name="Imagem 2" descr="Uma imagem contendo Texto&#10;&#10;Descrição gerada automaticamente">
            <a:extLst>
              <a:ext uri="{FF2B5EF4-FFF2-40B4-BE49-F238E27FC236}">
                <a16:creationId xmlns:a16="http://schemas.microsoft.com/office/drawing/2014/main" id="{35A1A21E-7E41-19C6-734C-2FC2C7A0EFD8}"/>
              </a:ext>
            </a:extLst>
          </p:cNvPr>
          <p:cNvPicPr>
            <a:picLocks noChangeAspect="1"/>
          </p:cNvPicPr>
          <p:nvPr/>
        </p:nvPicPr>
        <p:blipFill>
          <a:blip r:embed="rId5"/>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93614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BAC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5" name="Picture 6" descr="SESMT: saiba o que é a NR-4 e o que ela determina">
            <a:extLst>
              <a:ext uri="{FF2B5EF4-FFF2-40B4-BE49-F238E27FC236}">
                <a16:creationId xmlns:a16="http://schemas.microsoft.com/office/drawing/2014/main" id="{1701AB7E-82FF-45B7-1B70-AB6BD4C3F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67" t="26384" r="3495" b="18213"/>
          <a:stretch/>
        </p:blipFill>
        <p:spPr bwMode="auto">
          <a:xfrm>
            <a:off x="1382485" y="-1"/>
            <a:ext cx="9273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0A568C7-B16E-CEB0-13FC-1E0075B8C409}"/>
              </a:ext>
            </a:extLst>
          </p:cNvPr>
          <p:cNvSpPr/>
          <p:nvPr/>
        </p:nvSpPr>
        <p:spPr>
          <a:xfrm>
            <a:off x="0" y="-1"/>
            <a:ext cx="12192000" cy="6858000"/>
          </a:xfrm>
          <a:prstGeom prst="rect">
            <a:avLst/>
          </a:prstGeom>
          <a:solidFill>
            <a:srgbClr val="4BC9D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2139755" y="935958"/>
            <a:ext cx="9175946" cy="4524315"/>
          </a:xfrm>
          <a:prstGeom prst="rect">
            <a:avLst/>
          </a:prstGeom>
          <a:noFill/>
        </p:spPr>
        <p:txBody>
          <a:bodyPr wrap="square" rtlCol="0">
            <a:spAutoFit/>
          </a:bodyPr>
          <a:lstStyle/>
          <a:p>
            <a:endParaRPr kumimoji="1" lang="pt-BR" altLang="zh-CN" sz="2400" dirty="0">
              <a:latin typeface="+mj-lt"/>
              <a:ea typeface="华文圆体 Regular" panose="020F0502040101010101" pitchFamily="34" charset="-122"/>
              <a:cs typeface="Yuanti SC" charset="-122"/>
            </a:endParaRPr>
          </a:p>
          <a:p>
            <a:r>
              <a:rPr kumimoji="1" lang="pt-BR" altLang="zh-CN" sz="2400" dirty="0">
                <a:latin typeface="+mj-lt"/>
                <a:ea typeface="华文圆体 Regular" panose="020F0502040101010101" pitchFamily="34" charset="-122"/>
                <a:cs typeface="Yuanti SC" charset="-122"/>
              </a:rPr>
              <a:t>A ergonomia nos serviços de saúde não só beneficia a saúde dos trabalhadores, reduzindo o absenteísmo e os afastamentos por doenças ocupacionais, mas também contribui para a melhoria da qualidade do atendimento prestado aos pacientes, pois trabalhadores saudáveis e confortáveis tendem a ser mais produtivos e dedicados em suas funções. </a:t>
            </a:r>
          </a:p>
          <a:p>
            <a:endParaRPr kumimoji="1" lang="pt-BR" altLang="zh-CN" sz="2400" dirty="0">
              <a:latin typeface="+mj-lt"/>
              <a:ea typeface="华文圆体 Regular" panose="020F0502040101010101" pitchFamily="34" charset="-122"/>
              <a:cs typeface="Yuanti SC" charset="-122"/>
            </a:endParaRPr>
          </a:p>
          <a:p>
            <a:endParaRPr kumimoji="1" lang="pt-BR" altLang="zh-CN" sz="2400" dirty="0">
              <a:latin typeface="+mj-lt"/>
              <a:ea typeface="华文圆体 Regular" panose="020F0502040101010101" pitchFamily="34" charset="-122"/>
              <a:cs typeface="Yuanti SC" charset="-122"/>
            </a:endParaRPr>
          </a:p>
          <a:p>
            <a:endParaRPr kumimoji="1" lang="pt-BR" altLang="zh-CN" sz="2400" dirty="0">
              <a:latin typeface="+mj-lt"/>
              <a:ea typeface="华文圆体 Regular" panose="020F0502040101010101" pitchFamily="34" charset="-122"/>
              <a:cs typeface="Yuanti SC" charset="-122"/>
            </a:endParaRPr>
          </a:p>
          <a:p>
            <a:r>
              <a:rPr kumimoji="1" lang="pt-BR" altLang="zh-CN" sz="2400" dirty="0">
                <a:latin typeface="+mj-lt"/>
                <a:ea typeface="华文圆体 Regular" panose="020F0502040101010101" pitchFamily="34" charset="-122"/>
                <a:cs typeface="Yuanti SC" charset="-122"/>
              </a:rPr>
              <a:t>Por isso, a atuação dos profissionais de SST na ergonomia é essencial para criar ambientes de trabalho seguros, saudáveis e produtivos nos serviços de saúde.</a:t>
            </a:r>
          </a:p>
        </p:txBody>
      </p:sp>
      <p:grpSp>
        <p:nvGrpSpPr>
          <p:cNvPr id="5" name="Agrupar 4">
            <a:extLst>
              <a:ext uri="{FF2B5EF4-FFF2-40B4-BE49-F238E27FC236}">
                <a16:creationId xmlns:a16="http://schemas.microsoft.com/office/drawing/2014/main" id="{DAC1CF41-421B-D5CB-28A8-28A3F5FFF03E}"/>
              </a:ext>
            </a:extLst>
          </p:cNvPr>
          <p:cNvGrpSpPr/>
          <p:nvPr/>
        </p:nvGrpSpPr>
        <p:grpSpPr>
          <a:xfrm>
            <a:off x="498804" y="1767957"/>
            <a:ext cx="1423308" cy="1103538"/>
            <a:chOff x="3747406" y="681717"/>
            <a:chExt cx="2308225" cy="1924050"/>
          </a:xfrm>
        </p:grpSpPr>
        <p:sp>
          <p:nvSpPr>
            <p:cNvPr id="6" name="Freeform 11">
              <a:extLst>
                <a:ext uri="{FF2B5EF4-FFF2-40B4-BE49-F238E27FC236}">
                  <a16:creationId xmlns:a16="http://schemas.microsoft.com/office/drawing/2014/main" id="{2CAFDDAF-7FDE-F0A4-2941-5B7E68F9EBA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276A6AE8-806E-9A14-B68E-CB5F01A564E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812F4DA5-E672-BCBC-50BD-5FEF3F8D5F9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grpSp>
        <p:nvGrpSpPr>
          <p:cNvPr id="3" name="Agrupar 2">
            <a:extLst>
              <a:ext uri="{FF2B5EF4-FFF2-40B4-BE49-F238E27FC236}">
                <a16:creationId xmlns:a16="http://schemas.microsoft.com/office/drawing/2014/main" id="{7D2AE352-9277-B798-9949-2284103AAEAE}"/>
              </a:ext>
            </a:extLst>
          </p:cNvPr>
          <p:cNvGrpSpPr/>
          <p:nvPr/>
        </p:nvGrpSpPr>
        <p:grpSpPr>
          <a:xfrm>
            <a:off x="511504" y="4079357"/>
            <a:ext cx="1423308" cy="1103538"/>
            <a:chOff x="3747406" y="681717"/>
            <a:chExt cx="2308225" cy="1924050"/>
          </a:xfrm>
        </p:grpSpPr>
        <p:sp>
          <p:nvSpPr>
            <p:cNvPr id="13" name="Freeform 11">
              <a:extLst>
                <a:ext uri="{FF2B5EF4-FFF2-40B4-BE49-F238E27FC236}">
                  <a16:creationId xmlns:a16="http://schemas.microsoft.com/office/drawing/2014/main" id="{A3A94959-428B-F12F-AF78-9C232747B440}"/>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4" name="Freeform 12">
              <a:extLst>
                <a:ext uri="{FF2B5EF4-FFF2-40B4-BE49-F238E27FC236}">
                  <a16:creationId xmlns:a16="http://schemas.microsoft.com/office/drawing/2014/main" id="{C261B034-A8BE-DCA4-E3E0-F5E9D464D00D}"/>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5" name="Shape 2784">
              <a:extLst>
                <a:ext uri="{FF2B5EF4-FFF2-40B4-BE49-F238E27FC236}">
                  <a16:creationId xmlns:a16="http://schemas.microsoft.com/office/drawing/2014/main" id="{B01B4579-EBF9-2C60-DF0C-37906534CD7D}"/>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spTree>
    <p:extLst>
      <p:ext uri="{BB962C8B-B14F-4D97-AF65-F5344CB8AC3E}">
        <p14:creationId xmlns:p14="http://schemas.microsoft.com/office/powerpoint/2010/main" val="20196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09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Retângulo 13">
            <a:extLst>
              <a:ext uri="{FF2B5EF4-FFF2-40B4-BE49-F238E27FC236}">
                <a16:creationId xmlns:a16="http://schemas.microsoft.com/office/drawing/2014/main" id="{2893087F-39A4-027B-192A-060535FFCF88}"/>
              </a:ext>
            </a:extLst>
          </p:cNvPr>
          <p:cNvSpPr/>
          <p:nvPr/>
        </p:nvSpPr>
        <p:spPr>
          <a:xfrm>
            <a:off x="0" y="782124"/>
            <a:ext cx="115570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object 7">
            <a:extLst>
              <a:ext uri="{FF2B5EF4-FFF2-40B4-BE49-F238E27FC236}">
                <a16:creationId xmlns:a16="http://schemas.microsoft.com/office/drawing/2014/main" id="{75B5D1D9-9AC0-F998-88E5-F82589D4A067}"/>
              </a:ext>
            </a:extLst>
          </p:cNvPr>
          <p:cNvPicPr/>
          <p:nvPr/>
        </p:nvPicPr>
        <p:blipFill rotWithShape="1">
          <a:blip r:embed="rId2" cstate="print"/>
          <a:srcRect b="55378"/>
          <a:stretch/>
        </p:blipFill>
        <p:spPr>
          <a:xfrm>
            <a:off x="-508000" y="981529"/>
            <a:ext cx="3659285" cy="5876471"/>
          </a:xfrm>
          <a:prstGeom prst="rect">
            <a:avLst/>
          </a:prstGeom>
        </p:spPr>
      </p:pic>
      <p:sp>
        <p:nvSpPr>
          <p:cNvPr id="13" name="文本框 1">
            <a:extLst>
              <a:ext uri="{FF2B5EF4-FFF2-40B4-BE49-F238E27FC236}">
                <a16:creationId xmlns:a16="http://schemas.microsoft.com/office/drawing/2014/main" id="{0463B3C6-7056-54FA-CA6F-B405C654C210}"/>
              </a:ext>
            </a:extLst>
          </p:cNvPr>
          <p:cNvSpPr txBox="1"/>
          <p:nvPr/>
        </p:nvSpPr>
        <p:spPr>
          <a:xfrm>
            <a:off x="4002085" y="819036"/>
            <a:ext cx="7656515" cy="4467057"/>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Agentes biológicos</a:t>
            </a: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 exposição a agentes biológicos é uma realidade constante para os profissionais de saúde. A NR-32 estabelece medidas específicas de prevenção e controle para evitar a transmissão de doenças infectocontagiosas no ambiente de trabalho. </a:t>
            </a:r>
            <a:endParaRPr kumimoji="1" lang="pt-BR" altLang="zh-CN" sz="2000" dirty="0">
              <a:solidFill>
                <a:schemeClr val="bg2">
                  <a:lumMod val="25000"/>
                </a:schemeClr>
              </a:solidFill>
              <a:latin typeface="+mj-lt"/>
              <a:ea typeface="华文圆体 Regular" panose="020F0502040101010101" pitchFamily="34" charset="-122"/>
              <a:cs typeface="Yuanti SC" charset="-122"/>
            </a:endParaRPr>
          </a:p>
        </p:txBody>
      </p:sp>
    </p:spTree>
    <p:extLst>
      <p:ext uri="{BB962C8B-B14F-4D97-AF65-F5344CB8AC3E}">
        <p14:creationId xmlns:p14="http://schemas.microsoft.com/office/powerpoint/2010/main" val="393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1">
            <a:extLst>
              <a:ext uri="{FF2B5EF4-FFF2-40B4-BE49-F238E27FC236}">
                <a16:creationId xmlns:a16="http://schemas.microsoft.com/office/drawing/2014/main" id="{E61D1264-06C6-35D3-75BD-3C95618EFD94}"/>
              </a:ext>
            </a:extLst>
          </p:cNvPr>
          <p:cNvSpPr txBox="1"/>
          <p:nvPr/>
        </p:nvSpPr>
        <p:spPr>
          <a:xfrm>
            <a:off x="914399" y="2302049"/>
            <a:ext cx="5882691" cy="2805063"/>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têm um papel essencial na orientação sobre o uso correto de Equipamentos de Proteção Individual (EPIs) específicos para proteger os trabalhadores contra esses riscos biológicos</a:t>
            </a:r>
            <a:r>
              <a:rPr kumimoji="1" lang="pt-BR" altLang="zh-CN" sz="2400" dirty="0">
                <a:solidFill>
                  <a:schemeClr val="bg2">
                    <a:lumMod val="25000"/>
                  </a:schemeClr>
                </a:solidFill>
                <a:latin typeface="+mj-lt"/>
                <a:ea typeface="华文圆体 Regular" panose="020F0502040101010101" pitchFamily="34" charset="-122"/>
                <a:cs typeface="Yuanti SC" charset="-122"/>
              </a:rPr>
              <a:t>.</a:t>
            </a:r>
          </a:p>
        </p:txBody>
      </p:sp>
      <p:grpSp>
        <p:nvGrpSpPr>
          <p:cNvPr id="3" name="Agrupar 2">
            <a:extLst>
              <a:ext uri="{FF2B5EF4-FFF2-40B4-BE49-F238E27FC236}">
                <a16:creationId xmlns:a16="http://schemas.microsoft.com/office/drawing/2014/main" id="{0B3DF7D3-552B-BAB9-CAD6-BB1B78842744}"/>
              </a:ext>
            </a:extLst>
          </p:cNvPr>
          <p:cNvGrpSpPr/>
          <p:nvPr/>
        </p:nvGrpSpPr>
        <p:grpSpPr>
          <a:xfrm>
            <a:off x="7941922" y="0"/>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36866" name="Picture 2" descr="Saúde e Segurança Ocupacional - Grupo CTM - Centro Técnico Mundial">
            <a:extLst>
              <a:ext uri="{FF2B5EF4-FFF2-40B4-BE49-F238E27FC236}">
                <a16:creationId xmlns:a16="http://schemas.microsoft.com/office/drawing/2014/main" id="{1D887745-2B6E-806A-A85F-C3EB7F406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090" y="1637311"/>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74F9F974-7318-1576-4CBF-18F6A123B3D2}"/>
              </a:ext>
            </a:extLst>
          </p:cNvPr>
          <p:cNvPicPr>
            <a:picLocks noChangeAspect="1"/>
          </p:cNvPicPr>
          <p:nvPr/>
        </p:nvPicPr>
        <p:blipFill>
          <a:blip r:embed="rId3"/>
          <a:stretch>
            <a:fillRect/>
          </a:stretch>
        </p:blipFill>
        <p:spPr>
          <a:xfrm>
            <a:off x="241538" y="245824"/>
            <a:ext cx="2057640" cy="586371"/>
          </a:xfrm>
          <a:prstGeom prst="rect">
            <a:avLst/>
          </a:prstGeom>
        </p:spPr>
      </p:pic>
    </p:spTree>
    <p:extLst>
      <p:ext uri="{BB962C8B-B14F-4D97-AF65-F5344CB8AC3E}">
        <p14:creationId xmlns:p14="http://schemas.microsoft.com/office/powerpoint/2010/main" val="278606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Retângulo 2">
            <a:extLst>
              <a:ext uri="{FF2B5EF4-FFF2-40B4-BE49-F238E27FC236}">
                <a16:creationId xmlns:a16="http://schemas.microsoft.com/office/drawing/2014/main" id="{93F2731A-CF11-89AC-9BEE-08D6D100EFC3}"/>
              </a:ext>
            </a:extLst>
          </p:cNvPr>
          <p:cNvSpPr/>
          <p:nvPr/>
        </p:nvSpPr>
        <p:spPr>
          <a:xfrm>
            <a:off x="0" y="1778000"/>
            <a:ext cx="12192000" cy="3898899"/>
          </a:xfrm>
          <a:prstGeom prst="rect">
            <a:avLst/>
          </a:prstGeom>
          <a:solidFill>
            <a:srgbClr val="FDC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353291" y="2684575"/>
            <a:ext cx="5422511" cy="1938992"/>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É fundamental que os profissionais de saúde compreendam a importância da utilização adequada de EPIs, como luvas, máscaras, aventais, óculos de proteção e outros dispositivos de segurança. </a:t>
            </a:r>
          </a:p>
        </p:txBody>
      </p:sp>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346397" y="29064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257497" y="28048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442" y="3043391"/>
            <a:ext cx="914400" cy="914400"/>
          </a:xfrm>
          <a:prstGeom prst="rect">
            <a:avLst/>
          </a:prstGeom>
        </p:spPr>
      </p:pic>
      <p:pic>
        <p:nvPicPr>
          <p:cNvPr id="17410" name="Picture 2" descr="Exposição a riscos biológicos">
            <a:extLst>
              <a:ext uri="{FF2B5EF4-FFF2-40B4-BE49-F238E27FC236}">
                <a16:creationId xmlns:a16="http://schemas.microsoft.com/office/drawing/2014/main" id="{CAD0248D-3EBA-F733-B984-C466AB21A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911" y="2621701"/>
            <a:ext cx="3509595" cy="20647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001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EA1841B8-6E71-9977-F98A-654DF5DA66F6}"/>
              </a:ext>
            </a:extLst>
          </p:cNvPr>
          <p:cNvSpPr/>
          <p:nvPr/>
        </p:nvSpPr>
        <p:spPr bwMode="auto">
          <a:xfrm flipV="1">
            <a:off x="478572" y="1903104"/>
            <a:ext cx="1511782" cy="1393384"/>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文本框 1">
            <a:extLst>
              <a:ext uri="{FF2B5EF4-FFF2-40B4-BE49-F238E27FC236}">
                <a16:creationId xmlns:a16="http://schemas.microsoft.com/office/drawing/2014/main" id="{A2DD5E01-F28B-0676-597C-C3B59375B856}"/>
              </a:ext>
            </a:extLst>
          </p:cNvPr>
          <p:cNvSpPr txBox="1"/>
          <p:nvPr/>
        </p:nvSpPr>
        <p:spPr>
          <a:xfrm>
            <a:off x="4306739" y="1108006"/>
            <a:ext cx="6337300" cy="3359061"/>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Além disso, devem ser orientados sobre as práticas corretas de higiene, como a lavagem frequente das mãos, a desinfecção de superfícies e equipamentos, bem como a correta manipulação e descarte de materiais contaminados.</a:t>
            </a:r>
            <a:endParaRPr kumimoji="1" lang="zh-CN" altLang="en-US" sz="2400" dirty="0">
              <a:latin typeface="+mj-lt"/>
              <a:ea typeface="华文圆体 Regular" panose="020F0502040101010101" pitchFamily="34" charset="-122"/>
              <a:cs typeface="Yuanti SC" charset="-122"/>
            </a:endParaRPr>
          </a:p>
        </p:txBody>
      </p:sp>
      <p:sp>
        <p:nvSpPr>
          <p:cNvPr id="7" name="文本框 1">
            <a:extLst>
              <a:ext uri="{FF2B5EF4-FFF2-40B4-BE49-F238E27FC236}">
                <a16:creationId xmlns:a16="http://schemas.microsoft.com/office/drawing/2014/main" id="{97234CC2-7676-A79D-D9F4-61FDD09A0127}"/>
              </a:ext>
            </a:extLst>
          </p:cNvPr>
          <p:cNvSpPr txBox="1"/>
          <p:nvPr/>
        </p:nvSpPr>
        <p:spPr>
          <a:xfrm>
            <a:off x="304800" y="2083750"/>
            <a:ext cx="1807977" cy="811376"/>
          </a:xfrm>
          <a:prstGeom prst="rect">
            <a:avLst/>
          </a:prstGeom>
          <a:noFill/>
        </p:spPr>
        <p:txBody>
          <a:bodyPr wrap="square" rtlCol="0">
            <a:spAutoFit/>
          </a:bodyPr>
          <a:lstStyle/>
          <a:p>
            <a:pPr algn="ctr">
              <a:lnSpc>
                <a:spcPct val="150000"/>
              </a:lnSpc>
            </a:pPr>
            <a:r>
              <a:rPr kumimoji="1" lang="pt-BR" altLang="zh-CN" sz="3600" dirty="0">
                <a:solidFill>
                  <a:schemeClr val="bg1"/>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rPr>
              <a:t>NR 32</a:t>
            </a:r>
          </a:p>
        </p:txBody>
      </p:sp>
      <p:pic>
        <p:nvPicPr>
          <p:cNvPr id="49154" name="Picture 2" descr="Qual a importância de uma consultoria em medicinaTrabalho?">
            <a:extLst>
              <a:ext uri="{FF2B5EF4-FFF2-40B4-BE49-F238E27FC236}">
                <a16:creationId xmlns:a16="http://schemas.microsoft.com/office/drawing/2014/main" id="{800EFE18-9894-56F8-35DD-69CB1E7E8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 y="3943350"/>
            <a:ext cx="38100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65CB717B-C762-D88F-8D06-30C4EC2C9630}"/>
              </a:ext>
            </a:extLst>
          </p:cNvPr>
          <p:cNvPicPr>
            <a:picLocks noChangeAspect="1"/>
          </p:cNvPicPr>
          <p:nvPr/>
        </p:nvPicPr>
        <p:blipFill>
          <a:blip r:embed="rId3"/>
          <a:stretch>
            <a:fillRect/>
          </a:stretch>
        </p:blipFill>
        <p:spPr>
          <a:xfrm>
            <a:off x="205643" y="150159"/>
            <a:ext cx="2057640" cy="586371"/>
          </a:xfrm>
          <a:prstGeom prst="rect">
            <a:avLst/>
          </a:prstGeom>
        </p:spPr>
      </p:pic>
    </p:spTree>
    <p:extLst>
      <p:ext uri="{BB962C8B-B14F-4D97-AF65-F5344CB8AC3E}">
        <p14:creationId xmlns:p14="http://schemas.microsoft.com/office/powerpoint/2010/main" val="1754110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pic>
        <p:nvPicPr>
          <p:cNvPr id="3" name="object 3">
            <a:extLst>
              <a:ext uri="{FF2B5EF4-FFF2-40B4-BE49-F238E27FC236}">
                <a16:creationId xmlns:a16="http://schemas.microsoft.com/office/drawing/2014/main" id="{14A9B748-11A2-96A8-7869-B503C6B08F87}"/>
              </a:ext>
            </a:extLst>
          </p:cNvPr>
          <p:cNvPicPr/>
          <p:nvPr/>
        </p:nvPicPr>
        <p:blipFill rotWithShape="1">
          <a:blip r:embed="rId2" cstate="print"/>
          <a:srcRect b="52183"/>
          <a:stretch/>
        </p:blipFill>
        <p:spPr>
          <a:xfrm>
            <a:off x="23684" y="2857500"/>
            <a:ext cx="2876833" cy="3996416"/>
          </a:xfrm>
          <a:prstGeom prst="rect">
            <a:avLst/>
          </a:prstGeom>
        </p:spPr>
      </p:pic>
      <p:sp>
        <p:nvSpPr>
          <p:cNvPr id="8" name="Freeform 6">
            <a:extLst>
              <a:ext uri="{FF2B5EF4-FFF2-40B4-BE49-F238E27FC236}">
                <a16:creationId xmlns:a16="http://schemas.microsoft.com/office/drawing/2014/main" id="{3236A063-7A51-F270-05AE-A68BFC9DC74F}"/>
              </a:ext>
            </a:extLst>
          </p:cNvPr>
          <p:cNvSpPr/>
          <p:nvPr/>
        </p:nvSpPr>
        <p:spPr bwMode="auto">
          <a:xfrm flipV="1">
            <a:off x="5900924" y="50240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2933328" y="2362449"/>
            <a:ext cx="6800910" cy="2246769"/>
          </a:xfrm>
          <a:prstGeom prst="rect">
            <a:avLst/>
          </a:prstGeom>
          <a:noFill/>
        </p:spPr>
        <p:txBody>
          <a:bodyPr wrap="square" rtlCol="0">
            <a:spAutoFit/>
          </a:bodyPr>
          <a:lstStyle/>
          <a:p>
            <a:r>
              <a:rPr kumimoji="1" lang="pt-BR" altLang="zh-CN" sz="2000" dirty="0">
                <a:solidFill>
                  <a:schemeClr val="bg1"/>
                </a:solidFill>
                <a:latin typeface="+mj-lt"/>
                <a:ea typeface="华文圆体 Regular" panose="020F0502040101010101" pitchFamily="34" charset="-122"/>
                <a:cs typeface="Yuanti SC" charset="-122"/>
              </a:rPr>
              <a:t>Outro aspecto crucial é a obrigatoriedade da vacinação dos trabalhadores contra doenças infectocontagiosas, como hepatite B e influenza. Os profissionais de SST devem garantir que o calendário de vacinação seja cumprido e que os registros sejam devidamente atualizados. A prevenção contra agentes biológicos é fundamental para proteger a saúde dos trabalhadores e evitar a disseminação de infecções no ambiente de trabalho.</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37424" y="49478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56871" y="537395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spTree>
    <p:extLst>
      <p:ext uri="{BB962C8B-B14F-4D97-AF65-F5344CB8AC3E}">
        <p14:creationId xmlns:p14="http://schemas.microsoft.com/office/powerpoint/2010/main" val="32359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66E61EDD-F46A-76F8-CC3F-DA176EC07AC5}"/>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75451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8" name="Freeform 6">
            <a:extLst>
              <a:ext uri="{FF2B5EF4-FFF2-40B4-BE49-F238E27FC236}">
                <a16:creationId xmlns:a16="http://schemas.microsoft.com/office/drawing/2014/main" id="{3236A063-7A51-F270-05AE-A68BFC9DC74F}"/>
              </a:ext>
            </a:extLst>
          </p:cNvPr>
          <p:cNvSpPr/>
          <p:nvPr/>
        </p:nvSpPr>
        <p:spPr bwMode="auto">
          <a:xfrm flipV="1">
            <a:off x="6104091" y="532604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6431239" y="1856138"/>
            <a:ext cx="3965605" cy="3539430"/>
          </a:xfrm>
          <a:prstGeom prst="rect">
            <a:avLst/>
          </a:prstGeom>
          <a:noFill/>
        </p:spPr>
        <p:txBody>
          <a:bodyPr wrap="square" rtlCol="0">
            <a:spAutoFit/>
          </a:bodyPr>
          <a:lstStyle/>
          <a:p>
            <a:r>
              <a:rPr kumimoji="1" lang="pt-BR" altLang="zh-CN" sz="3200" dirty="0">
                <a:solidFill>
                  <a:schemeClr val="bg1"/>
                </a:solidFill>
                <a:latin typeface="+mj-lt"/>
                <a:ea typeface="华文圆体 Regular" panose="020F0502040101010101" pitchFamily="34" charset="-122"/>
                <a:cs typeface="Yuanti SC" charset="-122"/>
              </a:rPr>
              <a:t>Esse é o mundo que a NR-32 nos convida a construir, e você, profissional de SST, tem um papel fundamental nessa jornada.</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90812" y="5413283"/>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00035" y="583317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pic>
        <p:nvPicPr>
          <p:cNvPr id="21506" name="Picture 2" descr="Clínica São Bento | Medicina do Trabalho">
            <a:extLst>
              <a:ext uri="{FF2B5EF4-FFF2-40B4-BE49-F238E27FC236}">
                <a16:creationId xmlns:a16="http://schemas.microsoft.com/office/drawing/2014/main" id="{7DF3E857-B7A5-5886-0A1A-32EFCBBE8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67" y="287416"/>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Texto&#10;&#10;Descrição gerada automaticamente">
            <a:extLst>
              <a:ext uri="{FF2B5EF4-FFF2-40B4-BE49-F238E27FC236}">
                <a16:creationId xmlns:a16="http://schemas.microsoft.com/office/drawing/2014/main" id="{385178C5-7F32-A62C-7BD9-C289EF5BED0C}"/>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753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文本框 1"/>
          <p:cNvSpPr txBox="1"/>
          <p:nvPr/>
        </p:nvSpPr>
        <p:spPr>
          <a:xfrm>
            <a:off x="3136979" y="156110"/>
            <a:ext cx="6159422" cy="461665"/>
          </a:xfrm>
          <a:prstGeom prst="rect">
            <a:avLst/>
          </a:prstGeom>
          <a:noFill/>
        </p:spPr>
        <p:txBody>
          <a:bodyPr wrap="square" rtlCol="0">
            <a:spAutoFit/>
          </a:bodyPr>
          <a:lstStyle/>
          <a:p>
            <a:pPr algn="ctr"/>
            <a:r>
              <a:rPr kumimoji="1" lang="en-US" altLang="zh-CN" sz="2400" b="1" dirty="0" err="1">
                <a:solidFill>
                  <a:schemeClr val="bg2">
                    <a:lumMod val="25000"/>
                  </a:schemeClr>
                </a:solidFill>
                <a:ea typeface="华文圆体 Regular" panose="020F0502040101010101" pitchFamily="34" charset="-122"/>
                <a:cs typeface="Yuanti SC" charset="-122"/>
              </a:rPr>
              <a:t>Riscos</a:t>
            </a:r>
            <a:r>
              <a:rPr kumimoji="1" lang="en-US" altLang="zh-CN" sz="2400" b="1" dirty="0">
                <a:solidFill>
                  <a:schemeClr val="bg2">
                    <a:lumMod val="25000"/>
                  </a:schemeClr>
                </a:solidFill>
                <a:ea typeface="华文圆体 Regular" panose="020F0502040101010101" pitchFamily="34" charset="-122"/>
                <a:cs typeface="Yuanti SC" charset="-122"/>
              </a:rPr>
              <a:t> </a:t>
            </a:r>
            <a:r>
              <a:rPr kumimoji="1" lang="en-US" altLang="zh-CN" sz="2400" b="1" dirty="0" err="1">
                <a:solidFill>
                  <a:schemeClr val="bg2">
                    <a:lumMod val="25000"/>
                  </a:schemeClr>
                </a:solidFill>
                <a:ea typeface="华文圆体 Regular" panose="020F0502040101010101" pitchFamily="34" charset="-122"/>
                <a:cs typeface="Yuanti SC" charset="-122"/>
              </a:rPr>
              <a:t>químicos</a:t>
            </a:r>
            <a:r>
              <a:rPr kumimoji="1" lang="en-US" altLang="zh-CN" sz="2400" b="1" dirty="0">
                <a:solidFill>
                  <a:schemeClr val="bg2">
                    <a:lumMod val="25000"/>
                  </a:schemeClr>
                </a:solidFill>
                <a:ea typeface="华文圆体 Regular" panose="020F0502040101010101" pitchFamily="34" charset="-122"/>
                <a:cs typeface="Yuanti SC" charset="-122"/>
              </a:rPr>
              <a:t> e </a:t>
            </a:r>
            <a:r>
              <a:rPr kumimoji="1" lang="en-US" altLang="zh-CN" sz="2400" b="1" dirty="0" err="1">
                <a:solidFill>
                  <a:schemeClr val="bg2">
                    <a:lumMod val="25000"/>
                  </a:schemeClr>
                </a:solidFill>
                <a:ea typeface="华文圆体 Regular" panose="020F0502040101010101" pitchFamily="34" charset="-122"/>
                <a:cs typeface="Yuanti SC" charset="-122"/>
              </a:rPr>
              <a:t>farmacêuticos</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15" name="文本框 1">
            <a:extLst>
              <a:ext uri="{FF2B5EF4-FFF2-40B4-BE49-F238E27FC236}">
                <a16:creationId xmlns:a16="http://schemas.microsoft.com/office/drawing/2014/main" id="{9CFC78EE-04D0-1EA1-E97A-7D283E0D2212}"/>
              </a:ext>
            </a:extLst>
          </p:cNvPr>
          <p:cNvSpPr txBox="1"/>
          <p:nvPr/>
        </p:nvSpPr>
        <p:spPr>
          <a:xfrm>
            <a:off x="4994130" y="1860668"/>
            <a:ext cx="6308870" cy="3539430"/>
          </a:xfrm>
          <a:prstGeom prst="rect">
            <a:avLst/>
          </a:prstGeom>
          <a:noFill/>
        </p:spPr>
        <p:txBody>
          <a:bodyPr wrap="square" rtlCol="0">
            <a:spAutoFit/>
          </a:bodyPr>
          <a:lstStyle/>
          <a:p>
            <a:r>
              <a:rPr kumimoji="1" lang="pt-BR" altLang="zh-CN" sz="2800" dirty="0">
                <a:solidFill>
                  <a:schemeClr val="bg2">
                    <a:lumMod val="25000"/>
                  </a:schemeClr>
                </a:solidFill>
                <a:latin typeface="+mj-lt"/>
                <a:ea typeface="华文圆体 Regular" panose="020F0502040101010101" pitchFamily="34" charset="-122"/>
                <a:cs typeface="Yuanti SC" charset="-122"/>
              </a:rPr>
              <a:t>Nos serviços de saúde, também há riscos relacionados ao manuseio de substâncias químicas e medicamentos. A NR-32 estabelece medidas para identificar e controlar esses riscos, a fim de garantir a segurança dos trabalhadores expostos a essas substâncias.</a:t>
            </a:r>
          </a:p>
          <a:p>
            <a:endParaRPr kumimoji="1" lang="pt-BR" altLang="zh-CN" sz="2800" dirty="0">
              <a:solidFill>
                <a:schemeClr val="bg2">
                  <a:lumMod val="25000"/>
                </a:schemeClr>
              </a:solidFill>
              <a:latin typeface="+mj-lt"/>
              <a:ea typeface="华文圆体 Regular" panose="020F0502040101010101" pitchFamily="34" charset="-122"/>
              <a:cs typeface="Yuanti SC" charset="-122"/>
            </a:endParaRPr>
          </a:p>
        </p:txBody>
      </p:sp>
      <p:pic>
        <p:nvPicPr>
          <p:cNvPr id="7170" name="Picture 2" descr="Saiba o que é SESMT, seus integrantes e os requisitos?">
            <a:extLst>
              <a:ext uri="{FF2B5EF4-FFF2-40B4-BE49-F238E27FC236}">
                <a16:creationId xmlns:a16="http://schemas.microsoft.com/office/drawing/2014/main" id="{F35083C3-8BA1-6DA4-1E41-BDE83B41F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706903" y="3439546"/>
            <a:ext cx="2715380" cy="2753623"/>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12">
            <a:extLst>
              <a:ext uri="{FF2B5EF4-FFF2-40B4-BE49-F238E27FC236}">
                <a16:creationId xmlns:a16="http://schemas.microsoft.com/office/drawing/2014/main" id="{8473514D-4F3D-4D6A-1D4D-0ED622763F86}"/>
              </a:ext>
            </a:extLst>
          </p:cNvPr>
          <p:cNvSpPr>
            <a:spLocks/>
          </p:cNvSpPr>
          <p:nvPr/>
        </p:nvSpPr>
        <p:spPr bwMode="auto">
          <a:xfrm>
            <a:off x="2500792" y="2178168"/>
            <a:ext cx="2009331" cy="1762919"/>
          </a:xfrm>
          <a:custGeom>
            <a:avLst/>
            <a:gdLst>
              <a:gd name="T0" fmla="*/ 2028825 w 21600"/>
              <a:gd name="T1" fmla="*/ 1762919 h 21600"/>
              <a:gd name="T2" fmla="*/ 2028825 w 21600"/>
              <a:gd name="T3" fmla="*/ 1762919 h 21600"/>
              <a:gd name="T4" fmla="*/ 2028825 w 21600"/>
              <a:gd name="T5" fmla="*/ 1762919 h 21600"/>
              <a:gd name="T6" fmla="*/ 2028825 w 21600"/>
              <a:gd name="T7" fmla="*/ 1762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25" y="0"/>
                </a:moveTo>
                <a:cubicBezTo>
                  <a:pt x="886" y="0"/>
                  <a:pt x="582" y="159"/>
                  <a:pt x="360" y="414"/>
                </a:cubicBezTo>
                <a:cubicBezTo>
                  <a:pt x="138" y="669"/>
                  <a:pt x="0" y="1020"/>
                  <a:pt x="0" y="1410"/>
                </a:cubicBezTo>
                <a:lnTo>
                  <a:pt x="0" y="13232"/>
                </a:lnTo>
                <a:cubicBezTo>
                  <a:pt x="0" y="13622"/>
                  <a:pt x="138" y="13972"/>
                  <a:pt x="360" y="14228"/>
                </a:cubicBezTo>
                <a:cubicBezTo>
                  <a:pt x="582" y="14483"/>
                  <a:pt x="886" y="14642"/>
                  <a:pt x="1225" y="14642"/>
                </a:cubicBezTo>
                <a:lnTo>
                  <a:pt x="4088" y="14642"/>
                </a:lnTo>
                <a:lnTo>
                  <a:pt x="1679" y="21599"/>
                </a:lnTo>
                <a:lnTo>
                  <a:pt x="8613" y="14642"/>
                </a:lnTo>
                <a:lnTo>
                  <a:pt x="20371" y="14642"/>
                </a:lnTo>
                <a:cubicBezTo>
                  <a:pt x="20710" y="14642"/>
                  <a:pt x="21017" y="14483"/>
                  <a:pt x="21239" y="14228"/>
                </a:cubicBezTo>
                <a:cubicBezTo>
                  <a:pt x="21461" y="13972"/>
                  <a:pt x="21600" y="13622"/>
                  <a:pt x="21599" y="13232"/>
                </a:cubicBezTo>
                <a:lnTo>
                  <a:pt x="21599" y="1410"/>
                </a:lnTo>
                <a:cubicBezTo>
                  <a:pt x="21599" y="1020"/>
                  <a:pt x="21461" y="669"/>
                  <a:pt x="21239" y="414"/>
                </a:cubicBezTo>
                <a:cubicBezTo>
                  <a:pt x="21017" y="159"/>
                  <a:pt x="20710" y="0"/>
                  <a:pt x="20371" y="0"/>
                </a:cubicBezTo>
                <a:lnTo>
                  <a:pt x="1225" y="0"/>
                </a:lnTo>
                <a:close/>
                <a:moveTo>
                  <a:pt x="5104" y="3117"/>
                </a:moveTo>
                <a:lnTo>
                  <a:pt x="18440" y="3117"/>
                </a:lnTo>
                <a:lnTo>
                  <a:pt x="18440" y="3770"/>
                </a:lnTo>
                <a:lnTo>
                  <a:pt x="5104" y="3770"/>
                </a:lnTo>
                <a:lnTo>
                  <a:pt x="5104" y="3117"/>
                </a:lnTo>
                <a:close/>
                <a:moveTo>
                  <a:pt x="3294" y="5406"/>
                </a:moveTo>
                <a:lnTo>
                  <a:pt x="18440" y="5406"/>
                </a:lnTo>
                <a:lnTo>
                  <a:pt x="18440" y="6059"/>
                </a:lnTo>
                <a:lnTo>
                  <a:pt x="3294" y="6059"/>
                </a:lnTo>
                <a:lnTo>
                  <a:pt x="3294" y="5406"/>
                </a:lnTo>
                <a:close/>
                <a:moveTo>
                  <a:pt x="3294" y="7776"/>
                </a:moveTo>
                <a:lnTo>
                  <a:pt x="18440" y="7776"/>
                </a:lnTo>
                <a:lnTo>
                  <a:pt x="18440" y="8429"/>
                </a:lnTo>
                <a:lnTo>
                  <a:pt x="3294" y="8429"/>
                </a:lnTo>
                <a:lnTo>
                  <a:pt x="3294" y="7776"/>
                </a:lnTo>
                <a:close/>
                <a:moveTo>
                  <a:pt x="3294" y="10143"/>
                </a:moveTo>
                <a:lnTo>
                  <a:pt x="16722" y="10143"/>
                </a:lnTo>
                <a:lnTo>
                  <a:pt x="16722" y="10800"/>
                </a:lnTo>
                <a:lnTo>
                  <a:pt x="3294" y="10800"/>
                </a:lnTo>
                <a:lnTo>
                  <a:pt x="3294" y="10143"/>
                </a:lnTo>
                <a:close/>
              </a:path>
            </a:pathLst>
          </a:custGeom>
          <a:solidFill>
            <a:schemeClr val="tx1">
              <a:lumMod val="75000"/>
              <a:lumOff val="25000"/>
            </a:schemeClr>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spTree>
    <p:extLst>
      <p:ext uri="{BB962C8B-B14F-4D97-AF65-F5344CB8AC3E}">
        <p14:creationId xmlns:p14="http://schemas.microsoft.com/office/powerpoint/2010/main" val="907462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67">
            <a:extLst>
              <a:ext uri="{FF2B5EF4-FFF2-40B4-BE49-F238E27FC236}">
                <a16:creationId xmlns:a16="http://schemas.microsoft.com/office/drawing/2014/main" id="{92AF3751-CF59-74F6-4824-C14678AF228E}"/>
              </a:ext>
            </a:extLst>
          </p:cNvPr>
          <p:cNvSpPr/>
          <p:nvPr/>
        </p:nvSpPr>
        <p:spPr>
          <a:xfrm>
            <a:off x="5874769" y="180695"/>
            <a:ext cx="1698945"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3200" dirty="0">
                <a:latin typeface="Impact" panose="020B0806030902050204" pitchFamily="34" charset="0"/>
              </a:rPr>
              <a:t>NR 32</a:t>
            </a:r>
            <a:endParaRPr sz="3200" dirty="0">
              <a:latin typeface="Impact" panose="020B0806030902050204" pitchFamily="34" charset="0"/>
            </a:endParaRPr>
          </a:p>
        </p:txBody>
      </p:sp>
      <p:sp>
        <p:nvSpPr>
          <p:cNvPr id="6" name="文本框 1">
            <a:extLst>
              <a:ext uri="{FF2B5EF4-FFF2-40B4-BE49-F238E27FC236}">
                <a16:creationId xmlns:a16="http://schemas.microsoft.com/office/drawing/2014/main" id="{32D38787-523E-E092-DD3E-6CE444831B8D}"/>
              </a:ext>
            </a:extLst>
          </p:cNvPr>
          <p:cNvSpPr txBox="1"/>
          <p:nvPr/>
        </p:nvSpPr>
        <p:spPr>
          <a:xfrm>
            <a:off x="5943598" y="1158287"/>
            <a:ext cx="6550326" cy="5567293"/>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Os profissionais de SST devem realizar uma análise detalhada dos produtos químicos utilizados no serviço de saúde, identificando suas propriedades e os possíveis riscos associados ao seu manuseio. A partir dessa avaliação, é fundamental orientar os trabalhadores sobre o uso correto de EPIs específicos para a manipulação de cada substância, bem como sobre as medidas de prevenção em caso de derramamentos ou acidentes.</a:t>
            </a:r>
          </a:p>
        </p:txBody>
      </p:sp>
      <p:pic>
        <p:nvPicPr>
          <p:cNvPr id="13314" name="Picture 2" descr="SIGON - Medicina do Trabalho no Rio de Janeiro">
            <a:extLst>
              <a:ext uri="{FF2B5EF4-FFF2-40B4-BE49-F238E27FC236}">
                <a16:creationId xmlns:a16="http://schemas.microsoft.com/office/drawing/2014/main" id="{3BF4B4A1-7C6D-65AF-7738-7FFFF873B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19" y="2466975"/>
            <a:ext cx="5734050" cy="43910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4DFD3B04-1BD7-2FF2-4252-3CC771AAC2DE}"/>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9603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6" name="文本框 1">
            <a:extLst>
              <a:ext uri="{FF2B5EF4-FFF2-40B4-BE49-F238E27FC236}">
                <a16:creationId xmlns:a16="http://schemas.microsoft.com/office/drawing/2014/main" id="{E61D1264-06C6-35D3-75BD-3C95618EFD94}"/>
              </a:ext>
            </a:extLst>
          </p:cNvPr>
          <p:cNvSpPr txBox="1"/>
          <p:nvPr/>
        </p:nvSpPr>
        <p:spPr>
          <a:xfrm>
            <a:off x="4712486" y="1324149"/>
            <a:ext cx="7162014" cy="4467057"/>
          </a:xfrm>
          <a:prstGeom prst="rect">
            <a:avLst/>
          </a:prstGeom>
          <a:noFill/>
        </p:spPr>
        <p:txBody>
          <a:bodyPr wrap="square" rtlCol="0">
            <a:spAutoFit/>
          </a:bodyPr>
          <a:lstStyle/>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Além disso, é importante garantir que os produtos químicos sejam armazenados adequadamente, seguindo as normas de segurança para evitar vazamentos ou contaminação do ambiente de trabalho. No caso de medicamentos, os profissionais de SST devem alertar sobre os riscos de interações medicamentosas e instruir os trabalhadores sobre os cuidados na administração dos medicamentos aos pacientes.</a:t>
            </a: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222609"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9015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Tree>
    <p:extLst>
      <p:ext uri="{BB962C8B-B14F-4D97-AF65-F5344CB8AC3E}">
        <p14:creationId xmlns:p14="http://schemas.microsoft.com/office/powerpoint/2010/main" val="341267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1">
            <a:extLst>
              <a:ext uri="{FF2B5EF4-FFF2-40B4-BE49-F238E27FC236}">
                <a16:creationId xmlns:a16="http://schemas.microsoft.com/office/drawing/2014/main" id="{D487F4FA-4078-390C-3370-02ABF7F6E880}"/>
              </a:ext>
            </a:extLst>
          </p:cNvPr>
          <p:cNvSpPr txBox="1"/>
          <p:nvPr/>
        </p:nvSpPr>
        <p:spPr>
          <a:xfrm>
            <a:off x="3613090" y="1741303"/>
            <a:ext cx="6800910" cy="2677656"/>
          </a:xfrm>
          <a:prstGeom prst="rect">
            <a:avLst/>
          </a:prstGeom>
          <a:noFill/>
        </p:spPr>
        <p:txBody>
          <a:bodyPr wrap="square" rtlCol="0">
            <a:spAutoFit/>
          </a:bodyPr>
          <a:lstStyle/>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A prevenção e controle dos riscos químicos e farmacêuticos são fundamentais para proteger a saúde dos trabalhadores e evitar acidentes que possam comprometer a segurança dos profissionais e a qualidade da assistência prestada aos pacientes nos serviços de saúde.</a:t>
            </a:r>
          </a:p>
        </p:txBody>
      </p:sp>
      <p:pic>
        <p:nvPicPr>
          <p:cNvPr id="4" name="图片 8">
            <a:extLst>
              <a:ext uri="{FF2B5EF4-FFF2-40B4-BE49-F238E27FC236}">
                <a16:creationId xmlns:a16="http://schemas.microsoft.com/office/drawing/2014/main" id="{027E72F0-5529-C9FF-6ACF-9C066A03EE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9119"/>
            <a:ext cx="3066990" cy="5441907"/>
          </a:xfrm>
          <a:prstGeom prst="rect">
            <a:avLst/>
          </a:prstGeom>
        </p:spPr>
      </p:pic>
      <p:pic>
        <p:nvPicPr>
          <p:cNvPr id="5" name="object 63">
            <a:extLst>
              <a:ext uri="{FF2B5EF4-FFF2-40B4-BE49-F238E27FC236}">
                <a16:creationId xmlns:a16="http://schemas.microsoft.com/office/drawing/2014/main" id="{3E4AE88B-DB10-837F-7D0D-DD1EE482C04B}"/>
              </a:ext>
            </a:extLst>
          </p:cNvPr>
          <p:cNvPicPr/>
          <p:nvPr/>
        </p:nvPicPr>
        <p:blipFill rotWithShape="1">
          <a:blip r:embed="rId3" cstate="print"/>
          <a:srcRect l="49738"/>
          <a:stretch/>
        </p:blipFill>
        <p:spPr>
          <a:xfrm>
            <a:off x="10003971" y="4452257"/>
            <a:ext cx="1715710" cy="2439041"/>
          </a:xfrm>
          <a:prstGeom prst="rect">
            <a:avLst/>
          </a:prstGeom>
        </p:spPr>
      </p:pic>
    </p:spTree>
    <p:extLst>
      <p:ext uri="{BB962C8B-B14F-4D97-AF65-F5344CB8AC3E}">
        <p14:creationId xmlns:p14="http://schemas.microsoft.com/office/powerpoint/2010/main" val="32190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4155E03D-EDCB-1E49-0889-B3E9B108A122}"/>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071974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CB7F038-5378-4B41-B062-002409FDE9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0" y="1"/>
            <a:ext cx="4690532" cy="6858000"/>
          </a:xfrm>
          <a:prstGeom prst="rect">
            <a:avLst/>
          </a:prstGeom>
        </p:spPr>
      </p:pic>
      <p:sp>
        <p:nvSpPr>
          <p:cNvPr id="20" name="Rectangle 19">
            <a:extLst>
              <a:ext uri="{FF2B5EF4-FFF2-40B4-BE49-F238E27FC236}">
                <a16:creationId xmlns:a16="http://schemas.microsoft.com/office/drawing/2014/main" id="{9456C17F-A748-419C-B731-2F3A34704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32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ealth&amp;Care | Você sabe qual é o papel do SESMT nas empresas?">
            <a:extLst>
              <a:ext uri="{FF2B5EF4-FFF2-40B4-BE49-F238E27FC236}">
                <a16:creationId xmlns:a16="http://schemas.microsoft.com/office/drawing/2014/main" id="{9FC1D24C-68DD-13F3-DFD3-6C599374E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206" b="20528"/>
          <a:stretch/>
        </p:blipFill>
        <p:spPr bwMode="auto">
          <a:xfrm>
            <a:off x="640079" y="1571100"/>
            <a:ext cx="3225219" cy="76601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
            <a:extLst>
              <a:ext uri="{FF2B5EF4-FFF2-40B4-BE49-F238E27FC236}">
                <a16:creationId xmlns:a16="http://schemas.microsoft.com/office/drawing/2014/main" id="{6A721772-6F99-C46B-769B-7464A9F7987C}"/>
              </a:ext>
            </a:extLst>
          </p:cNvPr>
          <p:cNvSpPr txBox="1"/>
          <p:nvPr/>
        </p:nvSpPr>
        <p:spPr>
          <a:xfrm>
            <a:off x="4957011" y="1905802"/>
            <a:ext cx="6310546" cy="3885398"/>
          </a:xfrm>
          <a:prstGeom prst="rect">
            <a:avLst/>
          </a:prstGeom>
        </p:spPr>
        <p:txBody>
          <a:bodyPr vert="horz" lIns="91440" tIns="45720" rIns="91440" bIns="45720" rtlCol="0" anchor="t">
            <a:normAutofit/>
          </a:bodyPr>
          <a:lstStyle/>
          <a:p>
            <a:pPr>
              <a:spcBef>
                <a:spcPct val="20000"/>
              </a:spcBef>
              <a:spcAft>
                <a:spcPts val="600"/>
              </a:spcAft>
              <a:buClr>
                <a:schemeClr val="tx2"/>
              </a:buClr>
              <a:buSzPct val="70000"/>
              <a:buFont typeface="Wingdings 2" charset="2"/>
            </a:pPr>
            <a:r>
              <a:rPr kumimoji="1" lang="en-US" altLang="zh-CN">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NR-32 define claramente as responsabilidades dos empregadores e trabalhadores em relação ao cumprimento das diretrizes estabelecidas na norma. Os profissionais de SST desempenham um papel fundamental na conscientização dos trabalhadores sobre seus direitos e deveres, bem como na fiscalização do cumprimento das normas por parte dos empregadores.</a:t>
            </a:r>
          </a:p>
        </p:txBody>
      </p:sp>
      <p:pic>
        <p:nvPicPr>
          <p:cNvPr id="6" name="Imagem 5" descr="Uma imagem contendo Texto&#10;&#10;Descrição gerada automaticamente">
            <a:extLst>
              <a:ext uri="{FF2B5EF4-FFF2-40B4-BE49-F238E27FC236}">
                <a16:creationId xmlns:a16="http://schemas.microsoft.com/office/drawing/2014/main" id="{1C091BB0-98A3-E48F-726E-3F7333011266}"/>
              </a:ext>
            </a:extLst>
          </p:cNvPr>
          <p:cNvPicPr>
            <a:picLocks noChangeAspect="1"/>
          </p:cNvPicPr>
          <p:nvPr/>
        </p:nvPicPr>
        <p:blipFill>
          <a:blip r:embed="rId5"/>
          <a:stretch>
            <a:fillRect/>
          </a:stretch>
        </p:blipFill>
        <p:spPr>
          <a:xfrm>
            <a:off x="9826137" y="150849"/>
            <a:ext cx="2057640" cy="586371"/>
          </a:xfrm>
          <a:prstGeom prst="rect">
            <a:avLst/>
          </a:prstGeom>
        </p:spPr>
      </p:pic>
      <p:grpSp>
        <p:nvGrpSpPr>
          <p:cNvPr id="4" name="Agrupar 3">
            <a:extLst>
              <a:ext uri="{FF2B5EF4-FFF2-40B4-BE49-F238E27FC236}">
                <a16:creationId xmlns:a16="http://schemas.microsoft.com/office/drawing/2014/main" id="{FDE5F91C-28CD-B358-B074-DBA55F8DE7E0}"/>
              </a:ext>
            </a:extLst>
          </p:cNvPr>
          <p:cNvGrpSpPr/>
          <p:nvPr/>
        </p:nvGrpSpPr>
        <p:grpSpPr>
          <a:xfrm>
            <a:off x="640079" y="3991835"/>
            <a:ext cx="3217333" cy="1824114"/>
            <a:chOff x="459377" y="389056"/>
            <a:chExt cx="2550523" cy="2220128"/>
          </a:xfrm>
        </p:grpSpPr>
        <p:sp>
          <p:nvSpPr>
            <p:cNvPr id="12" name="文本框 10">
              <a:extLst>
                <a:ext uri="{FF2B5EF4-FFF2-40B4-BE49-F238E27FC236}">
                  <a16:creationId xmlns:a16="http://schemas.microsoft.com/office/drawing/2014/main" id="{F90CA1DB-72AD-55D5-5936-59035BB5097D}"/>
                </a:ext>
              </a:extLst>
            </p:cNvPr>
            <p:cNvSpPr txBox="1"/>
            <p:nvPr/>
          </p:nvSpPr>
          <p:spPr>
            <a:xfrm>
              <a:off x="497477" y="447712"/>
              <a:ext cx="2512423" cy="2161472"/>
            </a:xfrm>
            <a:prstGeom prst="rect">
              <a:avLst/>
            </a:prstGeom>
            <a:noFill/>
          </p:spPr>
          <p:txBody>
            <a:bodyPr wrap="square" rtlCol="0">
              <a:spAutoFit/>
            </a:bodyPr>
            <a:lstStyle/>
            <a:p>
              <a:pPr defTabSz="402336">
                <a:spcAft>
                  <a:spcPts val="600"/>
                </a:spcAft>
              </a:pPr>
              <a:r>
                <a:rPr kumimoji="1" lang="pt-BR" altLang="zh-CN" sz="8448" kern="1200">
                  <a:solidFill>
                    <a:srgbClr val="555555"/>
                  </a:solidFill>
                  <a:latin typeface="Impact" panose="020B0806030902050204" pitchFamily="34" charset="0"/>
                  <a:ea typeface="华文圆体 Regular" panose="020F0502040101010101" pitchFamily="34" charset="-122"/>
                  <a:cs typeface="Gisha" panose="020B0502040204020203" pitchFamily="34" charset="-79"/>
                </a:rPr>
                <a:t>NR 32</a:t>
              </a:r>
              <a:endParaRPr kumimoji="1" lang="pt-BR" altLang="zh-CN" sz="960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endParaRPr>
            </a:p>
          </p:txBody>
        </p:sp>
        <p:sp>
          <p:nvSpPr>
            <p:cNvPr id="13" name="文本框 10">
              <a:extLst>
                <a:ext uri="{FF2B5EF4-FFF2-40B4-BE49-F238E27FC236}">
                  <a16:creationId xmlns:a16="http://schemas.microsoft.com/office/drawing/2014/main" id="{3407AFDB-BDB3-CA3F-A8C0-6C4B02FE539F}"/>
                </a:ext>
              </a:extLst>
            </p:cNvPr>
            <p:cNvSpPr txBox="1"/>
            <p:nvPr/>
          </p:nvSpPr>
          <p:spPr>
            <a:xfrm>
              <a:off x="459377" y="389056"/>
              <a:ext cx="2512423" cy="2161472"/>
            </a:xfrm>
            <a:prstGeom prst="rect">
              <a:avLst/>
            </a:prstGeom>
            <a:noFill/>
          </p:spPr>
          <p:txBody>
            <a:bodyPr wrap="square" rtlCol="0">
              <a:spAutoFit/>
            </a:bodyPr>
            <a:lstStyle/>
            <a:p>
              <a:pPr defTabSz="402336">
                <a:spcAft>
                  <a:spcPts val="600"/>
                </a:spcAft>
              </a:pPr>
              <a:r>
                <a:rPr kumimoji="1" lang="pt-BR" altLang="zh-CN" sz="8448" kern="1200">
                  <a:solidFill>
                    <a:srgbClr val="005F66"/>
                  </a:solidFill>
                  <a:latin typeface="Impact" panose="020B0806030902050204" pitchFamily="34" charset="0"/>
                  <a:ea typeface="华文圆体 Regular" panose="020F0502040101010101" pitchFamily="34" charset="-122"/>
                  <a:cs typeface="Gisha" panose="020B0502040204020203" pitchFamily="34" charset="-79"/>
                </a:rPr>
                <a:t>NR 32</a:t>
              </a:r>
              <a:endParaRPr kumimoji="1" lang="pt-BR" altLang="zh-CN" sz="9600">
                <a:solidFill>
                  <a:srgbClr val="4BC9D0"/>
                </a:solidFill>
                <a:latin typeface="Impact" panose="020B0806030902050204" pitchFamily="34" charset="0"/>
                <a:ea typeface="华文圆体 Regular" panose="020F0502040101010101" pitchFamily="34" charset="-122"/>
                <a:cs typeface="Gisha" panose="020B0502040204020203" pitchFamily="34" charset="-79"/>
              </a:endParaRPr>
            </a:p>
          </p:txBody>
        </p:sp>
      </p:grpSp>
    </p:spTree>
    <p:extLst>
      <p:ext uri="{BB962C8B-B14F-4D97-AF65-F5344CB8AC3E}">
        <p14:creationId xmlns:p14="http://schemas.microsoft.com/office/powerpoint/2010/main" val="271274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Shape 1267">
            <a:extLst>
              <a:ext uri="{FF2B5EF4-FFF2-40B4-BE49-F238E27FC236}">
                <a16:creationId xmlns:a16="http://schemas.microsoft.com/office/drawing/2014/main" id="{F3F63862-BB61-1D02-8339-C479C11F3BDE}"/>
              </a:ext>
            </a:extLst>
          </p:cNvPr>
          <p:cNvSpPr/>
          <p:nvPr/>
        </p:nvSpPr>
        <p:spPr>
          <a:xfrm>
            <a:off x="511629" y="27936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BA5C469B-CD23-CC1B-70B8-389F87F6D74E}"/>
              </a:ext>
            </a:extLst>
          </p:cNvPr>
          <p:cNvSpPr/>
          <p:nvPr/>
        </p:nvSpPr>
        <p:spPr>
          <a:xfrm>
            <a:off x="359229" y="2641216"/>
            <a:ext cx="11244942" cy="290182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6" name="文本框 1">
            <a:extLst>
              <a:ext uri="{FF2B5EF4-FFF2-40B4-BE49-F238E27FC236}">
                <a16:creationId xmlns:a16="http://schemas.microsoft.com/office/drawing/2014/main" id="{F6ADC699-570B-3F09-0349-2CEC7C59D8C0}"/>
              </a:ext>
            </a:extLst>
          </p:cNvPr>
          <p:cNvSpPr txBox="1"/>
          <p:nvPr/>
        </p:nvSpPr>
        <p:spPr>
          <a:xfrm>
            <a:off x="587829" y="2793616"/>
            <a:ext cx="9092361" cy="2246769"/>
          </a:xfrm>
          <a:prstGeom prst="rect">
            <a:avLst/>
          </a:prstGeom>
          <a:noFill/>
        </p:spPr>
        <p:txBody>
          <a:bodyPr wrap="square" rtlCol="0">
            <a:spAutoFit/>
          </a:bodyPr>
          <a:lstStyle/>
          <a:p>
            <a:endParaRPr kumimoji="1" lang="pt-BR" altLang="zh-CN" sz="2000" b="1" dirty="0">
              <a:solidFill>
                <a:schemeClr val="bg2">
                  <a:lumMod val="25000"/>
                </a:schemeClr>
              </a:solidFill>
              <a:latin typeface="+mj-lt"/>
              <a:ea typeface="华文圆体 Regular" panose="020F0502040101010101" pitchFamily="34" charset="-122"/>
              <a:cs typeface="Yuanti SC" charset="-122"/>
            </a:endParaRPr>
          </a:p>
          <a:p>
            <a:r>
              <a:rPr kumimoji="1" lang="pt-BR" altLang="zh-CN" sz="2000" dirty="0">
                <a:solidFill>
                  <a:schemeClr val="bg2">
                    <a:lumMod val="25000"/>
                  </a:schemeClr>
                </a:solidFill>
                <a:latin typeface="+mj-lt"/>
                <a:ea typeface="华文圆体 Regular" panose="020F0502040101010101" pitchFamily="34" charset="-122"/>
                <a:cs typeface="Yuanti SC" charset="-122"/>
              </a:rPr>
              <a:t>Os empregadores têm o dever de fornecer aos trabalhadores um ambiente de trabalho seguro e saudável, adotando todas as medidas preventivas e de controle necessárias para garantir a proteção da saúde e integridade física dos colaboradores. Isso inclui a disponibilização de Equipamentos de Proteção Individual (EPIs) adequados, a realização de treinamentos obrigatórios, a implantação de programas de prevenção e controle de riscos, entre outras ações.</a:t>
            </a:r>
          </a:p>
        </p:txBody>
      </p:sp>
      <p:pic>
        <p:nvPicPr>
          <p:cNvPr id="7" name="object 7">
            <a:extLst>
              <a:ext uri="{FF2B5EF4-FFF2-40B4-BE49-F238E27FC236}">
                <a16:creationId xmlns:a16="http://schemas.microsoft.com/office/drawing/2014/main" id="{7C84DD2D-A43F-E4CC-7736-34BA2BE7772A}"/>
              </a:ext>
            </a:extLst>
          </p:cNvPr>
          <p:cNvPicPr/>
          <p:nvPr/>
        </p:nvPicPr>
        <p:blipFill rotWithShape="1">
          <a:blip r:embed="rId2" cstate="print"/>
          <a:srcRect b="54781"/>
          <a:stretch/>
        </p:blipFill>
        <p:spPr>
          <a:xfrm>
            <a:off x="9931400" y="3784600"/>
            <a:ext cx="2184400" cy="3073400"/>
          </a:xfrm>
          <a:prstGeom prst="rect">
            <a:avLst/>
          </a:prstGeom>
        </p:spPr>
      </p:pic>
    </p:spTree>
    <p:extLst>
      <p:ext uri="{BB962C8B-B14F-4D97-AF65-F5344CB8AC3E}">
        <p14:creationId xmlns:p14="http://schemas.microsoft.com/office/powerpoint/2010/main" val="39419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1213464"/>
            <a:ext cx="12192000" cy="5644536"/>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Retângulo 2">
            <a:extLst>
              <a:ext uri="{FF2B5EF4-FFF2-40B4-BE49-F238E27FC236}">
                <a16:creationId xmlns:a16="http://schemas.microsoft.com/office/drawing/2014/main" id="{93F2731A-CF11-89AC-9BEE-08D6D100EFC3}"/>
              </a:ext>
            </a:extLst>
          </p:cNvPr>
          <p:cNvSpPr/>
          <p:nvPr/>
        </p:nvSpPr>
        <p:spPr>
          <a:xfrm>
            <a:off x="0" y="3686481"/>
            <a:ext cx="12192000" cy="3171519"/>
          </a:xfrm>
          <a:prstGeom prst="rect">
            <a:avLst/>
          </a:prstGeom>
          <a:solidFill>
            <a:srgbClr val="FDC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787636" y="1472015"/>
            <a:ext cx="8709120" cy="5035353"/>
          </a:xfrm>
          <a:prstGeom prst="rect">
            <a:avLst/>
          </a:prstGeom>
          <a:noFill/>
        </p:spPr>
        <p:txBody>
          <a:bodyPr wrap="square" rtlCol="0">
            <a:spAutoFit/>
          </a:bodyPr>
          <a:lstStyle/>
          <a:p>
            <a:pPr>
              <a:lnSpc>
                <a:spcPct val="150000"/>
              </a:lnSpc>
            </a:pPr>
            <a:r>
              <a:rPr kumimoji="1" lang="pt-BR" altLang="zh-CN" dirty="0">
                <a:solidFill>
                  <a:schemeClr val="bg2">
                    <a:lumMod val="25000"/>
                  </a:schemeClr>
                </a:solidFill>
                <a:latin typeface="+mj-lt"/>
                <a:ea typeface="华文圆体 Regular" panose="020F0502040101010101" pitchFamily="34" charset="-122"/>
                <a:cs typeface="Yuanti SC" charset="-122"/>
              </a:rPr>
              <a:t>Por sua vez, os trabalhadores têm a responsabilidade de cumprir as normas e procedimentos estabelecidos pela NR-32, utilizando corretamente os EPIs fornecidos, participando dos treinamentos de capacitação e colaborando com a gestão de riscos no ambiente de trabalho.</a:t>
            </a:r>
          </a:p>
          <a:p>
            <a:pPr>
              <a:lnSpc>
                <a:spcPct val="150000"/>
              </a:lnSpc>
            </a:pPr>
            <a:endParaRPr kumimoji="1" lang="pt-BR" altLang="zh-CN"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dirty="0">
                <a:solidFill>
                  <a:schemeClr val="bg2">
                    <a:lumMod val="25000"/>
                  </a:schemeClr>
                </a:solidFill>
                <a:latin typeface="+mj-lt"/>
                <a:ea typeface="华文圆体 Regular" panose="020F0502040101010101" pitchFamily="34" charset="-122"/>
                <a:cs typeface="Yuanti SC" charset="-122"/>
              </a:rPr>
              <a:t>Os profissionais de SST têm a missão de informar e conscientizar tanto empregadores quanto trabalhadores sobre a importância do cumprimento das normas de segurança e saúde ocupacional, buscando criar uma cultura de prevenção e cuidado no ambiente de trabalho. A atuação ativa dos profissionais de SST é essencial para garantir a efetividade das medidas de prevenção e para assegurar que os direitos e deveres de todos os envolvidos nos serviços de saúde sejam respeitados e cumpridos.</a:t>
            </a:r>
            <a:endParaRPr kumimoji="1" lang="zh-CN" altLang="en-US" dirty="0">
              <a:solidFill>
                <a:schemeClr val="bg2">
                  <a:lumMod val="25000"/>
                </a:schemeClr>
              </a:solidFill>
              <a:latin typeface="+mj-lt"/>
              <a:ea typeface="华文圆体 Regular" panose="020F0502040101010101" pitchFamily="34" charset="-122"/>
              <a:cs typeface="Yuanti SC" charset="-122"/>
            </a:endParaRPr>
          </a:p>
        </p:txBody>
      </p:sp>
      <p:sp>
        <p:nvSpPr>
          <p:cNvPr id="6" name="AutoShape 19">
            <a:extLst>
              <a:ext uri="{FF2B5EF4-FFF2-40B4-BE49-F238E27FC236}">
                <a16:creationId xmlns:a16="http://schemas.microsoft.com/office/drawing/2014/main" id="{16A6BA1C-0D16-E1A7-96BC-E8E492CCCDB6}"/>
              </a:ext>
            </a:extLst>
          </p:cNvPr>
          <p:cNvSpPr>
            <a:spLocks/>
          </p:cNvSpPr>
          <p:nvPr/>
        </p:nvSpPr>
        <p:spPr bwMode="auto">
          <a:xfrm>
            <a:off x="905197" y="4254500"/>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7" name="AutoShape 19">
            <a:extLst>
              <a:ext uri="{FF2B5EF4-FFF2-40B4-BE49-F238E27FC236}">
                <a16:creationId xmlns:a16="http://schemas.microsoft.com/office/drawing/2014/main" id="{4A51E657-D88C-9BF9-45AC-C30CCC75F53F}"/>
              </a:ext>
            </a:extLst>
          </p:cNvPr>
          <p:cNvSpPr>
            <a:spLocks/>
          </p:cNvSpPr>
          <p:nvPr/>
        </p:nvSpPr>
        <p:spPr bwMode="auto">
          <a:xfrm>
            <a:off x="816297" y="4152900"/>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8" name="Gráfico 7" descr="Luzes acesas estrutura de tópicos">
            <a:extLst>
              <a:ext uri="{FF2B5EF4-FFF2-40B4-BE49-F238E27FC236}">
                <a16:creationId xmlns:a16="http://schemas.microsoft.com/office/drawing/2014/main" id="{45340BB9-B9CF-AAEC-1BAA-92C0C20FF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42" y="4390718"/>
            <a:ext cx="914400" cy="914400"/>
          </a:xfrm>
          <a:prstGeom prst="rect">
            <a:avLst/>
          </a:prstGeom>
        </p:spPr>
      </p:pic>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905197" y="19031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816297" y="18015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242" y="2040091"/>
            <a:ext cx="914400" cy="914400"/>
          </a:xfrm>
          <a:prstGeom prst="rect">
            <a:avLst/>
          </a:prstGeom>
        </p:spPr>
      </p:pic>
      <p:pic>
        <p:nvPicPr>
          <p:cNvPr id="4" name="Imagem 3" descr="Uma imagem contendo Texto&#10;&#10;Descrição gerada automaticamente">
            <a:extLst>
              <a:ext uri="{FF2B5EF4-FFF2-40B4-BE49-F238E27FC236}">
                <a16:creationId xmlns:a16="http://schemas.microsoft.com/office/drawing/2014/main" id="{1DD1AD90-EFF5-5C97-FCC0-AA7236115F66}"/>
              </a:ext>
            </a:extLst>
          </p:cNvPr>
          <p:cNvPicPr>
            <a:picLocks noChangeAspect="1"/>
          </p:cNvPicPr>
          <p:nvPr/>
        </p:nvPicPr>
        <p:blipFill>
          <a:blip r:embed="rId6"/>
          <a:stretch>
            <a:fillRect/>
          </a:stretch>
        </p:blipFill>
        <p:spPr>
          <a:xfrm>
            <a:off x="9826137" y="150849"/>
            <a:ext cx="2057640" cy="586371"/>
          </a:xfrm>
          <a:prstGeom prst="rect">
            <a:avLst/>
          </a:prstGeom>
        </p:spPr>
      </p:pic>
    </p:spTree>
    <p:extLst>
      <p:ext uri="{BB962C8B-B14F-4D97-AF65-F5344CB8AC3E}">
        <p14:creationId xmlns:p14="http://schemas.microsoft.com/office/powerpoint/2010/main" val="1867565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108913E0-4D35-25F0-71B6-C123C475D069}"/>
              </a:ext>
            </a:extLst>
          </p:cNvPr>
          <p:cNvPicPr>
            <a:picLocks noChangeAspect="1"/>
          </p:cNvPicPr>
          <p:nvPr/>
        </p:nvPicPr>
        <p:blipFill>
          <a:blip r:embed="rId4"/>
          <a:stretch>
            <a:fillRect/>
          </a:stretch>
        </p:blipFill>
        <p:spPr>
          <a:xfrm>
            <a:off x="9826137" y="150849"/>
            <a:ext cx="2057640" cy="586371"/>
          </a:xfrm>
          <a:prstGeom prst="rect">
            <a:avLst/>
          </a:prstGeom>
        </p:spPr>
      </p:pic>
    </p:spTree>
    <p:extLst>
      <p:ext uri="{BB962C8B-B14F-4D97-AF65-F5344CB8AC3E}">
        <p14:creationId xmlns:p14="http://schemas.microsoft.com/office/powerpoint/2010/main" val="2721931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roteção radiológica">
            <a:extLst>
              <a:ext uri="{FF2B5EF4-FFF2-40B4-BE49-F238E27FC236}">
                <a16:creationId xmlns:a16="http://schemas.microsoft.com/office/drawing/2014/main" id="{C8FE03B4-B334-43E4-EAD9-9AA5C2337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52" y="3599878"/>
            <a:ext cx="5384800" cy="302895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67">
            <a:extLst>
              <a:ext uri="{FF2B5EF4-FFF2-40B4-BE49-F238E27FC236}">
                <a16:creationId xmlns:a16="http://schemas.microsoft.com/office/drawing/2014/main" id="{92AF3751-CF59-74F6-4824-C14678AF228E}"/>
              </a:ext>
            </a:extLst>
          </p:cNvPr>
          <p:cNvSpPr/>
          <p:nvPr/>
        </p:nvSpPr>
        <p:spPr>
          <a:xfrm>
            <a:off x="3778869" y="3008778"/>
            <a:ext cx="1698945"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3200" dirty="0">
                <a:latin typeface="Impact" panose="020B0806030902050204" pitchFamily="34" charset="0"/>
              </a:rPr>
              <a:t>NR 32</a:t>
            </a:r>
            <a:endParaRPr sz="3200" dirty="0">
              <a:latin typeface="Impact" panose="020B0806030902050204" pitchFamily="34" charset="0"/>
            </a:endParaRPr>
          </a:p>
        </p:txBody>
      </p:sp>
      <p:sp>
        <p:nvSpPr>
          <p:cNvPr id="6" name="文本框 1">
            <a:extLst>
              <a:ext uri="{FF2B5EF4-FFF2-40B4-BE49-F238E27FC236}">
                <a16:creationId xmlns:a16="http://schemas.microsoft.com/office/drawing/2014/main" id="{32D38787-523E-E092-DD3E-6CE444831B8D}"/>
              </a:ext>
            </a:extLst>
          </p:cNvPr>
          <p:cNvSpPr txBox="1"/>
          <p:nvPr/>
        </p:nvSpPr>
        <p:spPr>
          <a:xfrm>
            <a:off x="6096000" y="1176907"/>
            <a:ext cx="5244940" cy="4845942"/>
          </a:xfrm>
          <a:prstGeom prst="rect">
            <a:avLst/>
          </a:prstGeom>
          <a:noFill/>
        </p:spPr>
        <p:txBody>
          <a:bodyPr wrap="square" rtlCol="0">
            <a:spAutoFit/>
          </a:bodyPr>
          <a:lstStyle/>
          <a:p>
            <a:pPr>
              <a:lnSpc>
                <a:spcPct val="150000"/>
              </a:lnSpc>
            </a:pPr>
            <a:r>
              <a:rPr kumimoji="1" lang="pt-BR" altLang="zh-CN" sz="2800" b="1" dirty="0">
                <a:latin typeface="+mj-lt"/>
                <a:ea typeface="华文圆体 Regular" panose="020F0502040101010101" pitchFamily="34" charset="-122"/>
                <a:cs typeface="Yuanti SC" charset="-122"/>
              </a:rPr>
              <a:t>Proteção radiológica</a:t>
            </a:r>
          </a:p>
          <a:p>
            <a:pPr>
              <a:lnSpc>
                <a:spcPct val="150000"/>
              </a:lnSpc>
            </a:pPr>
            <a:r>
              <a:rPr kumimoji="1" lang="pt-BR" altLang="zh-CN" sz="2000" dirty="0">
                <a:latin typeface="+mj-lt"/>
                <a:ea typeface="华文圆体 Regular" panose="020F0502040101010101" pitchFamily="34" charset="-122"/>
                <a:cs typeface="Yuanti SC" charset="-122"/>
              </a:rPr>
              <a:t>A exposição a radiações ionizantes é uma preocupação significativa nos serviços de saúde que utilizam equipamentos radiológicos, como hospitais e clínicas radiológicas. A NR-32 estabelece diretrizes específicas para a proteção dos trabalhadores expostos a essas radiações, visando evitar a exposição excessiva e garantir a segurança dos profissionais que atuam nesses ambientes.</a:t>
            </a:r>
            <a:endParaRPr kumimoji="1" lang="pt-BR" altLang="zh-CN" dirty="0">
              <a:latin typeface="+mj-lt"/>
              <a:ea typeface="华文圆体 Regular" panose="020F0502040101010101" pitchFamily="34" charset="-122"/>
              <a:cs typeface="Yuanti SC" charset="-122"/>
            </a:endParaRPr>
          </a:p>
        </p:txBody>
      </p:sp>
      <p:pic>
        <p:nvPicPr>
          <p:cNvPr id="3" name="Imagem 2" descr="Uma imagem contendo Texto&#10;&#10;Descrição gerada automaticamente">
            <a:extLst>
              <a:ext uri="{FF2B5EF4-FFF2-40B4-BE49-F238E27FC236}">
                <a16:creationId xmlns:a16="http://schemas.microsoft.com/office/drawing/2014/main" id="{9DC420CD-44CC-0776-1592-7CDE42955E8C}"/>
              </a:ext>
            </a:extLst>
          </p:cNvPr>
          <p:cNvPicPr>
            <a:picLocks noChangeAspect="1"/>
          </p:cNvPicPr>
          <p:nvPr/>
        </p:nvPicPr>
        <p:blipFill>
          <a:blip r:embed="rId3"/>
          <a:stretch>
            <a:fillRect/>
          </a:stretch>
        </p:blipFill>
        <p:spPr>
          <a:xfrm>
            <a:off x="488706" y="229172"/>
            <a:ext cx="2057640" cy="586371"/>
          </a:xfrm>
          <a:prstGeom prst="rect">
            <a:avLst/>
          </a:prstGeom>
        </p:spPr>
      </p:pic>
    </p:spTree>
    <p:extLst>
      <p:ext uri="{BB962C8B-B14F-4D97-AF65-F5344CB8AC3E}">
        <p14:creationId xmlns:p14="http://schemas.microsoft.com/office/powerpoint/2010/main" val="25917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id="{03A2FD80-FBCA-52FD-1338-3BEAAADCF5FC}"/>
              </a:ext>
            </a:extLst>
          </p:cNvPr>
          <p:cNvGrpSpPr/>
          <p:nvPr/>
        </p:nvGrpSpPr>
        <p:grpSpPr>
          <a:xfrm>
            <a:off x="0" y="2108200"/>
            <a:ext cx="12026900" cy="3975099"/>
            <a:chOff x="498929" y="906324"/>
            <a:chExt cx="11396010" cy="3054229"/>
          </a:xfrm>
        </p:grpSpPr>
        <p:sp>
          <p:nvSpPr>
            <p:cNvPr id="8" name="Shape 1267">
              <a:extLst>
                <a:ext uri="{FF2B5EF4-FFF2-40B4-BE49-F238E27FC236}">
                  <a16:creationId xmlns:a16="http://schemas.microsoft.com/office/drawing/2014/main" id="{1E6DFEE4-3CF5-BC36-1A5D-DA2BF617995E}"/>
                </a:ext>
              </a:extLst>
            </p:cNvPr>
            <p:cNvSpPr/>
            <p:nvPr/>
          </p:nvSpPr>
          <p:spPr>
            <a:xfrm>
              <a:off x="649997" y="1058724"/>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5DB4C2E3-C3AD-60C0-22B6-EF5CDE76BE40}"/>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dirty="0"/>
            </a:p>
          </p:txBody>
        </p:sp>
      </p:grpSp>
      <p:sp>
        <p:nvSpPr>
          <p:cNvPr id="10" name="文本框 1">
            <a:extLst>
              <a:ext uri="{FF2B5EF4-FFF2-40B4-BE49-F238E27FC236}">
                <a16:creationId xmlns:a16="http://schemas.microsoft.com/office/drawing/2014/main" id="{01874802-791D-1E63-942D-863EECDD926F}"/>
              </a:ext>
            </a:extLst>
          </p:cNvPr>
          <p:cNvSpPr txBox="1"/>
          <p:nvPr/>
        </p:nvSpPr>
        <p:spPr>
          <a:xfrm>
            <a:off x="2222500" y="2687550"/>
            <a:ext cx="9619569" cy="2677656"/>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Neste artigo, vamos desvendar os segredos da NR-32, explorando cada tópico e detalhe. Vamos conhecer suas diretrizes, princípios básicos, programas obrigatórios e muito mais.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Prepare-se para se tornar um verdadeiro especialista nessa norma tão relevante e enriquecer seu repertório de conhecimentos na área de Segurança e Saúde do Trabalho.</a:t>
            </a:r>
          </a:p>
        </p:txBody>
      </p:sp>
      <p:pic>
        <p:nvPicPr>
          <p:cNvPr id="11" name="object 7">
            <a:extLst>
              <a:ext uri="{FF2B5EF4-FFF2-40B4-BE49-F238E27FC236}">
                <a16:creationId xmlns:a16="http://schemas.microsoft.com/office/drawing/2014/main" id="{0FF7BE5B-8235-C47C-B512-CC42B47B626F}"/>
              </a:ext>
            </a:extLst>
          </p:cNvPr>
          <p:cNvPicPr/>
          <p:nvPr/>
        </p:nvPicPr>
        <p:blipFill rotWithShape="1">
          <a:blip r:embed="rId2" cstate="print"/>
          <a:srcRect b="55378"/>
          <a:stretch/>
        </p:blipFill>
        <p:spPr>
          <a:xfrm>
            <a:off x="361036" y="4299857"/>
            <a:ext cx="1670964" cy="2558143"/>
          </a:xfrm>
          <a:prstGeom prst="rect">
            <a:avLst/>
          </a:prstGeom>
        </p:spPr>
      </p:pic>
      <p:grpSp>
        <p:nvGrpSpPr>
          <p:cNvPr id="15" name="Agrupar 14">
            <a:extLst>
              <a:ext uri="{FF2B5EF4-FFF2-40B4-BE49-F238E27FC236}">
                <a16:creationId xmlns:a16="http://schemas.microsoft.com/office/drawing/2014/main" id="{A4034D8F-577C-FE8D-9BEF-66C2DD47E13B}"/>
              </a:ext>
            </a:extLst>
          </p:cNvPr>
          <p:cNvGrpSpPr/>
          <p:nvPr/>
        </p:nvGrpSpPr>
        <p:grpSpPr>
          <a:xfrm>
            <a:off x="8638177" y="120628"/>
            <a:ext cx="3642723" cy="2065295"/>
            <a:chOff x="459377" y="389056"/>
            <a:chExt cx="2550523" cy="2220128"/>
          </a:xfrm>
        </p:grpSpPr>
        <p:sp>
          <p:nvSpPr>
            <p:cNvPr id="13" name="文本框 10">
              <a:extLst>
                <a:ext uri="{FF2B5EF4-FFF2-40B4-BE49-F238E27FC236}">
                  <a16:creationId xmlns:a16="http://schemas.microsoft.com/office/drawing/2014/main" id="{4BD36299-2B0F-6799-578F-3C1F6BBF544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14" name="文本框 10">
              <a:extLst>
                <a:ext uri="{FF2B5EF4-FFF2-40B4-BE49-F238E27FC236}">
                  <a16:creationId xmlns:a16="http://schemas.microsoft.com/office/drawing/2014/main" id="{E16E7D5E-2B06-B88B-078F-00604A863EB2}"/>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pic>
        <p:nvPicPr>
          <p:cNvPr id="3" name="Imagem 2" descr="Uma imagem contendo Texto&#10;&#10;Descrição gerada automaticamente">
            <a:extLst>
              <a:ext uri="{FF2B5EF4-FFF2-40B4-BE49-F238E27FC236}">
                <a16:creationId xmlns:a16="http://schemas.microsoft.com/office/drawing/2014/main" id="{DA185824-E80C-4756-184D-37F20A943BCB}"/>
              </a:ext>
            </a:extLst>
          </p:cNvPr>
          <p:cNvPicPr>
            <a:picLocks noChangeAspect="1"/>
          </p:cNvPicPr>
          <p:nvPr/>
        </p:nvPicPr>
        <p:blipFill>
          <a:blip r:embed="rId3"/>
          <a:stretch>
            <a:fillRect/>
          </a:stretch>
        </p:blipFill>
        <p:spPr>
          <a:xfrm>
            <a:off x="241180" y="150159"/>
            <a:ext cx="2057640" cy="586371"/>
          </a:xfrm>
          <a:prstGeom prst="rect">
            <a:avLst/>
          </a:prstGeom>
        </p:spPr>
      </p:pic>
    </p:spTree>
    <p:extLst>
      <p:ext uri="{BB962C8B-B14F-4D97-AF65-F5344CB8AC3E}">
        <p14:creationId xmlns:p14="http://schemas.microsoft.com/office/powerpoint/2010/main" val="25187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文本框 1">
            <a:extLst>
              <a:ext uri="{FF2B5EF4-FFF2-40B4-BE49-F238E27FC236}">
                <a16:creationId xmlns:a16="http://schemas.microsoft.com/office/drawing/2014/main" id="{9CFC78EE-04D0-1EA1-E97A-7D283E0D2212}"/>
              </a:ext>
            </a:extLst>
          </p:cNvPr>
          <p:cNvSpPr txBox="1"/>
          <p:nvPr/>
        </p:nvSpPr>
        <p:spPr>
          <a:xfrm>
            <a:off x="4994130" y="1860668"/>
            <a:ext cx="6308870" cy="3785652"/>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Os profissionais de SST têm a responsabilidade de orientar os trabalhadores sobre as práticas corretas de proteção radiológica, como o uso de aventais </a:t>
            </a:r>
            <a:r>
              <a:rPr kumimoji="1" lang="pt-BR" altLang="zh-CN" sz="2400" dirty="0" err="1">
                <a:solidFill>
                  <a:schemeClr val="bg2">
                    <a:lumMod val="25000"/>
                  </a:schemeClr>
                </a:solidFill>
                <a:latin typeface="+mj-lt"/>
                <a:ea typeface="华文圆体 Regular" panose="020F0502040101010101" pitchFamily="34" charset="-122"/>
                <a:cs typeface="Yuanti SC" charset="-122"/>
              </a:rPr>
              <a:t>plumbíferos</a:t>
            </a:r>
            <a:r>
              <a:rPr kumimoji="1" lang="pt-BR" altLang="zh-CN" sz="2400" dirty="0">
                <a:solidFill>
                  <a:schemeClr val="bg2">
                    <a:lumMod val="25000"/>
                  </a:schemeClr>
                </a:solidFill>
                <a:latin typeface="+mj-lt"/>
                <a:ea typeface="华文圆体 Regular" panose="020F0502040101010101" pitchFamily="34" charset="-122"/>
                <a:cs typeface="Yuanti SC" charset="-122"/>
              </a:rPr>
              <a:t>, óculos de proteção e dosímetros pessoais.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Além disso, devem colaborar com os responsáveis pelos equipamentos radiológicos para garantir que eles estejam devidamente calibrados e em conformidade com as normas de segurança.</a:t>
            </a:r>
            <a:endParaRPr kumimoji="1" lang="zh-CN" altLang="en-US" sz="2400" dirty="0">
              <a:solidFill>
                <a:schemeClr val="bg2">
                  <a:lumMod val="25000"/>
                </a:schemeClr>
              </a:solidFill>
              <a:latin typeface="+mj-lt"/>
              <a:ea typeface="华文圆体 Regular" panose="020F0502040101010101" pitchFamily="34" charset="-122"/>
              <a:cs typeface="Yuanti SC" charset="-122"/>
            </a:endParaRPr>
          </a:p>
        </p:txBody>
      </p:sp>
      <p:pic>
        <p:nvPicPr>
          <p:cNvPr id="7170" name="Picture 2" descr="Saiba o que é SESMT, seus integrantes e os requisitos?">
            <a:extLst>
              <a:ext uri="{FF2B5EF4-FFF2-40B4-BE49-F238E27FC236}">
                <a16:creationId xmlns:a16="http://schemas.microsoft.com/office/drawing/2014/main" id="{F35083C3-8BA1-6DA4-1E41-BDE83B41F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706903" y="2918846"/>
            <a:ext cx="2715380" cy="2753623"/>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12">
            <a:extLst>
              <a:ext uri="{FF2B5EF4-FFF2-40B4-BE49-F238E27FC236}">
                <a16:creationId xmlns:a16="http://schemas.microsoft.com/office/drawing/2014/main" id="{8473514D-4F3D-4D6A-1D4D-0ED622763F86}"/>
              </a:ext>
            </a:extLst>
          </p:cNvPr>
          <p:cNvSpPr>
            <a:spLocks/>
          </p:cNvSpPr>
          <p:nvPr/>
        </p:nvSpPr>
        <p:spPr bwMode="auto">
          <a:xfrm>
            <a:off x="2500792" y="1657468"/>
            <a:ext cx="2009331" cy="1762919"/>
          </a:xfrm>
          <a:custGeom>
            <a:avLst/>
            <a:gdLst>
              <a:gd name="T0" fmla="*/ 2028825 w 21600"/>
              <a:gd name="T1" fmla="*/ 1762919 h 21600"/>
              <a:gd name="T2" fmla="*/ 2028825 w 21600"/>
              <a:gd name="T3" fmla="*/ 1762919 h 21600"/>
              <a:gd name="T4" fmla="*/ 2028825 w 21600"/>
              <a:gd name="T5" fmla="*/ 1762919 h 21600"/>
              <a:gd name="T6" fmla="*/ 2028825 w 21600"/>
              <a:gd name="T7" fmla="*/ 1762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25" y="0"/>
                </a:moveTo>
                <a:cubicBezTo>
                  <a:pt x="886" y="0"/>
                  <a:pt x="582" y="159"/>
                  <a:pt x="360" y="414"/>
                </a:cubicBezTo>
                <a:cubicBezTo>
                  <a:pt x="138" y="669"/>
                  <a:pt x="0" y="1020"/>
                  <a:pt x="0" y="1410"/>
                </a:cubicBezTo>
                <a:lnTo>
                  <a:pt x="0" y="13232"/>
                </a:lnTo>
                <a:cubicBezTo>
                  <a:pt x="0" y="13622"/>
                  <a:pt x="138" y="13972"/>
                  <a:pt x="360" y="14228"/>
                </a:cubicBezTo>
                <a:cubicBezTo>
                  <a:pt x="582" y="14483"/>
                  <a:pt x="886" y="14642"/>
                  <a:pt x="1225" y="14642"/>
                </a:cubicBezTo>
                <a:lnTo>
                  <a:pt x="4088" y="14642"/>
                </a:lnTo>
                <a:lnTo>
                  <a:pt x="1679" y="21599"/>
                </a:lnTo>
                <a:lnTo>
                  <a:pt x="8613" y="14642"/>
                </a:lnTo>
                <a:lnTo>
                  <a:pt x="20371" y="14642"/>
                </a:lnTo>
                <a:cubicBezTo>
                  <a:pt x="20710" y="14642"/>
                  <a:pt x="21017" y="14483"/>
                  <a:pt x="21239" y="14228"/>
                </a:cubicBezTo>
                <a:cubicBezTo>
                  <a:pt x="21461" y="13972"/>
                  <a:pt x="21600" y="13622"/>
                  <a:pt x="21599" y="13232"/>
                </a:cubicBezTo>
                <a:lnTo>
                  <a:pt x="21599" y="1410"/>
                </a:lnTo>
                <a:cubicBezTo>
                  <a:pt x="21599" y="1020"/>
                  <a:pt x="21461" y="669"/>
                  <a:pt x="21239" y="414"/>
                </a:cubicBezTo>
                <a:cubicBezTo>
                  <a:pt x="21017" y="159"/>
                  <a:pt x="20710" y="0"/>
                  <a:pt x="20371" y="0"/>
                </a:cubicBezTo>
                <a:lnTo>
                  <a:pt x="1225" y="0"/>
                </a:lnTo>
                <a:close/>
                <a:moveTo>
                  <a:pt x="5104" y="3117"/>
                </a:moveTo>
                <a:lnTo>
                  <a:pt x="18440" y="3117"/>
                </a:lnTo>
                <a:lnTo>
                  <a:pt x="18440" y="3770"/>
                </a:lnTo>
                <a:lnTo>
                  <a:pt x="5104" y="3770"/>
                </a:lnTo>
                <a:lnTo>
                  <a:pt x="5104" y="3117"/>
                </a:lnTo>
                <a:close/>
                <a:moveTo>
                  <a:pt x="3294" y="5406"/>
                </a:moveTo>
                <a:lnTo>
                  <a:pt x="18440" y="5406"/>
                </a:lnTo>
                <a:lnTo>
                  <a:pt x="18440" y="6059"/>
                </a:lnTo>
                <a:lnTo>
                  <a:pt x="3294" y="6059"/>
                </a:lnTo>
                <a:lnTo>
                  <a:pt x="3294" y="5406"/>
                </a:lnTo>
                <a:close/>
                <a:moveTo>
                  <a:pt x="3294" y="7776"/>
                </a:moveTo>
                <a:lnTo>
                  <a:pt x="18440" y="7776"/>
                </a:lnTo>
                <a:lnTo>
                  <a:pt x="18440" y="8429"/>
                </a:lnTo>
                <a:lnTo>
                  <a:pt x="3294" y="8429"/>
                </a:lnTo>
                <a:lnTo>
                  <a:pt x="3294" y="7776"/>
                </a:lnTo>
                <a:close/>
                <a:moveTo>
                  <a:pt x="3294" y="10143"/>
                </a:moveTo>
                <a:lnTo>
                  <a:pt x="16722" y="10143"/>
                </a:lnTo>
                <a:lnTo>
                  <a:pt x="16722" y="10800"/>
                </a:lnTo>
                <a:lnTo>
                  <a:pt x="3294" y="10800"/>
                </a:lnTo>
                <a:lnTo>
                  <a:pt x="3294" y="10143"/>
                </a:lnTo>
                <a:close/>
              </a:path>
            </a:pathLst>
          </a:custGeom>
          <a:solidFill>
            <a:schemeClr val="tx1">
              <a:lumMod val="75000"/>
              <a:lumOff val="25000"/>
            </a:schemeClr>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spTree>
    <p:extLst>
      <p:ext uri="{BB962C8B-B14F-4D97-AF65-F5344CB8AC3E}">
        <p14:creationId xmlns:p14="http://schemas.microsoft.com/office/powerpoint/2010/main" val="2245625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67">
            <a:extLst>
              <a:ext uri="{FF2B5EF4-FFF2-40B4-BE49-F238E27FC236}">
                <a16:creationId xmlns:a16="http://schemas.microsoft.com/office/drawing/2014/main" id="{F3F63862-BB61-1D02-8339-C479C11F3BDE}"/>
              </a:ext>
            </a:extLst>
          </p:cNvPr>
          <p:cNvSpPr/>
          <p:nvPr/>
        </p:nvSpPr>
        <p:spPr>
          <a:xfrm>
            <a:off x="511629" y="27936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BA5C469B-CD23-CC1B-70B8-389F87F6D74E}"/>
              </a:ext>
            </a:extLst>
          </p:cNvPr>
          <p:cNvSpPr/>
          <p:nvPr/>
        </p:nvSpPr>
        <p:spPr>
          <a:xfrm>
            <a:off x="359229" y="2641216"/>
            <a:ext cx="11244942" cy="290182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6" name="文本框 1">
            <a:extLst>
              <a:ext uri="{FF2B5EF4-FFF2-40B4-BE49-F238E27FC236}">
                <a16:creationId xmlns:a16="http://schemas.microsoft.com/office/drawing/2014/main" id="{F6ADC699-570B-3F09-0349-2CEC7C59D8C0}"/>
              </a:ext>
            </a:extLst>
          </p:cNvPr>
          <p:cNvSpPr txBox="1"/>
          <p:nvPr/>
        </p:nvSpPr>
        <p:spPr>
          <a:xfrm>
            <a:off x="587829" y="2793616"/>
            <a:ext cx="9092361" cy="1938992"/>
          </a:xfrm>
          <a:prstGeom prst="rect">
            <a:avLst/>
          </a:prstGeom>
          <a:noFill/>
        </p:spPr>
        <p:txBody>
          <a:bodyPr wrap="square" rtlCol="0">
            <a:spAutoFit/>
          </a:bodyPr>
          <a:lstStyle/>
          <a:p>
            <a:endParaRPr kumimoji="1" lang="pt-BR" altLang="zh-CN" sz="2000" b="1" dirty="0">
              <a:solidFill>
                <a:schemeClr val="bg2">
                  <a:lumMod val="25000"/>
                </a:schemeClr>
              </a:solidFill>
              <a:latin typeface="+mj-lt"/>
              <a:ea typeface="华文圆体 Regular" panose="020F0502040101010101" pitchFamily="34" charset="-122"/>
              <a:cs typeface="Yuanti SC" charset="-122"/>
            </a:endParaRPr>
          </a:p>
          <a:p>
            <a:r>
              <a:rPr kumimoji="1" lang="pt-BR" altLang="zh-CN" sz="2000" dirty="0">
                <a:solidFill>
                  <a:schemeClr val="bg2">
                    <a:lumMod val="25000"/>
                  </a:schemeClr>
                </a:solidFill>
                <a:latin typeface="+mj-lt"/>
                <a:ea typeface="华文圆体 Regular" panose="020F0502040101010101" pitchFamily="34" charset="-122"/>
                <a:cs typeface="Yuanti SC" charset="-122"/>
              </a:rPr>
              <a:t>A proteção radiológica é essencial para evitar a ocorrência de doenças ocupacionais relacionadas à exposição a radiações ionizantes, como cânceres e problemas genéticos. Com a correta implementação das medidas de proteção, é possível garantir um ambiente de trabalho seguro para os profissionais que lidam com equipamentos radiológicos, protegendo sua saúde e bem-estar.</a:t>
            </a:r>
          </a:p>
        </p:txBody>
      </p:sp>
      <p:pic>
        <p:nvPicPr>
          <p:cNvPr id="7" name="object 7">
            <a:extLst>
              <a:ext uri="{FF2B5EF4-FFF2-40B4-BE49-F238E27FC236}">
                <a16:creationId xmlns:a16="http://schemas.microsoft.com/office/drawing/2014/main" id="{7C84DD2D-A43F-E4CC-7736-34BA2BE7772A}"/>
              </a:ext>
            </a:extLst>
          </p:cNvPr>
          <p:cNvPicPr/>
          <p:nvPr/>
        </p:nvPicPr>
        <p:blipFill rotWithShape="1">
          <a:blip r:embed="rId2" cstate="print"/>
          <a:srcRect b="54781"/>
          <a:stretch/>
        </p:blipFill>
        <p:spPr>
          <a:xfrm>
            <a:off x="9931400" y="3784600"/>
            <a:ext cx="2184400" cy="3073400"/>
          </a:xfrm>
          <a:prstGeom prst="rect">
            <a:avLst/>
          </a:prstGeom>
        </p:spPr>
      </p:pic>
      <p:pic>
        <p:nvPicPr>
          <p:cNvPr id="3" name="Imagem 2" descr="Uma imagem contendo Texto&#10;&#10;Descrição gerada automaticamente">
            <a:extLst>
              <a:ext uri="{FF2B5EF4-FFF2-40B4-BE49-F238E27FC236}">
                <a16:creationId xmlns:a16="http://schemas.microsoft.com/office/drawing/2014/main" id="{B7F28EC9-2553-A374-17F4-E6EF27F8BFCB}"/>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04911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Proteção radiológica</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1C7297BF-8C07-2608-E2D1-92166D7745CF}"/>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166064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文本框 1">
            <a:extLst>
              <a:ext uri="{FF2B5EF4-FFF2-40B4-BE49-F238E27FC236}">
                <a16:creationId xmlns:a16="http://schemas.microsoft.com/office/drawing/2014/main" id="{6A721772-6F99-C46B-769B-7464A9F7987C}"/>
              </a:ext>
            </a:extLst>
          </p:cNvPr>
          <p:cNvSpPr txBox="1"/>
          <p:nvPr/>
        </p:nvSpPr>
        <p:spPr>
          <a:xfrm>
            <a:off x="3717485" y="602518"/>
            <a:ext cx="7980802" cy="3046988"/>
          </a:xfrm>
          <a:prstGeom prst="rect">
            <a:avLst/>
          </a:prstGeom>
          <a:noFill/>
        </p:spPr>
        <p:txBody>
          <a:bodyPr wrap="square" rtlCol="0">
            <a:spAutoFit/>
          </a:bodyPr>
          <a:lstStyle/>
          <a:p>
            <a:pPr algn="just"/>
            <a:r>
              <a:rPr kumimoji="1" lang="pt-BR" altLang="zh-CN" sz="2400" b="1" dirty="0">
                <a:solidFill>
                  <a:schemeClr val="bg2">
                    <a:lumMod val="25000"/>
                  </a:schemeClr>
                </a:solidFill>
                <a:latin typeface="+mj-lt"/>
                <a:ea typeface="华文圆体 Regular" panose="020F0502040101010101" pitchFamily="34" charset="-122"/>
                <a:cs typeface="Yuanti SC" charset="-122"/>
              </a:rPr>
              <a:t>Vigilância em saúde</a:t>
            </a:r>
          </a:p>
          <a:p>
            <a:pPr algn="just"/>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pPr algn="just"/>
            <a:r>
              <a:rPr kumimoji="1" lang="pt-BR" altLang="zh-CN" sz="2400" dirty="0">
                <a:solidFill>
                  <a:schemeClr val="bg2">
                    <a:lumMod val="25000"/>
                  </a:schemeClr>
                </a:solidFill>
                <a:latin typeface="+mj-lt"/>
                <a:ea typeface="华文圆体 Regular" panose="020F0502040101010101" pitchFamily="34" charset="-122"/>
                <a:cs typeface="Yuanti SC" charset="-122"/>
              </a:rPr>
              <a:t>A NR-32 destaca a importância da vigilância em saúde dos trabalhadores em serviços de saúde. Essa vigilância engloba ações de acompanhamento, notificação e investigação de acidentes de trabalho e doenças ocupacionais, visando identificar precocemente possíveis problemas de saúde relacionados ao trabalho e adotar medidas preventivas.</a:t>
            </a:r>
          </a:p>
        </p:txBody>
      </p:sp>
      <p:pic>
        <p:nvPicPr>
          <p:cNvPr id="5" name="Picture 2" descr="Health&amp;Care | Você sabe qual é o papel do SESMT nas empresas?">
            <a:extLst>
              <a:ext uri="{FF2B5EF4-FFF2-40B4-BE49-F238E27FC236}">
                <a16:creationId xmlns:a16="http://schemas.microsoft.com/office/drawing/2014/main" id="{9FC1D24C-68DD-13F3-DFD3-6C599374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06" b="20528"/>
          <a:stretch/>
        </p:blipFill>
        <p:spPr bwMode="auto">
          <a:xfrm>
            <a:off x="-1" y="4239986"/>
            <a:ext cx="12191999" cy="2643414"/>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Agrupar 3">
            <a:extLst>
              <a:ext uri="{FF2B5EF4-FFF2-40B4-BE49-F238E27FC236}">
                <a16:creationId xmlns:a16="http://schemas.microsoft.com/office/drawing/2014/main" id="{FDE5F91C-28CD-B358-B074-DBA55F8DE7E0}"/>
              </a:ext>
            </a:extLst>
          </p:cNvPr>
          <p:cNvGrpSpPr/>
          <p:nvPr/>
        </p:nvGrpSpPr>
        <p:grpSpPr>
          <a:xfrm>
            <a:off x="370477" y="1458366"/>
            <a:ext cx="3642723" cy="2065295"/>
            <a:chOff x="459377" y="389056"/>
            <a:chExt cx="2550523" cy="2220128"/>
          </a:xfrm>
        </p:grpSpPr>
        <p:sp>
          <p:nvSpPr>
            <p:cNvPr id="12" name="文本框 10">
              <a:extLst>
                <a:ext uri="{FF2B5EF4-FFF2-40B4-BE49-F238E27FC236}">
                  <a16:creationId xmlns:a16="http://schemas.microsoft.com/office/drawing/2014/main" id="{F90CA1DB-72AD-55D5-5936-59035BB5097D}"/>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13" name="文本框 10">
              <a:extLst>
                <a:ext uri="{FF2B5EF4-FFF2-40B4-BE49-F238E27FC236}">
                  <a16:creationId xmlns:a16="http://schemas.microsoft.com/office/drawing/2014/main" id="{3407AFDB-BDB3-CA3F-A8C0-6C4B02FE539F}"/>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Tree>
    <p:extLst>
      <p:ext uri="{BB962C8B-B14F-4D97-AF65-F5344CB8AC3E}">
        <p14:creationId xmlns:p14="http://schemas.microsoft.com/office/powerpoint/2010/main" val="368418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Shape 481">
            <a:extLst>
              <a:ext uri="{FF2B5EF4-FFF2-40B4-BE49-F238E27FC236}">
                <a16:creationId xmlns:a16="http://schemas.microsoft.com/office/drawing/2014/main" id="{02E7B381-C4CB-0D19-4BCB-2F1CEBC176B8}"/>
              </a:ext>
            </a:extLst>
          </p:cNvPr>
          <p:cNvSpPr/>
          <p:nvPr/>
        </p:nvSpPr>
        <p:spPr>
          <a:xfrm rot="592588">
            <a:off x="-2128949" y="87030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chemeClr val="tx1">
              <a:lumMod val="75000"/>
              <a:lumOff val="25000"/>
            </a:schemeClr>
          </a:solidFill>
          <a:ln w="12700">
            <a:round/>
          </a:ln>
        </p:spPr>
        <p:txBody>
          <a:bodyPr lIns="0" tIns="0" rIns="0" bIns="0"/>
          <a:lstStyle/>
          <a:p>
            <a:pPr defTabSz="228600">
              <a:defRPr sz="1200">
                <a:latin typeface="Helvetica"/>
                <a:ea typeface="Helvetica"/>
                <a:cs typeface="Helvetica"/>
                <a:sym typeface="Helvetica"/>
              </a:defRPr>
            </a:pPr>
            <a:endParaRPr sz="600"/>
          </a:p>
        </p:txBody>
      </p:sp>
      <p:sp>
        <p:nvSpPr>
          <p:cNvPr id="6" name="Shape 484">
            <a:extLst>
              <a:ext uri="{FF2B5EF4-FFF2-40B4-BE49-F238E27FC236}">
                <a16:creationId xmlns:a16="http://schemas.microsoft.com/office/drawing/2014/main" id="{A12F2BDB-FA08-AF89-7BEC-E8960B049FB8}"/>
              </a:ext>
            </a:extLst>
          </p:cNvPr>
          <p:cNvSpPr/>
          <p:nvPr/>
        </p:nvSpPr>
        <p:spPr>
          <a:xfrm rot="592588">
            <a:off x="1768246" y="1831883"/>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文本框 1">
            <a:extLst>
              <a:ext uri="{FF2B5EF4-FFF2-40B4-BE49-F238E27FC236}">
                <a16:creationId xmlns:a16="http://schemas.microsoft.com/office/drawing/2014/main" id="{4050FDEB-7C01-4FC8-A928-055B742A282F}"/>
              </a:ext>
            </a:extLst>
          </p:cNvPr>
          <p:cNvSpPr txBox="1"/>
          <p:nvPr/>
        </p:nvSpPr>
        <p:spPr>
          <a:xfrm>
            <a:off x="6433280" y="1606546"/>
            <a:ext cx="5234755" cy="3170099"/>
          </a:xfrm>
          <a:prstGeom prst="rect">
            <a:avLst/>
          </a:prstGeom>
          <a:noFill/>
        </p:spPr>
        <p:txBody>
          <a:bodyPr wrap="square" rtlCol="0">
            <a:spAutoFit/>
          </a:bodyPr>
          <a:lstStyle/>
          <a:p>
            <a:r>
              <a:rPr kumimoji="1" lang="pt-BR" altLang="zh-CN" sz="2000" dirty="0">
                <a:solidFill>
                  <a:schemeClr val="bg2">
                    <a:lumMod val="25000"/>
                  </a:schemeClr>
                </a:solidFill>
                <a:latin typeface="+mj-lt"/>
                <a:ea typeface="华文圆体 Regular" panose="020F0502040101010101" pitchFamily="34" charset="-122"/>
                <a:cs typeface="Yuanti SC" charset="-122"/>
              </a:rPr>
              <a:t>Os profissionais de SST têm um papel relevante nessa área, trabalhando em conjunto com os órgãos de vigilância em saúde para garantir a efetividade dessas ações. </a:t>
            </a:r>
          </a:p>
          <a:p>
            <a:endParaRPr kumimoji="1" lang="pt-BR" altLang="zh-CN" sz="2000" dirty="0">
              <a:solidFill>
                <a:schemeClr val="bg2">
                  <a:lumMod val="25000"/>
                </a:schemeClr>
              </a:solidFill>
              <a:latin typeface="+mj-lt"/>
              <a:ea typeface="华文圆体 Regular" panose="020F0502040101010101" pitchFamily="34" charset="-122"/>
              <a:cs typeface="Yuanti SC" charset="-122"/>
            </a:endParaRPr>
          </a:p>
          <a:p>
            <a:r>
              <a:rPr kumimoji="1" lang="pt-BR" altLang="zh-CN" sz="2000" dirty="0">
                <a:solidFill>
                  <a:schemeClr val="bg2">
                    <a:lumMod val="25000"/>
                  </a:schemeClr>
                </a:solidFill>
                <a:latin typeface="+mj-lt"/>
                <a:ea typeface="华文圆体 Regular" panose="020F0502040101010101" pitchFamily="34" charset="-122"/>
                <a:cs typeface="Yuanti SC" charset="-122"/>
              </a:rPr>
              <a:t>Isso inclui a coleta de dados sobre acidentes e doenças ocupacionais, a análise de tendências e a proposição de ações preventivas para reduzir a ocorrência desses eventos.</a:t>
            </a:r>
          </a:p>
          <a:p>
            <a:endParaRPr kumimoji="1" lang="pt-BR" altLang="zh-CN" sz="2000" dirty="0">
              <a:solidFill>
                <a:schemeClr val="bg2">
                  <a:lumMod val="25000"/>
                </a:schemeClr>
              </a:solidFill>
              <a:latin typeface="+mj-lt"/>
              <a:ea typeface="华文圆体 Regular" panose="020F0502040101010101" pitchFamily="34" charset="-122"/>
              <a:cs typeface="Yuanti SC" charset="-122"/>
            </a:endParaRPr>
          </a:p>
        </p:txBody>
      </p:sp>
      <p:pic>
        <p:nvPicPr>
          <p:cNvPr id="14" name="Picture 2" descr="Gestão de SST (Saúde e Segurança no Trabalho) - Ergominas">
            <a:extLst>
              <a:ext uri="{FF2B5EF4-FFF2-40B4-BE49-F238E27FC236}">
                <a16:creationId xmlns:a16="http://schemas.microsoft.com/office/drawing/2014/main" id="{BC5A5BE1-16A3-225B-1134-1D89901269F2}"/>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342037" y="2409904"/>
            <a:ext cx="781692" cy="78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417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14121829-B7D5-2267-2605-1A999A1ED402}"/>
              </a:ext>
            </a:extLst>
          </p:cNvPr>
          <p:cNvSpPr/>
          <p:nvPr/>
        </p:nvSpPr>
        <p:spPr>
          <a:xfrm>
            <a:off x="3867692" y="172946"/>
            <a:ext cx="6834865" cy="4118608"/>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93AA5F09-B11D-1C6C-B666-C5E4ACF26A27}"/>
              </a:ext>
            </a:extLst>
          </p:cNvPr>
          <p:cNvSpPr/>
          <p:nvPr/>
        </p:nvSpPr>
        <p:spPr>
          <a:xfrm>
            <a:off x="4425206" y="267994"/>
            <a:ext cx="6834865" cy="411479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4867223" y="579628"/>
            <a:ext cx="6010986" cy="3416320"/>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Além disso, a vigilância em saúde é essencial para promover a cultura de prevenção no ambiente de trabalho, sensibilizando empregadores e trabalhadores sobre a importância de cuidar da saúde ocupacional. Por meio dessa vigilância, é possível detectar problemas e atuar de forma proativa para garantir a segurança e saúde dos trabalhadores nos serviços de saúde.</a:t>
            </a:r>
          </a:p>
        </p:txBody>
      </p:sp>
      <p:grpSp>
        <p:nvGrpSpPr>
          <p:cNvPr id="97" name="Agrupar 96">
            <a:extLst>
              <a:ext uri="{FF2B5EF4-FFF2-40B4-BE49-F238E27FC236}">
                <a16:creationId xmlns:a16="http://schemas.microsoft.com/office/drawing/2014/main" id="{FF5C2D6F-E420-5E91-5A9C-673DD956754F}"/>
              </a:ext>
            </a:extLst>
          </p:cNvPr>
          <p:cNvGrpSpPr/>
          <p:nvPr/>
        </p:nvGrpSpPr>
        <p:grpSpPr>
          <a:xfrm flipH="1">
            <a:off x="8958499" y="3690938"/>
            <a:ext cx="3147403" cy="3660340"/>
            <a:chOff x="9423207" y="3983156"/>
            <a:chExt cx="2776373" cy="3076754"/>
          </a:xfrm>
        </p:grpSpPr>
        <p:grpSp>
          <p:nvGrpSpPr>
            <p:cNvPr id="98" name="Group 119">
              <a:extLst>
                <a:ext uri="{FF2B5EF4-FFF2-40B4-BE49-F238E27FC236}">
                  <a16:creationId xmlns:a16="http://schemas.microsoft.com/office/drawing/2014/main" id="{0D3B98F5-3BE2-2867-18F5-4F0DF9AF3009}"/>
                </a:ext>
              </a:extLst>
            </p:cNvPr>
            <p:cNvGrpSpPr/>
            <p:nvPr/>
          </p:nvGrpSpPr>
          <p:grpSpPr>
            <a:xfrm>
              <a:off x="9423207" y="3983156"/>
              <a:ext cx="2119814" cy="1895900"/>
              <a:chOff x="9423207" y="3983156"/>
              <a:chExt cx="2119814" cy="1895900"/>
            </a:xfrm>
          </p:grpSpPr>
          <p:sp>
            <p:nvSpPr>
              <p:cNvPr id="102" name="Freeform: Shape 12">
                <a:extLst>
                  <a:ext uri="{FF2B5EF4-FFF2-40B4-BE49-F238E27FC236}">
                    <a16:creationId xmlns:a16="http://schemas.microsoft.com/office/drawing/2014/main" id="{AD5EFE56-1D2C-0098-3854-E01FB22012E0}"/>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103" name="Freeform: Shape 13">
                <a:extLst>
                  <a:ext uri="{FF2B5EF4-FFF2-40B4-BE49-F238E27FC236}">
                    <a16:creationId xmlns:a16="http://schemas.microsoft.com/office/drawing/2014/main" id="{CB52706C-7169-41F3-EC23-25A469B885F6}"/>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4" name="Freeform: Shape 14">
                <a:extLst>
                  <a:ext uri="{FF2B5EF4-FFF2-40B4-BE49-F238E27FC236}">
                    <a16:creationId xmlns:a16="http://schemas.microsoft.com/office/drawing/2014/main" id="{0FBCFF95-58B1-BBB1-A5B6-6EAA7E8AC24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105" name="Freeform 18">
                <a:extLst>
                  <a:ext uri="{FF2B5EF4-FFF2-40B4-BE49-F238E27FC236}">
                    <a16:creationId xmlns:a16="http://schemas.microsoft.com/office/drawing/2014/main" id="{56365797-364F-8C3B-68F8-DD2D9EE9484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106" name="Group 62">
                <a:extLst>
                  <a:ext uri="{FF2B5EF4-FFF2-40B4-BE49-F238E27FC236}">
                    <a16:creationId xmlns:a16="http://schemas.microsoft.com/office/drawing/2014/main" id="{E5D8AFD0-77A6-27A4-7DD9-7C27013C54CF}"/>
                  </a:ext>
                </a:extLst>
              </p:cNvPr>
              <p:cNvGrpSpPr/>
              <p:nvPr/>
            </p:nvGrpSpPr>
            <p:grpSpPr>
              <a:xfrm rot="18900000">
                <a:off x="10066374" y="4360768"/>
                <a:ext cx="1196173" cy="911419"/>
                <a:chOff x="11413389" y="3573459"/>
                <a:chExt cx="1196173" cy="911419"/>
              </a:xfrm>
            </p:grpSpPr>
            <p:sp>
              <p:nvSpPr>
                <p:cNvPr id="113" name="Rectangle 23">
                  <a:extLst>
                    <a:ext uri="{FF2B5EF4-FFF2-40B4-BE49-F238E27FC236}">
                      <a16:creationId xmlns:a16="http://schemas.microsoft.com/office/drawing/2014/main" id="{DA1C3F98-D8EB-DF41-17F2-7E5E331532A1}"/>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4">
                  <a:extLst>
                    <a:ext uri="{FF2B5EF4-FFF2-40B4-BE49-F238E27FC236}">
                      <a16:creationId xmlns:a16="http://schemas.microsoft.com/office/drawing/2014/main" id="{83637E6A-94F6-6B17-4643-35021DF2B573}"/>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27">
                  <a:extLst>
                    <a:ext uri="{FF2B5EF4-FFF2-40B4-BE49-F238E27FC236}">
                      <a16:creationId xmlns:a16="http://schemas.microsoft.com/office/drawing/2014/main" id="{1B684ADA-EBBB-E190-493A-25F043D827E8}"/>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Rectangle 33">
                  <a:extLst>
                    <a:ext uri="{FF2B5EF4-FFF2-40B4-BE49-F238E27FC236}">
                      <a16:creationId xmlns:a16="http://schemas.microsoft.com/office/drawing/2014/main" id="{E205F1F4-6602-96D4-D434-424E779E6E05}"/>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34">
                  <a:extLst>
                    <a:ext uri="{FF2B5EF4-FFF2-40B4-BE49-F238E27FC236}">
                      <a16:creationId xmlns:a16="http://schemas.microsoft.com/office/drawing/2014/main" id="{ADC955DE-393A-4450-66BE-DAED2155A2F5}"/>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5">
                  <a:extLst>
                    <a:ext uri="{FF2B5EF4-FFF2-40B4-BE49-F238E27FC236}">
                      <a16:creationId xmlns:a16="http://schemas.microsoft.com/office/drawing/2014/main" id="{AC51350A-13CD-DCD8-82B4-1872A2D595B2}"/>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36">
                  <a:extLst>
                    <a:ext uri="{FF2B5EF4-FFF2-40B4-BE49-F238E27FC236}">
                      <a16:creationId xmlns:a16="http://schemas.microsoft.com/office/drawing/2014/main" id="{E84B9D4E-BE00-742E-18A7-C324C612C0AD}"/>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50">
                  <a:extLst>
                    <a:ext uri="{FF2B5EF4-FFF2-40B4-BE49-F238E27FC236}">
                      <a16:creationId xmlns:a16="http://schemas.microsoft.com/office/drawing/2014/main" id="{E75919B1-92CB-3E94-B6C6-21B1258DCB04}"/>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47">
                  <a:extLst>
                    <a:ext uri="{FF2B5EF4-FFF2-40B4-BE49-F238E27FC236}">
                      <a16:creationId xmlns:a16="http://schemas.microsoft.com/office/drawing/2014/main" id="{D3EC3B08-BE71-3053-E119-4776D00AD8A0}"/>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44">
                  <a:extLst>
                    <a:ext uri="{FF2B5EF4-FFF2-40B4-BE49-F238E27FC236}">
                      <a16:creationId xmlns:a16="http://schemas.microsoft.com/office/drawing/2014/main" id="{A024AF75-1539-8C06-117C-9D3E72DE3CB7}"/>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41">
                  <a:extLst>
                    <a:ext uri="{FF2B5EF4-FFF2-40B4-BE49-F238E27FC236}">
                      <a16:creationId xmlns:a16="http://schemas.microsoft.com/office/drawing/2014/main" id="{F395B4BB-7840-AF16-0188-7C787F93BDAC}"/>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8">
                  <a:extLst>
                    <a:ext uri="{FF2B5EF4-FFF2-40B4-BE49-F238E27FC236}">
                      <a16:creationId xmlns:a16="http://schemas.microsoft.com/office/drawing/2014/main" id="{165D4E96-84C8-B989-D7FD-F1638D07BFBD}"/>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Freeform: Shape 17">
                <a:extLst>
                  <a:ext uri="{FF2B5EF4-FFF2-40B4-BE49-F238E27FC236}">
                    <a16:creationId xmlns:a16="http://schemas.microsoft.com/office/drawing/2014/main" id="{5D71B152-0FB5-8A40-5A06-D901A3F83AAC}"/>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108" name="Group 18">
                <a:extLst>
                  <a:ext uri="{FF2B5EF4-FFF2-40B4-BE49-F238E27FC236}">
                    <a16:creationId xmlns:a16="http://schemas.microsoft.com/office/drawing/2014/main" id="{233F6397-C449-B0CF-95A0-7FE54273F27E}"/>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109" name="Oval 19">
                  <a:extLst>
                    <a:ext uri="{FF2B5EF4-FFF2-40B4-BE49-F238E27FC236}">
                      <a16:creationId xmlns:a16="http://schemas.microsoft.com/office/drawing/2014/main" id="{106FD57D-1401-9353-7582-53034DA69EE6}"/>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20">
                  <a:extLst>
                    <a:ext uri="{FF2B5EF4-FFF2-40B4-BE49-F238E27FC236}">
                      <a16:creationId xmlns:a16="http://schemas.microsoft.com/office/drawing/2014/main" id="{C86DA59F-F880-A2E5-161E-BD310286B9C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21">
                  <a:extLst>
                    <a:ext uri="{FF2B5EF4-FFF2-40B4-BE49-F238E27FC236}">
                      <a16:creationId xmlns:a16="http://schemas.microsoft.com/office/drawing/2014/main" id="{37FB9A90-53A8-FD27-80D5-558B3E1FE7C9}"/>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22">
                  <a:extLst>
                    <a:ext uri="{FF2B5EF4-FFF2-40B4-BE49-F238E27FC236}">
                      <a16:creationId xmlns:a16="http://schemas.microsoft.com/office/drawing/2014/main" id="{22B94AF7-EF58-F698-E8F8-65B34076A775}"/>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Freeform: Shape 195">
              <a:extLst>
                <a:ext uri="{FF2B5EF4-FFF2-40B4-BE49-F238E27FC236}">
                  <a16:creationId xmlns:a16="http://schemas.microsoft.com/office/drawing/2014/main" id="{9294DBCF-0835-DBE5-01A9-6214C2A97D4D}"/>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100" name="Freeform: Shape 143">
              <a:extLst>
                <a:ext uri="{FF2B5EF4-FFF2-40B4-BE49-F238E27FC236}">
                  <a16:creationId xmlns:a16="http://schemas.microsoft.com/office/drawing/2014/main" id="{7C06A936-E65E-2E90-7EEC-5392CF13AE70}"/>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01" name="Freeform: Shape 136">
              <a:extLst>
                <a:ext uri="{FF2B5EF4-FFF2-40B4-BE49-F238E27FC236}">
                  <a16:creationId xmlns:a16="http://schemas.microsoft.com/office/drawing/2014/main" id="{A8C4F3CF-1515-8894-915F-87AF202B80C1}"/>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3" name="Imagem 2">
            <a:extLst>
              <a:ext uri="{FF2B5EF4-FFF2-40B4-BE49-F238E27FC236}">
                <a16:creationId xmlns:a16="http://schemas.microsoft.com/office/drawing/2014/main" id="{9FBB65EA-AA9C-787B-1EF9-421700D03C00}"/>
              </a:ext>
            </a:extLst>
          </p:cNvPr>
          <p:cNvPicPr>
            <a:picLocks noChangeAspect="1"/>
          </p:cNvPicPr>
          <p:nvPr/>
        </p:nvPicPr>
        <p:blipFill>
          <a:blip r:embed="rId2"/>
          <a:stretch>
            <a:fillRect/>
          </a:stretch>
        </p:blipFill>
        <p:spPr>
          <a:xfrm>
            <a:off x="-113802" y="2636046"/>
            <a:ext cx="4667250" cy="4448175"/>
          </a:xfrm>
          <a:prstGeom prst="rect">
            <a:avLst/>
          </a:prstGeom>
        </p:spPr>
      </p:pic>
      <p:pic>
        <p:nvPicPr>
          <p:cNvPr id="4" name="Imagem 3" descr="Uma imagem contendo Texto&#10;&#10;Descrição gerada automaticamente">
            <a:extLst>
              <a:ext uri="{FF2B5EF4-FFF2-40B4-BE49-F238E27FC236}">
                <a16:creationId xmlns:a16="http://schemas.microsoft.com/office/drawing/2014/main" id="{3856C3C7-7143-1D93-BE92-20DF00D42EE9}"/>
              </a:ext>
            </a:extLst>
          </p:cNvPr>
          <p:cNvPicPr>
            <a:picLocks noChangeAspect="1"/>
          </p:cNvPicPr>
          <p:nvPr/>
        </p:nvPicPr>
        <p:blipFill>
          <a:blip r:embed="rId3"/>
          <a:stretch>
            <a:fillRect/>
          </a:stretch>
        </p:blipFill>
        <p:spPr>
          <a:xfrm>
            <a:off x="483172" y="172946"/>
            <a:ext cx="2057640" cy="586371"/>
          </a:xfrm>
          <a:prstGeom prst="rect">
            <a:avLst/>
          </a:prstGeom>
        </p:spPr>
      </p:pic>
    </p:spTree>
    <p:extLst>
      <p:ext uri="{BB962C8B-B14F-4D97-AF65-F5344CB8AC3E}">
        <p14:creationId xmlns:p14="http://schemas.microsoft.com/office/powerpoint/2010/main" val="31450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Vigilância em saúde</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1F919934-4A30-0F76-5981-6C1E76AE8A4F}"/>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36249976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602058" y="806621"/>
            <a:ext cx="8916842" cy="5215274"/>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Documentação e registros</a:t>
            </a:r>
          </a:p>
          <a:p>
            <a:pPr>
              <a:lnSpc>
                <a:spcPct val="150000"/>
              </a:lnSpc>
            </a:pPr>
            <a:endParaRPr kumimoji="1" lang="pt-BR" altLang="zh-CN" sz="2000"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A NR-32 estabelece a obrigatoriedade da manutenção de documentos e registros relacionados à segurança e saúde ocupacional nos serviços de saúde. Essa documentação é essencial para comprovar a implementação das medidas de prevenção e para garantir a conformidade com as normas vigentes.</a:t>
            </a:r>
          </a:p>
          <a:p>
            <a:pPr>
              <a:lnSpc>
                <a:spcPct val="150000"/>
              </a:lnSpc>
            </a:pPr>
            <a:endParaRPr kumimoji="1" lang="pt-BR" altLang="zh-CN" sz="2000" dirty="0">
              <a:latin typeface="+mj-lt"/>
              <a:ea typeface="华文圆体 Regular" panose="020F0502040101010101" pitchFamily="34" charset="-122"/>
              <a:cs typeface="Yuanti SC" charset="-122"/>
            </a:endParaRPr>
          </a:p>
          <a:p>
            <a:pPr>
              <a:lnSpc>
                <a:spcPct val="150000"/>
              </a:lnSpc>
            </a:pPr>
            <a:r>
              <a:rPr kumimoji="1" lang="pt-BR" altLang="zh-CN" sz="2000" dirty="0">
                <a:latin typeface="+mj-lt"/>
                <a:ea typeface="华文圆体 Regular" panose="020F0502040101010101" pitchFamily="34" charset="-122"/>
                <a:cs typeface="Yuanti SC" charset="-122"/>
              </a:rPr>
              <a:t>Os profissionais de SST têm a responsabilidade de manter essa documentação atualizada e disponível para fiscalizações e auditorias. Isso inclui a elaboração de relatórios, registros de capacitações realizadas, análises de acidentes e incidentes, além de outros documentos pertinentes à segurança e saúde ocupacional.</a:t>
            </a:r>
            <a:endParaRPr kumimoji="1" lang="pt-BR" altLang="zh-CN" sz="1600" dirty="0">
              <a:latin typeface="+mj-lt"/>
              <a:ea typeface="华文圆体 Regular" panose="020F0502040101010101" pitchFamily="34" charset="-122"/>
              <a:cs typeface="Yuanti SC" charset="-122"/>
            </a:endParaRPr>
          </a:p>
        </p:txBody>
      </p:sp>
      <p:sp>
        <p:nvSpPr>
          <p:cNvPr id="11" name="Freeform 6">
            <a:extLst>
              <a:ext uri="{FF2B5EF4-FFF2-40B4-BE49-F238E27FC236}">
                <a16:creationId xmlns:a16="http://schemas.microsoft.com/office/drawing/2014/main" id="{63BCB8EB-B29F-7B5F-97A7-06FC631CB2A6}"/>
              </a:ext>
            </a:extLst>
          </p:cNvPr>
          <p:cNvSpPr/>
          <p:nvPr/>
        </p:nvSpPr>
        <p:spPr bwMode="auto">
          <a:xfrm flipV="1">
            <a:off x="805705" y="2271488"/>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6">
            <a:extLst>
              <a:ext uri="{FF2B5EF4-FFF2-40B4-BE49-F238E27FC236}">
                <a16:creationId xmlns:a16="http://schemas.microsoft.com/office/drawing/2014/main" id="{4077F421-100D-D013-58DB-74B558A94984}"/>
              </a:ext>
            </a:extLst>
          </p:cNvPr>
          <p:cNvSpPr/>
          <p:nvPr/>
        </p:nvSpPr>
        <p:spPr bwMode="auto">
          <a:xfrm flipV="1">
            <a:off x="805705" y="4268518"/>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CaixaDeTexto 14">
            <a:extLst>
              <a:ext uri="{FF2B5EF4-FFF2-40B4-BE49-F238E27FC236}">
                <a16:creationId xmlns:a16="http://schemas.microsoft.com/office/drawing/2014/main" id="{D4E8E161-D050-FD83-9FCE-89E892ED4204}"/>
              </a:ext>
            </a:extLst>
          </p:cNvPr>
          <p:cNvSpPr txBox="1"/>
          <p:nvPr/>
        </p:nvSpPr>
        <p:spPr>
          <a:xfrm>
            <a:off x="1164852" y="2646822"/>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01</a:t>
            </a:r>
          </a:p>
        </p:txBody>
      </p:sp>
      <p:sp>
        <p:nvSpPr>
          <p:cNvPr id="16" name="CaixaDeTexto 15">
            <a:extLst>
              <a:ext uri="{FF2B5EF4-FFF2-40B4-BE49-F238E27FC236}">
                <a16:creationId xmlns:a16="http://schemas.microsoft.com/office/drawing/2014/main" id="{194FF423-158D-9926-7E1B-A03AD0C4F3AE}"/>
              </a:ext>
            </a:extLst>
          </p:cNvPr>
          <p:cNvSpPr txBox="1"/>
          <p:nvPr/>
        </p:nvSpPr>
        <p:spPr>
          <a:xfrm>
            <a:off x="1159863" y="4618452"/>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02</a:t>
            </a:r>
          </a:p>
        </p:txBody>
      </p:sp>
      <p:pic>
        <p:nvPicPr>
          <p:cNvPr id="3" name="Imagem 2" descr="Uma imagem contendo Texto&#10;&#10;Descrição gerada automaticamente">
            <a:extLst>
              <a:ext uri="{FF2B5EF4-FFF2-40B4-BE49-F238E27FC236}">
                <a16:creationId xmlns:a16="http://schemas.microsoft.com/office/drawing/2014/main" id="{AB3C518D-52D9-20FA-5512-46AED770DAD6}"/>
              </a:ext>
            </a:extLst>
          </p:cNvPr>
          <p:cNvPicPr>
            <a:picLocks noChangeAspect="1"/>
          </p:cNvPicPr>
          <p:nvPr/>
        </p:nvPicPr>
        <p:blipFill>
          <a:blip r:embed="rId2"/>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9687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80">
                                          <p:stCondLst>
                                            <p:cond delay="0"/>
                                          </p:stCondLst>
                                        </p:cTn>
                                        <p:tgtEl>
                                          <p:spTgt spid="15"/>
                                        </p:tgtEl>
                                      </p:cBhvr>
                                    </p:animEffect>
                                    <p:anim calcmode="lin" valueType="num">
                                      <p:cBhvr>
                                        <p:cTn id="5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gtEl>
                                      </p:cBhvr>
                                      <p:to x="100000" y="60000"/>
                                    </p:animScale>
                                    <p:animScale>
                                      <p:cBhvr>
                                        <p:cTn id="62" dur="166" decel="50000">
                                          <p:stCondLst>
                                            <p:cond delay="676"/>
                                          </p:stCondLst>
                                        </p:cTn>
                                        <p:tgtEl>
                                          <p:spTgt spid="15"/>
                                        </p:tgtEl>
                                      </p:cBhvr>
                                      <p:to x="100000" y="100000"/>
                                    </p:animScale>
                                    <p:animScale>
                                      <p:cBhvr>
                                        <p:cTn id="63" dur="26">
                                          <p:stCondLst>
                                            <p:cond delay="1312"/>
                                          </p:stCondLst>
                                        </p:cTn>
                                        <p:tgtEl>
                                          <p:spTgt spid="15"/>
                                        </p:tgtEl>
                                      </p:cBhvr>
                                      <p:to x="100000" y="80000"/>
                                    </p:animScale>
                                    <p:animScale>
                                      <p:cBhvr>
                                        <p:cTn id="64" dur="166" decel="50000">
                                          <p:stCondLst>
                                            <p:cond delay="1338"/>
                                          </p:stCondLst>
                                        </p:cTn>
                                        <p:tgtEl>
                                          <p:spTgt spid="15"/>
                                        </p:tgtEl>
                                      </p:cBhvr>
                                      <p:to x="100000" y="100000"/>
                                    </p:animScale>
                                    <p:animScale>
                                      <p:cBhvr>
                                        <p:cTn id="65" dur="26">
                                          <p:stCondLst>
                                            <p:cond delay="1642"/>
                                          </p:stCondLst>
                                        </p:cTn>
                                        <p:tgtEl>
                                          <p:spTgt spid="15"/>
                                        </p:tgtEl>
                                      </p:cBhvr>
                                      <p:to x="100000" y="90000"/>
                                    </p:animScale>
                                    <p:animScale>
                                      <p:cBhvr>
                                        <p:cTn id="66" dur="166" decel="50000">
                                          <p:stCondLst>
                                            <p:cond delay="1668"/>
                                          </p:stCondLst>
                                        </p:cTn>
                                        <p:tgtEl>
                                          <p:spTgt spid="15"/>
                                        </p:tgtEl>
                                      </p:cBhvr>
                                      <p:to x="100000" y="100000"/>
                                    </p:animScale>
                                    <p:animScale>
                                      <p:cBhvr>
                                        <p:cTn id="67" dur="26">
                                          <p:stCondLst>
                                            <p:cond delay="1808"/>
                                          </p:stCondLst>
                                        </p:cTn>
                                        <p:tgtEl>
                                          <p:spTgt spid="15"/>
                                        </p:tgtEl>
                                      </p:cBhvr>
                                      <p:to x="100000" y="95000"/>
                                    </p:animScale>
                                    <p:animScale>
                                      <p:cBhvr>
                                        <p:cTn id="68" dur="166" decel="50000">
                                          <p:stCondLst>
                                            <p:cond delay="1834"/>
                                          </p:stCondLst>
                                        </p:cTn>
                                        <p:tgtEl>
                                          <p:spTgt spid="15"/>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80">
                                          <p:stCondLst>
                                            <p:cond delay="0"/>
                                          </p:stCondLst>
                                        </p:cTn>
                                        <p:tgtEl>
                                          <p:spTgt spid="16"/>
                                        </p:tgtEl>
                                      </p:cBhvr>
                                    </p:animEffect>
                                    <p:anim calcmode="lin" valueType="num">
                                      <p:cBhvr>
                                        <p:cTn id="7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gtEl>
                                      </p:cBhvr>
                                      <p:to x="100000" y="60000"/>
                                    </p:animScale>
                                    <p:animScale>
                                      <p:cBhvr>
                                        <p:cTn id="78" dur="166" decel="50000">
                                          <p:stCondLst>
                                            <p:cond delay="676"/>
                                          </p:stCondLst>
                                        </p:cTn>
                                        <p:tgtEl>
                                          <p:spTgt spid="16"/>
                                        </p:tgtEl>
                                      </p:cBhvr>
                                      <p:to x="100000" y="100000"/>
                                    </p:animScale>
                                    <p:animScale>
                                      <p:cBhvr>
                                        <p:cTn id="79" dur="26">
                                          <p:stCondLst>
                                            <p:cond delay="1312"/>
                                          </p:stCondLst>
                                        </p:cTn>
                                        <p:tgtEl>
                                          <p:spTgt spid="16"/>
                                        </p:tgtEl>
                                      </p:cBhvr>
                                      <p:to x="100000" y="80000"/>
                                    </p:animScale>
                                    <p:animScale>
                                      <p:cBhvr>
                                        <p:cTn id="80" dur="166" decel="50000">
                                          <p:stCondLst>
                                            <p:cond delay="1338"/>
                                          </p:stCondLst>
                                        </p:cTn>
                                        <p:tgtEl>
                                          <p:spTgt spid="16"/>
                                        </p:tgtEl>
                                      </p:cBhvr>
                                      <p:to x="100000" y="100000"/>
                                    </p:animScale>
                                    <p:animScale>
                                      <p:cBhvr>
                                        <p:cTn id="81" dur="26">
                                          <p:stCondLst>
                                            <p:cond delay="1642"/>
                                          </p:stCondLst>
                                        </p:cTn>
                                        <p:tgtEl>
                                          <p:spTgt spid="16"/>
                                        </p:tgtEl>
                                      </p:cBhvr>
                                      <p:to x="100000" y="90000"/>
                                    </p:animScale>
                                    <p:animScale>
                                      <p:cBhvr>
                                        <p:cTn id="82" dur="166" decel="50000">
                                          <p:stCondLst>
                                            <p:cond delay="1668"/>
                                          </p:stCondLst>
                                        </p:cTn>
                                        <p:tgtEl>
                                          <p:spTgt spid="16"/>
                                        </p:tgtEl>
                                      </p:cBhvr>
                                      <p:to x="100000" y="100000"/>
                                    </p:animScale>
                                    <p:animScale>
                                      <p:cBhvr>
                                        <p:cTn id="83" dur="26">
                                          <p:stCondLst>
                                            <p:cond delay="1808"/>
                                          </p:stCondLst>
                                        </p:cTn>
                                        <p:tgtEl>
                                          <p:spTgt spid="16"/>
                                        </p:tgtEl>
                                      </p:cBhvr>
                                      <p:to x="100000" y="95000"/>
                                    </p:animScale>
                                    <p:animScale>
                                      <p:cBhvr>
                                        <p:cTn id="8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5" grpId="0"/>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 name="Imagem 4">
            <a:extLst>
              <a:ext uri="{FF2B5EF4-FFF2-40B4-BE49-F238E27FC236}">
                <a16:creationId xmlns:a16="http://schemas.microsoft.com/office/drawing/2014/main" id="{23A8C98C-5AF9-800A-395A-0581F1FFF91F}"/>
              </a:ext>
            </a:extLst>
          </p:cNvPr>
          <p:cNvPicPr>
            <a:picLocks noChangeAspect="1"/>
          </p:cNvPicPr>
          <p:nvPr/>
        </p:nvPicPr>
        <p:blipFill>
          <a:blip r:embed="rId2"/>
          <a:stretch>
            <a:fillRect/>
          </a:stretch>
        </p:blipFill>
        <p:spPr>
          <a:xfrm>
            <a:off x="0" y="2697119"/>
            <a:ext cx="3802710" cy="4160881"/>
          </a:xfrm>
          <a:prstGeom prst="rect">
            <a:avLst/>
          </a:prstGeom>
        </p:spPr>
      </p:pic>
      <p:sp>
        <p:nvSpPr>
          <p:cNvPr id="9" name="文本框 1">
            <a:extLst>
              <a:ext uri="{FF2B5EF4-FFF2-40B4-BE49-F238E27FC236}">
                <a16:creationId xmlns:a16="http://schemas.microsoft.com/office/drawing/2014/main" id="{64EFB252-F089-A31F-DB9F-CF0C41412333}"/>
              </a:ext>
            </a:extLst>
          </p:cNvPr>
          <p:cNvSpPr txBox="1"/>
          <p:nvPr/>
        </p:nvSpPr>
        <p:spPr>
          <a:xfrm>
            <a:off x="2913506" y="1017487"/>
            <a:ext cx="8459590" cy="4467057"/>
          </a:xfrm>
          <a:prstGeom prst="rect">
            <a:avLst/>
          </a:prstGeom>
          <a:noFill/>
        </p:spPr>
        <p:txBody>
          <a:bodyPr wrap="square" rtlCol="0">
            <a:spAutoFit/>
          </a:bodyPr>
          <a:lstStyle/>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 documentação e registros são importantes para monitorar a efetividade das medidas preventivas, permitindo a identificação de pontos de melhoria e a adoção de ações corretivas quando necessário. </a:t>
            </a: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Além disso, esses registros são uma prova documental da preocupação e do cuidado do empregador em relação à segurança e saúde dos trabalhadores.</a:t>
            </a:r>
          </a:p>
        </p:txBody>
      </p:sp>
      <p:grpSp>
        <p:nvGrpSpPr>
          <p:cNvPr id="10" name="Agrupar 9">
            <a:extLst>
              <a:ext uri="{FF2B5EF4-FFF2-40B4-BE49-F238E27FC236}">
                <a16:creationId xmlns:a16="http://schemas.microsoft.com/office/drawing/2014/main" id="{5B64957D-4631-089D-6749-D4170E354084}"/>
              </a:ext>
            </a:extLst>
          </p:cNvPr>
          <p:cNvGrpSpPr/>
          <p:nvPr/>
        </p:nvGrpSpPr>
        <p:grpSpPr>
          <a:xfrm rot="15865119">
            <a:off x="10755109" y="5466251"/>
            <a:ext cx="1542865" cy="1529272"/>
            <a:chOff x="-214779" y="3818987"/>
            <a:chExt cx="3158686" cy="3053641"/>
          </a:xfrm>
        </p:grpSpPr>
        <p:grpSp>
          <p:nvGrpSpPr>
            <p:cNvPr id="11" name="Group 74">
              <a:extLst>
                <a:ext uri="{FF2B5EF4-FFF2-40B4-BE49-F238E27FC236}">
                  <a16:creationId xmlns:a16="http://schemas.microsoft.com/office/drawing/2014/main" id="{8AACF3EE-09F8-EB17-AD36-90BE0FB56B06}"/>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6CCBB940-E1A1-1E79-15A0-AD9CB1C29932}"/>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0E9C1249-ED85-44E1-6704-17BCB11BA25B}"/>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66772659-C436-7381-6C3C-DD575CB60B45}"/>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CBF6E74D-C751-FA99-DA8E-2C09EA72C52D}"/>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CF94C636-4E68-115D-FE55-0E9CE79796A2}"/>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14219963-D7F4-4587-7E59-5B2531E28E43}"/>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69DCF327-C498-5675-735C-CA18D292D8A1}"/>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310EC4D2-BC1D-C050-3EB9-35C6057D5B6C}"/>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1392B397-E877-6372-BA23-A339F16543D6}"/>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3C6A7BD5-BCD8-018F-902B-63A4D0F48C92}"/>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5BCB949F-3736-0B36-07AC-63A2AAFD221C}"/>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C24BD808-52D2-A5DE-54DD-C449159B6E82}"/>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7D749054-E16A-2396-DD8C-5EE0A8F9B84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865309D4-0E56-8653-BA69-765D92F52CAC}"/>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8981BC8F-FF2B-1DFB-A4DB-B0FB61953D22}"/>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C740E82D-9671-4F30-4148-127E2B7E36D6}"/>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B2C1CE88-1D7B-9B83-6E71-B0F0EDAF2429}"/>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A020C716-75C3-8C33-DD05-6B1384B86FD9}"/>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C9E22AA3-8F55-F8DE-77CE-1929C12B596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9B0469D-D5D0-7A6A-55D8-BB7FDA4438AB}"/>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64F4D8E-8480-CAB6-BBC9-CA099F8C763E}"/>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B1B2CA1B-5587-9C0A-20DB-025EE45665D8}"/>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0EBBF009-0E75-51B7-98E4-B7DC88616E0A}"/>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E48D4981-B485-97A1-5B50-16A25F7EC7CF}"/>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7F510FA2-D1EB-6A21-CE34-056849ACEE91}"/>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6">
                <a:extLst>
                  <a:ext uri="{FF2B5EF4-FFF2-40B4-BE49-F238E27FC236}">
                    <a16:creationId xmlns:a16="http://schemas.microsoft.com/office/drawing/2014/main" id="{4120123C-6FB1-83AF-E85F-9A1AA84D24EF}"/>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E26EF80D-0CF1-72CA-1979-014C9C218CAE}"/>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3" name="Freeform: Shape 147">
              <a:extLst>
                <a:ext uri="{FF2B5EF4-FFF2-40B4-BE49-F238E27FC236}">
                  <a16:creationId xmlns:a16="http://schemas.microsoft.com/office/drawing/2014/main" id="{E3D3D319-DAF2-C2B5-1A4F-7FDD9DBCA83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D5B30F5D-CC50-8FC5-E906-E6AF2433F2F8}"/>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546365D5-86BE-817C-7197-6EA42C02790D}"/>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spTree>
    <p:extLst>
      <p:ext uri="{BB962C8B-B14F-4D97-AF65-F5344CB8AC3E}">
        <p14:creationId xmlns:p14="http://schemas.microsoft.com/office/powerpoint/2010/main" val="3381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Documentação e registros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ED5C82B1-850D-0718-F4BF-991084A1D268}"/>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57808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latin typeface="Impact" panose="020B0806030902050204" pitchFamily="34" charset="0"/>
                <a:cs typeface="Arial" pitchFamily="34" charset="0"/>
              </a:rPr>
              <a:t>01</a:t>
            </a:r>
            <a:endParaRPr lang="ko-KR" altLang="en-US" sz="8000" dirty="0">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507961"/>
            <a:ext cx="3204262" cy="954107"/>
          </a:xfrm>
          <a:prstGeom prst="rect">
            <a:avLst/>
          </a:prstGeom>
          <a:noFill/>
        </p:spPr>
        <p:txBody>
          <a:bodyPr wrap="square" rtlCol="0" anchor="ctr">
            <a:spAutoFit/>
          </a:bodyPr>
          <a:lstStyle/>
          <a:p>
            <a:r>
              <a:rPr lang="pt-BR" altLang="ko-KR" sz="2800" dirty="0">
                <a:latin typeface="+mj-lt"/>
                <a:cs typeface="Arial" pitchFamily="34" charset="0"/>
              </a:rPr>
              <a:t>Abrangência e Objetivos da NR-32</a:t>
            </a:r>
            <a:endParaRPr lang="ko-KR" altLang="en-US" sz="28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7" name="Picture 2" descr="Quem Somos – Union">
            <a:extLst>
              <a:ext uri="{FF2B5EF4-FFF2-40B4-BE49-F238E27FC236}">
                <a16:creationId xmlns:a16="http://schemas.microsoft.com/office/drawing/2014/main" id="{5BCC0FA0-39F7-C716-A24B-AE8C47484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25"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descr="Uma imagem contendo Texto&#10;&#10;Descrição gerada automaticamente">
            <a:extLst>
              <a:ext uri="{FF2B5EF4-FFF2-40B4-BE49-F238E27FC236}">
                <a16:creationId xmlns:a16="http://schemas.microsoft.com/office/drawing/2014/main" id="{FF6ADA1B-DC5B-CF0C-85A9-0163EC3D6E43}"/>
              </a:ext>
            </a:extLst>
          </p:cNvPr>
          <p:cNvPicPr>
            <a:picLocks noChangeAspect="1"/>
          </p:cNvPicPr>
          <p:nvPr/>
        </p:nvPicPr>
        <p:blipFill>
          <a:blip r:embed="rId4"/>
          <a:stretch>
            <a:fillRect/>
          </a:stretch>
        </p:blipFill>
        <p:spPr>
          <a:xfrm>
            <a:off x="241180" y="150159"/>
            <a:ext cx="2057640" cy="586371"/>
          </a:xfrm>
          <a:prstGeom prst="rect">
            <a:avLst/>
          </a:prstGeom>
        </p:spPr>
      </p:pic>
    </p:spTree>
    <p:extLst>
      <p:ext uri="{BB962C8B-B14F-4D97-AF65-F5344CB8AC3E}">
        <p14:creationId xmlns:p14="http://schemas.microsoft.com/office/powerpoint/2010/main" val="173270984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8CB7F038-5378-4B41-B062-002409FDE9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0" y="1"/>
            <a:ext cx="4690532" cy="6858000"/>
          </a:xfrm>
          <a:prstGeom prst="rect">
            <a:avLst/>
          </a:prstGeom>
        </p:spPr>
      </p:pic>
      <p:sp>
        <p:nvSpPr>
          <p:cNvPr id="48" name="Rectangle 47">
            <a:extLst>
              <a:ext uri="{FF2B5EF4-FFF2-40B4-BE49-F238E27FC236}">
                <a16:creationId xmlns:a16="http://schemas.microsoft.com/office/drawing/2014/main" id="{9456C17F-A748-419C-B731-2F3A34704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32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3">
            <a:extLst>
              <a:ext uri="{FF2B5EF4-FFF2-40B4-BE49-F238E27FC236}">
                <a16:creationId xmlns:a16="http://schemas.microsoft.com/office/drawing/2014/main" id="{3E4AE88B-DB10-837F-7D0D-DD1EE482C04B}"/>
              </a:ext>
            </a:extLst>
          </p:cNvPr>
          <p:cNvPicPr/>
          <p:nvPr/>
        </p:nvPicPr>
        <p:blipFill rotWithShape="1">
          <a:blip r:embed="rId4" cstate="print"/>
          <a:srcRect l="49738"/>
          <a:stretch/>
        </p:blipFill>
        <p:spPr>
          <a:xfrm>
            <a:off x="1246280" y="640079"/>
            <a:ext cx="2012818" cy="2628053"/>
          </a:xfrm>
          <a:prstGeom prst="rect">
            <a:avLst/>
          </a:prstGeom>
        </p:spPr>
      </p:pic>
      <p:pic>
        <p:nvPicPr>
          <p:cNvPr id="4" name="图片 8" descr="Imagem de jogo de vídeo game&#10;&#10;Descrição gerada automaticamente com confiança média">
            <a:extLst>
              <a:ext uri="{FF2B5EF4-FFF2-40B4-BE49-F238E27FC236}">
                <a16:creationId xmlns:a16="http://schemas.microsoft.com/office/drawing/2014/main" id="{027E72F0-5529-C9FF-6ACF-9C066A03EE52}"/>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506320" y="3589865"/>
            <a:ext cx="1484850" cy="2628055"/>
          </a:xfrm>
          <a:prstGeom prst="rect">
            <a:avLst/>
          </a:prstGeom>
        </p:spPr>
      </p:pic>
      <p:sp>
        <p:nvSpPr>
          <p:cNvPr id="41" name="文本框 1">
            <a:extLst>
              <a:ext uri="{FF2B5EF4-FFF2-40B4-BE49-F238E27FC236}">
                <a16:creationId xmlns:a16="http://schemas.microsoft.com/office/drawing/2014/main" id="{D487F4FA-4078-390C-3370-02ABF7F6E880}"/>
              </a:ext>
            </a:extLst>
          </p:cNvPr>
          <p:cNvSpPr txBox="1"/>
          <p:nvPr/>
        </p:nvSpPr>
        <p:spPr>
          <a:xfrm>
            <a:off x="4957011" y="1905802"/>
            <a:ext cx="6310546" cy="3885398"/>
          </a:xfrm>
          <a:prstGeom prst="rect">
            <a:avLst/>
          </a:prstGeom>
        </p:spPr>
        <p:txBody>
          <a:bodyPr vert="horz" lIns="91440" tIns="45720" rIns="91440" bIns="45720" rtlCol="0" anchor="t">
            <a:normAutofit/>
          </a:bodyPr>
          <a:lstStyle/>
          <a:p>
            <a:pPr>
              <a:spcBef>
                <a:spcPct val="20000"/>
              </a:spcBef>
              <a:spcAft>
                <a:spcPts val="600"/>
              </a:spcAft>
              <a:buClr>
                <a:schemeClr val="tx2"/>
              </a:buClr>
              <a:buSzPct val="70000"/>
              <a:buFont typeface="Wingdings 2" charset="2"/>
            </a:pPr>
            <a:r>
              <a:rPr kumimoji="1" lang="en-US" altLang="zh-CN"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Comissão</a:t>
            </a:r>
            <a:r>
              <a:rPr kumimoji="1" lang="en-US" altLang="zh-CN"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Interna de </a:t>
            </a:r>
            <a:r>
              <a:rPr kumimoji="1" lang="en-US" altLang="zh-CN"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Prevenção</a:t>
            </a:r>
            <a:r>
              <a:rPr kumimoji="1" lang="en-US" altLang="zh-CN"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Acidentes</a:t>
            </a:r>
            <a:r>
              <a:rPr kumimoji="1" lang="en-US" altLang="zh-CN"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(CIPA)</a:t>
            </a:r>
          </a:p>
          <a:p>
            <a:pPr>
              <a:spcBef>
                <a:spcPct val="20000"/>
              </a:spcBef>
              <a:spcAft>
                <a:spcPts val="600"/>
              </a:spcAft>
              <a:buClr>
                <a:schemeClr val="tx2"/>
              </a:buClr>
              <a:buSzPct val="70000"/>
              <a:buFont typeface="Wingdings 2" charset="2"/>
            </a:pPr>
            <a:endParaRPr kumimoji="1" lang="en-US" altLang="zh-CN"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spcBef>
                <a:spcPct val="20000"/>
              </a:spcBef>
              <a:spcAft>
                <a:spcPts val="600"/>
              </a:spcAft>
              <a:buClr>
                <a:schemeClr val="tx2"/>
              </a:buClr>
              <a:buSzPct val="70000"/>
              <a:buFont typeface="Wingdings 2" charset="2"/>
            </a:pP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NR-32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prevê</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criação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uma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CIPA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em</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cada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estabelecimento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saúde</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composta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por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representantes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dos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empregadores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dos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trabalhadores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Essa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comissão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tem</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função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acompanhar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avaliar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propor</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melhorias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condições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trabalho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na</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prevenção</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acidentes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doenças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1" lang="en-US" altLang="zh-CN"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ocupacionais</a:t>
            </a:r>
            <a:r>
              <a:rPr kumimoji="1"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p>
        </p:txBody>
      </p:sp>
      <p:pic>
        <p:nvPicPr>
          <p:cNvPr id="3" name="Imagem 2" descr="Uma imagem contendo Texto&#10;&#10;Descrição gerada automaticamente">
            <a:extLst>
              <a:ext uri="{FF2B5EF4-FFF2-40B4-BE49-F238E27FC236}">
                <a16:creationId xmlns:a16="http://schemas.microsoft.com/office/drawing/2014/main" id="{C0C94B0F-141B-8E41-FE24-8B45037C6BE8}"/>
              </a:ext>
            </a:extLst>
          </p:cNvPr>
          <p:cNvPicPr>
            <a:picLocks noChangeAspect="1"/>
          </p:cNvPicPr>
          <p:nvPr/>
        </p:nvPicPr>
        <p:blipFill>
          <a:blip r:embed="rId6"/>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62422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5" name="Agrupar 4">
            <a:extLst>
              <a:ext uri="{FF2B5EF4-FFF2-40B4-BE49-F238E27FC236}">
                <a16:creationId xmlns:a16="http://schemas.microsoft.com/office/drawing/2014/main" id="{03A2FD80-FBCA-52FD-1338-3BEAAADCF5FC}"/>
              </a:ext>
            </a:extLst>
          </p:cNvPr>
          <p:cNvGrpSpPr/>
          <p:nvPr/>
        </p:nvGrpSpPr>
        <p:grpSpPr>
          <a:xfrm>
            <a:off x="0" y="2108200"/>
            <a:ext cx="12026900" cy="3975099"/>
            <a:chOff x="498929" y="906324"/>
            <a:chExt cx="11396010" cy="3054229"/>
          </a:xfrm>
        </p:grpSpPr>
        <p:sp>
          <p:nvSpPr>
            <p:cNvPr id="8" name="Shape 1267">
              <a:extLst>
                <a:ext uri="{FF2B5EF4-FFF2-40B4-BE49-F238E27FC236}">
                  <a16:creationId xmlns:a16="http://schemas.microsoft.com/office/drawing/2014/main" id="{1E6DFEE4-3CF5-BC36-1A5D-DA2BF617995E}"/>
                </a:ext>
              </a:extLst>
            </p:cNvPr>
            <p:cNvSpPr/>
            <p:nvPr/>
          </p:nvSpPr>
          <p:spPr>
            <a:xfrm>
              <a:off x="649997" y="1058724"/>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5DB4C2E3-C3AD-60C0-22B6-EF5CDE76BE40}"/>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10" name="文本框 1">
            <a:extLst>
              <a:ext uri="{FF2B5EF4-FFF2-40B4-BE49-F238E27FC236}">
                <a16:creationId xmlns:a16="http://schemas.microsoft.com/office/drawing/2014/main" id="{01874802-791D-1E63-942D-863EECDD926F}"/>
              </a:ext>
            </a:extLst>
          </p:cNvPr>
          <p:cNvSpPr txBox="1"/>
          <p:nvPr/>
        </p:nvSpPr>
        <p:spPr>
          <a:xfrm>
            <a:off x="2270465" y="2780102"/>
            <a:ext cx="9080500" cy="2677656"/>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Os profissionais de SST têm um papel importante no apoio e orientação a essa comissão, fornecendo conhecimentos técnicos para análise de riscos e definição de ações preventivas.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r>
              <a:rPr kumimoji="1" lang="pt-BR" altLang="zh-CN" sz="2400" dirty="0">
                <a:solidFill>
                  <a:schemeClr val="bg2">
                    <a:lumMod val="25000"/>
                  </a:schemeClr>
                </a:solidFill>
                <a:latin typeface="+mj-lt"/>
                <a:ea typeface="华文圆体 Regular" panose="020F0502040101010101" pitchFamily="34" charset="-122"/>
                <a:cs typeface="Yuanti SC" charset="-122"/>
              </a:rPr>
              <a:t>A CIPA é um espaço de discussão e diálogo entre empregadores e trabalhadores, contribuindo para o engajamento de todos na promoção de um ambiente de trabalho mais seguro e saudável.</a:t>
            </a:r>
          </a:p>
        </p:txBody>
      </p:sp>
      <p:pic>
        <p:nvPicPr>
          <p:cNvPr id="11" name="object 7">
            <a:extLst>
              <a:ext uri="{FF2B5EF4-FFF2-40B4-BE49-F238E27FC236}">
                <a16:creationId xmlns:a16="http://schemas.microsoft.com/office/drawing/2014/main" id="{0FF7BE5B-8235-C47C-B512-CC42B47B626F}"/>
              </a:ext>
            </a:extLst>
          </p:cNvPr>
          <p:cNvPicPr/>
          <p:nvPr/>
        </p:nvPicPr>
        <p:blipFill rotWithShape="1">
          <a:blip r:embed="rId2" cstate="print"/>
          <a:srcRect b="55378"/>
          <a:stretch/>
        </p:blipFill>
        <p:spPr>
          <a:xfrm>
            <a:off x="361036" y="4299857"/>
            <a:ext cx="1670964" cy="2558143"/>
          </a:xfrm>
          <a:prstGeom prst="rect">
            <a:avLst/>
          </a:prstGeom>
        </p:spPr>
      </p:pic>
      <p:grpSp>
        <p:nvGrpSpPr>
          <p:cNvPr id="15" name="Agrupar 14">
            <a:extLst>
              <a:ext uri="{FF2B5EF4-FFF2-40B4-BE49-F238E27FC236}">
                <a16:creationId xmlns:a16="http://schemas.microsoft.com/office/drawing/2014/main" id="{A4034D8F-577C-FE8D-9BEF-66C2DD47E13B}"/>
              </a:ext>
            </a:extLst>
          </p:cNvPr>
          <p:cNvGrpSpPr/>
          <p:nvPr/>
        </p:nvGrpSpPr>
        <p:grpSpPr>
          <a:xfrm>
            <a:off x="8638177" y="120628"/>
            <a:ext cx="3642723" cy="2065295"/>
            <a:chOff x="459377" y="389056"/>
            <a:chExt cx="2550523" cy="2220128"/>
          </a:xfrm>
        </p:grpSpPr>
        <p:sp>
          <p:nvSpPr>
            <p:cNvPr id="13" name="文本框 10">
              <a:extLst>
                <a:ext uri="{FF2B5EF4-FFF2-40B4-BE49-F238E27FC236}">
                  <a16:creationId xmlns:a16="http://schemas.microsoft.com/office/drawing/2014/main" id="{4BD36299-2B0F-6799-578F-3C1F6BBF544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14" name="文本框 10">
              <a:extLst>
                <a:ext uri="{FF2B5EF4-FFF2-40B4-BE49-F238E27FC236}">
                  <a16:creationId xmlns:a16="http://schemas.microsoft.com/office/drawing/2014/main" id="{E16E7D5E-2B06-B88B-078F-00604A863EB2}"/>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Tree>
    <p:extLst>
      <p:ext uri="{BB962C8B-B14F-4D97-AF65-F5344CB8AC3E}">
        <p14:creationId xmlns:p14="http://schemas.microsoft.com/office/powerpoint/2010/main" val="3908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id="{0D01FE60-8BFB-C15F-8C69-A9CD01434740}"/>
              </a:ext>
            </a:extLst>
          </p:cNvPr>
          <p:cNvSpPr txBox="1"/>
          <p:nvPr/>
        </p:nvSpPr>
        <p:spPr>
          <a:xfrm>
            <a:off x="5945545" y="904857"/>
            <a:ext cx="4831312" cy="5567293"/>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 atuação da CIPA é fundamental para a identificação e correção de problemas relacionados à segurança e saúde ocupacional no ambiente de trabalho. </a:t>
            </a:r>
          </a:p>
          <a:p>
            <a:pPr>
              <a:lnSpc>
                <a:spcPct val="150000"/>
              </a:lnSpc>
            </a:pPr>
            <a:endParaRPr kumimoji="1" lang="pt-BR" altLang="zh-CN" sz="2400" dirty="0">
              <a:latin typeface="+mj-lt"/>
              <a:ea typeface="华文圆体 Regular" panose="020F0502040101010101" pitchFamily="34" charset="-122"/>
              <a:cs typeface="Yuanti SC" charset="-122"/>
            </a:endParaRPr>
          </a:p>
          <a:p>
            <a:pPr>
              <a:lnSpc>
                <a:spcPct val="150000"/>
              </a:lnSpc>
            </a:pPr>
            <a:r>
              <a:rPr kumimoji="1" lang="pt-BR" altLang="zh-CN" sz="2400" dirty="0">
                <a:latin typeface="+mj-lt"/>
                <a:ea typeface="华文圆体 Regular" panose="020F0502040101010101" pitchFamily="34" charset="-122"/>
                <a:cs typeface="Yuanti SC" charset="-122"/>
              </a:rPr>
              <a:t>Com um trabalho colaborativo e participativo, é possível fortalecer a cultura de prevenção e cuidado nos serviços de saúde.</a:t>
            </a:r>
            <a:endParaRPr kumimoji="1" lang="zh-CN" altLang="en-US" sz="2400" dirty="0">
              <a:latin typeface="+mj-lt"/>
              <a:ea typeface="华文圆体 Regular" panose="020F0502040101010101" pitchFamily="34" charset="-122"/>
              <a:cs typeface="Yuanti SC" charset="-122"/>
            </a:endParaRPr>
          </a:p>
        </p:txBody>
      </p:sp>
      <p:pic>
        <p:nvPicPr>
          <p:cNvPr id="5122" name="Picture 2" descr="Serviços de Enfermagem - Grupo Avive">
            <a:extLst>
              <a:ext uri="{FF2B5EF4-FFF2-40B4-BE49-F238E27FC236}">
                <a16:creationId xmlns:a16="http://schemas.microsoft.com/office/drawing/2014/main" id="{3ACE8FA2-88BB-62AF-A829-1C4B367AB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89"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5754B6B0-912A-704C-9DDA-84EE811E2164}"/>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413164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Comissão Interna de Prevenção de Acidentes (CIPA)</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Fiscalização e penalidades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cs typeface="Yuanti SC" charset="-122"/>
              </a:rPr>
              <a:t>Atualizações e revisões</a:t>
            </a:r>
            <a:endParaRPr kumimoji="1" lang="zh-CN" altLang="en-US" dirty="0">
              <a:solidFill>
                <a:schemeClr val="accent4">
                  <a:lumMod val="40000"/>
                  <a:lumOff val="60000"/>
                </a:schemeClr>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332B6924-E4D2-4A5A-57A2-3049764851FB}"/>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294547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Agrupar 7">
            <a:extLst>
              <a:ext uri="{FF2B5EF4-FFF2-40B4-BE49-F238E27FC236}">
                <a16:creationId xmlns:a16="http://schemas.microsoft.com/office/drawing/2014/main" id="{FDDEC296-1822-697F-9DE1-32EE4E83A2C3}"/>
              </a:ext>
            </a:extLst>
          </p:cNvPr>
          <p:cNvGrpSpPr/>
          <p:nvPr/>
        </p:nvGrpSpPr>
        <p:grpSpPr>
          <a:xfrm>
            <a:off x="348047" y="875471"/>
            <a:ext cx="10579720" cy="4518321"/>
            <a:chOff x="498929" y="906324"/>
            <a:chExt cx="11331136" cy="2947651"/>
          </a:xfrm>
        </p:grpSpPr>
        <p:sp>
          <p:nvSpPr>
            <p:cNvPr id="3" name="Shape 1267">
              <a:extLst>
                <a:ext uri="{FF2B5EF4-FFF2-40B4-BE49-F238E27FC236}">
                  <a16:creationId xmlns:a16="http://schemas.microsoft.com/office/drawing/2014/main" id="{4624A79B-3D4A-DCBE-9D2B-8BC3CC8F187E}"/>
                </a:ext>
              </a:extLst>
            </p:cNvPr>
            <p:cNvSpPr/>
            <p:nvPr/>
          </p:nvSpPr>
          <p:spPr>
            <a:xfrm>
              <a:off x="585123" y="952147"/>
              <a:ext cx="11244942" cy="2901828"/>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dirty="0"/>
            </a:p>
          </p:txBody>
        </p:sp>
        <p:sp>
          <p:nvSpPr>
            <p:cNvPr id="5" name="Shape 1267">
              <a:extLst>
                <a:ext uri="{FF2B5EF4-FFF2-40B4-BE49-F238E27FC236}">
                  <a16:creationId xmlns:a16="http://schemas.microsoft.com/office/drawing/2014/main" id="{A925F419-BD4F-4123-7F4F-80ACA3985E41}"/>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6" name="文本框 1">
            <a:extLst>
              <a:ext uri="{FF2B5EF4-FFF2-40B4-BE49-F238E27FC236}">
                <a16:creationId xmlns:a16="http://schemas.microsoft.com/office/drawing/2014/main" id="{0AE798FB-19C2-93F3-63E7-857756578995}"/>
              </a:ext>
            </a:extLst>
          </p:cNvPr>
          <p:cNvSpPr txBox="1"/>
          <p:nvPr/>
        </p:nvSpPr>
        <p:spPr>
          <a:xfrm>
            <a:off x="1640136" y="1382313"/>
            <a:ext cx="8886932" cy="3276282"/>
          </a:xfrm>
          <a:prstGeom prst="rect">
            <a:avLst/>
          </a:prstGeom>
          <a:noFill/>
        </p:spPr>
        <p:txBody>
          <a:bodyPr wrap="square" rtlCol="0">
            <a:spAutoFit/>
          </a:bodyPr>
          <a:lstStyle/>
          <a:p>
            <a:pPr>
              <a:lnSpc>
                <a:spcPct val="150000"/>
              </a:lnSpc>
            </a:pPr>
            <a:r>
              <a:rPr kumimoji="1" lang="pt-BR" altLang="zh-CN" sz="2000" b="1" dirty="0">
                <a:solidFill>
                  <a:schemeClr val="bg2">
                    <a:lumMod val="25000"/>
                  </a:schemeClr>
                </a:solidFill>
                <a:latin typeface="+mj-lt"/>
                <a:ea typeface="华文圆体 Regular" panose="020F0502040101010101" pitchFamily="34" charset="-122"/>
                <a:cs typeface="Yuanti SC" charset="-122"/>
              </a:rPr>
              <a:t>Fiscalização e penalidades</a:t>
            </a:r>
          </a:p>
          <a:p>
            <a:pPr>
              <a:lnSpc>
                <a:spcPct val="150000"/>
              </a:lnSpc>
            </a:pPr>
            <a:endParaRPr kumimoji="1" lang="pt-BR" altLang="zh-CN" sz="2000"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A NR-32 estabelece que o não cumprimento de suas diretrizes sujeita o empregador a penalidades previstas na legislação trabalhista. A fiscalização do cumprimento da norma é realizada pelos órgãos competentes, e os profissionais de SST têm um papel relevante em auxiliar nessa fiscalização e no acompanhamento das medidas corretivas.</a:t>
            </a:r>
          </a:p>
        </p:txBody>
      </p:sp>
      <p:grpSp>
        <p:nvGrpSpPr>
          <p:cNvPr id="10" name="Agrupar 9">
            <a:extLst>
              <a:ext uri="{FF2B5EF4-FFF2-40B4-BE49-F238E27FC236}">
                <a16:creationId xmlns:a16="http://schemas.microsoft.com/office/drawing/2014/main" id="{1F0A4C7F-004B-5A0B-A598-A50755724A57}"/>
              </a:ext>
            </a:extLst>
          </p:cNvPr>
          <p:cNvGrpSpPr/>
          <p:nvPr/>
        </p:nvGrpSpPr>
        <p:grpSpPr>
          <a:xfrm>
            <a:off x="584488" y="2710218"/>
            <a:ext cx="944769" cy="664909"/>
            <a:chOff x="3747406" y="681717"/>
            <a:chExt cx="2308225" cy="1924050"/>
          </a:xfrm>
        </p:grpSpPr>
        <p:sp>
          <p:nvSpPr>
            <p:cNvPr id="11" name="Freeform 11">
              <a:extLst>
                <a:ext uri="{FF2B5EF4-FFF2-40B4-BE49-F238E27FC236}">
                  <a16:creationId xmlns:a16="http://schemas.microsoft.com/office/drawing/2014/main" id="{8ED781D8-B978-840D-0D07-0139A9BE7E3C}"/>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2" name="Freeform 12">
              <a:extLst>
                <a:ext uri="{FF2B5EF4-FFF2-40B4-BE49-F238E27FC236}">
                  <a16:creationId xmlns:a16="http://schemas.microsoft.com/office/drawing/2014/main" id="{D15C5C38-6BE1-79FD-02E3-39FEDE372A22}"/>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3" name="Shape 2784">
              <a:extLst>
                <a:ext uri="{FF2B5EF4-FFF2-40B4-BE49-F238E27FC236}">
                  <a16:creationId xmlns:a16="http://schemas.microsoft.com/office/drawing/2014/main" id="{DCAC7E74-16F0-491E-59D5-D12CC0C50AC4}"/>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4" name="object 63">
            <a:extLst>
              <a:ext uri="{FF2B5EF4-FFF2-40B4-BE49-F238E27FC236}">
                <a16:creationId xmlns:a16="http://schemas.microsoft.com/office/drawing/2014/main" id="{ED4BEBFD-0278-5B1E-8432-38B2348FD336}"/>
              </a:ext>
            </a:extLst>
          </p:cNvPr>
          <p:cNvPicPr/>
          <p:nvPr/>
        </p:nvPicPr>
        <p:blipFill rotWithShape="1">
          <a:blip r:embed="rId2" cstate="print"/>
          <a:srcRect l="49738"/>
          <a:stretch/>
        </p:blipFill>
        <p:spPr>
          <a:xfrm>
            <a:off x="10350181" y="4490357"/>
            <a:ext cx="1715710" cy="2439041"/>
          </a:xfrm>
          <a:prstGeom prst="rect">
            <a:avLst/>
          </a:prstGeom>
        </p:spPr>
      </p:pic>
      <p:pic>
        <p:nvPicPr>
          <p:cNvPr id="7" name="Imagem 6" descr="Uma imagem contendo Texto&#10;&#10;Descrição gerada automaticamente">
            <a:extLst>
              <a:ext uri="{FF2B5EF4-FFF2-40B4-BE49-F238E27FC236}">
                <a16:creationId xmlns:a16="http://schemas.microsoft.com/office/drawing/2014/main" id="{A3D6F948-B406-3B0C-7431-AB1BCB2B64D9}"/>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5899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Retângulo 2">
            <a:extLst>
              <a:ext uri="{FF2B5EF4-FFF2-40B4-BE49-F238E27FC236}">
                <a16:creationId xmlns:a16="http://schemas.microsoft.com/office/drawing/2014/main" id="{93F2731A-CF11-89AC-9BEE-08D6D100EFC3}"/>
              </a:ext>
            </a:extLst>
          </p:cNvPr>
          <p:cNvSpPr/>
          <p:nvPr/>
        </p:nvSpPr>
        <p:spPr>
          <a:xfrm>
            <a:off x="0" y="3686481"/>
            <a:ext cx="12192000" cy="3171519"/>
          </a:xfrm>
          <a:prstGeom prst="rect">
            <a:avLst/>
          </a:prstGeom>
          <a:solidFill>
            <a:srgbClr val="FDC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2787636" y="1376554"/>
            <a:ext cx="8709120" cy="4619854"/>
          </a:xfrm>
          <a:prstGeom prst="rect">
            <a:avLst/>
          </a:prstGeom>
          <a:noFill/>
        </p:spPr>
        <p:txBody>
          <a:bodyPr wrap="square" rtlCol="0">
            <a:spAutoFit/>
          </a:bodyPr>
          <a:lstStyle/>
          <a:p>
            <a:pPr>
              <a:lnSpc>
                <a:spcPct val="150000"/>
              </a:lnSpc>
            </a:pPr>
            <a:r>
              <a:rPr kumimoji="1" lang="pt-BR" altLang="zh-CN" dirty="0">
                <a:solidFill>
                  <a:schemeClr val="bg2">
                    <a:lumMod val="25000"/>
                  </a:schemeClr>
                </a:solidFill>
                <a:latin typeface="+mj-lt"/>
                <a:ea typeface="华文圆体 Regular" panose="020F0502040101010101" pitchFamily="34" charset="-122"/>
                <a:cs typeface="Yuanti SC" charset="-122"/>
              </a:rPr>
              <a:t>Os profissionais de SST devem estar familiarizados com as exigências da NR-32 e as normas de segurança ocupacional aplicáveis aos serviços de saúde. Eles devem auxiliar os empregadores na implementação das medidas de prevenção, assegurando que os padrões e procedimentos estejam em conformidade com as normas vigentes.</a:t>
            </a:r>
          </a:p>
          <a:p>
            <a:pPr>
              <a:lnSpc>
                <a:spcPct val="150000"/>
              </a:lnSpc>
            </a:pPr>
            <a:endParaRPr kumimoji="1" lang="pt-BR" altLang="zh-CN"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dirty="0">
                <a:solidFill>
                  <a:schemeClr val="bg2">
                    <a:lumMod val="25000"/>
                  </a:schemeClr>
                </a:solidFill>
                <a:latin typeface="+mj-lt"/>
                <a:ea typeface="华文圆体 Regular" panose="020F0502040101010101" pitchFamily="34" charset="-122"/>
                <a:cs typeface="Yuanti SC" charset="-122"/>
              </a:rPr>
              <a:t>Além disso, a atuação dos profissionais de SST é fundamental para garantir que as medidas corretivas sejam adotadas caso sejam identificadas irregularidades durante a fiscalização. A cooperação com os órgãos fiscalizadores é essencial para garantir um ambiente de trabalho seguro e saudável nos serviços de saúde.</a:t>
            </a:r>
            <a:endParaRPr kumimoji="1" lang="zh-CN" altLang="en-US" dirty="0">
              <a:solidFill>
                <a:schemeClr val="bg2">
                  <a:lumMod val="25000"/>
                </a:schemeClr>
              </a:solidFill>
              <a:latin typeface="+mj-lt"/>
              <a:ea typeface="华文圆体 Regular" panose="020F0502040101010101" pitchFamily="34" charset="-122"/>
              <a:cs typeface="Yuanti SC" charset="-122"/>
            </a:endParaRPr>
          </a:p>
        </p:txBody>
      </p:sp>
      <p:sp>
        <p:nvSpPr>
          <p:cNvPr id="6" name="AutoShape 19">
            <a:extLst>
              <a:ext uri="{FF2B5EF4-FFF2-40B4-BE49-F238E27FC236}">
                <a16:creationId xmlns:a16="http://schemas.microsoft.com/office/drawing/2014/main" id="{16A6BA1C-0D16-E1A7-96BC-E8E492CCCDB6}"/>
              </a:ext>
            </a:extLst>
          </p:cNvPr>
          <p:cNvSpPr>
            <a:spLocks/>
          </p:cNvSpPr>
          <p:nvPr/>
        </p:nvSpPr>
        <p:spPr bwMode="auto">
          <a:xfrm>
            <a:off x="905197" y="4254500"/>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7" name="AutoShape 19">
            <a:extLst>
              <a:ext uri="{FF2B5EF4-FFF2-40B4-BE49-F238E27FC236}">
                <a16:creationId xmlns:a16="http://schemas.microsoft.com/office/drawing/2014/main" id="{4A51E657-D88C-9BF9-45AC-C30CCC75F53F}"/>
              </a:ext>
            </a:extLst>
          </p:cNvPr>
          <p:cNvSpPr>
            <a:spLocks/>
          </p:cNvSpPr>
          <p:nvPr/>
        </p:nvSpPr>
        <p:spPr bwMode="auto">
          <a:xfrm>
            <a:off x="816297" y="4152900"/>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8" name="Gráfico 7" descr="Luzes acesas estrutura de tópicos">
            <a:extLst>
              <a:ext uri="{FF2B5EF4-FFF2-40B4-BE49-F238E27FC236}">
                <a16:creationId xmlns:a16="http://schemas.microsoft.com/office/drawing/2014/main" id="{45340BB9-B9CF-AAEC-1BAA-92C0C20FF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42" y="4390718"/>
            <a:ext cx="914400" cy="914400"/>
          </a:xfrm>
          <a:prstGeom prst="rect">
            <a:avLst/>
          </a:prstGeom>
        </p:spPr>
      </p:pic>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905197" y="19031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816297" y="18015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242" y="2040091"/>
            <a:ext cx="914400" cy="914400"/>
          </a:xfrm>
          <a:prstGeom prst="rect">
            <a:avLst/>
          </a:prstGeom>
        </p:spPr>
      </p:pic>
    </p:spTree>
    <p:extLst>
      <p:ext uri="{BB962C8B-B14F-4D97-AF65-F5344CB8AC3E}">
        <p14:creationId xmlns:p14="http://schemas.microsoft.com/office/powerpoint/2010/main" val="2917720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id="{354927F5-01FE-E43F-170F-B4D6E896163C}"/>
              </a:ext>
            </a:extLst>
          </p:cNvPr>
          <p:cNvSpPr txBox="1"/>
          <p:nvPr/>
        </p:nvSpPr>
        <p:spPr>
          <a:xfrm>
            <a:off x="5768623" y="288076"/>
            <a:ext cx="6442930"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Medidas de prevenção de acidentes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Gerenciamento de Riscos (PGR)</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Programa de Controle Médico de Saúde Ocupacional (PCMSO)</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Capacitação dos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Gestão de resíduos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Ergonomia nos serviços de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Agentes biológicos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Riscos químicos e farmacêuticos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Responsabilidade dos empregadores e trabalhadores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Proteção radiológica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Vigilância em saúde</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Documentação e registros</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Comissão Interna de Prevenção de Acidentes (CIPA)</a:t>
            </a:r>
          </a:p>
          <a:p>
            <a:pPr marL="285750" indent="-285750">
              <a:lnSpc>
                <a:spcPct val="150000"/>
              </a:lnSpc>
              <a:buFont typeface="Wingdings" panose="05000000000000000000" pitchFamily="2" charset="2"/>
              <a:buChar char="§"/>
            </a:pPr>
            <a:r>
              <a:rPr kumimoji="1" lang="pt-BR" altLang="zh-CN" dirty="0">
                <a:solidFill>
                  <a:schemeClr val="accent4">
                    <a:lumMod val="40000"/>
                    <a:lumOff val="60000"/>
                  </a:schemeClr>
                </a:solidFill>
                <a:latin typeface="+mj-lt"/>
                <a:ea typeface="华文圆体 Regular" panose="020F0502040101010101" pitchFamily="34" charset="-122"/>
              </a:rPr>
              <a:t>Fiscalização e penalidades</a:t>
            </a:r>
          </a:p>
          <a:p>
            <a:pPr marL="285750" indent="-285750">
              <a:lnSpc>
                <a:spcPct val="150000"/>
              </a:lnSpc>
              <a:buFont typeface="Wingdings" panose="05000000000000000000" pitchFamily="2" charset="2"/>
              <a:buChar char="§"/>
            </a:pPr>
            <a:r>
              <a:rPr kumimoji="1" lang="pt-BR" altLang="zh-CN" b="1" dirty="0">
                <a:latin typeface="+mj-lt"/>
                <a:ea typeface="华文圆体 Regular" panose="020F0502040101010101" pitchFamily="34" charset="-122"/>
                <a:cs typeface="Yuanti SC" charset="-122"/>
              </a:rPr>
              <a:t>Atualizações e revisões</a:t>
            </a:r>
            <a:endParaRPr kumimoji="1" lang="zh-CN" altLang="en-US" b="1" dirty="0">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4" name="Group 37">
            <a:extLst>
              <a:ext uri="{FF2B5EF4-FFF2-40B4-BE49-F238E27FC236}">
                <a16:creationId xmlns:a16="http://schemas.microsoft.com/office/drawing/2014/main" id="{B537F46A-1D50-38D3-98BE-A49F83CFA247}"/>
              </a:ext>
            </a:extLst>
          </p:cNvPr>
          <p:cNvGrpSpPr/>
          <p:nvPr/>
        </p:nvGrpSpPr>
        <p:grpSpPr>
          <a:xfrm rot="20905313">
            <a:off x="2861422" y="1897112"/>
            <a:ext cx="2624953" cy="293419"/>
            <a:chOff x="2535275" y="2119581"/>
            <a:chExt cx="2632785" cy="293419"/>
          </a:xfrm>
        </p:grpSpPr>
        <p:cxnSp>
          <p:nvCxnSpPr>
            <p:cNvPr id="45" name="AutoShape 5">
              <a:extLst>
                <a:ext uri="{FF2B5EF4-FFF2-40B4-BE49-F238E27FC236}">
                  <a16:creationId xmlns:a16="http://schemas.microsoft.com/office/drawing/2014/main" id="{83FF2B90-5DB7-55FA-33BE-B4321C5E81A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46" name="Oval 12">
              <a:extLst>
                <a:ext uri="{FF2B5EF4-FFF2-40B4-BE49-F238E27FC236}">
                  <a16:creationId xmlns:a16="http://schemas.microsoft.com/office/drawing/2014/main" id="{C6088854-1F76-E31B-3767-3526A3A0A44E}"/>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2" name="Group 37">
            <a:extLst>
              <a:ext uri="{FF2B5EF4-FFF2-40B4-BE49-F238E27FC236}">
                <a16:creationId xmlns:a16="http://schemas.microsoft.com/office/drawing/2014/main" id="{E2A2C977-EC25-1F94-BFCE-F46B5D4C4381}"/>
              </a:ext>
            </a:extLst>
          </p:cNvPr>
          <p:cNvGrpSpPr/>
          <p:nvPr/>
        </p:nvGrpSpPr>
        <p:grpSpPr>
          <a:xfrm rot="629205">
            <a:off x="3013821" y="2504389"/>
            <a:ext cx="2624953" cy="293419"/>
            <a:chOff x="2535275" y="2119581"/>
            <a:chExt cx="2632785" cy="293419"/>
          </a:xfrm>
        </p:grpSpPr>
        <p:cxnSp>
          <p:nvCxnSpPr>
            <p:cNvPr id="73" name="AutoShape 5">
              <a:extLst>
                <a:ext uri="{FF2B5EF4-FFF2-40B4-BE49-F238E27FC236}">
                  <a16:creationId xmlns:a16="http://schemas.microsoft.com/office/drawing/2014/main" id="{DEE591DE-9A4A-B114-DD5F-40E51E21529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4" name="Oval 12">
              <a:extLst>
                <a:ext uri="{FF2B5EF4-FFF2-40B4-BE49-F238E27FC236}">
                  <a16:creationId xmlns:a16="http://schemas.microsoft.com/office/drawing/2014/main" id="{2DFF040F-E3C6-CE0C-641F-DC228051877B}"/>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37">
            <a:extLst>
              <a:ext uri="{FF2B5EF4-FFF2-40B4-BE49-F238E27FC236}">
                <a16:creationId xmlns:a16="http://schemas.microsoft.com/office/drawing/2014/main" id="{A5A2C0A6-FAFC-2F7C-DD63-A13C23FB2FCA}"/>
              </a:ext>
            </a:extLst>
          </p:cNvPr>
          <p:cNvGrpSpPr/>
          <p:nvPr/>
        </p:nvGrpSpPr>
        <p:grpSpPr>
          <a:xfrm rot="1720173">
            <a:off x="2879951" y="3079549"/>
            <a:ext cx="2624953" cy="293419"/>
            <a:chOff x="2535275" y="2119581"/>
            <a:chExt cx="2632785" cy="293419"/>
          </a:xfrm>
        </p:grpSpPr>
        <p:cxnSp>
          <p:nvCxnSpPr>
            <p:cNvPr id="76" name="AutoShape 5">
              <a:extLst>
                <a:ext uri="{FF2B5EF4-FFF2-40B4-BE49-F238E27FC236}">
                  <a16:creationId xmlns:a16="http://schemas.microsoft.com/office/drawing/2014/main" id="{717CE1AD-A2A9-D356-08D8-6C4D688F772A}"/>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77" name="Oval 12">
              <a:extLst>
                <a:ext uri="{FF2B5EF4-FFF2-40B4-BE49-F238E27FC236}">
                  <a16:creationId xmlns:a16="http://schemas.microsoft.com/office/drawing/2014/main" id="{1F49F471-A26C-2A40-DCDA-DB018876E5C7}"/>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pic>
        <p:nvPicPr>
          <p:cNvPr id="71" name="Picture 2" descr="NR 32 - Segurança e Saúde no Trabalho em Serviços de Saúde">
            <a:extLst>
              <a:ext uri="{FF2B5EF4-FFF2-40B4-BE49-F238E27FC236}">
                <a16:creationId xmlns:a16="http://schemas.microsoft.com/office/drawing/2014/main" id="{266FBDE0-DAE7-AD7D-878A-2BC240E79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84" b="21373"/>
          <a:stretch/>
        </p:blipFill>
        <p:spPr bwMode="auto">
          <a:xfrm>
            <a:off x="866827" y="1384300"/>
            <a:ext cx="2415044" cy="2430806"/>
          </a:xfrm>
          <a:prstGeom prst="ellipse">
            <a:avLst/>
          </a:prstGeom>
          <a:noFill/>
          <a:ln w="38100">
            <a:noFill/>
          </a:ln>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EE7DB43B-0AAD-9A48-7FFB-942347926F9A}"/>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3539961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Retângulo 13">
            <a:extLst>
              <a:ext uri="{FF2B5EF4-FFF2-40B4-BE49-F238E27FC236}">
                <a16:creationId xmlns:a16="http://schemas.microsoft.com/office/drawing/2014/main" id="{2893087F-39A4-027B-192A-060535FFCF88}"/>
              </a:ext>
            </a:extLst>
          </p:cNvPr>
          <p:cNvSpPr/>
          <p:nvPr/>
        </p:nvSpPr>
        <p:spPr>
          <a:xfrm>
            <a:off x="0" y="782124"/>
            <a:ext cx="115570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object 7">
            <a:extLst>
              <a:ext uri="{FF2B5EF4-FFF2-40B4-BE49-F238E27FC236}">
                <a16:creationId xmlns:a16="http://schemas.microsoft.com/office/drawing/2014/main" id="{75B5D1D9-9AC0-F998-88E5-F82589D4A067}"/>
              </a:ext>
            </a:extLst>
          </p:cNvPr>
          <p:cNvPicPr/>
          <p:nvPr/>
        </p:nvPicPr>
        <p:blipFill rotWithShape="1">
          <a:blip r:embed="rId2" cstate="print"/>
          <a:srcRect b="55378"/>
          <a:stretch/>
        </p:blipFill>
        <p:spPr>
          <a:xfrm>
            <a:off x="-508000" y="981529"/>
            <a:ext cx="3659285" cy="5876471"/>
          </a:xfrm>
          <a:prstGeom prst="rect">
            <a:avLst/>
          </a:prstGeom>
        </p:spPr>
      </p:pic>
      <p:sp>
        <p:nvSpPr>
          <p:cNvPr id="13" name="文本框 1">
            <a:extLst>
              <a:ext uri="{FF2B5EF4-FFF2-40B4-BE49-F238E27FC236}">
                <a16:creationId xmlns:a16="http://schemas.microsoft.com/office/drawing/2014/main" id="{0463B3C6-7056-54FA-CA6F-B405C654C210}"/>
              </a:ext>
            </a:extLst>
          </p:cNvPr>
          <p:cNvSpPr txBox="1"/>
          <p:nvPr/>
        </p:nvSpPr>
        <p:spPr>
          <a:xfrm>
            <a:off x="3341685" y="819036"/>
            <a:ext cx="7656515" cy="5021055"/>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Atualizações e revisões</a:t>
            </a:r>
          </a:p>
          <a:p>
            <a:pPr>
              <a:lnSpc>
                <a:spcPct val="150000"/>
              </a:lnSpc>
            </a:pPr>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A NR-32 pode ser atualizada e revisada periodicamente para se adequar às mudanças tecnológicas, avanços científicos e novas necessidades do setor de saúde. Os profissionais de SST devem acompanhar essas atualizações e se manterem informados para garantir que suas práticas estejam sempre alinhadas com as normas mais recentes.</a:t>
            </a:r>
            <a:endParaRPr kumimoji="1" lang="pt-BR" altLang="zh-CN" sz="2000" dirty="0">
              <a:solidFill>
                <a:schemeClr val="bg2">
                  <a:lumMod val="25000"/>
                </a:schemeClr>
              </a:solidFill>
              <a:latin typeface="+mj-lt"/>
              <a:ea typeface="华文圆体 Regular" panose="020F0502040101010101" pitchFamily="34" charset="-122"/>
              <a:cs typeface="Yuanti SC" charset="-122"/>
            </a:endParaRPr>
          </a:p>
        </p:txBody>
      </p:sp>
    </p:spTree>
    <p:extLst>
      <p:ext uri="{BB962C8B-B14F-4D97-AF65-F5344CB8AC3E}">
        <p14:creationId xmlns:p14="http://schemas.microsoft.com/office/powerpoint/2010/main" val="31055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2139754" y="1797424"/>
            <a:ext cx="9620693" cy="3913059"/>
          </a:xfrm>
          <a:prstGeom prst="rect">
            <a:avLst/>
          </a:prstGeom>
          <a:noFill/>
        </p:spPr>
        <p:txBody>
          <a:bodyPr wrap="square" rtlCol="0">
            <a:spAutoFit/>
          </a:bodyPr>
          <a:lstStyle/>
          <a:p>
            <a:pPr>
              <a:lnSpc>
                <a:spcPct val="150000"/>
              </a:lnSpc>
            </a:pPr>
            <a:r>
              <a:rPr kumimoji="1" lang="pt-BR" altLang="zh-CN" sz="2400" dirty="0">
                <a:latin typeface="+mj-lt"/>
                <a:ea typeface="华文圆体 Regular" panose="020F0502040101010101" pitchFamily="34" charset="-122"/>
                <a:cs typeface="Yuanti SC" charset="-122"/>
              </a:rPr>
              <a:t>As atualizações da NR-32 podem trazer novas orientações, medidas de controle e aprimoramentos em relação à segurança e saúde ocupacional nos serviços de saúde. Por isso, é fundamental que os profissionais de SST estejam atentos às mudanças e se capacitem constantemente para garantir a aplicação adequada das normas em seu ambiente de trabalho.</a:t>
            </a:r>
          </a:p>
          <a:p>
            <a:pPr>
              <a:lnSpc>
                <a:spcPct val="150000"/>
              </a:lnSpc>
            </a:pPr>
            <a:endParaRPr kumimoji="1" lang="pt-BR" altLang="zh-CN" sz="2400" dirty="0">
              <a:latin typeface="+mj-lt"/>
              <a:ea typeface="华文圆体 Regular" panose="020F0502040101010101" pitchFamily="34" charset="-122"/>
              <a:cs typeface="Yuanti SC" charset="-122"/>
            </a:endParaRPr>
          </a:p>
          <a:p>
            <a:pPr>
              <a:lnSpc>
                <a:spcPct val="150000"/>
              </a:lnSpc>
            </a:pPr>
            <a:endParaRPr kumimoji="1" lang="pt-BR" altLang="zh-CN" sz="2400" dirty="0">
              <a:latin typeface="+mj-lt"/>
              <a:ea typeface="华文圆体 Regular" panose="020F0502040101010101" pitchFamily="34" charset="-122"/>
              <a:cs typeface="Yuanti SC" charset="-122"/>
            </a:endParaRPr>
          </a:p>
        </p:txBody>
      </p:sp>
      <p:grpSp>
        <p:nvGrpSpPr>
          <p:cNvPr id="5" name="Agrupar 4">
            <a:extLst>
              <a:ext uri="{FF2B5EF4-FFF2-40B4-BE49-F238E27FC236}">
                <a16:creationId xmlns:a16="http://schemas.microsoft.com/office/drawing/2014/main" id="{DAC1CF41-421B-D5CB-28A8-28A3F5FFF03E}"/>
              </a:ext>
            </a:extLst>
          </p:cNvPr>
          <p:cNvGrpSpPr/>
          <p:nvPr/>
        </p:nvGrpSpPr>
        <p:grpSpPr>
          <a:xfrm>
            <a:off x="498804" y="2745857"/>
            <a:ext cx="1423308" cy="1103538"/>
            <a:chOff x="3747406" y="681717"/>
            <a:chExt cx="2308225" cy="1924050"/>
          </a:xfrm>
        </p:grpSpPr>
        <p:sp>
          <p:nvSpPr>
            <p:cNvPr id="6" name="Freeform 11">
              <a:extLst>
                <a:ext uri="{FF2B5EF4-FFF2-40B4-BE49-F238E27FC236}">
                  <a16:creationId xmlns:a16="http://schemas.microsoft.com/office/drawing/2014/main" id="{2CAFDDAF-7FDE-F0A4-2941-5B7E68F9EBA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FDC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276A6AE8-806E-9A14-B68E-CB5F01A564E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812F4DA5-E672-BCBC-50BD-5FEF3F8D5F9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3" name="Imagem 2" descr="Uma imagem contendo Texto&#10;&#10;Descrição gerada automaticamente">
            <a:extLst>
              <a:ext uri="{FF2B5EF4-FFF2-40B4-BE49-F238E27FC236}">
                <a16:creationId xmlns:a16="http://schemas.microsoft.com/office/drawing/2014/main" id="{65C7EEDE-297F-C6B7-74A6-273151719F8C}"/>
              </a:ext>
            </a:extLst>
          </p:cNvPr>
          <p:cNvPicPr>
            <a:picLocks noChangeAspect="1"/>
          </p:cNvPicPr>
          <p:nvPr/>
        </p:nvPicPr>
        <p:blipFill>
          <a:blip r:embed="rId2"/>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54850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9" name="文本框 1">
            <a:extLst>
              <a:ext uri="{FF2B5EF4-FFF2-40B4-BE49-F238E27FC236}">
                <a16:creationId xmlns:a16="http://schemas.microsoft.com/office/drawing/2014/main" id="{85501031-472F-464B-8515-C8BD874D3037}"/>
              </a:ext>
            </a:extLst>
          </p:cNvPr>
          <p:cNvSpPr txBox="1"/>
          <p:nvPr/>
        </p:nvSpPr>
        <p:spPr>
          <a:xfrm>
            <a:off x="913795" y="1732449"/>
            <a:ext cx="3078749" cy="4058751"/>
          </a:xfrm>
          <a:prstGeom prst="rect">
            <a:avLst/>
          </a:prstGeom>
        </p:spPr>
        <p:txBody>
          <a:bodyPr vert="horz" lIns="91440" tIns="45720" rIns="91440" bIns="45720" rtlCol="0" anchor="t">
            <a:normAutofit/>
          </a:bodyPr>
          <a:lstStyle/>
          <a:p>
            <a:pPr>
              <a:spcBef>
                <a:spcPct val="20000"/>
              </a:spcBef>
              <a:spcAft>
                <a:spcPts val="600"/>
              </a:spcAft>
              <a:buClr>
                <a:schemeClr val="tx2"/>
              </a:buClr>
              <a:buSzPct val="70000"/>
              <a:buFont typeface="Wingdings 2" charset="2"/>
            </a:pPr>
            <a:r>
              <a:rPr kumimoji="1" lang="en-US" altLang="zh-CN"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atualização contínua dos profissionais de SST é uma forma de assegurar que as melhores práticas de segurança e saúde ocupacional sejam adotadas nos serviços de saúde, protegendo os trabalhadores e garantindo a qualidade da assistência prestada aos pacientes. </a:t>
            </a:r>
          </a:p>
          <a:p>
            <a:pPr>
              <a:spcBef>
                <a:spcPct val="20000"/>
              </a:spcBef>
              <a:spcAft>
                <a:spcPts val="600"/>
              </a:spcAft>
              <a:buClr>
                <a:schemeClr val="tx2"/>
              </a:buClr>
              <a:buSzPct val="70000"/>
              <a:buFont typeface="Wingdings 2" charset="2"/>
            </a:pPr>
            <a:endParaRPr kumimoji="1" lang="en-US" altLang="zh-CN"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spcBef>
                <a:spcPct val="20000"/>
              </a:spcBef>
              <a:spcAft>
                <a:spcPts val="600"/>
              </a:spcAft>
              <a:buClr>
                <a:schemeClr val="tx2"/>
              </a:buClr>
              <a:buSzPct val="70000"/>
              <a:buFont typeface="Wingdings 2" charset="2"/>
            </a:pPr>
            <a:endParaRPr kumimoji="1" lang="en-US" altLang="zh-CN"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35847" name="Picture 3584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35842" name="Picture 2" descr="Medicina do Trabalho em Brasília – Segurança, Medicina do Trabalho – BSB Med">
            <a:extLst>
              <a:ext uri="{FF2B5EF4-FFF2-40B4-BE49-F238E27FC236}">
                <a16:creationId xmlns:a16="http://schemas.microsoft.com/office/drawing/2014/main" id="{3044D941-52E8-B487-F394-88C889FB03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 r="2" b="41214"/>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BFF18FC6-CAF0-D4CE-B409-792F1F9DCA77}"/>
              </a:ext>
            </a:extLst>
          </p:cNvPr>
          <p:cNvPicPr>
            <a:picLocks noChangeAspect="1"/>
          </p:cNvPicPr>
          <p:nvPr/>
        </p:nvPicPr>
        <p:blipFill>
          <a:blip r:embed="rId5"/>
          <a:stretch>
            <a:fillRect/>
          </a:stretch>
        </p:blipFill>
        <p:spPr>
          <a:xfrm>
            <a:off x="756781" y="234135"/>
            <a:ext cx="2057640" cy="586371"/>
          </a:xfrm>
          <a:prstGeom prst="rect">
            <a:avLst/>
          </a:prstGeom>
        </p:spPr>
      </p:pic>
    </p:spTree>
    <p:extLst>
      <p:ext uri="{BB962C8B-B14F-4D97-AF65-F5344CB8AC3E}">
        <p14:creationId xmlns:p14="http://schemas.microsoft.com/office/powerpoint/2010/main" val="373356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4854308" y="3076303"/>
            <a:ext cx="1356130" cy="1203054"/>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6400800" y="2455345"/>
            <a:ext cx="5511799" cy="3359061"/>
          </a:xfrm>
          <a:prstGeom prst="rect">
            <a:avLst/>
          </a:prstGeom>
          <a:noFill/>
        </p:spPr>
        <p:txBody>
          <a:bodyPr wrap="square" rtlCol="0">
            <a:spAutoFit/>
          </a:bodyPr>
          <a:lstStyle/>
          <a:p>
            <a:pPr>
              <a:lnSpc>
                <a:spcPct val="150000"/>
              </a:lnSpc>
            </a:pPr>
            <a:r>
              <a:rPr kumimoji="1" lang="pt-BR" altLang="zh-CN" sz="2400" dirty="0">
                <a:ln w="0"/>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A Norma Regulamentadora NR-32 tem uma ampla abrangência e é aplicável a todos os estabelecimentos que prestam serviços de saúde, independentemente do porte ou número de funcionários. </a:t>
            </a:r>
          </a:p>
          <a:p>
            <a:pPr>
              <a:lnSpc>
                <a:spcPct val="150000"/>
              </a:lnSpc>
            </a:pPr>
            <a:endParaRPr kumimoji="1" lang="pt-BR" altLang="zh-CN" sz="2400" dirty="0">
              <a:solidFill>
                <a:schemeClr val="bg2">
                  <a:lumMod val="25000"/>
                </a:schemeClr>
              </a:solidFill>
              <a:latin typeface="+mj-lt"/>
              <a:ea typeface="华文圆体 Regular" panose="020F0502040101010101" pitchFamily="34" charset="-122"/>
              <a:cs typeface="Yuanti SC" charset="-122"/>
            </a:endParaRPr>
          </a:p>
        </p:txBody>
      </p:sp>
      <p:pic>
        <p:nvPicPr>
          <p:cNvPr id="6" name="Gráfico 5" descr="Luzes acesas estrutura de tópicos">
            <a:extLst>
              <a:ext uri="{FF2B5EF4-FFF2-40B4-BE49-F238E27FC236}">
                <a16:creationId xmlns:a16="http://schemas.microsoft.com/office/drawing/2014/main" id="{D87A8A76-0A16-FCDF-E676-5E2C1652E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5264" y="3396961"/>
            <a:ext cx="525748" cy="525748"/>
          </a:xfrm>
          <a:prstGeom prst="rect">
            <a:avLst/>
          </a:prstGeom>
        </p:spPr>
      </p:pic>
      <p:pic>
        <p:nvPicPr>
          <p:cNvPr id="9218" name="Picture 2" descr="Cooperativa Tec lar Saúde">
            <a:extLst>
              <a:ext uri="{FF2B5EF4-FFF2-40B4-BE49-F238E27FC236}">
                <a16:creationId xmlns:a16="http://schemas.microsoft.com/office/drawing/2014/main" id="{D0E7B9A2-BBB3-61F8-70A6-78F078158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77" y="560462"/>
            <a:ext cx="6338078" cy="641830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7E686C17-E762-1E04-4705-D52ADEF25F2C}"/>
              </a:ext>
            </a:extLst>
          </p:cNvPr>
          <p:cNvPicPr>
            <a:picLocks noChangeAspect="1"/>
          </p:cNvPicPr>
          <p:nvPr/>
        </p:nvPicPr>
        <p:blipFill>
          <a:blip r:embed="rId5"/>
          <a:stretch>
            <a:fillRect/>
          </a:stretch>
        </p:blipFill>
        <p:spPr>
          <a:xfrm>
            <a:off x="241180" y="150159"/>
            <a:ext cx="2057640" cy="586371"/>
          </a:xfrm>
          <a:prstGeom prst="rect">
            <a:avLst/>
          </a:prstGeom>
        </p:spPr>
      </p:pic>
    </p:spTree>
    <p:extLst>
      <p:ext uri="{BB962C8B-B14F-4D97-AF65-F5344CB8AC3E}">
        <p14:creationId xmlns:p14="http://schemas.microsoft.com/office/powerpoint/2010/main" val="920016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 name="Imagem 4">
            <a:extLst>
              <a:ext uri="{FF2B5EF4-FFF2-40B4-BE49-F238E27FC236}">
                <a16:creationId xmlns:a16="http://schemas.microsoft.com/office/drawing/2014/main" id="{23A8C98C-5AF9-800A-395A-0581F1FFF91F}"/>
              </a:ext>
            </a:extLst>
          </p:cNvPr>
          <p:cNvPicPr>
            <a:picLocks noChangeAspect="1"/>
          </p:cNvPicPr>
          <p:nvPr/>
        </p:nvPicPr>
        <p:blipFill>
          <a:blip r:embed="rId2"/>
          <a:stretch>
            <a:fillRect/>
          </a:stretch>
        </p:blipFill>
        <p:spPr>
          <a:xfrm>
            <a:off x="0" y="2697119"/>
            <a:ext cx="3802710" cy="4160881"/>
          </a:xfrm>
          <a:prstGeom prst="rect">
            <a:avLst/>
          </a:prstGeom>
        </p:spPr>
      </p:pic>
      <p:sp>
        <p:nvSpPr>
          <p:cNvPr id="9" name="文本框 1">
            <a:extLst>
              <a:ext uri="{FF2B5EF4-FFF2-40B4-BE49-F238E27FC236}">
                <a16:creationId xmlns:a16="http://schemas.microsoft.com/office/drawing/2014/main" id="{64EFB252-F089-A31F-DB9F-CF0C41412333}"/>
              </a:ext>
            </a:extLst>
          </p:cNvPr>
          <p:cNvSpPr txBox="1"/>
          <p:nvPr/>
        </p:nvSpPr>
        <p:spPr>
          <a:xfrm>
            <a:off x="3261482" y="1992815"/>
            <a:ext cx="6949318" cy="2251065"/>
          </a:xfrm>
          <a:prstGeom prst="rect">
            <a:avLst/>
          </a:prstGeom>
          <a:noFill/>
        </p:spPr>
        <p:txBody>
          <a:bodyPr wrap="square" rtlCol="0">
            <a:spAutoFit/>
          </a:bodyPr>
          <a:lstStyle/>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O conhecimento atualizado e as práticas em conformidade com a NR-32 são essenciais para o sucesso das ações de prevenção e controle de riscos nos serviços de saúde.</a:t>
            </a:r>
          </a:p>
        </p:txBody>
      </p:sp>
      <p:grpSp>
        <p:nvGrpSpPr>
          <p:cNvPr id="10" name="Agrupar 9">
            <a:extLst>
              <a:ext uri="{FF2B5EF4-FFF2-40B4-BE49-F238E27FC236}">
                <a16:creationId xmlns:a16="http://schemas.microsoft.com/office/drawing/2014/main" id="{5B64957D-4631-089D-6749-D4170E354084}"/>
              </a:ext>
            </a:extLst>
          </p:cNvPr>
          <p:cNvGrpSpPr/>
          <p:nvPr/>
        </p:nvGrpSpPr>
        <p:grpSpPr>
          <a:xfrm rot="15865119">
            <a:off x="10755109" y="5466251"/>
            <a:ext cx="1542865" cy="1529272"/>
            <a:chOff x="-214779" y="3818987"/>
            <a:chExt cx="3158686" cy="3053641"/>
          </a:xfrm>
        </p:grpSpPr>
        <p:grpSp>
          <p:nvGrpSpPr>
            <p:cNvPr id="11" name="Group 74">
              <a:extLst>
                <a:ext uri="{FF2B5EF4-FFF2-40B4-BE49-F238E27FC236}">
                  <a16:creationId xmlns:a16="http://schemas.microsoft.com/office/drawing/2014/main" id="{8AACF3EE-09F8-EB17-AD36-90BE0FB56B06}"/>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6CCBB940-E1A1-1E79-15A0-AD9CB1C29932}"/>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0E9C1249-ED85-44E1-6704-17BCB11BA25B}"/>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66772659-C436-7381-6C3C-DD575CB60B45}"/>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CBF6E74D-C751-FA99-DA8E-2C09EA72C52D}"/>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CF94C636-4E68-115D-FE55-0E9CE79796A2}"/>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14219963-D7F4-4587-7E59-5B2531E28E43}"/>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69DCF327-C498-5675-735C-CA18D292D8A1}"/>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310EC4D2-BC1D-C050-3EB9-35C6057D5B6C}"/>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1392B397-E877-6372-BA23-A339F16543D6}"/>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3C6A7BD5-BCD8-018F-902B-63A4D0F48C92}"/>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5BCB949F-3736-0B36-07AC-63A2AAFD221C}"/>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C24BD808-52D2-A5DE-54DD-C449159B6E82}"/>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7D749054-E16A-2396-DD8C-5EE0A8F9B84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865309D4-0E56-8653-BA69-765D92F52CAC}"/>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8981BC8F-FF2B-1DFB-A4DB-B0FB61953D22}"/>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C740E82D-9671-4F30-4148-127E2B7E36D6}"/>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B2C1CE88-1D7B-9B83-6E71-B0F0EDAF2429}"/>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A020C716-75C3-8C33-DD05-6B1384B86FD9}"/>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C9E22AA3-8F55-F8DE-77CE-1929C12B596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9B0469D-D5D0-7A6A-55D8-BB7FDA4438AB}"/>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64F4D8E-8480-CAB6-BBC9-CA099F8C763E}"/>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B1B2CA1B-5587-9C0A-20DB-025EE45665D8}"/>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0EBBF009-0E75-51B7-98E4-B7DC88616E0A}"/>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E48D4981-B485-97A1-5B50-16A25F7EC7CF}"/>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7F510FA2-D1EB-6A21-CE34-056849ACEE91}"/>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6">
                <a:extLst>
                  <a:ext uri="{FF2B5EF4-FFF2-40B4-BE49-F238E27FC236}">
                    <a16:creationId xmlns:a16="http://schemas.microsoft.com/office/drawing/2014/main" id="{4120123C-6FB1-83AF-E85F-9A1AA84D24EF}"/>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E26EF80D-0CF1-72CA-1979-014C9C218CAE}"/>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3" name="Freeform: Shape 147">
              <a:extLst>
                <a:ext uri="{FF2B5EF4-FFF2-40B4-BE49-F238E27FC236}">
                  <a16:creationId xmlns:a16="http://schemas.microsoft.com/office/drawing/2014/main" id="{E3D3D319-DAF2-C2B5-1A4F-7FDD9DBCA83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D5B30F5D-CC50-8FC5-E906-E6AF2433F2F8}"/>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546365D5-86BE-817C-7197-6EA42C02790D}"/>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spTree>
    <p:extLst>
      <p:ext uri="{BB962C8B-B14F-4D97-AF65-F5344CB8AC3E}">
        <p14:creationId xmlns:p14="http://schemas.microsoft.com/office/powerpoint/2010/main" val="8275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05</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569517"/>
            <a:ext cx="3204262" cy="830997"/>
          </a:xfrm>
          <a:prstGeom prst="rect">
            <a:avLst/>
          </a:prstGeom>
          <a:noFill/>
        </p:spPr>
        <p:txBody>
          <a:bodyPr wrap="square" rtlCol="0" anchor="ctr">
            <a:spAutoFit/>
          </a:bodyPr>
          <a:lstStyle/>
          <a:p>
            <a:r>
              <a:rPr lang="pt-BR" altLang="ko-KR" sz="2400" dirty="0">
                <a:latin typeface="+mj-lt"/>
                <a:cs typeface="Arial" pitchFamily="34" charset="0"/>
              </a:rPr>
              <a:t>NR-32: Atendimento aos pacientes e visitantes</a:t>
            </a:r>
            <a:endParaRPr lang="ko-KR" altLang="en-US" sz="24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5602" name="Picture 2" descr="Quem Somos – Union">
            <a:extLst>
              <a:ext uri="{FF2B5EF4-FFF2-40B4-BE49-F238E27FC236}">
                <a16:creationId xmlns:a16="http://schemas.microsoft.com/office/drawing/2014/main" id="{C3217558-1D4C-6CF6-3461-8D65E55E3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01"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4D9D0B82-B8D7-2A66-E887-A8D2437208D1}"/>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3069821567"/>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4790808" y="2847703"/>
            <a:ext cx="1356130" cy="1203054"/>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6375400" y="1770888"/>
            <a:ext cx="5511799" cy="3276282"/>
          </a:xfrm>
          <a:prstGeom prst="rect">
            <a:avLst/>
          </a:prstGeom>
          <a:solidFill>
            <a:srgbClr val="FDCB3D"/>
          </a:solidFill>
        </p:spPr>
        <p:txBody>
          <a:bodyPr wrap="square" rtlCol="0">
            <a:spAutoFit/>
          </a:bodyPr>
          <a:lstStyle/>
          <a:p>
            <a:pPr>
              <a:lnSpc>
                <a:spcPct val="150000"/>
              </a:lnSpc>
            </a:pPr>
            <a:r>
              <a:rPr kumimoji="1" lang="pt-BR" altLang="zh-CN" sz="2000" dirty="0">
                <a:solidFill>
                  <a:schemeClr val="bg2">
                    <a:lumMod val="25000"/>
                  </a:schemeClr>
                </a:solidFill>
                <a:latin typeface="+mj-lt"/>
                <a:ea typeface="华文圆体 Regular" panose="020F0502040101010101" pitchFamily="34" charset="-122"/>
                <a:cs typeface="Yuanti SC" charset="-122"/>
              </a:rPr>
              <a:t>O atendimento em serviços de saúde é uma área sensível que demanda atenção especial no cumprimento da NR-32. Para garantir a segurança e saúde de todos os envolvidos, os profissionais de SST devem orientar a equipe de saúde sobre a importância de adotar medidas preventivas durante o atendimento. </a:t>
            </a:r>
          </a:p>
        </p:txBody>
      </p:sp>
      <p:pic>
        <p:nvPicPr>
          <p:cNvPr id="6" name="Gráfico 5" descr="Luzes acesas estrutura de tópicos">
            <a:extLst>
              <a:ext uri="{FF2B5EF4-FFF2-40B4-BE49-F238E27FC236}">
                <a16:creationId xmlns:a16="http://schemas.microsoft.com/office/drawing/2014/main" id="{D87A8A76-0A16-FCDF-E676-5E2C1652E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764" y="3168361"/>
            <a:ext cx="525748" cy="525748"/>
          </a:xfrm>
          <a:prstGeom prst="rect">
            <a:avLst/>
          </a:prstGeom>
        </p:spPr>
      </p:pic>
      <p:pic>
        <p:nvPicPr>
          <p:cNvPr id="30722" name="Picture 2" descr="Ampla Saúde Ocupacional : Quem Somos">
            <a:extLst>
              <a:ext uri="{FF2B5EF4-FFF2-40B4-BE49-F238E27FC236}">
                <a16:creationId xmlns:a16="http://schemas.microsoft.com/office/drawing/2014/main" id="{663804AB-5B0E-94B6-C06B-D2AEC2304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4247252"/>
            <a:ext cx="5334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AB973EE3-43EA-E9C0-C16D-BCC1161CB00F}"/>
              </a:ext>
            </a:extLst>
          </p:cNvPr>
          <p:cNvPicPr>
            <a:picLocks noChangeAspect="1"/>
          </p:cNvPicPr>
          <p:nvPr/>
        </p:nvPicPr>
        <p:blipFill>
          <a:blip r:embed="rId5"/>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4089487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6" name="文本框 1">
            <a:extLst>
              <a:ext uri="{FF2B5EF4-FFF2-40B4-BE49-F238E27FC236}">
                <a16:creationId xmlns:a16="http://schemas.microsoft.com/office/drawing/2014/main" id="{E61D1264-06C6-35D3-75BD-3C95618EFD94}"/>
              </a:ext>
            </a:extLst>
          </p:cNvPr>
          <p:cNvSpPr txBox="1"/>
          <p:nvPr/>
        </p:nvSpPr>
        <p:spPr>
          <a:xfrm>
            <a:off x="5196110" y="879649"/>
            <a:ext cx="6678390" cy="5575052"/>
          </a:xfrm>
          <a:prstGeom prst="rect">
            <a:avLst/>
          </a:prstGeom>
          <a:noFill/>
        </p:spPr>
        <p:txBody>
          <a:bodyPr wrap="square" rtlCol="0">
            <a:spAutoFit/>
          </a:bodyPr>
          <a:lstStyle/>
          <a:p>
            <a:pPr>
              <a:lnSpc>
                <a:spcPct val="150000"/>
              </a:lnSpc>
            </a:pPr>
            <a:r>
              <a:rPr kumimoji="1" lang="pt-BR" altLang="zh-CN" sz="2400" dirty="0">
                <a:solidFill>
                  <a:schemeClr val="bg2">
                    <a:lumMod val="25000"/>
                  </a:schemeClr>
                </a:solidFill>
                <a:latin typeface="+mj-lt"/>
                <a:ea typeface="华文圆体 Regular" panose="020F0502040101010101" pitchFamily="34" charset="-122"/>
                <a:cs typeface="Yuanti SC" charset="-122"/>
              </a:rPr>
              <a:t>Isso inclui incentivar a prática regular e correta de higienização das mãos antes e após cada procedimento, o uso adequado de Equipamentos de Proteção Individual (EPIs) para reduzir o risco de exposição a agentes biológicos, o correto descarte de resíduos contaminados e o estabelecimento de uma comunicação eficiente entre a equipe de saúde, pacientes e visitantes para garantir que todos entendam as orientações e procedimentos de segurança.</a:t>
            </a:r>
            <a:endParaRPr kumimoji="1" lang="zh-CN" altLang="en-US" sz="2400" dirty="0">
              <a:solidFill>
                <a:schemeClr val="bg2">
                  <a:lumMod val="25000"/>
                </a:schemeClr>
              </a:solidFill>
              <a:latin typeface="+mj-lt"/>
              <a:ea typeface="华文圆体 Regular" panose="020F0502040101010101" pitchFamily="34" charset="-122"/>
              <a:cs typeface="Yuanti SC" charset="-122"/>
            </a:endParaRPr>
          </a:p>
        </p:txBody>
      </p:sp>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7" r="27617" b="60156"/>
          <a:stretch/>
        </p:blipFill>
        <p:spPr bwMode="auto">
          <a:xfrm>
            <a:off x="-222609" y="1879601"/>
            <a:ext cx="4766901" cy="4958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0B3DF7D3-552B-BAB9-CAD6-BB1B78842744}"/>
              </a:ext>
            </a:extLst>
          </p:cNvPr>
          <p:cNvGrpSpPr/>
          <p:nvPr/>
        </p:nvGrpSpPr>
        <p:grpSpPr>
          <a:xfrm>
            <a:off x="901569" y="663749"/>
            <a:ext cx="3642723" cy="2065295"/>
            <a:chOff x="459377" y="389056"/>
            <a:chExt cx="2550523" cy="2220128"/>
          </a:xfrm>
        </p:grpSpPr>
        <p:sp>
          <p:nvSpPr>
            <p:cNvPr id="5" name="文本框 10">
              <a:extLst>
                <a:ext uri="{FF2B5EF4-FFF2-40B4-BE49-F238E27FC236}">
                  <a16:creationId xmlns:a16="http://schemas.microsoft.com/office/drawing/2014/main" id="{238140F6-5232-1B61-2AF3-A468B3BA63C5}"/>
                </a:ext>
              </a:extLst>
            </p:cNvPr>
            <p:cNvSpPr txBox="1"/>
            <p:nvPr/>
          </p:nvSpPr>
          <p:spPr>
            <a:xfrm>
              <a:off x="497477" y="447712"/>
              <a:ext cx="2512423" cy="2161472"/>
            </a:xfrm>
            <a:prstGeom prst="rect">
              <a:avLst/>
            </a:prstGeom>
            <a:noFill/>
          </p:spPr>
          <p:txBody>
            <a:bodyPr wrap="square" rtlCol="0">
              <a:spAutoFit/>
            </a:bodyPr>
            <a:lstStyle/>
            <a:p>
              <a:r>
                <a:rPr kumimoji="1" lang="pt-BR" altLang="zh-CN" sz="9600" dirty="0">
                  <a:solidFill>
                    <a:schemeClr val="tx1">
                      <a:lumMod val="75000"/>
                      <a:lumOff val="25000"/>
                    </a:schemeClr>
                  </a:solidFill>
                  <a:latin typeface="Impact" panose="020B0806030902050204" pitchFamily="34" charset="0"/>
                  <a:ea typeface="华文圆体 Regular" panose="020F0502040101010101" pitchFamily="34" charset="-122"/>
                  <a:cs typeface="Gisha" panose="020B0502040204020203" pitchFamily="34" charset="-79"/>
                </a:rPr>
                <a:t>NR 32</a:t>
              </a:r>
            </a:p>
          </p:txBody>
        </p:sp>
        <p:sp>
          <p:nvSpPr>
            <p:cNvPr id="6" name="文本框 10">
              <a:extLst>
                <a:ext uri="{FF2B5EF4-FFF2-40B4-BE49-F238E27FC236}">
                  <a16:creationId xmlns:a16="http://schemas.microsoft.com/office/drawing/2014/main" id="{CAF5CE45-75D2-1418-5E36-4E5E98B0CF39}"/>
                </a:ext>
              </a:extLst>
            </p:cNvPr>
            <p:cNvSpPr txBox="1"/>
            <p:nvPr/>
          </p:nvSpPr>
          <p:spPr>
            <a:xfrm>
              <a:off x="459377" y="389056"/>
              <a:ext cx="2512423" cy="2161472"/>
            </a:xfrm>
            <a:prstGeom prst="rect">
              <a:avLst/>
            </a:prstGeom>
            <a:noFill/>
          </p:spPr>
          <p:txBody>
            <a:bodyPr wrap="square" rtlCol="0">
              <a:spAutoFit/>
            </a:bodyPr>
            <a:lstStyle/>
            <a:p>
              <a:r>
                <a:rPr kumimoji="1" lang="pt-BR" altLang="zh-CN" sz="9600" dirty="0">
                  <a:solidFill>
                    <a:srgbClr val="4BC9D0"/>
                  </a:solidFill>
                  <a:latin typeface="Impact" panose="020B0806030902050204" pitchFamily="34" charset="0"/>
                  <a:ea typeface="华文圆体 Regular" panose="020F0502040101010101" pitchFamily="34" charset="-122"/>
                  <a:cs typeface="Gisha" panose="020B0502040204020203" pitchFamily="34" charset="-79"/>
                </a:rPr>
                <a:t>NR 32</a:t>
              </a:r>
            </a:p>
          </p:txBody>
        </p:sp>
      </p:grpSp>
    </p:spTree>
    <p:extLst>
      <p:ext uri="{BB962C8B-B14F-4D97-AF65-F5344CB8AC3E}">
        <p14:creationId xmlns:p14="http://schemas.microsoft.com/office/powerpoint/2010/main" val="29365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06</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569517"/>
            <a:ext cx="3204262" cy="830997"/>
          </a:xfrm>
          <a:prstGeom prst="rect">
            <a:avLst/>
          </a:prstGeom>
          <a:noFill/>
        </p:spPr>
        <p:txBody>
          <a:bodyPr wrap="square" rtlCol="0" anchor="ctr">
            <a:spAutoFit/>
          </a:bodyPr>
          <a:lstStyle/>
          <a:p>
            <a:r>
              <a:rPr lang="pt-BR" altLang="ko-KR" sz="2400" dirty="0">
                <a:latin typeface="+mj-lt"/>
                <a:cs typeface="Arial" pitchFamily="34" charset="0"/>
              </a:rPr>
              <a:t>Envolvimento de todos os colaboradores</a:t>
            </a:r>
            <a:endParaRPr lang="ko-KR" altLang="en-US" sz="24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6626" name="Picture 2" descr="Quem Somos – Union">
            <a:extLst>
              <a:ext uri="{FF2B5EF4-FFF2-40B4-BE49-F238E27FC236}">
                <a16:creationId xmlns:a16="http://schemas.microsoft.com/office/drawing/2014/main" id="{D39A3E29-13A7-240D-18DD-2C4D38D32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48"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CE1FC475-26ED-D9AF-6835-EE9DFC0ABA33}"/>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2308926659"/>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0" y="0"/>
            <a:ext cx="12192000"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 name="object 7">
            <a:extLst>
              <a:ext uri="{FF2B5EF4-FFF2-40B4-BE49-F238E27FC236}">
                <a16:creationId xmlns:a16="http://schemas.microsoft.com/office/drawing/2014/main" id="{A8C2F1DD-0F9A-EABD-7700-810462399842}"/>
              </a:ext>
            </a:extLst>
          </p:cNvPr>
          <p:cNvPicPr/>
          <p:nvPr/>
        </p:nvPicPr>
        <p:blipFill rotWithShape="1">
          <a:blip r:embed="rId2" cstate="print"/>
          <a:srcRect b="55378"/>
          <a:stretch/>
        </p:blipFill>
        <p:spPr>
          <a:xfrm>
            <a:off x="493006" y="3338228"/>
            <a:ext cx="2072394" cy="3543716"/>
          </a:xfrm>
          <a:prstGeom prst="rect">
            <a:avLst/>
          </a:prstGeom>
        </p:spPr>
      </p:pic>
      <p:grpSp>
        <p:nvGrpSpPr>
          <p:cNvPr id="10" name="Agrupar 9">
            <a:extLst>
              <a:ext uri="{FF2B5EF4-FFF2-40B4-BE49-F238E27FC236}">
                <a16:creationId xmlns:a16="http://schemas.microsoft.com/office/drawing/2014/main" id="{9119F080-8977-D59D-F247-839AAA31DB85}"/>
              </a:ext>
            </a:extLst>
          </p:cNvPr>
          <p:cNvGrpSpPr/>
          <p:nvPr/>
        </p:nvGrpSpPr>
        <p:grpSpPr>
          <a:xfrm rot="10800000">
            <a:off x="10101568" y="-27047"/>
            <a:ext cx="2299091" cy="1935402"/>
            <a:chOff x="-214779" y="3818987"/>
            <a:chExt cx="3158686" cy="3053641"/>
          </a:xfrm>
        </p:grpSpPr>
        <p:grpSp>
          <p:nvGrpSpPr>
            <p:cNvPr id="11" name="Group 74">
              <a:extLst>
                <a:ext uri="{FF2B5EF4-FFF2-40B4-BE49-F238E27FC236}">
                  <a16:creationId xmlns:a16="http://schemas.microsoft.com/office/drawing/2014/main" id="{2C82F973-674C-2F18-639C-6D0DD8D43CA7}"/>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3E2FD2A7-1E1E-EF44-8886-8FCEA78B87F9}"/>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1BF88D46-9CFE-CEF0-B555-8190DAB4DEB8}"/>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C6A59632-B478-39E3-2D3D-7338F1E44AD4}"/>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976259B5-F88B-5525-67BB-21F5AA731703}"/>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BEFC0AC0-69FA-A4B6-945A-B312BDB60A54}"/>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D502A021-DD12-0F77-85F8-972D5656868D}"/>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088DA397-CAE0-65D3-5193-F4FC3117D11F}"/>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96D69015-A60A-E285-3C7F-3828A4936955}"/>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C87E3FDC-E625-594D-94E5-455599079A6A}"/>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72899846-44D3-CCA1-1529-1A92CAB694D8}"/>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BC25A9F0-E99F-523E-D2A1-EBC863ADBDD8}"/>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4924A017-82C0-C0CA-B596-60633465A024}"/>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E07F9237-60AD-D731-86C8-9442E43365E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724C1D4A-3F1C-B36C-4327-EB8BF42D848A}"/>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D0586E65-DA5E-D7D7-709B-C650C8D3C5DF}"/>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9094473C-DA5C-AD0B-C606-B3C5355255A0}"/>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2F471BE8-E3D0-51E2-C11C-60F7E2870EEF}"/>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491C0445-4CB4-9236-D4FC-DA2398BE0754}"/>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A22A425E-DAC8-F841-DC07-FFB029BC7A5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CB5F418-2987-9319-8DD6-BA3EA382A40E}"/>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DD36A23-B54C-B5FA-8C2E-683E96F1F988}"/>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6E6E57A7-4287-694D-5974-6FB3AC0DCE46}"/>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DEB324F4-A44E-DF42-F7EB-4B8D29D0182B}"/>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573AAD8A-9DFD-6EBF-4F0D-57EC2E118168}"/>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D873C5AF-A980-7986-6533-F8C677796390}"/>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6">
                <a:extLst>
                  <a:ext uri="{FF2B5EF4-FFF2-40B4-BE49-F238E27FC236}">
                    <a16:creationId xmlns:a16="http://schemas.microsoft.com/office/drawing/2014/main" id="{46753838-0181-505C-4213-17E23EDCA414}"/>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6C2B38EF-4251-96AF-74E6-BF6906654BDB}"/>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3" name="Freeform: Shape 147">
              <a:extLst>
                <a:ext uri="{FF2B5EF4-FFF2-40B4-BE49-F238E27FC236}">
                  <a16:creationId xmlns:a16="http://schemas.microsoft.com/office/drawing/2014/main" id="{271A0D62-F1E7-2089-FBC2-2F7BAE84772F}"/>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32FCE2B3-6062-4339-6453-1263CA2B1855}"/>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2912841E-52DC-38BD-A5A0-542D6BCDF25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grpSp>
        <p:nvGrpSpPr>
          <p:cNvPr id="42" name="Agrupar 41">
            <a:extLst>
              <a:ext uri="{FF2B5EF4-FFF2-40B4-BE49-F238E27FC236}">
                <a16:creationId xmlns:a16="http://schemas.microsoft.com/office/drawing/2014/main" id="{3DA21F5C-D184-DF18-F60F-35B9850FB445}"/>
              </a:ext>
            </a:extLst>
          </p:cNvPr>
          <p:cNvGrpSpPr/>
          <p:nvPr/>
        </p:nvGrpSpPr>
        <p:grpSpPr>
          <a:xfrm>
            <a:off x="9423207" y="3983156"/>
            <a:ext cx="2776373" cy="3076754"/>
            <a:chOff x="9423207" y="3983156"/>
            <a:chExt cx="2776373" cy="3076754"/>
          </a:xfrm>
        </p:grpSpPr>
        <p:grpSp>
          <p:nvGrpSpPr>
            <p:cNvPr id="43" name="Group 119">
              <a:extLst>
                <a:ext uri="{FF2B5EF4-FFF2-40B4-BE49-F238E27FC236}">
                  <a16:creationId xmlns:a16="http://schemas.microsoft.com/office/drawing/2014/main" id="{986CF5DF-9F72-7974-F5E2-8D53D98FE04B}"/>
                </a:ext>
              </a:extLst>
            </p:cNvPr>
            <p:cNvGrpSpPr/>
            <p:nvPr/>
          </p:nvGrpSpPr>
          <p:grpSpPr>
            <a:xfrm>
              <a:off x="9423207" y="3983156"/>
              <a:ext cx="2119814" cy="1895900"/>
              <a:chOff x="9423207" y="3983156"/>
              <a:chExt cx="2119814" cy="1895900"/>
            </a:xfrm>
          </p:grpSpPr>
          <p:sp>
            <p:nvSpPr>
              <p:cNvPr id="47" name="Freeform: Shape 12">
                <a:extLst>
                  <a:ext uri="{FF2B5EF4-FFF2-40B4-BE49-F238E27FC236}">
                    <a16:creationId xmlns:a16="http://schemas.microsoft.com/office/drawing/2014/main" id="{0621EC5F-B5A9-8BF7-F4E0-85B2E9F7C003}"/>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48" name="Freeform: Shape 13">
                <a:extLst>
                  <a:ext uri="{FF2B5EF4-FFF2-40B4-BE49-F238E27FC236}">
                    <a16:creationId xmlns:a16="http://schemas.microsoft.com/office/drawing/2014/main" id="{FCF76DE4-E2B8-84D3-030B-969EB5C519FA}"/>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9" name="Freeform: Shape 14">
                <a:extLst>
                  <a:ext uri="{FF2B5EF4-FFF2-40B4-BE49-F238E27FC236}">
                    <a16:creationId xmlns:a16="http://schemas.microsoft.com/office/drawing/2014/main" id="{41D7AA7D-619A-E86D-0494-193D4DE69E8F}"/>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50" name="Freeform 18">
                <a:extLst>
                  <a:ext uri="{FF2B5EF4-FFF2-40B4-BE49-F238E27FC236}">
                    <a16:creationId xmlns:a16="http://schemas.microsoft.com/office/drawing/2014/main" id="{0423D4C3-51C4-9595-DB1C-6B2CBAA1059C}"/>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51" name="Group 62">
                <a:extLst>
                  <a:ext uri="{FF2B5EF4-FFF2-40B4-BE49-F238E27FC236}">
                    <a16:creationId xmlns:a16="http://schemas.microsoft.com/office/drawing/2014/main" id="{25ADE2B9-8364-6969-6EF0-823ACACA1CA6}"/>
                  </a:ext>
                </a:extLst>
              </p:cNvPr>
              <p:cNvGrpSpPr/>
              <p:nvPr/>
            </p:nvGrpSpPr>
            <p:grpSpPr>
              <a:xfrm rot="18900000">
                <a:off x="10066374" y="4360768"/>
                <a:ext cx="1196173" cy="911419"/>
                <a:chOff x="11413389" y="3573459"/>
                <a:chExt cx="1196173" cy="911419"/>
              </a:xfrm>
            </p:grpSpPr>
            <p:sp>
              <p:nvSpPr>
                <p:cNvPr id="58" name="Rectangle 23">
                  <a:extLst>
                    <a:ext uri="{FF2B5EF4-FFF2-40B4-BE49-F238E27FC236}">
                      <a16:creationId xmlns:a16="http://schemas.microsoft.com/office/drawing/2014/main" id="{453EE4F3-EB90-1CF7-D24F-68E7B0D9B90E}"/>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4">
                  <a:extLst>
                    <a:ext uri="{FF2B5EF4-FFF2-40B4-BE49-F238E27FC236}">
                      <a16:creationId xmlns:a16="http://schemas.microsoft.com/office/drawing/2014/main" id="{08AE7934-4F9A-82A9-B5FC-6BE398F6FA8D}"/>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127">
                  <a:extLst>
                    <a:ext uri="{FF2B5EF4-FFF2-40B4-BE49-F238E27FC236}">
                      <a16:creationId xmlns:a16="http://schemas.microsoft.com/office/drawing/2014/main" id="{9B6CEAB1-A061-D414-1768-BD908C51E2F6}"/>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33">
                  <a:extLst>
                    <a:ext uri="{FF2B5EF4-FFF2-40B4-BE49-F238E27FC236}">
                      <a16:creationId xmlns:a16="http://schemas.microsoft.com/office/drawing/2014/main" id="{BC5161C5-6384-29F6-5730-B2D52D8C74F6}"/>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34">
                  <a:extLst>
                    <a:ext uri="{FF2B5EF4-FFF2-40B4-BE49-F238E27FC236}">
                      <a16:creationId xmlns:a16="http://schemas.microsoft.com/office/drawing/2014/main" id="{87549D80-0F94-857D-A838-7C870CD65596}"/>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35">
                  <a:extLst>
                    <a:ext uri="{FF2B5EF4-FFF2-40B4-BE49-F238E27FC236}">
                      <a16:creationId xmlns:a16="http://schemas.microsoft.com/office/drawing/2014/main" id="{CC9EF6A3-D7F2-EFC9-2B0F-AEF80675995B}"/>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ross 36">
                  <a:extLst>
                    <a:ext uri="{FF2B5EF4-FFF2-40B4-BE49-F238E27FC236}">
                      <a16:creationId xmlns:a16="http://schemas.microsoft.com/office/drawing/2014/main" id="{145BFC32-1961-431D-DD07-EA6A3B69BAC7}"/>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0">
                  <a:extLst>
                    <a:ext uri="{FF2B5EF4-FFF2-40B4-BE49-F238E27FC236}">
                      <a16:creationId xmlns:a16="http://schemas.microsoft.com/office/drawing/2014/main" id="{3101B03E-88CD-5533-D375-46CE76DBCB28}"/>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7">
                  <a:extLst>
                    <a:ext uri="{FF2B5EF4-FFF2-40B4-BE49-F238E27FC236}">
                      <a16:creationId xmlns:a16="http://schemas.microsoft.com/office/drawing/2014/main" id="{A66A51D6-EE72-32CE-402F-983ACCF6E76F}"/>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4">
                  <a:extLst>
                    <a:ext uri="{FF2B5EF4-FFF2-40B4-BE49-F238E27FC236}">
                      <a16:creationId xmlns:a16="http://schemas.microsoft.com/office/drawing/2014/main" id="{7FD5F91B-DEC6-760B-48C0-AA7F8968E4F3}"/>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1">
                  <a:extLst>
                    <a:ext uri="{FF2B5EF4-FFF2-40B4-BE49-F238E27FC236}">
                      <a16:creationId xmlns:a16="http://schemas.microsoft.com/office/drawing/2014/main" id="{6CBB54FA-259D-EA92-AEFF-EE007CCDDE4A}"/>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128">
                  <a:extLst>
                    <a:ext uri="{FF2B5EF4-FFF2-40B4-BE49-F238E27FC236}">
                      <a16:creationId xmlns:a16="http://schemas.microsoft.com/office/drawing/2014/main" id="{84C62632-49D0-BA14-A582-37D58CC563C2}"/>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reeform: Shape 17">
                <a:extLst>
                  <a:ext uri="{FF2B5EF4-FFF2-40B4-BE49-F238E27FC236}">
                    <a16:creationId xmlns:a16="http://schemas.microsoft.com/office/drawing/2014/main" id="{F6C6F284-D4CA-15C0-C258-72EB5DD9E7FA}"/>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53" name="Group 18">
                <a:extLst>
                  <a:ext uri="{FF2B5EF4-FFF2-40B4-BE49-F238E27FC236}">
                    <a16:creationId xmlns:a16="http://schemas.microsoft.com/office/drawing/2014/main" id="{CA545BE0-EC10-A143-8EFE-7A837E78928A}"/>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54" name="Oval 19">
                  <a:extLst>
                    <a:ext uri="{FF2B5EF4-FFF2-40B4-BE49-F238E27FC236}">
                      <a16:creationId xmlns:a16="http://schemas.microsoft.com/office/drawing/2014/main" id="{C3BD4485-F044-30C6-1273-710B8B89FFBC}"/>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0">
                  <a:extLst>
                    <a:ext uri="{FF2B5EF4-FFF2-40B4-BE49-F238E27FC236}">
                      <a16:creationId xmlns:a16="http://schemas.microsoft.com/office/drawing/2014/main" id="{DCB5539C-C0FC-D345-2436-BC27C0C6CD0E}"/>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21">
                  <a:extLst>
                    <a:ext uri="{FF2B5EF4-FFF2-40B4-BE49-F238E27FC236}">
                      <a16:creationId xmlns:a16="http://schemas.microsoft.com/office/drawing/2014/main" id="{DD99C966-C862-9466-5944-1ACCB99EDBC6}"/>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2">
                  <a:extLst>
                    <a:ext uri="{FF2B5EF4-FFF2-40B4-BE49-F238E27FC236}">
                      <a16:creationId xmlns:a16="http://schemas.microsoft.com/office/drawing/2014/main" id="{7E8ACC22-99D1-B7EF-8C6A-6A46DC02B242}"/>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Freeform: Shape 195">
              <a:extLst>
                <a:ext uri="{FF2B5EF4-FFF2-40B4-BE49-F238E27FC236}">
                  <a16:creationId xmlns:a16="http://schemas.microsoft.com/office/drawing/2014/main" id="{110D93F1-410F-439C-E190-EE424BD6FDA7}"/>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45" name="Freeform: Shape 143">
              <a:extLst>
                <a:ext uri="{FF2B5EF4-FFF2-40B4-BE49-F238E27FC236}">
                  <a16:creationId xmlns:a16="http://schemas.microsoft.com/office/drawing/2014/main" id="{D974028F-FF32-6561-37E0-430BC0AE614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46" name="Freeform: Shape 136">
              <a:extLst>
                <a:ext uri="{FF2B5EF4-FFF2-40B4-BE49-F238E27FC236}">
                  <a16:creationId xmlns:a16="http://schemas.microsoft.com/office/drawing/2014/main" id="{1B591CCB-4C06-DB86-9C89-BE72D76FBADB}"/>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71" name="object 63">
            <a:extLst>
              <a:ext uri="{FF2B5EF4-FFF2-40B4-BE49-F238E27FC236}">
                <a16:creationId xmlns:a16="http://schemas.microsoft.com/office/drawing/2014/main" id="{061AD622-8896-6FA6-F84E-530A6461D0E3}"/>
              </a:ext>
            </a:extLst>
          </p:cNvPr>
          <p:cNvPicPr/>
          <p:nvPr/>
        </p:nvPicPr>
        <p:blipFill rotWithShape="1">
          <a:blip r:embed="rId3" cstate="print"/>
          <a:srcRect l="49738"/>
          <a:stretch/>
        </p:blipFill>
        <p:spPr>
          <a:xfrm>
            <a:off x="3097085" y="4907166"/>
            <a:ext cx="1465602" cy="2027411"/>
          </a:xfrm>
          <a:prstGeom prst="rect">
            <a:avLst/>
          </a:prstGeom>
        </p:spPr>
      </p:pic>
      <p:pic>
        <p:nvPicPr>
          <p:cNvPr id="2" name="Picture 2" descr="Design PNG E SVG De Personagem Médico Herói Para Camisetas">
            <a:extLst>
              <a:ext uri="{FF2B5EF4-FFF2-40B4-BE49-F238E27FC236}">
                <a16:creationId xmlns:a16="http://schemas.microsoft.com/office/drawing/2014/main" id="{5143AAE2-78F1-9C65-FD28-1CE2B9029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7" r="27617" b="60156"/>
          <a:stretch/>
        </p:blipFill>
        <p:spPr bwMode="auto">
          <a:xfrm>
            <a:off x="4523010" y="2501900"/>
            <a:ext cx="4187941" cy="43561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Retângulo 73">
            <a:extLst>
              <a:ext uri="{FF2B5EF4-FFF2-40B4-BE49-F238E27FC236}">
                <a16:creationId xmlns:a16="http://schemas.microsoft.com/office/drawing/2014/main" id="{4EF4B3EC-7CBF-7E7B-8646-16CF591D139D}"/>
              </a:ext>
            </a:extLst>
          </p:cNvPr>
          <p:cNvSpPr/>
          <p:nvPr/>
        </p:nvSpPr>
        <p:spPr>
          <a:xfrm>
            <a:off x="117642" y="500851"/>
            <a:ext cx="8201648" cy="2072792"/>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17A15435-1520-440B-D8B1-2E250811131B}"/>
              </a:ext>
            </a:extLst>
          </p:cNvPr>
          <p:cNvSpPr/>
          <p:nvPr/>
        </p:nvSpPr>
        <p:spPr>
          <a:xfrm>
            <a:off x="-23437" y="357612"/>
            <a:ext cx="8201648" cy="2072792"/>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文本框 1">
            <a:extLst>
              <a:ext uri="{FF2B5EF4-FFF2-40B4-BE49-F238E27FC236}">
                <a16:creationId xmlns:a16="http://schemas.microsoft.com/office/drawing/2014/main" id="{E61D1264-06C6-35D3-75BD-3C95618EFD94}"/>
              </a:ext>
            </a:extLst>
          </p:cNvPr>
          <p:cNvSpPr txBox="1"/>
          <p:nvPr/>
        </p:nvSpPr>
        <p:spPr>
          <a:xfrm>
            <a:off x="349430" y="607559"/>
            <a:ext cx="7575370" cy="1631216"/>
          </a:xfrm>
          <a:prstGeom prst="rect">
            <a:avLst/>
          </a:prstGeom>
          <a:noFill/>
        </p:spPr>
        <p:txBody>
          <a:bodyPr wrap="square" rtlCol="0">
            <a:spAutoFit/>
          </a:bodyPr>
          <a:lstStyle/>
          <a:p>
            <a:r>
              <a:rPr kumimoji="1" lang="pt-BR" altLang="zh-CN" sz="2000" dirty="0">
                <a:solidFill>
                  <a:schemeClr val="bg2">
                    <a:lumMod val="25000"/>
                  </a:schemeClr>
                </a:solidFill>
                <a:latin typeface="+mj-lt"/>
                <a:ea typeface="华文圆体 Regular" panose="020F0502040101010101" pitchFamily="34" charset="-122"/>
                <a:cs typeface="Yuanti SC" charset="-122"/>
              </a:rPr>
              <a:t>O envolvimento de todos os colaboradores é fundamental para o sucesso das medidas de segurança estabelecidas pela NR-32. </a:t>
            </a:r>
          </a:p>
          <a:p>
            <a:endParaRPr kumimoji="1" lang="pt-BR" altLang="zh-CN" sz="2000" dirty="0">
              <a:solidFill>
                <a:schemeClr val="bg2">
                  <a:lumMod val="25000"/>
                </a:schemeClr>
              </a:solidFill>
              <a:latin typeface="+mj-lt"/>
              <a:ea typeface="华文圆体 Regular" panose="020F0502040101010101" pitchFamily="34" charset="-122"/>
              <a:cs typeface="Yuanti SC" charset="-122"/>
            </a:endParaRPr>
          </a:p>
          <a:p>
            <a:r>
              <a:rPr kumimoji="1" lang="pt-BR" altLang="zh-CN" sz="2000" dirty="0">
                <a:solidFill>
                  <a:schemeClr val="bg2">
                    <a:lumMod val="25000"/>
                  </a:schemeClr>
                </a:solidFill>
                <a:latin typeface="+mj-lt"/>
                <a:ea typeface="华文圆体 Regular" panose="020F0502040101010101" pitchFamily="34" charset="-122"/>
                <a:cs typeface="Yuanti SC" charset="-122"/>
              </a:rPr>
              <a:t>Uma cultura de prevenção e cuidado deve ser promovida de forma abrangente em toda a equipe de saúde. </a:t>
            </a:r>
            <a:endParaRPr kumimoji="1" lang="zh-CN" altLang="en-US" sz="2000" dirty="0">
              <a:solidFill>
                <a:schemeClr val="bg2">
                  <a:lumMod val="25000"/>
                </a:schemeClr>
              </a:solidFill>
              <a:latin typeface="+mj-lt"/>
              <a:ea typeface="华文圆体 Regular" panose="020F0502040101010101" pitchFamily="34" charset="-122"/>
              <a:cs typeface="Yuanti SC" charset="-122"/>
            </a:endParaRPr>
          </a:p>
        </p:txBody>
      </p:sp>
    </p:spTree>
    <p:extLst>
      <p:ext uri="{BB962C8B-B14F-4D97-AF65-F5344CB8AC3E}">
        <p14:creationId xmlns:p14="http://schemas.microsoft.com/office/powerpoint/2010/main" val="65755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72772397-3C1A-789A-93A9-0DE99B8C1CBF}"/>
              </a:ext>
            </a:extLst>
          </p:cNvPr>
          <p:cNvSpPr/>
          <p:nvPr/>
        </p:nvSpPr>
        <p:spPr>
          <a:xfrm>
            <a:off x="11723" y="1433145"/>
            <a:ext cx="12192000" cy="3859823"/>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1">
            <a:extLst>
              <a:ext uri="{FF2B5EF4-FFF2-40B4-BE49-F238E27FC236}">
                <a16:creationId xmlns:a16="http://schemas.microsoft.com/office/drawing/2014/main" id="{0D01FE60-8BFB-C15F-8C69-A9CD01434740}"/>
              </a:ext>
            </a:extLst>
          </p:cNvPr>
          <p:cNvSpPr txBox="1"/>
          <p:nvPr/>
        </p:nvSpPr>
        <p:spPr>
          <a:xfrm>
            <a:off x="4471307" y="1836063"/>
            <a:ext cx="7200900" cy="3785652"/>
          </a:xfrm>
          <a:prstGeom prst="rect">
            <a:avLst/>
          </a:prstGeom>
          <a:noFill/>
        </p:spPr>
        <p:txBody>
          <a:bodyPr wrap="square" rtlCol="0">
            <a:spAutoFit/>
          </a:bodyPr>
          <a:lstStyle/>
          <a:p>
            <a:r>
              <a:rPr kumimoji="1" lang="pt-BR" altLang="zh-CN" sz="2400" dirty="0">
                <a:solidFill>
                  <a:schemeClr val="bg2">
                    <a:lumMod val="25000"/>
                  </a:schemeClr>
                </a:solidFill>
                <a:latin typeface="+mj-lt"/>
                <a:ea typeface="华文圆体 Regular" panose="020F0502040101010101" pitchFamily="34" charset="-122"/>
                <a:cs typeface="Yuanti SC" charset="-122"/>
              </a:rPr>
              <a:t>Campanhas de conscientização devem ser realizadas regularmente, enfatizando a importância da segurança e saúde ocupacional nos serviços de saúde. Além disso, treinamentos periódicos devem ser oferecidos para atualização dos conhecimentos sobre segurança no trabalho, abordando os aspectos específicos de cada setor e incentivando a participação ativa dos colaboradores. </a:t>
            </a: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a:p>
            <a:endParaRPr kumimoji="1" lang="pt-BR" altLang="zh-CN" sz="2400" dirty="0">
              <a:solidFill>
                <a:schemeClr val="bg2">
                  <a:lumMod val="25000"/>
                </a:schemeClr>
              </a:solidFill>
              <a:latin typeface="+mj-lt"/>
              <a:ea typeface="华文圆体 Regular" panose="020F0502040101010101" pitchFamily="34" charset="-122"/>
              <a:cs typeface="Yuanti SC" charset="-122"/>
            </a:endParaRPr>
          </a:p>
        </p:txBody>
      </p:sp>
      <p:pic>
        <p:nvPicPr>
          <p:cNvPr id="2050" name="Picture 2" descr="Saiba o que é SESMT, seus integrantes e os requisitos?">
            <a:extLst>
              <a:ext uri="{FF2B5EF4-FFF2-40B4-BE49-F238E27FC236}">
                <a16:creationId xmlns:a16="http://schemas.microsoft.com/office/drawing/2014/main" id="{47E94A35-E0EB-6EFF-2AB9-57A334C49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0" t="10285" r="50000" b="13143"/>
          <a:stretch/>
        </p:blipFill>
        <p:spPr bwMode="auto">
          <a:xfrm>
            <a:off x="762000" y="1981200"/>
            <a:ext cx="3189514" cy="2917371"/>
          </a:xfrm>
          <a:prstGeom prst="roundRect">
            <a:avLst>
              <a:gd name="adj" fmla="val 11816"/>
            </a:avLst>
          </a:prstGeom>
          <a:noFill/>
          <a:extLst>
            <a:ext uri="{909E8E84-426E-40DD-AFC4-6F175D3DCCD1}">
              <a14:hiddenFill xmlns:a14="http://schemas.microsoft.com/office/drawing/2010/main">
                <a:solidFill>
                  <a:srgbClr val="FFFFFF"/>
                </a:solidFill>
              </a14:hiddenFill>
            </a:ext>
          </a:extLst>
        </p:spPr>
      </p:pic>
      <p:pic>
        <p:nvPicPr>
          <p:cNvPr id="3" name="Imagem 2" descr="Uma imagem contendo Texto&#10;&#10;Descrição gerada automaticamente">
            <a:extLst>
              <a:ext uri="{FF2B5EF4-FFF2-40B4-BE49-F238E27FC236}">
                <a16:creationId xmlns:a16="http://schemas.microsoft.com/office/drawing/2014/main" id="{DDD9FC3C-6CD7-41EF-F820-95D9C5DC08A1}"/>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49180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2639543" cy="6858000"/>
          </a:xfrm>
          <a:prstGeom prst="rect">
            <a:avLst/>
          </a:prstGeom>
          <a:solidFill>
            <a:srgbClr val="FD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Shape 1267">
            <a:extLst>
              <a:ext uri="{FF2B5EF4-FFF2-40B4-BE49-F238E27FC236}">
                <a16:creationId xmlns:a16="http://schemas.microsoft.com/office/drawing/2014/main" id="{E198ED1F-7BD3-6904-C748-A6FE8A952949}"/>
              </a:ext>
            </a:extLst>
          </p:cNvPr>
          <p:cNvSpPr/>
          <p:nvPr/>
        </p:nvSpPr>
        <p:spPr>
          <a:xfrm>
            <a:off x="155086" y="2019142"/>
            <a:ext cx="10573811" cy="377674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9" name="Shape 1267">
            <a:extLst>
              <a:ext uri="{FF2B5EF4-FFF2-40B4-BE49-F238E27FC236}">
                <a16:creationId xmlns:a16="http://schemas.microsoft.com/office/drawing/2014/main" id="{3B0686EE-349B-0C3F-541D-5C782937F022}"/>
              </a:ext>
            </a:extLst>
          </p:cNvPr>
          <p:cNvSpPr/>
          <p:nvPr/>
        </p:nvSpPr>
        <p:spPr>
          <a:xfrm>
            <a:off x="-32811" y="1828042"/>
            <a:ext cx="10573811" cy="377674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pic>
        <p:nvPicPr>
          <p:cNvPr id="3" name="object 3">
            <a:extLst>
              <a:ext uri="{FF2B5EF4-FFF2-40B4-BE49-F238E27FC236}">
                <a16:creationId xmlns:a16="http://schemas.microsoft.com/office/drawing/2014/main" id="{14A9B748-11A2-96A8-7869-B503C6B08F87}"/>
              </a:ext>
            </a:extLst>
          </p:cNvPr>
          <p:cNvPicPr/>
          <p:nvPr/>
        </p:nvPicPr>
        <p:blipFill rotWithShape="1">
          <a:blip r:embed="rId2" cstate="print"/>
          <a:srcRect b="52183"/>
          <a:stretch/>
        </p:blipFill>
        <p:spPr>
          <a:xfrm>
            <a:off x="23684" y="2857500"/>
            <a:ext cx="2876833" cy="3996416"/>
          </a:xfrm>
          <a:prstGeom prst="rect">
            <a:avLst/>
          </a:prstGeom>
        </p:spPr>
      </p:pic>
      <p:sp>
        <p:nvSpPr>
          <p:cNvPr id="8" name="Freeform 6">
            <a:extLst>
              <a:ext uri="{FF2B5EF4-FFF2-40B4-BE49-F238E27FC236}">
                <a16:creationId xmlns:a16="http://schemas.microsoft.com/office/drawing/2014/main" id="{3236A063-7A51-F270-05AE-A68BFC9DC74F}"/>
              </a:ext>
            </a:extLst>
          </p:cNvPr>
          <p:cNvSpPr/>
          <p:nvPr/>
        </p:nvSpPr>
        <p:spPr bwMode="auto">
          <a:xfrm flipV="1">
            <a:off x="5900924" y="50240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3111128" y="2273549"/>
            <a:ext cx="6800910" cy="2677656"/>
          </a:xfrm>
          <a:prstGeom prst="rect">
            <a:avLst/>
          </a:prstGeom>
          <a:noFill/>
        </p:spPr>
        <p:txBody>
          <a:bodyPr wrap="square" rtlCol="0">
            <a:spAutoFit/>
          </a:bodyPr>
          <a:lstStyle/>
          <a:p>
            <a:r>
              <a:rPr kumimoji="1" lang="pt-BR" altLang="zh-CN" sz="2400" dirty="0">
                <a:solidFill>
                  <a:schemeClr val="bg1"/>
                </a:solidFill>
                <a:latin typeface="+mj-lt"/>
                <a:ea typeface="华文圆体 Regular" panose="020F0502040101010101" pitchFamily="34" charset="-122"/>
                <a:cs typeface="Yuanti SC" charset="-122"/>
              </a:rPr>
              <a:t>A criação de uma Comissão Interna de Prevenção de Acidentes (CIPA) também é uma iniciativa relevante, pois permite que os representantes dos empregadores e dos trabalhadores trabalhem juntos na identificação de riscos e na proposição de melhorias nas condições de trabalho e na prevenção de acidentes.</a:t>
            </a:r>
          </a:p>
        </p:txBody>
      </p:sp>
      <p:sp>
        <p:nvSpPr>
          <p:cNvPr id="6" name="Freeform 6">
            <a:extLst>
              <a:ext uri="{FF2B5EF4-FFF2-40B4-BE49-F238E27FC236}">
                <a16:creationId xmlns:a16="http://schemas.microsoft.com/office/drawing/2014/main" id="{275143CC-8C09-E42E-4810-393274EB10A3}"/>
              </a:ext>
            </a:extLst>
          </p:cNvPr>
          <p:cNvSpPr/>
          <p:nvPr/>
        </p:nvSpPr>
        <p:spPr bwMode="auto">
          <a:xfrm flipV="1">
            <a:off x="5837424" y="4947825"/>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aixaDeTexto 6">
            <a:extLst>
              <a:ext uri="{FF2B5EF4-FFF2-40B4-BE49-F238E27FC236}">
                <a16:creationId xmlns:a16="http://schemas.microsoft.com/office/drawing/2014/main" id="{B3EA0C67-A781-9646-F25B-9FB98406D35E}"/>
              </a:ext>
            </a:extLst>
          </p:cNvPr>
          <p:cNvSpPr txBox="1"/>
          <p:nvPr/>
        </p:nvSpPr>
        <p:spPr>
          <a:xfrm>
            <a:off x="6056871" y="5373959"/>
            <a:ext cx="901700" cy="461665"/>
          </a:xfrm>
          <a:prstGeom prst="rect">
            <a:avLst/>
          </a:prstGeom>
          <a:noFill/>
        </p:spPr>
        <p:txBody>
          <a:bodyPr wrap="square" rtlCol="0">
            <a:spAutoFit/>
          </a:bodyPr>
          <a:lstStyle/>
          <a:p>
            <a:r>
              <a:rPr lang="pt-BR" sz="2400" dirty="0">
                <a:solidFill>
                  <a:schemeClr val="bg1"/>
                </a:solidFill>
                <a:latin typeface="Impact" panose="020B0806030902050204" pitchFamily="34" charset="0"/>
              </a:rPr>
              <a:t>NR 32</a:t>
            </a:r>
          </a:p>
        </p:txBody>
      </p:sp>
      <p:pic>
        <p:nvPicPr>
          <p:cNvPr id="4" name="Imagem 3" descr="Uma imagem contendo Texto&#10;&#10;Descrição gerada automaticamente">
            <a:extLst>
              <a:ext uri="{FF2B5EF4-FFF2-40B4-BE49-F238E27FC236}">
                <a16:creationId xmlns:a16="http://schemas.microsoft.com/office/drawing/2014/main" id="{86D86F01-778F-985A-6BF6-62137E292EEF}"/>
              </a:ext>
            </a:extLst>
          </p:cNvPr>
          <p:cNvPicPr>
            <a:picLocks noChangeAspect="1"/>
          </p:cNvPicPr>
          <p:nvPr/>
        </p:nvPicPr>
        <p:blipFill>
          <a:blip r:embed="rId3"/>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6742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p:bldP spid="6" grpId="0" animBg="1"/>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FDD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07</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569517"/>
            <a:ext cx="3204262" cy="830997"/>
          </a:xfrm>
          <a:prstGeom prst="rect">
            <a:avLst/>
          </a:prstGeom>
          <a:noFill/>
        </p:spPr>
        <p:txBody>
          <a:bodyPr wrap="square" rtlCol="0" anchor="ctr">
            <a:spAutoFit/>
          </a:bodyPr>
          <a:lstStyle/>
          <a:p>
            <a:r>
              <a:rPr lang="pt-BR" altLang="ko-KR" sz="2400" dirty="0">
                <a:latin typeface="+mj-lt"/>
                <a:cs typeface="Arial" pitchFamily="34" charset="0"/>
              </a:rPr>
              <a:t>Treinamentos periódicos e capacitação</a:t>
            </a:r>
            <a:endParaRPr lang="ko-KR" altLang="en-US" sz="2400" dirty="0">
              <a:latin typeface="+mj-lt"/>
              <a:cs typeface="Arial" pitchFamily="34" charset="0"/>
            </a:endParaRPr>
          </a:p>
        </p:txBody>
      </p:sp>
      <p:pic>
        <p:nvPicPr>
          <p:cNvPr id="3" name="object 7">
            <a:extLst>
              <a:ext uri="{FF2B5EF4-FFF2-40B4-BE49-F238E27FC236}">
                <a16:creationId xmlns:a16="http://schemas.microsoft.com/office/drawing/2014/main" id="{AD9BE4BC-792A-80EC-8B43-C40E04404C4E}"/>
              </a:ext>
            </a:extLst>
          </p:cNvPr>
          <p:cNvPicPr/>
          <p:nvPr/>
        </p:nvPicPr>
        <p:blipFill rotWithShape="1">
          <a:blip r:embed="rId2" cstate="print"/>
          <a:srcRect b="55378"/>
          <a:stretch/>
        </p:blipFill>
        <p:spPr>
          <a:xfrm>
            <a:off x="10374086" y="4299857"/>
            <a:ext cx="1670964" cy="2558143"/>
          </a:xfrm>
          <a:prstGeom prst="rect">
            <a:avLst/>
          </a:prstGeom>
        </p:spPr>
      </p:pic>
      <p:pic>
        <p:nvPicPr>
          <p:cNvPr id="27650" name="Picture 2" descr="Quem Somos – Union">
            <a:extLst>
              <a:ext uri="{FF2B5EF4-FFF2-40B4-BE49-F238E27FC236}">
                <a16:creationId xmlns:a16="http://schemas.microsoft.com/office/drawing/2014/main" id="{FBCC5A2B-7594-9FB1-2AF7-209361FF8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38" y="1066800"/>
            <a:ext cx="557212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CA706A43-8121-8EEC-69B0-5B0309BA606E}"/>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526297610"/>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
            <a:extLst>
              <a:ext uri="{FF2B5EF4-FFF2-40B4-BE49-F238E27FC236}">
                <a16:creationId xmlns:a16="http://schemas.microsoft.com/office/drawing/2014/main" id="{D487F4FA-4078-390C-3370-02ABF7F6E880}"/>
              </a:ext>
            </a:extLst>
          </p:cNvPr>
          <p:cNvSpPr txBox="1"/>
          <p:nvPr/>
        </p:nvSpPr>
        <p:spPr>
          <a:xfrm>
            <a:off x="3135025" y="1774601"/>
            <a:ext cx="6800910" cy="3416320"/>
          </a:xfrm>
          <a:prstGeom prst="rect">
            <a:avLst/>
          </a:prstGeom>
          <a:noFill/>
        </p:spPr>
        <p:txBody>
          <a:bodyPr wrap="square" rtlCol="0">
            <a:spAutoFit/>
          </a:bodyPr>
          <a:lstStyle/>
          <a:p>
            <a:r>
              <a:rPr kumimoji="1" lang="pt-BR" altLang="zh-CN" sz="2400" dirty="0">
                <a:latin typeface="+mj-lt"/>
                <a:ea typeface="华文圆体 Regular" panose="020F0502040101010101" pitchFamily="34" charset="-122"/>
                <a:cs typeface="Yuanti SC" charset="-122"/>
              </a:rPr>
              <a:t>A capacitação adequada dos trabalhadores é um dos pilares fundamentais na prevenção de acidentes e doenças ocupacionais nos serviços de saúde. </a:t>
            </a:r>
          </a:p>
          <a:p>
            <a:endParaRPr kumimoji="1" lang="pt-BR" altLang="zh-CN" sz="2400" dirty="0">
              <a:latin typeface="+mj-lt"/>
              <a:ea typeface="华文圆体 Regular" panose="020F0502040101010101" pitchFamily="34" charset="-122"/>
              <a:cs typeface="Yuanti SC" charset="-122"/>
            </a:endParaRPr>
          </a:p>
          <a:p>
            <a:r>
              <a:rPr kumimoji="1" lang="pt-BR" altLang="zh-CN" sz="2400" b="1" dirty="0">
                <a:latin typeface="+mj-lt"/>
                <a:ea typeface="华文圆体 Regular" panose="020F0502040101010101" pitchFamily="34" charset="-122"/>
                <a:cs typeface="Yuanti SC" charset="-122"/>
              </a:rPr>
              <a:t>Os profissionais de SST desempenham um papel essencial na organização e realização de treinamentos periódicos, que devem abordar os seguintes aspectos:</a:t>
            </a:r>
          </a:p>
        </p:txBody>
      </p:sp>
      <p:pic>
        <p:nvPicPr>
          <p:cNvPr id="4" name="图片 8">
            <a:extLst>
              <a:ext uri="{FF2B5EF4-FFF2-40B4-BE49-F238E27FC236}">
                <a16:creationId xmlns:a16="http://schemas.microsoft.com/office/drawing/2014/main" id="{027E72F0-5529-C9FF-6ACF-9C066A03EE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9119"/>
            <a:ext cx="3066990" cy="5441907"/>
          </a:xfrm>
          <a:prstGeom prst="rect">
            <a:avLst/>
          </a:prstGeom>
        </p:spPr>
      </p:pic>
      <p:pic>
        <p:nvPicPr>
          <p:cNvPr id="5" name="object 63">
            <a:extLst>
              <a:ext uri="{FF2B5EF4-FFF2-40B4-BE49-F238E27FC236}">
                <a16:creationId xmlns:a16="http://schemas.microsoft.com/office/drawing/2014/main" id="{3E4AE88B-DB10-837F-7D0D-DD1EE482C04B}"/>
              </a:ext>
            </a:extLst>
          </p:cNvPr>
          <p:cNvPicPr/>
          <p:nvPr/>
        </p:nvPicPr>
        <p:blipFill rotWithShape="1">
          <a:blip r:embed="rId3" cstate="print"/>
          <a:srcRect l="49738"/>
          <a:stretch/>
        </p:blipFill>
        <p:spPr>
          <a:xfrm>
            <a:off x="10003971" y="4452257"/>
            <a:ext cx="1715710" cy="2439041"/>
          </a:xfrm>
          <a:prstGeom prst="rect">
            <a:avLst/>
          </a:prstGeom>
        </p:spPr>
      </p:pic>
      <p:pic>
        <p:nvPicPr>
          <p:cNvPr id="3" name="Imagem 2" descr="Uma imagem contendo Texto&#10;&#10;Descrição gerada automaticamente">
            <a:extLst>
              <a:ext uri="{FF2B5EF4-FFF2-40B4-BE49-F238E27FC236}">
                <a16:creationId xmlns:a16="http://schemas.microsoft.com/office/drawing/2014/main" id="{7F7038EE-7433-6767-3D06-5D833564CA32}"/>
              </a:ext>
            </a:extLst>
          </p:cNvPr>
          <p:cNvPicPr>
            <a:picLocks noChangeAspect="1"/>
          </p:cNvPicPr>
          <p:nvPr/>
        </p:nvPicPr>
        <p:blipFill>
          <a:blip r:embed="rId4"/>
          <a:stretch>
            <a:fillRect/>
          </a:stretch>
        </p:blipFill>
        <p:spPr>
          <a:xfrm>
            <a:off x="9826137" y="150159"/>
            <a:ext cx="2057640" cy="586371"/>
          </a:xfrm>
          <a:prstGeom prst="rect">
            <a:avLst/>
          </a:prstGeom>
        </p:spPr>
      </p:pic>
    </p:spTree>
    <p:extLst>
      <p:ext uri="{BB962C8B-B14F-4D97-AF65-F5344CB8AC3E}">
        <p14:creationId xmlns:p14="http://schemas.microsoft.com/office/powerpoint/2010/main" val="145252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ósia">
  <a:themeElements>
    <a:clrScheme name="Ardósia">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Ardó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7F8974-C9B9-4DBC-A3D9-79D94F15FFBC}">
  <we:reference id="wa104038830" version="1.0.0.3" store="pt-BR"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Ardósia</Template>
  <TotalTime>3589</TotalTime>
  <Words>6189</Words>
  <Application>Microsoft Office PowerPoint</Application>
  <PresentationFormat>Widescreen</PresentationFormat>
  <Paragraphs>537</Paragraphs>
  <Slides>117</Slides>
  <Notes>0</Notes>
  <HiddenSlides>0</HiddenSlides>
  <MMClips>0</MMClips>
  <ScaleCrop>false</ScaleCrop>
  <HeadingPairs>
    <vt:vector size="6" baseType="variant">
      <vt:variant>
        <vt:lpstr>Fontes usadas</vt:lpstr>
      </vt:variant>
      <vt:variant>
        <vt:i4>10</vt:i4>
      </vt:variant>
      <vt:variant>
        <vt:lpstr>Tema</vt:lpstr>
      </vt:variant>
      <vt:variant>
        <vt:i4>2</vt:i4>
      </vt:variant>
      <vt:variant>
        <vt:lpstr>Títulos de slides</vt:lpstr>
      </vt:variant>
      <vt:variant>
        <vt:i4>117</vt:i4>
      </vt:variant>
    </vt:vector>
  </HeadingPairs>
  <TitlesOfParts>
    <vt:vector size="129" baseType="lpstr">
      <vt:lpstr>Arial</vt:lpstr>
      <vt:lpstr>Calibri</vt:lpstr>
      <vt:lpstr>Calibri Light</vt:lpstr>
      <vt:lpstr>Impact</vt:lpstr>
      <vt:lpstr>Roboto Light</vt:lpstr>
      <vt:lpstr>Source Sans Pro Light</vt:lpstr>
      <vt:lpstr>Wingdings</vt:lpstr>
      <vt:lpstr>Wingdings 2</vt:lpstr>
      <vt:lpstr>华文圆体 Regular</vt:lpstr>
      <vt:lpstr>字魂59号-创粗黑</vt:lpstr>
      <vt:lpstr>Ardósia</vt:lpstr>
      <vt:lpstr>自定义设计方案</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3</cp:revision>
  <dcterms:created xsi:type="dcterms:W3CDTF">2017-06-07T09:14:36Z</dcterms:created>
  <dcterms:modified xsi:type="dcterms:W3CDTF">2024-03-15T20:11:01Z</dcterms:modified>
</cp:coreProperties>
</file>